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51" r:id="rId2"/>
    <p:sldMasterId id="2147487476" r:id="rId3"/>
  </p:sldMasterIdLst>
  <p:notesMasterIdLst>
    <p:notesMasterId r:id="rId37"/>
  </p:notesMasterIdLst>
  <p:handoutMasterIdLst>
    <p:handoutMasterId r:id="rId38"/>
  </p:handoutMasterIdLst>
  <p:sldIdLst>
    <p:sldId id="900" r:id="rId4"/>
    <p:sldId id="904" r:id="rId5"/>
    <p:sldId id="861" r:id="rId6"/>
    <p:sldId id="856" r:id="rId7"/>
    <p:sldId id="883" r:id="rId8"/>
    <p:sldId id="454" r:id="rId9"/>
    <p:sldId id="453" r:id="rId10"/>
    <p:sldId id="455" r:id="rId11"/>
    <p:sldId id="456" r:id="rId12"/>
    <p:sldId id="910" r:id="rId13"/>
    <p:sldId id="895" r:id="rId14"/>
    <p:sldId id="911" r:id="rId15"/>
    <p:sldId id="912" r:id="rId16"/>
    <p:sldId id="457" r:id="rId17"/>
    <p:sldId id="459" r:id="rId18"/>
    <p:sldId id="460" r:id="rId19"/>
    <p:sldId id="908" r:id="rId20"/>
    <p:sldId id="896" r:id="rId21"/>
    <p:sldId id="913" r:id="rId22"/>
    <p:sldId id="461" r:id="rId23"/>
    <p:sldId id="462" r:id="rId24"/>
    <p:sldId id="463" r:id="rId25"/>
    <p:sldId id="464" r:id="rId26"/>
    <p:sldId id="465" r:id="rId27"/>
    <p:sldId id="884" r:id="rId28"/>
    <p:sldId id="888" r:id="rId29"/>
    <p:sldId id="916" r:id="rId30"/>
    <p:sldId id="663" r:id="rId31"/>
    <p:sldId id="666" r:id="rId32"/>
    <p:sldId id="898" r:id="rId33"/>
    <p:sldId id="889" r:id="rId34"/>
    <p:sldId id="890" r:id="rId35"/>
    <p:sldId id="892" r:id="rId36"/>
  </p:sldIdLst>
  <p:sldSz cx="9144000" cy="6858000" type="overhead"/>
  <p:notesSz cx="9823450" cy="6808788"/>
  <p:defaultTextStyle>
    <a:defPPr>
      <a:defRPr lang="en-US"/>
    </a:defPPr>
    <a:lvl1pPr algn="l" rtl="0" eaLnBrk="0" fontAlgn="base" hangingPunct="0">
      <a:spcBef>
        <a:spcPct val="0"/>
      </a:spcBef>
      <a:spcAft>
        <a:spcPct val="0"/>
      </a:spcAft>
      <a:defRPr sz="2400" kern="1200">
        <a:solidFill>
          <a:schemeClr val="tx1"/>
        </a:solidFill>
        <a:latin typeface="ZapfDingbats"/>
        <a:ea typeface="+mn-ea"/>
        <a:cs typeface="+mn-cs"/>
      </a:defRPr>
    </a:lvl1pPr>
    <a:lvl2pPr marL="457200" algn="l" rtl="0" eaLnBrk="0" fontAlgn="base" hangingPunct="0">
      <a:spcBef>
        <a:spcPct val="0"/>
      </a:spcBef>
      <a:spcAft>
        <a:spcPct val="0"/>
      </a:spcAft>
      <a:defRPr sz="2400" kern="1200">
        <a:solidFill>
          <a:schemeClr val="tx1"/>
        </a:solidFill>
        <a:latin typeface="ZapfDingbats"/>
        <a:ea typeface="+mn-ea"/>
        <a:cs typeface="+mn-cs"/>
      </a:defRPr>
    </a:lvl2pPr>
    <a:lvl3pPr marL="914400" algn="l" rtl="0" eaLnBrk="0" fontAlgn="base" hangingPunct="0">
      <a:spcBef>
        <a:spcPct val="0"/>
      </a:spcBef>
      <a:spcAft>
        <a:spcPct val="0"/>
      </a:spcAft>
      <a:defRPr sz="2400" kern="1200">
        <a:solidFill>
          <a:schemeClr val="tx1"/>
        </a:solidFill>
        <a:latin typeface="ZapfDingbats"/>
        <a:ea typeface="+mn-ea"/>
        <a:cs typeface="+mn-cs"/>
      </a:defRPr>
    </a:lvl3pPr>
    <a:lvl4pPr marL="1371600" algn="l" rtl="0" eaLnBrk="0" fontAlgn="base" hangingPunct="0">
      <a:spcBef>
        <a:spcPct val="0"/>
      </a:spcBef>
      <a:spcAft>
        <a:spcPct val="0"/>
      </a:spcAft>
      <a:defRPr sz="2400" kern="1200">
        <a:solidFill>
          <a:schemeClr val="tx1"/>
        </a:solidFill>
        <a:latin typeface="ZapfDingbats"/>
        <a:ea typeface="+mn-ea"/>
        <a:cs typeface="+mn-cs"/>
      </a:defRPr>
    </a:lvl4pPr>
    <a:lvl5pPr marL="1828800" algn="l" rtl="0" eaLnBrk="0" fontAlgn="base" hangingPunct="0">
      <a:spcBef>
        <a:spcPct val="0"/>
      </a:spcBef>
      <a:spcAft>
        <a:spcPct val="0"/>
      </a:spcAft>
      <a:defRPr sz="2400" kern="1200">
        <a:solidFill>
          <a:schemeClr val="tx1"/>
        </a:solidFill>
        <a:latin typeface="ZapfDingbats"/>
        <a:ea typeface="+mn-ea"/>
        <a:cs typeface="+mn-cs"/>
      </a:defRPr>
    </a:lvl5pPr>
    <a:lvl6pPr marL="2286000" algn="l" defTabSz="914400" rtl="0" eaLnBrk="1" latinLnBrk="0" hangingPunct="1">
      <a:defRPr sz="2400" kern="1200">
        <a:solidFill>
          <a:schemeClr val="tx1"/>
        </a:solidFill>
        <a:latin typeface="ZapfDingbats"/>
        <a:ea typeface="+mn-ea"/>
        <a:cs typeface="+mn-cs"/>
      </a:defRPr>
    </a:lvl6pPr>
    <a:lvl7pPr marL="2743200" algn="l" defTabSz="914400" rtl="0" eaLnBrk="1" latinLnBrk="0" hangingPunct="1">
      <a:defRPr sz="2400" kern="1200">
        <a:solidFill>
          <a:schemeClr val="tx1"/>
        </a:solidFill>
        <a:latin typeface="ZapfDingbats"/>
        <a:ea typeface="+mn-ea"/>
        <a:cs typeface="+mn-cs"/>
      </a:defRPr>
    </a:lvl7pPr>
    <a:lvl8pPr marL="3200400" algn="l" defTabSz="914400" rtl="0" eaLnBrk="1" latinLnBrk="0" hangingPunct="1">
      <a:defRPr sz="2400" kern="1200">
        <a:solidFill>
          <a:schemeClr val="tx1"/>
        </a:solidFill>
        <a:latin typeface="ZapfDingbats"/>
        <a:ea typeface="+mn-ea"/>
        <a:cs typeface="+mn-cs"/>
      </a:defRPr>
    </a:lvl8pPr>
    <a:lvl9pPr marL="3657600" algn="l" defTabSz="914400" rtl="0" eaLnBrk="1" latinLnBrk="0" hangingPunct="1">
      <a:defRPr sz="2400" kern="1200">
        <a:solidFill>
          <a:schemeClr val="tx1"/>
        </a:solidFill>
        <a:latin typeface="ZapfDingbats"/>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5">
          <p15:clr>
            <a:srgbClr val="A4A3A4"/>
          </p15:clr>
        </p15:guide>
        <p15:guide id="2" pos="309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bg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0000FF"/>
    <a:srgbClr val="C0C0C0"/>
    <a:srgbClr val="0000CC"/>
    <a:srgbClr val="003399"/>
    <a:srgbClr val="FF6600"/>
    <a:srgbClr val="FF33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907" autoAdjust="0"/>
    <p:restoredTop sz="86292" autoAdjust="0"/>
  </p:normalViewPr>
  <p:slideViewPr>
    <p:cSldViewPr>
      <p:cViewPr varScale="1">
        <p:scale>
          <a:sx n="76" d="100"/>
          <a:sy n="76" d="100"/>
        </p:scale>
        <p:origin x="768" y="48"/>
      </p:cViewPr>
      <p:guideLst>
        <p:guide orient="horz" pos="2160"/>
        <p:guide pos="2880"/>
      </p:guideLst>
    </p:cSldViewPr>
  </p:slideViewPr>
  <p:outlineViewPr>
    <p:cViewPr>
      <p:scale>
        <a:sx n="33" d="100"/>
        <a:sy n="33" d="100"/>
      </p:scale>
      <p:origin x="0" y="80940"/>
    </p:cViewPr>
  </p:outlineViewPr>
  <p:notesTextViewPr>
    <p:cViewPr>
      <p:scale>
        <a:sx n="100" d="100"/>
        <a:sy n="100" d="100"/>
      </p:scale>
      <p:origin x="0" y="0"/>
    </p:cViewPr>
  </p:notesTextViewPr>
  <p:sorterViewPr>
    <p:cViewPr>
      <p:scale>
        <a:sx n="100" d="100"/>
        <a:sy n="100" d="100"/>
      </p:scale>
      <p:origin x="0" y="1212"/>
    </p:cViewPr>
  </p:sorterViewPr>
  <p:notesViewPr>
    <p:cSldViewPr>
      <p:cViewPr varScale="1">
        <p:scale>
          <a:sx n="65" d="100"/>
          <a:sy n="65" d="100"/>
        </p:scale>
        <p:origin x="-912" y="-96"/>
      </p:cViewPr>
      <p:guideLst>
        <p:guide orient="horz" pos="2145"/>
        <p:guide pos="309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B69817A-9227-4500-AF2F-5C7DB69F92BB}"/>
              </a:ext>
            </a:extLst>
          </p:cNvPr>
          <p:cNvSpPr>
            <a:spLocks noGrp="1" noChangeArrowheads="1"/>
          </p:cNvSpPr>
          <p:nvPr>
            <p:ph type="hdr" sz="quarter"/>
          </p:nvPr>
        </p:nvSpPr>
        <p:spPr bwMode="auto">
          <a:xfrm>
            <a:off x="0" y="0"/>
            <a:ext cx="4256088" cy="339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spcBef>
                <a:spcPct val="20000"/>
              </a:spcBef>
              <a:defRPr sz="1200">
                <a:latin typeface="Tahoma" pitchFamily="34" charset="0"/>
              </a:defRPr>
            </a:lvl1pPr>
          </a:lstStyle>
          <a:p>
            <a:pPr>
              <a:defRPr/>
            </a:pPr>
            <a:r>
              <a:rPr lang="zh-CN" altLang="en-US"/>
              <a:t>"</a:t>
            </a:r>
            <a:r>
              <a:rPr lang="en-US" altLang="zh-CN"/>
              <a:t>Finance" Bodie and Merton</a:t>
            </a:r>
          </a:p>
        </p:txBody>
      </p:sp>
      <p:sp>
        <p:nvSpPr>
          <p:cNvPr id="4099" name="Rectangle 3">
            <a:extLst>
              <a:ext uri="{FF2B5EF4-FFF2-40B4-BE49-F238E27FC236}">
                <a16:creationId xmlns:a16="http://schemas.microsoft.com/office/drawing/2014/main" id="{10F4DE4E-B2CE-415C-9F7B-72392EB45907}"/>
              </a:ext>
            </a:extLst>
          </p:cNvPr>
          <p:cNvSpPr>
            <a:spLocks noGrp="1" noChangeArrowheads="1"/>
          </p:cNvSpPr>
          <p:nvPr>
            <p:ph type="dt" sz="quarter" idx="1"/>
          </p:nvPr>
        </p:nvSpPr>
        <p:spPr bwMode="auto">
          <a:xfrm>
            <a:off x="5567363" y="0"/>
            <a:ext cx="4256087" cy="339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spcBef>
                <a:spcPct val="20000"/>
              </a:spcBef>
              <a:defRPr sz="1200">
                <a:latin typeface="Tahoma" pitchFamily="34" charset="0"/>
              </a:defRPr>
            </a:lvl1pPr>
          </a:lstStyle>
          <a:p>
            <a:pPr>
              <a:defRPr/>
            </a:pPr>
            <a:endParaRPr lang="en-US" altLang="zh-CN"/>
          </a:p>
        </p:txBody>
      </p:sp>
      <p:sp>
        <p:nvSpPr>
          <p:cNvPr id="4101" name="Rectangle 5">
            <a:extLst>
              <a:ext uri="{FF2B5EF4-FFF2-40B4-BE49-F238E27FC236}">
                <a16:creationId xmlns:a16="http://schemas.microsoft.com/office/drawing/2014/main" id="{F2A8D15F-1AE1-42EA-A5B0-012CE0CD57DF}"/>
              </a:ext>
            </a:extLst>
          </p:cNvPr>
          <p:cNvSpPr>
            <a:spLocks noGrp="1" noChangeArrowheads="1"/>
          </p:cNvSpPr>
          <p:nvPr>
            <p:ph type="sldNum" sz="quarter" idx="3"/>
          </p:nvPr>
        </p:nvSpPr>
        <p:spPr bwMode="auto">
          <a:xfrm>
            <a:off x="5567363" y="6469063"/>
            <a:ext cx="4256087" cy="339725"/>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spcBef>
                <a:spcPct val="20000"/>
              </a:spcBef>
              <a:defRPr sz="1200">
                <a:latin typeface="Tahoma" panose="020B0604030504040204" pitchFamily="34" charset="0"/>
              </a:defRPr>
            </a:lvl1pPr>
          </a:lstStyle>
          <a:p>
            <a:pPr>
              <a:defRPr/>
            </a:pPr>
            <a:fld id="{237F4500-C0D0-4A0B-BB7C-1ED3C542520A}"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25T05:14:36.840"/>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2093 0,'3'12,"0"0,-1 0,0 1,0-1,-2 19,1-9,2 532,-11-384,-38 218,-79 170,-2-137,-42 57,-457 981,-82-41,569-1147,47-87,41-70,47-105,1 0,0 0,0 1,-1 13,4-22,0 0,0 0,0 0,0 0,0 0,0-1,0 1,0 0,0 0,0 0,1 0,-1 0,0 0,1 0,-1 0,1 0,-1-1,1 1,-1 0,1 0,-1-1,1 1,0 0,0-1,-1 1,1 0,0-1,0 1,0-1,-1 1,2-1,2 1,0 0,0-1,-1 1,1-1,0 0,5-1,-5 1,157-18,-12 7,89 2,149 2,199 3,231 2,222 1,168 0,1109 11,-15 31,-1667-21,-216-3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5E6E8FF-28DD-4EF4-9E65-9A598068EA5B}"/>
              </a:ext>
            </a:extLst>
          </p:cNvPr>
          <p:cNvSpPr>
            <a:spLocks noGrp="1" noChangeArrowheads="1"/>
          </p:cNvSpPr>
          <p:nvPr>
            <p:ph type="hdr" sz="quarter"/>
          </p:nvPr>
        </p:nvSpPr>
        <p:spPr bwMode="auto">
          <a:xfrm>
            <a:off x="0" y="0"/>
            <a:ext cx="4256088" cy="339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spcBef>
                <a:spcPct val="20000"/>
              </a:spcBef>
              <a:buFontTx/>
              <a:buChar char="•"/>
              <a:defRPr sz="1200">
                <a:latin typeface="Tahoma" pitchFamily="34" charset="0"/>
              </a:defRPr>
            </a:lvl1pPr>
          </a:lstStyle>
          <a:p>
            <a:pPr>
              <a:defRPr/>
            </a:pPr>
            <a:endParaRPr lang="zh-CN" altLang="en-US"/>
          </a:p>
        </p:txBody>
      </p:sp>
      <p:sp>
        <p:nvSpPr>
          <p:cNvPr id="6147" name="Rectangle 3">
            <a:extLst>
              <a:ext uri="{FF2B5EF4-FFF2-40B4-BE49-F238E27FC236}">
                <a16:creationId xmlns:a16="http://schemas.microsoft.com/office/drawing/2014/main" id="{1F0A53F8-C319-412F-8DE5-52EC83ED2255}"/>
              </a:ext>
            </a:extLst>
          </p:cNvPr>
          <p:cNvSpPr>
            <a:spLocks noGrp="1" noRot="1" noChangeAspect="1" noChangeArrowheads="1" noTextEdit="1"/>
          </p:cNvSpPr>
          <p:nvPr>
            <p:ph type="sldImg" idx="2"/>
          </p:nvPr>
        </p:nvSpPr>
        <p:spPr bwMode="auto">
          <a:xfrm>
            <a:off x="3209925" y="511175"/>
            <a:ext cx="3403600" cy="2552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a:extLst>
              <a:ext uri="{FF2B5EF4-FFF2-40B4-BE49-F238E27FC236}">
                <a16:creationId xmlns:a16="http://schemas.microsoft.com/office/drawing/2014/main" id="{D72D370D-39E0-4BC1-A042-DB2A8FB475DC}"/>
              </a:ext>
            </a:extLst>
          </p:cNvPr>
          <p:cNvSpPr>
            <a:spLocks noGrp="1" noChangeArrowheads="1"/>
          </p:cNvSpPr>
          <p:nvPr>
            <p:ph type="body" sz="quarter" idx="3"/>
          </p:nvPr>
        </p:nvSpPr>
        <p:spPr bwMode="auto">
          <a:xfrm>
            <a:off x="1308100" y="3233738"/>
            <a:ext cx="7207250" cy="30638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3" name="Rectangle 5">
            <a:extLst>
              <a:ext uri="{FF2B5EF4-FFF2-40B4-BE49-F238E27FC236}">
                <a16:creationId xmlns:a16="http://schemas.microsoft.com/office/drawing/2014/main" id="{B96F9E20-A91F-4510-AB8C-78E6667FEDFB}"/>
              </a:ext>
            </a:extLst>
          </p:cNvPr>
          <p:cNvSpPr>
            <a:spLocks noGrp="1" noChangeArrowheads="1"/>
          </p:cNvSpPr>
          <p:nvPr>
            <p:ph type="dt" idx="1"/>
          </p:nvPr>
        </p:nvSpPr>
        <p:spPr bwMode="auto">
          <a:xfrm>
            <a:off x="5567363" y="0"/>
            <a:ext cx="4256087" cy="339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spcBef>
                <a:spcPct val="20000"/>
              </a:spcBef>
              <a:buFontTx/>
              <a:buChar char="•"/>
              <a:defRPr sz="1200">
                <a:latin typeface="Tahoma" pitchFamily="34" charset="0"/>
              </a:defRPr>
            </a:lvl1pPr>
          </a:lstStyle>
          <a:p>
            <a:pPr>
              <a:defRPr/>
            </a:pPr>
            <a:endParaRPr lang="en-US" altLang="zh-CN"/>
          </a:p>
        </p:txBody>
      </p:sp>
      <p:sp>
        <p:nvSpPr>
          <p:cNvPr id="2054" name="Rectangle 6">
            <a:extLst>
              <a:ext uri="{FF2B5EF4-FFF2-40B4-BE49-F238E27FC236}">
                <a16:creationId xmlns:a16="http://schemas.microsoft.com/office/drawing/2014/main" id="{A572CC62-E727-4D27-B543-AD32394B9351}"/>
              </a:ext>
            </a:extLst>
          </p:cNvPr>
          <p:cNvSpPr>
            <a:spLocks noGrp="1" noChangeArrowheads="1"/>
          </p:cNvSpPr>
          <p:nvPr>
            <p:ph type="ftr" sz="quarter" idx="4"/>
          </p:nvPr>
        </p:nvSpPr>
        <p:spPr bwMode="auto">
          <a:xfrm>
            <a:off x="0" y="6469063"/>
            <a:ext cx="4256088" cy="339725"/>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l">
              <a:spcBef>
                <a:spcPct val="20000"/>
              </a:spcBef>
              <a:buFontTx/>
              <a:buChar char="•"/>
              <a:defRPr sz="1200">
                <a:latin typeface="Tahoma" pitchFamily="34" charset="0"/>
              </a:defRPr>
            </a:lvl1pPr>
          </a:lstStyle>
          <a:p>
            <a:pPr>
              <a:defRPr/>
            </a:pPr>
            <a:endParaRPr lang="en-US" altLang="zh-CN"/>
          </a:p>
        </p:txBody>
      </p:sp>
      <p:sp>
        <p:nvSpPr>
          <p:cNvPr id="2055" name="Rectangle 7">
            <a:extLst>
              <a:ext uri="{FF2B5EF4-FFF2-40B4-BE49-F238E27FC236}">
                <a16:creationId xmlns:a16="http://schemas.microsoft.com/office/drawing/2014/main" id="{7204D280-7455-46F3-9213-E3FC4F5CDC97}"/>
              </a:ext>
            </a:extLst>
          </p:cNvPr>
          <p:cNvSpPr>
            <a:spLocks noGrp="1" noChangeArrowheads="1"/>
          </p:cNvSpPr>
          <p:nvPr>
            <p:ph type="sldNum" sz="quarter" idx="5"/>
          </p:nvPr>
        </p:nvSpPr>
        <p:spPr bwMode="auto">
          <a:xfrm>
            <a:off x="5567363" y="6469063"/>
            <a:ext cx="4256087" cy="339725"/>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spcBef>
                <a:spcPct val="20000"/>
              </a:spcBef>
              <a:buFontTx/>
              <a:buChar char="•"/>
              <a:defRPr sz="1200">
                <a:latin typeface="Tahoma" panose="020B0604030504040204" pitchFamily="34" charset="0"/>
              </a:defRPr>
            </a:lvl1pPr>
          </a:lstStyle>
          <a:p>
            <a:pPr>
              <a:defRPr/>
            </a:pPr>
            <a:fld id="{1537127F-C517-45FE-B0EE-5C4C80D03AD6}"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13AE6B0E-D613-44AD-8E6A-733B784709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fld id="{57EEAF0E-B5B9-41E8-8D77-510FB49EF6AC}" type="slidenum">
              <a:rPr lang="zh-CN" altLang="en-US" sz="1200" smtClean="0">
                <a:solidFill>
                  <a:srgbClr val="000000"/>
                </a:solidFill>
                <a:latin typeface="Tahoma" panose="020B0604030504040204" pitchFamily="34" charset="0"/>
              </a:rPr>
              <a:pPr/>
              <a:t>6</a:t>
            </a:fld>
            <a:endParaRPr lang="en-US" altLang="zh-CN" sz="1200">
              <a:solidFill>
                <a:srgbClr val="000000"/>
              </a:solidFill>
              <a:latin typeface="Tahoma" panose="020B0604030504040204" pitchFamily="34" charset="0"/>
            </a:endParaRPr>
          </a:p>
        </p:txBody>
      </p:sp>
      <p:sp>
        <p:nvSpPr>
          <p:cNvPr id="15363" name="Rectangle 2">
            <a:extLst>
              <a:ext uri="{FF2B5EF4-FFF2-40B4-BE49-F238E27FC236}">
                <a16:creationId xmlns:a16="http://schemas.microsoft.com/office/drawing/2014/main" id="{644CCAF4-C08F-4BA7-BE95-E966622AF706}"/>
              </a:ext>
            </a:extLst>
          </p:cNvPr>
          <p:cNvSpPr>
            <a:spLocks noGrp="1" noRot="1" noChangeAspect="1" noChangeArrowheads="1" noTextEdit="1"/>
          </p:cNvSpPr>
          <p:nvPr>
            <p:ph type="sldImg"/>
          </p:nvPr>
        </p:nvSpPr>
        <p:spPr>
          <a:ln cap="flat"/>
        </p:spPr>
      </p:sp>
      <p:sp>
        <p:nvSpPr>
          <p:cNvPr id="15364" name="Rectangle 3">
            <a:extLst>
              <a:ext uri="{FF2B5EF4-FFF2-40B4-BE49-F238E27FC236}">
                <a16:creationId xmlns:a16="http://schemas.microsoft.com/office/drawing/2014/main" id="{42A63AEB-8B40-4985-A210-ACF64B76EC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77852129-0D36-4237-AB14-05207203A5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fld id="{2A45D393-EE6A-4E33-BC94-3009120DF853}" type="slidenum">
              <a:rPr lang="zh-CN" altLang="en-US" sz="1200" smtClean="0">
                <a:latin typeface="Tahoma" panose="020B0604030504040204" pitchFamily="34" charset="0"/>
              </a:rPr>
              <a:pPr/>
              <a:t>7</a:t>
            </a:fld>
            <a:endParaRPr lang="en-US" altLang="zh-CN" sz="1200">
              <a:latin typeface="Tahoma" panose="020B0604030504040204" pitchFamily="34" charset="0"/>
            </a:endParaRPr>
          </a:p>
        </p:txBody>
      </p:sp>
      <p:sp>
        <p:nvSpPr>
          <p:cNvPr id="17411" name="Rectangle 2">
            <a:extLst>
              <a:ext uri="{FF2B5EF4-FFF2-40B4-BE49-F238E27FC236}">
                <a16:creationId xmlns:a16="http://schemas.microsoft.com/office/drawing/2014/main" id="{BBF91A79-FAC1-42F4-8F42-B0E30A5E3DFE}"/>
              </a:ext>
            </a:extLst>
          </p:cNvPr>
          <p:cNvSpPr>
            <a:spLocks noGrp="1" noRot="1" noChangeAspect="1" noChangeArrowheads="1" noTextEdit="1"/>
          </p:cNvSpPr>
          <p:nvPr>
            <p:ph type="sldImg"/>
          </p:nvPr>
        </p:nvSpPr>
        <p:spPr>
          <a:ln cap="flat"/>
        </p:spPr>
      </p:sp>
      <p:sp>
        <p:nvSpPr>
          <p:cNvPr id="17412" name="Rectangle 3">
            <a:extLst>
              <a:ext uri="{FF2B5EF4-FFF2-40B4-BE49-F238E27FC236}">
                <a16:creationId xmlns:a16="http://schemas.microsoft.com/office/drawing/2014/main" id="{FEBE3F78-8501-40EC-9AD9-3B2C0E17AE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31B006D0-430C-4EB4-9F1D-0353B406FB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fld id="{C1909798-D1D5-4EF4-AFA0-4E3CAE638B93}" type="slidenum">
              <a:rPr lang="zh-CN" altLang="en-US" sz="1200" smtClean="0">
                <a:latin typeface="Tahoma" panose="020B0604030504040204" pitchFamily="34" charset="0"/>
              </a:rPr>
              <a:pPr/>
              <a:t>9</a:t>
            </a:fld>
            <a:endParaRPr lang="en-US" altLang="zh-CN" sz="1200">
              <a:latin typeface="Tahoma" panose="020B0604030504040204" pitchFamily="34" charset="0"/>
            </a:endParaRPr>
          </a:p>
        </p:txBody>
      </p:sp>
      <p:sp>
        <p:nvSpPr>
          <p:cNvPr id="21507" name="Rectangle 2">
            <a:extLst>
              <a:ext uri="{FF2B5EF4-FFF2-40B4-BE49-F238E27FC236}">
                <a16:creationId xmlns:a16="http://schemas.microsoft.com/office/drawing/2014/main" id="{B43F659A-2B22-4835-B272-6B09C472BD28}"/>
              </a:ext>
            </a:extLst>
          </p:cNvPr>
          <p:cNvSpPr>
            <a:spLocks noGrp="1" noRot="1" noChangeAspect="1" noChangeArrowheads="1" noTextEdit="1"/>
          </p:cNvSpPr>
          <p:nvPr>
            <p:ph type="sldImg"/>
          </p:nvPr>
        </p:nvSpPr>
        <p:spPr>
          <a:ln cap="flat"/>
        </p:spPr>
      </p:sp>
      <p:sp>
        <p:nvSpPr>
          <p:cNvPr id="21508" name="Rectangle 3">
            <a:extLst>
              <a:ext uri="{FF2B5EF4-FFF2-40B4-BE49-F238E27FC236}">
                <a16:creationId xmlns:a16="http://schemas.microsoft.com/office/drawing/2014/main" id="{3F667E8F-B144-48A0-8EB1-6072216181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635585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77852129-0D36-4237-AB14-05207203A5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fld id="{2A45D393-EE6A-4E33-BC94-3009120DF853}" type="slidenum">
              <a:rPr lang="zh-CN" altLang="en-US" sz="1200" smtClean="0">
                <a:latin typeface="Tahoma" panose="020B0604030504040204" pitchFamily="34" charset="0"/>
              </a:rPr>
              <a:pPr/>
              <a:t>12</a:t>
            </a:fld>
            <a:endParaRPr lang="en-US" altLang="zh-CN" sz="1200">
              <a:latin typeface="Tahoma" panose="020B0604030504040204" pitchFamily="34" charset="0"/>
            </a:endParaRPr>
          </a:p>
        </p:txBody>
      </p:sp>
      <p:sp>
        <p:nvSpPr>
          <p:cNvPr id="17411" name="Rectangle 2">
            <a:extLst>
              <a:ext uri="{FF2B5EF4-FFF2-40B4-BE49-F238E27FC236}">
                <a16:creationId xmlns:a16="http://schemas.microsoft.com/office/drawing/2014/main" id="{BBF91A79-FAC1-42F4-8F42-B0E30A5E3DFE}"/>
              </a:ext>
            </a:extLst>
          </p:cNvPr>
          <p:cNvSpPr>
            <a:spLocks noGrp="1" noRot="1" noChangeAspect="1" noChangeArrowheads="1" noTextEdit="1"/>
          </p:cNvSpPr>
          <p:nvPr>
            <p:ph type="sldImg"/>
          </p:nvPr>
        </p:nvSpPr>
        <p:spPr>
          <a:ln cap="flat"/>
        </p:spPr>
      </p:sp>
      <p:sp>
        <p:nvSpPr>
          <p:cNvPr id="17412" name="Rectangle 3">
            <a:extLst>
              <a:ext uri="{FF2B5EF4-FFF2-40B4-BE49-F238E27FC236}">
                <a16:creationId xmlns:a16="http://schemas.microsoft.com/office/drawing/2014/main" id="{FEBE3F78-8501-40EC-9AD9-3B2C0E17AE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41852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DD34DD2E-EB65-43F1-B20D-C7CBD069BE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fld id="{80EFE7EC-850B-424E-A610-9923C1BA7BA8}" type="slidenum">
              <a:rPr lang="zh-CN" altLang="en-US" sz="1200" smtClean="0">
                <a:latin typeface="Tahoma" panose="020B0604030504040204" pitchFamily="34" charset="0"/>
              </a:rPr>
              <a:pPr/>
              <a:t>14</a:t>
            </a:fld>
            <a:endParaRPr lang="en-US" altLang="zh-CN" sz="1200">
              <a:latin typeface="Tahoma" panose="020B0604030504040204" pitchFamily="34" charset="0"/>
            </a:endParaRPr>
          </a:p>
        </p:txBody>
      </p:sp>
      <p:sp>
        <p:nvSpPr>
          <p:cNvPr id="23555" name="Rectangle 2">
            <a:extLst>
              <a:ext uri="{FF2B5EF4-FFF2-40B4-BE49-F238E27FC236}">
                <a16:creationId xmlns:a16="http://schemas.microsoft.com/office/drawing/2014/main" id="{F8DE575F-6365-44D8-A529-F918FA6386E2}"/>
              </a:ext>
            </a:extLst>
          </p:cNvPr>
          <p:cNvSpPr>
            <a:spLocks noGrp="1" noRot="1" noChangeAspect="1" noChangeArrowheads="1" noTextEdit="1"/>
          </p:cNvSpPr>
          <p:nvPr>
            <p:ph type="sldImg"/>
          </p:nvPr>
        </p:nvSpPr>
        <p:spPr>
          <a:ln cap="flat"/>
        </p:spPr>
      </p:sp>
      <p:sp>
        <p:nvSpPr>
          <p:cNvPr id="23556" name="Rectangle 3">
            <a:extLst>
              <a:ext uri="{FF2B5EF4-FFF2-40B4-BE49-F238E27FC236}">
                <a16:creationId xmlns:a16="http://schemas.microsoft.com/office/drawing/2014/main" id="{A9E63052-752D-430D-B06F-F615D6572E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28086B69-317D-4B59-A97A-958831884D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fld id="{24822283-3CC5-43F3-BF05-691C06727585}" type="slidenum">
              <a:rPr lang="zh-CN" altLang="en-US" sz="1200" smtClean="0">
                <a:latin typeface="Tahoma" panose="020B0604030504040204" pitchFamily="34" charset="0"/>
              </a:rPr>
              <a:pPr/>
              <a:t>15</a:t>
            </a:fld>
            <a:endParaRPr lang="en-US" altLang="zh-CN" sz="1200">
              <a:latin typeface="Tahoma" panose="020B0604030504040204" pitchFamily="34" charset="0"/>
            </a:endParaRPr>
          </a:p>
        </p:txBody>
      </p:sp>
      <p:sp>
        <p:nvSpPr>
          <p:cNvPr id="27651" name="Rectangle 2">
            <a:extLst>
              <a:ext uri="{FF2B5EF4-FFF2-40B4-BE49-F238E27FC236}">
                <a16:creationId xmlns:a16="http://schemas.microsoft.com/office/drawing/2014/main" id="{224E5779-CD72-4193-A190-88AC18A724C6}"/>
              </a:ext>
            </a:extLst>
          </p:cNvPr>
          <p:cNvSpPr>
            <a:spLocks noGrp="1" noRot="1" noChangeAspect="1" noChangeArrowheads="1" noTextEdit="1"/>
          </p:cNvSpPr>
          <p:nvPr>
            <p:ph type="sldImg"/>
          </p:nvPr>
        </p:nvSpPr>
        <p:spPr>
          <a:ln cap="flat"/>
        </p:spPr>
      </p:sp>
      <p:sp>
        <p:nvSpPr>
          <p:cNvPr id="27652" name="Rectangle 3">
            <a:extLst>
              <a:ext uri="{FF2B5EF4-FFF2-40B4-BE49-F238E27FC236}">
                <a16:creationId xmlns:a16="http://schemas.microsoft.com/office/drawing/2014/main" id="{B390D361-0905-43C7-B8B3-B7FF7CEB44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59D9C527-1303-4C21-8F84-2887416D03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fld id="{D748B044-A75D-406E-976F-25A226958BCE}" type="slidenum">
              <a:rPr lang="zh-CN" altLang="en-US" sz="1200" smtClean="0">
                <a:latin typeface="Tahoma" panose="020B0604030504040204" pitchFamily="34" charset="0"/>
              </a:rPr>
              <a:pPr/>
              <a:t>16</a:t>
            </a:fld>
            <a:endParaRPr lang="en-US" altLang="zh-CN" sz="1200">
              <a:latin typeface="Tahoma" panose="020B0604030504040204" pitchFamily="34" charset="0"/>
            </a:endParaRPr>
          </a:p>
        </p:txBody>
      </p:sp>
      <p:sp>
        <p:nvSpPr>
          <p:cNvPr id="29699" name="Rectangle 2">
            <a:extLst>
              <a:ext uri="{FF2B5EF4-FFF2-40B4-BE49-F238E27FC236}">
                <a16:creationId xmlns:a16="http://schemas.microsoft.com/office/drawing/2014/main" id="{52EEE7F2-4370-4681-9F02-DEAD16A48336}"/>
              </a:ext>
            </a:extLst>
          </p:cNvPr>
          <p:cNvSpPr>
            <a:spLocks noGrp="1" noRot="1" noChangeAspect="1" noChangeArrowheads="1" noTextEdit="1"/>
          </p:cNvSpPr>
          <p:nvPr>
            <p:ph type="sldImg"/>
          </p:nvPr>
        </p:nvSpPr>
        <p:spPr>
          <a:ln cap="flat"/>
        </p:spPr>
      </p:sp>
      <p:sp>
        <p:nvSpPr>
          <p:cNvPr id="29700" name="Rectangle 3">
            <a:extLst>
              <a:ext uri="{FF2B5EF4-FFF2-40B4-BE49-F238E27FC236}">
                <a16:creationId xmlns:a16="http://schemas.microsoft.com/office/drawing/2014/main" id="{29B84642-E50A-44F0-8E1C-275F7E62DB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zh-CN" altLang="en-US"/>
              <a:t>单击此处编辑母版副标题样式</a:t>
            </a:r>
          </a:p>
        </p:txBody>
      </p:sp>
    </p:spTree>
    <p:extLst>
      <p:ext uri="{BB962C8B-B14F-4D97-AF65-F5344CB8AC3E}">
        <p14:creationId xmlns:p14="http://schemas.microsoft.com/office/powerpoint/2010/main" val="3753160357"/>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20305229"/>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2136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213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88443897"/>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74717934"/>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213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95628019"/>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64835915"/>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1970"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211971"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a:extLst>
              <a:ext uri="{FF2B5EF4-FFF2-40B4-BE49-F238E27FC236}">
                <a16:creationId xmlns:a16="http://schemas.microsoft.com/office/drawing/2014/main" id="{0723835A-B50F-49D3-BFFE-7420333D0B61}"/>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9426CD8-AF43-4D70-8200-2C0212A845DA}"/>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4A5DFE2-6AC5-4B9B-BAD0-3443B307E194}"/>
              </a:ext>
            </a:extLst>
          </p:cNvPr>
          <p:cNvSpPr>
            <a:spLocks noGrp="1" noChangeArrowheads="1"/>
          </p:cNvSpPr>
          <p:nvPr>
            <p:ph type="sldNum" sz="quarter" idx="12"/>
          </p:nvPr>
        </p:nvSpPr>
        <p:spPr/>
        <p:txBody>
          <a:bodyPr/>
          <a:lstStyle>
            <a:lvl1pPr>
              <a:defRPr/>
            </a:lvl1pPr>
          </a:lstStyle>
          <a:p>
            <a:pPr>
              <a:defRPr/>
            </a:pPr>
            <a:fld id="{980610BB-C20D-44F3-B9B3-1BB669549595}" type="slidenum">
              <a:rPr lang="zh-CN" altLang="en-US"/>
              <a:pPr>
                <a:defRPr/>
              </a:pPr>
              <a:t>‹#›</a:t>
            </a:fld>
            <a:endParaRPr lang="en-US" altLang="zh-CN"/>
          </a:p>
        </p:txBody>
      </p:sp>
    </p:spTree>
    <p:extLst>
      <p:ext uri="{BB962C8B-B14F-4D97-AF65-F5344CB8AC3E}">
        <p14:creationId xmlns:p14="http://schemas.microsoft.com/office/powerpoint/2010/main" val="1767642898"/>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34D4AAE-7D3E-4D46-B153-E73091F8D04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67F72E3-8167-44FF-B102-595F21EEBFF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BA89942-B18E-411F-82DA-2EA615D219AD}"/>
              </a:ext>
            </a:extLst>
          </p:cNvPr>
          <p:cNvSpPr>
            <a:spLocks noGrp="1" noChangeArrowheads="1"/>
          </p:cNvSpPr>
          <p:nvPr>
            <p:ph type="sldNum" sz="quarter" idx="12"/>
          </p:nvPr>
        </p:nvSpPr>
        <p:spPr>
          <a:ln/>
        </p:spPr>
        <p:txBody>
          <a:bodyPr/>
          <a:lstStyle>
            <a:lvl1pPr>
              <a:defRPr/>
            </a:lvl1pPr>
          </a:lstStyle>
          <a:p>
            <a:pPr>
              <a:defRPr/>
            </a:pPr>
            <a:fld id="{5CCD2589-F1AC-4CB3-9F49-B746BA213634}" type="slidenum">
              <a:rPr lang="zh-CN" altLang="en-US"/>
              <a:pPr>
                <a:defRPr/>
              </a:pPr>
              <a:t>‹#›</a:t>
            </a:fld>
            <a:endParaRPr lang="en-US" altLang="zh-CN"/>
          </a:p>
        </p:txBody>
      </p:sp>
    </p:spTree>
    <p:extLst>
      <p:ext uri="{BB962C8B-B14F-4D97-AF65-F5344CB8AC3E}">
        <p14:creationId xmlns:p14="http://schemas.microsoft.com/office/powerpoint/2010/main" val="1198904537"/>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B9CDA9C5-5D81-4AE5-9EF0-6D94A960E35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C6807E7-415A-48C2-A9C7-E5D6A18F831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AC4D6DE-F619-4AEF-B6E6-639AE7FADDF8}"/>
              </a:ext>
            </a:extLst>
          </p:cNvPr>
          <p:cNvSpPr>
            <a:spLocks noGrp="1" noChangeArrowheads="1"/>
          </p:cNvSpPr>
          <p:nvPr>
            <p:ph type="sldNum" sz="quarter" idx="12"/>
          </p:nvPr>
        </p:nvSpPr>
        <p:spPr>
          <a:ln/>
        </p:spPr>
        <p:txBody>
          <a:bodyPr/>
          <a:lstStyle>
            <a:lvl1pPr>
              <a:defRPr/>
            </a:lvl1pPr>
          </a:lstStyle>
          <a:p>
            <a:pPr>
              <a:defRPr/>
            </a:pPr>
            <a:fld id="{39E5BE3C-4743-4E04-B5D9-8F8FDA98665B}" type="slidenum">
              <a:rPr lang="zh-CN" altLang="en-US"/>
              <a:pPr>
                <a:defRPr/>
              </a:pPr>
              <a:t>‹#›</a:t>
            </a:fld>
            <a:endParaRPr lang="en-US" altLang="zh-CN"/>
          </a:p>
        </p:txBody>
      </p:sp>
    </p:spTree>
    <p:extLst>
      <p:ext uri="{BB962C8B-B14F-4D97-AF65-F5344CB8AC3E}">
        <p14:creationId xmlns:p14="http://schemas.microsoft.com/office/powerpoint/2010/main" val="2831563701"/>
      </p:ext>
    </p:extLst>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7" y="1905003"/>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2" y="1905003"/>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46A73679-5A6A-4205-AF10-2594A1C5CC5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5AA1274-8D7A-479A-9075-C63494FF02B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2426473-8B01-4EC5-9D4B-8650C8E83CE9}"/>
              </a:ext>
            </a:extLst>
          </p:cNvPr>
          <p:cNvSpPr>
            <a:spLocks noGrp="1" noChangeArrowheads="1"/>
          </p:cNvSpPr>
          <p:nvPr>
            <p:ph type="sldNum" sz="quarter" idx="12"/>
          </p:nvPr>
        </p:nvSpPr>
        <p:spPr>
          <a:ln/>
        </p:spPr>
        <p:txBody>
          <a:bodyPr/>
          <a:lstStyle>
            <a:lvl1pPr>
              <a:defRPr/>
            </a:lvl1pPr>
          </a:lstStyle>
          <a:p>
            <a:pPr>
              <a:defRPr/>
            </a:pPr>
            <a:fld id="{5E103C3C-BF25-4CF7-A14C-14D465D0AF26}" type="slidenum">
              <a:rPr lang="zh-CN" altLang="en-US"/>
              <a:pPr>
                <a:defRPr/>
              </a:pPr>
              <a:t>‹#›</a:t>
            </a:fld>
            <a:endParaRPr lang="en-US" altLang="zh-CN"/>
          </a:p>
        </p:txBody>
      </p:sp>
    </p:spTree>
    <p:extLst>
      <p:ext uri="{BB962C8B-B14F-4D97-AF65-F5344CB8AC3E}">
        <p14:creationId xmlns:p14="http://schemas.microsoft.com/office/powerpoint/2010/main" val="1282728114"/>
      </p:ext>
    </p:extLst>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4014D75F-2A27-4BB0-AEAA-A5C3092D32B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E6FCA71F-1EF3-4658-BF79-742BD1C8158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ECCED24F-9991-4C65-9E34-FB57589A3275}"/>
              </a:ext>
            </a:extLst>
          </p:cNvPr>
          <p:cNvSpPr>
            <a:spLocks noGrp="1" noChangeArrowheads="1"/>
          </p:cNvSpPr>
          <p:nvPr>
            <p:ph type="sldNum" sz="quarter" idx="12"/>
          </p:nvPr>
        </p:nvSpPr>
        <p:spPr>
          <a:ln/>
        </p:spPr>
        <p:txBody>
          <a:bodyPr/>
          <a:lstStyle>
            <a:lvl1pPr>
              <a:defRPr/>
            </a:lvl1pPr>
          </a:lstStyle>
          <a:p>
            <a:pPr>
              <a:defRPr/>
            </a:pPr>
            <a:fld id="{A218B96E-1548-4F80-9456-4B0EC224DB71}" type="slidenum">
              <a:rPr lang="zh-CN" altLang="en-US"/>
              <a:pPr>
                <a:defRPr/>
              </a:pPr>
              <a:t>‹#›</a:t>
            </a:fld>
            <a:endParaRPr lang="en-US" altLang="zh-CN"/>
          </a:p>
        </p:txBody>
      </p:sp>
    </p:spTree>
    <p:extLst>
      <p:ext uri="{BB962C8B-B14F-4D97-AF65-F5344CB8AC3E}">
        <p14:creationId xmlns:p14="http://schemas.microsoft.com/office/powerpoint/2010/main" val="1830577173"/>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14969549"/>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16F1D580-1C5E-42FD-8DAD-6F6B49EC345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C9B8A168-4319-402B-A18D-C77F3B7CBA0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5AA0B948-F4A5-4051-AA65-E8288618A772}"/>
              </a:ext>
            </a:extLst>
          </p:cNvPr>
          <p:cNvSpPr>
            <a:spLocks noGrp="1" noChangeArrowheads="1"/>
          </p:cNvSpPr>
          <p:nvPr>
            <p:ph type="sldNum" sz="quarter" idx="12"/>
          </p:nvPr>
        </p:nvSpPr>
        <p:spPr>
          <a:ln/>
        </p:spPr>
        <p:txBody>
          <a:bodyPr/>
          <a:lstStyle>
            <a:lvl1pPr>
              <a:defRPr/>
            </a:lvl1pPr>
          </a:lstStyle>
          <a:p>
            <a:pPr>
              <a:defRPr/>
            </a:pPr>
            <a:fld id="{B42B3665-6E0D-4AA8-9F9E-E9B80F7590FE}" type="slidenum">
              <a:rPr lang="zh-CN" altLang="en-US"/>
              <a:pPr>
                <a:defRPr/>
              </a:pPr>
              <a:t>‹#›</a:t>
            </a:fld>
            <a:endParaRPr lang="en-US" altLang="zh-CN"/>
          </a:p>
        </p:txBody>
      </p:sp>
    </p:spTree>
    <p:extLst>
      <p:ext uri="{BB962C8B-B14F-4D97-AF65-F5344CB8AC3E}">
        <p14:creationId xmlns:p14="http://schemas.microsoft.com/office/powerpoint/2010/main" val="3336457959"/>
      </p:ext>
    </p:extLst>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97D3DC8-501B-4F35-9207-AF1D3CF5323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D61736C8-F43D-41CF-945B-BFED8AA2F7D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D6E7D40A-0781-4181-9F44-259BB4A0AC20}"/>
              </a:ext>
            </a:extLst>
          </p:cNvPr>
          <p:cNvSpPr>
            <a:spLocks noGrp="1" noChangeArrowheads="1"/>
          </p:cNvSpPr>
          <p:nvPr>
            <p:ph type="sldNum" sz="quarter" idx="12"/>
          </p:nvPr>
        </p:nvSpPr>
        <p:spPr>
          <a:ln/>
        </p:spPr>
        <p:txBody>
          <a:bodyPr/>
          <a:lstStyle>
            <a:lvl1pPr>
              <a:defRPr/>
            </a:lvl1pPr>
          </a:lstStyle>
          <a:p>
            <a:pPr>
              <a:defRPr/>
            </a:pPr>
            <a:fld id="{F873A4A5-A998-42FF-AEDF-3B088E5C682B}" type="slidenum">
              <a:rPr lang="zh-CN" altLang="en-US"/>
              <a:pPr>
                <a:defRPr/>
              </a:pPr>
              <a:t>‹#›</a:t>
            </a:fld>
            <a:endParaRPr lang="en-US" altLang="zh-CN"/>
          </a:p>
        </p:txBody>
      </p:sp>
    </p:spTree>
    <p:extLst>
      <p:ext uri="{BB962C8B-B14F-4D97-AF65-F5344CB8AC3E}">
        <p14:creationId xmlns:p14="http://schemas.microsoft.com/office/powerpoint/2010/main" val="637686654"/>
      </p:ext>
    </p:extLst>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91F923B-B984-46F2-84CB-DE3E6FD1570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B4E1232-FA75-4D76-A4B2-AB1582E132D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110992C-EDF2-42D1-B16D-8E1DC253D9BB}"/>
              </a:ext>
            </a:extLst>
          </p:cNvPr>
          <p:cNvSpPr>
            <a:spLocks noGrp="1" noChangeArrowheads="1"/>
          </p:cNvSpPr>
          <p:nvPr>
            <p:ph type="sldNum" sz="quarter" idx="12"/>
          </p:nvPr>
        </p:nvSpPr>
        <p:spPr>
          <a:ln/>
        </p:spPr>
        <p:txBody>
          <a:bodyPr/>
          <a:lstStyle>
            <a:lvl1pPr>
              <a:defRPr/>
            </a:lvl1pPr>
          </a:lstStyle>
          <a:p>
            <a:pPr>
              <a:defRPr/>
            </a:pPr>
            <a:fld id="{DF1FEAF4-C95F-4D70-8ADD-385E670E558B}" type="slidenum">
              <a:rPr lang="zh-CN" altLang="en-US"/>
              <a:pPr>
                <a:defRPr/>
              </a:pPr>
              <a:t>‹#›</a:t>
            </a:fld>
            <a:endParaRPr lang="en-US" altLang="zh-CN"/>
          </a:p>
        </p:txBody>
      </p:sp>
    </p:spTree>
    <p:extLst>
      <p:ext uri="{BB962C8B-B14F-4D97-AF65-F5344CB8AC3E}">
        <p14:creationId xmlns:p14="http://schemas.microsoft.com/office/powerpoint/2010/main" val="218348106"/>
      </p:ext>
    </p:extLst>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828B842-1195-4D9D-8824-9B22FC71EC9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21D50B8-174E-4687-A875-AC047ABFF4C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B13C87B-335C-4A60-AD5D-1391EB209CA6}"/>
              </a:ext>
            </a:extLst>
          </p:cNvPr>
          <p:cNvSpPr>
            <a:spLocks noGrp="1" noChangeArrowheads="1"/>
          </p:cNvSpPr>
          <p:nvPr>
            <p:ph type="sldNum" sz="quarter" idx="12"/>
          </p:nvPr>
        </p:nvSpPr>
        <p:spPr>
          <a:ln/>
        </p:spPr>
        <p:txBody>
          <a:bodyPr/>
          <a:lstStyle>
            <a:lvl1pPr>
              <a:defRPr/>
            </a:lvl1pPr>
          </a:lstStyle>
          <a:p>
            <a:pPr>
              <a:defRPr/>
            </a:pPr>
            <a:fld id="{742682FB-63D2-4E17-9AF3-B155A6A442E7}" type="slidenum">
              <a:rPr lang="zh-CN" altLang="en-US"/>
              <a:pPr>
                <a:defRPr/>
              </a:pPr>
              <a:t>‹#›</a:t>
            </a:fld>
            <a:endParaRPr lang="en-US" altLang="zh-CN"/>
          </a:p>
        </p:txBody>
      </p:sp>
    </p:spTree>
    <p:extLst>
      <p:ext uri="{BB962C8B-B14F-4D97-AF65-F5344CB8AC3E}">
        <p14:creationId xmlns:p14="http://schemas.microsoft.com/office/powerpoint/2010/main" val="2340969517"/>
      </p:ext>
    </p:extLst>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3350FAE-E52D-47CE-B878-D9B924DDC1A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A59A3DB-5538-40E6-B74E-3D826F395C0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736F03B-02E1-4DDE-B9E0-149F670B72DF}"/>
              </a:ext>
            </a:extLst>
          </p:cNvPr>
          <p:cNvSpPr>
            <a:spLocks noGrp="1" noChangeArrowheads="1"/>
          </p:cNvSpPr>
          <p:nvPr>
            <p:ph type="sldNum" sz="quarter" idx="12"/>
          </p:nvPr>
        </p:nvSpPr>
        <p:spPr>
          <a:ln/>
        </p:spPr>
        <p:txBody>
          <a:bodyPr/>
          <a:lstStyle>
            <a:lvl1pPr>
              <a:defRPr/>
            </a:lvl1pPr>
          </a:lstStyle>
          <a:p>
            <a:pPr>
              <a:defRPr/>
            </a:pPr>
            <a:fld id="{11CEC3B8-1237-47C4-9541-C56E46974A5D}" type="slidenum">
              <a:rPr lang="zh-CN" altLang="en-US"/>
              <a:pPr>
                <a:defRPr/>
              </a:pPr>
              <a:t>‹#›</a:t>
            </a:fld>
            <a:endParaRPr lang="en-US" altLang="zh-CN"/>
          </a:p>
        </p:txBody>
      </p:sp>
    </p:spTree>
    <p:extLst>
      <p:ext uri="{BB962C8B-B14F-4D97-AF65-F5344CB8AC3E}">
        <p14:creationId xmlns:p14="http://schemas.microsoft.com/office/powerpoint/2010/main" val="2291871405"/>
      </p:ext>
    </p:extLst>
  </p:cSld>
  <p:clrMapOvr>
    <a:masterClrMapping/>
  </p:clrMapOvr>
  <p:transition>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9" y="609604"/>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7" y="609604"/>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A81AE7F-57F2-4CC0-B790-3A353840B65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1189338-073D-4194-BFB7-5977D3BEBF0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050FF0D-B1CF-4649-AD65-D63930A8E2AB}"/>
              </a:ext>
            </a:extLst>
          </p:cNvPr>
          <p:cNvSpPr>
            <a:spLocks noGrp="1" noChangeArrowheads="1"/>
          </p:cNvSpPr>
          <p:nvPr>
            <p:ph type="sldNum" sz="quarter" idx="12"/>
          </p:nvPr>
        </p:nvSpPr>
        <p:spPr>
          <a:ln/>
        </p:spPr>
        <p:txBody>
          <a:bodyPr/>
          <a:lstStyle>
            <a:lvl1pPr>
              <a:defRPr/>
            </a:lvl1pPr>
          </a:lstStyle>
          <a:p>
            <a:pPr>
              <a:defRPr/>
            </a:pPr>
            <a:fld id="{CE98E90D-C324-4C7C-AEA6-3C8A1E9471E8}" type="slidenum">
              <a:rPr lang="zh-CN" altLang="en-US"/>
              <a:pPr>
                <a:defRPr/>
              </a:pPr>
              <a:t>‹#›</a:t>
            </a:fld>
            <a:endParaRPr lang="en-US" altLang="zh-CN"/>
          </a:p>
        </p:txBody>
      </p:sp>
    </p:spTree>
    <p:extLst>
      <p:ext uri="{BB962C8B-B14F-4D97-AF65-F5344CB8AC3E}">
        <p14:creationId xmlns:p14="http://schemas.microsoft.com/office/powerpoint/2010/main" val="198541780"/>
      </p:ext>
    </p:extLst>
  </p:cSld>
  <p:clrMapOvr>
    <a:masterClrMapping/>
  </p:clrMapOvr>
  <p:transition>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EA0134B0-4676-4F23-8D63-2CF548A4BD05}"/>
              </a:ext>
            </a:extLst>
          </p:cNvPr>
          <p:cNvSpPr>
            <a:spLocks noGrp="1"/>
          </p:cNvSpPr>
          <p:nvPr>
            <p:ph type="dt" sz="half" idx="10"/>
          </p:nvPr>
        </p:nvSpPr>
        <p:spPr/>
        <p:txBody>
          <a:bodyPr/>
          <a:lstStyle>
            <a:lvl1pPr>
              <a:defRPr/>
            </a:lvl1pPr>
          </a:lstStyle>
          <a:p>
            <a:pPr>
              <a:defRPr/>
            </a:pPr>
            <a:fld id="{AB70B553-0F16-4F56-B208-F94C166994E0}" type="datetimeFigureOut">
              <a:rPr lang="zh-CN" altLang="en-US"/>
              <a:pPr>
                <a:defRPr/>
              </a:pPr>
              <a:t>2024/12/25</a:t>
            </a:fld>
            <a:endParaRPr lang="zh-CN" altLang="en-US"/>
          </a:p>
        </p:txBody>
      </p:sp>
      <p:sp>
        <p:nvSpPr>
          <p:cNvPr id="5" name="页脚占位符 4">
            <a:extLst>
              <a:ext uri="{FF2B5EF4-FFF2-40B4-BE49-F238E27FC236}">
                <a16:creationId xmlns:a16="http://schemas.microsoft.com/office/drawing/2014/main" id="{1CD50DF6-1A82-4D6A-8CFE-2D060C5C734B}"/>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FA80288-1582-4527-A26C-171C83230C5F}"/>
              </a:ext>
            </a:extLst>
          </p:cNvPr>
          <p:cNvSpPr>
            <a:spLocks noGrp="1"/>
          </p:cNvSpPr>
          <p:nvPr>
            <p:ph type="sldNum" sz="quarter" idx="12"/>
          </p:nvPr>
        </p:nvSpPr>
        <p:spPr/>
        <p:txBody>
          <a:bodyPr/>
          <a:lstStyle>
            <a:lvl1pPr>
              <a:defRPr/>
            </a:lvl1pPr>
          </a:lstStyle>
          <a:p>
            <a:pPr>
              <a:defRPr/>
            </a:pPr>
            <a:fld id="{472F5185-C5F0-401B-8438-B9DF1BD0A89E}" type="slidenum">
              <a:rPr lang="zh-CN" altLang="en-US"/>
              <a:pPr>
                <a:defRPr/>
              </a:pPr>
              <a:t>‹#›</a:t>
            </a:fld>
            <a:endParaRPr lang="zh-CN" altLang="en-US"/>
          </a:p>
        </p:txBody>
      </p:sp>
    </p:spTree>
    <p:extLst>
      <p:ext uri="{BB962C8B-B14F-4D97-AF65-F5344CB8AC3E}">
        <p14:creationId xmlns:p14="http://schemas.microsoft.com/office/powerpoint/2010/main" val="1741338842"/>
      </p:ext>
    </p:extLst>
  </p:cSld>
  <p:clrMapOvr>
    <a:masterClrMapping/>
  </p:clrMapOvr>
  <p:transition>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744085C-0A67-4A06-B49D-4739CC1F5301}"/>
              </a:ext>
            </a:extLst>
          </p:cNvPr>
          <p:cNvSpPr>
            <a:spLocks noGrp="1"/>
          </p:cNvSpPr>
          <p:nvPr>
            <p:ph type="dt" sz="half" idx="10"/>
          </p:nvPr>
        </p:nvSpPr>
        <p:spPr/>
        <p:txBody>
          <a:bodyPr/>
          <a:lstStyle>
            <a:lvl1pPr>
              <a:defRPr/>
            </a:lvl1pPr>
          </a:lstStyle>
          <a:p>
            <a:pPr>
              <a:defRPr/>
            </a:pPr>
            <a:fld id="{6D478126-B745-4F8C-87CF-3610E1F1F6F1}" type="datetimeFigureOut">
              <a:rPr lang="zh-CN" altLang="en-US"/>
              <a:pPr>
                <a:defRPr/>
              </a:pPr>
              <a:t>2024/12/25</a:t>
            </a:fld>
            <a:endParaRPr lang="zh-CN" altLang="en-US"/>
          </a:p>
        </p:txBody>
      </p:sp>
      <p:sp>
        <p:nvSpPr>
          <p:cNvPr id="5" name="页脚占位符 4">
            <a:extLst>
              <a:ext uri="{FF2B5EF4-FFF2-40B4-BE49-F238E27FC236}">
                <a16:creationId xmlns:a16="http://schemas.microsoft.com/office/drawing/2014/main" id="{396D3BD9-0720-45DB-B888-6095A5FE5FD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89060C1-751E-4BEE-B7F2-3A43B4CAE399}"/>
              </a:ext>
            </a:extLst>
          </p:cNvPr>
          <p:cNvSpPr>
            <a:spLocks noGrp="1"/>
          </p:cNvSpPr>
          <p:nvPr>
            <p:ph type="sldNum" sz="quarter" idx="12"/>
          </p:nvPr>
        </p:nvSpPr>
        <p:spPr/>
        <p:txBody>
          <a:bodyPr/>
          <a:lstStyle>
            <a:lvl1pPr>
              <a:defRPr/>
            </a:lvl1pPr>
          </a:lstStyle>
          <a:p>
            <a:pPr>
              <a:defRPr/>
            </a:pPr>
            <a:fld id="{4EC8371F-A3A0-4637-9BEE-0C994FD7267A}" type="slidenum">
              <a:rPr lang="zh-CN" altLang="en-US"/>
              <a:pPr>
                <a:defRPr/>
              </a:pPr>
              <a:t>‹#›</a:t>
            </a:fld>
            <a:endParaRPr lang="zh-CN" altLang="en-US"/>
          </a:p>
        </p:txBody>
      </p:sp>
    </p:spTree>
    <p:extLst>
      <p:ext uri="{BB962C8B-B14F-4D97-AF65-F5344CB8AC3E}">
        <p14:creationId xmlns:p14="http://schemas.microsoft.com/office/powerpoint/2010/main" val="582126289"/>
      </p:ext>
    </p:extLst>
  </p:cSld>
  <p:clrMapOvr>
    <a:masterClrMapping/>
  </p:clrMapOvr>
  <p:transition>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A811CFC-6E03-49C4-B05E-BB9DFFF8CF09}"/>
              </a:ext>
            </a:extLst>
          </p:cNvPr>
          <p:cNvSpPr>
            <a:spLocks noGrp="1"/>
          </p:cNvSpPr>
          <p:nvPr>
            <p:ph type="dt" sz="half" idx="10"/>
          </p:nvPr>
        </p:nvSpPr>
        <p:spPr/>
        <p:txBody>
          <a:bodyPr/>
          <a:lstStyle>
            <a:lvl1pPr>
              <a:defRPr/>
            </a:lvl1pPr>
          </a:lstStyle>
          <a:p>
            <a:pPr>
              <a:defRPr/>
            </a:pPr>
            <a:fld id="{3F0E7520-8F5A-4627-8AFF-484E4340F4A6}" type="datetimeFigureOut">
              <a:rPr lang="zh-CN" altLang="en-US"/>
              <a:pPr>
                <a:defRPr/>
              </a:pPr>
              <a:t>2024/12/25</a:t>
            </a:fld>
            <a:endParaRPr lang="zh-CN" altLang="en-US"/>
          </a:p>
        </p:txBody>
      </p:sp>
      <p:sp>
        <p:nvSpPr>
          <p:cNvPr id="5" name="页脚占位符 4">
            <a:extLst>
              <a:ext uri="{FF2B5EF4-FFF2-40B4-BE49-F238E27FC236}">
                <a16:creationId xmlns:a16="http://schemas.microsoft.com/office/drawing/2014/main" id="{CDAE4716-2CA1-4685-BC79-211690896EBB}"/>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E8996FF-8E42-4D48-92F3-6EB3A0BE3E42}"/>
              </a:ext>
            </a:extLst>
          </p:cNvPr>
          <p:cNvSpPr>
            <a:spLocks noGrp="1"/>
          </p:cNvSpPr>
          <p:nvPr>
            <p:ph type="sldNum" sz="quarter" idx="12"/>
          </p:nvPr>
        </p:nvSpPr>
        <p:spPr/>
        <p:txBody>
          <a:bodyPr/>
          <a:lstStyle>
            <a:lvl1pPr>
              <a:defRPr/>
            </a:lvl1pPr>
          </a:lstStyle>
          <a:p>
            <a:pPr>
              <a:defRPr/>
            </a:pPr>
            <a:fld id="{AE1B0806-D6E6-4753-89C4-8D7950F71B9C}" type="slidenum">
              <a:rPr lang="zh-CN" altLang="en-US"/>
              <a:pPr>
                <a:defRPr/>
              </a:pPr>
              <a:t>‹#›</a:t>
            </a:fld>
            <a:endParaRPr lang="zh-CN" altLang="en-US"/>
          </a:p>
        </p:txBody>
      </p:sp>
    </p:spTree>
    <p:extLst>
      <p:ext uri="{BB962C8B-B14F-4D97-AF65-F5344CB8AC3E}">
        <p14:creationId xmlns:p14="http://schemas.microsoft.com/office/powerpoint/2010/main" val="4242968761"/>
      </p:ext>
    </p:extLst>
  </p:cSld>
  <p:clrMapOvr>
    <a:masterClrMapping/>
  </p:clrMapOvr>
  <p:transition>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851CAF8E-4114-4719-AFDC-B20B88295655}"/>
              </a:ext>
            </a:extLst>
          </p:cNvPr>
          <p:cNvSpPr>
            <a:spLocks noGrp="1"/>
          </p:cNvSpPr>
          <p:nvPr>
            <p:ph type="dt" sz="half" idx="10"/>
          </p:nvPr>
        </p:nvSpPr>
        <p:spPr/>
        <p:txBody>
          <a:bodyPr/>
          <a:lstStyle>
            <a:lvl1pPr>
              <a:defRPr/>
            </a:lvl1pPr>
          </a:lstStyle>
          <a:p>
            <a:pPr>
              <a:defRPr/>
            </a:pPr>
            <a:fld id="{23E973FA-3015-4193-A15E-FD87247DBAF7}" type="datetimeFigureOut">
              <a:rPr lang="zh-CN" altLang="en-US"/>
              <a:pPr>
                <a:defRPr/>
              </a:pPr>
              <a:t>2024/12/25</a:t>
            </a:fld>
            <a:endParaRPr lang="zh-CN" altLang="en-US"/>
          </a:p>
        </p:txBody>
      </p:sp>
      <p:sp>
        <p:nvSpPr>
          <p:cNvPr id="6" name="页脚占位符 4">
            <a:extLst>
              <a:ext uri="{FF2B5EF4-FFF2-40B4-BE49-F238E27FC236}">
                <a16:creationId xmlns:a16="http://schemas.microsoft.com/office/drawing/2014/main" id="{3B20F34F-EAFB-4AD4-AEDA-30CF279E24B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39E9B1B5-E234-41DD-AE62-C9B0C194970C}"/>
              </a:ext>
            </a:extLst>
          </p:cNvPr>
          <p:cNvSpPr>
            <a:spLocks noGrp="1"/>
          </p:cNvSpPr>
          <p:nvPr>
            <p:ph type="sldNum" sz="quarter" idx="12"/>
          </p:nvPr>
        </p:nvSpPr>
        <p:spPr/>
        <p:txBody>
          <a:bodyPr/>
          <a:lstStyle>
            <a:lvl1pPr>
              <a:defRPr/>
            </a:lvl1pPr>
          </a:lstStyle>
          <a:p>
            <a:pPr>
              <a:defRPr/>
            </a:pPr>
            <a:fld id="{AD4F4AC2-0FE6-47B8-8394-97B8E44037E5}" type="slidenum">
              <a:rPr lang="zh-CN" altLang="en-US"/>
              <a:pPr>
                <a:defRPr/>
              </a:pPr>
              <a:t>‹#›</a:t>
            </a:fld>
            <a:endParaRPr lang="zh-CN" altLang="en-US"/>
          </a:p>
        </p:txBody>
      </p:sp>
    </p:spTree>
    <p:extLst>
      <p:ext uri="{BB962C8B-B14F-4D97-AF65-F5344CB8AC3E}">
        <p14:creationId xmlns:p14="http://schemas.microsoft.com/office/powerpoint/2010/main" val="1586354674"/>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857435278"/>
      </p:ext>
    </p:extLst>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884FBB6F-F9F9-4A83-95D1-EAEEF064297B}"/>
              </a:ext>
            </a:extLst>
          </p:cNvPr>
          <p:cNvSpPr>
            <a:spLocks noGrp="1"/>
          </p:cNvSpPr>
          <p:nvPr>
            <p:ph type="dt" sz="half" idx="10"/>
          </p:nvPr>
        </p:nvSpPr>
        <p:spPr/>
        <p:txBody>
          <a:bodyPr/>
          <a:lstStyle>
            <a:lvl1pPr>
              <a:defRPr/>
            </a:lvl1pPr>
          </a:lstStyle>
          <a:p>
            <a:pPr>
              <a:defRPr/>
            </a:pPr>
            <a:fld id="{0FEE99DD-734B-4CE7-A1AC-73A59CCE7DB0}" type="datetimeFigureOut">
              <a:rPr lang="zh-CN" altLang="en-US"/>
              <a:pPr>
                <a:defRPr/>
              </a:pPr>
              <a:t>2024/12/25</a:t>
            </a:fld>
            <a:endParaRPr lang="zh-CN" altLang="en-US"/>
          </a:p>
        </p:txBody>
      </p:sp>
      <p:sp>
        <p:nvSpPr>
          <p:cNvPr id="8" name="页脚占位符 4">
            <a:extLst>
              <a:ext uri="{FF2B5EF4-FFF2-40B4-BE49-F238E27FC236}">
                <a16:creationId xmlns:a16="http://schemas.microsoft.com/office/drawing/2014/main" id="{35AB2318-15BB-4A8A-A426-DC72D6C2DDDA}"/>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F2B2C1C4-B1AE-4333-AD86-D9FF8335802C}"/>
              </a:ext>
            </a:extLst>
          </p:cNvPr>
          <p:cNvSpPr>
            <a:spLocks noGrp="1"/>
          </p:cNvSpPr>
          <p:nvPr>
            <p:ph type="sldNum" sz="quarter" idx="12"/>
          </p:nvPr>
        </p:nvSpPr>
        <p:spPr/>
        <p:txBody>
          <a:bodyPr/>
          <a:lstStyle>
            <a:lvl1pPr>
              <a:defRPr/>
            </a:lvl1pPr>
          </a:lstStyle>
          <a:p>
            <a:pPr>
              <a:defRPr/>
            </a:pPr>
            <a:fld id="{6E423237-FCAE-4C57-A232-8FB8FE18E926}" type="slidenum">
              <a:rPr lang="zh-CN" altLang="en-US"/>
              <a:pPr>
                <a:defRPr/>
              </a:pPr>
              <a:t>‹#›</a:t>
            </a:fld>
            <a:endParaRPr lang="zh-CN" altLang="en-US"/>
          </a:p>
        </p:txBody>
      </p:sp>
    </p:spTree>
    <p:extLst>
      <p:ext uri="{BB962C8B-B14F-4D97-AF65-F5344CB8AC3E}">
        <p14:creationId xmlns:p14="http://schemas.microsoft.com/office/powerpoint/2010/main" val="4018917212"/>
      </p:ext>
    </p:extLst>
  </p:cSld>
  <p:clrMapOvr>
    <a:masterClrMapping/>
  </p:clrMapOvr>
  <p:transition>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5C655E78-0229-4C8E-93FE-D5E85D2F8AA9}"/>
              </a:ext>
            </a:extLst>
          </p:cNvPr>
          <p:cNvSpPr>
            <a:spLocks noGrp="1"/>
          </p:cNvSpPr>
          <p:nvPr>
            <p:ph type="dt" sz="half" idx="10"/>
          </p:nvPr>
        </p:nvSpPr>
        <p:spPr/>
        <p:txBody>
          <a:bodyPr/>
          <a:lstStyle>
            <a:lvl1pPr>
              <a:defRPr/>
            </a:lvl1pPr>
          </a:lstStyle>
          <a:p>
            <a:pPr>
              <a:defRPr/>
            </a:pPr>
            <a:fld id="{74F98E04-80BA-4EBC-9548-970504E485AD}" type="datetimeFigureOut">
              <a:rPr lang="zh-CN" altLang="en-US"/>
              <a:pPr>
                <a:defRPr/>
              </a:pPr>
              <a:t>2024/12/25</a:t>
            </a:fld>
            <a:endParaRPr lang="zh-CN" altLang="en-US"/>
          </a:p>
        </p:txBody>
      </p:sp>
      <p:sp>
        <p:nvSpPr>
          <p:cNvPr id="4" name="页脚占位符 4">
            <a:extLst>
              <a:ext uri="{FF2B5EF4-FFF2-40B4-BE49-F238E27FC236}">
                <a16:creationId xmlns:a16="http://schemas.microsoft.com/office/drawing/2014/main" id="{45029C9E-B3C7-4E91-BCD7-2C54D06CD5C9}"/>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B1EF200C-101F-4E4B-BE03-950C6F3917BE}"/>
              </a:ext>
            </a:extLst>
          </p:cNvPr>
          <p:cNvSpPr>
            <a:spLocks noGrp="1"/>
          </p:cNvSpPr>
          <p:nvPr>
            <p:ph type="sldNum" sz="quarter" idx="12"/>
          </p:nvPr>
        </p:nvSpPr>
        <p:spPr/>
        <p:txBody>
          <a:bodyPr/>
          <a:lstStyle>
            <a:lvl1pPr>
              <a:defRPr/>
            </a:lvl1pPr>
          </a:lstStyle>
          <a:p>
            <a:pPr>
              <a:defRPr/>
            </a:pPr>
            <a:fld id="{B077453F-B06D-4A45-AB00-525481CE1B47}" type="slidenum">
              <a:rPr lang="zh-CN" altLang="en-US"/>
              <a:pPr>
                <a:defRPr/>
              </a:pPr>
              <a:t>‹#›</a:t>
            </a:fld>
            <a:endParaRPr lang="zh-CN" altLang="en-US"/>
          </a:p>
        </p:txBody>
      </p:sp>
    </p:spTree>
    <p:extLst>
      <p:ext uri="{BB962C8B-B14F-4D97-AF65-F5344CB8AC3E}">
        <p14:creationId xmlns:p14="http://schemas.microsoft.com/office/powerpoint/2010/main" val="2435172426"/>
      </p:ext>
    </p:extLst>
  </p:cSld>
  <p:clrMapOvr>
    <a:masterClrMapping/>
  </p:clrMapOvr>
  <p:transition>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2BA13932-6DD6-4046-95E4-CB5D96B163D9}"/>
              </a:ext>
            </a:extLst>
          </p:cNvPr>
          <p:cNvSpPr>
            <a:spLocks noGrp="1"/>
          </p:cNvSpPr>
          <p:nvPr>
            <p:ph type="dt" sz="half" idx="10"/>
          </p:nvPr>
        </p:nvSpPr>
        <p:spPr/>
        <p:txBody>
          <a:bodyPr/>
          <a:lstStyle>
            <a:lvl1pPr>
              <a:defRPr/>
            </a:lvl1pPr>
          </a:lstStyle>
          <a:p>
            <a:pPr>
              <a:defRPr/>
            </a:pPr>
            <a:fld id="{C5129DFC-1008-4576-A0D2-40A285A451B6}" type="datetimeFigureOut">
              <a:rPr lang="zh-CN" altLang="en-US"/>
              <a:pPr>
                <a:defRPr/>
              </a:pPr>
              <a:t>2024/12/25</a:t>
            </a:fld>
            <a:endParaRPr lang="zh-CN" altLang="en-US"/>
          </a:p>
        </p:txBody>
      </p:sp>
      <p:sp>
        <p:nvSpPr>
          <p:cNvPr id="3" name="页脚占位符 4">
            <a:extLst>
              <a:ext uri="{FF2B5EF4-FFF2-40B4-BE49-F238E27FC236}">
                <a16:creationId xmlns:a16="http://schemas.microsoft.com/office/drawing/2014/main" id="{0DDFA25E-03E8-420D-8F97-C864F60DC967}"/>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68A8640A-0BC0-4947-8366-C079E39022C3}"/>
              </a:ext>
            </a:extLst>
          </p:cNvPr>
          <p:cNvSpPr>
            <a:spLocks noGrp="1"/>
          </p:cNvSpPr>
          <p:nvPr>
            <p:ph type="sldNum" sz="quarter" idx="12"/>
          </p:nvPr>
        </p:nvSpPr>
        <p:spPr/>
        <p:txBody>
          <a:bodyPr/>
          <a:lstStyle>
            <a:lvl1pPr>
              <a:defRPr/>
            </a:lvl1pPr>
          </a:lstStyle>
          <a:p>
            <a:pPr>
              <a:defRPr/>
            </a:pPr>
            <a:fld id="{E3E32DC8-B1EB-49BB-B261-986DE427CCDF}" type="slidenum">
              <a:rPr lang="zh-CN" altLang="en-US"/>
              <a:pPr>
                <a:defRPr/>
              </a:pPr>
              <a:t>‹#›</a:t>
            </a:fld>
            <a:endParaRPr lang="zh-CN" altLang="en-US"/>
          </a:p>
        </p:txBody>
      </p:sp>
    </p:spTree>
    <p:extLst>
      <p:ext uri="{BB962C8B-B14F-4D97-AF65-F5344CB8AC3E}">
        <p14:creationId xmlns:p14="http://schemas.microsoft.com/office/powerpoint/2010/main" val="3536567024"/>
      </p:ext>
    </p:extLst>
  </p:cSld>
  <p:clrMapOvr>
    <a:masterClrMapping/>
  </p:clrMapOvr>
  <p:transition>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9F5427C8-9953-4B6A-A771-101380273CB6}"/>
              </a:ext>
            </a:extLst>
          </p:cNvPr>
          <p:cNvSpPr>
            <a:spLocks noGrp="1"/>
          </p:cNvSpPr>
          <p:nvPr>
            <p:ph type="dt" sz="half" idx="10"/>
          </p:nvPr>
        </p:nvSpPr>
        <p:spPr/>
        <p:txBody>
          <a:bodyPr/>
          <a:lstStyle>
            <a:lvl1pPr>
              <a:defRPr/>
            </a:lvl1pPr>
          </a:lstStyle>
          <a:p>
            <a:pPr>
              <a:defRPr/>
            </a:pPr>
            <a:fld id="{FB17A01B-3227-48DC-9567-F404B8B5277E}" type="datetimeFigureOut">
              <a:rPr lang="zh-CN" altLang="en-US"/>
              <a:pPr>
                <a:defRPr/>
              </a:pPr>
              <a:t>2024/12/25</a:t>
            </a:fld>
            <a:endParaRPr lang="zh-CN" altLang="en-US"/>
          </a:p>
        </p:txBody>
      </p:sp>
      <p:sp>
        <p:nvSpPr>
          <p:cNvPr id="6" name="页脚占位符 4">
            <a:extLst>
              <a:ext uri="{FF2B5EF4-FFF2-40B4-BE49-F238E27FC236}">
                <a16:creationId xmlns:a16="http://schemas.microsoft.com/office/drawing/2014/main" id="{3F56508F-A9E5-4ABE-B945-5EFE414BFC5E}"/>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CF9788A-8E6A-4826-A534-A489F9051DB5}"/>
              </a:ext>
            </a:extLst>
          </p:cNvPr>
          <p:cNvSpPr>
            <a:spLocks noGrp="1"/>
          </p:cNvSpPr>
          <p:nvPr>
            <p:ph type="sldNum" sz="quarter" idx="12"/>
          </p:nvPr>
        </p:nvSpPr>
        <p:spPr/>
        <p:txBody>
          <a:bodyPr/>
          <a:lstStyle>
            <a:lvl1pPr>
              <a:defRPr/>
            </a:lvl1pPr>
          </a:lstStyle>
          <a:p>
            <a:pPr>
              <a:defRPr/>
            </a:pPr>
            <a:fld id="{D70E6639-59CE-4435-8DB8-31297301DA12}" type="slidenum">
              <a:rPr lang="zh-CN" altLang="en-US"/>
              <a:pPr>
                <a:defRPr/>
              </a:pPr>
              <a:t>‹#›</a:t>
            </a:fld>
            <a:endParaRPr lang="zh-CN" altLang="en-US"/>
          </a:p>
        </p:txBody>
      </p:sp>
    </p:spTree>
    <p:extLst>
      <p:ext uri="{BB962C8B-B14F-4D97-AF65-F5344CB8AC3E}">
        <p14:creationId xmlns:p14="http://schemas.microsoft.com/office/powerpoint/2010/main" val="2695913822"/>
      </p:ext>
    </p:extLst>
  </p:cSld>
  <p:clrMapOvr>
    <a:masterClrMapping/>
  </p:clrMapOvr>
  <p:transition>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8A13A374-4387-4A28-B38F-29E8B075E583}"/>
              </a:ext>
            </a:extLst>
          </p:cNvPr>
          <p:cNvSpPr>
            <a:spLocks noGrp="1"/>
          </p:cNvSpPr>
          <p:nvPr>
            <p:ph type="dt" sz="half" idx="10"/>
          </p:nvPr>
        </p:nvSpPr>
        <p:spPr/>
        <p:txBody>
          <a:bodyPr/>
          <a:lstStyle>
            <a:lvl1pPr>
              <a:defRPr/>
            </a:lvl1pPr>
          </a:lstStyle>
          <a:p>
            <a:pPr>
              <a:defRPr/>
            </a:pPr>
            <a:fld id="{CE29169E-0EEF-44C2-8D7E-53C280B93D6E}" type="datetimeFigureOut">
              <a:rPr lang="zh-CN" altLang="en-US"/>
              <a:pPr>
                <a:defRPr/>
              </a:pPr>
              <a:t>2024/12/25</a:t>
            </a:fld>
            <a:endParaRPr lang="zh-CN" altLang="en-US"/>
          </a:p>
        </p:txBody>
      </p:sp>
      <p:sp>
        <p:nvSpPr>
          <p:cNvPr id="6" name="页脚占位符 4">
            <a:extLst>
              <a:ext uri="{FF2B5EF4-FFF2-40B4-BE49-F238E27FC236}">
                <a16:creationId xmlns:a16="http://schemas.microsoft.com/office/drawing/2014/main" id="{19136AFE-258A-46C5-8C26-5EBFB181B162}"/>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757577A2-086A-4DC2-B669-78ED915F19FB}"/>
              </a:ext>
            </a:extLst>
          </p:cNvPr>
          <p:cNvSpPr>
            <a:spLocks noGrp="1"/>
          </p:cNvSpPr>
          <p:nvPr>
            <p:ph type="sldNum" sz="quarter" idx="12"/>
          </p:nvPr>
        </p:nvSpPr>
        <p:spPr/>
        <p:txBody>
          <a:bodyPr/>
          <a:lstStyle>
            <a:lvl1pPr>
              <a:defRPr/>
            </a:lvl1pPr>
          </a:lstStyle>
          <a:p>
            <a:pPr>
              <a:defRPr/>
            </a:pPr>
            <a:fld id="{DEAACED5-2ED8-4EBC-BF84-BD3430CF6B88}" type="slidenum">
              <a:rPr lang="zh-CN" altLang="en-US"/>
              <a:pPr>
                <a:defRPr/>
              </a:pPr>
              <a:t>‹#›</a:t>
            </a:fld>
            <a:endParaRPr lang="zh-CN" altLang="en-US"/>
          </a:p>
        </p:txBody>
      </p:sp>
    </p:spTree>
    <p:extLst>
      <p:ext uri="{BB962C8B-B14F-4D97-AF65-F5344CB8AC3E}">
        <p14:creationId xmlns:p14="http://schemas.microsoft.com/office/powerpoint/2010/main" val="1256437463"/>
      </p:ext>
    </p:extLst>
  </p:cSld>
  <p:clrMapOvr>
    <a:masterClrMapping/>
  </p:clrMapOvr>
  <p:transition>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9582C36-AFCE-43EE-9ECF-AAB7C0D0B545}"/>
              </a:ext>
            </a:extLst>
          </p:cNvPr>
          <p:cNvSpPr>
            <a:spLocks noGrp="1"/>
          </p:cNvSpPr>
          <p:nvPr>
            <p:ph type="dt" sz="half" idx="10"/>
          </p:nvPr>
        </p:nvSpPr>
        <p:spPr/>
        <p:txBody>
          <a:bodyPr/>
          <a:lstStyle>
            <a:lvl1pPr>
              <a:defRPr/>
            </a:lvl1pPr>
          </a:lstStyle>
          <a:p>
            <a:pPr>
              <a:defRPr/>
            </a:pPr>
            <a:fld id="{BFCD51A8-70D2-4A01-85A2-741522F4BCAE}" type="datetimeFigureOut">
              <a:rPr lang="zh-CN" altLang="en-US"/>
              <a:pPr>
                <a:defRPr/>
              </a:pPr>
              <a:t>2024/12/25</a:t>
            </a:fld>
            <a:endParaRPr lang="zh-CN" altLang="en-US"/>
          </a:p>
        </p:txBody>
      </p:sp>
      <p:sp>
        <p:nvSpPr>
          <p:cNvPr id="5" name="页脚占位符 4">
            <a:extLst>
              <a:ext uri="{FF2B5EF4-FFF2-40B4-BE49-F238E27FC236}">
                <a16:creationId xmlns:a16="http://schemas.microsoft.com/office/drawing/2014/main" id="{EC38E6A8-45BD-4AFE-A65F-33A46AC0876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46E4282-EBCE-4857-A015-DD2A23709D0C}"/>
              </a:ext>
            </a:extLst>
          </p:cNvPr>
          <p:cNvSpPr>
            <a:spLocks noGrp="1"/>
          </p:cNvSpPr>
          <p:nvPr>
            <p:ph type="sldNum" sz="quarter" idx="12"/>
          </p:nvPr>
        </p:nvSpPr>
        <p:spPr/>
        <p:txBody>
          <a:bodyPr/>
          <a:lstStyle>
            <a:lvl1pPr>
              <a:defRPr/>
            </a:lvl1pPr>
          </a:lstStyle>
          <a:p>
            <a:pPr>
              <a:defRPr/>
            </a:pPr>
            <a:fld id="{8D6FBBA7-C1D0-4240-867E-20470B5D8C9B}" type="slidenum">
              <a:rPr lang="zh-CN" altLang="en-US"/>
              <a:pPr>
                <a:defRPr/>
              </a:pPr>
              <a:t>‹#›</a:t>
            </a:fld>
            <a:endParaRPr lang="zh-CN" altLang="en-US"/>
          </a:p>
        </p:txBody>
      </p:sp>
    </p:spTree>
    <p:extLst>
      <p:ext uri="{BB962C8B-B14F-4D97-AF65-F5344CB8AC3E}">
        <p14:creationId xmlns:p14="http://schemas.microsoft.com/office/powerpoint/2010/main" val="2993583259"/>
      </p:ext>
    </p:extLst>
  </p:cSld>
  <p:clrMapOvr>
    <a:masterClrMapping/>
  </p:clrMapOvr>
  <p:transition>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2"/>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53CB7F2-9388-4E49-A9B7-0F30E31B663E}"/>
              </a:ext>
            </a:extLst>
          </p:cNvPr>
          <p:cNvSpPr>
            <a:spLocks noGrp="1"/>
          </p:cNvSpPr>
          <p:nvPr>
            <p:ph type="dt" sz="half" idx="10"/>
          </p:nvPr>
        </p:nvSpPr>
        <p:spPr/>
        <p:txBody>
          <a:bodyPr/>
          <a:lstStyle>
            <a:lvl1pPr>
              <a:defRPr/>
            </a:lvl1pPr>
          </a:lstStyle>
          <a:p>
            <a:pPr>
              <a:defRPr/>
            </a:pPr>
            <a:fld id="{B89DCCF9-BA2F-444C-A074-5A22F060B761}" type="datetimeFigureOut">
              <a:rPr lang="zh-CN" altLang="en-US"/>
              <a:pPr>
                <a:defRPr/>
              </a:pPr>
              <a:t>2024/12/25</a:t>
            </a:fld>
            <a:endParaRPr lang="zh-CN" altLang="en-US"/>
          </a:p>
        </p:txBody>
      </p:sp>
      <p:sp>
        <p:nvSpPr>
          <p:cNvPr id="5" name="页脚占位符 4">
            <a:extLst>
              <a:ext uri="{FF2B5EF4-FFF2-40B4-BE49-F238E27FC236}">
                <a16:creationId xmlns:a16="http://schemas.microsoft.com/office/drawing/2014/main" id="{81E6ABD2-3473-4731-8608-36E1E64550E2}"/>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4548022-2FEB-4A7D-861E-F17557DCA7C8}"/>
              </a:ext>
            </a:extLst>
          </p:cNvPr>
          <p:cNvSpPr>
            <a:spLocks noGrp="1"/>
          </p:cNvSpPr>
          <p:nvPr>
            <p:ph type="sldNum" sz="quarter" idx="12"/>
          </p:nvPr>
        </p:nvSpPr>
        <p:spPr/>
        <p:txBody>
          <a:bodyPr/>
          <a:lstStyle>
            <a:lvl1pPr>
              <a:defRPr/>
            </a:lvl1pPr>
          </a:lstStyle>
          <a:p>
            <a:pPr>
              <a:defRPr/>
            </a:pPr>
            <a:fld id="{83CF1860-F95A-40C7-87BD-E55B2D951F02}" type="slidenum">
              <a:rPr lang="zh-CN" altLang="en-US"/>
              <a:pPr>
                <a:defRPr/>
              </a:pPr>
              <a:t>‹#›</a:t>
            </a:fld>
            <a:endParaRPr lang="zh-CN" altLang="en-US"/>
          </a:p>
        </p:txBody>
      </p:sp>
    </p:spTree>
    <p:extLst>
      <p:ext uri="{BB962C8B-B14F-4D97-AF65-F5344CB8AC3E}">
        <p14:creationId xmlns:p14="http://schemas.microsoft.com/office/powerpoint/2010/main" val="2867792677"/>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18139666"/>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96081782"/>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933119182"/>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0422078"/>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673613586"/>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34584090"/>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2.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39F4F424-6CCA-4322-97A0-84FF443A33CF}"/>
              </a:ext>
            </a:extLst>
          </p:cNvPr>
          <p:cNvGrpSpPr>
            <a:grpSpLocks/>
          </p:cNvGrpSpPr>
          <p:nvPr/>
        </p:nvGrpSpPr>
        <p:grpSpPr bwMode="auto">
          <a:xfrm>
            <a:off x="146050" y="976313"/>
            <a:ext cx="8836025" cy="5256212"/>
            <a:chOff x="92" y="615"/>
            <a:chExt cx="5566" cy="3311"/>
          </a:xfrm>
        </p:grpSpPr>
        <p:grpSp>
          <p:nvGrpSpPr>
            <p:cNvPr id="1033" name="Group 3">
              <a:extLst>
                <a:ext uri="{FF2B5EF4-FFF2-40B4-BE49-F238E27FC236}">
                  <a16:creationId xmlns:a16="http://schemas.microsoft.com/office/drawing/2014/main" id="{80B94526-6C10-4F8D-835A-F7A45756C155}"/>
                </a:ext>
              </a:extLst>
            </p:cNvPr>
            <p:cNvGrpSpPr>
              <a:grpSpLocks/>
            </p:cNvGrpSpPr>
            <p:nvPr/>
          </p:nvGrpSpPr>
          <p:grpSpPr bwMode="auto">
            <a:xfrm>
              <a:off x="2314" y="617"/>
              <a:ext cx="3344" cy="3080"/>
              <a:chOff x="2314" y="617"/>
              <a:chExt cx="3344" cy="3080"/>
            </a:xfrm>
          </p:grpSpPr>
          <p:grpSp>
            <p:nvGrpSpPr>
              <p:cNvPr id="1041" name="Group 4">
                <a:extLst>
                  <a:ext uri="{FF2B5EF4-FFF2-40B4-BE49-F238E27FC236}">
                    <a16:creationId xmlns:a16="http://schemas.microsoft.com/office/drawing/2014/main" id="{FC1AE12A-14E6-4E57-AB1F-F7CD5642862F}"/>
                  </a:ext>
                </a:extLst>
              </p:cNvPr>
              <p:cNvGrpSpPr>
                <a:grpSpLocks/>
              </p:cNvGrpSpPr>
              <p:nvPr/>
            </p:nvGrpSpPr>
            <p:grpSpPr bwMode="auto">
              <a:xfrm>
                <a:off x="5166" y="2575"/>
                <a:ext cx="492" cy="1122"/>
                <a:chOff x="5166" y="2575"/>
                <a:chExt cx="492" cy="1122"/>
              </a:xfrm>
            </p:grpSpPr>
            <p:grpSp>
              <p:nvGrpSpPr>
                <p:cNvPr id="1065" name="Group 5">
                  <a:extLst>
                    <a:ext uri="{FF2B5EF4-FFF2-40B4-BE49-F238E27FC236}">
                      <a16:creationId xmlns:a16="http://schemas.microsoft.com/office/drawing/2014/main" id="{90BF3B50-01BE-4655-993E-DC767B9167C2}"/>
                    </a:ext>
                  </a:extLst>
                </p:cNvPr>
                <p:cNvGrpSpPr>
                  <a:grpSpLocks/>
                </p:cNvGrpSpPr>
                <p:nvPr/>
              </p:nvGrpSpPr>
              <p:grpSpPr bwMode="auto">
                <a:xfrm>
                  <a:off x="5166" y="3367"/>
                  <a:ext cx="492" cy="330"/>
                  <a:chOff x="5166" y="3367"/>
                  <a:chExt cx="492" cy="330"/>
                </a:xfrm>
              </p:grpSpPr>
              <p:sp>
                <p:nvSpPr>
                  <p:cNvPr id="1067" name="Freeform 6">
                    <a:extLst>
                      <a:ext uri="{FF2B5EF4-FFF2-40B4-BE49-F238E27FC236}">
                        <a16:creationId xmlns:a16="http://schemas.microsoft.com/office/drawing/2014/main" id="{D6C2A473-0CA4-4A08-970E-681DE5F9D8A7}"/>
                      </a:ext>
                    </a:extLst>
                  </p:cNvPr>
                  <p:cNvSpPr>
                    <a:spLocks/>
                  </p:cNvSpPr>
                  <p:nvPr/>
                </p:nvSpPr>
                <p:spPr bwMode="auto">
                  <a:xfrm>
                    <a:off x="5579" y="3367"/>
                    <a:ext cx="79" cy="200"/>
                  </a:xfrm>
                  <a:custGeom>
                    <a:avLst/>
                    <a:gdLst>
                      <a:gd name="T0" fmla="*/ 25 w 79"/>
                      <a:gd name="T1" fmla="*/ 3 h 200"/>
                      <a:gd name="T2" fmla="*/ 33 w 79"/>
                      <a:gd name="T3" fmla="*/ 0 h 200"/>
                      <a:gd name="T4" fmla="*/ 47 w 79"/>
                      <a:gd name="T5" fmla="*/ 22 h 200"/>
                      <a:gd name="T6" fmla="*/ 45 w 79"/>
                      <a:gd name="T7" fmla="*/ 86 h 200"/>
                      <a:gd name="T8" fmla="*/ 55 w 79"/>
                      <a:gd name="T9" fmla="*/ 86 h 200"/>
                      <a:gd name="T10" fmla="*/ 57 w 79"/>
                      <a:gd name="T11" fmla="*/ 94 h 200"/>
                      <a:gd name="T12" fmla="*/ 60 w 79"/>
                      <a:gd name="T13" fmla="*/ 108 h 200"/>
                      <a:gd name="T14" fmla="*/ 62 w 79"/>
                      <a:gd name="T15" fmla="*/ 116 h 200"/>
                      <a:gd name="T16" fmla="*/ 70 w 79"/>
                      <a:gd name="T17" fmla="*/ 113 h 200"/>
                      <a:gd name="T18" fmla="*/ 76 w 79"/>
                      <a:gd name="T19" fmla="*/ 100 h 200"/>
                      <a:gd name="T20" fmla="*/ 78 w 79"/>
                      <a:gd name="T21" fmla="*/ 108 h 200"/>
                      <a:gd name="T22" fmla="*/ 74 w 79"/>
                      <a:gd name="T23" fmla="*/ 119 h 200"/>
                      <a:gd name="T24" fmla="*/ 70 w 79"/>
                      <a:gd name="T25" fmla="*/ 127 h 200"/>
                      <a:gd name="T26" fmla="*/ 68 w 79"/>
                      <a:gd name="T27" fmla="*/ 144 h 200"/>
                      <a:gd name="T28" fmla="*/ 59 w 79"/>
                      <a:gd name="T29" fmla="*/ 152 h 200"/>
                      <a:gd name="T30" fmla="*/ 53 w 79"/>
                      <a:gd name="T31" fmla="*/ 155 h 200"/>
                      <a:gd name="T32" fmla="*/ 45 w 79"/>
                      <a:gd name="T33" fmla="*/ 163 h 200"/>
                      <a:gd name="T34" fmla="*/ 43 w 79"/>
                      <a:gd name="T35" fmla="*/ 171 h 200"/>
                      <a:gd name="T36" fmla="*/ 45 w 79"/>
                      <a:gd name="T37" fmla="*/ 180 h 200"/>
                      <a:gd name="T38" fmla="*/ 47 w 79"/>
                      <a:gd name="T39" fmla="*/ 188 h 200"/>
                      <a:gd name="T40" fmla="*/ 37 w 79"/>
                      <a:gd name="T41" fmla="*/ 193 h 200"/>
                      <a:gd name="T42" fmla="*/ 31 w 79"/>
                      <a:gd name="T43" fmla="*/ 196 h 200"/>
                      <a:gd name="T44" fmla="*/ 25 w 79"/>
                      <a:gd name="T45" fmla="*/ 199 h 200"/>
                      <a:gd name="T46" fmla="*/ 21 w 79"/>
                      <a:gd name="T47" fmla="*/ 196 h 200"/>
                      <a:gd name="T48" fmla="*/ 12 w 79"/>
                      <a:gd name="T49" fmla="*/ 193 h 200"/>
                      <a:gd name="T50" fmla="*/ 8 w 79"/>
                      <a:gd name="T51" fmla="*/ 188 h 200"/>
                      <a:gd name="T52" fmla="*/ 12 w 79"/>
                      <a:gd name="T53" fmla="*/ 182 h 200"/>
                      <a:gd name="T54" fmla="*/ 20 w 79"/>
                      <a:gd name="T55" fmla="*/ 180 h 200"/>
                      <a:gd name="T56" fmla="*/ 25 w 79"/>
                      <a:gd name="T57" fmla="*/ 166 h 200"/>
                      <a:gd name="T58" fmla="*/ 25 w 79"/>
                      <a:gd name="T59" fmla="*/ 160 h 200"/>
                      <a:gd name="T60" fmla="*/ 20 w 79"/>
                      <a:gd name="T61" fmla="*/ 155 h 200"/>
                      <a:gd name="T62" fmla="*/ 12 w 79"/>
                      <a:gd name="T63" fmla="*/ 146 h 200"/>
                      <a:gd name="T64" fmla="*/ 6 w 79"/>
                      <a:gd name="T65" fmla="*/ 146 h 200"/>
                      <a:gd name="T66" fmla="*/ 2 w 79"/>
                      <a:gd name="T67" fmla="*/ 144 h 200"/>
                      <a:gd name="T68" fmla="*/ 0 w 79"/>
                      <a:gd name="T69" fmla="*/ 135 h 200"/>
                      <a:gd name="T70" fmla="*/ 2 w 79"/>
                      <a:gd name="T71" fmla="*/ 130 h 200"/>
                      <a:gd name="T72" fmla="*/ 6 w 79"/>
                      <a:gd name="T73" fmla="*/ 130 h 200"/>
                      <a:gd name="T74" fmla="*/ 12 w 79"/>
                      <a:gd name="T75" fmla="*/ 127 h 200"/>
                      <a:gd name="T76" fmla="*/ 20 w 79"/>
                      <a:gd name="T77" fmla="*/ 119 h 200"/>
                      <a:gd name="T78" fmla="*/ 23 w 79"/>
                      <a:gd name="T79" fmla="*/ 116 h 200"/>
                      <a:gd name="T80" fmla="*/ 27 w 79"/>
                      <a:gd name="T81" fmla="*/ 86 h 200"/>
                      <a:gd name="T82" fmla="*/ 23 w 79"/>
                      <a:gd name="T83" fmla="*/ 77 h 200"/>
                      <a:gd name="T84" fmla="*/ 18 w 79"/>
                      <a:gd name="T85" fmla="*/ 72 h 200"/>
                      <a:gd name="T86" fmla="*/ 16 w 79"/>
                      <a:gd name="T87" fmla="*/ 55 h 200"/>
                      <a:gd name="T88" fmla="*/ 18 w 79"/>
                      <a:gd name="T89" fmla="*/ 39 h 200"/>
                      <a:gd name="T90" fmla="*/ 20 w 79"/>
                      <a:gd name="T91" fmla="*/ 28 h 200"/>
                      <a:gd name="T92" fmla="*/ 25 w 79"/>
                      <a:gd name="T93" fmla="*/ 3 h 2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9" h="200">
                        <a:moveTo>
                          <a:pt x="25" y="3"/>
                        </a:moveTo>
                        <a:lnTo>
                          <a:pt x="33" y="0"/>
                        </a:lnTo>
                        <a:lnTo>
                          <a:pt x="47" y="22"/>
                        </a:lnTo>
                        <a:lnTo>
                          <a:pt x="45" y="86"/>
                        </a:lnTo>
                        <a:lnTo>
                          <a:pt x="55" y="86"/>
                        </a:lnTo>
                        <a:lnTo>
                          <a:pt x="57" y="94"/>
                        </a:lnTo>
                        <a:lnTo>
                          <a:pt x="60" y="108"/>
                        </a:lnTo>
                        <a:lnTo>
                          <a:pt x="62" y="116"/>
                        </a:lnTo>
                        <a:lnTo>
                          <a:pt x="70" y="113"/>
                        </a:lnTo>
                        <a:lnTo>
                          <a:pt x="76" y="100"/>
                        </a:lnTo>
                        <a:lnTo>
                          <a:pt x="78" y="108"/>
                        </a:lnTo>
                        <a:lnTo>
                          <a:pt x="74" y="119"/>
                        </a:lnTo>
                        <a:lnTo>
                          <a:pt x="70" y="127"/>
                        </a:lnTo>
                        <a:lnTo>
                          <a:pt x="68" y="144"/>
                        </a:lnTo>
                        <a:lnTo>
                          <a:pt x="59" y="152"/>
                        </a:lnTo>
                        <a:lnTo>
                          <a:pt x="53" y="155"/>
                        </a:lnTo>
                        <a:lnTo>
                          <a:pt x="45" y="163"/>
                        </a:lnTo>
                        <a:lnTo>
                          <a:pt x="43" y="171"/>
                        </a:lnTo>
                        <a:lnTo>
                          <a:pt x="45" y="180"/>
                        </a:lnTo>
                        <a:lnTo>
                          <a:pt x="47" y="188"/>
                        </a:lnTo>
                        <a:lnTo>
                          <a:pt x="37" y="193"/>
                        </a:lnTo>
                        <a:lnTo>
                          <a:pt x="31" y="196"/>
                        </a:lnTo>
                        <a:lnTo>
                          <a:pt x="25" y="199"/>
                        </a:lnTo>
                        <a:lnTo>
                          <a:pt x="21" y="196"/>
                        </a:lnTo>
                        <a:lnTo>
                          <a:pt x="12" y="193"/>
                        </a:lnTo>
                        <a:lnTo>
                          <a:pt x="8" y="188"/>
                        </a:lnTo>
                        <a:lnTo>
                          <a:pt x="12" y="182"/>
                        </a:lnTo>
                        <a:lnTo>
                          <a:pt x="20" y="180"/>
                        </a:lnTo>
                        <a:lnTo>
                          <a:pt x="25" y="166"/>
                        </a:lnTo>
                        <a:lnTo>
                          <a:pt x="25" y="160"/>
                        </a:lnTo>
                        <a:lnTo>
                          <a:pt x="20" y="155"/>
                        </a:lnTo>
                        <a:lnTo>
                          <a:pt x="12" y="146"/>
                        </a:lnTo>
                        <a:lnTo>
                          <a:pt x="6" y="146"/>
                        </a:lnTo>
                        <a:lnTo>
                          <a:pt x="2" y="144"/>
                        </a:lnTo>
                        <a:lnTo>
                          <a:pt x="0" y="135"/>
                        </a:lnTo>
                        <a:lnTo>
                          <a:pt x="2" y="130"/>
                        </a:lnTo>
                        <a:lnTo>
                          <a:pt x="6" y="130"/>
                        </a:lnTo>
                        <a:lnTo>
                          <a:pt x="12" y="127"/>
                        </a:lnTo>
                        <a:lnTo>
                          <a:pt x="20" y="119"/>
                        </a:lnTo>
                        <a:lnTo>
                          <a:pt x="23" y="116"/>
                        </a:lnTo>
                        <a:lnTo>
                          <a:pt x="27" y="86"/>
                        </a:lnTo>
                        <a:lnTo>
                          <a:pt x="23" y="77"/>
                        </a:lnTo>
                        <a:lnTo>
                          <a:pt x="18" y="72"/>
                        </a:lnTo>
                        <a:lnTo>
                          <a:pt x="16" y="55"/>
                        </a:lnTo>
                        <a:lnTo>
                          <a:pt x="18" y="39"/>
                        </a:lnTo>
                        <a:lnTo>
                          <a:pt x="20" y="28"/>
                        </a:lnTo>
                        <a:lnTo>
                          <a:pt x="25" y="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8" name="Freeform 7">
                    <a:extLst>
                      <a:ext uri="{FF2B5EF4-FFF2-40B4-BE49-F238E27FC236}">
                        <a16:creationId xmlns:a16="http://schemas.microsoft.com/office/drawing/2014/main" id="{044C6D98-FCEE-414C-94F7-72F9931337F7}"/>
                      </a:ext>
                    </a:extLst>
                  </p:cNvPr>
                  <p:cNvSpPr>
                    <a:spLocks/>
                  </p:cNvSpPr>
                  <p:nvPr/>
                </p:nvSpPr>
                <p:spPr bwMode="auto">
                  <a:xfrm>
                    <a:off x="5428" y="3527"/>
                    <a:ext cx="146" cy="170"/>
                  </a:xfrm>
                  <a:custGeom>
                    <a:avLst/>
                    <a:gdLst>
                      <a:gd name="T0" fmla="*/ 102 w 146"/>
                      <a:gd name="T1" fmla="*/ 0 h 170"/>
                      <a:gd name="T2" fmla="*/ 120 w 146"/>
                      <a:gd name="T3" fmla="*/ 0 h 170"/>
                      <a:gd name="T4" fmla="*/ 145 w 146"/>
                      <a:gd name="T5" fmla="*/ 44 h 170"/>
                      <a:gd name="T6" fmla="*/ 118 w 146"/>
                      <a:gd name="T7" fmla="*/ 83 h 170"/>
                      <a:gd name="T8" fmla="*/ 118 w 146"/>
                      <a:gd name="T9" fmla="*/ 100 h 170"/>
                      <a:gd name="T10" fmla="*/ 112 w 146"/>
                      <a:gd name="T11" fmla="*/ 105 h 170"/>
                      <a:gd name="T12" fmla="*/ 96 w 146"/>
                      <a:gd name="T13" fmla="*/ 105 h 170"/>
                      <a:gd name="T14" fmla="*/ 76 w 146"/>
                      <a:gd name="T15" fmla="*/ 127 h 170"/>
                      <a:gd name="T16" fmla="*/ 59 w 146"/>
                      <a:gd name="T17" fmla="*/ 150 h 170"/>
                      <a:gd name="T18" fmla="*/ 47 w 146"/>
                      <a:gd name="T19" fmla="*/ 169 h 170"/>
                      <a:gd name="T20" fmla="*/ 47 w 146"/>
                      <a:gd name="T21" fmla="*/ 152 h 170"/>
                      <a:gd name="T22" fmla="*/ 25 w 146"/>
                      <a:gd name="T23" fmla="*/ 155 h 170"/>
                      <a:gd name="T24" fmla="*/ 16 w 146"/>
                      <a:gd name="T25" fmla="*/ 155 h 170"/>
                      <a:gd name="T26" fmla="*/ 0 w 146"/>
                      <a:gd name="T27" fmla="*/ 155 h 170"/>
                      <a:gd name="T28" fmla="*/ 22 w 146"/>
                      <a:gd name="T29" fmla="*/ 127 h 170"/>
                      <a:gd name="T30" fmla="*/ 29 w 146"/>
                      <a:gd name="T31" fmla="*/ 114 h 170"/>
                      <a:gd name="T32" fmla="*/ 37 w 146"/>
                      <a:gd name="T33" fmla="*/ 114 h 170"/>
                      <a:gd name="T34" fmla="*/ 53 w 146"/>
                      <a:gd name="T35" fmla="*/ 91 h 170"/>
                      <a:gd name="T36" fmla="*/ 59 w 146"/>
                      <a:gd name="T37" fmla="*/ 91 h 170"/>
                      <a:gd name="T38" fmla="*/ 59 w 146"/>
                      <a:gd name="T39" fmla="*/ 89 h 170"/>
                      <a:gd name="T40" fmla="*/ 67 w 146"/>
                      <a:gd name="T41" fmla="*/ 80 h 170"/>
                      <a:gd name="T42" fmla="*/ 76 w 146"/>
                      <a:gd name="T43" fmla="*/ 80 h 170"/>
                      <a:gd name="T44" fmla="*/ 73 w 146"/>
                      <a:gd name="T45" fmla="*/ 55 h 170"/>
                      <a:gd name="T46" fmla="*/ 74 w 146"/>
                      <a:gd name="T47" fmla="*/ 55 h 170"/>
                      <a:gd name="T48" fmla="*/ 84 w 146"/>
                      <a:gd name="T49" fmla="*/ 42 h 170"/>
                      <a:gd name="T50" fmla="*/ 88 w 146"/>
                      <a:gd name="T51" fmla="*/ 53 h 170"/>
                      <a:gd name="T52" fmla="*/ 104 w 146"/>
                      <a:gd name="T53" fmla="*/ 33 h 170"/>
                      <a:gd name="T54" fmla="*/ 102 w 146"/>
                      <a:gd name="T55" fmla="*/ 0 h 17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46" h="170">
                        <a:moveTo>
                          <a:pt x="102" y="0"/>
                        </a:moveTo>
                        <a:lnTo>
                          <a:pt x="120" y="0"/>
                        </a:lnTo>
                        <a:lnTo>
                          <a:pt x="145" y="44"/>
                        </a:lnTo>
                        <a:lnTo>
                          <a:pt x="118" y="83"/>
                        </a:lnTo>
                        <a:lnTo>
                          <a:pt x="118" y="100"/>
                        </a:lnTo>
                        <a:lnTo>
                          <a:pt x="112" y="105"/>
                        </a:lnTo>
                        <a:lnTo>
                          <a:pt x="96" y="105"/>
                        </a:lnTo>
                        <a:lnTo>
                          <a:pt x="76" y="127"/>
                        </a:lnTo>
                        <a:lnTo>
                          <a:pt x="59" y="150"/>
                        </a:lnTo>
                        <a:lnTo>
                          <a:pt x="47" y="169"/>
                        </a:lnTo>
                        <a:lnTo>
                          <a:pt x="47" y="152"/>
                        </a:lnTo>
                        <a:lnTo>
                          <a:pt x="25" y="155"/>
                        </a:lnTo>
                        <a:lnTo>
                          <a:pt x="16" y="155"/>
                        </a:lnTo>
                        <a:lnTo>
                          <a:pt x="0" y="155"/>
                        </a:lnTo>
                        <a:lnTo>
                          <a:pt x="22" y="127"/>
                        </a:lnTo>
                        <a:lnTo>
                          <a:pt x="29" y="114"/>
                        </a:lnTo>
                        <a:lnTo>
                          <a:pt x="37" y="114"/>
                        </a:lnTo>
                        <a:lnTo>
                          <a:pt x="53" y="91"/>
                        </a:lnTo>
                        <a:lnTo>
                          <a:pt x="59" y="91"/>
                        </a:lnTo>
                        <a:lnTo>
                          <a:pt x="59" y="89"/>
                        </a:lnTo>
                        <a:lnTo>
                          <a:pt x="67" y="80"/>
                        </a:lnTo>
                        <a:lnTo>
                          <a:pt x="76" y="80"/>
                        </a:lnTo>
                        <a:lnTo>
                          <a:pt x="73" y="55"/>
                        </a:lnTo>
                        <a:lnTo>
                          <a:pt x="74" y="55"/>
                        </a:lnTo>
                        <a:lnTo>
                          <a:pt x="84" y="42"/>
                        </a:lnTo>
                        <a:lnTo>
                          <a:pt x="88" y="53"/>
                        </a:lnTo>
                        <a:lnTo>
                          <a:pt x="104" y="33"/>
                        </a:lnTo>
                        <a:lnTo>
                          <a:pt x="102"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9" name="Freeform 8">
                    <a:extLst>
                      <a:ext uri="{FF2B5EF4-FFF2-40B4-BE49-F238E27FC236}">
                        <a16:creationId xmlns:a16="http://schemas.microsoft.com/office/drawing/2014/main" id="{1A7A6070-2313-4CD5-9064-32711CFD3927}"/>
                      </a:ext>
                    </a:extLst>
                  </p:cNvPr>
                  <p:cNvSpPr>
                    <a:spLocks/>
                  </p:cNvSpPr>
                  <p:nvPr/>
                </p:nvSpPr>
                <p:spPr bwMode="auto">
                  <a:xfrm>
                    <a:off x="5166" y="3537"/>
                    <a:ext cx="56" cy="90"/>
                  </a:xfrm>
                  <a:custGeom>
                    <a:avLst/>
                    <a:gdLst>
                      <a:gd name="T0" fmla="*/ 0 w 56"/>
                      <a:gd name="T1" fmla="*/ 0 h 90"/>
                      <a:gd name="T2" fmla="*/ 12 w 56"/>
                      <a:gd name="T3" fmla="*/ 0 h 90"/>
                      <a:gd name="T4" fmla="*/ 26 w 56"/>
                      <a:gd name="T5" fmla="*/ 11 h 90"/>
                      <a:gd name="T6" fmla="*/ 55 w 56"/>
                      <a:gd name="T7" fmla="*/ 11 h 90"/>
                      <a:gd name="T8" fmla="*/ 51 w 56"/>
                      <a:gd name="T9" fmla="*/ 25 h 90"/>
                      <a:gd name="T10" fmla="*/ 55 w 56"/>
                      <a:gd name="T11" fmla="*/ 42 h 90"/>
                      <a:gd name="T12" fmla="*/ 45 w 56"/>
                      <a:gd name="T13" fmla="*/ 42 h 90"/>
                      <a:gd name="T14" fmla="*/ 43 w 56"/>
                      <a:gd name="T15" fmla="*/ 45 h 90"/>
                      <a:gd name="T16" fmla="*/ 37 w 56"/>
                      <a:gd name="T17" fmla="*/ 47 h 90"/>
                      <a:gd name="T18" fmla="*/ 43 w 56"/>
                      <a:gd name="T19" fmla="*/ 89 h 90"/>
                      <a:gd name="T20" fmla="*/ 26 w 56"/>
                      <a:gd name="T21" fmla="*/ 86 h 90"/>
                      <a:gd name="T22" fmla="*/ 10 w 56"/>
                      <a:gd name="T23" fmla="*/ 72 h 90"/>
                      <a:gd name="T24" fmla="*/ 10 w 56"/>
                      <a:gd name="T25" fmla="*/ 45 h 90"/>
                      <a:gd name="T26" fmla="*/ 10 w 56"/>
                      <a:gd name="T27" fmla="*/ 33 h 90"/>
                      <a:gd name="T28" fmla="*/ 0 w 56"/>
                      <a:gd name="T29" fmla="*/ 25 h 90"/>
                      <a:gd name="T30" fmla="*/ 0 w 56"/>
                      <a:gd name="T31" fmla="*/ 0 h 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6" h="90">
                        <a:moveTo>
                          <a:pt x="0" y="0"/>
                        </a:moveTo>
                        <a:lnTo>
                          <a:pt x="12" y="0"/>
                        </a:lnTo>
                        <a:lnTo>
                          <a:pt x="26" y="11"/>
                        </a:lnTo>
                        <a:lnTo>
                          <a:pt x="55" y="11"/>
                        </a:lnTo>
                        <a:lnTo>
                          <a:pt x="51" y="25"/>
                        </a:lnTo>
                        <a:lnTo>
                          <a:pt x="55" y="42"/>
                        </a:lnTo>
                        <a:lnTo>
                          <a:pt x="45" y="42"/>
                        </a:lnTo>
                        <a:lnTo>
                          <a:pt x="43" y="45"/>
                        </a:lnTo>
                        <a:lnTo>
                          <a:pt x="37" y="47"/>
                        </a:lnTo>
                        <a:lnTo>
                          <a:pt x="43" y="89"/>
                        </a:lnTo>
                        <a:lnTo>
                          <a:pt x="26" y="86"/>
                        </a:lnTo>
                        <a:lnTo>
                          <a:pt x="10" y="72"/>
                        </a:lnTo>
                        <a:lnTo>
                          <a:pt x="10" y="45"/>
                        </a:lnTo>
                        <a:lnTo>
                          <a:pt x="10" y="33"/>
                        </a:lnTo>
                        <a:lnTo>
                          <a:pt x="0"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1066" name="Freeform 9">
                  <a:extLst>
                    <a:ext uri="{FF2B5EF4-FFF2-40B4-BE49-F238E27FC236}">
                      <a16:creationId xmlns:a16="http://schemas.microsoft.com/office/drawing/2014/main" id="{EE4816ED-FF9F-41D2-8247-6F7DF3F10AA9}"/>
                    </a:ext>
                  </a:extLst>
                </p:cNvPr>
                <p:cNvSpPr>
                  <a:spLocks/>
                </p:cNvSpPr>
                <p:nvPr/>
              </p:nvSpPr>
              <p:spPr bwMode="auto">
                <a:xfrm>
                  <a:off x="5266" y="2575"/>
                  <a:ext cx="89" cy="101"/>
                </a:xfrm>
                <a:custGeom>
                  <a:avLst/>
                  <a:gdLst>
                    <a:gd name="T0" fmla="*/ 16 w 89"/>
                    <a:gd name="T1" fmla="*/ 37 h 101"/>
                    <a:gd name="T2" fmla="*/ 0 w 89"/>
                    <a:gd name="T3" fmla="*/ 80 h 101"/>
                    <a:gd name="T4" fmla="*/ 6 w 89"/>
                    <a:gd name="T5" fmla="*/ 97 h 101"/>
                    <a:gd name="T6" fmla="*/ 31 w 89"/>
                    <a:gd name="T7" fmla="*/ 100 h 101"/>
                    <a:gd name="T8" fmla="*/ 53 w 89"/>
                    <a:gd name="T9" fmla="*/ 100 h 101"/>
                    <a:gd name="T10" fmla="*/ 61 w 89"/>
                    <a:gd name="T11" fmla="*/ 83 h 101"/>
                    <a:gd name="T12" fmla="*/ 65 w 89"/>
                    <a:gd name="T13" fmla="*/ 66 h 101"/>
                    <a:gd name="T14" fmla="*/ 88 w 89"/>
                    <a:gd name="T15" fmla="*/ 66 h 101"/>
                    <a:gd name="T16" fmla="*/ 84 w 89"/>
                    <a:gd name="T17" fmla="*/ 40 h 101"/>
                    <a:gd name="T18" fmla="*/ 84 w 89"/>
                    <a:gd name="T19" fmla="*/ 14 h 101"/>
                    <a:gd name="T20" fmla="*/ 61 w 89"/>
                    <a:gd name="T21" fmla="*/ 0 h 101"/>
                    <a:gd name="T22" fmla="*/ 59 w 89"/>
                    <a:gd name="T23" fmla="*/ 29 h 101"/>
                    <a:gd name="T24" fmla="*/ 72 w 89"/>
                    <a:gd name="T25" fmla="*/ 46 h 101"/>
                    <a:gd name="T26" fmla="*/ 51 w 89"/>
                    <a:gd name="T27" fmla="*/ 46 h 101"/>
                    <a:gd name="T28" fmla="*/ 43 w 89"/>
                    <a:gd name="T29" fmla="*/ 57 h 101"/>
                    <a:gd name="T30" fmla="*/ 16 w 89"/>
                    <a:gd name="T31" fmla="*/ 37 h 10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9" h="101">
                      <a:moveTo>
                        <a:pt x="16" y="37"/>
                      </a:moveTo>
                      <a:lnTo>
                        <a:pt x="0" y="80"/>
                      </a:lnTo>
                      <a:lnTo>
                        <a:pt x="6" y="97"/>
                      </a:lnTo>
                      <a:lnTo>
                        <a:pt x="31" y="100"/>
                      </a:lnTo>
                      <a:lnTo>
                        <a:pt x="53" y="100"/>
                      </a:lnTo>
                      <a:lnTo>
                        <a:pt x="61" y="83"/>
                      </a:lnTo>
                      <a:lnTo>
                        <a:pt x="65" y="66"/>
                      </a:lnTo>
                      <a:lnTo>
                        <a:pt x="88" y="66"/>
                      </a:lnTo>
                      <a:lnTo>
                        <a:pt x="84" y="40"/>
                      </a:lnTo>
                      <a:lnTo>
                        <a:pt x="84" y="14"/>
                      </a:lnTo>
                      <a:lnTo>
                        <a:pt x="61" y="0"/>
                      </a:lnTo>
                      <a:lnTo>
                        <a:pt x="59" y="29"/>
                      </a:lnTo>
                      <a:lnTo>
                        <a:pt x="72" y="46"/>
                      </a:lnTo>
                      <a:lnTo>
                        <a:pt x="51" y="46"/>
                      </a:lnTo>
                      <a:lnTo>
                        <a:pt x="43" y="57"/>
                      </a:lnTo>
                      <a:lnTo>
                        <a:pt x="16" y="37"/>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1042" name="Group 10">
                <a:extLst>
                  <a:ext uri="{FF2B5EF4-FFF2-40B4-BE49-F238E27FC236}">
                    <a16:creationId xmlns:a16="http://schemas.microsoft.com/office/drawing/2014/main" id="{25424410-E5C0-49EB-B0FD-5899B7203DC0}"/>
                  </a:ext>
                </a:extLst>
              </p:cNvPr>
              <p:cNvGrpSpPr>
                <a:grpSpLocks/>
              </p:cNvGrpSpPr>
              <p:nvPr/>
            </p:nvGrpSpPr>
            <p:grpSpPr bwMode="auto">
              <a:xfrm>
                <a:off x="4293" y="1104"/>
                <a:ext cx="1037" cy="2393"/>
                <a:chOff x="4293" y="1104"/>
                <a:chExt cx="1037" cy="2393"/>
              </a:xfrm>
            </p:grpSpPr>
            <p:grpSp>
              <p:nvGrpSpPr>
                <p:cNvPr id="1052" name="Group 11">
                  <a:extLst>
                    <a:ext uri="{FF2B5EF4-FFF2-40B4-BE49-F238E27FC236}">
                      <a16:creationId xmlns:a16="http://schemas.microsoft.com/office/drawing/2014/main" id="{B43D465B-832D-458C-8411-FD5936B5CE06}"/>
                    </a:ext>
                  </a:extLst>
                </p:cNvPr>
                <p:cNvGrpSpPr>
                  <a:grpSpLocks/>
                </p:cNvGrpSpPr>
                <p:nvPr/>
              </p:nvGrpSpPr>
              <p:grpSpPr bwMode="auto">
                <a:xfrm>
                  <a:off x="4460" y="1348"/>
                  <a:ext cx="232" cy="719"/>
                  <a:chOff x="4460" y="1348"/>
                  <a:chExt cx="232" cy="719"/>
                </a:xfrm>
              </p:grpSpPr>
              <p:sp>
                <p:nvSpPr>
                  <p:cNvPr id="1062" name="Freeform 12">
                    <a:extLst>
                      <a:ext uri="{FF2B5EF4-FFF2-40B4-BE49-F238E27FC236}">
                        <a16:creationId xmlns:a16="http://schemas.microsoft.com/office/drawing/2014/main" id="{1F0DFB33-9A0F-40D2-859C-4CF741CE6FB9}"/>
                      </a:ext>
                    </a:extLst>
                  </p:cNvPr>
                  <p:cNvSpPr>
                    <a:spLocks/>
                  </p:cNvSpPr>
                  <p:nvPr/>
                </p:nvSpPr>
                <p:spPr bwMode="auto">
                  <a:xfrm>
                    <a:off x="4460" y="1993"/>
                    <a:ext cx="56" cy="74"/>
                  </a:xfrm>
                  <a:custGeom>
                    <a:avLst/>
                    <a:gdLst>
                      <a:gd name="T0" fmla="*/ 0 w 56"/>
                      <a:gd name="T1" fmla="*/ 56 h 74"/>
                      <a:gd name="T2" fmla="*/ 10 w 56"/>
                      <a:gd name="T3" fmla="*/ 70 h 74"/>
                      <a:gd name="T4" fmla="*/ 22 w 56"/>
                      <a:gd name="T5" fmla="*/ 67 h 74"/>
                      <a:gd name="T6" fmla="*/ 39 w 56"/>
                      <a:gd name="T7" fmla="*/ 73 h 74"/>
                      <a:gd name="T8" fmla="*/ 53 w 56"/>
                      <a:gd name="T9" fmla="*/ 73 h 74"/>
                      <a:gd name="T10" fmla="*/ 55 w 56"/>
                      <a:gd name="T11" fmla="*/ 48 h 74"/>
                      <a:gd name="T12" fmla="*/ 51 w 56"/>
                      <a:gd name="T13" fmla="*/ 31 h 74"/>
                      <a:gd name="T14" fmla="*/ 41 w 56"/>
                      <a:gd name="T15" fmla="*/ 11 h 74"/>
                      <a:gd name="T16" fmla="*/ 31 w 56"/>
                      <a:gd name="T17" fmla="*/ 11 h 74"/>
                      <a:gd name="T18" fmla="*/ 28 w 56"/>
                      <a:gd name="T19" fmla="*/ 0 h 74"/>
                      <a:gd name="T20" fmla="*/ 14 w 56"/>
                      <a:gd name="T21" fmla="*/ 0 h 74"/>
                      <a:gd name="T22" fmla="*/ 14 w 56"/>
                      <a:gd name="T23" fmla="*/ 22 h 74"/>
                      <a:gd name="T24" fmla="*/ 0 w 56"/>
                      <a:gd name="T25" fmla="*/ 56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 h="74">
                        <a:moveTo>
                          <a:pt x="0" y="56"/>
                        </a:moveTo>
                        <a:lnTo>
                          <a:pt x="10" y="70"/>
                        </a:lnTo>
                        <a:lnTo>
                          <a:pt x="22" y="67"/>
                        </a:lnTo>
                        <a:lnTo>
                          <a:pt x="39" y="73"/>
                        </a:lnTo>
                        <a:lnTo>
                          <a:pt x="53" y="73"/>
                        </a:lnTo>
                        <a:lnTo>
                          <a:pt x="55" y="48"/>
                        </a:lnTo>
                        <a:lnTo>
                          <a:pt x="51" y="31"/>
                        </a:lnTo>
                        <a:lnTo>
                          <a:pt x="41" y="11"/>
                        </a:lnTo>
                        <a:lnTo>
                          <a:pt x="31" y="11"/>
                        </a:lnTo>
                        <a:lnTo>
                          <a:pt x="28" y="0"/>
                        </a:lnTo>
                        <a:lnTo>
                          <a:pt x="14" y="0"/>
                        </a:lnTo>
                        <a:lnTo>
                          <a:pt x="14" y="22"/>
                        </a:lnTo>
                        <a:lnTo>
                          <a:pt x="0" y="56"/>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3" name="Freeform 13">
                    <a:extLst>
                      <a:ext uri="{FF2B5EF4-FFF2-40B4-BE49-F238E27FC236}">
                        <a16:creationId xmlns:a16="http://schemas.microsoft.com/office/drawing/2014/main" id="{7681F4B5-45B7-46EC-9605-05973AA160C9}"/>
                      </a:ext>
                    </a:extLst>
                  </p:cNvPr>
                  <p:cNvSpPr>
                    <a:spLocks/>
                  </p:cNvSpPr>
                  <p:nvPr/>
                </p:nvSpPr>
                <p:spPr bwMode="auto">
                  <a:xfrm>
                    <a:off x="4607" y="1865"/>
                    <a:ext cx="54" cy="94"/>
                  </a:xfrm>
                  <a:custGeom>
                    <a:avLst/>
                    <a:gdLst>
                      <a:gd name="T0" fmla="*/ 12 w 54"/>
                      <a:gd name="T1" fmla="*/ 0 h 94"/>
                      <a:gd name="T2" fmla="*/ 35 w 54"/>
                      <a:gd name="T3" fmla="*/ 3 h 94"/>
                      <a:gd name="T4" fmla="*/ 43 w 54"/>
                      <a:gd name="T5" fmla="*/ 28 h 94"/>
                      <a:gd name="T6" fmla="*/ 53 w 54"/>
                      <a:gd name="T7" fmla="*/ 42 h 94"/>
                      <a:gd name="T8" fmla="*/ 45 w 54"/>
                      <a:gd name="T9" fmla="*/ 54 h 94"/>
                      <a:gd name="T10" fmla="*/ 53 w 54"/>
                      <a:gd name="T11" fmla="*/ 68 h 94"/>
                      <a:gd name="T12" fmla="*/ 49 w 54"/>
                      <a:gd name="T13" fmla="*/ 85 h 94"/>
                      <a:gd name="T14" fmla="*/ 41 w 54"/>
                      <a:gd name="T15" fmla="*/ 93 h 94"/>
                      <a:gd name="T16" fmla="*/ 26 w 54"/>
                      <a:gd name="T17" fmla="*/ 90 h 94"/>
                      <a:gd name="T18" fmla="*/ 16 w 54"/>
                      <a:gd name="T19" fmla="*/ 90 h 94"/>
                      <a:gd name="T20" fmla="*/ 10 w 54"/>
                      <a:gd name="T21" fmla="*/ 79 h 94"/>
                      <a:gd name="T22" fmla="*/ 4 w 54"/>
                      <a:gd name="T23" fmla="*/ 65 h 94"/>
                      <a:gd name="T24" fmla="*/ 4 w 54"/>
                      <a:gd name="T25" fmla="*/ 51 h 94"/>
                      <a:gd name="T26" fmla="*/ 0 w 54"/>
                      <a:gd name="T27" fmla="*/ 31 h 94"/>
                      <a:gd name="T28" fmla="*/ 12 w 54"/>
                      <a:gd name="T29" fmla="*/ 0 h 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 h="94">
                        <a:moveTo>
                          <a:pt x="12" y="0"/>
                        </a:moveTo>
                        <a:lnTo>
                          <a:pt x="35" y="3"/>
                        </a:lnTo>
                        <a:lnTo>
                          <a:pt x="43" y="28"/>
                        </a:lnTo>
                        <a:lnTo>
                          <a:pt x="53" y="42"/>
                        </a:lnTo>
                        <a:lnTo>
                          <a:pt x="45" y="54"/>
                        </a:lnTo>
                        <a:lnTo>
                          <a:pt x="53" y="68"/>
                        </a:lnTo>
                        <a:lnTo>
                          <a:pt x="49" y="85"/>
                        </a:lnTo>
                        <a:lnTo>
                          <a:pt x="41" y="93"/>
                        </a:lnTo>
                        <a:lnTo>
                          <a:pt x="26" y="90"/>
                        </a:lnTo>
                        <a:lnTo>
                          <a:pt x="16" y="90"/>
                        </a:lnTo>
                        <a:lnTo>
                          <a:pt x="10" y="79"/>
                        </a:lnTo>
                        <a:lnTo>
                          <a:pt x="4" y="65"/>
                        </a:lnTo>
                        <a:lnTo>
                          <a:pt x="4" y="51"/>
                        </a:lnTo>
                        <a:lnTo>
                          <a:pt x="0" y="31"/>
                        </a:lnTo>
                        <a:lnTo>
                          <a:pt x="12"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4" name="Freeform 14">
                    <a:extLst>
                      <a:ext uri="{FF2B5EF4-FFF2-40B4-BE49-F238E27FC236}">
                        <a16:creationId xmlns:a16="http://schemas.microsoft.com/office/drawing/2014/main" id="{2E043844-7E71-45DD-8BD1-413325E0F7F9}"/>
                      </a:ext>
                    </a:extLst>
                  </p:cNvPr>
                  <p:cNvSpPr>
                    <a:spLocks/>
                  </p:cNvSpPr>
                  <p:nvPr/>
                </p:nvSpPr>
                <p:spPr bwMode="auto">
                  <a:xfrm>
                    <a:off x="4597" y="1348"/>
                    <a:ext cx="95" cy="87"/>
                  </a:xfrm>
                  <a:custGeom>
                    <a:avLst/>
                    <a:gdLst>
                      <a:gd name="T0" fmla="*/ 14 w 95"/>
                      <a:gd name="T1" fmla="*/ 0 h 87"/>
                      <a:gd name="T2" fmla="*/ 25 w 95"/>
                      <a:gd name="T3" fmla="*/ 14 h 87"/>
                      <a:gd name="T4" fmla="*/ 37 w 95"/>
                      <a:gd name="T5" fmla="*/ 11 h 87"/>
                      <a:gd name="T6" fmla="*/ 55 w 95"/>
                      <a:gd name="T7" fmla="*/ 14 h 87"/>
                      <a:gd name="T8" fmla="*/ 71 w 95"/>
                      <a:gd name="T9" fmla="*/ 14 h 87"/>
                      <a:gd name="T10" fmla="*/ 78 w 95"/>
                      <a:gd name="T11" fmla="*/ 22 h 87"/>
                      <a:gd name="T12" fmla="*/ 88 w 95"/>
                      <a:gd name="T13" fmla="*/ 42 h 87"/>
                      <a:gd name="T14" fmla="*/ 94 w 95"/>
                      <a:gd name="T15" fmla="*/ 50 h 87"/>
                      <a:gd name="T16" fmla="*/ 72 w 95"/>
                      <a:gd name="T17" fmla="*/ 55 h 87"/>
                      <a:gd name="T18" fmla="*/ 67 w 95"/>
                      <a:gd name="T19" fmla="*/ 61 h 87"/>
                      <a:gd name="T20" fmla="*/ 72 w 95"/>
                      <a:gd name="T21" fmla="*/ 72 h 87"/>
                      <a:gd name="T22" fmla="*/ 72 w 95"/>
                      <a:gd name="T23" fmla="*/ 83 h 87"/>
                      <a:gd name="T24" fmla="*/ 51 w 95"/>
                      <a:gd name="T25" fmla="*/ 72 h 87"/>
                      <a:gd name="T26" fmla="*/ 33 w 95"/>
                      <a:gd name="T27" fmla="*/ 64 h 87"/>
                      <a:gd name="T28" fmla="*/ 25 w 95"/>
                      <a:gd name="T29" fmla="*/ 67 h 87"/>
                      <a:gd name="T30" fmla="*/ 25 w 95"/>
                      <a:gd name="T31" fmla="*/ 83 h 87"/>
                      <a:gd name="T32" fmla="*/ 14 w 95"/>
                      <a:gd name="T33" fmla="*/ 86 h 87"/>
                      <a:gd name="T34" fmla="*/ 8 w 95"/>
                      <a:gd name="T35" fmla="*/ 72 h 87"/>
                      <a:gd name="T36" fmla="*/ 6 w 95"/>
                      <a:gd name="T37" fmla="*/ 55 h 87"/>
                      <a:gd name="T38" fmla="*/ 0 w 95"/>
                      <a:gd name="T39" fmla="*/ 53 h 87"/>
                      <a:gd name="T40" fmla="*/ 6 w 95"/>
                      <a:gd name="T41" fmla="*/ 36 h 87"/>
                      <a:gd name="T42" fmla="*/ 16 w 95"/>
                      <a:gd name="T43" fmla="*/ 31 h 87"/>
                      <a:gd name="T44" fmla="*/ 14 w 95"/>
                      <a:gd name="T45" fmla="*/ 0 h 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95" h="87">
                        <a:moveTo>
                          <a:pt x="14" y="0"/>
                        </a:moveTo>
                        <a:lnTo>
                          <a:pt x="25" y="14"/>
                        </a:lnTo>
                        <a:lnTo>
                          <a:pt x="37" y="11"/>
                        </a:lnTo>
                        <a:lnTo>
                          <a:pt x="55" y="14"/>
                        </a:lnTo>
                        <a:lnTo>
                          <a:pt x="71" y="14"/>
                        </a:lnTo>
                        <a:lnTo>
                          <a:pt x="78" y="22"/>
                        </a:lnTo>
                        <a:lnTo>
                          <a:pt x="88" y="42"/>
                        </a:lnTo>
                        <a:lnTo>
                          <a:pt x="94" y="50"/>
                        </a:lnTo>
                        <a:lnTo>
                          <a:pt x="72" y="55"/>
                        </a:lnTo>
                        <a:lnTo>
                          <a:pt x="67" y="61"/>
                        </a:lnTo>
                        <a:lnTo>
                          <a:pt x="72" y="72"/>
                        </a:lnTo>
                        <a:lnTo>
                          <a:pt x="72" y="83"/>
                        </a:lnTo>
                        <a:lnTo>
                          <a:pt x="51" y="72"/>
                        </a:lnTo>
                        <a:lnTo>
                          <a:pt x="33" y="64"/>
                        </a:lnTo>
                        <a:lnTo>
                          <a:pt x="25" y="67"/>
                        </a:lnTo>
                        <a:lnTo>
                          <a:pt x="25" y="83"/>
                        </a:lnTo>
                        <a:lnTo>
                          <a:pt x="14" y="86"/>
                        </a:lnTo>
                        <a:lnTo>
                          <a:pt x="8" y="72"/>
                        </a:lnTo>
                        <a:lnTo>
                          <a:pt x="6" y="55"/>
                        </a:lnTo>
                        <a:lnTo>
                          <a:pt x="0" y="53"/>
                        </a:lnTo>
                        <a:lnTo>
                          <a:pt x="6" y="36"/>
                        </a:lnTo>
                        <a:lnTo>
                          <a:pt x="16" y="31"/>
                        </a:lnTo>
                        <a:lnTo>
                          <a:pt x="14"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1053" name="Freeform 15">
                  <a:extLst>
                    <a:ext uri="{FF2B5EF4-FFF2-40B4-BE49-F238E27FC236}">
                      <a16:creationId xmlns:a16="http://schemas.microsoft.com/office/drawing/2014/main" id="{CE86A547-5F64-4E74-9062-2687EA8766BA}"/>
                    </a:ext>
                  </a:extLst>
                </p:cNvPr>
                <p:cNvSpPr>
                  <a:spLocks/>
                </p:cNvSpPr>
                <p:nvPr/>
              </p:nvSpPr>
              <p:spPr bwMode="auto">
                <a:xfrm>
                  <a:off x="4676" y="2803"/>
                  <a:ext cx="654" cy="694"/>
                </a:xfrm>
                <a:custGeom>
                  <a:avLst/>
                  <a:gdLst>
                    <a:gd name="T0" fmla="*/ 505 w 654"/>
                    <a:gd name="T1" fmla="*/ 56 h 694"/>
                    <a:gd name="T2" fmla="*/ 531 w 654"/>
                    <a:gd name="T3" fmla="*/ 78 h 694"/>
                    <a:gd name="T4" fmla="*/ 558 w 654"/>
                    <a:gd name="T5" fmla="*/ 181 h 694"/>
                    <a:gd name="T6" fmla="*/ 618 w 654"/>
                    <a:gd name="T7" fmla="*/ 287 h 694"/>
                    <a:gd name="T8" fmla="*/ 653 w 654"/>
                    <a:gd name="T9" fmla="*/ 395 h 694"/>
                    <a:gd name="T10" fmla="*/ 628 w 654"/>
                    <a:gd name="T11" fmla="*/ 495 h 694"/>
                    <a:gd name="T12" fmla="*/ 602 w 654"/>
                    <a:gd name="T13" fmla="*/ 559 h 694"/>
                    <a:gd name="T14" fmla="*/ 587 w 654"/>
                    <a:gd name="T15" fmla="*/ 621 h 694"/>
                    <a:gd name="T16" fmla="*/ 571 w 654"/>
                    <a:gd name="T17" fmla="*/ 657 h 694"/>
                    <a:gd name="T18" fmla="*/ 540 w 654"/>
                    <a:gd name="T19" fmla="*/ 682 h 694"/>
                    <a:gd name="T20" fmla="*/ 490 w 654"/>
                    <a:gd name="T21" fmla="*/ 674 h 694"/>
                    <a:gd name="T22" fmla="*/ 439 w 654"/>
                    <a:gd name="T23" fmla="*/ 657 h 694"/>
                    <a:gd name="T24" fmla="*/ 412 w 654"/>
                    <a:gd name="T25" fmla="*/ 618 h 694"/>
                    <a:gd name="T26" fmla="*/ 404 w 654"/>
                    <a:gd name="T27" fmla="*/ 568 h 694"/>
                    <a:gd name="T28" fmla="*/ 387 w 654"/>
                    <a:gd name="T29" fmla="*/ 545 h 694"/>
                    <a:gd name="T30" fmla="*/ 360 w 654"/>
                    <a:gd name="T31" fmla="*/ 548 h 694"/>
                    <a:gd name="T32" fmla="*/ 334 w 654"/>
                    <a:gd name="T33" fmla="*/ 509 h 694"/>
                    <a:gd name="T34" fmla="*/ 313 w 654"/>
                    <a:gd name="T35" fmla="*/ 504 h 694"/>
                    <a:gd name="T36" fmla="*/ 278 w 654"/>
                    <a:gd name="T37" fmla="*/ 509 h 694"/>
                    <a:gd name="T38" fmla="*/ 249 w 654"/>
                    <a:gd name="T39" fmla="*/ 515 h 694"/>
                    <a:gd name="T40" fmla="*/ 223 w 654"/>
                    <a:gd name="T41" fmla="*/ 537 h 694"/>
                    <a:gd name="T42" fmla="*/ 187 w 654"/>
                    <a:gd name="T43" fmla="*/ 554 h 694"/>
                    <a:gd name="T44" fmla="*/ 150 w 654"/>
                    <a:gd name="T45" fmla="*/ 579 h 694"/>
                    <a:gd name="T46" fmla="*/ 130 w 654"/>
                    <a:gd name="T47" fmla="*/ 590 h 694"/>
                    <a:gd name="T48" fmla="*/ 76 w 654"/>
                    <a:gd name="T49" fmla="*/ 584 h 694"/>
                    <a:gd name="T50" fmla="*/ 64 w 654"/>
                    <a:gd name="T51" fmla="*/ 571 h 694"/>
                    <a:gd name="T52" fmla="*/ 64 w 654"/>
                    <a:gd name="T53" fmla="*/ 495 h 694"/>
                    <a:gd name="T54" fmla="*/ 47 w 654"/>
                    <a:gd name="T55" fmla="*/ 451 h 694"/>
                    <a:gd name="T56" fmla="*/ 29 w 654"/>
                    <a:gd name="T57" fmla="*/ 415 h 694"/>
                    <a:gd name="T58" fmla="*/ 6 w 654"/>
                    <a:gd name="T59" fmla="*/ 287 h 694"/>
                    <a:gd name="T60" fmla="*/ 8 w 654"/>
                    <a:gd name="T61" fmla="*/ 245 h 694"/>
                    <a:gd name="T62" fmla="*/ 54 w 654"/>
                    <a:gd name="T63" fmla="*/ 223 h 694"/>
                    <a:gd name="T64" fmla="*/ 89 w 654"/>
                    <a:gd name="T65" fmla="*/ 217 h 694"/>
                    <a:gd name="T66" fmla="*/ 109 w 654"/>
                    <a:gd name="T67" fmla="*/ 206 h 694"/>
                    <a:gd name="T68" fmla="*/ 120 w 654"/>
                    <a:gd name="T69" fmla="*/ 170 h 694"/>
                    <a:gd name="T70" fmla="*/ 117 w 654"/>
                    <a:gd name="T71" fmla="*/ 150 h 694"/>
                    <a:gd name="T72" fmla="*/ 163 w 654"/>
                    <a:gd name="T73" fmla="*/ 100 h 694"/>
                    <a:gd name="T74" fmla="*/ 200 w 654"/>
                    <a:gd name="T75" fmla="*/ 64 h 694"/>
                    <a:gd name="T76" fmla="*/ 233 w 654"/>
                    <a:gd name="T77" fmla="*/ 89 h 694"/>
                    <a:gd name="T78" fmla="*/ 258 w 654"/>
                    <a:gd name="T79" fmla="*/ 61 h 694"/>
                    <a:gd name="T80" fmla="*/ 284 w 654"/>
                    <a:gd name="T81" fmla="*/ 28 h 694"/>
                    <a:gd name="T82" fmla="*/ 311 w 654"/>
                    <a:gd name="T83" fmla="*/ 8 h 694"/>
                    <a:gd name="T84" fmla="*/ 354 w 654"/>
                    <a:gd name="T85" fmla="*/ 14 h 694"/>
                    <a:gd name="T86" fmla="*/ 369 w 654"/>
                    <a:gd name="T87" fmla="*/ 39 h 694"/>
                    <a:gd name="T88" fmla="*/ 369 w 654"/>
                    <a:gd name="T89" fmla="*/ 70 h 694"/>
                    <a:gd name="T90" fmla="*/ 406 w 654"/>
                    <a:gd name="T91" fmla="*/ 125 h 694"/>
                    <a:gd name="T92" fmla="*/ 437 w 654"/>
                    <a:gd name="T93" fmla="*/ 142 h 694"/>
                    <a:gd name="T94" fmla="*/ 463 w 654"/>
                    <a:gd name="T95" fmla="*/ 89 h 694"/>
                    <a:gd name="T96" fmla="*/ 470 w 654"/>
                    <a:gd name="T97" fmla="*/ 0 h 6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54" h="694">
                      <a:moveTo>
                        <a:pt x="470" y="0"/>
                      </a:moveTo>
                      <a:lnTo>
                        <a:pt x="505" y="0"/>
                      </a:lnTo>
                      <a:lnTo>
                        <a:pt x="505" y="56"/>
                      </a:lnTo>
                      <a:lnTo>
                        <a:pt x="519" y="70"/>
                      </a:lnTo>
                      <a:lnTo>
                        <a:pt x="523" y="78"/>
                      </a:lnTo>
                      <a:lnTo>
                        <a:pt x="531" y="78"/>
                      </a:lnTo>
                      <a:lnTo>
                        <a:pt x="534" y="89"/>
                      </a:lnTo>
                      <a:lnTo>
                        <a:pt x="538" y="145"/>
                      </a:lnTo>
                      <a:lnTo>
                        <a:pt x="558" y="181"/>
                      </a:lnTo>
                      <a:lnTo>
                        <a:pt x="587" y="234"/>
                      </a:lnTo>
                      <a:lnTo>
                        <a:pt x="587" y="242"/>
                      </a:lnTo>
                      <a:lnTo>
                        <a:pt x="618" y="287"/>
                      </a:lnTo>
                      <a:lnTo>
                        <a:pt x="618" y="295"/>
                      </a:lnTo>
                      <a:lnTo>
                        <a:pt x="649" y="331"/>
                      </a:lnTo>
                      <a:lnTo>
                        <a:pt x="653" y="395"/>
                      </a:lnTo>
                      <a:lnTo>
                        <a:pt x="649" y="454"/>
                      </a:lnTo>
                      <a:lnTo>
                        <a:pt x="639" y="481"/>
                      </a:lnTo>
                      <a:lnTo>
                        <a:pt x="628" y="495"/>
                      </a:lnTo>
                      <a:lnTo>
                        <a:pt x="624" y="523"/>
                      </a:lnTo>
                      <a:lnTo>
                        <a:pt x="612" y="548"/>
                      </a:lnTo>
                      <a:lnTo>
                        <a:pt x="602" y="559"/>
                      </a:lnTo>
                      <a:lnTo>
                        <a:pt x="604" y="568"/>
                      </a:lnTo>
                      <a:lnTo>
                        <a:pt x="593" y="584"/>
                      </a:lnTo>
                      <a:lnTo>
                        <a:pt x="587" y="621"/>
                      </a:lnTo>
                      <a:lnTo>
                        <a:pt x="585" y="640"/>
                      </a:lnTo>
                      <a:lnTo>
                        <a:pt x="573" y="648"/>
                      </a:lnTo>
                      <a:lnTo>
                        <a:pt x="571" y="657"/>
                      </a:lnTo>
                      <a:lnTo>
                        <a:pt x="564" y="674"/>
                      </a:lnTo>
                      <a:lnTo>
                        <a:pt x="550" y="676"/>
                      </a:lnTo>
                      <a:lnTo>
                        <a:pt x="540" y="682"/>
                      </a:lnTo>
                      <a:lnTo>
                        <a:pt x="527" y="693"/>
                      </a:lnTo>
                      <a:lnTo>
                        <a:pt x="509" y="671"/>
                      </a:lnTo>
                      <a:lnTo>
                        <a:pt x="490" y="674"/>
                      </a:lnTo>
                      <a:lnTo>
                        <a:pt x="484" y="674"/>
                      </a:lnTo>
                      <a:lnTo>
                        <a:pt x="457" y="679"/>
                      </a:lnTo>
                      <a:lnTo>
                        <a:pt x="439" y="657"/>
                      </a:lnTo>
                      <a:lnTo>
                        <a:pt x="428" y="635"/>
                      </a:lnTo>
                      <a:lnTo>
                        <a:pt x="420" y="637"/>
                      </a:lnTo>
                      <a:lnTo>
                        <a:pt x="412" y="618"/>
                      </a:lnTo>
                      <a:lnTo>
                        <a:pt x="408" y="601"/>
                      </a:lnTo>
                      <a:lnTo>
                        <a:pt x="404" y="596"/>
                      </a:lnTo>
                      <a:lnTo>
                        <a:pt x="404" y="568"/>
                      </a:lnTo>
                      <a:lnTo>
                        <a:pt x="406" y="551"/>
                      </a:lnTo>
                      <a:lnTo>
                        <a:pt x="402" y="540"/>
                      </a:lnTo>
                      <a:lnTo>
                        <a:pt x="387" y="545"/>
                      </a:lnTo>
                      <a:lnTo>
                        <a:pt x="379" y="548"/>
                      </a:lnTo>
                      <a:lnTo>
                        <a:pt x="365" y="548"/>
                      </a:lnTo>
                      <a:lnTo>
                        <a:pt x="360" y="548"/>
                      </a:lnTo>
                      <a:lnTo>
                        <a:pt x="354" y="548"/>
                      </a:lnTo>
                      <a:lnTo>
                        <a:pt x="344" y="532"/>
                      </a:lnTo>
                      <a:lnTo>
                        <a:pt x="334" y="509"/>
                      </a:lnTo>
                      <a:lnTo>
                        <a:pt x="332" y="512"/>
                      </a:lnTo>
                      <a:lnTo>
                        <a:pt x="315" y="512"/>
                      </a:lnTo>
                      <a:lnTo>
                        <a:pt x="313" y="504"/>
                      </a:lnTo>
                      <a:lnTo>
                        <a:pt x="303" y="512"/>
                      </a:lnTo>
                      <a:lnTo>
                        <a:pt x="293" y="509"/>
                      </a:lnTo>
                      <a:lnTo>
                        <a:pt x="278" y="509"/>
                      </a:lnTo>
                      <a:lnTo>
                        <a:pt x="268" y="504"/>
                      </a:lnTo>
                      <a:lnTo>
                        <a:pt x="264" y="512"/>
                      </a:lnTo>
                      <a:lnTo>
                        <a:pt x="249" y="515"/>
                      </a:lnTo>
                      <a:lnTo>
                        <a:pt x="245" y="509"/>
                      </a:lnTo>
                      <a:lnTo>
                        <a:pt x="235" y="523"/>
                      </a:lnTo>
                      <a:lnTo>
                        <a:pt x="223" y="537"/>
                      </a:lnTo>
                      <a:lnTo>
                        <a:pt x="216" y="537"/>
                      </a:lnTo>
                      <a:lnTo>
                        <a:pt x="204" y="554"/>
                      </a:lnTo>
                      <a:lnTo>
                        <a:pt x="187" y="554"/>
                      </a:lnTo>
                      <a:lnTo>
                        <a:pt x="173" y="559"/>
                      </a:lnTo>
                      <a:lnTo>
                        <a:pt x="157" y="568"/>
                      </a:lnTo>
                      <a:lnTo>
                        <a:pt x="150" y="579"/>
                      </a:lnTo>
                      <a:lnTo>
                        <a:pt x="144" y="576"/>
                      </a:lnTo>
                      <a:lnTo>
                        <a:pt x="138" y="587"/>
                      </a:lnTo>
                      <a:lnTo>
                        <a:pt x="130" y="590"/>
                      </a:lnTo>
                      <a:lnTo>
                        <a:pt x="120" y="604"/>
                      </a:lnTo>
                      <a:lnTo>
                        <a:pt x="89" y="604"/>
                      </a:lnTo>
                      <a:lnTo>
                        <a:pt x="76" y="584"/>
                      </a:lnTo>
                      <a:lnTo>
                        <a:pt x="74" y="576"/>
                      </a:lnTo>
                      <a:lnTo>
                        <a:pt x="70" y="584"/>
                      </a:lnTo>
                      <a:lnTo>
                        <a:pt x="64" y="571"/>
                      </a:lnTo>
                      <a:lnTo>
                        <a:pt x="66" y="534"/>
                      </a:lnTo>
                      <a:lnTo>
                        <a:pt x="70" y="512"/>
                      </a:lnTo>
                      <a:lnTo>
                        <a:pt x="64" y="495"/>
                      </a:lnTo>
                      <a:lnTo>
                        <a:pt x="58" y="479"/>
                      </a:lnTo>
                      <a:lnTo>
                        <a:pt x="56" y="459"/>
                      </a:lnTo>
                      <a:lnTo>
                        <a:pt x="47" y="451"/>
                      </a:lnTo>
                      <a:lnTo>
                        <a:pt x="45" y="448"/>
                      </a:lnTo>
                      <a:lnTo>
                        <a:pt x="43" y="440"/>
                      </a:lnTo>
                      <a:lnTo>
                        <a:pt x="29" y="415"/>
                      </a:lnTo>
                      <a:lnTo>
                        <a:pt x="12" y="353"/>
                      </a:lnTo>
                      <a:lnTo>
                        <a:pt x="6" y="312"/>
                      </a:lnTo>
                      <a:lnTo>
                        <a:pt x="6" y="287"/>
                      </a:lnTo>
                      <a:lnTo>
                        <a:pt x="0" y="278"/>
                      </a:lnTo>
                      <a:lnTo>
                        <a:pt x="2" y="256"/>
                      </a:lnTo>
                      <a:lnTo>
                        <a:pt x="8" y="245"/>
                      </a:lnTo>
                      <a:lnTo>
                        <a:pt x="29" y="214"/>
                      </a:lnTo>
                      <a:lnTo>
                        <a:pt x="51" y="217"/>
                      </a:lnTo>
                      <a:lnTo>
                        <a:pt x="54" y="223"/>
                      </a:lnTo>
                      <a:lnTo>
                        <a:pt x="82" y="223"/>
                      </a:lnTo>
                      <a:lnTo>
                        <a:pt x="84" y="214"/>
                      </a:lnTo>
                      <a:lnTo>
                        <a:pt x="89" y="217"/>
                      </a:lnTo>
                      <a:lnTo>
                        <a:pt x="97" y="209"/>
                      </a:lnTo>
                      <a:lnTo>
                        <a:pt x="103" y="212"/>
                      </a:lnTo>
                      <a:lnTo>
                        <a:pt x="109" y="206"/>
                      </a:lnTo>
                      <a:lnTo>
                        <a:pt x="107" y="198"/>
                      </a:lnTo>
                      <a:lnTo>
                        <a:pt x="113" y="178"/>
                      </a:lnTo>
                      <a:lnTo>
                        <a:pt x="120" y="170"/>
                      </a:lnTo>
                      <a:lnTo>
                        <a:pt x="117" y="164"/>
                      </a:lnTo>
                      <a:lnTo>
                        <a:pt x="120" y="159"/>
                      </a:lnTo>
                      <a:lnTo>
                        <a:pt x="117" y="150"/>
                      </a:lnTo>
                      <a:lnTo>
                        <a:pt x="128" y="136"/>
                      </a:lnTo>
                      <a:lnTo>
                        <a:pt x="146" y="134"/>
                      </a:lnTo>
                      <a:lnTo>
                        <a:pt x="163" y="100"/>
                      </a:lnTo>
                      <a:lnTo>
                        <a:pt x="185" y="72"/>
                      </a:lnTo>
                      <a:lnTo>
                        <a:pt x="194" y="70"/>
                      </a:lnTo>
                      <a:lnTo>
                        <a:pt x="200" y="64"/>
                      </a:lnTo>
                      <a:lnTo>
                        <a:pt x="210" y="64"/>
                      </a:lnTo>
                      <a:lnTo>
                        <a:pt x="227" y="86"/>
                      </a:lnTo>
                      <a:lnTo>
                        <a:pt x="233" y="89"/>
                      </a:lnTo>
                      <a:lnTo>
                        <a:pt x="239" y="78"/>
                      </a:lnTo>
                      <a:lnTo>
                        <a:pt x="251" y="64"/>
                      </a:lnTo>
                      <a:lnTo>
                        <a:pt x="258" y="61"/>
                      </a:lnTo>
                      <a:lnTo>
                        <a:pt x="266" y="39"/>
                      </a:lnTo>
                      <a:lnTo>
                        <a:pt x="274" y="36"/>
                      </a:lnTo>
                      <a:lnTo>
                        <a:pt x="284" y="28"/>
                      </a:lnTo>
                      <a:lnTo>
                        <a:pt x="293" y="19"/>
                      </a:lnTo>
                      <a:lnTo>
                        <a:pt x="303" y="19"/>
                      </a:lnTo>
                      <a:lnTo>
                        <a:pt x="311" y="8"/>
                      </a:lnTo>
                      <a:lnTo>
                        <a:pt x="323" y="8"/>
                      </a:lnTo>
                      <a:lnTo>
                        <a:pt x="336" y="8"/>
                      </a:lnTo>
                      <a:lnTo>
                        <a:pt x="354" y="14"/>
                      </a:lnTo>
                      <a:lnTo>
                        <a:pt x="365" y="25"/>
                      </a:lnTo>
                      <a:lnTo>
                        <a:pt x="367" y="33"/>
                      </a:lnTo>
                      <a:lnTo>
                        <a:pt x="369" y="39"/>
                      </a:lnTo>
                      <a:lnTo>
                        <a:pt x="371" y="53"/>
                      </a:lnTo>
                      <a:lnTo>
                        <a:pt x="369" y="58"/>
                      </a:lnTo>
                      <a:lnTo>
                        <a:pt x="369" y="70"/>
                      </a:lnTo>
                      <a:lnTo>
                        <a:pt x="367" y="78"/>
                      </a:lnTo>
                      <a:lnTo>
                        <a:pt x="396" y="109"/>
                      </a:lnTo>
                      <a:lnTo>
                        <a:pt x="406" y="125"/>
                      </a:lnTo>
                      <a:lnTo>
                        <a:pt x="418" y="131"/>
                      </a:lnTo>
                      <a:lnTo>
                        <a:pt x="430" y="139"/>
                      </a:lnTo>
                      <a:lnTo>
                        <a:pt x="437" y="142"/>
                      </a:lnTo>
                      <a:lnTo>
                        <a:pt x="449" y="134"/>
                      </a:lnTo>
                      <a:lnTo>
                        <a:pt x="459" y="109"/>
                      </a:lnTo>
                      <a:lnTo>
                        <a:pt x="463" y="89"/>
                      </a:lnTo>
                      <a:lnTo>
                        <a:pt x="466" y="53"/>
                      </a:lnTo>
                      <a:lnTo>
                        <a:pt x="470" y="36"/>
                      </a:lnTo>
                      <a:lnTo>
                        <a:pt x="47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4" name="Freeform 16">
                  <a:extLst>
                    <a:ext uri="{FF2B5EF4-FFF2-40B4-BE49-F238E27FC236}">
                      <a16:creationId xmlns:a16="http://schemas.microsoft.com/office/drawing/2014/main" id="{E97189A6-81C1-44D8-8056-228A9ED7DFE2}"/>
                    </a:ext>
                  </a:extLst>
                </p:cNvPr>
                <p:cNvSpPr>
                  <a:spLocks/>
                </p:cNvSpPr>
                <p:nvPr/>
              </p:nvSpPr>
              <p:spPr bwMode="auto">
                <a:xfrm>
                  <a:off x="4523" y="2653"/>
                  <a:ext cx="363" cy="95"/>
                </a:xfrm>
                <a:custGeom>
                  <a:avLst/>
                  <a:gdLst>
                    <a:gd name="T0" fmla="*/ 27 w 363"/>
                    <a:gd name="T1" fmla="*/ 14 h 95"/>
                    <a:gd name="T2" fmla="*/ 72 w 363"/>
                    <a:gd name="T3" fmla="*/ 14 h 95"/>
                    <a:gd name="T4" fmla="*/ 99 w 363"/>
                    <a:gd name="T5" fmla="*/ 17 h 95"/>
                    <a:gd name="T6" fmla="*/ 123 w 363"/>
                    <a:gd name="T7" fmla="*/ 44 h 95"/>
                    <a:gd name="T8" fmla="*/ 144 w 363"/>
                    <a:gd name="T9" fmla="*/ 50 h 95"/>
                    <a:gd name="T10" fmla="*/ 177 w 363"/>
                    <a:gd name="T11" fmla="*/ 61 h 95"/>
                    <a:gd name="T12" fmla="*/ 197 w 363"/>
                    <a:gd name="T13" fmla="*/ 66 h 95"/>
                    <a:gd name="T14" fmla="*/ 204 w 363"/>
                    <a:gd name="T15" fmla="*/ 44 h 95"/>
                    <a:gd name="T16" fmla="*/ 247 w 363"/>
                    <a:gd name="T17" fmla="*/ 50 h 95"/>
                    <a:gd name="T18" fmla="*/ 278 w 363"/>
                    <a:gd name="T19" fmla="*/ 58 h 95"/>
                    <a:gd name="T20" fmla="*/ 300 w 363"/>
                    <a:gd name="T21" fmla="*/ 61 h 95"/>
                    <a:gd name="T22" fmla="*/ 315 w 363"/>
                    <a:gd name="T23" fmla="*/ 50 h 95"/>
                    <a:gd name="T24" fmla="*/ 341 w 363"/>
                    <a:gd name="T25" fmla="*/ 44 h 95"/>
                    <a:gd name="T26" fmla="*/ 362 w 363"/>
                    <a:gd name="T27" fmla="*/ 39 h 95"/>
                    <a:gd name="T28" fmla="*/ 356 w 363"/>
                    <a:gd name="T29" fmla="*/ 66 h 95"/>
                    <a:gd name="T30" fmla="*/ 341 w 363"/>
                    <a:gd name="T31" fmla="*/ 75 h 95"/>
                    <a:gd name="T32" fmla="*/ 329 w 363"/>
                    <a:gd name="T33" fmla="*/ 77 h 95"/>
                    <a:gd name="T34" fmla="*/ 313 w 363"/>
                    <a:gd name="T35" fmla="*/ 86 h 95"/>
                    <a:gd name="T36" fmla="*/ 298 w 363"/>
                    <a:gd name="T37" fmla="*/ 86 h 95"/>
                    <a:gd name="T38" fmla="*/ 284 w 363"/>
                    <a:gd name="T39" fmla="*/ 88 h 95"/>
                    <a:gd name="T40" fmla="*/ 263 w 363"/>
                    <a:gd name="T41" fmla="*/ 94 h 95"/>
                    <a:gd name="T42" fmla="*/ 249 w 363"/>
                    <a:gd name="T43" fmla="*/ 75 h 95"/>
                    <a:gd name="T44" fmla="*/ 234 w 363"/>
                    <a:gd name="T45" fmla="*/ 94 h 95"/>
                    <a:gd name="T46" fmla="*/ 212 w 363"/>
                    <a:gd name="T47" fmla="*/ 75 h 95"/>
                    <a:gd name="T48" fmla="*/ 200 w 363"/>
                    <a:gd name="T49" fmla="*/ 77 h 95"/>
                    <a:gd name="T50" fmla="*/ 183 w 363"/>
                    <a:gd name="T51" fmla="*/ 86 h 95"/>
                    <a:gd name="T52" fmla="*/ 165 w 363"/>
                    <a:gd name="T53" fmla="*/ 80 h 95"/>
                    <a:gd name="T54" fmla="*/ 146 w 363"/>
                    <a:gd name="T55" fmla="*/ 77 h 95"/>
                    <a:gd name="T56" fmla="*/ 127 w 363"/>
                    <a:gd name="T57" fmla="*/ 86 h 95"/>
                    <a:gd name="T58" fmla="*/ 101 w 363"/>
                    <a:gd name="T59" fmla="*/ 72 h 95"/>
                    <a:gd name="T60" fmla="*/ 66 w 363"/>
                    <a:gd name="T61" fmla="*/ 64 h 95"/>
                    <a:gd name="T62" fmla="*/ 41 w 363"/>
                    <a:gd name="T63" fmla="*/ 55 h 95"/>
                    <a:gd name="T64" fmla="*/ 16 w 363"/>
                    <a:gd name="T65" fmla="*/ 41 h 95"/>
                    <a:gd name="T66" fmla="*/ 2 w 363"/>
                    <a:gd name="T67" fmla="*/ 36 h 95"/>
                    <a:gd name="T68" fmla="*/ 0 w 363"/>
                    <a:gd name="T69" fmla="*/ 0 h 9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63" h="95">
                      <a:moveTo>
                        <a:pt x="0" y="0"/>
                      </a:moveTo>
                      <a:lnTo>
                        <a:pt x="27" y="14"/>
                      </a:lnTo>
                      <a:lnTo>
                        <a:pt x="51" y="14"/>
                      </a:lnTo>
                      <a:lnTo>
                        <a:pt x="72" y="14"/>
                      </a:lnTo>
                      <a:lnTo>
                        <a:pt x="88" y="14"/>
                      </a:lnTo>
                      <a:lnTo>
                        <a:pt x="99" y="17"/>
                      </a:lnTo>
                      <a:lnTo>
                        <a:pt x="115" y="25"/>
                      </a:lnTo>
                      <a:lnTo>
                        <a:pt x="123" y="44"/>
                      </a:lnTo>
                      <a:lnTo>
                        <a:pt x="130" y="53"/>
                      </a:lnTo>
                      <a:lnTo>
                        <a:pt x="144" y="50"/>
                      </a:lnTo>
                      <a:lnTo>
                        <a:pt x="160" y="50"/>
                      </a:lnTo>
                      <a:lnTo>
                        <a:pt x="177" y="61"/>
                      </a:lnTo>
                      <a:lnTo>
                        <a:pt x="189" y="66"/>
                      </a:lnTo>
                      <a:lnTo>
                        <a:pt x="197" y="66"/>
                      </a:lnTo>
                      <a:lnTo>
                        <a:pt x="199" y="53"/>
                      </a:lnTo>
                      <a:lnTo>
                        <a:pt x="204" y="44"/>
                      </a:lnTo>
                      <a:lnTo>
                        <a:pt x="228" y="50"/>
                      </a:lnTo>
                      <a:lnTo>
                        <a:pt x="247" y="50"/>
                      </a:lnTo>
                      <a:lnTo>
                        <a:pt x="265" y="50"/>
                      </a:lnTo>
                      <a:lnTo>
                        <a:pt x="278" y="58"/>
                      </a:lnTo>
                      <a:lnTo>
                        <a:pt x="286" y="64"/>
                      </a:lnTo>
                      <a:lnTo>
                        <a:pt x="300" y="61"/>
                      </a:lnTo>
                      <a:lnTo>
                        <a:pt x="309" y="55"/>
                      </a:lnTo>
                      <a:lnTo>
                        <a:pt x="315" y="50"/>
                      </a:lnTo>
                      <a:lnTo>
                        <a:pt x="331" y="50"/>
                      </a:lnTo>
                      <a:lnTo>
                        <a:pt x="341" y="44"/>
                      </a:lnTo>
                      <a:lnTo>
                        <a:pt x="354" y="39"/>
                      </a:lnTo>
                      <a:lnTo>
                        <a:pt x="362" y="39"/>
                      </a:lnTo>
                      <a:lnTo>
                        <a:pt x="360" y="58"/>
                      </a:lnTo>
                      <a:lnTo>
                        <a:pt x="356" y="66"/>
                      </a:lnTo>
                      <a:lnTo>
                        <a:pt x="348" y="75"/>
                      </a:lnTo>
                      <a:lnTo>
                        <a:pt x="341" y="75"/>
                      </a:lnTo>
                      <a:lnTo>
                        <a:pt x="339" y="75"/>
                      </a:lnTo>
                      <a:lnTo>
                        <a:pt x="329" y="77"/>
                      </a:lnTo>
                      <a:lnTo>
                        <a:pt x="321" y="88"/>
                      </a:lnTo>
                      <a:lnTo>
                        <a:pt x="313" y="86"/>
                      </a:lnTo>
                      <a:lnTo>
                        <a:pt x="306" y="80"/>
                      </a:lnTo>
                      <a:lnTo>
                        <a:pt x="298" y="86"/>
                      </a:lnTo>
                      <a:lnTo>
                        <a:pt x="290" y="88"/>
                      </a:lnTo>
                      <a:lnTo>
                        <a:pt x="284" y="88"/>
                      </a:lnTo>
                      <a:lnTo>
                        <a:pt x="278" y="94"/>
                      </a:lnTo>
                      <a:lnTo>
                        <a:pt x="263" y="94"/>
                      </a:lnTo>
                      <a:lnTo>
                        <a:pt x="257" y="86"/>
                      </a:lnTo>
                      <a:lnTo>
                        <a:pt x="249" y="75"/>
                      </a:lnTo>
                      <a:lnTo>
                        <a:pt x="239" y="86"/>
                      </a:lnTo>
                      <a:lnTo>
                        <a:pt x="234" y="94"/>
                      </a:lnTo>
                      <a:lnTo>
                        <a:pt x="226" y="94"/>
                      </a:lnTo>
                      <a:lnTo>
                        <a:pt x="212" y="75"/>
                      </a:lnTo>
                      <a:lnTo>
                        <a:pt x="208" y="77"/>
                      </a:lnTo>
                      <a:lnTo>
                        <a:pt x="200" y="77"/>
                      </a:lnTo>
                      <a:lnTo>
                        <a:pt x="195" y="88"/>
                      </a:lnTo>
                      <a:lnTo>
                        <a:pt x="183" y="86"/>
                      </a:lnTo>
                      <a:lnTo>
                        <a:pt x="171" y="86"/>
                      </a:lnTo>
                      <a:lnTo>
                        <a:pt x="165" y="80"/>
                      </a:lnTo>
                      <a:lnTo>
                        <a:pt x="158" y="75"/>
                      </a:lnTo>
                      <a:lnTo>
                        <a:pt x="146" y="77"/>
                      </a:lnTo>
                      <a:lnTo>
                        <a:pt x="134" y="88"/>
                      </a:lnTo>
                      <a:lnTo>
                        <a:pt x="127" y="86"/>
                      </a:lnTo>
                      <a:lnTo>
                        <a:pt x="115" y="80"/>
                      </a:lnTo>
                      <a:lnTo>
                        <a:pt x="101" y="72"/>
                      </a:lnTo>
                      <a:lnTo>
                        <a:pt x="90" y="72"/>
                      </a:lnTo>
                      <a:lnTo>
                        <a:pt x="66" y="64"/>
                      </a:lnTo>
                      <a:lnTo>
                        <a:pt x="51" y="58"/>
                      </a:lnTo>
                      <a:lnTo>
                        <a:pt x="41" y="55"/>
                      </a:lnTo>
                      <a:lnTo>
                        <a:pt x="25" y="53"/>
                      </a:lnTo>
                      <a:lnTo>
                        <a:pt x="16" y="41"/>
                      </a:lnTo>
                      <a:lnTo>
                        <a:pt x="6" y="39"/>
                      </a:lnTo>
                      <a:lnTo>
                        <a:pt x="2" y="36"/>
                      </a:lnTo>
                      <a:lnTo>
                        <a:pt x="0" y="30"/>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5" name="Freeform 17">
                  <a:extLst>
                    <a:ext uri="{FF2B5EF4-FFF2-40B4-BE49-F238E27FC236}">
                      <a16:creationId xmlns:a16="http://schemas.microsoft.com/office/drawing/2014/main" id="{07D455A5-22C0-4D05-9073-695920CA2125}"/>
                    </a:ext>
                  </a:extLst>
                </p:cNvPr>
                <p:cNvSpPr>
                  <a:spLocks/>
                </p:cNvSpPr>
                <p:nvPr/>
              </p:nvSpPr>
              <p:spPr bwMode="auto">
                <a:xfrm>
                  <a:off x="4721" y="2468"/>
                  <a:ext cx="165" cy="182"/>
                </a:xfrm>
                <a:custGeom>
                  <a:avLst/>
                  <a:gdLst>
                    <a:gd name="T0" fmla="*/ 80 w 165"/>
                    <a:gd name="T1" fmla="*/ 3 h 182"/>
                    <a:gd name="T2" fmla="*/ 137 w 165"/>
                    <a:gd name="T3" fmla="*/ 0 h 182"/>
                    <a:gd name="T4" fmla="*/ 146 w 165"/>
                    <a:gd name="T5" fmla="*/ 22 h 182"/>
                    <a:gd name="T6" fmla="*/ 131 w 165"/>
                    <a:gd name="T7" fmla="*/ 36 h 182"/>
                    <a:gd name="T8" fmla="*/ 127 w 165"/>
                    <a:gd name="T9" fmla="*/ 47 h 182"/>
                    <a:gd name="T10" fmla="*/ 115 w 165"/>
                    <a:gd name="T11" fmla="*/ 61 h 182"/>
                    <a:gd name="T12" fmla="*/ 102 w 165"/>
                    <a:gd name="T13" fmla="*/ 64 h 182"/>
                    <a:gd name="T14" fmla="*/ 88 w 165"/>
                    <a:gd name="T15" fmla="*/ 56 h 182"/>
                    <a:gd name="T16" fmla="*/ 72 w 165"/>
                    <a:gd name="T17" fmla="*/ 36 h 182"/>
                    <a:gd name="T18" fmla="*/ 53 w 165"/>
                    <a:gd name="T19" fmla="*/ 36 h 182"/>
                    <a:gd name="T20" fmla="*/ 51 w 165"/>
                    <a:gd name="T21" fmla="*/ 64 h 182"/>
                    <a:gd name="T22" fmla="*/ 53 w 165"/>
                    <a:gd name="T23" fmla="*/ 81 h 182"/>
                    <a:gd name="T24" fmla="*/ 72 w 165"/>
                    <a:gd name="T25" fmla="*/ 70 h 182"/>
                    <a:gd name="T26" fmla="*/ 86 w 165"/>
                    <a:gd name="T27" fmla="*/ 75 h 182"/>
                    <a:gd name="T28" fmla="*/ 82 w 165"/>
                    <a:gd name="T29" fmla="*/ 92 h 182"/>
                    <a:gd name="T30" fmla="*/ 80 w 165"/>
                    <a:gd name="T31" fmla="*/ 103 h 182"/>
                    <a:gd name="T32" fmla="*/ 82 w 165"/>
                    <a:gd name="T33" fmla="*/ 120 h 182"/>
                    <a:gd name="T34" fmla="*/ 92 w 165"/>
                    <a:gd name="T35" fmla="*/ 128 h 182"/>
                    <a:gd name="T36" fmla="*/ 88 w 165"/>
                    <a:gd name="T37" fmla="*/ 148 h 182"/>
                    <a:gd name="T38" fmla="*/ 82 w 165"/>
                    <a:gd name="T39" fmla="*/ 170 h 182"/>
                    <a:gd name="T40" fmla="*/ 68 w 165"/>
                    <a:gd name="T41" fmla="*/ 175 h 182"/>
                    <a:gd name="T42" fmla="*/ 62 w 165"/>
                    <a:gd name="T43" fmla="*/ 164 h 182"/>
                    <a:gd name="T44" fmla="*/ 55 w 165"/>
                    <a:gd name="T45" fmla="*/ 139 h 182"/>
                    <a:gd name="T46" fmla="*/ 55 w 165"/>
                    <a:gd name="T47" fmla="*/ 114 h 182"/>
                    <a:gd name="T48" fmla="*/ 35 w 165"/>
                    <a:gd name="T49" fmla="*/ 114 h 182"/>
                    <a:gd name="T50" fmla="*/ 23 w 165"/>
                    <a:gd name="T51" fmla="*/ 117 h 182"/>
                    <a:gd name="T52" fmla="*/ 39 w 165"/>
                    <a:gd name="T53" fmla="*/ 128 h 182"/>
                    <a:gd name="T54" fmla="*/ 47 w 165"/>
                    <a:gd name="T55" fmla="*/ 145 h 182"/>
                    <a:gd name="T56" fmla="*/ 41 w 165"/>
                    <a:gd name="T57" fmla="*/ 167 h 182"/>
                    <a:gd name="T58" fmla="*/ 29 w 165"/>
                    <a:gd name="T59" fmla="*/ 181 h 182"/>
                    <a:gd name="T60" fmla="*/ 29 w 165"/>
                    <a:gd name="T61" fmla="*/ 164 h 182"/>
                    <a:gd name="T62" fmla="*/ 21 w 165"/>
                    <a:gd name="T63" fmla="*/ 145 h 182"/>
                    <a:gd name="T64" fmla="*/ 10 w 165"/>
                    <a:gd name="T65" fmla="*/ 128 h 182"/>
                    <a:gd name="T66" fmla="*/ 2 w 165"/>
                    <a:gd name="T67" fmla="*/ 109 h 182"/>
                    <a:gd name="T68" fmla="*/ 16 w 165"/>
                    <a:gd name="T69" fmla="*/ 86 h 182"/>
                    <a:gd name="T70" fmla="*/ 23 w 165"/>
                    <a:gd name="T71" fmla="*/ 58 h 182"/>
                    <a:gd name="T72" fmla="*/ 25 w 165"/>
                    <a:gd name="T73" fmla="*/ 39 h 182"/>
                    <a:gd name="T74" fmla="*/ 23 w 165"/>
                    <a:gd name="T75" fmla="*/ 22 h 18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65" h="182">
                      <a:moveTo>
                        <a:pt x="41" y="0"/>
                      </a:moveTo>
                      <a:lnTo>
                        <a:pt x="80" y="3"/>
                      </a:lnTo>
                      <a:lnTo>
                        <a:pt x="117" y="3"/>
                      </a:lnTo>
                      <a:lnTo>
                        <a:pt x="137" y="0"/>
                      </a:lnTo>
                      <a:lnTo>
                        <a:pt x="164" y="17"/>
                      </a:lnTo>
                      <a:lnTo>
                        <a:pt x="146" y="22"/>
                      </a:lnTo>
                      <a:lnTo>
                        <a:pt x="137" y="31"/>
                      </a:lnTo>
                      <a:lnTo>
                        <a:pt x="131" y="36"/>
                      </a:lnTo>
                      <a:lnTo>
                        <a:pt x="127" y="42"/>
                      </a:lnTo>
                      <a:lnTo>
                        <a:pt x="127" y="47"/>
                      </a:lnTo>
                      <a:lnTo>
                        <a:pt x="127" y="56"/>
                      </a:lnTo>
                      <a:lnTo>
                        <a:pt x="115" y="61"/>
                      </a:lnTo>
                      <a:lnTo>
                        <a:pt x="105" y="61"/>
                      </a:lnTo>
                      <a:lnTo>
                        <a:pt x="102" y="64"/>
                      </a:lnTo>
                      <a:lnTo>
                        <a:pt x="92" y="64"/>
                      </a:lnTo>
                      <a:lnTo>
                        <a:pt x="88" y="56"/>
                      </a:lnTo>
                      <a:lnTo>
                        <a:pt x="80" y="45"/>
                      </a:lnTo>
                      <a:lnTo>
                        <a:pt x="72" y="36"/>
                      </a:lnTo>
                      <a:lnTo>
                        <a:pt x="57" y="36"/>
                      </a:lnTo>
                      <a:lnTo>
                        <a:pt x="53" y="36"/>
                      </a:lnTo>
                      <a:lnTo>
                        <a:pt x="49" y="50"/>
                      </a:lnTo>
                      <a:lnTo>
                        <a:pt x="51" y="64"/>
                      </a:lnTo>
                      <a:lnTo>
                        <a:pt x="51" y="72"/>
                      </a:lnTo>
                      <a:lnTo>
                        <a:pt x="53" y="81"/>
                      </a:lnTo>
                      <a:lnTo>
                        <a:pt x="61" y="78"/>
                      </a:lnTo>
                      <a:lnTo>
                        <a:pt x="72" y="70"/>
                      </a:lnTo>
                      <a:lnTo>
                        <a:pt x="80" y="70"/>
                      </a:lnTo>
                      <a:lnTo>
                        <a:pt x="86" y="75"/>
                      </a:lnTo>
                      <a:lnTo>
                        <a:pt x="86" y="81"/>
                      </a:lnTo>
                      <a:lnTo>
                        <a:pt x="82" y="92"/>
                      </a:lnTo>
                      <a:lnTo>
                        <a:pt x="80" y="97"/>
                      </a:lnTo>
                      <a:lnTo>
                        <a:pt x="80" y="103"/>
                      </a:lnTo>
                      <a:lnTo>
                        <a:pt x="78" y="111"/>
                      </a:lnTo>
                      <a:lnTo>
                        <a:pt x="82" y="120"/>
                      </a:lnTo>
                      <a:lnTo>
                        <a:pt x="90" y="131"/>
                      </a:lnTo>
                      <a:lnTo>
                        <a:pt x="92" y="128"/>
                      </a:lnTo>
                      <a:lnTo>
                        <a:pt x="92" y="139"/>
                      </a:lnTo>
                      <a:lnTo>
                        <a:pt x="88" y="148"/>
                      </a:lnTo>
                      <a:lnTo>
                        <a:pt x="84" y="156"/>
                      </a:lnTo>
                      <a:lnTo>
                        <a:pt x="82" y="170"/>
                      </a:lnTo>
                      <a:lnTo>
                        <a:pt x="74" y="175"/>
                      </a:lnTo>
                      <a:lnTo>
                        <a:pt x="68" y="175"/>
                      </a:lnTo>
                      <a:lnTo>
                        <a:pt x="62" y="175"/>
                      </a:lnTo>
                      <a:lnTo>
                        <a:pt x="62" y="164"/>
                      </a:lnTo>
                      <a:lnTo>
                        <a:pt x="61" y="145"/>
                      </a:lnTo>
                      <a:lnTo>
                        <a:pt x="55" y="139"/>
                      </a:lnTo>
                      <a:lnTo>
                        <a:pt x="53" y="131"/>
                      </a:lnTo>
                      <a:lnTo>
                        <a:pt x="55" y="114"/>
                      </a:lnTo>
                      <a:lnTo>
                        <a:pt x="49" y="109"/>
                      </a:lnTo>
                      <a:lnTo>
                        <a:pt x="35" y="114"/>
                      </a:lnTo>
                      <a:lnTo>
                        <a:pt x="29" y="109"/>
                      </a:lnTo>
                      <a:lnTo>
                        <a:pt x="23" y="117"/>
                      </a:lnTo>
                      <a:lnTo>
                        <a:pt x="29" y="123"/>
                      </a:lnTo>
                      <a:lnTo>
                        <a:pt x="39" y="128"/>
                      </a:lnTo>
                      <a:lnTo>
                        <a:pt x="41" y="134"/>
                      </a:lnTo>
                      <a:lnTo>
                        <a:pt x="47" y="145"/>
                      </a:lnTo>
                      <a:lnTo>
                        <a:pt x="47" y="153"/>
                      </a:lnTo>
                      <a:lnTo>
                        <a:pt x="41" y="167"/>
                      </a:lnTo>
                      <a:lnTo>
                        <a:pt x="33" y="178"/>
                      </a:lnTo>
                      <a:lnTo>
                        <a:pt x="29" y="181"/>
                      </a:lnTo>
                      <a:lnTo>
                        <a:pt x="29" y="173"/>
                      </a:lnTo>
                      <a:lnTo>
                        <a:pt x="29" y="164"/>
                      </a:lnTo>
                      <a:lnTo>
                        <a:pt x="31" y="153"/>
                      </a:lnTo>
                      <a:lnTo>
                        <a:pt x="21" y="145"/>
                      </a:lnTo>
                      <a:lnTo>
                        <a:pt x="12" y="136"/>
                      </a:lnTo>
                      <a:lnTo>
                        <a:pt x="10" y="128"/>
                      </a:lnTo>
                      <a:lnTo>
                        <a:pt x="0" y="123"/>
                      </a:lnTo>
                      <a:lnTo>
                        <a:pt x="2" y="109"/>
                      </a:lnTo>
                      <a:lnTo>
                        <a:pt x="10" y="100"/>
                      </a:lnTo>
                      <a:lnTo>
                        <a:pt x="16" y="86"/>
                      </a:lnTo>
                      <a:lnTo>
                        <a:pt x="21" y="72"/>
                      </a:lnTo>
                      <a:lnTo>
                        <a:pt x="23" y="58"/>
                      </a:lnTo>
                      <a:lnTo>
                        <a:pt x="21" y="45"/>
                      </a:lnTo>
                      <a:lnTo>
                        <a:pt x="25" y="39"/>
                      </a:lnTo>
                      <a:lnTo>
                        <a:pt x="29" y="33"/>
                      </a:lnTo>
                      <a:lnTo>
                        <a:pt x="23" y="22"/>
                      </a:lnTo>
                      <a:lnTo>
                        <a:pt x="41"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6" name="Freeform 18">
                  <a:extLst>
                    <a:ext uri="{FF2B5EF4-FFF2-40B4-BE49-F238E27FC236}">
                      <a16:creationId xmlns:a16="http://schemas.microsoft.com/office/drawing/2014/main" id="{87A2FA5F-4BB9-437E-A469-7F7B2C3E12FC}"/>
                    </a:ext>
                  </a:extLst>
                </p:cNvPr>
                <p:cNvSpPr>
                  <a:spLocks/>
                </p:cNvSpPr>
                <p:nvPr/>
              </p:nvSpPr>
              <p:spPr bwMode="auto">
                <a:xfrm>
                  <a:off x="4549" y="2387"/>
                  <a:ext cx="182" cy="249"/>
                </a:xfrm>
                <a:custGeom>
                  <a:avLst/>
                  <a:gdLst>
                    <a:gd name="T0" fmla="*/ 0 w 182"/>
                    <a:gd name="T1" fmla="*/ 83 h 249"/>
                    <a:gd name="T2" fmla="*/ 37 w 182"/>
                    <a:gd name="T3" fmla="*/ 44 h 249"/>
                    <a:gd name="T4" fmla="*/ 56 w 182"/>
                    <a:gd name="T5" fmla="*/ 28 h 249"/>
                    <a:gd name="T6" fmla="*/ 66 w 182"/>
                    <a:gd name="T7" fmla="*/ 14 h 249"/>
                    <a:gd name="T8" fmla="*/ 95 w 182"/>
                    <a:gd name="T9" fmla="*/ 0 h 249"/>
                    <a:gd name="T10" fmla="*/ 111 w 182"/>
                    <a:gd name="T11" fmla="*/ 30 h 249"/>
                    <a:gd name="T12" fmla="*/ 127 w 182"/>
                    <a:gd name="T13" fmla="*/ 17 h 249"/>
                    <a:gd name="T14" fmla="*/ 132 w 182"/>
                    <a:gd name="T15" fmla="*/ 8 h 249"/>
                    <a:gd name="T16" fmla="*/ 146 w 182"/>
                    <a:gd name="T17" fmla="*/ 0 h 249"/>
                    <a:gd name="T18" fmla="*/ 154 w 182"/>
                    <a:gd name="T19" fmla="*/ 0 h 249"/>
                    <a:gd name="T20" fmla="*/ 156 w 182"/>
                    <a:gd name="T21" fmla="*/ 11 h 249"/>
                    <a:gd name="T22" fmla="*/ 156 w 182"/>
                    <a:gd name="T23" fmla="*/ 19 h 249"/>
                    <a:gd name="T24" fmla="*/ 148 w 182"/>
                    <a:gd name="T25" fmla="*/ 33 h 249"/>
                    <a:gd name="T26" fmla="*/ 148 w 182"/>
                    <a:gd name="T27" fmla="*/ 41 h 249"/>
                    <a:gd name="T28" fmla="*/ 169 w 182"/>
                    <a:gd name="T29" fmla="*/ 77 h 249"/>
                    <a:gd name="T30" fmla="*/ 173 w 182"/>
                    <a:gd name="T31" fmla="*/ 99 h 249"/>
                    <a:gd name="T32" fmla="*/ 179 w 182"/>
                    <a:gd name="T33" fmla="*/ 99 h 249"/>
                    <a:gd name="T34" fmla="*/ 181 w 182"/>
                    <a:gd name="T35" fmla="*/ 110 h 249"/>
                    <a:gd name="T36" fmla="*/ 173 w 182"/>
                    <a:gd name="T37" fmla="*/ 121 h 249"/>
                    <a:gd name="T38" fmla="*/ 167 w 182"/>
                    <a:gd name="T39" fmla="*/ 116 h 249"/>
                    <a:gd name="T40" fmla="*/ 154 w 182"/>
                    <a:gd name="T41" fmla="*/ 124 h 249"/>
                    <a:gd name="T42" fmla="*/ 156 w 182"/>
                    <a:gd name="T43" fmla="*/ 146 h 249"/>
                    <a:gd name="T44" fmla="*/ 140 w 182"/>
                    <a:gd name="T45" fmla="*/ 160 h 249"/>
                    <a:gd name="T46" fmla="*/ 140 w 182"/>
                    <a:gd name="T47" fmla="*/ 196 h 249"/>
                    <a:gd name="T48" fmla="*/ 140 w 182"/>
                    <a:gd name="T49" fmla="*/ 220 h 249"/>
                    <a:gd name="T50" fmla="*/ 132 w 182"/>
                    <a:gd name="T51" fmla="*/ 231 h 249"/>
                    <a:gd name="T52" fmla="*/ 127 w 182"/>
                    <a:gd name="T53" fmla="*/ 248 h 249"/>
                    <a:gd name="T54" fmla="*/ 119 w 182"/>
                    <a:gd name="T55" fmla="*/ 245 h 249"/>
                    <a:gd name="T56" fmla="*/ 107 w 182"/>
                    <a:gd name="T57" fmla="*/ 237 h 249"/>
                    <a:gd name="T58" fmla="*/ 97 w 182"/>
                    <a:gd name="T59" fmla="*/ 229 h 249"/>
                    <a:gd name="T60" fmla="*/ 90 w 182"/>
                    <a:gd name="T61" fmla="*/ 215 h 249"/>
                    <a:gd name="T62" fmla="*/ 62 w 182"/>
                    <a:gd name="T63" fmla="*/ 218 h 249"/>
                    <a:gd name="T64" fmla="*/ 39 w 182"/>
                    <a:gd name="T65" fmla="*/ 209 h 249"/>
                    <a:gd name="T66" fmla="*/ 23 w 182"/>
                    <a:gd name="T67" fmla="*/ 187 h 249"/>
                    <a:gd name="T68" fmla="*/ 14 w 182"/>
                    <a:gd name="T69" fmla="*/ 171 h 249"/>
                    <a:gd name="T70" fmla="*/ 6 w 182"/>
                    <a:gd name="T71" fmla="*/ 157 h 249"/>
                    <a:gd name="T72" fmla="*/ 6 w 182"/>
                    <a:gd name="T73" fmla="*/ 130 h 249"/>
                    <a:gd name="T74" fmla="*/ 0 w 182"/>
                    <a:gd name="T75" fmla="*/ 83 h 2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2" h="249">
                      <a:moveTo>
                        <a:pt x="0" y="83"/>
                      </a:moveTo>
                      <a:lnTo>
                        <a:pt x="37" y="44"/>
                      </a:lnTo>
                      <a:lnTo>
                        <a:pt x="56" y="28"/>
                      </a:lnTo>
                      <a:lnTo>
                        <a:pt x="66" y="14"/>
                      </a:lnTo>
                      <a:lnTo>
                        <a:pt x="95" y="0"/>
                      </a:lnTo>
                      <a:lnTo>
                        <a:pt x="111" y="30"/>
                      </a:lnTo>
                      <a:lnTo>
                        <a:pt x="127" y="17"/>
                      </a:lnTo>
                      <a:lnTo>
                        <a:pt x="132" y="8"/>
                      </a:lnTo>
                      <a:lnTo>
                        <a:pt x="146" y="0"/>
                      </a:lnTo>
                      <a:lnTo>
                        <a:pt x="154" y="0"/>
                      </a:lnTo>
                      <a:lnTo>
                        <a:pt x="156" y="11"/>
                      </a:lnTo>
                      <a:lnTo>
                        <a:pt x="156" y="19"/>
                      </a:lnTo>
                      <a:lnTo>
                        <a:pt x="148" y="33"/>
                      </a:lnTo>
                      <a:lnTo>
                        <a:pt x="148" y="41"/>
                      </a:lnTo>
                      <a:lnTo>
                        <a:pt x="169" y="77"/>
                      </a:lnTo>
                      <a:lnTo>
                        <a:pt x="173" y="99"/>
                      </a:lnTo>
                      <a:lnTo>
                        <a:pt x="179" y="99"/>
                      </a:lnTo>
                      <a:lnTo>
                        <a:pt x="181" y="110"/>
                      </a:lnTo>
                      <a:lnTo>
                        <a:pt x="173" y="121"/>
                      </a:lnTo>
                      <a:lnTo>
                        <a:pt x="167" y="116"/>
                      </a:lnTo>
                      <a:lnTo>
                        <a:pt x="154" y="124"/>
                      </a:lnTo>
                      <a:lnTo>
                        <a:pt x="156" y="146"/>
                      </a:lnTo>
                      <a:lnTo>
                        <a:pt x="140" y="160"/>
                      </a:lnTo>
                      <a:lnTo>
                        <a:pt x="140" y="196"/>
                      </a:lnTo>
                      <a:lnTo>
                        <a:pt x="140" y="220"/>
                      </a:lnTo>
                      <a:lnTo>
                        <a:pt x="132" y="231"/>
                      </a:lnTo>
                      <a:lnTo>
                        <a:pt x="127" y="248"/>
                      </a:lnTo>
                      <a:lnTo>
                        <a:pt x="119" y="245"/>
                      </a:lnTo>
                      <a:lnTo>
                        <a:pt x="107" y="237"/>
                      </a:lnTo>
                      <a:lnTo>
                        <a:pt x="97" y="229"/>
                      </a:lnTo>
                      <a:lnTo>
                        <a:pt x="90" y="215"/>
                      </a:lnTo>
                      <a:lnTo>
                        <a:pt x="62" y="218"/>
                      </a:lnTo>
                      <a:lnTo>
                        <a:pt x="39" y="209"/>
                      </a:lnTo>
                      <a:lnTo>
                        <a:pt x="23" y="187"/>
                      </a:lnTo>
                      <a:lnTo>
                        <a:pt x="14" y="171"/>
                      </a:lnTo>
                      <a:lnTo>
                        <a:pt x="6" y="157"/>
                      </a:lnTo>
                      <a:lnTo>
                        <a:pt x="6" y="130"/>
                      </a:lnTo>
                      <a:lnTo>
                        <a:pt x="0" y="8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7" name="Freeform 19">
                  <a:extLst>
                    <a:ext uri="{FF2B5EF4-FFF2-40B4-BE49-F238E27FC236}">
                      <a16:creationId xmlns:a16="http://schemas.microsoft.com/office/drawing/2014/main" id="{55F6BB50-3B0F-42AB-9D31-F745352C9705}"/>
                    </a:ext>
                  </a:extLst>
                </p:cNvPr>
                <p:cNvSpPr>
                  <a:spLocks/>
                </p:cNvSpPr>
                <p:nvPr/>
              </p:nvSpPr>
              <p:spPr bwMode="auto">
                <a:xfrm>
                  <a:off x="4934" y="2529"/>
                  <a:ext cx="348" cy="235"/>
                </a:xfrm>
                <a:custGeom>
                  <a:avLst/>
                  <a:gdLst>
                    <a:gd name="T0" fmla="*/ 31 w 348"/>
                    <a:gd name="T1" fmla="*/ 3 h 235"/>
                    <a:gd name="T2" fmla="*/ 68 w 348"/>
                    <a:gd name="T3" fmla="*/ 39 h 235"/>
                    <a:gd name="T4" fmla="*/ 74 w 348"/>
                    <a:gd name="T5" fmla="*/ 56 h 235"/>
                    <a:gd name="T6" fmla="*/ 96 w 348"/>
                    <a:gd name="T7" fmla="*/ 47 h 235"/>
                    <a:gd name="T8" fmla="*/ 107 w 348"/>
                    <a:gd name="T9" fmla="*/ 53 h 235"/>
                    <a:gd name="T10" fmla="*/ 121 w 348"/>
                    <a:gd name="T11" fmla="*/ 39 h 235"/>
                    <a:gd name="T12" fmla="*/ 140 w 348"/>
                    <a:gd name="T13" fmla="*/ 31 h 235"/>
                    <a:gd name="T14" fmla="*/ 185 w 348"/>
                    <a:gd name="T15" fmla="*/ 47 h 235"/>
                    <a:gd name="T16" fmla="*/ 212 w 348"/>
                    <a:gd name="T17" fmla="*/ 67 h 235"/>
                    <a:gd name="T18" fmla="*/ 234 w 348"/>
                    <a:gd name="T19" fmla="*/ 81 h 235"/>
                    <a:gd name="T20" fmla="*/ 271 w 348"/>
                    <a:gd name="T21" fmla="*/ 111 h 235"/>
                    <a:gd name="T22" fmla="*/ 275 w 348"/>
                    <a:gd name="T23" fmla="*/ 128 h 235"/>
                    <a:gd name="T24" fmla="*/ 292 w 348"/>
                    <a:gd name="T25" fmla="*/ 142 h 235"/>
                    <a:gd name="T26" fmla="*/ 306 w 348"/>
                    <a:gd name="T27" fmla="*/ 148 h 235"/>
                    <a:gd name="T28" fmla="*/ 322 w 348"/>
                    <a:gd name="T29" fmla="*/ 176 h 235"/>
                    <a:gd name="T30" fmla="*/ 333 w 348"/>
                    <a:gd name="T31" fmla="*/ 192 h 235"/>
                    <a:gd name="T32" fmla="*/ 335 w 348"/>
                    <a:gd name="T33" fmla="*/ 234 h 235"/>
                    <a:gd name="T34" fmla="*/ 320 w 348"/>
                    <a:gd name="T35" fmla="*/ 234 h 235"/>
                    <a:gd name="T36" fmla="*/ 310 w 348"/>
                    <a:gd name="T37" fmla="*/ 226 h 235"/>
                    <a:gd name="T38" fmla="*/ 275 w 348"/>
                    <a:gd name="T39" fmla="*/ 184 h 235"/>
                    <a:gd name="T40" fmla="*/ 240 w 348"/>
                    <a:gd name="T41" fmla="*/ 184 h 235"/>
                    <a:gd name="T42" fmla="*/ 228 w 348"/>
                    <a:gd name="T43" fmla="*/ 198 h 235"/>
                    <a:gd name="T44" fmla="*/ 218 w 348"/>
                    <a:gd name="T45" fmla="*/ 206 h 235"/>
                    <a:gd name="T46" fmla="*/ 197 w 348"/>
                    <a:gd name="T47" fmla="*/ 217 h 235"/>
                    <a:gd name="T48" fmla="*/ 177 w 348"/>
                    <a:gd name="T49" fmla="*/ 212 h 235"/>
                    <a:gd name="T50" fmla="*/ 160 w 348"/>
                    <a:gd name="T51" fmla="*/ 212 h 235"/>
                    <a:gd name="T52" fmla="*/ 138 w 348"/>
                    <a:gd name="T53" fmla="*/ 159 h 235"/>
                    <a:gd name="T54" fmla="*/ 113 w 348"/>
                    <a:gd name="T55" fmla="*/ 111 h 235"/>
                    <a:gd name="T56" fmla="*/ 82 w 348"/>
                    <a:gd name="T57" fmla="*/ 95 h 235"/>
                    <a:gd name="T58" fmla="*/ 53 w 348"/>
                    <a:gd name="T59" fmla="*/ 92 h 235"/>
                    <a:gd name="T60" fmla="*/ 23 w 348"/>
                    <a:gd name="T61" fmla="*/ 75 h 235"/>
                    <a:gd name="T62" fmla="*/ 25 w 348"/>
                    <a:gd name="T63" fmla="*/ 25 h 2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48" h="235">
                      <a:moveTo>
                        <a:pt x="0" y="0"/>
                      </a:moveTo>
                      <a:lnTo>
                        <a:pt x="31" y="3"/>
                      </a:lnTo>
                      <a:lnTo>
                        <a:pt x="57" y="6"/>
                      </a:lnTo>
                      <a:lnTo>
                        <a:pt x="68" y="39"/>
                      </a:lnTo>
                      <a:lnTo>
                        <a:pt x="70" y="50"/>
                      </a:lnTo>
                      <a:lnTo>
                        <a:pt x="74" y="56"/>
                      </a:lnTo>
                      <a:lnTo>
                        <a:pt x="82" y="47"/>
                      </a:lnTo>
                      <a:lnTo>
                        <a:pt x="96" y="47"/>
                      </a:lnTo>
                      <a:lnTo>
                        <a:pt x="103" y="56"/>
                      </a:lnTo>
                      <a:lnTo>
                        <a:pt x="107" y="53"/>
                      </a:lnTo>
                      <a:lnTo>
                        <a:pt x="119" y="39"/>
                      </a:lnTo>
                      <a:lnTo>
                        <a:pt x="121" y="39"/>
                      </a:lnTo>
                      <a:lnTo>
                        <a:pt x="131" y="31"/>
                      </a:lnTo>
                      <a:lnTo>
                        <a:pt x="140" y="31"/>
                      </a:lnTo>
                      <a:lnTo>
                        <a:pt x="172" y="47"/>
                      </a:lnTo>
                      <a:lnTo>
                        <a:pt x="185" y="47"/>
                      </a:lnTo>
                      <a:lnTo>
                        <a:pt x="199" y="61"/>
                      </a:lnTo>
                      <a:lnTo>
                        <a:pt x="212" y="67"/>
                      </a:lnTo>
                      <a:lnTo>
                        <a:pt x="224" y="78"/>
                      </a:lnTo>
                      <a:lnTo>
                        <a:pt x="234" y="81"/>
                      </a:lnTo>
                      <a:lnTo>
                        <a:pt x="259" y="92"/>
                      </a:lnTo>
                      <a:lnTo>
                        <a:pt x="271" y="111"/>
                      </a:lnTo>
                      <a:lnTo>
                        <a:pt x="277" y="123"/>
                      </a:lnTo>
                      <a:lnTo>
                        <a:pt x="275" y="128"/>
                      </a:lnTo>
                      <a:lnTo>
                        <a:pt x="285" y="139"/>
                      </a:lnTo>
                      <a:lnTo>
                        <a:pt x="292" y="142"/>
                      </a:lnTo>
                      <a:lnTo>
                        <a:pt x="296" y="145"/>
                      </a:lnTo>
                      <a:lnTo>
                        <a:pt x="306" y="148"/>
                      </a:lnTo>
                      <a:lnTo>
                        <a:pt x="322" y="164"/>
                      </a:lnTo>
                      <a:lnTo>
                        <a:pt x="322" y="176"/>
                      </a:lnTo>
                      <a:lnTo>
                        <a:pt x="331" y="187"/>
                      </a:lnTo>
                      <a:lnTo>
                        <a:pt x="333" y="192"/>
                      </a:lnTo>
                      <a:lnTo>
                        <a:pt x="347" y="215"/>
                      </a:lnTo>
                      <a:lnTo>
                        <a:pt x="335" y="234"/>
                      </a:lnTo>
                      <a:lnTo>
                        <a:pt x="331" y="234"/>
                      </a:lnTo>
                      <a:lnTo>
                        <a:pt x="320" y="234"/>
                      </a:lnTo>
                      <a:lnTo>
                        <a:pt x="316" y="226"/>
                      </a:lnTo>
                      <a:lnTo>
                        <a:pt x="310" y="226"/>
                      </a:lnTo>
                      <a:lnTo>
                        <a:pt x="304" y="228"/>
                      </a:lnTo>
                      <a:lnTo>
                        <a:pt x="275" y="184"/>
                      </a:lnTo>
                      <a:lnTo>
                        <a:pt x="257" y="187"/>
                      </a:lnTo>
                      <a:lnTo>
                        <a:pt x="240" y="184"/>
                      </a:lnTo>
                      <a:lnTo>
                        <a:pt x="234" y="189"/>
                      </a:lnTo>
                      <a:lnTo>
                        <a:pt x="228" y="198"/>
                      </a:lnTo>
                      <a:lnTo>
                        <a:pt x="226" y="192"/>
                      </a:lnTo>
                      <a:lnTo>
                        <a:pt x="218" y="206"/>
                      </a:lnTo>
                      <a:lnTo>
                        <a:pt x="207" y="226"/>
                      </a:lnTo>
                      <a:lnTo>
                        <a:pt x="197" y="217"/>
                      </a:lnTo>
                      <a:lnTo>
                        <a:pt x="185" y="212"/>
                      </a:lnTo>
                      <a:lnTo>
                        <a:pt x="177" y="212"/>
                      </a:lnTo>
                      <a:lnTo>
                        <a:pt x="166" y="206"/>
                      </a:lnTo>
                      <a:lnTo>
                        <a:pt x="160" y="212"/>
                      </a:lnTo>
                      <a:lnTo>
                        <a:pt x="152" y="184"/>
                      </a:lnTo>
                      <a:lnTo>
                        <a:pt x="138" y="159"/>
                      </a:lnTo>
                      <a:lnTo>
                        <a:pt x="125" y="128"/>
                      </a:lnTo>
                      <a:lnTo>
                        <a:pt x="113" y="111"/>
                      </a:lnTo>
                      <a:lnTo>
                        <a:pt x="103" y="95"/>
                      </a:lnTo>
                      <a:lnTo>
                        <a:pt x="82" y="95"/>
                      </a:lnTo>
                      <a:lnTo>
                        <a:pt x="62" y="103"/>
                      </a:lnTo>
                      <a:lnTo>
                        <a:pt x="53" y="92"/>
                      </a:lnTo>
                      <a:lnTo>
                        <a:pt x="33" y="84"/>
                      </a:lnTo>
                      <a:lnTo>
                        <a:pt x="23" y="75"/>
                      </a:lnTo>
                      <a:lnTo>
                        <a:pt x="23" y="42"/>
                      </a:lnTo>
                      <a:lnTo>
                        <a:pt x="25"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8" name="Freeform 20">
                  <a:extLst>
                    <a:ext uri="{FF2B5EF4-FFF2-40B4-BE49-F238E27FC236}">
                      <a16:creationId xmlns:a16="http://schemas.microsoft.com/office/drawing/2014/main" id="{6BFCC7A2-B7BF-4FA1-811D-9331AAAF1376}"/>
                    </a:ext>
                  </a:extLst>
                </p:cNvPr>
                <p:cNvSpPr>
                  <a:spLocks/>
                </p:cNvSpPr>
                <p:nvPr/>
              </p:nvSpPr>
              <p:spPr bwMode="auto">
                <a:xfrm>
                  <a:off x="4293" y="2362"/>
                  <a:ext cx="209" cy="310"/>
                </a:xfrm>
                <a:custGeom>
                  <a:avLst/>
                  <a:gdLst>
                    <a:gd name="T0" fmla="*/ 0 w 209"/>
                    <a:gd name="T1" fmla="*/ 8 h 310"/>
                    <a:gd name="T2" fmla="*/ 21 w 209"/>
                    <a:gd name="T3" fmla="*/ 0 h 310"/>
                    <a:gd name="T4" fmla="*/ 46 w 209"/>
                    <a:gd name="T5" fmla="*/ 14 h 310"/>
                    <a:gd name="T6" fmla="*/ 50 w 209"/>
                    <a:gd name="T7" fmla="*/ 28 h 310"/>
                    <a:gd name="T8" fmla="*/ 50 w 209"/>
                    <a:gd name="T9" fmla="*/ 33 h 310"/>
                    <a:gd name="T10" fmla="*/ 56 w 209"/>
                    <a:gd name="T11" fmla="*/ 36 h 310"/>
                    <a:gd name="T12" fmla="*/ 56 w 209"/>
                    <a:gd name="T13" fmla="*/ 42 h 310"/>
                    <a:gd name="T14" fmla="*/ 64 w 209"/>
                    <a:gd name="T15" fmla="*/ 45 h 310"/>
                    <a:gd name="T16" fmla="*/ 64 w 209"/>
                    <a:gd name="T17" fmla="*/ 56 h 310"/>
                    <a:gd name="T18" fmla="*/ 89 w 209"/>
                    <a:gd name="T19" fmla="*/ 89 h 310"/>
                    <a:gd name="T20" fmla="*/ 92 w 209"/>
                    <a:gd name="T21" fmla="*/ 89 h 310"/>
                    <a:gd name="T22" fmla="*/ 96 w 209"/>
                    <a:gd name="T23" fmla="*/ 97 h 310"/>
                    <a:gd name="T24" fmla="*/ 100 w 209"/>
                    <a:gd name="T25" fmla="*/ 106 h 310"/>
                    <a:gd name="T26" fmla="*/ 104 w 209"/>
                    <a:gd name="T27" fmla="*/ 106 h 310"/>
                    <a:gd name="T28" fmla="*/ 121 w 209"/>
                    <a:gd name="T29" fmla="*/ 117 h 310"/>
                    <a:gd name="T30" fmla="*/ 154 w 209"/>
                    <a:gd name="T31" fmla="*/ 122 h 310"/>
                    <a:gd name="T32" fmla="*/ 156 w 209"/>
                    <a:gd name="T33" fmla="*/ 161 h 310"/>
                    <a:gd name="T34" fmla="*/ 164 w 209"/>
                    <a:gd name="T35" fmla="*/ 167 h 310"/>
                    <a:gd name="T36" fmla="*/ 162 w 209"/>
                    <a:gd name="T37" fmla="*/ 181 h 310"/>
                    <a:gd name="T38" fmla="*/ 181 w 209"/>
                    <a:gd name="T39" fmla="*/ 200 h 310"/>
                    <a:gd name="T40" fmla="*/ 198 w 209"/>
                    <a:gd name="T41" fmla="*/ 209 h 310"/>
                    <a:gd name="T42" fmla="*/ 198 w 209"/>
                    <a:gd name="T43" fmla="*/ 273 h 310"/>
                    <a:gd name="T44" fmla="*/ 208 w 209"/>
                    <a:gd name="T45" fmla="*/ 298 h 310"/>
                    <a:gd name="T46" fmla="*/ 202 w 209"/>
                    <a:gd name="T47" fmla="*/ 306 h 310"/>
                    <a:gd name="T48" fmla="*/ 191 w 209"/>
                    <a:gd name="T49" fmla="*/ 309 h 310"/>
                    <a:gd name="T50" fmla="*/ 189 w 209"/>
                    <a:gd name="T51" fmla="*/ 287 h 310"/>
                    <a:gd name="T52" fmla="*/ 169 w 209"/>
                    <a:gd name="T53" fmla="*/ 309 h 310"/>
                    <a:gd name="T54" fmla="*/ 156 w 209"/>
                    <a:gd name="T55" fmla="*/ 276 h 310"/>
                    <a:gd name="T56" fmla="*/ 148 w 209"/>
                    <a:gd name="T57" fmla="*/ 253 h 310"/>
                    <a:gd name="T58" fmla="*/ 125 w 209"/>
                    <a:gd name="T59" fmla="*/ 223 h 310"/>
                    <a:gd name="T60" fmla="*/ 119 w 209"/>
                    <a:gd name="T61" fmla="*/ 223 h 310"/>
                    <a:gd name="T62" fmla="*/ 98 w 209"/>
                    <a:gd name="T63" fmla="*/ 206 h 310"/>
                    <a:gd name="T64" fmla="*/ 94 w 209"/>
                    <a:gd name="T65" fmla="*/ 189 h 310"/>
                    <a:gd name="T66" fmla="*/ 94 w 209"/>
                    <a:gd name="T67" fmla="*/ 178 h 310"/>
                    <a:gd name="T68" fmla="*/ 77 w 209"/>
                    <a:gd name="T69" fmla="*/ 134 h 310"/>
                    <a:gd name="T70" fmla="*/ 69 w 209"/>
                    <a:gd name="T71" fmla="*/ 106 h 310"/>
                    <a:gd name="T72" fmla="*/ 48 w 209"/>
                    <a:gd name="T73" fmla="*/ 81 h 310"/>
                    <a:gd name="T74" fmla="*/ 19 w 209"/>
                    <a:gd name="T75" fmla="*/ 42 h 310"/>
                    <a:gd name="T76" fmla="*/ 0 w 209"/>
                    <a:gd name="T77" fmla="*/ 8 h 3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09" h="310">
                      <a:moveTo>
                        <a:pt x="0" y="8"/>
                      </a:moveTo>
                      <a:lnTo>
                        <a:pt x="21" y="0"/>
                      </a:lnTo>
                      <a:lnTo>
                        <a:pt x="46" y="14"/>
                      </a:lnTo>
                      <a:lnTo>
                        <a:pt x="50" y="28"/>
                      </a:lnTo>
                      <a:lnTo>
                        <a:pt x="50" y="33"/>
                      </a:lnTo>
                      <a:lnTo>
                        <a:pt x="56" y="36"/>
                      </a:lnTo>
                      <a:lnTo>
                        <a:pt x="56" y="42"/>
                      </a:lnTo>
                      <a:lnTo>
                        <a:pt x="64" y="45"/>
                      </a:lnTo>
                      <a:lnTo>
                        <a:pt x="64" y="56"/>
                      </a:lnTo>
                      <a:lnTo>
                        <a:pt x="89" y="89"/>
                      </a:lnTo>
                      <a:lnTo>
                        <a:pt x="92" y="89"/>
                      </a:lnTo>
                      <a:lnTo>
                        <a:pt x="96" y="97"/>
                      </a:lnTo>
                      <a:lnTo>
                        <a:pt x="100" y="106"/>
                      </a:lnTo>
                      <a:lnTo>
                        <a:pt x="104" y="106"/>
                      </a:lnTo>
                      <a:lnTo>
                        <a:pt x="121" y="117"/>
                      </a:lnTo>
                      <a:lnTo>
                        <a:pt x="154" y="122"/>
                      </a:lnTo>
                      <a:lnTo>
                        <a:pt x="156" y="161"/>
                      </a:lnTo>
                      <a:lnTo>
                        <a:pt x="164" y="167"/>
                      </a:lnTo>
                      <a:lnTo>
                        <a:pt x="162" y="181"/>
                      </a:lnTo>
                      <a:lnTo>
                        <a:pt x="181" y="200"/>
                      </a:lnTo>
                      <a:lnTo>
                        <a:pt x="198" y="209"/>
                      </a:lnTo>
                      <a:lnTo>
                        <a:pt x="198" y="273"/>
                      </a:lnTo>
                      <a:lnTo>
                        <a:pt x="208" y="298"/>
                      </a:lnTo>
                      <a:lnTo>
                        <a:pt x="202" y="306"/>
                      </a:lnTo>
                      <a:lnTo>
                        <a:pt x="191" y="309"/>
                      </a:lnTo>
                      <a:lnTo>
                        <a:pt x="189" y="287"/>
                      </a:lnTo>
                      <a:lnTo>
                        <a:pt x="169" y="309"/>
                      </a:lnTo>
                      <a:lnTo>
                        <a:pt x="156" y="276"/>
                      </a:lnTo>
                      <a:lnTo>
                        <a:pt x="148" y="253"/>
                      </a:lnTo>
                      <a:lnTo>
                        <a:pt x="125" y="223"/>
                      </a:lnTo>
                      <a:lnTo>
                        <a:pt x="119" y="223"/>
                      </a:lnTo>
                      <a:lnTo>
                        <a:pt x="98" y="206"/>
                      </a:lnTo>
                      <a:lnTo>
                        <a:pt x="94" y="189"/>
                      </a:lnTo>
                      <a:lnTo>
                        <a:pt x="94" y="178"/>
                      </a:lnTo>
                      <a:lnTo>
                        <a:pt x="77" y="134"/>
                      </a:lnTo>
                      <a:lnTo>
                        <a:pt x="69" y="106"/>
                      </a:lnTo>
                      <a:lnTo>
                        <a:pt x="48" y="81"/>
                      </a:lnTo>
                      <a:lnTo>
                        <a:pt x="19" y="42"/>
                      </a:lnTo>
                      <a:lnTo>
                        <a:pt x="0" y="8"/>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9" name="Freeform 21">
                  <a:extLst>
                    <a:ext uri="{FF2B5EF4-FFF2-40B4-BE49-F238E27FC236}">
                      <a16:creationId xmlns:a16="http://schemas.microsoft.com/office/drawing/2014/main" id="{A4220CBE-8BF9-454C-AE09-13FB5E5915CE}"/>
                    </a:ext>
                  </a:extLst>
                </p:cNvPr>
                <p:cNvSpPr>
                  <a:spLocks/>
                </p:cNvSpPr>
                <p:nvPr/>
              </p:nvSpPr>
              <p:spPr bwMode="auto">
                <a:xfrm>
                  <a:off x="4664" y="2029"/>
                  <a:ext cx="205" cy="341"/>
                </a:xfrm>
                <a:custGeom>
                  <a:avLst/>
                  <a:gdLst>
                    <a:gd name="T0" fmla="*/ 14 w 205"/>
                    <a:gd name="T1" fmla="*/ 0 h 341"/>
                    <a:gd name="T2" fmla="*/ 31 w 205"/>
                    <a:gd name="T3" fmla="*/ 0 h 341"/>
                    <a:gd name="T4" fmla="*/ 51 w 205"/>
                    <a:gd name="T5" fmla="*/ 36 h 341"/>
                    <a:gd name="T6" fmla="*/ 47 w 205"/>
                    <a:gd name="T7" fmla="*/ 70 h 341"/>
                    <a:gd name="T8" fmla="*/ 59 w 205"/>
                    <a:gd name="T9" fmla="*/ 81 h 341"/>
                    <a:gd name="T10" fmla="*/ 65 w 205"/>
                    <a:gd name="T11" fmla="*/ 103 h 341"/>
                    <a:gd name="T12" fmla="*/ 78 w 205"/>
                    <a:gd name="T13" fmla="*/ 114 h 341"/>
                    <a:gd name="T14" fmla="*/ 94 w 205"/>
                    <a:gd name="T15" fmla="*/ 117 h 341"/>
                    <a:gd name="T16" fmla="*/ 118 w 205"/>
                    <a:gd name="T17" fmla="*/ 134 h 341"/>
                    <a:gd name="T18" fmla="*/ 133 w 205"/>
                    <a:gd name="T19" fmla="*/ 153 h 341"/>
                    <a:gd name="T20" fmla="*/ 137 w 205"/>
                    <a:gd name="T21" fmla="*/ 153 h 341"/>
                    <a:gd name="T22" fmla="*/ 157 w 205"/>
                    <a:gd name="T23" fmla="*/ 170 h 341"/>
                    <a:gd name="T24" fmla="*/ 157 w 205"/>
                    <a:gd name="T25" fmla="*/ 212 h 341"/>
                    <a:gd name="T26" fmla="*/ 163 w 205"/>
                    <a:gd name="T27" fmla="*/ 231 h 341"/>
                    <a:gd name="T28" fmla="*/ 169 w 205"/>
                    <a:gd name="T29" fmla="*/ 242 h 341"/>
                    <a:gd name="T30" fmla="*/ 177 w 205"/>
                    <a:gd name="T31" fmla="*/ 254 h 341"/>
                    <a:gd name="T32" fmla="*/ 184 w 205"/>
                    <a:gd name="T33" fmla="*/ 268 h 341"/>
                    <a:gd name="T34" fmla="*/ 188 w 205"/>
                    <a:gd name="T35" fmla="*/ 284 h 341"/>
                    <a:gd name="T36" fmla="*/ 204 w 205"/>
                    <a:gd name="T37" fmla="*/ 298 h 341"/>
                    <a:gd name="T38" fmla="*/ 202 w 205"/>
                    <a:gd name="T39" fmla="*/ 315 h 341"/>
                    <a:gd name="T40" fmla="*/ 186 w 205"/>
                    <a:gd name="T41" fmla="*/ 318 h 341"/>
                    <a:gd name="T42" fmla="*/ 180 w 205"/>
                    <a:gd name="T43" fmla="*/ 304 h 341"/>
                    <a:gd name="T44" fmla="*/ 169 w 205"/>
                    <a:gd name="T45" fmla="*/ 304 h 341"/>
                    <a:gd name="T46" fmla="*/ 169 w 205"/>
                    <a:gd name="T47" fmla="*/ 340 h 341"/>
                    <a:gd name="T48" fmla="*/ 159 w 205"/>
                    <a:gd name="T49" fmla="*/ 340 h 341"/>
                    <a:gd name="T50" fmla="*/ 147 w 205"/>
                    <a:gd name="T51" fmla="*/ 323 h 341"/>
                    <a:gd name="T52" fmla="*/ 139 w 205"/>
                    <a:gd name="T53" fmla="*/ 315 h 341"/>
                    <a:gd name="T54" fmla="*/ 139 w 205"/>
                    <a:gd name="T55" fmla="*/ 295 h 341"/>
                    <a:gd name="T56" fmla="*/ 122 w 205"/>
                    <a:gd name="T57" fmla="*/ 295 h 341"/>
                    <a:gd name="T58" fmla="*/ 116 w 205"/>
                    <a:gd name="T59" fmla="*/ 315 h 341"/>
                    <a:gd name="T60" fmla="*/ 110 w 205"/>
                    <a:gd name="T61" fmla="*/ 295 h 341"/>
                    <a:gd name="T62" fmla="*/ 108 w 205"/>
                    <a:gd name="T63" fmla="*/ 276 h 341"/>
                    <a:gd name="T64" fmla="*/ 129 w 205"/>
                    <a:gd name="T65" fmla="*/ 268 h 341"/>
                    <a:gd name="T66" fmla="*/ 141 w 205"/>
                    <a:gd name="T67" fmla="*/ 273 h 341"/>
                    <a:gd name="T68" fmla="*/ 143 w 205"/>
                    <a:gd name="T69" fmla="*/ 240 h 341"/>
                    <a:gd name="T70" fmla="*/ 131 w 205"/>
                    <a:gd name="T71" fmla="*/ 229 h 341"/>
                    <a:gd name="T72" fmla="*/ 124 w 205"/>
                    <a:gd name="T73" fmla="*/ 201 h 341"/>
                    <a:gd name="T74" fmla="*/ 118 w 205"/>
                    <a:gd name="T75" fmla="*/ 167 h 341"/>
                    <a:gd name="T76" fmla="*/ 96 w 205"/>
                    <a:gd name="T77" fmla="*/ 156 h 341"/>
                    <a:gd name="T78" fmla="*/ 86 w 205"/>
                    <a:gd name="T79" fmla="*/ 142 h 341"/>
                    <a:gd name="T80" fmla="*/ 69 w 205"/>
                    <a:gd name="T81" fmla="*/ 134 h 341"/>
                    <a:gd name="T82" fmla="*/ 78 w 205"/>
                    <a:gd name="T83" fmla="*/ 164 h 341"/>
                    <a:gd name="T84" fmla="*/ 59 w 205"/>
                    <a:gd name="T85" fmla="*/ 178 h 341"/>
                    <a:gd name="T86" fmla="*/ 47 w 205"/>
                    <a:gd name="T87" fmla="*/ 145 h 341"/>
                    <a:gd name="T88" fmla="*/ 37 w 205"/>
                    <a:gd name="T89" fmla="*/ 137 h 341"/>
                    <a:gd name="T90" fmla="*/ 37 w 205"/>
                    <a:gd name="T91" fmla="*/ 117 h 341"/>
                    <a:gd name="T92" fmla="*/ 24 w 205"/>
                    <a:gd name="T93" fmla="*/ 95 h 341"/>
                    <a:gd name="T94" fmla="*/ 8 w 205"/>
                    <a:gd name="T95" fmla="*/ 81 h 341"/>
                    <a:gd name="T96" fmla="*/ 0 w 205"/>
                    <a:gd name="T97" fmla="*/ 67 h 341"/>
                    <a:gd name="T98" fmla="*/ 4 w 205"/>
                    <a:gd name="T99" fmla="*/ 56 h 341"/>
                    <a:gd name="T100" fmla="*/ 16 w 205"/>
                    <a:gd name="T101" fmla="*/ 61 h 341"/>
                    <a:gd name="T102" fmla="*/ 20 w 205"/>
                    <a:gd name="T103" fmla="*/ 47 h 341"/>
                    <a:gd name="T104" fmla="*/ 16 w 205"/>
                    <a:gd name="T105" fmla="*/ 28 h 341"/>
                    <a:gd name="T106" fmla="*/ 14 w 205"/>
                    <a:gd name="T107" fmla="*/ 0 h 34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05" h="341">
                      <a:moveTo>
                        <a:pt x="14" y="0"/>
                      </a:moveTo>
                      <a:lnTo>
                        <a:pt x="31" y="0"/>
                      </a:lnTo>
                      <a:lnTo>
                        <a:pt x="51" y="36"/>
                      </a:lnTo>
                      <a:lnTo>
                        <a:pt x="47" y="70"/>
                      </a:lnTo>
                      <a:lnTo>
                        <a:pt x="59" y="81"/>
                      </a:lnTo>
                      <a:lnTo>
                        <a:pt x="65" y="103"/>
                      </a:lnTo>
                      <a:lnTo>
                        <a:pt x="78" y="114"/>
                      </a:lnTo>
                      <a:lnTo>
                        <a:pt x="94" y="117"/>
                      </a:lnTo>
                      <a:lnTo>
                        <a:pt x="118" y="134"/>
                      </a:lnTo>
                      <a:lnTo>
                        <a:pt x="133" y="153"/>
                      </a:lnTo>
                      <a:lnTo>
                        <a:pt x="137" y="153"/>
                      </a:lnTo>
                      <a:lnTo>
                        <a:pt x="157" y="170"/>
                      </a:lnTo>
                      <a:lnTo>
                        <a:pt x="157" y="212"/>
                      </a:lnTo>
                      <a:lnTo>
                        <a:pt x="163" y="231"/>
                      </a:lnTo>
                      <a:lnTo>
                        <a:pt x="169" y="242"/>
                      </a:lnTo>
                      <a:lnTo>
                        <a:pt x="177" y="254"/>
                      </a:lnTo>
                      <a:lnTo>
                        <a:pt x="184" y="268"/>
                      </a:lnTo>
                      <a:lnTo>
                        <a:pt x="188" y="284"/>
                      </a:lnTo>
                      <a:lnTo>
                        <a:pt x="204" y="298"/>
                      </a:lnTo>
                      <a:lnTo>
                        <a:pt x="202" y="315"/>
                      </a:lnTo>
                      <a:lnTo>
                        <a:pt x="186" y="318"/>
                      </a:lnTo>
                      <a:lnTo>
                        <a:pt x="180" y="304"/>
                      </a:lnTo>
                      <a:lnTo>
                        <a:pt x="169" y="304"/>
                      </a:lnTo>
                      <a:lnTo>
                        <a:pt x="169" y="340"/>
                      </a:lnTo>
                      <a:lnTo>
                        <a:pt x="159" y="340"/>
                      </a:lnTo>
                      <a:lnTo>
                        <a:pt x="147" y="323"/>
                      </a:lnTo>
                      <a:lnTo>
                        <a:pt x="139" y="315"/>
                      </a:lnTo>
                      <a:lnTo>
                        <a:pt x="139" y="295"/>
                      </a:lnTo>
                      <a:lnTo>
                        <a:pt x="122" y="295"/>
                      </a:lnTo>
                      <a:lnTo>
                        <a:pt x="116" y="315"/>
                      </a:lnTo>
                      <a:lnTo>
                        <a:pt x="110" y="295"/>
                      </a:lnTo>
                      <a:lnTo>
                        <a:pt x="108" y="276"/>
                      </a:lnTo>
                      <a:lnTo>
                        <a:pt x="129" y="268"/>
                      </a:lnTo>
                      <a:lnTo>
                        <a:pt x="141" y="273"/>
                      </a:lnTo>
                      <a:lnTo>
                        <a:pt x="143" y="240"/>
                      </a:lnTo>
                      <a:lnTo>
                        <a:pt x="131" y="229"/>
                      </a:lnTo>
                      <a:lnTo>
                        <a:pt x="124" y="201"/>
                      </a:lnTo>
                      <a:lnTo>
                        <a:pt x="118" y="167"/>
                      </a:lnTo>
                      <a:lnTo>
                        <a:pt x="96" y="156"/>
                      </a:lnTo>
                      <a:lnTo>
                        <a:pt x="86" y="142"/>
                      </a:lnTo>
                      <a:lnTo>
                        <a:pt x="69" y="134"/>
                      </a:lnTo>
                      <a:lnTo>
                        <a:pt x="78" y="164"/>
                      </a:lnTo>
                      <a:lnTo>
                        <a:pt x="59" y="178"/>
                      </a:lnTo>
                      <a:lnTo>
                        <a:pt x="47" y="145"/>
                      </a:lnTo>
                      <a:lnTo>
                        <a:pt x="37" y="137"/>
                      </a:lnTo>
                      <a:lnTo>
                        <a:pt x="37" y="117"/>
                      </a:lnTo>
                      <a:lnTo>
                        <a:pt x="24" y="95"/>
                      </a:lnTo>
                      <a:lnTo>
                        <a:pt x="8" y="81"/>
                      </a:lnTo>
                      <a:lnTo>
                        <a:pt x="0" y="67"/>
                      </a:lnTo>
                      <a:lnTo>
                        <a:pt x="4" y="56"/>
                      </a:lnTo>
                      <a:lnTo>
                        <a:pt x="16" y="61"/>
                      </a:lnTo>
                      <a:lnTo>
                        <a:pt x="20" y="47"/>
                      </a:lnTo>
                      <a:lnTo>
                        <a:pt x="16" y="28"/>
                      </a:lnTo>
                      <a:lnTo>
                        <a:pt x="14"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0" name="Freeform 22">
                  <a:extLst>
                    <a:ext uri="{FF2B5EF4-FFF2-40B4-BE49-F238E27FC236}">
                      <a16:creationId xmlns:a16="http://schemas.microsoft.com/office/drawing/2014/main" id="{0E6AF6BD-D82D-4618-89F9-F711254358E1}"/>
                    </a:ext>
                  </a:extLst>
                </p:cNvPr>
                <p:cNvSpPr>
                  <a:spLocks/>
                </p:cNvSpPr>
                <p:nvPr/>
              </p:nvSpPr>
              <p:spPr bwMode="auto">
                <a:xfrm>
                  <a:off x="4619" y="1452"/>
                  <a:ext cx="150" cy="289"/>
                </a:xfrm>
                <a:custGeom>
                  <a:avLst/>
                  <a:gdLst>
                    <a:gd name="T0" fmla="*/ 31 w 150"/>
                    <a:gd name="T1" fmla="*/ 0 h 289"/>
                    <a:gd name="T2" fmla="*/ 60 w 150"/>
                    <a:gd name="T3" fmla="*/ 20 h 289"/>
                    <a:gd name="T4" fmla="*/ 77 w 150"/>
                    <a:gd name="T5" fmla="*/ 36 h 289"/>
                    <a:gd name="T6" fmla="*/ 89 w 150"/>
                    <a:gd name="T7" fmla="*/ 62 h 289"/>
                    <a:gd name="T8" fmla="*/ 99 w 150"/>
                    <a:gd name="T9" fmla="*/ 62 h 289"/>
                    <a:gd name="T10" fmla="*/ 97 w 150"/>
                    <a:gd name="T11" fmla="*/ 78 h 289"/>
                    <a:gd name="T12" fmla="*/ 108 w 150"/>
                    <a:gd name="T13" fmla="*/ 89 h 289"/>
                    <a:gd name="T14" fmla="*/ 116 w 150"/>
                    <a:gd name="T15" fmla="*/ 106 h 289"/>
                    <a:gd name="T16" fmla="*/ 135 w 150"/>
                    <a:gd name="T17" fmla="*/ 140 h 289"/>
                    <a:gd name="T18" fmla="*/ 149 w 150"/>
                    <a:gd name="T19" fmla="*/ 179 h 289"/>
                    <a:gd name="T20" fmla="*/ 124 w 150"/>
                    <a:gd name="T21" fmla="*/ 176 h 289"/>
                    <a:gd name="T22" fmla="*/ 104 w 150"/>
                    <a:gd name="T23" fmla="*/ 171 h 289"/>
                    <a:gd name="T24" fmla="*/ 118 w 150"/>
                    <a:gd name="T25" fmla="*/ 199 h 289"/>
                    <a:gd name="T26" fmla="*/ 118 w 150"/>
                    <a:gd name="T27" fmla="*/ 215 h 289"/>
                    <a:gd name="T28" fmla="*/ 118 w 150"/>
                    <a:gd name="T29" fmla="*/ 232 h 289"/>
                    <a:gd name="T30" fmla="*/ 110 w 150"/>
                    <a:gd name="T31" fmla="*/ 224 h 289"/>
                    <a:gd name="T32" fmla="*/ 101 w 150"/>
                    <a:gd name="T33" fmla="*/ 210 h 289"/>
                    <a:gd name="T34" fmla="*/ 83 w 150"/>
                    <a:gd name="T35" fmla="*/ 193 h 289"/>
                    <a:gd name="T36" fmla="*/ 74 w 150"/>
                    <a:gd name="T37" fmla="*/ 185 h 289"/>
                    <a:gd name="T38" fmla="*/ 58 w 150"/>
                    <a:gd name="T39" fmla="*/ 193 h 289"/>
                    <a:gd name="T40" fmla="*/ 48 w 150"/>
                    <a:gd name="T41" fmla="*/ 199 h 289"/>
                    <a:gd name="T42" fmla="*/ 54 w 150"/>
                    <a:gd name="T43" fmla="*/ 213 h 289"/>
                    <a:gd name="T44" fmla="*/ 70 w 150"/>
                    <a:gd name="T45" fmla="*/ 224 h 289"/>
                    <a:gd name="T46" fmla="*/ 85 w 150"/>
                    <a:gd name="T47" fmla="*/ 235 h 289"/>
                    <a:gd name="T48" fmla="*/ 91 w 150"/>
                    <a:gd name="T49" fmla="*/ 254 h 289"/>
                    <a:gd name="T50" fmla="*/ 89 w 150"/>
                    <a:gd name="T51" fmla="*/ 280 h 289"/>
                    <a:gd name="T52" fmla="*/ 89 w 150"/>
                    <a:gd name="T53" fmla="*/ 288 h 289"/>
                    <a:gd name="T54" fmla="*/ 83 w 150"/>
                    <a:gd name="T55" fmla="*/ 288 h 289"/>
                    <a:gd name="T56" fmla="*/ 74 w 150"/>
                    <a:gd name="T57" fmla="*/ 280 h 289"/>
                    <a:gd name="T58" fmla="*/ 70 w 150"/>
                    <a:gd name="T59" fmla="*/ 277 h 289"/>
                    <a:gd name="T60" fmla="*/ 64 w 150"/>
                    <a:gd name="T61" fmla="*/ 271 h 289"/>
                    <a:gd name="T62" fmla="*/ 58 w 150"/>
                    <a:gd name="T63" fmla="*/ 285 h 289"/>
                    <a:gd name="T64" fmla="*/ 48 w 150"/>
                    <a:gd name="T65" fmla="*/ 288 h 289"/>
                    <a:gd name="T66" fmla="*/ 41 w 150"/>
                    <a:gd name="T67" fmla="*/ 277 h 289"/>
                    <a:gd name="T68" fmla="*/ 41 w 150"/>
                    <a:gd name="T69" fmla="*/ 252 h 289"/>
                    <a:gd name="T70" fmla="*/ 39 w 150"/>
                    <a:gd name="T71" fmla="*/ 238 h 289"/>
                    <a:gd name="T72" fmla="*/ 29 w 150"/>
                    <a:gd name="T73" fmla="*/ 229 h 289"/>
                    <a:gd name="T74" fmla="*/ 19 w 150"/>
                    <a:gd name="T75" fmla="*/ 243 h 289"/>
                    <a:gd name="T76" fmla="*/ 4 w 150"/>
                    <a:gd name="T77" fmla="*/ 243 h 289"/>
                    <a:gd name="T78" fmla="*/ 0 w 150"/>
                    <a:gd name="T79" fmla="*/ 232 h 289"/>
                    <a:gd name="T80" fmla="*/ 4 w 150"/>
                    <a:gd name="T81" fmla="*/ 204 h 289"/>
                    <a:gd name="T82" fmla="*/ 15 w 150"/>
                    <a:gd name="T83" fmla="*/ 187 h 289"/>
                    <a:gd name="T84" fmla="*/ 14 w 150"/>
                    <a:gd name="T85" fmla="*/ 143 h 289"/>
                    <a:gd name="T86" fmla="*/ 14 w 150"/>
                    <a:gd name="T87" fmla="*/ 131 h 289"/>
                    <a:gd name="T88" fmla="*/ 25 w 150"/>
                    <a:gd name="T89" fmla="*/ 129 h 289"/>
                    <a:gd name="T90" fmla="*/ 35 w 150"/>
                    <a:gd name="T91" fmla="*/ 140 h 289"/>
                    <a:gd name="T92" fmla="*/ 52 w 150"/>
                    <a:gd name="T93" fmla="*/ 145 h 289"/>
                    <a:gd name="T94" fmla="*/ 52 w 150"/>
                    <a:gd name="T95" fmla="*/ 126 h 289"/>
                    <a:gd name="T96" fmla="*/ 45 w 150"/>
                    <a:gd name="T97" fmla="*/ 115 h 289"/>
                    <a:gd name="T98" fmla="*/ 41 w 150"/>
                    <a:gd name="T99" fmla="*/ 106 h 289"/>
                    <a:gd name="T100" fmla="*/ 46 w 150"/>
                    <a:gd name="T101" fmla="*/ 106 h 289"/>
                    <a:gd name="T102" fmla="*/ 50 w 150"/>
                    <a:gd name="T103" fmla="*/ 106 h 289"/>
                    <a:gd name="T104" fmla="*/ 54 w 150"/>
                    <a:gd name="T105" fmla="*/ 106 h 289"/>
                    <a:gd name="T106" fmla="*/ 58 w 150"/>
                    <a:gd name="T107" fmla="*/ 106 h 289"/>
                    <a:gd name="T108" fmla="*/ 64 w 150"/>
                    <a:gd name="T109" fmla="*/ 98 h 289"/>
                    <a:gd name="T110" fmla="*/ 62 w 150"/>
                    <a:gd name="T111" fmla="*/ 89 h 289"/>
                    <a:gd name="T112" fmla="*/ 56 w 150"/>
                    <a:gd name="T113" fmla="*/ 70 h 289"/>
                    <a:gd name="T114" fmla="*/ 45 w 150"/>
                    <a:gd name="T115" fmla="*/ 50 h 289"/>
                    <a:gd name="T116" fmla="*/ 29 w 150"/>
                    <a:gd name="T117" fmla="*/ 39 h 289"/>
                    <a:gd name="T118" fmla="*/ 23 w 150"/>
                    <a:gd name="T119" fmla="*/ 28 h 289"/>
                    <a:gd name="T120" fmla="*/ 31 w 150"/>
                    <a:gd name="T121" fmla="*/ 0 h 28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50" h="289">
                      <a:moveTo>
                        <a:pt x="31" y="0"/>
                      </a:moveTo>
                      <a:lnTo>
                        <a:pt x="60" y="20"/>
                      </a:lnTo>
                      <a:lnTo>
                        <a:pt x="77" y="36"/>
                      </a:lnTo>
                      <a:lnTo>
                        <a:pt x="89" y="62"/>
                      </a:lnTo>
                      <a:lnTo>
                        <a:pt x="99" y="62"/>
                      </a:lnTo>
                      <a:lnTo>
                        <a:pt x="97" y="78"/>
                      </a:lnTo>
                      <a:lnTo>
                        <a:pt x="108" y="89"/>
                      </a:lnTo>
                      <a:lnTo>
                        <a:pt x="116" y="106"/>
                      </a:lnTo>
                      <a:lnTo>
                        <a:pt x="135" y="140"/>
                      </a:lnTo>
                      <a:lnTo>
                        <a:pt x="149" y="179"/>
                      </a:lnTo>
                      <a:lnTo>
                        <a:pt x="124" y="176"/>
                      </a:lnTo>
                      <a:lnTo>
                        <a:pt x="104" y="171"/>
                      </a:lnTo>
                      <a:lnTo>
                        <a:pt x="118" y="199"/>
                      </a:lnTo>
                      <a:lnTo>
                        <a:pt x="118" y="215"/>
                      </a:lnTo>
                      <a:lnTo>
                        <a:pt x="118" y="232"/>
                      </a:lnTo>
                      <a:lnTo>
                        <a:pt x="110" y="224"/>
                      </a:lnTo>
                      <a:lnTo>
                        <a:pt x="101" y="210"/>
                      </a:lnTo>
                      <a:lnTo>
                        <a:pt x="83" y="193"/>
                      </a:lnTo>
                      <a:lnTo>
                        <a:pt x="74" y="185"/>
                      </a:lnTo>
                      <a:lnTo>
                        <a:pt x="58" y="193"/>
                      </a:lnTo>
                      <a:lnTo>
                        <a:pt x="48" y="199"/>
                      </a:lnTo>
                      <a:lnTo>
                        <a:pt x="54" y="213"/>
                      </a:lnTo>
                      <a:lnTo>
                        <a:pt x="70" y="224"/>
                      </a:lnTo>
                      <a:lnTo>
                        <a:pt x="85" y="235"/>
                      </a:lnTo>
                      <a:lnTo>
                        <a:pt x="91" y="254"/>
                      </a:lnTo>
                      <a:lnTo>
                        <a:pt x="89" y="280"/>
                      </a:lnTo>
                      <a:lnTo>
                        <a:pt x="89" y="288"/>
                      </a:lnTo>
                      <a:lnTo>
                        <a:pt x="83" y="288"/>
                      </a:lnTo>
                      <a:lnTo>
                        <a:pt x="74" y="280"/>
                      </a:lnTo>
                      <a:lnTo>
                        <a:pt x="70" y="277"/>
                      </a:lnTo>
                      <a:lnTo>
                        <a:pt x="64" y="271"/>
                      </a:lnTo>
                      <a:lnTo>
                        <a:pt x="58" y="285"/>
                      </a:lnTo>
                      <a:lnTo>
                        <a:pt x="48" y="288"/>
                      </a:lnTo>
                      <a:lnTo>
                        <a:pt x="41" y="277"/>
                      </a:lnTo>
                      <a:lnTo>
                        <a:pt x="41" y="252"/>
                      </a:lnTo>
                      <a:lnTo>
                        <a:pt x="39" y="238"/>
                      </a:lnTo>
                      <a:lnTo>
                        <a:pt x="29" y="229"/>
                      </a:lnTo>
                      <a:lnTo>
                        <a:pt x="19" y="243"/>
                      </a:lnTo>
                      <a:lnTo>
                        <a:pt x="4" y="243"/>
                      </a:lnTo>
                      <a:lnTo>
                        <a:pt x="0" y="232"/>
                      </a:lnTo>
                      <a:lnTo>
                        <a:pt x="4" y="204"/>
                      </a:lnTo>
                      <a:lnTo>
                        <a:pt x="15" y="187"/>
                      </a:lnTo>
                      <a:lnTo>
                        <a:pt x="14" y="143"/>
                      </a:lnTo>
                      <a:lnTo>
                        <a:pt x="14" y="131"/>
                      </a:lnTo>
                      <a:lnTo>
                        <a:pt x="25" y="129"/>
                      </a:lnTo>
                      <a:lnTo>
                        <a:pt x="35" y="140"/>
                      </a:lnTo>
                      <a:lnTo>
                        <a:pt x="52" y="145"/>
                      </a:lnTo>
                      <a:lnTo>
                        <a:pt x="52" y="126"/>
                      </a:lnTo>
                      <a:lnTo>
                        <a:pt x="45" y="115"/>
                      </a:lnTo>
                      <a:lnTo>
                        <a:pt x="41" y="106"/>
                      </a:lnTo>
                      <a:lnTo>
                        <a:pt x="46" y="106"/>
                      </a:lnTo>
                      <a:lnTo>
                        <a:pt x="50" y="106"/>
                      </a:lnTo>
                      <a:lnTo>
                        <a:pt x="54" y="106"/>
                      </a:lnTo>
                      <a:lnTo>
                        <a:pt x="58" y="106"/>
                      </a:lnTo>
                      <a:lnTo>
                        <a:pt x="64" y="98"/>
                      </a:lnTo>
                      <a:lnTo>
                        <a:pt x="62" y="89"/>
                      </a:lnTo>
                      <a:lnTo>
                        <a:pt x="56" y="70"/>
                      </a:lnTo>
                      <a:lnTo>
                        <a:pt x="45" y="50"/>
                      </a:lnTo>
                      <a:lnTo>
                        <a:pt x="29" y="39"/>
                      </a:lnTo>
                      <a:lnTo>
                        <a:pt x="23" y="28"/>
                      </a:lnTo>
                      <a:lnTo>
                        <a:pt x="31"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1" name="Freeform 23">
                  <a:extLst>
                    <a:ext uri="{FF2B5EF4-FFF2-40B4-BE49-F238E27FC236}">
                      <a16:creationId xmlns:a16="http://schemas.microsoft.com/office/drawing/2014/main" id="{F0AE00EB-A281-49FD-A031-7D5153C7D503}"/>
                    </a:ext>
                  </a:extLst>
                </p:cNvPr>
                <p:cNvSpPr>
                  <a:spLocks/>
                </p:cNvSpPr>
                <p:nvPr/>
              </p:nvSpPr>
              <p:spPr bwMode="auto">
                <a:xfrm>
                  <a:off x="4448" y="1104"/>
                  <a:ext cx="165" cy="237"/>
                </a:xfrm>
                <a:custGeom>
                  <a:avLst/>
                  <a:gdLst>
                    <a:gd name="T0" fmla="*/ 0 w 165"/>
                    <a:gd name="T1" fmla="*/ 0 h 237"/>
                    <a:gd name="T2" fmla="*/ 16 w 165"/>
                    <a:gd name="T3" fmla="*/ 0 h 237"/>
                    <a:gd name="T4" fmla="*/ 21 w 165"/>
                    <a:gd name="T5" fmla="*/ 17 h 237"/>
                    <a:gd name="T6" fmla="*/ 43 w 165"/>
                    <a:gd name="T7" fmla="*/ 42 h 237"/>
                    <a:gd name="T8" fmla="*/ 53 w 165"/>
                    <a:gd name="T9" fmla="*/ 69 h 237"/>
                    <a:gd name="T10" fmla="*/ 68 w 165"/>
                    <a:gd name="T11" fmla="*/ 72 h 237"/>
                    <a:gd name="T12" fmla="*/ 80 w 165"/>
                    <a:gd name="T13" fmla="*/ 78 h 237"/>
                    <a:gd name="T14" fmla="*/ 90 w 165"/>
                    <a:gd name="T15" fmla="*/ 89 h 237"/>
                    <a:gd name="T16" fmla="*/ 102 w 165"/>
                    <a:gd name="T17" fmla="*/ 89 h 237"/>
                    <a:gd name="T18" fmla="*/ 115 w 165"/>
                    <a:gd name="T19" fmla="*/ 106 h 237"/>
                    <a:gd name="T20" fmla="*/ 127 w 165"/>
                    <a:gd name="T21" fmla="*/ 119 h 237"/>
                    <a:gd name="T22" fmla="*/ 141 w 165"/>
                    <a:gd name="T23" fmla="*/ 128 h 237"/>
                    <a:gd name="T24" fmla="*/ 139 w 165"/>
                    <a:gd name="T25" fmla="*/ 136 h 237"/>
                    <a:gd name="T26" fmla="*/ 131 w 165"/>
                    <a:gd name="T27" fmla="*/ 142 h 237"/>
                    <a:gd name="T28" fmla="*/ 123 w 165"/>
                    <a:gd name="T29" fmla="*/ 142 h 237"/>
                    <a:gd name="T30" fmla="*/ 119 w 165"/>
                    <a:gd name="T31" fmla="*/ 150 h 237"/>
                    <a:gd name="T32" fmla="*/ 135 w 165"/>
                    <a:gd name="T33" fmla="*/ 167 h 237"/>
                    <a:gd name="T34" fmla="*/ 146 w 165"/>
                    <a:gd name="T35" fmla="*/ 183 h 237"/>
                    <a:gd name="T36" fmla="*/ 164 w 165"/>
                    <a:gd name="T37" fmla="*/ 200 h 237"/>
                    <a:gd name="T38" fmla="*/ 152 w 165"/>
                    <a:gd name="T39" fmla="*/ 219 h 237"/>
                    <a:gd name="T40" fmla="*/ 143 w 165"/>
                    <a:gd name="T41" fmla="*/ 225 h 237"/>
                    <a:gd name="T42" fmla="*/ 144 w 165"/>
                    <a:gd name="T43" fmla="*/ 236 h 237"/>
                    <a:gd name="T44" fmla="*/ 127 w 165"/>
                    <a:gd name="T45" fmla="*/ 236 h 237"/>
                    <a:gd name="T46" fmla="*/ 121 w 165"/>
                    <a:gd name="T47" fmla="*/ 228 h 237"/>
                    <a:gd name="T48" fmla="*/ 107 w 165"/>
                    <a:gd name="T49" fmla="*/ 205 h 237"/>
                    <a:gd name="T50" fmla="*/ 98 w 165"/>
                    <a:gd name="T51" fmla="*/ 186 h 237"/>
                    <a:gd name="T52" fmla="*/ 82 w 165"/>
                    <a:gd name="T53" fmla="*/ 153 h 237"/>
                    <a:gd name="T54" fmla="*/ 64 w 165"/>
                    <a:gd name="T55" fmla="*/ 128 h 237"/>
                    <a:gd name="T56" fmla="*/ 45 w 165"/>
                    <a:gd name="T57" fmla="*/ 92 h 237"/>
                    <a:gd name="T58" fmla="*/ 33 w 165"/>
                    <a:gd name="T59" fmla="*/ 81 h 237"/>
                    <a:gd name="T60" fmla="*/ 23 w 165"/>
                    <a:gd name="T61" fmla="*/ 72 h 237"/>
                    <a:gd name="T62" fmla="*/ 20 w 165"/>
                    <a:gd name="T63" fmla="*/ 53 h 237"/>
                    <a:gd name="T64" fmla="*/ 2 w 165"/>
                    <a:gd name="T65" fmla="*/ 36 h 237"/>
                    <a:gd name="T66" fmla="*/ 2 w 165"/>
                    <a:gd name="T67" fmla="*/ 25 h 237"/>
                    <a:gd name="T68" fmla="*/ 0 w 165"/>
                    <a:gd name="T69" fmla="*/ 0 h 2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237">
                      <a:moveTo>
                        <a:pt x="0" y="0"/>
                      </a:moveTo>
                      <a:lnTo>
                        <a:pt x="16" y="0"/>
                      </a:lnTo>
                      <a:lnTo>
                        <a:pt x="21" y="17"/>
                      </a:lnTo>
                      <a:lnTo>
                        <a:pt x="43" y="42"/>
                      </a:lnTo>
                      <a:lnTo>
                        <a:pt x="53" y="69"/>
                      </a:lnTo>
                      <a:lnTo>
                        <a:pt x="68" y="72"/>
                      </a:lnTo>
                      <a:lnTo>
                        <a:pt x="80" y="78"/>
                      </a:lnTo>
                      <a:lnTo>
                        <a:pt x="90" y="89"/>
                      </a:lnTo>
                      <a:lnTo>
                        <a:pt x="102" y="89"/>
                      </a:lnTo>
                      <a:lnTo>
                        <a:pt x="115" y="106"/>
                      </a:lnTo>
                      <a:lnTo>
                        <a:pt x="127" y="119"/>
                      </a:lnTo>
                      <a:lnTo>
                        <a:pt x="141" y="128"/>
                      </a:lnTo>
                      <a:lnTo>
                        <a:pt x="139" y="136"/>
                      </a:lnTo>
                      <a:lnTo>
                        <a:pt x="131" y="142"/>
                      </a:lnTo>
                      <a:lnTo>
                        <a:pt x="123" y="142"/>
                      </a:lnTo>
                      <a:lnTo>
                        <a:pt x="119" y="150"/>
                      </a:lnTo>
                      <a:lnTo>
                        <a:pt x="135" y="167"/>
                      </a:lnTo>
                      <a:lnTo>
                        <a:pt x="146" y="183"/>
                      </a:lnTo>
                      <a:lnTo>
                        <a:pt x="164" y="200"/>
                      </a:lnTo>
                      <a:lnTo>
                        <a:pt x="152" y="219"/>
                      </a:lnTo>
                      <a:lnTo>
                        <a:pt x="143" y="225"/>
                      </a:lnTo>
                      <a:lnTo>
                        <a:pt x="144" y="236"/>
                      </a:lnTo>
                      <a:lnTo>
                        <a:pt x="127" y="236"/>
                      </a:lnTo>
                      <a:lnTo>
                        <a:pt x="121" y="228"/>
                      </a:lnTo>
                      <a:lnTo>
                        <a:pt x="107" y="205"/>
                      </a:lnTo>
                      <a:lnTo>
                        <a:pt x="98" y="186"/>
                      </a:lnTo>
                      <a:lnTo>
                        <a:pt x="82" y="153"/>
                      </a:lnTo>
                      <a:lnTo>
                        <a:pt x="64" y="128"/>
                      </a:lnTo>
                      <a:lnTo>
                        <a:pt x="45" y="92"/>
                      </a:lnTo>
                      <a:lnTo>
                        <a:pt x="33" y="81"/>
                      </a:lnTo>
                      <a:lnTo>
                        <a:pt x="23" y="72"/>
                      </a:lnTo>
                      <a:lnTo>
                        <a:pt x="20" y="53"/>
                      </a:lnTo>
                      <a:lnTo>
                        <a:pt x="2" y="36"/>
                      </a:lnTo>
                      <a:lnTo>
                        <a:pt x="2"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1043" name="Group 24">
                <a:extLst>
                  <a:ext uri="{FF2B5EF4-FFF2-40B4-BE49-F238E27FC236}">
                    <a16:creationId xmlns:a16="http://schemas.microsoft.com/office/drawing/2014/main" id="{C216809B-8219-4415-A9D8-6E103424249E}"/>
                  </a:ext>
                </a:extLst>
              </p:cNvPr>
              <p:cNvGrpSpPr>
                <a:grpSpLocks/>
              </p:cNvGrpSpPr>
              <p:nvPr/>
            </p:nvGrpSpPr>
            <p:grpSpPr bwMode="auto">
              <a:xfrm>
                <a:off x="2314" y="617"/>
                <a:ext cx="2387" cy="2766"/>
                <a:chOff x="2314" y="617"/>
                <a:chExt cx="2387" cy="2766"/>
              </a:xfrm>
            </p:grpSpPr>
            <p:sp>
              <p:nvSpPr>
                <p:cNvPr id="1044" name="Freeform 25">
                  <a:extLst>
                    <a:ext uri="{FF2B5EF4-FFF2-40B4-BE49-F238E27FC236}">
                      <a16:creationId xmlns:a16="http://schemas.microsoft.com/office/drawing/2014/main" id="{4DC81C63-ADED-4387-902C-F265824C9CD0}"/>
                    </a:ext>
                  </a:extLst>
                </p:cNvPr>
                <p:cNvSpPr>
                  <a:spLocks/>
                </p:cNvSpPr>
                <p:nvPr/>
              </p:nvSpPr>
              <p:spPr bwMode="auto">
                <a:xfrm>
                  <a:off x="2314" y="1584"/>
                  <a:ext cx="1187" cy="1799"/>
                </a:xfrm>
                <a:custGeom>
                  <a:avLst/>
                  <a:gdLst>
                    <a:gd name="T0" fmla="*/ 906 w 1187"/>
                    <a:gd name="T1" fmla="*/ 290 h 1799"/>
                    <a:gd name="T2" fmla="*/ 1017 w 1187"/>
                    <a:gd name="T3" fmla="*/ 589 h 1799"/>
                    <a:gd name="T4" fmla="*/ 1062 w 1187"/>
                    <a:gd name="T5" fmla="*/ 664 h 1799"/>
                    <a:gd name="T6" fmla="*/ 1159 w 1187"/>
                    <a:gd name="T7" fmla="*/ 645 h 1799"/>
                    <a:gd name="T8" fmla="*/ 1184 w 1187"/>
                    <a:gd name="T9" fmla="*/ 718 h 1799"/>
                    <a:gd name="T10" fmla="*/ 1067 w 1187"/>
                    <a:gd name="T11" fmla="*/ 919 h 1799"/>
                    <a:gd name="T12" fmla="*/ 972 w 1187"/>
                    <a:gd name="T13" fmla="*/ 1150 h 1799"/>
                    <a:gd name="T14" fmla="*/ 986 w 1187"/>
                    <a:gd name="T15" fmla="*/ 1234 h 1799"/>
                    <a:gd name="T16" fmla="*/ 986 w 1187"/>
                    <a:gd name="T17" fmla="*/ 1318 h 1799"/>
                    <a:gd name="T18" fmla="*/ 943 w 1187"/>
                    <a:gd name="T19" fmla="*/ 1349 h 1799"/>
                    <a:gd name="T20" fmla="*/ 881 w 1187"/>
                    <a:gd name="T21" fmla="*/ 1463 h 1799"/>
                    <a:gd name="T22" fmla="*/ 857 w 1187"/>
                    <a:gd name="T23" fmla="*/ 1561 h 1799"/>
                    <a:gd name="T24" fmla="*/ 799 w 1187"/>
                    <a:gd name="T25" fmla="*/ 1695 h 1799"/>
                    <a:gd name="T26" fmla="*/ 766 w 1187"/>
                    <a:gd name="T27" fmla="*/ 1725 h 1799"/>
                    <a:gd name="T28" fmla="*/ 694 w 1187"/>
                    <a:gd name="T29" fmla="*/ 1792 h 1799"/>
                    <a:gd name="T30" fmla="*/ 607 w 1187"/>
                    <a:gd name="T31" fmla="*/ 1770 h 1799"/>
                    <a:gd name="T32" fmla="*/ 597 w 1187"/>
                    <a:gd name="T33" fmla="*/ 1706 h 1799"/>
                    <a:gd name="T34" fmla="*/ 558 w 1187"/>
                    <a:gd name="T35" fmla="*/ 1617 h 1799"/>
                    <a:gd name="T36" fmla="*/ 550 w 1187"/>
                    <a:gd name="T37" fmla="*/ 1541 h 1799"/>
                    <a:gd name="T38" fmla="*/ 539 w 1187"/>
                    <a:gd name="T39" fmla="*/ 1491 h 1799"/>
                    <a:gd name="T40" fmla="*/ 502 w 1187"/>
                    <a:gd name="T41" fmla="*/ 1435 h 1799"/>
                    <a:gd name="T42" fmla="*/ 478 w 1187"/>
                    <a:gd name="T43" fmla="*/ 1362 h 1799"/>
                    <a:gd name="T44" fmla="*/ 511 w 1187"/>
                    <a:gd name="T45" fmla="*/ 1240 h 1799"/>
                    <a:gd name="T46" fmla="*/ 496 w 1187"/>
                    <a:gd name="T47" fmla="*/ 1067 h 1799"/>
                    <a:gd name="T48" fmla="*/ 443 w 1187"/>
                    <a:gd name="T49" fmla="*/ 980 h 1799"/>
                    <a:gd name="T50" fmla="*/ 436 w 1187"/>
                    <a:gd name="T51" fmla="*/ 843 h 1799"/>
                    <a:gd name="T52" fmla="*/ 360 w 1187"/>
                    <a:gd name="T53" fmla="*/ 793 h 1799"/>
                    <a:gd name="T54" fmla="*/ 261 w 1187"/>
                    <a:gd name="T55" fmla="*/ 807 h 1799"/>
                    <a:gd name="T56" fmla="*/ 56 w 1187"/>
                    <a:gd name="T57" fmla="*/ 698 h 1799"/>
                    <a:gd name="T58" fmla="*/ 10 w 1187"/>
                    <a:gd name="T59" fmla="*/ 522 h 1799"/>
                    <a:gd name="T60" fmla="*/ 47 w 1187"/>
                    <a:gd name="T61" fmla="*/ 396 h 1799"/>
                    <a:gd name="T62" fmla="*/ 115 w 1187"/>
                    <a:gd name="T63" fmla="*/ 260 h 1799"/>
                    <a:gd name="T64" fmla="*/ 216 w 1187"/>
                    <a:gd name="T65" fmla="*/ 156 h 1799"/>
                    <a:gd name="T66" fmla="*/ 292 w 1187"/>
                    <a:gd name="T67" fmla="*/ 47 h 1799"/>
                    <a:gd name="T68" fmla="*/ 362 w 1187"/>
                    <a:gd name="T69" fmla="*/ 75 h 1799"/>
                    <a:gd name="T70" fmla="*/ 437 w 1187"/>
                    <a:gd name="T71" fmla="*/ 28 h 1799"/>
                    <a:gd name="T72" fmla="*/ 490 w 1187"/>
                    <a:gd name="T73" fmla="*/ 6 h 1799"/>
                    <a:gd name="T74" fmla="*/ 531 w 1187"/>
                    <a:gd name="T75" fmla="*/ 61 h 1799"/>
                    <a:gd name="T76" fmla="*/ 612 w 1187"/>
                    <a:gd name="T77" fmla="*/ 151 h 1799"/>
                    <a:gd name="T78" fmla="*/ 669 w 1187"/>
                    <a:gd name="T79" fmla="*/ 109 h 1799"/>
                    <a:gd name="T80" fmla="*/ 754 w 1187"/>
                    <a:gd name="T81" fmla="*/ 140 h 1799"/>
                    <a:gd name="T82" fmla="*/ 848 w 1187"/>
                    <a:gd name="T83" fmla="*/ 137 h 17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187" h="1799">
                      <a:moveTo>
                        <a:pt x="887" y="215"/>
                      </a:moveTo>
                      <a:lnTo>
                        <a:pt x="906" y="290"/>
                      </a:lnTo>
                      <a:lnTo>
                        <a:pt x="943" y="405"/>
                      </a:lnTo>
                      <a:lnTo>
                        <a:pt x="1017" y="589"/>
                      </a:lnTo>
                      <a:lnTo>
                        <a:pt x="1044" y="611"/>
                      </a:lnTo>
                      <a:lnTo>
                        <a:pt x="1062" y="664"/>
                      </a:lnTo>
                      <a:lnTo>
                        <a:pt x="1120" y="662"/>
                      </a:lnTo>
                      <a:lnTo>
                        <a:pt x="1159" y="645"/>
                      </a:lnTo>
                      <a:lnTo>
                        <a:pt x="1186" y="645"/>
                      </a:lnTo>
                      <a:lnTo>
                        <a:pt x="1184" y="718"/>
                      </a:lnTo>
                      <a:lnTo>
                        <a:pt x="1174" y="757"/>
                      </a:lnTo>
                      <a:lnTo>
                        <a:pt x="1067" y="919"/>
                      </a:lnTo>
                      <a:lnTo>
                        <a:pt x="970" y="1086"/>
                      </a:lnTo>
                      <a:lnTo>
                        <a:pt x="972" y="1150"/>
                      </a:lnTo>
                      <a:lnTo>
                        <a:pt x="999" y="1198"/>
                      </a:lnTo>
                      <a:lnTo>
                        <a:pt x="986" y="1234"/>
                      </a:lnTo>
                      <a:lnTo>
                        <a:pt x="994" y="1281"/>
                      </a:lnTo>
                      <a:lnTo>
                        <a:pt x="986" y="1318"/>
                      </a:lnTo>
                      <a:lnTo>
                        <a:pt x="962" y="1349"/>
                      </a:lnTo>
                      <a:lnTo>
                        <a:pt x="943" y="1349"/>
                      </a:lnTo>
                      <a:lnTo>
                        <a:pt x="910" y="1402"/>
                      </a:lnTo>
                      <a:lnTo>
                        <a:pt x="881" y="1463"/>
                      </a:lnTo>
                      <a:lnTo>
                        <a:pt x="887" y="1530"/>
                      </a:lnTo>
                      <a:lnTo>
                        <a:pt x="857" y="1561"/>
                      </a:lnTo>
                      <a:lnTo>
                        <a:pt x="830" y="1630"/>
                      </a:lnTo>
                      <a:lnTo>
                        <a:pt x="799" y="1695"/>
                      </a:lnTo>
                      <a:lnTo>
                        <a:pt x="782" y="1720"/>
                      </a:lnTo>
                      <a:lnTo>
                        <a:pt x="766" y="1725"/>
                      </a:lnTo>
                      <a:lnTo>
                        <a:pt x="739" y="1767"/>
                      </a:lnTo>
                      <a:lnTo>
                        <a:pt x="694" y="1792"/>
                      </a:lnTo>
                      <a:lnTo>
                        <a:pt x="638" y="1798"/>
                      </a:lnTo>
                      <a:lnTo>
                        <a:pt x="607" y="1770"/>
                      </a:lnTo>
                      <a:lnTo>
                        <a:pt x="603" y="1742"/>
                      </a:lnTo>
                      <a:lnTo>
                        <a:pt x="597" y="1706"/>
                      </a:lnTo>
                      <a:lnTo>
                        <a:pt x="576" y="1686"/>
                      </a:lnTo>
                      <a:lnTo>
                        <a:pt x="558" y="1617"/>
                      </a:lnTo>
                      <a:lnTo>
                        <a:pt x="552" y="1583"/>
                      </a:lnTo>
                      <a:lnTo>
                        <a:pt x="550" y="1541"/>
                      </a:lnTo>
                      <a:lnTo>
                        <a:pt x="541" y="1510"/>
                      </a:lnTo>
                      <a:lnTo>
                        <a:pt x="539" y="1491"/>
                      </a:lnTo>
                      <a:lnTo>
                        <a:pt x="521" y="1460"/>
                      </a:lnTo>
                      <a:lnTo>
                        <a:pt x="502" y="1435"/>
                      </a:lnTo>
                      <a:lnTo>
                        <a:pt x="488" y="1393"/>
                      </a:lnTo>
                      <a:lnTo>
                        <a:pt x="478" y="1362"/>
                      </a:lnTo>
                      <a:lnTo>
                        <a:pt x="482" y="1312"/>
                      </a:lnTo>
                      <a:lnTo>
                        <a:pt x="511" y="1240"/>
                      </a:lnTo>
                      <a:lnTo>
                        <a:pt x="517" y="1159"/>
                      </a:lnTo>
                      <a:lnTo>
                        <a:pt x="496" y="1067"/>
                      </a:lnTo>
                      <a:lnTo>
                        <a:pt x="465" y="1030"/>
                      </a:lnTo>
                      <a:lnTo>
                        <a:pt x="443" y="980"/>
                      </a:lnTo>
                      <a:lnTo>
                        <a:pt x="451" y="902"/>
                      </a:lnTo>
                      <a:lnTo>
                        <a:pt x="436" y="843"/>
                      </a:lnTo>
                      <a:lnTo>
                        <a:pt x="399" y="838"/>
                      </a:lnTo>
                      <a:lnTo>
                        <a:pt x="360" y="793"/>
                      </a:lnTo>
                      <a:lnTo>
                        <a:pt x="311" y="768"/>
                      </a:lnTo>
                      <a:lnTo>
                        <a:pt x="261" y="807"/>
                      </a:lnTo>
                      <a:lnTo>
                        <a:pt x="128" y="796"/>
                      </a:lnTo>
                      <a:lnTo>
                        <a:pt x="56" y="698"/>
                      </a:lnTo>
                      <a:lnTo>
                        <a:pt x="0" y="567"/>
                      </a:lnTo>
                      <a:lnTo>
                        <a:pt x="10" y="522"/>
                      </a:lnTo>
                      <a:lnTo>
                        <a:pt x="35" y="489"/>
                      </a:lnTo>
                      <a:lnTo>
                        <a:pt x="47" y="396"/>
                      </a:lnTo>
                      <a:lnTo>
                        <a:pt x="64" y="329"/>
                      </a:lnTo>
                      <a:lnTo>
                        <a:pt x="115" y="260"/>
                      </a:lnTo>
                      <a:lnTo>
                        <a:pt x="167" y="229"/>
                      </a:lnTo>
                      <a:lnTo>
                        <a:pt x="216" y="156"/>
                      </a:lnTo>
                      <a:lnTo>
                        <a:pt x="227" y="126"/>
                      </a:lnTo>
                      <a:lnTo>
                        <a:pt x="292" y="47"/>
                      </a:lnTo>
                      <a:lnTo>
                        <a:pt x="332" y="78"/>
                      </a:lnTo>
                      <a:lnTo>
                        <a:pt x="362" y="75"/>
                      </a:lnTo>
                      <a:lnTo>
                        <a:pt x="397" y="34"/>
                      </a:lnTo>
                      <a:lnTo>
                        <a:pt x="437" y="28"/>
                      </a:lnTo>
                      <a:lnTo>
                        <a:pt x="465" y="39"/>
                      </a:lnTo>
                      <a:lnTo>
                        <a:pt x="490" y="6"/>
                      </a:lnTo>
                      <a:lnTo>
                        <a:pt x="523" y="0"/>
                      </a:lnTo>
                      <a:lnTo>
                        <a:pt x="531" y="61"/>
                      </a:lnTo>
                      <a:lnTo>
                        <a:pt x="552" y="106"/>
                      </a:lnTo>
                      <a:lnTo>
                        <a:pt x="612" y="151"/>
                      </a:lnTo>
                      <a:lnTo>
                        <a:pt x="663" y="159"/>
                      </a:lnTo>
                      <a:lnTo>
                        <a:pt x="669" y="109"/>
                      </a:lnTo>
                      <a:lnTo>
                        <a:pt x="708" y="109"/>
                      </a:lnTo>
                      <a:lnTo>
                        <a:pt x="754" y="140"/>
                      </a:lnTo>
                      <a:lnTo>
                        <a:pt x="805" y="156"/>
                      </a:lnTo>
                      <a:lnTo>
                        <a:pt x="848" y="137"/>
                      </a:lnTo>
                      <a:lnTo>
                        <a:pt x="887" y="215"/>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nvGrpSpPr>
                <p:cNvPr id="1045" name="Group 26">
                  <a:extLst>
                    <a:ext uri="{FF2B5EF4-FFF2-40B4-BE49-F238E27FC236}">
                      <a16:creationId xmlns:a16="http://schemas.microsoft.com/office/drawing/2014/main" id="{61611FEE-5388-4FE4-999B-CE97414248AA}"/>
                    </a:ext>
                  </a:extLst>
                </p:cNvPr>
                <p:cNvGrpSpPr>
                  <a:grpSpLocks/>
                </p:cNvGrpSpPr>
                <p:nvPr/>
              </p:nvGrpSpPr>
              <p:grpSpPr bwMode="auto">
                <a:xfrm>
                  <a:off x="2395" y="617"/>
                  <a:ext cx="526" cy="620"/>
                  <a:chOff x="2395" y="617"/>
                  <a:chExt cx="526" cy="620"/>
                </a:xfrm>
              </p:grpSpPr>
              <p:grpSp>
                <p:nvGrpSpPr>
                  <p:cNvPr id="1048" name="Group 27">
                    <a:extLst>
                      <a:ext uri="{FF2B5EF4-FFF2-40B4-BE49-F238E27FC236}">
                        <a16:creationId xmlns:a16="http://schemas.microsoft.com/office/drawing/2014/main" id="{A4BF1F95-0C34-4753-A6FA-26D46D7FF572}"/>
                      </a:ext>
                    </a:extLst>
                  </p:cNvPr>
                  <p:cNvGrpSpPr>
                    <a:grpSpLocks/>
                  </p:cNvGrpSpPr>
                  <p:nvPr/>
                </p:nvGrpSpPr>
                <p:grpSpPr bwMode="auto">
                  <a:xfrm>
                    <a:off x="2603" y="1004"/>
                    <a:ext cx="165" cy="233"/>
                    <a:chOff x="2603" y="1004"/>
                    <a:chExt cx="165" cy="233"/>
                  </a:xfrm>
                </p:grpSpPr>
                <p:sp>
                  <p:nvSpPr>
                    <p:cNvPr id="1050" name="Freeform 28">
                      <a:extLst>
                        <a:ext uri="{FF2B5EF4-FFF2-40B4-BE49-F238E27FC236}">
                          <a16:creationId xmlns:a16="http://schemas.microsoft.com/office/drawing/2014/main" id="{AC46A1E5-8ACC-4ECA-BA20-9FE712F2BBD2}"/>
                        </a:ext>
                      </a:extLst>
                    </p:cNvPr>
                    <p:cNvSpPr>
                      <a:spLocks/>
                    </p:cNvSpPr>
                    <p:nvPr/>
                  </p:nvSpPr>
                  <p:spPr bwMode="auto">
                    <a:xfrm>
                      <a:off x="2603" y="1089"/>
                      <a:ext cx="78" cy="132"/>
                    </a:xfrm>
                    <a:custGeom>
                      <a:avLst/>
                      <a:gdLst>
                        <a:gd name="T0" fmla="*/ 18 w 78"/>
                        <a:gd name="T1" fmla="*/ 40 h 132"/>
                        <a:gd name="T2" fmla="*/ 24 w 78"/>
                        <a:gd name="T3" fmla="*/ 26 h 132"/>
                        <a:gd name="T4" fmla="*/ 38 w 78"/>
                        <a:gd name="T5" fmla="*/ 26 h 132"/>
                        <a:gd name="T6" fmla="*/ 57 w 78"/>
                        <a:gd name="T7" fmla="*/ 0 h 132"/>
                        <a:gd name="T8" fmla="*/ 63 w 78"/>
                        <a:gd name="T9" fmla="*/ 17 h 132"/>
                        <a:gd name="T10" fmla="*/ 73 w 78"/>
                        <a:gd name="T11" fmla="*/ 17 h 132"/>
                        <a:gd name="T12" fmla="*/ 77 w 78"/>
                        <a:gd name="T13" fmla="*/ 26 h 132"/>
                        <a:gd name="T14" fmla="*/ 71 w 78"/>
                        <a:gd name="T15" fmla="*/ 40 h 132"/>
                        <a:gd name="T16" fmla="*/ 63 w 78"/>
                        <a:gd name="T17" fmla="*/ 46 h 132"/>
                        <a:gd name="T18" fmla="*/ 63 w 78"/>
                        <a:gd name="T19" fmla="*/ 57 h 132"/>
                        <a:gd name="T20" fmla="*/ 61 w 78"/>
                        <a:gd name="T21" fmla="*/ 63 h 132"/>
                        <a:gd name="T22" fmla="*/ 59 w 78"/>
                        <a:gd name="T23" fmla="*/ 71 h 132"/>
                        <a:gd name="T24" fmla="*/ 63 w 78"/>
                        <a:gd name="T25" fmla="*/ 83 h 132"/>
                        <a:gd name="T26" fmla="*/ 57 w 78"/>
                        <a:gd name="T27" fmla="*/ 94 h 132"/>
                        <a:gd name="T28" fmla="*/ 51 w 78"/>
                        <a:gd name="T29" fmla="*/ 100 h 132"/>
                        <a:gd name="T30" fmla="*/ 45 w 78"/>
                        <a:gd name="T31" fmla="*/ 100 h 132"/>
                        <a:gd name="T32" fmla="*/ 43 w 78"/>
                        <a:gd name="T33" fmla="*/ 103 h 132"/>
                        <a:gd name="T34" fmla="*/ 41 w 78"/>
                        <a:gd name="T35" fmla="*/ 111 h 132"/>
                        <a:gd name="T36" fmla="*/ 32 w 78"/>
                        <a:gd name="T37" fmla="*/ 114 h 132"/>
                        <a:gd name="T38" fmla="*/ 30 w 78"/>
                        <a:gd name="T39" fmla="*/ 111 h 132"/>
                        <a:gd name="T40" fmla="*/ 22 w 78"/>
                        <a:gd name="T41" fmla="*/ 120 h 132"/>
                        <a:gd name="T42" fmla="*/ 20 w 78"/>
                        <a:gd name="T43" fmla="*/ 122 h 132"/>
                        <a:gd name="T44" fmla="*/ 10 w 78"/>
                        <a:gd name="T45" fmla="*/ 131 h 132"/>
                        <a:gd name="T46" fmla="*/ 6 w 78"/>
                        <a:gd name="T47" fmla="*/ 131 h 132"/>
                        <a:gd name="T48" fmla="*/ 4 w 78"/>
                        <a:gd name="T49" fmla="*/ 125 h 132"/>
                        <a:gd name="T50" fmla="*/ 2 w 78"/>
                        <a:gd name="T51" fmla="*/ 111 h 132"/>
                        <a:gd name="T52" fmla="*/ 0 w 78"/>
                        <a:gd name="T53" fmla="*/ 108 h 132"/>
                        <a:gd name="T54" fmla="*/ 0 w 78"/>
                        <a:gd name="T55" fmla="*/ 97 h 132"/>
                        <a:gd name="T56" fmla="*/ 6 w 78"/>
                        <a:gd name="T57" fmla="*/ 91 h 132"/>
                        <a:gd name="T58" fmla="*/ 12 w 78"/>
                        <a:gd name="T59" fmla="*/ 85 h 132"/>
                        <a:gd name="T60" fmla="*/ 16 w 78"/>
                        <a:gd name="T61" fmla="*/ 74 h 132"/>
                        <a:gd name="T62" fmla="*/ 22 w 78"/>
                        <a:gd name="T63" fmla="*/ 74 h 132"/>
                        <a:gd name="T64" fmla="*/ 26 w 78"/>
                        <a:gd name="T65" fmla="*/ 77 h 132"/>
                        <a:gd name="T66" fmla="*/ 32 w 78"/>
                        <a:gd name="T67" fmla="*/ 74 h 132"/>
                        <a:gd name="T68" fmla="*/ 26 w 78"/>
                        <a:gd name="T69" fmla="*/ 71 h 132"/>
                        <a:gd name="T70" fmla="*/ 18 w 78"/>
                        <a:gd name="T71" fmla="*/ 40 h 13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8" h="132">
                          <a:moveTo>
                            <a:pt x="18" y="40"/>
                          </a:moveTo>
                          <a:lnTo>
                            <a:pt x="24" y="26"/>
                          </a:lnTo>
                          <a:lnTo>
                            <a:pt x="38" y="26"/>
                          </a:lnTo>
                          <a:lnTo>
                            <a:pt x="57" y="0"/>
                          </a:lnTo>
                          <a:lnTo>
                            <a:pt x="63" y="17"/>
                          </a:lnTo>
                          <a:lnTo>
                            <a:pt x="73" y="17"/>
                          </a:lnTo>
                          <a:lnTo>
                            <a:pt x="77" y="26"/>
                          </a:lnTo>
                          <a:lnTo>
                            <a:pt x="71" y="40"/>
                          </a:lnTo>
                          <a:lnTo>
                            <a:pt x="63" y="46"/>
                          </a:lnTo>
                          <a:lnTo>
                            <a:pt x="63" y="57"/>
                          </a:lnTo>
                          <a:lnTo>
                            <a:pt x="61" y="63"/>
                          </a:lnTo>
                          <a:lnTo>
                            <a:pt x="59" y="71"/>
                          </a:lnTo>
                          <a:lnTo>
                            <a:pt x="63" y="83"/>
                          </a:lnTo>
                          <a:lnTo>
                            <a:pt x="57" y="94"/>
                          </a:lnTo>
                          <a:lnTo>
                            <a:pt x="51" y="100"/>
                          </a:lnTo>
                          <a:lnTo>
                            <a:pt x="45" y="100"/>
                          </a:lnTo>
                          <a:lnTo>
                            <a:pt x="43" y="103"/>
                          </a:lnTo>
                          <a:lnTo>
                            <a:pt x="41" y="111"/>
                          </a:lnTo>
                          <a:lnTo>
                            <a:pt x="32" y="114"/>
                          </a:lnTo>
                          <a:lnTo>
                            <a:pt x="30" y="111"/>
                          </a:lnTo>
                          <a:lnTo>
                            <a:pt x="22" y="120"/>
                          </a:lnTo>
                          <a:lnTo>
                            <a:pt x="20" y="122"/>
                          </a:lnTo>
                          <a:lnTo>
                            <a:pt x="10" y="131"/>
                          </a:lnTo>
                          <a:lnTo>
                            <a:pt x="6" y="131"/>
                          </a:lnTo>
                          <a:lnTo>
                            <a:pt x="4" y="125"/>
                          </a:lnTo>
                          <a:lnTo>
                            <a:pt x="2" y="111"/>
                          </a:lnTo>
                          <a:lnTo>
                            <a:pt x="0" y="108"/>
                          </a:lnTo>
                          <a:lnTo>
                            <a:pt x="0" y="97"/>
                          </a:lnTo>
                          <a:lnTo>
                            <a:pt x="6" y="91"/>
                          </a:lnTo>
                          <a:lnTo>
                            <a:pt x="12" y="85"/>
                          </a:lnTo>
                          <a:lnTo>
                            <a:pt x="16" y="74"/>
                          </a:lnTo>
                          <a:lnTo>
                            <a:pt x="22" y="74"/>
                          </a:lnTo>
                          <a:lnTo>
                            <a:pt x="26" y="77"/>
                          </a:lnTo>
                          <a:lnTo>
                            <a:pt x="32" y="74"/>
                          </a:lnTo>
                          <a:lnTo>
                            <a:pt x="26" y="71"/>
                          </a:lnTo>
                          <a:lnTo>
                            <a:pt x="18" y="4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1" name="Freeform 29">
                      <a:extLst>
                        <a:ext uri="{FF2B5EF4-FFF2-40B4-BE49-F238E27FC236}">
                          <a16:creationId xmlns:a16="http://schemas.microsoft.com/office/drawing/2014/main" id="{007728C2-8FDD-4F4F-921B-0972A07E7113}"/>
                        </a:ext>
                      </a:extLst>
                    </p:cNvPr>
                    <p:cNvSpPr>
                      <a:spLocks/>
                    </p:cNvSpPr>
                    <p:nvPr/>
                  </p:nvSpPr>
                  <p:spPr bwMode="auto">
                    <a:xfrm>
                      <a:off x="2674" y="1004"/>
                      <a:ext cx="94" cy="233"/>
                    </a:xfrm>
                    <a:custGeom>
                      <a:avLst/>
                      <a:gdLst>
                        <a:gd name="T0" fmla="*/ 36 w 94"/>
                        <a:gd name="T1" fmla="*/ 25 h 233"/>
                        <a:gd name="T2" fmla="*/ 57 w 94"/>
                        <a:gd name="T3" fmla="*/ 22 h 233"/>
                        <a:gd name="T4" fmla="*/ 65 w 94"/>
                        <a:gd name="T5" fmla="*/ 14 h 233"/>
                        <a:gd name="T6" fmla="*/ 75 w 94"/>
                        <a:gd name="T7" fmla="*/ 6 h 233"/>
                        <a:gd name="T8" fmla="*/ 93 w 94"/>
                        <a:gd name="T9" fmla="*/ 3 h 233"/>
                        <a:gd name="T10" fmla="*/ 87 w 94"/>
                        <a:gd name="T11" fmla="*/ 22 h 233"/>
                        <a:gd name="T12" fmla="*/ 79 w 94"/>
                        <a:gd name="T13" fmla="*/ 28 h 233"/>
                        <a:gd name="T14" fmla="*/ 67 w 94"/>
                        <a:gd name="T15" fmla="*/ 45 h 233"/>
                        <a:gd name="T16" fmla="*/ 81 w 94"/>
                        <a:gd name="T17" fmla="*/ 45 h 233"/>
                        <a:gd name="T18" fmla="*/ 93 w 94"/>
                        <a:gd name="T19" fmla="*/ 45 h 233"/>
                        <a:gd name="T20" fmla="*/ 85 w 94"/>
                        <a:gd name="T21" fmla="*/ 64 h 233"/>
                        <a:gd name="T22" fmla="*/ 71 w 94"/>
                        <a:gd name="T23" fmla="*/ 73 h 233"/>
                        <a:gd name="T24" fmla="*/ 69 w 94"/>
                        <a:gd name="T25" fmla="*/ 87 h 233"/>
                        <a:gd name="T26" fmla="*/ 81 w 94"/>
                        <a:gd name="T27" fmla="*/ 106 h 233"/>
                        <a:gd name="T28" fmla="*/ 87 w 94"/>
                        <a:gd name="T29" fmla="*/ 126 h 233"/>
                        <a:gd name="T30" fmla="*/ 93 w 94"/>
                        <a:gd name="T31" fmla="*/ 151 h 233"/>
                        <a:gd name="T32" fmla="*/ 89 w 94"/>
                        <a:gd name="T33" fmla="*/ 182 h 233"/>
                        <a:gd name="T34" fmla="*/ 79 w 94"/>
                        <a:gd name="T35" fmla="*/ 196 h 233"/>
                        <a:gd name="T36" fmla="*/ 87 w 94"/>
                        <a:gd name="T37" fmla="*/ 218 h 233"/>
                        <a:gd name="T38" fmla="*/ 65 w 94"/>
                        <a:gd name="T39" fmla="*/ 218 h 233"/>
                        <a:gd name="T40" fmla="*/ 53 w 94"/>
                        <a:gd name="T41" fmla="*/ 215 h 233"/>
                        <a:gd name="T42" fmla="*/ 36 w 94"/>
                        <a:gd name="T43" fmla="*/ 224 h 233"/>
                        <a:gd name="T44" fmla="*/ 26 w 94"/>
                        <a:gd name="T45" fmla="*/ 226 h 233"/>
                        <a:gd name="T46" fmla="*/ 14 w 94"/>
                        <a:gd name="T47" fmla="*/ 229 h 233"/>
                        <a:gd name="T48" fmla="*/ 4 w 94"/>
                        <a:gd name="T49" fmla="*/ 221 h 233"/>
                        <a:gd name="T50" fmla="*/ 0 w 94"/>
                        <a:gd name="T51" fmla="*/ 207 h 233"/>
                        <a:gd name="T52" fmla="*/ 10 w 94"/>
                        <a:gd name="T53" fmla="*/ 193 h 233"/>
                        <a:gd name="T54" fmla="*/ 24 w 94"/>
                        <a:gd name="T55" fmla="*/ 190 h 233"/>
                        <a:gd name="T56" fmla="*/ 16 w 94"/>
                        <a:gd name="T57" fmla="*/ 182 h 233"/>
                        <a:gd name="T58" fmla="*/ 16 w 94"/>
                        <a:gd name="T59" fmla="*/ 168 h 233"/>
                        <a:gd name="T60" fmla="*/ 28 w 94"/>
                        <a:gd name="T61" fmla="*/ 159 h 233"/>
                        <a:gd name="T62" fmla="*/ 38 w 94"/>
                        <a:gd name="T63" fmla="*/ 157 h 233"/>
                        <a:gd name="T64" fmla="*/ 44 w 94"/>
                        <a:gd name="T65" fmla="*/ 131 h 233"/>
                        <a:gd name="T66" fmla="*/ 49 w 94"/>
                        <a:gd name="T67" fmla="*/ 106 h 233"/>
                        <a:gd name="T68" fmla="*/ 40 w 94"/>
                        <a:gd name="T69" fmla="*/ 89 h 233"/>
                        <a:gd name="T70" fmla="*/ 20 w 94"/>
                        <a:gd name="T71" fmla="*/ 84 h 233"/>
                        <a:gd name="T72" fmla="*/ 30 w 94"/>
                        <a:gd name="T73" fmla="*/ 34 h 2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4" h="233">
                          <a:moveTo>
                            <a:pt x="30" y="34"/>
                          </a:moveTo>
                          <a:lnTo>
                            <a:pt x="36" y="25"/>
                          </a:lnTo>
                          <a:lnTo>
                            <a:pt x="53" y="28"/>
                          </a:lnTo>
                          <a:lnTo>
                            <a:pt x="57" y="22"/>
                          </a:lnTo>
                          <a:lnTo>
                            <a:pt x="61" y="14"/>
                          </a:lnTo>
                          <a:lnTo>
                            <a:pt x="65" y="14"/>
                          </a:lnTo>
                          <a:lnTo>
                            <a:pt x="69" y="11"/>
                          </a:lnTo>
                          <a:lnTo>
                            <a:pt x="75" y="6"/>
                          </a:lnTo>
                          <a:lnTo>
                            <a:pt x="83" y="0"/>
                          </a:lnTo>
                          <a:lnTo>
                            <a:pt x="93" y="3"/>
                          </a:lnTo>
                          <a:lnTo>
                            <a:pt x="91" y="14"/>
                          </a:lnTo>
                          <a:lnTo>
                            <a:pt x="87" y="22"/>
                          </a:lnTo>
                          <a:lnTo>
                            <a:pt x="83" y="25"/>
                          </a:lnTo>
                          <a:lnTo>
                            <a:pt x="79" y="28"/>
                          </a:lnTo>
                          <a:lnTo>
                            <a:pt x="67" y="34"/>
                          </a:lnTo>
                          <a:lnTo>
                            <a:pt x="67" y="45"/>
                          </a:lnTo>
                          <a:lnTo>
                            <a:pt x="69" y="50"/>
                          </a:lnTo>
                          <a:lnTo>
                            <a:pt x="81" y="45"/>
                          </a:lnTo>
                          <a:lnTo>
                            <a:pt x="91" y="39"/>
                          </a:lnTo>
                          <a:lnTo>
                            <a:pt x="93" y="45"/>
                          </a:lnTo>
                          <a:lnTo>
                            <a:pt x="93" y="61"/>
                          </a:lnTo>
                          <a:lnTo>
                            <a:pt x="85" y="64"/>
                          </a:lnTo>
                          <a:lnTo>
                            <a:pt x="77" y="64"/>
                          </a:lnTo>
                          <a:lnTo>
                            <a:pt x="71" y="73"/>
                          </a:lnTo>
                          <a:lnTo>
                            <a:pt x="69" y="78"/>
                          </a:lnTo>
                          <a:lnTo>
                            <a:pt x="69" y="87"/>
                          </a:lnTo>
                          <a:lnTo>
                            <a:pt x="75" y="98"/>
                          </a:lnTo>
                          <a:lnTo>
                            <a:pt x="81" y="106"/>
                          </a:lnTo>
                          <a:lnTo>
                            <a:pt x="85" y="115"/>
                          </a:lnTo>
                          <a:lnTo>
                            <a:pt x="87" y="126"/>
                          </a:lnTo>
                          <a:lnTo>
                            <a:pt x="89" y="137"/>
                          </a:lnTo>
                          <a:lnTo>
                            <a:pt x="93" y="151"/>
                          </a:lnTo>
                          <a:lnTo>
                            <a:pt x="93" y="171"/>
                          </a:lnTo>
                          <a:lnTo>
                            <a:pt x="89" y="182"/>
                          </a:lnTo>
                          <a:lnTo>
                            <a:pt x="81" y="190"/>
                          </a:lnTo>
                          <a:lnTo>
                            <a:pt x="79" y="196"/>
                          </a:lnTo>
                          <a:lnTo>
                            <a:pt x="83" y="207"/>
                          </a:lnTo>
                          <a:lnTo>
                            <a:pt x="87" y="218"/>
                          </a:lnTo>
                          <a:lnTo>
                            <a:pt x="75" y="218"/>
                          </a:lnTo>
                          <a:lnTo>
                            <a:pt x="65" y="218"/>
                          </a:lnTo>
                          <a:lnTo>
                            <a:pt x="61" y="215"/>
                          </a:lnTo>
                          <a:lnTo>
                            <a:pt x="53" y="215"/>
                          </a:lnTo>
                          <a:lnTo>
                            <a:pt x="44" y="218"/>
                          </a:lnTo>
                          <a:lnTo>
                            <a:pt x="36" y="224"/>
                          </a:lnTo>
                          <a:lnTo>
                            <a:pt x="30" y="224"/>
                          </a:lnTo>
                          <a:lnTo>
                            <a:pt x="26" y="226"/>
                          </a:lnTo>
                          <a:lnTo>
                            <a:pt x="16" y="232"/>
                          </a:lnTo>
                          <a:lnTo>
                            <a:pt x="14" y="229"/>
                          </a:lnTo>
                          <a:lnTo>
                            <a:pt x="10" y="224"/>
                          </a:lnTo>
                          <a:lnTo>
                            <a:pt x="4" y="221"/>
                          </a:lnTo>
                          <a:lnTo>
                            <a:pt x="0" y="218"/>
                          </a:lnTo>
                          <a:lnTo>
                            <a:pt x="0" y="207"/>
                          </a:lnTo>
                          <a:lnTo>
                            <a:pt x="4" y="193"/>
                          </a:lnTo>
                          <a:lnTo>
                            <a:pt x="10" y="193"/>
                          </a:lnTo>
                          <a:lnTo>
                            <a:pt x="16" y="190"/>
                          </a:lnTo>
                          <a:lnTo>
                            <a:pt x="24" y="190"/>
                          </a:lnTo>
                          <a:lnTo>
                            <a:pt x="24" y="187"/>
                          </a:lnTo>
                          <a:lnTo>
                            <a:pt x="16" y="182"/>
                          </a:lnTo>
                          <a:lnTo>
                            <a:pt x="16" y="173"/>
                          </a:lnTo>
                          <a:lnTo>
                            <a:pt x="16" y="168"/>
                          </a:lnTo>
                          <a:lnTo>
                            <a:pt x="24" y="162"/>
                          </a:lnTo>
                          <a:lnTo>
                            <a:pt x="28" y="159"/>
                          </a:lnTo>
                          <a:lnTo>
                            <a:pt x="32" y="157"/>
                          </a:lnTo>
                          <a:lnTo>
                            <a:pt x="38" y="157"/>
                          </a:lnTo>
                          <a:lnTo>
                            <a:pt x="42" y="154"/>
                          </a:lnTo>
                          <a:lnTo>
                            <a:pt x="44" y="131"/>
                          </a:lnTo>
                          <a:lnTo>
                            <a:pt x="49" y="115"/>
                          </a:lnTo>
                          <a:lnTo>
                            <a:pt x="49" y="106"/>
                          </a:lnTo>
                          <a:lnTo>
                            <a:pt x="36" y="103"/>
                          </a:lnTo>
                          <a:lnTo>
                            <a:pt x="40" y="89"/>
                          </a:lnTo>
                          <a:lnTo>
                            <a:pt x="30" y="81"/>
                          </a:lnTo>
                          <a:lnTo>
                            <a:pt x="20" y="84"/>
                          </a:lnTo>
                          <a:lnTo>
                            <a:pt x="32" y="64"/>
                          </a:lnTo>
                          <a:lnTo>
                            <a:pt x="30" y="34"/>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1049" name="Freeform 30">
                    <a:extLst>
                      <a:ext uri="{FF2B5EF4-FFF2-40B4-BE49-F238E27FC236}">
                        <a16:creationId xmlns:a16="http://schemas.microsoft.com/office/drawing/2014/main" id="{F563FD0C-D2A1-4261-A8BA-647D4760D0C1}"/>
                      </a:ext>
                    </a:extLst>
                  </p:cNvPr>
                  <p:cNvSpPr>
                    <a:spLocks/>
                  </p:cNvSpPr>
                  <p:nvPr/>
                </p:nvSpPr>
                <p:spPr bwMode="auto">
                  <a:xfrm>
                    <a:off x="2395" y="617"/>
                    <a:ext cx="526" cy="390"/>
                  </a:xfrm>
                  <a:custGeom>
                    <a:avLst/>
                    <a:gdLst>
                      <a:gd name="T0" fmla="*/ 33 w 526"/>
                      <a:gd name="T1" fmla="*/ 381 h 390"/>
                      <a:gd name="T2" fmla="*/ 53 w 526"/>
                      <a:gd name="T3" fmla="*/ 353 h 390"/>
                      <a:gd name="T4" fmla="*/ 64 w 526"/>
                      <a:gd name="T5" fmla="*/ 344 h 390"/>
                      <a:gd name="T6" fmla="*/ 82 w 526"/>
                      <a:gd name="T7" fmla="*/ 336 h 390"/>
                      <a:gd name="T8" fmla="*/ 95 w 526"/>
                      <a:gd name="T9" fmla="*/ 336 h 390"/>
                      <a:gd name="T10" fmla="*/ 107 w 526"/>
                      <a:gd name="T11" fmla="*/ 325 h 390"/>
                      <a:gd name="T12" fmla="*/ 121 w 526"/>
                      <a:gd name="T13" fmla="*/ 308 h 390"/>
                      <a:gd name="T14" fmla="*/ 134 w 526"/>
                      <a:gd name="T15" fmla="*/ 299 h 390"/>
                      <a:gd name="T16" fmla="*/ 148 w 526"/>
                      <a:gd name="T17" fmla="*/ 291 h 390"/>
                      <a:gd name="T18" fmla="*/ 163 w 526"/>
                      <a:gd name="T19" fmla="*/ 280 h 390"/>
                      <a:gd name="T20" fmla="*/ 183 w 526"/>
                      <a:gd name="T21" fmla="*/ 274 h 390"/>
                      <a:gd name="T22" fmla="*/ 214 w 526"/>
                      <a:gd name="T23" fmla="*/ 280 h 390"/>
                      <a:gd name="T24" fmla="*/ 239 w 526"/>
                      <a:gd name="T25" fmla="*/ 269 h 390"/>
                      <a:gd name="T26" fmla="*/ 253 w 526"/>
                      <a:gd name="T27" fmla="*/ 241 h 390"/>
                      <a:gd name="T28" fmla="*/ 270 w 526"/>
                      <a:gd name="T29" fmla="*/ 218 h 390"/>
                      <a:gd name="T30" fmla="*/ 282 w 526"/>
                      <a:gd name="T31" fmla="*/ 199 h 390"/>
                      <a:gd name="T32" fmla="*/ 292 w 526"/>
                      <a:gd name="T33" fmla="*/ 182 h 390"/>
                      <a:gd name="T34" fmla="*/ 315 w 526"/>
                      <a:gd name="T35" fmla="*/ 165 h 390"/>
                      <a:gd name="T36" fmla="*/ 311 w 526"/>
                      <a:gd name="T37" fmla="*/ 188 h 390"/>
                      <a:gd name="T38" fmla="*/ 329 w 526"/>
                      <a:gd name="T39" fmla="*/ 199 h 390"/>
                      <a:gd name="T40" fmla="*/ 344 w 526"/>
                      <a:gd name="T41" fmla="*/ 190 h 390"/>
                      <a:gd name="T42" fmla="*/ 350 w 526"/>
                      <a:gd name="T43" fmla="*/ 174 h 390"/>
                      <a:gd name="T44" fmla="*/ 356 w 526"/>
                      <a:gd name="T45" fmla="*/ 157 h 390"/>
                      <a:gd name="T46" fmla="*/ 366 w 526"/>
                      <a:gd name="T47" fmla="*/ 140 h 390"/>
                      <a:gd name="T48" fmla="*/ 395 w 526"/>
                      <a:gd name="T49" fmla="*/ 140 h 390"/>
                      <a:gd name="T50" fmla="*/ 424 w 526"/>
                      <a:gd name="T51" fmla="*/ 112 h 390"/>
                      <a:gd name="T52" fmla="*/ 453 w 526"/>
                      <a:gd name="T53" fmla="*/ 92 h 390"/>
                      <a:gd name="T54" fmla="*/ 484 w 526"/>
                      <a:gd name="T55" fmla="*/ 45 h 390"/>
                      <a:gd name="T56" fmla="*/ 511 w 526"/>
                      <a:gd name="T57" fmla="*/ 22 h 390"/>
                      <a:gd name="T58" fmla="*/ 502 w 526"/>
                      <a:gd name="T59" fmla="*/ 0 h 390"/>
                      <a:gd name="T60" fmla="*/ 455 w 526"/>
                      <a:gd name="T61" fmla="*/ 14 h 390"/>
                      <a:gd name="T62" fmla="*/ 424 w 526"/>
                      <a:gd name="T63" fmla="*/ 28 h 390"/>
                      <a:gd name="T64" fmla="*/ 391 w 526"/>
                      <a:gd name="T65" fmla="*/ 36 h 390"/>
                      <a:gd name="T66" fmla="*/ 350 w 526"/>
                      <a:gd name="T67" fmla="*/ 59 h 390"/>
                      <a:gd name="T68" fmla="*/ 315 w 526"/>
                      <a:gd name="T69" fmla="*/ 73 h 390"/>
                      <a:gd name="T70" fmla="*/ 278 w 526"/>
                      <a:gd name="T71" fmla="*/ 92 h 390"/>
                      <a:gd name="T72" fmla="*/ 253 w 526"/>
                      <a:gd name="T73" fmla="*/ 120 h 390"/>
                      <a:gd name="T74" fmla="*/ 231 w 526"/>
                      <a:gd name="T75" fmla="*/ 140 h 390"/>
                      <a:gd name="T76" fmla="*/ 189 w 526"/>
                      <a:gd name="T77" fmla="*/ 174 h 390"/>
                      <a:gd name="T78" fmla="*/ 146 w 526"/>
                      <a:gd name="T79" fmla="*/ 215 h 390"/>
                      <a:gd name="T80" fmla="*/ 109 w 526"/>
                      <a:gd name="T81" fmla="*/ 246 h 390"/>
                      <a:gd name="T82" fmla="*/ 80 w 526"/>
                      <a:gd name="T83" fmla="*/ 288 h 390"/>
                      <a:gd name="T84" fmla="*/ 49 w 526"/>
                      <a:gd name="T85" fmla="*/ 316 h 390"/>
                      <a:gd name="T86" fmla="*/ 0 w 526"/>
                      <a:gd name="T87" fmla="*/ 389 h 39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26" h="390">
                        <a:moveTo>
                          <a:pt x="0" y="389"/>
                        </a:moveTo>
                        <a:lnTo>
                          <a:pt x="33" y="381"/>
                        </a:lnTo>
                        <a:lnTo>
                          <a:pt x="45" y="364"/>
                        </a:lnTo>
                        <a:lnTo>
                          <a:pt x="53" y="353"/>
                        </a:lnTo>
                        <a:lnTo>
                          <a:pt x="56" y="344"/>
                        </a:lnTo>
                        <a:lnTo>
                          <a:pt x="64" y="344"/>
                        </a:lnTo>
                        <a:lnTo>
                          <a:pt x="72" y="336"/>
                        </a:lnTo>
                        <a:lnTo>
                          <a:pt x="82" y="336"/>
                        </a:lnTo>
                        <a:lnTo>
                          <a:pt x="88" y="336"/>
                        </a:lnTo>
                        <a:lnTo>
                          <a:pt x="95" y="336"/>
                        </a:lnTo>
                        <a:lnTo>
                          <a:pt x="99" y="336"/>
                        </a:lnTo>
                        <a:lnTo>
                          <a:pt x="107" y="325"/>
                        </a:lnTo>
                        <a:lnTo>
                          <a:pt x="111" y="316"/>
                        </a:lnTo>
                        <a:lnTo>
                          <a:pt x="121" y="308"/>
                        </a:lnTo>
                        <a:lnTo>
                          <a:pt x="128" y="305"/>
                        </a:lnTo>
                        <a:lnTo>
                          <a:pt x="134" y="299"/>
                        </a:lnTo>
                        <a:lnTo>
                          <a:pt x="142" y="297"/>
                        </a:lnTo>
                        <a:lnTo>
                          <a:pt x="148" y="291"/>
                        </a:lnTo>
                        <a:lnTo>
                          <a:pt x="156" y="285"/>
                        </a:lnTo>
                        <a:lnTo>
                          <a:pt x="163" y="280"/>
                        </a:lnTo>
                        <a:lnTo>
                          <a:pt x="173" y="271"/>
                        </a:lnTo>
                        <a:lnTo>
                          <a:pt x="183" y="274"/>
                        </a:lnTo>
                        <a:lnTo>
                          <a:pt x="198" y="280"/>
                        </a:lnTo>
                        <a:lnTo>
                          <a:pt x="214" y="280"/>
                        </a:lnTo>
                        <a:lnTo>
                          <a:pt x="231" y="271"/>
                        </a:lnTo>
                        <a:lnTo>
                          <a:pt x="239" y="269"/>
                        </a:lnTo>
                        <a:lnTo>
                          <a:pt x="245" y="252"/>
                        </a:lnTo>
                        <a:lnTo>
                          <a:pt x="253" y="241"/>
                        </a:lnTo>
                        <a:lnTo>
                          <a:pt x="266" y="227"/>
                        </a:lnTo>
                        <a:lnTo>
                          <a:pt x="270" y="218"/>
                        </a:lnTo>
                        <a:lnTo>
                          <a:pt x="270" y="207"/>
                        </a:lnTo>
                        <a:lnTo>
                          <a:pt x="282" y="199"/>
                        </a:lnTo>
                        <a:lnTo>
                          <a:pt x="288" y="190"/>
                        </a:lnTo>
                        <a:lnTo>
                          <a:pt x="292" y="182"/>
                        </a:lnTo>
                        <a:lnTo>
                          <a:pt x="296" y="182"/>
                        </a:lnTo>
                        <a:lnTo>
                          <a:pt x="315" y="165"/>
                        </a:lnTo>
                        <a:lnTo>
                          <a:pt x="315" y="182"/>
                        </a:lnTo>
                        <a:lnTo>
                          <a:pt x="311" y="188"/>
                        </a:lnTo>
                        <a:lnTo>
                          <a:pt x="315" y="196"/>
                        </a:lnTo>
                        <a:lnTo>
                          <a:pt x="329" y="199"/>
                        </a:lnTo>
                        <a:lnTo>
                          <a:pt x="336" y="199"/>
                        </a:lnTo>
                        <a:lnTo>
                          <a:pt x="344" y="190"/>
                        </a:lnTo>
                        <a:lnTo>
                          <a:pt x="350" y="182"/>
                        </a:lnTo>
                        <a:lnTo>
                          <a:pt x="350" y="174"/>
                        </a:lnTo>
                        <a:lnTo>
                          <a:pt x="356" y="165"/>
                        </a:lnTo>
                        <a:lnTo>
                          <a:pt x="356" y="157"/>
                        </a:lnTo>
                        <a:lnTo>
                          <a:pt x="362" y="146"/>
                        </a:lnTo>
                        <a:lnTo>
                          <a:pt x="366" y="140"/>
                        </a:lnTo>
                        <a:lnTo>
                          <a:pt x="375" y="140"/>
                        </a:lnTo>
                        <a:lnTo>
                          <a:pt x="395" y="140"/>
                        </a:lnTo>
                        <a:lnTo>
                          <a:pt x="410" y="129"/>
                        </a:lnTo>
                        <a:lnTo>
                          <a:pt x="424" y="112"/>
                        </a:lnTo>
                        <a:lnTo>
                          <a:pt x="439" y="106"/>
                        </a:lnTo>
                        <a:lnTo>
                          <a:pt x="453" y="92"/>
                        </a:lnTo>
                        <a:lnTo>
                          <a:pt x="463" y="70"/>
                        </a:lnTo>
                        <a:lnTo>
                          <a:pt x="484" y="45"/>
                        </a:lnTo>
                        <a:lnTo>
                          <a:pt x="498" y="34"/>
                        </a:lnTo>
                        <a:lnTo>
                          <a:pt x="511" y="22"/>
                        </a:lnTo>
                        <a:lnTo>
                          <a:pt x="525" y="8"/>
                        </a:lnTo>
                        <a:lnTo>
                          <a:pt x="502" y="0"/>
                        </a:lnTo>
                        <a:lnTo>
                          <a:pt x="478" y="0"/>
                        </a:lnTo>
                        <a:lnTo>
                          <a:pt x="455" y="14"/>
                        </a:lnTo>
                        <a:lnTo>
                          <a:pt x="443" y="22"/>
                        </a:lnTo>
                        <a:lnTo>
                          <a:pt x="424" y="28"/>
                        </a:lnTo>
                        <a:lnTo>
                          <a:pt x="403" y="31"/>
                        </a:lnTo>
                        <a:lnTo>
                          <a:pt x="391" y="36"/>
                        </a:lnTo>
                        <a:lnTo>
                          <a:pt x="366" y="50"/>
                        </a:lnTo>
                        <a:lnTo>
                          <a:pt x="350" y="59"/>
                        </a:lnTo>
                        <a:lnTo>
                          <a:pt x="334" y="67"/>
                        </a:lnTo>
                        <a:lnTo>
                          <a:pt x="315" y="73"/>
                        </a:lnTo>
                        <a:lnTo>
                          <a:pt x="296" y="81"/>
                        </a:lnTo>
                        <a:lnTo>
                          <a:pt x="278" y="92"/>
                        </a:lnTo>
                        <a:lnTo>
                          <a:pt x="264" y="106"/>
                        </a:lnTo>
                        <a:lnTo>
                          <a:pt x="253" y="120"/>
                        </a:lnTo>
                        <a:lnTo>
                          <a:pt x="241" y="132"/>
                        </a:lnTo>
                        <a:lnTo>
                          <a:pt x="231" y="140"/>
                        </a:lnTo>
                        <a:lnTo>
                          <a:pt x="210" y="157"/>
                        </a:lnTo>
                        <a:lnTo>
                          <a:pt x="189" y="174"/>
                        </a:lnTo>
                        <a:lnTo>
                          <a:pt x="163" y="190"/>
                        </a:lnTo>
                        <a:lnTo>
                          <a:pt x="146" y="215"/>
                        </a:lnTo>
                        <a:lnTo>
                          <a:pt x="126" y="235"/>
                        </a:lnTo>
                        <a:lnTo>
                          <a:pt x="109" y="246"/>
                        </a:lnTo>
                        <a:lnTo>
                          <a:pt x="91" y="271"/>
                        </a:lnTo>
                        <a:lnTo>
                          <a:pt x="80" y="288"/>
                        </a:lnTo>
                        <a:lnTo>
                          <a:pt x="64" y="305"/>
                        </a:lnTo>
                        <a:lnTo>
                          <a:pt x="49" y="316"/>
                        </a:lnTo>
                        <a:lnTo>
                          <a:pt x="33" y="327"/>
                        </a:lnTo>
                        <a:lnTo>
                          <a:pt x="0" y="389"/>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1046" name="Freeform 31">
                  <a:extLst>
                    <a:ext uri="{FF2B5EF4-FFF2-40B4-BE49-F238E27FC236}">
                      <a16:creationId xmlns:a16="http://schemas.microsoft.com/office/drawing/2014/main" id="{771D1F6F-FE8F-4793-BB1C-959BEE1FE67D}"/>
                    </a:ext>
                  </a:extLst>
                </p:cNvPr>
                <p:cNvSpPr>
                  <a:spLocks/>
                </p:cNvSpPr>
                <p:nvPr/>
              </p:nvSpPr>
              <p:spPr bwMode="auto">
                <a:xfrm>
                  <a:off x="3324" y="2815"/>
                  <a:ext cx="158" cy="378"/>
                </a:xfrm>
                <a:custGeom>
                  <a:avLst/>
                  <a:gdLst>
                    <a:gd name="T0" fmla="*/ 29 w 158"/>
                    <a:gd name="T1" fmla="*/ 117 h 378"/>
                    <a:gd name="T2" fmla="*/ 26 w 158"/>
                    <a:gd name="T3" fmla="*/ 193 h 378"/>
                    <a:gd name="T4" fmla="*/ 12 w 158"/>
                    <a:gd name="T5" fmla="*/ 240 h 378"/>
                    <a:gd name="T6" fmla="*/ 0 w 158"/>
                    <a:gd name="T7" fmla="*/ 285 h 378"/>
                    <a:gd name="T8" fmla="*/ 0 w 158"/>
                    <a:gd name="T9" fmla="*/ 318 h 378"/>
                    <a:gd name="T10" fmla="*/ 4 w 158"/>
                    <a:gd name="T11" fmla="*/ 346 h 378"/>
                    <a:gd name="T12" fmla="*/ 18 w 158"/>
                    <a:gd name="T13" fmla="*/ 371 h 378"/>
                    <a:gd name="T14" fmla="*/ 29 w 158"/>
                    <a:gd name="T15" fmla="*/ 374 h 378"/>
                    <a:gd name="T16" fmla="*/ 39 w 158"/>
                    <a:gd name="T17" fmla="*/ 374 h 378"/>
                    <a:gd name="T18" fmla="*/ 51 w 158"/>
                    <a:gd name="T19" fmla="*/ 377 h 378"/>
                    <a:gd name="T20" fmla="*/ 57 w 158"/>
                    <a:gd name="T21" fmla="*/ 357 h 378"/>
                    <a:gd name="T22" fmla="*/ 63 w 158"/>
                    <a:gd name="T23" fmla="*/ 307 h 378"/>
                    <a:gd name="T24" fmla="*/ 80 w 158"/>
                    <a:gd name="T25" fmla="*/ 274 h 378"/>
                    <a:gd name="T26" fmla="*/ 84 w 158"/>
                    <a:gd name="T27" fmla="*/ 223 h 378"/>
                    <a:gd name="T28" fmla="*/ 92 w 158"/>
                    <a:gd name="T29" fmla="*/ 204 h 378"/>
                    <a:gd name="T30" fmla="*/ 100 w 158"/>
                    <a:gd name="T31" fmla="*/ 190 h 378"/>
                    <a:gd name="T32" fmla="*/ 106 w 158"/>
                    <a:gd name="T33" fmla="*/ 154 h 378"/>
                    <a:gd name="T34" fmla="*/ 118 w 158"/>
                    <a:gd name="T35" fmla="*/ 131 h 378"/>
                    <a:gd name="T36" fmla="*/ 126 w 158"/>
                    <a:gd name="T37" fmla="*/ 114 h 378"/>
                    <a:gd name="T38" fmla="*/ 133 w 158"/>
                    <a:gd name="T39" fmla="*/ 101 h 378"/>
                    <a:gd name="T40" fmla="*/ 133 w 158"/>
                    <a:gd name="T41" fmla="*/ 92 h 378"/>
                    <a:gd name="T42" fmla="*/ 151 w 158"/>
                    <a:gd name="T43" fmla="*/ 73 h 378"/>
                    <a:gd name="T44" fmla="*/ 153 w 158"/>
                    <a:gd name="T45" fmla="*/ 42 h 378"/>
                    <a:gd name="T46" fmla="*/ 157 w 158"/>
                    <a:gd name="T47" fmla="*/ 22 h 378"/>
                    <a:gd name="T48" fmla="*/ 141 w 158"/>
                    <a:gd name="T49" fmla="*/ 14 h 378"/>
                    <a:gd name="T50" fmla="*/ 131 w 158"/>
                    <a:gd name="T51" fmla="*/ 0 h 378"/>
                    <a:gd name="T52" fmla="*/ 118 w 158"/>
                    <a:gd name="T53" fmla="*/ 14 h 378"/>
                    <a:gd name="T54" fmla="*/ 106 w 158"/>
                    <a:gd name="T55" fmla="*/ 47 h 378"/>
                    <a:gd name="T56" fmla="*/ 92 w 158"/>
                    <a:gd name="T57" fmla="*/ 70 h 378"/>
                    <a:gd name="T58" fmla="*/ 80 w 158"/>
                    <a:gd name="T59" fmla="*/ 89 h 378"/>
                    <a:gd name="T60" fmla="*/ 75 w 158"/>
                    <a:gd name="T61" fmla="*/ 89 h 378"/>
                    <a:gd name="T62" fmla="*/ 63 w 158"/>
                    <a:gd name="T63" fmla="*/ 101 h 378"/>
                    <a:gd name="T64" fmla="*/ 57 w 158"/>
                    <a:gd name="T65" fmla="*/ 112 h 378"/>
                    <a:gd name="T66" fmla="*/ 29 w 158"/>
                    <a:gd name="T67" fmla="*/ 117 h 37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8" h="378">
                      <a:moveTo>
                        <a:pt x="29" y="117"/>
                      </a:moveTo>
                      <a:lnTo>
                        <a:pt x="26" y="193"/>
                      </a:lnTo>
                      <a:lnTo>
                        <a:pt x="12" y="240"/>
                      </a:lnTo>
                      <a:lnTo>
                        <a:pt x="0" y="285"/>
                      </a:lnTo>
                      <a:lnTo>
                        <a:pt x="0" y="318"/>
                      </a:lnTo>
                      <a:lnTo>
                        <a:pt x="4" y="346"/>
                      </a:lnTo>
                      <a:lnTo>
                        <a:pt x="18" y="371"/>
                      </a:lnTo>
                      <a:lnTo>
                        <a:pt x="29" y="374"/>
                      </a:lnTo>
                      <a:lnTo>
                        <a:pt x="39" y="374"/>
                      </a:lnTo>
                      <a:lnTo>
                        <a:pt x="51" y="377"/>
                      </a:lnTo>
                      <a:lnTo>
                        <a:pt x="57" y="357"/>
                      </a:lnTo>
                      <a:lnTo>
                        <a:pt x="63" y="307"/>
                      </a:lnTo>
                      <a:lnTo>
                        <a:pt x="80" y="274"/>
                      </a:lnTo>
                      <a:lnTo>
                        <a:pt x="84" y="223"/>
                      </a:lnTo>
                      <a:lnTo>
                        <a:pt x="92" y="204"/>
                      </a:lnTo>
                      <a:lnTo>
                        <a:pt x="100" y="190"/>
                      </a:lnTo>
                      <a:lnTo>
                        <a:pt x="106" y="154"/>
                      </a:lnTo>
                      <a:lnTo>
                        <a:pt x="118" y="131"/>
                      </a:lnTo>
                      <a:lnTo>
                        <a:pt x="126" y="114"/>
                      </a:lnTo>
                      <a:lnTo>
                        <a:pt x="133" y="101"/>
                      </a:lnTo>
                      <a:lnTo>
                        <a:pt x="133" y="92"/>
                      </a:lnTo>
                      <a:lnTo>
                        <a:pt x="151" y="73"/>
                      </a:lnTo>
                      <a:lnTo>
                        <a:pt x="153" y="42"/>
                      </a:lnTo>
                      <a:lnTo>
                        <a:pt x="157" y="22"/>
                      </a:lnTo>
                      <a:lnTo>
                        <a:pt x="141" y="14"/>
                      </a:lnTo>
                      <a:lnTo>
                        <a:pt x="131" y="0"/>
                      </a:lnTo>
                      <a:lnTo>
                        <a:pt x="118" y="14"/>
                      </a:lnTo>
                      <a:lnTo>
                        <a:pt x="106" y="47"/>
                      </a:lnTo>
                      <a:lnTo>
                        <a:pt x="92" y="70"/>
                      </a:lnTo>
                      <a:lnTo>
                        <a:pt x="80" y="89"/>
                      </a:lnTo>
                      <a:lnTo>
                        <a:pt x="75" y="89"/>
                      </a:lnTo>
                      <a:lnTo>
                        <a:pt x="63" y="101"/>
                      </a:lnTo>
                      <a:lnTo>
                        <a:pt x="57" y="112"/>
                      </a:lnTo>
                      <a:lnTo>
                        <a:pt x="29" y="117"/>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47" name="Freeform 32">
                  <a:extLst>
                    <a:ext uri="{FF2B5EF4-FFF2-40B4-BE49-F238E27FC236}">
                      <a16:creationId xmlns:a16="http://schemas.microsoft.com/office/drawing/2014/main" id="{A597C8BE-01CA-4BA4-85A2-CD2C00E174DA}"/>
                    </a:ext>
                  </a:extLst>
                </p:cNvPr>
                <p:cNvSpPr>
                  <a:spLocks/>
                </p:cNvSpPr>
                <p:nvPr/>
              </p:nvSpPr>
              <p:spPr bwMode="auto">
                <a:xfrm>
                  <a:off x="2575" y="655"/>
                  <a:ext cx="2126" cy="1789"/>
                </a:xfrm>
                <a:custGeom>
                  <a:avLst/>
                  <a:gdLst>
                    <a:gd name="T0" fmla="*/ 124 w 2126"/>
                    <a:gd name="T1" fmla="*/ 750 h 1789"/>
                    <a:gd name="T2" fmla="*/ 142 w 2126"/>
                    <a:gd name="T3" fmla="*/ 619 h 1789"/>
                    <a:gd name="T4" fmla="*/ 214 w 2126"/>
                    <a:gd name="T5" fmla="*/ 544 h 1789"/>
                    <a:gd name="T6" fmla="*/ 296 w 2126"/>
                    <a:gd name="T7" fmla="*/ 508 h 1789"/>
                    <a:gd name="T8" fmla="*/ 319 w 2126"/>
                    <a:gd name="T9" fmla="*/ 432 h 1789"/>
                    <a:gd name="T10" fmla="*/ 424 w 2126"/>
                    <a:gd name="T11" fmla="*/ 365 h 1789"/>
                    <a:gd name="T12" fmla="*/ 492 w 2126"/>
                    <a:gd name="T13" fmla="*/ 271 h 1789"/>
                    <a:gd name="T14" fmla="*/ 461 w 2126"/>
                    <a:gd name="T15" fmla="*/ 223 h 1789"/>
                    <a:gd name="T16" fmla="*/ 467 w 2126"/>
                    <a:gd name="T17" fmla="*/ 179 h 1789"/>
                    <a:gd name="T18" fmla="*/ 399 w 2126"/>
                    <a:gd name="T19" fmla="*/ 243 h 1789"/>
                    <a:gd name="T20" fmla="*/ 377 w 2126"/>
                    <a:gd name="T21" fmla="*/ 371 h 1789"/>
                    <a:gd name="T22" fmla="*/ 331 w 2126"/>
                    <a:gd name="T23" fmla="*/ 410 h 1789"/>
                    <a:gd name="T24" fmla="*/ 307 w 2126"/>
                    <a:gd name="T25" fmla="*/ 343 h 1789"/>
                    <a:gd name="T26" fmla="*/ 243 w 2126"/>
                    <a:gd name="T27" fmla="*/ 374 h 1789"/>
                    <a:gd name="T28" fmla="*/ 226 w 2126"/>
                    <a:gd name="T29" fmla="*/ 324 h 1789"/>
                    <a:gd name="T30" fmla="*/ 227 w 2126"/>
                    <a:gd name="T31" fmla="*/ 273 h 1789"/>
                    <a:gd name="T32" fmla="*/ 296 w 2126"/>
                    <a:gd name="T33" fmla="*/ 240 h 1789"/>
                    <a:gd name="T34" fmla="*/ 340 w 2126"/>
                    <a:gd name="T35" fmla="*/ 153 h 1789"/>
                    <a:gd name="T36" fmla="*/ 412 w 2126"/>
                    <a:gd name="T37" fmla="*/ 53 h 1789"/>
                    <a:gd name="T38" fmla="*/ 511 w 2126"/>
                    <a:gd name="T39" fmla="*/ 25 h 1789"/>
                    <a:gd name="T40" fmla="*/ 642 w 2126"/>
                    <a:gd name="T41" fmla="*/ 103 h 1789"/>
                    <a:gd name="T42" fmla="*/ 595 w 2126"/>
                    <a:gd name="T43" fmla="*/ 223 h 1789"/>
                    <a:gd name="T44" fmla="*/ 642 w 2126"/>
                    <a:gd name="T45" fmla="*/ 285 h 1789"/>
                    <a:gd name="T46" fmla="*/ 682 w 2126"/>
                    <a:gd name="T47" fmla="*/ 215 h 1789"/>
                    <a:gd name="T48" fmla="*/ 859 w 2126"/>
                    <a:gd name="T49" fmla="*/ 187 h 1789"/>
                    <a:gd name="T50" fmla="*/ 1073 w 2126"/>
                    <a:gd name="T51" fmla="*/ 33 h 1789"/>
                    <a:gd name="T52" fmla="*/ 1406 w 2126"/>
                    <a:gd name="T53" fmla="*/ 103 h 1789"/>
                    <a:gd name="T54" fmla="*/ 2004 w 2126"/>
                    <a:gd name="T55" fmla="*/ 226 h 1789"/>
                    <a:gd name="T56" fmla="*/ 2057 w 2126"/>
                    <a:gd name="T57" fmla="*/ 298 h 1789"/>
                    <a:gd name="T58" fmla="*/ 2076 w 2126"/>
                    <a:gd name="T59" fmla="*/ 541 h 1789"/>
                    <a:gd name="T60" fmla="*/ 1901 w 2126"/>
                    <a:gd name="T61" fmla="*/ 346 h 1789"/>
                    <a:gd name="T62" fmla="*/ 1763 w 2126"/>
                    <a:gd name="T63" fmla="*/ 435 h 1789"/>
                    <a:gd name="T64" fmla="*/ 1954 w 2126"/>
                    <a:gd name="T65" fmla="*/ 775 h 1789"/>
                    <a:gd name="T66" fmla="*/ 1876 w 2126"/>
                    <a:gd name="T67" fmla="*/ 920 h 1789"/>
                    <a:gd name="T68" fmla="*/ 2003 w 2126"/>
                    <a:gd name="T69" fmla="*/ 1252 h 1789"/>
                    <a:gd name="T70" fmla="*/ 1874 w 2126"/>
                    <a:gd name="T71" fmla="*/ 1425 h 1789"/>
                    <a:gd name="T72" fmla="*/ 1841 w 2126"/>
                    <a:gd name="T73" fmla="*/ 1559 h 1789"/>
                    <a:gd name="T74" fmla="*/ 1833 w 2126"/>
                    <a:gd name="T75" fmla="*/ 1690 h 1789"/>
                    <a:gd name="T76" fmla="*/ 1789 w 2126"/>
                    <a:gd name="T77" fmla="*/ 1685 h 1789"/>
                    <a:gd name="T78" fmla="*/ 1658 w 2126"/>
                    <a:gd name="T79" fmla="*/ 1411 h 1789"/>
                    <a:gd name="T80" fmla="*/ 1472 w 2126"/>
                    <a:gd name="T81" fmla="*/ 1403 h 1789"/>
                    <a:gd name="T82" fmla="*/ 1359 w 2126"/>
                    <a:gd name="T83" fmla="*/ 1562 h 1789"/>
                    <a:gd name="T84" fmla="*/ 1128 w 2126"/>
                    <a:gd name="T85" fmla="*/ 1213 h 1789"/>
                    <a:gd name="T86" fmla="*/ 822 w 2126"/>
                    <a:gd name="T87" fmla="*/ 1091 h 1789"/>
                    <a:gd name="T88" fmla="*/ 1054 w 2126"/>
                    <a:gd name="T89" fmla="*/ 1308 h 1789"/>
                    <a:gd name="T90" fmla="*/ 784 w 2126"/>
                    <a:gd name="T91" fmla="*/ 1503 h 1789"/>
                    <a:gd name="T92" fmla="*/ 714 w 2126"/>
                    <a:gd name="T93" fmla="*/ 1319 h 1789"/>
                    <a:gd name="T94" fmla="*/ 601 w 2126"/>
                    <a:gd name="T95" fmla="*/ 1105 h 1789"/>
                    <a:gd name="T96" fmla="*/ 537 w 2126"/>
                    <a:gd name="T97" fmla="*/ 946 h 1789"/>
                    <a:gd name="T98" fmla="*/ 505 w 2126"/>
                    <a:gd name="T99" fmla="*/ 873 h 1789"/>
                    <a:gd name="T100" fmla="*/ 465 w 2126"/>
                    <a:gd name="T101" fmla="*/ 831 h 1789"/>
                    <a:gd name="T102" fmla="*/ 449 w 2126"/>
                    <a:gd name="T103" fmla="*/ 909 h 1789"/>
                    <a:gd name="T104" fmla="*/ 393 w 2126"/>
                    <a:gd name="T105" fmla="*/ 787 h 1789"/>
                    <a:gd name="T106" fmla="*/ 329 w 2126"/>
                    <a:gd name="T107" fmla="*/ 742 h 1789"/>
                    <a:gd name="T108" fmla="*/ 397 w 2126"/>
                    <a:gd name="T109" fmla="*/ 848 h 1789"/>
                    <a:gd name="T110" fmla="*/ 367 w 2126"/>
                    <a:gd name="T111" fmla="*/ 873 h 1789"/>
                    <a:gd name="T112" fmla="*/ 313 w 2126"/>
                    <a:gd name="T113" fmla="*/ 803 h 1789"/>
                    <a:gd name="T114" fmla="*/ 251 w 2126"/>
                    <a:gd name="T115" fmla="*/ 753 h 1789"/>
                    <a:gd name="T116" fmla="*/ 169 w 2126"/>
                    <a:gd name="T117" fmla="*/ 817 h 1789"/>
                    <a:gd name="T118" fmla="*/ 152 w 2126"/>
                    <a:gd name="T119" fmla="*/ 890 h 1789"/>
                    <a:gd name="T120" fmla="*/ 95 w 2126"/>
                    <a:gd name="T121" fmla="*/ 943 h 1789"/>
                    <a:gd name="T122" fmla="*/ 12 w 2126"/>
                    <a:gd name="T123" fmla="*/ 909 h 178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126" h="1789">
                      <a:moveTo>
                        <a:pt x="0" y="803"/>
                      </a:moveTo>
                      <a:lnTo>
                        <a:pt x="19" y="778"/>
                      </a:lnTo>
                      <a:lnTo>
                        <a:pt x="31" y="759"/>
                      </a:lnTo>
                      <a:lnTo>
                        <a:pt x="56" y="759"/>
                      </a:lnTo>
                      <a:lnTo>
                        <a:pt x="84" y="764"/>
                      </a:lnTo>
                      <a:lnTo>
                        <a:pt x="103" y="753"/>
                      </a:lnTo>
                      <a:lnTo>
                        <a:pt x="124" y="750"/>
                      </a:lnTo>
                      <a:lnTo>
                        <a:pt x="126" y="717"/>
                      </a:lnTo>
                      <a:lnTo>
                        <a:pt x="138" y="695"/>
                      </a:lnTo>
                      <a:lnTo>
                        <a:pt x="109" y="669"/>
                      </a:lnTo>
                      <a:lnTo>
                        <a:pt x="105" y="650"/>
                      </a:lnTo>
                      <a:lnTo>
                        <a:pt x="107" y="622"/>
                      </a:lnTo>
                      <a:lnTo>
                        <a:pt x="128" y="622"/>
                      </a:lnTo>
                      <a:lnTo>
                        <a:pt x="142" y="619"/>
                      </a:lnTo>
                      <a:lnTo>
                        <a:pt x="144" y="622"/>
                      </a:lnTo>
                      <a:lnTo>
                        <a:pt x="159" y="605"/>
                      </a:lnTo>
                      <a:lnTo>
                        <a:pt x="175" y="597"/>
                      </a:lnTo>
                      <a:lnTo>
                        <a:pt x="181" y="597"/>
                      </a:lnTo>
                      <a:lnTo>
                        <a:pt x="191" y="580"/>
                      </a:lnTo>
                      <a:lnTo>
                        <a:pt x="202" y="575"/>
                      </a:lnTo>
                      <a:lnTo>
                        <a:pt x="214" y="544"/>
                      </a:lnTo>
                      <a:lnTo>
                        <a:pt x="222" y="552"/>
                      </a:lnTo>
                      <a:lnTo>
                        <a:pt x="237" y="533"/>
                      </a:lnTo>
                      <a:lnTo>
                        <a:pt x="239" y="533"/>
                      </a:lnTo>
                      <a:lnTo>
                        <a:pt x="259" y="510"/>
                      </a:lnTo>
                      <a:lnTo>
                        <a:pt x="270" y="508"/>
                      </a:lnTo>
                      <a:lnTo>
                        <a:pt x="286" y="508"/>
                      </a:lnTo>
                      <a:lnTo>
                        <a:pt x="296" y="508"/>
                      </a:lnTo>
                      <a:lnTo>
                        <a:pt x="288" y="480"/>
                      </a:lnTo>
                      <a:lnTo>
                        <a:pt x="284" y="457"/>
                      </a:lnTo>
                      <a:lnTo>
                        <a:pt x="280" y="410"/>
                      </a:lnTo>
                      <a:lnTo>
                        <a:pt x="303" y="407"/>
                      </a:lnTo>
                      <a:lnTo>
                        <a:pt x="315" y="399"/>
                      </a:lnTo>
                      <a:lnTo>
                        <a:pt x="309" y="418"/>
                      </a:lnTo>
                      <a:lnTo>
                        <a:pt x="319" y="432"/>
                      </a:lnTo>
                      <a:lnTo>
                        <a:pt x="329" y="449"/>
                      </a:lnTo>
                      <a:lnTo>
                        <a:pt x="334" y="460"/>
                      </a:lnTo>
                      <a:lnTo>
                        <a:pt x="362" y="457"/>
                      </a:lnTo>
                      <a:lnTo>
                        <a:pt x="385" y="416"/>
                      </a:lnTo>
                      <a:lnTo>
                        <a:pt x="402" y="396"/>
                      </a:lnTo>
                      <a:lnTo>
                        <a:pt x="412" y="382"/>
                      </a:lnTo>
                      <a:lnTo>
                        <a:pt x="424" y="365"/>
                      </a:lnTo>
                      <a:lnTo>
                        <a:pt x="435" y="343"/>
                      </a:lnTo>
                      <a:lnTo>
                        <a:pt x="445" y="351"/>
                      </a:lnTo>
                      <a:lnTo>
                        <a:pt x="445" y="338"/>
                      </a:lnTo>
                      <a:lnTo>
                        <a:pt x="451" y="329"/>
                      </a:lnTo>
                      <a:lnTo>
                        <a:pt x="469" y="335"/>
                      </a:lnTo>
                      <a:lnTo>
                        <a:pt x="498" y="371"/>
                      </a:lnTo>
                      <a:lnTo>
                        <a:pt x="492" y="271"/>
                      </a:lnTo>
                      <a:lnTo>
                        <a:pt x="467" y="315"/>
                      </a:lnTo>
                      <a:lnTo>
                        <a:pt x="447" y="312"/>
                      </a:lnTo>
                      <a:lnTo>
                        <a:pt x="441" y="285"/>
                      </a:lnTo>
                      <a:lnTo>
                        <a:pt x="441" y="271"/>
                      </a:lnTo>
                      <a:lnTo>
                        <a:pt x="435" y="262"/>
                      </a:lnTo>
                      <a:lnTo>
                        <a:pt x="451" y="240"/>
                      </a:lnTo>
                      <a:lnTo>
                        <a:pt x="461" y="223"/>
                      </a:lnTo>
                      <a:lnTo>
                        <a:pt x="470" y="218"/>
                      </a:lnTo>
                      <a:lnTo>
                        <a:pt x="478" y="215"/>
                      </a:lnTo>
                      <a:lnTo>
                        <a:pt x="484" y="201"/>
                      </a:lnTo>
                      <a:lnTo>
                        <a:pt x="492" y="198"/>
                      </a:lnTo>
                      <a:lnTo>
                        <a:pt x="502" y="198"/>
                      </a:lnTo>
                      <a:lnTo>
                        <a:pt x="484" y="173"/>
                      </a:lnTo>
                      <a:lnTo>
                        <a:pt x="467" y="179"/>
                      </a:lnTo>
                      <a:lnTo>
                        <a:pt x="455" y="179"/>
                      </a:lnTo>
                      <a:lnTo>
                        <a:pt x="445" y="170"/>
                      </a:lnTo>
                      <a:lnTo>
                        <a:pt x="445" y="187"/>
                      </a:lnTo>
                      <a:lnTo>
                        <a:pt x="435" y="204"/>
                      </a:lnTo>
                      <a:lnTo>
                        <a:pt x="422" y="232"/>
                      </a:lnTo>
                      <a:lnTo>
                        <a:pt x="408" y="243"/>
                      </a:lnTo>
                      <a:lnTo>
                        <a:pt x="399" y="243"/>
                      </a:lnTo>
                      <a:lnTo>
                        <a:pt x="395" y="262"/>
                      </a:lnTo>
                      <a:lnTo>
                        <a:pt x="395" y="271"/>
                      </a:lnTo>
                      <a:lnTo>
                        <a:pt x="387" y="279"/>
                      </a:lnTo>
                      <a:lnTo>
                        <a:pt x="397" y="312"/>
                      </a:lnTo>
                      <a:lnTo>
                        <a:pt x="402" y="329"/>
                      </a:lnTo>
                      <a:lnTo>
                        <a:pt x="391" y="354"/>
                      </a:lnTo>
                      <a:lnTo>
                        <a:pt x="377" y="371"/>
                      </a:lnTo>
                      <a:lnTo>
                        <a:pt x="373" y="396"/>
                      </a:lnTo>
                      <a:lnTo>
                        <a:pt x="366" y="416"/>
                      </a:lnTo>
                      <a:lnTo>
                        <a:pt x="358" y="416"/>
                      </a:lnTo>
                      <a:lnTo>
                        <a:pt x="346" y="418"/>
                      </a:lnTo>
                      <a:lnTo>
                        <a:pt x="334" y="427"/>
                      </a:lnTo>
                      <a:lnTo>
                        <a:pt x="331" y="424"/>
                      </a:lnTo>
                      <a:lnTo>
                        <a:pt x="331" y="410"/>
                      </a:lnTo>
                      <a:lnTo>
                        <a:pt x="329" y="388"/>
                      </a:lnTo>
                      <a:lnTo>
                        <a:pt x="319" y="388"/>
                      </a:lnTo>
                      <a:lnTo>
                        <a:pt x="313" y="374"/>
                      </a:lnTo>
                      <a:lnTo>
                        <a:pt x="315" y="354"/>
                      </a:lnTo>
                      <a:lnTo>
                        <a:pt x="317" y="343"/>
                      </a:lnTo>
                      <a:lnTo>
                        <a:pt x="315" y="338"/>
                      </a:lnTo>
                      <a:lnTo>
                        <a:pt x="307" y="343"/>
                      </a:lnTo>
                      <a:lnTo>
                        <a:pt x="303" y="343"/>
                      </a:lnTo>
                      <a:lnTo>
                        <a:pt x="297" y="340"/>
                      </a:lnTo>
                      <a:lnTo>
                        <a:pt x="294" y="338"/>
                      </a:lnTo>
                      <a:lnTo>
                        <a:pt x="284" y="349"/>
                      </a:lnTo>
                      <a:lnTo>
                        <a:pt x="274" y="363"/>
                      </a:lnTo>
                      <a:lnTo>
                        <a:pt x="264" y="377"/>
                      </a:lnTo>
                      <a:lnTo>
                        <a:pt x="243" y="374"/>
                      </a:lnTo>
                      <a:lnTo>
                        <a:pt x="229" y="371"/>
                      </a:lnTo>
                      <a:lnTo>
                        <a:pt x="220" y="357"/>
                      </a:lnTo>
                      <a:lnTo>
                        <a:pt x="220" y="349"/>
                      </a:lnTo>
                      <a:lnTo>
                        <a:pt x="226" y="338"/>
                      </a:lnTo>
                      <a:lnTo>
                        <a:pt x="233" y="329"/>
                      </a:lnTo>
                      <a:lnTo>
                        <a:pt x="239" y="318"/>
                      </a:lnTo>
                      <a:lnTo>
                        <a:pt x="226" y="324"/>
                      </a:lnTo>
                      <a:lnTo>
                        <a:pt x="220" y="310"/>
                      </a:lnTo>
                      <a:lnTo>
                        <a:pt x="220" y="301"/>
                      </a:lnTo>
                      <a:lnTo>
                        <a:pt x="239" y="298"/>
                      </a:lnTo>
                      <a:lnTo>
                        <a:pt x="257" y="296"/>
                      </a:lnTo>
                      <a:lnTo>
                        <a:pt x="245" y="287"/>
                      </a:lnTo>
                      <a:lnTo>
                        <a:pt x="227" y="290"/>
                      </a:lnTo>
                      <a:lnTo>
                        <a:pt x="227" y="273"/>
                      </a:lnTo>
                      <a:lnTo>
                        <a:pt x="235" y="262"/>
                      </a:lnTo>
                      <a:lnTo>
                        <a:pt x="253" y="251"/>
                      </a:lnTo>
                      <a:lnTo>
                        <a:pt x="259" y="240"/>
                      </a:lnTo>
                      <a:lnTo>
                        <a:pt x="264" y="234"/>
                      </a:lnTo>
                      <a:lnTo>
                        <a:pt x="278" y="232"/>
                      </a:lnTo>
                      <a:lnTo>
                        <a:pt x="290" y="234"/>
                      </a:lnTo>
                      <a:lnTo>
                        <a:pt x="296" y="240"/>
                      </a:lnTo>
                      <a:lnTo>
                        <a:pt x="305" y="232"/>
                      </a:lnTo>
                      <a:lnTo>
                        <a:pt x="296" y="229"/>
                      </a:lnTo>
                      <a:lnTo>
                        <a:pt x="296" y="206"/>
                      </a:lnTo>
                      <a:lnTo>
                        <a:pt x="321" y="181"/>
                      </a:lnTo>
                      <a:lnTo>
                        <a:pt x="334" y="165"/>
                      </a:lnTo>
                      <a:lnTo>
                        <a:pt x="342" y="162"/>
                      </a:lnTo>
                      <a:lnTo>
                        <a:pt x="340" y="153"/>
                      </a:lnTo>
                      <a:lnTo>
                        <a:pt x="352" y="137"/>
                      </a:lnTo>
                      <a:lnTo>
                        <a:pt x="366" y="112"/>
                      </a:lnTo>
                      <a:lnTo>
                        <a:pt x="381" y="100"/>
                      </a:lnTo>
                      <a:lnTo>
                        <a:pt x="369" y="89"/>
                      </a:lnTo>
                      <a:lnTo>
                        <a:pt x="401" y="64"/>
                      </a:lnTo>
                      <a:lnTo>
                        <a:pt x="414" y="67"/>
                      </a:lnTo>
                      <a:lnTo>
                        <a:pt x="412" y="53"/>
                      </a:lnTo>
                      <a:lnTo>
                        <a:pt x="439" y="50"/>
                      </a:lnTo>
                      <a:lnTo>
                        <a:pt x="490" y="6"/>
                      </a:lnTo>
                      <a:lnTo>
                        <a:pt x="498" y="0"/>
                      </a:lnTo>
                      <a:lnTo>
                        <a:pt x="488" y="33"/>
                      </a:lnTo>
                      <a:lnTo>
                        <a:pt x="500" y="17"/>
                      </a:lnTo>
                      <a:lnTo>
                        <a:pt x="513" y="11"/>
                      </a:lnTo>
                      <a:lnTo>
                        <a:pt x="511" y="25"/>
                      </a:lnTo>
                      <a:lnTo>
                        <a:pt x="550" y="8"/>
                      </a:lnTo>
                      <a:lnTo>
                        <a:pt x="568" y="22"/>
                      </a:lnTo>
                      <a:lnTo>
                        <a:pt x="542" y="36"/>
                      </a:lnTo>
                      <a:lnTo>
                        <a:pt x="552" y="53"/>
                      </a:lnTo>
                      <a:lnTo>
                        <a:pt x="589" y="50"/>
                      </a:lnTo>
                      <a:lnTo>
                        <a:pt x="645" y="75"/>
                      </a:lnTo>
                      <a:lnTo>
                        <a:pt x="642" y="103"/>
                      </a:lnTo>
                      <a:lnTo>
                        <a:pt x="618" y="128"/>
                      </a:lnTo>
                      <a:lnTo>
                        <a:pt x="583" y="142"/>
                      </a:lnTo>
                      <a:lnTo>
                        <a:pt x="577" y="170"/>
                      </a:lnTo>
                      <a:lnTo>
                        <a:pt x="579" y="198"/>
                      </a:lnTo>
                      <a:lnTo>
                        <a:pt x="589" y="204"/>
                      </a:lnTo>
                      <a:lnTo>
                        <a:pt x="591" y="218"/>
                      </a:lnTo>
                      <a:lnTo>
                        <a:pt x="595" y="223"/>
                      </a:lnTo>
                      <a:lnTo>
                        <a:pt x="603" y="229"/>
                      </a:lnTo>
                      <a:lnTo>
                        <a:pt x="605" y="245"/>
                      </a:lnTo>
                      <a:lnTo>
                        <a:pt x="616" y="265"/>
                      </a:lnTo>
                      <a:lnTo>
                        <a:pt x="616" y="273"/>
                      </a:lnTo>
                      <a:lnTo>
                        <a:pt x="628" y="273"/>
                      </a:lnTo>
                      <a:lnTo>
                        <a:pt x="632" y="279"/>
                      </a:lnTo>
                      <a:lnTo>
                        <a:pt x="642" y="285"/>
                      </a:lnTo>
                      <a:lnTo>
                        <a:pt x="647" y="276"/>
                      </a:lnTo>
                      <a:lnTo>
                        <a:pt x="653" y="262"/>
                      </a:lnTo>
                      <a:lnTo>
                        <a:pt x="657" y="254"/>
                      </a:lnTo>
                      <a:lnTo>
                        <a:pt x="667" y="259"/>
                      </a:lnTo>
                      <a:lnTo>
                        <a:pt x="679" y="240"/>
                      </a:lnTo>
                      <a:lnTo>
                        <a:pt x="679" y="226"/>
                      </a:lnTo>
                      <a:lnTo>
                        <a:pt x="682" y="215"/>
                      </a:lnTo>
                      <a:lnTo>
                        <a:pt x="684" y="206"/>
                      </a:lnTo>
                      <a:lnTo>
                        <a:pt x="708" y="198"/>
                      </a:lnTo>
                      <a:lnTo>
                        <a:pt x="727" y="190"/>
                      </a:lnTo>
                      <a:lnTo>
                        <a:pt x="752" y="179"/>
                      </a:lnTo>
                      <a:lnTo>
                        <a:pt x="782" y="187"/>
                      </a:lnTo>
                      <a:lnTo>
                        <a:pt x="811" y="187"/>
                      </a:lnTo>
                      <a:lnTo>
                        <a:pt x="859" y="187"/>
                      </a:lnTo>
                      <a:lnTo>
                        <a:pt x="867" y="120"/>
                      </a:lnTo>
                      <a:lnTo>
                        <a:pt x="894" y="123"/>
                      </a:lnTo>
                      <a:lnTo>
                        <a:pt x="914" y="173"/>
                      </a:lnTo>
                      <a:lnTo>
                        <a:pt x="918" y="131"/>
                      </a:lnTo>
                      <a:lnTo>
                        <a:pt x="1007" y="8"/>
                      </a:lnTo>
                      <a:lnTo>
                        <a:pt x="1042" y="8"/>
                      </a:lnTo>
                      <a:lnTo>
                        <a:pt x="1073" y="33"/>
                      </a:lnTo>
                      <a:lnTo>
                        <a:pt x="1114" y="31"/>
                      </a:lnTo>
                      <a:lnTo>
                        <a:pt x="1168" y="75"/>
                      </a:lnTo>
                      <a:lnTo>
                        <a:pt x="1231" y="100"/>
                      </a:lnTo>
                      <a:lnTo>
                        <a:pt x="1275" y="95"/>
                      </a:lnTo>
                      <a:lnTo>
                        <a:pt x="1334" y="123"/>
                      </a:lnTo>
                      <a:lnTo>
                        <a:pt x="1382" y="123"/>
                      </a:lnTo>
                      <a:lnTo>
                        <a:pt x="1406" y="103"/>
                      </a:lnTo>
                      <a:lnTo>
                        <a:pt x="1460" y="103"/>
                      </a:lnTo>
                      <a:lnTo>
                        <a:pt x="1489" y="126"/>
                      </a:lnTo>
                      <a:lnTo>
                        <a:pt x="1563" y="126"/>
                      </a:lnTo>
                      <a:lnTo>
                        <a:pt x="1625" y="162"/>
                      </a:lnTo>
                      <a:lnTo>
                        <a:pt x="1736" y="156"/>
                      </a:lnTo>
                      <a:lnTo>
                        <a:pt x="1917" y="173"/>
                      </a:lnTo>
                      <a:lnTo>
                        <a:pt x="2004" y="226"/>
                      </a:lnTo>
                      <a:lnTo>
                        <a:pt x="2078" y="259"/>
                      </a:lnTo>
                      <a:lnTo>
                        <a:pt x="2125" y="287"/>
                      </a:lnTo>
                      <a:lnTo>
                        <a:pt x="2111" y="296"/>
                      </a:lnTo>
                      <a:lnTo>
                        <a:pt x="2078" y="273"/>
                      </a:lnTo>
                      <a:lnTo>
                        <a:pt x="2003" y="265"/>
                      </a:lnTo>
                      <a:lnTo>
                        <a:pt x="2024" y="287"/>
                      </a:lnTo>
                      <a:lnTo>
                        <a:pt x="2057" y="298"/>
                      </a:lnTo>
                      <a:lnTo>
                        <a:pt x="2047" y="335"/>
                      </a:lnTo>
                      <a:lnTo>
                        <a:pt x="2012" y="357"/>
                      </a:lnTo>
                      <a:lnTo>
                        <a:pt x="2001" y="393"/>
                      </a:lnTo>
                      <a:lnTo>
                        <a:pt x="2047" y="427"/>
                      </a:lnTo>
                      <a:lnTo>
                        <a:pt x="2080" y="471"/>
                      </a:lnTo>
                      <a:lnTo>
                        <a:pt x="2098" y="536"/>
                      </a:lnTo>
                      <a:lnTo>
                        <a:pt x="2076" y="541"/>
                      </a:lnTo>
                      <a:lnTo>
                        <a:pt x="2030" y="522"/>
                      </a:lnTo>
                      <a:lnTo>
                        <a:pt x="1981" y="474"/>
                      </a:lnTo>
                      <a:lnTo>
                        <a:pt x="1962" y="449"/>
                      </a:lnTo>
                      <a:lnTo>
                        <a:pt x="1950" y="416"/>
                      </a:lnTo>
                      <a:lnTo>
                        <a:pt x="1938" y="365"/>
                      </a:lnTo>
                      <a:lnTo>
                        <a:pt x="1919" y="349"/>
                      </a:lnTo>
                      <a:lnTo>
                        <a:pt x="1901" y="346"/>
                      </a:lnTo>
                      <a:lnTo>
                        <a:pt x="1886" y="351"/>
                      </a:lnTo>
                      <a:lnTo>
                        <a:pt x="1903" y="391"/>
                      </a:lnTo>
                      <a:lnTo>
                        <a:pt x="1857" y="396"/>
                      </a:lnTo>
                      <a:lnTo>
                        <a:pt x="1835" y="377"/>
                      </a:lnTo>
                      <a:lnTo>
                        <a:pt x="1794" y="388"/>
                      </a:lnTo>
                      <a:lnTo>
                        <a:pt x="1763" y="418"/>
                      </a:lnTo>
                      <a:lnTo>
                        <a:pt x="1763" y="435"/>
                      </a:lnTo>
                      <a:lnTo>
                        <a:pt x="1775" y="463"/>
                      </a:lnTo>
                      <a:lnTo>
                        <a:pt x="1824" y="471"/>
                      </a:lnTo>
                      <a:lnTo>
                        <a:pt x="1863" y="505"/>
                      </a:lnTo>
                      <a:lnTo>
                        <a:pt x="1929" y="597"/>
                      </a:lnTo>
                      <a:lnTo>
                        <a:pt x="1956" y="658"/>
                      </a:lnTo>
                      <a:lnTo>
                        <a:pt x="1960" y="722"/>
                      </a:lnTo>
                      <a:lnTo>
                        <a:pt x="1954" y="775"/>
                      </a:lnTo>
                      <a:lnTo>
                        <a:pt x="1938" y="775"/>
                      </a:lnTo>
                      <a:lnTo>
                        <a:pt x="1921" y="756"/>
                      </a:lnTo>
                      <a:lnTo>
                        <a:pt x="1896" y="781"/>
                      </a:lnTo>
                      <a:lnTo>
                        <a:pt x="1870" y="803"/>
                      </a:lnTo>
                      <a:lnTo>
                        <a:pt x="1866" y="840"/>
                      </a:lnTo>
                      <a:lnTo>
                        <a:pt x="1894" y="884"/>
                      </a:lnTo>
                      <a:lnTo>
                        <a:pt x="1876" y="920"/>
                      </a:lnTo>
                      <a:lnTo>
                        <a:pt x="1870" y="982"/>
                      </a:lnTo>
                      <a:lnTo>
                        <a:pt x="1903" y="1021"/>
                      </a:lnTo>
                      <a:lnTo>
                        <a:pt x="1940" y="1032"/>
                      </a:lnTo>
                      <a:lnTo>
                        <a:pt x="1979" y="1074"/>
                      </a:lnTo>
                      <a:lnTo>
                        <a:pt x="2012" y="1130"/>
                      </a:lnTo>
                      <a:lnTo>
                        <a:pt x="2014" y="1213"/>
                      </a:lnTo>
                      <a:lnTo>
                        <a:pt x="2003" y="1252"/>
                      </a:lnTo>
                      <a:lnTo>
                        <a:pt x="1968" y="1286"/>
                      </a:lnTo>
                      <a:lnTo>
                        <a:pt x="1925" y="1303"/>
                      </a:lnTo>
                      <a:lnTo>
                        <a:pt x="1898" y="1328"/>
                      </a:lnTo>
                      <a:lnTo>
                        <a:pt x="1882" y="1314"/>
                      </a:lnTo>
                      <a:lnTo>
                        <a:pt x="1868" y="1328"/>
                      </a:lnTo>
                      <a:lnTo>
                        <a:pt x="1864" y="1389"/>
                      </a:lnTo>
                      <a:lnTo>
                        <a:pt x="1874" y="1425"/>
                      </a:lnTo>
                      <a:lnTo>
                        <a:pt x="1917" y="1467"/>
                      </a:lnTo>
                      <a:lnTo>
                        <a:pt x="1934" y="1509"/>
                      </a:lnTo>
                      <a:lnTo>
                        <a:pt x="1948" y="1531"/>
                      </a:lnTo>
                      <a:lnTo>
                        <a:pt x="1944" y="1576"/>
                      </a:lnTo>
                      <a:lnTo>
                        <a:pt x="1917" y="1612"/>
                      </a:lnTo>
                      <a:lnTo>
                        <a:pt x="1888" y="1612"/>
                      </a:lnTo>
                      <a:lnTo>
                        <a:pt x="1841" y="1559"/>
                      </a:lnTo>
                      <a:lnTo>
                        <a:pt x="1808" y="1540"/>
                      </a:lnTo>
                      <a:lnTo>
                        <a:pt x="1794" y="1529"/>
                      </a:lnTo>
                      <a:lnTo>
                        <a:pt x="1781" y="1556"/>
                      </a:lnTo>
                      <a:lnTo>
                        <a:pt x="1785" y="1596"/>
                      </a:lnTo>
                      <a:lnTo>
                        <a:pt x="1796" y="1626"/>
                      </a:lnTo>
                      <a:lnTo>
                        <a:pt x="1804" y="1674"/>
                      </a:lnTo>
                      <a:lnTo>
                        <a:pt x="1833" y="1690"/>
                      </a:lnTo>
                      <a:lnTo>
                        <a:pt x="1824" y="1715"/>
                      </a:lnTo>
                      <a:lnTo>
                        <a:pt x="1826" y="1752"/>
                      </a:lnTo>
                      <a:lnTo>
                        <a:pt x="1835" y="1788"/>
                      </a:lnTo>
                      <a:lnTo>
                        <a:pt x="1816" y="1785"/>
                      </a:lnTo>
                      <a:lnTo>
                        <a:pt x="1794" y="1743"/>
                      </a:lnTo>
                      <a:lnTo>
                        <a:pt x="1796" y="1699"/>
                      </a:lnTo>
                      <a:lnTo>
                        <a:pt x="1789" y="1685"/>
                      </a:lnTo>
                      <a:lnTo>
                        <a:pt x="1781" y="1635"/>
                      </a:lnTo>
                      <a:lnTo>
                        <a:pt x="1771" y="1621"/>
                      </a:lnTo>
                      <a:lnTo>
                        <a:pt x="1767" y="1551"/>
                      </a:lnTo>
                      <a:lnTo>
                        <a:pt x="1754" y="1509"/>
                      </a:lnTo>
                      <a:lnTo>
                        <a:pt x="1730" y="1470"/>
                      </a:lnTo>
                      <a:lnTo>
                        <a:pt x="1688" y="1448"/>
                      </a:lnTo>
                      <a:lnTo>
                        <a:pt x="1658" y="1411"/>
                      </a:lnTo>
                      <a:lnTo>
                        <a:pt x="1647" y="1384"/>
                      </a:lnTo>
                      <a:lnTo>
                        <a:pt x="1625" y="1353"/>
                      </a:lnTo>
                      <a:lnTo>
                        <a:pt x="1592" y="1283"/>
                      </a:lnTo>
                      <a:lnTo>
                        <a:pt x="1563" y="1289"/>
                      </a:lnTo>
                      <a:lnTo>
                        <a:pt x="1524" y="1322"/>
                      </a:lnTo>
                      <a:lnTo>
                        <a:pt x="1507" y="1350"/>
                      </a:lnTo>
                      <a:lnTo>
                        <a:pt x="1472" y="1403"/>
                      </a:lnTo>
                      <a:lnTo>
                        <a:pt x="1446" y="1459"/>
                      </a:lnTo>
                      <a:lnTo>
                        <a:pt x="1437" y="1478"/>
                      </a:lnTo>
                      <a:lnTo>
                        <a:pt x="1446" y="1543"/>
                      </a:lnTo>
                      <a:lnTo>
                        <a:pt x="1445" y="1607"/>
                      </a:lnTo>
                      <a:lnTo>
                        <a:pt x="1413" y="1651"/>
                      </a:lnTo>
                      <a:lnTo>
                        <a:pt x="1396" y="1654"/>
                      </a:lnTo>
                      <a:lnTo>
                        <a:pt x="1359" y="1562"/>
                      </a:lnTo>
                      <a:lnTo>
                        <a:pt x="1330" y="1498"/>
                      </a:lnTo>
                      <a:lnTo>
                        <a:pt x="1272" y="1375"/>
                      </a:lnTo>
                      <a:lnTo>
                        <a:pt x="1270" y="1328"/>
                      </a:lnTo>
                      <a:lnTo>
                        <a:pt x="1256" y="1305"/>
                      </a:lnTo>
                      <a:lnTo>
                        <a:pt x="1246" y="1336"/>
                      </a:lnTo>
                      <a:lnTo>
                        <a:pt x="1196" y="1266"/>
                      </a:lnTo>
                      <a:lnTo>
                        <a:pt x="1128" y="1213"/>
                      </a:lnTo>
                      <a:lnTo>
                        <a:pt x="1085" y="1225"/>
                      </a:lnTo>
                      <a:lnTo>
                        <a:pt x="1023" y="1219"/>
                      </a:lnTo>
                      <a:lnTo>
                        <a:pt x="993" y="1180"/>
                      </a:lnTo>
                      <a:lnTo>
                        <a:pt x="960" y="1185"/>
                      </a:lnTo>
                      <a:lnTo>
                        <a:pt x="914" y="1169"/>
                      </a:lnTo>
                      <a:lnTo>
                        <a:pt x="817" y="1038"/>
                      </a:lnTo>
                      <a:lnTo>
                        <a:pt x="822" y="1091"/>
                      </a:lnTo>
                      <a:lnTo>
                        <a:pt x="852" y="1166"/>
                      </a:lnTo>
                      <a:lnTo>
                        <a:pt x="885" y="1219"/>
                      </a:lnTo>
                      <a:lnTo>
                        <a:pt x="920" y="1247"/>
                      </a:lnTo>
                      <a:lnTo>
                        <a:pt x="958" y="1225"/>
                      </a:lnTo>
                      <a:lnTo>
                        <a:pt x="990" y="1225"/>
                      </a:lnTo>
                      <a:lnTo>
                        <a:pt x="1030" y="1272"/>
                      </a:lnTo>
                      <a:lnTo>
                        <a:pt x="1054" y="1308"/>
                      </a:lnTo>
                      <a:lnTo>
                        <a:pt x="1050" y="1331"/>
                      </a:lnTo>
                      <a:lnTo>
                        <a:pt x="980" y="1434"/>
                      </a:lnTo>
                      <a:lnTo>
                        <a:pt x="933" y="1473"/>
                      </a:lnTo>
                      <a:lnTo>
                        <a:pt x="836" y="1523"/>
                      </a:lnTo>
                      <a:lnTo>
                        <a:pt x="807" y="1540"/>
                      </a:lnTo>
                      <a:lnTo>
                        <a:pt x="789" y="1523"/>
                      </a:lnTo>
                      <a:lnTo>
                        <a:pt x="784" y="1503"/>
                      </a:lnTo>
                      <a:lnTo>
                        <a:pt x="782" y="1473"/>
                      </a:lnTo>
                      <a:lnTo>
                        <a:pt x="774" y="1442"/>
                      </a:lnTo>
                      <a:lnTo>
                        <a:pt x="760" y="1417"/>
                      </a:lnTo>
                      <a:lnTo>
                        <a:pt x="749" y="1395"/>
                      </a:lnTo>
                      <a:lnTo>
                        <a:pt x="731" y="1364"/>
                      </a:lnTo>
                      <a:lnTo>
                        <a:pt x="721" y="1344"/>
                      </a:lnTo>
                      <a:lnTo>
                        <a:pt x="714" y="1319"/>
                      </a:lnTo>
                      <a:lnTo>
                        <a:pt x="700" y="1297"/>
                      </a:lnTo>
                      <a:lnTo>
                        <a:pt x="679" y="1241"/>
                      </a:lnTo>
                      <a:lnTo>
                        <a:pt x="667" y="1219"/>
                      </a:lnTo>
                      <a:lnTo>
                        <a:pt x="651" y="1188"/>
                      </a:lnTo>
                      <a:lnTo>
                        <a:pt x="626" y="1146"/>
                      </a:lnTo>
                      <a:lnTo>
                        <a:pt x="612" y="1121"/>
                      </a:lnTo>
                      <a:lnTo>
                        <a:pt x="601" y="1105"/>
                      </a:lnTo>
                      <a:lnTo>
                        <a:pt x="587" y="1068"/>
                      </a:lnTo>
                      <a:lnTo>
                        <a:pt x="628" y="1035"/>
                      </a:lnTo>
                      <a:lnTo>
                        <a:pt x="645" y="962"/>
                      </a:lnTo>
                      <a:lnTo>
                        <a:pt x="607" y="943"/>
                      </a:lnTo>
                      <a:lnTo>
                        <a:pt x="554" y="954"/>
                      </a:lnTo>
                      <a:lnTo>
                        <a:pt x="542" y="946"/>
                      </a:lnTo>
                      <a:lnTo>
                        <a:pt x="537" y="946"/>
                      </a:lnTo>
                      <a:lnTo>
                        <a:pt x="529" y="946"/>
                      </a:lnTo>
                      <a:lnTo>
                        <a:pt x="523" y="946"/>
                      </a:lnTo>
                      <a:lnTo>
                        <a:pt x="521" y="932"/>
                      </a:lnTo>
                      <a:lnTo>
                        <a:pt x="517" y="920"/>
                      </a:lnTo>
                      <a:lnTo>
                        <a:pt x="517" y="898"/>
                      </a:lnTo>
                      <a:lnTo>
                        <a:pt x="507" y="887"/>
                      </a:lnTo>
                      <a:lnTo>
                        <a:pt x="505" y="873"/>
                      </a:lnTo>
                      <a:lnTo>
                        <a:pt x="500" y="870"/>
                      </a:lnTo>
                      <a:lnTo>
                        <a:pt x="494" y="859"/>
                      </a:lnTo>
                      <a:lnTo>
                        <a:pt x="492" y="848"/>
                      </a:lnTo>
                      <a:lnTo>
                        <a:pt x="488" y="837"/>
                      </a:lnTo>
                      <a:lnTo>
                        <a:pt x="484" y="831"/>
                      </a:lnTo>
                      <a:lnTo>
                        <a:pt x="472" y="831"/>
                      </a:lnTo>
                      <a:lnTo>
                        <a:pt x="465" y="831"/>
                      </a:lnTo>
                      <a:lnTo>
                        <a:pt x="461" y="831"/>
                      </a:lnTo>
                      <a:lnTo>
                        <a:pt x="459" y="845"/>
                      </a:lnTo>
                      <a:lnTo>
                        <a:pt x="459" y="859"/>
                      </a:lnTo>
                      <a:lnTo>
                        <a:pt x="459" y="876"/>
                      </a:lnTo>
                      <a:lnTo>
                        <a:pt x="459" y="893"/>
                      </a:lnTo>
                      <a:lnTo>
                        <a:pt x="459" y="904"/>
                      </a:lnTo>
                      <a:lnTo>
                        <a:pt x="449" y="909"/>
                      </a:lnTo>
                      <a:lnTo>
                        <a:pt x="441" y="920"/>
                      </a:lnTo>
                      <a:lnTo>
                        <a:pt x="430" y="904"/>
                      </a:lnTo>
                      <a:lnTo>
                        <a:pt x="422" y="881"/>
                      </a:lnTo>
                      <a:lnTo>
                        <a:pt x="424" y="856"/>
                      </a:lnTo>
                      <a:lnTo>
                        <a:pt x="412" y="823"/>
                      </a:lnTo>
                      <a:lnTo>
                        <a:pt x="406" y="801"/>
                      </a:lnTo>
                      <a:lnTo>
                        <a:pt x="393" y="787"/>
                      </a:lnTo>
                      <a:lnTo>
                        <a:pt x="377" y="773"/>
                      </a:lnTo>
                      <a:lnTo>
                        <a:pt x="369" y="753"/>
                      </a:lnTo>
                      <a:lnTo>
                        <a:pt x="364" y="739"/>
                      </a:lnTo>
                      <a:lnTo>
                        <a:pt x="350" y="736"/>
                      </a:lnTo>
                      <a:lnTo>
                        <a:pt x="346" y="728"/>
                      </a:lnTo>
                      <a:lnTo>
                        <a:pt x="336" y="728"/>
                      </a:lnTo>
                      <a:lnTo>
                        <a:pt x="329" y="742"/>
                      </a:lnTo>
                      <a:lnTo>
                        <a:pt x="321" y="753"/>
                      </a:lnTo>
                      <a:lnTo>
                        <a:pt x="338" y="767"/>
                      </a:lnTo>
                      <a:lnTo>
                        <a:pt x="348" y="787"/>
                      </a:lnTo>
                      <a:lnTo>
                        <a:pt x="366" y="812"/>
                      </a:lnTo>
                      <a:lnTo>
                        <a:pt x="373" y="823"/>
                      </a:lnTo>
                      <a:lnTo>
                        <a:pt x="387" y="831"/>
                      </a:lnTo>
                      <a:lnTo>
                        <a:pt x="397" y="848"/>
                      </a:lnTo>
                      <a:lnTo>
                        <a:pt x="385" y="868"/>
                      </a:lnTo>
                      <a:lnTo>
                        <a:pt x="383" y="859"/>
                      </a:lnTo>
                      <a:lnTo>
                        <a:pt x="383" y="848"/>
                      </a:lnTo>
                      <a:lnTo>
                        <a:pt x="377" y="873"/>
                      </a:lnTo>
                      <a:lnTo>
                        <a:pt x="375" y="895"/>
                      </a:lnTo>
                      <a:lnTo>
                        <a:pt x="364" y="901"/>
                      </a:lnTo>
                      <a:lnTo>
                        <a:pt x="367" y="873"/>
                      </a:lnTo>
                      <a:lnTo>
                        <a:pt x="366" y="859"/>
                      </a:lnTo>
                      <a:lnTo>
                        <a:pt x="352" y="851"/>
                      </a:lnTo>
                      <a:lnTo>
                        <a:pt x="346" y="845"/>
                      </a:lnTo>
                      <a:lnTo>
                        <a:pt x="340" y="834"/>
                      </a:lnTo>
                      <a:lnTo>
                        <a:pt x="329" y="828"/>
                      </a:lnTo>
                      <a:lnTo>
                        <a:pt x="321" y="820"/>
                      </a:lnTo>
                      <a:lnTo>
                        <a:pt x="313" y="803"/>
                      </a:lnTo>
                      <a:lnTo>
                        <a:pt x="303" y="795"/>
                      </a:lnTo>
                      <a:lnTo>
                        <a:pt x="297" y="778"/>
                      </a:lnTo>
                      <a:lnTo>
                        <a:pt x="296" y="764"/>
                      </a:lnTo>
                      <a:lnTo>
                        <a:pt x="288" y="759"/>
                      </a:lnTo>
                      <a:lnTo>
                        <a:pt x="280" y="750"/>
                      </a:lnTo>
                      <a:lnTo>
                        <a:pt x="264" y="750"/>
                      </a:lnTo>
                      <a:lnTo>
                        <a:pt x="251" y="753"/>
                      </a:lnTo>
                      <a:lnTo>
                        <a:pt x="235" y="750"/>
                      </a:lnTo>
                      <a:lnTo>
                        <a:pt x="208" y="753"/>
                      </a:lnTo>
                      <a:lnTo>
                        <a:pt x="189" y="756"/>
                      </a:lnTo>
                      <a:lnTo>
                        <a:pt x="183" y="762"/>
                      </a:lnTo>
                      <a:lnTo>
                        <a:pt x="181" y="778"/>
                      </a:lnTo>
                      <a:lnTo>
                        <a:pt x="181" y="798"/>
                      </a:lnTo>
                      <a:lnTo>
                        <a:pt x="169" y="817"/>
                      </a:lnTo>
                      <a:lnTo>
                        <a:pt x="161" y="826"/>
                      </a:lnTo>
                      <a:lnTo>
                        <a:pt x="157" y="831"/>
                      </a:lnTo>
                      <a:lnTo>
                        <a:pt x="152" y="845"/>
                      </a:lnTo>
                      <a:lnTo>
                        <a:pt x="148" y="856"/>
                      </a:lnTo>
                      <a:lnTo>
                        <a:pt x="154" y="865"/>
                      </a:lnTo>
                      <a:lnTo>
                        <a:pt x="154" y="881"/>
                      </a:lnTo>
                      <a:lnTo>
                        <a:pt x="152" y="890"/>
                      </a:lnTo>
                      <a:lnTo>
                        <a:pt x="148" y="901"/>
                      </a:lnTo>
                      <a:lnTo>
                        <a:pt x="138" y="920"/>
                      </a:lnTo>
                      <a:lnTo>
                        <a:pt x="132" y="912"/>
                      </a:lnTo>
                      <a:lnTo>
                        <a:pt x="126" y="918"/>
                      </a:lnTo>
                      <a:lnTo>
                        <a:pt x="119" y="926"/>
                      </a:lnTo>
                      <a:lnTo>
                        <a:pt x="107" y="929"/>
                      </a:lnTo>
                      <a:lnTo>
                        <a:pt x="95" y="943"/>
                      </a:lnTo>
                      <a:lnTo>
                        <a:pt x="84" y="946"/>
                      </a:lnTo>
                      <a:lnTo>
                        <a:pt x="72" y="946"/>
                      </a:lnTo>
                      <a:lnTo>
                        <a:pt x="60" y="946"/>
                      </a:lnTo>
                      <a:lnTo>
                        <a:pt x="35" y="954"/>
                      </a:lnTo>
                      <a:lnTo>
                        <a:pt x="23" y="954"/>
                      </a:lnTo>
                      <a:lnTo>
                        <a:pt x="17" y="934"/>
                      </a:lnTo>
                      <a:lnTo>
                        <a:pt x="12" y="909"/>
                      </a:lnTo>
                      <a:lnTo>
                        <a:pt x="8" y="887"/>
                      </a:lnTo>
                      <a:lnTo>
                        <a:pt x="6" y="865"/>
                      </a:lnTo>
                      <a:lnTo>
                        <a:pt x="6" y="837"/>
                      </a:lnTo>
                      <a:lnTo>
                        <a:pt x="0" y="80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grpSp>
          <p:nvGrpSpPr>
            <p:cNvPr id="1034" name="Group 33">
              <a:extLst>
                <a:ext uri="{FF2B5EF4-FFF2-40B4-BE49-F238E27FC236}">
                  <a16:creationId xmlns:a16="http://schemas.microsoft.com/office/drawing/2014/main" id="{B54C960E-8E81-4625-9E14-318AEA2257E5}"/>
                </a:ext>
              </a:extLst>
            </p:cNvPr>
            <p:cNvGrpSpPr>
              <a:grpSpLocks/>
            </p:cNvGrpSpPr>
            <p:nvPr/>
          </p:nvGrpSpPr>
          <p:grpSpPr bwMode="auto">
            <a:xfrm>
              <a:off x="92" y="615"/>
              <a:ext cx="1865" cy="3311"/>
              <a:chOff x="92" y="615"/>
              <a:chExt cx="1865" cy="3311"/>
            </a:xfrm>
          </p:grpSpPr>
          <p:sp>
            <p:nvSpPr>
              <p:cNvPr id="1035" name="Freeform 34">
                <a:extLst>
                  <a:ext uri="{FF2B5EF4-FFF2-40B4-BE49-F238E27FC236}">
                    <a16:creationId xmlns:a16="http://schemas.microsoft.com/office/drawing/2014/main" id="{56E341F6-81DF-4DB7-825B-AB3CB7500EA4}"/>
                  </a:ext>
                </a:extLst>
              </p:cNvPr>
              <p:cNvSpPr>
                <a:spLocks/>
              </p:cNvSpPr>
              <p:nvPr/>
            </p:nvSpPr>
            <p:spPr bwMode="auto">
              <a:xfrm>
                <a:off x="92" y="761"/>
                <a:ext cx="1262" cy="1550"/>
              </a:xfrm>
              <a:custGeom>
                <a:avLst/>
                <a:gdLst>
                  <a:gd name="T0" fmla="*/ 101 w 1262"/>
                  <a:gd name="T1" fmla="*/ 290 h 1550"/>
                  <a:gd name="T2" fmla="*/ 82 w 1262"/>
                  <a:gd name="T3" fmla="*/ 203 h 1550"/>
                  <a:gd name="T4" fmla="*/ 181 w 1262"/>
                  <a:gd name="T5" fmla="*/ 131 h 1550"/>
                  <a:gd name="T6" fmla="*/ 225 w 1262"/>
                  <a:gd name="T7" fmla="*/ 75 h 1550"/>
                  <a:gd name="T8" fmla="*/ 303 w 1262"/>
                  <a:gd name="T9" fmla="*/ 64 h 1550"/>
                  <a:gd name="T10" fmla="*/ 544 w 1262"/>
                  <a:gd name="T11" fmla="*/ 67 h 1550"/>
                  <a:gd name="T12" fmla="*/ 666 w 1262"/>
                  <a:gd name="T13" fmla="*/ 95 h 1550"/>
                  <a:gd name="T14" fmla="*/ 620 w 1262"/>
                  <a:gd name="T15" fmla="*/ 92 h 1550"/>
                  <a:gd name="T16" fmla="*/ 589 w 1262"/>
                  <a:gd name="T17" fmla="*/ 3 h 1550"/>
                  <a:gd name="T18" fmla="*/ 649 w 1262"/>
                  <a:gd name="T19" fmla="*/ 0 h 1550"/>
                  <a:gd name="T20" fmla="*/ 696 w 1262"/>
                  <a:gd name="T21" fmla="*/ 39 h 1550"/>
                  <a:gd name="T22" fmla="*/ 767 w 1262"/>
                  <a:gd name="T23" fmla="*/ 103 h 1550"/>
                  <a:gd name="T24" fmla="*/ 754 w 1262"/>
                  <a:gd name="T25" fmla="*/ 33 h 1550"/>
                  <a:gd name="T26" fmla="*/ 884 w 1262"/>
                  <a:gd name="T27" fmla="*/ 100 h 1550"/>
                  <a:gd name="T28" fmla="*/ 886 w 1262"/>
                  <a:gd name="T29" fmla="*/ 128 h 1550"/>
                  <a:gd name="T30" fmla="*/ 847 w 1262"/>
                  <a:gd name="T31" fmla="*/ 198 h 1550"/>
                  <a:gd name="T32" fmla="*/ 814 w 1262"/>
                  <a:gd name="T33" fmla="*/ 312 h 1550"/>
                  <a:gd name="T34" fmla="*/ 935 w 1262"/>
                  <a:gd name="T35" fmla="*/ 376 h 1550"/>
                  <a:gd name="T36" fmla="*/ 938 w 1262"/>
                  <a:gd name="T37" fmla="*/ 476 h 1550"/>
                  <a:gd name="T38" fmla="*/ 956 w 1262"/>
                  <a:gd name="T39" fmla="*/ 398 h 1550"/>
                  <a:gd name="T40" fmla="*/ 956 w 1262"/>
                  <a:gd name="T41" fmla="*/ 254 h 1550"/>
                  <a:gd name="T42" fmla="*/ 1043 w 1262"/>
                  <a:gd name="T43" fmla="*/ 293 h 1550"/>
                  <a:gd name="T44" fmla="*/ 1098 w 1262"/>
                  <a:gd name="T45" fmla="*/ 251 h 1550"/>
                  <a:gd name="T46" fmla="*/ 1195 w 1262"/>
                  <a:gd name="T47" fmla="*/ 357 h 1550"/>
                  <a:gd name="T48" fmla="*/ 1261 w 1262"/>
                  <a:gd name="T49" fmla="*/ 449 h 1550"/>
                  <a:gd name="T50" fmla="*/ 1209 w 1262"/>
                  <a:gd name="T51" fmla="*/ 485 h 1550"/>
                  <a:gd name="T52" fmla="*/ 1117 w 1262"/>
                  <a:gd name="T53" fmla="*/ 515 h 1550"/>
                  <a:gd name="T54" fmla="*/ 1181 w 1262"/>
                  <a:gd name="T55" fmla="*/ 535 h 1550"/>
                  <a:gd name="T56" fmla="*/ 1209 w 1262"/>
                  <a:gd name="T57" fmla="*/ 618 h 1550"/>
                  <a:gd name="T58" fmla="*/ 1183 w 1262"/>
                  <a:gd name="T59" fmla="*/ 624 h 1550"/>
                  <a:gd name="T60" fmla="*/ 1146 w 1262"/>
                  <a:gd name="T61" fmla="*/ 657 h 1550"/>
                  <a:gd name="T62" fmla="*/ 1088 w 1262"/>
                  <a:gd name="T63" fmla="*/ 730 h 1550"/>
                  <a:gd name="T64" fmla="*/ 1082 w 1262"/>
                  <a:gd name="T65" fmla="*/ 839 h 1550"/>
                  <a:gd name="T66" fmla="*/ 1020 w 1262"/>
                  <a:gd name="T67" fmla="*/ 1003 h 1550"/>
                  <a:gd name="T68" fmla="*/ 1038 w 1262"/>
                  <a:gd name="T69" fmla="*/ 1142 h 1550"/>
                  <a:gd name="T70" fmla="*/ 1003 w 1262"/>
                  <a:gd name="T71" fmla="*/ 1048 h 1550"/>
                  <a:gd name="T72" fmla="*/ 942 w 1262"/>
                  <a:gd name="T73" fmla="*/ 1006 h 1550"/>
                  <a:gd name="T74" fmla="*/ 890 w 1262"/>
                  <a:gd name="T75" fmla="*/ 1034 h 1550"/>
                  <a:gd name="T76" fmla="*/ 804 w 1262"/>
                  <a:gd name="T77" fmla="*/ 1048 h 1550"/>
                  <a:gd name="T78" fmla="*/ 760 w 1262"/>
                  <a:gd name="T79" fmla="*/ 1151 h 1550"/>
                  <a:gd name="T80" fmla="*/ 859 w 1262"/>
                  <a:gd name="T81" fmla="*/ 1290 h 1550"/>
                  <a:gd name="T82" fmla="*/ 874 w 1262"/>
                  <a:gd name="T83" fmla="*/ 1212 h 1550"/>
                  <a:gd name="T84" fmla="*/ 931 w 1262"/>
                  <a:gd name="T85" fmla="*/ 1268 h 1550"/>
                  <a:gd name="T86" fmla="*/ 962 w 1262"/>
                  <a:gd name="T87" fmla="*/ 1346 h 1550"/>
                  <a:gd name="T88" fmla="*/ 987 w 1262"/>
                  <a:gd name="T89" fmla="*/ 1415 h 1550"/>
                  <a:gd name="T90" fmla="*/ 1045 w 1262"/>
                  <a:gd name="T91" fmla="*/ 1521 h 1550"/>
                  <a:gd name="T92" fmla="*/ 1133 w 1262"/>
                  <a:gd name="T93" fmla="*/ 1518 h 1550"/>
                  <a:gd name="T94" fmla="*/ 1080 w 1262"/>
                  <a:gd name="T95" fmla="*/ 1532 h 1550"/>
                  <a:gd name="T96" fmla="*/ 977 w 1262"/>
                  <a:gd name="T97" fmla="*/ 1516 h 1550"/>
                  <a:gd name="T98" fmla="*/ 905 w 1262"/>
                  <a:gd name="T99" fmla="*/ 1421 h 1550"/>
                  <a:gd name="T100" fmla="*/ 853 w 1262"/>
                  <a:gd name="T101" fmla="*/ 1385 h 1550"/>
                  <a:gd name="T102" fmla="*/ 769 w 1262"/>
                  <a:gd name="T103" fmla="*/ 1340 h 1550"/>
                  <a:gd name="T104" fmla="*/ 622 w 1262"/>
                  <a:gd name="T105" fmla="*/ 1190 h 1550"/>
                  <a:gd name="T106" fmla="*/ 501 w 1262"/>
                  <a:gd name="T107" fmla="*/ 970 h 1550"/>
                  <a:gd name="T108" fmla="*/ 542 w 1262"/>
                  <a:gd name="T109" fmla="*/ 1167 h 1550"/>
                  <a:gd name="T110" fmla="*/ 464 w 1262"/>
                  <a:gd name="T111" fmla="*/ 1031 h 1550"/>
                  <a:gd name="T112" fmla="*/ 392 w 1262"/>
                  <a:gd name="T113" fmla="*/ 763 h 1550"/>
                  <a:gd name="T114" fmla="*/ 400 w 1262"/>
                  <a:gd name="T115" fmla="*/ 568 h 1550"/>
                  <a:gd name="T116" fmla="*/ 375 w 1262"/>
                  <a:gd name="T117" fmla="*/ 418 h 1550"/>
                  <a:gd name="T118" fmla="*/ 354 w 1262"/>
                  <a:gd name="T119" fmla="*/ 329 h 1550"/>
                  <a:gd name="T120" fmla="*/ 305 w 1262"/>
                  <a:gd name="T121" fmla="*/ 276 h 1550"/>
                  <a:gd name="T122" fmla="*/ 202 w 1262"/>
                  <a:gd name="T123" fmla="*/ 290 h 1550"/>
                  <a:gd name="T124" fmla="*/ 124 w 1262"/>
                  <a:gd name="T125" fmla="*/ 345 h 155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62" h="1550">
                    <a:moveTo>
                      <a:pt x="0" y="398"/>
                    </a:moveTo>
                    <a:lnTo>
                      <a:pt x="60" y="345"/>
                    </a:lnTo>
                    <a:lnTo>
                      <a:pt x="95" y="323"/>
                    </a:lnTo>
                    <a:lnTo>
                      <a:pt x="101" y="290"/>
                    </a:lnTo>
                    <a:lnTo>
                      <a:pt x="74" y="270"/>
                    </a:lnTo>
                    <a:lnTo>
                      <a:pt x="72" y="231"/>
                    </a:lnTo>
                    <a:lnTo>
                      <a:pt x="84" y="220"/>
                    </a:lnTo>
                    <a:lnTo>
                      <a:pt x="82" y="203"/>
                    </a:lnTo>
                    <a:lnTo>
                      <a:pt x="128" y="198"/>
                    </a:lnTo>
                    <a:lnTo>
                      <a:pt x="140" y="167"/>
                    </a:lnTo>
                    <a:lnTo>
                      <a:pt x="142" y="139"/>
                    </a:lnTo>
                    <a:lnTo>
                      <a:pt x="181" y="131"/>
                    </a:lnTo>
                    <a:lnTo>
                      <a:pt x="185" y="103"/>
                    </a:lnTo>
                    <a:lnTo>
                      <a:pt x="148" y="95"/>
                    </a:lnTo>
                    <a:lnTo>
                      <a:pt x="165" y="75"/>
                    </a:lnTo>
                    <a:lnTo>
                      <a:pt x="225" y="75"/>
                    </a:lnTo>
                    <a:lnTo>
                      <a:pt x="243" y="53"/>
                    </a:lnTo>
                    <a:lnTo>
                      <a:pt x="268" y="50"/>
                    </a:lnTo>
                    <a:lnTo>
                      <a:pt x="284" y="33"/>
                    </a:lnTo>
                    <a:lnTo>
                      <a:pt x="303" y="64"/>
                    </a:lnTo>
                    <a:lnTo>
                      <a:pt x="379" y="59"/>
                    </a:lnTo>
                    <a:lnTo>
                      <a:pt x="414" y="92"/>
                    </a:lnTo>
                    <a:lnTo>
                      <a:pt x="527" y="84"/>
                    </a:lnTo>
                    <a:lnTo>
                      <a:pt x="544" y="67"/>
                    </a:lnTo>
                    <a:lnTo>
                      <a:pt x="587" y="95"/>
                    </a:lnTo>
                    <a:lnTo>
                      <a:pt x="631" y="120"/>
                    </a:lnTo>
                    <a:lnTo>
                      <a:pt x="653" y="109"/>
                    </a:lnTo>
                    <a:lnTo>
                      <a:pt x="666" y="95"/>
                    </a:lnTo>
                    <a:lnTo>
                      <a:pt x="703" y="103"/>
                    </a:lnTo>
                    <a:lnTo>
                      <a:pt x="678" y="84"/>
                    </a:lnTo>
                    <a:lnTo>
                      <a:pt x="655" y="86"/>
                    </a:lnTo>
                    <a:lnTo>
                      <a:pt x="620" y="92"/>
                    </a:lnTo>
                    <a:lnTo>
                      <a:pt x="602" y="64"/>
                    </a:lnTo>
                    <a:lnTo>
                      <a:pt x="583" y="50"/>
                    </a:lnTo>
                    <a:lnTo>
                      <a:pt x="583" y="28"/>
                    </a:lnTo>
                    <a:lnTo>
                      <a:pt x="589" y="3"/>
                    </a:lnTo>
                    <a:lnTo>
                      <a:pt x="604" y="0"/>
                    </a:lnTo>
                    <a:lnTo>
                      <a:pt x="626" y="22"/>
                    </a:lnTo>
                    <a:lnTo>
                      <a:pt x="631" y="11"/>
                    </a:lnTo>
                    <a:lnTo>
                      <a:pt x="649" y="0"/>
                    </a:lnTo>
                    <a:lnTo>
                      <a:pt x="670" y="17"/>
                    </a:lnTo>
                    <a:lnTo>
                      <a:pt x="682" y="3"/>
                    </a:lnTo>
                    <a:lnTo>
                      <a:pt x="694" y="25"/>
                    </a:lnTo>
                    <a:lnTo>
                      <a:pt x="696" y="39"/>
                    </a:lnTo>
                    <a:lnTo>
                      <a:pt x="727" y="59"/>
                    </a:lnTo>
                    <a:lnTo>
                      <a:pt x="715" y="75"/>
                    </a:lnTo>
                    <a:lnTo>
                      <a:pt x="715" y="98"/>
                    </a:lnTo>
                    <a:lnTo>
                      <a:pt x="767" y="103"/>
                    </a:lnTo>
                    <a:lnTo>
                      <a:pt x="781" y="75"/>
                    </a:lnTo>
                    <a:lnTo>
                      <a:pt x="771" y="61"/>
                    </a:lnTo>
                    <a:lnTo>
                      <a:pt x="748" y="64"/>
                    </a:lnTo>
                    <a:lnTo>
                      <a:pt x="754" y="33"/>
                    </a:lnTo>
                    <a:lnTo>
                      <a:pt x="801" y="50"/>
                    </a:lnTo>
                    <a:lnTo>
                      <a:pt x="810" y="72"/>
                    </a:lnTo>
                    <a:lnTo>
                      <a:pt x="849" y="72"/>
                    </a:lnTo>
                    <a:lnTo>
                      <a:pt x="884" y="100"/>
                    </a:lnTo>
                    <a:lnTo>
                      <a:pt x="903" y="95"/>
                    </a:lnTo>
                    <a:lnTo>
                      <a:pt x="925" y="120"/>
                    </a:lnTo>
                    <a:lnTo>
                      <a:pt x="903" y="153"/>
                    </a:lnTo>
                    <a:lnTo>
                      <a:pt x="886" y="128"/>
                    </a:lnTo>
                    <a:lnTo>
                      <a:pt x="874" y="137"/>
                    </a:lnTo>
                    <a:lnTo>
                      <a:pt x="859" y="156"/>
                    </a:lnTo>
                    <a:lnTo>
                      <a:pt x="834" y="173"/>
                    </a:lnTo>
                    <a:lnTo>
                      <a:pt x="847" y="198"/>
                    </a:lnTo>
                    <a:lnTo>
                      <a:pt x="824" y="201"/>
                    </a:lnTo>
                    <a:lnTo>
                      <a:pt x="804" y="234"/>
                    </a:lnTo>
                    <a:lnTo>
                      <a:pt x="785" y="276"/>
                    </a:lnTo>
                    <a:lnTo>
                      <a:pt x="814" y="312"/>
                    </a:lnTo>
                    <a:lnTo>
                      <a:pt x="837" y="354"/>
                    </a:lnTo>
                    <a:lnTo>
                      <a:pt x="878" y="359"/>
                    </a:lnTo>
                    <a:lnTo>
                      <a:pt x="917" y="354"/>
                    </a:lnTo>
                    <a:lnTo>
                      <a:pt x="935" y="376"/>
                    </a:lnTo>
                    <a:lnTo>
                      <a:pt x="927" y="387"/>
                    </a:lnTo>
                    <a:lnTo>
                      <a:pt x="915" y="410"/>
                    </a:lnTo>
                    <a:lnTo>
                      <a:pt x="933" y="449"/>
                    </a:lnTo>
                    <a:lnTo>
                      <a:pt x="938" y="476"/>
                    </a:lnTo>
                    <a:lnTo>
                      <a:pt x="960" y="490"/>
                    </a:lnTo>
                    <a:lnTo>
                      <a:pt x="989" y="465"/>
                    </a:lnTo>
                    <a:lnTo>
                      <a:pt x="981" y="429"/>
                    </a:lnTo>
                    <a:lnTo>
                      <a:pt x="956" y="398"/>
                    </a:lnTo>
                    <a:lnTo>
                      <a:pt x="985" y="362"/>
                    </a:lnTo>
                    <a:lnTo>
                      <a:pt x="960" y="301"/>
                    </a:lnTo>
                    <a:lnTo>
                      <a:pt x="937" y="276"/>
                    </a:lnTo>
                    <a:lnTo>
                      <a:pt x="956" y="254"/>
                    </a:lnTo>
                    <a:lnTo>
                      <a:pt x="952" y="220"/>
                    </a:lnTo>
                    <a:lnTo>
                      <a:pt x="966" y="201"/>
                    </a:lnTo>
                    <a:lnTo>
                      <a:pt x="989" y="220"/>
                    </a:lnTo>
                    <a:lnTo>
                      <a:pt x="1043" y="293"/>
                    </a:lnTo>
                    <a:lnTo>
                      <a:pt x="1076" y="304"/>
                    </a:lnTo>
                    <a:lnTo>
                      <a:pt x="1086" y="284"/>
                    </a:lnTo>
                    <a:lnTo>
                      <a:pt x="1078" y="245"/>
                    </a:lnTo>
                    <a:lnTo>
                      <a:pt x="1098" y="251"/>
                    </a:lnTo>
                    <a:lnTo>
                      <a:pt x="1131" y="295"/>
                    </a:lnTo>
                    <a:lnTo>
                      <a:pt x="1137" y="320"/>
                    </a:lnTo>
                    <a:lnTo>
                      <a:pt x="1156" y="337"/>
                    </a:lnTo>
                    <a:lnTo>
                      <a:pt x="1195" y="357"/>
                    </a:lnTo>
                    <a:lnTo>
                      <a:pt x="1214" y="393"/>
                    </a:lnTo>
                    <a:lnTo>
                      <a:pt x="1244" y="418"/>
                    </a:lnTo>
                    <a:lnTo>
                      <a:pt x="1259" y="426"/>
                    </a:lnTo>
                    <a:lnTo>
                      <a:pt x="1261" y="449"/>
                    </a:lnTo>
                    <a:lnTo>
                      <a:pt x="1238" y="462"/>
                    </a:lnTo>
                    <a:lnTo>
                      <a:pt x="1224" y="446"/>
                    </a:lnTo>
                    <a:lnTo>
                      <a:pt x="1212" y="449"/>
                    </a:lnTo>
                    <a:lnTo>
                      <a:pt x="1209" y="485"/>
                    </a:lnTo>
                    <a:lnTo>
                      <a:pt x="1189" y="493"/>
                    </a:lnTo>
                    <a:lnTo>
                      <a:pt x="1168" y="474"/>
                    </a:lnTo>
                    <a:lnTo>
                      <a:pt x="1123" y="474"/>
                    </a:lnTo>
                    <a:lnTo>
                      <a:pt x="1117" y="515"/>
                    </a:lnTo>
                    <a:lnTo>
                      <a:pt x="1129" y="540"/>
                    </a:lnTo>
                    <a:lnTo>
                      <a:pt x="1146" y="527"/>
                    </a:lnTo>
                    <a:lnTo>
                      <a:pt x="1164" y="521"/>
                    </a:lnTo>
                    <a:lnTo>
                      <a:pt x="1181" y="535"/>
                    </a:lnTo>
                    <a:lnTo>
                      <a:pt x="1158" y="566"/>
                    </a:lnTo>
                    <a:lnTo>
                      <a:pt x="1181" y="593"/>
                    </a:lnTo>
                    <a:lnTo>
                      <a:pt x="1212" y="602"/>
                    </a:lnTo>
                    <a:lnTo>
                      <a:pt x="1209" y="618"/>
                    </a:lnTo>
                    <a:lnTo>
                      <a:pt x="1197" y="621"/>
                    </a:lnTo>
                    <a:lnTo>
                      <a:pt x="1168" y="716"/>
                    </a:lnTo>
                    <a:lnTo>
                      <a:pt x="1170" y="655"/>
                    </a:lnTo>
                    <a:lnTo>
                      <a:pt x="1183" y="624"/>
                    </a:lnTo>
                    <a:lnTo>
                      <a:pt x="1168" y="610"/>
                    </a:lnTo>
                    <a:lnTo>
                      <a:pt x="1150" y="630"/>
                    </a:lnTo>
                    <a:lnTo>
                      <a:pt x="1160" y="646"/>
                    </a:lnTo>
                    <a:lnTo>
                      <a:pt x="1146" y="657"/>
                    </a:lnTo>
                    <a:lnTo>
                      <a:pt x="1133" y="671"/>
                    </a:lnTo>
                    <a:lnTo>
                      <a:pt x="1135" y="713"/>
                    </a:lnTo>
                    <a:lnTo>
                      <a:pt x="1115" y="727"/>
                    </a:lnTo>
                    <a:lnTo>
                      <a:pt x="1088" y="730"/>
                    </a:lnTo>
                    <a:lnTo>
                      <a:pt x="1098" y="752"/>
                    </a:lnTo>
                    <a:lnTo>
                      <a:pt x="1088" y="777"/>
                    </a:lnTo>
                    <a:lnTo>
                      <a:pt x="1098" y="797"/>
                    </a:lnTo>
                    <a:lnTo>
                      <a:pt x="1082" y="839"/>
                    </a:lnTo>
                    <a:lnTo>
                      <a:pt x="1076" y="878"/>
                    </a:lnTo>
                    <a:lnTo>
                      <a:pt x="1053" y="900"/>
                    </a:lnTo>
                    <a:lnTo>
                      <a:pt x="1024" y="961"/>
                    </a:lnTo>
                    <a:lnTo>
                      <a:pt x="1020" y="1003"/>
                    </a:lnTo>
                    <a:lnTo>
                      <a:pt x="1030" y="1036"/>
                    </a:lnTo>
                    <a:lnTo>
                      <a:pt x="1043" y="1078"/>
                    </a:lnTo>
                    <a:lnTo>
                      <a:pt x="1051" y="1123"/>
                    </a:lnTo>
                    <a:lnTo>
                      <a:pt x="1038" y="1142"/>
                    </a:lnTo>
                    <a:lnTo>
                      <a:pt x="1020" y="1128"/>
                    </a:lnTo>
                    <a:lnTo>
                      <a:pt x="1024" y="1106"/>
                    </a:lnTo>
                    <a:lnTo>
                      <a:pt x="1014" y="1056"/>
                    </a:lnTo>
                    <a:lnTo>
                      <a:pt x="1003" y="1048"/>
                    </a:lnTo>
                    <a:lnTo>
                      <a:pt x="995" y="1017"/>
                    </a:lnTo>
                    <a:lnTo>
                      <a:pt x="979" y="1017"/>
                    </a:lnTo>
                    <a:lnTo>
                      <a:pt x="962" y="1000"/>
                    </a:lnTo>
                    <a:lnTo>
                      <a:pt x="942" y="1006"/>
                    </a:lnTo>
                    <a:lnTo>
                      <a:pt x="925" y="995"/>
                    </a:lnTo>
                    <a:lnTo>
                      <a:pt x="903" y="1009"/>
                    </a:lnTo>
                    <a:lnTo>
                      <a:pt x="865" y="997"/>
                    </a:lnTo>
                    <a:lnTo>
                      <a:pt x="890" y="1034"/>
                    </a:lnTo>
                    <a:lnTo>
                      <a:pt x="859" y="1031"/>
                    </a:lnTo>
                    <a:lnTo>
                      <a:pt x="837" y="1003"/>
                    </a:lnTo>
                    <a:lnTo>
                      <a:pt x="799" y="1003"/>
                    </a:lnTo>
                    <a:lnTo>
                      <a:pt x="804" y="1048"/>
                    </a:lnTo>
                    <a:lnTo>
                      <a:pt x="775" y="1034"/>
                    </a:lnTo>
                    <a:lnTo>
                      <a:pt x="760" y="1078"/>
                    </a:lnTo>
                    <a:lnTo>
                      <a:pt x="771" y="1098"/>
                    </a:lnTo>
                    <a:lnTo>
                      <a:pt x="760" y="1151"/>
                    </a:lnTo>
                    <a:lnTo>
                      <a:pt x="773" y="1212"/>
                    </a:lnTo>
                    <a:lnTo>
                      <a:pt x="789" y="1254"/>
                    </a:lnTo>
                    <a:lnTo>
                      <a:pt x="806" y="1293"/>
                    </a:lnTo>
                    <a:lnTo>
                      <a:pt x="859" y="1290"/>
                    </a:lnTo>
                    <a:lnTo>
                      <a:pt x="880" y="1282"/>
                    </a:lnTo>
                    <a:lnTo>
                      <a:pt x="884" y="1254"/>
                    </a:lnTo>
                    <a:lnTo>
                      <a:pt x="872" y="1231"/>
                    </a:lnTo>
                    <a:lnTo>
                      <a:pt x="874" y="1212"/>
                    </a:lnTo>
                    <a:lnTo>
                      <a:pt x="907" y="1217"/>
                    </a:lnTo>
                    <a:lnTo>
                      <a:pt x="940" y="1206"/>
                    </a:lnTo>
                    <a:lnTo>
                      <a:pt x="940" y="1231"/>
                    </a:lnTo>
                    <a:lnTo>
                      <a:pt x="931" y="1268"/>
                    </a:lnTo>
                    <a:lnTo>
                      <a:pt x="915" y="1295"/>
                    </a:lnTo>
                    <a:lnTo>
                      <a:pt x="911" y="1334"/>
                    </a:lnTo>
                    <a:lnTo>
                      <a:pt x="933" y="1351"/>
                    </a:lnTo>
                    <a:lnTo>
                      <a:pt x="962" y="1346"/>
                    </a:lnTo>
                    <a:lnTo>
                      <a:pt x="979" y="1360"/>
                    </a:lnTo>
                    <a:lnTo>
                      <a:pt x="995" y="1354"/>
                    </a:lnTo>
                    <a:lnTo>
                      <a:pt x="1001" y="1379"/>
                    </a:lnTo>
                    <a:lnTo>
                      <a:pt x="987" y="1415"/>
                    </a:lnTo>
                    <a:lnTo>
                      <a:pt x="999" y="1438"/>
                    </a:lnTo>
                    <a:lnTo>
                      <a:pt x="1001" y="1482"/>
                    </a:lnTo>
                    <a:lnTo>
                      <a:pt x="1020" y="1513"/>
                    </a:lnTo>
                    <a:lnTo>
                      <a:pt x="1045" y="1521"/>
                    </a:lnTo>
                    <a:lnTo>
                      <a:pt x="1063" y="1513"/>
                    </a:lnTo>
                    <a:lnTo>
                      <a:pt x="1071" y="1516"/>
                    </a:lnTo>
                    <a:lnTo>
                      <a:pt x="1104" y="1516"/>
                    </a:lnTo>
                    <a:lnTo>
                      <a:pt x="1133" y="1518"/>
                    </a:lnTo>
                    <a:lnTo>
                      <a:pt x="1141" y="1499"/>
                    </a:lnTo>
                    <a:lnTo>
                      <a:pt x="1115" y="1532"/>
                    </a:lnTo>
                    <a:lnTo>
                      <a:pt x="1098" y="1529"/>
                    </a:lnTo>
                    <a:lnTo>
                      <a:pt x="1080" y="1532"/>
                    </a:lnTo>
                    <a:lnTo>
                      <a:pt x="1045" y="1549"/>
                    </a:lnTo>
                    <a:lnTo>
                      <a:pt x="1016" y="1527"/>
                    </a:lnTo>
                    <a:lnTo>
                      <a:pt x="989" y="1513"/>
                    </a:lnTo>
                    <a:lnTo>
                      <a:pt x="977" y="1516"/>
                    </a:lnTo>
                    <a:lnTo>
                      <a:pt x="979" y="1496"/>
                    </a:lnTo>
                    <a:lnTo>
                      <a:pt x="977" y="1465"/>
                    </a:lnTo>
                    <a:lnTo>
                      <a:pt x="954" y="1438"/>
                    </a:lnTo>
                    <a:lnTo>
                      <a:pt x="905" y="1421"/>
                    </a:lnTo>
                    <a:lnTo>
                      <a:pt x="898" y="1410"/>
                    </a:lnTo>
                    <a:lnTo>
                      <a:pt x="884" y="1412"/>
                    </a:lnTo>
                    <a:lnTo>
                      <a:pt x="870" y="1399"/>
                    </a:lnTo>
                    <a:lnTo>
                      <a:pt x="853" y="1385"/>
                    </a:lnTo>
                    <a:lnTo>
                      <a:pt x="830" y="1346"/>
                    </a:lnTo>
                    <a:lnTo>
                      <a:pt x="802" y="1334"/>
                    </a:lnTo>
                    <a:lnTo>
                      <a:pt x="787" y="1360"/>
                    </a:lnTo>
                    <a:lnTo>
                      <a:pt x="769" y="1340"/>
                    </a:lnTo>
                    <a:lnTo>
                      <a:pt x="748" y="1340"/>
                    </a:lnTo>
                    <a:lnTo>
                      <a:pt x="705" y="1326"/>
                    </a:lnTo>
                    <a:lnTo>
                      <a:pt x="628" y="1259"/>
                    </a:lnTo>
                    <a:lnTo>
                      <a:pt x="622" y="1190"/>
                    </a:lnTo>
                    <a:lnTo>
                      <a:pt x="614" y="1162"/>
                    </a:lnTo>
                    <a:lnTo>
                      <a:pt x="600" y="1142"/>
                    </a:lnTo>
                    <a:lnTo>
                      <a:pt x="583" y="1103"/>
                    </a:lnTo>
                    <a:lnTo>
                      <a:pt x="501" y="970"/>
                    </a:lnTo>
                    <a:lnTo>
                      <a:pt x="501" y="1020"/>
                    </a:lnTo>
                    <a:lnTo>
                      <a:pt x="552" y="1109"/>
                    </a:lnTo>
                    <a:lnTo>
                      <a:pt x="573" y="1184"/>
                    </a:lnTo>
                    <a:lnTo>
                      <a:pt x="542" y="1167"/>
                    </a:lnTo>
                    <a:lnTo>
                      <a:pt x="536" y="1123"/>
                    </a:lnTo>
                    <a:lnTo>
                      <a:pt x="495" y="1095"/>
                    </a:lnTo>
                    <a:lnTo>
                      <a:pt x="519" y="1078"/>
                    </a:lnTo>
                    <a:lnTo>
                      <a:pt x="464" y="1031"/>
                    </a:lnTo>
                    <a:lnTo>
                      <a:pt x="486" y="1003"/>
                    </a:lnTo>
                    <a:lnTo>
                      <a:pt x="466" y="947"/>
                    </a:lnTo>
                    <a:lnTo>
                      <a:pt x="400" y="830"/>
                    </a:lnTo>
                    <a:lnTo>
                      <a:pt x="392" y="763"/>
                    </a:lnTo>
                    <a:lnTo>
                      <a:pt x="396" y="713"/>
                    </a:lnTo>
                    <a:lnTo>
                      <a:pt x="414" y="657"/>
                    </a:lnTo>
                    <a:lnTo>
                      <a:pt x="414" y="602"/>
                    </a:lnTo>
                    <a:lnTo>
                      <a:pt x="400" y="568"/>
                    </a:lnTo>
                    <a:lnTo>
                      <a:pt x="437" y="557"/>
                    </a:lnTo>
                    <a:lnTo>
                      <a:pt x="392" y="490"/>
                    </a:lnTo>
                    <a:lnTo>
                      <a:pt x="394" y="460"/>
                    </a:lnTo>
                    <a:lnTo>
                      <a:pt x="375" y="418"/>
                    </a:lnTo>
                    <a:lnTo>
                      <a:pt x="383" y="393"/>
                    </a:lnTo>
                    <a:lnTo>
                      <a:pt x="369" y="379"/>
                    </a:lnTo>
                    <a:lnTo>
                      <a:pt x="367" y="351"/>
                    </a:lnTo>
                    <a:lnTo>
                      <a:pt x="354" y="329"/>
                    </a:lnTo>
                    <a:lnTo>
                      <a:pt x="369" y="309"/>
                    </a:lnTo>
                    <a:lnTo>
                      <a:pt x="348" y="295"/>
                    </a:lnTo>
                    <a:lnTo>
                      <a:pt x="330" y="315"/>
                    </a:lnTo>
                    <a:lnTo>
                      <a:pt x="305" y="276"/>
                    </a:lnTo>
                    <a:lnTo>
                      <a:pt x="278" y="265"/>
                    </a:lnTo>
                    <a:lnTo>
                      <a:pt x="239" y="265"/>
                    </a:lnTo>
                    <a:lnTo>
                      <a:pt x="214" y="301"/>
                    </a:lnTo>
                    <a:lnTo>
                      <a:pt x="202" y="290"/>
                    </a:lnTo>
                    <a:lnTo>
                      <a:pt x="223" y="242"/>
                    </a:lnTo>
                    <a:lnTo>
                      <a:pt x="204" y="251"/>
                    </a:lnTo>
                    <a:lnTo>
                      <a:pt x="165" y="301"/>
                    </a:lnTo>
                    <a:lnTo>
                      <a:pt x="124" y="345"/>
                    </a:lnTo>
                    <a:lnTo>
                      <a:pt x="87" y="357"/>
                    </a:lnTo>
                    <a:lnTo>
                      <a:pt x="25" y="401"/>
                    </a:lnTo>
                    <a:lnTo>
                      <a:pt x="0" y="398"/>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36" name="Freeform 35">
                <a:extLst>
                  <a:ext uri="{FF2B5EF4-FFF2-40B4-BE49-F238E27FC236}">
                    <a16:creationId xmlns:a16="http://schemas.microsoft.com/office/drawing/2014/main" id="{D9A59E77-FC60-4C1B-A203-2980F6A63FF8}"/>
                  </a:ext>
                </a:extLst>
              </p:cNvPr>
              <p:cNvSpPr>
                <a:spLocks/>
              </p:cNvSpPr>
              <p:nvPr/>
            </p:nvSpPr>
            <p:spPr bwMode="auto">
              <a:xfrm>
                <a:off x="994" y="615"/>
                <a:ext cx="429" cy="408"/>
              </a:xfrm>
              <a:custGeom>
                <a:avLst/>
                <a:gdLst>
                  <a:gd name="T0" fmla="*/ 0 w 429"/>
                  <a:gd name="T1" fmla="*/ 84 h 408"/>
                  <a:gd name="T2" fmla="*/ 10 w 429"/>
                  <a:gd name="T3" fmla="*/ 53 h 408"/>
                  <a:gd name="T4" fmla="*/ 10 w 429"/>
                  <a:gd name="T5" fmla="*/ 31 h 408"/>
                  <a:gd name="T6" fmla="*/ 25 w 429"/>
                  <a:gd name="T7" fmla="*/ 0 h 408"/>
                  <a:gd name="T8" fmla="*/ 103 w 429"/>
                  <a:gd name="T9" fmla="*/ 20 h 408"/>
                  <a:gd name="T10" fmla="*/ 236 w 429"/>
                  <a:gd name="T11" fmla="*/ 56 h 408"/>
                  <a:gd name="T12" fmla="*/ 289 w 429"/>
                  <a:gd name="T13" fmla="*/ 86 h 408"/>
                  <a:gd name="T14" fmla="*/ 358 w 429"/>
                  <a:gd name="T15" fmla="*/ 114 h 408"/>
                  <a:gd name="T16" fmla="*/ 393 w 429"/>
                  <a:gd name="T17" fmla="*/ 167 h 408"/>
                  <a:gd name="T18" fmla="*/ 428 w 429"/>
                  <a:gd name="T19" fmla="*/ 192 h 408"/>
                  <a:gd name="T20" fmla="*/ 414 w 429"/>
                  <a:gd name="T21" fmla="*/ 212 h 408"/>
                  <a:gd name="T22" fmla="*/ 414 w 429"/>
                  <a:gd name="T23" fmla="*/ 237 h 408"/>
                  <a:gd name="T24" fmla="*/ 401 w 429"/>
                  <a:gd name="T25" fmla="*/ 243 h 408"/>
                  <a:gd name="T26" fmla="*/ 389 w 429"/>
                  <a:gd name="T27" fmla="*/ 265 h 408"/>
                  <a:gd name="T28" fmla="*/ 401 w 429"/>
                  <a:gd name="T29" fmla="*/ 287 h 408"/>
                  <a:gd name="T30" fmla="*/ 399 w 429"/>
                  <a:gd name="T31" fmla="*/ 304 h 408"/>
                  <a:gd name="T32" fmla="*/ 385 w 429"/>
                  <a:gd name="T33" fmla="*/ 326 h 408"/>
                  <a:gd name="T34" fmla="*/ 387 w 429"/>
                  <a:gd name="T35" fmla="*/ 348 h 408"/>
                  <a:gd name="T36" fmla="*/ 411 w 429"/>
                  <a:gd name="T37" fmla="*/ 371 h 408"/>
                  <a:gd name="T38" fmla="*/ 413 w 429"/>
                  <a:gd name="T39" fmla="*/ 393 h 408"/>
                  <a:gd name="T40" fmla="*/ 407 w 429"/>
                  <a:gd name="T41" fmla="*/ 404 h 408"/>
                  <a:gd name="T42" fmla="*/ 383 w 429"/>
                  <a:gd name="T43" fmla="*/ 407 h 408"/>
                  <a:gd name="T44" fmla="*/ 366 w 429"/>
                  <a:gd name="T45" fmla="*/ 396 h 408"/>
                  <a:gd name="T46" fmla="*/ 347 w 429"/>
                  <a:gd name="T47" fmla="*/ 368 h 408"/>
                  <a:gd name="T48" fmla="*/ 339 w 429"/>
                  <a:gd name="T49" fmla="*/ 368 h 408"/>
                  <a:gd name="T50" fmla="*/ 329 w 429"/>
                  <a:gd name="T51" fmla="*/ 357 h 408"/>
                  <a:gd name="T52" fmla="*/ 320 w 429"/>
                  <a:gd name="T53" fmla="*/ 323 h 408"/>
                  <a:gd name="T54" fmla="*/ 308 w 429"/>
                  <a:gd name="T55" fmla="*/ 312 h 408"/>
                  <a:gd name="T56" fmla="*/ 283 w 429"/>
                  <a:gd name="T57" fmla="*/ 295 h 408"/>
                  <a:gd name="T58" fmla="*/ 261 w 429"/>
                  <a:gd name="T59" fmla="*/ 284 h 408"/>
                  <a:gd name="T60" fmla="*/ 230 w 429"/>
                  <a:gd name="T61" fmla="*/ 254 h 408"/>
                  <a:gd name="T62" fmla="*/ 217 w 429"/>
                  <a:gd name="T63" fmla="*/ 231 h 408"/>
                  <a:gd name="T64" fmla="*/ 219 w 429"/>
                  <a:gd name="T65" fmla="*/ 215 h 408"/>
                  <a:gd name="T66" fmla="*/ 232 w 429"/>
                  <a:gd name="T67" fmla="*/ 201 h 408"/>
                  <a:gd name="T68" fmla="*/ 221 w 429"/>
                  <a:gd name="T69" fmla="*/ 184 h 408"/>
                  <a:gd name="T70" fmla="*/ 209 w 429"/>
                  <a:gd name="T71" fmla="*/ 192 h 408"/>
                  <a:gd name="T72" fmla="*/ 190 w 429"/>
                  <a:gd name="T73" fmla="*/ 167 h 408"/>
                  <a:gd name="T74" fmla="*/ 186 w 429"/>
                  <a:gd name="T75" fmla="*/ 181 h 408"/>
                  <a:gd name="T76" fmla="*/ 168 w 429"/>
                  <a:gd name="T77" fmla="*/ 181 h 408"/>
                  <a:gd name="T78" fmla="*/ 165 w 429"/>
                  <a:gd name="T79" fmla="*/ 170 h 408"/>
                  <a:gd name="T80" fmla="*/ 165 w 429"/>
                  <a:gd name="T81" fmla="*/ 151 h 408"/>
                  <a:gd name="T82" fmla="*/ 157 w 429"/>
                  <a:gd name="T83" fmla="*/ 139 h 408"/>
                  <a:gd name="T84" fmla="*/ 145 w 429"/>
                  <a:gd name="T85" fmla="*/ 142 h 408"/>
                  <a:gd name="T86" fmla="*/ 130 w 429"/>
                  <a:gd name="T87" fmla="*/ 112 h 408"/>
                  <a:gd name="T88" fmla="*/ 118 w 429"/>
                  <a:gd name="T89" fmla="*/ 109 h 408"/>
                  <a:gd name="T90" fmla="*/ 101 w 429"/>
                  <a:gd name="T91" fmla="*/ 95 h 408"/>
                  <a:gd name="T92" fmla="*/ 64 w 429"/>
                  <a:gd name="T93" fmla="*/ 98 h 408"/>
                  <a:gd name="T94" fmla="*/ 27 w 429"/>
                  <a:gd name="T95" fmla="*/ 95 h 408"/>
                  <a:gd name="T96" fmla="*/ 0 w 429"/>
                  <a:gd name="T97" fmla="*/ 84 h 4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29" h="408">
                    <a:moveTo>
                      <a:pt x="0" y="84"/>
                    </a:moveTo>
                    <a:lnTo>
                      <a:pt x="10" y="53"/>
                    </a:lnTo>
                    <a:lnTo>
                      <a:pt x="10" y="31"/>
                    </a:lnTo>
                    <a:lnTo>
                      <a:pt x="25" y="0"/>
                    </a:lnTo>
                    <a:lnTo>
                      <a:pt x="103" y="20"/>
                    </a:lnTo>
                    <a:lnTo>
                      <a:pt x="236" y="56"/>
                    </a:lnTo>
                    <a:lnTo>
                      <a:pt x="289" y="86"/>
                    </a:lnTo>
                    <a:lnTo>
                      <a:pt x="358" y="114"/>
                    </a:lnTo>
                    <a:lnTo>
                      <a:pt x="393" y="167"/>
                    </a:lnTo>
                    <a:lnTo>
                      <a:pt x="428" y="192"/>
                    </a:lnTo>
                    <a:lnTo>
                      <a:pt x="414" y="212"/>
                    </a:lnTo>
                    <a:lnTo>
                      <a:pt x="414" y="237"/>
                    </a:lnTo>
                    <a:lnTo>
                      <a:pt x="401" y="243"/>
                    </a:lnTo>
                    <a:lnTo>
                      <a:pt x="389" y="265"/>
                    </a:lnTo>
                    <a:lnTo>
                      <a:pt x="401" y="287"/>
                    </a:lnTo>
                    <a:lnTo>
                      <a:pt x="399" y="304"/>
                    </a:lnTo>
                    <a:lnTo>
                      <a:pt x="385" y="326"/>
                    </a:lnTo>
                    <a:lnTo>
                      <a:pt x="387" y="348"/>
                    </a:lnTo>
                    <a:lnTo>
                      <a:pt x="411" y="371"/>
                    </a:lnTo>
                    <a:lnTo>
                      <a:pt x="413" y="393"/>
                    </a:lnTo>
                    <a:lnTo>
                      <a:pt x="407" y="404"/>
                    </a:lnTo>
                    <a:lnTo>
                      <a:pt x="383" y="407"/>
                    </a:lnTo>
                    <a:lnTo>
                      <a:pt x="366" y="396"/>
                    </a:lnTo>
                    <a:lnTo>
                      <a:pt x="347" y="368"/>
                    </a:lnTo>
                    <a:lnTo>
                      <a:pt x="339" y="368"/>
                    </a:lnTo>
                    <a:lnTo>
                      <a:pt x="329" y="357"/>
                    </a:lnTo>
                    <a:lnTo>
                      <a:pt x="320" y="323"/>
                    </a:lnTo>
                    <a:lnTo>
                      <a:pt x="308" y="312"/>
                    </a:lnTo>
                    <a:lnTo>
                      <a:pt x="283" y="295"/>
                    </a:lnTo>
                    <a:lnTo>
                      <a:pt x="261" y="284"/>
                    </a:lnTo>
                    <a:lnTo>
                      <a:pt x="230" y="254"/>
                    </a:lnTo>
                    <a:lnTo>
                      <a:pt x="217" y="231"/>
                    </a:lnTo>
                    <a:lnTo>
                      <a:pt x="219" y="215"/>
                    </a:lnTo>
                    <a:lnTo>
                      <a:pt x="232" y="201"/>
                    </a:lnTo>
                    <a:lnTo>
                      <a:pt x="221" y="184"/>
                    </a:lnTo>
                    <a:lnTo>
                      <a:pt x="209" y="192"/>
                    </a:lnTo>
                    <a:lnTo>
                      <a:pt x="190" y="167"/>
                    </a:lnTo>
                    <a:lnTo>
                      <a:pt x="186" y="181"/>
                    </a:lnTo>
                    <a:lnTo>
                      <a:pt x="168" y="181"/>
                    </a:lnTo>
                    <a:lnTo>
                      <a:pt x="165" y="170"/>
                    </a:lnTo>
                    <a:lnTo>
                      <a:pt x="165" y="151"/>
                    </a:lnTo>
                    <a:lnTo>
                      <a:pt x="157" y="139"/>
                    </a:lnTo>
                    <a:lnTo>
                      <a:pt x="145" y="142"/>
                    </a:lnTo>
                    <a:lnTo>
                      <a:pt x="130" y="112"/>
                    </a:lnTo>
                    <a:lnTo>
                      <a:pt x="118" y="109"/>
                    </a:lnTo>
                    <a:lnTo>
                      <a:pt x="101" y="95"/>
                    </a:lnTo>
                    <a:lnTo>
                      <a:pt x="64" y="98"/>
                    </a:lnTo>
                    <a:lnTo>
                      <a:pt x="27" y="95"/>
                    </a:lnTo>
                    <a:lnTo>
                      <a:pt x="0" y="84"/>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37" name="Freeform 36">
                <a:extLst>
                  <a:ext uri="{FF2B5EF4-FFF2-40B4-BE49-F238E27FC236}">
                    <a16:creationId xmlns:a16="http://schemas.microsoft.com/office/drawing/2014/main" id="{D7EF102F-2F37-4045-810B-8548EAD3F0EB}"/>
                  </a:ext>
                </a:extLst>
              </p:cNvPr>
              <p:cNvSpPr>
                <a:spLocks/>
              </p:cNvSpPr>
              <p:nvPr/>
            </p:nvSpPr>
            <p:spPr bwMode="auto">
              <a:xfrm>
                <a:off x="908" y="758"/>
                <a:ext cx="274" cy="210"/>
              </a:xfrm>
              <a:custGeom>
                <a:avLst/>
                <a:gdLst>
                  <a:gd name="T0" fmla="*/ 10 w 274"/>
                  <a:gd name="T1" fmla="*/ 0 h 210"/>
                  <a:gd name="T2" fmla="*/ 0 w 274"/>
                  <a:gd name="T3" fmla="*/ 17 h 210"/>
                  <a:gd name="T4" fmla="*/ 0 w 274"/>
                  <a:gd name="T5" fmla="*/ 36 h 210"/>
                  <a:gd name="T6" fmla="*/ 19 w 274"/>
                  <a:gd name="T7" fmla="*/ 56 h 210"/>
                  <a:gd name="T8" fmla="*/ 31 w 274"/>
                  <a:gd name="T9" fmla="*/ 50 h 210"/>
                  <a:gd name="T10" fmla="*/ 35 w 274"/>
                  <a:gd name="T11" fmla="*/ 59 h 210"/>
                  <a:gd name="T12" fmla="*/ 46 w 274"/>
                  <a:gd name="T13" fmla="*/ 61 h 210"/>
                  <a:gd name="T14" fmla="*/ 54 w 274"/>
                  <a:gd name="T15" fmla="*/ 47 h 210"/>
                  <a:gd name="T16" fmla="*/ 81 w 274"/>
                  <a:gd name="T17" fmla="*/ 50 h 210"/>
                  <a:gd name="T18" fmla="*/ 85 w 274"/>
                  <a:gd name="T19" fmla="*/ 64 h 210"/>
                  <a:gd name="T20" fmla="*/ 94 w 274"/>
                  <a:gd name="T21" fmla="*/ 70 h 210"/>
                  <a:gd name="T22" fmla="*/ 117 w 274"/>
                  <a:gd name="T23" fmla="*/ 67 h 210"/>
                  <a:gd name="T24" fmla="*/ 125 w 274"/>
                  <a:gd name="T25" fmla="*/ 75 h 210"/>
                  <a:gd name="T26" fmla="*/ 137 w 274"/>
                  <a:gd name="T27" fmla="*/ 84 h 210"/>
                  <a:gd name="T28" fmla="*/ 146 w 274"/>
                  <a:gd name="T29" fmla="*/ 100 h 210"/>
                  <a:gd name="T30" fmla="*/ 146 w 274"/>
                  <a:gd name="T31" fmla="*/ 123 h 210"/>
                  <a:gd name="T32" fmla="*/ 138 w 274"/>
                  <a:gd name="T33" fmla="*/ 128 h 210"/>
                  <a:gd name="T34" fmla="*/ 142 w 274"/>
                  <a:gd name="T35" fmla="*/ 137 h 210"/>
                  <a:gd name="T36" fmla="*/ 131 w 274"/>
                  <a:gd name="T37" fmla="*/ 150 h 210"/>
                  <a:gd name="T38" fmla="*/ 131 w 274"/>
                  <a:gd name="T39" fmla="*/ 170 h 210"/>
                  <a:gd name="T40" fmla="*/ 148 w 274"/>
                  <a:gd name="T41" fmla="*/ 173 h 210"/>
                  <a:gd name="T42" fmla="*/ 158 w 274"/>
                  <a:gd name="T43" fmla="*/ 167 h 210"/>
                  <a:gd name="T44" fmla="*/ 161 w 274"/>
                  <a:gd name="T45" fmla="*/ 159 h 210"/>
                  <a:gd name="T46" fmla="*/ 167 w 274"/>
                  <a:gd name="T47" fmla="*/ 167 h 210"/>
                  <a:gd name="T48" fmla="*/ 177 w 274"/>
                  <a:gd name="T49" fmla="*/ 162 h 210"/>
                  <a:gd name="T50" fmla="*/ 198 w 274"/>
                  <a:gd name="T51" fmla="*/ 173 h 210"/>
                  <a:gd name="T52" fmla="*/ 211 w 274"/>
                  <a:gd name="T53" fmla="*/ 192 h 210"/>
                  <a:gd name="T54" fmla="*/ 215 w 274"/>
                  <a:gd name="T55" fmla="*/ 192 h 210"/>
                  <a:gd name="T56" fmla="*/ 217 w 274"/>
                  <a:gd name="T57" fmla="*/ 203 h 210"/>
                  <a:gd name="T58" fmla="*/ 231 w 274"/>
                  <a:gd name="T59" fmla="*/ 209 h 210"/>
                  <a:gd name="T60" fmla="*/ 246 w 274"/>
                  <a:gd name="T61" fmla="*/ 209 h 210"/>
                  <a:gd name="T62" fmla="*/ 236 w 274"/>
                  <a:gd name="T63" fmla="*/ 198 h 210"/>
                  <a:gd name="T64" fmla="*/ 240 w 274"/>
                  <a:gd name="T65" fmla="*/ 187 h 210"/>
                  <a:gd name="T66" fmla="*/ 252 w 274"/>
                  <a:gd name="T67" fmla="*/ 198 h 210"/>
                  <a:gd name="T68" fmla="*/ 265 w 274"/>
                  <a:gd name="T69" fmla="*/ 201 h 210"/>
                  <a:gd name="T70" fmla="*/ 267 w 274"/>
                  <a:gd name="T71" fmla="*/ 184 h 210"/>
                  <a:gd name="T72" fmla="*/ 254 w 274"/>
                  <a:gd name="T73" fmla="*/ 170 h 210"/>
                  <a:gd name="T74" fmla="*/ 244 w 274"/>
                  <a:gd name="T75" fmla="*/ 170 h 210"/>
                  <a:gd name="T76" fmla="*/ 231 w 274"/>
                  <a:gd name="T77" fmla="*/ 156 h 210"/>
                  <a:gd name="T78" fmla="*/ 244 w 274"/>
                  <a:gd name="T79" fmla="*/ 156 h 210"/>
                  <a:gd name="T80" fmla="*/ 254 w 274"/>
                  <a:gd name="T81" fmla="*/ 164 h 210"/>
                  <a:gd name="T82" fmla="*/ 273 w 274"/>
                  <a:gd name="T83" fmla="*/ 164 h 210"/>
                  <a:gd name="T84" fmla="*/ 269 w 274"/>
                  <a:gd name="T85" fmla="*/ 148 h 210"/>
                  <a:gd name="T86" fmla="*/ 252 w 274"/>
                  <a:gd name="T87" fmla="*/ 131 h 210"/>
                  <a:gd name="T88" fmla="*/ 240 w 274"/>
                  <a:gd name="T89" fmla="*/ 128 h 210"/>
                  <a:gd name="T90" fmla="*/ 223 w 274"/>
                  <a:gd name="T91" fmla="*/ 109 h 210"/>
                  <a:gd name="T92" fmla="*/ 202 w 274"/>
                  <a:gd name="T93" fmla="*/ 103 h 210"/>
                  <a:gd name="T94" fmla="*/ 185 w 274"/>
                  <a:gd name="T95" fmla="*/ 95 h 210"/>
                  <a:gd name="T96" fmla="*/ 171 w 274"/>
                  <a:gd name="T97" fmla="*/ 70 h 210"/>
                  <a:gd name="T98" fmla="*/ 161 w 274"/>
                  <a:gd name="T99" fmla="*/ 39 h 210"/>
                  <a:gd name="T100" fmla="*/ 148 w 274"/>
                  <a:gd name="T101" fmla="*/ 39 h 210"/>
                  <a:gd name="T102" fmla="*/ 144 w 274"/>
                  <a:gd name="T103" fmla="*/ 31 h 210"/>
                  <a:gd name="T104" fmla="*/ 137 w 274"/>
                  <a:gd name="T105" fmla="*/ 33 h 210"/>
                  <a:gd name="T106" fmla="*/ 123 w 274"/>
                  <a:gd name="T107" fmla="*/ 20 h 210"/>
                  <a:gd name="T108" fmla="*/ 100 w 274"/>
                  <a:gd name="T109" fmla="*/ 14 h 210"/>
                  <a:gd name="T110" fmla="*/ 90 w 274"/>
                  <a:gd name="T111" fmla="*/ 22 h 210"/>
                  <a:gd name="T112" fmla="*/ 69 w 274"/>
                  <a:gd name="T113" fmla="*/ 14 h 210"/>
                  <a:gd name="T114" fmla="*/ 56 w 274"/>
                  <a:gd name="T115" fmla="*/ 14 h 210"/>
                  <a:gd name="T116" fmla="*/ 50 w 274"/>
                  <a:gd name="T117" fmla="*/ 3 h 210"/>
                  <a:gd name="T118" fmla="*/ 44 w 274"/>
                  <a:gd name="T119" fmla="*/ 0 h 210"/>
                  <a:gd name="T120" fmla="*/ 35 w 274"/>
                  <a:gd name="T121" fmla="*/ 3 h 210"/>
                  <a:gd name="T122" fmla="*/ 10 w 274"/>
                  <a:gd name="T123" fmla="*/ 0 h 21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74" h="210">
                    <a:moveTo>
                      <a:pt x="10" y="0"/>
                    </a:moveTo>
                    <a:lnTo>
                      <a:pt x="0" y="17"/>
                    </a:lnTo>
                    <a:lnTo>
                      <a:pt x="0" y="36"/>
                    </a:lnTo>
                    <a:lnTo>
                      <a:pt x="19" y="56"/>
                    </a:lnTo>
                    <a:lnTo>
                      <a:pt x="31" y="50"/>
                    </a:lnTo>
                    <a:lnTo>
                      <a:pt x="35" y="59"/>
                    </a:lnTo>
                    <a:lnTo>
                      <a:pt x="46" y="61"/>
                    </a:lnTo>
                    <a:lnTo>
                      <a:pt x="54" y="47"/>
                    </a:lnTo>
                    <a:lnTo>
                      <a:pt x="81" y="50"/>
                    </a:lnTo>
                    <a:lnTo>
                      <a:pt x="85" y="64"/>
                    </a:lnTo>
                    <a:lnTo>
                      <a:pt x="94" y="70"/>
                    </a:lnTo>
                    <a:lnTo>
                      <a:pt x="117" y="67"/>
                    </a:lnTo>
                    <a:lnTo>
                      <a:pt x="125" y="75"/>
                    </a:lnTo>
                    <a:lnTo>
                      <a:pt x="137" y="84"/>
                    </a:lnTo>
                    <a:lnTo>
                      <a:pt x="146" y="100"/>
                    </a:lnTo>
                    <a:lnTo>
                      <a:pt x="146" y="123"/>
                    </a:lnTo>
                    <a:lnTo>
                      <a:pt x="138" y="128"/>
                    </a:lnTo>
                    <a:lnTo>
                      <a:pt x="142" y="137"/>
                    </a:lnTo>
                    <a:lnTo>
                      <a:pt x="131" y="150"/>
                    </a:lnTo>
                    <a:lnTo>
                      <a:pt x="131" y="170"/>
                    </a:lnTo>
                    <a:lnTo>
                      <a:pt x="148" y="173"/>
                    </a:lnTo>
                    <a:lnTo>
                      <a:pt x="158" y="167"/>
                    </a:lnTo>
                    <a:lnTo>
                      <a:pt x="161" y="159"/>
                    </a:lnTo>
                    <a:lnTo>
                      <a:pt x="167" y="167"/>
                    </a:lnTo>
                    <a:lnTo>
                      <a:pt x="177" y="162"/>
                    </a:lnTo>
                    <a:lnTo>
                      <a:pt x="198" y="173"/>
                    </a:lnTo>
                    <a:lnTo>
                      <a:pt x="211" y="192"/>
                    </a:lnTo>
                    <a:lnTo>
                      <a:pt x="215" y="192"/>
                    </a:lnTo>
                    <a:lnTo>
                      <a:pt x="217" y="203"/>
                    </a:lnTo>
                    <a:lnTo>
                      <a:pt x="231" y="209"/>
                    </a:lnTo>
                    <a:lnTo>
                      <a:pt x="246" y="209"/>
                    </a:lnTo>
                    <a:lnTo>
                      <a:pt x="236" y="198"/>
                    </a:lnTo>
                    <a:lnTo>
                      <a:pt x="240" y="187"/>
                    </a:lnTo>
                    <a:lnTo>
                      <a:pt x="252" y="198"/>
                    </a:lnTo>
                    <a:lnTo>
                      <a:pt x="265" y="201"/>
                    </a:lnTo>
                    <a:lnTo>
                      <a:pt x="267" y="184"/>
                    </a:lnTo>
                    <a:lnTo>
                      <a:pt x="254" y="170"/>
                    </a:lnTo>
                    <a:lnTo>
                      <a:pt x="244" y="170"/>
                    </a:lnTo>
                    <a:lnTo>
                      <a:pt x="231" y="156"/>
                    </a:lnTo>
                    <a:lnTo>
                      <a:pt x="244" y="156"/>
                    </a:lnTo>
                    <a:lnTo>
                      <a:pt x="254" y="164"/>
                    </a:lnTo>
                    <a:lnTo>
                      <a:pt x="273" y="164"/>
                    </a:lnTo>
                    <a:lnTo>
                      <a:pt x="269" y="148"/>
                    </a:lnTo>
                    <a:lnTo>
                      <a:pt x="252" y="131"/>
                    </a:lnTo>
                    <a:lnTo>
                      <a:pt x="240" y="128"/>
                    </a:lnTo>
                    <a:lnTo>
                      <a:pt x="223" y="109"/>
                    </a:lnTo>
                    <a:lnTo>
                      <a:pt x="202" y="103"/>
                    </a:lnTo>
                    <a:lnTo>
                      <a:pt x="185" y="95"/>
                    </a:lnTo>
                    <a:lnTo>
                      <a:pt x="171" y="70"/>
                    </a:lnTo>
                    <a:lnTo>
                      <a:pt x="161" y="39"/>
                    </a:lnTo>
                    <a:lnTo>
                      <a:pt x="148" y="39"/>
                    </a:lnTo>
                    <a:lnTo>
                      <a:pt x="144" y="31"/>
                    </a:lnTo>
                    <a:lnTo>
                      <a:pt x="137" y="33"/>
                    </a:lnTo>
                    <a:lnTo>
                      <a:pt x="123" y="20"/>
                    </a:lnTo>
                    <a:lnTo>
                      <a:pt x="100" y="14"/>
                    </a:lnTo>
                    <a:lnTo>
                      <a:pt x="90" y="22"/>
                    </a:lnTo>
                    <a:lnTo>
                      <a:pt x="69" y="14"/>
                    </a:lnTo>
                    <a:lnTo>
                      <a:pt x="56" y="14"/>
                    </a:lnTo>
                    <a:lnTo>
                      <a:pt x="50" y="3"/>
                    </a:lnTo>
                    <a:lnTo>
                      <a:pt x="44" y="0"/>
                    </a:lnTo>
                    <a:lnTo>
                      <a:pt x="35" y="3"/>
                    </a:lnTo>
                    <a:lnTo>
                      <a:pt x="1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38" name="Freeform 37">
                <a:extLst>
                  <a:ext uri="{FF2B5EF4-FFF2-40B4-BE49-F238E27FC236}">
                    <a16:creationId xmlns:a16="http://schemas.microsoft.com/office/drawing/2014/main" id="{5D317C07-AE26-42D4-B5ED-489F1FA77273}"/>
                  </a:ext>
                </a:extLst>
              </p:cNvPr>
              <p:cNvSpPr>
                <a:spLocks/>
              </p:cNvSpPr>
              <p:nvPr/>
            </p:nvSpPr>
            <p:spPr bwMode="auto">
              <a:xfrm>
                <a:off x="1064" y="1925"/>
                <a:ext cx="195" cy="98"/>
              </a:xfrm>
              <a:custGeom>
                <a:avLst/>
                <a:gdLst>
                  <a:gd name="T0" fmla="*/ 0 w 195"/>
                  <a:gd name="T1" fmla="*/ 49 h 98"/>
                  <a:gd name="T2" fmla="*/ 17 w 195"/>
                  <a:gd name="T3" fmla="*/ 20 h 98"/>
                  <a:gd name="T4" fmla="*/ 25 w 195"/>
                  <a:gd name="T5" fmla="*/ 20 h 98"/>
                  <a:gd name="T6" fmla="*/ 38 w 195"/>
                  <a:gd name="T7" fmla="*/ 6 h 98"/>
                  <a:gd name="T8" fmla="*/ 54 w 195"/>
                  <a:gd name="T9" fmla="*/ 6 h 98"/>
                  <a:gd name="T10" fmla="*/ 58 w 195"/>
                  <a:gd name="T11" fmla="*/ 3 h 98"/>
                  <a:gd name="T12" fmla="*/ 63 w 195"/>
                  <a:gd name="T13" fmla="*/ 0 h 98"/>
                  <a:gd name="T14" fmla="*/ 83 w 195"/>
                  <a:gd name="T15" fmla="*/ 17 h 98"/>
                  <a:gd name="T16" fmla="*/ 88 w 195"/>
                  <a:gd name="T17" fmla="*/ 29 h 98"/>
                  <a:gd name="T18" fmla="*/ 92 w 195"/>
                  <a:gd name="T19" fmla="*/ 23 h 98"/>
                  <a:gd name="T20" fmla="*/ 108 w 195"/>
                  <a:gd name="T21" fmla="*/ 34 h 98"/>
                  <a:gd name="T22" fmla="*/ 117 w 195"/>
                  <a:gd name="T23" fmla="*/ 34 h 98"/>
                  <a:gd name="T24" fmla="*/ 125 w 195"/>
                  <a:gd name="T25" fmla="*/ 43 h 98"/>
                  <a:gd name="T26" fmla="*/ 138 w 195"/>
                  <a:gd name="T27" fmla="*/ 49 h 98"/>
                  <a:gd name="T28" fmla="*/ 138 w 195"/>
                  <a:gd name="T29" fmla="*/ 63 h 98"/>
                  <a:gd name="T30" fmla="*/ 163 w 195"/>
                  <a:gd name="T31" fmla="*/ 63 h 98"/>
                  <a:gd name="T32" fmla="*/ 169 w 195"/>
                  <a:gd name="T33" fmla="*/ 77 h 98"/>
                  <a:gd name="T34" fmla="*/ 184 w 195"/>
                  <a:gd name="T35" fmla="*/ 77 h 98"/>
                  <a:gd name="T36" fmla="*/ 194 w 195"/>
                  <a:gd name="T37" fmla="*/ 94 h 98"/>
                  <a:gd name="T38" fmla="*/ 188 w 195"/>
                  <a:gd name="T39" fmla="*/ 97 h 98"/>
                  <a:gd name="T40" fmla="*/ 184 w 195"/>
                  <a:gd name="T41" fmla="*/ 91 h 98"/>
                  <a:gd name="T42" fmla="*/ 182 w 195"/>
                  <a:gd name="T43" fmla="*/ 88 h 98"/>
                  <a:gd name="T44" fmla="*/ 169 w 195"/>
                  <a:gd name="T45" fmla="*/ 91 h 98"/>
                  <a:gd name="T46" fmla="*/ 165 w 195"/>
                  <a:gd name="T47" fmla="*/ 94 h 98"/>
                  <a:gd name="T48" fmla="*/ 154 w 195"/>
                  <a:gd name="T49" fmla="*/ 97 h 98"/>
                  <a:gd name="T50" fmla="*/ 136 w 195"/>
                  <a:gd name="T51" fmla="*/ 97 h 98"/>
                  <a:gd name="T52" fmla="*/ 125 w 195"/>
                  <a:gd name="T53" fmla="*/ 97 h 98"/>
                  <a:gd name="T54" fmla="*/ 125 w 195"/>
                  <a:gd name="T55" fmla="*/ 88 h 98"/>
                  <a:gd name="T56" fmla="*/ 108 w 195"/>
                  <a:gd name="T57" fmla="*/ 66 h 98"/>
                  <a:gd name="T58" fmla="*/ 108 w 195"/>
                  <a:gd name="T59" fmla="*/ 51 h 98"/>
                  <a:gd name="T60" fmla="*/ 88 w 195"/>
                  <a:gd name="T61" fmla="*/ 51 h 98"/>
                  <a:gd name="T62" fmla="*/ 81 w 195"/>
                  <a:gd name="T63" fmla="*/ 43 h 98"/>
                  <a:gd name="T64" fmla="*/ 75 w 195"/>
                  <a:gd name="T65" fmla="*/ 51 h 98"/>
                  <a:gd name="T66" fmla="*/ 69 w 195"/>
                  <a:gd name="T67" fmla="*/ 40 h 98"/>
                  <a:gd name="T68" fmla="*/ 63 w 195"/>
                  <a:gd name="T69" fmla="*/ 40 h 98"/>
                  <a:gd name="T70" fmla="*/ 63 w 195"/>
                  <a:gd name="T71" fmla="*/ 26 h 98"/>
                  <a:gd name="T72" fmla="*/ 58 w 195"/>
                  <a:gd name="T73" fmla="*/ 20 h 98"/>
                  <a:gd name="T74" fmla="*/ 40 w 195"/>
                  <a:gd name="T75" fmla="*/ 23 h 98"/>
                  <a:gd name="T76" fmla="*/ 29 w 195"/>
                  <a:gd name="T77" fmla="*/ 40 h 98"/>
                  <a:gd name="T78" fmla="*/ 15 w 195"/>
                  <a:gd name="T79" fmla="*/ 43 h 98"/>
                  <a:gd name="T80" fmla="*/ 0 w 195"/>
                  <a:gd name="T81" fmla="*/ 49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5" h="98">
                    <a:moveTo>
                      <a:pt x="0" y="49"/>
                    </a:moveTo>
                    <a:lnTo>
                      <a:pt x="17" y="20"/>
                    </a:lnTo>
                    <a:lnTo>
                      <a:pt x="25" y="20"/>
                    </a:lnTo>
                    <a:lnTo>
                      <a:pt x="38" y="6"/>
                    </a:lnTo>
                    <a:lnTo>
                      <a:pt x="54" y="6"/>
                    </a:lnTo>
                    <a:lnTo>
                      <a:pt x="58" y="3"/>
                    </a:lnTo>
                    <a:lnTo>
                      <a:pt x="63" y="0"/>
                    </a:lnTo>
                    <a:lnTo>
                      <a:pt x="83" y="17"/>
                    </a:lnTo>
                    <a:lnTo>
                      <a:pt x="88" y="29"/>
                    </a:lnTo>
                    <a:lnTo>
                      <a:pt x="92" y="23"/>
                    </a:lnTo>
                    <a:lnTo>
                      <a:pt x="108" y="34"/>
                    </a:lnTo>
                    <a:lnTo>
                      <a:pt x="117" y="34"/>
                    </a:lnTo>
                    <a:lnTo>
                      <a:pt x="125" y="43"/>
                    </a:lnTo>
                    <a:lnTo>
                      <a:pt x="138" y="49"/>
                    </a:lnTo>
                    <a:lnTo>
                      <a:pt x="138" y="63"/>
                    </a:lnTo>
                    <a:lnTo>
                      <a:pt x="163" y="63"/>
                    </a:lnTo>
                    <a:lnTo>
                      <a:pt x="169" y="77"/>
                    </a:lnTo>
                    <a:lnTo>
                      <a:pt x="184" y="77"/>
                    </a:lnTo>
                    <a:lnTo>
                      <a:pt x="194" y="94"/>
                    </a:lnTo>
                    <a:lnTo>
                      <a:pt x="188" y="97"/>
                    </a:lnTo>
                    <a:lnTo>
                      <a:pt x="184" y="91"/>
                    </a:lnTo>
                    <a:lnTo>
                      <a:pt x="182" y="88"/>
                    </a:lnTo>
                    <a:lnTo>
                      <a:pt x="169" y="91"/>
                    </a:lnTo>
                    <a:lnTo>
                      <a:pt x="165" y="94"/>
                    </a:lnTo>
                    <a:lnTo>
                      <a:pt x="154" y="97"/>
                    </a:lnTo>
                    <a:lnTo>
                      <a:pt x="136" y="97"/>
                    </a:lnTo>
                    <a:lnTo>
                      <a:pt x="125" y="97"/>
                    </a:lnTo>
                    <a:lnTo>
                      <a:pt x="125" y="88"/>
                    </a:lnTo>
                    <a:lnTo>
                      <a:pt x="108" y="66"/>
                    </a:lnTo>
                    <a:lnTo>
                      <a:pt x="108" y="51"/>
                    </a:lnTo>
                    <a:lnTo>
                      <a:pt x="88" y="51"/>
                    </a:lnTo>
                    <a:lnTo>
                      <a:pt x="81" y="43"/>
                    </a:lnTo>
                    <a:lnTo>
                      <a:pt x="75" y="51"/>
                    </a:lnTo>
                    <a:lnTo>
                      <a:pt x="69" y="40"/>
                    </a:lnTo>
                    <a:lnTo>
                      <a:pt x="63" y="40"/>
                    </a:lnTo>
                    <a:lnTo>
                      <a:pt x="63" y="26"/>
                    </a:lnTo>
                    <a:lnTo>
                      <a:pt x="58" y="20"/>
                    </a:lnTo>
                    <a:lnTo>
                      <a:pt x="40" y="23"/>
                    </a:lnTo>
                    <a:lnTo>
                      <a:pt x="29" y="40"/>
                    </a:lnTo>
                    <a:lnTo>
                      <a:pt x="15" y="43"/>
                    </a:lnTo>
                    <a:lnTo>
                      <a:pt x="0" y="49"/>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39" name="Freeform 38">
                <a:extLst>
                  <a:ext uri="{FF2B5EF4-FFF2-40B4-BE49-F238E27FC236}">
                    <a16:creationId xmlns:a16="http://schemas.microsoft.com/office/drawing/2014/main" id="{3A42235E-A481-413B-8A5B-1E84FCF525C4}"/>
                  </a:ext>
                </a:extLst>
              </p:cNvPr>
              <p:cNvSpPr>
                <a:spLocks/>
              </p:cNvSpPr>
              <p:nvPr/>
            </p:nvSpPr>
            <p:spPr bwMode="auto">
              <a:xfrm>
                <a:off x="1234" y="1995"/>
                <a:ext cx="129" cy="83"/>
              </a:xfrm>
              <a:custGeom>
                <a:avLst/>
                <a:gdLst>
                  <a:gd name="T0" fmla="*/ 0 w 129"/>
                  <a:gd name="T1" fmla="*/ 62 h 83"/>
                  <a:gd name="T2" fmla="*/ 12 w 129"/>
                  <a:gd name="T3" fmla="*/ 65 h 83"/>
                  <a:gd name="T4" fmla="*/ 40 w 129"/>
                  <a:gd name="T5" fmla="*/ 62 h 83"/>
                  <a:gd name="T6" fmla="*/ 52 w 129"/>
                  <a:gd name="T7" fmla="*/ 79 h 83"/>
                  <a:gd name="T8" fmla="*/ 68 w 129"/>
                  <a:gd name="T9" fmla="*/ 82 h 83"/>
                  <a:gd name="T10" fmla="*/ 76 w 129"/>
                  <a:gd name="T11" fmla="*/ 62 h 83"/>
                  <a:gd name="T12" fmla="*/ 72 w 129"/>
                  <a:gd name="T13" fmla="*/ 57 h 83"/>
                  <a:gd name="T14" fmla="*/ 80 w 129"/>
                  <a:gd name="T15" fmla="*/ 48 h 83"/>
                  <a:gd name="T16" fmla="*/ 96 w 129"/>
                  <a:gd name="T17" fmla="*/ 62 h 83"/>
                  <a:gd name="T18" fmla="*/ 108 w 129"/>
                  <a:gd name="T19" fmla="*/ 62 h 83"/>
                  <a:gd name="T20" fmla="*/ 108 w 129"/>
                  <a:gd name="T21" fmla="*/ 54 h 83"/>
                  <a:gd name="T22" fmla="*/ 116 w 129"/>
                  <a:gd name="T23" fmla="*/ 54 h 83"/>
                  <a:gd name="T24" fmla="*/ 128 w 129"/>
                  <a:gd name="T25" fmla="*/ 40 h 83"/>
                  <a:gd name="T26" fmla="*/ 120 w 129"/>
                  <a:gd name="T27" fmla="*/ 37 h 83"/>
                  <a:gd name="T28" fmla="*/ 120 w 129"/>
                  <a:gd name="T29" fmla="*/ 23 h 83"/>
                  <a:gd name="T30" fmla="*/ 120 w 129"/>
                  <a:gd name="T31" fmla="*/ 11 h 83"/>
                  <a:gd name="T32" fmla="*/ 102 w 129"/>
                  <a:gd name="T33" fmla="*/ 8 h 83"/>
                  <a:gd name="T34" fmla="*/ 88 w 129"/>
                  <a:gd name="T35" fmla="*/ 11 h 83"/>
                  <a:gd name="T36" fmla="*/ 76 w 129"/>
                  <a:gd name="T37" fmla="*/ 11 h 83"/>
                  <a:gd name="T38" fmla="*/ 58 w 129"/>
                  <a:gd name="T39" fmla="*/ 8 h 83"/>
                  <a:gd name="T40" fmla="*/ 44 w 129"/>
                  <a:gd name="T41" fmla="*/ 0 h 83"/>
                  <a:gd name="T42" fmla="*/ 40 w 129"/>
                  <a:gd name="T43" fmla="*/ 8 h 83"/>
                  <a:gd name="T44" fmla="*/ 38 w 129"/>
                  <a:gd name="T45" fmla="*/ 25 h 83"/>
                  <a:gd name="T46" fmla="*/ 24 w 129"/>
                  <a:gd name="T47" fmla="*/ 25 h 83"/>
                  <a:gd name="T48" fmla="*/ 20 w 129"/>
                  <a:gd name="T49" fmla="*/ 40 h 83"/>
                  <a:gd name="T50" fmla="*/ 12 w 129"/>
                  <a:gd name="T51" fmla="*/ 45 h 83"/>
                  <a:gd name="T52" fmla="*/ 0 w 129"/>
                  <a:gd name="T53" fmla="*/ 62 h 8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29" h="83">
                    <a:moveTo>
                      <a:pt x="0" y="62"/>
                    </a:moveTo>
                    <a:lnTo>
                      <a:pt x="12" y="65"/>
                    </a:lnTo>
                    <a:lnTo>
                      <a:pt x="40" y="62"/>
                    </a:lnTo>
                    <a:lnTo>
                      <a:pt x="52" y="79"/>
                    </a:lnTo>
                    <a:lnTo>
                      <a:pt x="68" y="82"/>
                    </a:lnTo>
                    <a:lnTo>
                      <a:pt x="76" y="62"/>
                    </a:lnTo>
                    <a:lnTo>
                      <a:pt x="72" y="57"/>
                    </a:lnTo>
                    <a:lnTo>
                      <a:pt x="80" y="48"/>
                    </a:lnTo>
                    <a:lnTo>
                      <a:pt x="96" y="62"/>
                    </a:lnTo>
                    <a:lnTo>
                      <a:pt x="108" y="62"/>
                    </a:lnTo>
                    <a:lnTo>
                      <a:pt x="108" y="54"/>
                    </a:lnTo>
                    <a:lnTo>
                      <a:pt x="116" y="54"/>
                    </a:lnTo>
                    <a:lnTo>
                      <a:pt x="128" y="40"/>
                    </a:lnTo>
                    <a:lnTo>
                      <a:pt x="120" y="37"/>
                    </a:lnTo>
                    <a:lnTo>
                      <a:pt x="120" y="23"/>
                    </a:lnTo>
                    <a:lnTo>
                      <a:pt x="120" y="11"/>
                    </a:lnTo>
                    <a:lnTo>
                      <a:pt x="102" y="8"/>
                    </a:lnTo>
                    <a:lnTo>
                      <a:pt x="88" y="11"/>
                    </a:lnTo>
                    <a:lnTo>
                      <a:pt x="76" y="11"/>
                    </a:lnTo>
                    <a:lnTo>
                      <a:pt x="58" y="8"/>
                    </a:lnTo>
                    <a:lnTo>
                      <a:pt x="44" y="0"/>
                    </a:lnTo>
                    <a:lnTo>
                      <a:pt x="40" y="8"/>
                    </a:lnTo>
                    <a:lnTo>
                      <a:pt x="38" y="25"/>
                    </a:lnTo>
                    <a:lnTo>
                      <a:pt x="24" y="25"/>
                    </a:lnTo>
                    <a:lnTo>
                      <a:pt x="20" y="40"/>
                    </a:lnTo>
                    <a:lnTo>
                      <a:pt x="12" y="45"/>
                    </a:lnTo>
                    <a:lnTo>
                      <a:pt x="0" y="62"/>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40" name="Freeform 39">
                <a:extLst>
                  <a:ext uri="{FF2B5EF4-FFF2-40B4-BE49-F238E27FC236}">
                    <a16:creationId xmlns:a16="http://schemas.microsoft.com/office/drawing/2014/main" id="{9C08FEB7-1661-4D8B-8055-D080EB649C7F}"/>
                  </a:ext>
                </a:extLst>
              </p:cNvPr>
              <p:cNvSpPr>
                <a:spLocks/>
              </p:cNvSpPr>
              <p:nvPr/>
            </p:nvSpPr>
            <p:spPr bwMode="auto">
              <a:xfrm>
                <a:off x="1155" y="2228"/>
                <a:ext cx="802" cy="1698"/>
              </a:xfrm>
              <a:custGeom>
                <a:avLst/>
                <a:gdLst>
                  <a:gd name="T0" fmla="*/ 92 w 802"/>
                  <a:gd name="T1" fmla="*/ 28 h 1698"/>
                  <a:gd name="T2" fmla="*/ 152 w 802"/>
                  <a:gd name="T3" fmla="*/ 3 h 1698"/>
                  <a:gd name="T4" fmla="*/ 127 w 802"/>
                  <a:gd name="T5" fmla="*/ 59 h 1698"/>
                  <a:gd name="T6" fmla="*/ 152 w 802"/>
                  <a:gd name="T7" fmla="*/ 56 h 1698"/>
                  <a:gd name="T8" fmla="*/ 177 w 802"/>
                  <a:gd name="T9" fmla="*/ 53 h 1698"/>
                  <a:gd name="T10" fmla="*/ 212 w 802"/>
                  <a:gd name="T11" fmla="*/ 73 h 1698"/>
                  <a:gd name="T12" fmla="*/ 322 w 802"/>
                  <a:gd name="T13" fmla="*/ 103 h 1698"/>
                  <a:gd name="T14" fmla="*/ 372 w 802"/>
                  <a:gd name="T15" fmla="*/ 134 h 1698"/>
                  <a:gd name="T16" fmla="*/ 437 w 802"/>
                  <a:gd name="T17" fmla="*/ 151 h 1698"/>
                  <a:gd name="T18" fmla="*/ 530 w 802"/>
                  <a:gd name="T19" fmla="*/ 234 h 1698"/>
                  <a:gd name="T20" fmla="*/ 581 w 802"/>
                  <a:gd name="T21" fmla="*/ 338 h 1698"/>
                  <a:gd name="T22" fmla="*/ 780 w 802"/>
                  <a:gd name="T23" fmla="*/ 424 h 1698"/>
                  <a:gd name="T24" fmla="*/ 782 w 802"/>
                  <a:gd name="T25" fmla="*/ 567 h 1698"/>
                  <a:gd name="T26" fmla="*/ 731 w 802"/>
                  <a:gd name="T27" fmla="*/ 642 h 1698"/>
                  <a:gd name="T28" fmla="*/ 723 w 802"/>
                  <a:gd name="T29" fmla="*/ 751 h 1698"/>
                  <a:gd name="T30" fmla="*/ 694 w 802"/>
                  <a:gd name="T31" fmla="*/ 798 h 1698"/>
                  <a:gd name="T32" fmla="*/ 647 w 802"/>
                  <a:gd name="T33" fmla="*/ 879 h 1698"/>
                  <a:gd name="T34" fmla="*/ 579 w 802"/>
                  <a:gd name="T35" fmla="*/ 907 h 1698"/>
                  <a:gd name="T36" fmla="*/ 544 w 802"/>
                  <a:gd name="T37" fmla="*/ 991 h 1698"/>
                  <a:gd name="T38" fmla="*/ 536 w 802"/>
                  <a:gd name="T39" fmla="*/ 1061 h 1698"/>
                  <a:gd name="T40" fmla="*/ 481 w 802"/>
                  <a:gd name="T41" fmla="*/ 1125 h 1698"/>
                  <a:gd name="T42" fmla="*/ 448 w 802"/>
                  <a:gd name="T43" fmla="*/ 1175 h 1698"/>
                  <a:gd name="T44" fmla="*/ 427 w 802"/>
                  <a:gd name="T45" fmla="*/ 1200 h 1698"/>
                  <a:gd name="T46" fmla="*/ 415 w 802"/>
                  <a:gd name="T47" fmla="*/ 1267 h 1698"/>
                  <a:gd name="T48" fmla="*/ 361 w 802"/>
                  <a:gd name="T49" fmla="*/ 1295 h 1698"/>
                  <a:gd name="T50" fmla="*/ 318 w 802"/>
                  <a:gd name="T51" fmla="*/ 1323 h 1698"/>
                  <a:gd name="T52" fmla="*/ 316 w 802"/>
                  <a:gd name="T53" fmla="*/ 1387 h 1698"/>
                  <a:gd name="T54" fmla="*/ 275 w 802"/>
                  <a:gd name="T55" fmla="*/ 1437 h 1698"/>
                  <a:gd name="T56" fmla="*/ 300 w 802"/>
                  <a:gd name="T57" fmla="*/ 1482 h 1698"/>
                  <a:gd name="T58" fmla="*/ 259 w 802"/>
                  <a:gd name="T59" fmla="*/ 1524 h 1698"/>
                  <a:gd name="T60" fmla="*/ 238 w 802"/>
                  <a:gd name="T61" fmla="*/ 1597 h 1698"/>
                  <a:gd name="T62" fmla="*/ 292 w 802"/>
                  <a:gd name="T63" fmla="*/ 1697 h 1698"/>
                  <a:gd name="T64" fmla="*/ 228 w 802"/>
                  <a:gd name="T65" fmla="*/ 1647 h 1698"/>
                  <a:gd name="T66" fmla="*/ 187 w 802"/>
                  <a:gd name="T67" fmla="*/ 1557 h 1698"/>
                  <a:gd name="T68" fmla="*/ 183 w 802"/>
                  <a:gd name="T69" fmla="*/ 1323 h 1698"/>
                  <a:gd name="T70" fmla="*/ 177 w 802"/>
                  <a:gd name="T71" fmla="*/ 1223 h 1698"/>
                  <a:gd name="T72" fmla="*/ 181 w 802"/>
                  <a:gd name="T73" fmla="*/ 1114 h 1698"/>
                  <a:gd name="T74" fmla="*/ 189 w 802"/>
                  <a:gd name="T75" fmla="*/ 1027 h 1698"/>
                  <a:gd name="T76" fmla="*/ 185 w 802"/>
                  <a:gd name="T77" fmla="*/ 888 h 1698"/>
                  <a:gd name="T78" fmla="*/ 191 w 802"/>
                  <a:gd name="T79" fmla="*/ 773 h 1698"/>
                  <a:gd name="T80" fmla="*/ 144 w 802"/>
                  <a:gd name="T81" fmla="*/ 695 h 1698"/>
                  <a:gd name="T82" fmla="*/ 72 w 802"/>
                  <a:gd name="T83" fmla="*/ 634 h 1698"/>
                  <a:gd name="T84" fmla="*/ 47 w 802"/>
                  <a:gd name="T85" fmla="*/ 539 h 1698"/>
                  <a:gd name="T86" fmla="*/ 14 w 802"/>
                  <a:gd name="T87" fmla="*/ 486 h 1698"/>
                  <a:gd name="T88" fmla="*/ 16 w 802"/>
                  <a:gd name="T89" fmla="*/ 396 h 1698"/>
                  <a:gd name="T90" fmla="*/ 8 w 802"/>
                  <a:gd name="T91" fmla="*/ 310 h 1698"/>
                  <a:gd name="T92" fmla="*/ 58 w 802"/>
                  <a:gd name="T93" fmla="*/ 140 h 16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02" h="1698">
                    <a:moveTo>
                      <a:pt x="62" y="75"/>
                    </a:moveTo>
                    <a:lnTo>
                      <a:pt x="72" y="56"/>
                    </a:lnTo>
                    <a:lnTo>
                      <a:pt x="92" y="28"/>
                    </a:lnTo>
                    <a:lnTo>
                      <a:pt x="121" y="11"/>
                    </a:lnTo>
                    <a:lnTo>
                      <a:pt x="136" y="0"/>
                    </a:lnTo>
                    <a:lnTo>
                      <a:pt x="152" y="3"/>
                    </a:lnTo>
                    <a:lnTo>
                      <a:pt x="148" y="17"/>
                    </a:lnTo>
                    <a:lnTo>
                      <a:pt x="131" y="31"/>
                    </a:lnTo>
                    <a:lnTo>
                      <a:pt x="127" y="59"/>
                    </a:lnTo>
                    <a:lnTo>
                      <a:pt x="131" y="81"/>
                    </a:lnTo>
                    <a:lnTo>
                      <a:pt x="146" y="81"/>
                    </a:lnTo>
                    <a:lnTo>
                      <a:pt x="152" y="56"/>
                    </a:lnTo>
                    <a:lnTo>
                      <a:pt x="156" y="31"/>
                    </a:lnTo>
                    <a:lnTo>
                      <a:pt x="166" y="39"/>
                    </a:lnTo>
                    <a:lnTo>
                      <a:pt x="177" y="53"/>
                    </a:lnTo>
                    <a:lnTo>
                      <a:pt x="197" y="47"/>
                    </a:lnTo>
                    <a:lnTo>
                      <a:pt x="209" y="59"/>
                    </a:lnTo>
                    <a:lnTo>
                      <a:pt x="212" y="73"/>
                    </a:lnTo>
                    <a:lnTo>
                      <a:pt x="242" y="67"/>
                    </a:lnTo>
                    <a:lnTo>
                      <a:pt x="300" y="59"/>
                    </a:lnTo>
                    <a:lnTo>
                      <a:pt x="322" y="103"/>
                    </a:lnTo>
                    <a:lnTo>
                      <a:pt x="359" y="126"/>
                    </a:lnTo>
                    <a:lnTo>
                      <a:pt x="357" y="145"/>
                    </a:lnTo>
                    <a:lnTo>
                      <a:pt x="372" y="134"/>
                    </a:lnTo>
                    <a:lnTo>
                      <a:pt x="390" y="134"/>
                    </a:lnTo>
                    <a:lnTo>
                      <a:pt x="411" y="154"/>
                    </a:lnTo>
                    <a:lnTo>
                      <a:pt x="437" y="151"/>
                    </a:lnTo>
                    <a:lnTo>
                      <a:pt x="458" y="154"/>
                    </a:lnTo>
                    <a:lnTo>
                      <a:pt x="493" y="190"/>
                    </a:lnTo>
                    <a:lnTo>
                      <a:pt x="530" y="234"/>
                    </a:lnTo>
                    <a:lnTo>
                      <a:pt x="546" y="285"/>
                    </a:lnTo>
                    <a:lnTo>
                      <a:pt x="536" y="324"/>
                    </a:lnTo>
                    <a:lnTo>
                      <a:pt x="581" y="338"/>
                    </a:lnTo>
                    <a:lnTo>
                      <a:pt x="655" y="357"/>
                    </a:lnTo>
                    <a:lnTo>
                      <a:pt x="731" y="380"/>
                    </a:lnTo>
                    <a:lnTo>
                      <a:pt x="780" y="424"/>
                    </a:lnTo>
                    <a:lnTo>
                      <a:pt x="801" y="466"/>
                    </a:lnTo>
                    <a:lnTo>
                      <a:pt x="801" y="519"/>
                    </a:lnTo>
                    <a:lnTo>
                      <a:pt x="782" y="567"/>
                    </a:lnTo>
                    <a:lnTo>
                      <a:pt x="760" y="592"/>
                    </a:lnTo>
                    <a:lnTo>
                      <a:pt x="746" y="608"/>
                    </a:lnTo>
                    <a:lnTo>
                      <a:pt x="731" y="642"/>
                    </a:lnTo>
                    <a:lnTo>
                      <a:pt x="729" y="673"/>
                    </a:lnTo>
                    <a:lnTo>
                      <a:pt x="731" y="712"/>
                    </a:lnTo>
                    <a:lnTo>
                      <a:pt x="723" y="751"/>
                    </a:lnTo>
                    <a:lnTo>
                      <a:pt x="711" y="759"/>
                    </a:lnTo>
                    <a:lnTo>
                      <a:pt x="707" y="782"/>
                    </a:lnTo>
                    <a:lnTo>
                      <a:pt x="694" y="798"/>
                    </a:lnTo>
                    <a:lnTo>
                      <a:pt x="692" y="818"/>
                    </a:lnTo>
                    <a:lnTo>
                      <a:pt x="674" y="840"/>
                    </a:lnTo>
                    <a:lnTo>
                      <a:pt x="647" y="879"/>
                    </a:lnTo>
                    <a:lnTo>
                      <a:pt x="624" y="890"/>
                    </a:lnTo>
                    <a:lnTo>
                      <a:pt x="608" y="888"/>
                    </a:lnTo>
                    <a:lnTo>
                      <a:pt x="579" y="907"/>
                    </a:lnTo>
                    <a:lnTo>
                      <a:pt x="550" y="952"/>
                    </a:lnTo>
                    <a:lnTo>
                      <a:pt x="544" y="969"/>
                    </a:lnTo>
                    <a:lnTo>
                      <a:pt x="544" y="991"/>
                    </a:lnTo>
                    <a:lnTo>
                      <a:pt x="550" y="1016"/>
                    </a:lnTo>
                    <a:lnTo>
                      <a:pt x="536" y="1041"/>
                    </a:lnTo>
                    <a:lnTo>
                      <a:pt x="536" y="1061"/>
                    </a:lnTo>
                    <a:lnTo>
                      <a:pt x="513" y="1083"/>
                    </a:lnTo>
                    <a:lnTo>
                      <a:pt x="495" y="1100"/>
                    </a:lnTo>
                    <a:lnTo>
                      <a:pt x="481" y="1125"/>
                    </a:lnTo>
                    <a:lnTo>
                      <a:pt x="476" y="1150"/>
                    </a:lnTo>
                    <a:lnTo>
                      <a:pt x="456" y="1181"/>
                    </a:lnTo>
                    <a:lnTo>
                      <a:pt x="448" y="1175"/>
                    </a:lnTo>
                    <a:lnTo>
                      <a:pt x="433" y="1175"/>
                    </a:lnTo>
                    <a:lnTo>
                      <a:pt x="413" y="1186"/>
                    </a:lnTo>
                    <a:lnTo>
                      <a:pt x="427" y="1200"/>
                    </a:lnTo>
                    <a:lnTo>
                      <a:pt x="427" y="1228"/>
                    </a:lnTo>
                    <a:lnTo>
                      <a:pt x="425" y="1250"/>
                    </a:lnTo>
                    <a:lnTo>
                      <a:pt x="415" y="1267"/>
                    </a:lnTo>
                    <a:lnTo>
                      <a:pt x="390" y="1270"/>
                    </a:lnTo>
                    <a:lnTo>
                      <a:pt x="370" y="1278"/>
                    </a:lnTo>
                    <a:lnTo>
                      <a:pt x="361" y="1295"/>
                    </a:lnTo>
                    <a:lnTo>
                      <a:pt x="361" y="1323"/>
                    </a:lnTo>
                    <a:lnTo>
                      <a:pt x="337" y="1326"/>
                    </a:lnTo>
                    <a:lnTo>
                      <a:pt x="318" y="1323"/>
                    </a:lnTo>
                    <a:lnTo>
                      <a:pt x="312" y="1334"/>
                    </a:lnTo>
                    <a:lnTo>
                      <a:pt x="322" y="1345"/>
                    </a:lnTo>
                    <a:lnTo>
                      <a:pt x="316" y="1387"/>
                    </a:lnTo>
                    <a:lnTo>
                      <a:pt x="308" y="1423"/>
                    </a:lnTo>
                    <a:lnTo>
                      <a:pt x="283" y="1423"/>
                    </a:lnTo>
                    <a:lnTo>
                      <a:pt x="275" y="1437"/>
                    </a:lnTo>
                    <a:lnTo>
                      <a:pt x="277" y="1465"/>
                    </a:lnTo>
                    <a:lnTo>
                      <a:pt x="290" y="1465"/>
                    </a:lnTo>
                    <a:lnTo>
                      <a:pt x="300" y="1482"/>
                    </a:lnTo>
                    <a:lnTo>
                      <a:pt x="294" y="1510"/>
                    </a:lnTo>
                    <a:lnTo>
                      <a:pt x="281" y="1513"/>
                    </a:lnTo>
                    <a:lnTo>
                      <a:pt x="259" y="1524"/>
                    </a:lnTo>
                    <a:lnTo>
                      <a:pt x="253" y="1546"/>
                    </a:lnTo>
                    <a:lnTo>
                      <a:pt x="251" y="1580"/>
                    </a:lnTo>
                    <a:lnTo>
                      <a:pt x="238" y="1597"/>
                    </a:lnTo>
                    <a:lnTo>
                      <a:pt x="286" y="1652"/>
                    </a:lnTo>
                    <a:lnTo>
                      <a:pt x="300" y="1680"/>
                    </a:lnTo>
                    <a:lnTo>
                      <a:pt x="292" y="1697"/>
                    </a:lnTo>
                    <a:lnTo>
                      <a:pt x="271" y="1686"/>
                    </a:lnTo>
                    <a:lnTo>
                      <a:pt x="253" y="1664"/>
                    </a:lnTo>
                    <a:lnTo>
                      <a:pt x="228" y="1647"/>
                    </a:lnTo>
                    <a:lnTo>
                      <a:pt x="205" y="1619"/>
                    </a:lnTo>
                    <a:lnTo>
                      <a:pt x="189" y="1585"/>
                    </a:lnTo>
                    <a:lnTo>
                      <a:pt x="187" y="1557"/>
                    </a:lnTo>
                    <a:lnTo>
                      <a:pt x="191" y="1535"/>
                    </a:lnTo>
                    <a:lnTo>
                      <a:pt x="189" y="1354"/>
                    </a:lnTo>
                    <a:lnTo>
                      <a:pt x="183" y="1323"/>
                    </a:lnTo>
                    <a:lnTo>
                      <a:pt x="166" y="1289"/>
                    </a:lnTo>
                    <a:lnTo>
                      <a:pt x="166" y="1259"/>
                    </a:lnTo>
                    <a:lnTo>
                      <a:pt x="177" y="1223"/>
                    </a:lnTo>
                    <a:lnTo>
                      <a:pt x="187" y="1178"/>
                    </a:lnTo>
                    <a:lnTo>
                      <a:pt x="183" y="1133"/>
                    </a:lnTo>
                    <a:lnTo>
                      <a:pt x="181" y="1114"/>
                    </a:lnTo>
                    <a:lnTo>
                      <a:pt x="179" y="1089"/>
                    </a:lnTo>
                    <a:lnTo>
                      <a:pt x="185" y="1077"/>
                    </a:lnTo>
                    <a:lnTo>
                      <a:pt x="189" y="1027"/>
                    </a:lnTo>
                    <a:lnTo>
                      <a:pt x="185" y="1002"/>
                    </a:lnTo>
                    <a:lnTo>
                      <a:pt x="193" y="941"/>
                    </a:lnTo>
                    <a:lnTo>
                      <a:pt x="185" y="888"/>
                    </a:lnTo>
                    <a:lnTo>
                      <a:pt x="191" y="860"/>
                    </a:lnTo>
                    <a:lnTo>
                      <a:pt x="201" y="807"/>
                    </a:lnTo>
                    <a:lnTo>
                      <a:pt x="191" y="773"/>
                    </a:lnTo>
                    <a:lnTo>
                      <a:pt x="172" y="748"/>
                    </a:lnTo>
                    <a:lnTo>
                      <a:pt x="166" y="720"/>
                    </a:lnTo>
                    <a:lnTo>
                      <a:pt x="144" y="695"/>
                    </a:lnTo>
                    <a:lnTo>
                      <a:pt x="121" y="678"/>
                    </a:lnTo>
                    <a:lnTo>
                      <a:pt x="88" y="670"/>
                    </a:lnTo>
                    <a:lnTo>
                      <a:pt x="72" y="634"/>
                    </a:lnTo>
                    <a:lnTo>
                      <a:pt x="51" y="597"/>
                    </a:lnTo>
                    <a:lnTo>
                      <a:pt x="49" y="567"/>
                    </a:lnTo>
                    <a:lnTo>
                      <a:pt x="47" y="539"/>
                    </a:lnTo>
                    <a:lnTo>
                      <a:pt x="41" y="519"/>
                    </a:lnTo>
                    <a:lnTo>
                      <a:pt x="29" y="497"/>
                    </a:lnTo>
                    <a:lnTo>
                      <a:pt x="14" y="486"/>
                    </a:lnTo>
                    <a:lnTo>
                      <a:pt x="2" y="463"/>
                    </a:lnTo>
                    <a:lnTo>
                      <a:pt x="16" y="444"/>
                    </a:lnTo>
                    <a:lnTo>
                      <a:pt x="16" y="396"/>
                    </a:lnTo>
                    <a:lnTo>
                      <a:pt x="8" y="371"/>
                    </a:lnTo>
                    <a:lnTo>
                      <a:pt x="0" y="346"/>
                    </a:lnTo>
                    <a:lnTo>
                      <a:pt x="8" y="310"/>
                    </a:lnTo>
                    <a:lnTo>
                      <a:pt x="39" y="220"/>
                    </a:lnTo>
                    <a:lnTo>
                      <a:pt x="41" y="181"/>
                    </a:lnTo>
                    <a:lnTo>
                      <a:pt x="58" y="140"/>
                    </a:lnTo>
                    <a:lnTo>
                      <a:pt x="58" y="117"/>
                    </a:lnTo>
                    <a:lnTo>
                      <a:pt x="62" y="75"/>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sp>
        <p:nvSpPr>
          <p:cNvPr id="1027" name="Rectangle 40">
            <a:extLst>
              <a:ext uri="{FF2B5EF4-FFF2-40B4-BE49-F238E27FC236}">
                <a16:creationId xmlns:a16="http://schemas.microsoft.com/office/drawing/2014/main" id="{194ABEF6-CECB-4CDD-842D-5AA68F220F7B}"/>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fr-FR" altLang="zh-CN"/>
              <a:t>Click to edit Master text styles</a:t>
            </a:r>
          </a:p>
          <a:p>
            <a:pPr lvl="1"/>
            <a:r>
              <a:rPr lang="fr-FR" altLang="zh-CN"/>
              <a:t>Second Level</a:t>
            </a:r>
          </a:p>
          <a:p>
            <a:pPr lvl="2"/>
            <a:r>
              <a:rPr lang="fr-FR" altLang="zh-CN"/>
              <a:t>Third Level</a:t>
            </a:r>
          </a:p>
          <a:p>
            <a:pPr lvl="3"/>
            <a:r>
              <a:rPr lang="fr-FR" altLang="zh-CN"/>
              <a:t>Fourth Level</a:t>
            </a:r>
          </a:p>
          <a:p>
            <a:pPr lvl="4"/>
            <a:r>
              <a:rPr lang="fr-FR" altLang="zh-CN"/>
              <a:t>Fifth Level</a:t>
            </a:r>
          </a:p>
        </p:txBody>
      </p:sp>
      <p:sp>
        <p:nvSpPr>
          <p:cNvPr id="1028" name="Rectangle 41">
            <a:extLst>
              <a:ext uri="{FF2B5EF4-FFF2-40B4-BE49-F238E27FC236}">
                <a16:creationId xmlns:a16="http://schemas.microsoft.com/office/drawing/2014/main" id="{529C564C-6F9A-4AE5-83AB-E7000A468B77}"/>
              </a:ext>
            </a:extLst>
          </p:cNvPr>
          <p:cNvSpPr>
            <a:spLocks noChangeArrowheads="1"/>
          </p:cNvSpPr>
          <p:nvPr/>
        </p:nvSpPr>
        <p:spPr bwMode="auto">
          <a:xfrm>
            <a:off x="6781800" y="6324600"/>
            <a:ext cx="396875" cy="304800"/>
          </a:xfrm>
          <a:prstGeom prst="rect">
            <a:avLst/>
          </a:prstGeom>
          <a:noFill/>
          <a:ln>
            <a:noFill/>
          </a:ln>
        </p:spPr>
        <p:txBody>
          <a:bodyPr wrap="none" lIns="90487" tIns="44451" rIns="90487" bIns="44451">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defRPr/>
            </a:pPr>
            <a:fld id="{BAEF4EB3-43F8-4C5B-90DA-7EF58652C972}" type="slidenum">
              <a:rPr lang="fr-FR" altLang="zh-CN" sz="1400" b="1" smtClean="0">
                <a:latin typeface="N Helvetica Narrow" charset="0"/>
                <a:ea typeface="宋体" panose="02010600030101010101" pitchFamily="2" charset="-122"/>
              </a:rPr>
              <a:pPr>
                <a:defRPr/>
              </a:pPr>
              <a:t>‹#›</a:t>
            </a:fld>
            <a:endParaRPr lang="fr-FR" altLang="zh-CN" sz="1400" b="1">
              <a:latin typeface="N Helvetica Narrow" charset="0"/>
              <a:ea typeface="宋体" panose="02010600030101010101" pitchFamily="2" charset="-122"/>
            </a:endParaRPr>
          </a:p>
        </p:txBody>
      </p:sp>
      <p:sp>
        <p:nvSpPr>
          <p:cNvPr id="1029" name="Rectangle 42">
            <a:extLst>
              <a:ext uri="{FF2B5EF4-FFF2-40B4-BE49-F238E27FC236}">
                <a16:creationId xmlns:a16="http://schemas.microsoft.com/office/drawing/2014/main" id="{793956EC-77C7-4E57-98EC-BB9DC6D1B2A1}"/>
              </a:ext>
            </a:extLst>
          </p:cNvPr>
          <p:cNvSpPr>
            <a:spLocks noChangeArrowheads="1"/>
          </p:cNvSpPr>
          <p:nvPr/>
        </p:nvSpPr>
        <p:spPr bwMode="auto">
          <a:xfrm>
            <a:off x="279400" y="0"/>
            <a:ext cx="1843088" cy="366713"/>
          </a:xfrm>
          <a:prstGeom prst="rect">
            <a:avLst/>
          </a:prstGeom>
          <a:noFill/>
          <a:ln>
            <a:noFill/>
          </a:ln>
          <a:effectLst>
            <a:outerShdw dist="117088" dir="2436078" algn="ctr" rotWithShape="0">
              <a:srgbClr val="C0C0C0"/>
            </a:outerShdw>
          </a:effectLst>
        </p:spPr>
        <p:txBody>
          <a:bodyPr lIns="90487" tIns="44451" rIns="90487" bIns="44451">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r>
              <a:rPr lang="en-US" altLang="zh-CN" sz="1800">
                <a:latin typeface="Arial" pitchFamily="34" charset="0"/>
                <a:ea typeface="宋体" pitchFamily="2" charset="-122"/>
              </a:rPr>
              <a:t>Finance</a:t>
            </a:r>
            <a:endParaRPr lang="fr-FR" altLang="zh-CN" sz="1800">
              <a:latin typeface="Arial" pitchFamily="34" charset="0"/>
              <a:ea typeface="宋体" pitchFamily="2" charset="-122"/>
            </a:endParaRPr>
          </a:p>
        </p:txBody>
      </p:sp>
      <p:sp>
        <p:nvSpPr>
          <p:cNvPr id="1030" name="Rectangle 43">
            <a:extLst>
              <a:ext uri="{FF2B5EF4-FFF2-40B4-BE49-F238E27FC236}">
                <a16:creationId xmlns:a16="http://schemas.microsoft.com/office/drawing/2014/main" id="{F7F6B4F4-3D68-45CF-BE2A-ACE84BAB1936}"/>
              </a:ext>
            </a:extLst>
          </p:cNvPr>
          <p:cNvSpPr>
            <a:spLocks noChangeArrowheads="1"/>
          </p:cNvSpPr>
          <p:nvPr/>
        </p:nvSpPr>
        <p:spPr bwMode="auto">
          <a:xfrm>
            <a:off x="468313" y="6310313"/>
            <a:ext cx="182562" cy="304800"/>
          </a:xfrm>
          <a:prstGeom prst="rect">
            <a:avLst/>
          </a:prstGeom>
          <a:noFill/>
          <a:ln>
            <a:noFill/>
          </a:ln>
        </p:spPr>
        <p:txBody>
          <a:bodyPr wrap="none" lIns="90487" tIns="44451" rIns="90487" bIns="44451">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endParaRPr lang="fr-FR" altLang="zh-CN" sz="1400" b="1">
              <a:latin typeface="N Helvetica Narrow" charset="0"/>
              <a:ea typeface="宋体" pitchFamily="2" charset="-122"/>
            </a:endParaRPr>
          </a:p>
        </p:txBody>
      </p:sp>
      <p:sp>
        <p:nvSpPr>
          <p:cNvPr id="1031" name="Rectangle 44">
            <a:extLst>
              <a:ext uri="{FF2B5EF4-FFF2-40B4-BE49-F238E27FC236}">
                <a16:creationId xmlns:a16="http://schemas.microsoft.com/office/drawing/2014/main" id="{13F66A19-9262-4562-B7E1-FDBC061EC469}"/>
              </a:ext>
            </a:extLst>
          </p:cNvPr>
          <p:cNvSpPr>
            <a:spLocks noChangeArrowheads="1"/>
          </p:cNvSpPr>
          <p:nvPr/>
        </p:nvSpPr>
        <p:spPr bwMode="auto">
          <a:xfrm>
            <a:off x="5076825" y="0"/>
            <a:ext cx="4067175" cy="339725"/>
          </a:xfrm>
          <a:prstGeom prst="rect">
            <a:avLst/>
          </a:prstGeom>
          <a:noFill/>
          <a:ln>
            <a:noFill/>
          </a:ln>
          <a:effectLst>
            <a:outerShdw dist="35921" dir="2700000" algn="ctr" rotWithShape="0">
              <a:srgbClr val="C0C0C0"/>
            </a:outerShdw>
          </a:effectLst>
        </p:spPr>
        <p:txBody>
          <a:bodyPr lIns="92075" tIns="46039" rIns="92075" bIns="46039">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r>
              <a:rPr lang="zh-CN" altLang="en-US" sz="1400">
                <a:latin typeface="Arial" pitchFamily="34" charset="0"/>
                <a:ea typeface="宋体" pitchFamily="2" charset="-122"/>
              </a:rPr>
              <a:t>    </a:t>
            </a:r>
            <a:r>
              <a:rPr lang="en-US" altLang="zh-CN" sz="1600">
                <a:latin typeface="Arial" pitchFamily="34" charset="0"/>
                <a:ea typeface="宋体" pitchFamily="2" charset="-122"/>
              </a:rPr>
              <a:t>School of Management and Economics</a:t>
            </a:r>
          </a:p>
        </p:txBody>
      </p:sp>
      <p:graphicFrame>
        <p:nvGraphicFramePr>
          <p:cNvPr id="1032" name="Object 45">
            <a:extLst>
              <a:ext uri="{FF2B5EF4-FFF2-40B4-BE49-F238E27FC236}">
                <a16:creationId xmlns:a16="http://schemas.microsoft.com/office/drawing/2014/main" id="{BE7C7382-3328-4B3C-8A82-E911624B84D6}"/>
              </a:ext>
            </a:extLst>
          </p:cNvPr>
          <p:cNvGraphicFramePr>
            <a:graphicFrameLocks noChangeAspect="1"/>
          </p:cNvGraphicFramePr>
          <p:nvPr/>
        </p:nvGraphicFramePr>
        <p:xfrm>
          <a:off x="7924800" y="5715000"/>
          <a:ext cx="965200" cy="927100"/>
        </p:xfrm>
        <a:graphic>
          <a:graphicData uri="http://schemas.openxmlformats.org/presentationml/2006/ole">
            <mc:AlternateContent xmlns:mc="http://schemas.openxmlformats.org/markup-compatibility/2006">
              <mc:Choice xmlns:v="urn:schemas-microsoft-com:vml" Requires="v">
                <p:oleObj name="Image" r:id="rId16" imgW="964739" imgH="926657" progId="Photoshop.Image.7">
                  <p:embed/>
                </p:oleObj>
              </mc:Choice>
              <mc:Fallback>
                <p:oleObj name="Image" r:id="rId16" imgW="964739" imgH="926657" progId="Photoshop.Image.7">
                  <p:embed/>
                  <p:pic>
                    <p:nvPicPr>
                      <p:cNvPr id="0" name="Object 4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24800" y="5715000"/>
                        <a:ext cx="965200" cy="9271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91541" r:id="rId1"/>
    <p:sldLayoutId id="2147491542" r:id="rId2"/>
    <p:sldLayoutId id="2147491543" r:id="rId3"/>
    <p:sldLayoutId id="2147491544" r:id="rId4"/>
    <p:sldLayoutId id="2147491545" r:id="rId5"/>
    <p:sldLayoutId id="2147491546" r:id="rId6"/>
    <p:sldLayoutId id="2147491547" r:id="rId7"/>
    <p:sldLayoutId id="2147491548" r:id="rId8"/>
    <p:sldLayoutId id="2147491549" r:id="rId9"/>
    <p:sldLayoutId id="2147491550" r:id="rId10"/>
    <p:sldLayoutId id="2147491551" r:id="rId11"/>
    <p:sldLayoutId id="2147491552" r:id="rId12"/>
    <p:sldLayoutId id="2147491553" r:id="rId13"/>
    <p:sldLayoutId id="2147491554" r:id="rId14"/>
  </p:sldLayoutIdLst>
  <p:transition>
    <p:rand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189" algn="ctr" rtl="0" eaLnBrk="0" fontAlgn="base" hangingPunct="0">
        <a:spcBef>
          <a:spcPct val="0"/>
        </a:spcBef>
        <a:spcAft>
          <a:spcPct val="0"/>
        </a:spcAft>
        <a:defRPr sz="4400">
          <a:solidFill>
            <a:schemeClr val="tx2"/>
          </a:solidFill>
          <a:latin typeface="Times New Roman" pitchFamily="18" charset="0"/>
        </a:defRPr>
      </a:lvl6pPr>
      <a:lvl7pPr marL="914377" algn="ctr" rtl="0" eaLnBrk="0" fontAlgn="base" hangingPunct="0">
        <a:spcBef>
          <a:spcPct val="0"/>
        </a:spcBef>
        <a:spcAft>
          <a:spcPct val="0"/>
        </a:spcAft>
        <a:defRPr sz="4400">
          <a:solidFill>
            <a:schemeClr val="tx2"/>
          </a:solidFill>
          <a:latin typeface="Times New Roman" pitchFamily="18" charset="0"/>
        </a:defRPr>
      </a:lvl7pPr>
      <a:lvl8pPr marL="1371566" algn="ctr" rtl="0" eaLnBrk="0" fontAlgn="base" hangingPunct="0">
        <a:spcBef>
          <a:spcPct val="0"/>
        </a:spcBef>
        <a:spcAft>
          <a:spcPct val="0"/>
        </a:spcAft>
        <a:defRPr sz="4400">
          <a:solidFill>
            <a:schemeClr val="tx2"/>
          </a:solidFill>
          <a:latin typeface="Times New Roman" pitchFamily="18" charset="0"/>
        </a:defRPr>
      </a:lvl8pPr>
      <a:lvl9pPr marL="1828754" algn="ctr" rtl="0" eaLnBrk="0" fontAlgn="base" hangingPunct="0">
        <a:spcBef>
          <a:spcPct val="0"/>
        </a:spcBef>
        <a:spcAft>
          <a:spcPct val="0"/>
        </a:spcAft>
        <a:defRPr sz="4400">
          <a:solidFill>
            <a:schemeClr val="tx2"/>
          </a:solidFill>
          <a:latin typeface="Times New Roman" pitchFamily="18" charset="0"/>
        </a:defRPr>
      </a:lvl9pPr>
    </p:titleStyle>
    <p:bodyStyle>
      <a:lvl1pPr marL="341313" indent="-341313" algn="l" rtl="0" eaLnBrk="0" fontAlgn="base" hangingPunct="0">
        <a:spcBef>
          <a:spcPct val="20000"/>
        </a:spcBef>
        <a:spcAft>
          <a:spcPct val="0"/>
        </a:spcAft>
        <a:buClr>
          <a:srgbClr val="0000FF"/>
        </a:buClr>
        <a:buSzPct val="80000"/>
        <a:buFont typeface="Wingdings" panose="05000000000000000000" pitchFamily="2" charset="2"/>
        <a:buChar char="v"/>
        <a:defRPr sz="3200">
          <a:solidFill>
            <a:schemeClr val="tx1"/>
          </a:solidFill>
          <a:latin typeface="+mn-lt"/>
          <a:ea typeface="+mn-ea"/>
          <a:cs typeface="+mn-cs"/>
        </a:defRPr>
      </a:lvl1pPr>
      <a:lvl2pPr marL="741363" indent="-284163" algn="l" rtl="0" eaLnBrk="0" fontAlgn="base" hangingPunct="0">
        <a:spcBef>
          <a:spcPct val="20000"/>
        </a:spcBef>
        <a:spcAft>
          <a:spcPct val="0"/>
        </a:spcAft>
        <a:buClr>
          <a:schemeClr val="tx1"/>
        </a:buClr>
        <a:buSzPct val="100000"/>
        <a:buChar char="–"/>
        <a:defRPr sz="2800">
          <a:solidFill>
            <a:schemeClr val="tx1"/>
          </a:solidFill>
          <a:latin typeface="+mn-lt"/>
        </a:defRPr>
      </a:lvl2pPr>
      <a:lvl3pPr marL="1141413" indent="-227013" algn="l" rtl="0" eaLnBrk="0" fontAlgn="base" hangingPunct="0">
        <a:spcBef>
          <a:spcPct val="20000"/>
        </a:spcBef>
        <a:spcAft>
          <a:spcPct val="0"/>
        </a:spcAft>
        <a:buClr>
          <a:schemeClr val="accent2"/>
        </a:buClr>
        <a:buSzPct val="65000"/>
        <a:buChar char="F"/>
        <a:defRPr sz="2400">
          <a:solidFill>
            <a:schemeClr val="tx1"/>
          </a:solidFill>
          <a:latin typeface="+mn-lt"/>
        </a:defRPr>
      </a:lvl3pPr>
      <a:lvl4pPr marL="1598613" indent="-227013" algn="l" rtl="0" eaLnBrk="0" fontAlgn="base" hangingPunct="0">
        <a:spcBef>
          <a:spcPct val="20000"/>
        </a:spcBef>
        <a:spcAft>
          <a:spcPct val="0"/>
        </a:spcAft>
        <a:buClr>
          <a:schemeClr val="tx1"/>
        </a:buClr>
        <a:buSzPct val="100000"/>
        <a:buChar char="–"/>
        <a:defRPr sz="2000">
          <a:solidFill>
            <a:schemeClr val="tx1"/>
          </a:solidFill>
          <a:latin typeface="+mn-lt"/>
        </a:defRPr>
      </a:lvl4pPr>
      <a:lvl5pPr marL="2055813" indent="-227013" algn="l" rtl="0" eaLnBrk="0" fontAlgn="base" hangingPunct="0">
        <a:spcBef>
          <a:spcPct val="20000"/>
        </a:spcBef>
        <a:spcAft>
          <a:spcPct val="0"/>
        </a:spcAft>
        <a:buClr>
          <a:schemeClr val="accent2"/>
        </a:buClr>
        <a:buSzPct val="100000"/>
        <a:buChar char="•"/>
        <a:defRPr sz="2000">
          <a:solidFill>
            <a:schemeClr val="tx1"/>
          </a:solidFill>
          <a:latin typeface="+mn-lt"/>
        </a:defRPr>
      </a:lvl5pPr>
      <a:lvl6pPr marL="2514537" indent="-228594" algn="l" rtl="0" eaLnBrk="0" fontAlgn="base" hangingPunct="0">
        <a:spcBef>
          <a:spcPct val="20000"/>
        </a:spcBef>
        <a:spcAft>
          <a:spcPct val="0"/>
        </a:spcAft>
        <a:buClr>
          <a:schemeClr val="accent2"/>
        </a:buClr>
        <a:buSzPct val="100000"/>
        <a:buChar char="•"/>
        <a:defRPr sz="2000">
          <a:solidFill>
            <a:schemeClr val="tx1"/>
          </a:solidFill>
          <a:latin typeface="+mn-lt"/>
        </a:defRPr>
      </a:lvl6pPr>
      <a:lvl7pPr marL="2971726" indent="-228594" algn="l" rtl="0" eaLnBrk="0" fontAlgn="base" hangingPunct="0">
        <a:spcBef>
          <a:spcPct val="20000"/>
        </a:spcBef>
        <a:spcAft>
          <a:spcPct val="0"/>
        </a:spcAft>
        <a:buClr>
          <a:schemeClr val="accent2"/>
        </a:buClr>
        <a:buSzPct val="100000"/>
        <a:buChar char="•"/>
        <a:defRPr sz="2000">
          <a:solidFill>
            <a:schemeClr val="tx1"/>
          </a:solidFill>
          <a:latin typeface="+mn-lt"/>
        </a:defRPr>
      </a:lvl7pPr>
      <a:lvl8pPr marL="3428914" indent="-228594" algn="l" rtl="0" eaLnBrk="0" fontAlgn="base" hangingPunct="0">
        <a:spcBef>
          <a:spcPct val="20000"/>
        </a:spcBef>
        <a:spcAft>
          <a:spcPct val="0"/>
        </a:spcAft>
        <a:buClr>
          <a:schemeClr val="accent2"/>
        </a:buClr>
        <a:buSzPct val="100000"/>
        <a:buChar char="•"/>
        <a:defRPr sz="2000">
          <a:solidFill>
            <a:schemeClr val="tx1"/>
          </a:solidFill>
          <a:latin typeface="+mn-lt"/>
        </a:defRPr>
      </a:lvl8pPr>
      <a:lvl9pPr marL="3886103" indent="-228594" algn="l" rtl="0" eaLnBrk="0" fontAlgn="base" hangingPunct="0">
        <a:spcBef>
          <a:spcPct val="20000"/>
        </a:spcBef>
        <a:spcAft>
          <a:spcPct val="0"/>
        </a:spcAft>
        <a:buClr>
          <a:schemeClr val="accent2"/>
        </a:buClr>
        <a:buSzPct val="100000"/>
        <a:buChar char="•"/>
        <a:defRPr sz="2000">
          <a:solidFill>
            <a:schemeClr val="tx1"/>
          </a:solidFill>
          <a:latin typeface="+mn-lt"/>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8FB9588-C7AD-424C-A305-185B452AD046}"/>
              </a:ext>
            </a:extLst>
          </p:cNvPr>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331B3882-AA3C-4B6A-A63E-CDB39A28C60C}"/>
              </a:ext>
            </a:extLst>
          </p:cNvPr>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0948" name="Rectangle 4">
            <a:extLst>
              <a:ext uri="{FF2B5EF4-FFF2-40B4-BE49-F238E27FC236}">
                <a16:creationId xmlns:a16="http://schemas.microsoft.com/office/drawing/2014/main" id="{EA712784-BD9B-4FAD-95BD-B8588BDB4621}"/>
              </a:ext>
            </a:extLst>
          </p:cNvPr>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ea typeface="+mn-ea"/>
              </a:defRPr>
            </a:lvl1pPr>
          </a:lstStyle>
          <a:p>
            <a:pPr>
              <a:defRPr/>
            </a:pPr>
            <a:endParaRPr lang="en-US" altLang="zh-CN"/>
          </a:p>
        </p:txBody>
      </p:sp>
      <p:sp>
        <p:nvSpPr>
          <p:cNvPr id="210949" name="Rectangle 5">
            <a:extLst>
              <a:ext uri="{FF2B5EF4-FFF2-40B4-BE49-F238E27FC236}">
                <a16:creationId xmlns:a16="http://schemas.microsoft.com/office/drawing/2014/main" id="{8E51A3B9-51C1-4B64-9A8D-F00DA560FAC9}"/>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ea typeface="+mn-ea"/>
              </a:defRPr>
            </a:lvl1pPr>
          </a:lstStyle>
          <a:p>
            <a:pPr>
              <a:defRPr/>
            </a:pPr>
            <a:endParaRPr lang="en-US" altLang="zh-CN"/>
          </a:p>
        </p:txBody>
      </p:sp>
      <p:sp>
        <p:nvSpPr>
          <p:cNvPr id="210950" name="Rectangle 6">
            <a:extLst>
              <a:ext uri="{FF2B5EF4-FFF2-40B4-BE49-F238E27FC236}">
                <a16:creationId xmlns:a16="http://schemas.microsoft.com/office/drawing/2014/main" id="{6DE2AF25-D8AE-44CD-9EDC-91EB21323EA0}"/>
              </a:ext>
            </a:extLst>
          </p:cNvPr>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pPr>
              <a:defRPr/>
            </a:pPr>
            <a:fld id="{CD97796F-4B4D-4E9D-825A-6B14A5D9BCB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91587" r:id="rId1"/>
    <p:sldLayoutId id="2147491555" r:id="rId2"/>
    <p:sldLayoutId id="2147491556" r:id="rId3"/>
    <p:sldLayoutId id="2147491557" r:id="rId4"/>
    <p:sldLayoutId id="2147491558" r:id="rId5"/>
    <p:sldLayoutId id="2147491559" r:id="rId6"/>
    <p:sldLayoutId id="2147491560" r:id="rId7"/>
    <p:sldLayoutId id="2147491561" r:id="rId8"/>
    <p:sldLayoutId id="2147491562" r:id="rId9"/>
    <p:sldLayoutId id="2147491563" r:id="rId10"/>
    <p:sldLayoutId id="2147491564" r:id="rId11"/>
  </p:sldLayoutIdLst>
  <p:transition>
    <p:random/>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189" algn="ctr" rtl="0" fontAlgn="base">
        <a:spcBef>
          <a:spcPct val="0"/>
        </a:spcBef>
        <a:spcAft>
          <a:spcPct val="0"/>
        </a:spcAft>
        <a:defRPr sz="4400">
          <a:solidFill>
            <a:schemeClr val="tx2"/>
          </a:solidFill>
          <a:latin typeface="Arial" pitchFamily="34" charset="0"/>
          <a:ea typeface="宋体" pitchFamily="2" charset="-122"/>
        </a:defRPr>
      </a:lvl6pPr>
      <a:lvl7pPr marL="914377" algn="ctr" rtl="0" fontAlgn="base">
        <a:spcBef>
          <a:spcPct val="0"/>
        </a:spcBef>
        <a:spcAft>
          <a:spcPct val="0"/>
        </a:spcAft>
        <a:defRPr sz="4400">
          <a:solidFill>
            <a:schemeClr val="tx2"/>
          </a:solidFill>
          <a:latin typeface="Arial" pitchFamily="34" charset="0"/>
          <a:ea typeface="宋体" pitchFamily="2" charset="-122"/>
        </a:defRPr>
      </a:lvl7pPr>
      <a:lvl8pPr marL="1371566" algn="ctr" rtl="0" fontAlgn="base">
        <a:spcBef>
          <a:spcPct val="0"/>
        </a:spcBef>
        <a:spcAft>
          <a:spcPct val="0"/>
        </a:spcAft>
        <a:defRPr sz="4400">
          <a:solidFill>
            <a:schemeClr val="tx2"/>
          </a:solidFill>
          <a:latin typeface="Arial" pitchFamily="34" charset="0"/>
          <a:ea typeface="宋体" pitchFamily="2" charset="-122"/>
        </a:defRPr>
      </a:lvl8pPr>
      <a:lvl9pPr marL="1828754"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1313" indent="-341313"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1363" indent="-284163"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1413" indent="-227013"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598613" indent="-227013"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5813" indent="-227013"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537" indent="-228594"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726" indent="-228594"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8914" indent="-228594"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103" indent="-228594"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标题占位符 1">
            <a:extLst>
              <a:ext uri="{FF2B5EF4-FFF2-40B4-BE49-F238E27FC236}">
                <a16:creationId xmlns:a16="http://schemas.microsoft.com/office/drawing/2014/main" id="{64AE10E6-8076-4934-8715-3634836B17EE}"/>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文本占位符 2">
            <a:extLst>
              <a:ext uri="{FF2B5EF4-FFF2-40B4-BE49-F238E27FC236}">
                <a16:creationId xmlns:a16="http://schemas.microsoft.com/office/drawing/2014/main" id="{E092A4D4-6E63-4D11-8332-C591B20997F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B0ECBC-BBDC-43A3-B148-55FDCC8EB1D8}"/>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prstClr val="black">
                    <a:tint val="75000"/>
                  </a:prstClr>
                </a:solidFill>
              </a:defRPr>
            </a:lvl1pPr>
          </a:lstStyle>
          <a:p>
            <a:pPr>
              <a:defRPr/>
            </a:pPr>
            <a:fld id="{05FAD44B-731C-4F2C-85B8-7D865C198B25}" type="datetimeFigureOut">
              <a:rPr lang="zh-CN" altLang="en-US"/>
              <a:pPr>
                <a:defRPr/>
              </a:pPr>
              <a:t>2024/12/25</a:t>
            </a:fld>
            <a:endParaRPr lang="zh-CN" altLang="en-US"/>
          </a:p>
        </p:txBody>
      </p:sp>
      <p:sp>
        <p:nvSpPr>
          <p:cNvPr id="5" name="页脚占位符 4">
            <a:extLst>
              <a:ext uri="{FF2B5EF4-FFF2-40B4-BE49-F238E27FC236}">
                <a16:creationId xmlns:a16="http://schemas.microsoft.com/office/drawing/2014/main" id="{5B8469EB-D3F0-4282-9BB3-8B5434E1505B}"/>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prstClr val="black">
                    <a:tint val="75000"/>
                  </a:prstClr>
                </a:solidFill>
              </a:defRPr>
            </a:lvl1pPr>
          </a:lstStyle>
          <a:p>
            <a:pPr>
              <a:defRPr/>
            </a:pPr>
            <a:endParaRPr lang="zh-CN" altLang="en-US"/>
          </a:p>
        </p:txBody>
      </p:sp>
      <p:sp>
        <p:nvSpPr>
          <p:cNvPr id="6" name="灯片编号占位符 5">
            <a:extLst>
              <a:ext uri="{FF2B5EF4-FFF2-40B4-BE49-F238E27FC236}">
                <a16:creationId xmlns:a16="http://schemas.microsoft.com/office/drawing/2014/main" id="{2F279DAB-16CB-4412-B0C2-2A474BB1BE03}"/>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90C5097C-626C-4608-A1D6-6A0B32986BB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91576" r:id="rId1"/>
    <p:sldLayoutId id="2147491577" r:id="rId2"/>
    <p:sldLayoutId id="2147491578" r:id="rId3"/>
    <p:sldLayoutId id="2147491579" r:id="rId4"/>
    <p:sldLayoutId id="2147491580" r:id="rId5"/>
    <p:sldLayoutId id="2147491581" r:id="rId6"/>
    <p:sldLayoutId id="2147491582" r:id="rId7"/>
    <p:sldLayoutId id="2147491583" r:id="rId8"/>
    <p:sldLayoutId id="2147491584" r:id="rId9"/>
    <p:sldLayoutId id="2147491585" r:id="rId10"/>
    <p:sldLayoutId id="2147491586" r:id="rId11"/>
  </p:sldLayoutIdLst>
  <p:transition>
    <p:random/>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189" algn="ctr" rtl="0" fontAlgn="base">
        <a:spcBef>
          <a:spcPct val="0"/>
        </a:spcBef>
        <a:spcAft>
          <a:spcPct val="0"/>
        </a:spcAft>
        <a:defRPr sz="4400">
          <a:solidFill>
            <a:schemeClr val="tx1"/>
          </a:solidFill>
          <a:latin typeface="Calibri" pitchFamily="34" charset="0"/>
        </a:defRPr>
      </a:lvl6pPr>
      <a:lvl7pPr marL="914377" algn="ctr" rtl="0" fontAlgn="base">
        <a:spcBef>
          <a:spcPct val="0"/>
        </a:spcBef>
        <a:spcAft>
          <a:spcPct val="0"/>
        </a:spcAft>
        <a:defRPr sz="4400">
          <a:solidFill>
            <a:schemeClr val="tx1"/>
          </a:solidFill>
          <a:latin typeface="Calibri" pitchFamily="34" charset="0"/>
        </a:defRPr>
      </a:lvl7pPr>
      <a:lvl8pPr marL="1371566" algn="ctr" rtl="0" fontAlgn="base">
        <a:spcBef>
          <a:spcPct val="0"/>
        </a:spcBef>
        <a:spcAft>
          <a:spcPct val="0"/>
        </a:spcAft>
        <a:defRPr sz="4400">
          <a:solidFill>
            <a:schemeClr val="tx1"/>
          </a:solidFill>
          <a:latin typeface="Calibri" pitchFamily="34" charset="0"/>
        </a:defRPr>
      </a:lvl8pPr>
      <a:lvl9pPr marL="1828754" algn="ctr" rtl="0" fontAlgn="base">
        <a:spcBef>
          <a:spcPct val="0"/>
        </a:spcBef>
        <a:spcAft>
          <a:spcPct val="0"/>
        </a:spcAft>
        <a:defRPr sz="4400">
          <a:solidFill>
            <a:schemeClr val="tx1"/>
          </a:solidFill>
          <a:latin typeface="Calibri" pitchFamily="34" charset="0"/>
        </a:defRPr>
      </a:lvl9pPr>
    </p:titleStyle>
    <p:bodyStyle>
      <a:lvl1pPr marL="341313" indent="-341313"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1363" indent="-284163"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1413" indent="-227013"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598613" indent="-227013"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5813" indent="-227013"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4.bin"/><Relationship Id="rId1" Type="http://schemas.openxmlformats.org/officeDocument/2006/relationships/slideLayout" Target="../slideLayouts/slideLayout12.xml"/><Relationship Id="rId5" Type="http://schemas.openxmlformats.org/officeDocument/2006/relationships/image" Target="../media/image9.e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oleObject" Target="../embeddings/oleObject7.bin"/><Relationship Id="rId7" Type="http://schemas.openxmlformats.org/officeDocument/2006/relationships/hyperlink" Target="&#29983;&#21629;&#21608;&#26399;&#35268;&#21010;.xl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8.bin"/><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C:\Users\Lenovo\Documents\WeChat%20Files\wxid_8502rtr7ffjr12\FileStorage\Video\2021-10\4df76277092d8d2a45325656459056af.mp4" TargetMode="External"/><Relationship Id="rId1" Type="http://schemas.microsoft.com/office/2007/relationships/media" Target="file:///C:\Users\Lenovo\Documents\WeChat%20Files\wxid_8502rtr7ffjr12\FileStorage\Video\2021-10\4df76277092d8d2a45325656459056af.mp4"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0.bin"/><Relationship Id="rId1" Type="http://schemas.openxmlformats.org/officeDocument/2006/relationships/slideLayout" Target="../slideLayouts/slideLayout12.xml"/><Relationship Id="rId5" Type="http://schemas.openxmlformats.org/officeDocument/2006/relationships/image" Target="../media/image19.emf"/><Relationship Id="rId4" Type="http://schemas.openxmlformats.org/officeDocument/2006/relationships/oleObject" Target="../embeddings/oleObject1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DB13D167-4CC6-4105-8BE7-20378DEEF0A4}"/>
              </a:ext>
            </a:extLst>
          </p:cNvPr>
          <p:cNvSpPr>
            <a:spLocks noGrp="1" noChangeArrowheads="1"/>
          </p:cNvSpPr>
          <p:nvPr>
            <p:ph type="title"/>
          </p:nvPr>
        </p:nvSpPr>
        <p:spPr bwMode="auto">
          <a:xfrm>
            <a:off x="457200" y="47625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ea typeface="宋体" panose="02010600030101010101" pitchFamily="2" charset="-122"/>
              </a:rPr>
              <a:t>第</a:t>
            </a:r>
            <a:r>
              <a:rPr lang="en-US" altLang="zh-CN">
                <a:ea typeface="宋体" panose="02010600030101010101" pitchFamily="2" charset="-122"/>
              </a:rPr>
              <a:t>5</a:t>
            </a:r>
            <a:r>
              <a:rPr lang="zh-CN" altLang="en-US">
                <a:ea typeface="宋体" panose="02010600030101010101" pitchFamily="2" charset="-122"/>
              </a:rPr>
              <a:t>章 家庭储蓄与投资决策</a:t>
            </a:r>
          </a:p>
        </p:txBody>
      </p:sp>
      <p:sp>
        <p:nvSpPr>
          <p:cNvPr id="8195" name="内容占位符 2">
            <a:extLst>
              <a:ext uri="{FF2B5EF4-FFF2-40B4-BE49-F238E27FC236}">
                <a16:creationId xmlns:a16="http://schemas.microsoft.com/office/drawing/2014/main" id="{24957AE2-B5F2-496A-A65D-1A107A243885}"/>
              </a:ext>
            </a:extLst>
          </p:cNvPr>
          <p:cNvSpPr>
            <a:spLocks noGrp="1" noChangeArrowheads="1"/>
          </p:cNvSpPr>
          <p:nvPr>
            <p:ph idx="1"/>
          </p:nvPr>
        </p:nvSpPr>
        <p:spPr>
          <a:xfrm>
            <a:off x="1043608" y="1916832"/>
            <a:ext cx="7344370" cy="1879848"/>
          </a:xfrm>
        </p:spPr>
        <p:txBody>
          <a:bodyPr/>
          <a:lstStyle/>
          <a:p>
            <a:r>
              <a:rPr lang="zh-CN" altLang="en-US" sz="3600" dirty="0">
                <a:ea typeface="宋体" panose="02010600030101010101" pitchFamily="2" charset="-122"/>
              </a:rPr>
              <a:t>问题：</a:t>
            </a:r>
            <a:endParaRPr lang="en-US" altLang="zh-CN" sz="3600" dirty="0">
              <a:ea typeface="宋体" panose="02010600030101010101" pitchFamily="2" charset="-122"/>
            </a:endParaRPr>
          </a:p>
          <a:p>
            <a:pPr lvl="1"/>
            <a:r>
              <a:rPr lang="zh-CN" altLang="en-US" sz="3200" dirty="0">
                <a:ea typeface="宋体" panose="02010600030101010101" pitchFamily="2" charset="-122"/>
              </a:rPr>
              <a:t>你想买车，但无钱怎么办？</a:t>
            </a:r>
            <a:endParaRPr lang="en-US" altLang="zh-CN" sz="3200" dirty="0">
              <a:ea typeface="宋体" panose="02010600030101010101" pitchFamily="2" charset="-122"/>
            </a:endParaRPr>
          </a:p>
          <a:p>
            <a:pPr lvl="1"/>
            <a:r>
              <a:rPr lang="zh-CN" altLang="en-US" sz="3200" dirty="0">
                <a:ea typeface="宋体" panose="02010600030101010101" pitchFamily="2" charset="-122"/>
              </a:rPr>
              <a:t>你退休后，需要花费多少钱？怎样准备这笔钱？</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 calcmode="lin" valueType="num">
                                      <p:cBhvr additive="base">
                                        <p:cTn id="15"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a:extLst>
              <a:ext uri="{FF2B5EF4-FFF2-40B4-BE49-F238E27FC236}">
                <a16:creationId xmlns:a16="http://schemas.microsoft.com/office/drawing/2014/main" id="{9231339D-03E8-DD35-E28F-F2004DA1FC4A}"/>
              </a:ext>
            </a:extLst>
          </p:cNvPr>
          <p:cNvSpPr>
            <a:spLocks noGrp="1" noChangeArrowheads="1"/>
          </p:cNvSpPr>
          <p:nvPr>
            <p:ph type="title"/>
          </p:nvPr>
        </p:nvSpPr>
        <p:spPr bwMode="auto">
          <a:xfrm>
            <a:off x="215900" y="685800"/>
            <a:ext cx="8713788" cy="965354"/>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sz="4000" b="1" dirty="0">
                <a:solidFill>
                  <a:schemeClr val="tx1"/>
                </a:solidFill>
                <a:ea typeface="宋体" panose="02010600030101010101" pitchFamily="2" charset="-122"/>
                <a:cs typeface="Times New Roman" panose="02020603050405020304" pitchFamily="18" charset="0"/>
              </a:rPr>
              <a:t>退休消费保持退休前收入的一定比例</a:t>
            </a:r>
            <a:endParaRPr lang="zh-CN" altLang="en-US" sz="4000" dirty="0">
              <a:effectLst>
                <a:outerShdw blurRad="38100" dist="38100" dir="2700000" algn="tl">
                  <a:srgbClr val="C0C0C0"/>
                </a:outerShdw>
              </a:effectLst>
              <a:ea typeface="宋体" pitchFamily="2" charset="-122"/>
              <a:cs typeface="Times New Roman" pitchFamily="18" charset="0"/>
            </a:endParaRPr>
          </a:p>
        </p:txBody>
      </p:sp>
      <p:sp>
        <p:nvSpPr>
          <p:cNvPr id="339971" name="Rectangle 3">
            <a:extLst>
              <a:ext uri="{FF2B5EF4-FFF2-40B4-BE49-F238E27FC236}">
                <a16:creationId xmlns:a16="http://schemas.microsoft.com/office/drawing/2014/main" id="{5A8DD9CD-9A1E-DDDB-B73D-A1448A9278B9}"/>
              </a:ext>
            </a:extLst>
          </p:cNvPr>
          <p:cNvSpPr>
            <a:spLocks noGrp="1" noChangeArrowheads="1"/>
          </p:cNvSpPr>
          <p:nvPr>
            <p:ph type="body" sz="half" idx="1"/>
          </p:nvPr>
        </p:nvSpPr>
        <p:spPr>
          <a:xfrm>
            <a:off x="685800" y="1844675"/>
            <a:ext cx="8134350" cy="1152277"/>
          </a:xfrm>
        </p:spPr>
        <p:txBody>
          <a:bodyPr/>
          <a:lstStyle/>
          <a:p>
            <a:pPr>
              <a:lnSpc>
                <a:spcPct val="125000"/>
              </a:lnSpc>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用</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Excel</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直接计算。退休收入的目标水平</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=0.75×30,000</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美元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22,500</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美元。</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 name="Group 7">
            <a:extLst>
              <a:ext uri="{FF2B5EF4-FFF2-40B4-BE49-F238E27FC236}">
                <a16:creationId xmlns:a16="http://schemas.microsoft.com/office/drawing/2014/main" id="{ECFB0585-57F9-6F65-A113-66CF185BB29D}"/>
              </a:ext>
            </a:extLst>
          </p:cNvPr>
          <p:cNvGrpSpPr>
            <a:grpSpLocks/>
          </p:cNvGrpSpPr>
          <p:nvPr/>
        </p:nvGrpSpPr>
        <p:grpSpPr bwMode="auto">
          <a:xfrm>
            <a:off x="1127124" y="3097214"/>
            <a:ext cx="6618288" cy="1157287"/>
            <a:chOff x="712" y="1859"/>
            <a:chExt cx="4169" cy="729"/>
          </a:xfrm>
        </p:grpSpPr>
        <p:graphicFrame>
          <p:nvGraphicFramePr>
            <p:cNvPr id="210959" name="Object 8">
              <a:extLst>
                <a:ext uri="{FF2B5EF4-FFF2-40B4-BE49-F238E27FC236}">
                  <a16:creationId xmlns:a16="http://schemas.microsoft.com/office/drawing/2014/main" id="{63A4341D-AD38-C52D-D237-2B48518DBDE4}"/>
                </a:ext>
              </a:extLst>
            </p:cNvPr>
            <p:cNvGraphicFramePr>
              <a:graphicFrameLocks noChangeAspect="1"/>
            </p:cNvGraphicFramePr>
            <p:nvPr>
              <p:extLst>
                <p:ext uri="{D42A27DB-BD31-4B8C-83A1-F6EECF244321}">
                  <p14:modId xmlns:p14="http://schemas.microsoft.com/office/powerpoint/2010/main" val="420403076"/>
                </p:ext>
              </p:extLst>
            </p:nvPr>
          </p:nvGraphicFramePr>
          <p:xfrm>
            <a:off x="712" y="1859"/>
            <a:ext cx="4169" cy="448"/>
          </p:xfrm>
          <a:graphic>
            <a:graphicData uri="http://schemas.openxmlformats.org/presentationml/2006/ole">
              <mc:AlternateContent xmlns:mc="http://schemas.openxmlformats.org/markup-compatibility/2006">
                <mc:Choice xmlns:v="urn:schemas-microsoft-com:vml" Requires="v">
                  <p:oleObj name="工作表" r:id="rId2" imgW="4943551" imgH="523951" progId="Excel.Sheet.8">
                    <p:embed/>
                  </p:oleObj>
                </mc:Choice>
                <mc:Fallback>
                  <p:oleObj name="工作表" r:id="rId2" imgW="4943551" imgH="523951" progId="Excel.Sheet.8">
                    <p:embed/>
                    <p:pic>
                      <p:nvPicPr>
                        <p:cNvPr id="210959" name="Object 8">
                          <a:extLst>
                            <a:ext uri="{FF2B5EF4-FFF2-40B4-BE49-F238E27FC236}">
                              <a16:creationId xmlns:a16="http://schemas.microsoft.com/office/drawing/2014/main" id="{63A4341D-AD38-C52D-D237-2B48518DB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 y="1859"/>
                          <a:ext cx="4169" cy="448"/>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0960" name="Text Box 9">
              <a:extLst>
                <a:ext uri="{FF2B5EF4-FFF2-40B4-BE49-F238E27FC236}">
                  <a16:creationId xmlns:a16="http://schemas.microsoft.com/office/drawing/2014/main" id="{07A2EE27-44A2-836F-3B46-3F2313A3AD4C}"/>
                </a:ext>
              </a:extLst>
            </p:cNvPr>
            <p:cNvSpPr txBox="1">
              <a:spLocks noChangeArrowheads="1"/>
            </p:cNvSpPr>
            <p:nvPr/>
          </p:nvSpPr>
          <p:spPr bwMode="auto">
            <a:xfrm>
              <a:off x="818" y="2336"/>
              <a:ext cx="4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2000" b="1" dirty="0">
                  <a:solidFill>
                    <a:srgbClr val="FF00FF"/>
                  </a:solidFill>
                  <a:latin typeface="Times New Roman" panose="02020603050405020304" pitchFamily="18" charset="0"/>
                  <a:ea typeface="宋体" panose="02010600030101010101" pitchFamily="2" charset="-122"/>
                </a:rPr>
                <a:t>65</a:t>
              </a:r>
              <a:r>
                <a:rPr lang="en-US" altLang="zh-CN" sz="2000" dirty="0">
                  <a:latin typeface="Times New Roman" panose="02020603050405020304" pitchFamily="18" charset="0"/>
                  <a:ea typeface="宋体" panose="02010600030101010101" pitchFamily="2" charset="-122"/>
                </a:rPr>
                <a:t>-80</a:t>
              </a:r>
            </a:p>
          </p:txBody>
        </p:sp>
      </p:grpSp>
      <p:grpSp>
        <p:nvGrpSpPr>
          <p:cNvPr id="3" name="Group 10">
            <a:extLst>
              <a:ext uri="{FF2B5EF4-FFF2-40B4-BE49-F238E27FC236}">
                <a16:creationId xmlns:a16="http://schemas.microsoft.com/office/drawing/2014/main" id="{7604598B-FC96-7775-08FE-592905AB1755}"/>
              </a:ext>
            </a:extLst>
          </p:cNvPr>
          <p:cNvGrpSpPr>
            <a:grpSpLocks/>
          </p:cNvGrpSpPr>
          <p:nvPr/>
        </p:nvGrpSpPr>
        <p:grpSpPr bwMode="auto">
          <a:xfrm>
            <a:off x="1091406" y="4299569"/>
            <a:ext cx="6618288" cy="1111250"/>
            <a:chOff x="619" y="2180"/>
            <a:chExt cx="4169" cy="700"/>
          </a:xfrm>
        </p:grpSpPr>
        <p:graphicFrame>
          <p:nvGraphicFramePr>
            <p:cNvPr id="210957" name="Object 11">
              <a:extLst>
                <a:ext uri="{FF2B5EF4-FFF2-40B4-BE49-F238E27FC236}">
                  <a16:creationId xmlns:a16="http://schemas.microsoft.com/office/drawing/2014/main" id="{7D204D76-5457-A0A6-C301-F4B90322D483}"/>
                </a:ext>
              </a:extLst>
            </p:cNvPr>
            <p:cNvGraphicFramePr>
              <a:graphicFrameLocks noChangeAspect="1"/>
            </p:cNvGraphicFramePr>
            <p:nvPr>
              <p:extLst>
                <p:ext uri="{D42A27DB-BD31-4B8C-83A1-F6EECF244321}">
                  <p14:modId xmlns:p14="http://schemas.microsoft.com/office/powerpoint/2010/main" val="2205827477"/>
                </p:ext>
              </p:extLst>
            </p:nvPr>
          </p:nvGraphicFramePr>
          <p:xfrm>
            <a:off x="619" y="2180"/>
            <a:ext cx="4169" cy="442"/>
          </p:xfrm>
          <a:graphic>
            <a:graphicData uri="http://schemas.openxmlformats.org/presentationml/2006/ole">
              <mc:AlternateContent xmlns:mc="http://schemas.openxmlformats.org/markup-compatibility/2006">
                <mc:Choice xmlns:v="urn:schemas-microsoft-com:vml" Requires="v">
                  <p:oleObj name="工作表" r:id="rId4" imgW="4943551" imgH="523951" progId="Excel.Sheet.8">
                    <p:embed/>
                  </p:oleObj>
                </mc:Choice>
                <mc:Fallback>
                  <p:oleObj name="工作表" r:id="rId4" imgW="4943551" imgH="523951" progId="Excel.Sheet.8">
                    <p:embed/>
                    <p:pic>
                      <p:nvPicPr>
                        <p:cNvPr id="210957" name="Object 11">
                          <a:extLst>
                            <a:ext uri="{FF2B5EF4-FFF2-40B4-BE49-F238E27FC236}">
                              <a16:creationId xmlns:a16="http://schemas.microsoft.com/office/drawing/2014/main" id="{7D204D76-5457-A0A6-C301-F4B90322D4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 y="2180"/>
                          <a:ext cx="4169" cy="442"/>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0958" name="Text Box 12">
              <a:extLst>
                <a:ext uri="{FF2B5EF4-FFF2-40B4-BE49-F238E27FC236}">
                  <a16:creationId xmlns:a16="http://schemas.microsoft.com/office/drawing/2014/main" id="{9290AEE5-CE43-A7D9-1ABC-F3C17404EECD}"/>
                </a:ext>
              </a:extLst>
            </p:cNvPr>
            <p:cNvSpPr txBox="1">
              <a:spLocks noChangeArrowheads="1"/>
            </p:cNvSpPr>
            <p:nvPr/>
          </p:nvSpPr>
          <p:spPr bwMode="auto">
            <a:xfrm>
              <a:off x="762" y="2628"/>
              <a:ext cx="4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2000" dirty="0">
                  <a:latin typeface="Times New Roman" panose="02020603050405020304" pitchFamily="18" charset="0"/>
                  <a:ea typeface="宋体" panose="02010600030101010101" pitchFamily="2" charset="-122"/>
                </a:rPr>
                <a:t>35-</a:t>
              </a:r>
              <a:r>
                <a:rPr lang="en-US" altLang="zh-CN" sz="2000" b="1" dirty="0">
                  <a:solidFill>
                    <a:srgbClr val="FF00FF"/>
                  </a:solidFill>
                  <a:latin typeface="Times New Roman" panose="02020603050405020304" pitchFamily="18" charset="0"/>
                  <a:ea typeface="宋体" panose="02010600030101010101" pitchFamily="2" charset="-122"/>
                </a:rPr>
                <a:t>65</a:t>
              </a:r>
            </a:p>
          </p:txBody>
        </p:sp>
      </p:grpSp>
      <p:grpSp>
        <p:nvGrpSpPr>
          <p:cNvPr id="4" name="Group 13">
            <a:extLst>
              <a:ext uri="{FF2B5EF4-FFF2-40B4-BE49-F238E27FC236}">
                <a16:creationId xmlns:a16="http://schemas.microsoft.com/office/drawing/2014/main" id="{41ACCD31-29AA-3F9E-C75C-E6DFC8CE83B5}"/>
              </a:ext>
            </a:extLst>
          </p:cNvPr>
          <p:cNvGrpSpPr>
            <a:grpSpLocks/>
          </p:cNvGrpSpPr>
          <p:nvPr/>
        </p:nvGrpSpPr>
        <p:grpSpPr bwMode="auto">
          <a:xfrm>
            <a:off x="1901428" y="3803650"/>
            <a:ext cx="3022600" cy="2217738"/>
            <a:chOff x="1202" y="2478"/>
            <a:chExt cx="1904" cy="1535"/>
          </a:xfrm>
        </p:grpSpPr>
        <p:sp>
          <p:nvSpPr>
            <p:cNvPr id="210954" name="Text Box 14">
              <a:extLst>
                <a:ext uri="{FF2B5EF4-FFF2-40B4-BE49-F238E27FC236}">
                  <a16:creationId xmlns:a16="http://schemas.microsoft.com/office/drawing/2014/main" id="{C14279E5-1FC8-4666-C1FE-E614BE1DF08C}"/>
                </a:ext>
              </a:extLst>
            </p:cNvPr>
            <p:cNvSpPr txBox="1">
              <a:spLocks noChangeArrowheads="1"/>
            </p:cNvSpPr>
            <p:nvPr/>
          </p:nvSpPr>
          <p:spPr bwMode="auto">
            <a:xfrm>
              <a:off x="1202" y="3736"/>
              <a:ext cx="1904" cy="277"/>
            </a:xfrm>
            <a:prstGeom prst="rect">
              <a:avLst/>
            </a:prstGeom>
            <a:solidFill>
              <a:srgbClr val="FF33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2000" b="1" dirty="0">
                  <a:solidFill>
                    <a:schemeClr val="accent2"/>
                  </a:solidFill>
                  <a:latin typeface="Times New Roman" panose="02020603050405020304" pitchFamily="18" charset="0"/>
                  <a:ea typeface="宋体" panose="02010600030101010101" pitchFamily="2" charset="-122"/>
                </a:rPr>
                <a:t>在</a:t>
              </a:r>
              <a:r>
                <a:rPr lang="en-US" altLang="zh-CN" sz="2000" b="1" dirty="0">
                  <a:solidFill>
                    <a:schemeClr val="accent2"/>
                  </a:solidFill>
                  <a:latin typeface="Times New Roman" panose="02020603050405020304" pitchFamily="18" charset="0"/>
                  <a:ea typeface="宋体" panose="02010600030101010101" pitchFamily="2" charset="-122"/>
                </a:rPr>
                <a:t>65</a:t>
              </a:r>
              <a:r>
                <a:rPr lang="zh-CN" altLang="en-US" sz="2000" b="1" dirty="0">
                  <a:solidFill>
                    <a:schemeClr val="accent2"/>
                  </a:solidFill>
                  <a:latin typeface="Times New Roman" panose="02020603050405020304" pitchFamily="18" charset="0"/>
                  <a:ea typeface="宋体" panose="02010600030101010101" pitchFamily="2" charset="-122"/>
                </a:rPr>
                <a:t>岁时建立一个等式！</a:t>
              </a:r>
              <a:endParaRPr lang="en-US" altLang="zh-CN" sz="2000" b="1" dirty="0">
                <a:solidFill>
                  <a:schemeClr val="accent2"/>
                </a:solidFill>
                <a:latin typeface="Times New Roman" panose="02020603050405020304" pitchFamily="18" charset="0"/>
                <a:ea typeface="宋体" panose="02010600030101010101" pitchFamily="2" charset="-122"/>
              </a:endParaRPr>
            </a:p>
          </p:txBody>
        </p:sp>
        <p:sp>
          <p:nvSpPr>
            <p:cNvPr id="210955" name="Line 15">
              <a:extLst>
                <a:ext uri="{FF2B5EF4-FFF2-40B4-BE49-F238E27FC236}">
                  <a16:creationId xmlns:a16="http://schemas.microsoft.com/office/drawing/2014/main" id="{FA98136B-939A-CEFD-8EB2-C2CC74C3D32F}"/>
                </a:ext>
              </a:extLst>
            </p:cNvPr>
            <p:cNvSpPr>
              <a:spLocks noChangeShapeType="1"/>
            </p:cNvSpPr>
            <p:nvPr/>
          </p:nvSpPr>
          <p:spPr bwMode="auto">
            <a:xfrm>
              <a:off x="2200" y="2478"/>
              <a:ext cx="317" cy="1270"/>
            </a:xfrm>
            <a:prstGeom prst="line">
              <a:avLst/>
            </a:prstGeom>
            <a:noFill/>
            <a:ln w="38100">
              <a:solidFill>
                <a:srgbClr val="FF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10956" name="Line 16">
              <a:extLst>
                <a:ext uri="{FF2B5EF4-FFF2-40B4-BE49-F238E27FC236}">
                  <a16:creationId xmlns:a16="http://schemas.microsoft.com/office/drawing/2014/main" id="{0F56EE1F-7BAE-3FC9-46FC-7F4056CFB51F}"/>
                </a:ext>
              </a:extLst>
            </p:cNvPr>
            <p:cNvSpPr>
              <a:spLocks noChangeShapeType="1"/>
            </p:cNvSpPr>
            <p:nvPr/>
          </p:nvSpPr>
          <p:spPr bwMode="auto">
            <a:xfrm flipH="1">
              <a:off x="2562" y="3249"/>
              <a:ext cx="227" cy="499"/>
            </a:xfrm>
            <a:prstGeom prst="line">
              <a:avLst/>
            </a:prstGeom>
            <a:noFill/>
            <a:ln w="38100">
              <a:solidFill>
                <a:srgbClr val="FF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 name="Group 4">
            <a:extLst>
              <a:ext uri="{FF2B5EF4-FFF2-40B4-BE49-F238E27FC236}">
                <a16:creationId xmlns:a16="http://schemas.microsoft.com/office/drawing/2014/main" id="{102C2A0F-87D7-D6B3-4B4A-2F02EDB01EB8}"/>
              </a:ext>
            </a:extLst>
          </p:cNvPr>
          <p:cNvGrpSpPr>
            <a:grpSpLocks/>
          </p:cNvGrpSpPr>
          <p:nvPr/>
        </p:nvGrpSpPr>
        <p:grpSpPr bwMode="auto">
          <a:xfrm>
            <a:off x="6011862" y="5015149"/>
            <a:ext cx="1733550" cy="904875"/>
            <a:chOff x="3787" y="3294"/>
            <a:chExt cx="1092" cy="570"/>
          </a:xfrm>
        </p:grpSpPr>
        <p:sp>
          <p:nvSpPr>
            <p:cNvPr id="210952" name="Text Box 5">
              <a:extLst>
                <a:ext uri="{FF2B5EF4-FFF2-40B4-BE49-F238E27FC236}">
                  <a16:creationId xmlns:a16="http://schemas.microsoft.com/office/drawing/2014/main" id="{59654BCA-EE6D-3C0E-3824-A68EFDDB037D}"/>
                </a:ext>
              </a:extLst>
            </p:cNvPr>
            <p:cNvSpPr txBox="1">
              <a:spLocks noChangeArrowheads="1"/>
            </p:cNvSpPr>
            <p:nvPr/>
          </p:nvSpPr>
          <p:spPr bwMode="auto">
            <a:xfrm>
              <a:off x="3787" y="3612"/>
              <a:ext cx="109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2000" b="1">
                  <a:solidFill>
                    <a:srgbClr val="0000FF"/>
                  </a:solidFill>
                  <a:latin typeface="Times New Roman" panose="02020603050405020304" pitchFamily="18" charset="0"/>
                  <a:ea typeface="宋体" panose="02010600030101010101" pitchFamily="2" charset="-122"/>
                </a:rPr>
                <a:t>每年储蓄金额</a:t>
              </a:r>
              <a:endParaRPr lang="en-US" altLang="zh-CN" sz="2000" b="1">
                <a:solidFill>
                  <a:srgbClr val="0000FF"/>
                </a:solidFill>
                <a:latin typeface="Times New Roman" panose="02020603050405020304" pitchFamily="18" charset="0"/>
                <a:ea typeface="宋体" panose="02010600030101010101" pitchFamily="2" charset="-122"/>
              </a:endParaRPr>
            </a:p>
          </p:txBody>
        </p:sp>
        <p:sp>
          <p:nvSpPr>
            <p:cNvPr id="210953" name="Line 6">
              <a:extLst>
                <a:ext uri="{FF2B5EF4-FFF2-40B4-BE49-F238E27FC236}">
                  <a16:creationId xmlns:a16="http://schemas.microsoft.com/office/drawing/2014/main" id="{9A686EB6-F534-D88F-7101-4D0A9A40F992}"/>
                </a:ext>
              </a:extLst>
            </p:cNvPr>
            <p:cNvSpPr>
              <a:spLocks noChangeShapeType="1"/>
            </p:cNvSpPr>
            <p:nvPr/>
          </p:nvSpPr>
          <p:spPr bwMode="auto">
            <a:xfrm flipH="1">
              <a:off x="4241" y="3294"/>
              <a:ext cx="136" cy="363"/>
            </a:xfrm>
            <a:prstGeom prst="line">
              <a:avLst/>
            </a:prstGeom>
            <a:noFill/>
            <a:ln w="57150">
              <a:solidFill>
                <a:srgbClr val="0000FF"/>
              </a:solidFill>
              <a:round/>
              <a:headEnd type="none" w="sm" len="sm"/>
              <a:tailEnd type="triangle" w="lg"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animEffect transition="in" filter="blinds(horizontal)">
                                      <p:cBhvr>
                                        <p:cTn id="7" dur="500"/>
                                        <p:tgtEl>
                                          <p:spTgt spid="339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1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10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391838AE-4879-429D-8E97-C0928CEDA57D}"/>
              </a:ext>
            </a:extLst>
          </p:cNvPr>
          <p:cNvSpPr>
            <a:spLocks noGrp="1" noChangeArrowheads="1"/>
          </p:cNvSpPr>
          <p:nvPr>
            <p:ph type="title"/>
          </p:nvPr>
        </p:nvSpPr>
        <p:spPr bwMode="auto">
          <a:xfrm>
            <a:off x="457200" y="549275"/>
            <a:ext cx="8229600" cy="868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4000">
                <a:ea typeface="宋体" panose="02010600030101010101" pitchFamily="2" charset="-122"/>
              </a:rPr>
              <a:t>退休消费保持退休前收入的</a:t>
            </a:r>
            <a:r>
              <a:rPr lang="en-US" altLang="zh-CN" sz="4000">
                <a:ea typeface="宋体" panose="02010600030101010101" pitchFamily="2" charset="-122"/>
              </a:rPr>
              <a:t>75%</a:t>
            </a:r>
            <a:endParaRPr lang="zh-CN" altLang="en-US" sz="4000">
              <a:ea typeface="宋体" panose="02010600030101010101" pitchFamily="2" charset="-122"/>
            </a:endParaRPr>
          </a:p>
        </p:txBody>
      </p:sp>
      <p:sp>
        <p:nvSpPr>
          <p:cNvPr id="19459" name="文本占位符 2">
            <a:extLst>
              <a:ext uri="{FF2B5EF4-FFF2-40B4-BE49-F238E27FC236}">
                <a16:creationId xmlns:a16="http://schemas.microsoft.com/office/drawing/2014/main" id="{C9F41220-D254-42D3-8477-F7456C0A6F6F}"/>
              </a:ext>
            </a:extLst>
          </p:cNvPr>
          <p:cNvSpPr>
            <a:spLocks noGrp="1" noChangeArrowheads="1"/>
          </p:cNvSpPr>
          <p:nvPr>
            <p:ph type="body" sz="half" idx="1"/>
          </p:nvPr>
        </p:nvSpPr>
        <p:spPr/>
        <p:txBody>
          <a:bodyPr/>
          <a:lstStyle/>
          <a:p>
            <a:endParaRPr lang="zh-CN" altLang="en-US">
              <a:ea typeface="宋体" panose="02010600030101010101" pitchFamily="2" charset="-122"/>
            </a:endParaRPr>
          </a:p>
        </p:txBody>
      </p:sp>
      <p:sp>
        <p:nvSpPr>
          <p:cNvPr id="19460" name="内容占位符 4">
            <a:extLst>
              <a:ext uri="{FF2B5EF4-FFF2-40B4-BE49-F238E27FC236}">
                <a16:creationId xmlns:a16="http://schemas.microsoft.com/office/drawing/2014/main" id="{177E8F00-4D4B-48C8-ACF0-A887832DF1EC}"/>
              </a:ext>
            </a:extLst>
          </p:cNvPr>
          <p:cNvSpPr>
            <a:spLocks noGrp="1" noChangeArrowheads="1"/>
          </p:cNvSpPr>
          <p:nvPr>
            <p:ph sz="quarter" idx="3"/>
          </p:nvPr>
        </p:nvSpPr>
        <p:spPr/>
        <p:txBody>
          <a:bodyPr/>
          <a:lstStyle/>
          <a:p>
            <a:endParaRPr lang="zh-CN" altLang="en-US">
              <a:ea typeface="宋体" panose="02010600030101010101" pitchFamily="2" charset="-122"/>
            </a:endParaRPr>
          </a:p>
        </p:txBody>
      </p:sp>
      <p:pic>
        <p:nvPicPr>
          <p:cNvPr id="19461" name="图片 6">
            <a:extLst>
              <a:ext uri="{FF2B5EF4-FFF2-40B4-BE49-F238E27FC236}">
                <a16:creationId xmlns:a16="http://schemas.microsoft.com/office/drawing/2014/main" id="{4B272E5C-EBF5-43E8-ABD0-A4547D26A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058" y="1417638"/>
            <a:ext cx="785812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矩形 7">
            <a:extLst>
              <a:ext uri="{FF2B5EF4-FFF2-40B4-BE49-F238E27FC236}">
                <a16:creationId xmlns:a16="http://schemas.microsoft.com/office/drawing/2014/main" id="{508FC120-75A0-434E-B59B-4AFBC51B3842}"/>
              </a:ext>
            </a:extLst>
          </p:cNvPr>
          <p:cNvSpPr>
            <a:spLocks noChangeArrowheads="1"/>
          </p:cNvSpPr>
          <p:nvPr/>
        </p:nvSpPr>
        <p:spPr bwMode="auto">
          <a:xfrm>
            <a:off x="1331913" y="2708275"/>
            <a:ext cx="4248150" cy="288925"/>
          </a:xfrm>
          <a:prstGeom prst="rect">
            <a:avLst/>
          </a:prstGeom>
          <a:solidFill>
            <a:schemeClr val="accent1"/>
          </a:solidFill>
          <a:ln>
            <a:noFill/>
          </a:ln>
          <a:extLst>
            <a:ext uri="{91240B29-F687-4F45-9708-019B960494DF}">
              <a14:hiddenLine xmlns:a14="http://schemas.microsoft.com/office/drawing/2010/main" w="12700" algn="ctr">
                <a:solidFill>
                  <a:srgbClr val="000000"/>
                </a:solidFill>
                <a:round/>
                <a:headEnd type="stealth" w="med" len="med"/>
                <a:tailEnd type="stealth" w="med" len="med"/>
              </a14:hiddenLine>
            </a:ext>
          </a:extLst>
        </p:spPr>
        <p:txBody>
          <a:bodyPr wrap="none" anchor="ct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lgn="ctr"/>
            <a:endParaRPr lang="zh-CN" altLang="en-US">
              <a:ea typeface="宋体" panose="02010600030101010101" pitchFamily="2" charset="-122"/>
            </a:endParaRPr>
          </a:p>
        </p:txBody>
      </p:sp>
      <p:sp>
        <p:nvSpPr>
          <p:cNvPr id="19463" name="矩形 8">
            <a:extLst>
              <a:ext uri="{FF2B5EF4-FFF2-40B4-BE49-F238E27FC236}">
                <a16:creationId xmlns:a16="http://schemas.microsoft.com/office/drawing/2014/main" id="{ECC236ED-E242-4FC8-BB7F-56892055953F}"/>
              </a:ext>
            </a:extLst>
          </p:cNvPr>
          <p:cNvSpPr>
            <a:spLocks noChangeArrowheads="1"/>
          </p:cNvSpPr>
          <p:nvPr/>
        </p:nvSpPr>
        <p:spPr bwMode="auto">
          <a:xfrm>
            <a:off x="5867400" y="3335338"/>
            <a:ext cx="2159000" cy="1677987"/>
          </a:xfrm>
          <a:prstGeom prst="rect">
            <a:avLst/>
          </a:prstGeom>
          <a:solidFill>
            <a:schemeClr val="accent1"/>
          </a:solidFill>
          <a:ln>
            <a:noFill/>
          </a:ln>
          <a:extLst>
            <a:ext uri="{91240B29-F687-4F45-9708-019B960494DF}">
              <a14:hiddenLine xmlns:a14="http://schemas.microsoft.com/office/drawing/2010/main" w="12700" algn="ctr">
                <a:solidFill>
                  <a:srgbClr val="000000"/>
                </a:solidFill>
                <a:round/>
                <a:headEnd type="stealth" w="med" len="med"/>
                <a:tailEnd type="stealth" w="med" len="med"/>
              </a14:hiddenLine>
            </a:ext>
          </a:extLst>
        </p:spPr>
        <p:txBody>
          <a:bodyPr wrap="none" anchor="ct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lgn="ctr"/>
            <a:endParaRPr lang="zh-CN" altLang="en-US">
              <a:ea typeface="宋体" panose="02010600030101010101" pitchFamily="2" charset="-122"/>
            </a:endParaRPr>
          </a:p>
        </p:txBody>
      </p:sp>
      <p:cxnSp>
        <p:nvCxnSpPr>
          <p:cNvPr id="19464" name="直接箭头连接符 10">
            <a:extLst>
              <a:ext uri="{FF2B5EF4-FFF2-40B4-BE49-F238E27FC236}">
                <a16:creationId xmlns:a16="http://schemas.microsoft.com/office/drawing/2014/main" id="{70FEEA4C-35C1-4721-80BA-E93BE431BEAC}"/>
              </a:ext>
            </a:extLst>
          </p:cNvPr>
          <p:cNvCxnSpPr>
            <a:cxnSpLocks noChangeShapeType="1"/>
          </p:cNvCxnSpPr>
          <p:nvPr/>
        </p:nvCxnSpPr>
        <p:spPr bwMode="auto">
          <a:xfrm>
            <a:off x="1341438" y="3178175"/>
            <a:ext cx="0" cy="1873250"/>
          </a:xfrm>
          <a:prstGeom prst="straightConnector1">
            <a:avLst/>
          </a:prstGeom>
          <a:noFill/>
          <a:ln w="12700" algn="ctr">
            <a:solidFill>
              <a:srgbClr val="FF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19465" name="文本框 11">
            <a:extLst>
              <a:ext uri="{FF2B5EF4-FFF2-40B4-BE49-F238E27FC236}">
                <a16:creationId xmlns:a16="http://schemas.microsoft.com/office/drawing/2014/main" id="{01C628DA-6C3C-4C95-8438-A72EEB217F2F}"/>
              </a:ext>
            </a:extLst>
          </p:cNvPr>
          <p:cNvSpPr txBox="1">
            <a:spLocks noChangeArrowheads="1"/>
          </p:cNvSpPr>
          <p:nvPr/>
        </p:nvSpPr>
        <p:spPr bwMode="auto">
          <a:xfrm>
            <a:off x="1403350" y="3716338"/>
            <a:ext cx="1047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r>
              <a:rPr lang="en-US" altLang="zh-CN" sz="2000">
                <a:ea typeface="宋体" panose="02010600030101010101" pitchFamily="2" charset="-122"/>
              </a:rPr>
              <a:t>24354</a:t>
            </a:r>
            <a:endParaRPr lang="zh-CN" altLang="en-US" sz="2000">
              <a:ea typeface="宋体" panose="02010600030101010101" pitchFamily="2" charset="-122"/>
            </a:endParaRPr>
          </a:p>
        </p:txBody>
      </p:sp>
      <p:cxnSp>
        <p:nvCxnSpPr>
          <p:cNvPr id="19466" name="直接箭头连接符 19">
            <a:extLst>
              <a:ext uri="{FF2B5EF4-FFF2-40B4-BE49-F238E27FC236}">
                <a16:creationId xmlns:a16="http://schemas.microsoft.com/office/drawing/2014/main" id="{DD6A9678-5DFA-43D0-B110-D71242915BF1}"/>
              </a:ext>
            </a:extLst>
          </p:cNvPr>
          <p:cNvCxnSpPr>
            <a:cxnSpLocks noChangeShapeType="1"/>
          </p:cNvCxnSpPr>
          <p:nvPr/>
        </p:nvCxnSpPr>
        <p:spPr bwMode="auto">
          <a:xfrm flipH="1">
            <a:off x="1331913" y="2708275"/>
            <a:ext cx="9525" cy="288925"/>
          </a:xfrm>
          <a:prstGeom prst="straightConnector1">
            <a:avLst/>
          </a:prstGeom>
          <a:noFill/>
          <a:ln w="12700" algn="ctr">
            <a:solidFill>
              <a:srgbClr val="FF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19467" name="标注: 线形 20">
            <a:extLst>
              <a:ext uri="{FF2B5EF4-FFF2-40B4-BE49-F238E27FC236}">
                <a16:creationId xmlns:a16="http://schemas.microsoft.com/office/drawing/2014/main" id="{62D662AF-AF7D-41A1-B2D8-057F18306DE6}"/>
              </a:ext>
            </a:extLst>
          </p:cNvPr>
          <p:cNvSpPr>
            <a:spLocks/>
          </p:cNvSpPr>
          <p:nvPr/>
        </p:nvSpPr>
        <p:spPr bwMode="auto">
          <a:xfrm>
            <a:off x="1724025" y="1955800"/>
            <a:ext cx="760413" cy="304800"/>
          </a:xfrm>
          <a:prstGeom prst="borderCallout1">
            <a:avLst>
              <a:gd name="adj1" fmla="val 108935"/>
              <a:gd name="adj2" fmla="val 49634"/>
              <a:gd name="adj3" fmla="val 300083"/>
              <a:gd name="adj4" fmla="val -42681"/>
            </a:avLst>
          </a:prstGeom>
          <a:solidFill>
            <a:schemeClr val="bg1"/>
          </a:solidFill>
          <a:ln w="12700" algn="ctr">
            <a:solidFill>
              <a:srgbClr val="FF0000"/>
            </a:solidFill>
            <a:round/>
            <a:headEnd/>
            <a:tailEnd type="triangle" w="med" len="med"/>
          </a:ln>
        </p:spPr>
        <p:txBody>
          <a:bodyPr wrap="none" anchor="ct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lgn="ctr"/>
            <a:r>
              <a:rPr lang="en-US" altLang="zh-CN" sz="1800">
                <a:ea typeface="宋体" panose="02010600030101010101" pitchFamily="2" charset="-122"/>
              </a:rPr>
              <a:t>5646</a:t>
            </a:r>
            <a:endParaRPr lang="zh-CN" altLang="en-US" sz="1800">
              <a:ea typeface="宋体" panose="02010600030101010101" pitchFamily="2" charset="-122"/>
            </a:endParaRPr>
          </a:p>
        </p:txBody>
      </p:sp>
      <p:graphicFrame>
        <p:nvGraphicFramePr>
          <p:cNvPr id="19468" name="内容占位符 21">
            <a:extLst>
              <a:ext uri="{FF2B5EF4-FFF2-40B4-BE49-F238E27FC236}">
                <a16:creationId xmlns:a16="http://schemas.microsoft.com/office/drawing/2014/main" id="{12FBDF7C-D4B5-43F5-9560-277D724A2E13}"/>
              </a:ext>
            </a:extLst>
          </p:cNvPr>
          <p:cNvGraphicFramePr>
            <a:graphicFrameLocks noGrp="1" noChangeAspect="1"/>
          </p:cNvGraphicFramePr>
          <p:nvPr>
            <p:ph sz="quarter" idx="2"/>
            <p:extLst>
              <p:ext uri="{D42A27DB-BD31-4B8C-83A1-F6EECF244321}">
                <p14:modId xmlns:p14="http://schemas.microsoft.com/office/powerpoint/2010/main" val="1672867422"/>
              </p:ext>
            </p:extLst>
          </p:nvPr>
        </p:nvGraphicFramePr>
        <p:xfrm>
          <a:off x="4937521" y="1955800"/>
          <a:ext cx="3395662" cy="455613"/>
        </p:xfrm>
        <a:graphic>
          <a:graphicData uri="http://schemas.openxmlformats.org/presentationml/2006/ole">
            <mc:AlternateContent xmlns:mc="http://schemas.openxmlformats.org/markup-compatibility/2006">
              <mc:Choice xmlns:v="urn:schemas-microsoft-com:vml" Requires="v">
                <p:oleObj name="Equation" r:id="rId3" imgW="3403440" imgH="457200" progId="Equation.DSMT4">
                  <p:embed/>
                </p:oleObj>
              </mc:Choice>
              <mc:Fallback>
                <p:oleObj name="Equation" r:id="rId3" imgW="3403440" imgH="457200" progId="Equation.DSMT4">
                  <p:embed/>
                  <p:pic>
                    <p:nvPicPr>
                      <p:cNvPr id="0" name="内容占位符 21"/>
                      <p:cNvPicPr>
                        <a:picLocks noGrp="1" noChangeAspect="1" noChangeArrowheads="1"/>
                      </p:cNvPicPr>
                      <p:nvPr/>
                    </p:nvPicPr>
                    <p:blipFill>
                      <a:blip r:embed="rId4"/>
                      <a:srcRect/>
                      <a:stretch>
                        <a:fillRect/>
                      </a:stretch>
                    </p:blipFill>
                    <p:spPr bwMode="auto">
                      <a:xfrm>
                        <a:off x="4937521" y="1955800"/>
                        <a:ext cx="3395662"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011BC125-8FDE-4F1F-8ACF-5056A0DF6773}"/>
              </a:ext>
            </a:extLst>
          </p:cNvPr>
          <p:cNvSpPr>
            <a:spLocks noGrp="1" noChangeArrowheads="1"/>
          </p:cNvSpPr>
          <p:nvPr>
            <p:ph type="title"/>
          </p:nvPr>
        </p:nvSpPr>
        <p:spPr bwMode="auto">
          <a:xfrm>
            <a:off x="611188" y="620713"/>
            <a:ext cx="7764462" cy="990600"/>
          </a:xfrm>
          <a:ln>
            <a:miter lim="800000"/>
            <a:headEnd/>
            <a:tailEnd/>
          </a:ln>
        </p:spPr>
        <p:txBody>
          <a:bodyPr vert="horz" wrap="square" lIns="92075" tIns="46039" rIns="92075" bIns="46039" numCol="1" anchor="ctr" anchorCtr="0" compatLnSpc="1">
            <a:prstTxWarp prst="textNoShape">
              <a:avLst/>
            </a:prstTxWarp>
          </a:bodyPr>
          <a:lstStyle/>
          <a:p>
            <a:pPr>
              <a:defRPr/>
            </a:pPr>
            <a:r>
              <a:rPr lang="zh-CN" altLang="en-US" sz="3600" b="1" dirty="0">
                <a:solidFill>
                  <a:schemeClr val="tx1"/>
                </a:solidFill>
                <a:effectLst>
                  <a:outerShdw blurRad="38100" dist="38100" dir="2700000" algn="tl">
                    <a:srgbClr val="C0C0C0"/>
                  </a:outerShdw>
                </a:effectLst>
                <a:ea typeface="宋体" panose="02010600030101010101" pitchFamily="2" charset="-122"/>
                <a:cs typeface="Times New Roman" panose="02020603050405020304" pitchFamily="18" charset="0"/>
              </a:rPr>
              <a:t>情形</a:t>
            </a:r>
            <a:r>
              <a:rPr lang="en-US" altLang="zh-CN" sz="3600" b="1" dirty="0">
                <a:solidFill>
                  <a:schemeClr val="tx1"/>
                </a:solidFill>
                <a:effectLst>
                  <a:outerShdw blurRad="38100" dist="38100" dir="2700000" algn="tl">
                    <a:srgbClr val="C0C0C0"/>
                  </a:outerShdw>
                </a:effectLst>
                <a:ea typeface="宋体" panose="02010600030101010101" pitchFamily="2" charset="-122"/>
                <a:cs typeface="Times New Roman" panose="02020603050405020304" pitchFamily="18" charset="0"/>
              </a:rPr>
              <a:t>2</a:t>
            </a:r>
            <a:r>
              <a:rPr lang="zh-CN" altLang="en-US" sz="3600" b="1" dirty="0">
                <a:solidFill>
                  <a:schemeClr val="tx1"/>
                </a:solidFill>
                <a:effectLst>
                  <a:outerShdw blurRad="38100" dist="38100" dir="2700000" algn="tl">
                    <a:srgbClr val="C0C0C0"/>
                  </a:outerShdw>
                </a:effectLst>
                <a:ea typeface="宋体" panose="02010600030101010101" pitchFamily="2" charset="-122"/>
                <a:cs typeface="Times New Roman" panose="02020603050405020304" pitchFamily="18" charset="0"/>
              </a:rPr>
              <a:t>：终身保持相同的消费水平</a:t>
            </a:r>
            <a:endParaRPr lang="en-US" altLang="zh-CN" sz="3600" dirty="0">
              <a:solidFill>
                <a:schemeClr val="tx1"/>
              </a:solidFill>
              <a:effectLst>
                <a:outerShdw blurRad="38100" dist="38100" dir="2700000" algn="tl">
                  <a:srgbClr val="C0C0C0"/>
                </a:outerShdw>
              </a:effectLst>
              <a:ea typeface="宋体" pitchFamily="2" charset="-122"/>
              <a:cs typeface="Times New Roman" pitchFamily="18" charset="0"/>
            </a:endParaRPr>
          </a:p>
        </p:txBody>
      </p:sp>
      <p:sp>
        <p:nvSpPr>
          <p:cNvPr id="335875" name="Rectangle 3">
            <a:extLst>
              <a:ext uri="{FF2B5EF4-FFF2-40B4-BE49-F238E27FC236}">
                <a16:creationId xmlns:a16="http://schemas.microsoft.com/office/drawing/2014/main" id="{D2CED37B-DCCF-4EDF-8A96-8F300EF9E1BC}"/>
              </a:ext>
            </a:extLst>
          </p:cNvPr>
          <p:cNvSpPr>
            <a:spLocks noGrp="1" noChangeArrowheads="1"/>
          </p:cNvSpPr>
          <p:nvPr>
            <p:ph type="body" idx="1"/>
          </p:nvPr>
        </p:nvSpPr>
        <p:spPr>
          <a:xfrm>
            <a:off x="611188" y="1773238"/>
            <a:ext cx="7921625" cy="4176712"/>
          </a:xfrm>
          <a:noFill/>
        </p:spPr>
        <p:txBody>
          <a:bodyPr lIns="92075" tIns="46039" rIns="92075" bIns="46039"/>
          <a:lstStyle/>
          <a:p>
            <a:pPr>
              <a:lnSpc>
                <a:spcPct val="125000"/>
              </a:lnSpc>
            </a:pPr>
            <a:r>
              <a:rPr lang="zh-CN" altLang="en-US" sz="2600" b="1" dirty="0">
                <a:latin typeface="Times New Roman" panose="02020603050405020304" pitchFamily="18" charset="0"/>
                <a:ea typeface="宋体" panose="02010600030101010101" pitchFamily="2" charset="-122"/>
                <a:cs typeface="Times New Roman" panose="02020603050405020304" pitchFamily="18" charset="0"/>
              </a:rPr>
              <a:t>假设你现在</a:t>
            </a:r>
            <a:r>
              <a:rPr lang="en-US" altLang="zh-CN" sz="2600" b="1" dirty="0">
                <a:latin typeface="Times New Roman" panose="02020603050405020304" pitchFamily="18" charset="0"/>
                <a:ea typeface="宋体" panose="02010600030101010101" pitchFamily="2" charset="-122"/>
                <a:cs typeface="Times New Roman" panose="02020603050405020304" pitchFamily="18" charset="0"/>
              </a:rPr>
              <a:t>35</a:t>
            </a:r>
            <a:r>
              <a:rPr lang="zh-CN" altLang="en-US" sz="2600" b="1" dirty="0">
                <a:latin typeface="Times New Roman" panose="02020603050405020304" pitchFamily="18" charset="0"/>
                <a:ea typeface="宋体" panose="02010600030101010101" pitchFamily="2" charset="-122"/>
                <a:cs typeface="Times New Roman" panose="02020603050405020304" pitchFamily="18" charset="0"/>
              </a:rPr>
              <a:t>岁，预期</a:t>
            </a:r>
            <a:r>
              <a:rPr lang="en-US" altLang="zh-CN" sz="2600" b="1" dirty="0">
                <a:latin typeface="Times New Roman" panose="02020603050405020304" pitchFamily="18" charset="0"/>
                <a:ea typeface="宋体" panose="02010600030101010101" pitchFamily="2" charset="-122"/>
                <a:cs typeface="Times New Roman" panose="02020603050405020304" pitchFamily="18" charset="0"/>
              </a:rPr>
              <a:t>30</a:t>
            </a:r>
            <a:r>
              <a:rPr lang="zh-CN" altLang="en-US" sz="2600" b="1" dirty="0">
                <a:latin typeface="Times New Roman" panose="02020603050405020304" pitchFamily="18" charset="0"/>
                <a:ea typeface="宋体" panose="02010600030101010101" pitchFamily="2" charset="-122"/>
                <a:cs typeface="Times New Roman" panose="02020603050405020304" pitchFamily="18" charset="0"/>
              </a:rPr>
              <a:t>年后在</a:t>
            </a:r>
            <a:r>
              <a:rPr lang="en-US" altLang="zh-CN" sz="2600" b="1" dirty="0">
                <a:latin typeface="Times New Roman" panose="02020603050405020304" pitchFamily="18" charset="0"/>
                <a:ea typeface="宋体" panose="02010600030101010101" pitchFamily="2" charset="-122"/>
                <a:cs typeface="Times New Roman" panose="02020603050405020304" pitchFamily="18" charset="0"/>
              </a:rPr>
              <a:t>65</a:t>
            </a:r>
            <a:r>
              <a:rPr lang="zh-CN" altLang="en-US" sz="2600" b="1" dirty="0">
                <a:latin typeface="Times New Roman" panose="02020603050405020304" pitchFamily="18" charset="0"/>
                <a:ea typeface="宋体" panose="02010600030101010101" pitchFamily="2" charset="-122"/>
                <a:cs typeface="Times New Roman" panose="02020603050405020304" pitchFamily="18" charset="0"/>
              </a:rPr>
              <a:t>岁退休，退休后</a:t>
            </a:r>
            <a:r>
              <a:rPr lang="en-US" altLang="zh-CN" sz="2600" b="1" dirty="0">
                <a:latin typeface="Times New Roman" panose="02020603050405020304" pitchFamily="18" charset="0"/>
                <a:ea typeface="宋体" panose="02010600030101010101" pitchFamily="2" charset="-122"/>
                <a:cs typeface="Times New Roman" panose="02020603050405020304" pitchFamily="18" charset="0"/>
              </a:rPr>
              <a:t>80</a:t>
            </a:r>
            <a:r>
              <a:rPr lang="zh-CN" altLang="en-US" sz="2600" b="1" dirty="0">
                <a:latin typeface="Times New Roman" panose="02020603050405020304" pitchFamily="18" charset="0"/>
                <a:ea typeface="宋体" panose="02010600030101010101" pitchFamily="2" charset="-122"/>
                <a:cs typeface="Times New Roman" panose="02020603050405020304" pitchFamily="18" charset="0"/>
              </a:rPr>
              <a:t>岁去世。</a:t>
            </a:r>
            <a:endParaRPr lang="en-US" altLang="zh-CN" sz="2600" b="1"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spcBef>
                <a:spcPct val="40000"/>
              </a:spcBef>
              <a:buSzTx/>
              <a:buFont typeface="Times New Roman" panose="02020603050405020304" pitchFamily="18" charset="0"/>
              <a:buChar char="–"/>
            </a:pP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假设扣除通货膨胀后，从现在至</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65</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岁之前你实际收入为</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30000</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美元</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年。你希望终身保持相同的消费水平。银行实际利率是每年</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2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Bef>
                <a:spcPct val="40000"/>
              </a:spcBef>
              <a:buSzTx/>
              <a:buFont typeface="Times New Roman" panose="02020603050405020304" pitchFamily="18" charset="0"/>
              <a:buChar char="–"/>
            </a:pPr>
            <a:r>
              <a:rPr lang="zh-CN" altLang="en-US" sz="2600" b="1" dirty="0">
                <a:latin typeface="Times New Roman" panose="02020603050405020304" pitchFamily="18" charset="0"/>
                <a:ea typeface="宋体" panose="02010600030101010101" pitchFamily="2" charset="-122"/>
                <a:cs typeface="Times New Roman" panose="02020603050405020304" pitchFamily="18" charset="0"/>
              </a:rPr>
              <a:t>问题：为了实现你</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终身保持相同的消费水平</a:t>
            </a:r>
            <a:r>
              <a:rPr lang="zh-CN" altLang="en-US" sz="2600" b="1" dirty="0">
                <a:latin typeface="Times New Roman" panose="02020603050405020304" pitchFamily="18" charset="0"/>
                <a:ea typeface="宋体" panose="02010600030101010101" pitchFamily="2" charset="-122"/>
                <a:cs typeface="Times New Roman" panose="02020603050405020304" pitchFamily="18" charset="0"/>
              </a:rPr>
              <a:t>的目标，你现在该怎样安排工作期间的消费与储蓄</a:t>
            </a:r>
            <a:r>
              <a:rPr lang="en-US" altLang="zh-CN" sz="2600" b="1" dirty="0">
                <a:latin typeface="Times New Roman" panose="02020603050405020304" pitchFamily="18" charset="0"/>
                <a:ea typeface="宋体"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217809231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5875">
                                            <p:txEl>
                                              <p:pRg st="0" end="0"/>
                                            </p:txEl>
                                          </p:spTgt>
                                        </p:tgtEl>
                                        <p:attrNameLst>
                                          <p:attrName>style.visibility</p:attrName>
                                        </p:attrNameLst>
                                      </p:cBhvr>
                                      <p:to>
                                        <p:strVal val="visible"/>
                                      </p:to>
                                    </p:set>
                                    <p:animEffect transition="in" filter="blinds(horizontal)">
                                      <p:cBhvr>
                                        <p:cTn id="7" dur="500"/>
                                        <p:tgtEl>
                                          <p:spTgt spid="3358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5875">
                                            <p:txEl>
                                              <p:pRg st="1" end="1"/>
                                            </p:txEl>
                                          </p:spTgt>
                                        </p:tgtEl>
                                        <p:attrNameLst>
                                          <p:attrName>style.visibility</p:attrName>
                                        </p:attrNameLst>
                                      </p:cBhvr>
                                      <p:to>
                                        <p:strVal val="visible"/>
                                      </p:to>
                                    </p:set>
                                    <p:animEffect transition="in" filter="blinds(horizontal)">
                                      <p:cBhvr>
                                        <p:cTn id="12" dur="500"/>
                                        <p:tgtEl>
                                          <p:spTgt spid="3358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35875">
                                            <p:txEl>
                                              <p:pRg st="2" end="2"/>
                                            </p:txEl>
                                          </p:spTgt>
                                        </p:tgtEl>
                                        <p:attrNameLst>
                                          <p:attrName>style.visibility</p:attrName>
                                        </p:attrNameLst>
                                      </p:cBhvr>
                                      <p:to>
                                        <p:strVal val="visible"/>
                                      </p:to>
                                    </p:set>
                                    <p:animEffect transition="in" filter="blinds(horizontal)">
                                      <p:cBhvr>
                                        <p:cTn id="17" dur="500"/>
                                        <p:tgtEl>
                                          <p:spTgt spid="3358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a:extLst>
              <a:ext uri="{FF2B5EF4-FFF2-40B4-BE49-F238E27FC236}">
                <a16:creationId xmlns:a16="http://schemas.microsoft.com/office/drawing/2014/main" id="{4976C3E4-41D1-465A-A754-F28B12F0A421}"/>
              </a:ext>
            </a:extLst>
          </p:cNvPr>
          <p:cNvSpPr>
            <a:spLocks noGrp="1" noChangeArrowheads="1"/>
          </p:cNvSpPr>
          <p:nvPr>
            <p:ph type="title"/>
          </p:nvPr>
        </p:nvSpPr>
        <p:spPr bwMode="auto">
          <a:xfrm>
            <a:off x="215900" y="685800"/>
            <a:ext cx="8713788" cy="726976"/>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sz="4000" b="1" dirty="0">
                <a:solidFill>
                  <a:schemeClr val="tx1"/>
                </a:solidFill>
                <a:effectLst>
                  <a:outerShdw blurRad="38100" dist="38100" dir="2700000" algn="tl">
                    <a:srgbClr val="C0C0C0"/>
                  </a:outerShdw>
                </a:effectLst>
                <a:ea typeface="宋体" panose="02010600030101010101" pitchFamily="2" charset="-122"/>
                <a:cs typeface="Times New Roman" panose="02020603050405020304" pitchFamily="18" charset="0"/>
              </a:rPr>
              <a:t>终身保持相同的消费水平</a:t>
            </a:r>
            <a:endParaRPr lang="zh-CN" altLang="en-US" sz="4000" dirty="0">
              <a:effectLst>
                <a:outerShdw blurRad="38100" dist="38100" dir="2700000" algn="tl">
                  <a:srgbClr val="C0C0C0"/>
                </a:outerShdw>
              </a:effectLst>
              <a:ea typeface="宋体" pitchFamily="2" charset="-122"/>
              <a:cs typeface="Times New Roman" pitchFamily="18" charset="0"/>
            </a:endParaRPr>
          </a:p>
        </p:txBody>
      </p:sp>
      <mc:AlternateContent xmlns:mc="http://schemas.openxmlformats.org/markup-compatibility/2006" xmlns:a14="http://schemas.microsoft.com/office/drawing/2010/main">
        <mc:Choice Requires="a14">
          <p:sp>
            <p:nvSpPr>
              <p:cNvPr id="339971" name="Rectangle 3">
                <a:extLst>
                  <a:ext uri="{FF2B5EF4-FFF2-40B4-BE49-F238E27FC236}">
                    <a16:creationId xmlns:a16="http://schemas.microsoft.com/office/drawing/2014/main" id="{11A45144-8946-4BA7-96DF-7A66CDFF352A}"/>
                  </a:ext>
                </a:extLst>
              </p:cNvPr>
              <p:cNvSpPr>
                <a:spLocks noGrp="1" noChangeArrowheads="1"/>
              </p:cNvSpPr>
              <p:nvPr>
                <p:ph type="body" sz="half" idx="1"/>
              </p:nvPr>
            </p:nvSpPr>
            <p:spPr>
              <a:xfrm>
                <a:off x="323529" y="1556792"/>
                <a:ext cx="8581934" cy="4248472"/>
              </a:xfrm>
            </p:spPr>
            <p:txBody>
              <a:bodyPr/>
              <a:lstStyle/>
              <a:p>
                <a:pPr>
                  <a:lnSpc>
                    <a:spcPct val="125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解：</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spcBef>
                    <a:spcPct val="40000"/>
                  </a:spcBef>
                  <a:buSzTx/>
                  <a:buFont typeface="Times New Roman" panose="02020603050405020304" pitchFamily="18" charset="0"/>
                  <a:buChar char="–"/>
                </a:pP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令终身消费水平为</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，则每年储蓄金额</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=30000-C</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。为达到退休目标，应使储蓄年金在</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65</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岁时的终值等于退休年金在</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65</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岁时的现值。计</a:t>
                </a:r>
                <a14:m>
                  <m:oMath xmlns:m="http://schemas.openxmlformats.org/officeDocument/2006/math">
                    <m:sSubSup>
                      <m:sSubSupPr>
                        <m:ctrlPr>
                          <a:rPr lang="en-US" altLang="zh-CN" sz="1800" b="1" i="1"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1800" b="1" i="1" smtClean="0">
                            <a:latin typeface="Cambria Math" panose="02040503050406030204" pitchFamily="18" charset="0"/>
                            <a:ea typeface="宋体" panose="02010600030101010101" pitchFamily="2" charset="-122"/>
                            <a:cs typeface="Times New Roman" panose="02020603050405020304" pitchFamily="18" charset="0"/>
                          </a:rPr>
                          <m:t>𝑭𝑽𝑨</m:t>
                        </m:r>
                      </m:e>
                      <m:sub>
                        <m:r>
                          <a:rPr lang="en-US" altLang="zh-CN" sz="1800" b="1" i="1" smtClean="0">
                            <a:latin typeface="Cambria Math" panose="02040503050406030204" pitchFamily="18" charset="0"/>
                            <a:ea typeface="宋体" panose="02010600030101010101" pitchFamily="2" charset="-122"/>
                            <a:cs typeface="Times New Roman" panose="02020603050405020304" pitchFamily="18" charset="0"/>
                          </a:rPr>
                          <m:t>𝟑</m:t>
                        </m:r>
                        <m:r>
                          <a:rPr lang="en-US" altLang="zh-CN" sz="1800" b="1" i="1" smtClean="0">
                            <a:latin typeface="Cambria Math" panose="02040503050406030204" pitchFamily="18" charset="0"/>
                            <a:ea typeface="宋体" panose="02010600030101010101" pitchFamily="2" charset="-122"/>
                            <a:cs typeface="Times New Roman" panose="02020603050405020304" pitchFamily="18" charset="0"/>
                          </a:rPr>
                          <m:t>%</m:t>
                        </m:r>
                      </m:sub>
                      <m:sup>
                        <m:r>
                          <a:rPr lang="en-US" altLang="zh-CN" sz="1800" b="1" i="1" smtClean="0">
                            <a:latin typeface="Cambria Math" panose="02040503050406030204" pitchFamily="18" charset="0"/>
                            <a:ea typeface="宋体" panose="02010600030101010101" pitchFamily="2" charset="-122"/>
                            <a:cs typeface="Times New Roman" panose="02020603050405020304" pitchFamily="18" charset="0"/>
                          </a:rPr>
                          <m:t>𝟑𝟎</m:t>
                        </m:r>
                      </m:sup>
                    </m:sSubSup>
                  </m:oMath>
                </a14:m>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为利率为</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，时间期限为</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30</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年的年金终值系数，根据年金计算知识，</a:t>
                </a:r>
                <a14:m>
                  <m:oMath xmlns:m="http://schemas.openxmlformats.org/officeDocument/2006/math">
                    <m:sSubSup>
                      <m:sSubSupPr>
                        <m:ctrlPr>
                          <a:rPr lang="en-US" altLang="zh-CN" sz="1800" b="1" i="1">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1800" b="1" i="1">
                            <a:latin typeface="Cambria Math" panose="02040503050406030204" pitchFamily="18" charset="0"/>
                            <a:ea typeface="宋体" panose="02010600030101010101" pitchFamily="2" charset="-122"/>
                            <a:cs typeface="Times New Roman" panose="02020603050405020304" pitchFamily="18" charset="0"/>
                          </a:rPr>
                          <m:t>𝑭𝑽𝑨</m:t>
                        </m:r>
                      </m:e>
                      <m:sub>
                        <m:r>
                          <a:rPr lang="en-US" altLang="zh-CN" sz="1800" b="1" i="1">
                            <a:latin typeface="Cambria Math" panose="02040503050406030204" pitchFamily="18" charset="0"/>
                            <a:ea typeface="宋体" panose="02010600030101010101" pitchFamily="2" charset="-122"/>
                            <a:cs typeface="Times New Roman" panose="02020603050405020304" pitchFamily="18" charset="0"/>
                          </a:rPr>
                          <m:t>𝟑</m:t>
                        </m:r>
                        <m:r>
                          <a:rPr lang="en-US" altLang="zh-CN" sz="1800" b="1" i="1">
                            <a:latin typeface="Cambria Math" panose="02040503050406030204" pitchFamily="18" charset="0"/>
                            <a:ea typeface="宋体" panose="02010600030101010101" pitchFamily="2" charset="-122"/>
                            <a:cs typeface="Times New Roman" panose="02020603050405020304" pitchFamily="18" charset="0"/>
                          </a:rPr>
                          <m:t>%</m:t>
                        </m:r>
                      </m:sub>
                      <m:sup>
                        <m:r>
                          <a:rPr lang="en-US" altLang="zh-CN" sz="1800" b="1" i="1">
                            <a:latin typeface="Cambria Math" panose="02040503050406030204" pitchFamily="18" charset="0"/>
                            <a:ea typeface="宋体" panose="02010600030101010101" pitchFamily="2" charset="-122"/>
                            <a:cs typeface="Times New Roman" panose="02020603050405020304" pitchFamily="18" charset="0"/>
                          </a:rPr>
                          <m:t>𝟑𝟎</m:t>
                        </m:r>
                      </m:sup>
                    </m:sSubSup>
                    <m:r>
                      <a:rPr lang="en-US" altLang="zh-CN" sz="1800" b="1" i="1" smtClean="0">
                        <a:latin typeface="Cambria Math" panose="02040503050406030204" pitchFamily="18" charset="0"/>
                        <a:ea typeface="宋体" panose="02010600030101010101" pitchFamily="2" charset="-122"/>
                        <a:cs typeface="Times New Roman" panose="02020603050405020304" pitchFamily="18" charset="0"/>
                      </a:rPr>
                      <m:t>=</m:t>
                    </m:r>
                    <m:f>
                      <m:fPr>
                        <m:ctrlPr>
                          <a:rPr lang="zh-CN" altLang="en-US" sz="1800" b="1" i="1" dirty="0" smtClean="0">
                            <a:latin typeface="Cambria Math" panose="02040503050406030204" pitchFamily="18" charset="0"/>
                            <a:ea typeface="宋体" panose="02010600030101010101" pitchFamily="2" charset="-122"/>
                            <a:cs typeface="Times New Roman" panose="02020603050405020304" pitchFamily="18" charset="0"/>
                          </a:rPr>
                        </m:ctrlPr>
                      </m:fPr>
                      <m:num>
                        <m:sSup>
                          <m:sSupPr>
                            <m:ctrlPr>
                              <a:rPr lang="en-US" altLang="zh-CN" sz="1800" b="1" i="1" dirty="0"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800" b="1" i="1" dirty="0" smtClean="0">
                                <a:latin typeface="Cambria Math" panose="02040503050406030204" pitchFamily="18" charset="0"/>
                                <a:ea typeface="宋体" panose="02010600030101010101" pitchFamily="2" charset="-122"/>
                                <a:cs typeface="Times New Roman" panose="02020603050405020304" pitchFamily="18" charset="0"/>
                              </a:rPr>
                              <m:t>𝟏</m:t>
                            </m:r>
                            <m:r>
                              <a:rPr lang="en-US" altLang="zh-CN" sz="1800" b="1"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dirty="0" smtClean="0">
                                <a:latin typeface="Cambria Math" panose="02040503050406030204" pitchFamily="18" charset="0"/>
                                <a:ea typeface="宋体" panose="02010600030101010101" pitchFamily="2" charset="-122"/>
                                <a:cs typeface="Times New Roman" panose="02020603050405020304" pitchFamily="18" charset="0"/>
                              </a:rPr>
                              <m:t>𝟎𝟑</m:t>
                            </m:r>
                          </m:e>
                          <m:sup>
                            <m:r>
                              <a:rPr lang="en-US" altLang="zh-CN" sz="1800" b="1" i="1" dirty="0" smtClean="0">
                                <a:latin typeface="Cambria Math" panose="02040503050406030204" pitchFamily="18" charset="0"/>
                                <a:ea typeface="宋体" panose="02010600030101010101" pitchFamily="2" charset="-122"/>
                                <a:cs typeface="Times New Roman" panose="02020603050405020304" pitchFamily="18" charset="0"/>
                              </a:rPr>
                              <m:t>𝟑𝟎</m:t>
                            </m:r>
                          </m:sup>
                        </m:sSup>
                        <m:r>
                          <a:rPr lang="en-US" altLang="zh-CN" sz="1800" b="1" i="1" dirty="0">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dirty="0" smtClean="0">
                            <a:latin typeface="Cambria Math" panose="02040503050406030204" pitchFamily="18" charset="0"/>
                            <a:ea typeface="宋体" panose="02010600030101010101" pitchFamily="2" charset="-122"/>
                            <a:cs typeface="Times New Roman" panose="02020603050405020304" pitchFamily="18" charset="0"/>
                          </a:rPr>
                          <m:t>𝟏</m:t>
                        </m:r>
                      </m:num>
                      <m:den>
                        <m:r>
                          <a:rPr lang="en-US" altLang="zh-CN" sz="1800" b="1" i="1" dirty="0" smtClean="0">
                            <a:latin typeface="Cambria Math" panose="02040503050406030204" pitchFamily="18" charset="0"/>
                            <a:ea typeface="宋体" panose="02010600030101010101" pitchFamily="2" charset="-122"/>
                            <a:cs typeface="Times New Roman" panose="02020603050405020304" pitchFamily="18" charset="0"/>
                          </a:rPr>
                          <m:t>𝟎</m:t>
                        </m:r>
                        <m:r>
                          <a:rPr lang="en-US" altLang="zh-CN" sz="1800" b="1"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dirty="0" smtClean="0">
                            <a:latin typeface="Cambria Math" panose="02040503050406030204" pitchFamily="18" charset="0"/>
                            <a:ea typeface="宋体" panose="02010600030101010101" pitchFamily="2" charset="-122"/>
                            <a:cs typeface="Times New Roman" panose="02020603050405020304" pitchFamily="18" charset="0"/>
                          </a:rPr>
                          <m:t>𝟎𝟑</m:t>
                        </m:r>
                      </m:den>
                    </m:f>
                    <m:r>
                      <a:rPr lang="en-US" altLang="zh-CN" sz="1800" b="1" i="1">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=47.58</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。计</a:t>
                </a:r>
                <a14:m>
                  <m:oMath xmlns:m="http://schemas.openxmlformats.org/officeDocument/2006/math">
                    <m:sSubSup>
                      <m:sSubSupPr>
                        <m:ctrlPr>
                          <a:rPr lang="en-US" altLang="zh-CN" sz="1800" b="1" i="1">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1800" b="1" i="1" smtClean="0">
                            <a:latin typeface="Cambria Math" panose="02040503050406030204" pitchFamily="18" charset="0"/>
                            <a:ea typeface="宋体" panose="02010600030101010101" pitchFamily="2" charset="-122"/>
                            <a:cs typeface="Times New Roman" panose="02020603050405020304" pitchFamily="18" charset="0"/>
                          </a:rPr>
                          <m:t>𝑷</m:t>
                        </m:r>
                        <m:r>
                          <a:rPr lang="en-US" altLang="zh-CN" sz="1800" b="1" i="1">
                            <a:latin typeface="Cambria Math" panose="02040503050406030204" pitchFamily="18" charset="0"/>
                            <a:ea typeface="宋体" panose="02010600030101010101" pitchFamily="2" charset="-122"/>
                            <a:cs typeface="Times New Roman" panose="02020603050405020304" pitchFamily="18" charset="0"/>
                          </a:rPr>
                          <m:t>𝑽𝑨</m:t>
                        </m:r>
                      </m:e>
                      <m:sub>
                        <m:r>
                          <a:rPr lang="en-US" altLang="zh-CN" sz="1800" b="1" i="1">
                            <a:latin typeface="Cambria Math" panose="02040503050406030204" pitchFamily="18" charset="0"/>
                            <a:ea typeface="宋体" panose="02010600030101010101" pitchFamily="2" charset="-122"/>
                            <a:cs typeface="Times New Roman" panose="02020603050405020304" pitchFamily="18" charset="0"/>
                          </a:rPr>
                          <m:t>𝟑</m:t>
                        </m:r>
                        <m:r>
                          <a:rPr lang="en-US" altLang="zh-CN" sz="1800" b="1" i="1">
                            <a:latin typeface="Cambria Math" panose="02040503050406030204" pitchFamily="18" charset="0"/>
                            <a:ea typeface="宋体" panose="02010600030101010101" pitchFamily="2" charset="-122"/>
                            <a:cs typeface="Times New Roman" panose="02020603050405020304" pitchFamily="18" charset="0"/>
                          </a:rPr>
                          <m:t>%</m:t>
                        </m:r>
                      </m:sub>
                      <m:sup>
                        <m:r>
                          <a:rPr lang="en-US" altLang="zh-CN" sz="1800" b="1" i="1" smtClean="0">
                            <a:latin typeface="Cambria Math" panose="02040503050406030204" pitchFamily="18" charset="0"/>
                            <a:ea typeface="宋体" panose="02010600030101010101" pitchFamily="2" charset="-122"/>
                            <a:cs typeface="Times New Roman" panose="02020603050405020304" pitchFamily="18" charset="0"/>
                          </a:rPr>
                          <m:t>𝟏𝟓</m:t>
                        </m:r>
                      </m:sup>
                    </m:sSubSup>
                  </m:oMath>
                </a14:m>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为利率为</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，时间期限为</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15</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年的年金现值系数。根据年金计算知识，</a:t>
                </a:r>
                <a14:m>
                  <m:oMath xmlns:m="http://schemas.openxmlformats.org/officeDocument/2006/math">
                    <m:sSubSup>
                      <m:sSubSupPr>
                        <m:ctrlPr>
                          <a:rPr lang="en-US" altLang="zh-CN" sz="1800" b="1" i="1">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1800" b="1" i="1" smtClean="0">
                            <a:latin typeface="Cambria Math" panose="02040503050406030204" pitchFamily="18" charset="0"/>
                            <a:ea typeface="宋体" panose="02010600030101010101" pitchFamily="2" charset="-122"/>
                            <a:cs typeface="Times New Roman" panose="02020603050405020304" pitchFamily="18" charset="0"/>
                          </a:rPr>
                          <m:t>𝑷</m:t>
                        </m:r>
                        <m:r>
                          <a:rPr lang="en-US" altLang="zh-CN" sz="1800" b="1" i="1">
                            <a:latin typeface="Cambria Math" panose="02040503050406030204" pitchFamily="18" charset="0"/>
                            <a:ea typeface="宋体" panose="02010600030101010101" pitchFamily="2" charset="-122"/>
                            <a:cs typeface="Times New Roman" panose="02020603050405020304" pitchFamily="18" charset="0"/>
                          </a:rPr>
                          <m:t>𝑽𝑨</m:t>
                        </m:r>
                      </m:e>
                      <m:sub>
                        <m:r>
                          <a:rPr lang="en-US" altLang="zh-CN" sz="1800" b="1" i="1">
                            <a:latin typeface="Cambria Math" panose="02040503050406030204" pitchFamily="18" charset="0"/>
                            <a:ea typeface="宋体" panose="02010600030101010101" pitchFamily="2" charset="-122"/>
                            <a:cs typeface="Times New Roman" panose="02020603050405020304" pitchFamily="18" charset="0"/>
                          </a:rPr>
                          <m:t>𝟑</m:t>
                        </m:r>
                        <m:r>
                          <a:rPr lang="en-US" altLang="zh-CN" sz="1800" b="1" i="1">
                            <a:latin typeface="Cambria Math" panose="02040503050406030204" pitchFamily="18" charset="0"/>
                            <a:ea typeface="宋体" panose="02010600030101010101" pitchFamily="2" charset="-122"/>
                            <a:cs typeface="Times New Roman" panose="02020603050405020304" pitchFamily="18" charset="0"/>
                          </a:rPr>
                          <m:t>%</m:t>
                        </m:r>
                      </m:sub>
                      <m:sup>
                        <m:r>
                          <a:rPr lang="en-US" altLang="zh-CN" sz="1800" b="1" i="1" smtClean="0">
                            <a:latin typeface="Cambria Math" panose="02040503050406030204" pitchFamily="18" charset="0"/>
                            <a:ea typeface="宋体" panose="02010600030101010101" pitchFamily="2" charset="-122"/>
                            <a:cs typeface="Times New Roman" panose="02020603050405020304" pitchFamily="18" charset="0"/>
                          </a:rPr>
                          <m:t>𝟏𝟓</m:t>
                        </m:r>
                      </m:sup>
                    </m:sSubSup>
                    <m:r>
                      <a:rPr lang="en-US" altLang="zh-CN" sz="1800" b="1" i="1">
                        <a:latin typeface="Cambria Math" panose="02040503050406030204" pitchFamily="18" charset="0"/>
                        <a:ea typeface="宋体" panose="02010600030101010101" pitchFamily="2" charset="-122"/>
                        <a:cs typeface="Times New Roman" panose="02020603050405020304" pitchFamily="18" charset="0"/>
                      </a:rPr>
                      <m:t>=</m:t>
                    </m:r>
                    <m:f>
                      <m:fPr>
                        <m:ctrlPr>
                          <a:rPr lang="zh-CN" altLang="en-US" sz="1800" b="1" i="1" dirty="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800" b="1" i="1" dirty="0" smtClean="0">
                            <a:latin typeface="Cambria Math" panose="02040503050406030204" pitchFamily="18" charset="0"/>
                            <a:ea typeface="宋体" panose="02010600030101010101" pitchFamily="2" charset="-122"/>
                            <a:cs typeface="Times New Roman" panose="02020603050405020304" pitchFamily="18" charset="0"/>
                          </a:rPr>
                          <m:t>𝟏</m:t>
                        </m:r>
                        <m:r>
                          <a:rPr lang="en-US" altLang="zh-CN" sz="1800" b="1" i="1" dirty="0"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1800" b="1" i="1" dirty="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800" b="1" i="1" dirty="0">
                                <a:latin typeface="Cambria Math" panose="02040503050406030204" pitchFamily="18" charset="0"/>
                                <a:ea typeface="宋体" panose="02010600030101010101" pitchFamily="2" charset="-122"/>
                                <a:cs typeface="Times New Roman" panose="02020603050405020304" pitchFamily="18" charset="0"/>
                              </a:rPr>
                              <m:t>𝟏</m:t>
                            </m:r>
                            <m:r>
                              <a:rPr lang="en-US" altLang="zh-CN" sz="1800" b="1" i="1" dirty="0">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dirty="0">
                                <a:latin typeface="Cambria Math" panose="02040503050406030204" pitchFamily="18" charset="0"/>
                                <a:ea typeface="宋体" panose="02010600030101010101" pitchFamily="2" charset="-122"/>
                                <a:cs typeface="Times New Roman" panose="02020603050405020304" pitchFamily="18" charset="0"/>
                              </a:rPr>
                              <m:t>𝟎𝟑</m:t>
                            </m:r>
                          </m:e>
                          <m:sup>
                            <m:r>
                              <a:rPr lang="en-US" altLang="zh-CN" sz="1800" b="1"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dirty="0" smtClean="0">
                                <a:latin typeface="Cambria Math" panose="02040503050406030204" pitchFamily="18" charset="0"/>
                                <a:ea typeface="宋体" panose="02010600030101010101" pitchFamily="2" charset="-122"/>
                                <a:cs typeface="Times New Roman" panose="02020603050405020304" pitchFamily="18" charset="0"/>
                              </a:rPr>
                              <m:t>𝟏𝟓</m:t>
                            </m:r>
                          </m:sup>
                        </m:sSup>
                      </m:num>
                      <m:den>
                        <m:r>
                          <a:rPr lang="en-US" altLang="zh-CN" sz="1800" b="1" i="1" dirty="0">
                            <a:latin typeface="Cambria Math" panose="02040503050406030204" pitchFamily="18" charset="0"/>
                            <a:ea typeface="宋体" panose="02010600030101010101" pitchFamily="2" charset="-122"/>
                            <a:cs typeface="Times New Roman" panose="02020603050405020304" pitchFamily="18" charset="0"/>
                          </a:rPr>
                          <m:t>𝟎</m:t>
                        </m:r>
                        <m:r>
                          <a:rPr lang="en-US" altLang="zh-CN" sz="1800" b="1" i="1" dirty="0">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dirty="0">
                            <a:latin typeface="Cambria Math" panose="02040503050406030204" pitchFamily="18" charset="0"/>
                            <a:ea typeface="宋体" panose="02010600030101010101" pitchFamily="2" charset="-122"/>
                            <a:cs typeface="Times New Roman" panose="02020603050405020304" pitchFamily="18" charset="0"/>
                          </a:rPr>
                          <m:t>𝟎𝟑</m:t>
                        </m:r>
                      </m:den>
                    </m:f>
                  </m:oMath>
                </a14:m>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=11.94</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。根据题意，建立数学公式：</a:t>
                </a:r>
                <a:endParaRPr lang="en-US" altLang="zh-CN" sz="1800" b="1"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spcBef>
                    <a:spcPct val="40000"/>
                  </a:spcBef>
                  <a:buSzTx/>
                  <a:buFont typeface="Times New Roman" panose="02020603050405020304" pitchFamily="18" charset="0"/>
                  <a:buChar char="–"/>
                </a:pP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30000-C</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dirty="0">
                    <a:ea typeface="宋体" panose="02010600030101010101" pitchFamily="2" charset="-122"/>
                    <a:cs typeface="Times New Roman" panose="02020603050405020304" pitchFamily="18" charset="0"/>
                  </a:rPr>
                  <a:t> </a:t>
                </a:r>
                <a14:m>
                  <m:oMath xmlns:m="http://schemas.openxmlformats.org/officeDocument/2006/math">
                    <m:sSubSup>
                      <m:sSubSupPr>
                        <m:ctrlPr>
                          <a:rPr lang="en-US" altLang="zh-CN" sz="1800" b="1" i="1">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1800" b="1" i="1">
                            <a:latin typeface="Cambria Math" panose="02040503050406030204" pitchFamily="18" charset="0"/>
                            <a:ea typeface="宋体" panose="02010600030101010101" pitchFamily="2" charset="-122"/>
                            <a:cs typeface="Times New Roman" panose="02020603050405020304" pitchFamily="18" charset="0"/>
                          </a:rPr>
                          <m:t>𝑭𝑽𝑨</m:t>
                        </m:r>
                      </m:e>
                      <m:sub>
                        <m:r>
                          <a:rPr lang="en-US" altLang="zh-CN" sz="1800" b="1" i="1">
                            <a:latin typeface="Cambria Math" panose="02040503050406030204" pitchFamily="18" charset="0"/>
                            <a:ea typeface="宋体" panose="02010600030101010101" pitchFamily="2" charset="-122"/>
                            <a:cs typeface="Times New Roman" panose="02020603050405020304" pitchFamily="18" charset="0"/>
                          </a:rPr>
                          <m:t>𝟑</m:t>
                        </m:r>
                        <m:r>
                          <a:rPr lang="en-US" altLang="zh-CN" sz="1800" b="1" i="1">
                            <a:latin typeface="Cambria Math" panose="02040503050406030204" pitchFamily="18" charset="0"/>
                            <a:ea typeface="宋体" panose="02010600030101010101" pitchFamily="2" charset="-122"/>
                            <a:cs typeface="Times New Roman" panose="02020603050405020304" pitchFamily="18" charset="0"/>
                          </a:rPr>
                          <m:t>%</m:t>
                        </m:r>
                      </m:sub>
                      <m:sup>
                        <m:r>
                          <a:rPr lang="en-US" altLang="zh-CN" sz="1800" b="1" i="1">
                            <a:latin typeface="Cambria Math" panose="02040503050406030204" pitchFamily="18" charset="0"/>
                            <a:ea typeface="宋体" panose="02010600030101010101" pitchFamily="2" charset="-122"/>
                            <a:cs typeface="Times New Roman" panose="02020603050405020304" pitchFamily="18" charset="0"/>
                          </a:rPr>
                          <m:t>𝟑𝟎</m:t>
                        </m:r>
                      </m:sup>
                    </m:sSubSup>
                  </m:oMath>
                </a14:m>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=C*</a:t>
                </a:r>
                <a:r>
                  <a:rPr lang="en-US" altLang="zh-CN" sz="1800" b="1" dirty="0">
                    <a:ea typeface="宋体" panose="02010600030101010101" pitchFamily="2" charset="-122"/>
                    <a:cs typeface="Times New Roman" panose="02020603050405020304" pitchFamily="18" charset="0"/>
                  </a:rPr>
                  <a:t> </a:t>
                </a:r>
                <a14:m>
                  <m:oMath xmlns:m="http://schemas.openxmlformats.org/officeDocument/2006/math">
                    <m:sSubSup>
                      <m:sSubSupPr>
                        <m:ctrlPr>
                          <a:rPr lang="en-US" altLang="zh-CN" sz="1800" b="1" i="1">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1800" b="1" i="1">
                            <a:latin typeface="Cambria Math" panose="02040503050406030204" pitchFamily="18" charset="0"/>
                            <a:ea typeface="宋体" panose="02010600030101010101" pitchFamily="2" charset="-122"/>
                            <a:cs typeface="Times New Roman" panose="02020603050405020304" pitchFamily="18" charset="0"/>
                          </a:rPr>
                          <m:t>𝑷𝑽𝑨</m:t>
                        </m:r>
                      </m:e>
                      <m:sub>
                        <m:r>
                          <a:rPr lang="en-US" altLang="zh-CN" sz="1800" b="1" i="1">
                            <a:latin typeface="Cambria Math" panose="02040503050406030204" pitchFamily="18" charset="0"/>
                            <a:ea typeface="宋体" panose="02010600030101010101" pitchFamily="2" charset="-122"/>
                            <a:cs typeface="Times New Roman" panose="02020603050405020304" pitchFamily="18" charset="0"/>
                          </a:rPr>
                          <m:t>𝟑</m:t>
                        </m:r>
                        <m:r>
                          <a:rPr lang="en-US" altLang="zh-CN" sz="1800" b="1" i="1">
                            <a:latin typeface="Cambria Math" panose="02040503050406030204" pitchFamily="18" charset="0"/>
                            <a:ea typeface="宋体" panose="02010600030101010101" pitchFamily="2" charset="-122"/>
                            <a:cs typeface="Times New Roman" panose="02020603050405020304" pitchFamily="18" charset="0"/>
                          </a:rPr>
                          <m:t>%</m:t>
                        </m:r>
                      </m:sub>
                      <m:sup>
                        <m:r>
                          <a:rPr lang="en-US" altLang="zh-CN" sz="1800" b="1" i="1">
                            <a:latin typeface="Cambria Math" panose="02040503050406030204" pitchFamily="18" charset="0"/>
                            <a:ea typeface="宋体" panose="02010600030101010101" pitchFamily="2" charset="-122"/>
                            <a:cs typeface="Times New Roman" panose="02020603050405020304" pitchFamily="18" charset="0"/>
                          </a:rPr>
                          <m:t>𝟏𝟓</m:t>
                        </m:r>
                      </m:sup>
                    </m:sSubSup>
                  </m:oMath>
                </a14:m>
                <a:endParaRPr lang="en-US" altLang="zh-CN" sz="1800" b="1"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spcBef>
                    <a:spcPct val="40000"/>
                  </a:spcBef>
                  <a:buSzTx/>
                  <a:buFont typeface="Times New Roman" panose="02020603050405020304" pitchFamily="18" charset="0"/>
                  <a:buChar char="–"/>
                </a:pP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代入数据，解得</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C=23982</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，储蓄额</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 30000-C= 30000-23982=6018</a:t>
                </a:r>
              </a:p>
              <a:p>
                <a:pPr lvl="1">
                  <a:lnSpc>
                    <a:spcPct val="125000"/>
                  </a:lnSpc>
                  <a:spcBef>
                    <a:spcPct val="40000"/>
                  </a:spcBef>
                  <a:buSzTx/>
                  <a:buFont typeface="Times New Roman" panose="02020603050405020304" pitchFamily="18" charset="0"/>
                  <a:buChar char="–"/>
                </a:pP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即，为达到退休时的消费目标，目前应消费</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23982</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元，储蓄</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6018</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元。</a:t>
                </a:r>
                <a:endParaRPr lang="en-US" altLang="zh-CN" sz="1800" b="1"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spcBef>
                    <a:spcPct val="40000"/>
                  </a:spcBef>
                  <a:buSzTx/>
                  <a:buFont typeface="Times New Roman" panose="02020603050405020304" pitchFamily="18" charset="0"/>
                  <a:buChar char="–"/>
                </a:pPr>
                <a:endParaRPr lang="en-US" altLang="zh-CN" sz="1800" b="1"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39971" name="Rectangle 3">
                <a:extLst>
                  <a:ext uri="{FF2B5EF4-FFF2-40B4-BE49-F238E27FC236}">
                    <a16:creationId xmlns:a16="http://schemas.microsoft.com/office/drawing/2014/main" id="{11A45144-8946-4BA7-96DF-7A66CDFF352A}"/>
                  </a:ext>
                </a:extLst>
              </p:cNvPr>
              <p:cNvSpPr>
                <a:spLocks noGrp="1" noRot="1" noChangeAspect="1" noMove="1" noResize="1" noEditPoints="1" noAdjustHandles="1" noChangeArrowheads="1" noChangeShapeType="1" noTextEdit="1"/>
              </p:cNvSpPr>
              <p:nvPr>
                <p:ph type="body" sz="half" idx="1"/>
              </p:nvPr>
            </p:nvSpPr>
            <p:spPr>
              <a:xfrm>
                <a:off x="323529" y="1556792"/>
                <a:ext cx="8581934" cy="4248472"/>
              </a:xfrm>
              <a:blipFill>
                <a:blip r:embed="rId2"/>
                <a:stretch>
                  <a:fillRect l="-284" t="-143" b="-143"/>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A3EA471C-1780-B63D-2A03-B192F72FAB52}"/>
              </a:ext>
            </a:extLst>
          </p:cNvPr>
          <p:cNvSpPr txBox="1"/>
          <p:nvPr/>
        </p:nvSpPr>
        <p:spPr>
          <a:xfrm>
            <a:off x="2627784" y="5972145"/>
            <a:ext cx="3528392" cy="400110"/>
          </a:xfrm>
          <a:prstGeom prst="rect">
            <a:avLst/>
          </a:prstGeom>
          <a:noFill/>
        </p:spPr>
        <p:txBody>
          <a:bodyPr wrap="square" rtlCol="0">
            <a:spAutoFit/>
          </a:bodyPr>
          <a:lstStyle/>
          <a:p>
            <a:r>
              <a:rPr lang="zh-CN" altLang="en-US" sz="2000" dirty="0"/>
              <a:t>思考：有无其他解题思路？</a:t>
            </a:r>
          </a:p>
        </p:txBody>
      </p:sp>
    </p:spTree>
    <p:extLst>
      <p:ext uri="{BB962C8B-B14F-4D97-AF65-F5344CB8AC3E}">
        <p14:creationId xmlns:p14="http://schemas.microsoft.com/office/powerpoint/2010/main" val="312481246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animEffect transition="in" filter="blinds(horizontal)">
                                      <p:cBhvr>
                                        <p:cTn id="7" dur="500"/>
                                        <p:tgtEl>
                                          <p:spTgt spid="339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9971">
                                            <p:txEl>
                                              <p:pRg st="1" end="1"/>
                                            </p:txEl>
                                          </p:spTgt>
                                        </p:tgtEl>
                                        <p:attrNameLst>
                                          <p:attrName>style.visibility</p:attrName>
                                        </p:attrNameLst>
                                      </p:cBhvr>
                                      <p:to>
                                        <p:strVal val="visible"/>
                                      </p:to>
                                    </p:set>
                                    <p:animEffect transition="in" filter="blinds(horizontal)">
                                      <p:cBhvr>
                                        <p:cTn id="12" dur="500"/>
                                        <p:tgtEl>
                                          <p:spTgt spid="339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9971">
                                            <p:txEl>
                                              <p:pRg st="2" end="2"/>
                                            </p:txEl>
                                          </p:spTgt>
                                        </p:tgtEl>
                                        <p:attrNameLst>
                                          <p:attrName>style.visibility</p:attrName>
                                        </p:attrNameLst>
                                      </p:cBhvr>
                                      <p:to>
                                        <p:strVal val="visible"/>
                                      </p:to>
                                    </p:set>
                                    <p:animEffect transition="in" filter="blinds(horizontal)">
                                      <p:cBhvr>
                                        <p:cTn id="17" dur="500"/>
                                        <p:tgtEl>
                                          <p:spTgt spid="3399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39971">
                                            <p:txEl>
                                              <p:pRg st="3" end="3"/>
                                            </p:txEl>
                                          </p:spTgt>
                                        </p:tgtEl>
                                        <p:attrNameLst>
                                          <p:attrName>style.visibility</p:attrName>
                                        </p:attrNameLst>
                                      </p:cBhvr>
                                      <p:to>
                                        <p:strVal val="visible"/>
                                      </p:to>
                                    </p:set>
                                    <p:animEffect transition="in" filter="blinds(horizontal)">
                                      <p:cBhvr>
                                        <p:cTn id="22" dur="500"/>
                                        <p:tgtEl>
                                          <p:spTgt spid="3399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39971">
                                            <p:txEl>
                                              <p:pRg st="4" end="4"/>
                                            </p:txEl>
                                          </p:spTgt>
                                        </p:tgtEl>
                                        <p:attrNameLst>
                                          <p:attrName>style.visibility</p:attrName>
                                        </p:attrNameLst>
                                      </p:cBhvr>
                                      <p:to>
                                        <p:strVal val="visible"/>
                                      </p:to>
                                    </p:set>
                                    <p:animEffect transition="in" filter="blinds(horizontal)">
                                      <p:cBhvr>
                                        <p:cTn id="27" dur="500"/>
                                        <p:tgtEl>
                                          <p:spTgt spid="3399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43042" name="Object 2">
            <a:extLst>
              <a:ext uri="{FF2B5EF4-FFF2-40B4-BE49-F238E27FC236}">
                <a16:creationId xmlns:a16="http://schemas.microsoft.com/office/drawing/2014/main" id="{AF1CA72F-D8E8-49C0-99AD-4CB6EFDAB4D2}"/>
              </a:ext>
            </a:extLst>
          </p:cNvPr>
          <p:cNvGraphicFramePr>
            <a:graphicFrameLocks noChangeAspect="1"/>
          </p:cNvGraphicFramePr>
          <p:nvPr/>
        </p:nvGraphicFramePr>
        <p:xfrm>
          <a:off x="1563688" y="2265363"/>
          <a:ext cx="5327650" cy="506412"/>
        </p:xfrm>
        <a:graphic>
          <a:graphicData uri="http://schemas.openxmlformats.org/presentationml/2006/ole">
            <mc:AlternateContent xmlns:mc="http://schemas.openxmlformats.org/markup-compatibility/2006">
              <mc:Choice xmlns:v="urn:schemas-microsoft-com:vml" Requires="v">
                <p:oleObj r:id="rId3" imgW="2032000" imgH="228600" progId="Equation.3">
                  <p:embed/>
                </p:oleObj>
              </mc:Choice>
              <mc:Fallback>
                <p:oleObj r:id="rId3" imgW="20320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3688" y="2265363"/>
                        <a:ext cx="5327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3">
            <a:extLst>
              <a:ext uri="{FF2B5EF4-FFF2-40B4-BE49-F238E27FC236}">
                <a16:creationId xmlns:a16="http://schemas.microsoft.com/office/drawing/2014/main" id="{1FF0F849-8A24-4438-818F-0D04ED025CD9}"/>
              </a:ext>
            </a:extLst>
          </p:cNvPr>
          <p:cNvGrpSpPr>
            <a:grpSpLocks/>
          </p:cNvGrpSpPr>
          <p:nvPr/>
        </p:nvGrpSpPr>
        <p:grpSpPr bwMode="auto">
          <a:xfrm>
            <a:off x="2063750" y="2874963"/>
            <a:ext cx="5794375" cy="530225"/>
            <a:chOff x="1383" y="2160"/>
            <a:chExt cx="3650" cy="334"/>
          </a:xfrm>
        </p:grpSpPr>
        <p:graphicFrame>
          <p:nvGraphicFramePr>
            <p:cNvPr id="22543" name="Object 4">
              <a:extLst>
                <a:ext uri="{FF2B5EF4-FFF2-40B4-BE49-F238E27FC236}">
                  <a16:creationId xmlns:a16="http://schemas.microsoft.com/office/drawing/2014/main" id="{018172EC-3885-4049-ABEB-D4CF9B8ACC22}"/>
                </a:ext>
              </a:extLst>
            </p:cNvPr>
            <p:cNvGraphicFramePr>
              <a:graphicFrameLocks noChangeAspect="1"/>
            </p:cNvGraphicFramePr>
            <p:nvPr/>
          </p:nvGraphicFramePr>
          <p:xfrm>
            <a:off x="1383" y="2160"/>
            <a:ext cx="1841" cy="334"/>
          </p:xfrm>
          <a:graphic>
            <a:graphicData uri="http://schemas.openxmlformats.org/presentationml/2006/ole">
              <mc:AlternateContent xmlns:mc="http://schemas.openxmlformats.org/markup-compatibility/2006">
                <mc:Choice xmlns:v="urn:schemas-microsoft-com:vml" Requires="v">
                  <p:oleObj r:id="rId5" imgW="901309" imgH="228501" progId="Equation.3">
                    <p:embed/>
                  </p:oleObj>
                </mc:Choice>
                <mc:Fallback>
                  <p:oleObj r:id="rId5" imgW="901309" imgH="228501"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3" y="2160"/>
                          <a:ext cx="1841"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3045" name="Text Box 5">
              <a:extLst>
                <a:ext uri="{FF2B5EF4-FFF2-40B4-BE49-F238E27FC236}">
                  <a16:creationId xmlns:a16="http://schemas.microsoft.com/office/drawing/2014/main" id="{98B8768B-E5B4-4229-83D9-D3EBC519FA36}"/>
                </a:ext>
              </a:extLst>
            </p:cNvPr>
            <p:cNvSpPr txBox="1">
              <a:spLocks noChangeArrowheads="1"/>
            </p:cNvSpPr>
            <p:nvPr/>
          </p:nvSpPr>
          <p:spPr bwMode="auto">
            <a:xfrm>
              <a:off x="3061" y="2160"/>
              <a:ext cx="1972" cy="291"/>
            </a:xfrm>
            <a:prstGeom prst="rect">
              <a:avLst/>
            </a:prstGeom>
            <a:noFill/>
            <a:ln w="12700">
              <a:noFill/>
              <a:miter lim="800000"/>
              <a:headEnd type="none" w="sm" len="sm"/>
              <a:tailEnd type="none" w="sm" len="sm"/>
            </a:ln>
            <a:effectLst/>
          </p:spPr>
          <p:txBody>
            <a:bodyPr>
              <a:spAutoFit/>
            </a:bodyPr>
            <a:lstStyle/>
            <a:p>
              <a:pPr>
                <a:spcBef>
                  <a:spcPct val="50000"/>
                </a:spcBef>
                <a:defRPr/>
              </a:pPr>
              <a:r>
                <a:rPr lang="en-US" altLang="zh-CN" b="1" dirty="0">
                  <a:solidFill>
                    <a:srgbClr val="0000FF"/>
                  </a:solidFill>
                  <a:effectLst>
                    <a:outerShdw blurRad="38100" dist="38100" dir="2700000" algn="tl">
                      <a:srgbClr val="C0C0C0"/>
                    </a:outerShdw>
                  </a:effectLst>
                  <a:latin typeface="Times New Roman" pitchFamily="18" charset="0"/>
                  <a:ea typeface="宋体" pitchFamily="2" charset="-122"/>
                </a:rPr>
                <a:t>—   </a:t>
              </a:r>
              <a:r>
                <a:rPr lang="zh-CN" altLang="en-US" b="1" dirty="0">
                  <a:solidFill>
                    <a:srgbClr val="0000FF"/>
                  </a:solidFill>
                  <a:effectLst>
                    <a:outerShdw blurRad="38100" dist="38100" dir="2700000" algn="tl">
                      <a:srgbClr val="C0C0C0"/>
                    </a:outerShdw>
                  </a:effectLst>
                  <a:latin typeface="Times New Roman" pitchFamily="18" charset="0"/>
                  <a:ea typeface="宋体" pitchFamily="2" charset="-122"/>
                </a:rPr>
                <a:t>永久性收入</a:t>
              </a:r>
              <a:endParaRPr lang="en-US" altLang="zh-CN" b="1" dirty="0">
                <a:solidFill>
                  <a:srgbClr val="0000FF"/>
                </a:solidFill>
                <a:effectLst>
                  <a:outerShdw blurRad="38100" dist="38100" dir="2700000" algn="tl">
                    <a:srgbClr val="C0C0C0"/>
                  </a:outerShdw>
                </a:effectLst>
                <a:latin typeface="Times New Roman" pitchFamily="18" charset="0"/>
                <a:ea typeface="宋体" pitchFamily="2" charset="-122"/>
              </a:endParaRPr>
            </a:p>
          </p:txBody>
        </p:sp>
      </p:grpSp>
      <p:grpSp>
        <p:nvGrpSpPr>
          <p:cNvPr id="3" name="Group 7">
            <a:extLst>
              <a:ext uri="{FF2B5EF4-FFF2-40B4-BE49-F238E27FC236}">
                <a16:creationId xmlns:a16="http://schemas.microsoft.com/office/drawing/2014/main" id="{B0337733-CFDE-45B9-A17B-8D7AB7173A71}"/>
              </a:ext>
            </a:extLst>
          </p:cNvPr>
          <p:cNvGrpSpPr>
            <a:grpSpLocks/>
          </p:cNvGrpSpPr>
          <p:nvPr/>
        </p:nvGrpSpPr>
        <p:grpSpPr bwMode="auto">
          <a:xfrm>
            <a:off x="1381125" y="908050"/>
            <a:ext cx="6427788" cy="769938"/>
            <a:chOff x="960" y="799"/>
            <a:chExt cx="3958" cy="485"/>
          </a:xfrm>
        </p:grpSpPr>
        <p:sp>
          <p:nvSpPr>
            <p:cNvPr id="22541" name="Text Box 8">
              <a:extLst>
                <a:ext uri="{FF2B5EF4-FFF2-40B4-BE49-F238E27FC236}">
                  <a16:creationId xmlns:a16="http://schemas.microsoft.com/office/drawing/2014/main" id="{1091D20C-772B-4F6E-94E6-D06E60B3BC12}"/>
                </a:ext>
              </a:extLst>
            </p:cNvPr>
            <p:cNvSpPr txBox="1">
              <a:spLocks noChangeArrowheads="1"/>
            </p:cNvSpPr>
            <p:nvPr/>
          </p:nvSpPr>
          <p:spPr bwMode="auto">
            <a:xfrm>
              <a:off x="960" y="799"/>
              <a:ext cx="1633" cy="485"/>
            </a:xfrm>
            <a:prstGeom prst="rect">
              <a:avLst/>
            </a:prstGeom>
            <a:gradFill rotWithShape="1">
              <a:gsLst>
                <a:gs pos="0">
                  <a:schemeClr val="accent2"/>
                </a:gs>
                <a:gs pos="100000">
                  <a:schemeClr val="hlink"/>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zh-CN" altLang="en-US" sz="2200" b="1">
                  <a:latin typeface="Times New Roman" panose="02020603050405020304" pitchFamily="18" charset="0"/>
                  <a:ea typeface="宋体" panose="02010600030101010101" pitchFamily="2" charset="-122"/>
                </a:rPr>
                <a:t>总储蓄在</a:t>
              </a:r>
              <a:endParaRPr lang="en-US" altLang="zh-CN" sz="2200" b="1">
                <a:latin typeface="Times New Roman" panose="02020603050405020304" pitchFamily="18" charset="0"/>
                <a:ea typeface="宋体" panose="02010600030101010101" pitchFamily="2" charset="-122"/>
              </a:endParaRPr>
            </a:p>
            <a:p>
              <a:pPr algn="ctr">
                <a:spcBef>
                  <a:spcPct val="0"/>
                </a:spcBef>
                <a:buClrTx/>
                <a:buSzTx/>
                <a:buFontTx/>
                <a:buNone/>
              </a:pPr>
              <a:r>
                <a:rPr lang="en-US" altLang="zh-CN" sz="2200" b="1">
                  <a:latin typeface="Times New Roman" panose="02020603050405020304" pitchFamily="18" charset="0"/>
                  <a:ea typeface="宋体" panose="02010600030101010101" pitchFamily="2" charset="-122"/>
                </a:rPr>
                <a:t>65</a:t>
              </a:r>
              <a:r>
                <a:rPr lang="zh-CN" altLang="en-US" sz="2200" b="1">
                  <a:latin typeface="Times New Roman" panose="02020603050405020304" pitchFamily="18" charset="0"/>
                  <a:ea typeface="宋体" panose="02010600030101010101" pitchFamily="2" charset="-122"/>
                </a:rPr>
                <a:t>岁时的终值</a:t>
              </a:r>
              <a:endParaRPr lang="en-US" altLang="zh-CN" sz="2200" b="1">
                <a:latin typeface="Times New Roman" panose="02020603050405020304" pitchFamily="18" charset="0"/>
                <a:ea typeface="宋体" panose="02010600030101010101" pitchFamily="2" charset="-122"/>
              </a:endParaRPr>
            </a:p>
          </p:txBody>
        </p:sp>
        <p:sp>
          <p:nvSpPr>
            <p:cNvPr id="22542" name="Text Box 9">
              <a:extLst>
                <a:ext uri="{FF2B5EF4-FFF2-40B4-BE49-F238E27FC236}">
                  <a16:creationId xmlns:a16="http://schemas.microsoft.com/office/drawing/2014/main" id="{47D9062A-F886-4EDC-B8C7-A850F6CBE723}"/>
                </a:ext>
              </a:extLst>
            </p:cNvPr>
            <p:cNvSpPr txBox="1">
              <a:spLocks noChangeArrowheads="1"/>
            </p:cNvSpPr>
            <p:nvPr/>
          </p:nvSpPr>
          <p:spPr bwMode="auto">
            <a:xfrm>
              <a:off x="3149" y="799"/>
              <a:ext cx="1769" cy="485"/>
            </a:xfrm>
            <a:prstGeom prst="rect">
              <a:avLst/>
            </a:prstGeom>
            <a:gradFill rotWithShape="1">
              <a:gsLst>
                <a:gs pos="0">
                  <a:schemeClr val="accent2"/>
                </a:gs>
                <a:gs pos="100000">
                  <a:schemeClr val="hlink"/>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zh-CN" altLang="en-US" sz="2200" b="1">
                  <a:latin typeface="Times New Roman" panose="02020603050405020304" pitchFamily="18" charset="0"/>
                  <a:ea typeface="宋体" panose="02010600030101010101" pitchFamily="2" charset="-122"/>
                </a:rPr>
                <a:t>退休后总消费在</a:t>
              </a:r>
              <a:endParaRPr lang="en-US" altLang="zh-CN" sz="2200" b="1">
                <a:latin typeface="Times New Roman" panose="02020603050405020304" pitchFamily="18" charset="0"/>
                <a:ea typeface="宋体" panose="02010600030101010101" pitchFamily="2" charset="-122"/>
              </a:endParaRPr>
            </a:p>
            <a:p>
              <a:pPr algn="ctr">
                <a:spcBef>
                  <a:spcPct val="0"/>
                </a:spcBef>
                <a:buClrTx/>
                <a:buSzTx/>
                <a:buFontTx/>
                <a:buNone/>
              </a:pPr>
              <a:r>
                <a:rPr lang="en-US" altLang="zh-CN" sz="2200" b="1">
                  <a:latin typeface="Times New Roman" panose="02020603050405020304" pitchFamily="18" charset="0"/>
                  <a:ea typeface="宋体" panose="02010600030101010101" pitchFamily="2" charset="-122"/>
                </a:rPr>
                <a:t>65</a:t>
              </a:r>
              <a:r>
                <a:rPr lang="zh-CN" altLang="en-US" sz="2200" b="1">
                  <a:latin typeface="Times New Roman" panose="02020603050405020304" pitchFamily="18" charset="0"/>
                  <a:ea typeface="宋体" panose="02010600030101010101" pitchFamily="2" charset="-122"/>
                </a:rPr>
                <a:t>岁时的现值</a:t>
              </a:r>
              <a:endParaRPr lang="en-US" altLang="zh-CN" sz="2200" b="1">
                <a:latin typeface="Times New Roman" panose="02020603050405020304" pitchFamily="18" charset="0"/>
                <a:ea typeface="宋体" panose="02010600030101010101" pitchFamily="2" charset="-122"/>
              </a:endParaRPr>
            </a:p>
          </p:txBody>
        </p:sp>
      </p:grpSp>
      <p:sp>
        <p:nvSpPr>
          <p:cNvPr id="343050" name="Text Box 10">
            <a:extLst>
              <a:ext uri="{FF2B5EF4-FFF2-40B4-BE49-F238E27FC236}">
                <a16:creationId xmlns:a16="http://schemas.microsoft.com/office/drawing/2014/main" id="{BFB0600D-3144-4271-8252-850CF1BA0282}"/>
              </a:ext>
            </a:extLst>
          </p:cNvPr>
          <p:cNvSpPr txBox="1">
            <a:spLocks noChangeArrowheads="1"/>
          </p:cNvSpPr>
          <p:nvPr/>
        </p:nvSpPr>
        <p:spPr bwMode="auto">
          <a:xfrm>
            <a:off x="4227513" y="10255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2800" b="1">
                <a:solidFill>
                  <a:schemeClr val="tx2"/>
                </a:solidFill>
                <a:latin typeface="ZapfDingbats"/>
                <a:ea typeface="宋体" panose="02010600030101010101" pitchFamily="2" charset="-122"/>
              </a:rPr>
              <a:t>=</a:t>
            </a:r>
          </a:p>
        </p:txBody>
      </p:sp>
      <p:grpSp>
        <p:nvGrpSpPr>
          <p:cNvPr id="4" name="Group 11">
            <a:extLst>
              <a:ext uri="{FF2B5EF4-FFF2-40B4-BE49-F238E27FC236}">
                <a16:creationId xmlns:a16="http://schemas.microsoft.com/office/drawing/2014/main" id="{47CFE342-74CB-430F-BFB9-DF7D06083ECA}"/>
              </a:ext>
            </a:extLst>
          </p:cNvPr>
          <p:cNvGrpSpPr>
            <a:grpSpLocks/>
          </p:cNvGrpSpPr>
          <p:nvPr/>
        </p:nvGrpSpPr>
        <p:grpSpPr bwMode="auto">
          <a:xfrm>
            <a:off x="2659063" y="1762125"/>
            <a:ext cx="3743325" cy="447675"/>
            <a:chOff x="1565" y="1207"/>
            <a:chExt cx="2358" cy="282"/>
          </a:xfrm>
        </p:grpSpPr>
        <p:sp>
          <p:nvSpPr>
            <p:cNvPr id="22539" name="AutoShape 12">
              <a:extLst>
                <a:ext uri="{FF2B5EF4-FFF2-40B4-BE49-F238E27FC236}">
                  <a16:creationId xmlns:a16="http://schemas.microsoft.com/office/drawing/2014/main" id="{BA435500-6E42-4E09-AF32-2C9BF82C0AD4}"/>
                </a:ext>
              </a:extLst>
            </p:cNvPr>
            <p:cNvSpPr>
              <a:spLocks noChangeArrowheads="1"/>
            </p:cNvSpPr>
            <p:nvPr/>
          </p:nvSpPr>
          <p:spPr bwMode="auto">
            <a:xfrm>
              <a:off x="1565" y="1207"/>
              <a:ext cx="181" cy="273"/>
            </a:xfrm>
            <a:prstGeom prst="downArrow">
              <a:avLst>
                <a:gd name="adj1" fmla="val 50000"/>
                <a:gd name="adj2" fmla="val 37707"/>
              </a:avLst>
            </a:prstGeom>
            <a:solidFill>
              <a:schemeClr val="hlink"/>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2540" name="AutoShape 13">
              <a:extLst>
                <a:ext uri="{FF2B5EF4-FFF2-40B4-BE49-F238E27FC236}">
                  <a16:creationId xmlns:a16="http://schemas.microsoft.com/office/drawing/2014/main" id="{4DD90AC2-AECE-4816-89FE-6278384F445C}"/>
                </a:ext>
              </a:extLst>
            </p:cNvPr>
            <p:cNvSpPr>
              <a:spLocks noChangeArrowheads="1"/>
            </p:cNvSpPr>
            <p:nvPr/>
          </p:nvSpPr>
          <p:spPr bwMode="auto">
            <a:xfrm>
              <a:off x="3742" y="1216"/>
              <a:ext cx="181" cy="273"/>
            </a:xfrm>
            <a:prstGeom prst="downArrow">
              <a:avLst>
                <a:gd name="adj1" fmla="val 50000"/>
                <a:gd name="adj2" fmla="val 37707"/>
              </a:avLst>
            </a:prstGeom>
            <a:solidFill>
              <a:schemeClr val="hlink"/>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grpSp>
      <p:pic>
        <p:nvPicPr>
          <p:cNvPr id="343058" name="Picture 18">
            <a:hlinkClick r:id="rId7" action="ppaction://hlinkfile"/>
            <a:extLst>
              <a:ext uri="{FF2B5EF4-FFF2-40B4-BE49-F238E27FC236}">
                <a16:creationId xmlns:a16="http://schemas.microsoft.com/office/drawing/2014/main" id="{2001EEC3-0362-4957-8E5A-CA72547EE17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36719" t="57878" r="12827" b="26367"/>
          <a:stretch>
            <a:fillRect/>
          </a:stretch>
        </p:blipFill>
        <p:spPr bwMode="auto">
          <a:xfrm>
            <a:off x="1019175" y="3532188"/>
            <a:ext cx="74168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5" name="Group 22">
            <a:extLst>
              <a:ext uri="{FF2B5EF4-FFF2-40B4-BE49-F238E27FC236}">
                <a16:creationId xmlns:a16="http://schemas.microsoft.com/office/drawing/2014/main" id="{126D491B-93A7-4A8E-BBB1-57E21635A90C}"/>
              </a:ext>
            </a:extLst>
          </p:cNvPr>
          <p:cNvGrpSpPr>
            <a:grpSpLocks/>
          </p:cNvGrpSpPr>
          <p:nvPr/>
        </p:nvGrpSpPr>
        <p:grpSpPr bwMode="auto">
          <a:xfrm>
            <a:off x="727075" y="4533900"/>
            <a:ext cx="7129463" cy="1546225"/>
            <a:chOff x="815" y="3085"/>
            <a:chExt cx="4491" cy="974"/>
          </a:xfrm>
        </p:grpSpPr>
        <p:sp>
          <p:nvSpPr>
            <p:cNvPr id="343059" name="Text Box 19">
              <a:extLst>
                <a:ext uri="{FF2B5EF4-FFF2-40B4-BE49-F238E27FC236}">
                  <a16:creationId xmlns:a16="http://schemas.microsoft.com/office/drawing/2014/main" id="{4184A24A-88B1-4941-A7B3-679E2C9CB821}"/>
                </a:ext>
              </a:extLst>
            </p:cNvPr>
            <p:cNvSpPr txBox="1">
              <a:spLocks noChangeArrowheads="1"/>
            </p:cNvSpPr>
            <p:nvPr/>
          </p:nvSpPr>
          <p:spPr bwMode="auto">
            <a:xfrm>
              <a:off x="815" y="3536"/>
              <a:ext cx="3130" cy="523"/>
            </a:xfrm>
            <a:prstGeom prst="rect">
              <a:avLst/>
            </a:prstGeom>
            <a:noFill/>
            <a:ln w="12700">
              <a:noFill/>
              <a:miter lim="800000"/>
              <a:headEnd/>
              <a:tailEnd/>
            </a:ln>
            <a:effectLst/>
          </p:spPr>
          <p:txBody>
            <a:bodyPr>
              <a:spAutoFit/>
            </a:bodyPr>
            <a:lstStyle/>
            <a:p>
              <a:pPr algn="ctr">
                <a:defRPr/>
              </a:pPr>
              <a:r>
                <a:rPr lang="en-US" altLang="zh-CN" b="1" i="1" dirty="0">
                  <a:solidFill>
                    <a:srgbClr val="FF00FF"/>
                  </a:solidFill>
                  <a:latin typeface="Times New Roman" pitchFamily="18" charset="0"/>
                  <a:ea typeface="宋体" pitchFamily="2" charset="-122"/>
                </a:rPr>
                <a:t>Discounted Cash Flow Approach</a:t>
              </a:r>
            </a:p>
            <a:p>
              <a:pPr algn="ctr">
                <a:defRPr/>
              </a:pPr>
              <a:r>
                <a:rPr lang="zh-CN" altLang="en-US" b="1" dirty="0">
                  <a:solidFill>
                    <a:srgbClr val="FF00FF"/>
                  </a:solidFill>
                  <a:effectLst>
                    <a:outerShdw blurRad="38100" dist="38100" dir="2700000" algn="tl">
                      <a:srgbClr val="C0C0C0"/>
                    </a:outerShdw>
                  </a:effectLst>
                  <a:latin typeface="楷体_GB2312" pitchFamily="49" charset="-122"/>
                  <a:ea typeface="楷体_GB2312" pitchFamily="49" charset="-122"/>
                </a:rPr>
                <a:t>折现现金流方法用于人力资本定价</a:t>
              </a:r>
            </a:p>
          </p:txBody>
        </p:sp>
        <p:cxnSp>
          <p:nvCxnSpPr>
            <p:cNvPr id="22538" name="AutoShape 20">
              <a:extLst>
                <a:ext uri="{FF2B5EF4-FFF2-40B4-BE49-F238E27FC236}">
                  <a16:creationId xmlns:a16="http://schemas.microsoft.com/office/drawing/2014/main" id="{6D966447-F5A4-40AE-8883-B5B9442DA0D0}"/>
                </a:ext>
              </a:extLst>
            </p:cNvPr>
            <p:cNvCxnSpPr>
              <a:cxnSpLocks noChangeShapeType="1"/>
              <a:endCxn id="343059" idx="3"/>
            </p:cNvCxnSpPr>
            <p:nvPr/>
          </p:nvCxnSpPr>
          <p:spPr bwMode="auto">
            <a:xfrm rot="10800000" flipV="1">
              <a:off x="3945" y="3085"/>
              <a:ext cx="1361" cy="713"/>
            </a:xfrm>
            <a:prstGeom prst="bentConnector3">
              <a:avLst>
                <a:gd name="adj1" fmla="val 50000"/>
              </a:avLst>
            </a:prstGeom>
            <a:noFill/>
            <a:ln w="38100">
              <a:solidFill>
                <a:srgbClr val="FF00FF"/>
              </a:solidFill>
              <a:miter lim="800000"/>
              <a:headEnd/>
              <a:tailEnd type="stealth"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5" presetClass="entr" presetSubtype="0" fill="hold" grpId="0" nodeType="clickEffect">
                                  <p:stCondLst>
                                    <p:cond delay="0"/>
                                  </p:stCondLst>
                                  <p:iterate type="lt">
                                    <p:tmPct val="10000"/>
                                  </p:iterate>
                                  <p:childTnLst>
                                    <p:set>
                                      <p:cBhvr>
                                        <p:cTn id="11" dur="1" fill="hold">
                                          <p:stCondLst>
                                            <p:cond delay="0"/>
                                          </p:stCondLst>
                                        </p:cTn>
                                        <p:tgtEl>
                                          <p:spTgt spid="343050"/>
                                        </p:tgtEl>
                                        <p:attrNameLst>
                                          <p:attrName>style.visibility</p:attrName>
                                        </p:attrNameLst>
                                      </p:cBhvr>
                                      <p:to>
                                        <p:strVal val="visible"/>
                                      </p:to>
                                    </p:set>
                                    <p:animEffect transition="in" filter="fade">
                                      <p:cBhvr>
                                        <p:cTn id="12" dur="2000"/>
                                        <p:tgtEl>
                                          <p:spTgt spid="343050"/>
                                        </p:tgtEl>
                                      </p:cBhvr>
                                    </p:animEffect>
                                    <p:anim calcmode="lin" valueType="num">
                                      <p:cBhvr>
                                        <p:cTn id="13" dur="2000" fill="hold"/>
                                        <p:tgtEl>
                                          <p:spTgt spid="343050"/>
                                        </p:tgtEl>
                                        <p:attrNameLst>
                                          <p:attrName>ppt_w</p:attrName>
                                        </p:attrNameLst>
                                      </p:cBhvr>
                                      <p:tavLst>
                                        <p:tav tm="0" fmla="#ppt_w*sin(2.5*pi*$)">
                                          <p:val>
                                            <p:fltVal val="0"/>
                                          </p:val>
                                        </p:tav>
                                        <p:tav tm="100000">
                                          <p:val>
                                            <p:fltVal val="1"/>
                                          </p:val>
                                        </p:tav>
                                      </p:tavLst>
                                    </p:anim>
                                    <p:anim calcmode="lin" valueType="num">
                                      <p:cBhvr>
                                        <p:cTn id="14" dur="2000" fill="hold"/>
                                        <p:tgtEl>
                                          <p:spTgt spid="343050"/>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343042"/>
                                        </p:tgtEl>
                                        <p:attrNameLst>
                                          <p:attrName>style.visibility</p:attrName>
                                        </p:attrNameLst>
                                      </p:cBhvr>
                                      <p:to>
                                        <p:strVal val="visible"/>
                                      </p:to>
                                    </p:set>
                                    <p:animEffect transition="in" filter="blinds(horizontal)">
                                      <p:cBhvr>
                                        <p:cTn id="24" dur="500"/>
                                        <p:tgtEl>
                                          <p:spTgt spid="34304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linds(horizontal)">
                                      <p:cBhvr>
                                        <p:cTn id="29" dur="500"/>
                                        <p:tgtEl>
                                          <p:spTgt spid="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343058"/>
                                        </p:tgtEl>
                                        <p:attrNameLst>
                                          <p:attrName>style.visibility</p:attrName>
                                        </p:attrNameLst>
                                      </p:cBhvr>
                                      <p:to>
                                        <p:strVal val="visible"/>
                                      </p:to>
                                    </p:set>
                                    <p:animEffect transition="in" filter="wipe(up)">
                                      <p:cBhvr>
                                        <p:cTn id="34" dur="500"/>
                                        <p:tgtEl>
                                          <p:spTgt spid="34305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right)">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a:extLst>
              <a:ext uri="{FF2B5EF4-FFF2-40B4-BE49-F238E27FC236}">
                <a16:creationId xmlns:a16="http://schemas.microsoft.com/office/drawing/2014/main" id="{BB2CDD24-55D1-4ECB-B4D0-D3D3F780AB8C}"/>
              </a:ext>
            </a:extLst>
          </p:cNvPr>
          <p:cNvSpPr>
            <a:spLocks noChangeAspect="1" noChangeArrowheads="1" noTextEdit="1"/>
          </p:cNvSpPr>
          <p:nvPr/>
        </p:nvSpPr>
        <p:spPr bwMode="auto">
          <a:xfrm>
            <a:off x="234950" y="457200"/>
            <a:ext cx="86868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27" name="Rectangle 3">
            <a:extLst>
              <a:ext uri="{FF2B5EF4-FFF2-40B4-BE49-F238E27FC236}">
                <a16:creationId xmlns:a16="http://schemas.microsoft.com/office/drawing/2014/main" id="{7D02DF8D-476F-44BA-90B7-D05077035A3A}"/>
              </a:ext>
            </a:extLst>
          </p:cNvPr>
          <p:cNvSpPr>
            <a:spLocks noChangeArrowheads="1"/>
          </p:cNvSpPr>
          <p:nvPr/>
        </p:nvSpPr>
        <p:spPr bwMode="auto">
          <a:xfrm>
            <a:off x="2451100" y="5886450"/>
            <a:ext cx="5160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2000" b="1">
                <a:solidFill>
                  <a:srgbClr val="000000"/>
                </a:solidFill>
                <a:latin typeface="Times New Roman" panose="02020603050405020304" pitchFamily="18" charset="0"/>
                <a:ea typeface="宋体" panose="02010600030101010101" pitchFamily="2" charset="-122"/>
              </a:rPr>
              <a:t>生命周期内的人力资本、退休资产、财富总量</a:t>
            </a:r>
            <a:endParaRPr lang="en-US" altLang="zh-CN" sz="2000" b="1">
              <a:latin typeface="Times New Roman" panose="02020603050405020304" pitchFamily="18" charset="0"/>
              <a:ea typeface="宋体" panose="02010600030101010101" pitchFamily="2" charset="-122"/>
            </a:endParaRPr>
          </a:p>
        </p:txBody>
      </p:sp>
      <p:grpSp>
        <p:nvGrpSpPr>
          <p:cNvPr id="26628" name="Group 4">
            <a:extLst>
              <a:ext uri="{FF2B5EF4-FFF2-40B4-BE49-F238E27FC236}">
                <a16:creationId xmlns:a16="http://schemas.microsoft.com/office/drawing/2014/main" id="{C22A48FF-CE74-4755-9A70-3BED57401BCD}"/>
              </a:ext>
            </a:extLst>
          </p:cNvPr>
          <p:cNvGrpSpPr>
            <a:grpSpLocks/>
          </p:cNvGrpSpPr>
          <p:nvPr/>
        </p:nvGrpSpPr>
        <p:grpSpPr bwMode="auto">
          <a:xfrm>
            <a:off x="468313" y="1052513"/>
            <a:ext cx="7716837" cy="4745037"/>
            <a:chOff x="302" y="877"/>
            <a:chExt cx="4861" cy="2989"/>
          </a:xfrm>
        </p:grpSpPr>
        <p:grpSp>
          <p:nvGrpSpPr>
            <p:cNvPr id="26629" name="Group 5">
              <a:extLst>
                <a:ext uri="{FF2B5EF4-FFF2-40B4-BE49-F238E27FC236}">
                  <a16:creationId xmlns:a16="http://schemas.microsoft.com/office/drawing/2014/main" id="{D8BF3153-0F67-451C-9D49-BB633634C203}"/>
                </a:ext>
              </a:extLst>
            </p:cNvPr>
            <p:cNvGrpSpPr>
              <a:grpSpLocks/>
            </p:cNvGrpSpPr>
            <p:nvPr/>
          </p:nvGrpSpPr>
          <p:grpSpPr bwMode="auto">
            <a:xfrm>
              <a:off x="1041" y="950"/>
              <a:ext cx="4103" cy="2622"/>
              <a:chOff x="1041" y="950"/>
              <a:chExt cx="4103" cy="2622"/>
            </a:xfrm>
          </p:grpSpPr>
          <p:sp>
            <p:nvSpPr>
              <p:cNvPr id="26755" name="Rectangle 6">
                <a:extLst>
                  <a:ext uri="{FF2B5EF4-FFF2-40B4-BE49-F238E27FC236}">
                    <a16:creationId xmlns:a16="http://schemas.microsoft.com/office/drawing/2014/main" id="{84A0C416-6564-4F9D-AEFD-AD9C83B27EEF}"/>
                  </a:ext>
                </a:extLst>
              </p:cNvPr>
              <p:cNvSpPr>
                <a:spLocks noChangeArrowheads="1"/>
              </p:cNvSpPr>
              <p:nvPr/>
            </p:nvSpPr>
            <p:spPr bwMode="auto">
              <a:xfrm>
                <a:off x="1079" y="950"/>
                <a:ext cx="4065" cy="26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756" name="Line 7">
                <a:extLst>
                  <a:ext uri="{FF2B5EF4-FFF2-40B4-BE49-F238E27FC236}">
                    <a16:creationId xmlns:a16="http://schemas.microsoft.com/office/drawing/2014/main" id="{439E18C6-E52B-41BC-9C93-21514C095882}"/>
                  </a:ext>
                </a:extLst>
              </p:cNvPr>
              <p:cNvSpPr>
                <a:spLocks noChangeShapeType="1"/>
              </p:cNvSpPr>
              <p:nvPr/>
            </p:nvSpPr>
            <p:spPr bwMode="auto">
              <a:xfrm>
                <a:off x="1079" y="3571"/>
                <a:ext cx="40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57" name="Line 8">
                <a:extLst>
                  <a:ext uri="{FF2B5EF4-FFF2-40B4-BE49-F238E27FC236}">
                    <a16:creationId xmlns:a16="http://schemas.microsoft.com/office/drawing/2014/main" id="{BE6F27D8-4B71-42CF-8215-DCC75A06C8EE}"/>
                  </a:ext>
                </a:extLst>
              </p:cNvPr>
              <p:cNvSpPr>
                <a:spLocks noChangeShapeType="1"/>
              </p:cNvSpPr>
              <p:nvPr/>
            </p:nvSpPr>
            <p:spPr bwMode="auto">
              <a:xfrm>
                <a:off x="1079" y="2916"/>
                <a:ext cx="40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58" name="Line 9">
                <a:extLst>
                  <a:ext uri="{FF2B5EF4-FFF2-40B4-BE49-F238E27FC236}">
                    <a16:creationId xmlns:a16="http://schemas.microsoft.com/office/drawing/2014/main" id="{F5FC91CD-0574-4A90-82E7-C186CF569C5F}"/>
                  </a:ext>
                </a:extLst>
              </p:cNvPr>
              <p:cNvSpPr>
                <a:spLocks noChangeShapeType="1"/>
              </p:cNvSpPr>
              <p:nvPr/>
            </p:nvSpPr>
            <p:spPr bwMode="auto">
              <a:xfrm>
                <a:off x="1079" y="2588"/>
                <a:ext cx="40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59" name="Line 10">
                <a:extLst>
                  <a:ext uri="{FF2B5EF4-FFF2-40B4-BE49-F238E27FC236}">
                    <a16:creationId xmlns:a16="http://schemas.microsoft.com/office/drawing/2014/main" id="{3C85B949-EBBB-4F79-9E86-2DDF710EBC6F}"/>
                  </a:ext>
                </a:extLst>
              </p:cNvPr>
              <p:cNvSpPr>
                <a:spLocks noChangeShapeType="1"/>
              </p:cNvSpPr>
              <p:nvPr/>
            </p:nvSpPr>
            <p:spPr bwMode="auto">
              <a:xfrm>
                <a:off x="1079" y="2262"/>
                <a:ext cx="40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60" name="Line 11">
                <a:extLst>
                  <a:ext uri="{FF2B5EF4-FFF2-40B4-BE49-F238E27FC236}">
                    <a16:creationId xmlns:a16="http://schemas.microsoft.com/office/drawing/2014/main" id="{17CBFA35-62EF-44DD-9BCB-019A4F6C9B59}"/>
                  </a:ext>
                </a:extLst>
              </p:cNvPr>
              <p:cNvSpPr>
                <a:spLocks noChangeShapeType="1"/>
              </p:cNvSpPr>
              <p:nvPr/>
            </p:nvSpPr>
            <p:spPr bwMode="auto">
              <a:xfrm>
                <a:off x="1079" y="1933"/>
                <a:ext cx="40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61" name="Line 12">
                <a:extLst>
                  <a:ext uri="{FF2B5EF4-FFF2-40B4-BE49-F238E27FC236}">
                    <a16:creationId xmlns:a16="http://schemas.microsoft.com/office/drawing/2014/main" id="{05680234-95C0-4B21-88B1-8D78E656AA86}"/>
                  </a:ext>
                </a:extLst>
              </p:cNvPr>
              <p:cNvSpPr>
                <a:spLocks noChangeShapeType="1"/>
              </p:cNvSpPr>
              <p:nvPr/>
            </p:nvSpPr>
            <p:spPr bwMode="auto">
              <a:xfrm>
                <a:off x="1079" y="1605"/>
                <a:ext cx="40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62" name="Line 13">
                <a:extLst>
                  <a:ext uri="{FF2B5EF4-FFF2-40B4-BE49-F238E27FC236}">
                    <a16:creationId xmlns:a16="http://schemas.microsoft.com/office/drawing/2014/main" id="{C2D334BE-B610-4070-B58A-E7FFD6B32909}"/>
                  </a:ext>
                </a:extLst>
              </p:cNvPr>
              <p:cNvSpPr>
                <a:spLocks noChangeShapeType="1"/>
              </p:cNvSpPr>
              <p:nvPr/>
            </p:nvSpPr>
            <p:spPr bwMode="auto">
              <a:xfrm>
                <a:off x="1079" y="1279"/>
                <a:ext cx="40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63" name="Line 14">
                <a:extLst>
                  <a:ext uri="{FF2B5EF4-FFF2-40B4-BE49-F238E27FC236}">
                    <a16:creationId xmlns:a16="http://schemas.microsoft.com/office/drawing/2014/main" id="{FCAD65FC-8DDC-412E-905B-E92405763F3B}"/>
                  </a:ext>
                </a:extLst>
              </p:cNvPr>
              <p:cNvSpPr>
                <a:spLocks noChangeShapeType="1"/>
              </p:cNvSpPr>
              <p:nvPr/>
            </p:nvSpPr>
            <p:spPr bwMode="auto">
              <a:xfrm>
                <a:off x="1079" y="950"/>
                <a:ext cx="40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64" name="Rectangle 15">
                <a:extLst>
                  <a:ext uri="{FF2B5EF4-FFF2-40B4-BE49-F238E27FC236}">
                    <a16:creationId xmlns:a16="http://schemas.microsoft.com/office/drawing/2014/main" id="{0B05CB9E-8862-4BD8-923E-F3076683F38C}"/>
                  </a:ext>
                </a:extLst>
              </p:cNvPr>
              <p:cNvSpPr>
                <a:spLocks noChangeArrowheads="1"/>
              </p:cNvSpPr>
              <p:nvPr/>
            </p:nvSpPr>
            <p:spPr bwMode="auto">
              <a:xfrm>
                <a:off x="1079" y="950"/>
                <a:ext cx="4065" cy="2621"/>
              </a:xfrm>
              <a:prstGeom prst="rect">
                <a:avLst/>
              </a:prstGeom>
              <a:noFill/>
              <a:ln w="12700">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765" name="Line 16">
                <a:extLst>
                  <a:ext uri="{FF2B5EF4-FFF2-40B4-BE49-F238E27FC236}">
                    <a16:creationId xmlns:a16="http://schemas.microsoft.com/office/drawing/2014/main" id="{25C69E81-7568-485B-B698-0442052752F8}"/>
                  </a:ext>
                </a:extLst>
              </p:cNvPr>
              <p:cNvSpPr>
                <a:spLocks noChangeShapeType="1"/>
              </p:cNvSpPr>
              <p:nvPr/>
            </p:nvSpPr>
            <p:spPr bwMode="auto">
              <a:xfrm>
                <a:off x="1079" y="950"/>
                <a:ext cx="1" cy="262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66" name="Line 17">
                <a:extLst>
                  <a:ext uri="{FF2B5EF4-FFF2-40B4-BE49-F238E27FC236}">
                    <a16:creationId xmlns:a16="http://schemas.microsoft.com/office/drawing/2014/main" id="{ED8BA846-B74C-4EBE-BD41-DD1BA08AE19B}"/>
                  </a:ext>
                </a:extLst>
              </p:cNvPr>
              <p:cNvSpPr>
                <a:spLocks noChangeShapeType="1"/>
              </p:cNvSpPr>
              <p:nvPr/>
            </p:nvSpPr>
            <p:spPr bwMode="auto">
              <a:xfrm>
                <a:off x="1041" y="3571"/>
                <a:ext cx="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67" name="Line 18">
                <a:extLst>
                  <a:ext uri="{FF2B5EF4-FFF2-40B4-BE49-F238E27FC236}">
                    <a16:creationId xmlns:a16="http://schemas.microsoft.com/office/drawing/2014/main" id="{8A6824EE-A7A4-4665-9024-6F4315AF180F}"/>
                  </a:ext>
                </a:extLst>
              </p:cNvPr>
              <p:cNvSpPr>
                <a:spLocks noChangeShapeType="1"/>
              </p:cNvSpPr>
              <p:nvPr/>
            </p:nvSpPr>
            <p:spPr bwMode="auto">
              <a:xfrm>
                <a:off x="1041" y="3243"/>
                <a:ext cx="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68" name="Line 19">
                <a:extLst>
                  <a:ext uri="{FF2B5EF4-FFF2-40B4-BE49-F238E27FC236}">
                    <a16:creationId xmlns:a16="http://schemas.microsoft.com/office/drawing/2014/main" id="{5FA3D2C4-DF58-40EB-839D-405CF1D8496F}"/>
                  </a:ext>
                </a:extLst>
              </p:cNvPr>
              <p:cNvSpPr>
                <a:spLocks noChangeShapeType="1"/>
              </p:cNvSpPr>
              <p:nvPr/>
            </p:nvSpPr>
            <p:spPr bwMode="auto">
              <a:xfrm>
                <a:off x="1041" y="2916"/>
                <a:ext cx="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69" name="Line 20">
                <a:extLst>
                  <a:ext uri="{FF2B5EF4-FFF2-40B4-BE49-F238E27FC236}">
                    <a16:creationId xmlns:a16="http://schemas.microsoft.com/office/drawing/2014/main" id="{40B6AC69-B205-4830-BC15-1876AD8C21CF}"/>
                  </a:ext>
                </a:extLst>
              </p:cNvPr>
              <p:cNvSpPr>
                <a:spLocks noChangeShapeType="1"/>
              </p:cNvSpPr>
              <p:nvPr/>
            </p:nvSpPr>
            <p:spPr bwMode="auto">
              <a:xfrm>
                <a:off x="1041" y="2588"/>
                <a:ext cx="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70" name="Line 21">
                <a:extLst>
                  <a:ext uri="{FF2B5EF4-FFF2-40B4-BE49-F238E27FC236}">
                    <a16:creationId xmlns:a16="http://schemas.microsoft.com/office/drawing/2014/main" id="{45AA3CDB-3B29-424C-A5B7-4187216B65FB}"/>
                  </a:ext>
                </a:extLst>
              </p:cNvPr>
              <p:cNvSpPr>
                <a:spLocks noChangeShapeType="1"/>
              </p:cNvSpPr>
              <p:nvPr/>
            </p:nvSpPr>
            <p:spPr bwMode="auto">
              <a:xfrm>
                <a:off x="1041" y="2262"/>
                <a:ext cx="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71" name="Line 22">
                <a:extLst>
                  <a:ext uri="{FF2B5EF4-FFF2-40B4-BE49-F238E27FC236}">
                    <a16:creationId xmlns:a16="http://schemas.microsoft.com/office/drawing/2014/main" id="{8874F731-8C90-46B9-B41F-2DF60A2D0671}"/>
                  </a:ext>
                </a:extLst>
              </p:cNvPr>
              <p:cNvSpPr>
                <a:spLocks noChangeShapeType="1"/>
              </p:cNvSpPr>
              <p:nvPr/>
            </p:nvSpPr>
            <p:spPr bwMode="auto">
              <a:xfrm>
                <a:off x="1041" y="1933"/>
                <a:ext cx="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72" name="Line 23">
                <a:extLst>
                  <a:ext uri="{FF2B5EF4-FFF2-40B4-BE49-F238E27FC236}">
                    <a16:creationId xmlns:a16="http://schemas.microsoft.com/office/drawing/2014/main" id="{5A9F6584-6141-4896-8055-FFBA3E3EDCBD}"/>
                  </a:ext>
                </a:extLst>
              </p:cNvPr>
              <p:cNvSpPr>
                <a:spLocks noChangeShapeType="1"/>
              </p:cNvSpPr>
              <p:nvPr/>
            </p:nvSpPr>
            <p:spPr bwMode="auto">
              <a:xfrm>
                <a:off x="1041" y="1605"/>
                <a:ext cx="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73" name="Line 24">
                <a:extLst>
                  <a:ext uri="{FF2B5EF4-FFF2-40B4-BE49-F238E27FC236}">
                    <a16:creationId xmlns:a16="http://schemas.microsoft.com/office/drawing/2014/main" id="{F1839AF7-981E-47D5-BBA0-39347DF847C3}"/>
                  </a:ext>
                </a:extLst>
              </p:cNvPr>
              <p:cNvSpPr>
                <a:spLocks noChangeShapeType="1"/>
              </p:cNvSpPr>
              <p:nvPr/>
            </p:nvSpPr>
            <p:spPr bwMode="auto">
              <a:xfrm>
                <a:off x="1041" y="1279"/>
                <a:ext cx="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74" name="Line 25">
                <a:extLst>
                  <a:ext uri="{FF2B5EF4-FFF2-40B4-BE49-F238E27FC236}">
                    <a16:creationId xmlns:a16="http://schemas.microsoft.com/office/drawing/2014/main" id="{D23A774D-AC9B-446E-8CBA-CFBDC08FCC2C}"/>
                  </a:ext>
                </a:extLst>
              </p:cNvPr>
              <p:cNvSpPr>
                <a:spLocks noChangeShapeType="1"/>
              </p:cNvSpPr>
              <p:nvPr/>
            </p:nvSpPr>
            <p:spPr bwMode="auto">
              <a:xfrm>
                <a:off x="1041" y="950"/>
                <a:ext cx="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75" name="Line 26">
                <a:extLst>
                  <a:ext uri="{FF2B5EF4-FFF2-40B4-BE49-F238E27FC236}">
                    <a16:creationId xmlns:a16="http://schemas.microsoft.com/office/drawing/2014/main" id="{4791E922-0FE3-469A-88CE-2FB77523912A}"/>
                  </a:ext>
                </a:extLst>
              </p:cNvPr>
              <p:cNvSpPr>
                <a:spLocks noChangeShapeType="1"/>
              </p:cNvSpPr>
              <p:nvPr/>
            </p:nvSpPr>
            <p:spPr bwMode="auto">
              <a:xfrm>
                <a:off x="1079" y="3243"/>
                <a:ext cx="40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76" name="Line 27">
                <a:extLst>
                  <a:ext uri="{FF2B5EF4-FFF2-40B4-BE49-F238E27FC236}">
                    <a16:creationId xmlns:a16="http://schemas.microsoft.com/office/drawing/2014/main" id="{637E18AA-EA46-419D-86F7-7759B54C6407}"/>
                  </a:ext>
                </a:extLst>
              </p:cNvPr>
              <p:cNvSpPr>
                <a:spLocks noChangeShapeType="1"/>
              </p:cNvSpPr>
              <p:nvPr/>
            </p:nvSpPr>
            <p:spPr bwMode="auto">
              <a:xfrm flipV="1">
                <a:off x="1079" y="3243"/>
                <a:ext cx="1" cy="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77" name="Line 28">
                <a:extLst>
                  <a:ext uri="{FF2B5EF4-FFF2-40B4-BE49-F238E27FC236}">
                    <a16:creationId xmlns:a16="http://schemas.microsoft.com/office/drawing/2014/main" id="{7A29C656-B08E-477B-B05F-26021FD16536}"/>
                  </a:ext>
                </a:extLst>
              </p:cNvPr>
              <p:cNvSpPr>
                <a:spLocks noChangeShapeType="1"/>
              </p:cNvSpPr>
              <p:nvPr/>
            </p:nvSpPr>
            <p:spPr bwMode="auto">
              <a:xfrm flipV="1">
                <a:off x="1981" y="3243"/>
                <a:ext cx="1" cy="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78" name="Line 29">
                <a:extLst>
                  <a:ext uri="{FF2B5EF4-FFF2-40B4-BE49-F238E27FC236}">
                    <a16:creationId xmlns:a16="http://schemas.microsoft.com/office/drawing/2014/main" id="{748F9ECC-E63A-4F3E-B8C4-C90B580BF05B}"/>
                  </a:ext>
                </a:extLst>
              </p:cNvPr>
              <p:cNvSpPr>
                <a:spLocks noChangeShapeType="1"/>
              </p:cNvSpPr>
              <p:nvPr/>
            </p:nvSpPr>
            <p:spPr bwMode="auto">
              <a:xfrm flipV="1">
                <a:off x="2886" y="3243"/>
                <a:ext cx="1" cy="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79" name="Line 30">
                <a:extLst>
                  <a:ext uri="{FF2B5EF4-FFF2-40B4-BE49-F238E27FC236}">
                    <a16:creationId xmlns:a16="http://schemas.microsoft.com/office/drawing/2014/main" id="{822F6497-B3D8-44AB-B57B-BB8D156DE7D5}"/>
                  </a:ext>
                </a:extLst>
              </p:cNvPr>
              <p:cNvSpPr>
                <a:spLocks noChangeShapeType="1"/>
              </p:cNvSpPr>
              <p:nvPr/>
            </p:nvSpPr>
            <p:spPr bwMode="auto">
              <a:xfrm flipV="1">
                <a:off x="3788" y="3243"/>
                <a:ext cx="1" cy="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80" name="Line 31">
                <a:extLst>
                  <a:ext uri="{FF2B5EF4-FFF2-40B4-BE49-F238E27FC236}">
                    <a16:creationId xmlns:a16="http://schemas.microsoft.com/office/drawing/2014/main" id="{8AD15986-8F13-4DF9-A12C-233552E55855}"/>
                  </a:ext>
                </a:extLst>
              </p:cNvPr>
              <p:cNvSpPr>
                <a:spLocks noChangeShapeType="1"/>
              </p:cNvSpPr>
              <p:nvPr/>
            </p:nvSpPr>
            <p:spPr bwMode="auto">
              <a:xfrm flipV="1">
                <a:off x="4692" y="3243"/>
                <a:ext cx="1" cy="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81" name="Line 32">
                <a:extLst>
                  <a:ext uri="{FF2B5EF4-FFF2-40B4-BE49-F238E27FC236}">
                    <a16:creationId xmlns:a16="http://schemas.microsoft.com/office/drawing/2014/main" id="{D9158A4A-360E-494C-A18A-1AC7047E4ECB}"/>
                  </a:ext>
                </a:extLst>
              </p:cNvPr>
              <p:cNvSpPr>
                <a:spLocks noChangeShapeType="1"/>
              </p:cNvSpPr>
              <p:nvPr/>
            </p:nvSpPr>
            <p:spPr bwMode="auto">
              <a:xfrm flipV="1">
                <a:off x="1079" y="3223"/>
                <a:ext cx="90" cy="20"/>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82" name="Line 33">
                <a:extLst>
                  <a:ext uri="{FF2B5EF4-FFF2-40B4-BE49-F238E27FC236}">
                    <a16:creationId xmlns:a16="http://schemas.microsoft.com/office/drawing/2014/main" id="{E226ACCC-BF76-4957-AB21-0ED0C5594E1E}"/>
                  </a:ext>
                </a:extLst>
              </p:cNvPr>
              <p:cNvSpPr>
                <a:spLocks noChangeShapeType="1"/>
              </p:cNvSpPr>
              <p:nvPr/>
            </p:nvSpPr>
            <p:spPr bwMode="auto">
              <a:xfrm flipV="1">
                <a:off x="1169" y="3204"/>
                <a:ext cx="91" cy="19"/>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83" name="Line 34">
                <a:extLst>
                  <a:ext uri="{FF2B5EF4-FFF2-40B4-BE49-F238E27FC236}">
                    <a16:creationId xmlns:a16="http://schemas.microsoft.com/office/drawing/2014/main" id="{D3A0BB92-8395-4A2A-AA7D-7D516E64CAE8}"/>
                  </a:ext>
                </a:extLst>
              </p:cNvPr>
              <p:cNvSpPr>
                <a:spLocks noChangeShapeType="1"/>
              </p:cNvSpPr>
              <p:nvPr/>
            </p:nvSpPr>
            <p:spPr bwMode="auto">
              <a:xfrm flipV="1">
                <a:off x="1260" y="3183"/>
                <a:ext cx="90" cy="2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84" name="Freeform 35">
                <a:extLst>
                  <a:ext uri="{FF2B5EF4-FFF2-40B4-BE49-F238E27FC236}">
                    <a16:creationId xmlns:a16="http://schemas.microsoft.com/office/drawing/2014/main" id="{F2CE5359-DBF5-4BBD-93FC-6A8A722B6655}"/>
                  </a:ext>
                </a:extLst>
              </p:cNvPr>
              <p:cNvSpPr>
                <a:spLocks/>
              </p:cNvSpPr>
              <p:nvPr/>
            </p:nvSpPr>
            <p:spPr bwMode="auto">
              <a:xfrm>
                <a:off x="1350" y="3160"/>
                <a:ext cx="90" cy="23"/>
              </a:xfrm>
              <a:custGeom>
                <a:avLst/>
                <a:gdLst>
                  <a:gd name="T0" fmla="*/ 0 w 90"/>
                  <a:gd name="T1" fmla="*/ 23 h 23"/>
                  <a:gd name="T2" fmla="*/ 44 w 90"/>
                  <a:gd name="T3" fmla="*/ 12 h 23"/>
                  <a:gd name="T4" fmla="*/ 90 w 90"/>
                  <a:gd name="T5" fmla="*/ 0 h 23"/>
                  <a:gd name="T6" fmla="*/ 0 60000 65536"/>
                  <a:gd name="T7" fmla="*/ 0 60000 65536"/>
                  <a:gd name="T8" fmla="*/ 0 60000 65536"/>
                  <a:gd name="T9" fmla="*/ 0 w 90"/>
                  <a:gd name="T10" fmla="*/ 0 h 23"/>
                  <a:gd name="T11" fmla="*/ 90 w 90"/>
                  <a:gd name="T12" fmla="*/ 23 h 23"/>
                </a:gdLst>
                <a:ahLst/>
                <a:cxnLst>
                  <a:cxn ang="T6">
                    <a:pos x="T0" y="T1"/>
                  </a:cxn>
                  <a:cxn ang="T7">
                    <a:pos x="T2" y="T3"/>
                  </a:cxn>
                  <a:cxn ang="T8">
                    <a:pos x="T4" y="T5"/>
                  </a:cxn>
                </a:cxnLst>
                <a:rect l="T9" t="T10" r="T11" b="T12"/>
                <a:pathLst>
                  <a:path w="90" h="23">
                    <a:moveTo>
                      <a:pt x="0" y="23"/>
                    </a:moveTo>
                    <a:lnTo>
                      <a:pt x="44" y="12"/>
                    </a:lnTo>
                    <a:lnTo>
                      <a:pt x="90"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85" name="Line 36">
                <a:extLst>
                  <a:ext uri="{FF2B5EF4-FFF2-40B4-BE49-F238E27FC236}">
                    <a16:creationId xmlns:a16="http://schemas.microsoft.com/office/drawing/2014/main" id="{76721050-D841-49FE-8080-402962CB2863}"/>
                  </a:ext>
                </a:extLst>
              </p:cNvPr>
              <p:cNvSpPr>
                <a:spLocks noChangeShapeType="1"/>
              </p:cNvSpPr>
              <p:nvPr/>
            </p:nvSpPr>
            <p:spPr bwMode="auto">
              <a:xfrm flipV="1">
                <a:off x="1440" y="3139"/>
                <a:ext cx="90" cy="2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86" name="Line 37">
                <a:extLst>
                  <a:ext uri="{FF2B5EF4-FFF2-40B4-BE49-F238E27FC236}">
                    <a16:creationId xmlns:a16="http://schemas.microsoft.com/office/drawing/2014/main" id="{F8C21B17-280A-4DA7-B641-6928BBF8C077}"/>
                  </a:ext>
                </a:extLst>
              </p:cNvPr>
              <p:cNvSpPr>
                <a:spLocks noChangeShapeType="1"/>
              </p:cNvSpPr>
              <p:nvPr/>
            </p:nvSpPr>
            <p:spPr bwMode="auto">
              <a:xfrm flipV="1">
                <a:off x="1530" y="3116"/>
                <a:ext cx="91" cy="23"/>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87" name="Line 38">
                <a:extLst>
                  <a:ext uri="{FF2B5EF4-FFF2-40B4-BE49-F238E27FC236}">
                    <a16:creationId xmlns:a16="http://schemas.microsoft.com/office/drawing/2014/main" id="{2A3E0188-C59F-46F6-BA4C-92CCDC3B5214}"/>
                  </a:ext>
                </a:extLst>
              </p:cNvPr>
              <p:cNvSpPr>
                <a:spLocks noChangeShapeType="1"/>
              </p:cNvSpPr>
              <p:nvPr/>
            </p:nvSpPr>
            <p:spPr bwMode="auto">
              <a:xfrm flipV="1">
                <a:off x="1621" y="3093"/>
                <a:ext cx="90" cy="23"/>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88" name="Line 39">
                <a:extLst>
                  <a:ext uri="{FF2B5EF4-FFF2-40B4-BE49-F238E27FC236}">
                    <a16:creationId xmlns:a16="http://schemas.microsoft.com/office/drawing/2014/main" id="{0BA5A0E0-9D7C-4FBB-8A59-BFAB33FB880D}"/>
                  </a:ext>
                </a:extLst>
              </p:cNvPr>
              <p:cNvSpPr>
                <a:spLocks noChangeShapeType="1"/>
              </p:cNvSpPr>
              <p:nvPr/>
            </p:nvSpPr>
            <p:spPr bwMode="auto">
              <a:xfrm flipV="1">
                <a:off x="1711" y="3068"/>
                <a:ext cx="90" cy="25"/>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89" name="Line 40">
                <a:extLst>
                  <a:ext uri="{FF2B5EF4-FFF2-40B4-BE49-F238E27FC236}">
                    <a16:creationId xmlns:a16="http://schemas.microsoft.com/office/drawing/2014/main" id="{29F7C996-5BCF-4A89-8982-F69FBDC787D0}"/>
                  </a:ext>
                </a:extLst>
              </p:cNvPr>
              <p:cNvSpPr>
                <a:spLocks noChangeShapeType="1"/>
              </p:cNvSpPr>
              <p:nvPr/>
            </p:nvSpPr>
            <p:spPr bwMode="auto">
              <a:xfrm flipV="1">
                <a:off x="1801" y="3043"/>
                <a:ext cx="90" cy="25"/>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90" name="Line 41">
                <a:extLst>
                  <a:ext uri="{FF2B5EF4-FFF2-40B4-BE49-F238E27FC236}">
                    <a16:creationId xmlns:a16="http://schemas.microsoft.com/office/drawing/2014/main" id="{5E99A9D7-3E2A-4D8A-AA0E-6D60FDD627EB}"/>
                  </a:ext>
                </a:extLst>
              </p:cNvPr>
              <p:cNvSpPr>
                <a:spLocks noChangeShapeType="1"/>
              </p:cNvSpPr>
              <p:nvPr/>
            </p:nvSpPr>
            <p:spPr bwMode="auto">
              <a:xfrm flipV="1">
                <a:off x="1891" y="3018"/>
                <a:ext cx="90" cy="25"/>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91" name="Line 42">
                <a:extLst>
                  <a:ext uri="{FF2B5EF4-FFF2-40B4-BE49-F238E27FC236}">
                    <a16:creationId xmlns:a16="http://schemas.microsoft.com/office/drawing/2014/main" id="{1980F8B6-D2C0-440D-9761-76C493720A0A}"/>
                  </a:ext>
                </a:extLst>
              </p:cNvPr>
              <p:cNvSpPr>
                <a:spLocks noChangeShapeType="1"/>
              </p:cNvSpPr>
              <p:nvPr/>
            </p:nvSpPr>
            <p:spPr bwMode="auto">
              <a:xfrm flipV="1">
                <a:off x="1981" y="2991"/>
                <a:ext cx="91" cy="27"/>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92" name="Freeform 43">
                <a:extLst>
                  <a:ext uri="{FF2B5EF4-FFF2-40B4-BE49-F238E27FC236}">
                    <a16:creationId xmlns:a16="http://schemas.microsoft.com/office/drawing/2014/main" id="{41F8F393-3F08-4131-83AF-DE3DCC8F1027}"/>
                  </a:ext>
                </a:extLst>
              </p:cNvPr>
              <p:cNvSpPr>
                <a:spLocks/>
              </p:cNvSpPr>
              <p:nvPr/>
            </p:nvSpPr>
            <p:spPr bwMode="auto">
              <a:xfrm>
                <a:off x="2072" y="2964"/>
                <a:ext cx="92" cy="27"/>
              </a:xfrm>
              <a:custGeom>
                <a:avLst/>
                <a:gdLst>
                  <a:gd name="T0" fmla="*/ 0 w 92"/>
                  <a:gd name="T1" fmla="*/ 27 h 27"/>
                  <a:gd name="T2" fmla="*/ 46 w 92"/>
                  <a:gd name="T3" fmla="*/ 14 h 27"/>
                  <a:gd name="T4" fmla="*/ 92 w 92"/>
                  <a:gd name="T5" fmla="*/ 0 h 27"/>
                  <a:gd name="T6" fmla="*/ 0 60000 65536"/>
                  <a:gd name="T7" fmla="*/ 0 60000 65536"/>
                  <a:gd name="T8" fmla="*/ 0 60000 65536"/>
                  <a:gd name="T9" fmla="*/ 0 w 92"/>
                  <a:gd name="T10" fmla="*/ 0 h 27"/>
                  <a:gd name="T11" fmla="*/ 92 w 92"/>
                  <a:gd name="T12" fmla="*/ 27 h 27"/>
                </a:gdLst>
                <a:ahLst/>
                <a:cxnLst>
                  <a:cxn ang="T6">
                    <a:pos x="T0" y="T1"/>
                  </a:cxn>
                  <a:cxn ang="T7">
                    <a:pos x="T2" y="T3"/>
                  </a:cxn>
                  <a:cxn ang="T8">
                    <a:pos x="T4" y="T5"/>
                  </a:cxn>
                </a:cxnLst>
                <a:rect l="T9" t="T10" r="T11" b="T12"/>
                <a:pathLst>
                  <a:path w="92" h="27">
                    <a:moveTo>
                      <a:pt x="0" y="27"/>
                    </a:moveTo>
                    <a:lnTo>
                      <a:pt x="46" y="14"/>
                    </a:lnTo>
                    <a:lnTo>
                      <a:pt x="92"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93" name="Line 44">
                <a:extLst>
                  <a:ext uri="{FF2B5EF4-FFF2-40B4-BE49-F238E27FC236}">
                    <a16:creationId xmlns:a16="http://schemas.microsoft.com/office/drawing/2014/main" id="{E541AB50-02EE-4765-88EE-F62C720150A4}"/>
                  </a:ext>
                </a:extLst>
              </p:cNvPr>
              <p:cNvSpPr>
                <a:spLocks noChangeShapeType="1"/>
              </p:cNvSpPr>
              <p:nvPr/>
            </p:nvSpPr>
            <p:spPr bwMode="auto">
              <a:xfrm flipV="1">
                <a:off x="2164" y="2935"/>
                <a:ext cx="90" cy="29"/>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94" name="Line 45">
                <a:extLst>
                  <a:ext uri="{FF2B5EF4-FFF2-40B4-BE49-F238E27FC236}">
                    <a16:creationId xmlns:a16="http://schemas.microsoft.com/office/drawing/2014/main" id="{C7BE6C41-7ACF-4311-BFBA-526FE2564864}"/>
                  </a:ext>
                </a:extLst>
              </p:cNvPr>
              <p:cNvSpPr>
                <a:spLocks noChangeShapeType="1"/>
              </p:cNvSpPr>
              <p:nvPr/>
            </p:nvSpPr>
            <p:spPr bwMode="auto">
              <a:xfrm flipV="1">
                <a:off x="2254" y="2907"/>
                <a:ext cx="90" cy="28"/>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95" name="Line 46">
                <a:extLst>
                  <a:ext uri="{FF2B5EF4-FFF2-40B4-BE49-F238E27FC236}">
                    <a16:creationId xmlns:a16="http://schemas.microsoft.com/office/drawing/2014/main" id="{9B6A1BED-789B-47BA-805E-A9B220BD4F2D}"/>
                  </a:ext>
                </a:extLst>
              </p:cNvPr>
              <p:cNvSpPr>
                <a:spLocks noChangeShapeType="1"/>
              </p:cNvSpPr>
              <p:nvPr/>
            </p:nvSpPr>
            <p:spPr bwMode="auto">
              <a:xfrm flipV="1">
                <a:off x="2344" y="2876"/>
                <a:ext cx="91" cy="3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96" name="Line 47">
                <a:extLst>
                  <a:ext uri="{FF2B5EF4-FFF2-40B4-BE49-F238E27FC236}">
                    <a16:creationId xmlns:a16="http://schemas.microsoft.com/office/drawing/2014/main" id="{F19AEB4E-7F45-4045-BACE-0316BA9A2C68}"/>
                  </a:ext>
                </a:extLst>
              </p:cNvPr>
              <p:cNvSpPr>
                <a:spLocks noChangeShapeType="1"/>
              </p:cNvSpPr>
              <p:nvPr/>
            </p:nvSpPr>
            <p:spPr bwMode="auto">
              <a:xfrm flipV="1">
                <a:off x="2435" y="2845"/>
                <a:ext cx="90" cy="3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97" name="Line 48">
                <a:extLst>
                  <a:ext uri="{FF2B5EF4-FFF2-40B4-BE49-F238E27FC236}">
                    <a16:creationId xmlns:a16="http://schemas.microsoft.com/office/drawing/2014/main" id="{162A40C5-02C5-41D8-925E-AC15E4FF81FD}"/>
                  </a:ext>
                </a:extLst>
              </p:cNvPr>
              <p:cNvSpPr>
                <a:spLocks noChangeShapeType="1"/>
              </p:cNvSpPr>
              <p:nvPr/>
            </p:nvSpPr>
            <p:spPr bwMode="auto">
              <a:xfrm flipV="1">
                <a:off x="2525" y="2815"/>
                <a:ext cx="90" cy="30"/>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98" name="Line 49">
                <a:extLst>
                  <a:ext uri="{FF2B5EF4-FFF2-40B4-BE49-F238E27FC236}">
                    <a16:creationId xmlns:a16="http://schemas.microsoft.com/office/drawing/2014/main" id="{89A4A5C8-02B1-46E8-A166-A717BF5913B8}"/>
                  </a:ext>
                </a:extLst>
              </p:cNvPr>
              <p:cNvSpPr>
                <a:spLocks noChangeShapeType="1"/>
              </p:cNvSpPr>
              <p:nvPr/>
            </p:nvSpPr>
            <p:spPr bwMode="auto">
              <a:xfrm flipV="1">
                <a:off x="2615" y="2782"/>
                <a:ext cx="90" cy="33"/>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99" name="Line 50">
                <a:extLst>
                  <a:ext uri="{FF2B5EF4-FFF2-40B4-BE49-F238E27FC236}">
                    <a16:creationId xmlns:a16="http://schemas.microsoft.com/office/drawing/2014/main" id="{91104734-7ABA-4876-86CE-D77ED3C533ED}"/>
                  </a:ext>
                </a:extLst>
              </p:cNvPr>
              <p:cNvSpPr>
                <a:spLocks noChangeShapeType="1"/>
              </p:cNvSpPr>
              <p:nvPr/>
            </p:nvSpPr>
            <p:spPr bwMode="auto">
              <a:xfrm flipV="1">
                <a:off x="2705" y="2747"/>
                <a:ext cx="91" cy="35"/>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00" name="Line 51">
                <a:extLst>
                  <a:ext uri="{FF2B5EF4-FFF2-40B4-BE49-F238E27FC236}">
                    <a16:creationId xmlns:a16="http://schemas.microsoft.com/office/drawing/2014/main" id="{EEC37B84-4673-4AE9-868B-C5D10C874E60}"/>
                  </a:ext>
                </a:extLst>
              </p:cNvPr>
              <p:cNvSpPr>
                <a:spLocks noChangeShapeType="1"/>
              </p:cNvSpPr>
              <p:nvPr/>
            </p:nvSpPr>
            <p:spPr bwMode="auto">
              <a:xfrm flipV="1">
                <a:off x="2796" y="2713"/>
                <a:ext cx="90" cy="34"/>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01" name="Line 52">
                <a:extLst>
                  <a:ext uri="{FF2B5EF4-FFF2-40B4-BE49-F238E27FC236}">
                    <a16:creationId xmlns:a16="http://schemas.microsoft.com/office/drawing/2014/main" id="{441288EF-4815-4A4F-BD4A-94915BE3D5EB}"/>
                  </a:ext>
                </a:extLst>
              </p:cNvPr>
              <p:cNvSpPr>
                <a:spLocks noChangeShapeType="1"/>
              </p:cNvSpPr>
              <p:nvPr/>
            </p:nvSpPr>
            <p:spPr bwMode="auto">
              <a:xfrm flipV="1">
                <a:off x="2886" y="2678"/>
                <a:ext cx="90" cy="35"/>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02" name="Line 53">
                <a:extLst>
                  <a:ext uri="{FF2B5EF4-FFF2-40B4-BE49-F238E27FC236}">
                    <a16:creationId xmlns:a16="http://schemas.microsoft.com/office/drawing/2014/main" id="{7DF96FCB-97F7-4407-AC38-16CF97AAC89A}"/>
                  </a:ext>
                </a:extLst>
              </p:cNvPr>
              <p:cNvSpPr>
                <a:spLocks noChangeShapeType="1"/>
              </p:cNvSpPr>
              <p:nvPr/>
            </p:nvSpPr>
            <p:spPr bwMode="auto">
              <a:xfrm flipV="1">
                <a:off x="2976" y="2642"/>
                <a:ext cx="90" cy="36"/>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03" name="Line 54">
                <a:extLst>
                  <a:ext uri="{FF2B5EF4-FFF2-40B4-BE49-F238E27FC236}">
                    <a16:creationId xmlns:a16="http://schemas.microsoft.com/office/drawing/2014/main" id="{E14781A7-378D-4C8C-8498-60DBB13860C4}"/>
                  </a:ext>
                </a:extLst>
              </p:cNvPr>
              <p:cNvSpPr>
                <a:spLocks noChangeShapeType="1"/>
              </p:cNvSpPr>
              <p:nvPr/>
            </p:nvSpPr>
            <p:spPr bwMode="auto">
              <a:xfrm flipV="1">
                <a:off x="3066" y="2603"/>
                <a:ext cx="90" cy="39"/>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04" name="Line 55">
                <a:extLst>
                  <a:ext uri="{FF2B5EF4-FFF2-40B4-BE49-F238E27FC236}">
                    <a16:creationId xmlns:a16="http://schemas.microsoft.com/office/drawing/2014/main" id="{2B63FBA3-1AFC-4B03-970A-F4F10347DB41}"/>
                  </a:ext>
                </a:extLst>
              </p:cNvPr>
              <p:cNvSpPr>
                <a:spLocks noChangeShapeType="1"/>
              </p:cNvSpPr>
              <p:nvPr/>
            </p:nvSpPr>
            <p:spPr bwMode="auto">
              <a:xfrm flipV="1">
                <a:off x="3156" y="2565"/>
                <a:ext cx="91" cy="38"/>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05" name="Line 56">
                <a:extLst>
                  <a:ext uri="{FF2B5EF4-FFF2-40B4-BE49-F238E27FC236}">
                    <a16:creationId xmlns:a16="http://schemas.microsoft.com/office/drawing/2014/main" id="{75B5CBBC-8004-42A5-ABAA-14C89E8D87C0}"/>
                  </a:ext>
                </a:extLst>
              </p:cNvPr>
              <p:cNvSpPr>
                <a:spLocks noChangeShapeType="1"/>
              </p:cNvSpPr>
              <p:nvPr/>
            </p:nvSpPr>
            <p:spPr bwMode="auto">
              <a:xfrm flipV="1">
                <a:off x="3247" y="2525"/>
                <a:ext cx="90" cy="40"/>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06" name="Freeform 57">
                <a:extLst>
                  <a:ext uri="{FF2B5EF4-FFF2-40B4-BE49-F238E27FC236}">
                    <a16:creationId xmlns:a16="http://schemas.microsoft.com/office/drawing/2014/main" id="{F9E302F8-BFE0-47BD-A4E8-8DBE9F1A86E0}"/>
                  </a:ext>
                </a:extLst>
              </p:cNvPr>
              <p:cNvSpPr>
                <a:spLocks/>
              </p:cNvSpPr>
              <p:nvPr/>
            </p:nvSpPr>
            <p:spPr bwMode="auto">
              <a:xfrm>
                <a:off x="3337" y="2484"/>
                <a:ext cx="90" cy="41"/>
              </a:xfrm>
              <a:custGeom>
                <a:avLst/>
                <a:gdLst>
                  <a:gd name="T0" fmla="*/ 0 w 90"/>
                  <a:gd name="T1" fmla="*/ 41 h 41"/>
                  <a:gd name="T2" fmla="*/ 44 w 90"/>
                  <a:gd name="T3" fmla="*/ 21 h 41"/>
                  <a:gd name="T4" fmla="*/ 90 w 90"/>
                  <a:gd name="T5" fmla="*/ 0 h 41"/>
                  <a:gd name="T6" fmla="*/ 0 60000 65536"/>
                  <a:gd name="T7" fmla="*/ 0 60000 65536"/>
                  <a:gd name="T8" fmla="*/ 0 60000 65536"/>
                  <a:gd name="T9" fmla="*/ 0 w 90"/>
                  <a:gd name="T10" fmla="*/ 0 h 41"/>
                  <a:gd name="T11" fmla="*/ 90 w 90"/>
                  <a:gd name="T12" fmla="*/ 41 h 41"/>
                </a:gdLst>
                <a:ahLst/>
                <a:cxnLst>
                  <a:cxn ang="T6">
                    <a:pos x="T0" y="T1"/>
                  </a:cxn>
                  <a:cxn ang="T7">
                    <a:pos x="T2" y="T3"/>
                  </a:cxn>
                  <a:cxn ang="T8">
                    <a:pos x="T4" y="T5"/>
                  </a:cxn>
                </a:cxnLst>
                <a:rect l="T9" t="T10" r="T11" b="T12"/>
                <a:pathLst>
                  <a:path w="90" h="41">
                    <a:moveTo>
                      <a:pt x="0" y="41"/>
                    </a:moveTo>
                    <a:lnTo>
                      <a:pt x="44" y="21"/>
                    </a:lnTo>
                    <a:lnTo>
                      <a:pt x="90"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07" name="Freeform 58">
                <a:extLst>
                  <a:ext uri="{FF2B5EF4-FFF2-40B4-BE49-F238E27FC236}">
                    <a16:creationId xmlns:a16="http://schemas.microsoft.com/office/drawing/2014/main" id="{479A7CEB-06F0-4EE6-9030-649A8837870B}"/>
                  </a:ext>
                </a:extLst>
              </p:cNvPr>
              <p:cNvSpPr>
                <a:spLocks/>
              </p:cNvSpPr>
              <p:nvPr/>
            </p:nvSpPr>
            <p:spPr bwMode="auto">
              <a:xfrm>
                <a:off x="3427" y="2440"/>
                <a:ext cx="90" cy="44"/>
              </a:xfrm>
              <a:custGeom>
                <a:avLst/>
                <a:gdLst>
                  <a:gd name="T0" fmla="*/ 0 w 90"/>
                  <a:gd name="T1" fmla="*/ 44 h 44"/>
                  <a:gd name="T2" fmla="*/ 44 w 90"/>
                  <a:gd name="T3" fmla="*/ 23 h 44"/>
                  <a:gd name="T4" fmla="*/ 90 w 90"/>
                  <a:gd name="T5" fmla="*/ 0 h 44"/>
                  <a:gd name="T6" fmla="*/ 0 60000 65536"/>
                  <a:gd name="T7" fmla="*/ 0 60000 65536"/>
                  <a:gd name="T8" fmla="*/ 0 60000 65536"/>
                  <a:gd name="T9" fmla="*/ 0 w 90"/>
                  <a:gd name="T10" fmla="*/ 0 h 44"/>
                  <a:gd name="T11" fmla="*/ 90 w 90"/>
                  <a:gd name="T12" fmla="*/ 44 h 44"/>
                </a:gdLst>
                <a:ahLst/>
                <a:cxnLst>
                  <a:cxn ang="T6">
                    <a:pos x="T0" y="T1"/>
                  </a:cxn>
                  <a:cxn ang="T7">
                    <a:pos x="T2" y="T3"/>
                  </a:cxn>
                  <a:cxn ang="T8">
                    <a:pos x="T4" y="T5"/>
                  </a:cxn>
                </a:cxnLst>
                <a:rect l="T9" t="T10" r="T11" b="T12"/>
                <a:pathLst>
                  <a:path w="90" h="44">
                    <a:moveTo>
                      <a:pt x="0" y="44"/>
                    </a:moveTo>
                    <a:lnTo>
                      <a:pt x="44" y="23"/>
                    </a:lnTo>
                    <a:lnTo>
                      <a:pt x="90"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08" name="Freeform 59">
                <a:extLst>
                  <a:ext uri="{FF2B5EF4-FFF2-40B4-BE49-F238E27FC236}">
                    <a16:creationId xmlns:a16="http://schemas.microsoft.com/office/drawing/2014/main" id="{3C2631BB-5B14-4979-A0FB-0E0840177AA9}"/>
                  </a:ext>
                </a:extLst>
              </p:cNvPr>
              <p:cNvSpPr>
                <a:spLocks/>
              </p:cNvSpPr>
              <p:nvPr/>
            </p:nvSpPr>
            <p:spPr bwMode="auto">
              <a:xfrm>
                <a:off x="3517" y="2398"/>
                <a:ext cx="91" cy="42"/>
              </a:xfrm>
              <a:custGeom>
                <a:avLst/>
                <a:gdLst>
                  <a:gd name="T0" fmla="*/ 0 w 91"/>
                  <a:gd name="T1" fmla="*/ 42 h 42"/>
                  <a:gd name="T2" fmla="*/ 45 w 91"/>
                  <a:gd name="T3" fmla="*/ 21 h 42"/>
                  <a:gd name="T4" fmla="*/ 91 w 91"/>
                  <a:gd name="T5" fmla="*/ 0 h 42"/>
                  <a:gd name="T6" fmla="*/ 0 60000 65536"/>
                  <a:gd name="T7" fmla="*/ 0 60000 65536"/>
                  <a:gd name="T8" fmla="*/ 0 60000 65536"/>
                  <a:gd name="T9" fmla="*/ 0 w 91"/>
                  <a:gd name="T10" fmla="*/ 0 h 42"/>
                  <a:gd name="T11" fmla="*/ 91 w 91"/>
                  <a:gd name="T12" fmla="*/ 42 h 42"/>
                </a:gdLst>
                <a:ahLst/>
                <a:cxnLst>
                  <a:cxn ang="T6">
                    <a:pos x="T0" y="T1"/>
                  </a:cxn>
                  <a:cxn ang="T7">
                    <a:pos x="T2" y="T3"/>
                  </a:cxn>
                  <a:cxn ang="T8">
                    <a:pos x="T4" y="T5"/>
                  </a:cxn>
                </a:cxnLst>
                <a:rect l="T9" t="T10" r="T11" b="T12"/>
                <a:pathLst>
                  <a:path w="91" h="42">
                    <a:moveTo>
                      <a:pt x="0" y="42"/>
                    </a:moveTo>
                    <a:lnTo>
                      <a:pt x="45" y="21"/>
                    </a:lnTo>
                    <a:lnTo>
                      <a:pt x="91"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09" name="Freeform 60">
                <a:extLst>
                  <a:ext uri="{FF2B5EF4-FFF2-40B4-BE49-F238E27FC236}">
                    <a16:creationId xmlns:a16="http://schemas.microsoft.com/office/drawing/2014/main" id="{02C86018-D4C3-413A-8515-10B057230C26}"/>
                  </a:ext>
                </a:extLst>
              </p:cNvPr>
              <p:cNvSpPr>
                <a:spLocks/>
              </p:cNvSpPr>
              <p:nvPr/>
            </p:nvSpPr>
            <p:spPr bwMode="auto">
              <a:xfrm>
                <a:off x="3608" y="2352"/>
                <a:ext cx="90" cy="46"/>
              </a:xfrm>
              <a:custGeom>
                <a:avLst/>
                <a:gdLst>
                  <a:gd name="T0" fmla="*/ 0 w 90"/>
                  <a:gd name="T1" fmla="*/ 46 h 46"/>
                  <a:gd name="T2" fmla="*/ 44 w 90"/>
                  <a:gd name="T3" fmla="*/ 23 h 46"/>
                  <a:gd name="T4" fmla="*/ 90 w 90"/>
                  <a:gd name="T5" fmla="*/ 0 h 46"/>
                  <a:gd name="T6" fmla="*/ 0 60000 65536"/>
                  <a:gd name="T7" fmla="*/ 0 60000 65536"/>
                  <a:gd name="T8" fmla="*/ 0 60000 65536"/>
                  <a:gd name="T9" fmla="*/ 0 w 90"/>
                  <a:gd name="T10" fmla="*/ 0 h 46"/>
                  <a:gd name="T11" fmla="*/ 90 w 90"/>
                  <a:gd name="T12" fmla="*/ 46 h 46"/>
                </a:gdLst>
                <a:ahLst/>
                <a:cxnLst>
                  <a:cxn ang="T6">
                    <a:pos x="T0" y="T1"/>
                  </a:cxn>
                  <a:cxn ang="T7">
                    <a:pos x="T2" y="T3"/>
                  </a:cxn>
                  <a:cxn ang="T8">
                    <a:pos x="T4" y="T5"/>
                  </a:cxn>
                </a:cxnLst>
                <a:rect l="T9" t="T10" r="T11" b="T12"/>
                <a:pathLst>
                  <a:path w="90" h="46">
                    <a:moveTo>
                      <a:pt x="0" y="46"/>
                    </a:moveTo>
                    <a:lnTo>
                      <a:pt x="44" y="23"/>
                    </a:lnTo>
                    <a:lnTo>
                      <a:pt x="90"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10" name="Freeform 61">
                <a:extLst>
                  <a:ext uri="{FF2B5EF4-FFF2-40B4-BE49-F238E27FC236}">
                    <a16:creationId xmlns:a16="http://schemas.microsoft.com/office/drawing/2014/main" id="{B032C503-121C-48FF-AB48-EADDAEF77A4E}"/>
                  </a:ext>
                </a:extLst>
              </p:cNvPr>
              <p:cNvSpPr>
                <a:spLocks/>
              </p:cNvSpPr>
              <p:nvPr/>
            </p:nvSpPr>
            <p:spPr bwMode="auto">
              <a:xfrm>
                <a:off x="3698" y="2306"/>
                <a:ext cx="90" cy="46"/>
              </a:xfrm>
              <a:custGeom>
                <a:avLst/>
                <a:gdLst>
                  <a:gd name="T0" fmla="*/ 0 w 90"/>
                  <a:gd name="T1" fmla="*/ 46 h 46"/>
                  <a:gd name="T2" fmla="*/ 11 w 90"/>
                  <a:gd name="T3" fmla="*/ 40 h 46"/>
                  <a:gd name="T4" fmla="*/ 23 w 90"/>
                  <a:gd name="T5" fmla="*/ 32 h 46"/>
                  <a:gd name="T6" fmla="*/ 44 w 90"/>
                  <a:gd name="T7" fmla="*/ 17 h 46"/>
                  <a:gd name="T8" fmla="*/ 56 w 90"/>
                  <a:gd name="T9" fmla="*/ 9 h 46"/>
                  <a:gd name="T10" fmla="*/ 67 w 90"/>
                  <a:gd name="T11" fmla="*/ 4 h 46"/>
                  <a:gd name="T12" fmla="*/ 79 w 90"/>
                  <a:gd name="T13" fmla="*/ 2 h 46"/>
                  <a:gd name="T14" fmla="*/ 90 w 90"/>
                  <a:gd name="T15" fmla="*/ 0 h 46"/>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46"/>
                  <a:gd name="T26" fmla="*/ 90 w 90"/>
                  <a:gd name="T27" fmla="*/ 46 h 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46">
                    <a:moveTo>
                      <a:pt x="0" y="46"/>
                    </a:moveTo>
                    <a:lnTo>
                      <a:pt x="11" y="40"/>
                    </a:lnTo>
                    <a:lnTo>
                      <a:pt x="23" y="32"/>
                    </a:lnTo>
                    <a:lnTo>
                      <a:pt x="44" y="17"/>
                    </a:lnTo>
                    <a:lnTo>
                      <a:pt x="56" y="9"/>
                    </a:lnTo>
                    <a:lnTo>
                      <a:pt x="67" y="4"/>
                    </a:lnTo>
                    <a:lnTo>
                      <a:pt x="79" y="2"/>
                    </a:lnTo>
                    <a:lnTo>
                      <a:pt x="90"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11" name="Freeform 62">
                <a:extLst>
                  <a:ext uri="{FF2B5EF4-FFF2-40B4-BE49-F238E27FC236}">
                    <a16:creationId xmlns:a16="http://schemas.microsoft.com/office/drawing/2014/main" id="{2A951BC4-E729-4A20-939F-30DB642DABFB}"/>
                  </a:ext>
                </a:extLst>
              </p:cNvPr>
              <p:cNvSpPr>
                <a:spLocks/>
              </p:cNvSpPr>
              <p:nvPr/>
            </p:nvSpPr>
            <p:spPr bwMode="auto">
              <a:xfrm>
                <a:off x="3788" y="2306"/>
                <a:ext cx="90" cy="50"/>
              </a:xfrm>
              <a:custGeom>
                <a:avLst/>
                <a:gdLst>
                  <a:gd name="T0" fmla="*/ 0 w 90"/>
                  <a:gd name="T1" fmla="*/ 0 h 50"/>
                  <a:gd name="T2" fmla="*/ 12 w 90"/>
                  <a:gd name="T3" fmla="*/ 2 h 50"/>
                  <a:gd name="T4" fmla="*/ 23 w 90"/>
                  <a:gd name="T5" fmla="*/ 6 h 50"/>
                  <a:gd name="T6" fmla="*/ 35 w 90"/>
                  <a:gd name="T7" fmla="*/ 11 h 50"/>
                  <a:gd name="T8" fmla="*/ 44 w 90"/>
                  <a:gd name="T9" fmla="*/ 19 h 50"/>
                  <a:gd name="T10" fmla="*/ 67 w 90"/>
                  <a:gd name="T11" fmla="*/ 34 h 50"/>
                  <a:gd name="T12" fmla="*/ 79 w 90"/>
                  <a:gd name="T13" fmla="*/ 42 h 50"/>
                  <a:gd name="T14" fmla="*/ 90 w 90"/>
                  <a:gd name="T15" fmla="*/ 50 h 50"/>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50"/>
                  <a:gd name="T26" fmla="*/ 90 w 90"/>
                  <a:gd name="T27" fmla="*/ 50 h 5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50">
                    <a:moveTo>
                      <a:pt x="0" y="0"/>
                    </a:moveTo>
                    <a:lnTo>
                      <a:pt x="12" y="2"/>
                    </a:lnTo>
                    <a:lnTo>
                      <a:pt x="23" y="6"/>
                    </a:lnTo>
                    <a:lnTo>
                      <a:pt x="35" y="11"/>
                    </a:lnTo>
                    <a:lnTo>
                      <a:pt x="44" y="19"/>
                    </a:lnTo>
                    <a:lnTo>
                      <a:pt x="67" y="34"/>
                    </a:lnTo>
                    <a:lnTo>
                      <a:pt x="79" y="42"/>
                    </a:lnTo>
                    <a:lnTo>
                      <a:pt x="90" y="5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12" name="Line 63">
                <a:extLst>
                  <a:ext uri="{FF2B5EF4-FFF2-40B4-BE49-F238E27FC236}">
                    <a16:creationId xmlns:a16="http://schemas.microsoft.com/office/drawing/2014/main" id="{9CBA8550-262E-46B3-BF78-0413E56B60FA}"/>
                  </a:ext>
                </a:extLst>
              </p:cNvPr>
              <p:cNvSpPr>
                <a:spLocks noChangeShapeType="1"/>
              </p:cNvSpPr>
              <p:nvPr/>
            </p:nvSpPr>
            <p:spPr bwMode="auto">
              <a:xfrm>
                <a:off x="3878" y="2356"/>
                <a:ext cx="91" cy="5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13" name="Line 64">
                <a:extLst>
                  <a:ext uri="{FF2B5EF4-FFF2-40B4-BE49-F238E27FC236}">
                    <a16:creationId xmlns:a16="http://schemas.microsoft.com/office/drawing/2014/main" id="{53764241-845F-4ABF-9EFB-AEF5E6C1CB3D}"/>
                  </a:ext>
                </a:extLst>
              </p:cNvPr>
              <p:cNvSpPr>
                <a:spLocks noChangeShapeType="1"/>
              </p:cNvSpPr>
              <p:nvPr/>
            </p:nvSpPr>
            <p:spPr bwMode="auto">
              <a:xfrm>
                <a:off x="3969" y="2407"/>
                <a:ext cx="90" cy="54"/>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14" name="Freeform 65">
                <a:extLst>
                  <a:ext uri="{FF2B5EF4-FFF2-40B4-BE49-F238E27FC236}">
                    <a16:creationId xmlns:a16="http://schemas.microsoft.com/office/drawing/2014/main" id="{2F26263D-6E3F-4556-AB10-F9895AC32A6A}"/>
                  </a:ext>
                </a:extLst>
              </p:cNvPr>
              <p:cNvSpPr>
                <a:spLocks/>
              </p:cNvSpPr>
              <p:nvPr/>
            </p:nvSpPr>
            <p:spPr bwMode="auto">
              <a:xfrm>
                <a:off x="4059" y="2461"/>
                <a:ext cx="92" cy="56"/>
              </a:xfrm>
              <a:custGeom>
                <a:avLst/>
                <a:gdLst>
                  <a:gd name="T0" fmla="*/ 0 w 92"/>
                  <a:gd name="T1" fmla="*/ 0 h 56"/>
                  <a:gd name="T2" fmla="*/ 46 w 92"/>
                  <a:gd name="T3" fmla="*/ 27 h 56"/>
                  <a:gd name="T4" fmla="*/ 92 w 92"/>
                  <a:gd name="T5" fmla="*/ 56 h 56"/>
                  <a:gd name="T6" fmla="*/ 0 60000 65536"/>
                  <a:gd name="T7" fmla="*/ 0 60000 65536"/>
                  <a:gd name="T8" fmla="*/ 0 60000 65536"/>
                  <a:gd name="T9" fmla="*/ 0 w 92"/>
                  <a:gd name="T10" fmla="*/ 0 h 56"/>
                  <a:gd name="T11" fmla="*/ 92 w 92"/>
                  <a:gd name="T12" fmla="*/ 56 h 56"/>
                </a:gdLst>
                <a:ahLst/>
                <a:cxnLst>
                  <a:cxn ang="T6">
                    <a:pos x="T0" y="T1"/>
                  </a:cxn>
                  <a:cxn ang="T7">
                    <a:pos x="T2" y="T3"/>
                  </a:cxn>
                  <a:cxn ang="T8">
                    <a:pos x="T4" y="T5"/>
                  </a:cxn>
                </a:cxnLst>
                <a:rect l="T9" t="T10" r="T11" b="T12"/>
                <a:pathLst>
                  <a:path w="92" h="56">
                    <a:moveTo>
                      <a:pt x="0" y="0"/>
                    </a:moveTo>
                    <a:lnTo>
                      <a:pt x="46" y="27"/>
                    </a:lnTo>
                    <a:lnTo>
                      <a:pt x="92" y="56"/>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15" name="Freeform 66">
                <a:extLst>
                  <a:ext uri="{FF2B5EF4-FFF2-40B4-BE49-F238E27FC236}">
                    <a16:creationId xmlns:a16="http://schemas.microsoft.com/office/drawing/2014/main" id="{6A80141D-8D60-4D8B-9A8D-067E6D7FB647}"/>
                  </a:ext>
                </a:extLst>
              </p:cNvPr>
              <p:cNvSpPr>
                <a:spLocks/>
              </p:cNvSpPr>
              <p:nvPr/>
            </p:nvSpPr>
            <p:spPr bwMode="auto">
              <a:xfrm>
                <a:off x="4151" y="2517"/>
                <a:ext cx="90" cy="56"/>
              </a:xfrm>
              <a:custGeom>
                <a:avLst/>
                <a:gdLst>
                  <a:gd name="T0" fmla="*/ 0 w 90"/>
                  <a:gd name="T1" fmla="*/ 0 h 56"/>
                  <a:gd name="T2" fmla="*/ 46 w 90"/>
                  <a:gd name="T3" fmla="*/ 27 h 56"/>
                  <a:gd name="T4" fmla="*/ 90 w 90"/>
                  <a:gd name="T5" fmla="*/ 56 h 56"/>
                  <a:gd name="T6" fmla="*/ 0 60000 65536"/>
                  <a:gd name="T7" fmla="*/ 0 60000 65536"/>
                  <a:gd name="T8" fmla="*/ 0 60000 65536"/>
                  <a:gd name="T9" fmla="*/ 0 w 90"/>
                  <a:gd name="T10" fmla="*/ 0 h 56"/>
                  <a:gd name="T11" fmla="*/ 90 w 90"/>
                  <a:gd name="T12" fmla="*/ 56 h 56"/>
                </a:gdLst>
                <a:ahLst/>
                <a:cxnLst>
                  <a:cxn ang="T6">
                    <a:pos x="T0" y="T1"/>
                  </a:cxn>
                  <a:cxn ang="T7">
                    <a:pos x="T2" y="T3"/>
                  </a:cxn>
                  <a:cxn ang="T8">
                    <a:pos x="T4" y="T5"/>
                  </a:cxn>
                </a:cxnLst>
                <a:rect l="T9" t="T10" r="T11" b="T12"/>
                <a:pathLst>
                  <a:path w="90" h="56">
                    <a:moveTo>
                      <a:pt x="0" y="0"/>
                    </a:moveTo>
                    <a:lnTo>
                      <a:pt x="46" y="27"/>
                    </a:lnTo>
                    <a:lnTo>
                      <a:pt x="90" y="56"/>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16" name="Freeform 67">
                <a:extLst>
                  <a:ext uri="{FF2B5EF4-FFF2-40B4-BE49-F238E27FC236}">
                    <a16:creationId xmlns:a16="http://schemas.microsoft.com/office/drawing/2014/main" id="{98605229-66F4-48BE-A3BC-CC0B3C391A84}"/>
                  </a:ext>
                </a:extLst>
              </p:cNvPr>
              <p:cNvSpPr>
                <a:spLocks/>
              </p:cNvSpPr>
              <p:nvPr/>
            </p:nvSpPr>
            <p:spPr bwMode="auto">
              <a:xfrm>
                <a:off x="4241" y="2573"/>
                <a:ext cx="90" cy="59"/>
              </a:xfrm>
              <a:custGeom>
                <a:avLst/>
                <a:gdLst>
                  <a:gd name="T0" fmla="*/ 0 w 90"/>
                  <a:gd name="T1" fmla="*/ 0 h 59"/>
                  <a:gd name="T2" fmla="*/ 44 w 90"/>
                  <a:gd name="T3" fmla="*/ 28 h 59"/>
                  <a:gd name="T4" fmla="*/ 90 w 90"/>
                  <a:gd name="T5" fmla="*/ 59 h 59"/>
                  <a:gd name="T6" fmla="*/ 0 60000 65536"/>
                  <a:gd name="T7" fmla="*/ 0 60000 65536"/>
                  <a:gd name="T8" fmla="*/ 0 60000 65536"/>
                  <a:gd name="T9" fmla="*/ 0 w 90"/>
                  <a:gd name="T10" fmla="*/ 0 h 59"/>
                  <a:gd name="T11" fmla="*/ 90 w 90"/>
                  <a:gd name="T12" fmla="*/ 59 h 59"/>
                </a:gdLst>
                <a:ahLst/>
                <a:cxnLst>
                  <a:cxn ang="T6">
                    <a:pos x="T0" y="T1"/>
                  </a:cxn>
                  <a:cxn ang="T7">
                    <a:pos x="T2" y="T3"/>
                  </a:cxn>
                  <a:cxn ang="T8">
                    <a:pos x="T4" y="T5"/>
                  </a:cxn>
                </a:cxnLst>
                <a:rect l="T9" t="T10" r="T11" b="T12"/>
                <a:pathLst>
                  <a:path w="90" h="59">
                    <a:moveTo>
                      <a:pt x="0" y="0"/>
                    </a:moveTo>
                    <a:lnTo>
                      <a:pt x="44" y="28"/>
                    </a:lnTo>
                    <a:lnTo>
                      <a:pt x="90" y="59"/>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17" name="Line 68">
                <a:extLst>
                  <a:ext uri="{FF2B5EF4-FFF2-40B4-BE49-F238E27FC236}">
                    <a16:creationId xmlns:a16="http://schemas.microsoft.com/office/drawing/2014/main" id="{4532DC26-06B8-4C0C-A439-1CFC707A2789}"/>
                  </a:ext>
                </a:extLst>
              </p:cNvPr>
              <p:cNvSpPr>
                <a:spLocks noChangeShapeType="1"/>
              </p:cNvSpPr>
              <p:nvPr/>
            </p:nvSpPr>
            <p:spPr bwMode="auto">
              <a:xfrm>
                <a:off x="4331" y="2632"/>
                <a:ext cx="91" cy="60"/>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18" name="Line 69">
                <a:extLst>
                  <a:ext uri="{FF2B5EF4-FFF2-40B4-BE49-F238E27FC236}">
                    <a16:creationId xmlns:a16="http://schemas.microsoft.com/office/drawing/2014/main" id="{014A4E87-82FA-4CCB-B122-0A1C88FEF943}"/>
                  </a:ext>
                </a:extLst>
              </p:cNvPr>
              <p:cNvSpPr>
                <a:spLocks noChangeShapeType="1"/>
              </p:cNvSpPr>
              <p:nvPr/>
            </p:nvSpPr>
            <p:spPr bwMode="auto">
              <a:xfrm>
                <a:off x="4422" y="2692"/>
                <a:ext cx="90" cy="6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19" name="Freeform 70">
                <a:extLst>
                  <a:ext uri="{FF2B5EF4-FFF2-40B4-BE49-F238E27FC236}">
                    <a16:creationId xmlns:a16="http://schemas.microsoft.com/office/drawing/2014/main" id="{6679BC1C-6942-43F7-8041-FFEF144E4422}"/>
                  </a:ext>
                </a:extLst>
              </p:cNvPr>
              <p:cNvSpPr>
                <a:spLocks/>
              </p:cNvSpPr>
              <p:nvPr/>
            </p:nvSpPr>
            <p:spPr bwMode="auto">
              <a:xfrm>
                <a:off x="4512" y="2753"/>
                <a:ext cx="90" cy="65"/>
              </a:xfrm>
              <a:custGeom>
                <a:avLst/>
                <a:gdLst>
                  <a:gd name="T0" fmla="*/ 0 w 90"/>
                  <a:gd name="T1" fmla="*/ 0 h 65"/>
                  <a:gd name="T2" fmla="*/ 44 w 90"/>
                  <a:gd name="T3" fmla="*/ 33 h 65"/>
                  <a:gd name="T4" fmla="*/ 90 w 90"/>
                  <a:gd name="T5" fmla="*/ 65 h 65"/>
                  <a:gd name="T6" fmla="*/ 0 60000 65536"/>
                  <a:gd name="T7" fmla="*/ 0 60000 65536"/>
                  <a:gd name="T8" fmla="*/ 0 60000 65536"/>
                  <a:gd name="T9" fmla="*/ 0 w 90"/>
                  <a:gd name="T10" fmla="*/ 0 h 65"/>
                  <a:gd name="T11" fmla="*/ 90 w 90"/>
                  <a:gd name="T12" fmla="*/ 65 h 65"/>
                </a:gdLst>
                <a:ahLst/>
                <a:cxnLst>
                  <a:cxn ang="T6">
                    <a:pos x="T0" y="T1"/>
                  </a:cxn>
                  <a:cxn ang="T7">
                    <a:pos x="T2" y="T3"/>
                  </a:cxn>
                  <a:cxn ang="T8">
                    <a:pos x="T4" y="T5"/>
                  </a:cxn>
                </a:cxnLst>
                <a:rect l="T9" t="T10" r="T11" b="T12"/>
                <a:pathLst>
                  <a:path w="90" h="65">
                    <a:moveTo>
                      <a:pt x="0" y="0"/>
                    </a:moveTo>
                    <a:lnTo>
                      <a:pt x="44" y="33"/>
                    </a:lnTo>
                    <a:lnTo>
                      <a:pt x="90" y="65"/>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20" name="Line 71">
                <a:extLst>
                  <a:ext uri="{FF2B5EF4-FFF2-40B4-BE49-F238E27FC236}">
                    <a16:creationId xmlns:a16="http://schemas.microsoft.com/office/drawing/2014/main" id="{B55DAE56-08D6-421B-B625-7D5562880662}"/>
                  </a:ext>
                </a:extLst>
              </p:cNvPr>
              <p:cNvSpPr>
                <a:spLocks noChangeShapeType="1"/>
              </p:cNvSpPr>
              <p:nvPr/>
            </p:nvSpPr>
            <p:spPr bwMode="auto">
              <a:xfrm>
                <a:off x="4602" y="2818"/>
                <a:ext cx="90" cy="66"/>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21" name="Line 72">
                <a:extLst>
                  <a:ext uri="{FF2B5EF4-FFF2-40B4-BE49-F238E27FC236}">
                    <a16:creationId xmlns:a16="http://schemas.microsoft.com/office/drawing/2014/main" id="{EFFCBEEF-80DA-4A61-83DC-20B8F6CA2769}"/>
                  </a:ext>
                </a:extLst>
              </p:cNvPr>
              <p:cNvSpPr>
                <a:spLocks noChangeShapeType="1"/>
              </p:cNvSpPr>
              <p:nvPr/>
            </p:nvSpPr>
            <p:spPr bwMode="auto">
              <a:xfrm>
                <a:off x="4692" y="2884"/>
                <a:ext cx="91" cy="67"/>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22" name="Freeform 73">
                <a:extLst>
                  <a:ext uri="{FF2B5EF4-FFF2-40B4-BE49-F238E27FC236}">
                    <a16:creationId xmlns:a16="http://schemas.microsoft.com/office/drawing/2014/main" id="{56F6368F-247E-4885-9911-62E28BD36509}"/>
                  </a:ext>
                </a:extLst>
              </p:cNvPr>
              <p:cNvSpPr>
                <a:spLocks/>
              </p:cNvSpPr>
              <p:nvPr/>
            </p:nvSpPr>
            <p:spPr bwMode="auto">
              <a:xfrm>
                <a:off x="4783" y="2951"/>
                <a:ext cx="90" cy="71"/>
              </a:xfrm>
              <a:custGeom>
                <a:avLst/>
                <a:gdLst>
                  <a:gd name="T0" fmla="*/ 0 w 90"/>
                  <a:gd name="T1" fmla="*/ 0 h 71"/>
                  <a:gd name="T2" fmla="*/ 44 w 90"/>
                  <a:gd name="T3" fmla="*/ 34 h 71"/>
                  <a:gd name="T4" fmla="*/ 90 w 90"/>
                  <a:gd name="T5" fmla="*/ 71 h 71"/>
                  <a:gd name="T6" fmla="*/ 0 60000 65536"/>
                  <a:gd name="T7" fmla="*/ 0 60000 65536"/>
                  <a:gd name="T8" fmla="*/ 0 60000 65536"/>
                  <a:gd name="T9" fmla="*/ 0 w 90"/>
                  <a:gd name="T10" fmla="*/ 0 h 71"/>
                  <a:gd name="T11" fmla="*/ 90 w 90"/>
                  <a:gd name="T12" fmla="*/ 71 h 71"/>
                </a:gdLst>
                <a:ahLst/>
                <a:cxnLst>
                  <a:cxn ang="T6">
                    <a:pos x="T0" y="T1"/>
                  </a:cxn>
                  <a:cxn ang="T7">
                    <a:pos x="T2" y="T3"/>
                  </a:cxn>
                  <a:cxn ang="T8">
                    <a:pos x="T4" y="T5"/>
                  </a:cxn>
                </a:cxnLst>
                <a:rect l="T9" t="T10" r="T11" b="T12"/>
                <a:pathLst>
                  <a:path w="90" h="71">
                    <a:moveTo>
                      <a:pt x="0" y="0"/>
                    </a:moveTo>
                    <a:lnTo>
                      <a:pt x="44" y="34"/>
                    </a:lnTo>
                    <a:lnTo>
                      <a:pt x="90" y="71"/>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23" name="Freeform 74">
                <a:extLst>
                  <a:ext uri="{FF2B5EF4-FFF2-40B4-BE49-F238E27FC236}">
                    <a16:creationId xmlns:a16="http://schemas.microsoft.com/office/drawing/2014/main" id="{DF9568C9-BCF9-49D3-A8B9-4455F25BA47D}"/>
                  </a:ext>
                </a:extLst>
              </p:cNvPr>
              <p:cNvSpPr>
                <a:spLocks/>
              </p:cNvSpPr>
              <p:nvPr/>
            </p:nvSpPr>
            <p:spPr bwMode="auto">
              <a:xfrm>
                <a:off x="4873" y="3022"/>
                <a:ext cx="90" cy="71"/>
              </a:xfrm>
              <a:custGeom>
                <a:avLst/>
                <a:gdLst>
                  <a:gd name="T0" fmla="*/ 0 w 90"/>
                  <a:gd name="T1" fmla="*/ 0 h 71"/>
                  <a:gd name="T2" fmla="*/ 44 w 90"/>
                  <a:gd name="T3" fmla="*/ 34 h 71"/>
                  <a:gd name="T4" fmla="*/ 90 w 90"/>
                  <a:gd name="T5" fmla="*/ 71 h 71"/>
                  <a:gd name="T6" fmla="*/ 0 60000 65536"/>
                  <a:gd name="T7" fmla="*/ 0 60000 65536"/>
                  <a:gd name="T8" fmla="*/ 0 60000 65536"/>
                  <a:gd name="T9" fmla="*/ 0 w 90"/>
                  <a:gd name="T10" fmla="*/ 0 h 71"/>
                  <a:gd name="T11" fmla="*/ 90 w 90"/>
                  <a:gd name="T12" fmla="*/ 71 h 71"/>
                </a:gdLst>
                <a:ahLst/>
                <a:cxnLst>
                  <a:cxn ang="T6">
                    <a:pos x="T0" y="T1"/>
                  </a:cxn>
                  <a:cxn ang="T7">
                    <a:pos x="T2" y="T3"/>
                  </a:cxn>
                  <a:cxn ang="T8">
                    <a:pos x="T4" y="T5"/>
                  </a:cxn>
                </a:cxnLst>
                <a:rect l="T9" t="T10" r="T11" b="T12"/>
                <a:pathLst>
                  <a:path w="90" h="71">
                    <a:moveTo>
                      <a:pt x="0" y="0"/>
                    </a:moveTo>
                    <a:lnTo>
                      <a:pt x="44" y="34"/>
                    </a:lnTo>
                    <a:lnTo>
                      <a:pt x="90" y="71"/>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24" name="Freeform 75">
                <a:extLst>
                  <a:ext uri="{FF2B5EF4-FFF2-40B4-BE49-F238E27FC236}">
                    <a16:creationId xmlns:a16="http://schemas.microsoft.com/office/drawing/2014/main" id="{C0B79189-B7E8-4811-87BF-DCA0611755D0}"/>
                  </a:ext>
                </a:extLst>
              </p:cNvPr>
              <p:cNvSpPr>
                <a:spLocks/>
              </p:cNvSpPr>
              <p:nvPr/>
            </p:nvSpPr>
            <p:spPr bwMode="auto">
              <a:xfrm>
                <a:off x="4963" y="3093"/>
                <a:ext cx="90" cy="75"/>
              </a:xfrm>
              <a:custGeom>
                <a:avLst/>
                <a:gdLst>
                  <a:gd name="T0" fmla="*/ 0 w 90"/>
                  <a:gd name="T1" fmla="*/ 0 h 75"/>
                  <a:gd name="T2" fmla="*/ 44 w 90"/>
                  <a:gd name="T3" fmla="*/ 36 h 75"/>
                  <a:gd name="T4" fmla="*/ 90 w 90"/>
                  <a:gd name="T5" fmla="*/ 75 h 75"/>
                  <a:gd name="T6" fmla="*/ 0 60000 65536"/>
                  <a:gd name="T7" fmla="*/ 0 60000 65536"/>
                  <a:gd name="T8" fmla="*/ 0 60000 65536"/>
                  <a:gd name="T9" fmla="*/ 0 w 90"/>
                  <a:gd name="T10" fmla="*/ 0 h 75"/>
                  <a:gd name="T11" fmla="*/ 90 w 90"/>
                  <a:gd name="T12" fmla="*/ 75 h 75"/>
                </a:gdLst>
                <a:ahLst/>
                <a:cxnLst>
                  <a:cxn ang="T6">
                    <a:pos x="T0" y="T1"/>
                  </a:cxn>
                  <a:cxn ang="T7">
                    <a:pos x="T2" y="T3"/>
                  </a:cxn>
                  <a:cxn ang="T8">
                    <a:pos x="T4" y="T5"/>
                  </a:cxn>
                </a:cxnLst>
                <a:rect l="T9" t="T10" r="T11" b="T12"/>
                <a:pathLst>
                  <a:path w="90" h="75">
                    <a:moveTo>
                      <a:pt x="0" y="0"/>
                    </a:moveTo>
                    <a:lnTo>
                      <a:pt x="44" y="36"/>
                    </a:lnTo>
                    <a:lnTo>
                      <a:pt x="90" y="75"/>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25" name="Line 76">
                <a:extLst>
                  <a:ext uri="{FF2B5EF4-FFF2-40B4-BE49-F238E27FC236}">
                    <a16:creationId xmlns:a16="http://schemas.microsoft.com/office/drawing/2014/main" id="{61362939-E538-420C-AB1C-3AAB2EC59463}"/>
                  </a:ext>
                </a:extLst>
              </p:cNvPr>
              <p:cNvSpPr>
                <a:spLocks noChangeShapeType="1"/>
              </p:cNvSpPr>
              <p:nvPr/>
            </p:nvSpPr>
            <p:spPr bwMode="auto">
              <a:xfrm>
                <a:off x="5053" y="3168"/>
                <a:ext cx="91" cy="75"/>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26" name="Line 77">
                <a:extLst>
                  <a:ext uri="{FF2B5EF4-FFF2-40B4-BE49-F238E27FC236}">
                    <a16:creationId xmlns:a16="http://schemas.microsoft.com/office/drawing/2014/main" id="{6F68006E-3DA7-4361-8632-1BE5B6E51565}"/>
                  </a:ext>
                </a:extLst>
              </p:cNvPr>
              <p:cNvSpPr>
                <a:spLocks noChangeShapeType="1"/>
              </p:cNvSpPr>
              <p:nvPr/>
            </p:nvSpPr>
            <p:spPr bwMode="auto">
              <a:xfrm>
                <a:off x="1079" y="1317"/>
                <a:ext cx="90" cy="40"/>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27" name="Line 78">
                <a:extLst>
                  <a:ext uri="{FF2B5EF4-FFF2-40B4-BE49-F238E27FC236}">
                    <a16:creationId xmlns:a16="http://schemas.microsoft.com/office/drawing/2014/main" id="{7279C85F-7FA0-4D6B-B53D-2C4EBBF32630}"/>
                  </a:ext>
                </a:extLst>
              </p:cNvPr>
              <p:cNvSpPr>
                <a:spLocks noChangeShapeType="1"/>
              </p:cNvSpPr>
              <p:nvPr/>
            </p:nvSpPr>
            <p:spPr bwMode="auto">
              <a:xfrm>
                <a:off x="1169" y="1357"/>
                <a:ext cx="91" cy="43"/>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28" name="Line 79">
                <a:extLst>
                  <a:ext uri="{FF2B5EF4-FFF2-40B4-BE49-F238E27FC236}">
                    <a16:creationId xmlns:a16="http://schemas.microsoft.com/office/drawing/2014/main" id="{09D6F5B9-2F0A-4069-9A80-C8B82D8731D0}"/>
                  </a:ext>
                </a:extLst>
              </p:cNvPr>
              <p:cNvSpPr>
                <a:spLocks noChangeShapeType="1"/>
              </p:cNvSpPr>
              <p:nvPr/>
            </p:nvSpPr>
            <p:spPr bwMode="auto">
              <a:xfrm>
                <a:off x="1260" y="1400"/>
                <a:ext cx="90" cy="42"/>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29" name="Line 80">
                <a:extLst>
                  <a:ext uri="{FF2B5EF4-FFF2-40B4-BE49-F238E27FC236}">
                    <a16:creationId xmlns:a16="http://schemas.microsoft.com/office/drawing/2014/main" id="{D82CABC3-8A7E-46A4-B034-F5B41BF10408}"/>
                  </a:ext>
                </a:extLst>
              </p:cNvPr>
              <p:cNvSpPr>
                <a:spLocks noChangeShapeType="1"/>
              </p:cNvSpPr>
              <p:nvPr/>
            </p:nvSpPr>
            <p:spPr bwMode="auto">
              <a:xfrm>
                <a:off x="1350" y="1442"/>
                <a:ext cx="90" cy="44"/>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30" name="Line 81">
                <a:extLst>
                  <a:ext uri="{FF2B5EF4-FFF2-40B4-BE49-F238E27FC236}">
                    <a16:creationId xmlns:a16="http://schemas.microsoft.com/office/drawing/2014/main" id="{6FDBE53E-8A48-4F15-8C10-DCF26F560D00}"/>
                  </a:ext>
                </a:extLst>
              </p:cNvPr>
              <p:cNvSpPr>
                <a:spLocks noChangeShapeType="1"/>
              </p:cNvSpPr>
              <p:nvPr/>
            </p:nvSpPr>
            <p:spPr bwMode="auto">
              <a:xfrm>
                <a:off x="1440" y="1486"/>
                <a:ext cx="90" cy="46"/>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31" name="Freeform 82">
                <a:extLst>
                  <a:ext uri="{FF2B5EF4-FFF2-40B4-BE49-F238E27FC236}">
                    <a16:creationId xmlns:a16="http://schemas.microsoft.com/office/drawing/2014/main" id="{533B1CC1-76C4-4129-B20F-D479821332E7}"/>
                  </a:ext>
                </a:extLst>
              </p:cNvPr>
              <p:cNvSpPr>
                <a:spLocks/>
              </p:cNvSpPr>
              <p:nvPr/>
            </p:nvSpPr>
            <p:spPr bwMode="auto">
              <a:xfrm>
                <a:off x="1530" y="1532"/>
                <a:ext cx="91" cy="46"/>
              </a:xfrm>
              <a:custGeom>
                <a:avLst/>
                <a:gdLst>
                  <a:gd name="T0" fmla="*/ 0 w 91"/>
                  <a:gd name="T1" fmla="*/ 0 h 46"/>
                  <a:gd name="T2" fmla="*/ 44 w 91"/>
                  <a:gd name="T3" fmla="*/ 23 h 46"/>
                  <a:gd name="T4" fmla="*/ 91 w 91"/>
                  <a:gd name="T5" fmla="*/ 46 h 46"/>
                  <a:gd name="T6" fmla="*/ 0 60000 65536"/>
                  <a:gd name="T7" fmla="*/ 0 60000 65536"/>
                  <a:gd name="T8" fmla="*/ 0 60000 65536"/>
                  <a:gd name="T9" fmla="*/ 0 w 91"/>
                  <a:gd name="T10" fmla="*/ 0 h 46"/>
                  <a:gd name="T11" fmla="*/ 91 w 91"/>
                  <a:gd name="T12" fmla="*/ 46 h 46"/>
                </a:gdLst>
                <a:ahLst/>
                <a:cxnLst>
                  <a:cxn ang="T6">
                    <a:pos x="T0" y="T1"/>
                  </a:cxn>
                  <a:cxn ang="T7">
                    <a:pos x="T2" y="T3"/>
                  </a:cxn>
                  <a:cxn ang="T8">
                    <a:pos x="T4" y="T5"/>
                  </a:cxn>
                </a:cxnLst>
                <a:rect l="T9" t="T10" r="T11" b="T12"/>
                <a:pathLst>
                  <a:path w="91" h="46">
                    <a:moveTo>
                      <a:pt x="0" y="0"/>
                    </a:moveTo>
                    <a:lnTo>
                      <a:pt x="44" y="23"/>
                    </a:lnTo>
                    <a:lnTo>
                      <a:pt x="91" y="46"/>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32" name="Freeform 83">
                <a:extLst>
                  <a:ext uri="{FF2B5EF4-FFF2-40B4-BE49-F238E27FC236}">
                    <a16:creationId xmlns:a16="http://schemas.microsoft.com/office/drawing/2014/main" id="{F2961EE4-A798-499F-A65C-92CE473F09B2}"/>
                  </a:ext>
                </a:extLst>
              </p:cNvPr>
              <p:cNvSpPr>
                <a:spLocks/>
              </p:cNvSpPr>
              <p:nvPr/>
            </p:nvSpPr>
            <p:spPr bwMode="auto">
              <a:xfrm>
                <a:off x="1621" y="1578"/>
                <a:ext cx="90" cy="50"/>
              </a:xfrm>
              <a:custGeom>
                <a:avLst/>
                <a:gdLst>
                  <a:gd name="T0" fmla="*/ 0 w 90"/>
                  <a:gd name="T1" fmla="*/ 0 h 50"/>
                  <a:gd name="T2" fmla="*/ 44 w 90"/>
                  <a:gd name="T3" fmla="*/ 25 h 50"/>
                  <a:gd name="T4" fmla="*/ 90 w 90"/>
                  <a:gd name="T5" fmla="*/ 50 h 50"/>
                  <a:gd name="T6" fmla="*/ 0 60000 65536"/>
                  <a:gd name="T7" fmla="*/ 0 60000 65536"/>
                  <a:gd name="T8" fmla="*/ 0 60000 65536"/>
                  <a:gd name="T9" fmla="*/ 0 w 90"/>
                  <a:gd name="T10" fmla="*/ 0 h 50"/>
                  <a:gd name="T11" fmla="*/ 90 w 90"/>
                  <a:gd name="T12" fmla="*/ 50 h 50"/>
                </a:gdLst>
                <a:ahLst/>
                <a:cxnLst>
                  <a:cxn ang="T6">
                    <a:pos x="T0" y="T1"/>
                  </a:cxn>
                  <a:cxn ang="T7">
                    <a:pos x="T2" y="T3"/>
                  </a:cxn>
                  <a:cxn ang="T8">
                    <a:pos x="T4" y="T5"/>
                  </a:cxn>
                </a:cxnLst>
                <a:rect l="T9" t="T10" r="T11" b="T12"/>
                <a:pathLst>
                  <a:path w="90" h="50">
                    <a:moveTo>
                      <a:pt x="0" y="0"/>
                    </a:moveTo>
                    <a:lnTo>
                      <a:pt x="44" y="25"/>
                    </a:lnTo>
                    <a:lnTo>
                      <a:pt x="90" y="50"/>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33" name="Line 84">
                <a:extLst>
                  <a:ext uri="{FF2B5EF4-FFF2-40B4-BE49-F238E27FC236}">
                    <a16:creationId xmlns:a16="http://schemas.microsoft.com/office/drawing/2014/main" id="{CB531584-75CD-45A2-8B4D-8E1D071533CF}"/>
                  </a:ext>
                </a:extLst>
              </p:cNvPr>
              <p:cNvSpPr>
                <a:spLocks noChangeShapeType="1"/>
              </p:cNvSpPr>
              <p:nvPr/>
            </p:nvSpPr>
            <p:spPr bwMode="auto">
              <a:xfrm>
                <a:off x="1711" y="1628"/>
                <a:ext cx="90" cy="50"/>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34" name="Freeform 85">
                <a:extLst>
                  <a:ext uri="{FF2B5EF4-FFF2-40B4-BE49-F238E27FC236}">
                    <a16:creationId xmlns:a16="http://schemas.microsoft.com/office/drawing/2014/main" id="{C07F62A8-94A4-4FA6-B48D-A499C927611A}"/>
                  </a:ext>
                </a:extLst>
              </p:cNvPr>
              <p:cNvSpPr>
                <a:spLocks/>
              </p:cNvSpPr>
              <p:nvPr/>
            </p:nvSpPr>
            <p:spPr bwMode="auto">
              <a:xfrm>
                <a:off x="1801" y="1678"/>
                <a:ext cx="90" cy="50"/>
              </a:xfrm>
              <a:custGeom>
                <a:avLst/>
                <a:gdLst>
                  <a:gd name="T0" fmla="*/ 0 w 90"/>
                  <a:gd name="T1" fmla="*/ 0 h 50"/>
                  <a:gd name="T2" fmla="*/ 44 w 90"/>
                  <a:gd name="T3" fmla="*/ 25 h 50"/>
                  <a:gd name="T4" fmla="*/ 90 w 90"/>
                  <a:gd name="T5" fmla="*/ 50 h 50"/>
                  <a:gd name="T6" fmla="*/ 0 60000 65536"/>
                  <a:gd name="T7" fmla="*/ 0 60000 65536"/>
                  <a:gd name="T8" fmla="*/ 0 60000 65536"/>
                  <a:gd name="T9" fmla="*/ 0 w 90"/>
                  <a:gd name="T10" fmla="*/ 0 h 50"/>
                  <a:gd name="T11" fmla="*/ 90 w 90"/>
                  <a:gd name="T12" fmla="*/ 50 h 50"/>
                </a:gdLst>
                <a:ahLst/>
                <a:cxnLst>
                  <a:cxn ang="T6">
                    <a:pos x="T0" y="T1"/>
                  </a:cxn>
                  <a:cxn ang="T7">
                    <a:pos x="T2" y="T3"/>
                  </a:cxn>
                  <a:cxn ang="T8">
                    <a:pos x="T4" y="T5"/>
                  </a:cxn>
                </a:cxnLst>
                <a:rect l="T9" t="T10" r="T11" b="T12"/>
                <a:pathLst>
                  <a:path w="90" h="50">
                    <a:moveTo>
                      <a:pt x="0" y="0"/>
                    </a:moveTo>
                    <a:lnTo>
                      <a:pt x="44" y="25"/>
                    </a:lnTo>
                    <a:lnTo>
                      <a:pt x="90" y="50"/>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35" name="Freeform 86">
                <a:extLst>
                  <a:ext uri="{FF2B5EF4-FFF2-40B4-BE49-F238E27FC236}">
                    <a16:creationId xmlns:a16="http://schemas.microsoft.com/office/drawing/2014/main" id="{F9B1B878-4C41-466D-86AC-14A88542D900}"/>
                  </a:ext>
                </a:extLst>
              </p:cNvPr>
              <p:cNvSpPr>
                <a:spLocks/>
              </p:cNvSpPr>
              <p:nvPr/>
            </p:nvSpPr>
            <p:spPr bwMode="auto">
              <a:xfrm>
                <a:off x="1891" y="1728"/>
                <a:ext cx="90" cy="54"/>
              </a:xfrm>
              <a:custGeom>
                <a:avLst/>
                <a:gdLst>
                  <a:gd name="T0" fmla="*/ 0 w 90"/>
                  <a:gd name="T1" fmla="*/ 0 h 54"/>
                  <a:gd name="T2" fmla="*/ 44 w 90"/>
                  <a:gd name="T3" fmla="*/ 27 h 54"/>
                  <a:gd name="T4" fmla="*/ 90 w 90"/>
                  <a:gd name="T5" fmla="*/ 54 h 54"/>
                  <a:gd name="T6" fmla="*/ 0 60000 65536"/>
                  <a:gd name="T7" fmla="*/ 0 60000 65536"/>
                  <a:gd name="T8" fmla="*/ 0 60000 65536"/>
                  <a:gd name="T9" fmla="*/ 0 w 90"/>
                  <a:gd name="T10" fmla="*/ 0 h 54"/>
                  <a:gd name="T11" fmla="*/ 90 w 90"/>
                  <a:gd name="T12" fmla="*/ 54 h 54"/>
                </a:gdLst>
                <a:ahLst/>
                <a:cxnLst>
                  <a:cxn ang="T6">
                    <a:pos x="T0" y="T1"/>
                  </a:cxn>
                  <a:cxn ang="T7">
                    <a:pos x="T2" y="T3"/>
                  </a:cxn>
                  <a:cxn ang="T8">
                    <a:pos x="T4" y="T5"/>
                  </a:cxn>
                </a:cxnLst>
                <a:rect l="T9" t="T10" r="T11" b="T12"/>
                <a:pathLst>
                  <a:path w="90" h="54">
                    <a:moveTo>
                      <a:pt x="0" y="0"/>
                    </a:moveTo>
                    <a:lnTo>
                      <a:pt x="44" y="27"/>
                    </a:lnTo>
                    <a:lnTo>
                      <a:pt x="90" y="54"/>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36" name="Line 87">
                <a:extLst>
                  <a:ext uri="{FF2B5EF4-FFF2-40B4-BE49-F238E27FC236}">
                    <a16:creationId xmlns:a16="http://schemas.microsoft.com/office/drawing/2014/main" id="{8676D850-CAFA-4A3A-8E21-F6D8DCC96C30}"/>
                  </a:ext>
                </a:extLst>
              </p:cNvPr>
              <p:cNvSpPr>
                <a:spLocks noChangeShapeType="1"/>
              </p:cNvSpPr>
              <p:nvPr/>
            </p:nvSpPr>
            <p:spPr bwMode="auto">
              <a:xfrm>
                <a:off x="1981" y="1782"/>
                <a:ext cx="91" cy="53"/>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37" name="Freeform 88">
                <a:extLst>
                  <a:ext uri="{FF2B5EF4-FFF2-40B4-BE49-F238E27FC236}">
                    <a16:creationId xmlns:a16="http://schemas.microsoft.com/office/drawing/2014/main" id="{D257A56D-DE16-472A-BDBF-B8E5D99D432D}"/>
                  </a:ext>
                </a:extLst>
              </p:cNvPr>
              <p:cNvSpPr>
                <a:spLocks/>
              </p:cNvSpPr>
              <p:nvPr/>
            </p:nvSpPr>
            <p:spPr bwMode="auto">
              <a:xfrm>
                <a:off x="2072" y="1835"/>
                <a:ext cx="92" cy="56"/>
              </a:xfrm>
              <a:custGeom>
                <a:avLst/>
                <a:gdLst>
                  <a:gd name="T0" fmla="*/ 0 w 92"/>
                  <a:gd name="T1" fmla="*/ 0 h 56"/>
                  <a:gd name="T2" fmla="*/ 46 w 92"/>
                  <a:gd name="T3" fmla="*/ 27 h 56"/>
                  <a:gd name="T4" fmla="*/ 92 w 92"/>
                  <a:gd name="T5" fmla="*/ 56 h 56"/>
                  <a:gd name="T6" fmla="*/ 0 60000 65536"/>
                  <a:gd name="T7" fmla="*/ 0 60000 65536"/>
                  <a:gd name="T8" fmla="*/ 0 60000 65536"/>
                  <a:gd name="T9" fmla="*/ 0 w 92"/>
                  <a:gd name="T10" fmla="*/ 0 h 56"/>
                  <a:gd name="T11" fmla="*/ 92 w 92"/>
                  <a:gd name="T12" fmla="*/ 56 h 56"/>
                </a:gdLst>
                <a:ahLst/>
                <a:cxnLst>
                  <a:cxn ang="T6">
                    <a:pos x="T0" y="T1"/>
                  </a:cxn>
                  <a:cxn ang="T7">
                    <a:pos x="T2" y="T3"/>
                  </a:cxn>
                  <a:cxn ang="T8">
                    <a:pos x="T4" y="T5"/>
                  </a:cxn>
                </a:cxnLst>
                <a:rect l="T9" t="T10" r="T11" b="T12"/>
                <a:pathLst>
                  <a:path w="92" h="56">
                    <a:moveTo>
                      <a:pt x="0" y="0"/>
                    </a:moveTo>
                    <a:lnTo>
                      <a:pt x="46" y="27"/>
                    </a:lnTo>
                    <a:lnTo>
                      <a:pt x="92" y="56"/>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38" name="Line 89">
                <a:extLst>
                  <a:ext uri="{FF2B5EF4-FFF2-40B4-BE49-F238E27FC236}">
                    <a16:creationId xmlns:a16="http://schemas.microsoft.com/office/drawing/2014/main" id="{6A3190AF-6D6D-486B-B874-F0A0352C9715}"/>
                  </a:ext>
                </a:extLst>
              </p:cNvPr>
              <p:cNvSpPr>
                <a:spLocks noChangeShapeType="1"/>
              </p:cNvSpPr>
              <p:nvPr/>
            </p:nvSpPr>
            <p:spPr bwMode="auto">
              <a:xfrm>
                <a:off x="2164" y="1891"/>
                <a:ext cx="90" cy="58"/>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39" name="Line 90">
                <a:extLst>
                  <a:ext uri="{FF2B5EF4-FFF2-40B4-BE49-F238E27FC236}">
                    <a16:creationId xmlns:a16="http://schemas.microsoft.com/office/drawing/2014/main" id="{3E609A12-E3D7-4C86-A791-22B5F8F73299}"/>
                  </a:ext>
                </a:extLst>
              </p:cNvPr>
              <p:cNvSpPr>
                <a:spLocks noChangeShapeType="1"/>
              </p:cNvSpPr>
              <p:nvPr/>
            </p:nvSpPr>
            <p:spPr bwMode="auto">
              <a:xfrm>
                <a:off x="2254" y="1949"/>
                <a:ext cx="90" cy="59"/>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40" name="Line 91">
                <a:extLst>
                  <a:ext uri="{FF2B5EF4-FFF2-40B4-BE49-F238E27FC236}">
                    <a16:creationId xmlns:a16="http://schemas.microsoft.com/office/drawing/2014/main" id="{3FA884A8-873B-4C06-9F2A-1E3E8DCAE047}"/>
                  </a:ext>
                </a:extLst>
              </p:cNvPr>
              <p:cNvSpPr>
                <a:spLocks noChangeShapeType="1"/>
              </p:cNvSpPr>
              <p:nvPr/>
            </p:nvSpPr>
            <p:spPr bwMode="auto">
              <a:xfrm>
                <a:off x="2344" y="2008"/>
                <a:ext cx="91" cy="62"/>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41" name="Line 92">
                <a:extLst>
                  <a:ext uri="{FF2B5EF4-FFF2-40B4-BE49-F238E27FC236}">
                    <a16:creationId xmlns:a16="http://schemas.microsoft.com/office/drawing/2014/main" id="{11DCEB97-26B4-42B0-97FD-F57BC475C611}"/>
                  </a:ext>
                </a:extLst>
              </p:cNvPr>
              <p:cNvSpPr>
                <a:spLocks noChangeShapeType="1"/>
              </p:cNvSpPr>
              <p:nvPr/>
            </p:nvSpPr>
            <p:spPr bwMode="auto">
              <a:xfrm>
                <a:off x="2435" y="2070"/>
                <a:ext cx="90" cy="63"/>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42" name="Line 93">
                <a:extLst>
                  <a:ext uri="{FF2B5EF4-FFF2-40B4-BE49-F238E27FC236}">
                    <a16:creationId xmlns:a16="http://schemas.microsoft.com/office/drawing/2014/main" id="{F2D490A7-3D0B-4C31-88B5-09121F1677AB}"/>
                  </a:ext>
                </a:extLst>
              </p:cNvPr>
              <p:cNvSpPr>
                <a:spLocks noChangeShapeType="1"/>
              </p:cNvSpPr>
              <p:nvPr/>
            </p:nvSpPr>
            <p:spPr bwMode="auto">
              <a:xfrm>
                <a:off x="2525" y="2133"/>
                <a:ext cx="90" cy="65"/>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43" name="Line 94">
                <a:extLst>
                  <a:ext uri="{FF2B5EF4-FFF2-40B4-BE49-F238E27FC236}">
                    <a16:creationId xmlns:a16="http://schemas.microsoft.com/office/drawing/2014/main" id="{70EECE58-44E6-4168-8615-F0AE00DC64CB}"/>
                  </a:ext>
                </a:extLst>
              </p:cNvPr>
              <p:cNvSpPr>
                <a:spLocks noChangeShapeType="1"/>
              </p:cNvSpPr>
              <p:nvPr/>
            </p:nvSpPr>
            <p:spPr bwMode="auto">
              <a:xfrm>
                <a:off x="2615" y="2198"/>
                <a:ext cx="90" cy="67"/>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44" name="Line 95">
                <a:extLst>
                  <a:ext uri="{FF2B5EF4-FFF2-40B4-BE49-F238E27FC236}">
                    <a16:creationId xmlns:a16="http://schemas.microsoft.com/office/drawing/2014/main" id="{E7D841FC-597A-4E39-BB3A-AC2CC930F9DF}"/>
                  </a:ext>
                </a:extLst>
              </p:cNvPr>
              <p:cNvSpPr>
                <a:spLocks noChangeShapeType="1"/>
              </p:cNvSpPr>
              <p:nvPr/>
            </p:nvSpPr>
            <p:spPr bwMode="auto">
              <a:xfrm>
                <a:off x="2705" y="2265"/>
                <a:ext cx="91" cy="70"/>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45" name="Line 96">
                <a:extLst>
                  <a:ext uri="{FF2B5EF4-FFF2-40B4-BE49-F238E27FC236}">
                    <a16:creationId xmlns:a16="http://schemas.microsoft.com/office/drawing/2014/main" id="{CA2FBE27-4F41-4F5E-A525-380619F59BB2}"/>
                  </a:ext>
                </a:extLst>
              </p:cNvPr>
              <p:cNvSpPr>
                <a:spLocks noChangeShapeType="1"/>
              </p:cNvSpPr>
              <p:nvPr/>
            </p:nvSpPr>
            <p:spPr bwMode="auto">
              <a:xfrm>
                <a:off x="2796" y="2335"/>
                <a:ext cx="90" cy="7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46" name="Line 97">
                <a:extLst>
                  <a:ext uri="{FF2B5EF4-FFF2-40B4-BE49-F238E27FC236}">
                    <a16:creationId xmlns:a16="http://schemas.microsoft.com/office/drawing/2014/main" id="{567ADA2B-90B1-47EB-B470-E877526A8172}"/>
                  </a:ext>
                </a:extLst>
              </p:cNvPr>
              <p:cNvSpPr>
                <a:spLocks noChangeShapeType="1"/>
              </p:cNvSpPr>
              <p:nvPr/>
            </p:nvSpPr>
            <p:spPr bwMode="auto">
              <a:xfrm>
                <a:off x="2886" y="2406"/>
                <a:ext cx="90" cy="73"/>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47" name="Line 98">
                <a:extLst>
                  <a:ext uri="{FF2B5EF4-FFF2-40B4-BE49-F238E27FC236}">
                    <a16:creationId xmlns:a16="http://schemas.microsoft.com/office/drawing/2014/main" id="{6EB50B75-31C8-4615-B44D-099E672D63C0}"/>
                  </a:ext>
                </a:extLst>
              </p:cNvPr>
              <p:cNvSpPr>
                <a:spLocks noChangeShapeType="1"/>
              </p:cNvSpPr>
              <p:nvPr/>
            </p:nvSpPr>
            <p:spPr bwMode="auto">
              <a:xfrm>
                <a:off x="2976" y="2479"/>
                <a:ext cx="90" cy="74"/>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48" name="Line 99">
                <a:extLst>
                  <a:ext uri="{FF2B5EF4-FFF2-40B4-BE49-F238E27FC236}">
                    <a16:creationId xmlns:a16="http://schemas.microsoft.com/office/drawing/2014/main" id="{EE1DD51C-1DAB-4866-A0FD-25BCA9122C97}"/>
                  </a:ext>
                </a:extLst>
              </p:cNvPr>
              <p:cNvSpPr>
                <a:spLocks noChangeShapeType="1"/>
              </p:cNvSpPr>
              <p:nvPr/>
            </p:nvSpPr>
            <p:spPr bwMode="auto">
              <a:xfrm>
                <a:off x="3066" y="2553"/>
                <a:ext cx="90" cy="77"/>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49" name="Freeform 100">
                <a:extLst>
                  <a:ext uri="{FF2B5EF4-FFF2-40B4-BE49-F238E27FC236}">
                    <a16:creationId xmlns:a16="http://schemas.microsoft.com/office/drawing/2014/main" id="{4EAFAC51-EE46-40F4-AA98-978FF910E52F}"/>
                  </a:ext>
                </a:extLst>
              </p:cNvPr>
              <p:cNvSpPr>
                <a:spLocks/>
              </p:cNvSpPr>
              <p:nvPr/>
            </p:nvSpPr>
            <p:spPr bwMode="auto">
              <a:xfrm>
                <a:off x="3156" y="2630"/>
                <a:ext cx="91" cy="81"/>
              </a:xfrm>
              <a:custGeom>
                <a:avLst/>
                <a:gdLst>
                  <a:gd name="T0" fmla="*/ 0 w 91"/>
                  <a:gd name="T1" fmla="*/ 0 h 81"/>
                  <a:gd name="T2" fmla="*/ 45 w 91"/>
                  <a:gd name="T3" fmla="*/ 41 h 81"/>
                  <a:gd name="T4" fmla="*/ 91 w 91"/>
                  <a:gd name="T5" fmla="*/ 81 h 81"/>
                  <a:gd name="T6" fmla="*/ 0 60000 65536"/>
                  <a:gd name="T7" fmla="*/ 0 60000 65536"/>
                  <a:gd name="T8" fmla="*/ 0 60000 65536"/>
                  <a:gd name="T9" fmla="*/ 0 w 91"/>
                  <a:gd name="T10" fmla="*/ 0 h 81"/>
                  <a:gd name="T11" fmla="*/ 91 w 91"/>
                  <a:gd name="T12" fmla="*/ 81 h 81"/>
                </a:gdLst>
                <a:ahLst/>
                <a:cxnLst>
                  <a:cxn ang="T6">
                    <a:pos x="T0" y="T1"/>
                  </a:cxn>
                  <a:cxn ang="T7">
                    <a:pos x="T2" y="T3"/>
                  </a:cxn>
                  <a:cxn ang="T8">
                    <a:pos x="T4" y="T5"/>
                  </a:cxn>
                </a:cxnLst>
                <a:rect l="T9" t="T10" r="T11" b="T12"/>
                <a:pathLst>
                  <a:path w="91" h="81">
                    <a:moveTo>
                      <a:pt x="0" y="0"/>
                    </a:moveTo>
                    <a:lnTo>
                      <a:pt x="45" y="41"/>
                    </a:lnTo>
                    <a:lnTo>
                      <a:pt x="91" y="81"/>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50" name="Line 101">
                <a:extLst>
                  <a:ext uri="{FF2B5EF4-FFF2-40B4-BE49-F238E27FC236}">
                    <a16:creationId xmlns:a16="http://schemas.microsoft.com/office/drawing/2014/main" id="{ADB5498E-2D2A-4647-B920-7DBE5AC80A13}"/>
                  </a:ext>
                </a:extLst>
              </p:cNvPr>
              <p:cNvSpPr>
                <a:spLocks noChangeShapeType="1"/>
              </p:cNvSpPr>
              <p:nvPr/>
            </p:nvSpPr>
            <p:spPr bwMode="auto">
              <a:xfrm>
                <a:off x="3247" y="2711"/>
                <a:ext cx="90" cy="82"/>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51" name="Line 102">
                <a:extLst>
                  <a:ext uri="{FF2B5EF4-FFF2-40B4-BE49-F238E27FC236}">
                    <a16:creationId xmlns:a16="http://schemas.microsoft.com/office/drawing/2014/main" id="{BBB4F24C-1FFB-41F1-93DE-0087F708AFD2}"/>
                  </a:ext>
                </a:extLst>
              </p:cNvPr>
              <p:cNvSpPr>
                <a:spLocks noChangeShapeType="1"/>
              </p:cNvSpPr>
              <p:nvPr/>
            </p:nvSpPr>
            <p:spPr bwMode="auto">
              <a:xfrm>
                <a:off x="3337" y="2793"/>
                <a:ext cx="90" cy="85"/>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52" name="Freeform 103">
                <a:extLst>
                  <a:ext uri="{FF2B5EF4-FFF2-40B4-BE49-F238E27FC236}">
                    <a16:creationId xmlns:a16="http://schemas.microsoft.com/office/drawing/2014/main" id="{98EE9C17-244C-425E-B1E3-6F10CEDFE359}"/>
                  </a:ext>
                </a:extLst>
              </p:cNvPr>
              <p:cNvSpPr>
                <a:spLocks/>
              </p:cNvSpPr>
              <p:nvPr/>
            </p:nvSpPr>
            <p:spPr bwMode="auto">
              <a:xfrm>
                <a:off x="3427" y="2878"/>
                <a:ext cx="90" cy="88"/>
              </a:xfrm>
              <a:custGeom>
                <a:avLst/>
                <a:gdLst>
                  <a:gd name="T0" fmla="*/ 0 w 90"/>
                  <a:gd name="T1" fmla="*/ 0 h 88"/>
                  <a:gd name="T2" fmla="*/ 44 w 90"/>
                  <a:gd name="T3" fmla="*/ 44 h 88"/>
                  <a:gd name="T4" fmla="*/ 90 w 90"/>
                  <a:gd name="T5" fmla="*/ 88 h 88"/>
                  <a:gd name="T6" fmla="*/ 0 60000 65536"/>
                  <a:gd name="T7" fmla="*/ 0 60000 65536"/>
                  <a:gd name="T8" fmla="*/ 0 60000 65536"/>
                  <a:gd name="T9" fmla="*/ 0 w 90"/>
                  <a:gd name="T10" fmla="*/ 0 h 88"/>
                  <a:gd name="T11" fmla="*/ 90 w 90"/>
                  <a:gd name="T12" fmla="*/ 88 h 88"/>
                </a:gdLst>
                <a:ahLst/>
                <a:cxnLst>
                  <a:cxn ang="T6">
                    <a:pos x="T0" y="T1"/>
                  </a:cxn>
                  <a:cxn ang="T7">
                    <a:pos x="T2" y="T3"/>
                  </a:cxn>
                  <a:cxn ang="T8">
                    <a:pos x="T4" y="T5"/>
                  </a:cxn>
                </a:cxnLst>
                <a:rect l="T9" t="T10" r="T11" b="T12"/>
                <a:pathLst>
                  <a:path w="90" h="88">
                    <a:moveTo>
                      <a:pt x="0" y="0"/>
                    </a:moveTo>
                    <a:lnTo>
                      <a:pt x="44" y="44"/>
                    </a:lnTo>
                    <a:lnTo>
                      <a:pt x="90" y="88"/>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53" name="Freeform 104">
                <a:extLst>
                  <a:ext uri="{FF2B5EF4-FFF2-40B4-BE49-F238E27FC236}">
                    <a16:creationId xmlns:a16="http://schemas.microsoft.com/office/drawing/2014/main" id="{CC1C8256-978F-4872-AD43-BDA8E0D089B0}"/>
                  </a:ext>
                </a:extLst>
              </p:cNvPr>
              <p:cNvSpPr>
                <a:spLocks/>
              </p:cNvSpPr>
              <p:nvPr/>
            </p:nvSpPr>
            <p:spPr bwMode="auto">
              <a:xfrm>
                <a:off x="3517" y="2966"/>
                <a:ext cx="91" cy="88"/>
              </a:xfrm>
              <a:custGeom>
                <a:avLst/>
                <a:gdLst>
                  <a:gd name="T0" fmla="*/ 0 w 91"/>
                  <a:gd name="T1" fmla="*/ 0 h 88"/>
                  <a:gd name="T2" fmla="*/ 45 w 91"/>
                  <a:gd name="T3" fmla="*/ 44 h 88"/>
                  <a:gd name="T4" fmla="*/ 91 w 91"/>
                  <a:gd name="T5" fmla="*/ 88 h 88"/>
                  <a:gd name="T6" fmla="*/ 0 60000 65536"/>
                  <a:gd name="T7" fmla="*/ 0 60000 65536"/>
                  <a:gd name="T8" fmla="*/ 0 60000 65536"/>
                  <a:gd name="T9" fmla="*/ 0 w 91"/>
                  <a:gd name="T10" fmla="*/ 0 h 88"/>
                  <a:gd name="T11" fmla="*/ 91 w 91"/>
                  <a:gd name="T12" fmla="*/ 88 h 88"/>
                </a:gdLst>
                <a:ahLst/>
                <a:cxnLst>
                  <a:cxn ang="T6">
                    <a:pos x="T0" y="T1"/>
                  </a:cxn>
                  <a:cxn ang="T7">
                    <a:pos x="T2" y="T3"/>
                  </a:cxn>
                  <a:cxn ang="T8">
                    <a:pos x="T4" y="T5"/>
                  </a:cxn>
                </a:cxnLst>
                <a:rect l="T9" t="T10" r="T11" b="T12"/>
                <a:pathLst>
                  <a:path w="91" h="88">
                    <a:moveTo>
                      <a:pt x="0" y="0"/>
                    </a:moveTo>
                    <a:lnTo>
                      <a:pt x="45" y="44"/>
                    </a:lnTo>
                    <a:lnTo>
                      <a:pt x="91" y="88"/>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54" name="Freeform 105">
                <a:extLst>
                  <a:ext uri="{FF2B5EF4-FFF2-40B4-BE49-F238E27FC236}">
                    <a16:creationId xmlns:a16="http://schemas.microsoft.com/office/drawing/2014/main" id="{155E6F1A-7B89-40E0-AF14-68C7A4DC0E66}"/>
                  </a:ext>
                </a:extLst>
              </p:cNvPr>
              <p:cNvSpPr>
                <a:spLocks/>
              </p:cNvSpPr>
              <p:nvPr/>
            </p:nvSpPr>
            <p:spPr bwMode="auto">
              <a:xfrm>
                <a:off x="3608" y="3054"/>
                <a:ext cx="90" cy="95"/>
              </a:xfrm>
              <a:custGeom>
                <a:avLst/>
                <a:gdLst>
                  <a:gd name="T0" fmla="*/ 0 w 90"/>
                  <a:gd name="T1" fmla="*/ 0 h 95"/>
                  <a:gd name="T2" fmla="*/ 44 w 90"/>
                  <a:gd name="T3" fmla="*/ 47 h 95"/>
                  <a:gd name="T4" fmla="*/ 90 w 90"/>
                  <a:gd name="T5" fmla="*/ 95 h 95"/>
                  <a:gd name="T6" fmla="*/ 0 60000 65536"/>
                  <a:gd name="T7" fmla="*/ 0 60000 65536"/>
                  <a:gd name="T8" fmla="*/ 0 60000 65536"/>
                  <a:gd name="T9" fmla="*/ 0 w 90"/>
                  <a:gd name="T10" fmla="*/ 0 h 95"/>
                  <a:gd name="T11" fmla="*/ 90 w 90"/>
                  <a:gd name="T12" fmla="*/ 95 h 95"/>
                </a:gdLst>
                <a:ahLst/>
                <a:cxnLst>
                  <a:cxn ang="T6">
                    <a:pos x="T0" y="T1"/>
                  </a:cxn>
                  <a:cxn ang="T7">
                    <a:pos x="T2" y="T3"/>
                  </a:cxn>
                  <a:cxn ang="T8">
                    <a:pos x="T4" y="T5"/>
                  </a:cxn>
                </a:cxnLst>
                <a:rect l="T9" t="T10" r="T11" b="T12"/>
                <a:pathLst>
                  <a:path w="90" h="95">
                    <a:moveTo>
                      <a:pt x="0" y="0"/>
                    </a:moveTo>
                    <a:lnTo>
                      <a:pt x="44" y="47"/>
                    </a:lnTo>
                    <a:lnTo>
                      <a:pt x="90" y="95"/>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55" name="Freeform 106">
                <a:extLst>
                  <a:ext uri="{FF2B5EF4-FFF2-40B4-BE49-F238E27FC236}">
                    <a16:creationId xmlns:a16="http://schemas.microsoft.com/office/drawing/2014/main" id="{0F3796CA-E6A3-4F98-907A-643E8596C453}"/>
                  </a:ext>
                </a:extLst>
              </p:cNvPr>
              <p:cNvSpPr>
                <a:spLocks/>
              </p:cNvSpPr>
              <p:nvPr/>
            </p:nvSpPr>
            <p:spPr bwMode="auto">
              <a:xfrm>
                <a:off x="3698" y="3149"/>
                <a:ext cx="90" cy="94"/>
              </a:xfrm>
              <a:custGeom>
                <a:avLst/>
                <a:gdLst>
                  <a:gd name="T0" fmla="*/ 0 w 90"/>
                  <a:gd name="T1" fmla="*/ 0 h 94"/>
                  <a:gd name="T2" fmla="*/ 11 w 90"/>
                  <a:gd name="T3" fmla="*/ 11 h 94"/>
                  <a:gd name="T4" fmla="*/ 23 w 90"/>
                  <a:gd name="T5" fmla="*/ 25 h 94"/>
                  <a:gd name="T6" fmla="*/ 44 w 90"/>
                  <a:gd name="T7" fmla="*/ 53 h 94"/>
                  <a:gd name="T8" fmla="*/ 56 w 90"/>
                  <a:gd name="T9" fmla="*/ 65 h 94"/>
                  <a:gd name="T10" fmla="*/ 67 w 90"/>
                  <a:gd name="T11" fmla="*/ 76 h 94"/>
                  <a:gd name="T12" fmla="*/ 79 w 90"/>
                  <a:gd name="T13" fmla="*/ 86 h 94"/>
                  <a:gd name="T14" fmla="*/ 90 w 90"/>
                  <a:gd name="T15" fmla="*/ 94 h 94"/>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94"/>
                  <a:gd name="T26" fmla="*/ 90 w 90"/>
                  <a:gd name="T27" fmla="*/ 94 h 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94">
                    <a:moveTo>
                      <a:pt x="0" y="0"/>
                    </a:moveTo>
                    <a:lnTo>
                      <a:pt x="11" y="11"/>
                    </a:lnTo>
                    <a:lnTo>
                      <a:pt x="23" y="25"/>
                    </a:lnTo>
                    <a:lnTo>
                      <a:pt x="44" y="53"/>
                    </a:lnTo>
                    <a:lnTo>
                      <a:pt x="56" y="65"/>
                    </a:lnTo>
                    <a:lnTo>
                      <a:pt x="67" y="76"/>
                    </a:lnTo>
                    <a:lnTo>
                      <a:pt x="79" y="86"/>
                    </a:lnTo>
                    <a:lnTo>
                      <a:pt x="90" y="94"/>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56" name="Freeform 107">
                <a:extLst>
                  <a:ext uri="{FF2B5EF4-FFF2-40B4-BE49-F238E27FC236}">
                    <a16:creationId xmlns:a16="http://schemas.microsoft.com/office/drawing/2014/main" id="{F019CA62-93CA-4247-938D-AC01D3DDBC78}"/>
                  </a:ext>
                </a:extLst>
              </p:cNvPr>
              <p:cNvSpPr>
                <a:spLocks/>
              </p:cNvSpPr>
              <p:nvPr/>
            </p:nvSpPr>
            <p:spPr bwMode="auto">
              <a:xfrm>
                <a:off x="3788" y="3243"/>
                <a:ext cx="90" cy="7"/>
              </a:xfrm>
              <a:custGeom>
                <a:avLst/>
                <a:gdLst>
                  <a:gd name="T0" fmla="*/ 0 w 90"/>
                  <a:gd name="T1" fmla="*/ 0 h 7"/>
                  <a:gd name="T2" fmla="*/ 12 w 90"/>
                  <a:gd name="T3" fmla="*/ 3 h 7"/>
                  <a:gd name="T4" fmla="*/ 23 w 90"/>
                  <a:gd name="T5" fmla="*/ 5 h 7"/>
                  <a:gd name="T6" fmla="*/ 35 w 90"/>
                  <a:gd name="T7" fmla="*/ 7 h 7"/>
                  <a:gd name="T8" fmla="*/ 44 w 90"/>
                  <a:gd name="T9" fmla="*/ 5 h 7"/>
                  <a:gd name="T10" fmla="*/ 67 w 90"/>
                  <a:gd name="T11" fmla="*/ 2 h 7"/>
                  <a:gd name="T12" fmla="*/ 79 w 90"/>
                  <a:gd name="T13" fmla="*/ 0 h 7"/>
                  <a:gd name="T14" fmla="*/ 90 w 90"/>
                  <a:gd name="T15" fmla="*/ 0 h 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7"/>
                  <a:gd name="T26" fmla="*/ 90 w 90"/>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7">
                    <a:moveTo>
                      <a:pt x="0" y="0"/>
                    </a:moveTo>
                    <a:lnTo>
                      <a:pt x="12" y="3"/>
                    </a:lnTo>
                    <a:lnTo>
                      <a:pt x="23" y="5"/>
                    </a:lnTo>
                    <a:lnTo>
                      <a:pt x="35" y="7"/>
                    </a:lnTo>
                    <a:lnTo>
                      <a:pt x="44" y="5"/>
                    </a:lnTo>
                    <a:lnTo>
                      <a:pt x="67" y="2"/>
                    </a:lnTo>
                    <a:lnTo>
                      <a:pt x="79" y="0"/>
                    </a:lnTo>
                    <a:lnTo>
                      <a:pt x="90" y="0"/>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57" name="Line 108">
                <a:extLst>
                  <a:ext uri="{FF2B5EF4-FFF2-40B4-BE49-F238E27FC236}">
                    <a16:creationId xmlns:a16="http://schemas.microsoft.com/office/drawing/2014/main" id="{62A6C3EE-E25F-40F0-8E67-C56B5AF49AE9}"/>
                  </a:ext>
                </a:extLst>
              </p:cNvPr>
              <p:cNvSpPr>
                <a:spLocks noChangeShapeType="1"/>
              </p:cNvSpPr>
              <p:nvPr/>
            </p:nvSpPr>
            <p:spPr bwMode="auto">
              <a:xfrm>
                <a:off x="3878" y="3243"/>
                <a:ext cx="91"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58" name="Line 109">
                <a:extLst>
                  <a:ext uri="{FF2B5EF4-FFF2-40B4-BE49-F238E27FC236}">
                    <a16:creationId xmlns:a16="http://schemas.microsoft.com/office/drawing/2014/main" id="{79AACA40-78D3-41CC-9DBD-C835DDEC23EA}"/>
                  </a:ext>
                </a:extLst>
              </p:cNvPr>
              <p:cNvSpPr>
                <a:spLocks noChangeShapeType="1"/>
              </p:cNvSpPr>
              <p:nvPr/>
            </p:nvSpPr>
            <p:spPr bwMode="auto">
              <a:xfrm>
                <a:off x="3969" y="3243"/>
                <a:ext cx="90"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59" name="Freeform 110">
                <a:extLst>
                  <a:ext uri="{FF2B5EF4-FFF2-40B4-BE49-F238E27FC236}">
                    <a16:creationId xmlns:a16="http://schemas.microsoft.com/office/drawing/2014/main" id="{5E213427-8668-4324-8282-034C28ED7AAE}"/>
                  </a:ext>
                </a:extLst>
              </p:cNvPr>
              <p:cNvSpPr>
                <a:spLocks/>
              </p:cNvSpPr>
              <p:nvPr/>
            </p:nvSpPr>
            <p:spPr bwMode="auto">
              <a:xfrm>
                <a:off x="4059" y="3243"/>
                <a:ext cx="92" cy="1"/>
              </a:xfrm>
              <a:custGeom>
                <a:avLst/>
                <a:gdLst>
                  <a:gd name="T0" fmla="*/ 0 w 92"/>
                  <a:gd name="T1" fmla="*/ 0 h 1"/>
                  <a:gd name="T2" fmla="*/ 46 w 92"/>
                  <a:gd name="T3" fmla="*/ 0 h 1"/>
                  <a:gd name="T4" fmla="*/ 92 w 92"/>
                  <a:gd name="T5" fmla="*/ 0 h 1"/>
                  <a:gd name="T6" fmla="*/ 0 60000 65536"/>
                  <a:gd name="T7" fmla="*/ 0 60000 65536"/>
                  <a:gd name="T8" fmla="*/ 0 60000 65536"/>
                  <a:gd name="T9" fmla="*/ 0 w 92"/>
                  <a:gd name="T10" fmla="*/ 0 h 1"/>
                  <a:gd name="T11" fmla="*/ 92 w 92"/>
                  <a:gd name="T12" fmla="*/ 1 h 1"/>
                </a:gdLst>
                <a:ahLst/>
                <a:cxnLst>
                  <a:cxn ang="T6">
                    <a:pos x="T0" y="T1"/>
                  </a:cxn>
                  <a:cxn ang="T7">
                    <a:pos x="T2" y="T3"/>
                  </a:cxn>
                  <a:cxn ang="T8">
                    <a:pos x="T4" y="T5"/>
                  </a:cxn>
                </a:cxnLst>
                <a:rect l="T9" t="T10" r="T11" b="T12"/>
                <a:pathLst>
                  <a:path w="92" h="1">
                    <a:moveTo>
                      <a:pt x="0" y="0"/>
                    </a:moveTo>
                    <a:lnTo>
                      <a:pt x="46" y="0"/>
                    </a:lnTo>
                    <a:lnTo>
                      <a:pt x="92" y="0"/>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60" name="Line 111">
                <a:extLst>
                  <a:ext uri="{FF2B5EF4-FFF2-40B4-BE49-F238E27FC236}">
                    <a16:creationId xmlns:a16="http://schemas.microsoft.com/office/drawing/2014/main" id="{68DE63C8-0BC0-4CB9-A078-D2E057EADB41}"/>
                  </a:ext>
                </a:extLst>
              </p:cNvPr>
              <p:cNvSpPr>
                <a:spLocks noChangeShapeType="1"/>
              </p:cNvSpPr>
              <p:nvPr/>
            </p:nvSpPr>
            <p:spPr bwMode="auto">
              <a:xfrm>
                <a:off x="4151" y="3243"/>
                <a:ext cx="90"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61" name="Line 112">
                <a:extLst>
                  <a:ext uri="{FF2B5EF4-FFF2-40B4-BE49-F238E27FC236}">
                    <a16:creationId xmlns:a16="http://schemas.microsoft.com/office/drawing/2014/main" id="{CEB564EC-FE0B-40C1-80CB-3F5067138A37}"/>
                  </a:ext>
                </a:extLst>
              </p:cNvPr>
              <p:cNvSpPr>
                <a:spLocks noChangeShapeType="1"/>
              </p:cNvSpPr>
              <p:nvPr/>
            </p:nvSpPr>
            <p:spPr bwMode="auto">
              <a:xfrm>
                <a:off x="4241" y="3243"/>
                <a:ext cx="90"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62" name="Line 113">
                <a:extLst>
                  <a:ext uri="{FF2B5EF4-FFF2-40B4-BE49-F238E27FC236}">
                    <a16:creationId xmlns:a16="http://schemas.microsoft.com/office/drawing/2014/main" id="{7F135CFA-3A3D-4C1F-AF86-1D74FD853029}"/>
                  </a:ext>
                </a:extLst>
              </p:cNvPr>
              <p:cNvSpPr>
                <a:spLocks noChangeShapeType="1"/>
              </p:cNvSpPr>
              <p:nvPr/>
            </p:nvSpPr>
            <p:spPr bwMode="auto">
              <a:xfrm>
                <a:off x="4331" y="3243"/>
                <a:ext cx="91"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63" name="Line 114">
                <a:extLst>
                  <a:ext uri="{FF2B5EF4-FFF2-40B4-BE49-F238E27FC236}">
                    <a16:creationId xmlns:a16="http://schemas.microsoft.com/office/drawing/2014/main" id="{F8D2B700-6D96-4BE3-9E0A-398454CE46F1}"/>
                  </a:ext>
                </a:extLst>
              </p:cNvPr>
              <p:cNvSpPr>
                <a:spLocks noChangeShapeType="1"/>
              </p:cNvSpPr>
              <p:nvPr/>
            </p:nvSpPr>
            <p:spPr bwMode="auto">
              <a:xfrm>
                <a:off x="4422" y="3243"/>
                <a:ext cx="90"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64" name="Line 115">
                <a:extLst>
                  <a:ext uri="{FF2B5EF4-FFF2-40B4-BE49-F238E27FC236}">
                    <a16:creationId xmlns:a16="http://schemas.microsoft.com/office/drawing/2014/main" id="{684D4D69-9DD0-4B42-B582-48E23D0B98EC}"/>
                  </a:ext>
                </a:extLst>
              </p:cNvPr>
              <p:cNvSpPr>
                <a:spLocks noChangeShapeType="1"/>
              </p:cNvSpPr>
              <p:nvPr/>
            </p:nvSpPr>
            <p:spPr bwMode="auto">
              <a:xfrm>
                <a:off x="4512" y="3243"/>
                <a:ext cx="90"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65" name="Line 116">
                <a:extLst>
                  <a:ext uri="{FF2B5EF4-FFF2-40B4-BE49-F238E27FC236}">
                    <a16:creationId xmlns:a16="http://schemas.microsoft.com/office/drawing/2014/main" id="{5EA32876-2650-4CAB-8680-46C3EEEECFCA}"/>
                  </a:ext>
                </a:extLst>
              </p:cNvPr>
              <p:cNvSpPr>
                <a:spLocks noChangeShapeType="1"/>
              </p:cNvSpPr>
              <p:nvPr/>
            </p:nvSpPr>
            <p:spPr bwMode="auto">
              <a:xfrm>
                <a:off x="4602" y="3243"/>
                <a:ext cx="90"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66" name="Line 117">
                <a:extLst>
                  <a:ext uri="{FF2B5EF4-FFF2-40B4-BE49-F238E27FC236}">
                    <a16:creationId xmlns:a16="http://schemas.microsoft.com/office/drawing/2014/main" id="{B65DF31E-B153-43F4-98DF-A3EFBFD6FBFE}"/>
                  </a:ext>
                </a:extLst>
              </p:cNvPr>
              <p:cNvSpPr>
                <a:spLocks noChangeShapeType="1"/>
              </p:cNvSpPr>
              <p:nvPr/>
            </p:nvSpPr>
            <p:spPr bwMode="auto">
              <a:xfrm>
                <a:off x="4692" y="3243"/>
                <a:ext cx="91"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67" name="Line 118">
                <a:extLst>
                  <a:ext uri="{FF2B5EF4-FFF2-40B4-BE49-F238E27FC236}">
                    <a16:creationId xmlns:a16="http://schemas.microsoft.com/office/drawing/2014/main" id="{A9D72782-EF91-4929-81B3-F8934E166E58}"/>
                  </a:ext>
                </a:extLst>
              </p:cNvPr>
              <p:cNvSpPr>
                <a:spLocks noChangeShapeType="1"/>
              </p:cNvSpPr>
              <p:nvPr/>
            </p:nvSpPr>
            <p:spPr bwMode="auto">
              <a:xfrm>
                <a:off x="4783" y="3243"/>
                <a:ext cx="90"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68" name="Line 119">
                <a:extLst>
                  <a:ext uri="{FF2B5EF4-FFF2-40B4-BE49-F238E27FC236}">
                    <a16:creationId xmlns:a16="http://schemas.microsoft.com/office/drawing/2014/main" id="{CBDBEB3F-0F0B-4E83-8E3C-1F4993D56A5A}"/>
                  </a:ext>
                </a:extLst>
              </p:cNvPr>
              <p:cNvSpPr>
                <a:spLocks noChangeShapeType="1"/>
              </p:cNvSpPr>
              <p:nvPr/>
            </p:nvSpPr>
            <p:spPr bwMode="auto">
              <a:xfrm>
                <a:off x="4873" y="3243"/>
                <a:ext cx="90"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69" name="Line 120">
                <a:extLst>
                  <a:ext uri="{FF2B5EF4-FFF2-40B4-BE49-F238E27FC236}">
                    <a16:creationId xmlns:a16="http://schemas.microsoft.com/office/drawing/2014/main" id="{ADE8968F-C2BF-4A74-84CD-DBB34DFA0B00}"/>
                  </a:ext>
                </a:extLst>
              </p:cNvPr>
              <p:cNvSpPr>
                <a:spLocks noChangeShapeType="1"/>
              </p:cNvSpPr>
              <p:nvPr/>
            </p:nvSpPr>
            <p:spPr bwMode="auto">
              <a:xfrm>
                <a:off x="4963" y="3243"/>
                <a:ext cx="90"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70" name="Line 121">
                <a:extLst>
                  <a:ext uri="{FF2B5EF4-FFF2-40B4-BE49-F238E27FC236}">
                    <a16:creationId xmlns:a16="http://schemas.microsoft.com/office/drawing/2014/main" id="{FE72C15C-6A6A-4BBA-9D4D-1AB1E3A4D00E}"/>
                  </a:ext>
                </a:extLst>
              </p:cNvPr>
              <p:cNvSpPr>
                <a:spLocks noChangeShapeType="1"/>
              </p:cNvSpPr>
              <p:nvPr/>
            </p:nvSpPr>
            <p:spPr bwMode="auto">
              <a:xfrm>
                <a:off x="5053" y="3243"/>
                <a:ext cx="91"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71" name="Line 122">
                <a:extLst>
                  <a:ext uri="{FF2B5EF4-FFF2-40B4-BE49-F238E27FC236}">
                    <a16:creationId xmlns:a16="http://schemas.microsoft.com/office/drawing/2014/main" id="{7DA5A664-3213-42B4-9A1D-B3B13A50E967}"/>
                  </a:ext>
                </a:extLst>
              </p:cNvPr>
              <p:cNvSpPr>
                <a:spLocks noChangeShapeType="1"/>
              </p:cNvSpPr>
              <p:nvPr/>
            </p:nvSpPr>
            <p:spPr bwMode="auto">
              <a:xfrm>
                <a:off x="1079" y="1317"/>
                <a:ext cx="90" cy="21"/>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72" name="Line 123">
                <a:extLst>
                  <a:ext uri="{FF2B5EF4-FFF2-40B4-BE49-F238E27FC236}">
                    <a16:creationId xmlns:a16="http://schemas.microsoft.com/office/drawing/2014/main" id="{AB4F9C25-009F-4C4F-8E84-272DBAA55548}"/>
                  </a:ext>
                </a:extLst>
              </p:cNvPr>
              <p:cNvSpPr>
                <a:spLocks noChangeShapeType="1"/>
              </p:cNvSpPr>
              <p:nvPr/>
            </p:nvSpPr>
            <p:spPr bwMode="auto">
              <a:xfrm>
                <a:off x="1169" y="1338"/>
                <a:ext cx="91" cy="21"/>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73" name="Freeform 124">
                <a:extLst>
                  <a:ext uri="{FF2B5EF4-FFF2-40B4-BE49-F238E27FC236}">
                    <a16:creationId xmlns:a16="http://schemas.microsoft.com/office/drawing/2014/main" id="{220354D2-E3CD-42DA-8537-56B3EF751D7C}"/>
                  </a:ext>
                </a:extLst>
              </p:cNvPr>
              <p:cNvSpPr>
                <a:spLocks/>
              </p:cNvSpPr>
              <p:nvPr/>
            </p:nvSpPr>
            <p:spPr bwMode="auto">
              <a:xfrm>
                <a:off x="1260" y="1359"/>
                <a:ext cx="90" cy="23"/>
              </a:xfrm>
              <a:custGeom>
                <a:avLst/>
                <a:gdLst>
                  <a:gd name="T0" fmla="*/ 0 w 90"/>
                  <a:gd name="T1" fmla="*/ 0 h 23"/>
                  <a:gd name="T2" fmla="*/ 44 w 90"/>
                  <a:gd name="T3" fmla="*/ 12 h 23"/>
                  <a:gd name="T4" fmla="*/ 90 w 90"/>
                  <a:gd name="T5" fmla="*/ 23 h 23"/>
                  <a:gd name="T6" fmla="*/ 0 60000 65536"/>
                  <a:gd name="T7" fmla="*/ 0 60000 65536"/>
                  <a:gd name="T8" fmla="*/ 0 60000 65536"/>
                  <a:gd name="T9" fmla="*/ 0 w 90"/>
                  <a:gd name="T10" fmla="*/ 0 h 23"/>
                  <a:gd name="T11" fmla="*/ 90 w 90"/>
                  <a:gd name="T12" fmla="*/ 23 h 23"/>
                </a:gdLst>
                <a:ahLst/>
                <a:cxnLst>
                  <a:cxn ang="T6">
                    <a:pos x="T0" y="T1"/>
                  </a:cxn>
                  <a:cxn ang="T7">
                    <a:pos x="T2" y="T3"/>
                  </a:cxn>
                  <a:cxn ang="T8">
                    <a:pos x="T4" y="T5"/>
                  </a:cxn>
                </a:cxnLst>
                <a:rect l="T9" t="T10" r="T11" b="T12"/>
                <a:pathLst>
                  <a:path w="90" h="23">
                    <a:moveTo>
                      <a:pt x="0" y="0"/>
                    </a:moveTo>
                    <a:lnTo>
                      <a:pt x="44" y="12"/>
                    </a:lnTo>
                    <a:lnTo>
                      <a:pt x="90" y="23"/>
                    </a:lnTo>
                  </a:path>
                </a:pathLst>
              </a:custGeom>
              <a:noFill/>
              <a:ln w="127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74" name="Freeform 125">
                <a:extLst>
                  <a:ext uri="{FF2B5EF4-FFF2-40B4-BE49-F238E27FC236}">
                    <a16:creationId xmlns:a16="http://schemas.microsoft.com/office/drawing/2014/main" id="{024D0521-CB9D-4775-A467-1E616A9186EC}"/>
                  </a:ext>
                </a:extLst>
              </p:cNvPr>
              <p:cNvSpPr>
                <a:spLocks/>
              </p:cNvSpPr>
              <p:nvPr/>
            </p:nvSpPr>
            <p:spPr bwMode="auto">
              <a:xfrm>
                <a:off x="1350" y="1382"/>
                <a:ext cx="90" cy="21"/>
              </a:xfrm>
              <a:custGeom>
                <a:avLst/>
                <a:gdLst>
                  <a:gd name="T0" fmla="*/ 0 w 90"/>
                  <a:gd name="T1" fmla="*/ 0 h 21"/>
                  <a:gd name="T2" fmla="*/ 44 w 90"/>
                  <a:gd name="T3" fmla="*/ 10 h 21"/>
                  <a:gd name="T4" fmla="*/ 90 w 90"/>
                  <a:gd name="T5" fmla="*/ 21 h 21"/>
                  <a:gd name="T6" fmla="*/ 0 60000 65536"/>
                  <a:gd name="T7" fmla="*/ 0 60000 65536"/>
                  <a:gd name="T8" fmla="*/ 0 60000 65536"/>
                  <a:gd name="T9" fmla="*/ 0 w 90"/>
                  <a:gd name="T10" fmla="*/ 0 h 21"/>
                  <a:gd name="T11" fmla="*/ 90 w 90"/>
                  <a:gd name="T12" fmla="*/ 21 h 21"/>
                </a:gdLst>
                <a:ahLst/>
                <a:cxnLst>
                  <a:cxn ang="T6">
                    <a:pos x="T0" y="T1"/>
                  </a:cxn>
                  <a:cxn ang="T7">
                    <a:pos x="T2" y="T3"/>
                  </a:cxn>
                  <a:cxn ang="T8">
                    <a:pos x="T4" y="T5"/>
                  </a:cxn>
                </a:cxnLst>
                <a:rect l="T9" t="T10" r="T11" b="T12"/>
                <a:pathLst>
                  <a:path w="90" h="21">
                    <a:moveTo>
                      <a:pt x="0" y="0"/>
                    </a:moveTo>
                    <a:lnTo>
                      <a:pt x="44" y="10"/>
                    </a:lnTo>
                    <a:lnTo>
                      <a:pt x="90" y="21"/>
                    </a:lnTo>
                  </a:path>
                </a:pathLst>
              </a:custGeom>
              <a:noFill/>
              <a:ln w="127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75" name="Freeform 126">
                <a:extLst>
                  <a:ext uri="{FF2B5EF4-FFF2-40B4-BE49-F238E27FC236}">
                    <a16:creationId xmlns:a16="http://schemas.microsoft.com/office/drawing/2014/main" id="{8F267B1E-7B21-4021-B2B9-5D989756A286}"/>
                  </a:ext>
                </a:extLst>
              </p:cNvPr>
              <p:cNvSpPr>
                <a:spLocks/>
              </p:cNvSpPr>
              <p:nvPr/>
            </p:nvSpPr>
            <p:spPr bwMode="auto">
              <a:xfrm>
                <a:off x="1440" y="1403"/>
                <a:ext cx="90" cy="25"/>
              </a:xfrm>
              <a:custGeom>
                <a:avLst/>
                <a:gdLst>
                  <a:gd name="T0" fmla="*/ 0 w 90"/>
                  <a:gd name="T1" fmla="*/ 0 h 25"/>
                  <a:gd name="T2" fmla="*/ 44 w 90"/>
                  <a:gd name="T3" fmla="*/ 12 h 25"/>
                  <a:gd name="T4" fmla="*/ 90 w 90"/>
                  <a:gd name="T5" fmla="*/ 25 h 25"/>
                  <a:gd name="T6" fmla="*/ 0 60000 65536"/>
                  <a:gd name="T7" fmla="*/ 0 60000 65536"/>
                  <a:gd name="T8" fmla="*/ 0 60000 65536"/>
                  <a:gd name="T9" fmla="*/ 0 w 90"/>
                  <a:gd name="T10" fmla="*/ 0 h 25"/>
                  <a:gd name="T11" fmla="*/ 90 w 90"/>
                  <a:gd name="T12" fmla="*/ 25 h 25"/>
                </a:gdLst>
                <a:ahLst/>
                <a:cxnLst>
                  <a:cxn ang="T6">
                    <a:pos x="T0" y="T1"/>
                  </a:cxn>
                  <a:cxn ang="T7">
                    <a:pos x="T2" y="T3"/>
                  </a:cxn>
                  <a:cxn ang="T8">
                    <a:pos x="T4" y="T5"/>
                  </a:cxn>
                </a:cxnLst>
                <a:rect l="T9" t="T10" r="T11" b="T12"/>
                <a:pathLst>
                  <a:path w="90" h="25">
                    <a:moveTo>
                      <a:pt x="0" y="0"/>
                    </a:moveTo>
                    <a:lnTo>
                      <a:pt x="44" y="12"/>
                    </a:lnTo>
                    <a:lnTo>
                      <a:pt x="90" y="25"/>
                    </a:lnTo>
                  </a:path>
                </a:pathLst>
              </a:custGeom>
              <a:noFill/>
              <a:ln w="127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76" name="Line 127">
                <a:extLst>
                  <a:ext uri="{FF2B5EF4-FFF2-40B4-BE49-F238E27FC236}">
                    <a16:creationId xmlns:a16="http://schemas.microsoft.com/office/drawing/2014/main" id="{D7FD74EF-1CF3-48BE-B393-E91741223F1D}"/>
                  </a:ext>
                </a:extLst>
              </p:cNvPr>
              <p:cNvSpPr>
                <a:spLocks noChangeShapeType="1"/>
              </p:cNvSpPr>
              <p:nvPr/>
            </p:nvSpPr>
            <p:spPr bwMode="auto">
              <a:xfrm>
                <a:off x="1530" y="1428"/>
                <a:ext cx="91" cy="23"/>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77" name="Line 128">
                <a:extLst>
                  <a:ext uri="{FF2B5EF4-FFF2-40B4-BE49-F238E27FC236}">
                    <a16:creationId xmlns:a16="http://schemas.microsoft.com/office/drawing/2014/main" id="{0AD2963B-C156-4C0C-B335-D2C4FC1D51E4}"/>
                  </a:ext>
                </a:extLst>
              </p:cNvPr>
              <p:cNvSpPr>
                <a:spLocks noChangeShapeType="1"/>
              </p:cNvSpPr>
              <p:nvPr/>
            </p:nvSpPr>
            <p:spPr bwMode="auto">
              <a:xfrm>
                <a:off x="1621" y="1451"/>
                <a:ext cx="90" cy="25"/>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78" name="Line 129">
                <a:extLst>
                  <a:ext uri="{FF2B5EF4-FFF2-40B4-BE49-F238E27FC236}">
                    <a16:creationId xmlns:a16="http://schemas.microsoft.com/office/drawing/2014/main" id="{E16E971F-C680-43F6-90B7-72E7C067CD0D}"/>
                  </a:ext>
                </a:extLst>
              </p:cNvPr>
              <p:cNvSpPr>
                <a:spLocks noChangeShapeType="1"/>
              </p:cNvSpPr>
              <p:nvPr/>
            </p:nvSpPr>
            <p:spPr bwMode="auto">
              <a:xfrm>
                <a:off x="1711" y="1476"/>
                <a:ext cx="90" cy="25"/>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79" name="Line 130">
                <a:extLst>
                  <a:ext uri="{FF2B5EF4-FFF2-40B4-BE49-F238E27FC236}">
                    <a16:creationId xmlns:a16="http://schemas.microsoft.com/office/drawing/2014/main" id="{ECBACCE2-9026-438D-9D9C-AE64FA425314}"/>
                  </a:ext>
                </a:extLst>
              </p:cNvPr>
              <p:cNvSpPr>
                <a:spLocks noChangeShapeType="1"/>
              </p:cNvSpPr>
              <p:nvPr/>
            </p:nvSpPr>
            <p:spPr bwMode="auto">
              <a:xfrm>
                <a:off x="1801" y="1501"/>
                <a:ext cx="90" cy="27"/>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80" name="Line 131">
                <a:extLst>
                  <a:ext uri="{FF2B5EF4-FFF2-40B4-BE49-F238E27FC236}">
                    <a16:creationId xmlns:a16="http://schemas.microsoft.com/office/drawing/2014/main" id="{F491F874-B86E-4FD6-BF6B-7CC5E2506DD6}"/>
                  </a:ext>
                </a:extLst>
              </p:cNvPr>
              <p:cNvSpPr>
                <a:spLocks noChangeShapeType="1"/>
              </p:cNvSpPr>
              <p:nvPr/>
            </p:nvSpPr>
            <p:spPr bwMode="auto">
              <a:xfrm>
                <a:off x="1891" y="1528"/>
                <a:ext cx="90" cy="27"/>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81" name="Line 132">
                <a:extLst>
                  <a:ext uri="{FF2B5EF4-FFF2-40B4-BE49-F238E27FC236}">
                    <a16:creationId xmlns:a16="http://schemas.microsoft.com/office/drawing/2014/main" id="{3E0E3A0F-8DA2-44F8-93C2-520E058CFFC6}"/>
                  </a:ext>
                </a:extLst>
              </p:cNvPr>
              <p:cNvSpPr>
                <a:spLocks noChangeShapeType="1"/>
              </p:cNvSpPr>
              <p:nvPr/>
            </p:nvSpPr>
            <p:spPr bwMode="auto">
              <a:xfrm>
                <a:off x="1981" y="1555"/>
                <a:ext cx="91" cy="29"/>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82" name="Freeform 133">
                <a:extLst>
                  <a:ext uri="{FF2B5EF4-FFF2-40B4-BE49-F238E27FC236}">
                    <a16:creationId xmlns:a16="http://schemas.microsoft.com/office/drawing/2014/main" id="{A7363F87-2998-45F6-B2C4-CE4724FCE208}"/>
                  </a:ext>
                </a:extLst>
              </p:cNvPr>
              <p:cNvSpPr>
                <a:spLocks/>
              </p:cNvSpPr>
              <p:nvPr/>
            </p:nvSpPr>
            <p:spPr bwMode="auto">
              <a:xfrm>
                <a:off x="2072" y="1584"/>
                <a:ext cx="92" cy="29"/>
              </a:xfrm>
              <a:custGeom>
                <a:avLst/>
                <a:gdLst>
                  <a:gd name="T0" fmla="*/ 0 w 92"/>
                  <a:gd name="T1" fmla="*/ 0 h 29"/>
                  <a:gd name="T2" fmla="*/ 46 w 92"/>
                  <a:gd name="T3" fmla="*/ 13 h 29"/>
                  <a:gd name="T4" fmla="*/ 92 w 92"/>
                  <a:gd name="T5" fmla="*/ 29 h 29"/>
                  <a:gd name="T6" fmla="*/ 0 60000 65536"/>
                  <a:gd name="T7" fmla="*/ 0 60000 65536"/>
                  <a:gd name="T8" fmla="*/ 0 60000 65536"/>
                  <a:gd name="T9" fmla="*/ 0 w 92"/>
                  <a:gd name="T10" fmla="*/ 0 h 29"/>
                  <a:gd name="T11" fmla="*/ 92 w 92"/>
                  <a:gd name="T12" fmla="*/ 29 h 29"/>
                </a:gdLst>
                <a:ahLst/>
                <a:cxnLst>
                  <a:cxn ang="T6">
                    <a:pos x="T0" y="T1"/>
                  </a:cxn>
                  <a:cxn ang="T7">
                    <a:pos x="T2" y="T3"/>
                  </a:cxn>
                  <a:cxn ang="T8">
                    <a:pos x="T4" y="T5"/>
                  </a:cxn>
                </a:cxnLst>
                <a:rect l="T9" t="T10" r="T11" b="T12"/>
                <a:pathLst>
                  <a:path w="92" h="29">
                    <a:moveTo>
                      <a:pt x="0" y="0"/>
                    </a:moveTo>
                    <a:lnTo>
                      <a:pt x="46" y="13"/>
                    </a:lnTo>
                    <a:lnTo>
                      <a:pt x="92" y="29"/>
                    </a:lnTo>
                  </a:path>
                </a:pathLst>
              </a:custGeom>
              <a:noFill/>
              <a:ln w="127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83" name="Line 134">
                <a:extLst>
                  <a:ext uri="{FF2B5EF4-FFF2-40B4-BE49-F238E27FC236}">
                    <a16:creationId xmlns:a16="http://schemas.microsoft.com/office/drawing/2014/main" id="{99E01B24-A883-4902-B42C-336F76AEF30C}"/>
                  </a:ext>
                </a:extLst>
              </p:cNvPr>
              <p:cNvSpPr>
                <a:spLocks noChangeShapeType="1"/>
              </p:cNvSpPr>
              <p:nvPr/>
            </p:nvSpPr>
            <p:spPr bwMode="auto">
              <a:xfrm>
                <a:off x="2164" y="1613"/>
                <a:ext cx="90" cy="28"/>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84" name="Line 135">
                <a:extLst>
                  <a:ext uri="{FF2B5EF4-FFF2-40B4-BE49-F238E27FC236}">
                    <a16:creationId xmlns:a16="http://schemas.microsoft.com/office/drawing/2014/main" id="{4DF41248-7F71-48C0-8423-2A70D16C819F}"/>
                  </a:ext>
                </a:extLst>
              </p:cNvPr>
              <p:cNvSpPr>
                <a:spLocks noChangeShapeType="1"/>
              </p:cNvSpPr>
              <p:nvPr/>
            </p:nvSpPr>
            <p:spPr bwMode="auto">
              <a:xfrm>
                <a:off x="2254" y="1641"/>
                <a:ext cx="90" cy="31"/>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85" name="Line 136">
                <a:extLst>
                  <a:ext uri="{FF2B5EF4-FFF2-40B4-BE49-F238E27FC236}">
                    <a16:creationId xmlns:a16="http://schemas.microsoft.com/office/drawing/2014/main" id="{391D6751-B440-4400-9610-AE9EE07EB2B0}"/>
                  </a:ext>
                </a:extLst>
              </p:cNvPr>
              <p:cNvSpPr>
                <a:spLocks noChangeShapeType="1"/>
              </p:cNvSpPr>
              <p:nvPr/>
            </p:nvSpPr>
            <p:spPr bwMode="auto">
              <a:xfrm>
                <a:off x="2344" y="1672"/>
                <a:ext cx="91" cy="31"/>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86" name="Line 137">
                <a:extLst>
                  <a:ext uri="{FF2B5EF4-FFF2-40B4-BE49-F238E27FC236}">
                    <a16:creationId xmlns:a16="http://schemas.microsoft.com/office/drawing/2014/main" id="{A1C739B7-947B-400C-9158-861533644024}"/>
                  </a:ext>
                </a:extLst>
              </p:cNvPr>
              <p:cNvSpPr>
                <a:spLocks noChangeShapeType="1"/>
              </p:cNvSpPr>
              <p:nvPr/>
            </p:nvSpPr>
            <p:spPr bwMode="auto">
              <a:xfrm>
                <a:off x="2435" y="1703"/>
                <a:ext cx="90" cy="33"/>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87" name="Freeform 138">
                <a:extLst>
                  <a:ext uri="{FF2B5EF4-FFF2-40B4-BE49-F238E27FC236}">
                    <a16:creationId xmlns:a16="http://schemas.microsoft.com/office/drawing/2014/main" id="{3EF2F837-17EA-499C-9923-9DD275723EDE}"/>
                  </a:ext>
                </a:extLst>
              </p:cNvPr>
              <p:cNvSpPr>
                <a:spLocks/>
              </p:cNvSpPr>
              <p:nvPr/>
            </p:nvSpPr>
            <p:spPr bwMode="auto">
              <a:xfrm>
                <a:off x="2525" y="1736"/>
                <a:ext cx="90" cy="34"/>
              </a:xfrm>
              <a:custGeom>
                <a:avLst/>
                <a:gdLst>
                  <a:gd name="T0" fmla="*/ 0 w 90"/>
                  <a:gd name="T1" fmla="*/ 0 h 34"/>
                  <a:gd name="T2" fmla="*/ 44 w 90"/>
                  <a:gd name="T3" fmla="*/ 17 h 34"/>
                  <a:gd name="T4" fmla="*/ 90 w 90"/>
                  <a:gd name="T5" fmla="*/ 34 h 34"/>
                  <a:gd name="T6" fmla="*/ 0 60000 65536"/>
                  <a:gd name="T7" fmla="*/ 0 60000 65536"/>
                  <a:gd name="T8" fmla="*/ 0 60000 65536"/>
                  <a:gd name="T9" fmla="*/ 0 w 90"/>
                  <a:gd name="T10" fmla="*/ 0 h 34"/>
                  <a:gd name="T11" fmla="*/ 90 w 90"/>
                  <a:gd name="T12" fmla="*/ 34 h 34"/>
                </a:gdLst>
                <a:ahLst/>
                <a:cxnLst>
                  <a:cxn ang="T6">
                    <a:pos x="T0" y="T1"/>
                  </a:cxn>
                  <a:cxn ang="T7">
                    <a:pos x="T2" y="T3"/>
                  </a:cxn>
                  <a:cxn ang="T8">
                    <a:pos x="T4" y="T5"/>
                  </a:cxn>
                </a:cxnLst>
                <a:rect l="T9" t="T10" r="T11" b="T12"/>
                <a:pathLst>
                  <a:path w="90" h="34">
                    <a:moveTo>
                      <a:pt x="0" y="0"/>
                    </a:moveTo>
                    <a:lnTo>
                      <a:pt x="44" y="17"/>
                    </a:lnTo>
                    <a:lnTo>
                      <a:pt x="90" y="34"/>
                    </a:lnTo>
                  </a:path>
                </a:pathLst>
              </a:custGeom>
              <a:noFill/>
              <a:ln w="127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88" name="Freeform 139">
                <a:extLst>
                  <a:ext uri="{FF2B5EF4-FFF2-40B4-BE49-F238E27FC236}">
                    <a16:creationId xmlns:a16="http://schemas.microsoft.com/office/drawing/2014/main" id="{B4FD61B7-DEDF-49A7-AFC6-A5ED9B07E3D5}"/>
                  </a:ext>
                </a:extLst>
              </p:cNvPr>
              <p:cNvSpPr>
                <a:spLocks/>
              </p:cNvSpPr>
              <p:nvPr/>
            </p:nvSpPr>
            <p:spPr bwMode="auto">
              <a:xfrm>
                <a:off x="2615" y="1770"/>
                <a:ext cx="90" cy="33"/>
              </a:xfrm>
              <a:custGeom>
                <a:avLst/>
                <a:gdLst>
                  <a:gd name="T0" fmla="*/ 0 w 90"/>
                  <a:gd name="T1" fmla="*/ 0 h 33"/>
                  <a:gd name="T2" fmla="*/ 44 w 90"/>
                  <a:gd name="T3" fmla="*/ 15 h 33"/>
                  <a:gd name="T4" fmla="*/ 90 w 90"/>
                  <a:gd name="T5" fmla="*/ 33 h 33"/>
                  <a:gd name="T6" fmla="*/ 0 60000 65536"/>
                  <a:gd name="T7" fmla="*/ 0 60000 65536"/>
                  <a:gd name="T8" fmla="*/ 0 60000 65536"/>
                  <a:gd name="T9" fmla="*/ 0 w 90"/>
                  <a:gd name="T10" fmla="*/ 0 h 33"/>
                  <a:gd name="T11" fmla="*/ 90 w 90"/>
                  <a:gd name="T12" fmla="*/ 33 h 33"/>
                </a:gdLst>
                <a:ahLst/>
                <a:cxnLst>
                  <a:cxn ang="T6">
                    <a:pos x="T0" y="T1"/>
                  </a:cxn>
                  <a:cxn ang="T7">
                    <a:pos x="T2" y="T3"/>
                  </a:cxn>
                  <a:cxn ang="T8">
                    <a:pos x="T4" y="T5"/>
                  </a:cxn>
                </a:cxnLst>
                <a:rect l="T9" t="T10" r="T11" b="T12"/>
                <a:pathLst>
                  <a:path w="90" h="33">
                    <a:moveTo>
                      <a:pt x="0" y="0"/>
                    </a:moveTo>
                    <a:lnTo>
                      <a:pt x="44" y="15"/>
                    </a:lnTo>
                    <a:lnTo>
                      <a:pt x="90" y="33"/>
                    </a:lnTo>
                  </a:path>
                </a:pathLst>
              </a:custGeom>
              <a:noFill/>
              <a:ln w="127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89" name="Freeform 140">
                <a:extLst>
                  <a:ext uri="{FF2B5EF4-FFF2-40B4-BE49-F238E27FC236}">
                    <a16:creationId xmlns:a16="http://schemas.microsoft.com/office/drawing/2014/main" id="{0496C5A6-B5C5-422A-86A2-BE481BA8658F}"/>
                  </a:ext>
                </a:extLst>
              </p:cNvPr>
              <p:cNvSpPr>
                <a:spLocks/>
              </p:cNvSpPr>
              <p:nvPr/>
            </p:nvSpPr>
            <p:spPr bwMode="auto">
              <a:xfrm>
                <a:off x="2705" y="1803"/>
                <a:ext cx="91" cy="36"/>
              </a:xfrm>
              <a:custGeom>
                <a:avLst/>
                <a:gdLst>
                  <a:gd name="T0" fmla="*/ 0 w 91"/>
                  <a:gd name="T1" fmla="*/ 0 h 36"/>
                  <a:gd name="T2" fmla="*/ 44 w 91"/>
                  <a:gd name="T3" fmla="*/ 17 h 36"/>
                  <a:gd name="T4" fmla="*/ 91 w 91"/>
                  <a:gd name="T5" fmla="*/ 36 h 36"/>
                  <a:gd name="T6" fmla="*/ 0 60000 65536"/>
                  <a:gd name="T7" fmla="*/ 0 60000 65536"/>
                  <a:gd name="T8" fmla="*/ 0 60000 65536"/>
                  <a:gd name="T9" fmla="*/ 0 w 91"/>
                  <a:gd name="T10" fmla="*/ 0 h 36"/>
                  <a:gd name="T11" fmla="*/ 91 w 91"/>
                  <a:gd name="T12" fmla="*/ 36 h 36"/>
                </a:gdLst>
                <a:ahLst/>
                <a:cxnLst>
                  <a:cxn ang="T6">
                    <a:pos x="T0" y="T1"/>
                  </a:cxn>
                  <a:cxn ang="T7">
                    <a:pos x="T2" y="T3"/>
                  </a:cxn>
                  <a:cxn ang="T8">
                    <a:pos x="T4" y="T5"/>
                  </a:cxn>
                </a:cxnLst>
                <a:rect l="T9" t="T10" r="T11" b="T12"/>
                <a:pathLst>
                  <a:path w="91" h="36">
                    <a:moveTo>
                      <a:pt x="0" y="0"/>
                    </a:moveTo>
                    <a:lnTo>
                      <a:pt x="44" y="17"/>
                    </a:lnTo>
                    <a:lnTo>
                      <a:pt x="91" y="36"/>
                    </a:lnTo>
                  </a:path>
                </a:pathLst>
              </a:custGeom>
              <a:noFill/>
              <a:ln w="127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90" name="Line 141">
                <a:extLst>
                  <a:ext uri="{FF2B5EF4-FFF2-40B4-BE49-F238E27FC236}">
                    <a16:creationId xmlns:a16="http://schemas.microsoft.com/office/drawing/2014/main" id="{B3DF02BA-71BC-4B8D-9049-A0B8E2B8813C}"/>
                  </a:ext>
                </a:extLst>
              </p:cNvPr>
              <p:cNvSpPr>
                <a:spLocks noChangeShapeType="1"/>
              </p:cNvSpPr>
              <p:nvPr/>
            </p:nvSpPr>
            <p:spPr bwMode="auto">
              <a:xfrm>
                <a:off x="2796" y="1839"/>
                <a:ext cx="90" cy="37"/>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91" name="Line 142">
                <a:extLst>
                  <a:ext uri="{FF2B5EF4-FFF2-40B4-BE49-F238E27FC236}">
                    <a16:creationId xmlns:a16="http://schemas.microsoft.com/office/drawing/2014/main" id="{F76485F2-BEAD-4A3A-BBEF-E0C98515E35D}"/>
                  </a:ext>
                </a:extLst>
              </p:cNvPr>
              <p:cNvSpPr>
                <a:spLocks noChangeShapeType="1"/>
              </p:cNvSpPr>
              <p:nvPr/>
            </p:nvSpPr>
            <p:spPr bwMode="auto">
              <a:xfrm>
                <a:off x="2886" y="1876"/>
                <a:ext cx="90" cy="36"/>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92" name="Line 143">
                <a:extLst>
                  <a:ext uri="{FF2B5EF4-FFF2-40B4-BE49-F238E27FC236}">
                    <a16:creationId xmlns:a16="http://schemas.microsoft.com/office/drawing/2014/main" id="{6AE58810-C34A-450E-A256-EB36CD34E4D3}"/>
                  </a:ext>
                </a:extLst>
              </p:cNvPr>
              <p:cNvSpPr>
                <a:spLocks noChangeShapeType="1"/>
              </p:cNvSpPr>
              <p:nvPr/>
            </p:nvSpPr>
            <p:spPr bwMode="auto">
              <a:xfrm>
                <a:off x="2976" y="1912"/>
                <a:ext cx="90" cy="39"/>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93" name="Line 144">
                <a:extLst>
                  <a:ext uri="{FF2B5EF4-FFF2-40B4-BE49-F238E27FC236}">
                    <a16:creationId xmlns:a16="http://schemas.microsoft.com/office/drawing/2014/main" id="{BE463087-F0F6-4CA1-BA6F-FE10BFDC3F21}"/>
                  </a:ext>
                </a:extLst>
              </p:cNvPr>
              <p:cNvSpPr>
                <a:spLocks noChangeShapeType="1"/>
              </p:cNvSpPr>
              <p:nvPr/>
            </p:nvSpPr>
            <p:spPr bwMode="auto">
              <a:xfrm>
                <a:off x="3066" y="1951"/>
                <a:ext cx="90" cy="40"/>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94" name="Line 145">
                <a:extLst>
                  <a:ext uri="{FF2B5EF4-FFF2-40B4-BE49-F238E27FC236}">
                    <a16:creationId xmlns:a16="http://schemas.microsoft.com/office/drawing/2014/main" id="{F384EC00-0659-4DD6-A478-4CAD395D81FD}"/>
                  </a:ext>
                </a:extLst>
              </p:cNvPr>
              <p:cNvSpPr>
                <a:spLocks noChangeShapeType="1"/>
              </p:cNvSpPr>
              <p:nvPr/>
            </p:nvSpPr>
            <p:spPr bwMode="auto">
              <a:xfrm>
                <a:off x="3156" y="1991"/>
                <a:ext cx="91" cy="42"/>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95" name="Line 146">
                <a:extLst>
                  <a:ext uri="{FF2B5EF4-FFF2-40B4-BE49-F238E27FC236}">
                    <a16:creationId xmlns:a16="http://schemas.microsoft.com/office/drawing/2014/main" id="{46B4C874-6C01-4A9A-8130-A059520C6237}"/>
                  </a:ext>
                </a:extLst>
              </p:cNvPr>
              <p:cNvSpPr>
                <a:spLocks noChangeShapeType="1"/>
              </p:cNvSpPr>
              <p:nvPr/>
            </p:nvSpPr>
            <p:spPr bwMode="auto">
              <a:xfrm>
                <a:off x="3247" y="2033"/>
                <a:ext cx="90" cy="42"/>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96" name="Freeform 147">
                <a:extLst>
                  <a:ext uri="{FF2B5EF4-FFF2-40B4-BE49-F238E27FC236}">
                    <a16:creationId xmlns:a16="http://schemas.microsoft.com/office/drawing/2014/main" id="{744954A2-3C7B-4FDA-8BBE-A18110B62F2C}"/>
                  </a:ext>
                </a:extLst>
              </p:cNvPr>
              <p:cNvSpPr>
                <a:spLocks/>
              </p:cNvSpPr>
              <p:nvPr/>
            </p:nvSpPr>
            <p:spPr bwMode="auto">
              <a:xfrm>
                <a:off x="3337" y="2075"/>
                <a:ext cx="90" cy="43"/>
              </a:xfrm>
              <a:custGeom>
                <a:avLst/>
                <a:gdLst>
                  <a:gd name="T0" fmla="*/ 0 w 90"/>
                  <a:gd name="T1" fmla="*/ 0 h 43"/>
                  <a:gd name="T2" fmla="*/ 44 w 90"/>
                  <a:gd name="T3" fmla="*/ 21 h 43"/>
                  <a:gd name="T4" fmla="*/ 90 w 90"/>
                  <a:gd name="T5" fmla="*/ 43 h 43"/>
                  <a:gd name="T6" fmla="*/ 0 60000 65536"/>
                  <a:gd name="T7" fmla="*/ 0 60000 65536"/>
                  <a:gd name="T8" fmla="*/ 0 60000 65536"/>
                  <a:gd name="T9" fmla="*/ 0 w 90"/>
                  <a:gd name="T10" fmla="*/ 0 h 43"/>
                  <a:gd name="T11" fmla="*/ 90 w 90"/>
                  <a:gd name="T12" fmla="*/ 43 h 43"/>
                </a:gdLst>
                <a:ahLst/>
                <a:cxnLst>
                  <a:cxn ang="T6">
                    <a:pos x="T0" y="T1"/>
                  </a:cxn>
                  <a:cxn ang="T7">
                    <a:pos x="T2" y="T3"/>
                  </a:cxn>
                  <a:cxn ang="T8">
                    <a:pos x="T4" y="T5"/>
                  </a:cxn>
                </a:cxnLst>
                <a:rect l="T9" t="T10" r="T11" b="T12"/>
                <a:pathLst>
                  <a:path w="90" h="43">
                    <a:moveTo>
                      <a:pt x="0" y="0"/>
                    </a:moveTo>
                    <a:lnTo>
                      <a:pt x="44" y="21"/>
                    </a:lnTo>
                    <a:lnTo>
                      <a:pt x="90" y="43"/>
                    </a:lnTo>
                  </a:path>
                </a:pathLst>
              </a:custGeom>
              <a:noFill/>
              <a:ln w="127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97" name="Freeform 148">
                <a:extLst>
                  <a:ext uri="{FF2B5EF4-FFF2-40B4-BE49-F238E27FC236}">
                    <a16:creationId xmlns:a16="http://schemas.microsoft.com/office/drawing/2014/main" id="{DC73D347-C273-4EBB-A5BC-724D9AA55899}"/>
                  </a:ext>
                </a:extLst>
              </p:cNvPr>
              <p:cNvSpPr>
                <a:spLocks/>
              </p:cNvSpPr>
              <p:nvPr/>
            </p:nvSpPr>
            <p:spPr bwMode="auto">
              <a:xfrm>
                <a:off x="3427" y="2118"/>
                <a:ext cx="90" cy="46"/>
              </a:xfrm>
              <a:custGeom>
                <a:avLst/>
                <a:gdLst>
                  <a:gd name="T0" fmla="*/ 0 w 90"/>
                  <a:gd name="T1" fmla="*/ 0 h 46"/>
                  <a:gd name="T2" fmla="*/ 44 w 90"/>
                  <a:gd name="T3" fmla="*/ 23 h 46"/>
                  <a:gd name="T4" fmla="*/ 90 w 90"/>
                  <a:gd name="T5" fmla="*/ 46 h 46"/>
                  <a:gd name="T6" fmla="*/ 0 60000 65536"/>
                  <a:gd name="T7" fmla="*/ 0 60000 65536"/>
                  <a:gd name="T8" fmla="*/ 0 60000 65536"/>
                  <a:gd name="T9" fmla="*/ 0 w 90"/>
                  <a:gd name="T10" fmla="*/ 0 h 46"/>
                  <a:gd name="T11" fmla="*/ 90 w 90"/>
                  <a:gd name="T12" fmla="*/ 46 h 46"/>
                </a:gdLst>
                <a:ahLst/>
                <a:cxnLst>
                  <a:cxn ang="T6">
                    <a:pos x="T0" y="T1"/>
                  </a:cxn>
                  <a:cxn ang="T7">
                    <a:pos x="T2" y="T3"/>
                  </a:cxn>
                  <a:cxn ang="T8">
                    <a:pos x="T4" y="T5"/>
                  </a:cxn>
                </a:cxnLst>
                <a:rect l="T9" t="T10" r="T11" b="T12"/>
                <a:pathLst>
                  <a:path w="90" h="46">
                    <a:moveTo>
                      <a:pt x="0" y="0"/>
                    </a:moveTo>
                    <a:lnTo>
                      <a:pt x="44" y="23"/>
                    </a:lnTo>
                    <a:lnTo>
                      <a:pt x="90" y="46"/>
                    </a:lnTo>
                  </a:path>
                </a:pathLst>
              </a:custGeom>
              <a:noFill/>
              <a:ln w="127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98" name="Line 149">
                <a:extLst>
                  <a:ext uri="{FF2B5EF4-FFF2-40B4-BE49-F238E27FC236}">
                    <a16:creationId xmlns:a16="http://schemas.microsoft.com/office/drawing/2014/main" id="{FDE56A1F-CFA5-41D0-BC3B-CE7813F8E42F}"/>
                  </a:ext>
                </a:extLst>
              </p:cNvPr>
              <p:cNvSpPr>
                <a:spLocks noChangeShapeType="1"/>
              </p:cNvSpPr>
              <p:nvPr/>
            </p:nvSpPr>
            <p:spPr bwMode="auto">
              <a:xfrm>
                <a:off x="3517" y="2164"/>
                <a:ext cx="91" cy="46"/>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99" name="Freeform 150">
                <a:extLst>
                  <a:ext uri="{FF2B5EF4-FFF2-40B4-BE49-F238E27FC236}">
                    <a16:creationId xmlns:a16="http://schemas.microsoft.com/office/drawing/2014/main" id="{60C8F612-126A-47DC-A830-D6E2CEEA869E}"/>
                  </a:ext>
                </a:extLst>
              </p:cNvPr>
              <p:cNvSpPr>
                <a:spLocks/>
              </p:cNvSpPr>
              <p:nvPr/>
            </p:nvSpPr>
            <p:spPr bwMode="auto">
              <a:xfrm>
                <a:off x="3608" y="2210"/>
                <a:ext cx="90" cy="46"/>
              </a:xfrm>
              <a:custGeom>
                <a:avLst/>
                <a:gdLst>
                  <a:gd name="T0" fmla="*/ 0 w 90"/>
                  <a:gd name="T1" fmla="*/ 0 h 46"/>
                  <a:gd name="T2" fmla="*/ 44 w 90"/>
                  <a:gd name="T3" fmla="*/ 23 h 46"/>
                  <a:gd name="T4" fmla="*/ 90 w 90"/>
                  <a:gd name="T5" fmla="*/ 46 h 46"/>
                  <a:gd name="T6" fmla="*/ 0 60000 65536"/>
                  <a:gd name="T7" fmla="*/ 0 60000 65536"/>
                  <a:gd name="T8" fmla="*/ 0 60000 65536"/>
                  <a:gd name="T9" fmla="*/ 0 w 90"/>
                  <a:gd name="T10" fmla="*/ 0 h 46"/>
                  <a:gd name="T11" fmla="*/ 90 w 90"/>
                  <a:gd name="T12" fmla="*/ 46 h 46"/>
                </a:gdLst>
                <a:ahLst/>
                <a:cxnLst>
                  <a:cxn ang="T6">
                    <a:pos x="T0" y="T1"/>
                  </a:cxn>
                  <a:cxn ang="T7">
                    <a:pos x="T2" y="T3"/>
                  </a:cxn>
                  <a:cxn ang="T8">
                    <a:pos x="T4" y="T5"/>
                  </a:cxn>
                </a:cxnLst>
                <a:rect l="T9" t="T10" r="T11" b="T12"/>
                <a:pathLst>
                  <a:path w="90" h="46">
                    <a:moveTo>
                      <a:pt x="0" y="0"/>
                    </a:moveTo>
                    <a:lnTo>
                      <a:pt x="44" y="23"/>
                    </a:lnTo>
                    <a:lnTo>
                      <a:pt x="90" y="46"/>
                    </a:lnTo>
                  </a:path>
                </a:pathLst>
              </a:custGeom>
              <a:noFill/>
              <a:ln w="127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00" name="Freeform 151">
                <a:extLst>
                  <a:ext uri="{FF2B5EF4-FFF2-40B4-BE49-F238E27FC236}">
                    <a16:creationId xmlns:a16="http://schemas.microsoft.com/office/drawing/2014/main" id="{42F55EF1-8C83-41EB-BD6E-0A952AE83E25}"/>
                  </a:ext>
                </a:extLst>
              </p:cNvPr>
              <p:cNvSpPr>
                <a:spLocks/>
              </p:cNvSpPr>
              <p:nvPr/>
            </p:nvSpPr>
            <p:spPr bwMode="auto">
              <a:xfrm>
                <a:off x="3698" y="2256"/>
                <a:ext cx="90" cy="50"/>
              </a:xfrm>
              <a:custGeom>
                <a:avLst/>
                <a:gdLst>
                  <a:gd name="T0" fmla="*/ 0 w 90"/>
                  <a:gd name="T1" fmla="*/ 0 h 50"/>
                  <a:gd name="T2" fmla="*/ 44 w 90"/>
                  <a:gd name="T3" fmla="*/ 25 h 50"/>
                  <a:gd name="T4" fmla="*/ 90 w 90"/>
                  <a:gd name="T5" fmla="*/ 50 h 50"/>
                  <a:gd name="T6" fmla="*/ 0 60000 65536"/>
                  <a:gd name="T7" fmla="*/ 0 60000 65536"/>
                  <a:gd name="T8" fmla="*/ 0 60000 65536"/>
                  <a:gd name="T9" fmla="*/ 0 w 90"/>
                  <a:gd name="T10" fmla="*/ 0 h 50"/>
                  <a:gd name="T11" fmla="*/ 90 w 90"/>
                  <a:gd name="T12" fmla="*/ 50 h 50"/>
                </a:gdLst>
                <a:ahLst/>
                <a:cxnLst>
                  <a:cxn ang="T6">
                    <a:pos x="T0" y="T1"/>
                  </a:cxn>
                  <a:cxn ang="T7">
                    <a:pos x="T2" y="T3"/>
                  </a:cxn>
                  <a:cxn ang="T8">
                    <a:pos x="T4" y="T5"/>
                  </a:cxn>
                </a:cxnLst>
                <a:rect l="T9" t="T10" r="T11" b="T12"/>
                <a:pathLst>
                  <a:path w="90" h="50">
                    <a:moveTo>
                      <a:pt x="0" y="0"/>
                    </a:moveTo>
                    <a:lnTo>
                      <a:pt x="44" y="25"/>
                    </a:lnTo>
                    <a:lnTo>
                      <a:pt x="90" y="50"/>
                    </a:lnTo>
                  </a:path>
                </a:pathLst>
              </a:custGeom>
              <a:noFill/>
              <a:ln w="127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01" name="Line 152">
                <a:extLst>
                  <a:ext uri="{FF2B5EF4-FFF2-40B4-BE49-F238E27FC236}">
                    <a16:creationId xmlns:a16="http://schemas.microsoft.com/office/drawing/2014/main" id="{E0ABEE83-E5BB-417F-B893-39C9DFA1CFB2}"/>
                  </a:ext>
                </a:extLst>
              </p:cNvPr>
              <p:cNvSpPr>
                <a:spLocks noChangeShapeType="1"/>
              </p:cNvSpPr>
              <p:nvPr/>
            </p:nvSpPr>
            <p:spPr bwMode="auto">
              <a:xfrm>
                <a:off x="3788" y="2306"/>
                <a:ext cx="90" cy="50"/>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902" name="Line 153">
                <a:extLst>
                  <a:ext uri="{FF2B5EF4-FFF2-40B4-BE49-F238E27FC236}">
                    <a16:creationId xmlns:a16="http://schemas.microsoft.com/office/drawing/2014/main" id="{DA7CB6ED-A1ED-48BF-AD41-D1BE5E955C37}"/>
                  </a:ext>
                </a:extLst>
              </p:cNvPr>
              <p:cNvSpPr>
                <a:spLocks noChangeShapeType="1"/>
              </p:cNvSpPr>
              <p:nvPr/>
            </p:nvSpPr>
            <p:spPr bwMode="auto">
              <a:xfrm>
                <a:off x="3878" y="2356"/>
                <a:ext cx="91" cy="51"/>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903" name="Line 154">
                <a:extLst>
                  <a:ext uri="{FF2B5EF4-FFF2-40B4-BE49-F238E27FC236}">
                    <a16:creationId xmlns:a16="http://schemas.microsoft.com/office/drawing/2014/main" id="{EF5E8887-D73A-407F-8D5B-3D13354655F7}"/>
                  </a:ext>
                </a:extLst>
              </p:cNvPr>
              <p:cNvSpPr>
                <a:spLocks noChangeShapeType="1"/>
              </p:cNvSpPr>
              <p:nvPr/>
            </p:nvSpPr>
            <p:spPr bwMode="auto">
              <a:xfrm>
                <a:off x="3969" y="2407"/>
                <a:ext cx="90" cy="54"/>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904" name="Freeform 155">
                <a:extLst>
                  <a:ext uri="{FF2B5EF4-FFF2-40B4-BE49-F238E27FC236}">
                    <a16:creationId xmlns:a16="http://schemas.microsoft.com/office/drawing/2014/main" id="{F72E3158-2E7D-4200-93F9-C5F7B4A867D9}"/>
                  </a:ext>
                </a:extLst>
              </p:cNvPr>
              <p:cNvSpPr>
                <a:spLocks/>
              </p:cNvSpPr>
              <p:nvPr/>
            </p:nvSpPr>
            <p:spPr bwMode="auto">
              <a:xfrm>
                <a:off x="4059" y="2461"/>
                <a:ext cx="92" cy="56"/>
              </a:xfrm>
              <a:custGeom>
                <a:avLst/>
                <a:gdLst>
                  <a:gd name="T0" fmla="*/ 0 w 92"/>
                  <a:gd name="T1" fmla="*/ 0 h 56"/>
                  <a:gd name="T2" fmla="*/ 46 w 92"/>
                  <a:gd name="T3" fmla="*/ 27 h 56"/>
                  <a:gd name="T4" fmla="*/ 92 w 92"/>
                  <a:gd name="T5" fmla="*/ 56 h 56"/>
                  <a:gd name="T6" fmla="*/ 0 60000 65536"/>
                  <a:gd name="T7" fmla="*/ 0 60000 65536"/>
                  <a:gd name="T8" fmla="*/ 0 60000 65536"/>
                  <a:gd name="T9" fmla="*/ 0 w 92"/>
                  <a:gd name="T10" fmla="*/ 0 h 56"/>
                  <a:gd name="T11" fmla="*/ 92 w 92"/>
                  <a:gd name="T12" fmla="*/ 56 h 56"/>
                </a:gdLst>
                <a:ahLst/>
                <a:cxnLst>
                  <a:cxn ang="T6">
                    <a:pos x="T0" y="T1"/>
                  </a:cxn>
                  <a:cxn ang="T7">
                    <a:pos x="T2" y="T3"/>
                  </a:cxn>
                  <a:cxn ang="T8">
                    <a:pos x="T4" y="T5"/>
                  </a:cxn>
                </a:cxnLst>
                <a:rect l="T9" t="T10" r="T11" b="T12"/>
                <a:pathLst>
                  <a:path w="92" h="56">
                    <a:moveTo>
                      <a:pt x="0" y="0"/>
                    </a:moveTo>
                    <a:lnTo>
                      <a:pt x="46" y="27"/>
                    </a:lnTo>
                    <a:lnTo>
                      <a:pt x="92" y="56"/>
                    </a:lnTo>
                  </a:path>
                </a:pathLst>
              </a:custGeom>
              <a:noFill/>
              <a:ln w="127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05" name="Freeform 156">
                <a:extLst>
                  <a:ext uri="{FF2B5EF4-FFF2-40B4-BE49-F238E27FC236}">
                    <a16:creationId xmlns:a16="http://schemas.microsoft.com/office/drawing/2014/main" id="{CC04AE52-6149-4F4B-8CAE-D0B526DFB807}"/>
                  </a:ext>
                </a:extLst>
              </p:cNvPr>
              <p:cNvSpPr>
                <a:spLocks/>
              </p:cNvSpPr>
              <p:nvPr/>
            </p:nvSpPr>
            <p:spPr bwMode="auto">
              <a:xfrm>
                <a:off x="4151" y="2517"/>
                <a:ext cx="90" cy="56"/>
              </a:xfrm>
              <a:custGeom>
                <a:avLst/>
                <a:gdLst>
                  <a:gd name="T0" fmla="*/ 0 w 90"/>
                  <a:gd name="T1" fmla="*/ 0 h 56"/>
                  <a:gd name="T2" fmla="*/ 46 w 90"/>
                  <a:gd name="T3" fmla="*/ 27 h 56"/>
                  <a:gd name="T4" fmla="*/ 90 w 90"/>
                  <a:gd name="T5" fmla="*/ 56 h 56"/>
                  <a:gd name="T6" fmla="*/ 0 60000 65536"/>
                  <a:gd name="T7" fmla="*/ 0 60000 65536"/>
                  <a:gd name="T8" fmla="*/ 0 60000 65536"/>
                  <a:gd name="T9" fmla="*/ 0 w 90"/>
                  <a:gd name="T10" fmla="*/ 0 h 56"/>
                  <a:gd name="T11" fmla="*/ 90 w 90"/>
                  <a:gd name="T12" fmla="*/ 56 h 56"/>
                </a:gdLst>
                <a:ahLst/>
                <a:cxnLst>
                  <a:cxn ang="T6">
                    <a:pos x="T0" y="T1"/>
                  </a:cxn>
                  <a:cxn ang="T7">
                    <a:pos x="T2" y="T3"/>
                  </a:cxn>
                  <a:cxn ang="T8">
                    <a:pos x="T4" y="T5"/>
                  </a:cxn>
                </a:cxnLst>
                <a:rect l="T9" t="T10" r="T11" b="T12"/>
                <a:pathLst>
                  <a:path w="90" h="56">
                    <a:moveTo>
                      <a:pt x="0" y="0"/>
                    </a:moveTo>
                    <a:lnTo>
                      <a:pt x="46" y="27"/>
                    </a:lnTo>
                    <a:lnTo>
                      <a:pt x="90" y="56"/>
                    </a:lnTo>
                  </a:path>
                </a:pathLst>
              </a:custGeom>
              <a:noFill/>
              <a:ln w="127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06" name="Freeform 157">
                <a:extLst>
                  <a:ext uri="{FF2B5EF4-FFF2-40B4-BE49-F238E27FC236}">
                    <a16:creationId xmlns:a16="http://schemas.microsoft.com/office/drawing/2014/main" id="{4CAEE31D-EF1B-4CBB-97E1-B45ADE4EA7AA}"/>
                  </a:ext>
                </a:extLst>
              </p:cNvPr>
              <p:cNvSpPr>
                <a:spLocks/>
              </p:cNvSpPr>
              <p:nvPr/>
            </p:nvSpPr>
            <p:spPr bwMode="auto">
              <a:xfrm>
                <a:off x="4241" y="2573"/>
                <a:ext cx="90" cy="59"/>
              </a:xfrm>
              <a:custGeom>
                <a:avLst/>
                <a:gdLst>
                  <a:gd name="T0" fmla="*/ 0 w 90"/>
                  <a:gd name="T1" fmla="*/ 0 h 59"/>
                  <a:gd name="T2" fmla="*/ 44 w 90"/>
                  <a:gd name="T3" fmla="*/ 28 h 59"/>
                  <a:gd name="T4" fmla="*/ 90 w 90"/>
                  <a:gd name="T5" fmla="*/ 59 h 59"/>
                  <a:gd name="T6" fmla="*/ 0 60000 65536"/>
                  <a:gd name="T7" fmla="*/ 0 60000 65536"/>
                  <a:gd name="T8" fmla="*/ 0 60000 65536"/>
                  <a:gd name="T9" fmla="*/ 0 w 90"/>
                  <a:gd name="T10" fmla="*/ 0 h 59"/>
                  <a:gd name="T11" fmla="*/ 90 w 90"/>
                  <a:gd name="T12" fmla="*/ 59 h 59"/>
                </a:gdLst>
                <a:ahLst/>
                <a:cxnLst>
                  <a:cxn ang="T6">
                    <a:pos x="T0" y="T1"/>
                  </a:cxn>
                  <a:cxn ang="T7">
                    <a:pos x="T2" y="T3"/>
                  </a:cxn>
                  <a:cxn ang="T8">
                    <a:pos x="T4" y="T5"/>
                  </a:cxn>
                </a:cxnLst>
                <a:rect l="T9" t="T10" r="T11" b="T12"/>
                <a:pathLst>
                  <a:path w="90" h="59">
                    <a:moveTo>
                      <a:pt x="0" y="0"/>
                    </a:moveTo>
                    <a:lnTo>
                      <a:pt x="44" y="28"/>
                    </a:lnTo>
                    <a:lnTo>
                      <a:pt x="90" y="59"/>
                    </a:lnTo>
                  </a:path>
                </a:pathLst>
              </a:custGeom>
              <a:noFill/>
              <a:ln w="127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07" name="Line 158">
                <a:extLst>
                  <a:ext uri="{FF2B5EF4-FFF2-40B4-BE49-F238E27FC236}">
                    <a16:creationId xmlns:a16="http://schemas.microsoft.com/office/drawing/2014/main" id="{B33E4369-7FF5-4FA7-BCAF-8937ACE1756B}"/>
                  </a:ext>
                </a:extLst>
              </p:cNvPr>
              <p:cNvSpPr>
                <a:spLocks noChangeShapeType="1"/>
              </p:cNvSpPr>
              <p:nvPr/>
            </p:nvSpPr>
            <p:spPr bwMode="auto">
              <a:xfrm>
                <a:off x="4331" y="2632"/>
                <a:ext cx="91" cy="60"/>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908" name="Line 159">
                <a:extLst>
                  <a:ext uri="{FF2B5EF4-FFF2-40B4-BE49-F238E27FC236}">
                    <a16:creationId xmlns:a16="http://schemas.microsoft.com/office/drawing/2014/main" id="{A9B5D582-DA10-4295-A6E2-3A3222090094}"/>
                  </a:ext>
                </a:extLst>
              </p:cNvPr>
              <p:cNvSpPr>
                <a:spLocks noChangeShapeType="1"/>
              </p:cNvSpPr>
              <p:nvPr/>
            </p:nvSpPr>
            <p:spPr bwMode="auto">
              <a:xfrm>
                <a:off x="4422" y="2692"/>
                <a:ext cx="90" cy="61"/>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909" name="Freeform 160">
                <a:extLst>
                  <a:ext uri="{FF2B5EF4-FFF2-40B4-BE49-F238E27FC236}">
                    <a16:creationId xmlns:a16="http://schemas.microsoft.com/office/drawing/2014/main" id="{80B72BDA-8A63-490B-8DD9-D0B555F472A8}"/>
                  </a:ext>
                </a:extLst>
              </p:cNvPr>
              <p:cNvSpPr>
                <a:spLocks/>
              </p:cNvSpPr>
              <p:nvPr/>
            </p:nvSpPr>
            <p:spPr bwMode="auto">
              <a:xfrm>
                <a:off x="4512" y="2753"/>
                <a:ext cx="90" cy="65"/>
              </a:xfrm>
              <a:custGeom>
                <a:avLst/>
                <a:gdLst>
                  <a:gd name="T0" fmla="*/ 0 w 90"/>
                  <a:gd name="T1" fmla="*/ 0 h 65"/>
                  <a:gd name="T2" fmla="*/ 44 w 90"/>
                  <a:gd name="T3" fmla="*/ 33 h 65"/>
                  <a:gd name="T4" fmla="*/ 90 w 90"/>
                  <a:gd name="T5" fmla="*/ 65 h 65"/>
                  <a:gd name="T6" fmla="*/ 0 60000 65536"/>
                  <a:gd name="T7" fmla="*/ 0 60000 65536"/>
                  <a:gd name="T8" fmla="*/ 0 60000 65536"/>
                  <a:gd name="T9" fmla="*/ 0 w 90"/>
                  <a:gd name="T10" fmla="*/ 0 h 65"/>
                  <a:gd name="T11" fmla="*/ 90 w 90"/>
                  <a:gd name="T12" fmla="*/ 65 h 65"/>
                </a:gdLst>
                <a:ahLst/>
                <a:cxnLst>
                  <a:cxn ang="T6">
                    <a:pos x="T0" y="T1"/>
                  </a:cxn>
                  <a:cxn ang="T7">
                    <a:pos x="T2" y="T3"/>
                  </a:cxn>
                  <a:cxn ang="T8">
                    <a:pos x="T4" y="T5"/>
                  </a:cxn>
                </a:cxnLst>
                <a:rect l="T9" t="T10" r="T11" b="T12"/>
                <a:pathLst>
                  <a:path w="90" h="65">
                    <a:moveTo>
                      <a:pt x="0" y="0"/>
                    </a:moveTo>
                    <a:lnTo>
                      <a:pt x="44" y="33"/>
                    </a:lnTo>
                    <a:lnTo>
                      <a:pt x="90" y="65"/>
                    </a:lnTo>
                  </a:path>
                </a:pathLst>
              </a:custGeom>
              <a:noFill/>
              <a:ln w="127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10" name="Line 161">
                <a:extLst>
                  <a:ext uri="{FF2B5EF4-FFF2-40B4-BE49-F238E27FC236}">
                    <a16:creationId xmlns:a16="http://schemas.microsoft.com/office/drawing/2014/main" id="{4011B518-5D66-4401-A7A5-61EC22163D86}"/>
                  </a:ext>
                </a:extLst>
              </p:cNvPr>
              <p:cNvSpPr>
                <a:spLocks noChangeShapeType="1"/>
              </p:cNvSpPr>
              <p:nvPr/>
            </p:nvSpPr>
            <p:spPr bwMode="auto">
              <a:xfrm>
                <a:off x="4602" y="2818"/>
                <a:ext cx="90" cy="66"/>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911" name="Line 162">
                <a:extLst>
                  <a:ext uri="{FF2B5EF4-FFF2-40B4-BE49-F238E27FC236}">
                    <a16:creationId xmlns:a16="http://schemas.microsoft.com/office/drawing/2014/main" id="{B6572C33-3B45-4F9A-960A-68708115B522}"/>
                  </a:ext>
                </a:extLst>
              </p:cNvPr>
              <p:cNvSpPr>
                <a:spLocks noChangeShapeType="1"/>
              </p:cNvSpPr>
              <p:nvPr/>
            </p:nvSpPr>
            <p:spPr bwMode="auto">
              <a:xfrm>
                <a:off x="4692" y="2884"/>
                <a:ext cx="91" cy="67"/>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912" name="Freeform 163">
                <a:extLst>
                  <a:ext uri="{FF2B5EF4-FFF2-40B4-BE49-F238E27FC236}">
                    <a16:creationId xmlns:a16="http://schemas.microsoft.com/office/drawing/2014/main" id="{E9D5050D-C176-47A5-A640-59F191360A13}"/>
                  </a:ext>
                </a:extLst>
              </p:cNvPr>
              <p:cNvSpPr>
                <a:spLocks/>
              </p:cNvSpPr>
              <p:nvPr/>
            </p:nvSpPr>
            <p:spPr bwMode="auto">
              <a:xfrm>
                <a:off x="4783" y="2951"/>
                <a:ext cx="90" cy="71"/>
              </a:xfrm>
              <a:custGeom>
                <a:avLst/>
                <a:gdLst>
                  <a:gd name="T0" fmla="*/ 0 w 90"/>
                  <a:gd name="T1" fmla="*/ 0 h 71"/>
                  <a:gd name="T2" fmla="*/ 44 w 90"/>
                  <a:gd name="T3" fmla="*/ 34 h 71"/>
                  <a:gd name="T4" fmla="*/ 90 w 90"/>
                  <a:gd name="T5" fmla="*/ 71 h 71"/>
                  <a:gd name="T6" fmla="*/ 0 60000 65536"/>
                  <a:gd name="T7" fmla="*/ 0 60000 65536"/>
                  <a:gd name="T8" fmla="*/ 0 60000 65536"/>
                  <a:gd name="T9" fmla="*/ 0 w 90"/>
                  <a:gd name="T10" fmla="*/ 0 h 71"/>
                  <a:gd name="T11" fmla="*/ 90 w 90"/>
                  <a:gd name="T12" fmla="*/ 71 h 71"/>
                </a:gdLst>
                <a:ahLst/>
                <a:cxnLst>
                  <a:cxn ang="T6">
                    <a:pos x="T0" y="T1"/>
                  </a:cxn>
                  <a:cxn ang="T7">
                    <a:pos x="T2" y="T3"/>
                  </a:cxn>
                  <a:cxn ang="T8">
                    <a:pos x="T4" y="T5"/>
                  </a:cxn>
                </a:cxnLst>
                <a:rect l="T9" t="T10" r="T11" b="T12"/>
                <a:pathLst>
                  <a:path w="90" h="71">
                    <a:moveTo>
                      <a:pt x="0" y="0"/>
                    </a:moveTo>
                    <a:lnTo>
                      <a:pt x="44" y="34"/>
                    </a:lnTo>
                    <a:lnTo>
                      <a:pt x="90" y="71"/>
                    </a:lnTo>
                  </a:path>
                </a:pathLst>
              </a:custGeom>
              <a:noFill/>
              <a:ln w="127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13" name="Freeform 164">
                <a:extLst>
                  <a:ext uri="{FF2B5EF4-FFF2-40B4-BE49-F238E27FC236}">
                    <a16:creationId xmlns:a16="http://schemas.microsoft.com/office/drawing/2014/main" id="{317ABA27-75A7-43CF-BFC8-11CE0AD944C1}"/>
                  </a:ext>
                </a:extLst>
              </p:cNvPr>
              <p:cNvSpPr>
                <a:spLocks/>
              </p:cNvSpPr>
              <p:nvPr/>
            </p:nvSpPr>
            <p:spPr bwMode="auto">
              <a:xfrm>
                <a:off x="4873" y="3022"/>
                <a:ext cx="90" cy="71"/>
              </a:xfrm>
              <a:custGeom>
                <a:avLst/>
                <a:gdLst>
                  <a:gd name="T0" fmla="*/ 0 w 90"/>
                  <a:gd name="T1" fmla="*/ 0 h 71"/>
                  <a:gd name="T2" fmla="*/ 44 w 90"/>
                  <a:gd name="T3" fmla="*/ 34 h 71"/>
                  <a:gd name="T4" fmla="*/ 90 w 90"/>
                  <a:gd name="T5" fmla="*/ 71 h 71"/>
                  <a:gd name="T6" fmla="*/ 0 60000 65536"/>
                  <a:gd name="T7" fmla="*/ 0 60000 65536"/>
                  <a:gd name="T8" fmla="*/ 0 60000 65536"/>
                  <a:gd name="T9" fmla="*/ 0 w 90"/>
                  <a:gd name="T10" fmla="*/ 0 h 71"/>
                  <a:gd name="T11" fmla="*/ 90 w 90"/>
                  <a:gd name="T12" fmla="*/ 71 h 71"/>
                </a:gdLst>
                <a:ahLst/>
                <a:cxnLst>
                  <a:cxn ang="T6">
                    <a:pos x="T0" y="T1"/>
                  </a:cxn>
                  <a:cxn ang="T7">
                    <a:pos x="T2" y="T3"/>
                  </a:cxn>
                  <a:cxn ang="T8">
                    <a:pos x="T4" y="T5"/>
                  </a:cxn>
                </a:cxnLst>
                <a:rect l="T9" t="T10" r="T11" b="T12"/>
                <a:pathLst>
                  <a:path w="90" h="71">
                    <a:moveTo>
                      <a:pt x="0" y="0"/>
                    </a:moveTo>
                    <a:lnTo>
                      <a:pt x="44" y="34"/>
                    </a:lnTo>
                    <a:lnTo>
                      <a:pt x="90" y="71"/>
                    </a:lnTo>
                  </a:path>
                </a:pathLst>
              </a:custGeom>
              <a:noFill/>
              <a:ln w="127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14" name="Freeform 165">
                <a:extLst>
                  <a:ext uri="{FF2B5EF4-FFF2-40B4-BE49-F238E27FC236}">
                    <a16:creationId xmlns:a16="http://schemas.microsoft.com/office/drawing/2014/main" id="{AD383741-A0AE-497A-B133-A3477B5C5BE2}"/>
                  </a:ext>
                </a:extLst>
              </p:cNvPr>
              <p:cNvSpPr>
                <a:spLocks/>
              </p:cNvSpPr>
              <p:nvPr/>
            </p:nvSpPr>
            <p:spPr bwMode="auto">
              <a:xfrm>
                <a:off x="4963" y="3093"/>
                <a:ext cx="90" cy="75"/>
              </a:xfrm>
              <a:custGeom>
                <a:avLst/>
                <a:gdLst>
                  <a:gd name="T0" fmla="*/ 0 w 90"/>
                  <a:gd name="T1" fmla="*/ 0 h 75"/>
                  <a:gd name="T2" fmla="*/ 44 w 90"/>
                  <a:gd name="T3" fmla="*/ 36 h 75"/>
                  <a:gd name="T4" fmla="*/ 90 w 90"/>
                  <a:gd name="T5" fmla="*/ 75 h 75"/>
                  <a:gd name="T6" fmla="*/ 0 60000 65536"/>
                  <a:gd name="T7" fmla="*/ 0 60000 65536"/>
                  <a:gd name="T8" fmla="*/ 0 60000 65536"/>
                  <a:gd name="T9" fmla="*/ 0 w 90"/>
                  <a:gd name="T10" fmla="*/ 0 h 75"/>
                  <a:gd name="T11" fmla="*/ 90 w 90"/>
                  <a:gd name="T12" fmla="*/ 75 h 75"/>
                </a:gdLst>
                <a:ahLst/>
                <a:cxnLst>
                  <a:cxn ang="T6">
                    <a:pos x="T0" y="T1"/>
                  </a:cxn>
                  <a:cxn ang="T7">
                    <a:pos x="T2" y="T3"/>
                  </a:cxn>
                  <a:cxn ang="T8">
                    <a:pos x="T4" y="T5"/>
                  </a:cxn>
                </a:cxnLst>
                <a:rect l="T9" t="T10" r="T11" b="T12"/>
                <a:pathLst>
                  <a:path w="90" h="75">
                    <a:moveTo>
                      <a:pt x="0" y="0"/>
                    </a:moveTo>
                    <a:lnTo>
                      <a:pt x="44" y="36"/>
                    </a:lnTo>
                    <a:lnTo>
                      <a:pt x="90" y="75"/>
                    </a:lnTo>
                  </a:path>
                </a:pathLst>
              </a:custGeom>
              <a:noFill/>
              <a:ln w="127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15" name="Line 166">
                <a:extLst>
                  <a:ext uri="{FF2B5EF4-FFF2-40B4-BE49-F238E27FC236}">
                    <a16:creationId xmlns:a16="http://schemas.microsoft.com/office/drawing/2014/main" id="{F227D073-C9C7-4212-BAF5-8C8368FB10E7}"/>
                  </a:ext>
                </a:extLst>
              </p:cNvPr>
              <p:cNvSpPr>
                <a:spLocks noChangeShapeType="1"/>
              </p:cNvSpPr>
              <p:nvPr/>
            </p:nvSpPr>
            <p:spPr bwMode="auto">
              <a:xfrm>
                <a:off x="5053" y="3168"/>
                <a:ext cx="91" cy="75"/>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916" name="Freeform 167">
                <a:extLst>
                  <a:ext uri="{FF2B5EF4-FFF2-40B4-BE49-F238E27FC236}">
                    <a16:creationId xmlns:a16="http://schemas.microsoft.com/office/drawing/2014/main" id="{EAC1CBE9-5462-40A0-A297-3EEF42515CA7}"/>
                  </a:ext>
                </a:extLst>
              </p:cNvPr>
              <p:cNvSpPr>
                <a:spLocks/>
              </p:cNvSpPr>
              <p:nvPr/>
            </p:nvSpPr>
            <p:spPr bwMode="auto">
              <a:xfrm>
                <a:off x="1060" y="3223"/>
                <a:ext cx="38" cy="39"/>
              </a:xfrm>
              <a:custGeom>
                <a:avLst/>
                <a:gdLst>
                  <a:gd name="T0" fmla="*/ 19 w 38"/>
                  <a:gd name="T1" fmla="*/ 0 h 39"/>
                  <a:gd name="T2" fmla="*/ 38 w 38"/>
                  <a:gd name="T3" fmla="*/ 20 h 39"/>
                  <a:gd name="T4" fmla="*/ 19 w 38"/>
                  <a:gd name="T5" fmla="*/ 39 h 39"/>
                  <a:gd name="T6" fmla="*/ 0 w 38"/>
                  <a:gd name="T7" fmla="*/ 20 h 39"/>
                  <a:gd name="T8" fmla="*/ 19 w 38"/>
                  <a:gd name="T9" fmla="*/ 0 h 39"/>
                  <a:gd name="T10" fmla="*/ 0 60000 65536"/>
                  <a:gd name="T11" fmla="*/ 0 60000 65536"/>
                  <a:gd name="T12" fmla="*/ 0 60000 65536"/>
                  <a:gd name="T13" fmla="*/ 0 60000 65536"/>
                  <a:gd name="T14" fmla="*/ 0 60000 65536"/>
                  <a:gd name="T15" fmla="*/ 0 w 38"/>
                  <a:gd name="T16" fmla="*/ 0 h 39"/>
                  <a:gd name="T17" fmla="*/ 38 w 38"/>
                  <a:gd name="T18" fmla="*/ 39 h 39"/>
                </a:gdLst>
                <a:ahLst/>
                <a:cxnLst>
                  <a:cxn ang="T10">
                    <a:pos x="T0" y="T1"/>
                  </a:cxn>
                  <a:cxn ang="T11">
                    <a:pos x="T2" y="T3"/>
                  </a:cxn>
                  <a:cxn ang="T12">
                    <a:pos x="T4" y="T5"/>
                  </a:cxn>
                  <a:cxn ang="T13">
                    <a:pos x="T6" y="T7"/>
                  </a:cxn>
                  <a:cxn ang="T14">
                    <a:pos x="T8" y="T9"/>
                  </a:cxn>
                </a:cxnLst>
                <a:rect l="T15" t="T16" r="T17" b="T18"/>
                <a:pathLst>
                  <a:path w="38" h="39">
                    <a:moveTo>
                      <a:pt x="19" y="0"/>
                    </a:moveTo>
                    <a:lnTo>
                      <a:pt x="38" y="20"/>
                    </a:lnTo>
                    <a:lnTo>
                      <a:pt x="19" y="39"/>
                    </a:lnTo>
                    <a:lnTo>
                      <a:pt x="0" y="20"/>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917" name="Freeform 168">
                <a:extLst>
                  <a:ext uri="{FF2B5EF4-FFF2-40B4-BE49-F238E27FC236}">
                    <a16:creationId xmlns:a16="http://schemas.microsoft.com/office/drawing/2014/main" id="{55E78283-688D-4014-BE70-E48677077765}"/>
                  </a:ext>
                </a:extLst>
              </p:cNvPr>
              <p:cNvSpPr>
                <a:spLocks/>
              </p:cNvSpPr>
              <p:nvPr/>
            </p:nvSpPr>
            <p:spPr bwMode="auto">
              <a:xfrm>
                <a:off x="1150" y="3204"/>
                <a:ext cx="39" cy="39"/>
              </a:xfrm>
              <a:custGeom>
                <a:avLst/>
                <a:gdLst>
                  <a:gd name="T0" fmla="*/ 19 w 39"/>
                  <a:gd name="T1" fmla="*/ 0 h 39"/>
                  <a:gd name="T2" fmla="*/ 39 w 39"/>
                  <a:gd name="T3" fmla="*/ 19 h 39"/>
                  <a:gd name="T4" fmla="*/ 19 w 39"/>
                  <a:gd name="T5" fmla="*/ 39 h 39"/>
                  <a:gd name="T6" fmla="*/ 0 w 39"/>
                  <a:gd name="T7" fmla="*/ 19 h 39"/>
                  <a:gd name="T8" fmla="*/ 19 w 39"/>
                  <a:gd name="T9" fmla="*/ 0 h 39"/>
                  <a:gd name="T10" fmla="*/ 0 60000 65536"/>
                  <a:gd name="T11" fmla="*/ 0 60000 65536"/>
                  <a:gd name="T12" fmla="*/ 0 60000 65536"/>
                  <a:gd name="T13" fmla="*/ 0 60000 65536"/>
                  <a:gd name="T14" fmla="*/ 0 60000 65536"/>
                  <a:gd name="T15" fmla="*/ 0 w 39"/>
                  <a:gd name="T16" fmla="*/ 0 h 39"/>
                  <a:gd name="T17" fmla="*/ 39 w 39"/>
                  <a:gd name="T18" fmla="*/ 39 h 39"/>
                </a:gdLst>
                <a:ahLst/>
                <a:cxnLst>
                  <a:cxn ang="T10">
                    <a:pos x="T0" y="T1"/>
                  </a:cxn>
                  <a:cxn ang="T11">
                    <a:pos x="T2" y="T3"/>
                  </a:cxn>
                  <a:cxn ang="T12">
                    <a:pos x="T4" y="T5"/>
                  </a:cxn>
                  <a:cxn ang="T13">
                    <a:pos x="T6" y="T7"/>
                  </a:cxn>
                  <a:cxn ang="T14">
                    <a:pos x="T8" y="T9"/>
                  </a:cxn>
                </a:cxnLst>
                <a:rect l="T15" t="T16" r="T17" b="T18"/>
                <a:pathLst>
                  <a:path w="39" h="39">
                    <a:moveTo>
                      <a:pt x="19" y="0"/>
                    </a:moveTo>
                    <a:lnTo>
                      <a:pt x="39" y="19"/>
                    </a:lnTo>
                    <a:lnTo>
                      <a:pt x="19" y="39"/>
                    </a:lnTo>
                    <a:lnTo>
                      <a:pt x="0" y="19"/>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918" name="Freeform 169">
                <a:extLst>
                  <a:ext uri="{FF2B5EF4-FFF2-40B4-BE49-F238E27FC236}">
                    <a16:creationId xmlns:a16="http://schemas.microsoft.com/office/drawing/2014/main" id="{580E747B-6847-4C7C-964E-C5D2DC820D62}"/>
                  </a:ext>
                </a:extLst>
              </p:cNvPr>
              <p:cNvSpPr>
                <a:spLocks/>
              </p:cNvSpPr>
              <p:nvPr/>
            </p:nvSpPr>
            <p:spPr bwMode="auto">
              <a:xfrm>
                <a:off x="1240" y="3185"/>
                <a:ext cx="39" cy="38"/>
              </a:xfrm>
              <a:custGeom>
                <a:avLst/>
                <a:gdLst>
                  <a:gd name="T0" fmla="*/ 20 w 39"/>
                  <a:gd name="T1" fmla="*/ 0 h 38"/>
                  <a:gd name="T2" fmla="*/ 39 w 39"/>
                  <a:gd name="T3" fmla="*/ 19 h 38"/>
                  <a:gd name="T4" fmla="*/ 20 w 39"/>
                  <a:gd name="T5" fmla="*/ 38 h 38"/>
                  <a:gd name="T6" fmla="*/ 0 w 39"/>
                  <a:gd name="T7" fmla="*/ 19 h 38"/>
                  <a:gd name="T8" fmla="*/ 20 w 39"/>
                  <a:gd name="T9" fmla="*/ 0 h 38"/>
                  <a:gd name="T10" fmla="*/ 0 60000 65536"/>
                  <a:gd name="T11" fmla="*/ 0 60000 65536"/>
                  <a:gd name="T12" fmla="*/ 0 60000 65536"/>
                  <a:gd name="T13" fmla="*/ 0 60000 65536"/>
                  <a:gd name="T14" fmla="*/ 0 60000 65536"/>
                  <a:gd name="T15" fmla="*/ 0 w 39"/>
                  <a:gd name="T16" fmla="*/ 0 h 38"/>
                  <a:gd name="T17" fmla="*/ 39 w 39"/>
                  <a:gd name="T18" fmla="*/ 38 h 38"/>
                </a:gdLst>
                <a:ahLst/>
                <a:cxnLst>
                  <a:cxn ang="T10">
                    <a:pos x="T0" y="T1"/>
                  </a:cxn>
                  <a:cxn ang="T11">
                    <a:pos x="T2" y="T3"/>
                  </a:cxn>
                  <a:cxn ang="T12">
                    <a:pos x="T4" y="T5"/>
                  </a:cxn>
                  <a:cxn ang="T13">
                    <a:pos x="T6" y="T7"/>
                  </a:cxn>
                  <a:cxn ang="T14">
                    <a:pos x="T8" y="T9"/>
                  </a:cxn>
                </a:cxnLst>
                <a:rect l="T15" t="T16" r="T17" b="T18"/>
                <a:pathLst>
                  <a:path w="39" h="38">
                    <a:moveTo>
                      <a:pt x="20" y="0"/>
                    </a:moveTo>
                    <a:lnTo>
                      <a:pt x="39" y="19"/>
                    </a:lnTo>
                    <a:lnTo>
                      <a:pt x="20" y="38"/>
                    </a:lnTo>
                    <a:lnTo>
                      <a:pt x="0" y="19"/>
                    </a:lnTo>
                    <a:lnTo>
                      <a:pt x="20" y="0"/>
                    </a:lnTo>
                    <a:close/>
                  </a:path>
                </a:pathLst>
              </a:custGeom>
              <a:solidFill>
                <a:srgbClr val="000080"/>
              </a:solidFill>
              <a:ln w="12700">
                <a:solidFill>
                  <a:srgbClr val="000080"/>
                </a:solidFill>
                <a:round/>
                <a:headEnd/>
                <a:tailEnd/>
              </a:ln>
            </p:spPr>
            <p:txBody>
              <a:bodyPr/>
              <a:lstStyle/>
              <a:p>
                <a:endParaRPr lang="zh-CN" altLang="en-US"/>
              </a:p>
            </p:txBody>
          </p:sp>
          <p:sp>
            <p:nvSpPr>
              <p:cNvPr id="26919" name="Freeform 170">
                <a:extLst>
                  <a:ext uri="{FF2B5EF4-FFF2-40B4-BE49-F238E27FC236}">
                    <a16:creationId xmlns:a16="http://schemas.microsoft.com/office/drawing/2014/main" id="{630AEBAB-3215-49DD-8F35-2AB0A4050ACF}"/>
                  </a:ext>
                </a:extLst>
              </p:cNvPr>
              <p:cNvSpPr>
                <a:spLocks/>
              </p:cNvSpPr>
              <p:nvPr/>
            </p:nvSpPr>
            <p:spPr bwMode="auto">
              <a:xfrm>
                <a:off x="1331" y="3164"/>
                <a:ext cx="38" cy="38"/>
              </a:xfrm>
              <a:custGeom>
                <a:avLst/>
                <a:gdLst>
                  <a:gd name="T0" fmla="*/ 19 w 38"/>
                  <a:gd name="T1" fmla="*/ 0 h 38"/>
                  <a:gd name="T2" fmla="*/ 38 w 38"/>
                  <a:gd name="T3" fmla="*/ 19 h 38"/>
                  <a:gd name="T4" fmla="*/ 19 w 38"/>
                  <a:gd name="T5" fmla="*/ 38 h 38"/>
                  <a:gd name="T6" fmla="*/ 0 w 38"/>
                  <a:gd name="T7" fmla="*/ 19 h 38"/>
                  <a:gd name="T8" fmla="*/ 19 w 38"/>
                  <a:gd name="T9" fmla="*/ 0 h 38"/>
                  <a:gd name="T10" fmla="*/ 0 60000 65536"/>
                  <a:gd name="T11" fmla="*/ 0 60000 65536"/>
                  <a:gd name="T12" fmla="*/ 0 60000 65536"/>
                  <a:gd name="T13" fmla="*/ 0 60000 65536"/>
                  <a:gd name="T14" fmla="*/ 0 60000 65536"/>
                  <a:gd name="T15" fmla="*/ 0 w 38"/>
                  <a:gd name="T16" fmla="*/ 0 h 38"/>
                  <a:gd name="T17" fmla="*/ 38 w 38"/>
                  <a:gd name="T18" fmla="*/ 38 h 38"/>
                </a:gdLst>
                <a:ahLst/>
                <a:cxnLst>
                  <a:cxn ang="T10">
                    <a:pos x="T0" y="T1"/>
                  </a:cxn>
                  <a:cxn ang="T11">
                    <a:pos x="T2" y="T3"/>
                  </a:cxn>
                  <a:cxn ang="T12">
                    <a:pos x="T4" y="T5"/>
                  </a:cxn>
                  <a:cxn ang="T13">
                    <a:pos x="T6" y="T7"/>
                  </a:cxn>
                  <a:cxn ang="T14">
                    <a:pos x="T8" y="T9"/>
                  </a:cxn>
                </a:cxnLst>
                <a:rect l="T15" t="T16" r="T17" b="T18"/>
                <a:pathLst>
                  <a:path w="38" h="38">
                    <a:moveTo>
                      <a:pt x="19" y="0"/>
                    </a:moveTo>
                    <a:lnTo>
                      <a:pt x="38" y="19"/>
                    </a:lnTo>
                    <a:lnTo>
                      <a:pt x="19" y="38"/>
                    </a:lnTo>
                    <a:lnTo>
                      <a:pt x="0" y="19"/>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920" name="Freeform 171">
                <a:extLst>
                  <a:ext uri="{FF2B5EF4-FFF2-40B4-BE49-F238E27FC236}">
                    <a16:creationId xmlns:a16="http://schemas.microsoft.com/office/drawing/2014/main" id="{B5E54D88-2F57-42D8-B4EA-6B9B9E872A8E}"/>
                  </a:ext>
                </a:extLst>
              </p:cNvPr>
              <p:cNvSpPr>
                <a:spLocks/>
              </p:cNvSpPr>
              <p:nvPr/>
            </p:nvSpPr>
            <p:spPr bwMode="auto">
              <a:xfrm>
                <a:off x="1421" y="3141"/>
                <a:ext cx="38" cy="38"/>
              </a:xfrm>
              <a:custGeom>
                <a:avLst/>
                <a:gdLst>
                  <a:gd name="T0" fmla="*/ 19 w 38"/>
                  <a:gd name="T1" fmla="*/ 0 h 38"/>
                  <a:gd name="T2" fmla="*/ 38 w 38"/>
                  <a:gd name="T3" fmla="*/ 19 h 38"/>
                  <a:gd name="T4" fmla="*/ 19 w 38"/>
                  <a:gd name="T5" fmla="*/ 38 h 38"/>
                  <a:gd name="T6" fmla="*/ 0 w 38"/>
                  <a:gd name="T7" fmla="*/ 19 h 38"/>
                  <a:gd name="T8" fmla="*/ 19 w 38"/>
                  <a:gd name="T9" fmla="*/ 0 h 38"/>
                  <a:gd name="T10" fmla="*/ 0 60000 65536"/>
                  <a:gd name="T11" fmla="*/ 0 60000 65536"/>
                  <a:gd name="T12" fmla="*/ 0 60000 65536"/>
                  <a:gd name="T13" fmla="*/ 0 60000 65536"/>
                  <a:gd name="T14" fmla="*/ 0 60000 65536"/>
                  <a:gd name="T15" fmla="*/ 0 w 38"/>
                  <a:gd name="T16" fmla="*/ 0 h 38"/>
                  <a:gd name="T17" fmla="*/ 38 w 38"/>
                  <a:gd name="T18" fmla="*/ 38 h 38"/>
                </a:gdLst>
                <a:ahLst/>
                <a:cxnLst>
                  <a:cxn ang="T10">
                    <a:pos x="T0" y="T1"/>
                  </a:cxn>
                  <a:cxn ang="T11">
                    <a:pos x="T2" y="T3"/>
                  </a:cxn>
                  <a:cxn ang="T12">
                    <a:pos x="T4" y="T5"/>
                  </a:cxn>
                  <a:cxn ang="T13">
                    <a:pos x="T6" y="T7"/>
                  </a:cxn>
                  <a:cxn ang="T14">
                    <a:pos x="T8" y="T9"/>
                  </a:cxn>
                </a:cxnLst>
                <a:rect l="T15" t="T16" r="T17" b="T18"/>
                <a:pathLst>
                  <a:path w="38" h="38">
                    <a:moveTo>
                      <a:pt x="19" y="0"/>
                    </a:moveTo>
                    <a:lnTo>
                      <a:pt x="38" y="19"/>
                    </a:lnTo>
                    <a:lnTo>
                      <a:pt x="19" y="38"/>
                    </a:lnTo>
                    <a:lnTo>
                      <a:pt x="0" y="19"/>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921" name="Freeform 172">
                <a:extLst>
                  <a:ext uri="{FF2B5EF4-FFF2-40B4-BE49-F238E27FC236}">
                    <a16:creationId xmlns:a16="http://schemas.microsoft.com/office/drawing/2014/main" id="{B89E4D8E-E0AF-4E05-8E5F-1C96FC83123D}"/>
                  </a:ext>
                </a:extLst>
              </p:cNvPr>
              <p:cNvSpPr>
                <a:spLocks/>
              </p:cNvSpPr>
              <p:nvPr/>
            </p:nvSpPr>
            <p:spPr bwMode="auto">
              <a:xfrm>
                <a:off x="1511" y="3120"/>
                <a:ext cx="39" cy="38"/>
              </a:xfrm>
              <a:custGeom>
                <a:avLst/>
                <a:gdLst>
                  <a:gd name="T0" fmla="*/ 19 w 39"/>
                  <a:gd name="T1" fmla="*/ 0 h 38"/>
                  <a:gd name="T2" fmla="*/ 39 w 39"/>
                  <a:gd name="T3" fmla="*/ 19 h 38"/>
                  <a:gd name="T4" fmla="*/ 19 w 39"/>
                  <a:gd name="T5" fmla="*/ 38 h 38"/>
                  <a:gd name="T6" fmla="*/ 0 w 39"/>
                  <a:gd name="T7" fmla="*/ 19 h 38"/>
                  <a:gd name="T8" fmla="*/ 19 w 39"/>
                  <a:gd name="T9" fmla="*/ 0 h 38"/>
                  <a:gd name="T10" fmla="*/ 0 60000 65536"/>
                  <a:gd name="T11" fmla="*/ 0 60000 65536"/>
                  <a:gd name="T12" fmla="*/ 0 60000 65536"/>
                  <a:gd name="T13" fmla="*/ 0 60000 65536"/>
                  <a:gd name="T14" fmla="*/ 0 60000 65536"/>
                  <a:gd name="T15" fmla="*/ 0 w 39"/>
                  <a:gd name="T16" fmla="*/ 0 h 38"/>
                  <a:gd name="T17" fmla="*/ 39 w 39"/>
                  <a:gd name="T18" fmla="*/ 38 h 38"/>
                </a:gdLst>
                <a:ahLst/>
                <a:cxnLst>
                  <a:cxn ang="T10">
                    <a:pos x="T0" y="T1"/>
                  </a:cxn>
                  <a:cxn ang="T11">
                    <a:pos x="T2" y="T3"/>
                  </a:cxn>
                  <a:cxn ang="T12">
                    <a:pos x="T4" y="T5"/>
                  </a:cxn>
                  <a:cxn ang="T13">
                    <a:pos x="T6" y="T7"/>
                  </a:cxn>
                  <a:cxn ang="T14">
                    <a:pos x="T8" y="T9"/>
                  </a:cxn>
                </a:cxnLst>
                <a:rect l="T15" t="T16" r="T17" b="T18"/>
                <a:pathLst>
                  <a:path w="39" h="38">
                    <a:moveTo>
                      <a:pt x="19" y="0"/>
                    </a:moveTo>
                    <a:lnTo>
                      <a:pt x="39" y="19"/>
                    </a:lnTo>
                    <a:lnTo>
                      <a:pt x="19" y="38"/>
                    </a:lnTo>
                    <a:lnTo>
                      <a:pt x="0" y="19"/>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922" name="Freeform 173">
                <a:extLst>
                  <a:ext uri="{FF2B5EF4-FFF2-40B4-BE49-F238E27FC236}">
                    <a16:creationId xmlns:a16="http://schemas.microsoft.com/office/drawing/2014/main" id="{342035CD-1035-4B4B-9EFB-3E5F2399A5C6}"/>
                  </a:ext>
                </a:extLst>
              </p:cNvPr>
              <p:cNvSpPr>
                <a:spLocks/>
              </p:cNvSpPr>
              <p:nvPr/>
            </p:nvSpPr>
            <p:spPr bwMode="auto">
              <a:xfrm>
                <a:off x="1601" y="3097"/>
                <a:ext cx="39" cy="38"/>
              </a:xfrm>
              <a:custGeom>
                <a:avLst/>
                <a:gdLst>
                  <a:gd name="T0" fmla="*/ 20 w 39"/>
                  <a:gd name="T1" fmla="*/ 0 h 38"/>
                  <a:gd name="T2" fmla="*/ 39 w 39"/>
                  <a:gd name="T3" fmla="*/ 19 h 38"/>
                  <a:gd name="T4" fmla="*/ 20 w 39"/>
                  <a:gd name="T5" fmla="*/ 38 h 38"/>
                  <a:gd name="T6" fmla="*/ 0 w 39"/>
                  <a:gd name="T7" fmla="*/ 19 h 38"/>
                  <a:gd name="T8" fmla="*/ 20 w 39"/>
                  <a:gd name="T9" fmla="*/ 0 h 38"/>
                  <a:gd name="T10" fmla="*/ 0 60000 65536"/>
                  <a:gd name="T11" fmla="*/ 0 60000 65536"/>
                  <a:gd name="T12" fmla="*/ 0 60000 65536"/>
                  <a:gd name="T13" fmla="*/ 0 60000 65536"/>
                  <a:gd name="T14" fmla="*/ 0 60000 65536"/>
                  <a:gd name="T15" fmla="*/ 0 w 39"/>
                  <a:gd name="T16" fmla="*/ 0 h 38"/>
                  <a:gd name="T17" fmla="*/ 39 w 39"/>
                  <a:gd name="T18" fmla="*/ 38 h 38"/>
                </a:gdLst>
                <a:ahLst/>
                <a:cxnLst>
                  <a:cxn ang="T10">
                    <a:pos x="T0" y="T1"/>
                  </a:cxn>
                  <a:cxn ang="T11">
                    <a:pos x="T2" y="T3"/>
                  </a:cxn>
                  <a:cxn ang="T12">
                    <a:pos x="T4" y="T5"/>
                  </a:cxn>
                  <a:cxn ang="T13">
                    <a:pos x="T6" y="T7"/>
                  </a:cxn>
                  <a:cxn ang="T14">
                    <a:pos x="T8" y="T9"/>
                  </a:cxn>
                </a:cxnLst>
                <a:rect l="T15" t="T16" r="T17" b="T18"/>
                <a:pathLst>
                  <a:path w="39" h="38">
                    <a:moveTo>
                      <a:pt x="20" y="0"/>
                    </a:moveTo>
                    <a:lnTo>
                      <a:pt x="39" y="19"/>
                    </a:lnTo>
                    <a:lnTo>
                      <a:pt x="20" y="38"/>
                    </a:lnTo>
                    <a:lnTo>
                      <a:pt x="0" y="19"/>
                    </a:lnTo>
                    <a:lnTo>
                      <a:pt x="20" y="0"/>
                    </a:lnTo>
                    <a:close/>
                  </a:path>
                </a:pathLst>
              </a:custGeom>
              <a:solidFill>
                <a:srgbClr val="000080"/>
              </a:solidFill>
              <a:ln w="12700">
                <a:solidFill>
                  <a:srgbClr val="000080"/>
                </a:solidFill>
                <a:round/>
                <a:headEnd/>
                <a:tailEnd/>
              </a:ln>
            </p:spPr>
            <p:txBody>
              <a:bodyPr/>
              <a:lstStyle/>
              <a:p>
                <a:endParaRPr lang="zh-CN" altLang="en-US"/>
              </a:p>
            </p:txBody>
          </p:sp>
          <p:sp>
            <p:nvSpPr>
              <p:cNvPr id="26923" name="Freeform 174">
                <a:extLst>
                  <a:ext uri="{FF2B5EF4-FFF2-40B4-BE49-F238E27FC236}">
                    <a16:creationId xmlns:a16="http://schemas.microsoft.com/office/drawing/2014/main" id="{5A5D87DE-1324-410C-8C4B-EC79D9388252}"/>
                  </a:ext>
                </a:extLst>
              </p:cNvPr>
              <p:cNvSpPr>
                <a:spLocks/>
              </p:cNvSpPr>
              <p:nvPr/>
            </p:nvSpPr>
            <p:spPr bwMode="auto">
              <a:xfrm>
                <a:off x="1692" y="3074"/>
                <a:ext cx="38" cy="38"/>
              </a:xfrm>
              <a:custGeom>
                <a:avLst/>
                <a:gdLst>
                  <a:gd name="T0" fmla="*/ 19 w 38"/>
                  <a:gd name="T1" fmla="*/ 0 h 38"/>
                  <a:gd name="T2" fmla="*/ 38 w 38"/>
                  <a:gd name="T3" fmla="*/ 19 h 38"/>
                  <a:gd name="T4" fmla="*/ 19 w 38"/>
                  <a:gd name="T5" fmla="*/ 38 h 38"/>
                  <a:gd name="T6" fmla="*/ 0 w 38"/>
                  <a:gd name="T7" fmla="*/ 19 h 38"/>
                  <a:gd name="T8" fmla="*/ 19 w 38"/>
                  <a:gd name="T9" fmla="*/ 0 h 38"/>
                  <a:gd name="T10" fmla="*/ 0 60000 65536"/>
                  <a:gd name="T11" fmla="*/ 0 60000 65536"/>
                  <a:gd name="T12" fmla="*/ 0 60000 65536"/>
                  <a:gd name="T13" fmla="*/ 0 60000 65536"/>
                  <a:gd name="T14" fmla="*/ 0 60000 65536"/>
                  <a:gd name="T15" fmla="*/ 0 w 38"/>
                  <a:gd name="T16" fmla="*/ 0 h 38"/>
                  <a:gd name="T17" fmla="*/ 38 w 38"/>
                  <a:gd name="T18" fmla="*/ 38 h 38"/>
                </a:gdLst>
                <a:ahLst/>
                <a:cxnLst>
                  <a:cxn ang="T10">
                    <a:pos x="T0" y="T1"/>
                  </a:cxn>
                  <a:cxn ang="T11">
                    <a:pos x="T2" y="T3"/>
                  </a:cxn>
                  <a:cxn ang="T12">
                    <a:pos x="T4" y="T5"/>
                  </a:cxn>
                  <a:cxn ang="T13">
                    <a:pos x="T6" y="T7"/>
                  </a:cxn>
                  <a:cxn ang="T14">
                    <a:pos x="T8" y="T9"/>
                  </a:cxn>
                </a:cxnLst>
                <a:rect l="T15" t="T16" r="T17" b="T18"/>
                <a:pathLst>
                  <a:path w="38" h="38">
                    <a:moveTo>
                      <a:pt x="19" y="0"/>
                    </a:moveTo>
                    <a:lnTo>
                      <a:pt x="38" y="19"/>
                    </a:lnTo>
                    <a:lnTo>
                      <a:pt x="19" y="38"/>
                    </a:lnTo>
                    <a:lnTo>
                      <a:pt x="0" y="19"/>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924" name="Freeform 175">
                <a:extLst>
                  <a:ext uri="{FF2B5EF4-FFF2-40B4-BE49-F238E27FC236}">
                    <a16:creationId xmlns:a16="http://schemas.microsoft.com/office/drawing/2014/main" id="{A48C5A04-B811-4A4C-992E-F4E548D754D6}"/>
                  </a:ext>
                </a:extLst>
              </p:cNvPr>
              <p:cNvSpPr>
                <a:spLocks/>
              </p:cNvSpPr>
              <p:nvPr/>
            </p:nvSpPr>
            <p:spPr bwMode="auto">
              <a:xfrm>
                <a:off x="1782" y="3049"/>
                <a:ext cx="38" cy="38"/>
              </a:xfrm>
              <a:custGeom>
                <a:avLst/>
                <a:gdLst>
                  <a:gd name="T0" fmla="*/ 19 w 38"/>
                  <a:gd name="T1" fmla="*/ 0 h 38"/>
                  <a:gd name="T2" fmla="*/ 38 w 38"/>
                  <a:gd name="T3" fmla="*/ 19 h 38"/>
                  <a:gd name="T4" fmla="*/ 19 w 38"/>
                  <a:gd name="T5" fmla="*/ 38 h 38"/>
                  <a:gd name="T6" fmla="*/ 0 w 38"/>
                  <a:gd name="T7" fmla="*/ 19 h 38"/>
                  <a:gd name="T8" fmla="*/ 19 w 38"/>
                  <a:gd name="T9" fmla="*/ 0 h 38"/>
                  <a:gd name="T10" fmla="*/ 0 60000 65536"/>
                  <a:gd name="T11" fmla="*/ 0 60000 65536"/>
                  <a:gd name="T12" fmla="*/ 0 60000 65536"/>
                  <a:gd name="T13" fmla="*/ 0 60000 65536"/>
                  <a:gd name="T14" fmla="*/ 0 60000 65536"/>
                  <a:gd name="T15" fmla="*/ 0 w 38"/>
                  <a:gd name="T16" fmla="*/ 0 h 38"/>
                  <a:gd name="T17" fmla="*/ 38 w 38"/>
                  <a:gd name="T18" fmla="*/ 38 h 38"/>
                </a:gdLst>
                <a:ahLst/>
                <a:cxnLst>
                  <a:cxn ang="T10">
                    <a:pos x="T0" y="T1"/>
                  </a:cxn>
                  <a:cxn ang="T11">
                    <a:pos x="T2" y="T3"/>
                  </a:cxn>
                  <a:cxn ang="T12">
                    <a:pos x="T4" y="T5"/>
                  </a:cxn>
                  <a:cxn ang="T13">
                    <a:pos x="T6" y="T7"/>
                  </a:cxn>
                  <a:cxn ang="T14">
                    <a:pos x="T8" y="T9"/>
                  </a:cxn>
                </a:cxnLst>
                <a:rect l="T15" t="T16" r="T17" b="T18"/>
                <a:pathLst>
                  <a:path w="38" h="38">
                    <a:moveTo>
                      <a:pt x="19" y="0"/>
                    </a:moveTo>
                    <a:lnTo>
                      <a:pt x="38" y="19"/>
                    </a:lnTo>
                    <a:lnTo>
                      <a:pt x="19" y="38"/>
                    </a:lnTo>
                    <a:lnTo>
                      <a:pt x="0" y="19"/>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925" name="Freeform 176">
                <a:extLst>
                  <a:ext uri="{FF2B5EF4-FFF2-40B4-BE49-F238E27FC236}">
                    <a16:creationId xmlns:a16="http://schemas.microsoft.com/office/drawing/2014/main" id="{6EA9E2DB-05DC-433E-BC0B-129CA322E72E}"/>
                  </a:ext>
                </a:extLst>
              </p:cNvPr>
              <p:cNvSpPr>
                <a:spLocks/>
              </p:cNvSpPr>
              <p:nvPr/>
            </p:nvSpPr>
            <p:spPr bwMode="auto">
              <a:xfrm>
                <a:off x="1872" y="3024"/>
                <a:ext cx="38" cy="38"/>
              </a:xfrm>
              <a:custGeom>
                <a:avLst/>
                <a:gdLst>
                  <a:gd name="T0" fmla="*/ 19 w 38"/>
                  <a:gd name="T1" fmla="*/ 0 h 38"/>
                  <a:gd name="T2" fmla="*/ 38 w 38"/>
                  <a:gd name="T3" fmla="*/ 19 h 38"/>
                  <a:gd name="T4" fmla="*/ 19 w 38"/>
                  <a:gd name="T5" fmla="*/ 38 h 38"/>
                  <a:gd name="T6" fmla="*/ 0 w 38"/>
                  <a:gd name="T7" fmla="*/ 19 h 38"/>
                  <a:gd name="T8" fmla="*/ 19 w 38"/>
                  <a:gd name="T9" fmla="*/ 0 h 38"/>
                  <a:gd name="T10" fmla="*/ 0 60000 65536"/>
                  <a:gd name="T11" fmla="*/ 0 60000 65536"/>
                  <a:gd name="T12" fmla="*/ 0 60000 65536"/>
                  <a:gd name="T13" fmla="*/ 0 60000 65536"/>
                  <a:gd name="T14" fmla="*/ 0 60000 65536"/>
                  <a:gd name="T15" fmla="*/ 0 w 38"/>
                  <a:gd name="T16" fmla="*/ 0 h 38"/>
                  <a:gd name="T17" fmla="*/ 38 w 38"/>
                  <a:gd name="T18" fmla="*/ 38 h 38"/>
                </a:gdLst>
                <a:ahLst/>
                <a:cxnLst>
                  <a:cxn ang="T10">
                    <a:pos x="T0" y="T1"/>
                  </a:cxn>
                  <a:cxn ang="T11">
                    <a:pos x="T2" y="T3"/>
                  </a:cxn>
                  <a:cxn ang="T12">
                    <a:pos x="T4" y="T5"/>
                  </a:cxn>
                  <a:cxn ang="T13">
                    <a:pos x="T6" y="T7"/>
                  </a:cxn>
                  <a:cxn ang="T14">
                    <a:pos x="T8" y="T9"/>
                  </a:cxn>
                </a:cxnLst>
                <a:rect l="T15" t="T16" r="T17" b="T18"/>
                <a:pathLst>
                  <a:path w="38" h="38">
                    <a:moveTo>
                      <a:pt x="19" y="0"/>
                    </a:moveTo>
                    <a:lnTo>
                      <a:pt x="38" y="19"/>
                    </a:lnTo>
                    <a:lnTo>
                      <a:pt x="19" y="38"/>
                    </a:lnTo>
                    <a:lnTo>
                      <a:pt x="0" y="19"/>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926" name="Freeform 177">
                <a:extLst>
                  <a:ext uri="{FF2B5EF4-FFF2-40B4-BE49-F238E27FC236}">
                    <a16:creationId xmlns:a16="http://schemas.microsoft.com/office/drawing/2014/main" id="{F7995983-3994-459B-92B1-B4AB82C678A3}"/>
                  </a:ext>
                </a:extLst>
              </p:cNvPr>
              <p:cNvSpPr>
                <a:spLocks/>
              </p:cNvSpPr>
              <p:nvPr/>
            </p:nvSpPr>
            <p:spPr bwMode="auto">
              <a:xfrm>
                <a:off x="1962" y="2999"/>
                <a:ext cx="39" cy="38"/>
              </a:xfrm>
              <a:custGeom>
                <a:avLst/>
                <a:gdLst>
                  <a:gd name="T0" fmla="*/ 19 w 39"/>
                  <a:gd name="T1" fmla="*/ 0 h 38"/>
                  <a:gd name="T2" fmla="*/ 39 w 39"/>
                  <a:gd name="T3" fmla="*/ 19 h 38"/>
                  <a:gd name="T4" fmla="*/ 19 w 39"/>
                  <a:gd name="T5" fmla="*/ 38 h 38"/>
                  <a:gd name="T6" fmla="*/ 0 w 39"/>
                  <a:gd name="T7" fmla="*/ 19 h 38"/>
                  <a:gd name="T8" fmla="*/ 19 w 39"/>
                  <a:gd name="T9" fmla="*/ 0 h 38"/>
                  <a:gd name="T10" fmla="*/ 0 60000 65536"/>
                  <a:gd name="T11" fmla="*/ 0 60000 65536"/>
                  <a:gd name="T12" fmla="*/ 0 60000 65536"/>
                  <a:gd name="T13" fmla="*/ 0 60000 65536"/>
                  <a:gd name="T14" fmla="*/ 0 60000 65536"/>
                  <a:gd name="T15" fmla="*/ 0 w 39"/>
                  <a:gd name="T16" fmla="*/ 0 h 38"/>
                  <a:gd name="T17" fmla="*/ 39 w 39"/>
                  <a:gd name="T18" fmla="*/ 38 h 38"/>
                </a:gdLst>
                <a:ahLst/>
                <a:cxnLst>
                  <a:cxn ang="T10">
                    <a:pos x="T0" y="T1"/>
                  </a:cxn>
                  <a:cxn ang="T11">
                    <a:pos x="T2" y="T3"/>
                  </a:cxn>
                  <a:cxn ang="T12">
                    <a:pos x="T4" y="T5"/>
                  </a:cxn>
                  <a:cxn ang="T13">
                    <a:pos x="T6" y="T7"/>
                  </a:cxn>
                  <a:cxn ang="T14">
                    <a:pos x="T8" y="T9"/>
                  </a:cxn>
                </a:cxnLst>
                <a:rect l="T15" t="T16" r="T17" b="T18"/>
                <a:pathLst>
                  <a:path w="39" h="38">
                    <a:moveTo>
                      <a:pt x="19" y="0"/>
                    </a:moveTo>
                    <a:lnTo>
                      <a:pt x="39" y="19"/>
                    </a:lnTo>
                    <a:lnTo>
                      <a:pt x="19" y="38"/>
                    </a:lnTo>
                    <a:lnTo>
                      <a:pt x="0" y="19"/>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927" name="Freeform 178">
                <a:extLst>
                  <a:ext uri="{FF2B5EF4-FFF2-40B4-BE49-F238E27FC236}">
                    <a16:creationId xmlns:a16="http://schemas.microsoft.com/office/drawing/2014/main" id="{88576776-F877-409F-A6B3-86C2DCCB6C76}"/>
                  </a:ext>
                </a:extLst>
              </p:cNvPr>
              <p:cNvSpPr>
                <a:spLocks/>
              </p:cNvSpPr>
              <p:nvPr/>
            </p:nvSpPr>
            <p:spPr bwMode="auto">
              <a:xfrm>
                <a:off x="2053" y="2972"/>
                <a:ext cx="38" cy="38"/>
              </a:xfrm>
              <a:custGeom>
                <a:avLst/>
                <a:gdLst>
                  <a:gd name="T0" fmla="*/ 19 w 38"/>
                  <a:gd name="T1" fmla="*/ 0 h 38"/>
                  <a:gd name="T2" fmla="*/ 38 w 38"/>
                  <a:gd name="T3" fmla="*/ 19 h 38"/>
                  <a:gd name="T4" fmla="*/ 19 w 38"/>
                  <a:gd name="T5" fmla="*/ 38 h 38"/>
                  <a:gd name="T6" fmla="*/ 0 w 38"/>
                  <a:gd name="T7" fmla="*/ 19 h 38"/>
                  <a:gd name="T8" fmla="*/ 19 w 38"/>
                  <a:gd name="T9" fmla="*/ 0 h 38"/>
                  <a:gd name="T10" fmla="*/ 0 60000 65536"/>
                  <a:gd name="T11" fmla="*/ 0 60000 65536"/>
                  <a:gd name="T12" fmla="*/ 0 60000 65536"/>
                  <a:gd name="T13" fmla="*/ 0 60000 65536"/>
                  <a:gd name="T14" fmla="*/ 0 60000 65536"/>
                  <a:gd name="T15" fmla="*/ 0 w 38"/>
                  <a:gd name="T16" fmla="*/ 0 h 38"/>
                  <a:gd name="T17" fmla="*/ 38 w 38"/>
                  <a:gd name="T18" fmla="*/ 38 h 38"/>
                </a:gdLst>
                <a:ahLst/>
                <a:cxnLst>
                  <a:cxn ang="T10">
                    <a:pos x="T0" y="T1"/>
                  </a:cxn>
                  <a:cxn ang="T11">
                    <a:pos x="T2" y="T3"/>
                  </a:cxn>
                  <a:cxn ang="T12">
                    <a:pos x="T4" y="T5"/>
                  </a:cxn>
                  <a:cxn ang="T13">
                    <a:pos x="T6" y="T7"/>
                  </a:cxn>
                  <a:cxn ang="T14">
                    <a:pos x="T8" y="T9"/>
                  </a:cxn>
                </a:cxnLst>
                <a:rect l="T15" t="T16" r="T17" b="T18"/>
                <a:pathLst>
                  <a:path w="38" h="38">
                    <a:moveTo>
                      <a:pt x="19" y="0"/>
                    </a:moveTo>
                    <a:lnTo>
                      <a:pt x="38" y="19"/>
                    </a:lnTo>
                    <a:lnTo>
                      <a:pt x="19" y="38"/>
                    </a:lnTo>
                    <a:lnTo>
                      <a:pt x="0" y="19"/>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928" name="Freeform 179">
                <a:extLst>
                  <a:ext uri="{FF2B5EF4-FFF2-40B4-BE49-F238E27FC236}">
                    <a16:creationId xmlns:a16="http://schemas.microsoft.com/office/drawing/2014/main" id="{67D12742-A5E3-4291-9859-9EE4B8D77C50}"/>
                  </a:ext>
                </a:extLst>
              </p:cNvPr>
              <p:cNvSpPr>
                <a:spLocks/>
              </p:cNvSpPr>
              <p:nvPr/>
            </p:nvSpPr>
            <p:spPr bwMode="auto">
              <a:xfrm>
                <a:off x="2145" y="2945"/>
                <a:ext cx="38" cy="38"/>
              </a:xfrm>
              <a:custGeom>
                <a:avLst/>
                <a:gdLst>
                  <a:gd name="T0" fmla="*/ 19 w 38"/>
                  <a:gd name="T1" fmla="*/ 0 h 38"/>
                  <a:gd name="T2" fmla="*/ 38 w 38"/>
                  <a:gd name="T3" fmla="*/ 19 h 38"/>
                  <a:gd name="T4" fmla="*/ 19 w 38"/>
                  <a:gd name="T5" fmla="*/ 38 h 38"/>
                  <a:gd name="T6" fmla="*/ 0 w 38"/>
                  <a:gd name="T7" fmla="*/ 19 h 38"/>
                  <a:gd name="T8" fmla="*/ 19 w 38"/>
                  <a:gd name="T9" fmla="*/ 0 h 38"/>
                  <a:gd name="T10" fmla="*/ 0 60000 65536"/>
                  <a:gd name="T11" fmla="*/ 0 60000 65536"/>
                  <a:gd name="T12" fmla="*/ 0 60000 65536"/>
                  <a:gd name="T13" fmla="*/ 0 60000 65536"/>
                  <a:gd name="T14" fmla="*/ 0 60000 65536"/>
                  <a:gd name="T15" fmla="*/ 0 w 38"/>
                  <a:gd name="T16" fmla="*/ 0 h 38"/>
                  <a:gd name="T17" fmla="*/ 38 w 38"/>
                  <a:gd name="T18" fmla="*/ 38 h 38"/>
                </a:gdLst>
                <a:ahLst/>
                <a:cxnLst>
                  <a:cxn ang="T10">
                    <a:pos x="T0" y="T1"/>
                  </a:cxn>
                  <a:cxn ang="T11">
                    <a:pos x="T2" y="T3"/>
                  </a:cxn>
                  <a:cxn ang="T12">
                    <a:pos x="T4" y="T5"/>
                  </a:cxn>
                  <a:cxn ang="T13">
                    <a:pos x="T6" y="T7"/>
                  </a:cxn>
                  <a:cxn ang="T14">
                    <a:pos x="T8" y="T9"/>
                  </a:cxn>
                </a:cxnLst>
                <a:rect l="T15" t="T16" r="T17" b="T18"/>
                <a:pathLst>
                  <a:path w="38" h="38">
                    <a:moveTo>
                      <a:pt x="19" y="0"/>
                    </a:moveTo>
                    <a:lnTo>
                      <a:pt x="38" y="19"/>
                    </a:lnTo>
                    <a:lnTo>
                      <a:pt x="19" y="38"/>
                    </a:lnTo>
                    <a:lnTo>
                      <a:pt x="0" y="19"/>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929" name="Freeform 180">
                <a:extLst>
                  <a:ext uri="{FF2B5EF4-FFF2-40B4-BE49-F238E27FC236}">
                    <a16:creationId xmlns:a16="http://schemas.microsoft.com/office/drawing/2014/main" id="{BC0690CD-1097-4534-8DA1-BBF9B2ABB1D3}"/>
                  </a:ext>
                </a:extLst>
              </p:cNvPr>
              <p:cNvSpPr>
                <a:spLocks/>
              </p:cNvSpPr>
              <p:nvPr/>
            </p:nvSpPr>
            <p:spPr bwMode="auto">
              <a:xfrm>
                <a:off x="2235" y="2916"/>
                <a:ext cx="38" cy="39"/>
              </a:xfrm>
              <a:custGeom>
                <a:avLst/>
                <a:gdLst>
                  <a:gd name="T0" fmla="*/ 19 w 38"/>
                  <a:gd name="T1" fmla="*/ 0 h 39"/>
                  <a:gd name="T2" fmla="*/ 38 w 38"/>
                  <a:gd name="T3" fmla="*/ 19 h 39"/>
                  <a:gd name="T4" fmla="*/ 19 w 38"/>
                  <a:gd name="T5" fmla="*/ 39 h 39"/>
                  <a:gd name="T6" fmla="*/ 0 w 38"/>
                  <a:gd name="T7" fmla="*/ 19 h 39"/>
                  <a:gd name="T8" fmla="*/ 19 w 38"/>
                  <a:gd name="T9" fmla="*/ 0 h 39"/>
                  <a:gd name="T10" fmla="*/ 0 60000 65536"/>
                  <a:gd name="T11" fmla="*/ 0 60000 65536"/>
                  <a:gd name="T12" fmla="*/ 0 60000 65536"/>
                  <a:gd name="T13" fmla="*/ 0 60000 65536"/>
                  <a:gd name="T14" fmla="*/ 0 60000 65536"/>
                  <a:gd name="T15" fmla="*/ 0 w 38"/>
                  <a:gd name="T16" fmla="*/ 0 h 39"/>
                  <a:gd name="T17" fmla="*/ 38 w 38"/>
                  <a:gd name="T18" fmla="*/ 39 h 39"/>
                </a:gdLst>
                <a:ahLst/>
                <a:cxnLst>
                  <a:cxn ang="T10">
                    <a:pos x="T0" y="T1"/>
                  </a:cxn>
                  <a:cxn ang="T11">
                    <a:pos x="T2" y="T3"/>
                  </a:cxn>
                  <a:cxn ang="T12">
                    <a:pos x="T4" y="T5"/>
                  </a:cxn>
                  <a:cxn ang="T13">
                    <a:pos x="T6" y="T7"/>
                  </a:cxn>
                  <a:cxn ang="T14">
                    <a:pos x="T8" y="T9"/>
                  </a:cxn>
                </a:cxnLst>
                <a:rect l="T15" t="T16" r="T17" b="T18"/>
                <a:pathLst>
                  <a:path w="38" h="39">
                    <a:moveTo>
                      <a:pt x="19" y="0"/>
                    </a:moveTo>
                    <a:lnTo>
                      <a:pt x="38" y="19"/>
                    </a:lnTo>
                    <a:lnTo>
                      <a:pt x="19" y="39"/>
                    </a:lnTo>
                    <a:lnTo>
                      <a:pt x="0" y="19"/>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930" name="Freeform 181">
                <a:extLst>
                  <a:ext uri="{FF2B5EF4-FFF2-40B4-BE49-F238E27FC236}">
                    <a16:creationId xmlns:a16="http://schemas.microsoft.com/office/drawing/2014/main" id="{623B1092-BC86-47CE-B26A-EF3B48967050}"/>
                  </a:ext>
                </a:extLst>
              </p:cNvPr>
              <p:cNvSpPr>
                <a:spLocks/>
              </p:cNvSpPr>
              <p:nvPr/>
            </p:nvSpPr>
            <p:spPr bwMode="auto">
              <a:xfrm>
                <a:off x="2325" y="2887"/>
                <a:ext cx="39" cy="39"/>
              </a:xfrm>
              <a:custGeom>
                <a:avLst/>
                <a:gdLst>
                  <a:gd name="T0" fmla="*/ 19 w 39"/>
                  <a:gd name="T1" fmla="*/ 0 h 39"/>
                  <a:gd name="T2" fmla="*/ 39 w 39"/>
                  <a:gd name="T3" fmla="*/ 20 h 39"/>
                  <a:gd name="T4" fmla="*/ 19 w 39"/>
                  <a:gd name="T5" fmla="*/ 39 h 39"/>
                  <a:gd name="T6" fmla="*/ 0 w 39"/>
                  <a:gd name="T7" fmla="*/ 20 h 39"/>
                  <a:gd name="T8" fmla="*/ 19 w 39"/>
                  <a:gd name="T9" fmla="*/ 0 h 39"/>
                  <a:gd name="T10" fmla="*/ 0 60000 65536"/>
                  <a:gd name="T11" fmla="*/ 0 60000 65536"/>
                  <a:gd name="T12" fmla="*/ 0 60000 65536"/>
                  <a:gd name="T13" fmla="*/ 0 60000 65536"/>
                  <a:gd name="T14" fmla="*/ 0 60000 65536"/>
                  <a:gd name="T15" fmla="*/ 0 w 39"/>
                  <a:gd name="T16" fmla="*/ 0 h 39"/>
                  <a:gd name="T17" fmla="*/ 39 w 39"/>
                  <a:gd name="T18" fmla="*/ 39 h 39"/>
                </a:gdLst>
                <a:ahLst/>
                <a:cxnLst>
                  <a:cxn ang="T10">
                    <a:pos x="T0" y="T1"/>
                  </a:cxn>
                  <a:cxn ang="T11">
                    <a:pos x="T2" y="T3"/>
                  </a:cxn>
                  <a:cxn ang="T12">
                    <a:pos x="T4" y="T5"/>
                  </a:cxn>
                  <a:cxn ang="T13">
                    <a:pos x="T6" y="T7"/>
                  </a:cxn>
                  <a:cxn ang="T14">
                    <a:pos x="T8" y="T9"/>
                  </a:cxn>
                </a:cxnLst>
                <a:rect l="T15" t="T16" r="T17" b="T18"/>
                <a:pathLst>
                  <a:path w="39" h="39">
                    <a:moveTo>
                      <a:pt x="19" y="0"/>
                    </a:moveTo>
                    <a:lnTo>
                      <a:pt x="39" y="20"/>
                    </a:lnTo>
                    <a:lnTo>
                      <a:pt x="19" y="39"/>
                    </a:lnTo>
                    <a:lnTo>
                      <a:pt x="0" y="20"/>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931" name="Freeform 182">
                <a:extLst>
                  <a:ext uri="{FF2B5EF4-FFF2-40B4-BE49-F238E27FC236}">
                    <a16:creationId xmlns:a16="http://schemas.microsoft.com/office/drawing/2014/main" id="{7488BED0-5520-4D70-9E7F-1713936CA83E}"/>
                  </a:ext>
                </a:extLst>
              </p:cNvPr>
              <p:cNvSpPr>
                <a:spLocks/>
              </p:cNvSpPr>
              <p:nvPr/>
            </p:nvSpPr>
            <p:spPr bwMode="auto">
              <a:xfrm>
                <a:off x="2415" y="2857"/>
                <a:ext cx="39" cy="38"/>
              </a:xfrm>
              <a:custGeom>
                <a:avLst/>
                <a:gdLst>
                  <a:gd name="T0" fmla="*/ 20 w 39"/>
                  <a:gd name="T1" fmla="*/ 0 h 38"/>
                  <a:gd name="T2" fmla="*/ 39 w 39"/>
                  <a:gd name="T3" fmla="*/ 19 h 38"/>
                  <a:gd name="T4" fmla="*/ 20 w 39"/>
                  <a:gd name="T5" fmla="*/ 38 h 38"/>
                  <a:gd name="T6" fmla="*/ 0 w 39"/>
                  <a:gd name="T7" fmla="*/ 19 h 38"/>
                  <a:gd name="T8" fmla="*/ 20 w 39"/>
                  <a:gd name="T9" fmla="*/ 0 h 38"/>
                  <a:gd name="T10" fmla="*/ 0 60000 65536"/>
                  <a:gd name="T11" fmla="*/ 0 60000 65536"/>
                  <a:gd name="T12" fmla="*/ 0 60000 65536"/>
                  <a:gd name="T13" fmla="*/ 0 60000 65536"/>
                  <a:gd name="T14" fmla="*/ 0 60000 65536"/>
                  <a:gd name="T15" fmla="*/ 0 w 39"/>
                  <a:gd name="T16" fmla="*/ 0 h 38"/>
                  <a:gd name="T17" fmla="*/ 39 w 39"/>
                  <a:gd name="T18" fmla="*/ 38 h 38"/>
                </a:gdLst>
                <a:ahLst/>
                <a:cxnLst>
                  <a:cxn ang="T10">
                    <a:pos x="T0" y="T1"/>
                  </a:cxn>
                  <a:cxn ang="T11">
                    <a:pos x="T2" y="T3"/>
                  </a:cxn>
                  <a:cxn ang="T12">
                    <a:pos x="T4" y="T5"/>
                  </a:cxn>
                  <a:cxn ang="T13">
                    <a:pos x="T6" y="T7"/>
                  </a:cxn>
                  <a:cxn ang="T14">
                    <a:pos x="T8" y="T9"/>
                  </a:cxn>
                </a:cxnLst>
                <a:rect l="T15" t="T16" r="T17" b="T18"/>
                <a:pathLst>
                  <a:path w="39" h="38">
                    <a:moveTo>
                      <a:pt x="20" y="0"/>
                    </a:moveTo>
                    <a:lnTo>
                      <a:pt x="39" y="19"/>
                    </a:lnTo>
                    <a:lnTo>
                      <a:pt x="20" y="38"/>
                    </a:lnTo>
                    <a:lnTo>
                      <a:pt x="0" y="19"/>
                    </a:lnTo>
                    <a:lnTo>
                      <a:pt x="20" y="0"/>
                    </a:lnTo>
                    <a:close/>
                  </a:path>
                </a:pathLst>
              </a:custGeom>
              <a:solidFill>
                <a:srgbClr val="000080"/>
              </a:solidFill>
              <a:ln w="12700">
                <a:solidFill>
                  <a:srgbClr val="000080"/>
                </a:solidFill>
                <a:round/>
                <a:headEnd/>
                <a:tailEnd/>
              </a:ln>
            </p:spPr>
            <p:txBody>
              <a:bodyPr/>
              <a:lstStyle/>
              <a:p>
                <a:endParaRPr lang="zh-CN" altLang="en-US"/>
              </a:p>
            </p:txBody>
          </p:sp>
          <p:sp>
            <p:nvSpPr>
              <p:cNvPr id="26932" name="Freeform 183">
                <a:extLst>
                  <a:ext uri="{FF2B5EF4-FFF2-40B4-BE49-F238E27FC236}">
                    <a16:creationId xmlns:a16="http://schemas.microsoft.com/office/drawing/2014/main" id="{28C85033-25E0-41BB-A3BE-BCDB25081AD3}"/>
                  </a:ext>
                </a:extLst>
              </p:cNvPr>
              <p:cNvSpPr>
                <a:spLocks/>
              </p:cNvSpPr>
              <p:nvPr/>
            </p:nvSpPr>
            <p:spPr bwMode="auto">
              <a:xfrm>
                <a:off x="2506" y="2826"/>
                <a:ext cx="38" cy="38"/>
              </a:xfrm>
              <a:custGeom>
                <a:avLst/>
                <a:gdLst>
                  <a:gd name="T0" fmla="*/ 19 w 38"/>
                  <a:gd name="T1" fmla="*/ 0 h 38"/>
                  <a:gd name="T2" fmla="*/ 38 w 38"/>
                  <a:gd name="T3" fmla="*/ 19 h 38"/>
                  <a:gd name="T4" fmla="*/ 19 w 38"/>
                  <a:gd name="T5" fmla="*/ 38 h 38"/>
                  <a:gd name="T6" fmla="*/ 0 w 38"/>
                  <a:gd name="T7" fmla="*/ 19 h 38"/>
                  <a:gd name="T8" fmla="*/ 19 w 38"/>
                  <a:gd name="T9" fmla="*/ 0 h 38"/>
                  <a:gd name="T10" fmla="*/ 0 60000 65536"/>
                  <a:gd name="T11" fmla="*/ 0 60000 65536"/>
                  <a:gd name="T12" fmla="*/ 0 60000 65536"/>
                  <a:gd name="T13" fmla="*/ 0 60000 65536"/>
                  <a:gd name="T14" fmla="*/ 0 60000 65536"/>
                  <a:gd name="T15" fmla="*/ 0 w 38"/>
                  <a:gd name="T16" fmla="*/ 0 h 38"/>
                  <a:gd name="T17" fmla="*/ 38 w 38"/>
                  <a:gd name="T18" fmla="*/ 38 h 38"/>
                </a:gdLst>
                <a:ahLst/>
                <a:cxnLst>
                  <a:cxn ang="T10">
                    <a:pos x="T0" y="T1"/>
                  </a:cxn>
                  <a:cxn ang="T11">
                    <a:pos x="T2" y="T3"/>
                  </a:cxn>
                  <a:cxn ang="T12">
                    <a:pos x="T4" y="T5"/>
                  </a:cxn>
                  <a:cxn ang="T13">
                    <a:pos x="T6" y="T7"/>
                  </a:cxn>
                  <a:cxn ang="T14">
                    <a:pos x="T8" y="T9"/>
                  </a:cxn>
                </a:cxnLst>
                <a:rect l="T15" t="T16" r="T17" b="T18"/>
                <a:pathLst>
                  <a:path w="38" h="38">
                    <a:moveTo>
                      <a:pt x="19" y="0"/>
                    </a:moveTo>
                    <a:lnTo>
                      <a:pt x="38" y="19"/>
                    </a:lnTo>
                    <a:lnTo>
                      <a:pt x="19" y="38"/>
                    </a:lnTo>
                    <a:lnTo>
                      <a:pt x="0" y="19"/>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933" name="Freeform 184">
                <a:extLst>
                  <a:ext uri="{FF2B5EF4-FFF2-40B4-BE49-F238E27FC236}">
                    <a16:creationId xmlns:a16="http://schemas.microsoft.com/office/drawing/2014/main" id="{C9B0D85C-B922-44FE-B8CC-4F1579CB949A}"/>
                  </a:ext>
                </a:extLst>
              </p:cNvPr>
              <p:cNvSpPr>
                <a:spLocks/>
              </p:cNvSpPr>
              <p:nvPr/>
            </p:nvSpPr>
            <p:spPr bwMode="auto">
              <a:xfrm>
                <a:off x="2596" y="2795"/>
                <a:ext cx="38" cy="39"/>
              </a:xfrm>
              <a:custGeom>
                <a:avLst/>
                <a:gdLst>
                  <a:gd name="T0" fmla="*/ 19 w 38"/>
                  <a:gd name="T1" fmla="*/ 0 h 39"/>
                  <a:gd name="T2" fmla="*/ 38 w 38"/>
                  <a:gd name="T3" fmla="*/ 20 h 39"/>
                  <a:gd name="T4" fmla="*/ 19 w 38"/>
                  <a:gd name="T5" fmla="*/ 39 h 39"/>
                  <a:gd name="T6" fmla="*/ 0 w 38"/>
                  <a:gd name="T7" fmla="*/ 20 h 39"/>
                  <a:gd name="T8" fmla="*/ 19 w 38"/>
                  <a:gd name="T9" fmla="*/ 0 h 39"/>
                  <a:gd name="T10" fmla="*/ 0 60000 65536"/>
                  <a:gd name="T11" fmla="*/ 0 60000 65536"/>
                  <a:gd name="T12" fmla="*/ 0 60000 65536"/>
                  <a:gd name="T13" fmla="*/ 0 60000 65536"/>
                  <a:gd name="T14" fmla="*/ 0 60000 65536"/>
                  <a:gd name="T15" fmla="*/ 0 w 38"/>
                  <a:gd name="T16" fmla="*/ 0 h 39"/>
                  <a:gd name="T17" fmla="*/ 38 w 38"/>
                  <a:gd name="T18" fmla="*/ 39 h 39"/>
                </a:gdLst>
                <a:ahLst/>
                <a:cxnLst>
                  <a:cxn ang="T10">
                    <a:pos x="T0" y="T1"/>
                  </a:cxn>
                  <a:cxn ang="T11">
                    <a:pos x="T2" y="T3"/>
                  </a:cxn>
                  <a:cxn ang="T12">
                    <a:pos x="T4" y="T5"/>
                  </a:cxn>
                  <a:cxn ang="T13">
                    <a:pos x="T6" y="T7"/>
                  </a:cxn>
                  <a:cxn ang="T14">
                    <a:pos x="T8" y="T9"/>
                  </a:cxn>
                </a:cxnLst>
                <a:rect l="T15" t="T16" r="T17" b="T18"/>
                <a:pathLst>
                  <a:path w="38" h="39">
                    <a:moveTo>
                      <a:pt x="19" y="0"/>
                    </a:moveTo>
                    <a:lnTo>
                      <a:pt x="38" y="20"/>
                    </a:lnTo>
                    <a:lnTo>
                      <a:pt x="19" y="39"/>
                    </a:lnTo>
                    <a:lnTo>
                      <a:pt x="0" y="20"/>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934" name="Freeform 185">
                <a:extLst>
                  <a:ext uri="{FF2B5EF4-FFF2-40B4-BE49-F238E27FC236}">
                    <a16:creationId xmlns:a16="http://schemas.microsoft.com/office/drawing/2014/main" id="{87DC21CA-C8D8-494D-B78C-C9FF9E4D0AB2}"/>
                  </a:ext>
                </a:extLst>
              </p:cNvPr>
              <p:cNvSpPr>
                <a:spLocks/>
              </p:cNvSpPr>
              <p:nvPr/>
            </p:nvSpPr>
            <p:spPr bwMode="auto">
              <a:xfrm>
                <a:off x="2686" y="2763"/>
                <a:ext cx="38" cy="38"/>
              </a:xfrm>
              <a:custGeom>
                <a:avLst/>
                <a:gdLst>
                  <a:gd name="T0" fmla="*/ 19 w 38"/>
                  <a:gd name="T1" fmla="*/ 0 h 38"/>
                  <a:gd name="T2" fmla="*/ 38 w 38"/>
                  <a:gd name="T3" fmla="*/ 19 h 38"/>
                  <a:gd name="T4" fmla="*/ 19 w 38"/>
                  <a:gd name="T5" fmla="*/ 38 h 38"/>
                  <a:gd name="T6" fmla="*/ 0 w 38"/>
                  <a:gd name="T7" fmla="*/ 19 h 38"/>
                  <a:gd name="T8" fmla="*/ 19 w 38"/>
                  <a:gd name="T9" fmla="*/ 0 h 38"/>
                  <a:gd name="T10" fmla="*/ 0 60000 65536"/>
                  <a:gd name="T11" fmla="*/ 0 60000 65536"/>
                  <a:gd name="T12" fmla="*/ 0 60000 65536"/>
                  <a:gd name="T13" fmla="*/ 0 60000 65536"/>
                  <a:gd name="T14" fmla="*/ 0 60000 65536"/>
                  <a:gd name="T15" fmla="*/ 0 w 38"/>
                  <a:gd name="T16" fmla="*/ 0 h 38"/>
                  <a:gd name="T17" fmla="*/ 38 w 38"/>
                  <a:gd name="T18" fmla="*/ 38 h 38"/>
                </a:gdLst>
                <a:ahLst/>
                <a:cxnLst>
                  <a:cxn ang="T10">
                    <a:pos x="T0" y="T1"/>
                  </a:cxn>
                  <a:cxn ang="T11">
                    <a:pos x="T2" y="T3"/>
                  </a:cxn>
                  <a:cxn ang="T12">
                    <a:pos x="T4" y="T5"/>
                  </a:cxn>
                  <a:cxn ang="T13">
                    <a:pos x="T6" y="T7"/>
                  </a:cxn>
                  <a:cxn ang="T14">
                    <a:pos x="T8" y="T9"/>
                  </a:cxn>
                </a:cxnLst>
                <a:rect l="T15" t="T16" r="T17" b="T18"/>
                <a:pathLst>
                  <a:path w="38" h="38">
                    <a:moveTo>
                      <a:pt x="19" y="0"/>
                    </a:moveTo>
                    <a:lnTo>
                      <a:pt x="38" y="19"/>
                    </a:lnTo>
                    <a:lnTo>
                      <a:pt x="19" y="38"/>
                    </a:lnTo>
                    <a:lnTo>
                      <a:pt x="0" y="19"/>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935" name="Freeform 186">
                <a:extLst>
                  <a:ext uri="{FF2B5EF4-FFF2-40B4-BE49-F238E27FC236}">
                    <a16:creationId xmlns:a16="http://schemas.microsoft.com/office/drawing/2014/main" id="{5D3C7443-7537-4958-85E0-628BB729DE81}"/>
                  </a:ext>
                </a:extLst>
              </p:cNvPr>
              <p:cNvSpPr>
                <a:spLocks/>
              </p:cNvSpPr>
              <p:nvPr/>
            </p:nvSpPr>
            <p:spPr bwMode="auto">
              <a:xfrm>
                <a:off x="2776" y="2728"/>
                <a:ext cx="39" cy="39"/>
              </a:xfrm>
              <a:custGeom>
                <a:avLst/>
                <a:gdLst>
                  <a:gd name="T0" fmla="*/ 20 w 39"/>
                  <a:gd name="T1" fmla="*/ 0 h 39"/>
                  <a:gd name="T2" fmla="*/ 39 w 39"/>
                  <a:gd name="T3" fmla="*/ 19 h 39"/>
                  <a:gd name="T4" fmla="*/ 20 w 39"/>
                  <a:gd name="T5" fmla="*/ 39 h 39"/>
                  <a:gd name="T6" fmla="*/ 0 w 39"/>
                  <a:gd name="T7" fmla="*/ 19 h 39"/>
                  <a:gd name="T8" fmla="*/ 20 w 39"/>
                  <a:gd name="T9" fmla="*/ 0 h 39"/>
                  <a:gd name="T10" fmla="*/ 0 60000 65536"/>
                  <a:gd name="T11" fmla="*/ 0 60000 65536"/>
                  <a:gd name="T12" fmla="*/ 0 60000 65536"/>
                  <a:gd name="T13" fmla="*/ 0 60000 65536"/>
                  <a:gd name="T14" fmla="*/ 0 60000 65536"/>
                  <a:gd name="T15" fmla="*/ 0 w 39"/>
                  <a:gd name="T16" fmla="*/ 0 h 39"/>
                  <a:gd name="T17" fmla="*/ 39 w 39"/>
                  <a:gd name="T18" fmla="*/ 39 h 39"/>
                </a:gdLst>
                <a:ahLst/>
                <a:cxnLst>
                  <a:cxn ang="T10">
                    <a:pos x="T0" y="T1"/>
                  </a:cxn>
                  <a:cxn ang="T11">
                    <a:pos x="T2" y="T3"/>
                  </a:cxn>
                  <a:cxn ang="T12">
                    <a:pos x="T4" y="T5"/>
                  </a:cxn>
                  <a:cxn ang="T13">
                    <a:pos x="T6" y="T7"/>
                  </a:cxn>
                  <a:cxn ang="T14">
                    <a:pos x="T8" y="T9"/>
                  </a:cxn>
                </a:cxnLst>
                <a:rect l="T15" t="T16" r="T17" b="T18"/>
                <a:pathLst>
                  <a:path w="39" h="39">
                    <a:moveTo>
                      <a:pt x="20" y="0"/>
                    </a:moveTo>
                    <a:lnTo>
                      <a:pt x="39" y="19"/>
                    </a:lnTo>
                    <a:lnTo>
                      <a:pt x="20" y="39"/>
                    </a:lnTo>
                    <a:lnTo>
                      <a:pt x="0" y="19"/>
                    </a:lnTo>
                    <a:lnTo>
                      <a:pt x="20" y="0"/>
                    </a:lnTo>
                    <a:close/>
                  </a:path>
                </a:pathLst>
              </a:custGeom>
              <a:solidFill>
                <a:srgbClr val="000080"/>
              </a:solidFill>
              <a:ln w="12700">
                <a:solidFill>
                  <a:srgbClr val="000080"/>
                </a:solidFill>
                <a:round/>
                <a:headEnd/>
                <a:tailEnd/>
              </a:ln>
            </p:spPr>
            <p:txBody>
              <a:bodyPr/>
              <a:lstStyle/>
              <a:p>
                <a:endParaRPr lang="zh-CN" altLang="en-US"/>
              </a:p>
            </p:txBody>
          </p:sp>
          <p:sp>
            <p:nvSpPr>
              <p:cNvPr id="26936" name="Freeform 187">
                <a:extLst>
                  <a:ext uri="{FF2B5EF4-FFF2-40B4-BE49-F238E27FC236}">
                    <a16:creationId xmlns:a16="http://schemas.microsoft.com/office/drawing/2014/main" id="{966B33A7-4888-4B50-B68D-18BA53167BC2}"/>
                  </a:ext>
                </a:extLst>
              </p:cNvPr>
              <p:cNvSpPr>
                <a:spLocks/>
              </p:cNvSpPr>
              <p:nvPr/>
            </p:nvSpPr>
            <p:spPr bwMode="auto">
              <a:xfrm>
                <a:off x="2867" y="2694"/>
                <a:ext cx="38" cy="38"/>
              </a:xfrm>
              <a:custGeom>
                <a:avLst/>
                <a:gdLst>
                  <a:gd name="T0" fmla="*/ 19 w 38"/>
                  <a:gd name="T1" fmla="*/ 0 h 38"/>
                  <a:gd name="T2" fmla="*/ 38 w 38"/>
                  <a:gd name="T3" fmla="*/ 19 h 38"/>
                  <a:gd name="T4" fmla="*/ 19 w 38"/>
                  <a:gd name="T5" fmla="*/ 38 h 38"/>
                  <a:gd name="T6" fmla="*/ 0 w 38"/>
                  <a:gd name="T7" fmla="*/ 19 h 38"/>
                  <a:gd name="T8" fmla="*/ 19 w 38"/>
                  <a:gd name="T9" fmla="*/ 0 h 38"/>
                  <a:gd name="T10" fmla="*/ 0 60000 65536"/>
                  <a:gd name="T11" fmla="*/ 0 60000 65536"/>
                  <a:gd name="T12" fmla="*/ 0 60000 65536"/>
                  <a:gd name="T13" fmla="*/ 0 60000 65536"/>
                  <a:gd name="T14" fmla="*/ 0 60000 65536"/>
                  <a:gd name="T15" fmla="*/ 0 w 38"/>
                  <a:gd name="T16" fmla="*/ 0 h 38"/>
                  <a:gd name="T17" fmla="*/ 38 w 38"/>
                  <a:gd name="T18" fmla="*/ 38 h 38"/>
                </a:gdLst>
                <a:ahLst/>
                <a:cxnLst>
                  <a:cxn ang="T10">
                    <a:pos x="T0" y="T1"/>
                  </a:cxn>
                  <a:cxn ang="T11">
                    <a:pos x="T2" y="T3"/>
                  </a:cxn>
                  <a:cxn ang="T12">
                    <a:pos x="T4" y="T5"/>
                  </a:cxn>
                  <a:cxn ang="T13">
                    <a:pos x="T6" y="T7"/>
                  </a:cxn>
                  <a:cxn ang="T14">
                    <a:pos x="T8" y="T9"/>
                  </a:cxn>
                </a:cxnLst>
                <a:rect l="T15" t="T16" r="T17" b="T18"/>
                <a:pathLst>
                  <a:path w="38" h="38">
                    <a:moveTo>
                      <a:pt x="19" y="0"/>
                    </a:moveTo>
                    <a:lnTo>
                      <a:pt x="38" y="19"/>
                    </a:lnTo>
                    <a:lnTo>
                      <a:pt x="19" y="38"/>
                    </a:lnTo>
                    <a:lnTo>
                      <a:pt x="0" y="19"/>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937" name="Freeform 188">
                <a:extLst>
                  <a:ext uri="{FF2B5EF4-FFF2-40B4-BE49-F238E27FC236}">
                    <a16:creationId xmlns:a16="http://schemas.microsoft.com/office/drawing/2014/main" id="{244DB2AB-7958-4A68-ABF6-B2BCFC302CED}"/>
                  </a:ext>
                </a:extLst>
              </p:cNvPr>
              <p:cNvSpPr>
                <a:spLocks/>
              </p:cNvSpPr>
              <p:nvPr/>
            </p:nvSpPr>
            <p:spPr bwMode="auto">
              <a:xfrm>
                <a:off x="2957" y="2659"/>
                <a:ext cx="38" cy="38"/>
              </a:xfrm>
              <a:custGeom>
                <a:avLst/>
                <a:gdLst>
                  <a:gd name="T0" fmla="*/ 19 w 38"/>
                  <a:gd name="T1" fmla="*/ 0 h 38"/>
                  <a:gd name="T2" fmla="*/ 38 w 38"/>
                  <a:gd name="T3" fmla="*/ 19 h 38"/>
                  <a:gd name="T4" fmla="*/ 19 w 38"/>
                  <a:gd name="T5" fmla="*/ 38 h 38"/>
                  <a:gd name="T6" fmla="*/ 0 w 38"/>
                  <a:gd name="T7" fmla="*/ 19 h 38"/>
                  <a:gd name="T8" fmla="*/ 19 w 38"/>
                  <a:gd name="T9" fmla="*/ 0 h 38"/>
                  <a:gd name="T10" fmla="*/ 0 60000 65536"/>
                  <a:gd name="T11" fmla="*/ 0 60000 65536"/>
                  <a:gd name="T12" fmla="*/ 0 60000 65536"/>
                  <a:gd name="T13" fmla="*/ 0 60000 65536"/>
                  <a:gd name="T14" fmla="*/ 0 60000 65536"/>
                  <a:gd name="T15" fmla="*/ 0 w 38"/>
                  <a:gd name="T16" fmla="*/ 0 h 38"/>
                  <a:gd name="T17" fmla="*/ 38 w 38"/>
                  <a:gd name="T18" fmla="*/ 38 h 38"/>
                </a:gdLst>
                <a:ahLst/>
                <a:cxnLst>
                  <a:cxn ang="T10">
                    <a:pos x="T0" y="T1"/>
                  </a:cxn>
                  <a:cxn ang="T11">
                    <a:pos x="T2" y="T3"/>
                  </a:cxn>
                  <a:cxn ang="T12">
                    <a:pos x="T4" y="T5"/>
                  </a:cxn>
                  <a:cxn ang="T13">
                    <a:pos x="T6" y="T7"/>
                  </a:cxn>
                  <a:cxn ang="T14">
                    <a:pos x="T8" y="T9"/>
                  </a:cxn>
                </a:cxnLst>
                <a:rect l="T15" t="T16" r="T17" b="T18"/>
                <a:pathLst>
                  <a:path w="38" h="38">
                    <a:moveTo>
                      <a:pt x="19" y="0"/>
                    </a:moveTo>
                    <a:lnTo>
                      <a:pt x="38" y="19"/>
                    </a:lnTo>
                    <a:lnTo>
                      <a:pt x="19" y="38"/>
                    </a:lnTo>
                    <a:lnTo>
                      <a:pt x="0" y="19"/>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938" name="Freeform 189">
                <a:extLst>
                  <a:ext uri="{FF2B5EF4-FFF2-40B4-BE49-F238E27FC236}">
                    <a16:creationId xmlns:a16="http://schemas.microsoft.com/office/drawing/2014/main" id="{6F43A746-9164-408F-BA8F-D209B9884701}"/>
                  </a:ext>
                </a:extLst>
              </p:cNvPr>
              <p:cNvSpPr>
                <a:spLocks/>
              </p:cNvSpPr>
              <p:nvPr/>
            </p:nvSpPr>
            <p:spPr bwMode="auto">
              <a:xfrm>
                <a:off x="3047" y="2623"/>
                <a:ext cx="38" cy="38"/>
              </a:xfrm>
              <a:custGeom>
                <a:avLst/>
                <a:gdLst>
                  <a:gd name="T0" fmla="*/ 19 w 38"/>
                  <a:gd name="T1" fmla="*/ 0 h 38"/>
                  <a:gd name="T2" fmla="*/ 38 w 38"/>
                  <a:gd name="T3" fmla="*/ 19 h 38"/>
                  <a:gd name="T4" fmla="*/ 19 w 38"/>
                  <a:gd name="T5" fmla="*/ 38 h 38"/>
                  <a:gd name="T6" fmla="*/ 0 w 38"/>
                  <a:gd name="T7" fmla="*/ 19 h 38"/>
                  <a:gd name="T8" fmla="*/ 19 w 38"/>
                  <a:gd name="T9" fmla="*/ 0 h 38"/>
                  <a:gd name="T10" fmla="*/ 0 60000 65536"/>
                  <a:gd name="T11" fmla="*/ 0 60000 65536"/>
                  <a:gd name="T12" fmla="*/ 0 60000 65536"/>
                  <a:gd name="T13" fmla="*/ 0 60000 65536"/>
                  <a:gd name="T14" fmla="*/ 0 60000 65536"/>
                  <a:gd name="T15" fmla="*/ 0 w 38"/>
                  <a:gd name="T16" fmla="*/ 0 h 38"/>
                  <a:gd name="T17" fmla="*/ 38 w 38"/>
                  <a:gd name="T18" fmla="*/ 38 h 38"/>
                </a:gdLst>
                <a:ahLst/>
                <a:cxnLst>
                  <a:cxn ang="T10">
                    <a:pos x="T0" y="T1"/>
                  </a:cxn>
                  <a:cxn ang="T11">
                    <a:pos x="T2" y="T3"/>
                  </a:cxn>
                  <a:cxn ang="T12">
                    <a:pos x="T4" y="T5"/>
                  </a:cxn>
                  <a:cxn ang="T13">
                    <a:pos x="T6" y="T7"/>
                  </a:cxn>
                  <a:cxn ang="T14">
                    <a:pos x="T8" y="T9"/>
                  </a:cxn>
                </a:cxnLst>
                <a:rect l="T15" t="T16" r="T17" b="T18"/>
                <a:pathLst>
                  <a:path w="38" h="38">
                    <a:moveTo>
                      <a:pt x="19" y="0"/>
                    </a:moveTo>
                    <a:lnTo>
                      <a:pt x="38" y="19"/>
                    </a:lnTo>
                    <a:lnTo>
                      <a:pt x="19" y="38"/>
                    </a:lnTo>
                    <a:lnTo>
                      <a:pt x="0" y="19"/>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939" name="Freeform 190">
                <a:extLst>
                  <a:ext uri="{FF2B5EF4-FFF2-40B4-BE49-F238E27FC236}">
                    <a16:creationId xmlns:a16="http://schemas.microsoft.com/office/drawing/2014/main" id="{1D878C30-3F94-4DA9-8643-DE3B76B6D4E4}"/>
                  </a:ext>
                </a:extLst>
              </p:cNvPr>
              <p:cNvSpPr>
                <a:spLocks/>
              </p:cNvSpPr>
              <p:nvPr/>
            </p:nvSpPr>
            <p:spPr bwMode="auto">
              <a:xfrm>
                <a:off x="3137" y="2584"/>
                <a:ext cx="39" cy="39"/>
              </a:xfrm>
              <a:custGeom>
                <a:avLst/>
                <a:gdLst>
                  <a:gd name="T0" fmla="*/ 19 w 39"/>
                  <a:gd name="T1" fmla="*/ 0 h 39"/>
                  <a:gd name="T2" fmla="*/ 39 w 39"/>
                  <a:gd name="T3" fmla="*/ 19 h 39"/>
                  <a:gd name="T4" fmla="*/ 19 w 39"/>
                  <a:gd name="T5" fmla="*/ 39 h 39"/>
                  <a:gd name="T6" fmla="*/ 0 w 39"/>
                  <a:gd name="T7" fmla="*/ 19 h 39"/>
                  <a:gd name="T8" fmla="*/ 19 w 39"/>
                  <a:gd name="T9" fmla="*/ 0 h 39"/>
                  <a:gd name="T10" fmla="*/ 0 60000 65536"/>
                  <a:gd name="T11" fmla="*/ 0 60000 65536"/>
                  <a:gd name="T12" fmla="*/ 0 60000 65536"/>
                  <a:gd name="T13" fmla="*/ 0 60000 65536"/>
                  <a:gd name="T14" fmla="*/ 0 60000 65536"/>
                  <a:gd name="T15" fmla="*/ 0 w 39"/>
                  <a:gd name="T16" fmla="*/ 0 h 39"/>
                  <a:gd name="T17" fmla="*/ 39 w 39"/>
                  <a:gd name="T18" fmla="*/ 39 h 39"/>
                </a:gdLst>
                <a:ahLst/>
                <a:cxnLst>
                  <a:cxn ang="T10">
                    <a:pos x="T0" y="T1"/>
                  </a:cxn>
                  <a:cxn ang="T11">
                    <a:pos x="T2" y="T3"/>
                  </a:cxn>
                  <a:cxn ang="T12">
                    <a:pos x="T4" y="T5"/>
                  </a:cxn>
                  <a:cxn ang="T13">
                    <a:pos x="T6" y="T7"/>
                  </a:cxn>
                  <a:cxn ang="T14">
                    <a:pos x="T8" y="T9"/>
                  </a:cxn>
                </a:cxnLst>
                <a:rect l="T15" t="T16" r="T17" b="T18"/>
                <a:pathLst>
                  <a:path w="39" h="39">
                    <a:moveTo>
                      <a:pt x="19" y="0"/>
                    </a:moveTo>
                    <a:lnTo>
                      <a:pt x="39" y="19"/>
                    </a:lnTo>
                    <a:lnTo>
                      <a:pt x="19" y="39"/>
                    </a:lnTo>
                    <a:lnTo>
                      <a:pt x="0" y="19"/>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940" name="Freeform 191">
                <a:extLst>
                  <a:ext uri="{FF2B5EF4-FFF2-40B4-BE49-F238E27FC236}">
                    <a16:creationId xmlns:a16="http://schemas.microsoft.com/office/drawing/2014/main" id="{0681125F-5E3B-4C94-84DC-5FA93346D363}"/>
                  </a:ext>
                </a:extLst>
              </p:cNvPr>
              <p:cNvSpPr>
                <a:spLocks/>
              </p:cNvSpPr>
              <p:nvPr/>
            </p:nvSpPr>
            <p:spPr bwMode="auto">
              <a:xfrm>
                <a:off x="3227" y="2546"/>
                <a:ext cx="39" cy="38"/>
              </a:xfrm>
              <a:custGeom>
                <a:avLst/>
                <a:gdLst>
                  <a:gd name="T0" fmla="*/ 20 w 39"/>
                  <a:gd name="T1" fmla="*/ 0 h 38"/>
                  <a:gd name="T2" fmla="*/ 39 w 39"/>
                  <a:gd name="T3" fmla="*/ 19 h 38"/>
                  <a:gd name="T4" fmla="*/ 20 w 39"/>
                  <a:gd name="T5" fmla="*/ 38 h 38"/>
                  <a:gd name="T6" fmla="*/ 0 w 39"/>
                  <a:gd name="T7" fmla="*/ 19 h 38"/>
                  <a:gd name="T8" fmla="*/ 20 w 39"/>
                  <a:gd name="T9" fmla="*/ 0 h 38"/>
                  <a:gd name="T10" fmla="*/ 0 60000 65536"/>
                  <a:gd name="T11" fmla="*/ 0 60000 65536"/>
                  <a:gd name="T12" fmla="*/ 0 60000 65536"/>
                  <a:gd name="T13" fmla="*/ 0 60000 65536"/>
                  <a:gd name="T14" fmla="*/ 0 60000 65536"/>
                  <a:gd name="T15" fmla="*/ 0 w 39"/>
                  <a:gd name="T16" fmla="*/ 0 h 38"/>
                  <a:gd name="T17" fmla="*/ 39 w 39"/>
                  <a:gd name="T18" fmla="*/ 38 h 38"/>
                </a:gdLst>
                <a:ahLst/>
                <a:cxnLst>
                  <a:cxn ang="T10">
                    <a:pos x="T0" y="T1"/>
                  </a:cxn>
                  <a:cxn ang="T11">
                    <a:pos x="T2" y="T3"/>
                  </a:cxn>
                  <a:cxn ang="T12">
                    <a:pos x="T4" y="T5"/>
                  </a:cxn>
                  <a:cxn ang="T13">
                    <a:pos x="T6" y="T7"/>
                  </a:cxn>
                  <a:cxn ang="T14">
                    <a:pos x="T8" y="T9"/>
                  </a:cxn>
                </a:cxnLst>
                <a:rect l="T15" t="T16" r="T17" b="T18"/>
                <a:pathLst>
                  <a:path w="39" h="38">
                    <a:moveTo>
                      <a:pt x="20" y="0"/>
                    </a:moveTo>
                    <a:lnTo>
                      <a:pt x="39" y="19"/>
                    </a:lnTo>
                    <a:lnTo>
                      <a:pt x="20" y="38"/>
                    </a:lnTo>
                    <a:lnTo>
                      <a:pt x="0" y="19"/>
                    </a:lnTo>
                    <a:lnTo>
                      <a:pt x="20" y="0"/>
                    </a:lnTo>
                    <a:close/>
                  </a:path>
                </a:pathLst>
              </a:custGeom>
              <a:solidFill>
                <a:srgbClr val="000080"/>
              </a:solidFill>
              <a:ln w="12700">
                <a:solidFill>
                  <a:srgbClr val="000080"/>
                </a:solidFill>
                <a:round/>
                <a:headEnd/>
                <a:tailEnd/>
              </a:ln>
            </p:spPr>
            <p:txBody>
              <a:bodyPr/>
              <a:lstStyle/>
              <a:p>
                <a:endParaRPr lang="zh-CN" altLang="en-US"/>
              </a:p>
            </p:txBody>
          </p:sp>
          <p:sp>
            <p:nvSpPr>
              <p:cNvPr id="26941" name="Freeform 192">
                <a:extLst>
                  <a:ext uri="{FF2B5EF4-FFF2-40B4-BE49-F238E27FC236}">
                    <a16:creationId xmlns:a16="http://schemas.microsoft.com/office/drawing/2014/main" id="{6CBC84E9-4C9D-431D-ACD5-A788571E537D}"/>
                  </a:ext>
                </a:extLst>
              </p:cNvPr>
              <p:cNvSpPr>
                <a:spLocks/>
              </p:cNvSpPr>
              <p:nvPr/>
            </p:nvSpPr>
            <p:spPr bwMode="auto">
              <a:xfrm>
                <a:off x="3318" y="2505"/>
                <a:ext cx="38" cy="39"/>
              </a:xfrm>
              <a:custGeom>
                <a:avLst/>
                <a:gdLst>
                  <a:gd name="T0" fmla="*/ 19 w 38"/>
                  <a:gd name="T1" fmla="*/ 0 h 39"/>
                  <a:gd name="T2" fmla="*/ 38 w 38"/>
                  <a:gd name="T3" fmla="*/ 20 h 39"/>
                  <a:gd name="T4" fmla="*/ 19 w 38"/>
                  <a:gd name="T5" fmla="*/ 39 h 39"/>
                  <a:gd name="T6" fmla="*/ 0 w 38"/>
                  <a:gd name="T7" fmla="*/ 20 h 39"/>
                  <a:gd name="T8" fmla="*/ 19 w 38"/>
                  <a:gd name="T9" fmla="*/ 0 h 39"/>
                  <a:gd name="T10" fmla="*/ 0 60000 65536"/>
                  <a:gd name="T11" fmla="*/ 0 60000 65536"/>
                  <a:gd name="T12" fmla="*/ 0 60000 65536"/>
                  <a:gd name="T13" fmla="*/ 0 60000 65536"/>
                  <a:gd name="T14" fmla="*/ 0 60000 65536"/>
                  <a:gd name="T15" fmla="*/ 0 w 38"/>
                  <a:gd name="T16" fmla="*/ 0 h 39"/>
                  <a:gd name="T17" fmla="*/ 38 w 38"/>
                  <a:gd name="T18" fmla="*/ 39 h 39"/>
                </a:gdLst>
                <a:ahLst/>
                <a:cxnLst>
                  <a:cxn ang="T10">
                    <a:pos x="T0" y="T1"/>
                  </a:cxn>
                  <a:cxn ang="T11">
                    <a:pos x="T2" y="T3"/>
                  </a:cxn>
                  <a:cxn ang="T12">
                    <a:pos x="T4" y="T5"/>
                  </a:cxn>
                  <a:cxn ang="T13">
                    <a:pos x="T6" y="T7"/>
                  </a:cxn>
                  <a:cxn ang="T14">
                    <a:pos x="T8" y="T9"/>
                  </a:cxn>
                </a:cxnLst>
                <a:rect l="T15" t="T16" r="T17" b="T18"/>
                <a:pathLst>
                  <a:path w="38" h="39">
                    <a:moveTo>
                      <a:pt x="19" y="0"/>
                    </a:moveTo>
                    <a:lnTo>
                      <a:pt x="38" y="20"/>
                    </a:lnTo>
                    <a:lnTo>
                      <a:pt x="19" y="39"/>
                    </a:lnTo>
                    <a:lnTo>
                      <a:pt x="0" y="20"/>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942" name="Freeform 193">
                <a:extLst>
                  <a:ext uri="{FF2B5EF4-FFF2-40B4-BE49-F238E27FC236}">
                    <a16:creationId xmlns:a16="http://schemas.microsoft.com/office/drawing/2014/main" id="{79A9AB12-3550-4D65-88B1-5E2E7A48E269}"/>
                  </a:ext>
                </a:extLst>
              </p:cNvPr>
              <p:cNvSpPr>
                <a:spLocks/>
              </p:cNvSpPr>
              <p:nvPr/>
            </p:nvSpPr>
            <p:spPr bwMode="auto">
              <a:xfrm>
                <a:off x="3408" y="2465"/>
                <a:ext cx="38" cy="38"/>
              </a:xfrm>
              <a:custGeom>
                <a:avLst/>
                <a:gdLst>
                  <a:gd name="T0" fmla="*/ 19 w 38"/>
                  <a:gd name="T1" fmla="*/ 0 h 38"/>
                  <a:gd name="T2" fmla="*/ 38 w 38"/>
                  <a:gd name="T3" fmla="*/ 19 h 38"/>
                  <a:gd name="T4" fmla="*/ 19 w 38"/>
                  <a:gd name="T5" fmla="*/ 38 h 38"/>
                  <a:gd name="T6" fmla="*/ 0 w 38"/>
                  <a:gd name="T7" fmla="*/ 19 h 38"/>
                  <a:gd name="T8" fmla="*/ 19 w 38"/>
                  <a:gd name="T9" fmla="*/ 0 h 38"/>
                  <a:gd name="T10" fmla="*/ 0 60000 65536"/>
                  <a:gd name="T11" fmla="*/ 0 60000 65536"/>
                  <a:gd name="T12" fmla="*/ 0 60000 65536"/>
                  <a:gd name="T13" fmla="*/ 0 60000 65536"/>
                  <a:gd name="T14" fmla="*/ 0 60000 65536"/>
                  <a:gd name="T15" fmla="*/ 0 w 38"/>
                  <a:gd name="T16" fmla="*/ 0 h 38"/>
                  <a:gd name="T17" fmla="*/ 38 w 38"/>
                  <a:gd name="T18" fmla="*/ 38 h 38"/>
                </a:gdLst>
                <a:ahLst/>
                <a:cxnLst>
                  <a:cxn ang="T10">
                    <a:pos x="T0" y="T1"/>
                  </a:cxn>
                  <a:cxn ang="T11">
                    <a:pos x="T2" y="T3"/>
                  </a:cxn>
                  <a:cxn ang="T12">
                    <a:pos x="T4" y="T5"/>
                  </a:cxn>
                  <a:cxn ang="T13">
                    <a:pos x="T6" y="T7"/>
                  </a:cxn>
                  <a:cxn ang="T14">
                    <a:pos x="T8" y="T9"/>
                  </a:cxn>
                </a:cxnLst>
                <a:rect l="T15" t="T16" r="T17" b="T18"/>
                <a:pathLst>
                  <a:path w="38" h="38">
                    <a:moveTo>
                      <a:pt x="19" y="0"/>
                    </a:moveTo>
                    <a:lnTo>
                      <a:pt x="38" y="19"/>
                    </a:lnTo>
                    <a:lnTo>
                      <a:pt x="19" y="38"/>
                    </a:lnTo>
                    <a:lnTo>
                      <a:pt x="0" y="19"/>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943" name="Freeform 194">
                <a:extLst>
                  <a:ext uri="{FF2B5EF4-FFF2-40B4-BE49-F238E27FC236}">
                    <a16:creationId xmlns:a16="http://schemas.microsoft.com/office/drawing/2014/main" id="{CB366A83-E5AE-4B2A-8329-F66C3B44C840}"/>
                  </a:ext>
                </a:extLst>
              </p:cNvPr>
              <p:cNvSpPr>
                <a:spLocks/>
              </p:cNvSpPr>
              <p:nvPr/>
            </p:nvSpPr>
            <p:spPr bwMode="auto">
              <a:xfrm>
                <a:off x="3498" y="2421"/>
                <a:ext cx="39" cy="38"/>
              </a:xfrm>
              <a:custGeom>
                <a:avLst/>
                <a:gdLst>
                  <a:gd name="T0" fmla="*/ 19 w 39"/>
                  <a:gd name="T1" fmla="*/ 0 h 38"/>
                  <a:gd name="T2" fmla="*/ 39 w 39"/>
                  <a:gd name="T3" fmla="*/ 19 h 38"/>
                  <a:gd name="T4" fmla="*/ 19 w 39"/>
                  <a:gd name="T5" fmla="*/ 38 h 38"/>
                  <a:gd name="T6" fmla="*/ 0 w 39"/>
                  <a:gd name="T7" fmla="*/ 19 h 38"/>
                  <a:gd name="T8" fmla="*/ 19 w 39"/>
                  <a:gd name="T9" fmla="*/ 0 h 38"/>
                  <a:gd name="T10" fmla="*/ 0 60000 65536"/>
                  <a:gd name="T11" fmla="*/ 0 60000 65536"/>
                  <a:gd name="T12" fmla="*/ 0 60000 65536"/>
                  <a:gd name="T13" fmla="*/ 0 60000 65536"/>
                  <a:gd name="T14" fmla="*/ 0 60000 65536"/>
                  <a:gd name="T15" fmla="*/ 0 w 39"/>
                  <a:gd name="T16" fmla="*/ 0 h 38"/>
                  <a:gd name="T17" fmla="*/ 39 w 39"/>
                  <a:gd name="T18" fmla="*/ 38 h 38"/>
                </a:gdLst>
                <a:ahLst/>
                <a:cxnLst>
                  <a:cxn ang="T10">
                    <a:pos x="T0" y="T1"/>
                  </a:cxn>
                  <a:cxn ang="T11">
                    <a:pos x="T2" y="T3"/>
                  </a:cxn>
                  <a:cxn ang="T12">
                    <a:pos x="T4" y="T5"/>
                  </a:cxn>
                  <a:cxn ang="T13">
                    <a:pos x="T6" y="T7"/>
                  </a:cxn>
                  <a:cxn ang="T14">
                    <a:pos x="T8" y="T9"/>
                  </a:cxn>
                </a:cxnLst>
                <a:rect l="T15" t="T16" r="T17" b="T18"/>
                <a:pathLst>
                  <a:path w="39" h="38">
                    <a:moveTo>
                      <a:pt x="19" y="0"/>
                    </a:moveTo>
                    <a:lnTo>
                      <a:pt x="39" y="19"/>
                    </a:lnTo>
                    <a:lnTo>
                      <a:pt x="19" y="38"/>
                    </a:lnTo>
                    <a:lnTo>
                      <a:pt x="0" y="19"/>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944" name="Freeform 195">
                <a:extLst>
                  <a:ext uri="{FF2B5EF4-FFF2-40B4-BE49-F238E27FC236}">
                    <a16:creationId xmlns:a16="http://schemas.microsoft.com/office/drawing/2014/main" id="{FA5B6F1B-F68F-43D7-8A8B-CD22B799B6E8}"/>
                  </a:ext>
                </a:extLst>
              </p:cNvPr>
              <p:cNvSpPr>
                <a:spLocks/>
              </p:cNvSpPr>
              <p:nvPr/>
            </p:nvSpPr>
            <p:spPr bwMode="auto">
              <a:xfrm>
                <a:off x="3588" y="2379"/>
                <a:ext cx="39" cy="38"/>
              </a:xfrm>
              <a:custGeom>
                <a:avLst/>
                <a:gdLst>
                  <a:gd name="T0" fmla="*/ 20 w 39"/>
                  <a:gd name="T1" fmla="*/ 0 h 38"/>
                  <a:gd name="T2" fmla="*/ 39 w 39"/>
                  <a:gd name="T3" fmla="*/ 19 h 38"/>
                  <a:gd name="T4" fmla="*/ 20 w 39"/>
                  <a:gd name="T5" fmla="*/ 38 h 38"/>
                  <a:gd name="T6" fmla="*/ 0 w 39"/>
                  <a:gd name="T7" fmla="*/ 19 h 38"/>
                  <a:gd name="T8" fmla="*/ 20 w 39"/>
                  <a:gd name="T9" fmla="*/ 0 h 38"/>
                  <a:gd name="T10" fmla="*/ 0 60000 65536"/>
                  <a:gd name="T11" fmla="*/ 0 60000 65536"/>
                  <a:gd name="T12" fmla="*/ 0 60000 65536"/>
                  <a:gd name="T13" fmla="*/ 0 60000 65536"/>
                  <a:gd name="T14" fmla="*/ 0 60000 65536"/>
                  <a:gd name="T15" fmla="*/ 0 w 39"/>
                  <a:gd name="T16" fmla="*/ 0 h 38"/>
                  <a:gd name="T17" fmla="*/ 39 w 39"/>
                  <a:gd name="T18" fmla="*/ 38 h 38"/>
                </a:gdLst>
                <a:ahLst/>
                <a:cxnLst>
                  <a:cxn ang="T10">
                    <a:pos x="T0" y="T1"/>
                  </a:cxn>
                  <a:cxn ang="T11">
                    <a:pos x="T2" y="T3"/>
                  </a:cxn>
                  <a:cxn ang="T12">
                    <a:pos x="T4" y="T5"/>
                  </a:cxn>
                  <a:cxn ang="T13">
                    <a:pos x="T6" y="T7"/>
                  </a:cxn>
                  <a:cxn ang="T14">
                    <a:pos x="T8" y="T9"/>
                  </a:cxn>
                </a:cxnLst>
                <a:rect l="T15" t="T16" r="T17" b="T18"/>
                <a:pathLst>
                  <a:path w="39" h="38">
                    <a:moveTo>
                      <a:pt x="20" y="0"/>
                    </a:moveTo>
                    <a:lnTo>
                      <a:pt x="39" y="19"/>
                    </a:lnTo>
                    <a:lnTo>
                      <a:pt x="20" y="38"/>
                    </a:lnTo>
                    <a:lnTo>
                      <a:pt x="0" y="19"/>
                    </a:lnTo>
                    <a:lnTo>
                      <a:pt x="20" y="0"/>
                    </a:lnTo>
                    <a:close/>
                  </a:path>
                </a:pathLst>
              </a:custGeom>
              <a:solidFill>
                <a:srgbClr val="000080"/>
              </a:solidFill>
              <a:ln w="12700">
                <a:solidFill>
                  <a:srgbClr val="000080"/>
                </a:solidFill>
                <a:round/>
                <a:headEnd/>
                <a:tailEnd/>
              </a:ln>
            </p:spPr>
            <p:txBody>
              <a:bodyPr/>
              <a:lstStyle/>
              <a:p>
                <a:endParaRPr lang="zh-CN" altLang="en-US"/>
              </a:p>
            </p:txBody>
          </p:sp>
          <p:sp>
            <p:nvSpPr>
              <p:cNvPr id="26945" name="Freeform 196">
                <a:extLst>
                  <a:ext uri="{FF2B5EF4-FFF2-40B4-BE49-F238E27FC236}">
                    <a16:creationId xmlns:a16="http://schemas.microsoft.com/office/drawing/2014/main" id="{57D4FFCC-3EA9-4419-B251-6FAAA49FE473}"/>
                  </a:ext>
                </a:extLst>
              </p:cNvPr>
              <p:cNvSpPr>
                <a:spLocks/>
              </p:cNvSpPr>
              <p:nvPr/>
            </p:nvSpPr>
            <p:spPr bwMode="auto">
              <a:xfrm>
                <a:off x="3679" y="2333"/>
                <a:ext cx="38" cy="38"/>
              </a:xfrm>
              <a:custGeom>
                <a:avLst/>
                <a:gdLst>
                  <a:gd name="T0" fmla="*/ 19 w 38"/>
                  <a:gd name="T1" fmla="*/ 0 h 38"/>
                  <a:gd name="T2" fmla="*/ 38 w 38"/>
                  <a:gd name="T3" fmla="*/ 19 h 38"/>
                  <a:gd name="T4" fmla="*/ 19 w 38"/>
                  <a:gd name="T5" fmla="*/ 38 h 38"/>
                  <a:gd name="T6" fmla="*/ 0 w 38"/>
                  <a:gd name="T7" fmla="*/ 19 h 38"/>
                  <a:gd name="T8" fmla="*/ 19 w 38"/>
                  <a:gd name="T9" fmla="*/ 0 h 38"/>
                  <a:gd name="T10" fmla="*/ 0 60000 65536"/>
                  <a:gd name="T11" fmla="*/ 0 60000 65536"/>
                  <a:gd name="T12" fmla="*/ 0 60000 65536"/>
                  <a:gd name="T13" fmla="*/ 0 60000 65536"/>
                  <a:gd name="T14" fmla="*/ 0 60000 65536"/>
                  <a:gd name="T15" fmla="*/ 0 w 38"/>
                  <a:gd name="T16" fmla="*/ 0 h 38"/>
                  <a:gd name="T17" fmla="*/ 38 w 38"/>
                  <a:gd name="T18" fmla="*/ 38 h 38"/>
                </a:gdLst>
                <a:ahLst/>
                <a:cxnLst>
                  <a:cxn ang="T10">
                    <a:pos x="T0" y="T1"/>
                  </a:cxn>
                  <a:cxn ang="T11">
                    <a:pos x="T2" y="T3"/>
                  </a:cxn>
                  <a:cxn ang="T12">
                    <a:pos x="T4" y="T5"/>
                  </a:cxn>
                  <a:cxn ang="T13">
                    <a:pos x="T6" y="T7"/>
                  </a:cxn>
                  <a:cxn ang="T14">
                    <a:pos x="T8" y="T9"/>
                  </a:cxn>
                </a:cxnLst>
                <a:rect l="T15" t="T16" r="T17" b="T18"/>
                <a:pathLst>
                  <a:path w="38" h="38">
                    <a:moveTo>
                      <a:pt x="19" y="0"/>
                    </a:moveTo>
                    <a:lnTo>
                      <a:pt x="38" y="19"/>
                    </a:lnTo>
                    <a:lnTo>
                      <a:pt x="19" y="38"/>
                    </a:lnTo>
                    <a:lnTo>
                      <a:pt x="0" y="19"/>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946" name="Freeform 197">
                <a:extLst>
                  <a:ext uri="{FF2B5EF4-FFF2-40B4-BE49-F238E27FC236}">
                    <a16:creationId xmlns:a16="http://schemas.microsoft.com/office/drawing/2014/main" id="{BE4F8DB3-9494-437C-9E4B-3EA01E3B90E9}"/>
                  </a:ext>
                </a:extLst>
              </p:cNvPr>
              <p:cNvSpPr>
                <a:spLocks/>
              </p:cNvSpPr>
              <p:nvPr/>
            </p:nvSpPr>
            <p:spPr bwMode="auto">
              <a:xfrm>
                <a:off x="3769" y="2287"/>
                <a:ext cx="38" cy="38"/>
              </a:xfrm>
              <a:custGeom>
                <a:avLst/>
                <a:gdLst>
                  <a:gd name="T0" fmla="*/ 19 w 38"/>
                  <a:gd name="T1" fmla="*/ 0 h 38"/>
                  <a:gd name="T2" fmla="*/ 38 w 38"/>
                  <a:gd name="T3" fmla="*/ 19 h 38"/>
                  <a:gd name="T4" fmla="*/ 19 w 38"/>
                  <a:gd name="T5" fmla="*/ 38 h 38"/>
                  <a:gd name="T6" fmla="*/ 0 w 38"/>
                  <a:gd name="T7" fmla="*/ 19 h 38"/>
                  <a:gd name="T8" fmla="*/ 19 w 38"/>
                  <a:gd name="T9" fmla="*/ 0 h 38"/>
                  <a:gd name="T10" fmla="*/ 0 60000 65536"/>
                  <a:gd name="T11" fmla="*/ 0 60000 65536"/>
                  <a:gd name="T12" fmla="*/ 0 60000 65536"/>
                  <a:gd name="T13" fmla="*/ 0 60000 65536"/>
                  <a:gd name="T14" fmla="*/ 0 60000 65536"/>
                  <a:gd name="T15" fmla="*/ 0 w 38"/>
                  <a:gd name="T16" fmla="*/ 0 h 38"/>
                  <a:gd name="T17" fmla="*/ 38 w 38"/>
                  <a:gd name="T18" fmla="*/ 38 h 38"/>
                </a:gdLst>
                <a:ahLst/>
                <a:cxnLst>
                  <a:cxn ang="T10">
                    <a:pos x="T0" y="T1"/>
                  </a:cxn>
                  <a:cxn ang="T11">
                    <a:pos x="T2" y="T3"/>
                  </a:cxn>
                  <a:cxn ang="T12">
                    <a:pos x="T4" y="T5"/>
                  </a:cxn>
                  <a:cxn ang="T13">
                    <a:pos x="T6" y="T7"/>
                  </a:cxn>
                  <a:cxn ang="T14">
                    <a:pos x="T8" y="T9"/>
                  </a:cxn>
                </a:cxnLst>
                <a:rect l="T15" t="T16" r="T17" b="T18"/>
                <a:pathLst>
                  <a:path w="38" h="38">
                    <a:moveTo>
                      <a:pt x="19" y="0"/>
                    </a:moveTo>
                    <a:lnTo>
                      <a:pt x="38" y="19"/>
                    </a:lnTo>
                    <a:lnTo>
                      <a:pt x="19" y="38"/>
                    </a:lnTo>
                    <a:lnTo>
                      <a:pt x="0" y="19"/>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947" name="Freeform 198">
                <a:extLst>
                  <a:ext uri="{FF2B5EF4-FFF2-40B4-BE49-F238E27FC236}">
                    <a16:creationId xmlns:a16="http://schemas.microsoft.com/office/drawing/2014/main" id="{A4CCEAB0-268C-4A66-BEC8-883C4B8DCD49}"/>
                  </a:ext>
                </a:extLst>
              </p:cNvPr>
              <p:cNvSpPr>
                <a:spLocks/>
              </p:cNvSpPr>
              <p:nvPr/>
            </p:nvSpPr>
            <p:spPr bwMode="auto">
              <a:xfrm>
                <a:off x="3859" y="2336"/>
                <a:ext cx="39" cy="39"/>
              </a:xfrm>
              <a:custGeom>
                <a:avLst/>
                <a:gdLst>
                  <a:gd name="T0" fmla="*/ 19 w 39"/>
                  <a:gd name="T1" fmla="*/ 0 h 39"/>
                  <a:gd name="T2" fmla="*/ 39 w 39"/>
                  <a:gd name="T3" fmla="*/ 20 h 39"/>
                  <a:gd name="T4" fmla="*/ 19 w 39"/>
                  <a:gd name="T5" fmla="*/ 39 h 39"/>
                  <a:gd name="T6" fmla="*/ 0 w 39"/>
                  <a:gd name="T7" fmla="*/ 20 h 39"/>
                  <a:gd name="T8" fmla="*/ 19 w 39"/>
                  <a:gd name="T9" fmla="*/ 0 h 39"/>
                  <a:gd name="T10" fmla="*/ 0 60000 65536"/>
                  <a:gd name="T11" fmla="*/ 0 60000 65536"/>
                  <a:gd name="T12" fmla="*/ 0 60000 65536"/>
                  <a:gd name="T13" fmla="*/ 0 60000 65536"/>
                  <a:gd name="T14" fmla="*/ 0 60000 65536"/>
                  <a:gd name="T15" fmla="*/ 0 w 39"/>
                  <a:gd name="T16" fmla="*/ 0 h 39"/>
                  <a:gd name="T17" fmla="*/ 39 w 39"/>
                  <a:gd name="T18" fmla="*/ 39 h 39"/>
                </a:gdLst>
                <a:ahLst/>
                <a:cxnLst>
                  <a:cxn ang="T10">
                    <a:pos x="T0" y="T1"/>
                  </a:cxn>
                  <a:cxn ang="T11">
                    <a:pos x="T2" y="T3"/>
                  </a:cxn>
                  <a:cxn ang="T12">
                    <a:pos x="T4" y="T5"/>
                  </a:cxn>
                  <a:cxn ang="T13">
                    <a:pos x="T6" y="T7"/>
                  </a:cxn>
                  <a:cxn ang="T14">
                    <a:pos x="T8" y="T9"/>
                  </a:cxn>
                </a:cxnLst>
                <a:rect l="T15" t="T16" r="T17" b="T18"/>
                <a:pathLst>
                  <a:path w="39" h="39">
                    <a:moveTo>
                      <a:pt x="19" y="0"/>
                    </a:moveTo>
                    <a:lnTo>
                      <a:pt x="39" y="20"/>
                    </a:lnTo>
                    <a:lnTo>
                      <a:pt x="19" y="39"/>
                    </a:lnTo>
                    <a:lnTo>
                      <a:pt x="0" y="20"/>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948" name="Freeform 199">
                <a:extLst>
                  <a:ext uri="{FF2B5EF4-FFF2-40B4-BE49-F238E27FC236}">
                    <a16:creationId xmlns:a16="http://schemas.microsoft.com/office/drawing/2014/main" id="{2D944EA7-21FD-451C-8419-9E6D98CC86FB}"/>
                  </a:ext>
                </a:extLst>
              </p:cNvPr>
              <p:cNvSpPr>
                <a:spLocks/>
              </p:cNvSpPr>
              <p:nvPr/>
            </p:nvSpPr>
            <p:spPr bwMode="auto">
              <a:xfrm>
                <a:off x="3949" y="2388"/>
                <a:ext cx="39" cy="39"/>
              </a:xfrm>
              <a:custGeom>
                <a:avLst/>
                <a:gdLst>
                  <a:gd name="T0" fmla="*/ 20 w 39"/>
                  <a:gd name="T1" fmla="*/ 0 h 39"/>
                  <a:gd name="T2" fmla="*/ 39 w 39"/>
                  <a:gd name="T3" fmla="*/ 19 h 39"/>
                  <a:gd name="T4" fmla="*/ 20 w 39"/>
                  <a:gd name="T5" fmla="*/ 39 h 39"/>
                  <a:gd name="T6" fmla="*/ 0 w 39"/>
                  <a:gd name="T7" fmla="*/ 19 h 39"/>
                  <a:gd name="T8" fmla="*/ 20 w 39"/>
                  <a:gd name="T9" fmla="*/ 0 h 39"/>
                  <a:gd name="T10" fmla="*/ 0 60000 65536"/>
                  <a:gd name="T11" fmla="*/ 0 60000 65536"/>
                  <a:gd name="T12" fmla="*/ 0 60000 65536"/>
                  <a:gd name="T13" fmla="*/ 0 60000 65536"/>
                  <a:gd name="T14" fmla="*/ 0 60000 65536"/>
                  <a:gd name="T15" fmla="*/ 0 w 39"/>
                  <a:gd name="T16" fmla="*/ 0 h 39"/>
                  <a:gd name="T17" fmla="*/ 39 w 39"/>
                  <a:gd name="T18" fmla="*/ 39 h 39"/>
                </a:gdLst>
                <a:ahLst/>
                <a:cxnLst>
                  <a:cxn ang="T10">
                    <a:pos x="T0" y="T1"/>
                  </a:cxn>
                  <a:cxn ang="T11">
                    <a:pos x="T2" y="T3"/>
                  </a:cxn>
                  <a:cxn ang="T12">
                    <a:pos x="T4" y="T5"/>
                  </a:cxn>
                  <a:cxn ang="T13">
                    <a:pos x="T6" y="T7"/>
                  </a:cxn>
                  <a:cxn ang="T14">
                    <a:pos x="T8" y="T9"/>
                  </a:cxn>
                </a:cxnLst>
                <a:rect l="T15" t="T16" r="T17" b="T18"/>
                <a:pathLst>
                  <a:path w="39" h="39">
                    <a:moveTo>
                      <a:pt x="20" y="0"/>
                    </a:moveTo>
                    <a:lnTo>
                      <a:pt x="39" y="19"/>
                    </a:lnTo>
                    <a:lnTo>
                      <a:pt x="20" y="39"/>
                    </a:lnTo>
                    <a:lnTo>
                      <a:pt x="0" y="19"/>
                    </a:lnTo>
                    <a:lnTo>
                      <a:pt x="20" y="0"/>
                    </a:lnTo>
                    <a:close/>
                  </a:path>
                </a:pathLst>
              </a:custGeom>
              <a:solidFill>
                <a:srgbClr val="000080"/>
              </a:solidFill>
              <a:ln w="12700">
                <a:solidFill>
                  <a:srgbClr val="000080"/>
                </a:solidFill>
                <a:round/>
                <a:headEnd/>
                <a:tailEnd/>
              </a:ln>
            </p:spPr>
            <p:txBody>
              <a:bodyPr/>
              <a:lstStyle/>
              <a:p>
                <a:endParaRPr lang="zh-CN" altLang="en-US"/>
              </a:p>
            </p:txBody>
          </p:sp>
          <p:sp>
            <p:nvSpPr>
              <p:cNvPr id="26949" name="Freeform 200">
                <a:extLst>
                  <a:ext uri="{FF2B5EF4-FFF2-40B4-BE49-F238E27FC236}">
                    <a16:creationId xmlns:a16="http://schemas.microsoft.com/office/drawing/2014/main" id="{1A9E4DE8-FB37-4BD2-B9F5-2FD7D901145A}"/>
                  </a:ext>
                </a:extLst>
              </p:cNvPr>
              <p:cNvSpPr>
                <a:spLocks/>
              </p:cNvSpPr>
              <p:nvPr/>
            </p:nvSpPr>
            <p:spPr bwMode="auto">
              <a:xfrm>
                <a:off x="4040" y="2442"/>
                <a:ext cx="38" cy="38"/>
              </a:xfrm>
              <a:custGeom>
                <a:avLst/>
                <a:gdLst>
                  <a:gd name="T0" fmla="*/ 19 w 38"/>
                  <a:gd name="T1" fmla="*/ 0 h 38"/>
                  <a:gd name="T2" fmla="*/ 38 w 38"/>
                  <a:gd name="T3" fmla="*/ 19 h 38"/>
                  <a:gd name="T4" fmla="*/ 19 w 38"/>
                  <a:gd name="T5" fmla="*/ 38 h 38"/>
                  <a:gd name="T6" fmla="*/ 0 w 38"/>
                  <a:gd name="T7" fmla="*/ 19 h 38"/>
                  <a:gd name="T8" fmla="*/ 19 w 38"/>
                  <a:gd name="T9" fmla="*/ 0 h 38"/>
                  <a:gd name="T10" fmla="*/ 0 60000 65536"/>
                  <a:gd name="T11" fmla="*/ 0 60000 65536"/>
                  <a:gd name="T12" fmla="*/ 0 60000 65536"/>
                  <a:gd name="T13" fmla="*/ 0 60000 65536"/>
                  <a:gd name="T14" fmla="*/ 0 60000 65536"/>
                  <a:gd name="T15" fmla="*/ 0 w 38"/>
                  <a:gd name="T16" fmla="*/ 0 h 38"/>
                  <a:gd name="T17" fmla="*/ 38 w 38"/>
                  <a:gd name="T18" fmla="*/ 38 h 38"/>
                </a:gdLst>
                <a:ahLst/>
                <a:cxnLst>
                  <a:cxn ang="T10">
                    <a:pos x="T0" y="T1"/>
                  </a:cxn>
                  <a:cxn ang="T11">
                    <a:pos x="T2" y="T3"/>
                  </a:cxn>
                  <a:cxn ang="T12">
                    <a:pos x="T4" y="T5"/>
                  </a:cxn>
                  <a:cxn ang="T13">
                    <a:pos x="T6" y="T7"/>
                  </a:cxn>
                  <a:cxn ang="T14">
                    <a:pos x="T8" y="T9"/>
                  </a:cxn>
                </a:cxnLst>
                <a:rect l="T15" t="T16" r="T17" b="T18"/>
                <a:pathLst>
                  <a:path w="38" h="38">
                    <a:moveTo>
                      <a:pt x="19" y="0"/>
                    </a:moveTo>
                    <a:lnTo>
                      <a:pt x="38" y="19"/>
                    </a:lnTo>
                    <a:lnTo>
                      <a:pt x="19" y="38"/>
                    </a:lnTo>
                    <a:lnTo>
                      <a:pt x="0" y="19"/>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950" name="Freeform 201">
                <a:extLst>
                  <a:ext uri="{FF2B5EF4-FFF2-40B4-BE49-F238E27FC236}">
                    <a16:creationId xmlns:a16="http://schemas.microsoft.com/office/drawing/2014/main" id="{E6D945D3-C25C-442A-AD81-9EF5E91F06A8}"/>
                  </a:ext>
                </a:extLst>
              </p:cNvPr>
              <p:cNvSpPr>
                <a:spLocks/>
              </p:cNvSpPr>
              <p:nvPr/>
            </p:nvSpPr>
            <p:spPr bwMode="auto">
              <a:xfrm>
                <a:off x="4132" y="2498"/>
                <a:ext cx="38" cy="38"/>
              </a:xfrm>
              <a:custGeom>
                <a:avLst/>
                <a:gdLst>
                  <a:gd name="T0" fmla="*/ 19 w 38"/>
                  <a:gd name="T1" fmla="*/ 0 h 38"/>
                  <a:gd name="T2" fmla="*/ 38 w 38"/>
                  <a:gd name="T3" fmla="*/ 19 h 38"/>
                  <a:gd name="T4" fmla="*/ 19 w 38"/>
                  <a:gd name="T5" fmla="*/ 38 h 38"/>
                  <a:gd name="T6" fmla="*/ 0 w 38"/>
                  <a:gd name="T7" fmla="*/ 19 h 38"/>
                  <a:gd name="T8" fmla="*/ 19 w 38"/>
                  <a:gd name="T9" fmla="*/ 0 h 38"/>
                  <a:gd name="T10" fmla="*/ 0 60000 65536"/>
                  <a:gd name="T11" fmla="*/ 0 60000 65536"/>
                  <a:gd name="T12" fmla="*/ 0 60000 65536"/>
                  <a:gd name="T13" fmla="*/ 0 60000 65536"/>
                  <a:gd name="T14" fmla="*/ 0 60000 65536"/>
                  <a:gd name="T15" fmla="*/ 0 w 38"/>
                  <a:gd name="T16" fmla="*/ 0 h 38"/>
                  <a:gd name="T17" fmla="*/ 38 w 38"/>
                  <a:gd name="T18" fmla="*/ 38 h 38"/>
                </a:gdLst>
                <a:ahLst/>
                <a:cxnLst>
                  <a:cxn ang="T10">
                    <a:pos x="T0" y="T1"/>
                  </a:cxn>
                  <a:cxn ang="T11">
                    <a:pos x="T2" y="T3"/>
                  </a:cxn>
                  <a:cxn ang="T12">
                    <a:pos x="T4" y="T5"/>
                  </a:cxn>
                  <a:cxn ang="T13">
                    <a:pos x="T6" y="T7"/>
                  </a:cxn>
                  <a:cxn ang="T14">
                    <a:pos x="T8" y="T9"/>
                  </a:cxn>
                </a:cxnLst>
                <a:rect l="T15" t="T16" r="T17" b="T18"/>
                <a:pathLst>
                  <a:path w="38" h="38">
                    <a:moveTo>
                      <a:pt x="19" y="0"/>
                    </a:moveTo>
                    <a:lnTo>
                      <a:pt x="38" y="19"/>
                    </a:lnTo>
                    <a:lnTo>
                      <a:pt x="19" y="38"/>
                    </a:lnTo>
                    <a:lnTo>
                      <a:pt x="0" y="19"/>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951" name="Freeform 202">
                <a:extLst>
                  <a:ext uri="{FF2B5EF4-FFF2-40B4-BE49-F238E27FC236}">
                    <a16:creationId xmlns:a16="http://schemas.microsoft.com/office/drawing/2014/main" id="{5A44B2B9-6B65-44F6-B89B-EAEC423F960F}"/>
                  </a:ext>
                </a:extLst>
              </p:cNvPr>
              <p:cNvSpPr>
                <a:spLocks/>
              </p:cNvSpPr>
              <p:nvPr/>
            </p:nvSpPr>
            <p:spPr bwMode="auto">
              <a:xfrm>
                <a:off x="4222" y="2553"/>
                <a:ext cx="38" cy="39"/>
              </a:xfrm>
              <a:custGeom>
                <a:avLst/>
                <a:gdLst>
                  <a:gd name="T0" fmla="*/ 19 w 38"/>
                  <a:gd name="T1" fmla="*/ 0 h 39"/>
                  <a:gd name="T2" fmla="*/ 38 w 38"/>
                  <a:gd name="T3" fmla="*/ 20 h 39"/>
                  <a:gd name="T4" fmla="*/ 19 w 38"/>
                  <a:gd name="T5" fmla="*/ 39 h 39"/>
                  <a:gd name="T6" fmla="*/ 0 w 38"/>
                  <a:gd name="T7" fmla="*/ 20 h 39"/>
                  <a:gd name="T8" fmla="*/ 19 w 38"/>
                  <a:gd name="T9" fmla="*/ 0 h 39"/>
                  <a:gd name="T10" fmla="*/ 0 60000 65536"/>
                  <a:gd name="T11" fmla="*/ 0 60000 65536"/>
                  <a:gd name="T12" fmla="*/ 0 60000 65536"/>
                  <a:gd name="T13" fmla="*/ 0 60000 65536"/>
                  <a:gd name="T14" fmla="*/ 0 60000 65536"/>
                  <a:gd name="T15" fmla="*/ 0 w 38"/>
                  <a:gd name="T16" fmla="*/ 0 h 39"/>
                  <a:gd name="T17" fmla="*/ 38 w 38"/>
                  <a:gd name="T18" fmla="*/ 39 h 39"/>
                </a:gdLst>
                <a:ahLst/>
                <a:cxnLst>
                  <a:cxn ang="T10">
                    <a:pos x="T0" y="T1"/>
                  </a:cxn>
                  <a:cxn ang="T11">
                    <a:pos x="T2" y="T3"/>
                  </a:cxn>
                  <a:cxn ang="T12">
                    <a:pos x="T4" y="T5"/>
                  </a:cxn>
                  <a:cxn ang="T13">
                    <a:pos x="T6" y="T7"/>
                  </a:cxn>
                  <a:cxn ang="T14">
                    <a:pos x="T8" y="T9"/>
                  </a:cxn>
                </a:cxnLst>
                <a:rect l="T15" t="T16" r="T17" b="T18"/>
                <a:pathLst>
                  <a:path w="38" h="39">
                    <a:moveTo>
                      <a:pt x="19" y="0"/>
                    </a:moveTo>
                    <a:lnTo>
                      <a:pt x="38" y="20"/>
                    </a:lnTo>
                    <a:lnTo>
                      <a:pt x="19" y="39"/>
                    </a:lnTo>
                    <a:lnTo>
                      <a:pt x="0" y="20"/>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952" name="Freeform 203">
                <a:extLst>
                  <a:ext uri="{FF2B5EF4-FFF2-40B4-BE49-F238E27FC236}">
                    <a16:creationId xmlns:a16="http://schemas.microsoft.com/office/drawing/2014/main" id="{FEAF62AE-2E83-43AE-BA71-07BECA02E743}"/>
                  </a:ext>
                </a:extLst>
              </p:cNvPr>
              <p:cNvSpPr>
                <a:spLocks/>
              </p:cNvSpPr>
              <p:nvPr/>
            </p:nvSpPr>
            <p:spPr bwMode="auto">
              <a:xfrm>
                <a:off x="4312" y="2613"/>
                <a:ext cx="39" cy="38"/>
              </a:xfrm>
              <a:custGeom>
                <a:avLst/>
                <a:gdLst>
                  <a:gd name="T0" fmla="*/ 19 w 39"/>
                  <a:gd name="T1" fmla="*/ 0 h 38"/>
                  <a:gd name="T2" fmla="*/ 39 w 39"/>
                  <a:gd name="T3" fmla="*/ 19 h 38"/>
                  <a:gd name="T4" fmla="*/ 19 w 39"/>
                  <a:gd name="T5" fmla="*/ 38 h 38"/>
                  <a:gd name="T6" fmla="*/ 0 w 39"/>
                  <a:gd name="T7" fmla="*/ 19 h 38"/>
                  <a:gd name="T8" fmla="*/ 19 w 39"/>
                  <a:gd name="T9" fmla="*/ 0 h 38"/>
                  <a:gd name="T10" fmla="*/ 0 60000 65536"/>
                  <a:gd name="T11" fmla="*/ 0 60000 65536"/>
                  <a:gd name="T12" fmla="*/ 0 60000 65536"/>
                  <a:gd name="T13" fmla="*/ 0 60000 65536"/>
                  <a:gd name="T14" fmla="*/ 0 60000 65536"/>
                  <a:gd name="T15" fmla="*/ 0 w 39"/>
                  <a:gd name="T16" fmla="*/ 0 h 38"/>
                  <a:gd name="T17" fmla="*/ 39 w 39"/>
                  <a:gd name="T18" fmla="*/ 38 h 38"/>
                </a:gdLst>
                <a:ahLst/>
                <a:cxnLst>
                  <a:cxn ang="T10">
                    <a:pos x="T0" y="T1"/>
                  </a:cxn>
                  <a:cxn ang="T11">
                    <a:pos x="T2" y="T3"/>
                  </a:cxn>
                  <a:cxn ang="T12">
                    <a:pos x="T4" y="T5"/>
                  </a:cxn>
                  <a:cxn ang="T13">
                    <a:pos x="T6" y="T7"/>
                  </a:cxn>
                  <a:cxn ang="T14">
                    <a:pos x="T8" y="T9"/>
                  </a:cxn>
                </a:cxnLst>
                <a:rect l="T15" t="T16" r="T17" b="T18"/>
                <a:pathLst>
                  <a:path w="39" h="38">
                    <a:moveTo>
                      <a:pt x="19" y="0"/>
                    </a:moveTo>
                    <a:lnTo>
                      <a:pt x="39" y="19"/>
                    </a:lnTo>
                    <a:lnTo>
                      <a:pt x="19" y="38"/>
                    </a:lnTo>
                    <a:lnTo>
                      <a:pt x="0" y="19"/>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953" name="Freeform 204">
                <a:extLst>
                  <a:ext uri="{FF2B5EF4-FFF2-40B4-BE49-F238E27FC236}">
                    <a16:creationId xmlns:a16="http://schemas.microsoft.com/office/drawing/2014/main" id="{C0084EE8-6147-43C1-A389-10120F6C8E45}"/>
                  </a:ext>
                </a:extLst>
              </p:cNvPr>
              <p:cNvSpPr>
                <a:spLocks/>
              </p:cNvSpPr>
              <p:nvPr/>
            </p:nvSpPr>
            <p:spPr bwMode="auto">
              <a:xfrm>
                <a:off x="4402" y="2672"/>
                <a:ext cx="39" cy="39"/>
              </a:xfrm>
              <a:custGeom>
                <a:avLst/>
                <a:gdLst>
                  <a:gd name="T0" fmla="*/ 20 w 39"/>
                  <a:gd name="T1" fmla="*/ 0 h 39"/>
                  <a:gd name="T2" fmla="*/ 39 w 39"/>
                  <a:gd name="T3" fmla="*/ 20 h 39"/>
                  <a:gd name="T4" fmla="*/ 20 w 39"/>
                  <a:gd name="T5" fmla="*/ 39 h 39"/>
                  <a:gd name="T6" fmla="*/ 0 w 39"/>
                  <a:gd name="T7" fmla="*/ 20 h 39"/>
                  <a:gd name="T8" fmla="*/ 20 w 39"/>
                  <a:gd name="T9" fmla="*/ 0 h 39"/>
                  <a:gd name="T10" fmla="*/ 0 60000 65536"/>
                  <a:gd name="T11" fmla="*/ 0 60000 65536"/>
                  <a:gd name="T12" fmla="*/ 0 60000 65536"/>
                  <a:gd name="T13" fmla="*/ 0 60000 65536"/>
                  <a:gd name="T14" fmla="*/ 0 60000 65536"/>
                  <a:gd name="T15" fmla="*/ 0 w 39"/>
                  <a:gd name="T16" fmla="*/ 0 h 39"/>
                  <a:gd name="T17" fmla="*/ 39 w 39"/>
                  <a:gd name="T18" fmla="*/ 39 h 39"/>
                </a:gdLst>
                <a:ahLst/>
                <a:cxnLst>
                  <a:cxn ang="T10">
                    <a:pos x="T0" y="T1"/>
                  </a:cxn>
                  <a:cxn ang="T11">
                    <a:pos x="T2" y="T3"/>
                  </a:cxn>
                  <a:cxn ang="T12">
                    <a:pos x="T4" y="T5"/>
                  </a:cxn>
                  <a:cxn ang="T13">
                    <a:pos x="T6" y="T7"/>
                  </a:cxn>
                  <a:cxn ang="T14">
                    <a:pos x="T8" y="T9"/>
                  </a:cxn>
                </a:cxnLst>
                <a:rect l="T15" t="T16" r="T17" b="T18"/>
                <a:pathLst>
                  <a:path w="39" h="39">
                    <a:moveTo>
                      <a:pt x="20" y="0"/>
                    </a:moveTo>
                    <a:lnTo>
                      <a:pt x="39" y="20"/>
                    </a:lnTo>
                    <a:lnTo>
                      <a:pt x="20" y="39"/>
                    </a:lnTo>
                    <a:lnTo>
                      <a:pt x="0" y="20"/>
                    </a:lnTo>
                    <a:lnTo>
                      <a:pt x="20" y="0"/>
                    </a:lnTo>
                    <a:close/>
                  </a:path>
                </a:pathLst>
              </a:custGeom>
              <a:solidFill>
                <a:srgbClr val="000080"/>
              </a:solidFill>
              <a:ln w="12700">
                <a:solidFill>
                  <a:srgbClr val="000080"/>
                </a:solidFill>
                <a:round/>
                <a:headEnd/>
                <a:tailEnd/>
              </a:ln>
            </p:spPr>
            <p:txBody>
              <a:bodyPr/>
              <a:lstStyle/>
              <a:p>
                <a:endParaRPr lang="zh-CN" altLang="en-US"/>
              </a:p>
            </p:txBody>
          </p:sp>
          <p:sp>
            <p:nvSpPr>
              <p:cNvPr id="26954" name="Freeform 205">
                <a:extLst>
                  <a:ext uri="{FF2B5EF4-FFF2-40B4-BE49-F238E27FC236}">
                    <a16:creationId xmlns:a16="http://schemas.microsoft.com/office/drawing/2014/main" id="{0A636B5A-29B2-40C9-9BD9-FFDFBBB6958A}"/>
                  </a:ext>
                </a:extLst>
              </p:cNvPr>
              <p:cNvSpPr>
                <a:spLocks/>
              </p:cNvSpPr>
              <p:nvPr/>
            </p:nvSpPr>
            <p:spPr bwMode="auto">
              <a:xfrm>
                <a:off x="4493" y="2734"/>
                <a:ext cx="38" cy="38"/>
              </a:xfrm>
              <a:custGeom>
                <a:avLst/>
                <a:gdLst>
                  <a:gd name="T0" fmla="*/ 19 w 38"/>
                  <a:gd name="T1" fmla="*/ 0 h 38"/>
                  <a:gd name="T2" fmla="*/ 38 w 38"/>
                  <a:gd name="T3" fmla="*/ 19 h 38"/>
                  <a:gd name="T4" fmla="*/ 19 w 38"/>
                  <a:gd name="T5" fmla="*/ 38 h 38"/>
                  <a:gd name="T6" fmla="*/ 0 w 38"/>
                  <a:gd name="T7" fmla="*/ 19 h 38"/>
                  <a:gd name="T8" fmla="*/ 19 w 38"/>
                  <a:gd name="T9" fmla="*/ 0 h 38"/>
                  <a:gd name="T10" fmla="*/ 0 60000 65536"/>
                  <a:gd name="T11" fmla="*/ 0 60000 65536"/>
                  <a:gd name="T12" fmla="*/ 0 60000 65536"/>
                  <a:gd name="T13" fmla="*/ 0 60000 65536"/>
                  <a:gd name="T14" fmla="*/ 0 60000 65536"/>
                  <a:gd name="T15" fmla="*/ 0 w 38"/>
                  <a:gd name="T16" fmla="*/ 0 h 38"/>
                  <a:gd name="T17" fmla="*/ 38 w 38"/>
                  <a:gd name="T18" fmla="*/ 38 h 38"/>
                </a:gdLst>
                <a:ahLst/>
                <a:cxnLst>
                  <a:cxn ang="T10">
                    <a:pos x="T0" y="T1"/>
                  </a:cxn>
                  <a:cxn ang="T11">
                    <a:pos x="T2" y="T3"/>
                  </a:cxn>
                  <a:cxn ang="T12">
                    <a:pos x="T4" y="T5"/>
                  </a:cxn>
                  <a:cxn ang="T13">
                    <a:pos x="T6" y="T7"/>
                  </a:cxn>
                  <a:cxn ang="T14">
                    <a:pos x="T8" y="T9"/>
                  </a:cxn>
                </a:cxnLst>
                <a:rect l="T15" t="T16" r="T17" b="T18"/>
                <a:pathLst>
                  <a:path w="38" h="38">
                    <a:moveTo>
                      <a:pt x="19" y="0"/>
                    </a:moveTo>
                    <a:lnTo>
                      <a:pt x="38" y="19"/>
                    </a:lnTo>
                    <a:lnTo>
                      <a:pt x="19" y="38"/>
                    </a:lnTo>
                    <a:lnTo>
                      <a:pt x="0" y="19"/>
                    </a:lnTo>
                    <a:lnTo>
                      <a:pt x="19" y="0"/>
                    </a:lnTo>
                    <a:close/>
                  </a:path>
                </a:pathLst>
              </a:custGeom>
              <a:solidFill>
                <a:srgbClr val="000080"/>
              </a:solidFill>
              <a:ln w="12700">
                <a:solidFill>
                  <a:srgbClr val="000080"/>
                </a:solidFill>
                <a:round/>
                <a:headEnd/>
                <a:tailEnd/>
              </a:ln>
            </p:spPr>
            <p:txBody>
              <a:bodyPr/>
              <a:lstStyle/>
              <a:p>
                <a:endParaRPr lang="zh-CN" altLang="en-US"/>
              </a:p>
            </p:txBody>
          </p:sp>
        </p:grpSp>
        <p:sp>
          <p:nvSpPr>
            <p:cNvPr id="26630" name="Freeform 206">
              <a:extLst>
                <a:ext uri="{FF2B5EF4-FFF2-40B4-BE49-F238E27FC236}">
                  <a16:creationId xmlns:a16="http://schemas.microsoft.com/office/drawing/2014/main" id="{0FC757A7-A570-4F0C-A052-717CA1CA4DCB}"/>
                </a:ext>
              </a:extLst>
            </p:cNvPr>
            <p:cNvSpPr>
              <a:spLocks/>
            </p:cNvSpPr>
            <p:nvPr/>
          </p:nvSpPr>
          <p:spPr bwMode="auto">
            <a:xfrm>
              <a:off x="4583" y="2799"/>
              <a:ext cx="38" cy="39"/>
            </a:xfrm>
            <a:custGeom>
              <a:avLst/>
              <a:gdLst>
                <a:gd name="T0" fmla="*/ 19 w 38"/>
                <a:gd name="T1" fmla="*/ 0 h 39"/>
                <a:gd name="T2" fmla="*/ 38 w 38"/>
                <a:gd name="T3" fmla="*/ 19 h 39"/>
                <a:gd name="T4" fmla="*/ 19 w 38"/>
                <a:gd name="T5" fmla="*/ 39 h 39"/>
                <a:gd name="T6" fmla="*/ 0 w 38"/>
                <a:gd name="T7" fmla="*/ 19 h 39"/>
                <a:gd name="T8" fmla="*/ 19 w 38"/>
                <a:gd name="T9" fmla="*/ 0 h 39"/>
                <a:gd name="T10" fmla="*/ 0 60000 65536"/>
                <a:gd name="T11" fmla="*/ 0 60000 65536"/>
                <a:gd name="T12" fmla="*/ 0 60000 65536"/>
                <a:gd name="T13" fmla="*/ 0 60000 65536"/>
                <a:gd name="T14" fmla="*/ 0 60000 65536"/>
                <a:gd name="T15" fmla="*/ 0 w 38"/>
                <a:gd name="T16" fmla="*/ 0 h 39"/>
                <a:gd name="T17" fmla="*/ 38 w 38"/>
                <a:gd name="T18" fmla="*/ 39 h 39"/>
              </a:gdLst>
              <a:ahLst/>
              <a:cxnLst>
                <a:cxn ang="T10">
                  <a:pos x="T0" y="T1"/>
                </a:cxn>
                <a:cxn ang="T11">
                  <a:pos x="T2" y="T3"/>
                </a:cxn>
                <a:cxn ang="T12">
                  <a:pos x="T4" y="T5"/>
                </a:cxn>
                <a:cxn ang="T13">
                  <a:pos x="T6" y="T7"/>
                </a:cxn>
                <a:cxn ang="T14">
                  <a:pos x="T8" y="T9"/>
                </a:cxn>
              </a:cxnLst>
              <a:rect l="T15" t="T16" r="T17" b="T18"/>
              <a:pathLst>
                <a:path w="38" h="39">
                  <a:moveTo>
                    <a:pt x="19" y="0"/>
                  </a:moveTo>
                  <a:lnTo>
                    <a:pt x="38" y="19"/>
                  </a:lnTo>
                  <a:lnTo>
                    <a:pt x="19" y="39"/>
                  </a:lnTo>
                  <a:lnTo>
                    <a:pt x="0" y="19"/>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631" name="Freeform 207">
              <a:extLst>
                <a:ext uri="{FF2B5EF4-FFF2-40B4-BE49-F238E27FC236}">
                  <a16:creationId xmlns:a16="http://schemas.microsoft.com/office/drawing/2014/main" id="{45816C9C-DE53-48E4-8453-F4ACD884C0C7}"/>
                </a:ext>
              </a:extLst>
            </p:cNvPr>
            <p:cNvSpPr>
              <a:spLocks/>
            </p:cNvSpPr>
            <p:nvPr/>
          </p:nvSpPr>
          <p:spPr bwMode="auto">
            <a:xfrm>
              <a:off x="4673" y="2864"/>
              <a:ext cx="39" cy="39"/>
            </a:xfrm>
            <a:custGeom>
              <a:avLst/>
              <a:gdLst>
                <a:gd name="T0" fmla="*/ 19 w 39"/>
                <a:gd name="T1" fmla="*/ 0 h 39"/>
                <a:gd name="T2" fmla="*/ 39 w 39"/>
                <a:gd name="T3" fmla="*/ 20 h 39"/>
                <a:gd name="T4" fmla="*/ 19 w 39"/>
                <a:gd name="T5" fmla="*/ 39 h 39"/>
                <a:gd name="T6" fmla="*/ 0 w 39"/>
                <a:gd name="T7" fmla="*/ 20 h 39"/>
                <a:gd name="T8" fmla="*/ 19 w 39"/>
                <a:gd name="T9" fmla="*/ 0 h 39"/>
                <a:gd name="T10" fmla="*/ 0 60000 65536"/>
                <a:gd name="T11" fmla="*/ 0 60000 65536"/>
                <a:gd name="T12" fmla="*/ 0 60000 65536"/>
                <a:gd name="T13" fmla="*/ 0 60000 65536"/>
                <a:gd name="T14" fmla="*/ 0 60000 65536"/>
                <a:gd name="T15" fmla="*/ 0 w 39"/>
                <a:gd name="T16" fmla="*/ 0 h 39"/>
                <a:gd name="T17" fmla="*/ 39 w 39"/>
                <a:gd name="T18" fmla="*/ 39 h 39"/>
              </a:gdLst>
              <a:ahLst/>
              <a:cxnLst>
                <a:cxn ang="T10">
                  <a:pos x="T0" y="T1"/>
                </a:cxn>
                <a:cxn ang="T11">
                  <a:pos x="T2" y="T3"/>
                </a:cxn>
                <a:cxn ang="T12">
                  <a:pos x="T4" y="T5"/>
                </a:cxn>
                <a:cxn ang="T13">
                  <a:pos x="T6" y="T7"/>
                </a:cxn>
                <a:cxn ang="T14">
                  <a:pos x="T8" y="T9"/>
                </a:cxn>
              </a:cxnLst>
              <a:rect l="T15" t="T16" r="T17" b="T18"/>
              <a:pathLst>
                <a:path w="39" h="39">
                  <a:moveTo>
                    <a:pt x="19" y="0"/>
                  </a:moveTo>
                  <a:lnTo>
                    <a:pt x="39" y="20"/>
                  </a:lnTo>
                  <a:lnTo>
                    <a:pt x="19" y="39"/>
                  </a:lnTo>
                  <a:lnTo>
                    <a:pt x="0" y="20"/>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632" name="Freeform 208">
              <a:extLst>
                <a:ext uri="{FF2B5EF4-FFF2-40B4-BE49-F238E27FC236}">
                  <a16:creationId xmlns:a16="http://schemas.microsoft.com/office/drawing/2014/main" id="{87D02B87-7CAB-489A-B8E4-0A4CD2C2C7B7}"/>
                </a:ext>
              </a:extLst>
            </p:cNvPr>
            <p:cNvSpPr>
              <a:spLocks/>
            </p:cNvSpPr>
            <p:nvPr/>
          </p:nvSpPr>
          <p:spPr bwMode="auto">
            <a:xfrm>
              <a:off x="4763" y="2932"/>
              <a:ext cx="39" cy="38"/>
            </a:xfrm>
            <a:custGeom>
              <a:avLst/>
              <a:gdLst>
                <a:gd name="T0" fmla="*/ 20 w 39"/>
                <a:gd name="T1" fmla="*/ 0 h 38"/>
                <a:gd name="T2" fmla="*/ 39 w 39"/>
                <a:gd name="T3" fmla="*/ 19 h 38"/>
                <a:gd name="T4" fmla="*/ 20 w 39"/>
                <a:gd name="T5" fmla="*/ 38 h 38"/>
                <a:gd name="T6" fmla="*/ 0 w 39"/>
                <a:gd name="T7" fmla="*/ 19 h 38"/>
                <a:gd name="T8" fmla="*/ 20 w 39"/>
                <a:gd name="T9" fmla="*/ 0 h 38"/>
                <a:gd name="T10" fmla="*/ 0 60000 65536"/>
                <a:gd name="T11" fmla="*/ 0 60000 65536"/>
                <a:gd name="T12" fmla="*/ 0 60000 65536"/>
                <a:gd name="T13" fmla="*/ 0 60000 65536"/>
                <a:gd name="T14" fmla="*/ 0 60000 65536"/>
                <a:gd name="T15" fmla="*/ 0 w 39"/>
                <a:gd name="T16" fmla="*/ 0 h 38"/>
                <a:gd name="T17" fmla="*/ 39 w 39"/>
                <a:gd name="T18" fmla="*/ 38 h 38"/>
              </a:gdLst>
              <a:ahLst/>
              <a:cxnLst>
                <a:cxn ang="T10">
                  <a:pos x="T0" y="T1"/>
                </a:cxn>
                <a:cxn ang="T11">
                  <a:pos x="T2" y="T3"/>
                </a:cxn>
                <a:cxn ang="T12">
                  <a:pos x="T4" y="T5"/>
                </a:cxn>
                <a:cxn ang="T13">
                  <a:pos x="T6" y="T7"/>
                </a:cxn>
                <a:cxn ang="T14">
                  <a:pos x="T8" y="T9"/>
                </a:cxn>
              </a:cxnLst>
              <a:rect l="T15" t="T16" r="T17" b="T18"/>
              <a:pathLst>
                <a:path w="39" h="38">
                  <a:moveTo>
                    <a:pt x="20" y="0"/>
                  </a:moveTo>
                  <a:lnTo>
                    <a:pt x="39" y="19"/>
                  </a:lnTo>
                  <a:lnTo>
                    <a:pt x="20" y="38"/>
                  </a:lnTo>
                  <a:lnTo>
                    <a:pt x="0" y="19"/>
                  </a:lnTo>
                  <a:lnTo>
                    <a:pt x="20" y="0"/>
                  </a:lnTo>
                  <a:close/>
                </a:path>
              </a:pathLst>
            </a:custGeom>
            <a:solidFill>
              <a:srgbClr val="000080"/>
            </a:solidFill>
            <a:ln w="12700">
              <a:solidFill>
                <a:srgbClr val="000080"/>
              </a:solidFill>
              <a:round/>
              <a:headEnd/>
              <a:tailEnd/>
            </a:ln>
          </p:spPr>
          <p:txBody>
            <a:bodyPr/>
            <a:lstStyle/>
            <a:p>
              <a:endParaRPr lang="zh-CN" altLang="en-US"/>
            </a:p>
          </p:txBody>
        </p:sp>
        <p:sp>
          <p:nvSpPr>
            <p:cNvPr id="26633" name="Freeform 209">
              <a:extLst>
                <a:ext uri="{FF2B5EF4-FFF2-40B4-BE49-F238E27FC236}">
                  <a16:creationId xmlns:a16="http://schemas.microsoft.com/office/drawing/2014/main" id="{D9258080-9F0C-497C-B12B-BC2F75D20CC8}"/>
                </a:ext>
              </a:extLst>
            </p:cNvPr>
            <p:cNvSpPr>
              <a:spLocks/>
            </p:cNvSpPr>
            <p:nvPr/>
          </p:nvSpPr>
          <p:spPr bwMode="auto">
            <a:xfrm>
              <a:off x="4854" y="3003"/>
              <a:ext cx="38" cy="38"/>
            </a:xfrm>
            <a:custGeom>
              <a:avLst/>
              <a:gdLst>
                <a:gd name="T0" fmla="*/ 19 w 38"/>
                <a:gd name="T1" fmla="*/ 0 h 38"/>
                <a:gd name="T2" fmla="*/ 38 w 38"/>
                <a:gd name="T3" fmla="*/ 19 h 38"/>
                <a:gd name="T4" fmla="*/ 19 w 38"/>
                <a:gd name="T5" fmla="*/ 38 h 38"/>
                <a:gd name="T6" fmla="*/ 0 w 38"/>
                <a:gd name="T7" fmla="*/ 19 h 38"/>
                <a:gd name="T8" fmla="*/ 19 w 38"/>
                <a:gd name="T9" fmla="*/ 0 h 38"/>
                <a:gd name="T10" fmla="*/ 0 60000 65536"/>
                <a:gd name="T11" fmla="*/ 0 60000 65536"/>
                <a:gd name="T12" fmla="*/ 0 60000 65536"/>
                <a:gd name="T13" fmla="*/ 0 60000 65536"/>
                <a:gd name="T14" fmla="*/ 0 60000 65536"/>
                <a:gd name="T15" fmla="*/ 0 w 38"/>
                <a:gd name="T16" fmla="*/ 0 h 38"/>
                <a:gd name="T17" fmla="*/ 38 w 38"/>
                <a:gd name="T18" fmla="*/ 38 h 38"/>
              </a:gdLst>
              <a:ahLst/>
              <a:cxnLst>
                <a:cxn ang="T10">
                  <a:pos x="T0" y="T1"/>
                </a:cxn>
                <a:cxn ang="T11">
                  <a:pos x="T2" y="T3"/>
                </a:cxn>
                <a:cxn ang="T12">
                  <a:pos x="T4" y="T5"/>
                </a:cxn>
                <a:cxn ang="T13">
                  <a:pos x="T6" y="T7"/>
                </a:cxn>
                <a:cxn ang="T14">
                  <a:pos x="T8" y="T9"/>
                </a:cxn>
              </a:cxnLst>
              <a:rect l="T15" t="T16" r="T17" b="T18"/>
              <a:pathLst>
                <a:path w="38" h="38">
                  <a:moveTo>
                    <a:pt x="19" y="0"/>
                  </a:moveTo>
                  <a:lnTo>
                    <a:pt x="38" y="19"/>
                  </a:lnTo>
                  <a:lnTo>
                    <a:pt x="19" y="38"/>
                  </a:lnTo>
                  <a:lnTo>
                    <a:pt x="0" y="19"/>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634" name="Freeform 210">
              <a:extLst>
                <a:ext uri="{FF2B5EF4-FFF2-40B4-BE49-F238E27FC236}">
                  <a16:creationId xmlns:a16="http://schemas.microsoft.com/office/drawing/2014/main" id="{75AC88C7-FA23-4FEB-BC29-954A0AC83BB1}"/>
                </a:ext>
              </a:extLst>
            </p:cNvPr>
            <p:cNvSpPr>
              <a:spLocks/>
            </p:cNvSpPr>
            <p:nvPr/>
          </p:nvSpPr>
          <p:spPr bwMode="auto">
            <a:xfrm>
              <a:off x="4944" y="3074"/>
              <a:ext cx="38" cy="38"/>
            </a:xfrm>
            <a:custGeom>
              <a:avLst/>
              <a:gdLst>
                <a:gd name="T0" fmla="*/ 19 w 38"/>
                <a:gd name="T1" fmla="*/ 0 h 38"/>
                <a:gd name="T2" fmla="*/ 38 w 38"/>
                <a:gd name="T3" fmla="*/ 19 h 38"/>
                <a:gd name="T4" fmla="*/ 19 w 38"/>
                <a:gd name="T5" fmla="*/ 38 h 38"/>
                <a:gd name="T6" fmla="*/ 0 w 38"/>
                <a:gd name="T7" fmla="*/ 19 h 38"/>
                <a:gd name="T8" fmla="*/ 19 w 38"/>
                <a:gd name="T9" fmla="*/ 0 h 38"/>
                <a:gd name="T10" fmla="*/ 0 60000 65536"/>
                <a:gd name="T11" fmla="*/ 0 60000 65536"/>
                <a:gd name="T12" fmla="*/ 0 60000 65536"/>
                <a:gd name="T13" fmla="*/ 0 60000 65536"/>
                <a:gd name="T14" fmla="*/ 0 60000 65536"/>
                <a:gd name="T15" fmla="*/ 0 w 38"/>
                <a:gd name="T16" fmla="*/ 0 h 38"/>
                <a:gd name="T17" fmla="*/ 38 w 38"/>
                <a:gd name="T18" fmla="*/ 38 h 38"/>
              </a:gdLst>
              <a:ahLst/>
              <a:cxnLst>
                <a:cxn ang="T10">
                  <a:pos x="T0" y="T1"/>
                </a:cxn>
                <a:cxn ang="T11">
                  <a:pos x="T2" y="T3"/>
                </a:cxn>
                <a:cxn ang="T12">
                  <a:pos x="T4" y="T5"/>
                </a:cxn>
                <a:cxn ang="T13">
                  <a:pos x="T6" y="T7"/>
                </a:cxn>
                <a:cxn ang="T14">
                  <a:pos x="T8" y="T9"/>
                </a:cxn>
              </a:cxnLst>
              <a:rect l="T15" t="T16" r="T17" b="T18"/>
              <a:pathLst>
                <a:path w="38" h="38">
                  <a:moveTo>
                    <a:pt x="19" y="0"/>
                  </a:moveTo>
                  <a:lnTo>
                    <a:pt x="38" y="19"/>
                  </a:lnTo>
                  <a:lnTo>
                    <a:pt x="19" y="38"/>
                  </a:lnTo>
                  <a:lnTo>
                    <a:pt x="0" y="19"/>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635" name="Freeform 211">
              <a:extLst>
                <a:ext uri="{FF2B5EF4-FFF2-40B4-BE49-F238E27FC236}">
                  <a16:creationId xmlns:a16="http://schemas.microsoft.com/office/drawing/2014/main" id="{9EA42BC1-20B6-4525-BD3C-0001C63F551D}"/>
                </a:ext>
              </a:extLst>
            </p:cNvPr>
            <p:cNvSpPr>
              <a:spLocks/>
            </p:cNvSpPr>
            <p:nvPr/>
          </p:nvSpPr>
          <p:spPr bwMode="auto">
            <a:xfrm>
              <a:off x="5034" y="3149"/>
              <a:ext cx="39" cy="38"/>
            </a:xfrm>
            <a:custGeom>
              <a:avLst/>
              <a:gdLst>
                <a:gd name="T0" fmla="*/ 19 w 39"/>
                <a:gd name="T1" fmla="*/ 0 h 38"/>
                <a:gd name="T2" fmla="*/ 39 w 39"/>
                <a:gd name="T3" fmla="*/ 19 h 38"/>
                <a:gd name="T4" fmla="*/ 19 w 39"/>
                <a:gd name="T5" fmla="*/ 38 h 38"/>
                <a:gd name="T6" fmla="*/ 0 w 39"/>
                <a:gd name="T7" fmla="*/ 19 h 38"/>
                <a:gd name="T8" fmla="*/ 19 w 39"/>
                <a:gd name="T9" fmla="*/ 0 h 38"/>
                <a:gd name="T10" fmla="*/ 0 60000 65536"/>
                <a:gd name="T11" fmla="*/ 0 60000 65536"/>
                <a:gd name="T12" fmla="*/ 0 60000 65536"/>
                <a:gd name="T13" fmla="*/ 0 60000 65536"/>
                <a:gd name="T14" fmla="*/ 0 60000 65536"/>
                <a:gd name="T15" fmla="*/ 0 w 39"/>
                <a:gd name="T16" fmla="*/ 0 h 38"/>
                <a:gd name="T17" fmla="*/ 39 w 39"/>
                <a:gd name="T18" fmla="*/ 38 h 38"/>
              </a:gdLst>
              <a:ahLst/>
              <a:cxnLst>
                <a:cxn ang="T10">
                  <a:pos x="T0" y="T1"/>
                </a:cxn>
                <a:cxn ang="T11">
                  <a:pos x="T2" y="T3"/>
                </a:cxn>
                <a:cxn ang="T12">
                  <a:pos x="T4" y="T5"/>
                </a:cxn>
                <a:cxn ang="T13">
                  <a:pos x="T6" y="T7"/>
                </a:cxn>
                <a:cxn ang="T14">
                  <a:pos x="T8" y="T9"/>
                </a:cxn>
              </a:cxnLst>
              <a:rect l="T15" t="T16" r="T17" b="T18"/>
              <a:pathLst>
                <a:path w="39" h="38">
                  <a:moveTo>
                    <a:pt x="19" y="0"/>
                  </a:moveTo>
                  <a:lnTo>
                    <a:pt x="39" y="19"/>
                  </a:lnTo>
                  <a:lnTo>
                    <a:pt x="19" y="38"/>
                  </a:lnTo>
                  <a:lnTo>
                    <a:pt x="0" y="19"/>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636" name="Freeform 212">
              <a:extLst>
                <a:ext uri="{FF2B5EF4-FFF2-40B4-BE49-F238E27FC236}">
                  <a16:creationId xmlns:a16="http://schemas.microsoft.com/office/drawing/2014/main" id="{D50C6140-ACBF-4EC7-A462-32456D30CA3E}"/>
                </a:ext>
              </a:extLst>
            </p:cNvPr>
            <p:cNvSpPr>
              <a:spLocks/>
            </p:cNvSpPr>
            <p:nvPr/>
          </p:nvSpPr>
          <p:spPr bwMode="auto">
            <a:xfrm>
              <a:off x="5124" y="3223"/>
              <a:ext cx="39" cy="39"/>
            </a:xfrm>
            <a:custGeom>
              <a:avLst/>
              <a:gdLst>
                <a:gd name="T0" fmla="*/ 20 w 39"/>
                <a:gd name="T1" fmla="*/ 0 h 39"/>
                <a:gd name="T2" fmla="*/ 39 w 39"/>
                <a:gd name="T3" fmla="*/ 20 h 39"/>
                <a:gd name="T4" fmla="*/ 20 w 39"/>
                <a:gd name="T5" fmla="*/ 39 h 39"/>
                <a:gd name="T6" fmla="*/ 0 w 39"/>
                <a:gd name="T7" fmla="*/ 20 h 39"/>
                <a:gd name="T8" fmla="*/ 20 w 39"/>
                <a:gd name="T9" fmla="*/ 0 h 39"/>
                <a:gd name="T10" fmla="*/ 0 60000 65536"/>
                <a:gd name="T11" fmla="*/ 0 60000 65536"/>
                <a:gd name="T12" fmla="*/ 0 60000 65536"/>
                <a:gd name="T13" fmla="*/ 0 60000 65536"/>
                <a:gd name="T14" fmla="*/ 0 60000 65536"/>
                <a:gd name="T15" fmla="*/ 0 w 39"/>
                <a:gd name="T16" fmla="*/ 0 h 39"/>
                <a:gd name="T17" fmla="*/ 39 w 39"/>
                <a:gd name="T18" fmla="*/ 39 h 39"/>
              </a:gdLst>
              <a:ahLst/>
              <a:cxnLst>
                <a:cxn ang="T10">
                  <a:pos x="T0" y="T1"/>
                </a:cxn>
                <a:cxn ang="T11">
                  <a:pos x="T2" y="T3"/>
                </a:cxn>
                <a:cxn ang="T12">
                  <a:pos x="T4" y="T5"/>
                </a:cxn>
                <a:cxn ang="T13">
                  <a:pos x="T6" y="T7"/>
                </a:cxn>
                <a:cxn ang="T14">
                  <a:pos x="T8" y="T9"/>
                </a:cxn>
              </a:cxnLst>
              <a:rect l="T15" t="T16" r="T17" b="T18"/>
              <a:pathLst>
                <a:path w="39" h="39">
                  <a:moveTo>
                    <a:pt x="20" y="0"/>
                  </a:moveTo>
                  <a:lnTo>
                    <a:pt x="39" y="20"/>
                  </a:lnTo>
                  <a:lnTo>
                    <a:pt x="20" y="39"/>
                  </a:lnTo>
                  <a:lnTo>
                    <a:pt x="0" y="20"/>
                  </a:lnTo>
                  <a:lnTo>
                    <a:pt x="20" y="0"/>
                  </a:lnTo>
                  <a:close/>
                </a:path>
              </a:pathLst>
            </a:custGeom>
            <a:solidFill>
              <a:srgbClr val="000080"/>
            </a:solidFill>
            <a:ln w="12700">
              <a:solidFill>
                <a:srgbClr val="000080"/>
              </a:solidFill>
              <a:round/>
              <a:headEnd/>
              <a:tailEnd/>
            </a:ln>
          </p:spPr>
          <p:txBody>
            <a:bodyPr/>
            <a:lstStyle/>
            <a:p>
              <a:endParaRPr lang="zh-CN" altLang="en-US"/>
            </a:p>
          </p:txBody>
        </p:sp>
        <p:sp>
          <p:nvSpPr>
            <p:cNvPr id="26637" name="Rectangle 213">
              <a:extLst>
                <a:ext uri="{FF2B5EF4-FFF2-40B4-BE49-F238E27FC236}">
                  <a16:creationId xmlns:a16="http://schemas.microsoft.com/office/drawing/2014/main" id="{2DA126A6-BC33-47FD-BA81-8AB405C42A68}"/>
                </a:ext>
              </a:extLst>
            </p:cNvPr>
            <p:cNvSpPr>
              <a:spLocks noChangeArrowheads="1"/>
            </p:cNvSpPr>
            <p:nvPr/>
          </p:nvSpPr>
          <p:spPr bwMode="auto">
            <a:xfrm>
              <a:off x="1060" y="1298"/>
              <a:ext cx="38" cy="38"/>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38" name="Rectangle 214">
              <a:extLst>
                <a:ext uri="{FF2B5EF4-FFF2-40B4-BE49-F238E27FC236}">
                  <a16:creationId xmlns:a16="http://schemas.microsoft.com/office/drawing/2014/main" id="{52DB255E-5346-4CD3-9872-4DB03C09A19C}"/>
                </a:ext>
              </a:extLst>
            </p:cNvPr>
            <p:cNvSpPr>
              <a:spLocks noChangeArrowheads="1"/>
            </p:cNvSpPr>
            <p:nvPr/>
          </p:nvSpPr>
          <p:spPr bwMode="auto">
            <a:xfrm>
              <a:off x="1150" y="1338"/>
              <a:ext cx="39" cy="39"/>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39" name="Rectangle 215">
              <a:extLst>
                <a:ext uri="{FF2B5EF4-FFF2-40B4-BE49-F238E27FC236}">
                  <a16:creationId xmlns:a16="http://schemas.microsoft.com/office/drawing/2014/main" id="{833D3787-6B60-44BB-8BF4-7A171D04863B}"/>
                </a:ext>
              </a:extLst>
            </p:cNvPr>
            <p:cNvSpPr>
              <a:spLocks noChangeArrowheads="1"/>
            </p:cNvSpPr>
            <p:nvPr/>
          </p:nvSpPr>
          <p:spPr bwMode="auto">
            <a:xfrm>
              <a:off x="1240" y="1380"/>
              <a:ext cx="39" cy="39"/>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40" name="Rectangle 216">
              <a:extLst>
                <a:ext uri="{FF2B5EF4-FFF2-40B4-BE49-F238E27FC236}">
                  <a16:creationId xmlns:a16="http://schemas.microsoft.com/office/drawing/2014/main" id="{4330BD44-0107-432C-B992-5B2BFA4C0C2F}"/>
                </a:ext>
              </a:extLst>
            </p:cNvPr>
            <p:cNvSpPr>
              <a:spLocks noChangeArrowheads="1"/>
            </p:cNvSpPr>
            <p:nvPr/>
          </p:nvSpPr>
          <p:spPr bwMode="auto">
            <a:xfrm>
              <a:off x="1331" y="1423"/>
              <a:ext cx="38" cy="38"/>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41" name="Rectangle 217">
              <a:extLst>
                <a:ext uri="{FF2B5EF4-FFF2-40B4-BE49-F238E27FC236}">
                  <a16:creationId xmlns:a16="http://schemas.microsoft.com/office/drawing/2014/main" id="{59430B56-94C5-44A1-892C-C8FD55C035D8}"/>
                </a:ext>
              </a:extLst>
            </p:cNvPr>
            <p:cNvSpPr>
              <a:spLocks noChangeArrowheads="1"/>
            </p:cNvSpPr>
            <p:nvPr/>
          </p:nvSpPr>
          <p:spPr bwMode="auto">
            <a:xfrm>
              <a:off x="1421" y="1467"/>
              <a:ext cx="38" cy="38"/>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42" name="Rectangle 218">
              <a:extLst>
                <a:ext uri="{FF2B5EF4-FFF2-40B4-BE49-F238E27FC236}">
                  <a16:creationId xmlns:a16="http://schemas.microsoft.com/office/drawing/2014/main" id="{7DB70BA9-4EAC-4853-829A-8EB90A58FC65}"/>
                </a:ext>
              </a:extLst>
            </p:cNvPr>
            <p:cNvSpPr>
              <a:spLocks noChangeArrowheads="1"/>
            </p:cNvSpPr>
            <p:nvPr/>
          </p:nvSpPr>
          <p:spPr bwMode="auto">
            <a:xfrm>
              <a:off x="1511" y="1513"/>
              <a:ext cx="39" cy="38"/>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43" name="Rectangle 219">
              <a:extLst>
                <a:ext uri="{FF2B5EF4-FFF2-40B4-BE49-F238E27FC236}">
                  <a16:creationId xmlns:a16="http://schemas.microsoft.com/office/drawing/2014/main" id="{5B5929D0-B588-49B5-AF78-15F2E0615EA9}"/>
                </a:ext>
              </a:extLst>
            </p:cNvPr>
            <p:cNvSpPr>
              <a:spLocks noChangeArrowheads="1"/>
            </p:cNvSpPr>
            <p:nvPr/>
          </p:nvSpPr>
          <p:spPr bwMode="auto">
            <a:xfrm>
              <a:off x="1601" y="1559"/>
              <a:ext cx="39" cy="38"/>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44" name="Rectangle 220">
              <a:extLst>
                <a:ext uri="{FF2B5EF4-FFF2-40B4-BE49-F238E27FC236}">
                  <a16:creationId xmlns:a16="http://schemas.microsoft.com/office/drawing/2014/main" id="{95B7126D-E0E8-4916-A3F1-781E32E20DD4}"/>
                </a:ext>
              </a:extLst>
            </p:cNvPr>
            <p:cNvSpPr>
              <a:spLocks noChangeArrowheads="1"/>
            </p:cNvSpPr>
            <p:nvPr/>
          </p:nvSpPr>
          <p:spPr bwMode="auto">
            <a:xfrm>
              <a:off x="1692" y="1609"/>
              <a:ext cx="38" cy="38"/>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45" name="Rectangle 221">
              <a:extLst>
                <a:ext uri="{FF2B5EF4-FFF2-40B4-BE49-F238E27FC236}">
                  <a16:creationId xmlns:a16="http://schemas.microsoft.com/office/drawing/2014/main" id="{5BAFD36D-34ED-4C65-B3E9-D1F357479120}"/>
                </a:ext>
              </a:extLst>
            </p:cNvPr>
            <p:cNvSpPr>
              <a:spLocks noChangeArrowheads="1"/>
            </p:cNvSpPr>
            <p:nvPr/>
          </p:nvSpPr>
          <p:spPr bwMode="auto">
            <a:xfrm>
              <a:off x="1782" y="1659"/>
              <a:ext cx="38" cy="38"/>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46" name="Rectangle 222">
              <a:extLst>
                <a:ext uri="{FF2B5EF4-FFF2-40B4-BE49-F238E27FC236}">
                  <a16:creationId xmlns:a16="http://schemas.microsoft.com/office/drawing/2014/main" id="{85F9A971-404F-467A-903B-F9810C6CC6D8}"/>
                </a:ext>
              </a:extLst>
            </p:cNvPr>
            <p:cNvSpPr>
              <a:spLocks noChangeArrowheads="1"/>
            </p:cNvSpPr>
            <p:nvPr/>
          </p:nvSpPr>
          <p:spPr bwMode="auto">
            <a:xfrm>
              <a:off x="1872" y="1709"/>
              <a:ext cx="38" cy="38"/>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47" name="Rectangle 223">
              <a:extLst>
                <a:ext uri="{FF2B5EF4-FFF2-40B4-BE49-F238E27FC236}">
                  <a16:creationId xmlns:a16="http://schemas.microsoft.com/office/drawing/2014/main" id="{FB692235-FADF-4225-AE6F-C92B36B6705F}"/>
                </a:ext>
              </a:extLst>
            </p:cNvPr>
            <p:cNvSpPr>
              <a:spLocks noChangeArrowheads="1"/>
            </p:cNvSpPr>
            <p:nvPr/>
          </p:nvSpPr>
          <p:spPr bwMode="auto">
            <a:xfrm>
              <a:off x="1962" y="1762"/>
              <a:ext cx="39" cy="39"/>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48" name="Rectangle 224">
              <a:extLst>
                <a:ext uri="{FF2B5EF4-FFF2-40B4-BE49-F238E27FC236}">
                  <a16:creationId xmlns:a16="http://schemas.microsoft.com/office/drawing/2014/main" id="{F507C985-4B43-4363-B9AB-A92E497331A0}"/>
                </a:ext>
              </a:extLst>
            </p:cNvPr>
            <p:cNvSpPr>
              <a:spLocks noChangeArrowheads="1"/>
            </p:cNvSpPr>
            <p:nvPr/>
          </p:nvSpPr>
          <p:spPr bwMode="auto">
            <a:xfrm>
              <a:off x="2053" y="1816"/>
              <a:ext cx="38" cy="39"/>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49" name="Rectangle 225">
              <a:extLst>
                <a:ext uri="{FF2B5EF4-FFF2-40B4-BE49-F238E27FC236}">
                  <a16:creationId xmlns:a16="http://schemas.microsoft.com/office/drawing/2014/main" id="{A2A423D0-DED8-42B0-8B8E-00B577F86C10}"/>
                </a:ext>
              </a:extLst>
            </p:cNvPr>
            <p:cNvSpPr>
              <a:spLocks noChangeArrowheads="1"/>
            </p:cNvSpPr>
            <p:nvPr/>
          </p:nvSpPr>
          <p:spPr bwMode="auto">
            <a:xfrm>
              <a:off x="2145" y="1872"/>
              <a:ext cx="38" cy="38"/>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50" name="Rectangle 226">
              <a:extLst>
                <a:ext uri="{FF2B5EF4-FFF2-40B4-BE49-F238E27FC236}">
                  <a16:creationId xmlns:a16="http://schemas.microsoft.com/office/drawing/2014/main" id="{63337A26-3FCE-4424-B606-ECDF3EFFE5C8}"/>
                </a:ext>
              </a:extLst>
            </p:cNvPr>
            <p:cNvSpPr>
              <a:spLocks noChangeArrowheads="1"/>
            </p:cNvSpPr>
            <p:nvPr/>
          </p:nvSpPr>
          <p:spPr bwMode="auto">
            <a:xfrm>
              <a:off x="2235" y="1929"/>
              <a:ext cx="38" cy="39"/>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51" name="Rectangle 227">
              <a:extLst>
                <a:ext uri="{FF2B5EF4-FFF2-40B4-BE49-F238E27FC236}">
                  <a16:creationId xmlns:a16="http://schemas.microsoft.com/office/drawing/2014/main" id="{ACEBC01B-FD5F-4E48-A244-7D3D7F18914D}"/>
                </a:ext>
              </a:extLst>
            </p:cNvPr>
            <p:cNvSpPr>
              <a:spLocks noChangeArrowheads="1"/>
            </p:cNvSpPr>
            <p:nvPr/>
          </p:nvSpPr>
          <p:spPr bwMode="auto">
            <a:xfrm>
              <a:off x="2325" y="1989"/>
              <a:ext cx="39" cy="38"/>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52" name="Rectangle 228">
              <a:extLst>
                <a:ext uri="{FF2B5EF4-FFF2-40B4-BE49-F238E27FC236}">
                  <a16:creationId xmlns:a16="http://schemas.microsoft.com/office/drawing/2014/main" id="{483C0C08-DDF6-4C52-8A2E-A66DCF8CB6B7}"/>
                </a:ext>
              </a:extLst>
            </p:cNvPr>
            <p:cNvSpPr>
              <a:spLocks noChangeArrowheads="1"/>
            </p:cNvSpPr>
            <p:nvPr/>
          </p:nvSpPr>
          <p:spPr bwMode="auto">
            <a:xfrm>
              <a:off x="2415" y="2050"/>
              <a:ext cx="39" cy="39"/>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53" name="Rectangle 229">
              <a:extLst>
                <a:ext uri="{FF2B5EF4-FFF2-40B4-BE49-F238E27FC236}">
                  <a16:creationId xmlns:a16="http://schemas.microsoft.com/office/drawing/2014/main" id="{E07281B0-E138-46FD-BDF5-D1222AE525F2}"/>
                </a:ext>
              </a:extLst>
            </p:cNvPr>
            <p:cNvSpPr>
              <a:spLocks noChangeArrowheads="1"/>
            </p:cNvSpPr>
            <p:nvPr/>
          </p:nvSpPr>
          <p:spPr bwMode="auto">
            <a:xfrm>
              <a:off x="2506" y="2114"/>
              <a:ext cx="38" cy="38"/>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54" name="Rectangle 230">
              <a:extLst>
                <a:ext uri="{FF2B5EF4-FFF2-40B4-BE49-F238E27FC236}">
                  <a16:creationId xmlns:a16="http://schemas.microsoft.com/office/drawing/2014/main" id="{570F09B9-0C32-4748-902E-B10A1220B60B}"/>
                </a:ext>
              </a:extLst>
            </p:cNvPr>
            <p:cNvSpPr>
              <a:spLocks noChangeArrowheads="1"/>
            </p:cNvSpPr>
            <p:nvPr/>
          </p:nvSpPr>
          <p:spPr bwMode="auto">
            <a:xfrm>
              <a:off x="2596" y="2179"/>
              <a:ext cx="38" cy="38"/>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55" name="Rectangle 231">
              <a:extLst>
                <a:ext uri="{FF2B5EF4-FFF2-40B4-BE49-F238E27FC236}">
                  <a16:creationId xmlns:a16="http://schemas.microsoft.com/office/drawing/2014/main" id="{98EA308E-9C8E-41DF-9FA1-F5DFFDB203E9}"/>
                </a:ext>
              </a:extLst>
            </p:cNvPr>
            <p:cNvSpPr>
              <a:spLocks noChangeArrowheads="1"/>
            </p:cNvSpPr>
            <p:nvPr/>
          </p:nvSpPr>
          <p:spPr bwMode="auto">
            <a:xfrm>
              <a:off x="2686" y="2246"/>
              <a:ext cx="38" cy="39"/>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56" name="Rectangle 232">
              <a:extLst>
                <a:ext uri="{FF2B5EF4-FFF2-40B4-BE49-F238E27FC236}">
                  <a16:creationId xmlns:a16="http://schemas.microsoft.com/office/drawing/2014/main" id="{A6DB15D9-DBB3-40B9-8B0D-9E07B1C48A96}"/>
                </a:ext>
              </a:extLst>
            </p:cNvPr>
            <p:cNvSpPr>
              <a:spLocks noChangeArrowheads="1"/>
            </p:cNvSpPr>
            <p:nvPr/>
          </p:nvSpPr>
          <p:spPr bwMode="auto">
            <a:xfrm>
              <a:off x="2776" y="2315"/>
              <a:ext cx="39" cy="39"/>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57" name="Rectangle 233">
              <a:extLst>
                <a:ext uri="{FF2B5EF4-FFF2-40B4-BE49-F238E27FC236}">
                  <a16:creationId xmlns:a16="http://schemas.microsoft.com/office/drawing/2014/main" id="{6135F68D-F8F6-475A-9103-F5ADAF12F083}"/>
                </a:ext>
              </a:extLst>
            </p:cNvPr>
            <p:cNvSpPr>
              <a:spLocks noChangeArrowheads="1"/>
            </p:cNvSpPr>
            <p:nvPr/>
          </p:nvSpPr>
          <p:spPr bwMode="auto">
            <a:xfrm>
              <a:off x="2867" y="2386"/>
              <a:ext cx="38" cy="39"/>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58" name="Rectangle 234">
              <a:extLst>
                <a:ext uri="{FF2B5EF4-FFF2-40B4-BE49-F238E27FC236}">
                  <a16:creationId xmlns:a16="http://schemas.microsoft.com/office/drawing/2014/main" id="{B036640B-EEDB-46DC-B3D9-6F350C7D666C}"/>
                </a:ext>
              </a:extLst>
            </p:cNvPr>
            <p:cNvSpPr>
              <a:spLocks noChangeArrowheads="1"/>
            </p:cNvSpPr>
            <p:nvPr/>
          </p:nvSpPr>
          <p:spPr bwMode="auto">
            <a:xfrm>
              <a:off x="2957" y="2459"/>
              <a:ext cx="38" cy="39"/>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59" name="Rectangle 235">
              <a:extLst>
                <a:ext uri="{FF2B5EF4-FFF2-40B4-BE49-F238E27FC236}">
                  <a16:creationId xmlns:a16="http://schemas.microsoft.com/office/drawing/2014/main" id="{E0865C4A-A580-4A46-ADE5-E6D12275ED84}"/>
                </a:ext>
              </a:extLst>
            </p:cNvPr>
            <p:cNvSpPr>
              <a:spLocks noChangeArrowheads="1"/>
            </p:cNvSpPr>
            <p:nvPr/>
          </p:nvSpPr>
          <p:spPr bwMode="auto">
            <a:xfrm>
              <a:off x="3047" y="2534"/>
              <a:ext cx="38" cy="39"/>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60" name="Rectangle 236">
              <a:extLst>
                <a:ext uri="{FF2B5EF4-FFF2-40B4-BE49-F238E27FC236}">
                  <a16:creationId xmlns:a16="http://schemas.microsoft.com/office/drawing/2014/main" id="{57E6D1B0-499F-4568-95E3-7FBC1CFBD882}"/>
                </a:ext>
              </a:extLst>
            </p:cNvPr>
            <p:cNvSpPr>
              <a:spLocks noChangeArrowheads="1"/>
            </p:cNvSpPr>
            <p:nvPr/>
          </p:nvSpPr>
          <p:spPr bwMode="auto">
            <a:xfrm>
              <a:off x="3137" y="2611"/>
              <a:ext cx="39" cy="38"/>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61" name="Rectangle 237">
              <a:extLst>
                <a:ext uri="{FF2B5EF4-FFF2-40B4-BE49-F238E27FC236}">
                  <a16:creationId xmlns:a16="http://schemas.microsoft.com/office/drawing/2014/main" id="{A73E2FE8-8183-437A-94B4-ECCF7054C50A}"/>
                </a:ext>
              </a:extLst>
            </p:cNvPr>
            <p:cNvSpPr>
              <a:spLocks noChangeArrowheads="1"/>
            </p:cNvSpPr>
            <p:nvPr/>
          </p:nvSpPr>
          <p:spPr bwMode="auto">
            <a:xfrm>
              <a:off x="3227" y="2692"/>
              <a:ext cx="39" cy="38"/>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62" name="Rectangle 238">
              <a:extLst>
                <a:ext uri="{FF2B5EF4-FFF2-40B4-BE49-F238E27FC236}">
                  <a16:creationId xmlns:a16="http://schemas.microsoft.com/office/drawing/2014/main" id="{51662141-B1DD-4F4E-93E1-9F44DB35AF70}"/>
                </a:ext>
              </a:extLst>
            </p:cNvPr>
            <p:cNvSpPr>
              <a:spLocks noChangeArrowheads="1"/>
            </p:cNvSpPr>
            <p:nvPr/>
          </p:nvSpPr>
          <p:spPr bwMode="auto">
            <a:xfrm>
              <a:off x="3318" y="2774"/>
              <a:ext cx="38" cy="39"/>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63" name="Rectangle 239">
              <a:extLst>
                <a:ext uri="{FF2B5EF4-FFF2-40B4-BE49-F238E27FC236}">
                  <a16:creationId xmlns:a16="http://schemas.microsoft.com/office/drawing/2014/main" id="{EE4B665C-3ED6-4647-9784-C422D479F006}"/>
                </a:ext>
              </a:extLst>
            </p:cNvPr>
            <p:cNvSpPr>
              <a:spLocks noChangeArrowheads="1"/>
            </p:cNvSpPr>
            <p:nvPr/>
          </p:nvSpPr>
          <p:spPr bwMode="auto">
            <a:xfrm>
              <a:off x="3408" y="2859"/>
              <a:ext cx="38" cy="38"/>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64" name="Rectangle 240">
              <a:extLst>
                <a:ext uri="{FF2B5EF4-FFF2-40B4-BE49-F238E27FC236}">
                  <a16:creationId xmlns:a16="http://schemas.microsoft.com/office/drawing/2014/main" id="{DE89D821-E9E5-4FD0-B9A8-FCB26376A0B2}"/>
                </a:ext>
              </a:extLst>
            </p:cNvPr>
            <p:cNvSpPr>
              <a:spLocks noChangeArrowheads="1"/>
            </p:cNvSpPr>
            <p:nvPr/>
          </p:nvSpPr>
          <p:spPr bwMode="auto">
            <a:xfrm>
              <a:off x="3498" y="2947"/>
              <a:ext cx="39" cy="38"/>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65" name="Rectangle 241">
              <a:extLst>
                <a:ext uri="{FF2B5EF4-FFF2-40B4-BE49-F238E27FC236}">
                  <a16:creationId xmlns:a16="http://schemas.microsoft.com/office/drawing/2014/main" id="{06BD69EB-35C8-4044-AFA5-DFDBE3959056}"/>
                </a:ext>
              </a:extLst>
            </p:cNvPr>
            <p:cNvSpPr>
              <a:spLocks noChangeArrowheads="1"/>
            </p:cNvSpPr>
            <p:nvPr/>
          </p:nvSpPr>
          <p:spPr bwMode="auto">
            <a:xfrm>
              <a:off x="3588" y="3035"/>
              <a:ext cx="39" cy="39"/>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66" name="Rectangle 242">
              <a:extLst>
                <a:ext uri="{FF2B5EF4-FFF2-40B4-BE49-F238E27FC236}">
                  <a16:creationId xmlns:a16="http://schemas.microsoft.com/office/drawing/2014/main" id="{6539BD32-A049-4232-B8E1-47CBCD628615}"/>
                </a:ext>
              </a:extLst>
            </p:cNvPr>
            <p:cNvSpPr>
              <a:spLocks noChangeArrowheads="1"/>
            </p:cNvSpPr>
            <p:nvPr/>
          </p:nvSpPr>
          <p:spPr bwMode="auto">
            <a:xfrm>
              <a:off x="3679" y="3129"/>
              <a:ext cx="38" cy="39"/>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67" name="Rectangle 243">
              <a:extLst>
                <a:ext uri="{FF2B5EF4-FFF2-40B4-BE49-F238E27FC236}">
                  <a16:creationId xmlns:a16="http://schemas.microsoft.com/office/drawing/2014/main" id="{D521C202-F1E4-4C2E-B458-EB0FAE6C147A}"/>
                </a:ext>
              </a:extLst>
            </p:cNvPr>
            <p:cNvSpPr>
              <a:spLocks noChangeArrowheads="1"/>
            </p:cNvSpPr>
            <p:nvPr/>
          </p:nvSpPr>
          <p:spPr bwMode="auto">
            <a:xfrm>
              <a:off x="3769" y="3223"/>
              <a:ext cx="38" cy="39"/>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68" name="Rectangle 244">
              <a:extLst>
                <a:ext uri="{FF2B5EF4-FFF2-40B4-BE49-F238E27FC236}">
                  <a16:creationId xmlns:a16="http://schemas.microsoft.com/office/drawing/2014/main" id="{C6D4E352-0F05-4270-9F6C-8911F60BF789}"/>
                </a:ext>
              </a:extLst>
            </p:cNvPr>
            <p:cNvSpPr>
              <a:spLocks noChangeArrowheads="1"/>
            </p:cNvSpPr>
            <p:nvPr/>
          </p:nvSpPr>
          <p:spPr bwMode="auto">
            <a:xfrm>
              <a:off x="3859" y="3223"/>
              <a:ext cx="39" cy="39"/>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69" name="Rectangle 245">
              <a:extLst>
                <a:ext uri="{FF2B5EF4-FFF2-40B4-BE49-F238E27FC236}">
                  <a16:creationId xmlns:a16="http://schemas.microsoft.com/office/drawing/2014/main" id="{E522FE78-987B-402C-9CCE-A3392F99E89C}"/>
                </a:ext>
              </a:extLst>
            </p:cNvPr>
            <p:cNvSpPr>
              <a:spLocks noChangeArrowheads="1"/>
            </p:cNvSpPr>
            <p:nvPr/>
          </p:nvSpPr>
          <p:spPr bwMode="auto">
            <a:xfrm>
              <a:off x="3949" y="3223"/>
              <a:ext cx="39" cy="39"/>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70" name="Rectangle 246">
              <a:extLst>
                <a:ext uri="{FF2B5EF4-FFF2-40B4-BE49-F238E27FC236}">
                  <a16:creationId xmlns:a16="http://schemas.microsoft.com/office/drawing/2014/main" id="{271975DF-0A2F-4CDE-B93C-4CCFB57111D7}"/>
                </a:ext>
              </a:extLst>
            </p:cNvPr>
            <p:cNvSpPr>
              <a:spLocks noChangeArrowheads="1"/>
            </p:cNvSpPr>
            <p:nvPr/>
          </p:nvSpPr>
          <p:spPr bwMode="auto">
            <a:xfrm>
              <a:off x="4040" y="3223"/>
              <a:ext cx="38" cy="39"/>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71" name="Rectangle 247">
              <a:extLst>
                <a:ext uri="{FF2B5EF4-FFF2-40B4-BE49-F238E27FC236}">
                  <a16:creationId xmlns:a16="http://schemas.microsoft.com/office/drawing/2014/main" id="{EE6C7122-79F1-4E32-8D9B-2BCAC722C79B}"/>
                </a:ext>
              </a:extLst>
            </p:cNvPr>
            <p:cNvSpPr>
              <a:spLocks noChangeArrowheads="1"/>
            </p:cNvSpPr>
            <p:nvPr/>
          </p:nvSpPr>
          <p:spPr bwMode="auto">
            <a:xfrm>
              <a:off x="4132" y="3223"/>
              <a:ext cx="38" cy="39"/>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72" name="Rectangle 248">
              <a:extLst>
                <a:ext uri="{FF2B5EF4-FFF2-40B4-BE49-F238E27FC236}">
                  <a16:creationId xmlns:a16="http://schemas.microsoft.com/office/drawing/2014/main" id="{7AF5A404-9297-42C7-AA2C-006B7971BBF6}"/>
                </a:ext>
              </a:extLst>
            </p:cNvPr>
            <p:cNvSpPr>
              <a:spLocks noChangeArrowheads="1"/>
            </p:cNvSpPr>
            <p:nvPr/>
          </p:nvSpPr>
          <p:spPr bwMode="auto">
            <a:xfrm>
              <a:off x="4222" y="3223"/>
              <a:ext cx="38" cy="39"/>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73" name="Rectangle 249">
              <a:extLst>
                <a:ext uri="{FF2B5EF4-FFF2-40B4-BE49-F238E27FC236}">
                  <a16:creationId xmlns:a16="http://schemas.microsoft.com/office/drawing/2014/main" id="{702ADD9F-1B1B-416B-8B0C-461832A48EE3}"/>
                </a:ext>
              </a:extLst>
            </p:cNvPr>
            <p:cNvSpPr>
              <a:spLocks noChangeArrowheads="1"/>
            </p:cNvSpPr>
            <p:nvPr/>
          </p:nvSpPr>
          <p:spPr bwMode="auto">
            <a:xfrm>
              <a:off x="4312" y="3223"/>
              <a:ext cx="39" cy="39"/>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74" name="Rectangle 250">
              <a:extLst>
                <a:ext uri="{FF2B5EF4-FFF2-40B4-BE49-F238E27FC236}">
                  <a16:creationId xmlns:a16="http://schemas.microsoft.com/office/drawing/2014/main" id="{6B828D57-29FF-468A-822A-8988B2713813}"/>
                </a:ext>
              </a:extLst>
            </p:cNvPr>
            <p:cNvSpPr>
              <a:spLocks noChangeArrowheads="1"/>
            </p:cNvSpPr>
            <p:nvPr/>
          </p:nvSpPr>
          <p:spPr bwMode="auto">
            <a:xfrm>
              <a:off x="4402" y="3223"/>
              <a:ext cx="39" cy="39"/>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75" name="Rectangle 251">
              <a:extLst>
                <a:ext uri="{FF2B5EF4-FFF2-40B4-BE49-F238E27FC236}">
                  <a16:creationId xmlns:a16="http://schemas.microsoft.com/office/drawing/2014/main" id="{925BAF27-7E6C-4E37-990F-F272CC2B4696}"/>
                </a:ext>
              </a:extLst>
            </p:cNvPr>
            <p:cNvSpPr>
              <a:spLocks noChangeArrowheads="1"/>
            </p:cNvSpPr>
            <p:nvPr/>
          </p:nvSpPr>
          <p:spPr bwMode="auto">
            <a:xfrm>
              <a:off x="4493" y="3223"/>
              <a:ext cx="38" cy="39"/>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76" name="Rectangle 252">
              <a:extLst>
                <a:ext uri="{FF2B5EF4-FFF2-40B4-BE49-F238E27FC236}">
                  <a16:creationId xmlns:a16="http://schemas.microsoft.com/office/drawing/2014/main" id="{318412A6-02E9-4EE6-9707-22338C9F7775}"/>
                </a:ext>
              </a:extLst>
            </p:cNvPr>
            <p:cNvSpPr>
              <a:spLocks noChangeArrowheads="1"/>
            </p:cNvSpPr>
            <p:nvPr/>
          </p:nvSpPr>
          <p:spPr bwMode="auto">
            <a:xfrm>
              <a:off x="4583" y="3223"/>
              <a:ext cx="38" cy="39"/>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77" name="Rectangle 253">
              <a:extLst>
                <a:ext uri="{FF2B5EF4-FFF2-40B4-BE49-F238E27FC236}">
                  <a16:creationId xmlns:a16="http://schemas.microsoft.com/office/drawing/2014/main" id="{952CFBB4-28B1-4523-B93D-0C873C2D7E10}"/>
                </a:ext>
              </a:extLst>
            </p:cNvPr>
            <p:cNvSpPr>
              <a:spLocks noChangeArrowheads="1"/>
            </p:cNvSpPr>
            <p:nvPr/>
          </p:nvSpPr>
          <p:spPr bwMode="auto">
            <a:xfrm>
              <a:off x="4673" y="3223"/>
              <a:ext cx="39" cy="39"/>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78" name="Rectangle 254">
              <a:extLst>
                <a:ext uri="{FF2B5EF4-FFF2-40B4-BE49-F238E27FC236}">
                  <a16:creationId xmlns:a16="http://schemas.microsoft.com/office/drawing/2014/main" id="{FC77EBFD-95B3-462C-80BB-49A59780EFEA}"/>
                </a:ext>
              </a:extLst>
            </p:cNvPr>
            <p:cNvSpPr>
              <a:spLocks noChangeArrowheads="1"/>
            </p:cNvSpPr>
            <p:nvPr/>
          </p:nvSpPr>
          <p:spPr bwMode="auto">
            <a:xfrm>
              <a:off x="4763" y="3223"/>
              <a:ext cx="39" cy="39"/>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79" name="Rectangle 255">
              <a:extLst>
                <a:ext uri="{FF2B5EF4-FFF2-40B4-BE49-F238E27FC236}">
                  <a16:creationId xmlns:a16="http://schemas.microsoft.com/office/drawing/2014/main" id="{BD324B68-EE45-4902-A553-B3CE6689FE16}"/>
                </a:ext>
              </a:extLst>
            </p:cNvPr>
            <p:cNvSpPr>
              <a:spLocks noChangeArrowheads="1"/>
            </p:cNvSpPr>
            <p:nvPr/>
          </p:nvSpPr>
          <p:spPr bwMode="auto">
            <a:xfrm>
              <a:off x="4854" y="3223"/>
              <a:ext cx="38" cy="39"/>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80" name="Rectangle 256">
              <a:extLst>
                <a:ext uri="{FF2B5EF4-FFF2-40B4-BE49-F238E27FC236}">
                  <a16:creationId xmlns:a16="http://schemas.microsoft.com/office/drawing/2014/main" id="{CC33C756-78D1-4849-BEBA-C75F375B19FC}"/>
                </a:ext>
              </a:extLst>
            </p:cNvPr>
            <p:cNvSpPr>
              <a:spLocks noChangeArrowheads="1"/>
            </p:cNvSpPr>
            <p:nvPr/>
          </p:nvSpPr>
          <p:spPr bwMode="auto">
            <a:xfrm>
              <a:off x="4944" y="3223"/>
              <a:ext cx="38" cy="39"/>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81" name="Rectangle 257">
              <a:extLst>
                <a:ext uri="{FF2B5EF4-FFF2-40B4-BE49-F238E27FC236}">
                  <a16:creationId xmlns:a16="http://schemas.microsoft.com/office/drawing/2014/main" id="{62EB1A67-69A3-4F3E-A1F4-EA8417F7103C}"/>
                </a:ext>
              </a:extLst>
            </p:cNvPr>
            <p:cNvSpPr>
              <a:spLocks noChangeArrowheads="1"/>
            </p:cNvSpPr>
            <p:nvPr/>
          </p:nvSpPr>
          <p:spPr bwMode="auto">
            <a:xfrm>
              <a:off x="5034" y="3223"/>
              <a:ext cx="39" cy="39"/>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82" name="Rectangle 258">
              <a:extLst>
                <a:ext uri="{FF2B5EF4-FFF2-40B4-BE49-F238E27FC236}">
                  <a16:creationId xmlns:a16="http://schemas.microsoft.com/office/drawing/2014/main" id="{175F2E7F-BD55-4EAA-B1AE-E3BD2EB22653}"/>
                </a:ext>
              </a:extLst>
            </p:cNvPr>
            <p:cNvSpPr>
              <a:spLocks noChangeArrowheads="1"/>
            </p:cNvSpPr>
            <p:nvPr/>
          </p:nvSpPr>
          <p:spPr bwMode="auto">
            <a:xfrm>
              <a:off x="5124" y="3223"/>
              <a:ext cx="39" cy="39"/>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683" name="Freeform 259">
              <a:extLst>
                <a:ext uri="{FF2B5EF4-FFF2-40B4-BE49-F238E27FC236}">
                  <a16:creationId xmlns:a16="http://schemas.microsoft.com/office/drawing/2014/main" id="{17B74D28-DAC6-40EF-810B-FE6D1CD73289}"/>
                </a:ext>
              </a:extLst>
            </p:cNvPr>
            <p:cNvSpPr>
              <a:spLocks/>
            </p:cNvSpPr>
            <p:nvPr/>
          </p:nvSpPr>
          <p:spPr bwMode="auto">
            <a:xfrm>
              <a:off x="1060" y="1298"/>
              <a:ext cx="38" cy="38"/>
            </a:xfrm>
            <a:custGeom>
              <a:avLst/>
              <a:gdLst>
                <a:gd name="T0" fmla="*/ 19 w 38"/>
                <a:gd name="T1" fmla="*/ 0 h 38"/>
                <a:gd name="T2" fmla="*/ 38 w 38"/>
                <a:gd name="T3" fmla="*/ 38 h 38"/>
                <a:gd name="T4" fmla="*/ 0 w 38"/>
                <a:gd name="T5" fmla="*/ 38 h 38"/>
                <a:gd name="T6" fmla="*/ 19 w 38"/>
                <a:gd name="T7" fmla="*/ 0 h 38"/>
                <a:gd name="T8" fmla="*/ 0 60000 65536"/>
                <a:gd name="T9" fmla="*/ 0 60000 65536"/>
                <a:gd name="T10" fmla="*/ 0 60000 65536"/>
                <a:gd name="T11" fmla="*/ 0 60000 65536"/>
                <a:gd name="T12" fmla="*/ 0 w 38"/>
                <a:gd name="T13" fmla="*/ 0 h 38"/>
                <a:gd name="T14" fmla="*/ 38 w 38"/>
                <a:gd name="T15" fmla="*/ 38 h 38"/>
              </a:gdLst>
              <a:ahLst/>
              <a:cxnLst>
                <a:cxn ang="T8">
                  <a:pos x="T0" y="T1"/>
                </a:cxn>
                <a:cxn ang="T9">
                  <a:pos x="T2" y="T3"/>
                </a:cxn>
                <a:cxn ang="T10">
                  <a:pos x="T4" y="T5"/>
                </a:cxn>
                <a:cxn ang="T11">
                  <a:pos x="T6" y="T7"/>
                </a:cxn>
              </a:cxnLst>
              <a:rect l="T12" t="T13" r="T14" b="T15"/>
              <a:pathLst>
                <a:path w="38" h="38">
                  <a:moveTo>
                    <a:pt x="19" y="0"/>
                  </a:moveTo>
                  <a:lnTo>
                    <a:pt x="38" y="38"/>
                  </a:lnTo>
                  <a:lnTo>
                    <a:pt x="0" y="38"/>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684" name="Freeform 260">
              <a:extLst>
                <a:ext uri="{FF2B5EF4-FFF2-40B4-BE49-F238E27FC236}">
                  <a16:creationId xmlns:a16="http://schemas.microsoft.com/office/drawing/2014/main" id="{14D58042-177C-4585-A17F-1BF163036F07}"/>
                </a:ext>
              </a:extLst>
            </p:cNvPr>
            <p:cNvSpPr>
              <a:spLocks/>
            </p:cNvSpPr>
            <p:nvPr/>
          </p:nvSpPr>
          <p:spPr bwMode="auto">
            <a:xfrm>
              <a:off x="1150" y="1319"/>
              <a:ext cx="39" cy="38"/>
            </a:xfrm>
            <a:custGeom>
              <a:avLst/>
              <a:gdLst>
                <a:gd name="T0" fmla="*/ 19 w 39"/>
                <a:gd name="T1" fmla="*/ 0 h 38"/>
                <a:gd name="T2" fmla="*/ 39 w 39"/>
                <a:gd name="T3" fmla="*/ 38 h 38"/>
                <a:gd name="T4" fmla="*/ 0 w 39"/>
                <a:gd name="T5" fmla="*/ 38 h 38"/>
                <a:gd name="T6" fmla="*/ 19 w 39"/>
                <a:gd name="T7" fmla="*/ 0 h 38"/>
                <a:gd name="T8" fmla="*/ 0 60000 65536"/>
                <a:gd name="T9" fmla="*/ 0 60000 65536"/>
                <a:gd name="T10" fmla="*/ 0 60000 65536"/>
                <a:gd name="T11" fmla="*/ 0 60000 65536"/>
                <a:gd name="T12" fmla="*/ 0 w 39"/>
                <a:gd name="T13" fmla="*/ 0 h 38"/>
                <a:gd name="T14" fmla="*/ 39 w 39"/>
                <a:gd name="T15" fmla="*/ 38 h 38"/>
              </a:gdLst>
              <a:ahLst/>
              <a:cxnLst>
                <a:cxn ang="T8">
                  <a:pos x="T0" y="T1"/>
                </a:cxn>
                <a:cxn ang="T9">
                  <a:pos x="T2" y="T3"/>
                </a:cxn>
                <a:cxn ang="T10">
                  <a:pos x="T4" y="T5"/>
                </a:cxn>
                <a:cxn ang="T11">
                  <a:pos x="T6" y="T7"/>
                </a:cxn>
              </a:cxnLst>
              <a:rect l="T12" t="T13" r="T14" b="T15"/>
              <a:pathLst>
                <a:path w="39" h="38">
                  <a:moveTo>
                    <a:pt x="19" y="0"/>
                  </a:moveTo>
                  <a:lnTo>
                    <a:pt x="39" y="38"/>
                  </a:lnTo>
                  <a:lnTo>
                    <a:pt x="0" y="38"/>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685" name="Freeform 261">
              <a:extLst>
                <a:ext uri="{FF2B5EF4-FFF2-40B4-BE49-F238E27FC236}">
                  <a16:creationId xmlns:a16="http://schemas.microsoft.com/office/drawing/2014/main" id="{92BA2949-5ADD-4D29-83FE-FD2DECEB57AC}"/>
                </a:ext>
              </a:extLst>
            </p:cNvPr>
            <p:cNvSpPr>
              <a:spLocks/>
            </p:cNvSpPr>
            <p:nvPr/>
          </p:nvSpPr>
          <p:spPr bwMode="auto">
            <a:xfrm>
              <a:off x="1240" y="1340"/>
              <a:ext cx="39" cy="38"/>
            </a:xfrm>
            <a:custGeom>
              <a:avLst/>
              <a:gdLst>
                <a:gd name="T0" fmla="*/ 20 w 39"/>
                <a:gd name="T1" fmla="*/ 0 h 38"/>
                <a:gd name="T2" fmla="*/ 39 w 39"/>
                <a:gd name="T3" fmla="*/ 38 h 38"/>
                <a:gd name="T4" fmla="*/ 0 w 39"/>
                <a:gd name="T5" fmla="*/ 38 h 38"/>
                <a:gd name="T6" fmla="*/ 20 w 39"/>
                <a:gd name="T7" fmla="*/ 0 h 38"/>
                <a:gd name="T8" fmla="*/ 0 60000 65536"/>
                <a:gd name="T9" fmla="*/ 0 60000 65536"/>
                <a:gd name="T10" fmla="*/ 0 60000 65536"/>
                <a:gd name="T11" fmla="*/ 0 60000 65536"/>
                <a:gd name="T12" fmla="*/ 0 w 39"/>
                <a:gd name="T13" fmla="*/ 0 h 38"/>
                <a:gd name="T14" fmla="*/ 39 w 39"/>
                <a:gd name="T15" fmla="*/ 38 h 38"/>
              </a:gdLst>
              <a:ahLst/>
              <a:cxnLst>
                <a:cxn ang="T8">
                  <a:pos x="T0" y="T1"/>
                </a:cxn>
                <a:cxn ang="T9">
                  <a:pos x="T2" y="T3"/>
                </a:cxn>
                <a:cxn ang="T10">
                  <a:pos x="T4" y="T5"/>
                </a:cxn>
                <a:cxn ang="T11">
                  <a:pos x="T6" y="T7"/>
                </a:cxn>
              </a:cxnLst>
              <a:rect l="T12" t="T13" r="T14" b="T15"/>
              <a:pathLst>
                <a:path w="39" h="38">
                  <a:moveTo>
                    <a:pt x="20" y="0"/>
                  </a:moveTo>
                  <a:lnTo>
                    <a:pt x="39" y="38"/>
                  </a:lnTo>
                  <a:lnTo>
                    <a:pt x="0" y="38"/>
                  </a:lnTo>
                  <a:lnTo>
                    <a:pt x="20" y="0"/>
                  </a:lnTo>
                  <a:close/>
                </a:path>
              </a:pathLst>
            </a:custGeom>
            <a:solidFill>
              <a:srgbClr val="FFFF00"/>
            </a:solidFill>
            <a:ln w="12700">
              <a:solidFill>
                <a:srgbClr val="FFFF00"/>
              </a:solidFill>
              <a:round/>
              <a:headEnd/>
              <a:tailEnd/>
            </a:ln>
          </p:spPr>
          <p:txBody>
            <a:bodyPr/>
            <a:lstStyle/>
            <a:p>
              <a:endParaRPr lang="zh-CN" altLang="en-US"/>
            </a:p>
          </p:txBody>
        </p:sp>
        <p:sp>
          <p:nvSpPr>
            <p:cNvPr id="26686" name="Freeform 262">
              <a:extLst>
                <a:ext uri="{FF2B5EF4-FFF2-40B4-BE49-F238E27FC236}">
                  <a16:creationId xmlns:a16="http://schemas.microsoft.com/office/drawing/2014/main" id="{DE8EC725-048D-4C8D-9541-A395D58A45CF}"/>
                </a:ext>
              </a:extLst>
            </p:cNvPr>
            <p:cNvSpPr>
              <a:spLocks/>
            </p:cNvSpPr>
            <p:nvPr/>
          </p:nvSpPr>
          <p:spPr bwMode="auto">
            <a:xfrm>
              <a:off x="1331" y="1363"/>
              <a:ext cx="38" cy="39"/>
            </a:xfrm>
            <a:custGeom>
              <a:avLst/>
              <a:gdLst>
                <a:gd name="T0" fmla="*/ 19 w 38"/>
                <a:gd name="T1" fmla="*/ 0 h 39"/>
                <a:gd name="T2" fmla="*/ 38 w 38"/>
                <a:gd name="T3" fmla="*/ 39 h 39"/>
                <a:gd name="T4" fmla="*/ 0 w 38"/>
                <a:gd name="T5" fmla="*/ 39 h 39"/>
                <a:gd name="T6" fmla="*/ 19 w 38"/>
                <a:gd name="T7" fmla="*/ 0 h 39"/>
                <a:gd name="T8" fmla="*/ 0 60000 65536"/>
                <a:gd name="T9" fmla="*/ 0 60000 65536"/>
                <a:gd name="T10" fmla="*/ 0 60000 65536"/>
                <a:gd name="T11" fmla="*/ 0 60000 65536"/>
                <a:gd name="T12" fmla="*/ 0 w 38"/>
                <a:gd name="T13" fmla="*/ 0 h 39"/>
                <a:gd name="T14" fmla="*/ 38 w 38"/>
                <a:gd name="T15" fmla="*/ 39 h 39"/>
              </a:gdLst>
              <a:ahLst/>
              <a:cxnLst>
                <a:cxn ang="T8">
                  <a:pos x="T0" y="T1"/>
                </a:cxn>
                <a:cxn ang="T9">
                  <a:pos x="T2" y="T3"/>
                </a:cxn>
                <a:cxn ang="T10">
                  <a:pos x="T4" y="T5"/>
                </a:cxn>
                <a:cxn ang="T11">
                  <a:pos x="T6" y="T7"/>
                </a:cxn>
              </a:cxnLst>
              <a:rect l="T12" t="T13" r="T14" b="T15"/>
              <a:pathLst>
                <a:path w="38" h="39">
                  <a:moveTo>
                    <a:pt x="19" y="0"/>
                  </a:moveTo>
                  <a:lnTo>
                    <a:pt x="38" y="39"/>
                  </a:lnTo>
                  <a:lnTo>
                    <a:pt x="0" y="39"/>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687" name="Freeform 263">
              <a:extLst>
                <a:ext uri="{FF2B5EF4-FFF2-40B4-BE49-F238E27FC236}">
                  <a16:creationId xmlns:a16="http://schemas.microsoft.com/office/drawing/2014/main" id="{A7DC7F1A-2A92-4CD4-8467-2822B9D49F33}"/>
                </a:ext>
              </a:extLst>
            </p:cNvPr>
            <p:cNvSpPr>
              <a:spLocks/>
            </p:cNvSpPr>
            <p:nvPr/>
          </p:nvSpPr>
          <p:spPr bwMode="auto">
            <a:xfrm>
              <a:off x="1421" y="1384"/>
              <a:ext cx="38" cy="39"/>
            </a:xfrm>
            <a:custGeom>
              <a:avLst/>
              <a:gdLst>
                <a:gd name="T0" fmla="*/ 19 w 38"/>
                <a:gd name="T1" fmla="*/ 0 h 39"/>
                <a:gd name="T2" fmla="*/ 38 w 38"/>
                <a:gd name="T3" fmla="*/ 39 h 39"/>
                <a:gd name="T4" fmla="*/ 0 w 38"/>
                <a:gd name="T5" fmla="*/ 39 h 39"/>
                <a:gd name="T6" fmla="*/ 19 w 38"/>
                <a:gd name="T7" fmla="*/ 0 h 39"/>
                <a:gd name="T8" fmla="*/ 0 60000 65536"/>
                <a:gd name="T9" fmla="*/ 0 60000 65536"/>
                <a:gd name="T10" fmla="*/ 0 60000 65536"/>
                <a:gd name="T11" fmla="*/ 0 60000 65536"/>
                <a:gd name="T12" fmla="*/ 0 w 38"/>
                <a:gd name="T13" fmla="*/ 0 h 39"/>
                <a:gd name="T14" fmla="*/ 38 w 38"/>
                <a:gd name="T15" fmla="*/ 39 h 39"/>
              </a:gdLst>
              <a:ahLst/>
              <a:cxnLst>
                <a:cxn ang="T8">
                  <a:pos x="T0" y="T1"/>
                </a:cxn>
                <a:cxn ang="T9">
                  <a:pos x="T2" y="T3"/>
                </a:cxn>
                <a:cxn ang="T10">
                  <a:pos x="T4" y="T5"/>
                </a:cxn>
                <a:cxn ang="T11">
                  <a:pos x="T6" y="T7"/>
                </a:cxn>
              </a:cxnLst>
              <a:rect l="T12" t="T13" r="T14" b="T15"/>
              <a:pathLst>
                <a:path w="38" h="39">
                  <a:moveTo>
                    <a:pt x="19" y="0"/>
                  </a:moveTo>
                  <a:lnTo>
                    <a:pt x="38" y="39"/>
                  </a:lnTo>
                  <a:lnTo>
                    <a:pt x="0" y="39"/>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688" name="Freeform 264">
              <a:extLst>
                <a:ext uri="{FF2B5EF4-FFF2-40B4-BE49-F238E27FC236}">
                  <a16:creationId xmlns:a16="http://schemas.microsoft.com/office/drawing/2014/main" id="{E0EC72C5-3A1D-4B0B-9311-65F810898791}"/>
                </a:ext>
              </a:extLst>
            </p:cNvPr>
            <p:cNvSpPr>
              <a:spLocks/>
            </p:cNvSpPr>
            <p:nvPr/>
          </p:nvSpPr>
          <p:spPr bwMode="auto">
            <a:xfrm>
              <a:off x="1511" y="1409"/>
              <a:ext cx="39" cy="39"/>
            </a:xfrm>
            <a:custGeom>
              <a:avLst/>
              <a:gdLst>
                <a:gd name="T0" fmla="*/ 19 w 39"/>
                <a:gd name="T1" fmla="*/ 0 h 39"/>
                <a:gd name="T2" fmla="*/ 39 w 39"/>
                <a:gd name="T3" fmla="*/ 39 h 39"/>
                <a:gd name="T4" fmla="*/ 0 w 39"/>
                <a:gd name="T5" fmla="*/ 39 h 39"/>
                <a:gd name="T6" fmla="*/ 19 w 39"/>
                <a:gd name="T7" fmla="*/ 0 h 39"/>
                <a:gd name="T8" fmla="*/ 0 60000 65536"/>
                <a:gd name="T9" fmla="*/ 0 60000 65536"/>
                <a:gd name="T10" fmla="*/ 0 60000 65536"/>
                <a:gd name="T11" fmla="*/ 0 60000 65536"/>
                <a:gd name="T12" fmla="*/ 0 w 39"/>
                <a:gd name="T13" fmla="*/ 0 h 39"/>
                <a:gd name="T14" fmla="*/ 39 w 39"/>
                <a:gd name="T15" fmla="*/ 39 h 39"/>
              </a:gdLst>
              <a:ahLst/>
              <a:cxnLst>
                <a:cxn ang="T8">
                  <a:pos x="T0" y="T1"/>
                </a:cxn>
                <a:cxn ang="T9">
                  <a:pos x="T2" y="T3"/>
                </a:cxn>
                <a:cxn ang="T10">
                  <a:pos x="T4" y="T5"/>
                </a:cxn>
                <a:cxn ang="T11">
                  <a:pos x="T6" y="T7"/>
                </a:cxn>
              </a:cxnLst>
              <a:rect l="T12" t="T13" r="T14" b="T15"/>
              <a:pathLst>
                <a:path w="39" h="39">
                  <a:moveTo>
                    <a:pt x="19" y="0"/>
                  </a:moveTo>
                  <a:lnTo>
                    <a:pt x="39" y="39"/>
                  </a:lnTo>
                  <a:lnTo>
                    <a:pt x="0" y="39"/>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689" name="Freeform 265">
              <a:extLst>
                <a:ext uri="{FF2B5EF4-FFF2-40B4-BE49-F238E27FC236}">
                  <a16:creationId xmlns:a16="http://schemas.microsoft.com/office/drawing/2014/main" id="{76AF4BEA-595B-4AC8-A2DA-4AED287674A3}"/>
                </a:ext>
              </a:extLst>
            </p:cNvPr>
            <p:cNvSpPr>
              <a:spLocks/>
            </p:cNvSpPr>
            <p:nvPr/>
          </p:nvSpPr>
          <p:spPr bwMode="auto">
            <a:xfrm>
              <a:off x="1601" y="1432"/>
              <a:ext cx="39" cy="39"/>
            </a:xfrm>
            <a:custGeom>
              <a:avLst/>
              <a:gdLst>
                <a:gd name="T0" fmla="*/ 20 w 39"/>
                <a:gd name="T1" fmla="*/ 0 h 39"/>
                <a:gd name="T2" fmla="*/ 39 w 39"/>
                <a:gd name="T3" fmla="*/ 39 h 39"/>
                <a:gd name="T4" fmla="*/ 0 w 39"/>
                <a:gd name="T5" fmla="*/ 39 h 39"/>
                <a:gd name="T6" fmla="*/ 20 w 39"/>
                <a:gd name="T7" fmla="*/ 0 h 39"/>
                <a:gd name="T8" fmla="*/ 0 60000 65536"/>
                <a:gd name="T9" fmla="*/ 0 60000 65536"/>
                <a:gd name="T10" fmla="*/ 0 60000 65536"/>
                <a:gd name="T11" fmla="*/ 0 60000 65536"/>
                <a:gd name="T12" fmla="*/ 0 w 39"/>
                <a:gd name="T13" fmla="*/ 0 h 39"/>
                <a:gd name="T14" fmla="*/ 39 w 39"/>
                <a:gd name="T15" fmla="*/ 39 h 39"/>
              </a:gdLst>
              <a:ahLst/>
              <a:cxnLst>
                <a:cxn ang="T8">
                  <a:pos x="T0" y="T1"/>
                </a:cxn>
                <a:cxn ang="T9">
                  <a:pos x="T2" y="T3"/>
                </a:cxn>
                <a:cxn ang="T10">
                  <a:pos x="T4" y="T5"/>
                </a:cxn>
                <a:cxn ang="T11">
                  <a:pos x="T6" y="T7"/>
                </a:cxn>
              </a:cxnLst>
              <a:rect l="T12" t="T13" r="T14" b="T15"/>
              <a:pathLst>
                <a:path w="39" h="39">
                  <a:moveTo>
                    <a:pt x="20" y="0"/>
                  </a:moveTo>
                  <a:lnTo>
                    <a:pt x="39" y="39"/>
                  </a:lnTo>
                  <a:lnTo>
                    <a:pt x="0" y="39"/>
                  </a:lnTo>
                  <a:lnTo>
                    <a:pt x="20" y="0"/>
                  </a:lnTo>
                  <a:close/>
                </a:path>
              </a:pathLst>
            </a:custGeom>
            <a:solidFill>
              <a:srgbClr val="FFFF00"/>
            </a:solidFill>
            <a:ln w="12700">
              <a:solidFill>
                <a:srgbClr val="FFFF00"/>
              </a:solidFill>
              <a:round/>
              <a:headEnd/>
              <a:tailEnd/>
            </a:ln>
          </p:spPr>
          <p:txBody>
            <a:bodyPr/>
            <a:lstStyle/>
            <a:p>
              <a:endParaRPr lang="zh-CN" altLang="en-US"/>
            </a:p>
          </p:txBody>
        </p:sp>
        <p:sp>
          <p:nvSpPr>
            <p:cNvPr id="26690" name="Freeform 266">
              <a:extLst>
                <a:ext uri="{FF2B5EF4-FFF2-40B4-BE49-F238E27FC236}">
                  <a16:creationId xmlns:a16="http://schemas.microsoft.com/office/drawing/2014/main" id="{E45DC06D-B3D5-478B-AB04-44C90409EA3E}"/>
                </a:ext>
              </a:extLst>
            </p:cNvPr>
            <p:cNvSpPr>
              <a:spLocks/>
            </p:cNvSpPr>
            <p:nvPr/>
          </p:nvSpPr>
          <p:spPr bwMode="auto">
            <a:xfrm>
              <a:off x="1692" y="1457"/>
              <a:ext cx="38" cy="39"/>
            </a:xfrm>
            <a:custGeom>
              <a:avLst/>
              <a:gdLst>
                <a:gd name="T0" fmla="*/ 19 w 38"/>
                <a:gd name="T1" fmla="*/ 0 h 39"/>
                <a:gd name="T2" fmla="*/ 38 w 38"/>
                <a:gd name="T3" fmla="*/ 39 h 39"/>
                <a:gd name="T4" fmla="*/ 0 w 38"/>
                <a:gd name="T5" fmla="*/ 39 h 39"/>
                <a:gd name="T6" fmla="*/ 19 w 38"/>
                <a:gd name="T7" fmla="*/ 0 h 39"/>
                <a:gd name="T8" fmla="*/ 0 60000 65536"/>
                <a:gd name="T9" fmla="*/ 0 60000 65536"/>
                <a:gd name="T10" fmla="*/ 0 60000 65536"/>
                <a:gd name="T11" fmla="*/ 0 60000 65536"/>
                <a:gd name="T12" fmla="*/ 0 w 38"/>
                <a:gd name="T13" fmla="*/ 0 h 39"/>
                <a:gd name="T14" fmla="*/ 38 w 38"/>
                <a:gd name="T15" fmla="*/ 39 h 39"/>
              </a:gdLst>
              <a:ahLst/>
              <a:cxnLst>
                <a:cxn ang="T8">
                  <a:pos x="T0" y="T1"/>
                </a:cxn>
                <a:cxn ang="T9">
                  <a:pos x="T2" y="T3"/>
                </a:cxn>
                <a:cxn ang="T10">
                  <a:pos x="T4" y="T5"/>
                </a:cxn>
                <a:cxn ang="T11">
                  <a:pos x="T6" y="T7"/>
                </a:cxn>
              </a:cxnLst>
              <a:rect l="T12" t="T13" r="T14" b="T15"/>
              <a:pathLst>
                <a:path w="38" h="39">
                  <a:moveTo>
                    <a:pt x="19" y="0"/>
                  </a:moveTo>
                  <a:lnTo>
                    <a:pt x="38" y="39"/>
                  </a:lnTo>
                  <a:lnTo>
                    <a:pt x="0" y="39"/>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691" name="Freeform 267">
              <a:extLst>
                <a:ext uri="{FF2B5EF4-FFF2-40B4-BE49-F238E27FC236}">
                  <a16:creationId xmlns:a16="http://schemas.microsoft.com/office/drawing/2014/main" id="{F74572E8-3C83-4E47-97D8-1AB557E6CBD8}"/>
                </a:ext>
              </a:extLst>
            </p:cNvPr>
            <p:cNvSpPr>
              <a:spLocks/>
            </p:cNvSpPr>
            <p:nvPr/>
          </p:nvSpPr>
          <p:spPr bwMode="auto">
            <a:xfrm>
              <a:off x="1782" y="1482"/>
              <a:ext cx="38" cy="39"/>
            </a:xfrm>
            <a:custGeom>
              <a:avLst/>
              <a:gdLst>
                <a:gd name="T0" fmla="*/ 19 w 38"/>
                <a:gd name="T1" fmla="*/ 0 h 39"/>
                <a:gd name="T2" fmla="*/ 38 w 38"/>
                <a:gd name="T3" fmla="*/ 39 h 39"/>
                <a:gd name="T4" fmla="*/ 0 w 38"/>
                <a:gd name="T5" fmla="*/ 39 h 39"/>
                <a:gd name="T6" fmla="*/ 19 w 38"/>
                <a:gd name="T7" fmla="*/ 0 h 39"/>
                <a:gd name="T8" fmla="*/ 0 60000 65536"/>
                <a:gd name="T9" fmla="*/ 0 60000 65536"/>
                <a:gd name="T10" fmla="*/ 0 60000 65536"/>
                <a:gd name="T11" fmla="*/ 0 60000 65536"/>
                <a:gd name="T12" fmla="*/ 0 w 38"/>
                <a:gd name="T13" fmla="*/ 0 h 39"/>
                <a:gd name="T14" fmla="*/ 38 w 38"/>
                <a:gd name="T15" fmla="*/ 39 h 39"/>
              </a:gdLst>
              <a:ahLst/>
              <a:cxnLst>
                <a:cxn ang="T8">
                  <a:pos x="T0" y="T1"/>
                </a:cxn>
                <a:cxn ang="T9">
                  <a:pos x="T2" y="T3"/>
                </a:cxn>
                <a:cxn ang="T10">
                  <a:pos x="T4" y="T5"/>
                </a:cxn>
                <a:cxn ang="T11">
                  <a:pos x="T6" y="T7"/>
                </a:cxn>
              </a:cxnLst>
              <a:rect l="T12" t="T13" r="T14" b="T15"/>
              <a:pathLst>
                <a:path w="38" h="39">
                  <a:moveTo>
                    <a:pt x="19" y="0"/>
                  </a:moveTo>
                  <a:lnTo>
                    <a:pt x="38" y="39"/>
                  </a:lnTo>
                  <a:lnTo>
                    <a:pt x="0" y="39"/>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692" name="Freeform 268">
              <a:extLst>
                <a:ext uri="{FF2B5EF4-FFF2-40B4-BE49-F238E27FC236}">
                  <a16:creationId xmlns:a16="http://schemas.microsoft.com/office/drawing/2014/main" id="{E5FAEE55-6082-4B7D-8ED6-1DCDC8142447}"/>
                </a:ext>
              </a:extLst>
            </p:cNvPr>
            <p:cNvSpPr>
              <a:spLocks/>
            </p:cNvSpPr>
            <p:nvPr/>
          </p:nvSpPr>
          <p:spPr bwMode="auto">
            <a:xfrm>
              <a:off x="1872" y="1509"/>
              <a:ext cx="38" cy="38"/>
            </a:xfrm>
            <a:custGeom>
              <a:avLst/>
              <a:gdLst>
                <a:gd name="T0" fmla="*/ 19 w 38"/>
                <a:gd name="T1" fmla="*/ 0 h 38"/>
                <a:gd name="T2" fmla="*/ 38 w 38"/>
                <a:gd name="T3" fmla="*/ 38 h 38"/>
                <a:gd name="T4" fmla="*/ 0 w 38"/>
                <a:gd name="T5" fmla="*/ 38 h 38"/>
                <a:gd name="T6" fmla="*/ 19 w 38"/>
                <a:gd name="T7" fmla="*/ 0 h 38"/>
                <a:gd name="T8" fmla="*/ 0 60000 65536"/>
                <a:gd name="T9" fmla="*/ 0 60000 65536"/>
                <a:gd name="T10" fmla="*/ 0 60000 65536"/>
                <a:gd name="T11" fmla="*/ 0 60000 65536"/>
                <a:gd name="T12" fmla="*/ 0 w 38"/>
                <a:gd name="T13" fmla="*/ 0 h 38"/>
                <a:gd name="T14" fmla="*/ 38 w 38"/>
                <a:gd name="T15" fmla="*/ 38 h 38"/>
              </a:gdLst>
              <a:ahLst/>
              <a:cxnLst>
                <a:cxn ang="T8">
                  <a:pos x="T0" y="T1"/>
                </a:cxn>
                <a:cxn ang="T9">
                  <a:pos x="T2" y="T3"/>
                </a:cxn>
                <a:cxn ang="T10">
                  <a:pos x="T4" y="T5"/>
                </a:cxn>
                <a:cxn ang="T11">
                  <a:pos x="T6" y="T7"/>
                </a:cxn>
              </a:cxnLst>
              <a:rect l="T12" t="T13" r="T14" b="T15"/>
              <a:pathLst>
                <a:path w="38" h="38">
                  <a:moveTo>
                    <a:pt x="19" y="0"/>
                  </a:moveTo>
                  <a:lnTo>
                    <a:pt x="38" y="38"/>
                  </a:lnTo>
                  <a:lnTo>
                    <a:pt x="0" y="38"/>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693" name="Freeform 269">
              <a:extLst>
                <a:ext uri="{FF2B5EF4-FFF2-40B4-BE49-F238E27FC236}">
                  <a16:creationId xmlns:a16="http://schemas.microsoft.com/office/drawing/2014/main" id="{56E13578-7088-4285-BF07-9D220099A768}"/>
                </a:ext>
              </a:extLst>
            </p:cNvPr>
            <p:cNvSpPr>
              <a:spLocks/>
            </p:cNvSpPr>
            <p:nvPr/>
          </p:nvSpPr>
          <p:spPr bwMode="auto">
            <a:xfrm>
              <a:off x="1962" y="1536"/>
              <a:ext cx="39" cy="38"/>
            </a:xfrm>
            <a:custGeom>
              <a:avLst/>
              <a:gdLst>
                <a:gd name="T0" fmla="*/ 19 w 39"/>
                <a:gd name="T1" fmla="*/ 0 h 38"/>
                <a:gd name="T2" fmla="*/ 39 w 39"/>
                <a:gd name="T3" fmla="*/ 38 h 38"/>
                <a:gd name="T4" fmla="*/ 0 w 39"/>
                <a:gd name="T5" fmla="*/ 38 h 38"/>
                <a:gd name="T6" fmla="*/ 19 w 39"/>
                <a:gd name="T7" fmla="*/ 0 h 38"/>
                <a:gd name="T8" fmla="*/ 0 60000 65536"/>
                <a:gd name="T9" fmla="*/ 0 60000 65536"/>
                <a:gd name="T10" fmla="*/ 0 60000 65536"/>
                <a:gd name="T11" fmla="*/ 0 60000 65536"/>
                <a:gd name="T12" fmla="*/ 0 w 39"/>
                <a:gd name="T13" fmla="*/ 0 h 38"/>
                <a:gd name="T14" fmla="*/ 39 w 39"/>
                <a:gd name="T15" fmla="*/ 38 h 38"/>
              </a:gdLst>
              <a:ahLst/>
              <a:cxnLst>
                <a:cxn ang="T8">
                  <a:pos x="T0" y="T1"/>
                </a:cxn>
                <a:cxn ang="T9">
                  <a:pos x="T2" y="T3"/>
                </a:cxn>
                <a:cxn ang="T10">
                  <a:pos x="T4" y="T5"/>
                </a:cxn>
                <a:cxn ang="T11">
                  <a:pos x="T6" y="T7"/>
                </a:cxn>
              </a:cxnLst>
              <a:rect l="T12" t="T13" r="T14" b="T15"/>
              <a:pathLst>
                <a:path w="39" h="38">
                  <a:moveTo>
                    <a:pt x="19" y="0"/>
                  </a:moveTo>
                  <a:lnTo>
                    <a:pt x="39" y="38"/>
                  </a:lnTo>
                  <a:lnTo>
                    <a:pt x="0" y="38"/>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694" name="Freeform 270">
              <a:extLst>
                <a:ext uri="{FF2B5EF4-FFF2-40B4-BE49-F238E27FC236}">
                  <a16:creationId xmlns:a16="http://schemas.microsoft.com/office/drawing/2014/main" id="{598C5B49-5B30-4AE9-9FC6-161671BD3634}"/>
                </a:ext>
              </a:extLst>
            </p:cNvPr>
            <p:cNvSpPr>
              <a:spLocks/>
            </p:cNvSpPr>
            <p:nvPr/>
          </p:nvSpPr>
          <p:spPr bwMode="auto">
            <a:xfrm>
              <a:off x="2053" y="1565"/>
              <a:ext cx="38" cy="38"/>
            </a:xfrm>
            <a:custGeom>
              <a:avLst/>
              <a:gdLst>
                <a:gd name="T0" fmla="*/ 19 w 38"/>
                <a:gd name="T1" fmla="*/ 0 h 38"/>
                <a:gd name="T2" fmla="*/ 38 w 38"/>
                <a:gd name="T3" fmla="*/ 38 h 38"/>
                <a:gd name="T4" fmla="*/ 0 w 38"/>
                <a:gd name="T5" fmla="*/ 38 h 38"/>
                <a:gd name="T6" fmla="*/ 19 w 38"/>
                <a:gd name="T7" fmla="*/ 0 h 38"/>
                <a:gd name="T8" fmla="*/ 0 60000 65536"/>
                <a:gd name="T9" fmla="*/ 0 60000 65536"/>
                <a:gd name="T10" fmla="*/ 0 60000 65536"/>
                <a:gd name="T11" fmla="*/ 0 60000 65536"/>
                <a:gd name="T12" fmla="*/ 0 w 38"/>
                <a:gd name="T13" fmla="*/ 0 h 38"/>
                <a:gd name="T14" fmla="*/ 38 w 38"/>
                <a:gd name="T15" fmla="*/ 38 h 38"/>
              </a:gdLst>
              <a:ahLst/>
              <a:cxnLst>
                <a:cxn ang="T8">
                  <a:pos x="T0" y="T1"/>
                </a:cxn>
                <a:cxn ang="T9">
                  <a:pos x="T2" y="T3"/>
                </a:cxn>
                <a:cxn ang="T10">
                  <a:pos x="T4" y="T5"/>
                </a:cxn>
                <a:cxn ang="T11">
                  <a:pos x="T6" y="T7"/>
                </a:cxn>
              </a:cxnLst>
              <a:rect l="T12" t="T13" r="T14" b="T15"/>
              <a:pathLst>
                <a:path w="38" h="38">
                  <a:moveTo>
                    <a:pt x="19" y="0"/>
                  </a:moveTo>
                  <a:lnTo>
                    <a:pt x="38" y="38"/>
                  </a:lnTo>
                  <a:lnTo>
                    <a:pt x="0" y="38"/>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695" name="Freeform 271">
              <a:extLst>
                <a:ext uri="{FF2B5EF4-FFF2-40B4-BE49-F238E27FC236}">
                  <a16:creationId xmlns:a16="http://schemas.microsoft.com/office/drawing/2014/main" id="{99C34889-2B0E-40EE-8937-BD8BE7E2904E}"/>
                </a:ext>
              </a:extLst>
            </p:cNvPr>
            <p:cNvSpPr>
              <a:spLocks/>
            </p:cNvSpPr>
            <p:nvPr/>
          </p:nvSpPr>
          <p:spPr bwMode="auto">
            <a:xfrm>
              <a:off x="2145" y="1593"/>
              <a:ext cx="38" cy="39"/>
            </a:xfrm>
            <a:custGeom>
              <a:avLst/>
              <a:gdLst>
                <a:gd name="T0" fmla="*/ 19 w 38"/>
                <a:gd name="T1" fmla="*/ 0 h 39"/>
                <a:gd name="T2" fmla="*/ 38 w 38"/>
                <a:gd name="T3" fmla="*/ 39 h 39"/>
                <a:gd name="T4" fmla="*/ 0 w 38"/>
                <a:gd name="T5" fmla="*/ 39 h 39"/>
                <a:gd name="T6" fmla="*/ 19 w 38"/>
                <a:gd name="T7" fmla="*/ 0 h 39"/>
                <a:gd name="T8" fmla="*/ 0 60000 65536"/>
                <a:gd name="T9" fmla="*/ 0 60000 65536"/>
                <a:gd name="T10" fmla="*/ 0 60000 65536"/>
                <a:gd name="T11" fmla="*/ 0 60000 65536"/>
                <a:gd name="T12" fmla="*/ 0 w 38"/>
                <a:gd name="T13" fmla="*/ 0 h 39"/>
                <a:gd name="T14" fmla="*/ 38 w 38"/>
                <a:gd name="T15" fmla="*/ 39 h 39"/>
              </a:gdLst>
              <a:ahLst/>
              <a:cxnLst>
                <a:cxn ang="T8">
                  <a:pos x="T0" y="T1"/>
                </a:cxn>
                <a:cxn ang="T9">
                  <a:pos x="T2" y="T3"/>
                </a:cxn>
                <a:cxn ang="T10">
                  <a:pos x="T4" y="T5"/>
                </a:cxn>
                <a:cxn ang="T11">
                  <a:pos x="T6" y="T7"/>
                </a:cxn>
              </a:cxnLst>
              <a:rect l="T12" t="T13" r="T14" b="T15"/>
              <a:pathLst>
                <a:path w="38" h="39">
                  <a:moveTo>
                    <a:pt x="19" y="0"/>
                  </a:moveTo>
                  <a:lnTo>
                    <a:pt x="38" y="39"/>
                  </a:lnTo>
                  <a:lnTo>
                    <a:pt x="0" y="39"/>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696" name="Freeform 272">
              <a:extLst>
                <a:ext uri="{FF2B5EF4-FFF2-40B4-BE49-F238E27FC236}">
                  <a16:creationId xmlns:a16="http://schemas.microsoft.com/office/drawing/2014/main" id="{B0CB21B6-637B-4849-8D2A-04B7CE2C22B3}"/>
                </a:ext>
              </a:extLst>
            </p:cNvPr>
            <p:cNvSpPr>
              <a:spLocks/>
            </p:cNvSpPr>
            <p:nvPr/>
          </p:nvSpPr>
          <p:spPr bwMode="auto">
            <a:xfrm>
              <a:off x="2235" y="1622"/>
              <a:ext cx="38" cy="39"/>
            </a:xfrm>
            <a:custGeom>
              <a:avLst/>
              <a:gdLst>
                <a:gd name="T0" fmla="*/ 19 w 38"/>
                <a:gd name="T1" fmla="*/ 0 h 39"/>
                <a:gd name="T2" fmla="*/ 38 w 38"/>
                <a:gd name="T3" fmla="*/ 39 h 39"/>
                <a:gd name="T4" fmla="*/ 0 w 38"/>
                <a:gd name="T5" fmla="*/ 39 h 39"/>
                <a:gd name="T6" fmla="*/ 19 w 38"/>
                <a:gd name="T7" fmla="*/ 0 h 39"/>
                <a:gd name="T8" fmla="*/ 0 60000 65536"/>
                <a:gd name="T9" fmla="*/ 0 60000 65536"/>
                <a:gd name="T10" fmla="*/ 0 60000 65536"/>
                <a:gd name="T11" fmla="*/ 0 60000 65536"/>
                <a:gd name="T12" fmla="*/ 0 w 38"/>
                <a:gd name="T13" fmla="*/ 0 h 39"/>
                <a:gd name="T14" fmla="*/ 38 w 38"/>
                <a:gd name="T15" fmla="*/ 39 h 39"/>
              </a:gdLst>
              <a:ahLst/>
              <a:cxnLst>
                <a:cxn ang="T8">
                  <a:pos x="T0" y="T1"/>
                </a:cxn>
                <a:cxn ang="T9">
                  <a:pos x="T2" y="T3"/>
                </a:cxn>
                <a:cxn ang="T10">
                  <a:pos x="T4" y="T5"/>
                </a:cxn>
                <a:cxn ang="T11">
                  <a:pos x="T6" y="T7"/>
                </a:cxn>
              </a:cxnLst>
              <a:rect l="T12" t="T13" r="T14" b="T15"/>
              <a:pathLst>
                <a:path w="38" h="39">
                  <a:moveTo>
                    <a:pt x="19" y="0"/>
                  </a:moveTo>
                  <a:lnTo>
                    <a:pt x="38" y="39"/>
                  </a:lnTo>
                  <a:lnTo>
                    <a:pt x="0" y="39"/>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697" name="Freeform 273">
              <a:extLst>
                <a:ext uri="{FF2B5EF4-FFF2-40B4-BE49-F238E27FC236}">
                  <a16:creationId xmlns:a16="http://schemas.microsoft.com/office/drawing/2014/main" id="{AF26901A-97BF-492B-A432-85D41CF7D9BA}"/>
                </a:ext>
              </a:extLst>
            </p:cNvPr>
            <p:cNvSpPr>
              <a:spLocks/>
            </p:cNvSpPr>
            <p:nvPr/>
          </p:nvSpPr>
          <p:spPr bwMode="auto">
            <a:xfrm>
              <a:off x="2325" y="1653"/>
              <a:ext cx="39" cy="38"/>
            </a:xfrm>
            <a:custGeom>
              <a:avLst/>
              <a:gdLst>
                <a:gd name="T0" fmla="*/ 19 w 39"/>
                <a:gd name="T1" fmla="*/ 0 h 38"/>
                <a:gd name="T2" fmla="*/ 39 w 39"/>
                <a:gd name="T3" fmla="*/ 38 h 38"/>
                <a:gd name="T4" fmla="*/ 0 w 39"/>
                <a:gd name="T5" fmla="*/ 38 h 38"/>
                <a:gd name="T6" fmla="*/ 19 w 39"/>
                <a:gd name="T7" fmla="*/ 0 h 38"/>
                <a:gd name="T8" fmla="*/ 0 60000 65536"/>
                <a:gd name="T9" fmla="*/ 0 60000 65536"/>
                <a:gd name="T10" fmla="*/ 0 60000 65536"/>
                <a:gd name="T11" fmla="*/ 0 60000 65536"/>
                <a:gd name="T12" fmla="*/ 0 w 39"/>
                <a:gd name="T13" fmla="*/ 0 h 38"/>
                <a:gd name="T14" fmla="*/ 39 w 39"/>
                <a:gd name="T15" fmla="*/ 38 h 38"/>
              </a:gdLst>
              <a:ahLst/>
              <a:cxnLst>
                <a:cxn ang="T8">
                  <a:pos x="T0" y="T1"/>
                </a:cxn>
                <a:cxn ang="T9">
                  <a:pos x="T2" y="T3"/>
                </a:cxn>
                <a:cxn ang="T10">
                  <a:pos x="T4" y="T5"/>
                </a:cxn>
                <a:cxn ang="T11">
                  <a:pos x="T6" y="T7"/>
                </a:cxn>
              </a:cxnLst>
              <a:rect l="T12" t="T13" r="T14" b="T15"/>
              <a:pathLst>
                <a:path w="39" h="38">
                  <a:moveTo>
                    <a:pt x="19" y="0"/>
                  </a:moveTo>
                  <a:lnTo>
                    <a:pt x="39" y="38"/>
                  </a:lnTo>
                  <a:lnTo>
                    <a:pt x="0" y="38"/>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698" name="Freeform 274">
              <a:extLst>
                <a:ext uri="{FF2B5EF4-FFF2-40B4-BE49-F238E27FC236}">
                  <a16:creationId xmlns:a16="http://schemas.microsoft.com/office/drawing/2014/main" id="{5DEF21C8-BA8D-416A-8C14-F34965047E10}"/>
                </a:ext>
              </a:extLst>
            </p:cNvPr>
            <p:cNvSpPr>
              <a:spLocks/>
            </p:cNvSpPr>
            <p:nvPr/>
          </p:nvSpPr>
          <p:spPr bwMode="auto">
            <a:xfrm>
              <a:off x="2415" y="1684"/>
              <a:ext cx="39" cy="38"/>
            </a:xfrm>
            <a:custGeom>
              <a:avLst/>
              <a:gdLst>
                <a:gd name="T0" fmla="*/ 20 w 39"/>
                <a:gd name="T1" fmla="*/ 0 h 38"/>
                <a:gd name="T2" fmla="*/ 39 w 39"/>
                <a:gd name="T3" fmla="*/ 38 h 38"/>
                <a:gd name="T4" fmla="*/ 0 w 39"/>
                <a:gd name="T5" fmla="*/ 38 h 38"/>
                <a:gd name="T6" fmla="*/ 20 w 39"/>
                <a:gd name="T7" fmla="*/ 0 h 38"/>
                <a:gd name="T8" fmla="*/ 0 60000 65536"/>
                <a:gd name="T9" fmla="*/ 0 60000 65536"/>
                <a:gd name="T10" fmla="*/ 0 60000 65536"/>
                <a:gd name="T11" fmla="*/ 0 60000 65536"/>
                <a:gd name="T12" fmla="*/ 0 w 39"/>
                <a:gd name="T13" fmla="*/ 0 h 38"/>
                <a:gd name="T14" fmla="*/ 39 w 39"/>
                <a:gd name="T15" fmla="*/ 38 h 38"/>
              </a:gdLst>
              <a:ahLst/>
              <a:cxnLst>
                <a:cxn ang="T8">
                  <a:pos x="T0" y="T1"/>
                </a:cxn>
                <a:cxn ang="T9">
                  <a:pos x="T2" y="T3"/>
                </a:cxn>
                <a:cxn ang="T10">
                  <a:pos x="T4" y="T5"/>
                </a:cxn>
                <a:cxn ang="T11">
                  <a:pos x="T6" y="T7"/>
                </a:cxn>
              </a:cxnLst>
              <a:rect l="T12" t="T13" r="T14" b="T15"/>
              <a:pathLst>
                <a:path w="39" h="38">
                  <a:moveTo>
                    <a:pt x="20" y="0"/>
                  </a:moveTo>
                  <a:lnTo>
                    <a:pt x="39" y="38"/>
                  </a:lnTo>
                  <a:lnTo>
                    <a:pt x="0" y="38"/>
                  </a:lnTo>
                  <a:lnTo>
                    <a:pt x="20" y="0"/>
                  </a:lnTo>
                  <a:close/>
                </a:path>
              </a:pathLst>
            </a:custGeom>
            <a:solidFill>
              <a:srgbClr val="FFFF00"/>
            </a:solidFill>
            <a:ln w="12700">
              <a:solidFill>
                <a:srgbClr val="FFFF00"/>
              </a:solidFill>
              <a:round/>
              <a:headEnd/>
              <a:tailEnd/>
            </a:ln>
          </p:spPr>
          <p:txBody>
            <a:bodyPr/>
            <a:lstStyle/>
            <a:p>
              <a:endParaRPr lang="zh-CN" altLang="en-US"/>
            </a:p>
          </p:txBody>
        </p:sp>
        <p:sp>
          <p:nvSpPr>
            <p:cNvPr id="26699" name="Freeform 275">
              <a:extLst>
                <a:ext uri="{FF2B5EF4-FFF2-40B4-BE49-F238E27FC236}">
                  <a16:creationId xmlns:a16="http://schemas.microsoft.com/office/drawing/2014/main" id="{E3A558E4-0679-4B3F-8902-AEFB203D2F8B}"/>
                </a:ext>
              </a:extLst>
            </p:cNvPr>
            <p:cNvSpPr>
              <a:spLocks/>
            </p:cNvSpPr>
            <p:nvPr/>
          </p:nvSpPr>
          <p:spPr bwMode="auto">
            <a:xfrm>
              <a:off x="2506" y="1716"/>
              <a:ext cx="38" cy="39"/>
            </a:xfrm>
            <a:custGeom>
              <a:avLst/>
              <a:gdLst>
                <a:gd name="T0" fmla="*/ 19 w 38"/>
                <a:gd name="T1" fmla="*/ 0 h 39"/>
                <a:gd name="T2" fmla="*/ 38 w 38"/>
                <a:gd name="T3" fmla="*/ 39 h 39"/>
                <a:gd name="T4" fmla="*/ 0 w 38"/>
                <a:gd name="T5" fmla="*/ 39 h 39"/>
                <a:gd name="T6" fmla="*/ 19 w 38"/>
                <a:gd name="T7" fmla="*/ 0 h 39"/>
                <a:gd name="T8" fmla="*/ 0 60000 65536"/>
                <a:gd name="T9" fmla="*/ 0 60000 65536"/>
                <a:gd name="T10" fmla="*/ 0 60000 65536"/>
                <a:gd name="T11" fmla="*/ 0 60000 65536"/>
                <a:gd name="T12" fmla="*/ 0 w 38"/>
                <a:gd name="T13" fmla="*/ 0 h 39"/>
                <a:gd name="T14" fmla="*/ 38 w 38"/>
                <a:gd name="T15" fmla="*/ 39 h 39"/>
              </a:gdLst>
              <a:ahLst/>
              <a:cxnLst>
                <a:cxn ang="T8">
                  <a:pos x="T0" y="T1"/>
                </a:cxn>
                <a:cxn ang="T9">
                  <a:pos x="T2" y="T3"/>
                </a:cxn>
                <a:cxn ang="T10">
                  <a:pos x="T4" y="T5"/>
                </a:cxn>
                <a:cxn ang="T11">
                  <a:pos x="T6" y="T7"/>
                </a:cxn>
              </a:cxnLst>
              <a:rect l="T12" t="T13" r="T14" b="T15"/>
              <a:pathLst>
                <a:path w="38" h="39">
                  <a:moveTo>
                    <a:pt x="19" y="0"/>
                  </a:moveTo>
                  <a:lnTo>
                    <a:pt x="38" y="39"/>
                  </a:lnTo>
                  <a:lnTo>
                    <a:pt x="0" y="39"/>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700" name="Freeform 276">
              <a:extLst>
                <a:ext uri="{FF2B5EF4-FFF2-40B4-BE49-F238E27FC236}">
                  <a16:creationId xmlns:a16="http://schemas.microsoft.com/office/drawing/2014/main" id="{AF0EE235-F06D-4714-93D9-2F3220EF588C}"/>
                </a:ext>
              </a:extLst>
            </p:cNvPr>
            <p:cNvSpPr>
              <a:spLocks/>
            </p:cNvSpPr>
            <p:nvPr/>
          </p:nvSpPr>
          <p:spPr bwMode="auto">
            <a:xfrm>
              <a:off x="2596" y="1751"/>
              <a:ext cx="38" cy="38"/>
            </a:xfrm>
            <a:custGeom>
              <a:avLst/>
              <a:gdLst>
                <a:gd name="T0" fmla="*/ 19 w 38"/>
                <a:gd name="T1" fmla="*/ 0 h 38"/>
                <a:gd name="T2" fmla="*/ 38 w 38"/>
                <a:gd name="T3" fmla="*/ 38 h 38"/>
                <a:gd name="T4" fmla="*/ 0 w 38"/>
                <a:gd name="T5" fmla="*/ 38 h 38"/>
                <a:gd name="T6" fmla="*/ 19 w 38"/>
                <a:gd name="T7" fmla="*/ 0 h 38"/>
                <a:gd name="T8" fmla="*/ 0 60000 65536"/>
                <a:gd name="T9" fmla="*/ 0 60000 65536"/>
                <a:gd name="T10" fmla="*/ 0 60000 65536"/>
                <a:gd name="T11" fmla="*/ 0 60000 65536"/>
                <a:gd name="T12" fmla="*/ 0 w 38"/>
                <a:gd name="T13" fmla="*/ 0 h 38"/>
                <a:gd name="T14" fmla="*/ 38 w 38"/>
                <a:gd name="T15" fmla="*/ 38 h 38"/>
              </a:gdLst>
              <a:ahLst/>
              <a:cxnLst>
                <a:cxn ang="T8">
                  <a:pos x="T0" y="T1"/>
                </a:cxn>
                <a:cxn ang="T9">
                  <a:pos x="T2" y="T3"/>
                </a:cxn>
                <a:cxn ang="T10">
                  <a:pos x="T4" y="T5"/>
                </a:cxn>
                <a:cxn ang="T11">
                  <a:pos x="T6" y="T7"/>
                </a:cxn>
              </a:cxnLst>
              <a:rect l="T12" t="T13" r="T14" b="T15"/>
              <a:pathLst>
                <a:path w="38" h="38">
                  <a:moveTo>
                    <a:pt x="19" y="0"/>
                  </a:moveTo>
                  <a:lnTo>
                    <a:pt x="38" y="38"/>
                  </a:lnTo>
                  <a:lnTo>
                    <a:pt x="0" y="38"/>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701" name="Freeform 277">
              <a:extLst>
                <a:ext uri="{FF2B5EF4-FFF2-40B4-BE49-F238E27FC236}">
                  <a16:creationId xmlns:a16="http://schemas.microsoft.com/office/drawing/2014/main" id="{1AFD579B-AA90-4F7F-869C-C87C38A514BD}"/>
                </a:ext>
              </a:extLst>
            </p:cNvPr>
            <p:cNvSpPr>
              <a:spLocks/>
            </p:cNvSpPr>
            <p:nvPr/>
          </p:nvSpPr>
          <p:spPr bwMode="auto">
            <a:xfrm>
              <a:off x="2686" y="1784"/>
              <a:ext cx="38" cy="38"/>
            </a:xfrm>
            <a:custGeom>
              <a:avLst/>
              <a:gdLst>
                <a:gd name="T0" fmla="*/ 19 w 38"/>
                <a:gd name="T1" fmla="*/ 0 h 38"/>
                <a:gd name="T2" fmla="*/ 38 w 38"/>
                <a:gd name="T3" fmla="*/ 38 h 38"/>
                <a:gd name="T4" fmla="*/ 0 w 38"/>
                <a:gd name="T5" fmla="*/ 38 h 38"/>
                <a:gd name="T6" fmla="*/ 19 w 38"/>
                <a:gd name="T7" fmla="*/ 0 h 38"/>
                <a:gd name="T8" fmla="*/ 0 60000 65536"/>
                <a:gd name="T9" fmla="*/ 0 60000 65536"/>
                <a:gd name="T10" fmla="*/ 0 60000 65536"/>
                <a:gd name="T11" fmla="*/ 0 60000 65536"/>
                <a:gd name="T12" fmla="*/ 0 w 38"/>
                <a:gd name="T13" fmla="*/ 0 h 38"/>
                <a:gd name="T14" fmla="*/ 38 w 38"/>
                <a:gd name="T15" fmla="*/ 38 h 38"/>
              </a:gdLst>
              <a:ahLst/>
              <a:cxnLst>
                <a:cxn ang="T8">
                  <a:pos x="T0" y="T1"/>
                </a:cxn>
                <a:cxn ang="T9">
                  <a:pos x="T2" y="T3"/>
                </a:cxn>
                <a:cxn ang="T10">
                  <a:pos x="T4" y="T5"/>
                </a:cxn>
                <a:cxn ang="T11">
                  <a:pos x="T6" y="T7"/>
                </a:cxn>
              </a:cxnLst>
              <a:rect l="T12" t="T13" r="T14" b="T15"/>
              <a:pathLst>
                <a:path w="38" h="38">
                  <a:moveTo>
                    <a:pt x="19" y="0"/>
                  </a:moveTo>
                  <a:lnTo>
                    <a:pt x="38" y="38"/>
                  </a:lnTo>
                  <a:lnTo>
                    <a:pt x="0" y="38"/>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702" name="Freeform 278">
              <a:extLst>
                <a:ext uri="{FF2B5EF4-FFF2-40B4-BE49-F238E27FC236}">
                  <a16:creationId xmlns:a16="http://schemas.microsoft.com/office/drawing/2014/main" id="{18305BA7-C460-450F-9F0F-1CD79CC17247}"/>
                </a:ext>
              </a:extLst>
            </p:cNvPr>
            <p:cNvSpPr>
              <a:spLocks/>
            </p:cNvSpPr>
            <p:nvPr/>
          </p:nvSpPr>
          <p:spPr bwMode="auto">
            <a:xfrm>
              <a:off x="2776" y="1820"/>
              <a:ext cx="39" cy="38"/>
            </a:xfrm>
            <a:custGeom>
              <a:avLst/>
              <a:gdLst>
                <a:gd name="T0" fmla="*/ 20 w 39"/>
                <a:gd name="T1" fmla="*/ 0 h 38"/>
                <a:gd name="T2" fmla="*/ 39 w 39"/>
                <a:gd name="T3" fmla="*/ 38 h 38"/>
                <a:gd name="T4" fmla="*/ 0 w 39"/>
                <a:gd name="T5" fmla="*/ 38 h 38"/>
                <a:gd name="T6" fmla="*/ 20 w 39"/>
                <a:gd name="T7" fmla="*/ 0 h 38"/>
                <a:gd name="T8" fmla="*/ 0 60000 65536"/>
                <a:gd name="T9" fmla="*/ 0 60000 65536"/>
                <a:gd name="T10" fmla="*/ 0 60000 65536"/>
                <a:gd name="T11" fmla="*/ 0 60000 65536"/>
                <a:gd name="T12" fmla="*/ 0 w 39"/>
                <a:gd name="T13" fmla="*/ 0 h 38"/>
                <a:gd name="T14" fmla="*/ 39 w 39"/>
                <a:gd name="T15" fmla="*/ 38 h 38"/>
              </a:gdLst>
              <a:ahLst/>
              <a:cxnLst>
                <a:cxn ang="T8">
                  <a:pos x="T0" y="T1"/>
                </a:cxn>
                <a:cxn ang="T9">
                  <a:pos x="T2" y="T3"/>
                </a:cxn>
                <a:cxn ang="T10">
                  <a:pos x="T4" y="T5"/>
                </a:cxn>
                <a:cxn ang="T11">
                  <a:pos x="T6" y="T7"/>
                </a:cxn>
              </a:cxnLst>
              <a:rect l="T12" t="T13" r="T14" b="T15"/>
              <a:pathLst>
                <a:path w="39" h="38">
                  <a:moveTo>
                    <a:pt x="20" y="0"/>
                  </a:moveTo>
                  <a:lnTo>
                    <a:pt x="39" y="38"/>
                  </a:lnTo>
                  <a:lnTo>
                    <a:pt x="0" y="38"/>
                  </a:lnTo>
                  <a:lnTo>
                    <a:pt x="20" y="0"/>
                  </a:lnTo>
                  <a:close/>
                </a:path>
              </a:pathLst>
            </a:custGeom>
            <a:solidFill>
              <a:srgbClr val="FFFF00"/>
            </a:solidFill>
            <a:ln w="12700">
              <a:solidFill>
                <a:srgbClr val="FFFF00"/>
              </a:solidFill>
              <a:round/>
              <a:headEnd/>
              <a:tailEnd/>
            </a:ln>
          </p:spPr>
          <p:txBody>
            <a:bodyPr/>
            <a:lstStyle/>
            <a:p>
              <a:endParaRPr lang="zh-CN" altLang="en-US"/>
            </a:p>
          </p:txBody>
        </p:sp>
        <p:sp>
          <p:nvSpPr>
            <p:cNvPr id="26703" name="Freeform 279">
              <a:extLst>
                <a:ext uri="{FF2B5EF4-FFF2-40B4-BE49-F238E27FC236}">
                  <a16:creationId xmlns:a16="http://schemas.microsoft.com/office/drawing/2014/main" id="{0AD87AFE-D135-48D6-AC3F-25112EC682D7}"/>
                </a:ext>
              </a:extLst>
            </p:cNvPr>
            <p:cNvSpPr>
              <a:spLocks/>
            </p:cNvSpPr>
            <p:nvPr/>
          </p:nvSpPr>
          <p:spPr bwMode="auto">
            <a:xfrm>
              <a:off x="2867" y="1857"/>
              <a:ext cx="38" cy="38"/>
            </a:xfrm>
            <a:custGeom>
              <a:avLst/>
              <a:gdLst>
                <a:gd name="T0" fmla="*/ 19 w 38"/>
                <a:gd name="T1" fmla="*/ 0 h 38"/>
                <a:gd name="T2" fmla="*/ 38 w 38"/>
                <a:gd name="T3" fmla="*/ 38 h 38"/>
                <a:gd name="T4" fmla="*/ 0 w 38"/>
                <a:gd name="T5" fmla="*/ 38 h 38"/>
                <a:gd name="T6" fmla="*/ 19 w 38"/>
                <a:gd name="T7" fmla="*/ 0 h 38"/>
                <a:gd name="T8" fmla="*/ 0 60000 65536"/>
                <a:gd name="T9" fmla="*/ 0 60000 65536"/>
                <a:gd name="T10" fmla="*/ 0 60000 65536"/>
                <a:gd name="T11" fmla="*/ 0 60000 65536"/>
                <a:gd name="T12" fmla="*/ 0 w 38"/>
                <a:gd name="T13" fmla="*/ 0 h 38"/>
                <a:gd name="T14" fmla="*/ 38 w 38"/>
                <a:gd name="T15" fmla="*/ 38 h 38"/>
              </a:gdLst>
              <a:ahLst/>
              <a:cxnLst>
                <a:cxn ang="T8">
                  <a:pos x="T0" y="T1"/>
                </a:cxn>
                <a:cxn ang="T9">
                  <a:pos x="T2" y="T3"/>
                </a:cxn>
                <a:cxn ang="T10">
                  <a:pos x="T4" y="T5"/>
                </a:cxn>
                <a:cxn ang="T11">
                  <a:pos x="T6" y="T7"/>
                </a:cxn>
              </a:cxnLst>
              <a:rect l="T12" t="T13" r="T14" b="T15"/>
              <a:pathLst>
                <a:path w="38" h="38">
                  <a:moveTo>
                    <a:pt x="19" y="0"/>
                  </a:moveTo>
                  <a:lnTo>
                    <a:pt x="38" y="38"/>
                  </a:lnTo>
                  <a:lnTo>
                    <a:pt x="0" y="38"/>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704" name="Freeform 280">
              <a:extLst>
                <a:ext uri="{FF2B5EF4-FFF2-40B4-BE49-F238E27FC236}">
                  <a16:creationId xmlns:a16="http://schemas.microsoft.com/office/drawing/2014/main" id="{2111030C-BF73-4E3F-8EFD-AADEB8B93CFD}"/>
                </a:ext>
              </a:extLst>
            </p:cNvPr>
            <p:cNvSpPr>
              <a:spLocks/>
            </p:cNvSpPr>
            <p:nvPr/>
          </p:nvSpPr>
          <p:spPr bwMode="auto">
            <a:xfrm>
              <a:off x="2957" y="1893"/>
              <a:ext cx="38" cy="38"/>
            </a:xfrm>
            <a:custGeom>
              <a:avLst/>
              <a:gdLst>
                <a:gd name="T0" fmla="*/ 19 w 38"/>
                <a:gd name="T1" fmla="*/ 0 h 38"/>
                <a:gd name="T2" fmla="*/ 38 w 38"/>
                <a:gd name="T3" fmla="*/ 38 h 38"/>
                <a:gd name="T4" fmla="*/ 0 w 38"/>
                <a:gd name="T5" fmla="*/ 38 h 38"/>
                <a:gd name="T6" fmla="*/ 19 w 38"/>
                <a:gd name="T7" fmla="*/ 0 h 38"/>
                <a:gd name="T8" fmla="*/ 0 60000 65536"/>
                <a:gd name="T9" fmla="*/ 0 60000 65536"/>
                <a:gd name="T10" fmla="*/ 0 60000 65536"/>
                <a:gd name="T11" fmla="*/ 0 60000 65536"/>
                <a:gd name="T12" fmla="*/ 0 w 38"/>
                <a:gd name="T13" fmla="*/ 0 h 38"/>
                <a:gd name="T14" fmla="*/ 38 w 38"/>
                <a:gd name="T15" fmla="*/ 38 h 38"/>
              </a:gdLst>
              <a:ahLst/>
              <a:cxnLst>
                <a:cxn ang="T8">
                  <a:pos x="T0" y="T1"/>
                </a:cxn>
                <a:cxn ang="T9">
                  <a:pos x="T2" y="T3"/>
                </a:cxn>
                <a:cxn ang="T10">
                  <a:pos x="T4" y="T5"/>
                </a:cxn>
                <a:cxn ang="T11">
                  <a:pos x="T6" y="T7"/>
                </a:cxn>
              </a:cxnLst>
              <a:rect l="T12" t="T13" r="T14" b="T15"/>
              <a:pathLst>
                <a:path w="38" h="38">
                  <a:moveTo>
                    <a:pt x="19" y="0"/>
                  </a:moveTo>
                  <a:lnTo>
                    <a:pt x="38" y="38"/>
                  </a:lnTo>
                  <a:lnTo>
                    <a:pt x="0" y="38"/>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705" name="Freeform 281">
              <a:extLst>
                <a:ext uri="{FF2B5EF4-FFF2-40B4-BE49-F238E27FC236}">
                  <a16:creationId xmlns:a16="http://schemas.microsoft.com/office/drawing/2014/main" id="{CF95A6A9-C862-4D21-8676-5498B9E652BA}"/>
                </a:ext>
              </a:extLst>
            </p:cNvPr>
            <p:cNvSpPr>
              <a:spLocks/>
            </p:cNvSpPr>
            <p:nvPr/>
          </p:nvSpPr>
          <p:spPr bwMode="auto">
            <a:xfrm>
              <a:off x="3047" y="1931"/>
              <a:ext cx="38" cy="39"/>
            </a:xfrm>
            <a:custGeom>
              <a:avLst/>
              <a:gdLst>
                <a:gd name="T0" fmla="*/ 19 w 38"/>
                <a:gd name="T1" fmla="*/ 0 h 39"/>
                <a:gd name="T2" fmla="*/ 38 w 38"/>
                <a:gd name="T3" fmla="*/ 39 h 39"/>
                <a:gd name="T4" fmla="*/ 0 w 38"/>
                <a:gd name="T5" fmla="*/ 39 h 39"/>
                <a:gd name="T6" fmla="*/ 19 w 38"/>
                <a:gd name="T7" fmla="*/ 0 h 39"/>
                <a:gd name="T8" fmla="*/ 0 60000 65536"/>
                <a:gd name="T9" fmla="*/ 0 60000 65536"/>
                <a:gd name="T10" fmla="*/ 0 60000 65536"/>
                <a:gd name="T11" fmla="*/ 0 60000 65536"/>
                <a:gd name="T12" fmla="*/ 0 w 38"/>
                <a:gd name="T13" fmla="*/ 0 h 39"/>
                <a:gd name="T14" fmla="*/ 38 w 38"/>
                <a:gd name="T15" fmla="*/ 39 h 39"/>
              </a:gdLst>
              <a:ahLst/>
              <a:cxnLst>
                <a:cxn ang="T8">
                  <a:pos x="T0" y="T1"/>
                </a:cxn>
                <a:cxn ang="T9">
                  <a:pos x="T2" y="T3"/>
                </a:cxn>
                <a:cxn ang="T10">
                  <a:pos x="T4" y="T5"/>
                </a:cxn>
                <a:cxn ang="T11">
                  <a:pos x="T6" y="T7"/>
                </a:cxn>
              </a:cxnLst>
              <a:rect l="T12" t="T13" r="T14" b="T15"/>
              <a:pathLst>
                <a:path w="38" h="39">
                  <a:moveTo>
                    <a:pt x="19" y="0"/>
                  </a:moveTo>
                  <a:lnTo>
                    <a:pt x="38" y="39"/>
                  </a:lnTo>
                  <a:lnTo>
                    <a:pt x="0" y="39"/>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706" name="Freeform 282">
              <a:extLst>
                <a:ext uri="{FF2B5EF4-FFF2-40B4-BE49-F238E27FC236}">
                  <a16:creationId xmlns:a16="http://schemas.microsoft.com/office/drawing/2014/main" id="{B9E15449-9B8E-4B63-B475-F1379B225C54}"/>
                </a:ext>
              </a:extLst>
            </p:cNvPr>
            <p:cNvSpPr>
              <a:spLocks/>
            </p:cNvSpPr>
            <p:nvPr/>
          </p:nvSpPr>
          <p:spPr bwMode="auto">
            <a:xfrm>
              <a:off x="3137" y="1972"/>
              <a:ext cx="39" cy="38"/>
            </a:xfrm>
            <a:custGeom>
              <a:avLst/>
              <a:gdLst>
                <a:gd name="T0" fmla="*/ 19 w 39"/>
                <a:gd name="T1" fmla="*/ 0 h 38"/>
                <a:gd name="T2" fmla="*/ 39 w 39"/>
                <a:gd name="T3" fmla="*/ 38 h 38"/>
                <a:gd name="T4" fmla="*/ 0 w 39"/>
                <a:gd name="T5" fmla="*/ 38 h 38"/>
                <a:gd name="T6" fmla="*/ 19 w 39"/>
                <a:gd name="T7" fmla="*/ 0 h 38"/>
                <a:gd name="T8" fmla="*/ 0 60000 65536"/>
                <a:gd name="T9" fmla="*/ 0 60000 65536"/>
                <a:gd name="T10" fmla="*/ 0 60000 65536"/>
                <a:gd name="T11" fmla="*/ 0 60000 65536"/>
                <a:gd name="T12" fmla="*/ 0 w 39"/>
                <a:gd name="T13" fmla="*/ 0 h 38"/>
                <a:gd name="T14" fmla="*/ 39 w 39"/>
                <a:gd name="T15" fmla="*/ 38 h 38"/>
              </a:gdLst>
              <a:ahLst/>
              <a:cxnLst>
                <a:cxn ang="T8">
                  <a:pos x="T0" y="T1"/>
                </a:cxn>
                <a:cxn ang="T9">
                  <a:pos x="T2" y="T3"/>
                </a:cxn>
                <a:cxn ang="T10">
                  <a:pos x="T4" y="T5"/>
                </a:cxn>
                <a:cxn ang="T11">
                  <a:pos x="T6" y="T7"/>
                </a:cxn>
              </a:cxnLst>
              <a:rect l="T12" t="T13" r="T14" b="T15"/>
              <a:pathLst>
                <a:path w="39" h="38">
                  <a:moveTo>
                    <a:pt x="19" y="0"/>
                  </a:moveTo>
                  <a:lnTo>
                    <a:pt x="39" y="38"/>
                  </a:lnTo>
                  <a:lnTo>
                    <a:pt x="0" y="38"/>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707" name="Freeform 283">
              <a:extLst>
                <a:ext uri="{FF2B5EF4-FFF2-40B4-BE49-F238E27FC236}">
                  <a16:creationId xmlns:a16="http://schemas.microsoft.com/office/drawing/2014/main" id="{C6FDFD05-AB8C-47A6-875C-2CADD89BF367}"/>
                </a:ext>
              </a:extLst>
            </p:cNvPr>
            <p:cNvSpPr>
              <a:spLocks/>
            </p:cNvSpPr>
            <p:nvPr/>
          </p:nvSpPr>
          <p:spPr bwMode="auto">
            <a:xfrm>
              <a:off x="3227" y="2014"/>
              <a:ext cx="39" cy="38"/>
            </a:xfrm>
            <a:custGeom>
              <a:avLst/>
              <a:gdLst>
                <a:gd name="T0" fmla="*/ 20 w 39"/>
                <a:gd name="T1" fmla="*/ 0 h 38"/>
                <a:gd name="T2" fmla="*/ 39 w 39"/>
                <a:gd name="T3" fmla="*/ 38 h 38"/>
                <a:gd name="T4" fmla="*/ 0 w 39"/>
                <a:gd name="T5" fmla="*/ 38 h 38"/>
                <a:gd name="T6" fmla="*/ 20 w 39"/>
                <a:gd name="T7" fmla="*/ 0 h 38"/>
                <a:gd name="T8" fmla="*/ 0 60000 65536"/>
                <a:gd name="T9" fmla="*/ 0 60000 65536"/>
                <a:gd name="T10" fmla="*/ 0 60000 65536"/>
                <a:gd name="T11" fmla="*/ 0 60000 65536"/>
                <a:gd name="T12" fmla="*/ 0 w 39"/>
                <a:gd name="T13" fmla="*/ 0 h 38"/>
                <a:gd name="T14" fmla="*/ 39 w 39"/>
                <a:gd name="T15" fmla="*/ 38 h 38"/>
              </a:gdLst>
              <a:ahLst/>
              <a:cxnLst>
                <a:cxn ang="T8">
                  <a:pos x="T0" y="T1"/>
                </a:cxn>
                <a:cxn ang="T9">
                  <a:pos x="T2" y="T3"/>
                </a:cxn>
                <a:cxn ang="T10">
                  <a:pos x="T4" y="T5"/>
                </a:cxn>
                <a:cxn ang="T11">
                  <a:pos x="T6" y="T7"/>
                </a:cxn>
              </a:cxnLst>
              <a:rect l="T12" t="T13" r="T14" b="T15"/>
              <a:pathLst>
                <a:path w="39" h="38">
                  <a:moveTo>
                    <a:pt x="20" y="0"/>
                  </a:moveTo>
                  <a:lnTo>
                    <a:pt x="39" y="38"/>
                  </a:lnTo>
                  <a:lnTo>
                    <a:pt x="0" y="38"/>
                  </a:lnTo>
                  <a:lnTo>
                    <a:pt x="20" y="0"/>
                  </a:lnTo>
                  <a:close/>
                </a:path>
              </a:pathLst>
            </a:custGeom>
            <a:solidFill>
              <a:srgbClr val="FFFF00"/>
            </a:solidFill>
            <a:ln w="12700">
              <a:solidFill>
                <a:srgbClr val="FFFF00"/>
              </a:solidFill>
              <a:round/>
              <a:headEnd/>
              <a:tailEnd/>
            </a:ln>
          </p:spPr>
          <p:txBody>
            <a:bodyPr/>
            <a:lstStyle/>
            <a:p>
              <a:endParaRPr lang="zh-CN" altLang="en-US"/>
            </a:p>
          </p:txBody>
        </p:sp>
        <p:sp>
          <p:nvSpPr>
            <p:cNvPr id="26708" name="Freeform 284">
              <a:extLst>
                <a:ext uri="{FF2B5EF4-FFF2-40B4-BE49-F238E27FC236}">
                  <a16:creationId xmlns:a16="http://schemas.microsoft.com/office/drawing/2014/main" id="{3D9150D5-6066-45EA-AFF4-CBDC2546E09C}"/>
                </a:ext>
              </a:extLst>
            </p:cNvPr>
            <p:cNvSpPr>
              <a:spLocks/>
            </p:cNvSpPr>
            <p:nvPr/>
          </p:nvSpPr>
          <p:spPr bwMode="auto">
            <a:xfrm>
              <a:off x="3318" y="2056"/>
              <a:ext cx="38" cy="39"/>
            </a:xfrm>
            <a:custGeom>
              <a:avLst/>
              <a:gdLst>
                <a:gd name="T0" fmla="*/ 19 w 38"/>
                <a:gd name="T1" fmla="*/ 0 h 39"/>
                <a:gd name="T2" fmla="*/ 38 w 38"/>
                <a:gd name="T3" fmla="*/ 39 h 39"/>
                <a:gd name="T4" fmla="*/ 0 w 38"/>
                <a:gd name="T5" fmla="*/ 39 h 39"/>
                <a:gd name="T6" fmla="*/ 19 w 38"/>
                <a:gd name="T7" fmla="*/ 0 h 39"/>
                <a:gd name="T8" fmla="*/ 0 60000 65536"/>
                <a:gd name="T9" fmla="*/ 0 60000 65536"/>
                <a:gd name="T10" fmla="*/ 0 60000 65536"/>
                <a:gd name="T11" fmla="*/ 0 60000 65536"/>
                <a:gd name="T12" fmla="*/ 0 w 38"/>
                <a:gd name="T13" fmla="*/ 0 h 39"/>
                <a:gd name="T14" fmla="*/ 38 w 38"/>
                <a:gd name="T15" fmla="*/ 39 h 39"/>
              </a:gdLst>
              <a:ahLst/>
              <a:cxnLst>
                <a:cxn ang="T8">
                  <a:pos x="T0" y="T1"/>
                </a:cxn>
                <a:cxn ang="T9">
                  <a:pos x="T2" y="T3"/>
                </a:cxn>
                <a:cxn ang="T10">
                  <a:pos x="T4" y="T5"/>
                </a:cxn>
                <a:cxn ang="T11">
                  <a:pos x="T6" y="T7"/>
                </a:cxn>
              </a:cxnLst>
              <a:rect l="T12" t="T13" r="T14" b="T15"/>
              <a:pathLst>
                <a:path w="38" h="39">
                  <a:moveTo>
                    <a:pt x="19" y="0"/>
                  </a:moveTo>
                  <a:lnTo>
                    <a:pt x="38" y="39"/>
                  </a:lnTo>
                  <a:lnTo>
                    <a:pt x="0" y="39"/>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709" name="Freeform 285">
              <a:extLst>
                <a:ext uri="{FF2B5EF4-FFF2-40B4-BE49-F238E27FC236}">
                  <a16:creationId xmlns:a16="http://schemas.microsoft.com/office/drawing/2014/main" id="{BC2F2B7C-07C7-40EB-A32F-5D6A99824402}"/>
                </a:ext>
              </a:extLst>
            </p:cNvPr>
            <p:cNvSpPr>
              <a:spLocks/>
            </p:cNvSpPr>
            <p:nvPr/>
          </p:nvSpPr>
          <p:spPr bwMode="auto">
            <a:xfrm>
              <a:off x="3408" y="2098"/>
              <a:ext cx="38" cy="39"/>
            </a:xfrm>
            <a:custGeom>
              <a:avLst/>
              <a:gdLst>
                <a:gd name="T0" fmla="*/ 19 w 38"/>
                <a:gd name="T1" fmla="*/ 0 h 39"/>
                <a:gd name="T2" fmla="*/ 38 w 38"/>
                <a:gd name="T3" fmla="*/ 39 h 39"/>
                <a:gd name="T4" fmla="*/ 0 w 38"/>
                <a:gd name="T5" fmla="*/ 39 h 39"/>
                <a:gd name="T6" fmla="*/ 19 w 38"/>
                <a:gd name="T7" fmla="*/ 0 h 39"/>
                <a:gd name="T8" fmla="*/ 0 60000 65536"/>
                <a:gd name="T9" fmla="*/ 0 60000 65536"/>
                <a:gd name="T10" fmla="*/ 0 60000 65536"/>
                <a:gd name="T11" fmla="*/ 0 60000 65536"/>
                <a:gd name="T12" fmla="*/ 0 w 38"/>
                <a:gd name="T13" fmla="*/ 0 h 39"/>
                <a:gd name="T14" fmla="*/ 38 w 38"/>
                <a:gd name="T15" fmla="*/ 39 h 39"/>
              </a:gdLst>
              <a:ahLst/>
              <a:cxnLst>
                <a:cxn ang="T8">
                  <a:pos x="T0" y="T1"/>
                </a:cxn>
                <a:cxn ang="T9">
                  <a:pos x="T2" y="T3"/>
                </a:cxn>
                <a:cxn ang="T10">
                  <a:pos x="T4" y="T5"/>
                </a:cxn>
                <a:cxn ang="T11">
                  <a:pos x="T6" y="T7"/>
                </a:cxn>
              </a:cxnLst>
              <a:rect l="T12" t="T13" r="T14" b="T15"/>
              <a:pathLst>
                <a:path w="38" h="39">
                  <a:moveTo>
                    <a:pt x="19" y="0"/>
                  </a:moveTo>
                  <a:lnTo>
                    <a:pt x="38" y="39"/>
                  </a:lnTo>
                  <a:lnTo>
                    <a:pt x="0" y="39"/>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710" name="Freeform 286">
              <a:extLst>
                <a:ext uri="{FF2B5EF4-FFF2-40B4-BE49-F238E27FC236}">
                  <a16:creationId xmlns:a16="http://schemas.microsoft.com/office/drawing/2014/main" id="{851211E4-2E74-4514-8AB6-DC5C657695E8}"/>
                </a:ext>
              </a:extLst>
            </p:cNvPr>
            <p:cNvSpPr>
              <a:spLocks/>
            </p:cNvSpPr>
            <p:nvPr/>
          </p:nvSpPr>
          <p:spPr bwMode="auto">
            <a:xfrm>
              <a:off x="3498" y="2144"/>
              <a:ext cx="39" cy="39"/>
            </a:xfrm>
            <a:custGeom>
              <a:avLst/>
              <a:gdLst>
                <a:gd name="T0" fmla="*/ 19 w 39"/>
                <a:gd name="T1" fmla="*/ 0 h 39"/>
                <a:gd name="T2" fmla="*/ 39 w 39"/>
                <a:gd name="T3" fmla="*/ 39 h 39"/>
                <a:gd name="T4" fmla="*/ 0 w 39"/>
                <a:gd name="T5" fmla="*/ 39 h 39"/>
                <a:gd name="T6" fmla="*/ 19 w 39"/>
                <a:gd name="T7" fmla="*/ 0 h 39"/>
                <a:gd name="T8" fmla="*/ 0 60000 65536"/>
                <a:gd name="T9" fmla="*/ 0 60000 65536"/>
                <a:gd name="T10" fmla="*/ 0 60000 65536"/>
                <a:gd name="T11" fmla="*/ 0 60000 65536"/>
                <a:gd name="T12" fmla="*/ 0 w 39"/>
                <a:gd name="T13" fmla="*/ 0 h 39"/>
                <a:gd name="T14" fmla="*/ 39 w 39"/>
                <a:gd name="T15" fmla="*/ 39 h 39"/>
              </a:gdLst>
              <a:ahLst/>
              <a:cxnLst>
                <a:cxn ang="T8">
                  <a:pos x="T0" y="T1"/>
                </a:cxn>
                <a:cxn ang="T9">
                  <a:pos x="T2" y="T3"/>
                </a:cxn>
                <a:cxn ang="T10">
                  <a:pos x="T4" y="T5"/>
                </a:cxn>
                <a:cxn ang="T11">
                  <a:pos x="T6" y="T7"/>
                </a:cxn>
              </a:cxnLst>
              <a:rect l="T12" t="T13" r="T14" b="T15"/>
              <a:pathLst>
                <a:path w="39" h="39">
                  <a:moveTo>
                    <a:pt x="19" y="0"/>
                  </a:moveTo>
                  <a:lnTo>
                    <a:pt x="39" y="39"/>
                  </a:lnTo>
                  <a:lnTo>
                    <a:pt x="0" y="39"/>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711" name="Freeform 287">
              <a:extLst>
                <a:ext uri="{FF2B5EF4-FFF2-40B4-BE49-F238E27FC236}">
                  <a16:creationId xmlns:a16="http://schemas.microsoft.com/office/drawing/2014/main" id="{09823FE6-6BC8-4EBF-A6AF-1FC8B4BB48DC}"/>
                </a:ext>
              </a:extLst>
            </p:cNvPr>
            <p:cNvSpPr>
              <a:spLocks/>
            </p:cNvSpPr>
            <p:nvPr/>
          </p:nvSpPr>
          <p:spPr bwMode="auto">
            <a:xfrm>
              <a:off x="3588" y="2191"/>
              <a:ext cx="39" cy="38"/>
            </a:xfrm>
            <a:custGeom>
              <a:avLst/>
              <a:gdLst>
                <a:gd name="T0" fmla="*/ 20 w 39"/>
                <a:gd name="T1" fmla="*/ 0 h 38"/>
                <a:gd name="T2" fmla="*/ 39 w 39"/>
                <a:gd name="T3" fmla="*/ 38 h 38"/>
                <a:gd name="T4" fmla="*/ 0 w 39"/>
                <a:gd name="T5" fmla="*/ 38 h 38"/>
                <a:gd name="T6" fmla="*/ 20 w 39"/>
                <a:gd name="T7" fmla="*/ 0 h 38"/>
                <a:gd name="T8" fmla="*/ 0 60000 65536"/>
                <a:gd name="T9" fmla="*/ 0 60000 65536"/>
                <a:gd name="T10" fmla="*/ 0 60000 65536"/>
                <a:gd name="T11" fmla="*/ 0 60000 65536"/>
                <a:gd name="T12" fmla="*/ 0 w 39"/>
                <a:gd name="T13" fmla="*/ 0 h 38"/>
                <a:gd name="T14" fmla="*/ 39 w 39"/>
                <a:gd name="T15" fmla="*/ 38 h 38"/>
              </a:gdLst>
              <a:ahLst/>
              <a:cxnLst>
                <a:cxn ang="T8">
                  <a:pos x="T0" y="T1"/>
                </a:cxn>
                <a:cxn ang="T9">
                  <a:pos x="T2" y="T3"/>
                </a:cxn>
                <a:cxn ang="T10">
                  <a:pos x="T4" y="T5"/>
                </a:cxn>
                <a:cxn ang="T11">
                  <a:pos x="T6" y="T7"/>
                </a:cxn>
              </a:cxnLst>
              <a:rect l="T12" t="T13" r="T14" b="T15"/>
              <a:pathLst>
                <a:path w="39" h="38">
                  <a:moveTo>
                    <a:pt x="20" y="0"/>
                  </a:moveTo>
                  <a:lnTo>
                    <a:pt x="39" y="38"/>
                  </a:lnTo>
                  <a:lnTo>
                    <a:pt x="0" y="38"/>
                  </a:lnTo>
                  <a:lnTo>
                    <a:pt x="20" y="0"/>
                  </a:lnTo>
                  <a:close/>
                </a:path>
              </a:pathLst>
            </a:custGeom>
            <a:solidFill>
              <a:srgbClr val="FFFF00"/>
            </a:solidFill>
            <a:ln w="12700">
              <a:solidFill>
                <a:srgbClr val="FFFF00"/>
              </a:solidFill>
              <a:round/>
              <a:headEnd/>
              <a:tailEnd/>
            </a:ln>
          </p:spPr>
          <p:txBody>
            <a:bodyPr/>
            <a:lstStyle/>
            <a:p>
              <a:endParaRPr lang="zh-CN" altLang="en-US"/>
            </a:p>
          </p:txBody>
        </p:sp>
        <p:sp>
          <p:nvSpPr>
            <p:cNvPr id="26712" name="Freeform 288">
              <a:extLst>
                <a:ext uri="{FF2B5EF4-FFF2-40B4-BE49-F238E27FC236}">
                  <a16:creationId xmlns:a16="http://schemas.microsoft.com/office/drawing/2014/main" id="{B077B72E-E20D-40A5-9304-8708D44BD37A}"/>
                </a:ext>
              </a:extLst>
            </p:cNvPr>
            <p:cNvSpPr>
              <a:spLocks/>
            </p:cNvSpPr>
            <p:nvPr/>
          </p:nvSpPr>
          <p:spPr bwMode="auto">
            <a:xfrm>
              <a:off x="3679" y="2237"/>
              <a:ext cx="38" cy="38"/>
            </a:xfrm>
            <a:custGeom>
              <a:avLst/>
              <a:gdLst>
                <a:gd name="T0" fmla="*/ 19 w 38"/>
                <a:gd name="T1" fmla="*/ 0 h 38"/>
                <a:gd name="T2" fmla="*/ 38 w 38"/>
                <a:gd name="T3" fmla="*/ 38 h 38"/>
                <a:gd name="T4" fmla="*/ 0 w 38"/>
                <a:gd name="T5" fmla="*/ 38 h 38"/>
                <a:gd name="T6" fmla="*/ 19 w 38"/>
                <a:gd name="T7" fmla="*/ 0 h 38"/>
                <a:gd name="T8" fmla="*/ 0 60000 65536"/>
                <a:gd name="T9" fmla="*/ 0 60000 65536"/>
                <a:gd name="T10" fmla="*/ 0 60000 65536"/>
                <a:gd name="T11" fmla="*/ 0 60000 65536"/>
                <a:gd name="T12" fmla="*/ 0 w 38"/>
                <a:gd name="T13" fmla="*/ 0 h 38"/>
                <a:gd name="T14" fmla="*/ 38 w 38"/>
                <a:gd name="T15" fmla="*/ 38 h 38"/>
              </a:gdLst>
              <a:ahLst/>
              <a:cxnLst>
                <a:cxn ang="T8">
                  <a:pos x="T0" y="T1"/>
                </a:cxn>
                <a:cxn ang="T9">
                  <a:pos x="T2" y="T3"/>
                </a:cxn>
                <a:cxn ang="T10">
                  <a:pos x="T4" y="T5"/>
                </a:cxn>
                <a:cxn ang="T11">
                  <a:pos x="T6" y="T7"/>
                </a:cxn>
              </a:cxnLst>
              <a:rect l="T12" t="T13" r="T14" b="T15"/>
              <a:pathLst>
                <a:path w="38" h="38">
                  <a:moveTo>
                    <a:pt x="19" y="0"/>
                  </a:moveTo>
                  <a:lnTo>
                    <a:pt x="38" y="38"/>
                  </a:lnTo>
                  <a:lnTo>
                    <a:pt x="0" y="38"/>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713" name="Freeform 289">
              <a:extLst>
                <a:ext uri="{FF2B5EF4-FFF2-40B4-BE49-F238E27FC236}">
                  <a16:creationId xmlns:a16="http://schemas.microsoft.com/office/drawing/2014/main" id="{6E7DCF93-FEFE-4B4F-A057-D752FC0FA924}"/>
                </a:ext>
              </a:extLst>
            </p:cNvPr>
            <p:cNvSpPr>
              <a:spLocks/>
            </p:cNvSpPr>
            <p:nvPr/>
          </p:nvSpPr>
          <p:spPr bwMode="auto">
            <a:xfrm>
              <a:off x="3769" y="2287"/>
              <a:ext cx="38" cy="38"/>
            </a:xfrm>
            <a:custGeom>
              <a:avLst/>
              <a:gdLst>
                <a:gd name="T0" fmla="*/ 19 w 38"/>
                <a:gd name="T1" fmla="*/ 0 h 38"/>
                <a:gd name="T2" fmla="*/ 38 w 38"/>
                <a:gd name="T3" fmla="*/ 38 h 38"/>
                <a:gd name="T4" fmla="*/ 0 w 38"/>
                <a:gd name="T5" fmla="*/ 38 h 38"/>
                <a:gd name="T6" fmla="*/ 19 w 38"/>
                <a:gd name="T7" fmla="*/ 0 h 38"/>
                <a:gd name="T8" fmla="*/ 0 60000 65536"/>
                <a:gd name="T9" fmla="*/ 0 60000 65536"/>
                <a:gd name="T10" fmla="*/ 0 60000 65536"/>
                <a:gd name="T11" fmla="*/ 0 60000 65536"/>
                <a:gd name="T12" fmla="*/ 0 w 38"/>
                <a:gd name="T13" fmla="*/ 0 h 38"/>
                <a:gd name="T14" fmla="*/ 38 w 38"/>
                <a:gd name="T15" fmla="*/ 38 h 38"/>
              </a:gdLst>
              <a:ahLst/>
              <a:cxnLst>
                <a:cxn ang="T8">
                  <a:pos x="T0" y="T1"/>
                </a:cxn>
                <a:cxn ang="T9">
                  <a:pos x="T2" y="T3"/>
                </a:cxn>
                <a:cxn ang="T10">
                  <a:pos x="T4" y="T5"/>
                </a:cxn>
                <a:cxn ang="T11">
                  <a:pos x="T6" y="T7"/>
                </a:cxn>
              </a:cxnLst>
              <a:rect l="T12" t="T13" r="T14" b="T15"/>
              <a:pathLst>
                <a:path w="38" h="38">
                  <a:moveTo>
                    <a:pt x="19" y="0"/>
                  </a:moveTo>
                  <a:lnTo>
                    <a:pt x="38" y="38"/>
                  </a:lnTo>
                  <a:lnTo>
                    <a:pt x="0" y="38"/>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714" name="Freeform 290">
              <a:extLst>
                <a:ext uri="{FF2B5EF4-FFF2-40B4-BE49-F238E27FC236}">
                  <a16:creationId xmlns:a16="http://schemas.microsoft.com/office/drawing/2014/main" id="{AFAA566E-6DE0-41F7-834F-E3F625A5B7DF}"/>
                </a:ext>
              </a:extLst>
            </p:cNvPr>
            <p:cNvSpPr>
              <a:spLocks/>
            </p:cNvSpPr>
            <p:nvPr/>
          </p:nvSpPr>
          <p:spPr bwMode="auto">
            <a:xfrm>
              <a:off x="3859" y="2336"/>
              <a:ext cx="39" cy="39"/>
            </a:xfrm>
            <a:custGeom>
              <a:avLst/>
              <a:gdLst>
                <a:gd name="T0" fmla="*/ 19 w 39"/>
                <a:gd name="T1" fmla="*/ 0 h 39"/>
                <a:gd name="T2" fmla="*/ 39 w 39"/>
                <a:gd name="T3" fmla="*/ 39 h 39"/>
                <a:gd name="T4" fmla="*/ 0 w 39"/>
                <a:gd name="T5" fmla="*/ 39 h 39"/>
                <a:gd name="T6" fmla="*/ 19 w 39"/>
                <a:gd name="T7" fmla="*/ 0 h 39"/>
                <a:gd name="T8" fmla="*/ 0 60000 65536"/>
                <a:gd name="T9" fmla="*/ 0 60000 65536"/>
                <a:gd name="T10" fmla="*/ 0 60000 65536"/>
                <a:gd name="T11" fmla="*/ 0 60000 65536"/>
                <a:gd name="T12" fmla="*/ 0 w 39"/>
                <a:gd name="T13" fmla="*/ 0 h 39"/>
                <a:gd name="T14" fmla="*/ 39 w 39"/>
                <a:gd name="T15" fmla="*/ 39 h 39"/>
              </a:gdLst>
              <a:ahLst/>
              <a:cxnLst>
                <a:cxn ang="T8">
                  <a:pos x="T0" y="T1"/>
                </a:cxn>
                <a:cxn ang="T9">
                  <a:pos x="T2" y="T3"/>
                </a:cxn>
                <a:cxn ang="T10">
                  <a:pos x="T4" y="T5"/>
                </a:cxn>
                <a:cxn ang="T11">
                  <a:pos x="T6" y="T7"/>
                </a:cxn>
              </a:cxnLst>
              <a:rect l="T12" t="T13" r="T14" b="T15"/>
              <a:pathLst>
                <a:path w="39" h="39">
                  <a:moveTo>
                    <a:pt x="19" y="0"/>
                  </a:moveTo>
                  <a:lnTo>
                    <a:pt x="39" y="39"/>
                  </a:lnTo>
                  <a:lnTo>
                    <a:pt x="0" y="39"/>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715" name="Freeform 291">
              <a:extLst>
                <a:ext uri="{FF2B5EF4-FFF2-40B4-BE49-F238E27FC236}">
                  <a16:creationId xmlns:a16="http://schemas.microsoft.com/office/drawing/2014/main" id="{B89A3B42-47BC-4882-A14E-A9A46581E5F4}"/>
                </a:ext>
              </a:extLst>
            </p:cNvPr>
            <p:cNvSpPr>
              <a:spLocks/>
            </p:cNvSpPr>
            <p:nvPr/>
          </p:nvSpPr>
          <p:spPr bwMode="auto">
            <a:xfrm>
              <a:off x="3949" y="2388"/>
              <a:ext cx="39" cy="39"/>
            </a:xfrm>
            <a:custGeom>
              <a:avLst/>
              <a:gdLst>
                <a:gd name="T0" fmla="*/ 20 w 39"/>
                <a:gd name="T1" fmla="*/ 0 h 39"/>
                <a:gd name="T2" fmla="*/ 39 w 39"/>
                <a:gd name="T3" fmla="*/ 39 h 39"/>
                <a:gd name="T4" fmla="*/ 0 w 39"/>
                <a:gd name="T5" fmla="*/ 39 h 39"/>
                <a:gd name="T6" fmla="*/ 20 w 39"/>
                <a:gd name="T7" fmla="*/ 0 h 39"/>
                <a:gd name="T8" fmla="*/ 0 60000 65536"/>
                <a:gd name="T9" fmla="*/ 0 60000 65536"/>
                <a:gd name="T10" fmla="*/ 0 60000 65536"/>
                <a:gd name="T11" fmla="*/ 0 60000 65536"/>
                <a:gd name="T12" fmla="*/ 0 w 39"/>
                <a:gd name="T13" fmla="*/ 0 h 39"/>
                <a:gd name="T14" fmla="*/ 39 w 39"/>
                <a:gd name="T15" fmla="*/ 39 h 39"/>
              </a:gdLst>
              <a:ahLst/>
              <a:cxnLst>
                <a:cxn ang="T8">
                  <a:pos x="T0" y="T1"/>
                </a:cxn>
                <a:cxn ang="T9">
                  <a:pos x="T2" y="T3"/>
                </a:cxn>
                <a:cxn ang="T10">
                  <a:pos x="T4" y="T5"/>
                </a:cxn>
                <a:cxn ang="T11">
                  <a:pos x="T6" y="T7"/>
                </a:cxn>
              </a:cxnLst>
              <a:rect l="T12" t="T13" r="T14" b="T15"/>
              <a:pathLst>
                <a:path w="39" h="39">
                  <a:moveTo>
                    <a:pt x="20" y="0"/>
                  </a:moveTo>
                  <a:lnTo>
                    <a:pt x="39" y="39"/>
                  </a:lnTo>
                  <a:lnTo>
                    <a:pt x="0" y="39"/>
                  </a:lnTo>
                  <a:lnTo>
                    <a:pt x="20" y="0"/>
                  </a:lnTo>
                  <a:close/>
                </a:path>
              </a:pathLst>
            </a:custGeom>
            <a:solidFill>
              <a:srgbClr val="FFFF00"/>
            </a:solidFill>
            <a:ln w="12700">
              <a:solidFill>
                <a:srgbClr val="FFFF00"/>
              </a:solidFill>
              <a:round/>
              <a:headEnd/>
              <a:tailEnd/>
            </a:ln>
          </p:spPr>
          <p:txBody>
            <a:bodyPr/>
            <a:lstStyle/>
            <a:p>
              <a:endParaRPr lang="zh-CN" altLang="en-US"/>
            </a:p>
          </p:txBody>
        </p:sp>
        <p:sp>
          <p:nvSpPr>
            <p:cNvPr id="26716" name="Freeform 292">
              <a:extLst>
                <a:ext uri="{FF2B5EF4-FFF2-40B4-BE49-F238E27FC236}">
                  <a16:creationId xmlns:a16="http://schemas.microsoft.com/office/drawing/2014/main" id="{B57A022C-0196-454A-897C-F4E9A0B3B7ED}"/>
                </a:ext>
              </a:extLst>
            </p:cNvPr>
            <p:cNvSpPr>
              <a:spLocks/>
            </p:cNvSpPr>
            <p:nvPr/>
          </p:nvSpPr>
          <p:spPr bwMode="auto">
            <a:xfrm>
              <a:off x="4040" y="2442"/>
              <a:ext cx="38" cy="38"/>
            </a:xfrm>
            <a:custGeom>
              <a:avLst/>
              <a:gdLst>
                <a:gd name="T0" fmla="*/ 19 w 38"/>
                <a:gd name="T1" fmla="*/ 0 h 38"/>
                <a:gd name="T2" fmla="*/ 38 w 38"/>
                <a:gd name="T3" fmla="*/ 38 h 38"/>
                <a:gd name="T4" fmla="*/ 0 w 38"/>
                <a:gd name="T5" fmla="*/ 38 h 38"/>
                <a:gd name="T6" fmla="*/ 19 w 38"/>
                <a:gd name="T7" fmla="*/ 0 h 38"/>
                <a:gd name="T8" fmla="*/ 0 60000 65536"/>
                <a:gd name="T9" fmla="*/ 0 60000 65536"/>
                <a:gd name="T10" fmla="*/ 0 60000 65536"/>
                <a:gd name="T11" fmla="*/ 0 60000 65536"/>
                <a:gd name="T12" fmla="*/ 0 w 38"/>
                <a:gd name="T13" fmla="*/ 0 h 38"/>
                <a:gd name="T14" fmla="*/ 38 w 38"/>
                <a:gd name="T15" fmla="*/ 38 h 38"/>
              </a:gdLst>
              <a:ahLst/>
              <a:cxnLst>
                <a:cxn ang="T8">
                  <a:pos x="T0" y="T1"/>
                </a:cxn>
                <a:cxn ang="T9">
                  <a:pos x="T2" y="T3"/>
                </a:cxn>
                <a:cxn ang="T10">
                  <a:pos x="T4" y="T5"/>
                </a:cxn>
                <a:cxn ang="T11">
                  <a:pos x="T6" y="T7"/>
                </a:cxn>
              </a:cxnLst>
              <a:rect l="T12" t="T13" r="T14" b="T15"/>
              <a:pathLst>
                <a:path w="38" h="38">
                  <a:moveTo>
                    <a:pt x="19" y="0"/>
                  </a:moveTo>
                  <a:lnTo>
                    <a:pt x="38" y="38"/>
                  </a:lnTo>
                  <a:lnTo>
                    <a:pt x="0" y="38"/>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717" name="Freeform 293">
              <a:extLst>
                <a:ext uri="{FF2B5EF4-FFF2-40B4-BE49-F238E27FC236}">
                  <a16:creationId xmlns:a16="http://schemas.microsoft.com/office/drawing/2014/main" id="{CAC499E7-DF77-4FCD-AA1C-A64AB358C814}"/>
                </a:ext>
              </a:extLst>
            </p:cNvPr>
            <p:cNvSpPr>
              <a:spLocks/>
            </p:cNvSpPr>
            <p:nvPr/>
          </p:nvSpPr>
          <p:spPr bwMode="auto">
            <a:xfrm>
              <a:off x="4132" y="2498"/>
              <a:ext cx="38" cy="38"/>
            </a:xfrm>
            <a:custGeom>
              <a:avLst/>
              <a:gdLst>
                <a:gd name="T0" fmla="*/ 19 w 38"/>
                <a:gd name="T1" fmla="*/ 0 h 38"/>
                <a:gd name="T2" fmla="*/ 38 w 38"/>
                <a:gd name="T3" fmla="*/ 38 h 38"/>
                <a:gd name="T4" fmla="*/ 0 w 38"/>
                <a:gd name="T5" fmla="*/ 38 h 38"/>
                <a:gd name="T6" fmla="*/ 19 w 38"/>
                <a:gd name="T7" fmla="*/ 0 h 38"/>
                <a:gd name="T8" fmla="*/ 0 60000 65536"/>
                <a:gd name="T9" fmla="*/ 0 60000 65536"/>
                <a:gd name="T10" fmla="*/ 0 60000 65536"/>
                <a:gd name="T11" fmla="*/ 0 60000 65536"/>
                <a:gd name="T12" fmla="*/ 0 w 38"/>
                <a:gd name="T13" fmla="*/ 0 h 38"/>
                <a:gd name="T14" fmla="*/ 38 w 38"/>
                <a:gd name="T15" fmla="*/ 38 h 38"/>
              </a:gdLst>
              <a:ahLst/>
              <a:cxnLst>
                <a:cxn ang="T8">
                  <a:pos x="T0" y="T1"/>
                </a:cxn>
                <a:cxn ang="T9">
                  <a:pos x="T2" y="T3"/>
                </a:cxn>
                <a:cxn ang="T10">
                  <a:pos x="T4" y="T5"/>
                </a:cxn>
                <a:cxn ang="T11">
                  <a:pos x="T6" y="T7"/>
                </a:cxn>
              </a:cxnLst>
              <a:rect l="T12" t="T13" r="T14" b="T15"/>
              <a:pathLst>
                <a:path w="38" h="38">
                  <a:moveTo>
                    <a:pt x="19" y="0"/>
                  </a:moveTo>
                  <a:lnTo>
                    <a:pt x="38" y="38"/>
                  </a:lnTo>
                  <a:lnTo>
                    <a:pt x="0" y="38"/>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718" name="Freeform 294">
              <a:extLst>
                <a:ext uri="{FF2B5EF4-FFF2-40B4-BE49-F238E27FC236}">
                  <a16:creationId xmlns:a16="http://schemas.microsoft.com/office/drawing/2014/main" id="{31D93F2E-3638-4871-AB05-E3267C1D2E91}"/>
                </a:ext>
              </a:extLst>
            </p:cNvPr>
            <p:cNvSpPr>
              <a:spLocks/>
            </p:cNvSpPr>
            <p:nvPr/>
          </p:nvSpPr>
          <p:spPr bwMode="auto">
            <a:xfrm>
              <a:off x="4222" y="2553"/>
              <a:ext cx="38" cy="39"/>
            </a:xfrm>
            <a:custGeom>
              <a:avLst/>
              <a:gdLst>
                <a:gd name="T0" fmla="*/ 19 w 38"/>
                <a:gd name="T1" fmla="*/ 0 h 39"/>
                <a:gd name="T2" fmla="*/ 38 w 38"/>
                <a:gd name="T3" fmla="*/ 39 h 39"/>
                <a:gd name="T4" fmla="*/ 0 w 38"/>
                <a:gd name="T5" fmla="*/ 39 h 39"/>
                <a:gd name="T6" fmla="*/ 19 w 38"/>
                <a:gd name="T7" fmla="*/ 0 h 39"/>
                <a:gd name="T8" fmla="*/ 0 60000 65536"/>
                <a:gd name="T9" fmla="*/ 0 60000 65536"/>
                <a:gd name="T10" fmla="*/ 0 60000 65536"/>
                <a:gd name="T11" fmla="*/ 0 60000 65536"/>
                <a:gd name="T12" fmla="*/ 0 w 38"/>
                <a:gd name="T13" fmla="*/ 0 h 39"/>
                <a:gd name="T14" fmla="*/ 38 w 38"/>
                <a:gd name="T15" fmla="*/ 39 h 39"/>
              </a:gdLst>
              <a:ahLst/>
              <a:cxnLst>
                <a:cxn ang="T8">
                  <a:pos x="T0" y="T1"/>
                </a:cxn>
                <a:cxn ang="T9">
                  <a:pos x="T2" y="T3"/>
                </a:cxn>
                <a:cxn ang="T10">
                  <a:pos x="T4" y="T5"/>
                </a:cxn>
                <a:cxn ang="T11">
                  <a:pos x="T6" y="T7"/>
                </a:cxn>
              </a:cxnLst>
              <a:rect l="T12" t="T13" r="T14" b="T15"/>
              <a:pathLst>
                <a:path w="38" h="39">
                  <a:moveTo>
                    <a:pt x="19" y="0"/>
                  </a:moveTo>
                  <a:lnTo>
                    <a:pt x="38" y="39"/>
                  </a:lnTo>
                  <a:lnTo>
                    <a:pt x="0" y="39"/>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719" name="Freeform 295">
              <a:extLst>
                <a:ext uri="{FF2B5EF4-FFF2-40B4-BE49-F238E27FC236}">
                  <a16:creationId xmlns:a16="http://schemas.microsoft.com/office/drawing/2014/main" id="{0D63CBE0-CABB-4A0F-89D9-010DA5BC6779}"/>
                </a:ext>
              </a:extLst>
            </p:cNvPr>
            <p:cNvSpPr>
              <a:spLocks/>
            </p:cNvSpPr>
            <p:nvPr/>
          </p:nvSpPr>
          <p:spPr bwMode="auto">
            <a:xfrm>
              <a:off x="4312" y="2613"/>
              <a:ext cx="39" cy="38"/>
            </a:xfrm>
            <a:custGeom>
              <a:avLst/>
              <a:gdLst>
                <a:gd name="T0" fmla="*/ 19 w 39"/>
                <a:gd name="T1" fmla="*/ 0 h 38"/>
                <a:gd name="T2" fmla="*/ 39 w 39"/>
                <a:gd name="T3" fmla="*/ 38 h 38"/>
                <a:gd name="T4" fmla="*/ 0 w 39"/>
                <a:gd name="T5" fmla="*/ 38 h 38"/>
                <a:gd name="T6" fmla="*/ 19 w 39"/>
                <a:gd name="T7" fmla="*/ 0 h 38"/>
                <a:gd name="T8" fmla="*/ 0 60000 65536"/>
                <a:gd name="T9" fmla="*/ 0 60000 65536"/>
                <a:gd name="T10" fmla="*/ 0 60000 65536"/>
                <a:gd name="T11" fmla="*/ 0 60000 65536"/>
                <a:gd name="T12" fmla="*/ 0 w 39"/>
                <a:gd name="T13" fmla="*/ 0 h 38"/>
                <a:gd name="T14" fmla="*/ 39 w 39"/>
                <a:gd name="T15" fmla="*/ 38 h 38"/>
              </a:gdLst>
              <a:ahLst/>
              <a:cxnLst>
                <a:cxn ang="T8">
                  <a:pos x="T0" y="T1"/>
                </a:cxn>
                <a:cxn ang="T9">
                  <a:pos x="T2" y="T3"/>
                </a:cxn>
                <a:cxn ang="T10">
                  <a:pos x="T4" y="T5"/>
                </a:cxn>
                <a:cxn ang="T11">
                  <a:pos x="T6" y="T7"/>
                </a:cxn>
              </a:cxnLst>
              <a:rect l="T12" t="T13" r="T14" b="T15"/>
              <a:pathLst>
                <a:path w="39" h="38">
                  <a:moveTo>
                    <a:pt x="19" y="0"/>
                  </a:moveTo>
                  <a:lnTo>
                    <a:pt x="39" y="38"/>
                  </a:lnTo>
                  <a:lnTo>
                    <a:pt x="0" y="38"/>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720" name="Freeform 296">
              <a:extLst>
                <a:ext uri="{FF2B5EF4-FFF2-40B4-BE49-F238E27FC236}">
                  <a16:creationId xmlns:a16="http://schemas.microsoft.com/office/drawing/2014/main" id="{C34EECF0-0984-480F-ACBA-AD55BB849A4A}"/>
                </a:ext>
              </a:extLst>
            </p:cNvPr>
            <p:cNvSpPr>
              <a:spLocks/>
            </p:cNvSpPr>
            <p:nvPr/>
          </p:nvSpPr>
          <p:spPr bwMode="auto">
            <a:xfrm>
              <a:off x="4402" y="2672"/>
              <a:ext cx="39" cy="39"/>
            </a:xfrm>
            <a:custGeom>
              <a:avLst/>
              <a:gdLst>
                <a:gd name="T0" fmla="*/ 20 w 39"/>
                <a:gd name="T1" fmla="*/ 0 h 39"/>
                <a:gd name="T2" fmla="*/ 39 w 39"/>
                <a:gd name="T3" fmla="*/ 39 h 39"/>
                <a:gd name="T4" fmla="*/ 0 w 39"/>
                <a:gd name="T5" fmla="*/ 39 h 39"/>
                <a:gd name="T6" fmla="*/ 20 w 39"/>
                <a:gd name="T7" fmla="*/ 0 h 39"/>
                <a:gd name="T8" fmla="*/ 0 60000 65536"/>
                <a:gd name="T9" fmla="*/ 0 60000 65536"/>
                <a:gd name="T10" fmla="*/ 0 60000 65536"/>
                <a:gd name="T11" fmla="*/ 0 60000 65536"/>
                <a:gd name="T12" fmla="*/ 0 w 39"/>
                <a:gd name="T13" fmla="*/ 0 h 39"/>
                <a:gd name="T14" fmla="*/ 39 w 39"/>
                <a:gd name="T15" fmla="*/ 39 h 39"/>
              </a:gdLst>
              <a:ahLst/>
              <a:cxnLst>
                <a:cxn ang="T8">
                  <a:pos x="T0" y="T1"/>
                </a:cxn>
                <a:cxn ang="T9">
                  <a:pos x="T2" y="T3"/>
                </a:cxn>
                <a:cxn ang="T10">
                  <a:pos x="T4" y="T5"/>
                </a:cxn>
                <a:cxn ang="T11">
                  <a:pos x="T6" y="T7"/>
                </a:cxn>
              </a:cxnLst>
              <a:rect l="T12" t="T13" r="T14" b="T15"/>
              <a:pathLst>
                <a:path w="39" h="39">
                  <a:moveTo>
                    <a:pt x="20" y="0"/>
                  </a:moveTo>
                  <a:lnTo>
                    <a:pt x="39" y="39"/>
                  </a:lnTo>
                  <a:lnTo>
                    <a:pt x="0" y="39"/>
                  </a:lnTo>
                  <a:lnTo>
                    <a:pt x="20" y="0"/>
                  </a:lnTo>
                  <a:close/>
                </a:path>
              </a:pathLst>
            </a:custGeom>
            <a:solidFill>
              <a:srgbClr val="FFFF00"/>
            </a:solidFill>
            <a:ln w="12700">
              <a:solidFill>
                <a:srgbClr val="FFFF00"/>
              </a:solidFill>
              <a:round/>
              <a:headEnd/>
              <a:tailEnd/>
            </a:ln>
          </p:spPr>
          <p:txBody>
            <a:bodyPr/>
            <a:lstStyle/>
            <a:p>
              <a:endParaRPr lang="zh-CN" altLang="en-US"/>
            </a:p>
          </p:txBody>
        </p:sp>
        <p:sp>
          <p:nvSpPr>
            <p:cNvPr id="26721" name="Freeform 297">
              <a:extLst>
                <a:ext uri="{FF2B5EF4-FFF2-40B4-BE49-F238E27FC236}">
                  <a16:creationId xmlns:a16="http://schemas.microsoft.com/office/drawing/2014/main" id="{808CDA6F-0DDC-45F7-BECD-9E5056CD80F0}"/>
                </a:ext>
              </a:extLst>
            </p:cNvPr>
            <p:cNvSpPr>
              <a:spLocks/>
            </p:cNvSpPr>
            <p:nvPr/>
          </p:nvSpPr>
          <p:spPr bwMode="auto">
            <a:xfrm>
              <a:off x="4493" y="2734"/>
              <a:ext cx="38" cy="38"/>
            </a:xfrm>
            <a:custGeom>
              <a:avLst/>
              <a:gdLst>
                <a:gd name="T0" fmla="*/ 19 w 38"/>
                <a:gd name="T1" fmla="*/ 0 h 38"/>
                <a:gd name="T2" fmla="*/ 38 w 38"/>
                <a:gd name="T3" fmla="*/ 38 h 38"/>
                <a:gd name="T4" fmla="*/ 0 w 38"/>
                <a:gd name="T5" fmla="*/ 38 h 38"/>
                <a:gd name="T6" fmla="*/ 19 w 38"/>
                <a:gd name="T7" fmla="*/ 0 h 38"/>
                <a:gd name="T8" fmla="*/ 0 60000 65536"/>
                <a:gd name="T9" fmla="*/ 0 60000 65536"/>
                <a:gd name="T10" fmla="*/ 0 60000 65536"/>
                <a:gd name="T11" fmla="*/ 0 60000 65536"/>
                <a:gd name="T12" fmla="*/ 0 w 38"/>
                <a:gd name="T13" fmla="*/ 0 h 38"/>
                <a:gd name="T14" fmla="*/ 38 w 38"/>
                <a:gd name="T15" fmla="*/ 38 h 38"/>
              </a:gdLst>
              <a:ahLst/>
              <a:cxnLst>
                <a:cxn ang="T8">
                  <a:pos x="T0" y="T1"/>
                </a:cxn>
                <a:cxn ang="T9">
                  <a:pos x="T2" y="T3"/>
                </a:cxn>
                <a:cxn ang="T10">
                  <a:pos x="T4" y="T5"/>
                </a:cxn>
                <a:cxn ang="T11">
                  <a:pos x="T6" y="T7"/>
                </a:cxn>
              </a:cxnLst>
              <a:rect l="T12" t="T13" r="T14" b="T15"/>
              <a:pathLst>
                <a:path w="38" h="38">
                  <a:moveTo>
                    <a:pt x="19" y="0"/>
                  </a:moveTo>
                  <a:lnTo>
                    <a:pt x="38" y="38"/>
                  </a:lnTo>
                  <a:lnTo>
                    <a:pt x="0" y="38"/>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722" name="Freeform 298">
              <a:extLst>
                <a:ext uri="{FF2B5EF4-FFF2-40B4-BE49-F238E27FC236}">
                  <a16:creationId xmlns:a16="http://schemas.microsoft.com/office/drawing/2014/main" id="{96E0B9F9-44EA-4050-88C7-BBFA7569F579}"/>
                </a:ext>
              </a:extLst>
            </p:cNvPr>
            <p:cNvSpPr>
              <a:spLocks/>
            </p:cNvSpPr>
            <p:nvPr/>
          </p:nvSpPr>
          <p:spPr bwMode="auto">
            <a:xfrm>
              <a:off x="4583" y="2799"/>
              <a:ext cx="38" cy="39"/>
            </a:xfrm>
            <a:custGeom>
              <a:avLst/>
              <a:gdLst>
                <a:gd name="T0" fmla="*/ 19 w 38"/>
                <a:gd name="T1" fmla="*/ 0 h 39"/>
                <a:gd name="T2" fmla="*/ 38 w 38"/>
                <a:gd name="T3" fmla="*/ 39 h 39"/>
                <a:gd name="T4" fmla="*/ 0 w 38"/>
                <a:gd name="T5" fmla="*/ 39 h 39"/>
                <a:gd name="T6" fmla="*/ 19 w 38"/>
                <a:gd name="T7" fmla="*/ 0 h 39"/>
                <a:gd name="T8" fmla="*/ 0 60000 65536"/>
                <a:gd name="T9" fmla="*/ 0 60000 65536"/>
                <a:gd name="T10" fmla="*/ 0 60000 65536"/>
                <a:gd name="T11" fmla="*/ 0 60000 65536"/>
                <a:gd name="T12" fmla="*/ 0 w 38"/>
                <a:gd name="T13" fmla="*/ 0 h 39"/>
                <a:gd name="T14" fmla="*/ 38 w 38"/>
                <a:gd name="T15" fmla="*/ 39 h 39"/>
              </a:gdLst>
              <a:ahLst/>
              <a:cxnLst>
                <a:cxn ang="T8">
                  <a:pos x="T0" y="T1"/>
                </a:cxn>
                <a:cxn ang="T9">
                  <a:pos x="T2" y="T3"/>
                </a:cxn>
                <a:cxn ang="T10">
                  <a:pos x="T4" y="T5"/>
                </a:cxn>
                <a:cxn ang="T11">
                  <a:pos x="T6" y="T7"/>
                </a:cxn>
              </a:cxnLst>
              <a:rect l="T12" t="T13" r="T14" b="T15"/>
              <a:pathLst>
                <a:path w="38" h="39">
                  <a:moveTo>
                    <a:pt x="19" y="0"/>
                  </a:moveTo>
                  <a:lnTo>
                    <a:pt x="38" y="39"/>
                  </a:lnTo>
                  <a:lnTo>
                    <a:pt x="0" y="39"/>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723" name="Freeform 299">
              <a:extLst>
                <a:ext uri="{FF2B5EF4-FFF2-40B4-BE49-F238E27FC236}">
                  <a16:creationId xmlns:a16="http://schemas.microsoft.com/office/drawing/2014/main" id="{594EB3EC-D733-41A8-8C71-53F672A14C14}"/>
                </a:ext>
              </a:extLst>
            </p:cNvPr>
            <p:cNvSpPr>
              <a:spLocks/>
            </p:cNvSpPr>
            <p:nvPr/>
          </p:nvSpPr>
          <p:spPr bwMode="auto">
            <a:xfrm>
              <a:off x="4673" y="2864"/>
              <a:ext cx="39" cy="39"/>
            </a:xfrm>
            <a:custGeom>
              <a:avLst/>
              <a:gdLst>
                <a:gd name="T0" fmla="*/ 19 w 39"/>
                <a:gd name="T1" fmla="*/ 0 h 39"/>
                <a:gd name="T2" fmla="*/ 39 w 39"/>
                <a:gd name="T3" fmla="*/ 39 h 39"/>
                <a:gd name="T4" fmla="*/ 0 w 39"/>
                <a:gd name="T5" fmla="*/ 39 h 39"/>
                <a:gd name="T6" fmla="*/ 19 w 39"/>
                <a:gd name="T7" fmla="*/ 0 h 39"/>
                <a:gd name="T8" fmla="*/ 0 60000 65536"/>
                <a:gd name="T9" fmla="*/ 0 60000 65536"/>
                <a:gd name="T10" fmla="*/ 0 60000 65536"/>
                <a:gd name="T11" fmla="*/ 0 60000 65536"/>
                <a:gd name="T12" fmla="*/ 0 w 39"/>
                <a:gd name="T13" fmla="*/ 0 h 39"/>
                <a:gd name="T14" fmla="*/ 39 w 39"/>
                <a:gd name="T15" fmla="*/ 39 h 39"/>
              </a:gdLst>
              <a:ahLst/>
              <a:cxnLst>
                <a:cxn ang="T8">
                  <a:pos x="T0" y="T1"/>
                </a:cxn>
                <a:cxn ang="T9">
                  <a:pos x="T2" y="T3"/>
                </a:cxn>
                <a:cxn ang="T10">
                  <a:pos x="T4" y="T5"/>
                </a:cxn>
                <a:cxn ang="T11">
                  <a:pos x="T6" y="T7"/>
                </a:cxn>
              </a:cxnLst>
              <a:rect l="T12" t="T13" r="T14" b="T15"/>
              <a:pathLst>
                <a:path w="39" h="39">
                  <a:moveTo>
                    <a:pt x="19" y="0"/>
                  </a:moveTo>
                  <a:lnTo>
                    <a:pt x="39" y="39"/>
                  </a:lnTo>
                  <a:lnTo>
                    <a:pt x="0" y="39"/>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724" name="Freeform 300">
              <a:extLst>
                <a:ext uri="{FF2B5EF4-FFF2-40B4-BE49-F238E27FC236}">
                  <a16:creationId xmlns:a16="http://schemas.microsoft.com/office/drawing/2014/main" id="{4ABE2918-ED5D-467F-97CD-B7693D2784A3}"/>
                </a:ext>
              </a:extLst>
            </p:cNvPr>
            <p:cNvSpPr>
              <a:spLocks/>
            </p:cNvSpPr>
            <p:nvPr/>
          </p:nvSpPr>
          <p:spPr bwMode="auto">
            <a:xfrm>
              <a:off x="4763" y="2932"/>
              <a:ext cx="39" cy="38"/>
            </a:xfrm>
            <a:custGeom>
              <a:avLst/>
              <a:gdLst>
                <a:gd name="T0" fmla="*/ 20 w 39"/>
                <a:gd name="T1" fmla="*/ 0 h 38"/>
                <a:gd name="T2" fmla="*/ 39 w 39"/>
                <a:gd name="T3" fmla="*/ 38 h 38"/>
                <a:gd name="T4" fmla="*/ 0 w 39"/>
                <a:gd name="T5" fmla="*/ 38 h 38"/>
                <a:gd name="T6" fmla="*/ 20 w 39"/>
                <a:gd name="T7" fmla="*/ 0 h 38"/>
                <a:gd name="T8" fmla="*/ 0 60000 65536"/>
                <a:gd name="T9" fmla="*/ 0 60000 65536"/>
                <a:gd name="T10" fmla="*/ 0 60000 65536"/>
                <a:gd name="T11" fmla="*/ 0 60000 65536"/>
                <a:gd name="T12" fmla="*/ 0 w 39"/>
                <a:gd name="T13" fmla="*/ 0 h 38"/>
                <a:gd name="T14" fmla="*/ 39 w 39"/>
                <a:gd name="T15" fmla="*/ 38 h 38"/>
              </a:gdLst>
              <a:ahLst/>
              <a:cxnLst>
                <a:cxn ang="T8">
                  <a:pos x="T0" y="T1"/>
                </a:cxn>
                <a:cxn ang="T9">
                  <a:pos x="T2" y="T3"/>
                </a:cxn>
                <a:cxn ang="T10">
                  <a:pos x="T4" y="T5"/>
                </a:cxn>
                <a:cxn ang="T11">
                  <a:pos x="T6" y="T7"/>
                </a:cxn>
              </a:cxnLst>
              <a:rect l="T12" t="T13" r="T14" b="T15"/>
              <a:pathLst>
                <a:path w="39" h="38">
                  <a:moveTo>
                    <a:pt x="20" y="0"/>
                  </a:moveTo>
                  <a:lnTo>
                    <a:pt x="39" y="38"/>
                  </a:lnTo>
                  <a:lnTo>
                    <a:pt x="0" y="38"/>
                  </a:lnTo>
                  <a:lnTo>
                    <a:pt x="20" y="0"/>
                  </a:lnTo>
                  <a:close/>
                </a:path>
              </a:pathLst>
            </a:custGeom>
            <a:solidFill>
              <a:srgbClr val="FFFF00"/>
            </a:solidFill>
            <a:ln w="12700">
              <a:solidFill>
                <a:srgbClr val="FFFF00"/>
              </a:solidFill>
              <a:round/>
              <a:headEnd/>
              <a:tailEnd/>
            </a:ln>
          </p:spPr>
          <p:txBody>
            <a:bodyPr/>
            <a:lstStyle/>
            <a:p>
              <a:endParaRPr lang="zh-CN" altLang="en-US"/>
            </a:p>
          </p:txBody>
        </p:sp>
        <p:sp>
          <p:nvSpPr>
            <p:cNvPr id="26725" name="Freeform 301">
              <a:extLst>
                <a:ext uri="{FF2B5EF4-FFF2-40B4-BE49-F238E27FC236}">
                  <a16:creationId xmlns:a16="http://schemas.microsoft.com/office/drawing/2014/main" id="{7D887D63-FDA7-40FE-A04A-B87449690BC8}"/>
                </a:ext>
              </a:extLst>
            </p:cNvPr>
            <p:cNvSpPr>
              <a:spLocks/>
            </p:cNvSpPr>
            <p:nvPr/>
          </p:nvSpPr>
          <p:spPr bwMode="auto">
            <a:xfrm>
              <a:off x="4854" y="3003"/>
              <a:ext cx="38" cy="38"/>
            </a:xfrm>
            <a:custGeom>
              <a:avLst/>
              <a:gdLst>
                <a:gd name="T0" fmla="*/ 19 w 38"/>
                <a:gd name="T1" fmla="*/ 0 h 38"/>
                <a:gd name="T2" fmla="*/ 38 w 38"/>
                <a:gd name="T3" fmla="*/ 38 h 38"/>
                <a:gd name="T4" fmla="*/ 0 w 38"/>
                <a:gd name="T5" fmla="*/ 38 h 38"/>
                <a:gd name="T6" fmla="*/ 19 w 38"/>
                <a:gd name="T7" fmla="*/ 0 h 38"/>
                <a:gd name="T8" fmla="*/ 0 60000 65536"/>
                <a:gd name="T9" fmla="*/ 0 60000 65536"/>
                <a:gd name="T10" fmla="*/ 0 60000 65536"/>
                <a:gd name="T11" fmla="*/ 0 60000 65536"/>
                <a:gd name="T12" fmla="*/ 0 w 38"/>
                <a:gd name="T13" fmla="*/ 0 h 38"/>
                <a:gd name="T14" fmla="*/ 38 w 38"/>
                <a:gd name="T15" fmla="*/ 38 h 38"/>
              </a:gdLst>
              <a:ahLst/>
              <a:cxnLst>
                <a:cxn ang="T8">
                  <a:pos x="T0" y="T1"/>
                </a:cxn>
                <a:cxn ang="T9">
                  <a:pos x="T2" y="T3"/>
                </a:cxn>
                <a:cxn ang="T10">
                  <a:pos x="T4" y="T5"/>
                </a:cxn>
                <a:cxn ang="T11">
                  <a:pos x="T6" y="T7"/>
                </a:cxn>
              </a:cxnLst>
              <a:rect l="T12" t="T13" r="T14" b="T15"/>
              <a:pathLst>
                <a:path w="38" h="38">
                  <a:moveTo>
                    <a:pt x="19" y="0"/>
                  </a:moveTo>
                  <a:lnTo>
                    <a:pt x="38" y="38"/>
                  </a:lnTo>
                  <a:lnTo>
                    <a:pt x="0" y="38"/>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726" name="Freeform 302">
              <a:extLst>
                <a:ext uri="{FF2B5EF4-FFF2-40B4-BE49-F238E27FC236}">
                  <a16:creationId xmlns:a16="http://schemas.microsoft.com/office/drawing/2014/main" id="{8E2AE28A-77A4-483E-8426-BA13FAA7234A}"/>
                </a:ext>
              </a:extLst>
            </p:cNvPr>
            <p:cNvSpPr>
              <a:spLocks/>
            </p:cNvSpPr>
            <p:nvPr/>
          </p:nvSpPr>
          <p:spPr bwMode="auto">
            <a:xfrm>
              <a:off x="4944" y="3074"/>
              <a:ext cx="38" cy="38"/>
            </a:xfrm>
            <a:custGeom>
              <a:avLst/>
              <a:gdLst>
                <a:gd name="T0" fmla="*/ 19 w 38"/>
                <a:gd name="T1" fmla="*/ 0 h 38"/>
                <a:gd name="T2" fmla="*/ 38 w 38"/>
                <a:gd name="T3" fmla="*/ 38 h 38"/>
                <a:gd name="T4" fmla="*/ 0 w 38"/>
                <a:gd name="T5" fmla="*/ 38 h 38"/>
                <a:gd name="T6" fmla="*/ 19 w 38"/>
                <a:gd name="T7" fmla="*/ 0 h 38"/>
                <a:gd name="T8" fmla="*/ 0 60000 65536"/>
                <a:gd name="T9" fmla="*/ 0 60000 65536"/>
                <a:gd name="T10" fmla="*/ 0 60000 65536"/>
                <a:gd name="T11" fmla="*/ 0 60000 65536"/>
                <a:gd name="T12" fmla="*/ 0 w 38"/>
                <a:gd name="T13" fmla="*/ 0 h 38"/>
                <a:gd name="T14" fmla="*/ 38 w 38"/>
                <a:gd name="T15" fmla="*/ 38 h 38"/>
              </a:gdLst>
              <a:ahLst/>
              <a:cxnLst>
                <a:cxn ang="T8">
                  <a:pos x="T0" y="T1"/>
                </a:cxn>
                <a:cxn ang="T9">
                  <a:pos x="T2" y="T3"/>
                </a:cxn>
                <a:cxn ang="T10">
                  <a:pos x="T4" y="T5"/>
                </a:cxn>
                <a:cxn ang="T11">
                  <a:pos x="T6" y="T7"/>
                </a:cxn>
              </a:cxnLst>
              <a:rect l="T12" t="T13" r="T14" b="T15"/>
              <a:pathLst>
                <a:path w="38" h="38">
                  <a:moveTo>
                    <a:pt x="19" y="0"/>
                  </a:moveTo>
                  <a:lnTo>
                    <a:pt x="38" y="38"/>
                  </a:lnTo>
                  <a:lnTo>
                    <a:pt x="0" y="38"/>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727" name="Freeform 303">
              <a:extLst>
                <a:ext uri="{FF2B5EF4-FFF2-40B4-BE49-F238E27FC236}">
                  <a16:creationId xmlns:a16="http://schemas.microsoft.com/office/drawing/2014/main" id="{C451C2FC-316A-4560-A1C5-C47162249FCB}"/>
                </a:ext>
              </a:extLst>
            </p:cNvPr>
            <p:cNvSpPr>
              <a:spLocks/>
            </p:cNvSpPr>
            <p:nvPr/>
          </p:nvSpPr>
          <p:spPr bwMode="auto">
            <a:xfrm>
              <a:off x="5034" y="3149"/>
              <a:ext cx="39" cy="38"/>
            </a:xfrm>
            <a:custGeom>
              <a:avLst/>
              <a:gdLst>
                <a:gd name="T0" fmla="*/ 19 w 39"/>
                <a:gd name="T1" fmla="*/ 0 h 38"/>
                <a:gd name="T2" fmla="*/ 39 w 39"/>
                <a:gd name="T3" fmla="*/ 38 h 38"/>
                <a:gd name="T4" fmla="*/ 0 w 39"/>
                <a:gd name="T5" fmla="*/ 38 h 38"/>
                <a:gd name="T6" fmla="*/ 19 w 39"/>
                <a:gd name="T7" fmla="*/ 0 h 38"/>
                <a:gd name="T8" fmla="*/ 0 60000 65536"/>
                <a:gd name="T9" fmla="*/ 0 60000 65536"/>
                <a:gd name="T10" fmla="*/ 0 60000 65536"/>
                <a:gd name="T11" fmla="*/ 0 60000 65536"/>
                <a:gd name="T12" fmla="*/ 0 w 39"/>
                <a:gd name="T13" fmla="*/ 0 h 38"/>
                <a:gd name="T14" fmla="*/ 39 w 39"/>
                <a:gd name="T15" fmla="*/ 38 h 38"/>
              </a:gdLst>
              <a:ahLst/>
              <a:cxnLst>
                <a:cxn ang="T8">
                  <a:pos x="T0" y="T1"/>
                </a:cxn>
                <a:cxn ang="T9">
                  <a:pos x="T2" y="T3"/>
                </a:cxn>
                <a:cxn ang="T10">
                  <a:pos x="T4" y="T5"/>
                </a:cxn>
                <a:cxn ang="T11">
                  <a:pos x="T6" y="T7"/>
                </a:cxn>
              </a:cxnLst>
              <a:rect l="T12" t="T13" r="T14" b="T15"/>
              <a:pathLst>
                <a:path w="39" h="38">
                  <a:moveTo>
                    <a:pt x="19" y="0"/>
                  </a:moveTo>
                  <a:lnTo>
                    <a:pt x="39" y="38"/>
                  </a:lnTo>
                  <a:lnTo>
                    <a:pt x="0" y="38"/>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728" name="Freeform 304">
              <a:extLst>
                <a:ext uri="{FF2B5EF4-FFF2-40B4-BE49-F238E27FC236}">
                  <a16:creationId xmlns:a16="http://schemas.microsoft.com/office/drawing/2014/main" id="{1A15134D-5C87-4E12-90BD-B5529C9A1DE2}"/>
                </a:ext>
              </a:extLst>
            </p:cNvPr>
            <p:cNvSpPr>
              <a:spLocks/>
            </p:cNvSpPr>
            <p:nvPr/>
          </p:nvSpPr>
          <p:spPr bwMode="auto">
            <a:xfrm>
              <a:off x="5124" y="3223"/>
              <a:ext cx="39" cy="39"/>
            </a:xfrm>
            <a:custGeom>
              <a:avLst/>
              <a:gdLst>
                <a:gd name="T0" fmla="*/ 20 w 39"/>
                <a:gd name="T1" fmla="*/ 0 h 39"/>
                <a:gd name="T2" fmla="*/ 39 w 39"/>
                <a:gd name="T3" fmla="*/ 39 h 39"/>
                <a:gd name="T4" fmla="*/ 0 w 39"/>
                <a:gd name="T5" fmla="*/ 39 h 39"/>
                <a:gd name="T6" fmla="*/ 20 w 39"/>
                <a:gd name="T7" fmla="*/ 0 h 39"/>
                <a:gd name="T8" fmla="*/ 0 60000 65536"/>
                <a:gd name="T9" fmla="*/ 0 60000 65536"/>
                <a:gd name="T10" fmla="*/ 0 60000 65536"/>
                <a:gd name="T11" fmla="*/ 0 60000 65536"/>
                <a:gd name="T12" fmla="*/ 0 w 39"/>
                <a:gd name="T13" fmla="*/ 0 h 39"/>
                <a:gd name="T14" fmla="*/ 39 w 39"/>
                <a:gd name="T15" fmla="*/ 39 h 39"/>
              </a:gdLst>
              <a:ahLst/>
              <a:cxnLst>
                <a:cxn ang="T8">
                  <a:pos x="T0" y="T1"/>
                </a:cxn>
                <a:cxn ang="T9">
                  <a:pos x="T2" y="T3"/>
                </a:cxn>
                <a:cxn ang="T10">
                  <a:pos x="T4" y="T5"/>
                </a:cxn>
                <a:cxn ang="T11">
                  <a:pos x="T6" y="T7"/>
                </a:cxn>
              </a:cxnLst>
              <a:rect l="T12" t="T13" r="T14" b="T15"/>
              <a:pathLst>
                <a:path w="39" h="39">
                  <a:moveTo>
                    <a:pt x="20" y="0"/>
                  </a:moveTo>
                  <a:lnTo>
                    <a:pt x="39" y="39"/>
                  </a:lnTo>
                  <a:lnTo>
                    <a:pt x="0" y="39"/>
                  </a:lnTo>
                  <a:lnTo>
                    <a:pt x="20" y="0"/>
                  </a:lnTo>
                  <a:close/>
                </a:path>
              </a:pathLst>
            </a:custGeom>
            <a:solidFill>
              <a:srgbClr val="FFFF00"/>
            </a:solidFill>
            <a:ln w="12700">
              <a:solidFill>
                <a:srgbClr val="FFFF00"/>
              </a:solidFill>
              <a:round/>
              <a:headEnd/>
              <a:tailEnd/>
            </a:ln>
          </p:spPr>
          <p:txBody>
            <a:bodyPr/>
            <a:lstStyle/>
            <a:p>
              <a:endParaRPr lang="zh-CN" altLang="en-US"/>
            </a:p>
          </p:txBody>
        </p:sp>
        <p:sp>
          <p:nvSpPr>
            <p:cNvPr id="26729" name="Rectangle 305">
              <a:extLst>
                <a:ext uri="{FF2B5EF4-FFF2-40B4-BE49-F238E27FC236}">
                  <a16:creationId xmlns:a16="http://schemas.microsoft.com/office/drawing/2014/main" id="{9224E10C-38B7-4A28-9263-6DB949A52DF4}"/>
                </a:ext>
              </a:extLst>
            </p:cNvPr>
            <p:cNvSpPr>
              <a:spLocks noChangeArrowheads="1"/>
            </p:cNvSpPr>
            <p:nvPr/>
          </p:nvSpPr>
          <p:spPr bwMode="auto">
            <a:xfrm>
              <a:off x="515" y="3498"/>
              <a:ext cx="47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1600">
                  <a:solidFill>
                    <a:srgbClr val="000000"/>
                  </a:solidFill>
                  <a:latin typeface="Arial" panose="020B0604020202020204" pitchFamily="34" charset="0"/>
                  <a:ea typeface="宋体" panose="02010600030101010101" pitchFamily="2" charset="-122"/>
                </a:rPr>
                <a:t>-100000</a:t>
              </a:r>
              <a:endParaRPr lang="en-US" altLang="zh-CN" sz="2400">
                <a:latin typeface="ZapfDingbats"/>
                <a:ea typeface="宋体" panose="02010600030101010101" pitchFamily="2" charset="-122"/>
              </a:endParaRPr>
            </a:p>
          </p:txBody>
        </p:sp>
        <p:sp>
          <p:nvSpPr>
            <p:cNvPr id="26730" name="Rectangle 306">
              <a:extLst>
                <a:ext uri="{FF2B5EF4-FFF2-40B4-BE49-F238E27FC236}">
                  <a16:creationId xmlns:a16="http://schemas.microsoft.com/office/drawing/2014/main" id="{5EBF2219-BE2B-4228-BE60-84C933E3370A}"/>
                </a:ext>
              </a:extLst>
            </p:cNvPr>
            <p:cNvSpPr>
              <a:spLocks noChangeArrowheads="1"/>
            </p:cNvSpPr>
            <p:nvPr/>
          </p:nvSpPr>
          <p:spPr bwMode="auto">
            <a:xfrm>
              <a:off x="912" y="3170"/>
              <a:ext cx="7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1600">
                  <a:solidFill>
                    <a:srgbClr val="000000"/>
                  </a:solidFill>
                  <a:latin typeface="Arial" panose="020B0604020202020204" pitchFamily="34" charset="0"/>
                  <a:ea typeface="宋体" panose="02010600030101010101" pitchFamily="2" charset="-122"/>
                </a:rPr>
                <a:t>0</a:t>
              </a:r>
              <a:endParaRPr lang="en-US" altLang="zh-CN" sz="2400">
                <a:latin typeface="ZapfDingbats"/>
                <a:ea typeface="宋体" panose="02010600030101010101" pitchFamily="2" charset="-122"/>
              </a:endParaRPr>
            </a:p>
          </p:txBody>
        </p:sp>
        <p:sp>
          <p:nvSpPr>
            <p:cNvPr id="26731" name="Rectangle 307">
              <a:extLst>
                <a:ext uri="{FF2B5EF4-FFF2-40B4-BE49-F238E27FC236}">
                  <a16:creationId xmlns:a16="http://schemas.microsoft.com/office/drawing/2014/main" id="{7143375E-4EAD-450B-8850-51B2762089AB}"/>
                </a:ext>
              </a:extLst>
            </p:cNvPr>
            <p:cNvSpPr>
              <a:spLocks noChangeArrowheads="1"/>
            </p:cNvSpPr>
            <p:nvPr/>
          </p:nvSpPr>
          <p:spPr bwMode="auto">
            <a:xfrm>
              <a:off x="557" y="2843"/>
              <a:ext cx="43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1600">
                  <a:solidFill>
                    <a:srgbClr val="000000"/>
                  </a:solidFill>
                  <a:latin typeface="Arial" panose="020B0604020202020204" pitchFamily="34" charset="0"/>
                  <a:ea typeface="宋体" panose="02010600030101010101" pitchFamily="2" charset="-122"/>
                </a:rPr>
                <a:t>100000</a:t>
              </a:r>
              <a:endParaRPr lang="en-US" altLang="zh-CN" sz="2400">
                <a:latin typeface="ZapfDingbats"/>
                <a:ea typeface="宋体" panose="02010600030101010101" pitchFamily="2" charset="-122"/>
              </a:endParaRPr>
            </a:p>
          </p:txBody>
        </p:sp>
        <p:sp>
          <p:nvSpPr>
            <p:cNvPr id="26732" name="Rectangle 308">
              <a:extLst>
                <a:ext uri="{FF2B5EF4-FFF2-40B4-BE49-F238E27FC236}">
                  <a16:creationId xmlns:a16="http://schemas.microsoft.com/office/drawing/2014/main" id="{127B83C4-23FA-4AE3-AF68-F078973B4BB8}"/>
                </a:ext>
              </a:extLst>
            </p:cNvPr>
            <p:cNvSpPr>
              <a:spLocks noChangeArrowheads="1"/>
            </p:cNvSpPr>
            <p:nvPr/>
          </p:nvSpPr>
          <p:spPr bwMode="auto">
            <a:xfrm>
              <a:off x="557" y="2515"/>
              <a:ext cx="43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1600">
                  <a:solidFill>
                    <a:srgbClr val="000000"/>
                  </a:solidFill>
                  <a:latin typeface="Arial" panose="020B0604020202020204" pitchFamily="34" charset="0"/>
                  <a:ea typeface="宋体" panose="02010600030101010101" pitchFamily="2" charset="-122"/>
                </a:rPr>
                <a:t>200000</a:t>
              </a:r>
              <a:endParaRPr lang="en-US" altLang="zh-CN" sz="2400">
                <a:latin typeface="ZapfDingbats"/>
                <a:ea typeface="宋体" panose="02010600030101010101" pitchFamily="2" charset="-122"/>
              </a:endParaRPr>
            </a:p>
          </p:txBody>
        </p:sp>
        <p:sp>
          <p:nvSpPr>
            <p:cNvPr id="26733" name="Rectangle 309">
              <a:extLst>
                <a:ext uri="{FF2B5EF4-FFF2-40B4-BE49-F238E27FC236}">
                  <a16:creationId xmlns:a16="http://schemas.microsoft.com/office/drawing/2014/main" id="{DE424EF4-EC86-4178-98C0-A1B88FD36F11}"/>
                </a:ext>
              </a:extLst>
            </p:cNvPr>
            <p:cNvSpPr>
              <a:spLocks noChangeArrowheads="1"/>
            </p:cNvSpPr>
            <p:nvPr/>
          </p:nvSpPr>
          <p:spPr bwMode="auto">
            <a:xfrm>
              <a:off x="557" y="2189"/>
              <a:ext cx="43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1600">
                  <a:solidFill>
                    <a:srgbClr val="000000"/>
                  </a:solidFill>
                  <a:latin typeface="Arial" panose="020B0604020202020204" pitchFamily="34" charset="0"/>
                  <a:ea typeface="宋体" panose="02010600030101010101" pitchFamily="2" charset="-122"/>
                </a:rPr>
                <a:t>300000</a:t>
              </a:r>
              <a:endParaRPr lang="en-US" altLang="zh-CN" sz="2400">
                <a:latin typeface="ZapfDingbats"/>
                <a:ea typeface="宋体" panose="02010600030101010101" pitchFamily="2" charset="-122"/>
              </a:endParaRPr>
            </a:p>
          </p:txBody>
        </p:sp>
        <p:sp>
          <p:nvSpPr>
            <p:cNvPr id="26734" name="Rectangle 310">
              <a:extLst>
                <a:ext uri="{FF2B5EF4-FFF2-40B4-BE49-F238E27FC236}">
                  <a16:creationId xmlns:a16="http://schemas.microsoft.com/office/drawing/2014/main" id="{5B843C39-0D72-4FDD-9F7B-FB9EE878A456}"/>
                </a:ext>
              </a:extLst>
            </p:cNvPr>
            <p:cNvSpPr>
              <a:spLocks noChangeArrowheads="1"/>
            </p:cNvSpPr>
            <p:nvPr/>
          </p:nvSpPr>
          <p:spPr bwMode="auto">
            <a:xfrm>
              <a:off x="557" y="1860"/>
              <a:ext cx="43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1600">
                  <a:solidFill>
                    <a:srgbClr val="000000"/>
                  </a:solidFill>
                  <a:latin typeface="Arial" panose="020B0604020202020204" pitchFamily="34" charset="0"/>
                  <a:ea typeface="宋体" panose="02010600030101010101" pitchFamily="2" charset="-122"/>
                </a:rPr>
                <a:t>400000</a:t>
              </a:r>
              <a:endParaRPr lang="en-US" altLang="zh-CN" sz="2400">
                <a:latin typeface="ZapfDingbats"/>
                <a:ea typeface="宋体" panose="02010600030101010101" pitchFamily="2" charset="-122"/>
              </a:endParaRPr>
            </a:p>
          </p:txBody>
        </p:sp>
        <p:sp>
          <p:nvSpPr>
            <p:cNvPr id="26735" name="Rectangle 311">
              <a:extLst>
                <a:ext uri="{FF2B5EF4-FFF2-40B4-BE49-F238E27FC236}">
                  <a16:creationId xmlns:a16="http://schemas.microsoft.com/office/drawing/2014/main" id="{81B9D465-8F83-4119-ACC4-6113B199152B}"/>
                </a:ext>
              </a:extLst>
            </p:cNvPr>
            <p:cNvSpPr>
              <a:spLocks noChangeArrowheads="1"/>
            </p:cNvSpPr>
            <p:nvPr/>
          </p:nvSpPr>
          <p:spPr bwMode="auto">
            <a:xfrm>
              <a:off x="557" y="1532"/>
              <a:ext cx="43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1600">
                  <a:solidFill>
                    <a:srgbClr val="000000"/>
                  </a:solidFill>
                  <a:latin typeface="Arial" panose="020B0604020202020204" pitchFamily="34" charset="0"/>
                  <a:ea typeface="宋体" panose="02010600030101010101" pitchFamily="2" charset="-122"/>
                </a:rPr>
                <a:t>500000</a:t>
              </a:r>
              <a:endParaRPr lang="en-US" altLang="zh-CN" sz="2400">
                <a:latin typeface="ZapfDingbats"/>
                <a:ea typeface="宋体" panose="02010600030101010101" pitchFamily="2" charset="-122"/>
              </a:endParaRPr>
            </a:p>
          </p:txBody>
        </p:sp>
        <p:sp>
          <p:nvSpPr>
            <p:cNvPr id="26736" name="Rectangle 312">
              <a:extLst>
                <a:ext uri="{FF2B5EF4-FFF2-40B4-BE49-F238E27FC236}">
                  <a16:creationId xmlns:a16="http://schemas.microsoft.com/office/drawing/2014/main" id="{64BD4CF0-26BB-420E-BF9C-E021F033C8BE}"/>
                </a:ext>
              </a:extLst>
            </p:cNvPr>
            <p:cNvSpPr>
              <a:spLocks noChangeArrowheads="1"/>
            </p:cNvSpPr>
            <p:nvPr/>
          </p:nvSpPr>
          <p:spPr bwMode="auto">
            <a:xfrm>
              <a:off x="557" y="1206"/>
              <a:ext cx="43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1600">
                  <a:solidFill>
                    <a:srgbClr val="000000"/>
                  </a:solidFill>
                  <a:latin typeface="Arial" panose="020B0604020202020204" pitchFamily="34" charset="0"/>
                  <a:ea typeface="宋体" panose="02010600030101010101" pitchFamily="2" charset="-122"/>
                </a:rPr>
                <a:t>600000</a:t>
              </a:r>
              <a:endParaRPr lang="en-US" altLang="zh-CN" sz="2400">
                <a:latin typeface="ZapfDingbats"/>
                <a:ea typeface="宋体" panose="02010600030101010101" pitchFamily="2" charset="-122"/>
              </a:endParaRPr>
            </a:p>
          </p:txBody>
        </p:sp>
        <p:sp>
          <p:nvSpPr>
            <p:cNvPr id="26737" name="Rectangle 313">
              <a:extLst>
                <a:ext uri="{FF2B5EF4-FFF2-40B4-BE49-F238E27FC236}">
                  <a16:creationId xmlns:a16="http://schemas.microsoft.com/office/drawing/2014/main" id="{D45509B5-28BB-4091-9F2E-829C97C4D3F8}"/>
                </a:ext>
              </a:extLst>
            </p:cNvPr>
            <p:cNvSpPr>
              <a:spLocks noChangeArrowheads="1"/>
            </p:cNvSpPr>
            <p:nvPr/>
          </p:nvSpPr>
          <p:spPr bwMode="auto">
            <a:xfrm>
              <a:off x="557" y="877"/>
              <a:ext cx="43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1600">
                  <a:solidFill>
                    <a:srgbClr val="000000"/>
                  </a:solidFill>
                  <a:latin typeface="Arial" panose="020B0604020202020204" pitchFamily="34" charset="0"/>
                  <a:ea typeface="宋体" panose="02010600030101010101" pitchFamily="2" charset="-122"/>
                </a:rPr>
                <a:t>700000</a:t>
              </a:r>
              <a:endParaRPr lang="en-US" altLang="zh-CN" sz="2400">
                <a:latin typeface="ZapfDingbats"/>
                <a:ea typeface="宋体" panose="02010600030101010101" pitchFamily="2" charset="-122"/>
              </a:endParaRPr>
            </a:p>
          </p:txBody>
        </p:sp>
        <p:sp>
          <p:nvSpPr>
            <p:cNvPr id="26738" name="Rectangle 314">
              <a:extLst>
                <a:ext uri="{FF2B5EF4-FFF2-40B4-BE49-F238E27FC236}">
                  <a16:creationId xmlns:a16="http://schemas.microsoft.com/office/drawing/2014/main" id="{58137864-4CB1-4F96-9DCE-46B6D8C90472}"/>
                </a:ext>
              </a:extLst>
            </p:cNvPr>
            <p:cNvSpPr>
              <a:spLocks noChangeArrowheads="1"/>
            </p:cNvSpPr>
            <p:nvPr/>
          </p:nvSpPr>
          <p:spPr bwMode="auto">
            <a:xfrm>
              <a:off x="1008" y="3352"/>
              <a:ext cx="14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1600">
                  <a:solidFill>
                    <a:srgbClr val="000000"/>
                  </a:solidFill>
                  <a:latin typeface="Arial" panose="020B0604020202020204" pitchFamily="34" charset="0"/>
                  <a:ea typeface="宋体" panose="02010600030101010101" pitchFamily="2" charset="-122"/>
                </a:rPr>
                <a:t>35</a:t>
              </a:r>
              <a:endParaRPr lang="en-US" altLang="zh-CN" sz="2400">
                <a:latin typeface="ZapfDingbats"/>
                <a:ea typeface="宋体" panose="02010600030101010101" pitchFamily="2" charset="-122"/>
              </a:endParaRPr>
            </a:p>
          </p:txBody>
        </p:sp>
        <p:sp>
          <p:nvSpPr>
            <p:cNvPr id="26739" name="Rectangle 315">
              <a:extLst>
                <a:ext uri="{FF2B5EF4-FFF2-40B4-BE49-F238E27FC236}">
                  <a16:creationId xmlns:a16="http://schemas.microsoft.com/office/drawing/2014/main" id="{C571CCE9-8823-49F4-8F7F-144FB31447C8}"/>
                </a:ext>
              </a:extLst>
            </p:cNvPr>
            <p:cNvSpPr>
              <a:spLocks noChangeArrowheads="1"/>
            </p:cNvSpPr>
            <p:nvPr/>
          </p:nvSpPr>
          <p:spPr bwMode="auto">
            <a:xfrm>
              <a:off x="1910" y="3352"/>
              <a:ext cx="14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1600">
                  <a:solidFill>
                    <a:srgbClr val="000000"/>
                  </a:solidFill>
                  <a:latin typeface="Arial" panose="020B0604020202020204" pitchFamily="34" charset="0"/>
                  <a:ea typeface="宋体" panose="02010600030101010101" pitchFamily="2" charset="-122"/>
                </a:rPr>
                <a:t>45</a:t>
              </a:r>
              <a:endParaRPr lang="en-US" altLang="zh-CN" sz="2400">
                <a:latin typeface="ZapfDingbats"/>
                <a:ea typeface="宋体" panose="02010600030101010101" pitchFamily="2" charset="-122"/>
              </a:endParaRPr>
            </a:p>
          </p:txBody>
        </p:sp>
        <p:sp>
          <p:nvSpPr>
            <p:cNvPr id="26740" name="Rectangle 316">
              <a:extLst>
                <a:ext uri="{FF2B5EF4-FFF2-40B4-BE49-F238E27FC236}">
                  <a16:creationId xmlns:a16="http://schemas.microsoft.com/office/drawing/2014/main" id="{3BEAEB10-D9BE-4D9A-82F5-AE56BA5A137D}"/>
                </a:ext>
              </a:extLst>
            </p:cNvPr>
            <p:cNvSpPr>
              <a:spLocks noChangeArrowheads="1"/>
            </p:cNvSpPr>
            <p:nvPr/>
          </p:nvSpPr>
          <p:spPr bwMode="auto">
            <a:xfrm>
              <a:off x="2815" y="3352"/>
              <a:ext cx="14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1600">
                  <a:solidFill>
                    <a:srgbClr val="000000"/>
                  </a:solidFill>
                  <a:latin typeface="Arial" panose="020B0604020202020204" pitchFamily="34" charset="0"/>
                  <a:ea typeface="宋体" panose="02010600030101010101" pitchFamily="2" charset="-122"/>
                </a:rPr>
                <a:t>55</a:t>
              </a:r>
              <a:endParaRPr lang="en-US" altLang="zh-CN" sz="2400">
                <a:latin typeface="ZapfDingbats"/>
                <a:ea typeface="宋体" panose="02010600030101010101" pitchFamily="2" charset="-122"/>
              </a:endParaRPr>
            </a:p>
          </p:txBody>
        </p:sp>
        <p:sp>
          <p:nvSpPr>
            <p:cNvPr id="26741" name="Rectangle 317">
              <a:extLst>
                <a:ext uri="{FF2B5EF4-FFF2-40B4-BE49-F238E27FC236}">
                  <a16:creationId xmlns:a16="http://schemas.microsoft.com/office/drawing/2014/main" id="{36E2E467-BFFB-4E21-80F5-64302F0519ED}"/>
                </a:ext>
              </a:extLst>
            </p:cNvPr>
            <p:cNvSpPr>
              <a:spLocks noChangeArrowheads="1"/>
            </p:cNvSpPr>
            <p:nvPr/>
          </p:nvSpPr>
          <p:spPr bwMode="auto">
            <a:xfrm>
              <a:off x="3717" y="3352"/>
              <a:ext cx="14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1600">
                  <a:solidFill>
                    <a:srgbClr val="000000"/>
                  </a:solidFill>
                  <a:latin typeface="Arial" panose="020B0604020202020204" pitchFamily="34" charset="0"/>
                  <a:ea typeface="宋体" panose="02010600030101010101" pitchFamily="2" charset="-122"/>
                </a:rPr>
                <a:t>65</a:t>
              </a:r>
              <a:endParaRPr lang="en-US" altLang="zh-CN" sz="2400">
                <a:latin typeface="ZapfDingbats"/>
                <a:ea typeface="宋体" panose="02010600030101010101" pitchFamily="2" charset="-122"/>
              </a:endParaRPr>
            </a:p>
          </p:txBody>
        </p:sp>
        <p:sp>
          <p:nvSpPr>
            <p:cNvPr id="26742" name="Rectangle 318">
              <a:extLst>
                <a:ext uri="{FF2B5EF4-FFF2-40B4-BE49-F238E27FC236}">
                  <a16:creationId xmlns:a16="http://schemas.microsoft.com/office/drawing/2014/main" id="{E552BDFB-AC97-4639-A1A7-15F6D92316CC}"/>
                </a:ext>
              </a:extLst>
            </p:cNvPr>
            <p:cNvSpPr>
              <a:spLocks noChangeArrowheads="1"/>
            </p:cNvSpPr>
            <p:nvPr/>
          </p:nvSpPr>
          <p:spPr bwMode="auto">
            <a:xfrm>
              <a:off x="4621" y="3352"/>
              <a:ext cx="14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1600">
                  <a:solidFill>
                    <a:srgbClr val="000000"/>
                  </a:solidFill>
                  <a:latin typeface="Arial" panose="020B0604020202020204" pitchFamily="34" charset="0"/>
                  <a:ea typeface="宋体" panose="02010600030101010101" pitchFamily="2" charset="-122"/>
                </a:rPr>
                <a:t>75</a:t>
              </a:r>
              <a:endParaRPr lang="en-US" altLang="zh-CN" sz="2400">
                <a:latin typeface="ZapfDingbats"/>
                <a:ea typeface="宋体" panose="02010600030101010101" pitchFamily="2" charset="-122"/>
              </a:endParaRPr>
            </a:p>
          </p:txBody>
        </p:sp>
        <p:sp>
          <p:nvSpPr>
            <p:cNvPr id="26743" name="Rectangle 319">
              <a:extLst>
                <a:ext uri="{FF2B5EF4-FFF2-40B4-BE49-F238E27FC236}">
                  <a16:creationId xmlns:a16="http://schemas.microsoft.com/office/drawing/2014/main" id="{CB925944-3B24-4265-973A-B24E003F44CF}"/>
                </a:ext>
              </a:extLst>
            </p:cNvPr>
            <p:cNvSpPr>
              <a:spLocks noChangeArrowheads="1"/>
            </p:cNvSpPr>
            <p:nvPr/>
          </p:nvSpPr>
          <p:spPr bwMode="auto">
            <a:xfrm>
              <a:off x="2993" y="3711"/>
              <a:ext cx="26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1600" b="1">
                  <a:solidFill>
                    <a:srgbClr val="000000"/>
                  </a:solidFill>
                  <a:latin typeface="Arial" panose="020B0604020202020204" pitchFamily="34" charset="0"/>
                  <a:ea typeface="宋体" panose="02010600030101010101" pitchFamily="2" charset="-122"/>
                </a:rPr>
                <a:t>年龄</a:t>
              </a:r>
              <a:endParaRPr lang="en-US" altLang="zh-CN" sz="2400">
                <a:latin typeface="ZapfDingbats"/>
                <a:ea typeface="宋体" panose="02010600030101010101" pitchFamily="2" charset="-122"/>
              </a:endParaRPr>
            </a:p>
          </p:txBody>
        </p:sp>
        <p:sp>
          <p:nvSpPr>
            <p:cNvPr id="26744" name="Rectangle 320">
              <a:extLst>
                <a:ext uri="{FF2B5EF4-FFF2-40B4-BE49-F238E27FC236}">
                  <a16:creationId xmlns:a16="http://schemas.microsoft.com/office/drawing/2014/main" id="{77BFBAC0-535B-49C1-AC72-CA21E60D8C7C}"/>
                </a:ext>
              </a:extLst>
            </p:cNvPr>
            <p:cNvSpPr>
              <a:spLocks noChangeArrowheads="1"/>
            </p:cNvSpPr>
            <p:nvPr/>
          </p:nvSpPr>
          <p:spPr bwMode="auto">
            <a:xfrm rot="-5400000">
              <a:off x="189" y="2183"/>
              <a:ext cx="38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1600" b="1">
                  <a:solidFill>
                    <a:srgbClr val="000000"/>
                  </a:solidFill>
                  <a:latin typeface="Arial" panose="020B0604020202020204" pitchFamily="34" charset="0"/>
                  <a:ea typeface="宋体" panose="02010600030101010101" pitchFamily="2" charset="-122"/>
                </a:rPr>
                <a:t>Real $</a:t>
              </a:r>
              <a:endParaRPr lang="en-US" altLang="zh-CN" sz="2400">
                <a:latin typeface="ZapfDingbats"/>
                <a:ea typeface="宋体" panose="02010600030101010101" pitchFamily="2" charset="-122"/>
              </a:endParaRPr>
            </a:p>
          </p:txBody>
        </p:sp>
        <p:sp>
          <p:nvSpPr>
            <p:cNvPr id="26745" name="Rectangle 321">
              <a:extLst>
                <a:ext uri="{FF2B5EF4-FFF2-40B4-BE49-F238E27FC236}">
                  <a16:creationId xmlns:a16="http://schemas.microsoft.com/office/drawing/2014/main" id="{C3F3F761-2D32-4557-B8A9-DD320B51B697}"/>
                </a:ext>
              </a:extLst>
            </p:cNvPr>
            <p:cNvSpPr>
              <a:spLocks noChangeArrowheads="1"/>
            </p:cNvSpPr>
            <p:nvPr/>
          </p:nvSpPr>
          <p:spPr bwMode="auto">
            <a:xfrm>
              <a:off x="3091" y="1354"/>
              <a:ext cx="1331" cy="531"/>
            </a:xfrm>
            <a:prstGeom prst="rect">
              <a:avLst/>
            </a:prstGeom>
            <a:solidFill>
              <a:srgbClr val="FFFFFF"/>
            </a:solidFill>
            <a:ln w="0">
              <a:solidFill>
                <a:srgbClr val="000000"/>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746" name="Line 322">
              <a:extLst>
                <a:ext uri="{FF2B5EF4-FFF2-40B4-BE49-F238E27FC236}">
                  <a16:creationId xmlns:a16="http://schemas.microsoft.com/office/drawing/2014/main" id="{2342FB12-A9CE-463C-B966-92A37A0EEB4C}"/>
                </a:ext>
              </a:extLst>
            </p:cNvPr>
            <p:cNvSpPr>
              <a:spLocks noChangeShapeType="1"/>
            </p:cNvSpPr>
            <p:nvPr/>
          </p:nvSpPr>
          <p:spPr bwMode="auto">
            <a:xfrm>
              <a:off x="3128" y="1448"/>
              <a:ext cx="161"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47" name="Freeform 323">
              <a:extLst>
                <a:ext uri="{FF2B5EF4-FFF2-40B4-BE49-F238E27FC236}">
                  <a16:creationId xmlns:a16="http://schemas.microsoft.com/office/drawing/2014/main" id="{BBE3D21E-D1ED-46DD-B0D5-58A432D2AC9E}"/>
                </a:ext>
              </a:extLst>
            </p:cNvPr>
            <p:cNvSpPr>
              <a:spLocks/>
            </p:cNvSpPr>
            <p:nvPr/>
          </p:nvSpPr>
          <p:spPr bwMode="auto">
            <a:xfrm>
              <a:off x="3189" y="1428"/>
              <a:ext cx="38" cy="39"/>
            </a:xfrm>
            <a:custGeom>
              <a:avLst/>
              <a:gdLst>
                <a:gd name="T0" fmla="*/ 19 w 38"/>
                <a:gd name="T1" fmla="*/ 0 h 39"/>
                <a:gd name="T2" fmla="*/ 38 w 38"/>
                <a:gd name="T3" fmla="*/ 20 h 39"/>
                <a:gd name="T4" fmla="*/ 19 w 38"/>
                <a:gd name="T5" fmla="*/ 39 h 39"/>
                <a:gd name="T6" fmla="*/ 0 w 38"/>
                <a:gd name="T7" fmla="*/ 20 h 39"/>
                <a:gd name="T8" fmla="*/ 19 w 38"/>
                <a:gd name="T9" fmla="*/ 0 h 39"/>
                <a:gd name="T10" fmla="*/ 0 60000 65536"/>
                <a:gd name="T11" fmla="*/ 0 60000 65536"/>
                <a:gd name="T12" fmla="*/ 0 60000 65536"/>
                <a:gd name="T13" fmla="*/ 0 60000 65536"/>
                <a:gd name="T14" fmla="*/ 0 60000 65536"/>
                <a:gd name="T15" fmla="*/ 0 w 38"/>
                <a:gd name="T16" fmla="*/ 0 h 39"/>
                <a:gd name="T17" fmla="*/ 38 w 38"/>
                <a:gd name="T18" fmla="*/ 39 h 39"/>
              </a:gdLst>
              <a:ahLst/>
              <a:cxnLst>
                <a:cxn ang="T10">
                  <a:pos x="T0" y="T1"/>
                </a:cxn>
                <a:cxn ang="T11">
                  <a:pos x="T2" y="T3"/>
                </a:cxn>
                <a:cxn ang="T12">
                  <a:pos x="T4" y="T5"/>
                </a:cxn>
                <a:cxn ang="T13">
                  <a:pos x="T6" y="T7"/>
                </a:cxn>
                <a:cxn ang="T14">
                  <a:pos x="T8" y="T9"/>
                </a:cxn>
              </a:cxnLst>
              <a:rect l="T15" t="T16" r="T17" b="T18"/>
              <a:pathLst>
                <a:path w="38" h="39">
                  <a:moveTo>
                    <a:pt x="19" y="0"/>
                  </a:moveTo>
                  <a:lnTo>
                    <a:pt x="38" y="20"/>
                  </a:lnTo>
                  <a:lnTo>
                    <a:pt x="19" y="39"/>
                  </a:lnTo>
                  <a:lnTo>
                    <a:pt x="0" y="20"/>
                  </a:lnTo>
                  <a:lnTo>
                    <a:pt x="19" y="0"/>
                  </a:lnTo>
                  <a:close/>
                </a:path>
              </a:pathLst>
            </a:custGeom>
            <a:solidFill>
              <a:srgbClr val="000080"/>
            </a:solidFill>
            <a:ln w="12700">
              <a:solidFill>
                <a:srgbClr val="000080"/>
              </a:solidFill>
              <a:round/>
              <a:headEnd/>
              <a:tailEnd/>
            </a:ln>
          </p:spPr>
          <p:txBody>
            <a:bodyPr/>
            <a:lstStyle/>
            <a:p>
              <a:endParaRPr lang="zh-CN" altLang="en-US"/>
            </a:p>
          </p:txBody>
        </p:sp>
        <p:sp>
          <p:nvSpPr>
            <p:cNvPr id="26748" name="Rectangle 324">
              <a:extLst>
                <a:ext uri="{FF2B5EF4-FFF2-40B4-BE49-F238E27FC236}">
                  <a16:creationId xmlns:a16="http://schemas.microsoft.com/office/drawing/2014/main" id="{87BE153C-E292-4912-B562-0BF7EDD9EF00}"/>
                </a:ext>
              </a:extLst>
            </p:cNvPr>
            <p:cNvSpPr>
              <a:spLocks noChangeArrowheads="1"/>
            </p:cNvSpPr>
            <p:nvPr/>
          </p:nvSpPr>
          <p:spPr bwMode="auto">
            <a:xfrm>
              <a:off x="3320" y="1375"/>
              <a:ext cx="39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1600" b="1">
                  <a:solidFill>
                    <a:srgbClr val="000000"/>
                  </a:solidFill>
                  <a:latin typeface="Times New Roman" panose="02020603050405020304" pitchFamily="18" charset="0"/>
                  <a:ea typeface="宋体" panose="02010600030101010101" pitchFamily="2" charset="-122"/>
                </a:rPr>
                <a:t>退休金</a:t>
              </a:r>
              <a:endParaRPr lang="en-US" altLang="zh-CN" sz="2400" b="1">
                <a:latin typeface="Times New Roman" panose="02020603050405020304" pitchFamily="18" charset="0"/>
                <a:ea typeface="宋体" panose="02010600030101010101" pitchFamily="2" charset="-122"/>
              </a:endParaRPr>
            </a:p>
          </p:txBody>
        </p:sp>
        <p:sp>
          <p:nvSpPr>
            <p:cNvPr id="26749" name="Line 325">
              <a:extLst>
                <a:ext uri="{FF2B5EF4-FFF2-40B4-BE49-F238E27FC236}">
                  <a16:creationId xmlns:a16="http://schemas.microsoft.com/office/drawing/2014/main" id="{F5217B47-5938-48DE-A3A3-C9226BE2D877}"/>
                </a:ext>
              </a:extLst>
            </p:cNvPr>
            <p:cNvSpPr>
              <a:spLocks noChangeShapeType="1"/>
            </p:cNvSpPr>
            <p:nvPr/>
          </p:nvSpPr>
          <p:spPr bwMode="auto">
            <a:xfrm>
              <a:off x="3128" y="1624"/>
              <a:ext cx="161"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50" name="Rectangle 326">
              <a:extLst>
                <a:ext uri="{FF2B5EF4-FFF2-40B4-BE49-F238E27FC236}">
                  <a16:creationId xmlns:a16="http://schemas.microsoft.com/office/drawing/2014/main" id="{8F2051CB-6513-40A5-BFB5-B200DBB07D71}"/>
                </a:ext>
              </a:extLst>
            </p:cNvPr>
            <p:cNvSpPr>
              <a:spLocks noChangeArrowheads="1"/>
            </p:cNvSpPr>
            <p:nvPr/>
          </p:nvSpPr>
          <p:spPr bwMode="auto">
            <a:xfrm>
              <a:off x="3189" y="1605"/>
              <a:ext cx="38" cy="38"/>
            </a:xfrm>
            <a:prstGeom prst="rect">
              <a:avLst/>
            </a:prstGeom>
            <a:solidFill>
              <a:srgbClr val="FF00FF"/>
            </a:solidFill>
            <a:ln w="12700">
              <a:solidFill>
                <a:srgbClr val="FF00FF"/>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6751" name="Rectangle 327">
              <a:extLst>
                <a:ext uri="{FF2B5EF4-FFF2-40B4-BE49-F238E27FC236}">
                  <a16:creationId xmlns:a16="http://schemas.microsoft.com/office/drawing/2014/main" id="{1CBAD814-E2FD-4E10-A83C-BCCA93CFE62D}"/>
                </a:ext>
              </a:extLst>
            </p:cNvPr>
            <p:cNvSpPr>
              <a:spLocks noChangeArrowheads="1"/>
            </p:cNvSpPr>
            <p:nvPr/>
          </p:nvSpPr>
          <p:spPr bwMode="auto">
            <a:xfrm>
              <a:off x="3320" y="1551"/>
              <a:ext cx="5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1600" b="1">
                  <a:solidFill>
                    <a:srgbClr val="000000"/>
                  </a:solidFill>
                  <a:latin typeface="Times New Roman" panose="02020603050405020304" pitchFamily="18" charset="0"/>
                  <a:ea typeface="宋体" panose="02010600030101010101" pitchFamily="2" charset="-122"/>
                </a:rPr>
                <a:t>人力资本</a:t>
              </a:r>
              <a:endParaRPr lang="en-US" altLang="zh-CN" sz="2400" b="1">
                <a:latin typeface="Times New Roman" panose="02020603050405020304" pitchFamily="18" charset="0"/>
                <a:ea typeface="宋体" panose="02010600030101010101" pitchFamily="2" charset="-122"/>
              </a:endParaRPr>
            </a:p>
          </p:txBody>
        </p:sp>
        <p:sp>
          <p:nvSpPr>
            <p:cNvPr id="26752" name="Line 328">
              <a:extLst>
                <a:ext uri="{FF2B5EF4-FFF2-40B4-BE49-F238E27FC236}">
                  <a16:creationId xmlns:a16="http://schemas.microsoft.com/office/drawing/2014/main" id="{56D38845-73CE-4AA1-98BD-132BC313697A}"/>
                </a:ext>
              </a:extLst>
            </p:cNvPr>
            <p:cNvSpPr>
              <a:spLocks noChangeShapeType="1"/>
            </p:cNvSpPr>
            <p:nvPr/>
          </p:nvSpPr>
          <p:spPr bwMode="auto">
            <a:xfrm>
              <a:off x="3128" y="1801"/>
              <a:ext cx="161" cy="1"/>
            </a:xfrm>
            <a:prstGeom prst="line">
              <a:avLst/>
            </a:prstGeom>
            <a:noFill/>
            <a:ln w="127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53" name="Freeform 329">
              <a:extLst>
                <a:ext uri="{FF2B5EF4-FFF2-40B4-BE49-F238E27FC236}">
                  <a16:creationId xmlns:a16="http://schemas.microsoft.com/office/drawing/2014/main" id="{AA4E5CB9-D288-4AF0-830A-22952A501C0C}"/>
                </a:ext>
              </a:extLst>
            </p:cNvPr>
            <p:cNvSpPr>
              <a:spLocks/>
            </p:cNvSpPr>
            <p:nvPr/>
          </p:nvSpPr>
          <p:spPr bwMode="auto">
            <a:xfrm>
              <a:off x="3189" y="1782"/>
              <a:ext cx="38" cy="38"/>
            </a:xfrm>
            <a:custGeom>
              <a:avLst/>
              <a:gdLst>
                <a:gd name="T0" fmla="*/ 19 w 38"/>
                <a:gd name="T1" fmla="*/ 0 h 38"/>
                <a:gd name="T2" fmla="*/ 38 w 38"/>
                <a:gd name="T3" fmla="*/ 38 h 38"/>
                <a:gd name="T4" fmla="*/ 0 w 38"/>
                <a:gd name="T5" fmla="*/ 38 h 38"/>
                <a:gd name="T6" fmla="*/ 19 w 38"/>
                <a:gd name="T7" fmla="*/ 0 h 38"/>
                <a:gd name="T8" fmla="*/ 0 60000 65536"/>
                <a:gd name="T9" fmla="*/ 0 60000 65536"/>
                <a:gd name="T10" fmla="*/ 0 60000 65536"/>
                <a:gd name="T11" fmla="*/ 0 60000 65536"/>
                <a:gd name="T12" fmla="*/ 0 w 38"/>
                <a:gd name="T13" fmla="*/ 0 h 38"/>
                <a:gd name="T14" fmla="*/ 38 w 38"/>
                <a:gd name="T15" fmla="*/ 38 h 38"/>
              </a:gdLst>
              <a:ahLst/>
              <a:cxnLst>
                <a:cxn ang="T8">
                  <a:pos x="T0" y="T1"/>
                </a:cxn>
                <a:cxn ang="T9">
                  <a:pos x="T2" y="T3"/>
                </a:cxn>
                <a:cxn ang="T10">
                  <a:pos x="T4" y="T5"/>
                </a:cxn>
                <a:cxn ang="T11">
                  <a:pos x="T6" y="T7"/>
                </a:cxn>
              </a:cxnLst>
              <a:rect l="T12" t="T13" r="T14" b="T15"/>
              <a:pathLst>
                <a:path w="38" h="38">
                  <a:moveTo>
                    <a:pt x="19" y="0"/>
                  </a:moveTo>
                  <a:lnTo>
                    <a:pt x="38" y="38"/>
                  </a:lnTo>
                  <a:lnTo>
                    <a:pt x="0" y="38"/>
                  </a:lnTo>
                  <a:lnTo>
                    <a:pt x="19" y="0"/>
                  </a:lnTo>
                  <a:close/>
                </a:path>
              </a:pathLst>
            </a:custGeom>
            <a:solidFill>
              <a:srgbClr val="FFFF00"/>
            </a:solidFill>
            <a:ln w="12700">
              <a:solidFill>
                <a:srgbClr val="FFFF00"/>
              </a:solidFill>
              <a:round/>
              <a:headEnd/>
              <a:tailEnd/>
            </a:ln>
          </p:spPr>
          <p:txBody>
            <a:bodyPr/>
            <a:lstStyle/>
            <a:p>
              <a:endParaRPr lang="zh-CN" altLang="en-US"/>
            </a:p>
          </p:txBody>
        </p:sp>
        <p:sp>
          <p:nvSpPr>
            <p:cNvPr id="26754" name="Rectangle 330">
              <a:extLst>
                <a:ext uri="{FF2B5EF4-FFF2-40B4-BE49-F238E27FC236}">
                  <a16:creationId xmlns:a16="http://schemas.microsoft.com/office/drawing/2014/main" id="{59445F77-202C-4972-89E2-0B8643A633DA}"/>
                </a:ext>
              </a:extLst>
            </p:cNvPr>
            <p:cNvSpPr>
              <a:spLocks noChangeArrowheads="1"/>
            </p:cNvSpPr>
            <p:nvPr/>
          </p:nvSpPr>
          <p:spPr bwMode="auto">
            <a:xfrm>
              <a:off x="3320" y="1728"/>
              <a:ext cx="5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1600" b="1">
                  <a:solidFill>
                    <a:srgbClr val="000000"/>
                  </a:solidFill>
                  <a:latin typeface="Times New Roman" panose="02020603050405020304" pitchFamily="18" charset="0"/>
                  <a:ea typeface="宋体" panose="02010600030101010101" pitchFamily="2" charset="-122"/>
                </a:rPr>
                <a:t>财富总量</a:t>
              </a:r>
              <a:endParaRPr lang="en-US" altLang="zh-CN" sz="2400" b="1">
                <a:latin typeface="Times New Roman" panose="02020603050405020304" pitchFamily="18" charset="0"/>
                <a:ea typeface="宋体" panose="02010600030101010101" pitchFamily="2" charset="-122"/>
              </a:endParaRPr>
            </a:p>
          </p:txBody>
        </p:sp>
      </p:gr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a:extLst>
              <a:ext uri="{FF2B5EF4-FFF2-40B4-BE49-F238E27FC236}">
                <a16:creationId xmlns:a16="http://schemas.microsoft.com/office/drawing/2014/main" id="{4375C671-6096-42E6-9D1D-0B8FCE47BE38}"/>
              </a:ext>
            </a:extLst>
          </p:cNvPr>
          <p:cNvSpPr>
            <a:spLocks noGrp="1" noChangeArrowheads="1"/>
          </p:cNvSpPr>
          <p:nvPr>
            <p:ph type="title"/>
          </p:nvPr>
        </p:nvSpPr>
        <p:spPr bwMode="auto">
          <a:xfrm>
            <a:off x="250825" y="404813"/>
            <a:ext cx="8569325" cy="1223962"/>
          </a:xfrm>
          <a:ln>
            <a:miter lim="800000"/>
            <a:headEnd/>
            <a:tailEnd/>
          </a:ln>
        </p:spPr>
        <p:txBody>
          <a:bodyPr vert="horz" wrap="square" lIns="92075" tIns="46039" rIns="92075" bIns="46039" numCol="1" anchor="ctr" anchorCtr="0" compatLnSpc="1">
            <a:prstTxWarp prst="textNoShape">
              <a:avLst/>
            </a:prstTxWarp>
          </a:bodyPr>
          <a:lstStyle/>
          <a:p>
            <a:pPr>
              <a:defRPr/>
            </a:pPr>
            <a:r>
              <a:rPr lang="en-US" altLang="zh-CN" sz="2400" dirty="0">
                <a:effectLst>
                  <a:outerShdw blurRad="38100" dist="38100" dir="2700000" algn="tl">
                    <a:srgbClr val="C0C0C0"/>
                  </a:outerShdw>
                </a:effectLst>
                <a:ea typeface="宋体" pitchFamily="2" charset="-122"/>
                <a:cs typeface="Times New Roman" pitchFamily="18" charset="0"/>
              </a:rPr>
              <a:t>The </a:t>
            </a:r>
            <a:r>
              <a:rPr lang="en-US" altLang="zh-CN" sz="2400" dirty="0" err="1">
                <a:effectLst>
                  <a:outerShdw blurRad="38100" dist="38100" dir="2700000" algn="tl">
                    <a:srgbClr val="C0C0C0"/>
                  </a:outerShdw>
                </a:effectLst>
                <a:ea typeface="宋体" pitchFamily="2" charset="-122"/>
                <a:cs typeface="Times New Roman" pitchFamily="18" charset="0"/>
              </a:rPr>
              <a:t>Intertemporal</a:t>
            </a:r>
            <a:r>
              <a:rPr lang="en-US" altLang="zh-CN" sz="2400" dirty="0">
                <a:effectLst>
                  <a:outerShdw blurRad="38100" dist="38100" dir="2700000" algn="tl">
                    <a:srgbClr val="C0C0C0"/>
                  </a:outerShdw>
                </a:effectLst>
                <a:ea typeface="宋体" pitchFamily="2" charset="-122"/>
                <a:cs typeface="Times New Roman" pitchFamily="18" charset="0"/>
              </a:rPr>
              <a:t> Budget Constraint</a:t>
            </a:r>
            <a:br>
              <a:rPr lang="en-US" altLang="zh-CN" sz="3600" dirty="0">
                <a:effectLst>
                  <a:outerShdw blurRad="38100" dist="38100" dir="2700000" algn="tl">
                    <a:srgbClr val="C0C0C0"/>
                  </a:outerShdw>
                </a:effectLst>
                <a:ea typeface="宋体" pitchFamily="2" charset="-122"/>
                <a:cs typeface="Times New Roman" pitchFamily="18" charset="0"/>
              </a:rPr>
            </a:br>
            <a:r>
              <a:rPr lang="zh-CN" altLang="en-US" sz="4000" b="1" dirty="0">
                <a:effectLst>
                  <a:outerShdw blurRad="38100" dist="38100" dir="2700000" algn="tl">
                    <a:srgbClr val="C0C0C0"/>
                  </a:outerShdw>
                </a:effectLst>
                <a:ea typeface="楷体_GB2312" pitchFamily="49" charset="-122"/>
                <a:cs typeface="Times New Roman" pitchFamily="18" charset="0"/>
              </a:rPr>
              <a:t>跨期预算约束</a:t>
            </a:r>
            <a:endParaRPr lang="zh-CN" altLang="en-US" sz="3600" b="1" dirty="0">
              <a:effectLst>
                <a:outerShdw blurRad="38100" dist="38100" dir="2700000" algn="tl">
                  <a:srgbClr val="C0C0C0"/>
                </a:outerShdw>
              </a:effectLst>
              <a:ea typeface="楷体_GB2312" pitchFamily="49" charset="-122"/>
              <a:cs typeface="Times New Roman" pitchFamily="18" charset="0"/>
            </a:endParaRPr>
          </a:p>
        </p:txBody>
      </p:sp>
      <p:sp>
        <p:nvSpPr>
          <p:cNvPr id="349188" name="Rectangle 4">
            <a:extLst>
              <a:ext uri="{FF2B5EF4-FFF2-40B4-BE49-F238E27FC236}">
                <a16:creationId xmlns:a16="http://schemas.microsoft.com/office/drawing/2014/main" id="{96605E60-A90A-4079-A3EC-B02DDF29987F}"/>
              </a:ext>
            </a:extLst>
          </p:cNvPr>
          <p:cNvSpPr>
            <a:spLocks noGrp="1" noChangeArrowheads="1"/>
          </p:cNvSpPr>
          <p:nvPr>
            <p:ph type="body" idx="1"/>
          </p:nvPr>
        </p:nvSpPr>
        <p:spPr>
          <a:xfrm>
            <a:off x="2339975" y="3789363"/>
            <a:ext cx="6192838" cy="2662237"/>
          </a:xfrm>
          <a:noFill/>
        </p:spPr>
        <p:txBody>
          <a:bodyPr lIns="92075" tIns="46039" rIns="92075" bIns="46039"/>
          <a:lstStyle/>
          <a:p>
            <a:pPr marL="177800" lvl="1" indent="0">
              <a:buFontTx/>
              <a:buChar char=" "/>
            </a:pPr>
            <a:r>
              <a:rPr lang="en-US" altLang="zh-CN" sz="2200" b="1" i="1">
                <a:latin typeface="Times New Roman" panose="02020603050405020304" pitchFamily="18" charset="0"/>
                <a:ea typeface="宋体" panose="02010600030101010101" pitchFamily="2" charset="-122"/>
                <a:cs typeface="Times New Roman" panose="02020603050405020304" pitchFamily="18" charset="0"/>
              </a:rPr>
              <a:t>i</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 = </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实际利率</a:t>
            </a:r>
            <a:endParaRPr lang="en-US" altLang="zh-CN" sz="2200" b="1">
              <a:latin typeface="Times New Roman" panose="02020603050405020304" pitchFamily="18" charset="0"/>
              <a:ea typeface="宋体" panose="02010600030101010101" pitchFamily="2" charset="-122"/>
              <a:cs typeface="Times New Roman" panose="02020603050405020304" pitchFamily="18" charset="0"/>
            </a:endParaRPr>
          </a:p>
          <a:p>
            <a:pPr marL="177800" lvl="1" indent="0">
              <a:buFontTx/>
              <a:buChar char=" "/>
            </a:pPr>
            <a:r>
              <a:rPr lang="en-US" altLang="zh-CN" sz="2200" b="1" i="1">
                <a:latin typeface="Times New Roman" panose="02020603050405020304" pitchFamily="18" charset="0"/>
                <a:ea typeface="宋体" panose="02010600030101010101" pitchFamily="2" charset="-122"/>
                <a:cs typeface="Times New Roman" panose="02020603050405020304" pitchFamily="18" charset="0"/>
              </a:rPr>
              <a:t>R</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 = </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直至退休的年数</a:t>
            </a:r>
            <a:endParaRPr lang="en-US" altLang="zh-CN" sz="2200" b="1">
              <a:latin typeface="Times New Roman" panose="02020603050405020304" pitchFamily="18" charset="0"/>
              <a:ea typeface="宋体" panose="02010600030101010101" pitchFamily="2" charset="-122"/>
              <a:cs typeface="Times New Roman" panose="02020603050405020304" pitchFamily="18" charset="0"/>
            </a:endParaRPr>
          </a:p>
          <a:p>
            <a:pPr marL="177800" lvl="1" indent="0">
              <a:buFontTx/>
              <a:buChar char=" "/>
            </a:pPr>
            <a:r>
              <a:rPr lang="en-US" altLang="zh-CN" sz="2200" b="1" i="1">
                <a:latin typeface="Times New Roman" panose="02020603050405020304" pitchFamily="18" charset="0"/>
                <a:ea typeface="宋体" panose="02010600030101010101" pitchFamily="2" charset="-122"/>
                <a:cs typeface="Times New Roman" panose="02020603050405020304" pitchFamily="18" charset="0"/>
              </a:rPr>
              <a:t>Y </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劳动收入</a:t>
            </a:r>
            <a:endParaRPr lang="en-US" altLang="zh-CN" sz="2200" b="1">
              <a:latin typeface="Times New Roman" panose="02020603050405020304" pitchFamily="18" charset="0"/>
              <a:ea typeface="宋体" panose="02010600030101010101" pitchFamily="2" charset="-122"/>
              <a:cs typeface="Times New Roman" panose="02020603050405020304" pitchFamily="18" charset="0"/>
            </a:endParaRPr>
          </a:p>
          <a:p>
            <a:pPr marL="177800" lvl="1" indent="0">
              <a:buFontTx/>
              <a:buChar char=" "/>
            </a:pPr>
            <a:r>
              <a:rPr lang="en-US" altLang="zh-CN" sz="2200" b="1" i="1">
                <a:latin typeface="Times New Roman" panose="02020603050405020304" pitchFamily="18" charset="0"/>
                <a:ea typeface="宋体" panose="02010600030101010101" pitchFamily="2" charset="-122"/>
                <a:cs typeface="Times New Roman" panose="02020603050405020304" pitchFamily="18" charset="0"/>
              </a:rPr>
              <a:t>T</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 = </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生存年数</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1" i="1">
                <a:latin typeface="Times New Roman" panose="02020603050405020304" pitchFamily="18" charset="0"/>
                <a:ea typeface="宋体" panose="02010600030101010101" pitchFamily="2" charset="-122"/>
                <a:cs typeface="Times New Roman" panose="02020603050405020304" pitchFamily="18" charset="0"/>
              </a:rPr>
              <a:t>T</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大于</a:t>
            </a:r>
            <a:r>
              <a:rPr lang="en-US" altLang="zh-CN" sz="2200" b="1" i="1">
                <a:latin typeface="Times New Roman" panose="02020603050405020304" pitchFamily="18" charset="0"/>
                <a:ea typeface="宋体" panose="02010600030101010101" pitchFamily="2" charset="-122"/>
                <a:cs typeface="Times New Roman" panose="02020603050405020304" pitchFamily="18" charset="0"/>
              </a:rPr>
              <a:t>R</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a:t>
            </a:r>
          </a:p>
          <a:p>
            <a:pPr marL="177800" lvl="1" indent="0">
              <a:buFontTx/>
              <a:buChar char=" "/>
            </a:pPr>
            <a:r>
              <a:rPr lang="en-US" altLang="zh-CN" sz="2200" b="1" i="1">
                <a:latin typeface="Times New Roman" panose="02020603050405020304" pitchFamily="18" charset="0"/>
                <a:ea typeface="宋体" panose="02010600030101010101" pitchFamily="2" charset="-122"/>
                <a:cs typeface="Times New Roman" panose="02020603050405020304" pitchFamily="18" charset="0"/>
              </a:rPr>
              <a:t>W</a:t>
            </a:r>
            <a:r>
              <a:rPr lang="en-US" altLang="zh-CN" sz="2200" b="1" baseline="-25000">
                <a:latin typeface="Times New Roman" panose="02020603050405020304" pitchFamily="18" charset="0"/>
                <a:ea typeface="宋体" panose="02010600030101010101" pitchFamily="2" charset="-122"/>
                <a:cs typeface="Times New Roman" panose="02020603050405020304" pitchFamily="18" charset="0"/>
              </a:rPr>
              <a:t>0</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 = </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初始财富价值</a:t>
            </a:r>
            <a:endParaRPr lang="en-US" altLang="zh-CN" sz="2200" b="1">
              <a:latin typeface="Times New Roman" panose="02020603050405020304" pitchFamily="18" charset="0"/>
              <a:ea typeface="宋体" panose="02010600030101010101" pitchFamily="2" charset="-122"/>
              <a:cs typeface="Times New Roman" panose="02020603050405020304" pitchFamily="18" charset="0"/>
            </a:endParaRPr>
          </a:p>
          <a:p>
            <a:pPr marL="177800" lvl="1" indent="0">
              <a:buFontTx/>
              <a:buChar char=" "/>
            </a:pPr>
            <a:r>
              <a:rPr lang="en-US" altLang="zh-CN" sz="2200" b="1" i="1">
                <a:latin typeface="Times New Roman" panose="02020603050405020304" pitchFamily="18" charset="0"/>
                <a:ea typeface="宋体" panose="02010600030101010101" pitchFamily="2" charset="-122"/>
                <a:cs typeface="Times New Roman" panose="02020603050405020304" pitchFamily="18" charset="0"/>
              </a:rPr>
              <a:t>B</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 = </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遗产</a:t>
            </a:r>
            <a:endParaRPr lang="en-US" altLang="zh-CN" sz="2200" b="1">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 name="Group 5">
            <a:extLst>
              <a:ext uri="{FF2B5EF4-FFF2-40B4-BE49-F238E27FC236}">
                <a16:creationId xmlns:a16="http://schemas.microsoft.com/office/drawing/2014/main" id="{8986C640-FE59-4DB3-A798-429F2194CD84}"/>
              </a:ext>
            </a:extLst>
          </p:cNvPr>
          <p:cNvGrpSpPr>
            <a:grpSpLocks/>
          </p:cNvGrpSpPr>
          <p:nvPr/>
        </p:nvGrpSpPr>
        <p:grpSpPr bwMode="auto">
          <a:xfrm>
            <a:off x="1403350" y="1989138"/>
            <a:ext cx="6570663" cy="523875"/>
            <a:chOff x="847" y="1888"/>
            <a:chExt cx="4139" cy="330"/>
          </a:xfrm>
        </p:grpSpPr>
        <p:sp>
          <p:nvSpPr>
            <p:cNvPr id="28680" name="Text Box 6">
              <a:extLst>
                <a:ext uri="{FF2B5EF4-FFF2-40B4-BE49-F238E27FC236}">
                  <a16:creationId xmlns:a16="http://schemas.microsoft.com/office/drawing/2014/main" id="{D462CF70-3BBF-4937-91C7-B5851A179DF8}"/>
                </a:ext>
              </a:extLst>
            </p:cNvPr>
            <p:cNvSpPr txBox="1">
              <a:spLocks noChangeArrowheads="1"/>
            </p:cNvSpPr>
            <p:nvPr/>
          </p:nvSpPr>
          <p:spPr bwMode="auto">
            <a:xfrm>
              <a:off x="847" y="1907"/>
              <a:ext cx="1633" cy="271"/>
            </a:xfrm>
            <a:prstGeom prst="rect">
              <a:avLst/>
            </a:prstGeom>
            <a:gradFill rotWithShape="1">
              <a:gsLst>
                <a:gs pos="0">
                  <a:schemeClr val="accent2"/>
                </a:gs>
                <a:gs pos="100000">
                  <a:schemeClr val="hlink"/>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zh-CN" altLang="en-US" sz="2200" b="1">
                  <a:solidFill>
                    <a:srgbClr val="0000CC"/>
                  </a:solidFill>
                  <a:latin typeface="Times New Roman" panose="02020603050405020304" pitchFamily="18" charset="0"/>
                  <a:ea typeface="宋体" panose="02010600030101010101" pitchFamily="2" charset="-122"/>
                </a:rPr>
                <a:t>现金流出总额</a:t>
              </a:r>
              <a:endParaRPr lang="en-US" altLang="zh-CN" sz="2400">
                <a:solidFill>
                  <a:srgbClr val="0000CC"/>
                </a:solidFill>
                <a:latin typeface="Times New Roman" panose="02020603050405020304" pitchFamily="18" charset="0"/>
                <a:ea typeface="宋体" panose="02010600030101010101" pitchFamily="2" charset="-122"/>
              </a:endParaRPr>
            </a:p>
          </p:txBody>
        </p:sp>
        <p:sp>
          <p:nvSpPr>
            <p:cNvPr id="28681" name="Text Box 7">
              <a:extLst>
                <a:ext uri="{FF2B5EF4-FFF2-40B4-BE49-F238E27FC236}">
                  <a16:creationId xmlns:a16="http://schemas.microsoft.com/office/drawing/2014/main" id="{757FE0A4-4510-4CCA-A6B2-08ABB4F4DD53}"/>
                </a:ext>
              </a:extLst>
            </p:cNvPr>
            <p:cNvSpPr txBox="1">
              <a:spLocks noChangeArrowheads="1"/>
            </p:cNvSpPr>
            <p:nvPr/>
          </p:nvSpPr>
          <p:spPr bwMode="auto">
            <a:xfrm>
              <a:off x="3217" y="1899"/>
              <a:ext cx="1769" cy="271"/>
            </a:xfrm>
            <a:prstGeom prst="rect">
              <a:avLst/>
            </a:prstGeom>
            <a:gradFill rotWithShape="1">
              <a:gsLst>
                <a:gs pos="0">
                  <a:schemeClr val="accent2"/>
                </a:gs>
                <a:gs pos="100000">
                  <a:schemeClr val="hlink"/>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zh-CN" altLang="en-US" sz="2200" b="1">
                  <a:solidFill>
                    <a:srgbClr val="0000CC"/>
                  </a:solidFill>
                  <a:latin typeface="Times New Roman" panose="02020603050405020304" pitchFamily="18" charset="0"/>
                  <a:ea typeface="宋体" panose="02010600030101010101" pitchFamily="2" charset="-122"/>
                </a:rPr>
                <a:t>现金流入总额</a:t>
              </a:r>
              <a:endParaRPr lang="en-US" altLang="zh-CN" sz="2200" b="1">
                <a:solidFill>
                  <a:srgbClr val="0000CC"/>
                </a:solidFill>
                <a:latin typeface="Times New Roman" panose="02020603050405020304" pitchFamily="18" charset="0"/>
                <a:ea typeface="宋体" panose="02010600030101010101" pitchFamily="2" charset="-122"/>
              </a:endParaRPr>
            </a:p>
          </p:txBody>
        </p:sp>
        <p:sp>
          <p:nvSpPr>
            <p:cNvPr id="28682" name="Text Box 8">
              <a:extLst>
                <a:ext uri="{FF2B5EF4-FFF2-40B4-BE49-F238E27FC236}">
                  <a16:creationId xmlns:a16="http://schemas.microsoft.com/office/drawing/2014/main" id="{7ADE59E5-1529-4ADA-8EF2-0422EA1EE438}"/>
                </a:ext>
              </a:extLst>
            </p:cNvPr>
            <p:cNvSpPr txBox="1">
              <a:spLocks noChangeArrowheads="1"/>
            </p:cNvSpPr>
            <p:nvPr/>
          </p:nvSpPr>
          <p:spPr bwMode="auto">
            <a:xfrm>
              <a:off x="2699" y="1888"/>
              <a:ext cx="27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2800" b="1">
                  <a:solidFill>
                    <a:schemeClr val="tx2"/>
                  </a:solidFill>
                  <a:latin typeface="ZapfDingbats"/>
                  <a:ea typeface="宋体" panose="02010600030101010101" pitchFamily="2" charset="-122"/>
                </a:rPr>
                <a:t>=</a:t>
              </a:r>
            </a:p>
          </p:txBody>
        </p:sp>
      </p:grpSp>
      <p:sp>
        <p:nvSpPr>
          <p:cNvPr id="28677" name="任意多边形 3">
            <a:extLst>
              <a:ext uri="{FF2B5EF4-FFF2-40B4-BE49-F238E27FC236}">
                <a16:creationId xmlns:a16="http://schemas.microsoft.com/office/drawing/2014/main" id="{1BBF6B62-C165-4117-A61A-46A3AEB73545}"/>
              </a:ext>
            </a:extLst>
          </p:cNvPr>
          <p:cNvSpPr>
            <a:spLocks/>
          </p:cNvSpPr>
          <p:nvPr/>
        </p:nvSpPr>
        <p:spPr bwMode="auto">
          <a:xfrm>
            <a:off x="4137025" y="5681663"/>
            <a:ext cx="3319463" cy="719137"/>
          </a:xfrm>
          <a:custGeom>
            <a:avLst/>
            <a:gdLst>
              <a:gd name="T0" fmla="*/ 0 w 3320143"/>
              <a:gd name="T1" fmla="*/ 68283 h 718457"/>
              <a:gd name="T2" fmla="*/ 0 w 3320143"/>
              <a:gd name="T3" fmla="*/ 68283 h 718457"/>
              <a:gd name="T4" fmla="*/ 32329 w 3320143"/>
              <a:gd name="T5" fmla="*/ 170710 h 718457"/>
              <a:gd name="T6" fmla="*/ 53912 w 3320143"/>
              <a:gd name="T7" fmla="*/ 204853 h 718457"/>
              <a:gd name="T8" fmla="*/ 64704 w 3320143"/>
              <a:gd name="T9" fmla="*/ 295896 h 718457"/>
              <a:gd name="T10" fmla="*/ 86240 w 3320143"/>
              <a:gd name="T11" fmla="*/ 398323 h 718457"/>
              <a:gd name="T12" fmla="*/ 97032 w 3320143"/>
              <a:gd name="T13" fmla="*/ 477988 h 718457"/>
              <a:gd name="T14" fmla="*/ 140152 w 3320143"/>
              <a:gd name="T15" fmla="*/ 580411 h 718457"/>
              <a:gd name="T16" fmla="*/ 161735 w 3320143"/>
              <a:gd name="T17" fmla="*/ 603175 h 718457"/>
              <a:gd name="T18" fmla="*/ 226404 w 3320143"/>
              <a:gd name="T19" fmla="*/ 614554 h 718457"/>
              <a:gd name="T20" fmla="*/ 269537 w 3320143"/>
              <a:gd name="T21" fmla="*/ 625936 h 718457"/>
              <a:gd name="T22" fmla="*/ 506727 w 3320143"/>
              <a:gd name="T23" fmla="*/ 648695 h 718457"/>
              <a:gd name="T24" fmla="*/ 592978 w 3320143"/>
              <a:gd name="T25" fmla="*/ 671458 h 718457"/>
              <a:gd name="T26" fmla="*/ 1099706 w 3320143"/>
              <a:gd name="T27" fmla="*/ 648695 h 718457"/>
              <a:gd name="T28" fmla="*/ 1358458 w 3320143"/>
              <a:gd name="T29" fmla="*/ 614554 h 718457"/>
              <a:gd name="T30" fmla="*/ 1627994 w 3320143"/>
              <a:gd name="T31" fmla="*/ 580411 h 718457"/>
              <a:gd name="T32" fmla="*/ 2145503 w 3320143"/>
              <a:gd name="T33" fmla="*/ 569034 h 718457"/>
              <a:gd name="T34" fmla="*/ 2350349 w 3320143"/>
              <a:gd name="T35" fmla="*/ 591793 h 718457"/>
              <a:gd name="T36" fmla="*/ 2576759 w 3320143"/>
              <a:gd name="T37" fmla="*/ 625936 h 718457"/>
              <a:gd name="T38" fmla="*/ 2706138 w 3320143"/>
              <a:gd name="T39" fmla="*/ 660078 h 718457"/>
              <a:gd name="T40" fmla="*/ 2857077 w 3320143"/>
              <a:gd name="T41" fmla="*/ 694217 h 718457"/>
              <a:gd name="T42" fmla="*/ 2997234 w 3320143"/>
              <a:gd name="T43" fmla="*/ 716981 h 718457"/>
              <a:gd name="T44" fmla="*/ 3288333 w 3320143"/>
              <a:gd name="T45" fmla="*/ 751125 h 718457"/>
              <a:gd name="T46" fmla="*/ 690011 w 3320143"/>
              <a:gd name="T47" fmla="*/ 0 h 718457"/>
              <a:gd name="T48" fmla="*/ 722358 w 3320143"/>
              <a:gd name="T49" fmla="*/ 102425 h 718457"/>
              <a:gd name="T50" fmla="*/ 754697 w 3320143"/>
              <a:gd name="T51" fmla="*/ 159330 h 718457"/>
              <a:gd name="T52" fmla="*/ 765482 w 3320143"/>
              <a:gd name="T53" fmla="*/ 330038 h 718457"/>
              <a:gd name="T54" fmla="*/ 776266 w 3320143"/>
              <a:gd name="T55" fmla="*/ 364181 h 718457"/>
              <a:gd name="T56" fmla="*/ 830171 w 3320143"/>
              <a:gd name="T57" fmla="*/ 398323 h 718457"/>
              <a:gd name="T58" fmla="*/ 927203 w 3320143"/>
              <a:gd name="T59" fmla="*/ 409703 h 718457"/>
              <a:gd name="T60" fmla="*/ 1121268 w 3320143"/>
              <a:gd name="T61" fmla="*/ 443846 h 718457"/>
              <a:gd name="T62" fmla="*/ 1369239 w 3320143"/>
              <a:gd name="T63" fmla="*/ 477988 h 718457"/>
              <a:gd name="T64" fmla="*/ 1552525 w 3320143"/>
              <a:gd name="T65" fmla="*/ 512129 h 718457"/>
              <a:gd name="T66" fmla="*/ 1638776 w 3320143"/>
              <a:gd name="T67" fmla="*/ 534889 h 718457"/>
              <a:gd name="T68" fmla="*/ 1692683 w 3320143"/>
              <a:gd name="T69" fmla="*/ 546272 h 718457"/>
              <a:gd name="T70" fmla="*/ 1735807 w 3320143"/>
              <a:gd name="T71" fmla="*/ 557650 h 718457"/>
              <a:gd name="T72" fmla="*/ 1875967 w 3320143"/>
              <a:gd name="T73" fmla="*/ 569034 h 718457"/>
              <a:gd name="T74" fmla="*/ 1919093 w 3320143"/>
              <a:gd name="T75" fmla="*/ 580411 h 718457"/>
              <a:gd name="T76" fmla="*/ 2070034 w 3320143"/>
              <a:gd name="T77" fmla="*/ 603175 h 718457"/>
              <a:gd name="T78" fmla="*/ 2188629 w 3320143"/>
              <a:gd name="T79" fmla="*/ 637317 h 718457"/>
              <a:gd name="T80" fmla="*/ 2242535 w 3320143"/>
              <a:gd name="T81" fmla="*/ 648695 h 718457"/>
              <a:gd name="T82" fmla="*/ 2274881 w 3320143"/>
              <a:gd name="T83" fmla="*/ 660078 h 718457"/>
              <a:gd name="T84" fmla="*/ 2328788 w 3320143"/>
              <a:gd name="T85" fmla="*/ 660078 h 71845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320143" h="718457">
                <a:moveTo>
                  <a:pt x="0" y="65314"/>
                </a:moveTo>
                <a:lnTo>
                  <a:pt x="0" y="65314"/>
                </a:lnTo>
                <a:cubicBezTo>
                  <a:pt x="10886" y="97971"/>
                  <a:pt x="19418" y="131510"/>
                  <a:pt x="32658" y="163286"/>
                </a:cubicBezTo>
                <a:cubicBezTo>
                  <a:pt x="37690" y="175362"/>
                  <a:pt x="50987" y="183321"/>
                  <a:pt x="54429" y="195943"/>
                </a:cubicBezTo>
                <a:cubicBezTo>
                  <a:pt x="62126" y="224166"/>
                  <a:pt x="60867" y="254114"/>
                  <a:pt x="65315" y="283028"/>
                </a:cubicBezTo>
                <a:cubicBezTo>
                  <a:pt x="86925" y="423494"/>
                  <a:pt x="65413" y="261800"/>
                  <a:pt x="87086" y="381000"/>
                </a:cubicBezTo>
                <a:cubicBezTo>
                  <a:pt x="91676" y="406244"/>
                  <a:pt x="92203" y="432199"/>
                  <a:pt x="97972" y="457200"/>
                </a:cubicBezTo>
                <a:cubicBezTo>
                  <a:pt x="107771" y="499662"/>
                  <a:pt x="116197" y="523523"/>
                  <a:pt x="141515" y="555171"/>
                </a:cubicBezTo>
                <a:cubicBezTo>
                  <a:pt x="147926" y="563185"/>
                  <a:pt x="153676" y="573339"/>
                  <a:pt x="163286" y="576943"/>
                </a:cubicBezTo>
                <a:cubicBezTo>
                  <a:pt x="183952" y="584693"/>
                  <a:pt x="206957" y="583499"/>
                  <a:pt x="228600" y="587828"/>
                </a:cubicBezTo>
                <a:cubicBezTo>
                  <a:pt x="243271" y="590762"/>
                  <a:pt x="257281" y="596999"/>
                  <a:pt x="272143" y="598714"/>
                </a:cubicBezTo>
                <a:cubicBezTo>
                  <a:pt x="351773" y="607902"/>
                  <a:pt x="511629" y="620486"/>
                  <a:pt x="511629" y="620486"/>
                </a:cubicBezTo>
                <a:cubicBezTo>
                  <a:pt x="540658" y="627743"/>
                  <a:pt x="568801" y="641545"/>
                  <a:pt x="598715" y="642257"/>
                </a:cubicBezTo>
                <a:cubicBezTo>
                  <a:pt x="795576" y="646944"/>
                  <a:pt x="930306" y="634334"/>
                  <a:pt x="1110343" y="620486"/>
                </a:cubicBezTo>
                <a:cubicBezTo>
                  <a:pt x="1460458" y="562132"/>
                  <a:pt x="1022392" y="631479"/>
                  <a:pt x="1371600" y="587828"/>
                </a:cubicBezTo>
                <a:cubicBezTo>
                  <a:pt x="1546141" y="566010"/>
                  <a:pt x="1461168" y="561157"/>
                  <a:pt x="1643743" y="555171"/>
                </a:cubicBezTo>
                <a:cubicBezTo>
                  <a:pt x="1817859" y="549462"/>
                  <a:pt x="1992086" y="547914"/>
                  <a:pt x="2166258" y="544286"/>
                </a:cubicBezTo>
                <a:cubicBezTo>
                  <a:pt x="2361198" y="560530"/>
                  <a:pt x="2230881" y="547096"/>
                  <a:pt x="2373086" y="566057"/>
                </a:cubicBezTo>
                <a:cubicBezTo>
                  <a:pt x="2452007" y="576580"/>
                  <a:pt x="2521837" y="582744"/>
                  <a:pt x="2601686" y="598714"/>
                </a:cubicBezTo>
                <a:cubicBezTo>
                  <a:pt x="2645697" y="607516"/>
                  <a:pt x="2688581" y="621279"/>
                  <a:pt x="2732315" y="631371"/>
                </a:cubicBezTo>
                <a:cubicBezTo>
                  <a:pt x="2782938" y="643053"/>
                  <a:pt x="2833630" y="654568"/>
                  <a:pt x="2884715" y="664028"/>
                </a:cubicBezTo>
                <a:cubicBezTo>
                  <a:pt x="2931643" y="672719"/>
                  <a:pt x="2978765" y="680804"/>
                  <a:pt x="3026229" y="685800"/>
                </a:cubicBezTo>
                <a:lnTo>
                  <a:pt x="3320143" y="718457"/>
                </a:lnTo>
                <a:lnTo>
                  <a:pt x="696686" y="0"/>
                </a:lnTo>
                <a:cubicBezTo>
                  <a:pt x="707572" y="32657"/>
                  <a:pt x="715783" y="66331"/>
                  <a:pt x="729343" y="97971"/>
                </a:cubicBezTo>
                <a:cubicBezTo>
                  <a:pt x="737678" y="117418"/>
                  <a:pt x="757851" y="131653"/>
                  <a:pt x="762000" y="152400"/>
                </a:cubicBezTo>
                <a:cubicBezTo>
                  <a:pt x="772698" y="205890"/>
                  <a:pt x="766862" y="261470"/>
                  <a:pt x="772886" y="315686"/>
                </a:cubicBezTo>
                <a:cubicBezTo>
                  <a:pt x="774153" y="327090"/>
                  <a:pt x="775658" y="340229"/>
                  <a:pt x="783772" y="348343"/>
                </a:cubicBezTo>
                <a:cubicBezTo>
                  <a:pt x="798733" y="363304"/>
                  <a:pt x="817856" y="375187"/>
                  <a:pt x="838200" y="381000"/>
                </a:cubicBezTo>
                <a:cubicBezTo>
                  <a:pt x="869794" y="390027"/>
                  <a:pt x="903515" y="388257"/>
                  <a:pt x="936172" y="391886"/>
                </a:cubicBezTo>
                <a:cubicBezTo>
                  <a:pt x="1104135" y="433876"/>
                  <a:pt x="938034" y="396817"/>
                  <a:pt x="1132115" y="424543"/>
                </a:cubicBezTo>
                <a:cubicBezTo>
                  <a:pt x="1401359" y="463006"/>
                  <a:pt x="1096713" y="433385"/>
                  <a:pt x="1382486" y="457200"/>
                </a:cubicBezTo>
                <a:cubicBezTo>
                  <a:pt x="1604826" y="512784"/>
                  <a:pt x="1326312" y="447287"/>
                  <a:pt x="1567543" y="489857"/>
                </a:cubicBezTo>
                <a:cubicBezTo>
                  <a:pt x="1597010" y="495057"/>
                  <a:pt x="1625473" y="504900"/>
                  <a:pt x="1654629" y="511628"/>
                </a:cubicBezTo>
                <a:cubicBezTo>
                  <a:pt x="1672658" y="515788"/>
                  <a:pt x="1690996" y="518500"/>
                  <a:pt x="1709058" y="522514"/>
                </a:cubicBezTo>
                <a:cubicBezTo>
                  <a:pt x="1723662" y="525760"/>
                  <a:pt x="1737742" y="531652"/>
                  <a:pt x="1752600" y="533400"/>
                </a:cubicBezTo>
                <a:cubicBezTo>
                  <a:pt x="1799587" y="538928"/>
                  <a:pt x="1846943" y="540657"/>
                  <a:pt x="1894115" y="544286"/>
                </a:cubicBezTo>
                <a:cubicBezTo>
                  <a:pt x="1908629" y="547914"/>
                  <a:pt x="1922871" y="552896"/>
                  <a:pt x="1937658" y="555171"/>
                </a:cubicBezTo>
                <a:cubicBezTo>
                  <a:pt x="2025719" y="568719"/>
                  <a:pt x="2019344" y="559265"/>
                  <a:pt x="2090058" y="576943"/>
                </a:cubicBezTo>
                <a:cubicBezTo>
                  <a:pt x="2174942" y="598164"/>
                  <a:pt x="2143859" y="594946"/>
                  <a:pt x="2209800" y="609600"/>
                </a:cubicBezTo>
                <a:cubicBezTo>
                  <a:pt x="2227862" y="613614"/>
                  <a:pt x="2246279" y="615999"/>
                  <a:pt x="2264229" y="620486"/>
                </a:cubicBezTo>
                <a:cubicBezTo>
                  <a:pt x="2275361" y="623269"/>
                  <a:pt x="2285500" y="629948"/>
                  <a:pt x="2296886" y="631371"/>
                </a:cubicBezTo>
                <a:cubicBezTo>
                  <a:pt x="2314889" y="633621"/>
                  <a:pt x="2333172" y="631371"/>
                  <a:pt x="2351315" y="631371"/>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aphicFrame>
        <p:nvGraphicFramePr>
          <p:cNvPr id="28679" name="对象 3">
            <a:extLst>
              <a:ext uri="{FF2B5EF4-FFF2-40B4-BE49-F238E27FC236}">
                <a16:creationId xmlns:a16="http://schemas.microsoft.com/office/drawing/2014/main" id="{CDB2CBF1-C2BD-4A8E-8C09-394A10F004D2}"/>
              </a:ext>
            </a:extLst>
          </p:cNvPr>
          <p:cNvGraphicFramePr>
            <a:graphicFrameLocks noChangeAspect="1"/>
          </p:cNvGraphicFramePr>
          <p:nvPr/>
        </p:nvGraphicFramePr>
        <p:xfrm>
          <a:off x="2286000" y="2781300"/>
          <a:ext cx="4070350" cy="863600"/>
        </p:xfrm>
        <a:graphic>
          <a:graphicData uri="http://schemas.openxmlformats.org/presentationml/2006/ole">
            <mc:AlternateContent xmlns:mc="http://schemas.openxmlformats.org/markup-compatibility/2006">
              <mc:Choice xmlns:v="urn:schemas-microsoft-com:vml" Requires="v">
                <p:oleObj name="Equation" r:id="rId3" imgW="2273300" imgH="482600" progId="Equation.DSMT4">
                  <p:embed/>
                </p:oleObj>
              </mc:Choice>
              <mc:Fallback>
                <p:oleObj name="Equation" r:id="rId3" imgW="2273300" imgH="4826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781300"/>
                        <a:ext cx="40703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文本框 2">
            <a:extLst>
              <a:ext uri="{FF2B5EF4-FFF2-40B4-BE49-F238E27FC236}">
                <a16:creationId xmlns:a16="http://schemas.microsoft.com/office/drawing/2014/main" id="{C6D58C47-CDC7-6AAE-7865-D003B2C0BFA0}"/>
              </a:ext>
            </a:extLst>
          </p:cNvPr>
          <p:cNvSpPr txBox="1"/>
          <p:nvPr/>
        </p:nvSpPr>
        <p:spPr>
          <a:xfrm>
            <a:off x="5165725" y="6000690"/>
            <a:ext cx="3078683" cy="400110"/>
          </a:xfrm>
          <a:prstGeom prst="rect">
            <a:avLst/>
          </a:prstGeom>
          <a:noFill/>
        </p:spPr>
        <p:txBody>
          <a:bodyPr wrap="square" rtlCol="0">
            <a:spAutoFit/>
          </a:bodyPr>
          <a:lstStyle/>
          <a:p>
            <a:r>
              <a:rPr lang="zh-CN" altLang="en-US" sz="2000" dirty="0">
                <a:solidFill>
                  <a:srgbClr val="FF0000"/>
                </a:solidFill>
              </a:rPr>
              <a:t>思考：什么是长寿风险？</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3" presetClass="entr" presetSubtype="10" fill="hold" grpId="0" nodeType="withEffect">
                                  <p:stCondLst>
                                    <p:cond delay="0"/>
                                  </p:stCondLst>
                                  <p:childTnLst>
                                    <p:set>
                                      <p:cBhvr>
                                        <p:cTn id="11" dur="1" fill="hold">
                                          <p:stCondLst>
                                            <p:cond delay="0"/>
                                          </p:stCondLst>
                                        </p:cTn>
                                        <p:tgtEl>
                                          <p:spTgt spid="349188">
                                            <p:txEl>
                                              <p:pRg st="0" end="0"/>
                                            </p:txEl>
                                          </p:spTgt>
                                        </p:tgtEl>
                                        <p:attrNameLst>
                                          <p:attrName>style.visibility</p:attrName>
                                        </p:attrNameLst>
                                      </p:cBhvr>
                                      <p:to>
                                        <p:strVal val="visible"/>
                                      </p:to>
                                    </p:set>
                                    <p:animEffect transition="in" filter="blinds(horizontal)">
                                      <p:cBhvr>
                                        <p:cTn id="12" dur="500"/>
                                        <p:tgtEl>
                                          <p:spTgt spid="349188">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49188">
                                            <p:txEl>
                                              <p:pRg st="1" end="1"/>
                                            </p:txEl>
                                          </p:spTgt>
                                        </p:tgtEl>
                                        <p:attrNameLst>
                                          <p:attrName>style.visibility</p:attrName>
                                        </p:attrNameLst>
                                      </p:cBhvr>
                                      <p:to>
                                        <p:strVal val="visible"/>
                                      </p:to>
                                    </p:set>
                                    <p:animEffect transition="in" filter="blinds(horizontal)">
                                      <p:cBhvr>
                                        <p:cTn id="15" dur="500"/>
                                        <p:tgtEl>
                                          <p:spTgt spid="349188">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49188">
                                            <p:txEl>
                                              <p:pRg st="2" end="2"/>
                                            </p:txEl>
                                          </p:spTgt>
                                        </p:tgtEl>
                                        <p:attrNameLst>
                                          <p:attrName>style.visibility</p:attrName>
                                        </p:attrNameLst>
                                      </p:cBhvr>
                                      <p:to>
                                        <p:strVal val="visible"/>
                                      </p:to>
                                    </p:set>
                                    <p:animEffect transition="in" filter="blinds(horizontal)">
                                      <p:cBhvr>
                                        <p:cTn id="18" dur="500"/>
                                        <p:tgtEl>
                                          <p:spTgt spid="349188">
                                            <p:txEl>
                                              <p:pRg st="2" end="2"/>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49188">
                                            <p:txEl>
                                              <p:pRg st="3" end="3"/>
                                            </p:txEl>
                                          </p:spTgt>
                                        </p:tgtEl>
                                        <p:attrNameLst>
                                          <p:attrName>style.visibility</p:attrName>
                                        </p:attrNameLst>
                                      </p:cBhvr>
                                      <p:to>
                                        <p:strVal val="visible"/>
                                      </p:to>
                                    </p:set>
                                    <p:animEffect transition="in" filter="blinds(horizontal)">
                                      <p:cBhvr>
                                        <p:cTn id="21" dur="500"/>
                                        <p:tgtEl>
                                          <p:spTgt spid="349188">
                                            <p:txEl>
                                              <p:pRg st="3" end="3"/>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49188">
                                            <p:txEl>
                                              <p:pRg st="4" end="4"/>
                                            </p:txEl>
                                          </p:spTgt>
                                        </p:tgtEl>
                                        <p:attrNameLst>
                                          <p:attrName>style.visibility</p:attrName>
                                        </p:attrNameLst>
                                      </p:cBhvr>
                                      <p:to>
                                        <p:strVal val="visible"/>
                                      </p:to>
                                    </p:set>
                                    <p:animEffect transition="in" filter="blinds(horizontal)">
                                      <p:cBhvr>
                                        <p:cTn id="24" dur="500"/>
                                        <p:tgtEl>
                                          <p:spTgt spid="349188">
                                            <p:txEl>
                                              <p:pRg st="4" end="4"/>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49188">
                                            <p:txEl>
                                              <p:pRg st="5" end="5"/>
                                            </p:txEl>
                                          </p:spTgt>
                                        </p:tgtEl>
                                        <p:attrNameLst>
                                          <p:attrName>style.visibility</p:attrName>
                                        </p:attrNameLst>
                                      </p:cBhvr>
                                      <p:to>
                                        <p:strVal val="visible"/>
                                      </p:to>
                                    </p:set>
                                    <p:animEffect transition="in" filter="blinds(horizontal)">
                                      <p:cBhvr>
                                        <p:cTn id="27" dur="500"/>
                                        <p:tgtEl>
                                          <p:spTgt spid="34918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3C4FE-17C9-E25C-7833-329A76F16C49}"/>
              </a:ext>
            </a:extLst>
          </p:cNvPr>
          <p:cNvSpPr>
            <a:spLocks noGrp="1"/>
          </p:cNvSpPr>
          <p:nvPr>
            <p:ph type="title"/>
          </p:nvPr>
        </p:nvSpPr>
        <p:spPr>
          <a:xfrm>
            <a:off x="457200" y="476672"/>
            <a:ext cx="8229600" cy="940966"/>
          </a:xfrm>
        </p:spPr>
        <p:txBody>
          <a:bodyPr/>
          <a:lstStyle/>
          <a:p>
            <a:r>
              <a:rPr lang="zh-CN" altLang="en-US" dirty="0"/>
              <a:t>小故事：含着金钥匙出生</a:t>
            </a:r>
          </a:p>
        </p:txBody>
      </p:sp>
      <p:sp>
        <p:nvSpPr>
          <p:cNvPr id="3" name="内容占位符 2">
            <a:extLst>
              <a:ext uri="{FF2B5EF4-FFF2-40B4-BE49-F238E27FC236}">
                <a16:creationId xmlns:a16="http://schemas.microsoft.com/office/drawing/2014/main" id="{B724B3CF-883E-2233-F3FE-FB78A282A6F2}"/>
              </a:ext>
            </a:extLst>
          </p:cNvPr>
          <p:cNvSpPr>
            <a:spLocks noGrp="1"/>
          </p:cNvSpPr>
          <p:nvPr>
            <p:ph idx="1"/>
          </p:nvPr>
        </p:nvSpPr>
        <p:spPr>
          <a:xfrm>
            <a:off x="437419" y="1628800"/>
            <a:ext cx="8001000" cy="1728192"/>
          </a:xfrm>
        </p:spPr>
        <p:txBody>
          <a:bodyPr/>
          <a:lstStyle/>
          <a:p>
            <a:r>
              <a:rPr lang="zh-CN" altLang="en-US" dirty="0"/>
              <a:t>英国小说提到一种死后偿还的金融工具。世袭财产继承人可以一直借钱而无需偿还利息和本金，直到他确实承袭财产。</a:t>
            </a:r>
          </a:p>
          <a:p>
            <a:endParaRPr lang="zh-CN" altLang="en-US" dirty="0"/>
          </a:p>
        </p:txBody>
      </p:sp>
      <p:sp>
        <p:nvSpPr>
          <p:cNvPr id="5" name="文本框 4">
            <a:extLst>
              <a:ext uri="{FF2B5EF4-FFF2-40B4-BE49-F238E27FC236}">
                <a16:creationId xmlns:a16="http://schemas.microsoft.com/office/drawing/2014/main" id="{2615BD4E-8CEB-F492-42F9-CE33A6FFB6E9}"/>
              </a:ext>
            </a:extLst>
          </p:cNvPr>
          <p:cNvSpPr txBox="1"/>
          <p:nvPr/>
        </p:nvSpPr>
        <p:spPr>
          <a:xfrm>
            <a:off x="668409" y="3429000"/>
            <a:ext cx="8001000" cy="461665"/>
          </a:xfrm>
          <a:prstGeom prst="rect">
            <a:avLst/>
          </a:prstGeom>
          <a:noFill/>
        </p:spPr>
        <p:txBody>
          <a:bodyPr wrap="square">
            <a:spAutoFit/>
          </a:bodyPr>
          <a:lstStyle/>
          <a:p>
            <a:r>
              <a:rPr lang="zh-CN" altLang="en-US" sz="2400" b="1" dirty="0">
                <a:latin typeface="华文宋体" panose="02010600040101010101" pitchFamily="2" charset="-122"/>
                <a:ea typeface="华文宋体" panose="02010600040101010101" pitchFamily="2" charset="-122"/>
              </a:rPr>
              <a:t>思考：反向抵押贷款养老模式在我国的现实操作性如何？</a:t>
            </a:r>
            <a:endParaRPr lang="zh-CN" altLang="en-US" dirty="0"/>
          </a:p>
        </p:txBody>
      </p:sp>
      <p:pic>
        <p:nvPicPr>
          <p:cNvPr id="7" name="图片 6">
            <a:extLst>
              <a:ext uri="{FF2B5EF4-FFF2-40B4-BE49-F238E27FC236}">
                <a16:creationId xmlns:a16="http://schemas.microsoft.com/office/drawing/2014/main" id="{FA0D62D1-58AE-4D2E-EE07-BBD22927F15F}"/>
              </a:ext>
            </a:extLst>
          </p:cNvPr>
          <p:cNvPicPr>
            <a:picLocks noChangeAspect="1"/>
          </p:cNvPicPr>
          <p:nvPr/>
        </p:nvPicPr>
        <p:blipFill>
          <a:blip r:embed="rId2"/>
          <a:stretch>
            <a:fillRect/>
          </a:stretch>
        </p:blipFill>
        <p:spPr>
          <a:xfrm>
            <a:off x="1881619" y="4078993"/>
            <a:ext cx="5574580" cy="2300413"/>
          </a:xfrm>
          <a:prstGeom prst="rect">
            <a:avLst/>
          </a:prstGeom>
        </p:spPr>
      </p:pic>
    </p:spTree>
    <p:extLst>
      <p:ext uri="{BB962C8B-B14F-4D97-AF65-F5344CB8AC3E}">
        <p14:creationId xmlns:p14="http://schemas.microsoft.com/office/powerpoint/2010/main" val="138142484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3A0F9A43-8A9B-4EEE-963F-17C837109614}"/>
              </a:ext>
            </a:extLst>
          </p:cNvPr>
          <p:cNvSpPr>
            <a:spLocks noGrp="1" noChangeArrowheads="1"/>
          </p:cNvSpPr>
          <p:nvPr>
            <p:ph type="title"/>
          </p:nvPr>
        </p:nvSpPr>
        <p:spPr bwMode="auto">
          <a:xfrm>
            <a:off x="457200" y="476250"/>
            <a:ext cx="8229600" cy="941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ea typeface="宋体" panose="02010600030101010101" pitchFamily="2" charset="-122"/>
              </a:rPr>
              <a:t>课堂练习</a:t>
            </a:r>
          </a:p>
        </p:txBody>
      </p:sp>
      <p:sp>
        <p:nvSpPr>
          <p:cNvPr id="30723" name="内容占位符 2">
            <a:extLst>
              <a:ext uri="{FF2B5EF4-FFF2-40B4-BE49-F238E27FC236}">
                <a16:creationId xmlns:a16="http://schemas.microsoft.com/office/drawing/2014/main" id="{3E3B3ED5-58E0-4B6F-8E8D-8B45171AC936}"/>
              </a:ext>
            </a:extLst>
          </p:cNvPr>
          <p:cNvSpPr>
            <a:spLocks noGrp="1" noChangeArrowheads="1"/>
          </p:cNvSpPr>
          <p:nvPr>
            <p:ph idx="1"/>
          </p:nvPr>
        </p:nvSpPr>
        <p:spPr>
          <a:xfrm>
            <a:off x="685800" y="1371600"/>
            <a:ext cx="7772400" cy="4114800"/>
          </a:xfrm>
        </p:spPr>
        <p:txBody>
          <a:bodyPr/>
          <a:lstStyle/>
          <a:p>
            <a:r>
              <a:rPr lang="zh-CN" altLang="en-US" sz="2400" dirty="0">
                <a:ea typeface="宋体" panose="02010600030101010101" pitchFamily="2" charset="-122"/>
              </a:rPr>
              <a:t>某女士</a:t>
            </a:r>
            <a:r>
              <a:rPr lang="en-US" altLang="zh-CN" sz="2400" dirty="0">
                <a:ea typeface="宋体" panose="02010600030101010101" pitchFamily="2" charset="-122"/>
              </a:rPr>
              <a:t>40</a:t>
            </a:r>
            <a:r>
              <a:rPr lang="zh-CN" altLang="en-US" sz="2400" dirty="0">
                <a:ea typeface="宋体" panose="02010600030101010101" pitchFamily="2" charset="-122"/>
              </a:rPr>
              <a:t>岁，没有工作。获得丈夫遗产</a:t>
            </a:r>
            <a:r>
              <a:rPr lang="en-US" altLang="zh-CN" sz="2400" dirty="0">
                <a:ea typeface="宋体" panose="02010600030101010101" pitchFamily="2" charset="-122"/>
              </a:rPr>
              <a:t>200</a:t>
            </a:r>
            <a:r>
              <a:rPr lang="zh-CN" altLang="en-US" sz="2400" dirty="0">
                <a:ea typeface="宋体" panose="02010600030101010101" pitchFamily="2" charset="-122"/>
              </a:rPr>
              <a:t>万元，假设银行利率为每年</a:t>
            </a:r>
            <a:r>
              <a:rPr lang="en-US" altLang="zh-CN" sz="2400" dirty="0">
                <a:ea typeface="宋体" panose="02010600030101010101" pitchFamily="2" charset="-122"/>
              </a:rPr>
              <a:t>3%</a:t>
            </a:r>
            <a:r>
              <a:rPr lang="zh-CN" altLang="en-US" sz="2400" dirty="0">
                <a:ea typeface="宋体" panose="02010600030101010101" pitchFamily="2" charset="-122"/>
              </a:rPr>
              <a:t>，她每年消费</a:t>
            </a:r>
            <a:r>
              <a:rPr lang="en-US" altLang="zh-CN" sz="2400" dirty="0">
                <a:ea typeface="宋体" panose="02010600030101010101" pitchFamily="2" charset="-122"/>
              </a:rPr>
              <a:t>10</a:t>
            </a:r>
            <a:r>
              <a:rPr lang="zh-CN" altLang="en-US" sz="2400" dirty="0">
                <a:ea typeface="宋体" panose="02010600030101010101" pitchFamily="2" charset="-122"/>
              </a:rPr>
              <a:t>万元，则其可以消费多少年？如果</a:t>
            </a:r>
            <a:r>
              <a:rPr lang="en-US" altLang="zh-CN" sz="2400" dirty="0">
                <a:ea typeface="宋体" panose="02010600030101010101" pitchFamily="2" charset="-122"/>
              </a:rPr>
              <a:t>90</a:t>
            </a:r>
            <a:r>
              <a:rPr lang="zh-CN" altLang="en-US" sz="2400" dirty="0">
                <a:ea typeface="宋体" panose="02010600030101010101" pitchFamily="2" charset="-122"/>
              </a:rPr>
              <a:t>岁离世，去世后不留遗产，则其每年可以消费多少元？</a:t>
            </a:r>
            <a:endParaRPr lang="en-US" altLang="zh-CN" sz="2400" dirty="0">
              <a:ea typeface="宋体" panose="02010600030101010101" pitchFamily="2" charset="-122"/>
            </a:endParaRPr>
          </a:p>
          <a:p>
            <a:r>
              <a:rPr lang="zh-CN" altLang="en-US" sz="2400" dirty="0">
                <a:ea typeface="宋体" panose="02010600030101010101" pitchFamily="2" charset="-122"/>
              </a:rPr>
              <a:t>英国小说提到一种死后偿还的金融工具。假设某英国富二代</a:t>
            </a:r>
            <a:r>
              <a:rPr lang="en-US" altLang="zh-CN" sz="2400" dirty="0">
                <a:ea typeface="宋体" panose="02010600030101010101" pitchFamily="2" charset="-122"/>
              </a:rPr>
              <a:t>30</a:t>
            </a:r>
            <a:r>
              <a:rPr lang="zh-CN" altLang="en-US" sz="2400" dirty="0">
                <a:ea typeface="宋体" panose="02010600030101010101" pitchFamily="2" charset="-122"/>
              </a:rPr>
              <a:t>岁，承袭祖辈房产，目前价值</a:t>
            </a:r>
            <a:r>
              <a:rPr lang="en-US" altLang="zh-CN" sz="2400" dirty="0">
                <a:ea typeface="宋体" panose="02010600030101010101" pitchFamily="2" charset="-122"/>
              </a:rPr>
              <a:t>200</a:t>
            </a:r>
            <a:r>
              <a:rPr lang="zh-CN" altLang="en-US" sz="2400" dirty="0">
                <a:ea typeface="宋体" panose="02010600030101010101" pitchFamily="2" charset="-122"/>
              </a:rPr>
              <a:t>万英镑，扣除房屋贬损后，每年增值</a:t>
            </a:r>
            <a:r>
              <a:rPr lang="en-US" altLang="zh-CN" sz="2400" dirty="0">
                <a:ea typeface="宋体" panose="02010600030101010101" pitchFamily="2" charset="-122"/>
              </a:rPr>
              <a:t>1%</a:t>
            </a:r>
            <a:r>
              <a:rPr lang="zh-CN" altLang="en-US" sz="2400" dirty="0">
                <a:ea typeface="宋体" panose="02010600030101010101" pitchFamily="2" charset="-122"/>
              </a:rPr>
              <a:t>。假设该富二代寿命为</a:t>
            </a:r>
            <a:r>
              <a:rPr lang="en-US" altLang="zh-CN" sz="2400" dirty="0">
                <a:ea typeface="宋体" panose="02010600030101010101" pitchFamily="2" charset="-122"/>
              </a:rPr>
              <a:t>80</a:t>
            </a:r>
            <a:r>
              <a:rPr lang="zh-CN" altLang="en-US" sz="2400" dirty="0">
                <a:ea typeface="宋体" panose="02010600030101010101" pitchFamily="2" charset="-122"/>
              </a:rPr>
              <a:t>岁，拟死后以祖传房屋偿还生前消费贷款，银行利率为</a:t>
            </a:r>
            <a:r>
              <a:rPr lang="en-US" altLang="zh-CN" sz="2400" dirty="0">
                <a:ea typeface="宋体" panose="02010600030101010101" pitchFamily="2" charset="-122"/>
              </a:rPr>
              <a:t>3%</a:t>
            </a:r>
            <a:r>
              <a:rPr lang="zh-CN" altLang="en-US" sz="2400" dirty="0">
                <a:ea typeface="宋体" panose="02010600030101010101" pitchFamily="2" charset="-122"/>
              </a:rPr>
              <a:t>，则该富二代生前每年可以借债多少元？</a:t>
            </a: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3A0F9A43-8A9B-4EEE-963F-17C837109614}"/>
              </a:ext>
            </a:extLst>
          </p:cNvPr>
          <p:cNvSpPr>
            <a:spLocks noGrp="1" noChangeArrowheads="1"/>
          </p:cNvSpPr>
          <p:nvPr>
            <p:ph type="title"/>
          </p:nvPr>
        </p:nvSpPr>
        <p:spPr bwMode="auto">
          <a:xfrm>
            <a:off x="457200" y="476250"/>
            <a:ext cx="8229600" cy="941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ea typeface="宋体" panose="02010600030101010101" pitchFamily="2" charset="-122"/>
              </a:rPr>
              <a:t>课堂练习答案</a:t>
            </a:r>
          </a:p>
        </p:txBody>
      </p:sp>
      <mc:AlternateContent xmlns:mc="http://schemas.openxmlformats.org/markup-compatibility/2006" xmlns:a14="http://schemas.microsoft.com/office/drawing/2010/main">
        <mc:Choice Requires="a14">
          <p:sp>
            <p:nvSpPr>
              <p:cNvPr id="30723" name="内容占位符 2">
                <a:extLst>
                  <a:ext uri="{FF2B5EF4-FFF2-40B4-BE49-F238E27FC236}">
                    <a16:creationId xmlns:a16="http://schemas.microsoft.com/office/drawing/2014/main" id="{3E3B3ED5-58E0-4B6F-8E8D-8B45171AC936}"/>
                  </a:ext>
                </a:extLst>
              </p:cNvPr>
              <p:cNvSpPr>
                <a:spLocks noGrp="1" noChangeArrowheads="1"/>
              </p:cNvSpPr>
              <p:nvPr>
                <p:ph idx="1"/>
              </p:nvPr>
            </p:nvSpPr>
            <p:spPr>
              <a:xfrm>
                <a:off x="395536" y="1371600"/>
                <a:ext cx="8062664" cy="4865712"/>
              </a:xfrm>
            </p:spPr>
            <p:txBody>
              <a:bodyPr/>
              <a:lstStyle/>
              <a:p>
                <a:r>
                  <a:rPr lang="zh-CN" altLang="en-US" sz="2000" dirty="0">
                    <a:ea typeface="宋体" panose="02010600030101010101" pitchFamily="2" charset="-122"/>
                  </a:rPr>
                  <a:t>某女士</a:t>
                </a:r>
                <a:r>
                  <a:rPr lang="en-US" altLang="zh-CN" sz="2000" dirty="0">
                    <a:ea typeface="宋体" panose="02010600030101010101" pitchFamily="2" charset="-122"/>
                  </a:rPr>
                  <a:t>40</a:t>
                </a:r>
                <a:r>
                  <a:rPr lang="zh-CN" altLang="en-US" sz="2000" dirty="0">
                    <a:ea typeface="宋体" panose="02010600030101010101" pitchFamily="2" charset="-122"/>
                  </a:rPr>
                  <a:t>岁，没有工作。获得丈夫遗产</a:t>
                </a:r>
                <a:r>
                  <a:rPr lang="en-US" altLang="zh-CN" sz="2000" dirty="0">
                    <a:ea typeface="宋体" panose="02010600030101010101" pitchFamily="2" charset="-122"/>
                  </a:rPr>
                  <a:t>200</a:t>
                </a:r>
                <a:r>
                  <a:rPr lang="zh-CN" altLang="en-US" sz="2000" dirty="0">
                    <a:ea typeface="宋体" panose="02010600030101010101" pitchFamily="2" charset="-122"/>
                  </a:rPr>
                  <a:t>万元，假设银行利率为每年</a:t>
                </a:r>
                <a:r>
                  <a:rPr lang="en-US" altLang="zh-CN" sz="2000" dirty="0">
                    <a:ea typeface="宋体" panose="02010600030101010101" pitchFamily="2" charset="-122"/>
                  </a:rPr>
                  <a:t>3%</a:t>
                </a:r>
                <a:r>
                  <a:rPr lang="zh-CN" altLang="en-US" sz="2000" dirty="0">
                    <a:ea typeface="宋体" panose="02010600030101010101" pitchFamily="2" charset="-122"/>
                  </a:rPr>
                  <a:t>，她每年消费</a:t>
                </a:r>
                <a:r>
                  <a:rPr lang="en-US" altLang="zh-CN" sz="2000" dirty="0">
                    <a:ea typeface="宋体" panose="02010600030101010101" pitchFamily="2" charset="-122"/>
                  </a:rPr>
                  <a:t>10</a:t>
                </a:r>
                <a:r>
                  <a:rPr lang="zh-CN" altLang="en-US" sz="2000" dirty="0">
                    <a:ea typeface="宋体" panose="02010600030101010101" pitchFamily="2" charset="-122"/>
                  </a:rPr>
                  <a:t>万元，则其可以消费多少年？如果</a:t>
                </a:r>
                <a:r>
                  <a:rPr lang="en-US" altLang="zh-CN" sz="2000" dirty="0">
                    <a:ea typeface="宋体" panose="02010600030101010101" pitchFamily="2" charset="-122"/>
                  </a:rPr>
                  <a:t>90</a:t>
                </a:r>
                <a:r>
                  <a:rPr lang="zh-CN" altLang="en-US" sz="2000" dirty="0">
                    <a:ea typeface="宋体" panose="02010600030101010101" pitchFamily="2" charset="-122"/>
                  </a:rPr>
                  <a:t>岁离世，去世后不留遗产，则其每年可以消费多少元？</a:t>
                </a:r>
                <a:endParaRPr lang="en-US" altLang="zh-CN" sz="2000" dirty="0">
                  <a:ea typeface="宋体" panose="02010600030101010101" pitchFamily="2" charset="-122"/>
                </a:endParaRPr>
              </a:p>
              <a:p>
                <a:pPr lvl="1"/>
                <a:r>
                  <a:rPr lang="zh-CN" altLang="en-US" sz="1600" dirty="0">
                    <a:ea typeface="宋体" panose="02010600030101010101" pitchFamily="2" charset="-122"/>
                  </a:rPr>
                  <a:t>解：（</a:t>
                </a:r>
                <a:r>
                  <a:rPr lang="en-US" altLang="zh-CN" sz="1600" dirty="0">
                    <a:ea typeface="宋体" panose="02010600030101010101" pitchFamily="2" charset="-122"/>
                  </a:rPr>
                  <a:t>1</a:t>
                </a:r>
                <a:r>
                  <a:rPr lang="zh-CN" altLang="en-US" sz="1600" dirty="0">
                    <a:ea typeface="宋体" panose="02010600030101010101" pitchFamily="2" charset="-122"/>
                  </a:rPr>
                  <a:t>）记可消费的年限为</a:t>
                </a:r>
                <a:r>
                  <a:rPr lang="en-US" altLang="zh-CN" sz="1600" dirty="0">
                    <a:ea typeface="宋体" panose="02010600030101010101" pitchFamily="2" charset="-122"/>
                  </a:rPr>
                  <a:t>n</a:t>
                </a:r>
                <a:r>
                  <a:rPr lang="zh-CN" altLang="en-US" sz="1600" dirty="0">
                    <a:ea typeface="宋体" panose="02010600030101010101" pitchFamily="2" charset="-122"/>
                  </a:rPr>
                  <a:t>，问题转化为求解数学方程：</a:t>
                </a:r>
                <a:r>
                  <a:rPr lang="zh-CN" altLang="en-US" sz="1600" b="1" dirty="0">
                    <a:ea typeface="宋体" panose="02010600030101010101" pitchFamily="2" charset="-122"/>
                    <a:cs typeface="Times New Roman" panose="02020603050405020304" pitchFamily="18" charset="0"/>
                  </a:rPr>
                  <a:t> </a:t>
                </a:r>
                <a14:m>
                  <m:oMath xmlns:m="http://schemas.openxmlformats.org/officeDocument/2006/math">
                    <m:f>
                      <m:fPr>
                        <m:ctrlPr>
                          <a:rPr lang="zh-CN" altLang="en-US" sz="1600" b="1" i="1" dirty="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600" b="1" i="1" dirty="0" smtClean="0">
                            <a:latin typeface="Cambria Math" panose="02040503050406030204" pitchFamily="18" charset="0"/>
                            <a:ea typeface="宋体" panose="02010600030101010101" pitchFamily="2" charset="-122"/>
                            <a:cs typeface="Times New Roman" panose="02020603050405020304" pitchFamily="18" charset="0"/>
                          </a:rPr>
                          <m:t>𝟏</m:t>
                        </m:r>
                        <m:r>
                          <a:rPr lang="en-US" altLang="zh-CN" sz="1600" b="1" i="1" dirty="0"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1600" b="1" i="1" dirty="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b="1" i="1" dirty="0">
                                <a:latin typeface="Cambria Math" panose="02040503050406030204" pitchFamily="18" charset="0"/>
                                <a:ea typeface="宋体" panose="02010600030101010101" pitchFamily="2" charset="-122"/>
                                <a:cs typeface="Times New Roman" panose="02020603050405020304" pitchFamily="18" charset="0"/>
                              </a:rPr>
                              <m:t>𝟏</m:t>
                            </m:r>
                            <m:r>
                              <a:rPr lang="en-US" altLang="zh-CN" sz="1600" b="1" i="1" dirty="0">
                                <a:latin typeface="Cambria Math" panose="02040503050406030204" pitchFamily="18" charset="0"/>
                                <a:ea typeface="宋体" panose="02010600030101010101" pitchFamily="2" charset="-122"/>
                                <a:cs typeface="Times New Roman" panose="02020603050405020304" pitchFamily="18" charset="0"/>
                              </a:rPr>
                              <m:t>.</m:t>
                            </m:r>
                            <m:r>
                              <a:rPr lang="en-US" altLang="zh-CN" sz="1600" b="1" i="1" dirty="0">
                                <a:latin typeface="Cambria Math" panose="02040503050406030204" pitchFamily="18" charset="0"/>
                                <a:ea typeface="宋体" panose="02010600030101010101" pitchFamily="2" charset="-122"/>
                                <a:cs typeface="Times New Roman" panose="02020603050405020304" pitchFamily="18" charset="0"/>
                              </a:rPr>
                              <m:t>𝟎𝟑</m:t>
                            </m:r>
                          </m:e>
                          <m:sup>
                            <m:r>
                              <a:rPr lang="en-US" altLang="zh-CN" sz="1600" b="1"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600" b="1" i="1" dirty="0" smtClean="0">
                                <a:latin typeface="Cambria Math" panose="02040503050406030204" pitchFamily="18" charset="0"/>
                                <a:ea typeface="宋体" panose="02010600030101010101" pitchFamily="2" charset="-122"/>
                                <a:cs typeface="Times New Roman" panose="02020603050405020304" pitchFamily="18" charset="0"/>
                              </a:rPr>
                              <m:t>𝒏</m:t>
                            </m:r>
                          </m:sup>
                        </m:sSup>
                      </m:num>
                      <m:den>
                        <m:r>
                          <a:rPr lang="en-US" altLang="zh-CN" sz="1600" b="1" i="1" dirty="0">
                            <a:latin typeface="Cambria Math" panose="02040503050406030204" pitchFamily="18" charset="0"/>
                            <a:ea typeface="宋体" panose="02010600030101010101" pitchFamily="2" charset="-122"/>
                            <a:cs typeface="Times New Roman" panose="02020603050405020304" pitchFamily="18" charset="0"/>
                          </a:rPr>
                          <m:t>𝟎</m:t>
                        </m:r>
                        <m:r>
                          <a:rPr lang="en-US" altLang="zh-CN" sz="1600" b="1" i="1" dirty="0">
                            <a:latin typeface="Cambria Math" panose="02040503050406030204" pitchFamily="18" charset="0"/>
                            <a:ea typeface="宋体" panose="02010600030101010101" pitchFamily="2" charset="-122"/>
                            <a:cs typeface="Times New Roman" panose="02020603050405020304" pitchFamily="18" charset="0"/>
                          </a:rPr>
                          <m:t>.</m:t>
                        </m:r>
                        <m:r>
                          <a:rPr lang="en-US" altLang="zh-CN" sz="1600" b="1" i="1" dirty="0">
                            <a:latin typeface="Cambria Math" panose="02040503050406030204" pitchFamily="18" charset="0"/>
                            <a:ea typeface="宋体" panose="02010600030101010101" pitchFamily="2" charset="-122"/>
                            <a:cs typeface="Times New Roman" panose="02020603050405020304" pitchFamily="18" charset="0"/>
                          </a:rPr>
                          <m:t>𝟎𝟑</m:t>
                        </m:r>
                      </m:den>
                    </m:f>
                    <m:r>
                      <a:rPr lang="en-US" altLang="zh-CN" sz="1600" b="1"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600" b="1" i="1" dirty="0" smtClean="0">
                        <a:latin typeface="Cambria Math" panose="02040503050406030204" pitchFamily="18" charset="0"/>
                        <a:ea typeface="宋体" panose="02010600030101010101" pitchFamily="2" charset="-122"/>
                        <a:cs typeface="Times New Roman" panose="02020603050405020304" pitchFamily="18" charset="0"/>
                      </a:rPr>
                      <m:t>𝟏𝟎</m:t>
                    </m:r>
                    <m:r>
                      <a:rPr lang="en-US" altLang="zh-CN" sz="1600" b="1" i="1" dirty="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600" dirty="0">
                    <a:ea typeface="宋体" panose="02010600030101010101" pitchFamily="2" charset="-122"/>
                  </a:rPr>
                  <a:t>200</a:t>
                </a:r>
                <a:r>
                  <a:rPr lang="zh-CN" altLang="en-US" sz="1600" dirty="0">
                    <a:ea typeface="宋体" panose="02010600030101010101" pitchFamily="2" charset="-122"/>
                  </a:rPr>
                  <a:t>，解得：</a:t>
                </a:r>
                <a:r>
                  <a:rPr lang="en-US" altLang="zh-CN" sz="1600" dirty="0">
                    <a:ea typeface="宋体" panose="02010600030101010101" pitchFamily="2" charset="-122"/>
                  </a:rPr>
                  <a:t>n</a:t>
                </a:r>
                <a:r>
                  <a:rPr lang="en-US" altLang="zh-CN" sz="1600" dirty="0">
                    <a:latin typeface="华文宋体" panose="02010600040101010101" pitchFamily="2" charset="-122"/>
                    <a:ea typeface="华文宋体" panose="02010600040101010101" pitchFamily="2" charset="-122"/>
                  </a:rPr>
                  <a:t>≈31</a:t>
                </a:r>
                <a:r>
                  <a:rPr lang="zh-CN" altLang="en-US" sz="1600" dirty="0">
                    <a:latin typeface="华文宋体" panose="02010600040101010101" pitchFamily="2" charset="-122"/>
                    <a:ea typeface="华文宋体" panose="02010600040101010101" pitchFamily="2" charset="-122"/>
                  </a:rPr>
                  <a:t>年（注意可用</a:t>
                </a:r>
                <a:r>
                  <a:rPr lang="en-US" altLang="zh-CN" sz="1600" dirty="0">
                    <a:latin typeface="华文宋体" panose="02010600040101010101" pitchFamily="2" charset="-122"/>
                    <a:ea typeface="华文宋体" panose="02010600040101010101" pitchFamily="2" charset="-122"/>
                  </a:rPr>
                  <a:t>Excel</a:t>
                </a:r>
                <a:r>
                  <a:rPr lang="zh-CN" altLang="en-US" sz="1600" dirty="0">
                    <a:latin typeface="华文宋体" panose="02010600040101010101" pitchFamily="2" charset="-122"/>
                    <a:ea typeface="华文宋体" panose="02010600040101010101" pitchFamily="2" charset="-122"/>
                  </a:rPr>
                  <a:t>的</a:t>
                </a:r>
                <a:r>
                  <a:rPr lang="en-US" altLang="zh-CN" sz="1600" dirty="0">
                    <a:latin typeface="华文宋体" panose="02010600040101010101" pitchFamily="2" charset="-122"/>
                    <a:ea typeface="华文宋体" panose="02010600040101010101" pitchFamily="2" charset="-122"/>
                  </a:rPr>
                  <a:t>NPER</a:t>
                </a:r>
                <a:r>
                  <a:rPr lang="zh-CN" altLang="en-US" sz="1600" dirty="0">
                    <a:latin typeface="华文宋体" panose="02010600040101010101" pitchFamily="2" charset="-122"/>
                    <a:ea typeface="华文宋体" panose="02010600040101010101" pitchFamily="2" charset="-122"/>
                  </a:rPr>
                  <a:t>函数）；（</a:t>
                </a:r>
                <a:r>
                  <a:rPr lang="en-US" altLang="zh-CN" sz="1600" dirty="0">
                    <a:latin typeface="华文宋体" panose="02010600040101010101" pitchFamily="2" charset="-122"/>
                    <a:ea typeface="华文宋体" panose="02010600040101010101" pitchFamily="2" charset="-122"/>
                  </a:rPr>
                  <a:t>2</a:t>
                </a:r>
                <a:r>
                  <a:rPr lang="zh-CN" altLang="en-US" sz="1600" dirty="0">
                    <a:latin typeface="华文宋体" panose="02010600040101010101" pitchFamily="2" charset="-122"/>
                    <a:ea typeface="华文宋体" panose="02010600040101010101" pitchFamily="2" charset="-122"/>
                  </a:rPr>
                  <a:t>）</a:t>
                </a:r>
                <a:r>
                  <a:rPr lang="zh-CN" altLang="en-US" sz="1600" dirty="0">
                    <a:ea typeface="宋体" panose="02010600030101010101" pitchFamily="2" charset="-122"/>
                  </a:rPr>
                  <a:t> 记可消费的金额为</a:t>
                </a:r>
                <a:r>
                  <a:rPr lang="en-US" altLang="zh-CN" sz="1600" dirty="0">
                    <a:ea typeface="宋体" panose="02010600030101010101" pitchFamily="2" charset="-122"/>
                  </a:rPr>
                  <a:t>C</a:t>
                </a:r>
                <a:r>
                  <a:rPr lang="zh-CN" altLang="en-US" sz="1600" dirty="0">
                    <a:ea typeface="宋体" panose="02010600030101010101" pitchFamily="2" charset="-122"/>
                  </a:rPr>
                  <a:t>，问题转化为求解数学方程：</a:t>
                </a:r>
                <a:r>
                  <a:rPr lang="zh-CN" altLang="en-US" sz="1600" b="1" dirty="0">
                    <a:ea typeface="宋体" panose="02010600030101010101" pitchFamily="2" charset="-122"/>
                    <a:cs typeface="Times New Roman" panose="02020603050405020304" pitchFamily="18" charset="0"/>
                  </a:rPr>
                  <a:t> </a:t>
                </a:r>
                <a14:m>
                  <m:oMath xmlns:m="http://schemas.openxmlformats.org/officeDocument/2006/math">
                    <m:f>
                      <m:fPr>
                        <m:ctrlPr>
                          <a:rPr lang="zh-CN" altLang="en-US" sz="1600" b="1" i="1" dirty="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600" b="1" i="1" dirty="0">
                            <a:latin typeface="Cambria Math" panose="02040503050406030204" pitchFamily="18" charset="0"/>
                            <a:ea typeface="宋体" panose="02010600030101010101" pitchFamily="2" charset="-122"/>
                            <a:cs typeface="Times New Roman" panose="02020603050405020304" pitchFamily="18" charset="0"/>
                          </a:rPr>
                          <m:t>𝟏</m:t>
                        </m:r>
                        <m:r>
                          <a:rPr lang="en-US" altLang="zh-CN" sz="1600" b="1" i="1" dirty="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1600" b="1" i="1" dirty="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b="1" i="1" dirty="0">
                                <a:latin typeface="Cambria Math" panose="02040503050406030204" pitchFamily="18" charset="0"/>
                                <a:ea typeface="宋体" panose="02010600030101010101" pitchFamily="2" charset="-122"/>
                                <a:cs typeface="Times New Roman" panose="02020603050405020304" pitchFamily="18" charset="0"/>
                              </a:rPr>
                              <m:t>𝟏</m:t>
                            </m:r>
                            <m:r>
                              <a:rPr lang="en-US" altLang="zh-CN" sz="1600" b="1" i="1" dirty="0">
                                <a:latin typeface="Cambria Math" panose="02040503050406030204" pitchFamily="18" charset="0"/>
                                <a:ea typeface="宋体" panose="02010600030101010101" pitchFamily="2" charset="-122"/>
                                <a:cs typeface="Times New Roman" panose="02020603050405020304" pitchFamily="18" charset="0"/>
                              </a:rPr>
                              <m:t>.</m:t>
                            </m:r>
                            <m:r>
                              <a:rPr lang="en-US" altLang="zh-CN" sz="1600" b="1" i="1" dirty="0">
                                <a:latin typeface="Cambria Math" panose="02040503050406030204" pitchFamily="18" charset="0"/>
                                <a:ea typeface="宋体" panose="02010600030101010101" pitchFamily="2" charset="-122"/>
                                <a:cs typeface="Times New Roman" panose="02020603050405020304" pitchFamily="18" charset="0"/>
                              </a:rPr>
                              <m:t>𝟎𝟑</m:t>
                            </m:r>
                          </m:e>
                          <m:sup>
                            <m:r>
                              <a:rPr lang="en-US" altLang="zh-CN" sz="1600" b="1" i="1" dirty="0">
                                <a:latin typeface="Cambria Math" panose="02040503050406030204" pitchFamily="18" charset="0"/>
                                <a:ea typeface="宋体" panose="02010600030101010101" pitchFamily="2" charset="-122"/>
                                <a:cs typeface="Times New Roman" panose="02020603050405020304" pitchFamily="18" charset="0"/>
                              </a:rPr>
                              <m:t>−</m:t>
                            </m:r>
                            <m:r>
                              <a:rPr lang="en-US" altLang="zh-CN" sz="1600" b="1" i="1" dirty="0" smtClean="0">
                                <a:latin typeface="Cambria Math" panose="02040503050406030204" pitchFamily="18" charset="0"/>
                                <a:ea typeface="宋体" panose="02010600030101010101" pitchFamily="2" charset="-122"/>
                                <a:cs typeface="Times New Roman" panose="02020603050405020304" pitchFamily="18" charset="0"/>
                              </a:rPr>
                              <m:t>𝟓𝟎</m:t>
                            </m:r>
                          </m:sup>
                        </m:sSup>
                      </m:num>
                      <m:den>
                        <m:r>
                          <a:rPr lang="en-US" altLang="zh-CN" sz="1600" b="1" i="1" dirty="0">
                            <a:latin typeface="Cambria Math" panose="02040503050406030204" pitchFamily="18" charset="0"/>
                            <a:ea typeface="宋体" panose="02010600030101010101" pitchFamily="2" charset="-122"/>
                            <a:cs typeface="Times New Roman" panose="02020603050405020304" pitchFamily="18" charset="0"/>
                          </a:rPr>
                          <m:t>𝟎</m:t>
                        </m:r>
                        <m:r>
                          <a:rPr lang="en-US" altLang="zh-CN" sz="1600" b="1" i="1" dirty="0">
                            <a:latin typeface="Cambria Math" panose="02040503050406030204" pitchFamily="18" charset="0"/>
                            <a:ea typeface="宋体" panose="02010600030101010101" pitchFamily="2" charset="-122"/>
                            <a:cs typeface="Times New Roman" panose="02020603050405020304" pitchFamily="18" charset="0"/>
                          </a:rPr>
                          <m:t>.</m:t>
                        </m:r>
                        <m:r>
                          <a:rPr lang="en-US" altLang="zh-CN" sz="1600" b="1" i="1" dirty="0">
                            <a:latin typeface="Cambria Math" panose="02040503050406030204" pitchFamily="18" charset="0"/>
                            <a:ea typeface="宋体" panose="02010600030101010101" pitchFamily="2" charset="-122"/>
                            <a:cs typeface="Times New Roman" panose="02020603050405020304" pitchFamily="18" charset="0"/>
                          </a:rPr>
                          <m:t>𝟎𝟑</m:t>
                        </m:r>
                      </m:den>
                    </m:f>
                    <m:r>
                      <a:rPr lang="en-US" altLang="zh-CN" sz="1600" b="1" i="1" dirty="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600" b="1" i="1" dirty="0" smtClean="0">
                        <a:latin typeface="Cambria Math" panose="02040503050406030204" pitchFamily="18" charset="0"/>
                        <a:ea typeface="宋体" panose="02010600030101010101" pitchFamily="2" charset="-122"/>
                        <a:cs typeface="Times New Roman" panose="02020603050405020304" pitchFamily="18" charset="0"/>
                      </a:rPr>
                      <m:t>C</m:t>
                    </m:r>
                    <m:r>
                      <a:rPr lang="en-US" altLang="zh-CN" sz="1600" b="1" i="1" dirty="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600" dirty="0">
                    <a:ea typeface="宋体" panose="02010600030101010101" pitchFamily="2" charset="-122"/>
                  </a:rPr>
                  <a:t>200</a:t>
                </a:r>
                <a:r>
                  <a:rPr lang="zh-CN" altLang="en-US" sz="1600" dirty="0">
                    <a:ea typeface="宋体" panose="02010600030101010101" pitchFamily="2" charset="-122"/>
                  </a:rPr>
                  <a:t>，解得：</a:t>
                </a:r>
                <a:r>
                  <a:rPr lang="en-US" altLang="zh-CN" sz="1600" dirty="0">
                    <a:ea typeface="宋体" panose="02010600030101010101" pitchFamily="2" charset="-122"/>
                  </a:rPr>
                  <a:t>C=7.773</a:t>
                </a:r>
                <a:r>
                  <a:rPr lang="zh-CN" altLang="en-US" sz="1600" dirty="0">
                    <a:ea typeface="宋体" panose="02010600030101010101" pitchFamily="2" charset="-122"/>
                  </a:rPr>
                  <a:t>万元</a:t>
                </a:r>
                <a:r>
                  <a:rPr lang="zh-CN" altLang="en-US" sz="1600" dirty="0">
                    <a:latin typeface="华文宋体" panose="02010600040101010101" pitchFamily="2" charset="-122"/>
                    <a:ea typeface="华文宋体" panose="02010600040101010101" pitchFamily="2" charset="-122"/>
                  </a:rPr>
                  <a:t>（注意可用</a:t>
                </a:r>
                <a:r>
                  <a:rPr lang="en-US" altLang="zh-CN" sz="1600" dirty="0">
                    <a:latin typeface="华文宋体" panose="02010600040101010101" pitchFamily="2" charset="-122"/>
                    <a:ea typeface="华文宋体" panose="02010600040101010101" pitchFamily="2" charset="-122"/>
                  </a:rPr>
                  <a:t>Excel</a:t>
                </a:r>
                <a:r>
                  <a:rPr lang="zh-CN" altLang="en-US" sz="1600" dirty="0">
                    <a:latin typeface="华文宋体" panose="02010600040101010101" pitchFamily="2" charset="-122"/>
                    <a:ea typeface="华文宋体" panose="02010600040101010101" pitchFamily="2" charset="-122"/>
                  </a:rPr>
                  <a:t>的</a:t>
                </a:r>
                <a:r>
                  <a:rPr lang="en-US" altLang="zh-CN" sz="1600" dirty="0">
                    <a:latin typeface="华文宋体" panose="02010600040101010101" pitchFamily="2" charset="-122"/>
                    <a:ea typeface="华文宋体" panose="02010600040101010101" pitchFamily="2" charset="-122"/>
                  </a:rPr>
                  <a:t>PMT</a:t>
                </a:r>
                <a:r>
                  <a:rPr lang="zh-CN" altLang="en-US" sz="1600" dirty="0">
                    <a:latin typeface="华文宋体" panose="02010600040101010101" pitchFamily="2" charset="-122"/>
                    <a:ea typeface="华文宋体" panose="02010600040101010101" pitchFamily="2" charset="-122"/>
                  </a:rPr>
                  <a:t>函数）</a:t>
                </a:r>
                <a:endParaRPr lang="en-US" altLang="zh-CN" sz="1600" dirty="0">
                  <a:ea typeface="宋体" panose="02010600030101010101" pitchFamily="2" charset="-122"/>
                </a:endParaRPr>
              </a:p>
              <a:p>
                <a:r>
                  <a:rPr lang="zh-CN" altLang="en-US" sz="2000" dirty="0">
                    <a:ea typeface="宋体" panose="02010600030101010101" pitchFamily="2" charset="-122"/>
                  </a:rPr>
                  <a:t>英国小说提到一种死后偿还的金融工具。假设某英国富二代</a:t>
                </a:r>
                <a:r>
                  <a:rPr lang="en-US" altLang="zh-CN" sz="2000" dirty="0">
                    <a:ea typeface="宋体" panose="02010600030101010101" pitchFamily="2" charset="-122"/>
                  </a:rPr>
                  <a:t>30</a:t>
                </a:r>
                <a:r>
                  <a:rPr lang="zh-CN" altLang="en-US" sz="2000" dirty="0">
                    <a:ea typeface="宋体" panose="02010600030101010101" pitchFamily="2" charset="-122"/>
                  </a:rPr>
                  <a:t>岁，承袭祖辈房产，目前价值</a:t>
                </a:r>
                <a:r>
                  <a:rPr lang="en-US" altLang="zh-CN" sz="2000" dirty="0">
                    <a:ea typeface="宋体" panose="02010600030101010101" pitchFamily="2" charset="-122"/>
                  </a:rPr>
                  <a:t>200</a:t>
                </a:r>
                <a:r>
                  <a:rPr lang="zh-CN" altLang="en-US" sz="2000" dirty="0">
                    <a:ea typeface="宋体" panose="02010600030101010101" pitchFamily="2" charset="-122"/>
                  </a:rPr>
                  <a:t>万英镑，扣除房屋贬损后，每年增值</a:t>
                </a:r>
                <a:r>
                  <a:rPr lang="en-US" altLang="zh-CN" sz="2000" dirty="0">
                    <a:ea typeface="宋体" panose="02010600030101010101" pitchFamily="2" charset="-122"/>
                  </a:rPr>
                  <a:t>1%</a:t>
                </a:r>
                <a:r>
                  <a:rPr lang="zh-CN" altLang="en-US" sz="2000" dirty="0">
                    <a:ea typeface="宋体" panose="02010600030101010101" pitchFamily="2" charset="-122"/>
                  </a:rPr>
                  <a:t>。假设该富二代寿命为</a:t>
                </a:r>
                <a:r>
                  <a:rPr lang="en-US" altLang="zh-CN" sz="2000" dirty="0">
                    <a:ea typeface="宋体" panose="02010600030101010101" pitchFamily="2" charset="-122"/>
                  </a:rPr>
                  <a:t>80</a:t>
                </a:r>
                <a:r>
                  <a:rPr lang="zh-CN" altLang="en-US" sz="2000" dirty="0">
                    <a:ea typeface="宋体" panose="02010600030101010101" pitchFamily="2" charset="-122"/>
                  </a:rPr>
                  <a:t>岁，拟死后以祖传房屋偿还生前消费贷款，银行利率为</a:t>
                </a:r>
                <a:r>
                  <a:rPr lang="en-US" altLang="zh-CN" sz="2000" dirty="0">
                    <a:ea typeface="宋体" panose="02010600030101010101" pitchFamily="2" charset="-122"/>
                  </a:rPr>
                  <a:t>3%</a:t>
                </a:r>
                <a:r>
                  <a:rPr lang="zh-CN" altLang="en-US" sz="2000" dirty="0">
                    <a:ea typeface="宋体" panose="02010600030101010101" pitchFamily="2" charset="-122"/>
                  </a:rPr>
                  <a:t>，则该富二代生前每年可以借债多少元？</a:t>
                </a:r>
                <a:endParaRPr lang="en-US" altLang="zh-CN" sz="2000" dirty="0">
                  <a:ea typeface="宋体" panose="02010600030101010101" pitchFamily="2" charset="-122"/>
                </a:endParaRPr>
              </a:p>
              <a:p>
                <a:pPr lvl="1"/>
                <a:r>
                  <a:rPr lang="zh-CN" altLang="en-US" sz="1600" dirty="0">
                    <a:ea typeface="宋体" panose="02010600030101010101" pitchFamily="2" charset="-122"/>
                  </a:rPr>
                  <a:t>解：该富二代生前每年可以借债该富二代生前每年可以借债金额为</a:t>
                </a:r>
                <a:r>
                  <a:rPr lang="en-US" altLang="zh-CN" sz="1600" dirty="0">
                    <a:ea typeface="宋体" panose="02010600030101010101" pitchFamily="2" charset="-122"/>
                  </a:rPr>
                  <a:t>C</a:t>
                </a:r>
                <a:r>
                  <a:rPr lang="zh-CN" altLang="en-US" sz="1600" dirty="0">
                    <a:ea typeface="宋体" panose="02010600030101010101" pitchFamily="2" charset="-122"/>
                  </a:rPr>
                  <a:t>，问题转化为求解数学方程</a:t>
                </a:r>
                <a14:m>
                  <m:oMath xmlns:m="http://schemas.openxmlformats.org/officeDocument/2006/math">
                    <m:f>
                      <m:fPr>
                        <m:ctrlPr>
                          <a:rPr lang="zh-CN" altLang="en-US" sz="1600" b="1" i="1" dirty="0">
                            <a:latin typeface="Cambria Math" panose="02040503050406030204" pitchFamily="18" charset="0"/>
                            <a:ea typeface="宋体" panose="02010600030101010101" pitchFamily="2" charset="-122"/>
                            <a:cs typeface="Times New Roman" panose="02020603050405020304" pitchFamily="18" charset="0"/>
                          </a:rPr>
                        </m:ctrlPr>
                      </m:fPr>
                      <m:num>
                        <m:sSup>
                          <m:sSupPr>
                            <m:ctrlPr>
                              <a:rPr lang="en-US" altLang="zh-CN" sz="1600" b="1" i="1" dirty="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b="1" i="1" dirty="0">
                                <a:latin typeface="Cambria Math" panose="02040503050406030204" pitchFamily="18" charset="0"/>
                                <a:ea typeface="宋体" panose="02010600030101010101" pitchFamily="2" charset="-122"/>
                                <a:cs typeface="Times New Roman" panose="02020603050405020304" pitchFamily="18" charset="0"/>
                              </a:rPr>
                              <m:t>𝟏</m:t>
                            </m:r>
                            <m:r>
                              <a:rPr lang="en-US" altLang="zh-CN" sz="1600" b="1" i="1" dirty="0">
                                <a:latin typeface="Cambria Math" panose="02040503050406030204" pitchFamily="18" charset="0"/>
                                <a:ea typeface="宋体" panose="02010600030101010101" pitchFamily="2" charset="-122"/>
                                <a:cs typeface="Times New Roman" panose="02020603050405020304" pitchFamily="18" charset="0"/>
                              </a:rPr>
                              <m:t>.</m:t>
                            </m:r>
                            <m:r>
                              <a:rPr lang="en-US" altLang="zh-CN" sz="1600" b="1" i="1" dirty="0">
                                <a:latin typeface="Cambria Math" panose="02040503050406030204" pitchFamily="18" charset="0"/>
                                <a:ea typeface="宋体" panose="02010600030101010101" pitchFamily="2" charset="-122"/>
                                <a:cs typeface="Times New Roman" panose="02020603050405020304" pitchFamily="18" charset="0"/>
                              </a:rPr>
                              <m:t>𝟎𝟑</m:t>
                            </m:r>
                          </m:e>
                          <m:sup>
                            <m:r>
                              <a:rPr lang="en-US" altLang="zh-CN" sz="1600" b="1" i="1" dirty="0" smtClean="0">
                                <a:latin typeface="Cambria Math" panose="02040503050406030204" pitchFamily="18" charset="0"/>
                                <a:ea typeface="宋体" panose="02010600030101010101" pitchFamily="2" charset="-122"/>
                                <a:cs typeface="Times New Roman" panose="02020603050405020304" pitchFamily="18" charset="0"/>
                              </a:rPr>
                              <m:t>𝟓</m:t>
                            </m:r>
                            <m:r>
                              <a:rPr lang="en-US" altLang="zh-CN" sz="1600" b="1" i="1" dirty="0">
                                <a:latin typeface="Cambria Math" panose="02040503050406030204" pitchFamily="18" charset="0"/>
                                <a:ea typeface="宋体" panose="02010600030101010101" pitchFamily="2" charset="-122"/>
                                <a:cs typeface="Times New Roman" panose="02020603050405020304" pitchFamily="18" charset="0"/>
                              </a:rPr>
                              <m:t>𝟎</m:t>
                            </m:r>
                          </m:sup>
                        </m:sSup>
                        <m:r>
                          <a:rPr lang="en-US" altLang="zh-CN" sz="1600" b="1" i="1" dirty="0">
                            <a:latin typeface="Cambria Math" panose="02040503050406030204" pitchFamily="18" charset="0"/>
                            <a:ea typeface="宋体" panose="02010600030101010101" pitchFamily="2" charset="-122"/>
                            <a:cs typeface="Times New Roman" panose="02020603050405020304" pitchFamily="18" charset="0"/>
                          </a:rPr>
                          <m:t>−</m:t>
                        </m:r>
                        <m:r>
                          <a:rPr lang="en-US" altLang="zh-CN" sz="1600" b="1" i="1" dirty="0">
                            <a:latin typeface="Cambria Math" panose="02040503050406030204" pitchFamily="18" charset="0"/>
                            <a:ea typeface="宋体" panose="02010600030101010101" pitchFamily="2" charset="-122"/>
                            <a:cs typeface="Times New Roman" panose="02020603050405020304" pitchFamily="18" charset="0"/>
                          </a:rPr>
                          <m:t>𝟏</m:t>
                        </m:r>
                      </m:num>
                      <m:den>
                        <m:r>
                          <a:rPr lang="en-US" altLang="zh-CN" sz="1600" b="1" i="1" dirty="0">
                            <a:latin typeface="Cambria Math" panose="02040503050406030204" pitchFamily="18" charset="0"/>
                            <a:ea typeface="宋体" panose="02010600030101010101" pitchFamily="2" charset="-122"/>
                            <a:cs typeface="Times New Roman" panose="02020603050405020304" pitchFamily="18" charset="0"/>
                          </a:rPr>
                          <m:t>𝟎</m:t>
                        </m:r>
                        <m:r>
                          <a:rPr lang="en-US" altLang="zh-CN" sz="1600" b="1" i="1" dirty="0">
                            <a:latin typeface="Cambria Math" panose="02040503050406030204" pitchFamily="18" charset="0"/>
                            <a:ea typeface="宋体" panose="02010600030101010101" pitchFamily="2" charset="-122"/>
                            <a:cs typeface="Times New Roman" panose="02020603050405020304" pitchFamily="18" charset="0"/>
                          </a:rPr>
                          <m:t>.</m:t>
                        </m:r>
                        <m:r>
                          <a:rPr lang="en-US" altLang="zh-CN" sz="1600" b="1" i="1" dirty="0">
                            <a:latin typeface="Cambria Math" panose="02040503050406030204" pitchFamily="18" charset="0"/>
                            <a:ea typeface="宋体" panose="02010600030101010101" pitchFamily="2" charset="-122"/>
                            <a:cs typeface="Times New Roman" panose="02020603050405020304" pitchFamily="18" charset="0"/>
                          </a:rPr>
                          <m:t>𝟎𝟑</m:t>
                        </m:r>
                      </m:den>
                    </m:f>
                    <m:r>
                      <a:rPr lang="en-US" altLang="zh-CN" sz="1600" b="1" i="1">
                        <a:latin typeface="Cambria Math" panose="02040503050406030204" pitchFamily="18" charset="0"/>
                        <a:ea typeface="宋体" panose="02010600030101010101" pitchFamily="2" charset="-122"/>
                        <a:cs typeface="Times New Roman" panose="02020603050405020304" pitchFamily="18" charset="0"/>
                      </a:rPr>
                      <m:t> </m:t>
                    </m:r>
                    <m:r>
                      <a:rPr lang="en-US" altLang="zh-CN" sz="1600" b="1" i="1" dirty="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600" b="1" i="1" dirty="0" smtClean="0">
                        <a:latin typeface="Cambria Math" panose="02040503050406030204" pitchFamily="18" charset="0"/>
                        <a:ea typeface="宋体" panose="02010600030101010101" pitchFamily="2" charset="-122"/>
                        <a:cs typeface="Times New Roman" panose="02020603050405020304" pitchFamily="18" charset="0"/>
                      </a:rPr>
                      <m:t>C</m:t>
                    </m:r>
                    <m:r>
                      <a:rPr lang="en-US" altLang="zh-CN" sz="1600" b="1" i="1" dirty="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600" dirty="0">
                    <a:ea typeface="宋体" panose="02010600030101010101" pitchFamily="2" charset="-122"/>
                  </a:rPr>
                  <a:t>200*</a:t>
                </a:r>
                <a14:m>
                  <m:oMath xmlns:m="http://schemas.openxmlformats.org/officeDocument/2006/math">
                    <m:sSup>
                      <m:sSupPr>
                        <m:ctrlPr>
                          <a:rPr lang="en-US" altLang="zh-CN" sz="1600" i="1" smtClean="0">
                            <a:latin typeface="Cambria Math" panose="02040503050406030204" pitchFamily="18" charset="0"/>
                            <a:ea typeface="宋体" panose="02010600030101010101" pitchFamily="2" charset="-122"/>
                          </a:rPr>
                        </m:ctrlPr>
                      </m:sSupPr>
                      <m:e>
                        <m:r>
                          <a:rPr lang="en-US" altLang="zh-CN" sz="1600" b="0" i="1" smtClean="0">
                            <a:latin typeface="Cambria Math" panose="02040503050406030204" pitchFamily="18" charset="0"/>
                            <a:ea typeface="宋体" panose="02010600030101010101" pitchFamily="2" charset="-122"/>
                          </a:rPr>
                          <m:t>(1+1%)</m:t>
                        </m:r>
                      </m:e>
                      <m:sup>
                        <m:r>
                          <a:rPr lang="en-US" altLang="zh-CN" sz="1600" b="0" i="1" smtClean="0">
                            <a:latin typeface="Cambria Math" panose="02040503050406030204" pitchFamily="18" charset="0"/>
                            <a:ea typeface="宋体" panose="02010600030101010101" pitchFamily="2" charset="-122"/>
                          </a:rPr>
                          <m:t>50</m:t>
                        </m:r>
                      </m:sup>
                    </m:sSup>
                  </m:oMath>
                </a14:m>
                <a:r>
                  <a:rPr lang="zh-CN" altLang="en-US" sz="1600" dirty="0">
                    <a:ea typeface="宋体" panose="02010600030101010101" pitchFamily="2" charset="-122"/>
                  </a:rPr>
                  <a:t>，解得：</a:t>
                </a:r>
                <a:r>
                  <a:rPr lang="en-US" altLang="zh-CN" sz="1600" dirty="0">
                    <a:ea typeface="宋体" panose="02010600030101010101" pitchFamily="2" charset="-122"/>
                  </a:rPr>
                  <a:t>C=2.9161</a:t>
                </a:r>
                <a:r>
                  <a:rPr lang="zh-CN" altLang="en-US" sz="1600" dirty="0">
                    <a:ea typeface="宋体" panose="02010600030101010101" pitchFamily="2" charset="-122"/>
                  </a:rPr>
                  <a:t>万元</a:t>
                </a:r>
                <a:r>
                  <a:rPr lang="zh-CN" altLang="en-US" sz="1600" dirty="0">
                    <a:latin typeface="华文宋体" panose="02010600040101010101" pitchFamily="2" charset="-122"/>
                    <a:ea typeface="华文宋体" panose="02010600040101010101" pitchFamily="2" charset="-122"/>
                  </a:rPr>
                  <a:t>（注意可用</a:t>
                </a:r>
                <a:r>
                  <a:rPr lang="en-US" altLang="zh-CN" sz="1600" dirty="0">
                    <a:latin typeface="华文宋体" panose="02010600040101010101" pitchFamily="2" charset="-122"/>
                    <a:ea typeface="华文宋体" panose="02010600040101010101" pitchFamily="2" charset="-122"/>
                  </a:rPr>
                  <a:t>Excel</a:t>
                </a:r>
                <a:r>
                  <a:rPr lang="zh-CN" altLang="en-US" sz="1600" dirty="0">
                    <a:latin typeface="华文宋体" panose="02010600040101010101" pitchFamily="2" charset="-122"/>
                    <a:ea typeface="华文宋体" panose="02010600040101010101" pitchFamily="2" charset="-122"/>
                  </a:rPr>
                  <a:t>的</a:t>
                </a:r>
                <a:r>
                  <a:rPr lang="en-US" altLang="zh-CN" sz="1600" dirty="0">
                    <a:latin typeface="华文宋体" panose="02010600040101010101" pitchFamily="2" charset="-122"/>
                    <a:ea typeface="华文宋体" panose="02010600040101010101" pitchFamily="2" charset="-122"/>
                  </a:rPr>
                  <a:t>PMT</a:t>
                </a:r>
                <a:r>
                  <a:rPr lang="zh-CN" altLang="en-US" sz="1600" dirty="0">
                    <a:latin typeface="华文宋体" panose="02010600040101010101" pitchFamily="2" charset="-122"/>
                    <a:ea typeface="华文宋体" panose="02010600040101010101" pitchFamily="2" charset="-122"/>
                  </a:rPr>
                  <a:t>函数）</a:t>
                </a:r>
                <a:endParaRPr lang="zh-CN" altLang="en-US" sz="2000" dirty="0">
                  <a:ea typeface="宋体" panose="02010600030101010101" pitchFamily="2" charset="-122"/>
                </a:endParaRPr>
              </a:p>
            </p:txBody>
          </p:sp>
        </mc:Choice>
        <mc:Fallback xmlns="">
          <p:sp>
            <p:nvSpPr>
              <p:cNvPr id="30723" name="内容占位符 2">
                <a:extLst>
                  <a:ext uri="{FF2B5EF4-FFF2-40B4-BE49-F238E27FC236}">
                    <a16:creationId xmlns:a16="http://schemas.microsoft.com/office/drawing/2014/main" id="{3E3B3ED5-58E0-4B6F-8E8D-8B45171AC936}"/>
                  </a:ext>
                </a:extLst>
              </p:cNvPr>
              <p:cNvSpPr>
                <a:spLocks noGrp="1" noRot="1" noChangeAspect="1" noMove="1" noResize="1" noEditPoints="1" noAdjustHandles="1" noChangeArrowheads="1" noChangeShapeType="1" noTextEdit="1"/>
              </p:cNvSpPr>
              <p:nvPr>
                <p:ph idx="1"/>
              </p:nvPr>
            </p:nvSpPr>
            <p:spPr>
              <a:xfrm>
                <a:off x="395536" y="1371600"/>
                <a:ext cx="8062664" cy="4865712"/>
              </a:xfrm>
              <a:blipFill>
                <a:blip r:embed="rId2"/>
                <a:stretch>
                  <a:fillRect l="-302" t="-1003" r="-3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36031370"/>
      </p:ext>
    </p:ext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65A57CEA-D051-4A2B-9A17-DC778FF61C52}"/>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ea typeface="宋体" panose="02010600030101010101" pitchFamily="2" charset="-122"/>
            </a:endParaRPr>
          </a:p>
        </p:txBody>
      </p:sp>
      <p:pic>
        <p:nvPicPr>
          <p:cNvPr id="4" name="4df76277092d8d2a45325656459056af.mp4">
            <a:hlinkClick r:id="" action="ppaction://media"/>
            <a:extLst>
              <a:ext uri="{FF2B5EF4-FFF2-40B4-BE49-F238E27FC236}">
                <a16:creationId xmlns:a16="http://schemas.microsoft.com/office/drawing/2014/main" id="{3645C32F-D6E7-45DA-8FD8-CD4BA7349C48}"/>
              </a:ext>
            </a:extLst>
          </p:cNvPr>
          <p:cNvPicPr>
            <a:picLocks noGrp="1" noChangeAspect="1" noChangeArrowheads="1"/>
          </p:cNvPicPr>
          <p:nvPr>
            <p:ph idx="1"/>
            <a:videoFile r:link="rId2"/>
            <p:extLst>
              <p:ext uri="{DAA4B4D4-6D71-4841-9C94-3DE7FCFB9230}">
                <p14:media xmlns:p14="http://schemas.microsoft.com/office/powerpoint/2010/main" r:link="rId1"/>
              </p:ext>
            </p:extLst>
          </p:nvPr>
        </p:nvPicPr>
        <p:blipFill>
          <a:blip r:embed="rId4">
            <a:extLst>
              <a:ext uri="{28A0092B-C50C-407E-A947-70E740481C1C}">
                <a14:useLocalDpi xmlns:a14="http://schemas.microsoft.com/office/drawing/2010/main" val="0"/>
              </a:ext>
            </a:extLst>
          </a:blip>
          <a:srcRect/>
          <a:stretch>
            <a:fillRect/>
          </a:stretch>
        </p:blipFill>
        <p:spPr>
          <a:xfrm>
            <a:off x="611188" y="404813"/>
            <a:ext cx="7489825" cy="5616575"/>
          </a:xfrm>
        </p:spPr>
      </p:pic>
      <p:sp>
        <p:nvSpPr>
          <p:cNvPr id="2" name="文本框 1">
            <a:extLst>
              <a:ext uri="{FF2B5EF4-FFF2-40B4-BE49-F238E27FC236}">
                <a16:creationId xmlns:a16="http://schemas.microsoft.com/office/drawing/2014/main" id="{8C25E851-579C-4438-AE89-6DD6DBB102E0}"/>
              </a:ext>
            </a:extLst>
          </p:cNvPr>
          <p:cNvSpPr txBox="1"/>
          <p:nvPr/>
        </p:nvSpPr>
        <p:spPr>
          <a:xfrm>
            <a:off x="3923928" y="6165304"/>
            <a:ext cx="1800200" cy="369332"/>
          </a:xfrm>
          <a:prstGeom prst="rect">
            <a:avLst/>
          </a:prstGeom>
          <a:noFill/>
        </p:spPr>
        <p:txBody>
          <a:bodyPr wrap="square" rtlCol="0">
            <a:spAutoFit/>
          </a:bodyPr>
          <a:lstStyle/>
          <a:p>
            <a:pPr algn="ctr"/>
            <a:r>
              <a:rPr lang="zh-CN" altLang="en-US" sz="1800" dirty="0"/>
              <a:t>小视频</a:t>
            </a:r>
          </a:p>
        </p:txBody>
      </p:sp>
      <p:sp>
        <p:nvSpPr>
          <p:cNvPr id="3" name="文本框 2">
            <a:extLst>
              <a:ext uri="{FF2B5EF4-FFF2-40B4-BE49-F238E27FC236}">
                <a16:creationId xmlns:a16="http://schemas.microsoft.com/office/drawing/2014/main" id="{656A52E2-418F-7A93-2F12-545EA29B1378}"/>
              </a:ext>
            </a:extLst>
          </p:cNvPr>
          <p:cNvSpPr txBox="1"/>
          <p:nvPr/>
        </p:nvSpPr>
        <p:spPr>
          <a:xfrm>
            <a:off x="6228184" y="620688"/>
            <a:ext cx="1800200" cy="646331"/>
          </a:xfrm>
          <a:prstGeom prst="rect">
            <a:avLst/>
          </a:prstGeom>
          <a:noFill/>
        </p:spPr>
        <p:txBody>
          <a:bodyPr wrap="square" rtlCol="0">
            <a:spAutoFit/>
          </a:bodyPr>
          <a:lstStyle/>
          <a:p>
            <a:r>
              <a:rPr lang="zh-CN" altLang="en-US" sz="1800" dirty="0"/>
              <a:t>生命周期财务规划的概念</a:t>
            </a:r>
          </a:p>
        </p:txBody>
      </p:sp>
    </p:spTree>
    <p:extLst>
      <p:ext uri="{BB962C8B-B14F-4D97-AF65-F5344CB8AC3E}">
        <p14:creationId xmlns:p14="http://schemas.microsoft.com/office/powerpoint/2010/main" val="416372927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1093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a:extLst>
              <a:ext uri="{FF2B5EF4-FFF2-40B4-BE49-F238E27FC236}">
                <a16:creationId xmlns:a16="http://schemas.microsoft.com/office/drawing/2014/main" id="{02B8DC29-5E8E-4E38-B276-CC9E818D1396}"/>
              </a:ext>
            </a:extLst>
          </p:cNvPr>
          <p:cNvSpPr>
            <a:spLocks noGrp="1" noChangeArrowheads="1"/>
          </p:cNvSpPr>
          <p:nvPr>
            <p:ph type="title"/>
          </p:nvPr>
        </p:nvSpPr>
        <p:spPr bwMode="auto">
          <a:xfrm>
            <a:off x="468313" y="692150"/>
            <a:ext cx="8229600" cy="777875"/>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cs typeface="Times New Roman" pitchFamily="18" charset="0"/>
              </a:rPr>
              <a:t>考虑到社会保障</a:t>
            </a:r>
            <a:endParaRPr lang="en-US" altLang="zh-CN" sz="4000" dirty="0">
              <a:effectLst>
                <a:outerShdw blurRad="38100" dist="38100" dir="2700000" algn="tl">
                  <a:srgbClr val="C0C0C0"/>
                </a:outerShdw>
              </a:effectLst>
              <a:ea typeface="宋体" pitchFamily="2" charset="-122"/>
              <a:cs typeface="Times New Roman" pitchFamily="18" charset="0"/>
            </a:endParaRPr>
          </a:p>
        </p:txBody>
      </p:sp>
      <p:sp>
        <p:nvSpPr>
          <p:cNvPr id="351235" name="Rectangle 3">
            <a:extLst>
              <a:ext uri="{FF2B5EF4-FFF2-40B4-BE49-F238E27FC236}">
                <a16:creationId xmlns:a16="http://schemas.microsoft.com/office/drawing/2014/main" id="{495A0D1A-B5F0-4AC8-BAD0-9ADCC21B8B77}"/>
              </a:ext>
            </a:extLst>
          </p:cNvPr>
          <p:cNvSpPr>
            <a:spLocks noGrp="1" noChangeArrowheads="1"/>
          </p:cNvSpPr>
          <p:nvPr>
            <p:ph type="body" idx="1"/>
          </p:nvPr>
        </p:nvSpPr>
        <p:spPr>
          <a:xfrm>
            <a:off x="550863" y="1556792"/>
            <a:ext cx="8064500" cy="4105275"/>
          </a:xfrm>
        </p:spPr>
        <p:txBody>
          <a:bodyPr/>
          <a:lstStyle/>
          <a:p>
            <a:pPr marL="363530" indent="-363530">
              <a:lnSpc>
                <a:spcPct val="125000"/>
              </a:lnSpc>
              <a:defRPr/>
            </a:pPr>
            <a:r>
              <a:rPr lang="zh-CN" altLang="en-US" sz="2400" b="1" dirty="0">
                <a:latin typeface="Times New Roman" pitchFamily="18" charset="0"/>
                <a:ea typeface="宋体" pitchFamily="2" charset="-122"/>
                <a:cs typeface="Times New Roman" pitchFamily="18" charset="0"/>
              </a:rPr>
              <a:t>在许多国家、地区，政府要求公民参加一种被称为社会保障的法定退休收入体系</a:t>
            </a:r>
            <a:r>
              <a:rPr lang="zh-CN" altLang="en-US" sz="2400" b="1" dirty="0">
                <a:solidFill>
                  <a:srgbClr val="0000FF"/>
                </a:solidFill>
                <a:effectLst>
                  <a:outerShdw blurRad="38100" dist="38100" dir="2700000" algn="tl">
                    <a:srgbClr val="C0C0C0"/>
                  </a:outerShdw>
                </a:effectLst>
                <a:latin typeface="Times New Roman" pitchFamily="18" charset="0"/>
                <a:ea typeface="楷体_GB2312" pitchFamily="49" charset="-122"/>
                <a:cs typeface="Times New Roman" pitchFamily="18" charset="0"/>
              </a:rPr>
              <a:t>（社会保障）</a:t>
            </a:r>
            <a:r>
              <a:rPr lang="zh-CN" altLang="en-US" sz="2400" b="1" dirty="0">
                <a:solidFill>
                  <a:srgbClr val="0000FF"/>
                </a:solidFill>
                <a:latin typeface="Times New Roman" pitchFamily="18" charset="0"/>
                <a:ea typeface="宋体" pitchFamily="2" charset="-122"/>
                <a:cs typeface="Times New Roman" pitchFamily="18" charset="0"/>
              </a:rPr>
              <a:t>。</a:t>
            </a:r>
            <a:endParaRPr lang="en-US" altLang="zh-CN" sz="2400" b="1" dirty="0">
              <a:solidFill>
                <a:srgbClr val="0000FF"/>
              </a:solidFill>
              <a:latin typeface="Times New Roman" pitchFamily="18" charset="0"/>
              <a:ea typeface="宋体" pitchFamily="2" charset="-122"/>
              <a:cs typeface="Times New Roman" pitchFamily="18" charset="0"/>
            </a:endParaRPr>
          </a:p>
          <a:p>
            <a:pPr marL="812780" lvl="1" indent="-269868">
              <a:lnSpc>
                <a:spcPct val="125000"/>
              </a:lnSpc>
              <a:defRPr/>
            </a:pPr>
            <a:r>
              <a:rPr lang="zh-CN" altLang="en-US" sz="2000" b="1" dirty="0">
                <a:latin typeface="Times New Roman" pitchFamily="18" charset="0"/>
                <a:ea typeface="宋体" pitchFamily="2" charset="-122"/>
                <a:cs typeface="Times New Roman" pitchFamily="18" charset="0"/>
              </a:rPr>
              <a:t>人们在工作期间缴税，在他们年老时有资格获得终身年金。</a:t>
            </a:r>
            <a:endParaRPr lang="en-US" altLang="zh-CN" sz="2000" b="1" dirty="0">
              <a:latin typeface="Times New Roman" pitchFamily="18" charset="0"/>
              <a:ea typeface="宋体" pitchFamily="2" charset="-122"/>
              <a:cs typeface="Times New Roman" pitchFamily="18" charset="0"/>
            </a:endParaRPr>
          </a:p>
          <a:p>
            <a:pPr marL="812780" lvl="1" indent="-269868">
              <a:lnSpc>
                <a:spcPct val="125000"/>
              </a:lnSpc>
              <a:defRPr/>
            </a:pPr>
            <a:r>
              <a:rPr lang="zh-CN" altLang="en-US" sz="2000" b="1" dirty="0">
                <a:latin typeface="Times New Roman" pitchFamily="18" charset="0"/>
                <a:ea typeface="宋体" pitchFamily="2" charset="-122"/>
                <a:cs typeface="Times New Roman" pitchFamily="18" charset="0"/>
              </a:rPr>
              <a:t>强制性储蓄体系对自愿储蓄的影响。</a:t>
            </a:r>
            <a:endParaRPr lang="en-US" altLang="zh-CN" sz="2000" b="1" dirty="0">
              <a:latin typeface="Times New Roman" pitchFamily="18" charset="0"/>
              <a:ea typeface="宋体" pitchFamily="2" charset="-122"/>
              <a:cs typeface="Times New Roman" pitchFamily="18" charset="0"/>
            </a:endParaRPr>
          </a:p>
          <a:p>
            <a:pPr marL="363530" indent="-363530">
              <a:lnSpc>
                <a:spcPct val="125000"/>
              </a:lnSpc>
              <a:spcBef>
                <a:spcPct val="30000"/>
              </a:spcBef>
              <a:defRPr/>
            </a:pPr>
            <a:r>
              <a:rPr lang="zh-CN" altLang="en-US" sz="2400" b="1" dirty="0">
                <a:latin typeface="Times New Roman" pitchFamily="18" charset="0"/>
                <a:ea typeface="宋体" pitchFamily="2" charset="-122"/>
                <a:cs typeface="Times New Roman" pitchFamily="18" charset="0"/>
              </a:rPr>
              <a:t>假设社会保障福利等于你将获得的福利</a:t>
            </a:r>
            <a:endParaRPr lang="en-US" altLang="zh-CN" sz="2400" b="1" dirty="0">
              <a:latin typeface="Times New Roman" pitchFamily="18" charset="0"/>
              <a:ea typeface="宋体" pitchFamily="2" charset="-122"/>
              <a:cs typeface="Times New Roman" pitchFamily="18" charset="0"/>
            </a:endParaRPr>
          </a:p>
          <a:p>
            <a:pPr marL="812780" lvl="1" indent="-269868">
              <a:lnSpc>
                <a:spcPct val="125000"/>
              </a:lnSpc>
              <a:spcBef>
                <a:spcPct val="10000"/>
              </a:spcBef>
              <a:defRPr/>
            </a:pPr>
            <a:r>
              <a:rPr lang="zh-CN" altLang="en-US" sz="2000" b="1" dirty="0">
                <a:latin typeface="Times New Roman" pitchFamily="18" charset="0"/>
                <a:ea typeface="宋体" pitchFamily="2" charset="-122"/>
                <a:cs typeface="Times New Roman" pitchFamily="18" charset="0"/>
              </a:rPr>
              <a:t>你需要在</a:t>
            </a:r>
            <a:r>
              <a:rPr lang="en-US" altLang="zh-CN" sz="2000" b="1" dirty="0">
                <a:latin typeface="Times New Roman" pitchFamily="18" charset="0"/>
                <a:ea typeface="宋体" pitchFamily="2" charset="-122"/>
                <a:cs typeface="Times New Roman" pitchFamily="18" charset="0"/>
              </a:rPr>
              <a:t>30</a:t>
            </a:r>
            <a:r>
              <a:rPr lang="zh-CN" altLang="en-US" sz="2000" b="1" dirty="0">
                <a:latin typeface="Times New Roman" pitchFamily="18" charset="0"/>
                <a:ea typeface="宋体" pitchFamily="2" charset="-122"/>
                <a:cs typeface="Times New Roman" pitchFamily="18" charset="0"/>
              </a:rPr>
              <a:t>年内每年支付</a:t>
            </a:r>
            <a:r>
              <a:rPr lang="en-US" altLang="zh-CN" sz="2000" b="1" dirty="0">
                <a:latin typeface="Times New Roman" pitchFamily="18" charset="0"/>
                <a:ea typeface="宋体" pitchFamily="2" charset="-122"/>
                <a:cs typeface="Times New Roman" pitchFamily="18" charset="0"/>
              </a:rPr>
              <a:t>2,000</a:t>
            </a:r>
            <a:r>
              <a:rPr lang="zh-CN" altLang="en-US" sz="2000" b="1" dirty="0">
                <a:latin typeface="Times New Roman" pitchFamily="18" charset="0"/>
                <a:ea typeface="宋体" pitchFamily="2" charset="-122"/>
                <a:cs typeface="Times New Roman" pitchFamily="18" charset="0"/>
              </a:rPr>
              <a:t>美元的社会保障税，并且</a:t>
            </a:r>
            <a:endParaRPr lang="en-US" altLang="zh-CN" sz="2000" b="1" dirty="0">
              <a:latin typeface="Times New Roman" pitchFamily="18" charset="0"/>
              <a:ea typeface="宋体" pitchFamily="2" charset="-122"/>
              <a:cs typeface="Times New Roman" pitchFamily="18" charset="0"/>
            </a:endParaRPr>
          </a:p>
          <a:p>
            <a:pPr marL="812780" lvl="1" indent="-269868">
              <a:lnSpc>
                <a:spcPct val="125000"/>
              </a:lnSpc>
              <a:spcBef>
                <a:spcPct val="10000"/>
              </a:spcBef>
              <a:defRPr/>
            </a:pPr>
            <a:r>
              <a:rPr lang="zh-CN" altLang="en-US" sz="2000" b="1" dirty="0">
                <a:latin typeface="Times New Roman" pitchFamily="18" charset="0"/>
                <a:ea typeface="宋体" pitchFamily="2" charset="-122"/>
                <a:cs typeface="Times New Roman" pitchFamily="18" charset="0"/>
              </a:rPr>
              <a:t>每年赚取</a:t>
            </a:r>
            <a:r>
              <a:rPr lang="en-US" altLang="zh-CN" sz="2000" b="1" dirty="0">
                <a:latin typeface="Times New Roman" pitchFamily="18" charset="0"/>
                <a:ea typeface="宋体" pitchFamily="2" charset="-122"/>
                <a:cs typeface="Times New Roman" pitchFamily="18" charset="0"/>
              </a:rPr>
              <a:t>3%</a:t>
            </a:r>
            <a:r>
              <a:rPr lang="zh-CN" altLang="en-US" sz="2000" b="1" dirty="0">
                <a:latin typeface="Times New Roman" pitchFamily="18" charset="0"/>
                <a:ea typeface="宋体" pitchFamily="2" charset="-122"/>
                <a:cs typeface="Times New Roman" pitchFamily="18" charset="0"/>
              </a:rPr>
              <a:t>的实际利率。</a:t>
            </a:r>
            <a:endParaRPr lang="en-US" altLang="zh-CN" sz="2000" b="1" dirty="0">
              <a:latin typeface="Times New Roman" pitchFamily="18" charset="0"/>
              <a:ea typeface="宋体" pitchFamily="2" charset="-122"/>
              <a:cs typeface="Times New Roman" pitchFamily="18" charset="0"/>
            </a:endParaRPr>
          </a:p>
        </p:txBody>
      </p:sp>
      <p:sp>
        <p:nvSpPr>
          <p:cNvPr id="34820" name="文本框 1">
            <a:extLst>
              <a:ext uri="{FF2B5EF4-FFF2-40B4-BE49-F238E27FC236}">
                <a16:creationId xmlns:a16="http://schemas.microsoft.com/office/drawing/2014/main" id="{66399228-F20F-4C7E-9E26-C29164979A82}"/>
              </a:ext>
            </a:extLst>
          </p:cNvPr>
          <p:cNvSpPr txBox="1">
            <a:spLocks noChangeArrowheads="1"/>
          </p:cNvSpPr>
          <p:nvPr/>
        </p:nvSpPr>
        <p:spPr bwMode="auto">
          <a:xfrm>
            <a:off x="550863" y="5325875"/>
            <a:ext cx="81470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r>
              <a:rPr lang="zh-CN" altLang="en-US" dirty="0">
                <a:ea typeface="宋体" panose="02010600030101010101" pitchFamily="2" charset="-122"/>
              </a:rPr>
              <a:t>社保出现的原因是：私人保障不能满足要求及其他交易障碍，导致国家出面进行干预！</a:t>
            </a:r>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59AEC0D7-CEB8-C367-C673-672E97B0B7B4}"/>
                  </a:ext>
                </a:extLst>
              </p14:cNvPr>
              <p14:cNvContentPartPr/>
              <p14:nvPr/>
            </p14:nvContentPartPr>
            <p14:xfrm>
              <a:off x="3465571" y="2125341"/>
              <a:ext cx="3709800" cy="2250720"/>
            </p14:xfrm>
          </p:contentPart>
        </mc:Choice>
        <mc:Fallback>
          <p:pic>
            <p:nvPicPr>
              <p:cNvPr id="2" name="墨迹 1">
                <a:extLst>
                  <a:ext uri="{FF2B5EF4-FFF2-40B4-BE49-F238E27FC236}">
                    <a16:creationId xmlns:a16="http://schemas.microsoft.com/office/drawing/2014/main" id="{59AEC0D7-CEB8-C367-C673-672E97B0B7B4}"/>
                  </a:ext>
                </a:extLst>
              </p:cNvPr>
              <p:cNvPicPr/>
              <p:nvPr/>
            </p:nvPicPr>
            <p:blipFill>
              <a:blip r:embed="rId3"/>
              <a:stretch>
                <a:fillRect/>
              </a:stretch>
            </p:blipFill>
            <p:spPr>
              <a:xfrm>
                <a:off x="3375931" y="1945341"/>
                <a:ext cx="3889440" cy="2610360"/>
              </a:xfrm>
              <a:prstGeom prst="rect">
                <a:avLst/>
              </a:prstGeom>
            </p:spPr>
          </p:pic>
        </mc:Fallback>
      </mc:AlternateContent>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1235">
                                            <p:txEl>
                                              <p:pRg st="1" end="1"/>
                                            </p:txEl>
                                          </p:spTgt>
                                        </p:tgtEl>
                                        <p:attrNameLst>
                                          <p:attrName>style.visibility</p:attrName>
                                        </p:attrNameLst>
                                      </p:cBhvr>
                                      <p:to>
                                        <p:strVal val="visible"/>
                                      </p:to>
                                    </p:set>
                                    <p:animEffect transition="in" filter="blinds(horizontal)">
                                      <p:cBhvr>
                                        <p:cTn id="7" dur="500"/>
                                        <p:tgtEl>
                                          <p:spTgt spid="3512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1235">
                                            <p:txEl>
                                              <p:pRg st="2" end="2"/>
                                            </p:txEl>
                                          </p:spTgt>
                                        </p:tgtEl>
                                        <p:attrNameLst>
                                          <p:attrName>style.visibility</p:attrName>
                                        </p:attrNameLst>
                                      </p:cBhvr>
                                      <p:to>
                                        <p:strVal val="visible"/>
                                      </p:to>
                                    </p:set>
                                    <p:animEffect transition="in" filter="blinds(horizontal)">
                                      <p:cBhvr>
                                        <p:cTn id="12" dur="500"/>
                                        <p:tgtEl>
                                          <p:spTgt spid="35123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ntr" presetSubtype="16" fill="hold" nodeType="clickEffect">
                                  <p:stCondLst>
                                    <p:cond delay="0"/>
                                  </p:stCondLst>
                                  <p:childTnLst>
                                    <p:set>
                                      <p:cBhvr>
                                        <p:cTn id="16" dur="1" fill="hold">
                                          <p:stCondLst>
                                            <p:cond delay="0"/>
                                          </p:stCondLst>
                                        </p:cTn>
                                        <p:tgtEl>
                                          <p:spTgt spid="351235">
                                            <p:txEl>
                                              <p:pRg st="3" end="3"/>
                                            </p:txEl>
                                          </p:spTgt>
                                        </p:tgtEl>
                                        <p:attrNameLst>
                                          <p:attrName>style.visibility</p:attrName>
                                        </p:attrNameLst>
                                      </p:cBhvr>
                                      <p:to>
                                        <p:strVal val="visible"/>
                                      </p:to>
                                    </p:set>
                                    <p:anim calcmode="lin" valueType="num">
                                      <p:cBhvr>
                                        <p:cTn id="17" dur="500" fill="hold"/>
                                        <p:tgtEl>
                                          <p:spTgt spid="351235">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351235">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351235">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351235">
                                            <p:txEl>
                                              <p:pRg st="4" end="4"/>
                                            </p:txEl>
                                          </p:spTgt>
                                        </p:tgtEl>
                                        <p:attrNameLst>
                                          <p:attrName>style.visibility</p:attrName>
                                        </p:attrNameLst>
                                      </p:cBhvr>
                                      <p:to>
                                        <p:strVal val="visible"/>
                                      </p:to>
                                    </p:set>
                                    <p:animEffect transition="in" filter="blinds(horizontal)">
                                      <p:cBhvr>
                                        <p:cTn id="24" dur="500"/>
                                        <p:tgtEl>
                                          <p:spTgt spid="351235">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351235">
                                            <p:txEl>
                                              <p:pRg st="5" end="5"/>
                                            </p:txEl>
                                          </p:spTgt>
                                        </p:tgtEl>
                                        <p:attrNameLst>
                                          <p:attrName>style.visibility</p:attrName>
                                        </p:attrNameLst>
                                      </p:cBhvr>
                                      <p:to>
                                        <p:strVal val="visible"/>
                                      </p:to>
                                    </p:set>
                                    <p:animEffect transition="in" filter="wipe(down)">
                                      <p:cBhvr>
                                        <p:cTn id="29" dur="500"/>
                                        <p:tgtEl>
                                          <p:spTgt spid="3512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2260" name="Object 4">
            <a:extLst>
              <a:ext uri="{FF2B5EF4-FFF2-40B4-BE49-F238E27FC236}">
                <a16:creationId xmlns:a16="http://schemas.microsoft.com/office/drawing/2014/main" id="{DF36D507-259C-4F23-8838-9FE51E2B1547}"/>
              </a:ext>
            </a:extLst>
          </p:cNvPr>
          <p:cNvGraphicFramePr>
            <a:graphicFrameLocks noGrp="1"/>
          </p:cNvGraphicFramePr>
          <p:nvPr>
            <p:ph sz="quarter" idx="2"/>
          </p:nvPr>
        </p:nvGraphicFramePr>
        <p:xfrm>
          <a:off x="1547813" y="2636838"/>
          <a:ext cx="5975350" cy="1152525"/>
        </p:xfrm>
        <a:graphic>
          <a:graphicData uri="http://schemas.openxmlformats.org/presentationml/2006/ole">
            <mc:AlternateContent xmlns:mc="http://schemas.openxmlformats.org/markup-compatibility/2006">
              <mc:Choice xmlns:v="urn:schemas-microsoft-com:vml" Requires="v">
                <p:oleObj name="文档" r:id="rId2" imgW="7655735" imgH="1404015" progId="Word.Document.8">
                  <p:embed/>
                </p:oleObj>
              </mc:Choice>
              <mc:Fallback>
                <p:oleObj name="文档" r:id="rId2" imgW="7655735" imgH="1404015" progId="Word.Document.8">
                  <p:embed/>
                  <p:pic>
                    <p:nvPicPr>
                      <p:cNvPr id="0" name="Object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2636838"/>
                        <a:ext cx="5975350" cy="1152525"/>
                      </a:xfrm>
                      <a:prstGeom prst="rect">
                        <a:avLst/>
                      </a:prstGeom>
                      <a:noFill/>
                      <a:ln>
                        <a:noFill/>
                      </a:ln>
                      <a:effectLst/>
                      <a:extLst>
                        <a:ext uri="{909E8E84-426E-40DD-AFC4-6F175D3DCCD1}">
                          <a14:hiddenFill xmlns:a14="http://schemas.microsoft.com/office/drawing/2010/main">
                            <a:solidFill>
                              <a:srgbClr val="990099"/>
                            </a:solidFill>
                          </a14:hiddenFill>
                        </a:ext>
                        <a:ext uri="{91240B29-F687-4F45-9708-019B960494DF}">
                          <a14:hiddenLine xmlns:a14="http://schemas.microsoft.com/office/drawing/2010/main" w="9525">
                            <a:solidFill>
                              <a:srgbClr val="4D4D4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graphicFrame>
        <p:nvGraphicFramePr>
          <p:cNvPr id="352261" name="Object 5">
            <a:extLst>
              <a:ext uri="{FF2B5EF4-FFF2-40B4-BE49-F238E27FC236}">
                <a16:creationId xmlns:a16="http://schemas.microsoft.com/office/drawing/2014/main" id="{BB09CBD7-BA8B-4CF9-9325-E32AC63FCC4F}"/>
              </a:ext>
            </a:extLst>
          </p:cNvPr>
          <p:cNvGraphicFramePr>
            <a:graphicFrameLocks noGrp="1"/>
          </p:cNvGraphicFramePr>
          <p:nvPr>
            <p:ph sz="quarter" idx="3"/>
          </p:nvPr>
        </p:nvGraphicFramePr>
        <p:xfrm>
          <a:off x="1547813" y="4029075"/>
          <a:ext cx="5832475" cy="1295400"/>
        </p:xfrm>
        <a:graphic>
          <a:graphicData uri="http://schemas.openxmlformats.org/presentationml/2006/ole">
            <mc:AlternateContent xmlns:mc="http://schemas.openxmlformats.org/markup-compatibility/2006">
              <mc:Choice xmlns:v="urn:schemas-microsoft-com:vml" Requires="v">
                <p:oleObj name="文档" r:id="rId4" imgW="7295380" imgH="1583610" progId="Word.Document.8">
                  <p:embed/>
                </p:oleObj>
              </mc:Choice>
              <mc:Fallback>
                <p:oleObj name="文档" r:id="rId4" imgW="7295380" imgH="1583610" progId="Word.Document.8">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4029075"/>
                        <a:ext cx="5832475" cy="1295400"/>
                      </a:xfrm>
                      <a:prstGeom prst="rect">
                        <a:avLst/>
                      </a:prstGeom>
                      <a:noFill/>
                      <a:ln>
                        <a:noFill/>
                      </a:ln>
                      <a:effectLst/>
                      <a:extLst>
                        <a:ext uri="{909E8E84-426E-40DD-AFC4-6F175D3DCCD1}">
                          <a14:hiddenFill xmlns:a14="http://schemas.microsoft.com/office/drawing/2010/main">
                            <a:solidFill>
                              <a:srgbClr val="990099"/>
                            </a:solidFill>
                          </a14:hiddenFill>
                        </a:ext>
                        <a:ext uri="{91240B29-F687-4F45-9708-019B960494DF}">
                          <a14:hiddenLine xmlns:a14="http://schemas.microsoft.com/office/drawing/2010/main" w="9525">
                            <a:solidFill>
                              <a:srgbClr val="4D4D4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grpSp>
        <p:nvGrpSpPr>
          <p:cNvPr id="2" name="Group 6">
            <a:extLst>
              <a:ext uri="{FF2B5EF4-FFF2-40B4-BE49-F238E27FC236}">
                <a16:creationId xmlns:a16="http://schemas.microsoft.com/office/drawing/2014/main" id="{B99093FC-B8B4-4FED-9406-A3168E8182C6}"/>
              </a:ext>
            </a:extLst>
          </p:cNvPr>
          <p:cNvGrpSpPr>
            <a:grpSpLocks/>
          </p:cNvGrpSpPr>
          <p:nvPr/>
        </p:nvGrpSpPr>
        <p:grpSpPr bwMode="auto">
          <a:xfrm>
            <a:off x="2771775" y="4965700"/>
            <a:ext cx="3276600" cy="773113"/>
            <a:chOff x="1882" y="3702"/>
            <a:chExt cx="2064" cy="487"/>
          </a:xfrm>
        </p:grpSpPr>
        <p:sp>
          <p:nvSpPr>
            <p:cNvPr id="35849" name="Text Box 7">
              <a:extLst>
                <a:ext uri="{FF2B5EF4-FFF2-40B4-BE49-F238E27FC236}">
                  <a16:creationId xmlns:a16="http://schemas.microsoft.com/office/drawing/2014/main" id="{1BD8822C-98BB-4C32-BF75-254E7065E18E}"/>
                </a:ext>
              </a:extLst>
            </p:cNvPr>
            <p:cNvSpPr txBox="1">
              <a:spLocks noChangeArrowheads="1"/>
            </p:cNvSpPr>
            <p:nvPr/>
          </p:nvSpPr>
          <p:spPr bwMode="auto">
            <a:xfrm>
              <a:off x="1882" y="3898"/>
              <a:ext cx="206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2400" b="1">
                  <a:solidFill>
                    <a:srgbClr val="FF00FF"/>
                  </a:solidFill>
                  <a:latin typeface="Times New Roman" panose="02020603050405020304" pitchFamily="18" charset="0"/>
                  <a:ea typeface="宋体" panose="02010600030101010101" pitchFamily="2" charset="-122"/>
                </a:rPr>
                <a:t>65</a:t>
              </a:r>
              <a:r>
                <a:rPr lang="zh-CN" altLang="en-US" sz="2400" b="1">
                  <a:solidFill>
                    <a:srgbClr val="FF00FF"/>
                  </a:solidFill>
                  <a:latin typeface="Times New Roman" panose="02020603050405020304" pitchFamily="18" charset="0"/>
                  <a:ea typeface="宋体" panose="02010600030101010101" pitchFamily="2" charset="-122"/>
                </a:rPr>
                <a:t>岁时的社会保障福利</a:t>
              </a:r>
              <a:endParaRPr lang="en-US" altLang="zh-CN" sz="2400" b="1">
                <a:solidFill>
                  <a:srgbClr val="FF00FF"/>
                </a:solidFill>
                <a:latin typeface="Times New Roman" panose="02020603050405020304" pitchFamily="18" charset="0"/>
                <a:ea typeface="宋体" panose="02010600030101010101" pitchFamily="2" charset="-122"/>
              </a:endParaRPr>
            </a:p>
          </p:txBody>
        </p:sp>
        <p:sp>
          <p:nvSpPr>
            <p:cNvPr id="35850" name="Line 8">
              <a:extLst>
                <a:ext uri="{FF2B5EF4-FFF2-40B4-BE49-F238E27FC236}">
                  <a16:creationId xmlns:a16="http://schemas.microsoft.com/office/drawing/2014/main" id="{71A89842-08C3-4D3C-B72B-43220AE581CE}"/>
                </a:ext>
              </a:extLst>
            </p:cNvPr>
            <p:cNvSpPr>
              <a:spLocks noChangeShapeType="1"/>
            </p:cNvSpPr>
            <p:nvPr/>
          </p:nvSpPr>
          <p:spPr bwMode="auto">
            <a:xfrm>
              <a:off x="2653" y="3702"/>
              <a:ext cx="136" cy="227"/>
            </a:xfrm>
            <a:prstGeom prst="line">
              <a:avLst/>
            </a:prstGeom>
            <a:noFill/>
            <a:ln w="38100">
              <a:solidFill>
                <a:srgbClr val="FF00FF"/>
              </a:solidFill>
              <a:round/>
              <a:headEnd type="none" w="sm" len="sm"/>
              <a:tailEnd type="triangle" w="lg"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352267" name="Rectangle 11">
            <a:extLst>
              <a:ext uri="{FF2B5EF4-FFF2-40B4-BE49-F238E27FC236}">
                <a16:creationId xmlns:a16="http://schemas.microsoft.com/office/drawing/2014/main" id="{F5B31DB8-5081-4D5F-AC7D-34594B85919A}"/>
              </a:ext>
            </a:extLst>
          </p:cNvPr>
          <p:cNvSpPr>
            <a:spLocks noGrp="1" noChangeArrowheads="1"/>
          </p:cNvSpPr>
          <p:nvPr>
            <p:ph type="title"/>
          </p:nvPr>
        </p:nvSpPr>
        <p:spPr bwMode="auto">
          <a:xfrm>
            <a:off x="468313" y="692150"/>
            <a:ext cx="8229600" cy="777875"/>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dirty="0">
                <a:effectLst>
                  <a:outerShdw blurRad="38100" dist="38100" dir="2700000" algn="tl">
                    <a:srgbClr val="C0C0C0"/>
                  </a:outerShdw>
                </a:effectLst>
                <a:ea typeface="宋体" pitchFamily="2" charset="-122"/>
                <a:cs typeface="Times New Roman" pitchFamily="18" charset="0"/>
              </a:rPr>
              <a:t>考虑社会保障</a:t>
            </a:r>
            <a:endParaRPr lang="en-US" altLang="zh-CN" dirty="0">
              <a:effectLst>
                <a:outerShdw blurRad="38100" dist="38100" dir="2700000" algn="tl">
                  <a:srgbClr val="C0C0C0"/>
                </a:outerShdw>
              </a:effectLst>
              <a:ea typeface="宋体" pitchFamily="2" charset="-122"/>
              <a:cs typeface="Times New Roman" pitchFamily="18" charset="0"/>
            </a:endParaRPr>
          </a:p>
        </p:txBody>
      </p:sp>
      <p:grpSp>
        <p:nvGrpSpPr>
          <p:cNvPr id="3" name="Group 15">
            <a:extLst>
              <a:ext uri="{FF2B5EF4-FFF2-40B4-BE49-F238E27FC236}">
                <a16:creationId xmlns:a16="http://schemas.microsoft.com/office/drawing/2014/main" id="{E9C99F6F-E22B-4276-A221-860B4E0142CD}"/>
              </a:ext>
            </a:extLst>
          </p:cNvPr>
          <p:cNvGrpSpPr>
            <a:grpSpLocks/>
          </p:cNvGrpSpPr>
          <p:nvPr/>
        </p:nvGrpSpPr>
        <p:grpSpPr bwMode="auto">
          <a:xfrm>
            <a:off x="4930775" y="1935163"/>
            <a:ext cx="3586163" cy="1277937"/>
            <a:chOff x="3106" y="1219"/>
            <a:chExt cx="2259" cy="805"/>
          </a:xfrm>
        </p:grpSpPr>
        <p:sp>
          <p:nvSpPr>
            <p:cNvPr id="35847" name="Text Box 12">
              <a:extLst>
                <a:ext uri="{FF2B5EF4-FFF2-40B4-BE49-F238E27FC236}">
                  <a16:creationId xmlns:a16="http://schemas.microsoft.com/office/drawing/2014/main" id="{D1E8AF5D-6469-4C10-B53A-05ACCD5E4C8A}"/>
                </a:ext>
              </a:extLst>
            </p:cNvPr>
            <p:cNvSpPr txBox="1">
              <a:spLocks noChangeArrowheads="1"/>
            </p:cNvSpPr>
            <p:nvPr/>
          </p:nvSpPr>
          <p:spPr bwMode="auto">
            <a:xfrm>
              <a:off x="3106" y="1219"/>
              <a:ext cx="225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en-US" altLang="zh-CN" sz="2400" b="1">
                  <a:solidFill>
                    <a:srgbClr val="0000FF"/>
                  </a:solidFill>
                  <a:latin typeface="Times New Roman" panose="02020603050405020304" pitchFamily="18" charset="0"/>
                  <a:ea typeface="宋体" panose="02010600030101010101" pitchFamily="2" charset="-122"/>
                </a:rPr>
                <a:t>65</a:t>
              </a:r>
              <a:r>
                <a:rPr lang="zh-CN" altLang="en-US" sz="2400" b="1">
                  <a:solidFill>
                    <a:srgbClr val="0000FF"/>
                  </a:solidFill>
                  <a:latin typeface="Times New Roman" panose="02020603050405020304" pitchFamily="18" charset="0"/>
                  <a:ea typeface="宋体" panose="02010600030101010101" pitchFamily="2" charset="-122"/>
                </a:rPr>
                <a:t>岁时的社会保障税总额</a:t>
              </a:r>
              <a:endParaRPr lang="en-US" altLang="zh-CN" sz="2400" b="1">
                <a:solidFill>
                  <a:srgbClr val="0000FF"/>
                </a:solidFill>
                <a:latin typeface="Times New Roman" panose="02020603050405020304" pitchFamily="18" charset="0"/>
                <a:ea typeface="宋体" panose="02010600030101010101" pitchFamily="2" charset="-122"/>
              </a:endParaRPr>
            </a:p>
          </p:txBody>
        </p:sp>
        <p:sp>
          <p:nvSpPr>
            <p:cNvPr id="35848" name="Line 14">
              <a:extLst>
                <a:ext uri="{FF2B5EF4-FFF2-40B4-BE49-F238E27FC236}">
                  <a16:creationId xmlns:a16="http://schemas.microsoft.com/office/drawing/2014/main" id="{1DE8C098-2ABA-4252-A94E-ABFBDBF3EA74}"/>
                </a:ext>
              </a:extLst>
            </p:cNvPr>
            <p:cNvSpPr>
              <a:spLocks noChangeShapeType="1"/>
            </p:cNvSpPr>
            <p:nvPr/>
          </p:nvSpPr>
          <p:spPr bwMode="auto">
            <a:xfrm flipV="1">
              <a:off x="4604" y="1480"/>
              <a:ext cx="181" cy="544"/>
            </a:xfrm>
            <a:prstGeom prst="line">
              <a:avLst/>
            </a:prstGeom>
            <a:noFill/>
            <a:ln w="63500">
              <a:solidFill>
                <a:srgbClr val="0000FF"/>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2260"/>
                                        </p:tgtEl>
                                        <p:attrNameLst>
                                          <p:attrName>style.visibility</p:attrName>
                                        </p:attrNameLst>
                                      </p:cBhvr>
                                      <p:to>
                                        <p:strVal val="visible"/>
                                      </p:to>
                                    </p:set>
                                    <p:animEffect transition="in" filter="blinds(horizontal)">
                                      <p:cBhvr>
                                        <p:cTn id="7" dur="500"/>
                                        <p:tgtEl>
                                          <p:spTgt spid="352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2261"/>
                                        </p:tgtEl>
                                        <p:attrNameLst>
                                          <p:attrName>style.visibility</p:attrName>
                                        </p:attrNameLst>
                                      </p:cBhvr>
                                      <p:to>
                                        <p:strVal val="visible"/>
                                      </p:to>
                                    </p:set>
                                    <p:animEffect transition="in" filter="blinds(horizontal)">
                                      <p:cBhvr>
                                        <p:cTn id="17" dur="500"/>
                                        <p:tgtEl>
                                          <p:spTgt spid="3522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3346" name="Group 66">
            <a:extLst>
              <a:ext uri="{FF2B5EF4-FFF2-40B4-BE49-F238E27FC236}">
                <a16:creationId xmlns:a16="http://schemas.microsoft.com/office/drawing/2014/main" id="{4C7398BF-9186-4809-9ED5-5BC244741E8C}"/>
              </a:ext>
            </a:extLst>
          </p:cNvPr>
          <p:cNvGraphicFramePr>
            <a:graphicFrameLocks noGrp="1"/>
          </p:cNvGraphicFramePr>
          <p:nvPr>
            <p:ph/>
          </p:nvPr>
        </p:nvGraphicFramePr>
        <p:xfrm>
          <a:off x="125413" y="981075"/>
          <a:ext cx="8893177" cy="3113089"/>
        </p:xfrm>
        <a:graphic>
          <a:graphicData uri="http://schemas.openxmlformats.org/drawingml/2006/table">
            <a:tbl>
              <a:tblPr/>
              <a:tblGrid>
                <a:gridCol w="808471">
                  <a:extLst>
                    <a:ext uri="{9D8B030D-6E8A-4147-A177-3AD203B41FA5}">
                      <a16:colId xmlns:a16="http://schemas.microsoft.com/office/drawing/2014/main" val="20000"/>
                    </a:ext>
                  </a:extLst>
                </a:gridCol>
                <a:gridCol w="1103344">
                  <a:extLst>
                    <a:ext uri="{9D8B030D-6E8A-4147-A177-3AD203B41FA5}">
                      <a16:colId xmlns:a16="http://schemas.microsoft.com/office/drawing/2014/main" val="20001"/>
                    </a:ext>
                  </a:extLst>
                </a:gridCol>
                <a:gridCol w="2057631">
                  <a:extLst>
                    <a:ext uri="{9D8B030D-6E8A-4147-A177-3AD203B41FA5}">
                      <a16:colId xmlns:a16="http://schemas.microsoft.com/office/drawing/2014/main" val="20002"/>
                    </a:ext>
                  </a:extLst>
                </a:gridCol>
                <a:gridCol w="1396596">
                  <a:extLst>
                    <a:ext uri="{9D8B030D-6E8A-4147-A177-3AD203B41FA5}">
                      <a16:colId xmlns:a16="http://schemas.microsoft.com/office/drawing/2014/main" val="20003"/>
                    </a:ext>
                  </a:extLst>
                </a:gridCol>
                <a:gridCol w="1615320">
                  <a:extLst>
                    <a:ext uri="{9D8B030D-6E8A-4147-A177-3AD203B41FA5}">
                      <a16:colId xmlns:a16="http://schemas.microsoft.com/office/drawing/2014/main" val="20004"/>
                    </a:ext>
                  </a:extLst>
                </a:gridCol>
                <a:gridCol w="1911815">
                  <a:extLst>
                    <a:ext uri="{9D8B030D-6E8A-4147-A177-3AD203B41FA5}">
                      <a16:colId xmlns:a16="http://schemas.microsoft.com/office/drawing/2014/main" val="20005"/>
                    </a:ext>
                  </a:extLst>
                </a:gridCol>
              </a:tblGrid>
              <a:tr h="854162">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0000FF"/>
                          </a:solidFill>
                          <a:effectLst/>
                          <a:latin typeface="Times New Roman" pitchFamily="18" charset="0"/>
                          <a:ea typeface="宋体" pitchFamily="2" charset="-122"/>
                        </a:rPr>
                        <a:t>年龄</a:t>
                      </a:r>
                      <a:endParaRPr kumimoji="0" lang="en-US" altLang="zh-CN" sz="2400" b="1" i="0" u="none" strike="noStrike" cap="none" normalizeH="0" baseline="0" dirty="0">
                        <a:ln>
                          <a:noFill/>
                        </a:ln>
                        <a:solidFill>
                          <a:srgbClr val="0000FF"/>
                        </a:solidFill>
                        <a:effectLst/>
                        <a:latin typeface="Times New Roman" pitchFamily="18" charset="0"/>
                        <a:ea typeface="宋体" pitchFamily="2" charset="-122"/>
                      </a:endParaRPr>
                    </a:p>
                  </a:txBody>
                  <a:tcPr marT="45725" marB="45725" anchor="b"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0000FF"/>
                          </a:solidFill>
                          <a:effectLst/>
                          <a:latin typeface="Times New Roman" pitchFamily="18" charset="0"/>
                          <a:ea typeface="宋体" pitchFamily="2" charset="-122"/>
                        </a:rPr>
                        <a:t>薪水</a:t>
                      </a:r>
                      <a:endParaRPr kumimoji="0" lang="en-US" altLang="zh-CN" sz="2400" b="1" i="0" u="none" strike="noStrike" cap="none" normalizeH="0" baseline="0" dirty="0">
                        <a:ln>
                          <a:noFill/>
                        </a:ln>
                        <a:solidFill>
                          <a:srgbClr val="0000FF"/>
                        </a:solidFill>
                        <a:effectLst/>
                        <a:latin typeface="Times New Roman" pitchFamily="18" charset="0"/>
                        <a:ea typeface="宋体" pitchFamily="2" charset="-122"/>
                      </a:endParaRPr>
                    </a:p>
                  </a:txBody>
                  <a:tcPr marT="45725" marB="45725"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0000FF"/>
                          </a:solidFill>
                          <a:effectLst/>
                          <a:latin typeface="Times New Roman" pitchFamily="18" charset="0"/>
                          <a:ea typeface="宋体" pitchFamily="2" charset="-122"/>
                        </a:rPr>
                        <a:t>消费</a:t>
                      </a:r>
                      <a:endParaRPr kumimoji="0" lang="en-US" altLang="zh-CN" sz="2400" b="1" i="0" u="none" strike="noStrike" cap="none" normalizeH="0" baseline="0" dirty="0">
                        <a:ln>
                          <a:noFill/>
                        </a:ln>
                        <a:solidFill>
                          <a:srgbClr val="0000FF"/>
                        </a:solidFill>
                        <a:effectLst/>
                        <a:latin typeface="Times New Roman" pitchFamily="18" charset="0"/>
                        <a:ea typeface="宋体" pitchFamily="2" charset="-122"/>
                      </a:endParaRPr>
                    </a:p>
                  </a:txBody>
                  <a:tcPr marT="45725" marB="45725"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0000FF"/>
                          </a:solidFill>
                          <a:effectLst/>
                          <a:latin typeface="Times New Roman" pitchFamily="18" charset="0"/>
                          <a:ea typeface="宋体" pitchFamily="2" charset="-122"/>
                        </a:rPr>
                        <a:t>储蓄</a:t>
                      </a:r>
                      <a:endParaRPr kumimoji="0" lang="en-US" altLang="zh-CN" sz="2400" b="1" i="0" u="none" strike="noStrike" cap="none" normalizeH="0" baseline="0" dirty="0">
                        <a:ln>
                          <a:noFill/>
                        </a:ln>
                        <a:solidFill>
                          <a:srgbClr val="0000FF"/>
                        </a:solidFill>
                        <a:effectLst/>
                        <a:latin typeface="Times New Roman" pitchFamily="18" charset="0"/>
                        <a:ea typeface="宋体" pitchFamily="2" charset="-122"/>
                      </a:endParaRPr>
                    </a:p>
                  </a:txBody>
                  <a:tcPr marT="45725" marB="45725"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0000FF"/>
                          </a:solidFill>
                          <a:effectLst/>
                          <a:latin typeface="Times New Roman" pitchFamily="18" charset="0"/>
                          <a:ea typeface="宋体" pitchFamily="2" charset="-122"/>
                        </a:rPr>
                        <a:t>人力资本</a:t>
                      </a:r>
                      <a:endParaRPr kumimoji="0" lang="en-US" altLang="zh-CN" sz="2400" b="1" i="0" u="none" strike="noStrike" cap="none" normalizeH="0" baseline="0" dirty="0">
                        <a:ln>
                          <a:noFill/>
                        </a:ln>
                        <a:solidFill>
                          <a:srgbClr val="0000FF"/>
                        </a:solidFill>
                        <a:effectLst/>
                        <a:latin typeface="Times New Roman" pitchFamily="18" charset="0"/>
                        <a:ea typeface="宋体" pitchFamily="2" charset="-122"/>
                      </a:endParaRPr>
                    </a:p>
                  </a:txBody>
                  <a:tcPr marT="45725" marB="45725"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rgbClr val="0000FF"/>
                          </a:solidFill>
                          <a:effectLst/>
                          <a:latin typeface="Times New Roman" pitchFamily="18" charset="0"/>
                          <a:ea typeface="宋体" pitchFamily="2" charset="-122"/>
                        </a:rPr>
                        <a:t>Cum. Saving</a:t>
                      </a:r>
                    </a:p>
                  </a:txBody>
                  <a:tcPr marT="45725" marB="45725"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670629">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35 </a:t>
                      </a:r>
                    </a:p>
                  </a:txBody>
                  <a:tcPr marT="45725" marB="45725"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30,000 </a:t>
                      </a:r>
                    </a:p>
                  </a:txBody>
                  <a:tcPr marT="45725" marB="45725" anchor="b" horzOverflow="overflow">
                    <a:lnL>
                      <a:noFill/>
                    </a:lnL>
                    <a:lnR>
                      <a:noFill/>
                    </a:lnR>
                    <a:ln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23,982 </a:t>
                      </a:r>
                    </a:p>
                  </a:txBody>
                  <a:tcPr marT="45725" marB="45725" anchor="b" horzOverflow="overflow">
                    <a:lnL>
                      <a:noFill/>
                    </a:lnL>
                    <a:lnR>
                      <a:noFill/>
                    </a:lnR>
                    <a:ln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900" b="1" i="0" u="none" strike="noStrike" cap="none" normalizeH="0" baseline="0">
                          <a:ln>
                            <a:noFill/>
                          </a:ln>
                          <a:solidFill>
                            <a:schemeClr val="tx1"/>
                          </a:solidFill>
                          <a:effectLst/>
                          <a:latin typeface="Times New Roman" pitchFamily="18" charset="0"/>
                          <a:ea typeface="宋体" pitchFamily="2" charset="-122"/>
                        </a:rPr>
                        <a:t>4,018+</a:t>
                      </a:r>
                      <a:r>
                        <a:rPr kumimoji="0" lang="en-US" altLang="zh-CN" sz="1900" b="1" i="0" u="none" strike="noStrike" cap="none" normalizeH="0" baseline="0">
                          <a:ln>
                            <a:noFill/>
                          </a:ln>
                          <a:solidFill>
                            <a:srgbClr val="FF00FF"/>
                          </a:solidFill>
                          <a:effectLst/>
                          <a:latin typeface="Times New Roman" pitchFamily="18" charset="0"/>
                          <a:ea typeface="宋体" pitchFamily="2" charset="-122"/>
                        </a:rPr>
                        <a:t>2,000</a:t>
                      </a:r>
                    </a:p>
                  </a:txBody>
                  <a:tcPr marT="45725" marB="45725" anchor="b" horzOverflow="overflow">
                    <a:lnL>
                      <a:noFill/>
                    </a:lnL>
                    <a:lnR>
                      <a:noFill/>
                    </a:lnR>
                    <a:ln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588,013 </a:t>
                      </a:r>
                    </a:p>
                  </a:txBody>
                  <a:tcPr marT="45725" marB="45725" anchor="b" horzOverflow="overflow">
                    <a:lnL>
                      <a:noFill/>
                    </a:lnL>
                    <a:lnR>
                      <a:noFill/>
                    </a:lnR>
                    <a:ln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 </a:t>
                      </a:r>
                    </a:p>
                  </a:txBody>
                  <a:tcPr marT="45725" marB="4572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70629">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65 </a:t>
                      </a:r>
                    </a:p>
                  </a:txBody>
                  <a:tcPr marT="45725" marB="45725"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30,000 </a:t>
                      </a:r>
                    </a:p>
                  </a:txBody>
                  <a:tcPr marT="45725" marB="45725" anchor="b" horzOverflow="overflow">
                    <a:lnL>
                      <a:noFill/>
                    </a:lnL>
                    <a:lnR>
                      <a:noFill/>
                    </a:lnR>
                    <a:ln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23,982 </a:t>
                      </a:r>
                    </a:p>
                  </a:txBody>
                  <a:tcPr marT="45725" marB="45725" anchor="b" horzOverflow="overflow">
                    <a:lnL>
                      <a:noFill/>
                    </a:lnL>
                    <a:lnR>
                      <a:noFill/>
                    </a:lnR>
                    <a:ln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900" b="1" i="0" u="none" strike="noStrike" cap="none" normalizeH="0" baseline="0">
                          <a:ln>
                            <a:noFill/>
                          </a:ln>
                          <a:solidFill>
                            <a:schemeClr val="tx1"/>
                          </a:solidFill>
                          <a:effectLst/>
                          <a:latin typeface="Times New Roman" pitchFamily="18" charset="0"/>
                          <a:ea typeface="宋体" pitchFamily="2" charset="-122"/>
                        </a:rPr>
                        <a:t>4,018+</a:t>
                      </a:r>
                      <a:r>
                        <a:rPr kumimoji="0" lang="en-US" altLang="zh-CN" sz="1900" b="1" i="0" u="none" strike="noStrike" cap="none" normalizeH="0" baseline="0">
                          <a:ln>
                            <a:noFill/>
                          </a:ln>
                          <a:solidFill>
                            <a:srgbClr val="FF00FF"/>
                          </a:solidFill>
                          <a:effectLst/>
                          <a:latin typeface="Times New Roman" pitchFamily="18" charset="0"/>
                          <a:ea typeface="宋体" pitchFamily="2" charset="-122"/>
                        </a:rPr>
                        <a:t>2,000</a:t>
                      </a:r>
                    </a:p>
                  </a:txBody>
                  <a:tcPr marT="45725" marB="45725" anchor="b" horzOverflow="overflow">
                    <a:lnL>
                      <a:noFill/>
                    </a:lnL>
                    <a:lnR>
                      <a:noFill/>
                    </a:lnR>
                    <a:ln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 </a:t>
                      </a:r>
                    </a:p>
                  </a:txBody>
                  <a:tcPr marT="45725" marB="45725" anchor="b" horzOverflow="overflow">
                    <a:lnL>
                      <a:noFill/>
                    </a:lnL>
                    <a:lnR>
                      <a:noFill/>
                    </a:lnR>
                    <a:ln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191,147+</a:t>
                      </a:r>
                      <a:r>
                        <a:rPr kumimoji="0" lang="en-US" altLang="zh-CN" sz="2000" b="1" i="0" u="none" strike="noStrike" cap="none" normalizeH="0" baseline="0">
                          <a:ln>
                            <a:noFill/>
                          </a:ln>
                          <a:solidFill>
                            <a:srgbClr val="FF00FF"/>
                          </a:solidFill>
                          <a:effectLst/>
                          <a:latin typeface="Times New Roman" pitchFamily="18" charset="0"/>
                          <a:ea typeface="宋体" pitchFamily="2" charset="-122"/>
                        </a:rPr>
                        <a:t>95,151</a:t>
                      </a:r>
                    </a:p>
                  </a:txBody>
                  <a:tcPr marT="45725" marB="4572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60422">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70 </a:t>
                      </a:r>
                    </a:p>
                  </a:txBody>
                  <a:tcPr marT="45725" marB="45725"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 </a:t>
                      </a:r>
                    </a:p>
                  </a:txBody>
                  <a:tcPr marT="45725" marB="45725" anchor="b" horzOverflow="overflow">
                    <a:lnL>
                      <a:noFill/>
                    </a:lnL>
                    <a:lnR>
                      <a:noFill/>
                    </a:lnR>
                    <a:ln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16,012+</a:t>
                      </a:r>
                      <a:r>
                        <a:rPr kumimoji="0" lang="en-US" altLang="zh-CN" sz="2000" b="1" i="0" u="none" strike="noStrike" cap="none" normalizeH="0" baseline="0">
                          <a:ln>
                            <a:noFill/>
                          </a:ln>
                          <a:solidFill>
                            <a:srgbClr val="FF00FF"/>
                          </a:solidFill>
                          <a:effectLst/>
                          <a:latin typeface="Times New Roman" pitchFamily="18" charset="0"/>
                          <a:ea typeface="宋体" pitchFamily="2" charset="-122"/>
                        </a:rPr>
                        <a:t>7970</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 </a:t>
                      </a:r>
                    </a:p>
                  </a:txBody>
                  <a:tcPr marT="45725" marB="45725" anchor="b" horzOverflow="overflow">
                    <a:lnL>
                      <a:noFill/>
                    </a:lnL>
                    <a:lnR>
                      <a:noFill/>
                    </a:lnR>
                    <a:ln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-23,982 </a:t>
                      </a:r>
                    </a:p>
                  </a:txBody>
                  <a:tcPr marT="45725" marB="45725" anchor="b" horzOverflow="overflow">
                    <a:lnL>
                      <a:noFill/>
                    </a:lnL>
                    <a:lnR>
                      <a:noFill/>
                    </a:lnR>
                    <a:ln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 </a:t>
                      </a:r>
                    </a:p>
                  </a:txBody>
                  <a:tcPr marT="45725" marB="45725" anchor="b" horzOverflow="overflow">
                    <a:lnL>
                      <a:noFill/>
                    </a:lnL>
                    <a:lnR>
                      <a:noFill/>
                    </a:lnR>
                    <a:ln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204,573 </a:t>
                      </a:r>
                    </a:p>
                  </a:txBody>
                  <a:tcPr marT="45725" marB="4572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57247">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80 </a:t>
                      </a:r>
                    </a:p>
                  </a:txBody>
                  <a:tcPr marT="45725" marB="45725" anchor="b"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 </a:t>
                      </a:r>
                    </a:p>
                  </a:txBody>
                  <a:tcPr marT="45725" marB="45725" anchor="b" horzOverflow="overflow">
                    <a:lnL>
                      <a:noFill/>
                    </a:lnL>
                    <a:lnR>
                      <a:noFill/>
                    </a:lnR>
                    <a:lnT>
                      <a:noFill/>
                    </a:lnT>
                    <a:lnB cap="flat">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16,012+</a:t>
                      </a:r>
                      <a:r>
                        <a:rPr kumimoji="0" lang="en-US" altLang="zh-CN" sz="2000" b="1" i="0" u="none" strike="noStrike" cap="none" normalizeH="0" baseline="0">
                          <a:ln>
                            <a:noFill/>
                          </a:ln>
                          <a:solidFill>
                            <a:srgbClr val="FF00FF"/>
                          </a:solidFill>
                          <a:effectLst/>
                          <a:latin typeface="Times New Roman" pitchFamily="18" charset="0"/>
                          <a:ea typeface="宋体" pitchFamily="2" charset="-122"/>
                        </a:rPr>
                        <a:t>7970</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 </a:t>
                      </a:r>
                    </a:p>
                  </a:txBody>
                  <a:tcPr marT="45725" marB="45725" anchor="b" horzOverflow="overflow">
                    <a:lnL>
                      <a:noFill/>
                    </a:lnL>
                    <a:lnR>
                      <a:noFill/>
                    </a:lnR>
                    <a:lnT>
                      <a:noFill/>
                    </a:lnT>
                    <a:lnB cap="flat">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-23,982 </a:t>
                      </a:r>
                    </a:p>
                  </a:txBody>
                  <a:tcPr marT="45725" marB="45725" anchor="b" horzOverflow="overflow">
                    <a:lnL>
                      <a:noFill/>
                    </a:lnL>
                    <a:lnR>
                      <a:noFill/>
                    </a:lnR>
                    <a:lnT>
                      <a:noFill/>
                    </a:lnT>
                    <a:lnB cap="flat">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 </a:t>
                      </a:r>
                    </a:p>
                  </a:txBody>
                  <a:tcPr marT="45725" marB="45725" anchor="b" horzOverflow="overflow">
                    <a:lnL>
                      <a:noFill/>
                    </a:lnL>
                    <a:lnR>
                      <a:noFill/>
                    </a:lnR>
                    <a:lnT>
                      <a:noFill/>
                    </a:lnT>
                    <a:lnB cap="flat">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0 </a:t>
                      </a:r>
                    </a:p>
                  </a:txBody>
                  <a:tcPr marT="45725" marB="45725"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a:extLst>
              <a:ext uri="{FF2B5EF4-FFF2-40B4-BE49-F238E27FC236}">
                <a16:creationId xmlns:a16="http://schemas.microsoft.com/office/drawing/2014/main" id="{C479E6F0-26D6-4945-A9F3-87F4B54A5F12}"/>
              </a:ext>
            </a:extLst>
          </p:cNvPr>
          <p:cNvSpPr>
            <a:spLocks noGrp="1" noChangeArrowheads="1"/>
          </p:cNvSpPr>
          <p:nvPr>
            <p:ph type="title"/>
          </p:nvPr>
        </p:nvSpPr>
        <p:spPr bwMode="auto">
          <a:xfrm>
            <a:off x="457200" y="776288"/>
            <a:ext cx="8229600" cy="1295400"/>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cs typeface="Times New Roman" pitchFamily="18" charset="0"/>
              </a:rPr>
              <a:t>通过自愿性退休计划延迟支付税收</a:t>
            </a:r>
            <a:endParaRPr lang="en-US" altLang="zh-CN" sz="4000" dirty="0">
              <a:effectLst>
                <a:outerShdw blurRad="38100" dist="38100" dir="2700000" algn="tl">
                  <a:srgbClr val="C0C0C0"/>
                </a:outerShdw>
              </a:effectLst>
              <a:ea typeface="宋体" pitchFamily="2" charset="-122"/>
              <a:cs typeface="Times New Roman" pitchFamily="18" charset="0"/>
            </a:endParaRPr>
          </a:p>
        </p:txBody>
      </p:sp>
      <p:sp>
        <p:nvSpPr>
          <p:cNvPr id="354307" name="Rectangle 3">
            <a:extLst>
              <a:ext uri="{FF2B5EF4-FFF2-40B4-BE49-F238E27FC236}">
                <a16:creationId xmlns:a16="http://schemas.microsoft.com/office/drawing/2014/main" id="{67026420-4F91-4EFA-A80C-786C142C7615}"/>
              </a:ext>
            </a:extLst>
          </p:cNvPr>
          <p:cNvSpPr>
            <a:spLocks noGrp="1" noChangeArrowheads="1"/>
          </p:cNvSpPr>
          <p:nvPr>
            <p:ph type="body" idx="1"/>
          </p:nvPr>
        </p:nvSpPr>
        <p:spPr>
          <a:xfrm>
            <a:off x="623887" y="1967479"/>
            <a:ext cx="8062913" cy="4106862"/>
          </a:xfrm>
        </p:spPr>
        <p:txBody>
          <a:bodyPr/>
          <a:lstStyle/>
          <a:p>
            <a:pPr>
              <a:lnSpc>
                <a:spcPct val="125000"/>
              </a:lnSpc>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在许多国家，政府通过税法的规定来鼓励为退休进行的自愿储蓄。</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税收优惠账户：个人退休账户</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(IRAs).</a:t>
            </a:r>
          </a:p>
          <a:p>
            <a:pPr lvl="1">
              <a:lnSpc>
                <a:spcPct val="125000"/>
              </a:lnSpc>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该账户的缴款是可从当前收入中扣除以避免缴税</a:t>
            </a:r>
          </a:p>
          <a:p>
            <a:pPr lvl="1">
              <a:lnSpc>
                <a:spcPct val="125000"/>
              </a:lnSpc>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在提款之前，这些缴款额所获得的利息是不征税的</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F33314EC-8CF8-51C2-0CBF-8F212665807A}"/>
              </a:ext>
            </a:extLst>
          </p:cNvPr>
          <p:cNvSpPr txBox="1"/>
          <p:nvPr/>
        </p:nvSpPr>
        <p:spPr>
          <a:xfrm>
            <a:off x="982935" y="4750902"/>
            <a:ext cx="7344816" cy="1323439"/>
          </a:xfrm>
          <a:prstGeom prst="rect">
            <a:avLst/>
          </a:prstGeom>
          <a:noFill/>
        </p:spPr>
        <p:txBody>
          <a:bodyPr wrap="square">
            <a:spAutoFit/>
          </a:bodyPr>
          <a:lstStyle/>
          <a:p>
            <a:r>
              <a:rPr lang="en-US" altLang="zh-CN" sz="2000" dirty="0">
                <a:effectLst/>
                <a:ea typeface="等线" panose="02010600030101010101" pitchFamily="2" charset="-122"/>
                <a:cs typeface="Times New Roman" panose="02020603050405020304" pitchFamily="18" charset="0"/>
              </a:rPr>
              <a:t>2022</a:t>
            </a:r>
            <a:r>
              <a:rPr lang="zh-CN" altLang="en-US" sz="2000" dirty="0">
                <a:effectLst/>
                <a:ea typeface="等线" panose="02010600030101010101" pitchFamily="2" charset="-122"/>
                <a:cs typeface="Times New Roman" panose="02020603050405020304" pitchFamily="18" charset="0"/>
              </a:rPr>
              <a:t>年</a:t>
            </a:r>
            <a:r>
              <a:rPr lang="en-US" altLang="zh-CN" sz="2000" dirty="0">
                <a:effectLst/>
                <a:ea typeface="等线" panose="02010600030101010101" pitchFamily="2" charset="-122"/>
                <a:cs typeface="Times New Roman" panose="02020603050405020304" pitchFamily="18" charset="0"/>
              </a:rPr>
              <a:t>4</a:t>
            </a:r>
            <a:r>
              <a:rPr lang="zh-CN" altLang="zh-CN" sz="2000" dirty="0">
                <a:effectLst/>
                <a:ea typeface="等线" panose="02010600030101010101" pitchFamily="2" charset="-122"/>
                <a:cs typeface="Times New Roman" panose="02020603050405020304" pitchFamily="18" charset="0"/>
              </a:rPr>
              <a:t>月</a:t>
            </a:r>
            <a:r>
              <a:rPr lang="en-US" altLang="zh-CN" sz="2000" dirty="0">
                <a:effectLst/>
                <a:ea typeface="等线" panose="02010600030101010101" pitchFamily="2" charset="-122"/>
                <a:cs typeface="Times New Roman" panose="02020603050405020304" pitchFamily="18" charset="0"/>
              </a:rPr>
              <a:t>21</a:t>
            </a:r>
            <a:r>
              <a:rPr lang="zh-CN" altLang="zh-CN" sz="2000" dirty="0">
                <a:effectLst/>
                <a:ea typeface="等线" panose="02010600030101010101" pitchFamily="2" charset="-122"/>
                <a:cs typeface="Times New Roman" panose="02020603050405020304" pitchFamily="18" charset="0"/>
              </a:rPr>
              <a:t>日国务院办公厅发布《关于推动个人养老金发展的意见》，明确在中国境内参加城镇职工基本养老保险或者城乡居民基本养老保险的劳动者，可以参加个人养老金制度。参加人每年缴纳个人养老金的上限为</a:t>
            </a:r>
            <a:r>
              <a:rPr lang="en-US" altLang="zh-CN" sz="2000" dirty="0">
                <a:effectLst/>
                <a:ea typeface="等线" panose="02010600030101010101" pitchFamily="2" charset="-122"/>
                <a:cs typeface="Times New Roman" panose="02020603050405020304" pitchFamily="18" charset="0"/>
              </a:rPr>
              <a:t>12000</a:t>
            </a:r>
            <a:r>
              <a:rPr lang="zh-CN" altLang="zh-CN" sz="2000" dirty="0">
                <a:effectLst/>
                <a:ea typeface="等线" panose="02010600030101010101" pitchFamily="2" charset="-122"/>
                <a:cs typeface="Times New Roman" panose="02020603050405020304" pitchFamily="18" charset="0"/>
              </a:rPr>
              <a:t>元，并且可以继承。</a:t>
            </a:r>
            <a:endParaRPr lang="zh-CN" altLang="en-US" sz="20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Effect transition="in" filter="blinds(horizontal)">
                                      <p:cBhvr>
                                        <p:cTn id="7" dur="500"/>
                                        <p:tgtEl>
                                          <p:spTgt spid="3543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4307">
                                            <p:txEl>
                                              <p:pRg st="1" end="1"/>
                                            </p:txEl>
                                          </p:spTgt>
                                        </p:tgtEl>
                                        <p:attrNameLst>
                                          <p:attrName>style.visibility</p:attrName>
                                        </p:attrNameLst>
                                      </p:cBhvr>
                                      <p:to>
                                        <p:strVal val="visible"/>
                                      </p:to>
                                    </p:set>
                                    <p:animEffect transition="in" filter="blinds(horizontal)">
                                      <p:cBhvr>
                                        <p:cTn id="12" dur="500"/>
                                        <p:tgtEl>
                                          <p:spTgt spid="35430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54307">
                                            <p:txEl>
                                              <p:pRg st="3" end="3"/>
                                            </p:txEl>
                                          </p:spTgt>
                                        </p:tgtEl>
                                        <p:attrNameLst>
                                          <p:attrName>style.visibility</p:attrName>
                                        </p:attrNameLst>
                                      </p:cBhvr>
                                      <p:to>
                                        <p:strVal val="visible"/>
                                      </p:to>
                                    </p:set>
                                    <p:animEffect transition="in" filter="blinds(horizontal)">
                                      <p:cBhvr>
                                        <p:cTn id="15" dur="500"/>
                                        <p:tgtEl>
                                          <p:spTgt spid="35430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54307">
                                            <p:txEl>
                                              <p:pRg st="2" end="2"/>
                                            </p:txEl>
                                          </p:spTgt>
                                        </p:tgtEl>
                                        <p:attrNameLst>
                                          <p:attrName>style.visibility</p:attrName>
                                        </p:attrNameLst>
                                      </p:cBhvr>
                                      <p:to>
                                        <p:strVal val="visible"/>
                                      </p:to>
                                    </p:set>
                                    <p:animEffect transition="in" filter="blinds(horizontal)">
                                      <p:cBhvr>
                                        <p:cTn id="18" dur="500"/>
                                        <p:tgtEl>
                                          <p:spTgt spid="3543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654FA8CC-2EF2-4A86-ADFB-BD473E5014A4}"/>
              </a:ext>
            </a:extLst>
          </p:cNvPr>
          <p:cNvSpPr>
            <a:spLocks noGrp="1" noChangeArrowheads="1"/>
          </p:cNvSpPr>
          <p:nvPr>
            <p:ph type="body" sz="half" idx="1"/>
          </p:nvPr>
        </p:nvSpPr>
        <p:spPr>
          <a:xfrm>
            <a:off x="395288" y="1557338"/>
            <a:ext cx="3962400" cy="4611687"/>
          </a:xfrm>
        </p:spPr>
        <p:txBody>
          <a:bodyPr/>
          <a:lstStyle/>
          <a:p>
            <a:pPr>
              <a:lnSpc>
                <a:spcPct val="125000"/>
              </a:lnSpc>
              <a:defRPr/>
            </a:pPr>
            <a:r>
              <a:rPr lang="zh-CN" altLang="en-US" sz="2400" dirty="0">
                <a:solidFill>
                  <a:srgbClr val="FF00FF"/>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税收延迟计划</a:t>
            </a:r>
            <a:endParaRPr lang="en-US" altLang="zh-CN" sz="2400" b="1" dirty="0">
              <a:solidFill>
                <a:srgbClr val="FF00FF"/>
              </a:solidFill>
              <a:latin typeface="宋体" panose="02010600030101010101" pitchFamily="2" charset="-122"/>
              <a:ea typeface="宋体" panose="02010600030101010101" pitchFamily="2" charset="-122"/>
              <a:cs typeface="Times New Roman" panose="02020603050405020304" pitchFamily="18" charset="0"/>
            </a:endParaRPr>
          </a:p>
          <a:p>
            <a:pPr lvl="1">
              <a:lnSpc>
                <a:spcPct val="125000"/>
              </a:lnSpc>
              <a:buFont typeface="Times New Roman" panose="02020603050405020304" pitchFamily="18" charset="0"/>
              <a:buChar char="–"/>
              <a:defRPr/>
            </a:pPr>
            <a:r>
              <a:rPr lang="zh-CN" altLang="en-US" sz="2000" b="1" dirty="0">
                <a:latin typeface="宋体" panose="02010600030101010101" pitchFamily="2" charset="-122"/>
                <a:ea typeface="宋体" panose="02010600030101010101" pitchFamily="2" charset="-122"/>
                <a:cs typeface="Times New Roman" panose="02020603050405020304" pitchFamily="18" charset="0"/>
              </a:rPr>
              <a:t>假设你获得了收入</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100</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美元</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pPr lvl="1">
              <a:lnSpc>
                <a:spcPct val="125000"/>
              </a:lnSpc>
              <a:buFont typeface="Times New Roman" panose="02020603050405020304" pitchFamily="18" charset="0"/>
              <a:buChar char="–"/>
              <a:defRPr/>
            </a:pPr>
            <a:r>
              <a:rPr lang="zh-CN" altLang="en-US" sz="2000" b="1" dirty="0">
                <a:latin typeface="宋体" panose="02010600030101010101" pitchFamily="2" charset="-122"/>
                <a:ea typeface="宋体" panose="02010600030101010101" pitchFamily="2" charset="-122"/>
                <a:cs typeface="Times New Roman" panose="02020603050405020304" pitchFamily="18" charset="0"/>
              </a:rPr>
              <a:t>你面临</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20%</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的税率和</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8%</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的年利率</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pPr lvl="1">
              <a:lnSpc>
                <a:spcPct val="125000"/>
              </a:lnSpc>
              <a:buFont typeface="Times New Roman" panose="02020603050405020304" pitchFamily="18" charset="0"/>
              <a:buChar char="–"/>
              <a:defRPr/>
            </a:pPr>
            <a:r>
              <a:rPr lang="zh-CN" altLang="en-US" sz="2000" b="1" dirty="0">
                <a:latin typeface="宋体" panose="02010600030101010101" pitchFamily="2" charset="-122"/>
                <a:ea typeface="宋体" panose="02010600030101010101" pitchFamily="2" charset="-122"/>
                <a:cs typeface="Times New Roman" panose="02020603050405020304" pitchFamily="18" charset="0"/>
              </a:rPr>
              <a:t>你离退休还有</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30</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年，为退休金计划缴存了</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1000</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美元</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pPr lvl="1">
              <a:lnSpc>
                <a:spcPct val="125000"/>
              </a:lnSpc>
              <a:buFont typeface="Times New Roman" panose="02020603050405020304" pitchFamily="18" charset="0"/>
              <a:buChar char="–"/>
              <a:defRPr/>
            </a:pPr>
            <a:r>
              <a:rPr lang="zh-CN" altLang="en-US" sz="2000" b="1" dirty="0">
                <a:latin typeface="宋体" panose="02010600030101010101" pitchFamily="2" charset="-122"/>
                <a:ea typeface="宋体" panose="02010600030101010101" pitchFamily="2" charset="-122"/>
                <a:cs typeface="Times New Roman" panose="02020603050405020304" pitchFamily="18" charset="0"/>
              </a:rPr>
              <a:t>你的税前累计总量</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a:t>
            </a:r>
          </a:p>
          <a:p>
            <a:pPr>
              <a:lnSpc>
                <a:spcPct val="125000"/>
              </a:lnSpc>
              <a:buFont typeface="Wingdings" panose="05000000000000000000" pitchFamily="2" charset="2"/>
              <a:buNone/>
              <a:defRPr/>
            </a:pPr>
            <a:r>
              <a:rPr lang="en-US" altLang="zh-CN" sz="2400" b="1" dirty="0">
                <a:ea typeface="宋体" panose="02010600030101010101" pitchFamily="2" charset="-122"/>
                <a:cs typeface="Times New Roman" panose="02020603050405020304" pitchFamily="18" charset="0"/>
              </a:rPr>
              <a:t>       </a:t>
            </a:r>
            <a:r>
              <a:rPr lang="en-US" altLang="zh-CN" sz="2000" b="1" dirty="0">
                <a:ea typeface="宋体" panose="02010600030101010101" pitchFamily="2" charset="-122"/>
                <a:cs typeface="Times New Roman" panose="02020603050405020304" pitchFamily="18" charset="0"/>
              </a:rPr>
              <a:t>$1000×1.08</a:t>
            </a:r>
            <a:r>
              <a:rPr lang="en-US" altLang="zh-CN" sz="2000" b="1" baseline="30000" dirty="0">
                <a:ea typeface="宋体" panose="02010600030101010101" pitchFamily="2" charset="-122"/>
                <a:cs typeface="Times New Roman" panose="02020603050405020304" pitchFamily="18" charset="0"/>
              </a:rPr>
              <a:t>30</a:t>
            </a:r>
            <a:r>
              <a:rPr lang="en-US" altLang="zh-CN" sz="2000" b="1" dirty="0">
                <a:ea typeface="宋体" panose="02010600030101010101" pitchFamily="2" charset="-122"/>
                <a:cs typeface="Times New Roman" panose="02020603050405020304" pitchFamily="18" charset="0"/>
              </a:rPr>
              <a:t> =$10,063</a:t>
            </a:r>
          </a:p>
          <a:p>
            <a:pPr lvl="1">
              <a:lnSpc>
                <a:spcPct val="125000"/>
              </a:lnSpc>
              <a:buFont typeface="Times New Roman" panose="02020603050405020304" pitchFamily="18" charset="0"/>
              <a:buChar char="–"/>
              <a:defRPr/>
            </a:pPr>
            <a:r>
              <a:rPr lang="zh-CN" altLang="en-US" sz="2000" b="1" dirty="0">
                <a:latin typeface="宋体" panose="02010600030101010101" pitchFamily="2" charset="-122"/>
                <a:ea typeface="宋体" panose="02010600030101010101" pitchFamily="2" charset="-122"/>
                <a:cs typeface="Times New Roman" panose="02020603050405020304" pitchFamily="18" charset="0"/>
              </a:rPr>
              <a:t>你将缴纳税款：</a:t>
            </a:r>
            <a:r>
              <a:rPr lang="en-US" altLang="zh-CN" b="1" dirty="0">
                <a:latin typeface="宋体" panose="02010600030101010101" pitchFamily="2" charset="-122"/>
                <a:ea typeface="宋体" panose="02010600030101010101" pitchFamily="2" charset="-122"/>
                <a:cs typeface="Times New Roman" panose="02020603050405020304" pitchFamily="18" charset="0"/>
              </a:rPr>
              <a:t>           </a:t>
            </a:r>
            <a:r>
              <a:rPr lang="en-US" altLang="zh-CN" sz="2000" b="1" dirty="0">
                <a:ea typeface="宋体" panose="02010600030101010101" pitchFamily="2" charset="-122"/>
                <a:cs typeface="Times New Roman" panose="02020603050405020304" pitchFamily="18" charset="0"/>
              </a:rPr>
              <a:t>0.2×$10,063=$2,012</a:t>
            </a:r>
          </a:p>
          <a:p>
            <a:pPr lvl="1">
              <a:lnSpc>
                <a:spcPct val="125000"/>
              </a:lnSpc>
              <a:buFont typeface="Times New Roman" panose="02020603050405020304" pitchFamily="18" charset="0"/>
              <a:buChar char="–"/>
              <a:defRPr/>
            </a:pPr>
            <a:r>
              <a:rPr lang="zh-CN" altLang="en-US" sz="2000" b="1" dirty="0">
                <a:solidFill>
                  <a:srgbClr val="0000FF"/>
                </a:solidFill>
                <a:latin typeface="宋体" panose="02010600030101010101" pitchFamily="2" charset="-122"/>
                <a:ea typeface="宋体" panose="02010600030101010101" pitchFamily="2" charset="-122"/>
              </a:rPr>
              <a:t>你最终将得到</a:t>
            </a:r>
            <a:r>
              <a:rPr lang="en-US" altLang="zh-CN" sz="2000" b="1" dirty="0">
                <a:solidFill>
                  <a:srgbClr val="0000FF"/>
                </a:solidFill>
                <a:latin typeface="宋体" panose="02010600030101010101" pitchFamily="2" charset="-122"/>
                <a:ea typeface="宋体" panose="02010600030101010101" pitchFamily="2" charset="-122"/>
              </a:rPr>
              <a:t>8050</a:t>
            </a:r>
            <a:r>
              <a:rPr lang="zh-CN" altLang="en-US" sz="2000" b="1" dirty="0">
                <a:solidFill>
                  <a:srgbClr val="0000FF"/>
                </a:solidFill>
                <a:latin typeface="宋体" panose="02010600030101010101" pitchFamily="2" charset="-122"/>
                <a:ea typeface="宋体" panose="02010600030101010101" pitchFamily="2" charset="-122"/>
              </a:rPr>
              <a:t>美元</a:t>
            </a:r>
            <a:endParaRPr lang="en-US" altLang="zh-CN" sz="2000" b="1" dirty="0">
              <a:solidFill>
                <a:srgbClr val="0000FF"/>
              </a:solidFill>
              <a:latin typeface="宋体" panose="02010600030101010101" pitchFamily="2" charset="-122"/>
              <a:ea typeface="宋体" panose="02010600030101010101" pitchFamily="2" charset="-122"/>
            </a:endParaRPr>
          </a:p>
        </p:txBody>
      </p:sp>
      <p:sp>
        <p:nvSpPr>
          <p:cNvPr id="355331" name="Rectangle 3">
            <a:extLst>
              <a:ext uri="{FF2B5EF4-FFF2-40B4-BE49-F238E27FC236}">
                <a16:creationId xmlns:a16="http://schemas.microsoft.com/office/drawing/2014/main" id="{A32C0F68-74EB-4F30-A14F-D9DC8A08D2DA}"/>
              </a:ext>
            </a:extLst>
          </p:cNvPr>
          <p:cNvSpPr>
            <a:spLocks noGrp="1" noChangeArrowheads="1"/>
          </p:cNvSpPr>
          <p:nvPr>
            <p:ph type="body" sz="half" idx="2"/>
          </p:nvPr>
        </p:nvSpPr>
        <p:spPr>
          <a:xfrm>
            <a:off x="4637088" y="1557338"/>
            <a:ext cx="4105275" cy="4589462"/>
          </a:xfrm>
        </p:spPr>
        <p:txBody>
          <a:bodyPr/>
          <a:lstStyle/>
          <a:p>
            <a:pPr>
              <a:lnSpc>
                <a:spcPct val="125000"/>
              </a:lnSpc>
            </a:pPr>
            <a:r>
              <a:rPr lang="zh-CN" altLang="en-US" sz="2400" b="1"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普通储蓄计划</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p>
          <a:p>
            <a:pPr lvl="1">
              <a:lnSpc>
                <a:spcPct val="125000"/>
              </a:lnSpc>
              <a:buFont typeface="Times New Roman" panose="02020603050405020304" pitchFamily="18" charset="0"/>
              <a:buChar char="–"/>
            </a:pPr>
            <a:r>
              <a:rPr lang="zh-CN" altLang="en-US" sz="2000" b="1" dirty="0">
                <a:latin typeface="宋体" panose="02010600030101010101" pitchFamily="2" charset="-122"/>
                <a:ea typeface="宋体" panose="02010600030101010101" pitchFamily="2" charset="-122"/>
                <a:cs typeface="Times New Roman" panose="02020603050405020304" pitchFamily="18" charset="0"/>
              </a:rPr>
              <a:t>假设你获得了收入</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100</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美元</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pPr lvl="1">
              <a:lnSpc>
                <a:spcPct val="125000"/>
              </a:lnSpc>
              <a:buFont typeface="Times New Roman" panose="02020603050405020304" pitchFamily="18" charset="0"/>
              <a:buChar char="–"/>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你首先得缴纳</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200</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美元的税</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buFont typeface="Times New Roman" panose="02020603050405020304" pitchFamily="18" charset="0"/>
              <a:buChar char="–"/>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剩下的</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800</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美元用于普通储蓄计划，利息收入将被征税，因此税后利率：</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buFont typeface="Wingdings" panose="05000000000000000000" pitchFamily="2" charset="2"/>
              <a:buNone/>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ea typeface="宋体" panose="02010600030101010101" pitchFamily="2" charset="-122"/>
                <a:cs typeface="Times New Roman" panose="02020603050405020304" pitchFamily="18" charset="0"/>
              </a:rPr>
              <a:t> </a:t>
            </a:r>
            <a:r>
              <a:rPr lang="en-US" altLang="zh-CN" sz="2000" b="1" dirty="0">
                <a:ea typeface="宋体" panose="02010600030101010101" pitchFamily="2" charset="-122"/>
                <a:cs typeface="Times New Roman" panose="02020603050405020304" pitchFamily="18" charset="0"/>
              </a:rPr>
              <a:t>(1-0.2) ×8%=6.4%</a:t>
            </a:r>
          </a:p>
          <a:p>
            <a:pPr lvl="1">
              <a:lnSpc>
                <a:spcPct val="125000"/>
              </a:lnSpc>
              <a:buFont typeface="Times New Roman" panose="02020603050405020304" pitchFamily="18" charset="0"/>
              <a:buChar char="–"/>
            </a:pPr>
            <a:r>
              <a:rPr lang="zh-CN" altLang="en-US" sz="2000" b="1" dirty="0">
                <a:solidFill>
                  <a:srgbClr val="0000FF"/>
                </a:solidFill>
                <a:latin typeface="Times New Roman" panose="02020603050405020304" pitchFamily="18" charset="0"/>
                <a:ea typeface="宋体" panose="02010600030101010101" pitchFamily="2" charset="-122"/>
              </a:rPr>
              <a:t>普通储蓄计划的累计总量：</a:t>
            </a:r>
            <a:r>
              <a:rPr lang="en-US" altLang="zh-CN" b="1" dirty="0">
                <a:solidFill>
                  <a:srgbClr val="0000FF"/>
                </a:solidFill>
                <a:latin typeface="Times New Roman" panose="02020603050405020304" pitchFamily="18" charset="0"/>
                <a:ea typeface="宋体" panose="02010600030101010101" pitchFamily="2" charset="-122"/>
              </a:rPr>
              <a:t>           </a:t>
            </a:r>
            <a:r>
              <a:rPr lang="en-US" altLang="zh-CN" sz="2000" b="1" dirty="0">
                <a:solidFill>
                  <a:srgbClr val="0000FF"/>
                </a:solidFill>
                <a:ea typeface="宋体" panose="02010600030101010101" pitchFamily="2" charset="-122"/>
              </a:rPr>
              <a:t>$800×1.064</a:t>
            </a:r>
            <a:r>
              <a:rPr lang="en-US" altLang="zh-CN" sz="2000" b="1" baseline="30000" dirty="0">
                <a:solidFill>
                  <a:srgbClr val="0000FF"/>
                </a:solidFill>
                <a:ea typeface="宋体" panose="02010600030101010101" pitchFamily="2" charset="-122"/>
              </a:rPr>
              <a:t>30</a:t>
            </a:r>
            <a:r>
              <a:rPr lang="en-US" altLang="zh-CN" sz="2000" b="1" dirty="0">
                <a:solidFill>
                  <a:srgbClr val="0000FF"/>
                </a:solidFill>
                <a:ea typeface="宋体" panose="02010600030101010101" pitchFamily="2" charset="-122"/>
              </a:rPr>
              <a:t>=$5,144.45</a:t>
            </a:r>
          </a:p>
        </p:txBody>
      </p:sp>
      <p:sp>
        <p:nvSpPr>
          <p:cNvPr id="355332" name="Rectangle 4">
            <a:extLst>
              <a:ext uri="{FF2B5EF4-FFF2-40B4-BE49-F238E27FC236}">
                <a16:creationId xmlns:a16="http://schemas.microsoft.com/office/drawing/2014/main" id="{3DDB9C51-221B-420A-B0FB-9D11306DC66E}"/>
              </a:ext>
            </a:extLst>
          </p:cNvPr>
          <p:cNvSpPr>
            <a:spLocks noGrp="1" noChangeArrowheads="1"/>
          </p:cNvSpPr>
          <p:nvPr>
            <p:ph type="title"/>
          </p:nvPr>
        </p:nvSpPr>
        <p:spPr bwMode="auto">
          <a:xfrm>
            <a:off x="539750" y="620713"/>
            <a:ext cx="8229600" cy="649287"/>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cs typeface="Times New Roman" pitchFamily="18" charset="0"/>
              </a:rPr>
              <a:t>税收延迟的优势</a:t>
            </a:r>
            <a:endParaRPr lang="en-US" altLang="zh-CN" sz="4000" dirty="0">
              <a:effectLst>
                <a:outerShdw blurRad="38100" dist="38100" dir="2700000" algn="tl">
                  <a:srgbClr val="C0C0C0"/>
                </a:outerShdw>
              </a:effectLst>
              <a:ea typeface="华文行楷" pitchFamily="2" charset="-122"/>
              <a:cs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5330">
                                            <p:txEl>
                                              <p:pRg st="0" end="0"/>
                                            </p:txEl>
                                          </p:spTgt>
                                        </p:tgtEl>
                                        <p:attrNameLst>
                                          <p:attrName>style.visibility</p:attrName>
                                        </p:attrNameLst>
                                      </p:cBhvr>
                                      <p:to>
                                        <p:strVal val="visible"/>
                                      </p:to>
                                    </p:set>
                                    <p:animEffect transition="in" filter="blinds(horizontal)">
                                      <p:cBhvr>
                                        <p:cTn id="7" dur="500"/>
                                        <p:tgtEl>
                                          <p:spTgt spid="3553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5330">
                                            <p:txEl>
                                              <p:pRg st="1" end="1"/>
                                            </p:txEl>
                                          </p:spTgt>
                                        </p:tgtEl>
                                        <p:attrNameLst>
                                          <p:attrName>style.visibility</p:attrName>
                                        </p:attrNameLst>
                                      </p:cBhvr>
                                      <p:to>
                                        <p:strVal val="visible"/>
                                      </p:to>
                                    </p:set>
                                    <p:animEffect transition="in" filter="blinds(horizontal)">
                                      <p:cBhvr>
                                        <p:cTn id="12" dur="500"/>
                                        <p:tgtEl>
                                          <p:spTgt spid="3553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5330">
                                            <p:txEl>
                                              <p:pRg st="2" end="2"/>
                                            </p:txEl>
                                          </p:spTgt>
                                        </p:tgtEl>
                                        <p:attrNameLst>
                                          <p:attrName>style.visibility</p:attrName>
                                        </p:attrNameLst>
                                      </p:cBhvr>
                                      <p:to>
                                        <p:strVal val="visible"/>
                                      </p:to>
                                    </p:set>
                                    <p:animEffect transition="in" filter="blinds(horizontal)">
                                      <p:cBhvr>
                                        <p:cTn id="17" dur="500"/>
                                        <p:tgtEl>
                                          <p:spTgt spid="35533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55330">
                                            <p:txEl>
                                              <p:pRg st="3" end="3"/>
                                            </p:txEl>
                                          </p:spTgt>
                                        </p:tgtEl>
                                        <p:attrNameLst>
                                          <p:attrName>style.visibility</p:attrName>
                                        </p:attrNameLst>
                                      </p:cBhvr>
                                      <p:to>
                                        <p:strVal val="visible"/>
                                      </p:to>
                                    </p:set>
                                    <p:animEffect transition="in" filter="blinds(horizontal)">
                                      <p:cBhvr>
                                        <p:cTn id="22" dur="500"/>
                                        <p:tgtEl>
                                          <p:spTgt spid="35533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55330">
                                            <p:txEl>
                                              <p:pRg st="4" end="4"/>
                                            </p:txEl>
                                          </p:spTgt>
                                        </p:tgtEl>
                                        <p:attrNameLst>
                                          <p:attrName>style.visibility</p:attrName>
                                        </p:attrNameLst>
                                      </p:cBhvr>
                                      <p:to>
                                        <p:strVal val="visible"/>
                                      </p:to>
                                    </p:set>
                                    <p:animEffect transition="in" filter="blinds(horizontal)">
                                      <p:cBhvr>
                                        <p:cTn id="27" dur="500"/>
                                        <p:tgtEl>
                                          <p:spTgt spid="355330">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55330">
                                            <p:txEl>
                                              <p:pRg st="5" end="5"/>
                                            </p:txEl>
                                          </p:spTgt>
                                        </p:tgtEl>
                                        <p:attrNameLst>
                                          <p:attrName>style.visibility</p:attrName>
                                        </p:attrNameLst>
                                      </p:cBhvr>
                                      <p:to>
                                        <p:strVal val="visible"/>
                                      </p:to>
                                    </p:set>
                                    <p:animEffect transition="in" filter="blinds(horizontal)">
                                      <p:cBhvr>
                                        <p:cTn id="30" dur="500"/>
                                        <p:tgtEl>
                                          <p:spTgt spid="355330">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55330">
                                            <p:txEl>
                                              <p:pRg st="6" end="6"/>
                                            </p:txEl>
                                          </p:spTgt>
                                        </p:tgtEl>
                                        <p:attrNameLst>
                                          <p:attrName>style.visibility</p:attrName>
                                        </p:attrNameLst>
                                      </p:cBhvr>
                                      <p:to>
                                        <p:strVal val="visible"/>
                                      </p:to>
                                    </p:set>
                                    <p:animEffect transition="in" filter="blinds(horizontal)">
                                      <p:cBhvr>
                                        <p:cTn id="33" dur="500"/>
                                        <p:tgtEl>
                                          <p:spTgt spid="355330">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355330">
                                            <p:txEl>
                                              <p:pRg st="7" end="7"/>
                                            </p:txEl>
                                          </p:spTgt>
                                        </p:tgtEl>
                                        <p:attrNameLst>
                                          <p:attrName>style.visibility</p:attrName>
                                        </p:attrNameLst>
                                      </p:cBhvr>
                                      <p:to>
                                        <p:strVal val="visible"/>
                                      </p:to>
                                    </p:set>
                                    <p:animEffect transition="in" filter="blinds(horizontal)">
                                      <p:cBhvr>
                                        <p:cTn id="38" dur="500"/>
                                        <p:tgtEl>
                                          <p:spTgt spid="355330">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355331">
                                            <p:txEl>
                                              <p:pRg st="0" end="0"/>
                                            </p:txEl>
                                          </p:spTgt>
                                        </p:tgtEl>
                                        <p:attrNameLst>
                                          <p:attrName>style.visibility</p:attrName>
                                        </p:attrNameLst>
                                      </p:cBhvr>
                                      <p:to>
                                        <p:strVal val="visible"/>
                                      </p:to>
                                    </p:set>
                                    <p:animEffect transition="in" filter="blinds(horizontal)">
                                      <p:cBhvr>
                                        <p:cTn id="43" dur="500"/>
                                        <p:tgtEl>
                                          <p:spTgt spid="355331">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55331">
                                            <p:txEl>
                                              <p:pRg st="1" end="1"/>
                                            </p:txEl>
                                          </p:spTgt>
                                        </p:tgtEl>
                                        <p:attrNameLst>
                                          <p:attrName>style.visibility</p:attrName>
                                        </p:attrNameLst>
                                      </p:cBhvr>
                                      <p:to>
                                        <p:strVal val="visible"/>
                                      </p:to>
                                    </p:set>
                                    <p:animEffect transition="in" filter="blinds(horizontal)">
                                      <p:cBhvr>
                                        <p:cTn id="48" dur="500"/>
                                        <p:tgtEl>
                                          <p:spTgt spid="355331">
                                            <p:txEl>
                                              <p:pRg st="1" end="1"/>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355331">
                                            <p:txEl>
                                              <p:pRg st="2" end="2"/>
                                            </p:txEl>
                                          </p:spTgt>
                                        </p:tgtEl>
                                        <p:attrNameLst>
                                          <p:attrName>style.visibility</p:attrName>
                                        </p:attrNameLst>
                                      </p:cBhvr>
                                      <p:to>
                                        <p:strVal val="visible"/>
                                      </p:to>
                                    </p:set>
                                    <p:animEffect transition="in" filter="blinds(horizontal)">
                                      <p:cBhvr>
                                        <p:cTn id="53" dur="500"/>
                                        <p:tgtEl>
                                          <p:spTgt spid="355331">
                                            <p:txEl>
                                              <p:pRg st="2" end="2"/>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355331">
                                            <p:txEl>
                                              <p:pRg st="3" end="3"/>
                                            </p:txEl>
                                          </p:spTgt>
                                        </p:tgtEl>
                                        <p:attrNameLst>
                                          <p:attrName>style.visibility</p:attrName>
                                        </p:attrNameLst>
                                      </p:cBhvr>
                                      <p:to>
                                        <p:strVal val="visible"/>
                                      </p:to>
                                    </p:set>
                                    <p:animEffect transition="in" filter="blinds(horizontal)">
                                      <p:cBhvr>
                                        <p:cTn id="58" dur="500"/>
                                        <p:tgtEl>
                                          <p:spTgt spid="355331">
                                            <p:txEl>
                                              <p:pRg st="3" end="3"/>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355331">
                                            <p:txEl>
                                              <p:pRg st="4" end="4"/>
                                            </p:txEl>
                                          </p:spTgt>
                                        </p:tgtEl>
                                        <p:attrNameLst>
                                          <p:attrName>style.visibility</p:attrName>
                                        </p:attrNameLst>
                                      </p:cBhvr>
                                      <p:to>
                                        <p:strVal val="visible"/>
                                      </p:to>
                                    </p:set>
                                    <p:animEffect transition="in" filter="blinds(horizontal)">
                                      <p:cBhvr>
                                        <p:cTn id="61" dur="500"/>
                                        <p:tgtEl>
                                          <p:spTgt spid="355331">
                                            <p:txEl>
                                              <p:pRg st="4" end="4"/>
                                            </p:txEl>
                                          </p:spTgt>
                                        </p:tgtEl>
                                      </p:cBhvr>
                                    </p:animEffect>
                                  </p:childTnLst>
                                </p:cTn>
                              </p:par>
                              <p:par>
                                <p:cTn id="62" presetID="3" presetClass="entr" presetSubtype="10" fill="hold" nodeType="withEffect">
                                  <p:stCondLst>
                                    <p:cond delay="0"/>
                                  </p:stCondLst>
                                  <p:childTnLst>
                                    <p:set>
                                      <p:cBhvr>
                                        <p:cTn id="63" dur="1" fill="hold">
                                          <p:stCondLst>
                                            <p:cond delay="0"/>
                                          </p:stCondLst>
                                        </p:cTn>
                                        <p:tgtEl>
                                          <p:spTgt spid="355331">
                                            <p:txEl>
                                              <p:pRg st="5" end="5"/>
                                            </p:txEl>
                                          </p:spTgt>
                                        </p:tgtEl>
                                        <p:attrNameLst>
                                          <p:attrName>style.visibility</p:attrName>
                                        </p:attrNameLst>
                                      </p:cBhvr>
                                      <p:to>
                                        <p:strVal val="visible"/>
                                      </p:to>
                                    </p:set>
                                    <p:animEffect transition="in" filter="blinds(horizontal)">
                                      <p:cBhvr>
                                        <p:cTn id="64" dur="500"/>
                                        <p:tgtEl>
                                          <p:spTgt spid="3553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4008074D-DC68-4419-B20F-6BAE960F47EF}"/>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ea typeface="宋体" panose="02010600030101010101" pitchFamily="2" charset="-122"/>
              </a:rPr>
              <a:t>本章小结</a:t>
            </a:r>
          </a:p>
        </p:txBody>
      </p:sp>
      <p:sp>
        <p:nvSpPr>
          <p:cNvPr id="45059" name="文本占位符 2">
            <a:extLst>
              <a:ext uri="{FF2B5EF4-FFF2-40B4-BE49-F238E27FC236}">
                <a16:creationId xmlns:a16="http://schemas.microsoft.com/office/drawing/2014/main" id="{4CFCDE6F-44B4-423A-956D-CDC8891DB5FD}"/>
              </a:ext>
            </a:extLst>
          </p:cNvPr>
          <p:cNvSpPr>
            <a:spLocks noGrp="1" noChangeArrowheads="1"/>
          </p:cNvSpPr>
          <p:nvPr>
            <p:ph type="body" sz="half" idx="1"/>
          </p:nvPr>
        </p:nvSpPr>
        <p:spPr>
          <a:xfrm>
            <a:off x="685800" y="1981200"/>
            <a:ext cx="7270750" cy="4114800"/>
          </a:xfrm>
        </p:spPr>
        <p:txBody>
          <a:bodyPr/>
          <a:lstStyle/>
          <a:p>
            <a:pPr algn="just"/>
            <a:r>
              <a:rPr lang="zh-CN" altLang="en-US">
                <a:ea typeface="宋体" panose="02010600030101010101" pitchFamily="2" charset="-122"/>
              </a:rPr>
              <a:t>生命周期财富规划指对整个人生的财富进行消费规划</a:t>
            </a:r>
            <a:endParaRPr lang="en-US" altLang="zh-CN">
              <a:ea typeface="宋体" panose="02010600030101010101" pitchFamily="2" charset="-122"/>
            </a:endParaRPr>
          </a:p>
          <a:p>
            <a:r>
              <a:rPr lang="zh-CN" altLang="en-US">
                <a:ea typeface="宋体" panose="02010600030101010101" pitchFamily="2" charset="-122"/>
              </a:rPr>
              <a:t>人力资本指一个人一生所有劳动收入的现值。</a:t>
            </a: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966C9873-FE05-42FA-88B8-470F8F2A223F}"/>
              </a:ext>
            </a:extLst>
          </p:cNvPr>
          <p:cNvSpPr>
            <a:spLocks noGrp="1" noChangeArrowheads="1"/>
          </p:cNvSpPr>
          <p:nvPr>
            <p:ph type="title"/>
          </p:nvPr>
        </p:nvSpPr>
        <p:spPr bwMode="auto">
          <a:xfrm>
            <a:off x="457200" y="255588"/>
            <a:ext cx="8229600" cy="725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ea typeface="宋体" panose="02010600030101010101" pitchFamily="2" charset="-122"/>
              </a:rPr>
              <a:t>讨论</a:t>
            </a:r>
          </a:p>
        </p:txBody>
      </p:sp>
      <p:sp>
        <p:nvSpPr>
          <p:cNvPr id="46083" name="文本占位符 2">
            <a:extLst>
              <a:ext uri="{FF2B5EF4-FFF2-40B4-BE49-F238E27FC236}">
                <a16:creationId xmlns:a16="http://schemas.microsoft.com/office/drawing/2014/main" id="{70CFEB20-9B12-4C7C-9991-37B4DEAE35BF}"/>
              </a:ext>
            </a:extLst>
          </p:cNvPr>
          <p:cNvSpPr>
            <a:spLocks noGrp="1" noChangeArrowheads="1"/>
          </p:cNvSpPr>
          <p:nvPr>
            <p:ph type="body" sz="half" idx="1"/>
          </p:nvPr>
        </p:nvSpPr>
        <p:spPr>
          <a:xfrm>
            <a:off x="457200" y="1004888"/>
            <a:ext cx="8229600" cy="4679950"/>
          </a:xfrm>
        </p:spPr>
        <p:txBody>
          <a:bodyPr/>
          <a:lstStyle/>
          <a:p>
            <a:pPr algn="just"/>
            <a:r>
              <a:rPr lang="zh-CN" altLang="en-US" sz="2000" dirty="0">
                <a:latin typeface="华文宋体" panose="02010600040101010101" pitchFamily="2" charset="-122"/>
                <a:ea typeface="华文宋体" panose="02010600040101010101" pitchFamily="2" charset="-122"/>
              </a:rPr>
              <a:t>我国薪资结构是什么？养老保险和年金是怎样缴纳的？（单位和个人分担？）</a:t>
            </a:r>
            <a:endParaRPr lang="en-US" altLang="zh-CN" sz="2000" dirty="0">
              <a:latin typeface="华文宋体" panose="02010600040101010101" pitchFamily="2" charset="-122"/>
              <a:ea typeface="华文宋体" panose="02010600040101010101" pitchFamily="2" charset="-122"/>
            </a:endParaRPr>
          </a:p>
          <a:p>
            <a:pPr algn="just"/>
            <a:r>
              <a:rPr lang="zh-CN" altLang="en-US" sz="2000" dirty="0">
                <a:latin typeface="华文宋体" panose="02010600040101010101" pitchFamily="2" charset="-122"/>
                <a:ea typeface="华文宋体" panose="02010600040101010101" pitchFamily="2" charset="-122"/>
              </a:rPr>
              <a:t>我国法律（学习一下民法典）对遗产继承是怎样规定的？哪些子女可以继承遗产？是怎样进行分割的？</a:t>
            </a:r>
            <a:endParaRPr lang="en-US" altLang="zh-CN" sz="2000" dirty="0">
              <a:latin typeface="华文宋体" panose="02010600040101010101" pitchFamily="2" charset="-122"/>
              <a:ea typeface="华文宋体" panose="02010600040101010101" pitchFamily="2" charset="-122"/>
            </a:endParaRPr>
          </a:p>
          <a:p>
            <a:pPr algn="just"/>
            <a:r>
              <a:rPr lang="zh-CN" altLang="en-US" sz="2000" dirty="0">
                <a:latin typeface="华文宋体" panose="02010600040101010101" pitchFamily="2" charset="-122"/>
                <a:ea typeface="华文宋体" panose="02010600040101010101" pitchFamily="2" charset="-122"/>
              </a:rPr>
              <a:t>怎样少交遗产税？房产证上是父母的名字好？还是子女的名字好？好多人都认为自己和老公的财产都属于自己的孩子，事实真是这样吗，您和爱人的房子现在都谁有份</a:t>
            </a:r>
            <a:r>
              <a:rPr lang="en-US" altLang="zh-CN" sz="2000" dirty="0">
                <a:latin typeface="华文宋体" panose="02010600040101010101" pitchFamily="2" charset="-122"/>
                <a:ea typeface="华文宋体" panose="02010600040101010101" pitchFamily="2" charset="-122"/>
              </a:rPr>
              <a:t>?</a:t>
            </a:r>
            <a:r>
              <a:rPr lang="zh-CN" altLang="en-US" sz="2000" dirty="0">
                <a:latin typeface="华文宋体" panose="02010600040101010101" pitchFamily="2" charset="-122"/>
                <a:ea typeface="华文宋体" panose="02010600040101010101" pitchFamily="2" charset="-122"/>
              </a:rPr>
              <a:t>那未来都谁有份</a:t>
            </a:r>
            <a:r>
              <a:rPr lang="en-US" altLang="zh-CN" sz="2000" dirty="0">
                <a:latin typeface="华文宋体" panose="02010600040101010101" pitchFamily="2" charset="-122"/>
                <a:ea typeface="华文宋体" panose="02010600040101010101" pitchFamily="2" charset="-122"/>
              </a:rPr>
              <a:t>?</a:t>
            </a:r>
            <a:r>
              <a:rPr lang="zh-CN" altLang="en-US" sz="2000" dirty="0">
                <a:latin typeface="华文宋体" panose="02010600040101010101" pitchFamily="2" charset="-122"/>
                <a:ea typeface="华文宋体" panose="02010600040101010101" pitchFamily="2" charset="-122"/>
              </a:rPr>
              <a:t>您身边有没有因为继承关系发生纠纷的</a:t>
            </a:r>
            <a:r>
              <a:rPr lang="en-US" altLang="zh-CN" sz="2000" dirty="0">
                <a:latin typeface="华文宋体" panose="02010600040101010101" pitchFamily="2" charset="-122"/>
                <a:ea typeface="华文宋体" panose="02010600040101010101" pitchFamily="2" charset="-122"/>
              </a:rPr>
              <a:t>?</a:t>
            </a:r>
          </a:p>
          <a:p>
            <a:pPr algn="just"/>
            <a:r>
              <a:rPr lang="zh-CN" altLang="en-US" sz="2000" b="1" dirty="0">
                <a:latin typeface="华文宋体" panose="02010600040101010101" pitchFamily="2" charset="-122"/>
                <a:ea typeface="华文宋体" panose="02010600040101010101" pitchFamily="2" charset="-122"/>
              </a:rPr>
              <a:t>怎么实现少交税？个人税收筹划？</a:t>
            </a:r>
            <a:endParaRPr lang="en-US" altLang="zh-CN" sz="2000" b="1" dirty="0">
              <a:latin typeface="华文宋体" panose="02010600040101010101" pitchFamily="2" charset="-122"/>
              <a:ea typeface="华文宋体" panose="02010600040101010101" pitchFamily="2" charset="-122"/>
            </a:endParaRPr>
          </a:p>
          <a:p>
            <a:pPr algn="just"/>
            <a:r>
              <a:rPr lang="zh-CN" altLang="en-US" sz="2000" dirty="0">
                <a:latin typeface="华文宋体" panose="02010600040101010101" pitchFamily="2" charset="-122"/>
                <a:ea typeface="华文宋体" panose="02010600040101010101" pitchFamily="2" charset="-122"/>
              </a:rPr>
              <a:t>我国社会保障体系是如何运作的？企业年金是如何运作的？你觉得该怎样最大程度利用我国的社保体系？为了晚年幸福，你觉得该怎样进行养老财务规划？</a:t>
            </a:r>
            <a:endParaRPr lang="en-US" altLang="zh-CN" sz="2000" dirty="0">
              <a:latin typeface="华文宋体" panose="02010600040101010101" pitchFamily="2" charset="-122"/>
              <a:ea typeface="华文宋体" panose="02010600040101010101" pitchFamily="2" charset="-122"/>
            </a:endParaRPr>
          </a:p>
          <a:p>
            <a:pPr algn="just"/>
            <a:r>
              <a:rPr lang="zh-CN" altLang="en-US" sz="2000" b="1" dirty="0">
                <a:latin typeface="华文宋体" panose="02010600040101010101" pitchFamily="2" charset="-122"/>
                <a:ea typeface="华文宋体" panose="02010600040101010101" pitchFamily="2" charset="-122"/>
              </a:rPr>
              <a:t>反向抵押贷款养老模式在我国的现实操作性如何？</a:t>
            </a:r>
            <a:endParaRPr lang="en-US" altLang="zh-CN" sz="2000" b="1" dirty="0">
              <a:latin typeface="华文宋体" panose="02010600040101010101" pitchFamily="2" charset="-122"/>
              <a:ea typeface="华文宋体" panose="02010600040101010101" pitchFamily="2" charset="-122"/>
            </a:endParaRPr>
          </a:p>
          <a:p>
            <a:pPr algn="just"/>
            <a:r>
              <a:rPr lang="zh-CN" altLang="en-US" sz="2000" dirty="0">
                <a:latin typeface="华文宋体" panose="02010600040101010101" pitchFamily="2" charset="-122"/>
                <a:ea typeface="华文宋体" panose="02010600040101010101" pitchFamily="2" charset="-122"/>
              </a:rPr>
              <a:t>怎样提升人力资本与职业选择？（读书？从事知识迭代慢的行业？）</a:t>
            </a:r>
            <a:endParaRPr lang="en-US" altLang="zh-CN" sz="2000" dirty="0">
              <a:latin typeface="华文宋体" panose="02010600040101010101" pitchFamily="2" charset="-122"/>
              <a:ea typeface="华文宋体" panose="02010600040101010101" pitchFamily="2" charset="-122"/>
            </a:endParaRPr>
          </a:p>
          <a:p>
            <a:pPr algn="just"/>
            <a:r>
              <a:rPr lang="zh-CN" altLang="en-US" sz="2000" dirty="0">
                <a:latin typeface="华文宋体" panose="02010600040101010101" pitchFamily="2" charset="-122"/>
                <a:ea typeface="华文宋体" panose="02010600040101010101" pitchFamily="2" charset="-122"/>
              </a:rPr>
              <a:t>随着生活水平的提高，长寿时代已然来临。长命百岁是福还是祸？</a:t>
            </a:r>
            <a:endParaRPr lang="en-US" altLang="zh-CN" sz="2000" dirty="0">
              <a:latin typeface="华文宋体" panose="02010600040101010101" pitchFamily="2" charset="-122"/>
              <a:ea typeface="华文宋体" panose="02010600040101010101" pitchFamily="2" charset="-122"/>
            </a:endParaRPr>
          </a:p>
          <a:p>
            <a:pPr algn="just"/>
            <a:r>
              <a:rPr lang="zh-CN" altLang="en-US" sz="2000" dirty="0">
                <a:latin typeface="华文宋体" panose="02010600040101010101" pitchFamily="2" charset="-122"/>
                <a:ea typeface="华文宋体" panose="02010600040101010101" pitchFamily="2" charset="-122"/>
              </a:rPr>
              <a:t>早退休好还是晚退休好？</a:t>
            </a: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77AE86-9E5B-2D09-0435-8223989702EC}"/>
              </a:ext>
            </a:extLst>
          </p:cNvPr>
          <p:cNvSpPr>
            <a:spLocks noGrp="1"/>
          </p:cNvSpPr>
          <p:nvPr>
            <p:ph type="title"/>
          </p:nvPr>
        </p:nvSpPr>
        <p:spPr>
          <a:xfrm>
            <a:off x="457200" y="620688"/>
            <a:ext cx="8229600" cy="796950"/>
          </a:xfrm>
        </p:spPr>
        <p:txBody>
          <a:bodyPr/>
          <a:lstStyle/>
          <a:p>
            <a:r>
              <a:rPr lang="zh-CN" altLang="en-US" dirty="0"/>
              <a:t>挑战性作业</a:t>
            </a:r>
          </a:p>
        </p:txBody>
      </p:sp>
      <p:sp>
        <p:nvSpPr>
          <p:cNvPr id="6" name="内容占位符 5">
            <a:extLst>
              <a:ext uri="{FF2B5EF4-FFF2-40B4-BE49-F238E27FC236}">
                <a16:creationId xmlns:a16="http://schemas.microsoft.com/office/drawing/2014/main" id="{13549339-7E07-3847-74D3-10CAE76472EE}"/>
              </a:ext>
            </a:extLst>
          </p:cNvPr>
          <p:cNvSpPr>
            <a:spLocks noGrp="1"/>
          </p:cNvSpPr>
          <p:nvPr>
            <p:ph idx="1"/>
          </p:nvPr>
        </p:nvSpPr>
        <p:spPr>
          <a:xfrm>
            <a:off x="491252" y="1700808"/>
            <a:ext cx="8473236" cy="4114800"/>
          </a:xfrm>
        </p:spPr>
        <p:txBody>
          <a:bodyPr/>
          <a:lstStyle/>
          <a:p>
            <a:r>
              <a:rPr lang="zh-CN" altLang="en-US" sz="2400" dirty="0"/>
              <a:t>提前退休政策对人们生命周期规划的影响</a:t>
            </a:r>
          </a:p>
          <a:p>
            <a:r>
              <a:rPr lang="zh-CN" altLang="en-US" sz="2400" dirty="0"/>
              <a:t>社保基金是如何运作的？对人们生命周期规划有何影响？</a:t>
            </a:r>
          </a:p>
          <a:p>
            <a:r>
              <a:rPr lang="zh-CN" altLang="en-US" sz="2400" dirty="0"/>
              <a:t>企业年金是如何运作的？对人们生命周期规划有何影响？</a:t>
            </a:r>
          </a:p>
          <a:p>
            <a:r>
              <a:rPr lang="zh-CN" altLang="en-US" sz="2400" dirty="0"/>
              <a:t>住房公积金是如何运作的？对人们生命周期规划有何影响？</a:t>
            </a:r>
          </a:p>
          <a:p>
            <a:r>
              <a:rPr lang="zh-CN" altLang="en-US" sz="2400" dirty="0"/>
              <a:t>我国对遗产税是怎么规定的？怎样合理避</a:t>
            </a:r>
            <a:r>
              <a:rPr lang="zh-CN" altLang="en-US" sz="2400"/>
              <a:t>税？</a:t>
            </a:r>
            <a:endParaRPr lang="zh-CN" altLang="en-US" sz="2400" dirty="0"/>
          </a:p>
        </p:txBody>
      </p:sp>
    </p:spTree>
    <p:extLst>
      <p:ext uri="{BB962C8B-B14F-4D97-AF65-F5344CB8AC3E}">
        <p14:creationId xmlns:p14="http://schemas.microsoft.com/office/powerpoint/2010/main" val="1719475307"/>
      </p:ext>
    </p:extLst>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713D9491-53B4-4C5A-830C-0FC8CA6A7860}"/>
              </a:ext>
            </a:extLst>
          </p:cNvPr>
          <p:cNvSpPr>
            <a:spLocks noGrp="1" noChangeArrowheads="1"/>
          </p:cNvSpPr>
          <p:nvPr>
            <p:ph type="title"/>
          </p:nvPr>
        </p:nvSpPr>
        <p:spPr bwMode="auto">
          <a:xfrm>
            <a:off x="457200" y="428625"/>
            <a:ext cx="8362950" cy="989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a:solidFill>
                  <a:schemeClr val="tx1"/>
                </a:solidFill>
                <a:ea typeface="楷体_GB2312" pitchFamily="49" charset="-122"/>
                <a:cs typeface="Times New Roman" panose="02020603050405020304" pitchFamily="18" charset="0"/>
              </a:rPr>
              <a:t>附录：英国富人的收入来源</a:t>
            </a:r>
          </a:p>
        </p:txBody>
      </p:sp>
      <p:sp>
        <p:nvSpPr>
          <p:cNvPr id="52227" name="Rectangle 3">
            <a:extLst>
              <a:ext uri="{FF2B5EF4-FFF2-40B4-BE49-F238E27FC236}">
                <a16:creationId xmlns:a16="http://schemas.microsoft.com/office/drawing/2014/main" id="{82D7D731-B792-4D80-AF27-4BC215DE5243}"/>
              </a:ext>
            </a:extLst>
          </p:cNvPr>
          <p:cNvSpPr>
            <a:spLocks noGrp="1" noChangeArrowheads="1"/>
          </p:cNvSpPr>
          <p:nvPr>
            <p:ph type="body" idx="1"/>
          </p:nvPr>
        </p:nvSpPr>
        <p:spPr>
          <a:xfrm>
            <a:off x="500063" y="1143000"/>
            <a:ext cx="8229600" cy="4973638"/>
          </a:xfrm>
          <a:solidFill>
            <a:schemeClr val="bg1"/>
          </a:solidFill>
        </p:spPr>
        <p:txBody>
          <a:bodyPr/>
          <a:lstStyle/>
          <a:p>
            <a:pPr>
              <a:lnSpc>
                <a:spcPct val="90000"/>
              </a:lnSpc>
            </a:pPr>
            <a:r>
              <a:rPr lang="zh-CN" altLang="en-US" sz="2800">
                <a:latin typeface="Times New Roman" panose="02020603050405020304" pitchFamily="18" charset="0"/>
                <a:ea typeface="宋体" panose="02010600030101010101" pitchFamily="2" charset="-122"/>
                <a:cs typeface="Times New Roman" panose="02020603050405020304" pitchFamily="18" charset="0"/>
              </a:rPr>
              <a:t>在过去的</a:t>
            </a:r>
            <a:r>
              <a:rPr lang="en-US" altLang="zh-CN" sz="2800">
                <a:latin typeface="Times New Roman" panose="02020603050405020304" pitchFamily="18" charset="0"/>
                <a:ea typeface="宋体" panose="02010600030101010101" pitchFamily="2" charset="-122"/>
                <a:cs typeface="Times New Roman" panose="02020603050405020304" pitchFamily="18" charset="0"/>
              </a:rPr>
              <a:t>150</a:t>
            </a:r>
            <a:r>
              <a:rPr lang="zh-CN" altLang="en-US" sz="2800">
                <a:latin typeface="Times New Roman" panose="02020603050405020304" pitchFamily="18" charset="0"/>
                <a:ea typeface="宋体" panose="02010600030101010101" pitchFamily="2" charset="-122"/>
                <a:cs typeface="Times New Roman" panose="02020603050405020304" pitchFamily="18" charset="0"/>
              </a:rPr>
              <a:t>年来，英国富人收入来源发生显著变化。</a:t>
            </a:r>
            <a:r>
              <a:rPr lang="en-US" altLang="zh-CN" sz="2800">
                <a:latin typeface="Times New Roman" panose="02020603050405020304" pitchFamily="18" charset="0"/>
                <a:ea typeface="宋体" panose="02010600030101010101" pitchFamily="2" charset="-122"/>
                <a:cs typeface="Times New Roman" panose="02020603050405020304" pitchFamily="18" charset="0"/>
              </a:rPr>
              <a:t>1867</a:t>
            </a:r>
            <a:r>
              <a:rPr lang="zh-CN" altLang="en-US" sz="2800">
                <a:latin typeface="Times New Roman" panose="02020603050405020304" pitchFamily="18" charset="0"/>
                <a:ea typeface="宋体" panose="02010600030101010101" pitchFamily="2" charset="-122"/>
                <a:cs typeface="Times New Roman" panose="02020603050405020304" pitchFamily="18" charset="0"/>
              </a:rPr>
              <a:t>年之前，投资收入占最大比重，但</a:t>
            </a:r>
            <a:r>
              <a:rPr lang="en-US" altLang="zh-CN" sz="2800">
                <a:latin typeface="Times New Roman" panose="02020603050405020304" pitchFamily="18" charset="0"/>
                <a:ea typeface="宋体" panose="02010600030101010101" pitchFamily="2" charset="-122"/>
                <a:cs typeface="Times New Roman" panose="02020603050405020304" pitchFamily="18" charset="0"/>
              </a:rPr>
              <a:t>20</a:t>
            </a:r>
            <a:r>
              <a:rPr lang="zh-CN" altLang="en-US" sz="2800">
                <a:latin typeface="Times New Roman" panose="02020603050405020304" pitchFamily="18" charset="0"/>
                <a:ea typeface="宋体" panose="02010600030101010101" pitchFamily="2" charset="-122"/>
                <a:cs typeface="Times New Roman" panose="02020603050405020304" pitchFamily="18" charset="0"/>
              </a:rPr>
              <a:t>世纪</a:t>
            </a:r>
            <a:r>
              <a:rPr lang="en-US" altLang="zh-CN" sz="2800">
                <a:latin typeface="Times New Roman" panose="02020603050405020304" pitchFamily="18" charset="0"/>
                <a:ea typeface="宋体" panose="02010600030101010101" pitchFamily="2" charset="-122"/>
                <a:cs typeface="Times New Roman" panose="02020603050405020304" pitchFamily="18" charset="0"/>
              </a:rPr>
              <a:t>70</a:t>
            </a:r>
            <a:r>
              <a:rPr lang="zh-CN" altLang="en-US" sz="2800">
                <a:latin typeface="Times New Roman" panose="02020603050405020304" pitchFamily="18" charset="0"/>
                <a:ea typeface="宋体" panose="02010600030101010101" pitchFamily="2" charset="-122"/>
                <a:cs typeface="Times New Roman" panose="02020603050405020304" pitchFamily="18" charset="0"/>
              </a:rPr>
              <a:t>年代，劳动收入成为最重要收入来源。</a:t>
            </a:r>
            <a:endParaRPr lang="en-US" altLang="zh-CN" sz="280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5" name="表格 4">
            <a:extLst>
              <a:ext uri="{FF2B5EF4-FFF2-40B4-BE49-F238E27FC236}">
                <a16:creationId xmlns:a16="http://schemas.microsoft.com/office/drawing/2014/main" id="{641912DF-5CC9-4759-96F8-865E6B81EEF1}"/>
              </a:ext>
            </a:extLst>
          </p:cNvPr>
          <p:cNvGraphicFramePr>
            <a:graphicFrameLocks noGrp="1"/>
          </p:cNvGraphicFramePr>
          <p:nvPr/>
        </p:nvGraphicFramePr>
        <p:xfrm>
          <a:off x="2071688" y="2636838"/>
          <a:ext cx="5000625" cy="2505078"/>
        </p:xfrm>
        <a:graphic>
          <a:graphicData uri="http://schemas.openxmlformats.org/drawingml/2006/table">
            <a:tbl>
              <a:tblPr/>
              <a:tblGrid>
                <a:gridCol w="1208087">
                  <a:extLst>
                    <a:ext uri="{9D8B030D-6E8A-4147-A177-3AD203B41FA5}">
                      <a16:colId xmlns:a16="http://schemas.microsoft.com/office/drawing/2014/main" val="20000"/>
                    </a:ext>
                  </a:extLst>
                </a:gridCol>
                <a:gridCol w="1662113">
                  <a:extLst>
                    <a:ext uri="{9D8B030D-6E8A-4147-A177-3AD203B41FA5}">
                      <a16:colId xmlns:a16="http://schemas.microsoft.com/office/drawing/2014/main" val="20001"/>
                    </a:ext>
                  </a:extLst>
                </a:gridCol>
                <a:gridCol w="2130425">
                  <a:extLst>
                    <a:ext uri="{9D8B030D-6E8A-4147-A177-3AD203B41FA5}">
                      <a16:colId xmlns:a16="http://schemas.microsoft.com/office/drawing/2014/main" val="20002"/>
                    </a:ext>
                  </a:extLst>
                </a:gridCol>
              </a:tblGrid>
              <a:tr h="417513">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9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a:noFill/>
                    </a:lnR>
                    <a:lnT>
                      <a:noFill/>
                    </a:lnT>
                    <a:lnB>
                      <a:noFill/>
                    </a:lnB>
                    <a:lnTlToBr>
                      <a:noFill/>
                    </a:lnTlToBr>
                    <a:lnBlToTr>
                      <a:noFill/>
                    </a:lnBlToTr>
                    <a:noFill/>
                  </a:tcPr>
                </a:tc>
                <a:tc gridSpan="2">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900" b="0" i="0" u="none" strike="noStrike" cap="none" normalizeH="0" baseline="0">
                          <a:ln>
                            <a:noFill/>
                          </a:ln>
                          <a:solidFill>
                            <a:schemeClr val="tx1"/>
                          </a:solidFill>
                          <a:effectLst/>
                          <a:latin typeface="Times" panose="02020603050405020304" pitchFamily="18" charset="0"/>
                          <a:ea typeface="宋体" panose="02010600030101010101" pitchFamily="2" charset="-122"/>
                        </a:rPr>
                        <a:t>英国最富</a:t>
                      </a:r>
                      <a:r>
                        <a:rPr kumimoji="0" lang="en-US" altLang="zh-CN" sz="1900" b="0" i="0" u="none" strike="noStrike" cap="none" normalizeH="0" baseline="0">
                          <a:ln>
                            <a:noFill/>
                          </a:ln>
                          <a:solidFill>
                            <a:schemeClr val="tx1"/>
                          </a:solidFill>
                          <a:effectLst/>
                          <a:latin typeface="Times" panose="02020603050405020304" pitchFamily="18" charset="0"/>
                          <a:ea typeface="宋体" panose="02010600030101010101" pitchFamily="2" charset="-122"/>
                        </a:rPr>
                        <a:t>10%</a:t>
                      </a:r>
                      <a:r>
                        <a:rPr kumimoji="0" lang="zh-CN" altLang="en-US" sz="1900" b="0" i="0" u="none" strike="noStrike" cap="none" normalizeH="0" baseline="0">
                          <a:ln>
                            <a:noFill/>
                          </a:ln>
                          <a:solidFill>
                            <a:schemeClr val="tx1"/>
                          </a:solidFill>
                          <a:effectLst/>
                          <a:latin typeface="Times" panose="02020603050405020304" pitchFamily="18" charset="0"/>
                          <a:ea typeface="宋体" panose="02010600030101010101" pitchFamily="2" charset="-122"/>
                        </a:rPr>
                        <a:t>人口收入来源</a:t>
                      </a:r>
                      <a:endParaRPr kumimoji="0" lang="zh-CN" altLang="en-US" sz="19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a:noFill/>
                    </a:lnR>
                    <a:lnT>
                      <a:noFill/>
                    </a:lnT>
                    <a:lnB>
                      <a:noFill/>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417513">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9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a:noFill/>
                    </a:lnR>
                    <a:lnT>
                      <a:noFill/>
                    </a:lnT>
                    <a:lnB>
                      <a:noFill/>
                    </a:lnB>
                    <a:lnTlToBr>
                      <a:noFill/>
                    </a:lnTlToBr>
                    <a:lnBlToTr>
                      <a:noFill/>
                    </a:lnBlToTr>
                    <a:noFill/>
                  </a:tcPr>
                </a:tc>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900" b="0" i="0" u="none" strike="noStrike" cap="none" normalizeH="0" baseline="0">
                          <a:ln>
                            <a:noFill/>
                          </a:ln>
                          <a:solidFill>
                            <a:schemeClr val="tx1"/>
                          </a:solidFill>
                          <a:effectLst/>
                          <a:latin typeface="Times" panose="02020603050405020304" pitchFamily="18" charset="0"/>
                          <a:ea typeface="宋体" panose="02010600030101010101" pitchFamily="2" charset="-122"/>
                        </a:rPr>
                        <a:t>1867</a:t>
                      </a:r>
                      <a:r>
                        <a:rPr kumimoji="0" lang="zh-CN" altLang="en-US" sz="1900" b="0" i="0" u="none" strike="noStrike" cap="none" normalizeH="0" baseline="0">
                          <a:ln>
                            <a:noFill/>
                          </a:ln>
                          <a:solidFill>
                            <a:schemeClr val="tx1"/>
                          </a:solidFill>
                          <a:effectLst/>
                          <a:latin typeface="Times" panose="02020603050405020304" pitchFamily="18" charset="0"/>
                          <a:ea typeface="宋体" panose="02010600030101010101" pitchFamily="2" charset="-122"/>
                        </a:rPr>
                        <a:t>年</a:t>
                      </a:r>
                      <a:r>
                        <a:rPr kumimoji="0" lang="en-US" altLang="zh-CN" sz="1900" b="0" i="0" u="none" strike="noStrike" cap="none" normalizeH="0" baseline="0">
                          <a:ln>
                            <a:noFill/>
                          </a:ln>
                          <a:solidFill>
                            <a:schemeClr val="tx1"/>
                          </a:solidFill>
                          <a:effectLst/>
                          <a:latin typeface="Times" panose="02020603050405020304" pitchFamily="18" charset="0"/>
                          <a:ea typeface="宋体" panose="02010600030101010101" pitchFamily="2" charset="-122"/>
                        </a:rPr>
                        <a:t>%</a:t>
                      </a:r>
                      <a:endParaRPr kumimoji="0" lang="zh-CN" altLang="en-US" sz="19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a:noFill/>
                    </a:lnR>
                    <a:lnT>
                      <a:noFill/>
                    </a:lnT>
                    <a:lnB>
                      <a:noFill/>
                    </a:lnB>
                    <a:lnTlToBr>
                      <a:noFill/>
                    </a:lnTlToBr>
                    <a:lnBlToTr>
                      <a:noFill/>
                    </a:lnBlToTr>
                    <a:noFill/>
                  </a:tcPr>
                </a:tc>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900" b="0" i="0" u="none" strike="noStrike" cap="none" normalizeH="0" baseline="0">
                          <a:ln>
                            <a:noFill/>
                          </a:ln>
                          <a:solidFill>
                            <a:schemeClr val="tx1"/>
                          </a:solidFill>
                          <a:effectLst/>
                          <a:latin typeface="Times" panose="02020603050405020304" pitchFamily="18" charset="0"/>
                          <a:ea typeface="宋体" panose="02010600030101010101" pitchFamily="2" charset="-122"/>
                        </a:rPr>
                        <a:t>1972-1973</a:t>
                      </a:r>
                      <a:r>
                        <a:rPr kumimoji="0" lang="zh-CN" altLang="en-US" sz="1900" b="0" i="0" u="none" strike="noStrike" cap="none" normalizeH="0" baseline="0">
                          <a:ln>
                            <a:noFill/>
                          </a:ln>
                          <a:solidFill>
                            <a:schemeClr val="tx1"/>
                          </a:solidFill>
                          <a:effectLst/>
                          <a:latin typeface="Times" panose="02020603050405020304" pitchFamily="18" charset="0"/>
                          <a:ea typeface="宋体" panose="02010600030101010101" pitchFamily="2" charset="-122"/>
                        </a:rPr>
                        <a:t>年</a:t>
                      </a:r>
                      <a:r>
                        <a:rPr kumimoji="0" lang="en-US" altLang="zh-CN" sz="1900" b="0" i="0" u="none" strike="noStrike" cap="none" normalizeH="0" baseline="0">
                          <a:ln>
                            <a:noFill/>
                          </a:ln>
                          <a:solidFill>
                            <a:schemeClr val="tx1"/>
                          </a:solidFill>
                          <a:effectLst/>
                          <a:latin typeface="Times" panose="02020603050405020304" pitchFamily="18" charset="0"/>
                          <a:ea typeface="宋体" panose="02010600030101010101" pitchFamily="2" charset="-122"/>
                        </a:rPr>
                        <a:t>%</a:t>
                      </a:r>
                      <a:endParaRPr kumimoji="0" lang="zh-CN" altLang="en-US" sz="19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17513">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900" b="0" i="0" u="none" strike="noStrike" cap="none" normalizeH="0" baseline="0">
                          <a:ln>
                            <a:noFill/>
                          </a:ln>
                          <a:solidFill>
                            <a:schemeClr val="tx1"/>
                          </a:solidFill>
                          <a:effectLst/>
                          <a:latin typeface="Times" panose="02020603050405020304" pitchFamily="18" charset="0"/>
                          <a:ea typeface="宋体" panose="02010600030101010101" pitchFamily="2" charset="-122"/>
                        </a:rPr>
                        <a:t>地租</a:t>
                      </a:r>
                      <a:endParaRPr kumimoji="0" lang="zh-CN" altLang="en-US" sz="19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a:noFill/>
                    </a:lnR>
                    <a:lnT>
                      <a:noFill/>
                    </a:lnT>
                    <a:lnB>
                      <a:noFill/>
                    </a:lnB>
                    <a:lnTlToBr>
                      <a:noFill/>
                    </a:lnTlToBr>
                    <a:lnBlToTr>
                      <a:noFill/>
                    </a:lnBlToTr>
                    <a:noFill/>
                  </a:tcPr>
                </a:tc>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900" b="0" i="0" u="none" strike="noStrike" cap="none" normalizeH="0" baseline="0">
                          <a:ln>
                            <a:noFill/>
                          </a:ln>
                          <a:solidFill>
                            <a:schemeClr val="tx1"/>
                          </a:solidFill>
                          <a:effectLst/>
                          <a:latin typeface="Times" panose="02020603050405020304" pitchFamily="18" charset="0"/>
                          <a:ea typeface="宋体" panose="02010600030101010101" pitchFamily="2" charset="-122"/>
                        </a:rPr>
                        <a:t>13</a:t>
                      </a:r>
                      <a:endParaRPr kumimoji="0" lang="en-US" altLang="zh-CN" sz="19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a:noFill/>
                    </a:lnR>
                    <a:lnT>
                      <a:noFill/>
                    </a:lnT>
                    <a:lnB>
                      <a:noFill/>
                    </a:lnB>
                    <a:lnTlToBr>
                      <a:noFill/>
                    </a:lnTlToBr>
                    <a:lnBlToTr>
                      <a:noFill/>
                    </a:lnBlToTr>
                    <a:noFill/>
                  </a:tcPr>
                </a:tc>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900" b="0" i="0" u="none" strike="noStrike" cap="none" normalizeH="0" baseline="0">
                          <a:ln>
                            <a:noFill/>
                          </a:ln>
                          <a:solidFill>
                            <a:schemeClr val="tx1"/>
                          </a:solidFill>
                          <a:effectLst/>
                          <a:latin typeface="Times" panose="02020603050405020304" pitchFamily="18" charset="0"/>
                          <a:ea typeface="宋体" panose="02010600030101010101" pitchFamily="2" charset="-122"/>
                        </a:rPr>
                        <a:t>1</a:t>
                      </a:r>
                      <a:endParaRPr kumimoji="0" lang="en-US" altLang="zh-CN" sz="19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17513">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900" b="0" i="0" u="none" strike="noStrike" cap="none" normalizeH="0" baseline="0">
                          <a:ln>
                            <a:noFill/>
                          </a:ln>
                          <a:solidFill>
                            <a:schemeClr val="tx1"/>
                          </a:solidFill>
                          <a:effectLst/>
                          <a:latin typeface="Times" panose="02020603050405020304" pitchFamily="18" charset="0"/>
                          <a:ea typeface="宋体" panose="02010600030101010101" pitchFamily="2" charset="-122"/>
                        </a:rPr>
                        <a:t>投资收入</a:t>
                      </a:r>
                      <a:endParaRPr kumimoji="0" lang="zh-CN" altLang="en-US" sz="19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a:noFill/>
                    </a:lnR>
                    <a:lnT>
                      <a:noFill/>
                    </a:lnT>
                    <a:lnB>
                      <a:noFill/>
                    </a:lnB>
                    <a:lnTlToBr>
                      <a:noFill/>
                    </a:lnTlToBr>
                    <a:lnBlToTr>
                      <a:noFill/>
                    </a:lnBlToTr>
                    <a:noFill/>
                  </a:tcPr>
                </a:tc>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900" b="0" i="0" u="none" strike="noStrike" cap="none" normalizeH="0" baseline="0">
                          <a:ln>
                            <a:noFill/>
                          </a:ln>
                          <a:solidFill>
                            <a:schemeClr val="tx1"/>
                          </a:solidFill>
                          <a:effectLst/>
                          <a:latin typeface="Times" panose="02020603050405020304" pitchFamily="18" charset="0"/>
                          <a:ea typeface="宋体" panose="02010600030101010101" pitchFamily="2" charset="-122"/>
                        </a:rPr>
                        <a:t>69</a:t>
                      </a:r>
                      <a:endParaRPr kumimoji="0" lang="en-US" altLang="zh-CN" sz="19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a:noFill/>
                    </a:lnR>
                    <a:lnT>
                      <a:noFill/>
                    </a:lnT>
                    <a:lnB>
                      <a:noFill/>
                    </a:lnB>
                    <a:lnTlToBr>
                      <a:noFill/>
                    </a:lnTlToBr>
                    <a:lnBlToTr>
                      <a:noFill/>
                    </a:lnBlToTr>
                    <a:noFill/>
                  </a:tcPr>
                </a:tc>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900" b="0" i="0" u="none" strike="noStrike" cap="none" normalizeH="0" baseline="0">
                          <a:ln>
                            <a:noFill/>
                          </a:ln>
                          <a:solidFill>
                            <a:schemeClr val="tx1"/>
                          </a:solidFill>
                          <a:effectLst/>
                          <a:latin typeface="Times" panose="02020603050405020304" pitchFamily="18" charset="0"/>
                          <a:ea typeface="宋体" panose="02010600030101010101" pitchFamily="2" charset="-122"/>
                        </a:rPr>
                        <a:t>15</a:t>
                      </a:r>
                      <a:endParaRPr kumimoji="0" lang="en-US" altLang="zh-CN" sz="19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17513">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900" b="0" i="0" u="none" strike="noStrike" cap="none" normalizeH="0" baseline="0">
                          <a:ln>
                            <a:noFill/>
                          </a:ln>
                          <a:solidFill>
                            <a:schemeClr val="tx1"/>
                          </a:solidFill>
                          <a:effectLst/>
                          <a:latin typeface="Times" panose="02020603050405020304" pitchFamily="18" charset="0"/>
                          <a:ea typeface="宋体" panose="02010600030101010101" pitchFamily="2" charset="-122"/>
                        </a:rPr>
                        <a:t>劳力收入</a:t>
                      </a:r>
                      <a:endParaRPr kumimoji="0" lang="zh-CN" altLang="en-US" sz="19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a:noFill/>
                    </a:lnR>
                    <a:lnT>
                      <a:noFill/>
                    </a:lnT>
                    <a:lnB>
                      <a:noFill/>
                    </a:lnB>
                    <a:lnTlToBr>
                      <a:noFill/>
                    </a:lnTlToBr>
                    <a:lnBlToTr>
                      <a:noFill/>
                    </a:lnBlToTr>
                    <a:noFill/>
                  </a:tcPr>
                </a:tc>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900" b="0" i="0" u="none" strike="noStrike" cap="none" normalizeH="0" baseline="0">
                          <a:ln>
                            <a:noFill/>
                          </a:ln>
                          <a:solidFill>
                            <a:schemeClr val="tx1"/>
                          </a:solidFill>
                          <a:effectLst/>
                          <a:latin typeface="Times" panose="02020603050405020304" pitchFamily="18" charset="0"/>
                          <a:ea typeface="宋体" panose="02010600030101010101" pitchFamily="2" charset="-122"/>
                        </a:rPr>
                        <a:t>18</a:t>
                      </a:r>
                      <a:endParaRPr kumimoji="0" lang="en-US" altLang="zh-CN" sz="19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a:noFill/>
                    </a:lnR>
                    <a:lnT>
                      <a:noFill/>
                    </a:lnT>
                    <a:lnB>
                      <a:noFill/>
                    </a:lnB>
                    <a:lnTlToBr>
                      <a:noFill/>
                    </a:lnTlToBr>
                    <a:lnBlToTr>
                      <a:noFill/>
                    </a:lnBlToTr>
                    <a:noFill/>
                  </a:tcPr>
                </a:tc>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900" b="0" i="0" u="none" strike="noStrike" cap="none" normalizeH="0" baseline="0">
                          <a:ln>
                            <a:noFill/>
                          </a:ln>
                          <a:solidFill>
                            <a:schemeClr val="tx1"/>
                          </a:solidFill>
                          <a:effectLst/>
                          <a:latin typeface="Times" panose="02020603050405020304" pitchFamily="18" charset="0"/>
                          <a:ea typeface="宋体" panose="02010600030101010101" pitchFamily="2" charset="-122"/>
                        </a:rPr>
                        <a:t>84</a:t>
                      </a:r>
                      <a:endParaRPr kumimoji="0" lang="en-US" altLang="zh-CN" sz="19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17513">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900" b="0" i="0" u="none" strike="noStrike" cap="none" normalizeH="0" baseline="0">
                          <a:ln>
                            <a:noFill/>
                          </a:ln>
                          <a:solidFill>
                            <a:schemeClr val="tx1"/>
                          </a:solidFill>
                          <a:effectLst/>
                          <a:latin typeface="Times" panose="02020603050405020304" pitchFamily="18" charset="0"/>
                          <a:ea typeface="宋体" panose="02010600030101010101" pitchFamily="2" charset="-122"/>
                        </a:rPr>
                        <a:t>总额</a:t>
                      </a:r>
                      <a:endParaRPr kumimoji="0" lang="zh-CN" altLang="en-US" sz="19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a:noFill/>
                    </a:lnR>
                    <a:lnT>
                      <a:noFill/>
                    </a:lnT>
                    <a:lnB>
                      <a:noFill/>
                    </a:lnB>
                    <a:lnTlToBr>
                      <a:noFill/>
                    </a:lnTlToBr>
                    <a:lnBlToTr>
                      <a:noFill/>
                    </a:lnBlToTr>
                    <a:noFill/>
                  </a:tcPr>
                </a:tc>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900" b="0" i="0" u="none" strike="noStrike" cap="none" normalizeH="0" baseline="0">
                          <a:ln>
                            <a:noFill/>
                          </a:ln>
                          <a:solidFill>
                            <a:schemeClr val="tx1"/>
                          </a:solidFill>
                          <a:effectLst/>
                          <a:latin typeface="Times" panose="02020603050405020304" pitchFamily="18" charset="0"/>
                          <a:ea typeface="宋体" panose="02010600030101010101" pitchFamily="2" charset="-122"/>
                        </a:rPr>
                        <a:t>100</a:t>
                      </a:r>
                      <a:endParaRPr kumimoji="0" lang="en-US" altLang="zh-CN" sz="19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a:noFill/>
                    </a:lnR>
                    <a:lnT>
                      <a:noFill/>
                    </a:lnT>
                    <a:lnB>
                      <a:noFill/>
                    </a:lnB>
                    <a:lnTlToBr>
                      <a:noFill/>
                    </a:lnTlToBr>
                    <a:lnBlToTr>
                      <a:noFill/>
                    </a:lnBlToTr>
                    <a:noFill/>
                  </a:tcPr>
                </a:tc>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900" b="0" i="0" u="none" strike="noStrike" cap="none" normalizeH="0" baseline="0">
                          <a:ln>
                            <a:noFill/>
                          </a:ln>
                          <a:solidFill>
                            <a:schemeClr val="tx1"/>
                          </a:solidFill>
                          <a:effectLst/>
                          <a:latin typeface="Times" panose="02020603050405020304" pitchFamily="18" charset="0"/>
                          <a:ea typeface="宋体" panose="02010600030101010101" pitchFamily="2" charset="-122"/>
                        </a:rPr>
                        <a:t>100</a:t>
                      </a:r>
                      <a:endParaRPr kumimoji="0" lang="en-US" altLang="zh-CN" sz="19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2246" name="TextBox 5">
            <a:extLst>
              <a:ext uri="{FF2B5EF4-FFF2-40B4-BE49-F238E27FC236}">
                <a16:creationId xmlns:a16="http://schemas.microsoft.com/office/drawing/2014/main" id="{BFE65896-DEAA-49AB-8B4A-D58D72FBACEA}"/>
              </a:ext>
            </a:extLst>
          </p:cNvPr>
          <p:cNvSpPr txBox="1">
            <a:spLocks noChangeArrowheads="1"/>
          </p:cNvSpPr>
          <p:nvPr/>
        </p:nvSpPr>
        <p:spPr bwMode="auto">
          <a:xfrm>
            <a:off x="1000125" y="5286375"/>
            <a:ext cx="7286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2400">
                <a:solidFill>
                  <a:srgbClr val="000000"/>
                </a:solidFill>
                <a:latin typeface="ZapfDingbats"/>
                <a:ea typeface="宋体" panose="02010600030101010101" pitchFamily="2" charset="-122"/>
              </a:rPr>
              <a:t>人力资本的特点是便携性：动荡时代人们更重视教育</a:t>
            </a:r>
            <a:endParaRPr lang="en-US" altLang="zh-CN" sz="2400">
              <a:solidFill>
                <a:srgbClr val="000000"/>
              </a:solidFill>
              <a:latin typeface="ZapfDingbats"/>
              <a:ea typeface="宋体" panose="02010600030101010101" pitchFamily="2" charset="-122"/>
            </a:endParaRPr>
          </a:p>
          <a:p>
            <a:pPr>
              <a:spcBef>
                <a:spcPct val="0"/>
              </a:spcBef>
              <a:buClrTx/>
              <a:buSzTx/>
              <a:buFontTx/>
              <a:buNone/>
            </a:pPr>
            <a:r>
              <a:rPr lang="zh-CN" altLang="en-US" sz="2400">
                <a:solidFill>
                  <a:srgbClr val="000000"/>
                </a:solidFill>
                <a:latin typeface="ZapfDingbats"/>
                <a:ea typeface="宋体" panose="02010600030101010101" pitchFamily="2" charset="-122"/>
              </a:rPr>
              <a:t>职业中断与知识的折现价值。</a:t>
            </a: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内容占位符 2">
            <a:extLst>
              <a:ext uri="{FF2B5EF4-FFF2-40B4-BE49-F238E27FC236}">
                <a16:creationId xmlns:a16="http://schemas.microsoft.com/office/drawing/2014/main" id="{EBAF3526-8788-43E4-95F0-63D39CE64920}"/>
              </a:ext>
            </a:extLst>
          </p:cNvPr>
          <p:cNvSpPr>
            <a:spLocks noGrp="1" noChangeArrowheads="1"/>
          </p:cNvSpPr>
          <p:nvPr>
            <p:ph idx="1"/>
          </p:nvPr>
        </p:nvSpPr>
        <p:spPr>
          <a:xfrm>
            <a:off x="539750" y="620713"/>
            <a:ext cx="8351838" cy="5041900"/>
          </a:xfrm>
          <a:solidFill>
            <a:schemeClr val="bg1"/>
          </a:solidFill>
        </p:spPr>
        <p:txBody>
          <a:bodyPr/>
          <a:lstStyle/>
          <a:p>
            <a:pPr marL="0" indent="0">
              <a:buFont typeface="Wingdings" panose="05000000000000000000" pitchFamily="2" charset="2"/>
              <a:buNone/>
              <a:defRPr/>
            </a:pPr>
            <a:r>
              <a:rPr lang="zh-CN" altLang="en-US" dirty="0">
                <a:ea typeface="宋体" panose="02010600030101010101" pitchFamily="2" charset="-122"/>
              </a:rPr>
              <a:t>教育与人力资本</a:t>
            </a:r>
            <a:endParaRPr lang="en-US" altLang="zh-CN" dirty="0">
              <a:ea typeface="宋体" panose="02010600030101010101" pitchFamily="2" charset="-122"/>
            </a:endParaRPr>
          </a:p>
          <a:p>
            <a:pPr marL="342891" indent="-342891">
              <a:defRPr/>
            </a:pPr>
            <a:endParaRPr lang="en-US" altLang="zh-CN" sz="2400" dirty="0">
              <a:ea typeface="宋体" panose="02010600030101010101" pitchFamily="2" charset="-122"/>
            </a:endParaRPr>
          </a:p>
          <a:p>
            <a:pPr marL="342891" indent="-342891">
              <a:defRPr/>
            </a:pPr>
            <a:endParaRPr lang="en-US" altLang="zh-CN" sz="2400" dirty="0">
              <a:ea typeface="宋体" panose="02010600030101010101" pitchFamily="2" charset="-122"/>
            </a:endParaRPr>
          </a:p>
          <a:p>
            <a:pPr marL="342891" indent="-342891">
              <a:defRPr/>
            </a:pPr>
            <a:endParaRPr lang="en-US" altLang="zh-CN" sz="2400" dirty="0">
              <a:ea typeface="宋体" panose="02010600030101010101" pitchFamily="2" charset="-122"/>
            </a:endParaRPr>
          </a:p>
          <a:p>
            <a:pPr marL="342891" indent="-342891">
              <a:defRPr/>
            </a:pPr>
            <a:endParaRPr lang="en-US" altLang="zh-CN" sz="2400" dirty="0">
              <a:ea typeface="宋体" panose="02010600030101010101" pitchFamily="2" charset="-122"/>
            </a:endParaRPr>
          </a:p>
          <a:p>
            <a:pPr marL="342891" indent="-342891">
              <a:defRPr/>
            </a:pPr>
            <a:endParaRPr lang="en-US" altLang="zh-CN" sz="2400" dirty="0">
              <a:ea typeface="宋体" panose="02010600030101010101" pitchFamily="2" charset="-122"/>
            </a:endParaRPr>
          </a:p>
          <a:p>
            <a:pPr marL="342891" indent="-342891">
              <a:defRPr/>
            </a:pPr>
            <a:r>
              <a:rPr lang="zh-CN" altLang="en-US" sz="2400" dirty="0">
                <a:ea typeface="宋体" panose="02010600030101010101" pitchFamily="2" charset="-122"/>
              </a:rPr>
              <a:t>恐怖分子的人力资本：受过良好教育的人更能胜任各种工作，即使是破坏性工作。</a:t>
            </a:r>
            <a:endParaRPr lang="en-US" altLang="zh-CN" sz="2400" dirty="0">
              <a:ea typeface="宋体" panose="02010600030101010101" pitchFamily="2" charset="-122"/>
            </a:endParaRPr>
          </a:p>
        </p:txBody>
      </p:sp>
      <p:graphicFrame>
        <p:nvGraphicFramePr>
          <p:cNvPr id="4" name="表格 3">
            <a:extLst>
              <a:ext uri="{FF2B5EF4-FFF2-40B4-BE49-F238E27FC236}">
                <a16:creationId xmlns:a16="http://schemas.microsoft.com/office/drawing/2014/main" id="{144C985B-5846-4150-839B-7FB3756E6F0C}"/>
              </a:ext>
            </a:extLst>
          </p:cNvPr>
          <p:cNvGraphicFramePr>
            <a:graphicFrameLocks noGrp="1"/>
          </p:cNvGraphicFramePr>
          <p:nvPr/>
        </p:nvGraphicFramePr>
        <p:xfrm>
          <a:off x="900113" y="1217613"/>
          <a:ext cx="5926137" cy="2016124"/>
        </p:xfrm>
        <a:graphic>
          <a:graphicData uri="http://schemas.openxmlformats.org/drawingml/2006/table">
            <a:tbl>
              <a:tblPr/>
              <a:tblGrid>
                <a:gridCol w="1015693">
                  <a:extLst>
                    <a:ext uri="{9D8B030D-6E8A-4147-A177-3AD203B41FA5}">
                      <a16:colId xmlns:a16="http://schemas.microsoft.com/office/drawing/2014/main" val="20000"/>
                    </a:ext>
                  </a:extLst>
                </a:gridCol>
                <a:gridCol w="1958728">
                  <a:extLst>
                    <a:ext uri="{9D8B030D-6E8A-4147-A177-3AD203B41FA5}">
                      <a16:colId xmlns:a16="http://schemas.microsoft.com/office/drawing/2014/main" val="20001"/>
                    </a:ext>
                  </a:extLst>
                </a:gridCol>
                <a:gridCol w="1542461">
                  <a:extLst>
                    <a:ext uri="{9D8B030D-6E8A-4147-A177-3AD203B41FA5}">
                      <a16:colId xmlns:a16="http://schemas.microsoft.com/office/drawing/2014/main" val="20002"/>
                    </a:ext>
                  </a:extLst>
                </a:gridCol>
                <a:gridCol w="1409255">
                  <a:extLst>
                    <a:ext uri="{9D8B030D-6E8A-4147-A177-3AD203B41FA5}">
                      <a16:colId xmlns:a16="http://schemas.microsoft.com/office/drawing/2014/main" val="20003"/>
                    </a:ext>
                  </a:extLst>
                </a:gridCol>
              </a:tblGrid>
              <a:tr h="238206">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500" b="0" i="0" u="none" strike="noStrike" cap="none" normalizeH="0" baseline="0" dirty="0">
                        <a:ln>
                          <a:noFill/>
                        </a:ln>
                        <a:solidFill>
                          <a:srgbClr val="000000"/>
                        </a:solidFill>
                        <a:effectLst/>
                        <a:latin typeface="ZapfDingbats"/>
                        <a:ea typeface="宋体" pitchFamily="2" charset="-122"/>
                      </a:endParaRPr>
                    </a:p>
                  </a:txBody>
                  <a:tcPr marL="9524" marR="9524" marT="9528"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500" b="0" i="0" u="none" strike="noStrike" cap="none" normalizeH="0" baseline="0">
                        <a:ln>
                          <a:noFill/>
                        </a:ln>
                        <a:solidFill>
                          <a:srgbClr val="000000"/>
                        </a:solidFill>
                        <a:effectLst/>
                        <a:latin typeface="ZapfDingbats"/>
                        <a:ea typeface="宋体" pitchFamily="2" charset="-122"/>
                      </a:endParaRPr>
                    </a:p>
                  </a:txBody>
                  <a:tcPr marL="9524" marR="9524" marT="9528"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00000"/>
                          </a:solidFill>
                          <a:effectLst/>
                          <a:latin typeface="ZapfDingbats"/>
                          <a:ea typeface="宋体" pitchFamily="2" charset="-122"/>
                        </a:rPr>
                        <a:t>1980</a:t>
                      </a:r>
                      <a:r>
                        <a:rPr kumimoji="0" lang="zh-CN" altLang="en-US" sz="1500" b="0" i="0" u="none" strike="noStrike" cap="none" normalizeH="0" baseline="0">
                          <a:ln>
                            <a:noFill/>
                          </a:ln>
                          <a:solidFill>
                            <a:srgbClr val="000000"/>
                          </a:solidFill>
                          <a:effectLst/>
                          <a:latin typeface="ZapfDingbats"/>
                          <a:ea typeface="宋体" pitchFamily="2" charset="-122"/>
                        </a:rPr>
                        <a:t>年（</a:t>
                      </a:r>
                      <a:r>
                        <a:rPr kumimoji="0" lang="en-US" altLang="zh-CN" sz="1500" b="0" i="0" u="none" strike="noStrike" cap="none" normalizeH="0" baseline="0">
                          <a:ln>
                            <a:noFill/>
                          </a:ln>
                          <a:solidFill>
                            <a:srgbClr val="000000"/>
                          </a:solidFill>
                          <a:effectLst/>
                          <a:latin typeface="ZapfDingbats"/>
                          <a:ea typeface="宋体" pitchFamily="2" charset="-122"/>
                        </a:rPr>
                        <a:t>$</a:t>
                      </a:r>
                      <a:r>
                        <a:rPr kumimoji="0" lang="zh-CN" altLang="en-US" sz="1500" b="0" i="0" u="none" strike="noStrike" cap="none" normalizeH="0" baseline="0">
                          <a:ln>
                            <a:noFill/>
                          </a:ln>
                          <a:solidFill>
                            <a:srgbClr val="000000"/>
                          </a:solidFill>
                          <a:effectLst/>
                          <a:latin typeface="ZapfDingbats"/>
                          <a:ea typeface="宋体" pitchFamily="2" charset="-122"/>
                        </a:rPr>
                        <a:t>）</a:t>
                      </a:r>
                    </a:p>
                  </a:txBody>
                  <a:tcPr marL="9524" marR="9524" marT="9528"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00000"/>
                          </a:solidFill>
                          <a:effectLst/>
                          <a:latin typeface="ZapfDingbats"/>
                          <a:ea typeface="宋体" pitchFamily="2" charset="-122"/>
                        </a:rPr>
                        <a:t>2008</a:t>
                      </a:r>
                      <a:r>
                        <a:rPr kumimoji="0" lang="zh-CN" altLang="en-US" sz="1500" b="0" i="0" u="none" strike="noStrike" cap="none" normalizeH="0" baseline="0">
                          <a:ln>
                            <a:noFill/>
                          </a:ln>
                          <a:solidFill>
                            <a:srgbClr val="000000"/>
                          </a:solidFill>
                          <a:effectLst/>
                          <a:latin typeface="ZapfDingbats"/>
                          <a:ea typeface="宋体" pitchFamily="2" charset="-122"/>
                        </a:rPr>
                        <a:t>年（</a:t>
                      </a:r>
                      <a:r>
                        <a:rPr kumimoji="0" lang="en-US" altLang="zh-CN" sz="1500" b="0" i="0" u="none" strike="noStrike" cap="none" normalizeH="0" baseline="0">
                          <a:ln>
                            <a:noFill/>
                          </a:ln>
                          <a:solidFill>
                            <a:srgbClr val="000000"/>
                          </a:solidFill>
                          <a:effectLst/>
                          <a:latin typeface="ZapfDingbats"/>
                          <a:ea typeface="宋体" pitchFamily="2" charset="-122"/>
                        </a:rPr>
                        <a:t>$</a:t>
                      </a:r>
                      <a:r>
                        <a:rPr kumimoji="0" lang="zh-CN" altLang="en-US" sz="1500" b="0" i="0" u="none" strike="noStrike" cap="none" normalizeH="0" baseline="0">
                          <a:ln>
                            <a:noFill/>
                          </a:ln>
                          <a:solidFill>
                            <a:srgbClr val="000000"/>
                          </a:solidFill>
                          <a:effectLst/>
                          <a:latin typeface="ZapfDingbats"/>
                          <a:ea typeface="宋体" pitchFamily="2" charset="-122"/>
                        </a:rPr>
                        <a:t>）</a:t>
                      </a:r>
                    </a:p>
                  </a:txBody>
                  <a:tcPr marL="9524" marR="9524" marT="9528"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238206">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500" b="0" i="0" u="none" strike="noStrike" cap="none" normalizeH="0" baseline="0">
                          <a:ln>
                            <a:noFill/>
                          </a:ln>
                          <a:solidFill>
                            <a:srgbClr val="000000"/>
                          </a:solidFill>
                          <a:effectLst/>
                          <a:latin typeface="ZapfDingbats"/>
                          <a:ea typeface="宋体" pitchFamily="2" charset="-122"/>
                        </a:rPr>
                        <a:t>男性</a:t>
                      </a:r>
                    </a:p>
                  </a:txBody>
                  <a:tcPr marL="9524" marR="9524" marT="9528"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500" b="0" i="0" u="none" strike="noStrike" cap="none" normalizeH="0" baseline="0">
                          <a:ln>
                            <a:noFill/>
                          </a:ln>
                          <a:solidFill>
                            <a:srgbClr val="000000"/>
                          </a:solidFill>
                          <a:effectLst/>
                          <a:latin typeface="ZapfDingbats"/>
                          <a:ea typeface="宋体" pitchFamily="2" charset="-122"/>
                        </a:rPr>
                        <a:t>高中毕业</a:t>
                      </a:r>
                    </a:p>
                  </a:txBody>
                  <a:tcPr marL="9524" marR="9524" marT="9528"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00000"/>
                          </a:solidFill>
                          <a:effectLst/>
                          <a:latin typeface="ZapfDingbats"/>
                          <a:ea typeface="宋体" pitchFamily="2" charset="-122"/>
                        </a:rPr>
                        <a:t>45310</a:t>
                      </a:r>
                    </a:p>
                  </a:txBody>
                  <a:tcPr marL="9524" marR="9524" marT="9528"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00000"/>
                          </a:solidFill>
                          <a:effectLst/>
                          <a:latin typeface="ZapfDingbats"/>
                          <a:ea typeface="宋体" pitchFamily="2" charset="-122"/>
                        </a:rPr>
                        <a:t>43493</a:t>
                      </a:r>
                    </a:p>
                  </a:txBody>
                  <a:tcPr marL="9524" marR="9524" marT="9528"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238206">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en-US" sz="1500" b="0" i="0" u="none" strike="noStrike" cap="none" normalizeH="0" baseline="0">
                        <a:ln>
                          <a:noFill/>
                        </a:ln>
                        <a:solidFill>
                          <a:srgbClr val="000000"/>
                        </a:solidFill>
                        <a:effectLst/>
                        <a:latin typeface="ZapfDingbats"/>
                        <a:ea typeface="宋体" pitchFamily="2" charset="-122"/>
                      </a:endParaRPr>
                    </a:p>
                  </a:txBody>
                  <a:tcPr marL="9524" marR="9524" marT="9528"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500" b="0" i="0" u="none" strike="noStrike" cap="none" normalizeH="0" baseline="0">
                          <a:ln>
                            <a:noFill/>
                          </a:ln>
                          <a:solidFill>
                            <a:srgbClr val="000000"/>
                          </a:solidFill>
                          <a:effectLst/>
                          <a:latin typeface="ZapfDingbats"/>
                          <a:ea typeface="宋体" pitchFamily="2" charset="-122"/>
                        </a:rPr>
                        <a:t>大学毕业</a:t>
                      </a:r>
                    </a:p>
                  </a:txBody>
                  <a:tcPr marL="9524" marR="9524" marT="9528"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00000"/>
                          </a:solidFill>
                          <a:effectLst/>
                          <a:latin typeface="ZapfDingbats"/>
                          <a:ea typeface="宋体" pitchFamily="2" charset="-122"/>
                        </a:rPr>
                        <a:t>65287</a:t>
                      </a:r>
                    </a:p>
                  </a:txBody>
                  <a:tcPr marL="9524" marR="9524" marT="9528"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00000"/>
                          </a:solidFill>
                          <a:effectLst/>
                          <a:latin typeface="ZapfDingbats"/>
                          <a:ea typeface="宋体" pitchFamily="2" charset="-122"/>
                        </a:rPr>
                        <a:t>81975</a:t>
                      </a:r>
                    </a:p>
                  </a:txBody>
                  <a:tcPr marL="9524" marR="9524" marT="9528"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42554">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en-US" sz="1500" b="0" i="0" u="none" strike="noStrike" cap="none" normalizeH="0" baseline="0" dirty="0">
                        <a:ln>
                          <a:noFill/>
                        </a:ln>
                        <a:solidFill>
                          <a:srgbClr val="000000"/>
                        </a:solidFill>
                        <a:effectLst/>
                        <a:latin typeface="ZapfDingbats"/>
                        <a:ea typeface="宋体" pitchFamily="2" charset="-122"/>
                      </a:endParaRPr>
                    </a:p>
                  </a:txBody>
                  <a:tcPr marL="9524" marR="9524" marT="9528"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500" b="0" i="0" u="none" strike="noStrike" cap="none" normalizeH="0" baseline="0" dirty="0">
                          <a:ln>
                            <a:noFill/>
                          </a:ln>
                          <a:solidFill>
                            <a:srgbClr val="000000"/>
                          </a:solidFill>
                          <a:effectLst/>
                          <a:latin typeface="ZapfDingbats"/>
                          <a:ea typeface="宋体" pitchFamily="2" charset="-122"/>
                        </a:rPr>
                        <a:t>大学毕业高出的百分比</a:t>
                      </a:r>
                    </a:p>
                  </a:txBody>
                  <a:tcPr marL="9524" marR="9524" marT="9528"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00000"/>
                          </a:solidFill>
                          <a:effectLst/>
                          <a:latin typeface="ZapfDingbats"/>
                          <a:ea typeface="宋体" pitchFamily="2" charset="-122"/>
                        </a:rPr>
                        <a:t>44%</a:t>
                      </a:r>
                    </a:p>
                  </a:txBody>
                  <a:tcPr marL="9524" marR="9524" marT="9528"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00000"/>
                          </a:solidFill>
                          <a:effectLst/>
                          <a:latin typeface="ZapfDingbats"/>
                          <a:ea typeface="宋体" pitchFamily="2" charset="-122"/>
                        </a:rPr>
                        <a:t>88%</a:t>
                      </a:r>
                    </a:p>
                  </a:txBody>
                  <a:tcPr marL="9524" marR="9524" marT="9528"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238206">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500" b="0" i="0" u="none" strike="noStrike" cap="none" normalizeH="0" baseline="0">
                          <a:ln>
                            <a:noFill/>
                          </a:ln>
                          <a:solidFill>
                            <a:srgbClr val="000000"/>
                          </a:solidFill>
                          <a:effectLst/>
                          <a:latin typeface="ZapfDingbats"/>
                          <a:ea typeface="宋体" pitchFamily="2" charset="-122"/>
                        </a:rPr>
                        <a:t>女性</a:t>
                      </a:r>
                    </a:p>
                  </a:txBody>
                  <a:tcPr marL="9524" marR="9524" marT="9528"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500" b="0" i="0" u="none" strike="noStrike" cap="none" normalizeH="0" baseline="0">
                          <a:ln>
                            <a:noFill/>
                          </a:ln>
                          <a:solidFill>
                            <a:srgbClr val="000000"/>
                          </a:solidFill>
                          <a:effectLst/>
                          <a:latin typeface="ZapfDingbats"/>
                          <a:ea typeface="宋体" pitchFamily="2" charset="-122"/>
                        </a:rPr>
                        <a:t>高中毕业</a:t>
                      </a:r>
                    </a:p>
                  </a:txBody>
                  <a:tcPr marL="9524" marR="9524" marT="9528"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00000"/>
                          </a:solidFill>
                          <a:effectLst/>
                          <a:latin typeface="ZapfDingbats"/>
                          <a:ea typeface="宋体" pitchFamily="2" charset="-122"/>
                        </a:rPr>
                        <a:t>27324</a:t>
                      </a:r>
                    </a:p>
                  </a:txBody>
                  <a:tcPr marL="9524" marR="9524" marT="9528"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00000"/>
                          </a:solidFill>
                          <a:effectLst/>
                          <a:latin typeface="ZapfDingbats"/>
                          <a:ea typeface="宋体" pitchFamily="2" charset="-122"/>
                        </a:rPr>
                        <a:t>31666</a:t>
                      </a:r>
                    </a:p>
                  </a:txBody>
                  <a:tcPr marL="9524" marR="9524" marT="9528"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238206">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500" b="0" i="0" u="none" strike="noStrike" cap="none" normalizeH="0" baseline="0">
                        <a:ln>
                          <a:noFill/>
                        </a:ln>
                        <a:solidFill>
                          <a:srgbClr val="000000"/>
                        </a:solidFill>
                        <a:effectLst/>
                        <a:latin typeface="ZapfDingbats"/>
                        <a:ea typeface="宋体" pitchFamily="2" charset="-122"/>
                      </a:endParaRPr>
                    </a:p>
                  </a:txBody>
                  <a:tcPr marL="9524" marR="9524" marT="9528"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500" b="0" i="0" u="none" strike="noStrike" cap="none" normalizeH="0" baseline="0" dirty="0">
                          <a:ln>
                            <a:noFill/>
                          </a:ln>
                          <a:solidFill>
                            <a:srgbClr val="000000"/>
                          </a:solidFill>
                          <a:effectLst/>
                          <a:latin typeface="ZapfDingbats"/>
                          <a:ea typeface="宋体" pitchFamily="2" charset="-122"/>
                        </a:rPr>
                        <a:t>大学毕业</a:t>
                      </a:r>
                    </a:p>
                  </a:txBody>
                  <a:tcPr marL="9524" marR="9524" marT="9528"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00000"/>
                          </a:solidFill>
                          <a:effectLst/>
                          <a:latin typeface="ZapfDingbats"/>
                          <a:ea typeface="宋体" pitchFamily="2" charset="-122"/>
                        </a:rPr>
                        <a:t>36894</a:t>
                      </a:r>
                    </a:p>
                  </a:txBody>
                  <a:tcPr marL="9524" marR="9524" marT="9528"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rgbClr val="000000"/>
                          </a:solidFill>
                          <a:effectLst/>
                          <a:latin typeface="ZapfDingbats"/>
                          <a:ea typeface="宋体" pitchFamily="2" charset="-122"/>
                        </a:rPr>
                        <a:t>54207</a:t>
                      </a:r>
                    </a:p>
                  </a:txBody>
                  <a:tcPr marL="9524" marR="9524" marT="9528"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382540">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500" b="0" i="0" u="none" strike="noStrike" cap="none" normalizeH="0" baseline="0">
                        <a:ln>
                          <a:noFill/>
                        </a:ln>
                        <a:solidFill>
                          <a:srgbClr val="000000"/>
                        </a:solidFill>
                        <a:effectLst/>
                        <a:latin typeface="ZapfDingbats"/>
                        <a:ea typeface="宋体" pitchFamily="2" charset="-122"/>
                      </a:endParaRPr>
                    </a:p>
                  </a:txBody>
                  <a:tcPr marL="9524" marR="9524" marT="9528"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500" b="0" i="0" u="none" strike="noStrike" cap="none" normalizeH="0" baseline="0" dirty="0">
                          <a:ln>
                            <a:noFill/>
                          </a:ln>
                          <a:solidFill>
                            <a:srgbClr val="000000"/>
                          </a:solidFill>
                          <a:effectLst/>
                          <a:latin typeface="ZapfDingbats"/>
                          <a:ea typeface="宋体" pitchFamily="2" charset="-122"/>
                        </a:rPr>
                        <a:t>大学毕业高出的百分比</a:t>
                      </a:r>
                    </a:p>
                  </a:txBody>
                  <a:tcPr marL="9524" marR="9524" marT="9528"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00000"/>
                          </a:solidFill>
                          <a:effectLst/>
                          <a:latin typeface="ZapfDingbats"/>
                          <a:ea typeface="宋体" pitchFamily="2" charset="-122"/>
                        </a:rPr>
                        <a:t>35%</a:t>
                      </a:r>
                    </a:p>
                  </a:txBody>
                  <a:tcPr marL="9524" marR="9524" marT="9528"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rgbClr val="000000"/>
                          </a:solidFill>
                          <a:effectLst/>
                          <a:latin typeface="ZapfDingbats"/>
                          <a:ea typeface="宋体" pitchFamily="2" charset="-122"/>
                        </a:rPr>
                        <a:t>71%</a:t>
                      </a:r>
                    </a:p>
                  </a:txBody>
                  <a:tcPr marL="9524" marR="9524" marT="9528"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pic>
        <p:nvPicPr>
          <p:cNvPr id="53282" name="图片 2">
            <a:extLst>
              <a:ext uri="{FF2B5EF4-FFF2-40B4-BE49-F238E27FC236}">
                <a16:creationId xmlns:a16="http://schemas.microsoft.com/office/drawing/2014/main" id="{978B8211-1927-4A14-BC4D-DF2D93C0BA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4314825"/>
            <a:ext cx="5789612" cy="196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a:extLst>
              <a:ext uri="{FF2B5EF4-FFF2-40B4-BE49-F238E27FC236}">
                <a16:creationId xmlns:a16="http://schemas.microsoft.com/office/drawing/2014/main" id="{D0FA8350-9ED1-44B0-ACBA-A01A035AE2AE}"/>
              </a:ext>
            </a:extLst>
          </p:cNvPr>
          <p:cNvSpPr>
            <a:spLocks noGrp="1" noChangeArrowheads="1"/>
          </p:cNvSpPr>
          <p:nvPr>
            <p:ph type="title"/>
          </p:nvPr>
        </p:nvSpPr>
        <p:spPr bwMode="auto">
          <a:xfrm>
            <a:off x="685800" y="669925"/>
            <a:ext cx="7772400" cy="1296988"/>
          </a:xfrm>
          <a:ln>
            <a:miter lim="800000"/>
            <a:headEnd/>
            <a:tailEnd/>
          </a:ln>
        </p:spPr>
        <p:txBody>
          <a:bodyPr vert="horz" wrap="square" lIns="91440" tIns="45720" rIns="91440" bIns="45720" numCol="1" anchor="t" anchorCtr="0" compatLnSpc="1">
            <a:prstTxWarp prst="textNoShape">
              <a:avLst/>
            </a:prstTxWarp>
          </a:bodyPr>
          <a:lstStyle/>
          <a:p>
            <a:pPr>
              <a:defRPr/>
            </a:pPr>
            <a:r>
              <a:rPr lang="en-US" altLang="zh-CN" sz="2800" dirty="0">
                <a:effectLst>
                  <a:outerShdw blurRad="38100" dist="38100" dir="2700000" algn="tl">
                    <a:srgbClr val="C0C0C0"/>
                  </a:outerShdw>
                </a:effectLst>
                <a:ea typeface="宋体" pitchFamily="2" charset="-122"/>
                <a:cs typeface="Times New Roman" pitchFamily="18" charset="0"/>
              </a:rPr>
              <a:t>Life Cycle Financial Planning</a:t>
            </a:r>
            <a:br>
              <a:rPr lang="en-US" altLang="zh-CN" sz="4000" dirty="0">
                <a:effectLst>
                  <a:outerShdw blurRad="38100" dist="38100" dir="2700000" algn="tl">
                    <a:srgbClr val="C0C0C0"/>
                  </a:outerShdw>
                </a:effectLst>
                <a:ea typeface="宋体" pitchFamily="2" charset="-122"/>
                <a:cs typeface="Times New Roman" pitchFamily="18" charset="0"/>
              </a:rPr>
            </a:br>
            <a:r>
              <a:rPr lang="zh-CN" altLang="en-US" sz="3600" b="1" dirty="0">
                <a:effectLst>
                  <a:outerShdw blurRad="38100" dist="38100" dir="2700000" algn="tl">
                    <a:srgbClr val="C0C0C0"/>
                  </a:outerShdw>
                </a:effectLst>
                <a:ea typeface="楷体_GB2312" pitchFamily="49" charset="-122"/>
                <a:cs typeface="Times New Roman" pitchFamily="18" charset="0"/>
              </a:rPr>
              <a:t>生命周期财务规划</a:t>
            </a:r>
          </a:p>
        </p:txBody>
      </p:sp>
      <p:sp>
        <p:nvSpPr>
          <p:cNvPr id="229380" name="Text Box 4">
            <a:extLst>
              <a:ext uri="{FF2B5EF4-FFF2-40B4-BE49-F238E27FC236}">
                <a16:creationId xmlns:a16="http://schemas.microsoft.com/office/drawing/2014/main" id="{F0182991-84CE-4C01-BF62-8B865CCFF652}"/>
              </a:ext>
            </a:extLst>
          </p:cNvPr>
          <p:cNvSpPr txBox="1">
            <a:spLocks noChangeArrowheads="1"/>
          </p:cNvSpPr>
          <p:nvPr/>
        </p:nvSpPr>
        <p:spPr bwMode="auto">
          <a:xfrm>
            <a:off x="3759200" y="2181225"/>
            <a:ext cx="1976438" cy="400050"/>
          </a:xfrm>
          <a:prstGeom prst="rect">
            <a:avLst/>
          </a:prstGeom>
          <a:gradFill rotWithShape="1">
            <a:gsLst>
              <a:gs pos="0">
                <a:schemeClr val="bg1"/>
              </a:gs>
              <a:gs pos="100000">
                <a:schemeClr val="tx2"/>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zh-CN" altLang="en-US" sz="2000" b="1">
                <a:latin typeface="Times New Roman" panose="02020603050405020304" pitchFamily="18" charset="0"/>
                <a:ea typeface="宋体" panose="02010600030101010101" pitchFamily="2" charset="-122"/>
              </a:rPr>
              <a:t>努力工作</a:t>
            </a:r>
            <a:endParaRPr lang="en-US" altLang="zh-CN" sz="2000" b="1">
              <a:latin typeface="Times New Roman" panose="02020603050405020304" pitchFamily="18" charset="0"/>
              <a:ea typeface="宋体" panose="02010600030101010101" pitchFamily="2" charset="-122"/>
            </a:endParaRPr>
          </a:p>
        </p:txBody>
      </p:sp>
      <p:sp>
        <p:nvSpPr>
          <p:cNvPr id="229381" name="Text Box 5">
            <a:extLst>
              <a:ext uri="{FF2B5EF4-FFF2-40B4-BE49-F238E27FC236}">
                <a16:creationId xmlns:a16="http://schemas.microsoft.com/office/drawing/2014/main" id="{25C9D267-499E-47E1-A040-47D75ECD4F2F}"/>
              </a:ext>
            </a:extLst>
          </p:cNvPr>
          <p:cNvSpPr txBox="1">
            <a:spLocks noChangeArrowheads="1"/>
          </p:cNvSpPr>
          <p:nvPr/>
        </p:nvSpPr>
        <p:spPr bwMode="auto">
          <a:xfrm>
            <a:off x="5735638" y="2181225"/>
            <a:ext cx="2057400" cy="400050"/>
          </a:xfrm>
          <a:prstGeom prst="rect">
            <a:avLst/>
          </a:prstGeom>
          <a:gradFill rotWithShape="1">
            <a:gsLst>
              <a:gs pos="0">
                <a:schemeClr val="bg1"/>
              </a:gs>
              <a:gs pos="100000">
                <a:srgbClr val="000099"/>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zh-CN" altLang="en-US" sz="2000" b="1">
                <a:latin typeface="Times New Roman" panose="02020603050405020304" pitchFamily="18" charset="0"/>
                <a:ea typeface="宋体" panose="02010600030101010101" pitchFamily="2" charset="-122"/>
              </a:rPr>
              <a:t>享受生活</a:t>
            </a:r>
            <a:endParaRPr lang="en-US" altLang="zh-CN" sz="2000" b="1">
              <a:latin typeface="Times New Roman" panose="02020603050405020304" pitchFamily="18" charset="0"/>
              <a:ea typeface="宋体" panose="02010600030101010101" pitchFamily="2" charset="-122"/>
            </a:endParaRPr>
          </a:p>
        </p:txBody>
      </p:sp>
      <p:sp>
        <p:nvSpPr>
          <p:cNvPr id="229382" name="Text Box 6">
            <a:extLst>
              <a:ext uri="{FF2B5EF4-FFF2-40B4-BE49-F238E27FC236}">
                <a16:creationId xmlns:a16="http://schemas.microsoft.com/office/drawing/2014/main" id="{05D552AF-580F-44E0-9FC6-E2E36A5281FD}"/>
              </a:ext>
            </a:extLst>
          </p:cNvPr>
          <p:cNvSpPr txBox="1">
            <a:spLocks noChangeArrowheads="1"/>
          </p:cNvSpPr>
          <p:nvPr/>
        </p:nvSpPr>
        <p:spPr bwMode="auto">
          <a:xfrm>
            <a:off x="1533525" y="2166938"/>
            <a:ext cx="2224088" cy="400050"/>
          </a:xfrm>
          <a:prstGeom prst="rect">
            <a:avLst/>
          </a:prstGeom>
          <a:gradFill rotWithShape="1">
            <a:gsLst>
              <a:gs pos="0">
                <a:schemeClr val="bg2"/>
              </a:gs>
              <a:gs pos="100000">
                <a:schemeClr val="hlink"/>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zh-CN" altLang="en-US" sz="2000" b="1">
                <a:latin typeface="Times New Roman" panose="02020603050405020304" pitchFamily="18" charset="0"/>
                <a:ea typeface="宋体" panose="02010600030101010101" pitchFamily="2" charset="-122"/>
              </a:rPr>
              <a:t>学习</a:t>
            </a:r>
            <a:r>
              <a:rPr lang="en-US" altLang="zh-CN" sz="2000" b="1">
                <a:latin typeface="Times New Roman" panose="02020603050405020304" pitchFamily="18" charset="0"/>
                <a:ea typeface="宋体" panose="02010600030101010101" pitchFamily="2" charset="-122"/>
              </a:rPr>
              <a:t>       </a:t>
            </a:r>
          </a:p>
        </p:txBody>
      </p:sp>
      <p:sp>
        <p:nvSpPr>
          <p:cNvPr id="10246" name="Line 7">
            <a:extLst>
              <a:ext uri="{FF2B5EF4-FFF2-40B4-BE49-F238E27FC236}">
                <a16:creationId xmlns:a16="http://schemas.microsoft.com/office/drawing/2014/main" id="{24CA1143-E6C8-46E2-AC0B-B9B27EE17412}"/>
              </a:ext>
            </a:extLst>
          </p:cNvPr>
          <p:cNvSpPr>
            <a:spLocks noChangeShapeType="1"/>
          </p:cNvSpPr>
          <p:nvPr/>
        </p:nvSpPr>
        <p:spPr bwMode="auto">
          <a:xfrm>
            <a:off x="1992313" y="1963738"/>
            <a:ext cx="0" cy="3603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type="none" w="sm" len="sm"/>
                <a:tailEnd type="triangle" w="sm" len="sm"/>
              </a14:hiddenLine>
            </a:ext>
          </a:extLst>
        </p:spPr>
        <p:txBody>
          <a:bodyPr wrap="none"/>
          <a:lstStyle/>
          <a:p>
            <a:endParaRPr lang="zh-CN" altLang="en-US"/>
          </a:p>
        </p:txBody>
      </p:sp>
      <p:grpSp>
        <p:nvGrpSpPr>
          <p:cNvPr id="2" name="Group 8">
            <a:extLst>
              <a:ext uri="{FF2B5EF4-FFF2-40B4-BE49-F238E27FC236}">
                <a16:creationId xmlns:a16="http://schemas.microsoft.com/office/drawing/2014/main" id="{8674D838-01A2-4DB9-9943-20247B9650C5}"/>
              </a:ext>
            </a:extLst>
          </p:cNvPr>
          <p:cNvGrpSpPr>
            <a:grpSpLocks/>
          </p:cNvGrpSpPr>
          <p:nvPr/>
        </p:nvGrpSpPr>
        <p:grpSpPr bwMode="auto">
          <a:xfrm>
            <a:off x="1243013" y="2590800"/>
            <a:ext cx="6748462" cy="908050"/>
            <a:chOff x="594" y="3371"/>
            <a:chExt cx="4251" cy="572"/>
          </a:xfrm>
        </p:grpSpPr>
        <p:grpSp>
          <p:nvGrpSpPr>
            <p:cNvPr id="10250" name="Group 9">
              <a:extLst>
                <a:ext uri="{FF2B5EF4-FFF2-40B4-BE49-F238E27FC236}">
                  <a16:creationId xmlns:a16="http://schemas.microsoft.com/office/drawing/2014/main" id="{BB62C3EE-FAB5-4B51-AF01-581564883A51}"/>
                </a:ext>
              </a:extLst>
            </p:cNvPr>
            <p:cNvGrpSpPr>
              <a:grpSpLocks/>
            </p:cNvGrpSpPr>
            <p:nvPr/>
          </p:nvGrpSpPr>
          <p:grpSpPr bwMode="auto">
            <a:xfrm>
              <a:off x="594" y="3371"/>
              <a:ext cx="4251" cy="275"/>
              <a:chOff x="599" y="3470"/>
              <a:chExt cx="4251" cy="275"/>
            </a:xfrm>
          </p:grpSpPr>
          <p:sp>
            <p:nvSpPr>
              <p:cNvPr id="10252" name="Line 10">
                <a:extLst>
                  <a:ext uri="{FF2B5EF4-FFF2-40B4-BE49-F238E27FC236}">
                    <a16:creationId xmlns:a16="http://schemas.microsoft.com/office/drawing/2014/main" id="{E900B034-AB2E-439B-A7D8-7CD94834C40F}"/>
                  </a:ext>
                </a:extLst>
              </p:cNvPr>
              <p:cNvSpPr>
                <a:spLocks noChangeShapeType="1"/>
              </p:cNvSpPr>
              <p:nvPr/>
            </p:nvSpPr>
            <p:spPr bwMode="auto">
              <a:xfrm flipV="1">
                <a:off x="748" y="3470"/>
                <a:ext cx="4102" cy="0"/>
              </a:xfrm>
              <a:prstGeom prst="line">
                <a:avLst/>
              </a:prstGeom>
              <a:noFill/>
              <a:ln w="57150">
                <a:solidFill>
                  <a:srgbClr val="000000"/>
                </a:solidFill>
                <a:round/>
                <a:headEnd type="none" w="sm" len="sm"/>
                <a:tailEnd type="triangl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10253" name="Text Box 11">
                <a:extLst>
                  <a:ext uri="{FF2B5EF4-FFF2-40B4-BE49-F238E27FC236}">
                    <a16:creationId xmlns:a16="http://schemas.microsoft.com/office/drawing/2014/main" id="{9F6DBCB7-0DCA-4ABC-9F80-705D54BC0CB8}"/>
                  </a:ext>
                </a:extLst>
              </p:cNvPr>
              <p:cNvSpPr txBox="1">
                <a:spLocks noChangeArrowheads="1"/>
              </p:cNvSpPr>
              <p:nvPr/>
            </p:nvSpPr>
            <p:spPr bwMode="auto">
              <a:xfrm>
                <a:off x="599" y="3474"/>
                <a:ext cx="43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2000">
                    <a:latin typeface="Times New Roman" panose="02020603050405020304" pitchFamily="18" charset="0"/>
                    <a:ea typeface="宋体" panose="02010600030101010101" pitchFamily="2" charset="-122"/>
                  </a:rPr>
                  <a:t>出生</a:t>
                </a:r>
                <a:endParaRPr lang="en-US" altLang="zh-CN" sz="2000">
                  <a:latin typeface="Times New Roman" panose="02020603050405020304" pitchFamily="18" charset="0"/>
                  <a:ea typeface="宋体" panose="02010600030101010101" pitchFamily="2" charset="-122"/>
                </a:endParaRPr>
              </a:p>
            </p:txBody>
          </p:sp>
          <p:sp>
            <p:nvSpPr>
              <p:cNvPr id="10254" name="Text Box 12">
                <a:extLst>
                  <a:ext uri="{FF2B5EF4-FFF2-40B4-BE49-F238E27FC236}">
                    <a16:creationId xmlns:a16="http://schemas.microsoft.com/office/drawing/2014/main" id="{A3612F29-D777-4B7A-918E-99CE1BB64B19}"/>
                  </a:ext>
                </a:extLst>
              </p:cNvPr>
              <p:cNvSpPr txBox="1">
                <a:spLocks noChangeArrowheads="1"/>
              </p:cNvSpPr>
              <p:nvPr/>
            </p:nvSpPr>
            <p:spPr bwMode="auto">
              <a:xfrm>
                <a:off x="4286" y="3475"/>
                <a:ext cx="43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2000">
                    <a:latin typeface="Times New Roman" panose="02020603050405020304" pitchFamily="18" charset="0"/>
                    <a:ea typeface="宋体" panose="02010600030101010101" pitchFamily="2" charset="-122"/>
                  </a:rPr>
                  <a:t>死亡</a:t>
                </a:r>
                <a:endParaRPr lang="en-US" altLang="zh-CN" sz="2000">
                  <a:latin typeface="Times New Roman" panose="02020603050405020304" pitchFamily="18" charset="0"/>
                  <a:ea typeface="宋体" panose="02010600030101010101" pitchFamily="2" charset="-122"/>
                </a:endParaRPr>
              </a:p>
            </p:txBody>
          </p:sp>
          <p:sp>
            <p:nvSpPr>
              <p:cNvPr id="10255" name="Text Box 13">
                <a:extLst>
                  <a:ext uri="{FF2B5EF4-FFF2-40B4-BE49-F238E27FC236}">
                    <a16:creationId xmlns:a16="http://schemas.microsoft.com/office/drawing/2014/main" id="{5527968A-5DFC-48DE-B1E4-EC766E2F99D2}"/>
                  </a:ext>
                </a:extLst>
              </p:cNvPr>
              <p:cNvSpPr txBox="1">
                <a:spLocks noChangeArrowheads="1"/>
              </p:cNvSpPr>
              <p:nvPr/>
            </p:nvSpPr>
            <p:spPr bwMode="auto">
              <a:xfrm>
                <a:off x="3015" y="3476"/>
                <a:ext cx="43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2000">
                    <a:latin typeface="Times New Roman" panose="02020603050405020304" pitchFamily="18" charset="0"/>
                    <a:ea typeface="宋体" panose="02010600030101010101" pitchFamily="2" charset="-122"/>
                  </a:rPr>
                  <a:t>退休</a:t>
                </a:r>
                <a:endParaRPr lang="en-US" altLang="zh-CN" sz="2000">
                  <a:latin typeface="Times New Roman" panose="02020603050405020304" pitchFamily="18" charset="0"/>
                  <a:ea typeface="宋体" panose="02010600030101010101" pitchFamily="2" charset="-122"/>
                </a:endParaRPr>
              </a:p>
            </p:txBody>
          </p:sp>
          <p:sp>
            <p:nvSpPr>
              <p:cNvPr id="10256" name="Text Box 14">
                <a:extLst>
                  <a:ext uri="{FF2B5EF4-FFF2-40B4-BE49-F238E27FC236}">
                    <a16:creationId xmlns:a16="http://schemas.microsoft.com/office/drawing/2014/main" id="{5F0D9D9D-BCB6-48F4-9CF4-0E6B528F0ED7}"/>
                  </a:ext>
                </a:extLst>
              </p:cNvPr>
              <p:cNvSpPr txBox="1">
                <a:spLocks noChangeArrowheads="1"/>
              </p:cNvSpPr>
              <p:nvPr/>
            </p:nvSpPr>
            <p:spPr bwMode="auto">
              <a:xfrm>
                <a:off x="1745" y="3493"/>
                <a:ext cx="43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2000">
                    <a:latin typeface="Times New Roman" panose="02020603050405020304" pitchFamily="18" charset="0"/>
                    <a:ea typeface="宋体" panose="02010600030101010101" pitchFamily="2" charset="-122"/>
                  </a:rPr>
                  <a:t>工作</a:t>
                </a:r>
                <a:endParaRPr lang="en-US" altLang="zh-CN" sz="2000">
                  <a:latin typeface="Times New Roman" panose="02020603050405020304" pitchFamily="18" charset="0"/>
                  <a:ea typeface="宋体" panose="02010600030101010101" pitchFamily="2" charset="-122"/>
                </a:endParaRPr>
              </a:p>
            </p:txBody>
          </p:sp>
        </p:grpSp>
        <p:sp>
          <p:nvSpPr>
            <p:cNvPr id="10251" name="Text Box 15">
              <a:extLst>
                <a:ext uri="{FF2B5EF4-FFF2-40B4-BE49-F238E27FC236}">
                  <a16:creationId xmlns:a16="http://schemas.microsoft.com/office/drawing/2014/main" id="{D478F0A6-AD58-4570-9C90-B55013ADC343}"/>
                </a:ext>
              </a:extLst>
            </p:cNvPr>
            <p:cNvSpPr txBox="1">
              <a:spLocks noChangeArrowheads="1"/>
            </p:cNvSpPr>
            <p:nvPr/>
          </p:nvSpPr>
          <p:spPr bwMode="auto">
            <a:xfrm>
              <a:off x="2132" y="3691"/>
              <a:ext cx="7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2000" b="1">
                  <a:latin typeface="Times New Roman" panose="02020603050405020304" pitchFamily="18" charset="0"/>
                  <a:ea typeface="宋体" panose="02010600030101010101" pitchFamily="2" charset="-122"/>
                </a:rPr>
                <a:t>生命周期</a:t>
              </a:r>
              <a:endParaRPr lang="en-US" altLang="zh-CN" sz="2000" b="1">
                <a:latin typeface="Times New Roman" panose="02020603050405020304" pitchFamily="18" charset="0"/>
                <a:ea typeface="宋体" panose="02010600030101010101" pitchFamily="2" charset="-122"/>
              </a:endParaRPr>
            </a:p>
          </p:txBody>
        </p:sp>
      </p:grpSp>
      <p:sp>
        <p:nvSpPr>
          <p:cNvPr id="9224" name="文本框 15">
            <a:extLst>
              <a:ext uri="{FF2B5EF4-FFF2-40B4-BE49-F238E27FC236}">
                <a16:creationId xmlns:a16="http://schemas.microsoft.com/office/drawing/2014/main" id="{E2B6E3A8-B409-4BE4-9B4D-16E981D71BCE}"/>
              </a:ext>
            </a:extLst>
          </p:cNvPr>
          <p:cNvSpPr txBox="1">
            <a:spLocks noChangeArrowheads="1"/>
          </p:cNvSpPr>
          <p:nvPr/>
        </p:nvSpPr>
        <p:spPr bwMode="auto">
          <a:xfrm>
            <a:off x="1085850" y="4697413"/>
            <a:ext cx="73802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lgn="just"/>
            <a:r>
              <a:rPr lang="zh-CN" altLang="en-US">
                <a:solidFill>
                  <a:srgbClr val="000000"/>
                </a:solidFill>
                <a:latin typeface="宋体" panose="02010600030101010101" pitchFamily="2" charset="-122"/>
                <a:ea typeface="宋体" panose="02010600030101010101" pitchFamily="2" charset="-122"/>
              </a:rPr>
              <a:t>关于人生匆匆过的歌曲：样样红（黄安）、你在那一场梦（钟镇涛）</a:t>
            </a:r>
            <a:endParaRPr lang="zh-CN" altLang="en-US">
              <a:ea typeface="宋体" panose="02010600030101010101" pitchFamily="2" charset="-122"/>
            </a:endParaRPr>
          </a:p>
        </p:txBody>
      </p:sp>
      <p:sp>
        <p:nvSpPr>
          <p:cNvPr id="10249" name="文本框 20">
            <a:extLst>
              <a:ext uri="{FF2B5EF4-FFF2-40B4-BE49-F238E27FC236}">
                <a16:creationId xmlns:a16="http://schemas.microsoft.com/office/drawing/2014/main" id="{DF8EEF3B-3FEA-4A8D-B1BB-0EECF6D167DA}"/>
              </a:ext>
            </a:extLst>
          </p:cNvPr>
          <p:cNvSpPr txBox="1">
            <a:spLocks noChangeArrowheads="1"/>
          </p:cNvSpPr>
          <p:nvPr/>
        </p:nvSpPr>
        <p:spPr bwMode="auto">
          <a:xfrm>
            <a:off x="1085850" y="3667125"/>
            <a:ext cx="6972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lgn="just"/>
            <a:r>
              <a:rPr lang="zh-CN" altLang="en-US">
                <a:latin typeface="华文宋体" panose="02010600040101010101" pitchFamily="2" charset="-122"/>
                <a:ea typeface="华文宋体" panose="02010600040101010101" pitchFamily="2" charset="-122"/>
              </a:rPr>
              <a:t>子曰：吾十有五而志于学 </a:t>
            </a:r>
            <a:r>
              <a:rPr lang="en-US" altLang="zh-CN">
                <a:latin typeface="华文宋体" panose="02010600040101010101" pitchFamily="2" charset="-122"/>
                <a:ea typeface="华文宋体" panose="02010600040101010101" pitchFamily="2" charset="-122"/>
              </a:rPr>
              <a:t>,</a:t>
            </a:r>
            <a:r>
              <a:rPr lang="zh-CN" altLang="en-US">
                <a:latin typeface="华文宋体" panose="02010600040101010101" pitchFamily="2" charset="-122"/>
                <a:ea typeface="华文宋体" panose="02010600040101010101" pitchFamily="2" charset="-122"/>
              </a:rPr>
              <a:t>三十而立 </a:t>
            </a:r>
            <a:r>
              <a:rPr lang="en-US" altLang="zh-CN">
                <a:latin typeface="华文宋体" panose="02010600040101010101" pitchFamily="2" charset="-122"/>
                <a:ea typeface="华文宋体" panose="02010600040101010101" pitchFamily="2" charset="-122"/>
              </a:rPr>
              <a:t>,</a:t>
            </a:r>
            <a:r>
              <a:rPr lang="zh-CN" altLang="en-US">
                <a:latin typeface="华文宋体" panose="02010600040101010101" pitchFamily="2" charset="-122"/>
                <a:ea typeface="华文宋体" panose="02010600040101010101" pitchFamily="2" charset="-122"/>
              </a:rPr>
              <a:t>四十而不惑</a:t>
            </a:r>
            <a:r>
              <a:rPr lang="en-US" altLang="zh-CN">
                <a:latin typeface="华文宋体" panose="02010600040101010101" pitchFamily="2" charset="-122"/>
                <a:ea typeface="华文宋体" panose="02010600040101010101" pitchFamily="2" charset="-122"/>
              </a:rPr>
              <a:t>,</a:t>
            </a:r>
            <a:r>
              <a:rPr lang="zh-CN" altLang="en-US">
                <a:latin typeface="华文宋体" panose="02010600040101010101" pitchFamily="2" charset="-122"/>
                <a:ea typeface="华文宋体" panose="02010600040101010101" pitchFamily="2" charset="-122"/>
              </a:rPr>
              <a:t>五十而知天命</a:t>
            </a:r>
            <a:r>
              <a:rPr lang="en-US" altLang="zh-CN">
                <a:latin typeface="华文宋体" panose="02010600040101010101" pitchFamily="2" charset="-122"/>
                <a:ea typeface="华文宋体" panose="02010600040101010101" pitchFamily="2" charset="-122"/>
              </a:rPr>
              <a:t>,</a:t>
            </a:r>
            <a:r>
              <a:rPr lang="zh-CN" altLang="en-US">
                <a:latin typeface="华文宋体" panose="02010600040101010101" pitchFamily="2" charset="-122"/>
                <a:ea typeface="华文宋体" panose="02010600040101010101" pitchFamily="2" charset="-122"/>
              </a:rPr>
              <a:t>六十而耳顺</a:t>
            </a:r>
            <a:r>
              <a:rPr lang="en-US" altLang="zh-CN">
                <a:latin typeface="华文宋体" panose="02010600040101010101" pitchFamily="2" charset="-122"/>
                <a:ea typeface="华文宋体" panose="02010600040101010101" pitchFamily="2" charset="-122"/>
              </a:rPr>
              <a:t>,</a:t>
            </a:r>
            <a:r>
              <a:rPr lang="zh-CN" altLang="en-US">
                <a:latin typeface="华文宋体" panose="02010600040101010101" pitchFamily="2" charset="-122"/>
                <a:ea typeface="华文宋体" panose="02010600040101010101" pitchFamily="2" charset="-122"/>
              </a:rPr>
              <a:t>七十而从心所欲</a:t>
            </a:r>
            <a:r>
              <a:rPr lang="en-US" altLang="zh-CN">
                <a:latin typeface="华文宋体" panose="02010600040101010101" pitchFamily="2" charset="-122"/>
                <a:ea typeface="华文宋体" panose="02010600040101010101" pitchFamily="2" charset="-122"/>
              </a:rPr>
              <a:t>,</a:t>
            </a:r>
            <a:r>
              <a:rPr lang="zh-CN" altLang="en-US">
                <a:latin typeface="华文宋体" panose="02010600040101010101" pitchFamily="2" charset="-122"/>
                <a:ea typeface="华文宋体" panose="02010600040101010101" pitchFamily="2" charset="-122"/>
              </a:rPr>
              <a:t>不逾矩。</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9382"/>
                                        </p:tgtEl>
                                        <p:attrNameLst>
                                          <p:attrName>style.visibility</p:attrName>
                                        </p:attrNameLst>
                                      </p:cBhvr>
                                      <p:to>
                                        <p:strVal val="visible"/>
                                      </p:to>
                                    </p:set>
                                    <p:animEffect transition="in" filter="blinds(horizontal)">
                                      <p:cBhvr>
                                        <p:cTn id="12" dur="500"/>
                                        <p:tgtEl>
                                          <p:spTgt spid="2293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9380"/>
                                        </p:tgtEl>
                                        <p:attrNameLst>
                                          <p:attrName>style.visibility</p:attrName>
                                        </p:attrNameLst>
                                      </p:cBhvr>
                                      <p:to>
                                        <p:strVal val="visible"/>
                                      </p:to>
                                    </p:set>
                                    <p:animEffect transition="in" filter="blinds(horizontal)">
                                      <p:cBhvr>
                                        <p:cTn id="17" dur="500"/>
                                        <p:tgtEl>
                                          <p:spTgt spid="2293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9381"/>
                                        </p:tgtEl>
                                        <p:attrNameLst>
                                          <p:attrName>style.visibility</p:attrName>
                                        </p:attrNameLst>
                                      </p:cBhvr>
                                      <p:to>
                                        <p:strVal val="visible"/>
                                      </p:to>
                                    </p:set>
                                    <p:animEffect transition="in" filter="blinds(horizontal)">
                                      <p:cBhvr>
                                        <p:cTn id="22" dur="500"/>
                                        <p:tgtEl>
                                          <p:spTgt spid="2293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224"/>
                                        </p:tgtEl>
                                        <p:attrNameLst>
                                          <p:attrName>style.visibility</p:attrName>
                                        </p:attrNameLst>
                                      </p:cBhvr>
                                      <p:to>
                                        <p:strVal val="visible"/>
                                      </p:to>
                                    </p:set>
                                    <p:anim calcmode="lin" valueType="num">
                                      <p:cBhvr additive="base">
                                        <p:cTn id="27" dur="500" fill="hold"/>
                                        <p:tgtEl>
                                          <p:spTgt spid="9224"/>
                                        </p:tgtEl>
                                        <p:attrNameLst>
                                          <p:attrName>ppt_x</p:attrName>
                                        </p:attrNameLst>
                                      </p:cBhvr>
                                      <p:tavLst>
                                        <p:tav tm="0">
                                          <p:val>
                                            <p:strVal val="#ppt_x"/>
                                          </p:val>
                                        </p:tav>
                                        <p:tav tm="100000">
                                          <p:val>
                                            <p:strVal val="#ppt_x"/>
                                          </p:val>
                                        </p:tav>
                                      </p:tavLst>
                                    </p:anim>
                                    <p:anim calcmode="lin" valueType="num">
                                      <p:cBhvr additive="base">
                                        <p:cTn id="28" dur="500" fill="hold"/>
                                        <p:tgtEl>
                                          <p:spTgt spid="92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0" grpId="0" animBg="1"/>
      <p:bldP spid="229381" grpId="0" animBg="1"/>
      <p:bldP spid="229382" grpId="0" animBg="1"/>
      <p:bldP spid="922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B83F7DD1-0605-4260-8DD0-66BE68994619}"/>
              </a:ext>
            </a:extLst>
          </p:cNvPr>
          <p:cNvSpPr>
            <a:spLocks noGrp="1" noChangeArrowheads="1"/>
          </p:cNvSpPr>
          <p:nvPr>
            <p:ph type="title"/>
          </p:nvPr>
        </p:nvSpPr>
        <p:spPr bwMode="auto">
          <a:xfrm>
            <a:off x="611188" y="404813"/>
            <a:ext cx="8229600"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ea typeface="宋体" panose="02010600030101010101" pitchFamily="2" charset="-122"/>
              </a:rPr>
              <a:t>健康、漂亮、美容与人力资本</a:t>
            </a:r>
          </a:p>
        </p:txBody>
      </p:sp>
      <p:sp>
        <p:nvSpPr>
          <p:cNvPr id="54275" name="内容占位符 2">
            <a:extLst>
              <a:ext uri="{FF2B5EF4-FFF2-40B4-BE49-F238E27FC236}">
                <a16:creationId xmlns:a16="http://schemas.microsoft.com/office/drawing/2014/main" id="{DBA4AEC0-1B7C-49DC-820F-38587ACA322A}"/>
              </a:ext>
            </a:extLst>
          </p:cNvPr>
          <p:cNvSpPr>
            <a:spLocks noGrp="1" noChangeArrowheads="1"/>
          </p:cNvSpPr>
          <p:nvPr>
            <p:ph idx="1"/>
          </p:nvPr>
        </p:nvSpPr>
        <p:spPr>
          <a:xfrm>
            <a:off x="468313" y="1268413"/>
            <a:ext cx="7926387" cy="5113337"/>
          </a:xfrm>
        </p:spPr>
        <p:txBody>
          <a:bodyPr/>
          <a:lstStyle/>
          <a:p>
            <a:pPr algn="just"/>
            <a:r>
              <a:rPr lang="zh-CN" altLang="en-US" sz="2000">
                <a:ea typeface="宋体" panose="02010600030101010101" pitchFamily="2" charset="-122"/>
              </a:rPr>
              <a:t>自从加里</a:t>
            </a:r>
            <a:r>
              <a:rPr lang="en-US" altLang="zh-CN" sz="2000">
                <a:ea typeface="宋体" panose="02010600030101010101" pitchFamily="2" charset="-122"/>
              </a:rPr>
              <a:t>·</a:t>
            </a:r>
            <a:r>
              <a:rPr lang="zh-CN" altLang="en-US" sz="2000">
                <a:ea typeface="宋体" panose="02010600030101010101" pitchFamily="2" charset="-122"/>
              </a:rPr>
              <a:t>贝克尔（</a:t>
            </a:r>
            <a:r>
              <a:rPr lang="en-US" altLang="zh-CN" sz="2000">
                <a:ea typeface="宋体" panose="02010600030101010101" pitchFamily="2" charset="-122"/>
              </a:rPr>
              <a:t>Gary Becker</a:t>
            </a:r>
            <a:r>
              <a:rPr lang="zh-CN" altLang="en-US" sz="2000">
                <a:ea typeface="宋体" panose="02010600030101010101" pitchFamily="2" charset="-122"/>
              </a:rPr>
              <a:t>）获得诺贝尔经济学奖以来，人力资本理论已经发展成为现代经济学枝繁叶茂的门派之一。</a:t>
            </a:r>
            <a:endParaRPr lang="en-US" altLang="zh-CN" sz="2000">
              <a:ea typeface="宋体" panose="02010600030101010101" pitchFamily="2" charset="-122"/>
            </a:endParaRPr>
          </a:p>
          <a:p>
            <a:pPr algn="just"/>
            <a:r>
              <a:rPr lang="zh-CN" altLang="en-US" sz="2000">
                <a:ea typeface="宋体" panose="02010600030101010101" pitchFamily="2" charset="-122"/>
              </a:rPr>
              <a:t>学术界对于健康问题已经达成了一些共识，如健康属于人力资本的构成部分，对健康的投资即是对人力资本的投资等。在论文集</a:t>
            </a:r>
            <a:r>
              <a:rPr lang="en-US" altLang="zh-CN" sz="2000">
                <a:ea typeface="宋体" panose="02010600030101010101" pitchFamily="2" charset="-122"/>
              </a:rPr>
              <a:t>《</a:t>
            </a:r>
            <a:r>
              <a:rPr lang="zh-CN" altLang="en-US" sz="2000">
                <a:ea typeface="宋体" panose="02010600030101010101" pitchFamily="2" charset="-122"/>
              </a:rPr>
              <a:t>健康和增长</a:t>
            </a:r>
            <a:r>
              <a:rPr lang="en-US" altLang="zh-CN" sz="2000">
                <a:ea typeface="宋体" panose="02010600030101010101" pitchFamily="2" charset="-122"/>
              </a:rPr>
              <a:t>》</a:t>
            </a:r>
            <a:r>
              <a:rPr lang="zh-CN" altLang="en-US" sz="2000">
                <a:ea typeface="宋体" panose="02010600030101010101" pitchFamily="2" charset="-122"/>
              </a:rPr>
              <a:t>（</a:t>
            </a:r>
            <a:r>
              <a:rPr lang="en-US" altLang="zh-CN" sz="2000">
                <a:ea typeface="宋体" panose="02010600030101010101" pitchFamily="2" charset="-122"/>
              </a:rPr>
              <a:t>Health and Growth</a:t>
            </a:r>
            <a:r>
              <a:rPr lang="zh-CN" altLang="en-US" sz="2000">
                <a:ea typeface="宋体" panose="02010600030101010101" pitchFamily="2" charset="-122"/>
              </a:rPr>
              <a:t>）中，包括了个人健康、预期寿命、疾病和营养等问题，重申了健康对经济增长的拉动作用。</a:t>
            </a:r>
            <a:endParaRPr lang="en-US" altLang="zh-CN" sz="2000">
              <a:ea typeface="宋体" panose="02010600030101010101" pitchFamily="2" charset="-122"/>
            </a:endParaRPr>
          </a:p>
          <a:p>
            <a:pPr algn="just"/>
            <a:r>
              <a:rPr lang="zh-CN" altLang="en-US" sz="2000">
                <a:ea typeface="宋体" panose="02010600030101010101" pitchFamily="2" charset="-122"/>
              </a:rPr>
              <a:t>健康的内涵已拓展到人们日常生活的一些领域，美丽、清纯、五官端正等外在容貌都可视为人力资本。这种朴实的想法意味着，大到整形手术，小到保健品甚至护肤品都可看着是对人力资本的投资</a:t>
            </a:r>
            <a:endParaRPr lang="en-US" altLang="zh-CN" sz="2000">
              <a:ea typeface="宋体" panose="02010600030101010101" pitchFamily="2" charset="-122"/>
            </a:endParaRPr>
          </a:p>
          <a:p>
            <a:pPr algn="just"/>
            <a:r>
              <a:rPr lang="en-US" altLang="zh-CN" sz="2000">
                <a:ea typeface="宋体" panose="02010600030101010101" pitchFamily="2" charset="-122"/>
              </a:rPr>
              <a:t>Hamermesh</a:t>
            </a:r>
            <a:r>
              <a:rPr lang="zh-CN" altLang="en-US" sz="2000">
                <a:ea typeface="宋体" panose="02010600030101010101" pitchFamily="2" charset="-122"/>
              </a:rPr>
              <a:t>和</a:t>
            </a:r>
            <a:r>
              <a:rPr lang="en-US" altLang="zh-CN" sz="2000">
                <a:ea typeface="宋体" panose="02010600030101010101" pitchFamily="2" charset="-122"/>
              </a:rPr>
              <a:t>Biddle</a:t>
            </a:r>
            <a:r>
              <a:rPr lang="zh-CN" altLang="en-US" sz="2000">
                <a:ea typeface="宋体" panose="02010600030101010101" pitchFamily="2" charset="-122"/>
              </a:rPr>
              <a:t>（</a:t>
            </a:r>
            <a:r>
              <a:rPr lang="en-US" altLang="zh-CN" sz="2000">
                <a:ea typeface="宋体" panose="02010600030101010101" pitchFamily="2" charset="-122"/>
              </a:rPr>
              <a:t>1994</a:t>
            </a:r>
            <a:r>
              <a:rPr lang="zh-CN" altLang="en-US" sz="2000">
                <a:ea typeface="宋体" panose="02010600030101010101" pitchFamily="2" charset="-122"/>
              </a:rPr>
              <a:t>）发现漂亮值钱。那些漂亮的人的收入比相貌平常的人平均高</a:t>
            </a:r>
            <a:r>
              <a:rPr lang="en-US" altLang="zh-CN" sz="2000">
                <a:ea typeface="宋体" panose="02010600030101010101" pitchFamily="2" charset="-122"/>
              </a:rPr>
              <a:t>5%</a:t>
            </a:r>
            <a:r>
              <a:rPr lang="zh-CN" altLang="en-US" sz="2000">
                <a:ea typeface="宋体" panose="02010600030101010101" pitchFamily="2" charset="-122"/>
              </a:rPr>
              <a:t>。美国经济学家丹尼尔</a:t>
            </a:r>
            <a:r>
              <a:rPr lang="en-US" altLang="zh-CN" sz="2000">
                <a:ea typeface="宋体" panose="02010600030101010101" pitchFamily="2" charset="-122"/>
              </a:rPr>
              <a:t>·</a:t>
            </a:r>
            <a:r>
              <a:rPr lang="zh-CN" altLang="en-US" sz="2000">
                <a:ea typeface="宋体" panose="02010600030101010101" pitchFamily="2" charset="-122"/>
              </a:rPr>
              <a:t>汉默许（</a:t>
            </a:r>
            <a:r>
              <a:rPr lang="en-US" altLang="zh-CN" sz="2000">
                <a:ea typeface="宋体" panose="02010600030101010101" pitchFamily="2" charset="-122"/>
              </a:rPr>
              <a:t>Daniel Hamermesh</a:t>
            </a:r>
            <a:r>
              <a:rPr lang="zh-CN" altLang="en-US" sz="2000">
                <a:ea typeface="宋体" panose="02010600030101010101" pitchFamily="2" charset="-122"/>
              </a:rPr>
              <a:t>）对相貌问题进行过研究，发现外表漂亮的人和丑陋的人之间存在着工资差异。女性中这一差异为</a:t>
            </a:r>
            <a:r>
              <a:rPr lang="en-US" altLang="zh-CN" sz="2000">
                <a:ea typeface="宋体" panose="02010600030101010101" pitchFamily="2" charset="-122"/>
              </a:rPr>
              <a:t>9%</a:t>
            </a:r>
            <a:r>
              <a:rPr lang="zh-CN" altLang="en-US" sz="2000">
                <a:ea typeface="宋体" panose="02010600030101010101" pitchFamily="2" charset="-122"/>
              </a:rPr>
              <a:t>，男性为</a:t>
            </a:r>
            <a:r>
              <a:rPr lang="en-US" altLang="zh-CN" sz="2000">
                <a:ea typeface="宋体" panose="02010600030101010101" pitchFamily="2" charset="-122"/>
              </a:rPr>
              <a:t>14%</a:t>
            </a:r>
            <a:r>
              <a:rPr lang="zh-CN" altLang="en-US" sz="2000">
                <a:ea typeface="宋体" panose="02010600030101010101" pitchFamily="2" charset="-122"/>
              </a:rPr>
              <a:t>。整形是理性的？</a:t>
            </a:r>
            <a:endParaRPr lang="en-US" altLang="zh-CN" sz="2000">
              <a:ea typeface="宋体" panose="02010600030101010101" pitchFamily="2" charset="-122"/>
            </a:endParaRPr>
          </a:p>
          <a:p>
            <a:pPr algn="just"/>
            <a:r>
              <a:rPr lang="zh-CN" altLang="en-US" sz="2000">
                <a:ea typeface="宋体" panose="02010600030101010101" pitchFamily="2" charset="-122"/>
              </a:rPr>
              <a:t>人品、性格、情商、修养，也重要吗？</a:t>
            </a:r>
          </a:p>
          <a:p>
            <a:pPr algn="just"/>
            <a:endParaRPr lang="zh-CN" altLang="en-US" sz="2000">
              <a:ea typeface="宋体" panose="02010600030101010101" pitchFamily="2" charset="-122"/>
            </a:endParaRP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文本框 1">
            <a:extLst>
              <a:ext uri="{FF2B5EF4-FFF2-40B4-BE49-F238E27FC236}">
                <a16:creationId xmlns:a16="http://schemas.microsoft.com/office/drawing/2014/main" id="{5DCFE3F3-270B-478A-9FBF-41F942C61476}"/>
              </a:ext>
            </a:extLst>
          </p:cNvPr>
          <p:cNvSpPr txBox="1">
            <a:spLocks noChangeArrowheads="1"/>
          </p:cNvSpPr>
          <p:nvPr/>
        </p:nvSpPr>
        <p:spPr bwMode="auto">
          <a:xfrm>
            <a:off x="755650" y="525463"/>
            <a:ext cx="7153275"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lgn="ctr"/>
            <a:r>
              <a:rPr lang="zh-CN" altLang="en-US" sz="2800">
                <a:latin typeface="Times New Roman" panose="02020603050405020304" pitchFamily="18" charset="0"/>
                <a:ea typeface="楷体_GB2312" pitchFamily="49" charset="-122"/>
                <a:cs typeface="Times New Roman" panose="02020603050405020304" pitchFamily="18" charset="0"/>
              </a:rPr>
              <a:t>附录</a:t>
            </a:r>
            <a:r>
              <a:rPr lang="en-US" altLang="zh-CN" sz="2800">
                <a:latin typeface="Times New Roman" panose="02020603050405020304" pitchFamily="18" charset="0"/>
                <a:ea typeface="楷体_GB2312" pitchFamily="49" charset="-122"/>
                <a:cs typeface="Times New Roman" panose="02020603050405020304" pitchFamily="18" charset="0"/>
              </a:rPr>
              <a:t>4</a:t>
            </a:r>
            <a:r>
              <a:rPr lang="zh-CN" altLang="en-US" sz="2800">
                <a:latin typeface="Times New Roman" panose="02020603050405020304" pitchFamily="18" charset="0"/>
                <a:ea typeface="楷体_GB2312" pitchFamily="49" charset="-122"/>
                <a:cs typeface="Times New Roman" panose="02020603050405020304" pitchFamily="18" charset="0"/>
              </a:rPr>
              <a:t>：</a:t>
            </a:r>
            <a:r>
              <a:rPr lang="zh-CN" altLang="zh-CN" sz="2800">
                <a:latin typeface="Times New Roman" panose="02020603050405020304" pitchFamily="18" charset="0"/>
                <a:ea typeface="楷体_GB2312" pitchFamily="49" charset="-122"/>
                <a:cs typeface="Times New Roman" panose="02020603050405020304" pitchFamily="18" charset="0"/>
              </a:rPr>
              <a:t>职业中断与知识的折现价值</a:t>
            </a:r>
          </a:p>
          <a:p>
            <a:endParaRPr lang="zh-CN" altLang="en-US">
              <a:ea typeface="宋体" panose="02010600030101010101" pitchFamily="2" charset="-122"/>
              <a:cs typeface="Times New Roman" panose="02020603050405020304" pitchFamily="18" charset="0"/>
            </a:endParaRPr>
          </a:p>
        </p:txBody>
      </p:sp>
      <p:sp>
        <p:nvSpPr>
          <p:cNvPr id="55299" name="文本框 2">
            <a:extLst>
              <a:ext uri="{FF2B5EF4-FFF2-40B4-BE49-F238E27FC236}">
                <a16:creationId xmlns:a16="http://schemas.microsoft.com/office/drawing/2014/main" id="{F877DE55-9148-427F-B612-7AA7A476CEEC}"/>
              </a:ext>
            </a:extLst>
          </p:cNvPr>
          <p:cNvSpPr txBox="1">
            <a:spLocks noChangeArrowheads="1"/>
          </p:cNvSpPr>
          <p:nvPr/>
        </p:nvSpPr>
        <p:spPr bwMode="auto">
          <a:xfrm>
            <a:off x="395288" y="1268413"/>
            <a:ext cx="8353425"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hangingPunct="1">
              <a:lnSpc>
                <a:spcPct val="150000"/>
              </a:lnSpc>
              <a:buFont typeface="Wingdings" panose="05000000000000000000" pitchFamily="2" charset="2"/>
              <a:buChar char="l"/>
            </a:pPr>
            <a:r>
              <a:rPr lang="en-US" altLang="zh-CN" sz="2000">
                <a:latin typeface="华文宋体" panose="02010600040101010101" pitchFamily="2" charset="-122"/>
                <a:ea typeface="华文宋体" panose="02010600040101010101" pitchFamily="2" charset="-122"/>
              </a:rPr>
              <a:t> </a:t>
            </a:r>
            <a:r>
              <a:rPr lang="zh-CN" altLang="zh-CN" sz="2000">
                <a:latin typeface="华文宋体" panose="02010600040101010101" pitchFamily="2" charset="-122"/>
                <a:ea typeface="华文宋体" panose="02010600040101010101" pitchFamily="2" charset="-122"/>
              </a:rPr>
              <a:t>约翰</a:t>
            </a:r>
            <a:r>
              <a:rPr lang="en-US" altLang="zh-CN" sz="2000">
                <a:latin typeface="华文宋体" panose="02010600040101010101" pitchFamily="2" charset="-122"/>
                <a:ea typeface="华文宋体" panose="02010600040101010101" pitchFamily="2" charset="-122"/>
              </a:rPr>
              <a:t>M.</a:t>
            </a:r>
            <a:r>
              <a:rPr lang="zh-CN" altLang="zh-CN" sz="2000">
                <a:latin typeface="华文宋体" panose="02010600040101010101" pitchFamily="2" charset="-122"/>
                <a:ea typeface="华文宋体" panose="02010600040101010101" pitchFamily="2" charset="-122"/>
              </a:rPr>
              <a:t>麦克道尔</a:t>
            </a:r>
            <a:r>
              <a:rPr lang="en-US" altLang="zh-CN" sz="2000">
                <a:latin typeface="华文宋体" panose="02010600040101010101" pitchFamily="2" charset="-122"/>
                <a:ea typeface="华文宋体" panose="02010600040101010101" pitchFamily="2" charset="-122"/>
              </a:rPr>
              <a:t>( John M. McDowell) </a:t>
            </a:r>
            <a:r>
              <a:rPr lang="zh-CN" altLang="zh-CN" sz="2000">
                <a:latin typeface="华文宋体" panose="02010600040101010101" pitchFamily="2" charset="-122"/>
                <a:ea typeface="华文宋体" panose="02010600040101010101" pitchFamily="2" charset="-122"/>
              </a:rPr>
              <a:t>研究了不同领域的知识衰减如何影响男性</a:t>
            </a:r>
            <a:r>
              <a:rPr lang="zh-CN" altLang="en-US" sz="2000">
                <a:latin typeface="华文宋体" panose="02010600040101010101" pitchFamily="2" charset="-122"/>
                <a:ea typeface="华文宋体" panose="02010600040101010101" pitchFamily="2" charset="-122"/>
              </a:rPr>
              <a:t>与女性</a:t>
            </a:r>
            <a:r>
              <a:rPr lang="zh-CN" altLang="zh-CN" sz="2000">
                <a:latin typeface="华文宋体" panose="02010600040101010101" pitchFamily="2" charset="-122"/>
                <a:ea typeface="华文宋体" panose="02010600040101010101" pitchFamily="2" charset="-122"/>
              </a:rPr>
              <a:t>大学教师的培训与专业化</a:t>
            </a:r>
            <a:r>
              <a:rPr lang="zh-CN" altLang="en-US" sz="2000">
                <a:latin typeface="华文宋体" panose="02010600040101010101" pitchFamily="2" charset="-122"/>
                <a:ea typeface="华文宋体" panose="02010600040101010101" pitchFamily="2" charset="-122"/>
              </a:rPr>
              <a:t>。</a:t>
            </a:r>
            <a:r>
              <a:rPr lang="zh-CN" altLang="zh-CN" sz="2000">
                <a:latin typeface="华文宋体" panose="02010600040101010101" pitchFamily="2" charset="-122"/>
                <a:ea typeface="华文宋体" panose="02010600040101010101" pitchFamily="2" charset="-122"/>
              </a:rPr>
              <a:t>知识的衰减率用后来作者引用文章频率的减少来估计。</a:t>
            </a:r>
            <a:endParaRPr lang="en-US" altLang="zh-CN" sz="2000">
              <a:latin typeface="华文宋体" panose="02010600040101010101" pitchFamily="2" charset="-122"/>
              <a:ea typeface="华文宋体" panose="02010600040101010101" pitchFamily="2" charset="-122"/>
            </a:endParaRPr>
          </a:p>
          <a:p>
            <a:pPr hangingPunct="1">
              <a:lnSpc>
                <a:spcPct val="150000"/>
              </a:lnSpc>
              <a:buFont typeface="Wingdings" panose="05000000000000000000" pitchFamily="2" charset="2"/>
              <a:buChar char="l"/>
            </a:pPr>
            <a:r>
              <a:rPr lang="zh-CN" altLang="zh-CN" sz="2000">
                <a:latin typeface="华文宋体" panose="02010600040101010101" pitchFamily="2" charset="-122"/>
                <a:ea typeface="华文宋体" panose="02010600040101010101" pitchFamily="2" charset="-122"/>
              </a:rPr>
              <a:t>物理学主要学刊上的文章每年的平均衰减率是</a:t>
            </a:r>
            <a:r>
              <a:rPr lang="en-US" altLang="zh-CN" sz="2000">
                <a:latin typeface="华文宋体" panose="02010600040101010101" pitchFamily="2" charset="-122"/>
                <a:ea typeface="华文宋体" panose="02010600040101010101" pitchFamily="2" charset="-122"/>
              </a:rPr>
              <a:t> 18.30%</a:t>
            </a:r>
            <a:r>
              <a:rPr lang="zh-CN" altLang="zh-CN" sz="2000">
                <a:latin typeface="华文宋体" panose="02010600040101010101" pitchFamily="2" charset="-122"/>
                <a:ea typeface="华文宋体" panose="02010600040101010101" pitchFamily="2" charset="-122"/>
              </a:rPr>
              <a:t>，化学的是</a:t>
            </a:r>
            <a:r>
              <a:rPr lang="en-US" altLang="zh-CN" sz="2000">
                <a:latin typeface="华文宋体" panose="02010600040101010101" pitchFamily="2" charset="-122"/>
                <a:ea typeface="华文宋体" panose="02010600040101010101" pitchFamily="2" charset="-122"/>
              </a:rPr>
              <a:t>14.50%</a:t>
            </a:r>
            <a:r>
              <a:rPr lang="zh-CN" altLang="zh-CN" sz="2000">
                <a:latin typeface="华文宋体" panose="02010600040101010101" pitchFamily="2" charset="-122"/>
                <a:ea typeface="华文宋体" panose="02010600040101010101" pitchFamily="2" charset="-122"/>
              </a:rPr>
              <a:t>，但历史学的只有</a:t>
            </a:r>
            <a:r>
              <a:rPr lang="en-US" altLang="zh-CN" sz="2000">
                <a:latin typeface="华文宋体" panose="02010600040101010101" pitchFamily="2" charset="-122"/>
                <a:ea typeface="华文宋体" panose="02010600040101010101" pitchFamily="2" charset="-122"/>
              </a:rPr>
              <a:t>3.85%</a:t>
            </a:r>
            <a:r>
              <a:rPr lang="zh-CN" altLang="zh-CN" sz="2000">
                <a:latin typeface="华文宋体" panose="02010600040101010101" pitchFamily="2" charset="-122"/>
                <a:ea typeface="华文宋体" panose="02010600040101010101" pitchFamily="2" charset="-122"/>
              </a:rPr>
              <a:t>， 英语的只有</a:t>
            </a:r>
            <a:r>
              <a:rPr lang="en-US" altLang="zh-CN" sz="2000">
                <a:latin typeface="华文宋体" panose="02010600040101010101" pitchFamily="2" charset="-122"/>
                <a:ea typeface="华文宋体" panose="02010600040101010101" pitchFamily="2" charset="-122"/>
              </a:rPr>
              <a:t>2.67%</a:t>
            </a:r>
            <a:r>
              <a:rPr lang="zh-CN" altLang="zh-CN" sz="2000">
                <a:latin typeface="华文宋体" panose="02010600040101010101" pitchFamily="2" charset="-122"/>
                <a:ea typeface="华文宋体" panose="02010600040101010101" pitchFamily="2" charset="-122"/>
              </a:rPr>
              <a:t>。（这意味着一篇物理学的文章在</a:t>
            </a:r>
            <a:r>
              <a:rPr lang="en-US" altLang="zh-CN" sz="2000">
                <a:latin typeface="华文宋体" panose="02010600040101010101" pitchFamily="2" charset="-122"/>
                <a:ea typeface="华文宋体" panose="02010600040101010101" pitchFamily="2" charset="-122"/>
              </a:rPr>
              <a:t>t</a:t>
            </a:r>
            <a:r>
              <a:rPr lang="zh-CN" altLang="zh-CN" sz="2000">
                <a:latin typeface="华文宋体" panose="02010600040101010101" pitchFamily="2" charset="-122"/>
                <a:ea typeface="华文宋体" panose="02010600040101010101" pitchFamily="2" charset="-122"/>
              </a:rPr>
              <a:t>年被引用</a:t>
            </a:r>
            <a:r>
              <a:rPr lang="en-US" altLang="zh-CN" sz="2000">
                <a:latin typeface="华文宋体" panose="02010600040101010101" pitchFamily="2" charset="-122"/>
                <a:ea typeface="华文宋体" panose="02010600040101010101" pitchFamily="2" charset="-122"/>
              </a:rPr>
              <a:t>100</a:t>
            </a:r>
            <a:r>
              <a:rPr lang="zh-CN" altLang="zh-CN" sz="2000">
                <a:latin typeface="华文宋体" panose="02010600040101010101" pitchFamily="2" charset="-122"/>
                <a:ea typeface="华文宋体" panose="02010600040101010101" pitchFamily="2" charset="-122"/>
              </a:rPr>
              <a:t>次，在</a:t>
            </a:r>
            <a:r>
              <a:rPr lang="en-US" altLang="zh-CN" sz="2000">
                <a:latin typeface="华文宋体" panose="02010600040101010101" pitchFamily="2" charset="-122"/>
                <a:ea typeface="华文宋体" panose="02010600040101010101" pitchFamily="2" charset="-122"/>
              </a:rPr>
              <a:t>t+1</a:t>
            </a:r>
            <a:r>
              <a:rPr lang="zh-CN" altLang="zh-CN" sz="2000">
                <a:latin typeface="华文宋体" panose="02010600040101010101" pitchFamily="2" charset="-122"/>
                <a:ea typeface="华文宋体" panose="02010600040101010101" pitchFamily="2" charset="-122"/>
              </a:rPr>
              <a:t>年里平均来说只被引用</a:t>
            </a:r>
            <a:r>
              <a:rPr lang="en-US" altLang="zh-CN" sz="2000">
                <a:latin typeface="华文宋体" panose="02010600040101010101" pitchFamily="2" charset="-122"/>
                <a:ea typeface="华文宋体" panose="02010600040101010101" pitchFamily="2" charset="-122"/>
              </a:rPr>
              <a:t>100-18.3=81.7</a:t>
            </a:r>
            <a:r>
              <a:rPr lang="zh-CN" altLang="zh-CN" sz="2000">
                <a:latin typeface="华文宋体" panose="02010600040101010101" pitchFamily="2" charset="-122"/>
                <a:ea typeface="华文宋体" panose="02010600040101010101" pitchFamily="2" charset="-122"/>
              </a:rPr>
              <a:t>次。对历史学的来说，在</a:t>
            </a:r>
            <a:r>
              <a:rPr lang="en-US" altLang="zh-CN" sz="2000">
                <a:latin typeface="华文宋体" panose="02010600040101010101" pitchFamily="2" charset="-122"/>
                <a:ea typeface="华文宋体" panose="02010600040101010101" pitchFamily="2" charset="-122"/>
              </a:rPr>
              <a:t>t</a:t>
            </a:r>
            <a:r>
              <a:rPr lang="zh-CN" altLang="zh-CN" sz="2000">
                <a:latin typeface="华文宋体" panose="02010600040101010101" pitchFamily="2" charset="-122"/>
                <a:ea typeface="华文宋体" panose="02010600040101010101" pitchFamily="2" charset="-122"/>
              </a:rPr>
              <a:t>年被引用</a:t>
            </a:r>
            <a:r>
              <a:rPr lang="en-US" altLang="zh-CN" sz="2000">
                <a:latin typeface="华文宋体" panose="02010600040101010101" pitchFamily="2" charset="-122"/>
                <a:ea typeface="华文宋体" panose="02010600040101010101" pitchFamily="2" charset="-122"/>
              </a:rPr>
              <a:t>100 </a:t>
            </a:r>
            <a:r>
              <a:rPr lang="zh-CN" altLang="zh-CN" sz="2000">
                <a:latin typeface="华文宋体" panose="02010600040101010101" pitchFamily="2" charset="-122"/>
                <a:ea typeface="华文宋体" panose="02010600040101010101" pitchFamily="2" charset="-122"/>
              </a:rPr>
              <a:t>次的文章，下一年的引用次数平均来说只是略为减少</a:t>
            </a:r>
            <a:r>
              <a:rPr lang="en-US" altLang="zh-CN" sz="2000">
                <a:latin typeface="华文宋体" panose="02010600040101010101" pitchFamily="2" charset="-122"/>
                <a:ea typeface="华文宋体" panose="02010600040101010101" pitchFamily="2" charset="-122"/>
              </a:rPr>
              <a:t> ,</a:t>
            </a:r>
            <a:r>
              <a:rPr lang="zh-CN" altLang="zh-CN" sz="2000">
                <a:latin typeface="华文宋体" panose="02010600040101010101" pitchFamily="2" charset="-122"/>
                <a:ea typeface="华文宋体" panose="02010600040101010101" pitchFamily="2" charset="-122"/>
              </a:rPr>
              <a:t>为</a:t>
            </a:r>
            <a:r>
              <a:rPr lang="en-US" altLang="zh-CN" sz="2000">
                <a:latin typeface="华文宋体" panose="02010600040101010101" pitchFamily="2" charset="-122"/>
                <a:ea typeface="华文宋体" panose="02010600040101010101" pitchFamily="2" charset="-122"/>
              </a:rPr>
              <a:t>100-3.85 =96.15</a:t>
            </a:r>
            <a:r>
              <a:rPr lang="zh-CN" altLang="zh-CN" sz="2000">
                <a:latin typeface="华文宋体" panose="02010600040101010101" pitchFamily="2" charset="-122"/>
                <a:ea typeface="华文宋体" panose="02010600040101010101" pitchFamily="2" charset="-122"/>
              </a:rPr>
              <a:t>次</a:t>
            </a:r>
            <a:r>
              <a:rPr lang="en-US" altLang="zh-CN" sz="2000">
                <a:latin typeface="华文宋体" panose="02010600040101010101" pitchFamily="2" charset="-122"/>
                <a:ea typeface="华文宋体" panose="02010600040101010101" pitchFamily="2" charset="-122"/>
              </a:rPr>
              <a:t>)</a:t>
            </a:r>
            <a:r>
              <a:rPr lang="zh-CN" altLang="en-US" sz="2000">
                <a:latin typeface="华文宋体" panose="02010600040101010101" pitchFamily="2" charset="-122"/>
                <a:ea typeface="华文宋体" panose="02010600040101010101" pitchFamily="2" charset="-122"/>
              </a:rPr>
              <a:t>。</a:t>
            </a:r>
            <a:r>
              <a:rPr lang="zh-CN" altLang="zh-CN" sz="2000">
                <a:latin typeface="华文宋体" panose="02010600040101010101" pitchFamily="2" charset="-122"/>
                <a:ea typeface="华文宋体" panose="02010600040101010101" pitchFamily="2" charset="-122"/>
              </a:rPr>
              <a:t>然后用这些衰减率来估计不同领域的“知识折现值”</a:t>
            </a:r>
            <a:r>
              <a:rPr lang="zh-CN" altLang="en-US" sz="2000">
                <a:latin typeface="华文宋体" panose="02010600040101010101" pitchFamily="2" charset="-122"/>
                <a:ea typeface="华文宋体" panose="02010600040101010101" pitchFamily="2" charset="-122"/>
              </a:rPr>
              <a:t>。</a:t>
            </a:r>
            <a:endParaRPr lang="zh-CN" altLang="zh-CN" sz="2000">
              <a:latin typeface="华文宋体" panose="02010600040101010101" pitchFamily="2" charset="-122"/>
              <a:ea typeface="华文宋体" panose="02010600040101010101" pitchFamily="2" charset="-122"/>
            </a:endParaRPr>
          </a:p>
          <a:p>
            <a:pPr hangingPunct="1">
              <a:buFont typeface="Wingdings" panose="05000000000000000000" pitchFamily="2" charset="2"/>
              <a:buChar char="l"/>
            </a:pPr>
            <a:endParaRPr lang="zh-CN" altLang="en-US">
              <a:latin typeface="华文宋体" panose="02010600040101010101" pitchFamily="2" charset="-122"/>
              <a:ea typeface="华文宋体" panose="02010600040101010101" pitchFamily="2" charset="-122"/>
            </a:endParaRPr>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图片 9">
            <a:extLst>
              <a:ext uri="{FF2B5EF4-FFF2-40B4-BE49-F238E27FC236}">
                <a16:creationId xmlns:a16="http://schemas.microsoft.com/office/drawing/2014/main" id="{F08CFC3C-61EC-4EBC-A594-7F63693C6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3" y="341313"/>
            <a:ext cx="9039225"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文本框 3">
            <a:extLst>
              <a:ext uri="{FF2B5EF4-FFF2-40B4-BE49-F238E27FC236}">
                <a16:creationId xmlns:a16="http://schemas.microsoft.com/office/drawing/2014/main" id="{D6655386-8DAC-4B61-95D0-765C5E02FB32}"/>
              </a:ext>
            </a:extLst>
          </p:cNvPr>
          <p:cNvSpPr txBox="1">
            <a:spLocks noChangeArrowheads="1"/>
          </p:cNvSpPr>
          <p:nvPr/>
        </p:nvSpPr>
        <p:spPr bwMode="auto">
          <a:xfrm>
            <a:off x="444500" y="3213100"/>
            <a:ext cx="8424863" cy="298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eaLnBrk="1" hangingPunct="1">
              <a:lnSpc>
                <a:spcPct val="150000"/>
              </a:lnSpc>
              <a:buFont typeface="Wingdings" panose="05000000000000000000" pitchFamily="2" charset="2"/>
              <a:buChar char="l"/>
            </a:pPr>
            <a:r>
              <a:rPr lang="zh-CN" altLang="zh-CN" sz="1600">
                <a:latin typeface="华文宋体" panose="02010600040101010101" pitchFamily="2" charset="-122"/>
                <a:ea typeface="华文宋体" panose="02010600040101010101" pitchFamily="2" charset="-122"/>
              </a:rPr>
              <a:t>物理学和化学的衰减率很高，导致这些领城中相应知识的现值数值较低。因此，这样的衰减率也意味着在这些领域里职业中断的损失很大。用人力资本来衡量的话，英语或历史学的研究者相比，物理学或化学的研究者在职业中断年份里要承担更高的成本。</a:t>
            </a:r>
          </a:p>
          <a:p>
            <a:pPr algn="just" eaLnBrk="1" hangingPunct="1">
              <a:lnSpc>
                <a:spcPct val="150000"/>
              </a:lnSpc>
              <a:buFont typeface="Wingdings" panose="05000000000000000000" pitchFamily="2" charset="2"/>
              <a:buChar char="l"/>
            </a:pPr>
            <a:r>
              <a:rPr lang="zh-CN" altLang="zh-CN" sz="1600">
                <a:latin typeface="华文宋体" panose="02010600040101010101" pitchFamily="2" charset="-122"/>
                <a:ea typeface="华文宋体" panose="02010600040101010101" pitchFamily="2" charset="-122"/>
              </a:rPr>
              <a:t>由于女性比男性更有可能经历职业中断，因此女性从事的学术职业往往</a:t>
            </a:r>
            <a:r>
              <a:rPr lang="en-US" altLang="zh-CN" sz="1600">
                <a:latin typeface="华文宋体" panose="02010600040101010101" pitchFamily="2" charset="-122"/>
                <a:ea typeface="华文宋体" panose="02010600040101010101" pitchFamily="2" charset="-122"/>
              </a:rPr>
              <a:t>(</a:t>
            </a:r>
            <a:r>
              <a:rPr lang="zh-CN" altLang="zh-CN" sz="1600">
                <a:latin typeface="华文宋体" panose="02010600040101010101" pitchFamily="2" charset="-122"/>
                <a:ea typeface="华文宋体" panose="02010600040101010101" pitchFamily="2" charset="-122"/>
              </a:rPr>
              <a:t>在其他条件一样时</a:t>
            </a:r>
            <a:r>
              <a:rPr lang="en-US" altLang="zh-CN" sz="1600">
                <a:latin typeface="华文宋体" panose="02010600040101010101" pitchFamily="2" charset="-122"/>
                <a:ea typeface="华文宋体" panose="02010600040101010101" pitchFamily="2" charset="-122"/>
              </a:rPr>
              <a:t>)</a:t>
            </a:r>
            <a:r>
              <a:rPr lang="zh-CN" altLang="zh-CN" sz="1600">
                <a:latin typeface="华文宋体" panose="02010600040101010101" pitchFamily="2" charset="-122"/>
                <a:ea typeface="华文宋体" panose="02010600040101010101" pitchFamily="2" charset="-122"/>
              </a:rPr>
              <a:t>会理性地回避物理学和化学，而青睐历史学和英语这些知识“衰减率”较低的领域。事实上，女性的确更多地以后者的领域为专业。另一方面，随着出生率下降，家庭责任对女性的妨碍也在减少。因此，不出所料，近年来物理学与化学这些领城中的女性比例也在增加。</a:t>
            </a:r>
            <a:endParaRPr lang="zh-CN" altLang="en-US" sz="1600">
              <a:latin typeface="华文宋体" panose="02010600040101010101" pitchFamily="2" charset="-122"/>
              <a:ea typeface="华文宋体" panose="02010600040101010101" pitchFamily="2" charset="-122"/>
            </a:endParaRPr>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1">
            <a:extLst>
              <a:ext uri="{FF2B5EF4-FFF2-40B4-BE49-F238E27FC236}">
                <a16:creationId xmlns:a16="http://schemas.microsoft.com/office/drawing/2014/main" id="{95CDA95A-9812-4467-9061-AD59B934352A}"/>
              </a:ext>
            </a:extLst>
          </p:cNvPr>
          <p:cNvSpPr>
            <a:spLocks noGrp="1" noChangeArrowheads="1"/>
          </p:cNvSpPr>
          <p:nvPr>
            <p:ph/>
          </p:nvPr>
        </p:nvSpPr>
        <p:spPr>
          <a:xfrm>
            <a:off x="468313" y="476250"/>
            <a:ext cx="8229600" cy="649288"/>
          </a:xfrm>
        </p:spPr>
        <p:txBody>
          <a:bodyPr/>
          <a:lstStyle/>
          <a:p>
            <a:pPr marL="0" indent="0">
              <a:buFont typeface="Wingdings" panose="05000000000000000000" pitchFamily="2" charset="2"/>
              <a:buNone/>
            </a:pPr>
            <a:r>
              <a:rPr lang="zh-CN" altLang="en-US">
                <a:ea typeface="宋体" panose="02010600030101010101" pitchFamily="2" charset="-122"/>
              </a:rPr>
              <a:t>附录</a:t>
            </a:r>
            <a:r>
              <a:rPr lang="en-US" altLang="zh-CN">
                <a:ea typeface="宋体" panose="02010600030101010101" pitchFamily="2" charset="-122"/>
              </a:rPr>
              <a:t>5</a:t>
            </a:r>
            <a:r>
              <a:rPr lang="zh-CN" altLang="en-US">
                <a:ea typeface="宋体" panose="02010600030101010101" pitchFamily="2" charset="-122"/>
              </a:rPr>
              <a:t>：社会保障是一项好的投资吗？</a:t>
            </a:r>
          </a:p>
        </p:txBody>
      </p:sp>
      <p:pic>
        <p:nvPicPr>
          <p:cNvPr id="57347" name="图片 1">
            <a:extLst>
              <a:ext uri="{FF2B5EF4-FFF2-40B4-BE49-F238E27FC236}">
                <a16:creationId xmlns:a16="http://schemas.microsoft.com/office/drawing/2014/main" id="{9A4E0212-6C1F-43E4-8CE1-23F5E2912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908050"/>
            <a:ext cx="8893175"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文本框 6">
            <a:extLst>
              <a:ext uri="{FF2B5EF4-FFF2-40B4-BE49-F238E27FC236}">
                <a16:creationId xmlns:a16="http://schemas.microsoft.com/office/drawing/2014/main" id="{19C6AB3D-4F75-468C-9D25-2032CA6920DC}"/>
              </a:ext>
            </a:extLst>
          </p:cNvPr>
          <p:cNvSpPr txBox="1">
            <a:spLocks noChangeArrowheads="1"/>
          </p:cNvSpPr>
          <p:nvPr/>
        </p:nvSpPr>
        <p:spPr bwMode="auto">
          <a:xfrm>
            <a:off x="468313" y="4014788"/>
            <a:ext cx="8135937"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lgn="just"/>
            <a:r>
              <a:rPr lang="zh-CN" altLang="en-US" sz="2000">
                <a:latin typeface="华文中宋" panose="02010600040101010101" pitchFamily="2" charset="-122"/>
                <a:ea typeface="华文中宋" panose="02010600040101010101" pitchFamily="2" charset="-122"/>
              </a:rPr>
              <a:t>虽然这些结果的细节会受到质疑，但它显示，对大部分的参加者来说，社会保障在财务上是一项槽糕的投资。确实，社会保障的目的不是要成为一项从保险精算的角度来看是完美的退休金计划，而是总会涉及再分配的因素。但是，即使对受益最大的参加者来说，社会保障作为一项储蓄计划，其现值最多也只是勉强为正。正是这种情况激发了人们提以改革社会保障制度，要求它更接近基于保险精算而制定的退休金计划</a:t>
            </a:r>
            <a:r>
              <a:rPr lang="en-US" altLang="zh-CN" sz="2000">
                <a:latin typeface="华文中宋" panose="02010600040101010101" pitchFamily="2" charset="-122"/>
                <a:ea typeface="华文中宋" panose="02010600040101010101" pitchFamily="2" charset="-122"/>
              </a:rPr>
              <a:t>.</a:t>
            </a:r>
            <a:r>
              <a:rPr lang="zh-CN" altLang="en-US" sz="2000">
                <a:latin typeface="华文中宋" panose="02010600040101010101" pitchFamily="2" charset="-122"/>
                <a:ea typeface="华文中宋" panose="02010600040101010101" pitchFamily="2" charset="-122"/>
              </a:rPr>
              <a:t>让参加者更好地控制他们个人缴纳的社会保障税的分配。</a:t>
            </a: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5E338070-5FE3-4151-AE94-A1B271936E4A}"/>
              </a:ext>
            </a:extLst>
          </p:cNvPr>
          <p:cNvSpPr>
            <a:spLocks noGrp="1"/>
          </p:cNvSpPr>
          <p:nvPr>
            <p:ph type="title"/>
          </p:nvPr>
        </p:nvSpPr>
        <p:spPr bwMode="auto">
          <a:xfrm>
            <a:off x="457200" y="282575"/>
            <a:ext cx="8229600" cy="625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ea typeface="宋体" panose="02010600030101010101" pitchFamily="2" charset="-122"/>
              </a:rPr>
              <a:t>人生收支曲线</a:t>
            </a:r>
          </a:p>
        </p:txBody>
      </p:sp>
      <p:sp>
        <p:nvSpPr>
          <p:cNvPr id="11267" name="内容占位符 2">
            <a:extLst>
              <a:ext uri="{FF2B5EF4-FFF2-40B4-BE49-F238E27FC236}">
                <a16:creationId xmlns:a16="http://schemas.microsoft.com/office/drawing/2014/main" id="{7777CB64-6705-47AD-828F-B9AFB72ACE57}"/>
              </a:ext>
            </a:extLst>
          </p:cNvPr>
          <p:cNvSpPr>
            <a:spLocks noGrp="1" noChangeArrowheads="1"/>
          </p:cNvSpPr>
          <p:nvPr>
            <p:ph idx="1"/>
          </p:nvPr>
        </p:nvSpPr>
        <p:spPr/>
        <p:txBody>
          <a:bodyPr/>
          <a:lstStyle/>
          <a:p>
            <a:endParaRPr lang="zh-CN" altLang="en-US">
              <a:ea typeface="宋体" panose="02010600030101010101" pitchFamily="2" charset="-122"/>
            </a:endParaRPr>
          </a:p>
        </p:txBody>
      </p:sp>
      <p:pic>
        <p:nvPicPr>
          <p:cNvPr id="11268" name="Picture 2" descr="人生收支曲线图">
            <a:extLst>
              <a:ext uri="{FF2B5EF4-FFF2-40B4-BE49-F238E27FC236}">
                <a16:creationId xmlns:a16="http://schemas.microsoft.com/office/drawing/2014/main" id="{AD95711C-F9B9-4A85-B5A2-A9646C1CF6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8" y="1052513"/>
            <a:ext cx="8135937"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文本框 24">
            <a:extLst>
              <a:ext uri="{FF2B5EF4-FFF2-40B4-BE49-F238E27FC236}">
                <a16:creationId xmlns:a16="http://schemas.microsoft.com/office/drawing/2014/main" id="{0D818FD0-6101-4E67-AFDB-90CFF89DF9C9}"/>
              </a:ext>
            </a:extLst>
          </p:cNvPr>
          <p:cNvSpPr txBox="1">
            <a:spLocks noChangeArrowheads="1"/>
          </p:cNvSpPr>
          <p:nvPr/>
        </p:nvSpPr>
        <p:spPr bwMode="auto">
          <a:xfrm>
            <a:off x="685800" y="5375275"/>
            <a:ext cx="7772400" cy="12001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r>
              <a:rPr lang="zh-CN" altLang="en-US">
                <a:latin typeface="华文宋体" panose="02010600040101010101" pitchFamily="2" charset="-122"/>
                <a:ea typeface="华文宋体" panose="02010600040101010101" pitchFamily="2" charset="-122"/>
              </a:rPr>
              <a:t>一个中国老太太到</a:t>
            </a:r>
            <a:r>
              <a:rPr lang="en-US" altLang="zh-CN">
                <a:latin typeface="华文宋体" panose="02010600040101010101" pitchFamily="2" charset="-122"/>
                <a:ea typeface="华文宋体" panose="02010600040101010101" pitchFamily="2" charset="-122"/>
              </a:rPr>
              <a:t>60</a:t>
            </a:r>
            <a:r>
              <a:rPr lang="zh-CN" altLang="en-US">
                <a:latin typeface="华文宋体" panose="02010600040101010101" pitchFamily="2" charset="-122"/>
                <a:ea typeface="华文宋体" panose="02010600040101010101" pitchFamily="2" charset="-122"/>
              </a:rPr>
              <a:t>岁时说，我攒钱攒了</a:t>
            </a:r>
            <a:r>
              <a:rPr lang="en-US" altLang="zh-CN">
                <a:latin typeface="华文宋体" panose="02010600040101010101" pitchFamily="2" charset="-122"/>
                <a:ea typeface="华文宋体" panose="02010600040101010101" pitchFamily="2" charset="-122"/>
              </a:rPr>
              <a:t>30</a:t>
            </a:r>
            <a:r>
              <a:rPr lang="zh-CN" altLang="en-US">
                <a:latin typeface="华文宋体" panose="02010600040101010101" pitchFamily="2" charset="-122"/>
                <a:ea typeface="华文宋体" panose="02010600040101010101" pitchFamily="2" charset="-122"/>
              </a:rPr>
              <a:t>年终于住上大房子了。一个美国老太太</a:t>
            </a:r>
            <a:r>
              <a:rPr lang="en-US" altLang="zh-CN">
                <a:latin typeface="华文宋体" panose="02010600040101010101" pitchFamily="2" charset="-122"/>
                <a:ea typeface="华文宋体" panose="02010600040101010101" pitchFamily="2" charset="-122"/>
              </a:rPr>
              <a:t>60</a:t>
            </a:r>
            <a:r>
              <a:rPr lang="zh-CN" altLang="en-US">
                <a:latin typeface="华文宋体" panose="02010600040101010101" pitchFamily="2" charset="-122"/>
                <a:ea typeface="华文宋体" panose="02010600040101010101" pitchFamily="2" charset="-122"/>
              </a:rPr>
              <a:t>岁说时，我住了</a:t>
            </a:r>
            <a:r>
              <a:rPr lang="en-US" altLang="zh-CN">
                <a:latin typeface="华文宋体" panose="02010600040101010101" pitchFamily="2" charset="-122"/>
                <a:ea typeface="华文宋体" panose="02010600040101010101" pitchFamily="2" charset="-122"/>
              </a:rPr>
              <a:t>30</a:t>
            </a:r>
            <a:r>
              <a:rPr lang="zh-CN" altLang="en-US">
                <a:latin typeface="华文宋体" panose="02010600040101010101" pitchFamily="2" charset="-122"/>
                <a:ea typeface="华文宋体" panose="02010600040101010101" pitchFamily="2" charset="-122"/>
              </a:rPr>
              <a:t>年大房子，终于还清贷款了。</a:t>
            </a: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12FD1382-4058-4BBC-9722-432ADA08FFD4}"/>
              </a:ext>
            </a:extLst>
          </p:cNvPr>
          <p:cNvSpPr>
            <a:spLocks noGrp="1" noChangeArrowheads="1"/>
          </p:cNvSpPr>
          <p:nvPr>
            <p:ph type="title"/>
          </p:nvPr>
        </p:nvSpPr>
        <p:spPr bwMode="auto">
          <a:xfrm>
            <a:off x="457200" y="762000"/>
            <a:ext cx="8229600" cy="655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ea typeface="宋体" panose="02010600030101010101" pitchFamily="2" charset="-122"/>
              </a:rPr>
              <a:t>内容</a:t>
            </a:r>
          </a:p>
        </p:txBody>
      </p:sp>
      <p:sp>
        <p:nvSpPr>
          <p:cNvPr id="9219" name="内容占位符 2">
            <a:extLst>
              <a:ext uri="{FF2B5EF4-FFF2-40B4-BE49-F238E27FC236}">
                <a16:creationId xmlns:a16="http://schemas.microsoft.com/office/drawing/2014/main" id="{C6BEECED-099E-48EB-819F-6CC199BFD8E7}"/>
              </a:ext>
            </a:extLst>
          </p:cNvPr>
          <p:cNvSpPr>
            <a:spLocks noGrp="1" noChangeArrowheads="1"/>
          </p:cNvSpPr>
          <p:nvPr>
            <p:ph idx="1"/>
          </p:nvPr>
        </p:nvSpPr>
        <p:spPr>
          <a:xfrm>
            <a:off x="2483768" y="1772816"/>
            <a:ext cx="5973762" cy="4114800"/>
          </a:xfrm>
        </p:spPr>
        <p:txBody>
          <a:bodyPr/>
          <a:lstStyle/>
          <a:p>
            <a:r>
              <a:rPr lang="zh-CN" altLang="en-US" dirty="0">
                <a:ea typeface="宋体" panose="02010600030101010101" pitchFamily="2" charset="-122"/>
              </a:rPr>
              <a:t>生命周期储蓄模型</a:t>
            </a:r>
            <a:endParaRPr lang="en-US" altLang="zh-CN" dirty="0">
              <a:ea typeface="宋体" panose="02010600030101010101" pitchFamily="2" charset="-122"/>
            </a:endParaRPr>
          </a:p>
          <a:p>
            <a:r>
              <a:rPr lang="zh-CN" altLang="en-US" dirty="0">
                <a:ea typeface="宋体" panose="02010600030101010101" pitchFamily="2" charset="-122"/>
              </a:rPr>
              <a:t>考虑社会保障</a:t>
            </a:r>
            <a:endParaRPr lang="en-US" altLang="zh-CN" dirty="0">
              <a:ea typeface="宋体" panose="02010600030101010101" pitchFamily="2" charset="-122"/>
            </a:endParaRPr>
          </a:p>
          <a:p>
            <a:r>
              <a:rPr lang="zh-CN" altLang="en-US" dirty="0">
                <a:ea typeface="宋体" panose="02010600030101010101" pitchFamily="2" charset="-122"/>
              </a:rPr>
              <a:t>加入退休计划</a:t>
            </a:r>
          </a:p>
        </p:txBody>
      </p:sp>
    </p:spTree>
    <p:extLst>
      <p:ext uri="{BB962C8B-B14F-4D97-AF65-F5344CB8AC3E}">
        <p14:creationId xmlns:p14="http://schemas.microsoft.com/office/powerpoint/2010/main" val="3104773857"/>
      </p:ext>
    </p:ext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a:extLst>
              <a:ext uri="{FF2B5EF4-FFF2-40B4-BE49-F238E27FC236}">
                <a16:creationId xmlns:a16="http://schemas.microsoft.com/office/drawing/2014/main" id="{5F0B1E19-8750-4215-BC84-3CCCDDDF0023}"/>
              </a:ext>
            </a:extLst>
          </p:cNvPr>
          <p:cNvSpPr>
            <a:spLocks noGrp="1" noChangeArrowheads="1"/>
          </p:cNvSpPr>
          <p:nvPr>
            <p:ph type="title"/>
          </p:nvPr>
        </p:nvSpPr>
        <p:spPr bwMode="auto">
          <a:xfrm>
            <a:off x="755650" y="620713"/>
            <a:ext cx="7620000" cy="990600"/>
          </a:xfrm>
          <a:ln>
            <a:miter lim="800000"/>
            <a:headEnd/>
            <a:tailEnd/>
          </a:ln>
        </p:spPr>
        <p:txBody>
          <a:bodyPr vert="horz" wrap="square" lIns="92075" tIns="46039" rIns="92075" bIns="46039" numCol="1" anchor="ctr"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cs typeface="Times New Roman" pitchFamily="18" charset="0"/>
              </a:rPr>
              <a:t>生命周期储蓄模型</a:t>
            </a:r>
            <a:endParaRPr lang="en-US" altLang="zh-CN" sz="4000" dirty="0">
              <a:effectLst>
                <a:outerShdw blurRad="38100" dist="38100" dir="2700000" algn="tl">
                  <a:srgbClr val="C0C0C0"/>
                </a:outerShdw>
              </a:effectLst>
              <a:ea typeface="宋体" pitchFamily="2" charset="-122"/>
              <a:cs typeface="Times New Roman" pitchFamily="18" charset="0"/>
            </a:endParaRPr>
          </a:p>
        </p:txBody>
      </p:sp>
      <p:sp>
        <p:nvSpPr>
          <p:cNvPr id="337923" name="Rectangle 3">
            <a:extLst>
              <a:ext uri="{FF2B5EF4-FFF2-40B4-BE49-F238E27FC236}">
                <a16:creationId xmlns:a16="http://schemas.microsoft.com/office/drawing/2014/main" id="{6132892B-0E37-47A1-BC59-C907607FC7AB}"/>
              </a:ext>
            </a:extLst>
          </p:cNvPr>
          <p:cNvSpPr>
            <a:spLocks noGrp="1" noChangeArrowheads="1"/>
          </p:cNvSpPr>
          <p:nvPr>
            <p:ph type="body" idx="1"/>
          </p:nvPr>
        </p:nvSpPr>
        <p:spPr>
          <a:xfrm>
            <a:off x="827088" y="1916113"/>
            <a:ext cx="7777162" cy="3817937"/>
          </a:xfrm>
        </p:spPr>
        <p:txBody>
          <a:bodyPr lIns="92075" tIns="46039" rIns="92075" bIns="46039"/>
          <a:lstStyle/>
          <a:p>
            <a:pPr marL="361950" indent="-361950">
              <a:lnSpc>
                <a:spcPct val="150000"/>
              </a:lnSpc>
              <a:defRPr/>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考虑两种情形：</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marL="762000" lvl="1" indent="-361950">
              <a:lnSpc>
                <a:spcPct val="150000"/>
              </a:lnSpc>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退休消费保持退休前收入的一定比例。</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marL="762000" lvl="1" indent="-361950">
              <a:lnSpc>
                <a:spcPct val="150000"/>
              </a:lnSpc>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退休后与退休前保持相同的消费水平。</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7923">
                                            <p:txEl>
                                              <p:pRg st="1" end="1"/>
                                            </p:txEl>
                                          </p:spTgt>
                                        </p:tgtEl>
                                        <p:attrNameLst>
                                          <p:attrName>style.visibility</p:attrName>
                                        </p:attrNameLst>
                                      </p:cBhvr>
                                      <p:to>
                                        <p:strVal val="visible"/>
                                      </p:to>
                                    </p:set>
                                    <p:animEffect transition="in" filter="blinds(horizontal)">
                                      <p:cBhvr>
                                        <p:cTn id="7" dur="500"/>
                                        <p:tgtEl>
                                          <p:spTgt spid="3379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7923">
                                            <p:txEl>
                                              <p:pRg st="0" end="0"/>
                                            </p:txEl>
                                          </p:spTgt>
                                        </p:tgtEl>
                                        <p:attrNameLst>
                                          <p:attrName>style.visibility</p:attrName>
                                        </p:attrNameLst>
                                      </p:cBhvr>
                                      <p:to>
                                        <p:strVal val="visible"/>
                                      </p:to>
                                    </p:set>
                                    <p:animEffect transition="in" filter="blinds(horizontal)">
                                      <p:cBhvr>
                                        <p:cTn id="12" dur="500"/>
                                        <p:tgtEl>
                                          <p:spTgt spid="33792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37923">
                                            <p:txEl>
                                              <p:pRg st="2" end="2"/>
                                            </p:txEl>
                                          </p:spTgt>
                                        </p:tgtEl>
                                        <p:attrNameLst>
                                          <p:attrName>style.visibility</p:attrName>
                                        </p:attrNameLst>
                                      </p:cBhvr>
                                      <p:to>
                                        <p:strVal val="visible"/>
                                      </p:to>
                                    </p:set>
                                    <p:animEffect transition="in" filter="blinds(horizontal)">
                                      <p:cBhvr>
                                        <p:cTn id="17" dur="500"/>
                                        <p:tgtEl>
                                          <p:spTgt spid="3379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011BC125-8FDE-4F1F-8ACF-5056A0DF6773}"/>
              </a:ext>
            </a:extLst>
          </p:cNvPr>
          <p:cNvSpPr>
            <a:spLocks noGrp="1" noChangeArrowheads="1"/>
          </p:cNvSpPr>
          <p:nvPr>
            <p:ph type="title"/>
          </p:nvPr>
        </p:nvSpPr>
        <p:spPr bwMode="auto">
          <a:xfrm>
            <a:off x="611188" y="620713"/>
            <a:ext cx="7764462" cy="990600"/>
          </a:xfrm>
          <a:ln>
            <a:miter lim="800000"/>
            <a:headEnd/>
            <a:tailEnd/>
          </a:ln>
        </p:spPr>
        <p:txBody>
          <a:bodyPr vert="horz" wrap="square" lIns="92075" tIns="46039" rIns="92075" bIns="46039" numCol="1" anchor="ctr" anchorCtr="0" compatLnSpc="1">
            <a:prstTxWarp prst="textNoShape">
              <a:avLst/>
            </a:prstTxWarp>
          </a:bodyPr>
          <a:lstStyle/>
          <a:p>
            <a:pPr>
              <a:defRPr/>
            </a:pPr>
            <a:r>
              <a:rPr lang="zh-CN" altLang="en-US" sz="2800" b="1" dirty="0">
                <a:solidFill>
                  <a:schemeClr val="tx1"/>
                </a:solidFill>
                <a:ea typeface="宋体" panose="02010600030101010101" pitchFamily="2" charset="-122"/>
                <a:cs typeface="Times New Roman" panose="02020603050405020304" pitchFamily="18" charset="0"/>
              </a:rPr>
              <a:t>情形</a:t>
            </a:r>
            <a:r>
              <a:rPr lang="en-US" altLang="zh-CN" sz="2800" b="1" dirty="0">
                <a:solidFill>
                  <a:schemeClr val="tx1"/>
                </a:solidFill>
                <a:ea typeface="宋体" panose="02010600030101010101" pitchFamily="2" charset="-122"/>
                <a:cs typeface="Times New Roman" panose="02020603050405020304" pitchFamily="18" charset="0"/>
              </a:rPr>
              <a:t>1</a:t>
            </a:r>
            <a:r>
              <a:rPr lang="zh-CN" altLang="en-US" sz="2800" b="1" dirty="0">
                <a:solidFill>
                  <a:schemeClr val="tx1"/>
                </a:solidFill>
                <a:ea typeface="宋体" panose="02010600030101010101" pitchFamily="2" charset="-122"/>
                <a:cs typeface="Times New Roman" panose="02020603050405020304" pitchFamily="18" charset="0"/>
              </a:rPr>
              <a:t>：退休消费保持退休前收入的一定比例</a:t>
            </a:r>
            <a:endParaRPr lang="en-US" altLang="zh-CN" sz="2800" dirty="0">
              <a:solidFill>
                <a:schemeClr val="tx1"/>
              </a:solidFill>
              <a:effectLst>
                <a:outerShdw blurRad="38100" dist="38100" dir="2700000" algn="tl">
                  <a:srgbClr val="C0C0C0"/>
                </a:outerShdw>
              </a:effectLst>
              <a:ea typeface="宋体" pitchFamily="2" charset="-122"/>
              <a:cs typeface="Times New Roman" pitchFamily="18" charset="0"/>
            </a:endParaRPr>
          </a:p>
        </p:txBody>
      </p:sp>
      <p:sp>
        <p:nvSpPr>
          <p:cNvPr id="335875" name="Rectangle 3">
            <a:extLst>
              <a:ext uri="{FF2B5EF4-FFF2-40B4-BE49-F238E27FC236}">
                <a16:creationId xmlns:a16="http://schemas.microsoft.com/office/drawing/2014/main" id="{D2CED37B-DCCF-4EDF-8A96-8F300EF9E1BC}"/>
              </a:ext>
            </a:extLst>
          </p:cNvPr>
          <p:cNvSpPr>
            <a:spLocks noGrp="1" noChangeArrowheads="1"/>
          </p:cNvSpPr>
          <p:nvPr>
            <p:ph type="body" idx="1"/>
          </p:nvPr>
        </p:nvSpPr>
        <p:spPr>
          <a:xfrm>
            <a:off x="611188" y="1773238"/>
            <a:ext cx="7921625" cy="4176712"/>
          </a:xfrm>
          <a:noFill/>
        </p:spPr>
        <p:txBody>
          <a:bodyPr lIns="92075" tIns="46039" rIns="92075" bIns="46039"/>
          <a:lstStyle/>
          <a:p>
            <a:pPr>
              <a:lnSpc>
                <a:spcPct val="125000"/>
              </a:lnSpc>
            </a:pPr>
            <a:r>
              <a:rPr lang="zh-CN" altLang="en-US" sz="2600" b="1" dirty="0">
                <a:latin typeface="Times New Roman" panose="02020603050405020304" pitchFamily="18" charset="0"/>
                <a:ea typeface="宋体" panose="02010600030101010101" pitchFamily="2" charset="-122"/>
                <a:cs typeface="Times New Roman" panose="02020603050405020304" pitchFamily="18" charset="0"/>
              </a:rPr>
              <a:t>假设你现在</a:t>
            </a:r>
            <a:r>
              <a:rPr lang="en-US" altLang="zh-CN" sz="2600" b="1" dirty="0">
                <a:latin typeface="Times New Roman" panose="02020603050405020304" pitchFamily="18" charset="0"/>
                <a:ea typeface="宋体" panose="02010600030101010101" pitchFamily="2" charset="-122"/>
                <a:cs typeface="Times New Roman" panose="02020603050405020304" pitchFamily="18" charset="0"/>
              </a:rPr>
              <a:t>35</a:t>
            </a:r>
            <a:r>
              <a:rPr lang="zh-CN" altLang="en-US" sz="2600" b="1" dirty="0">
                <a:latin typeface="Times New Roman" panose="02020603050405020304" pitchFamily="18" charset="0"/>
                <a:ea typeface="宋体" panose="02010600030101010101" pitchFamily="2" charset="-122"/>
                <a:cs typeface="Times New Roman" panose="02020603050405020304" pitchFamily="18" charset="0"/>
              </a:rPr>
              <a:t>岁，预期</a:t>
            </a:r>
            <a:r>
              <a:rPr lang="en-US" altLang="zh-CN" sz="2600" b="1" dirty="0">
                <a:latin typeface="Times New Roman" panose="02020603050405020304" pitchFamily="18" charset="0"/>
                <a:ea typeface="宋体" panose="02010600030101010101" pitchFamily="2" charset="-122"/>
                <a:cs typeface="Times New Roman" panose="02020603050405020304" pitchFamily="18" charset="0"/>
              </a:rPr>
              <a:t>30</a:t>
            </a:r>
            <a:r>
              <a:rPr lang="zh-CN" altLang="en-US" sz="2600" b="1" dirty="0">
                <a:latin typeface="Times New Roman" panose="02020603050405020304" pitchFamily="18" charset="0"/>
                <a:ea typeface="宋体" panose="02010600030101010101" pitchFamily="2" charset="-122"/>
                <a:cs typeface="Times New Roman" panose="02020603050405020304" pitchFamily="18" charset="0"/>
              </a:rPr>
              <a:t>年后在</a:t>
            </a:r>
            <a:r>
              <a:rPr lang="en-US" altLang="zh-CN" sz="2600" b="1" dirty="0">
                <a:latin typeface="Times New Roman" panose="02020603050405020304" pitchFamily="18" charset="0"/>
                <a:ea typeface="宋体" panose="02010600030101010101" pitchFamily="2" charset="-122"/>
                <a:cs typeface="Times New Roman" panose="02020603050405020304" pitchFamily="18" charset="0"/>
              </a:rPr>
              <a:t>65</a:t>
            </a:r>
            <a:r>
              <a:rPr lang="zh-CN" altLang="en-US" sz="2600" b="1" dirty="0">
                <a:latin typeface="Times New Roman" panose="02020603050405020304" pitchFamily="18" charset="0"/>
                <a:ea typeface="宋体" panose="02010600030101010101" pitchFamily="2" charset="-122"/>
                <a:cs typeface="Times New Roman" panose="02020603050405020304" pitchFamily="18" charset="0"/>
              </a:rPr>
              <a:t>岁退休，退休后</a:t>
            </a:r>
            <a:r>
              <a:rPr lang="en-US" altLang="zh-CN" sz="2600" b="1" dirty="0">
                <a:latin typeface="Times New Roman" panose="02020603050405020304" pitchFamily="18" charset="0"/>
                <a:ea typeface="宋体" panose="02010600030101010101" pitchFamily="2" charset="-122"/>
                <a:cs typeface="Times New Roman" panose="02020603050405020304" pitchFamily="18" charset="0"/>
              </a:rPr>
              <a:t>80</a:t>
            </a:r>
            <a:r>
              <a:rPr lang="zh-CN" altLang="en-US" sz="2600" b="1" dirty="0">
                <a:latin typeface="Times New Roman" panose="02020603050405020304" pitchFamily="18" charset="0"/>
                <a:ea typeface="宋体" panose="02010600030101010101" pitchFamily="2" charset="-122"/>
                <a:cs typeface="Times New Roman" panose="02020603050405020304" pitchFamily="18" charset="0"/>
              </a:rPr>
              <a:t>岁去世。</a:t>
            </a:r>
            <a:endParaRPr lang="en-US" altLang="zh-CN" sz="2600" b="1"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spcBef>
                <a:spcPct val="40000"/>
              </a:spcBef>
              <a:buSzTx/>
              <a:buFont typeface="Times New Roman" panose="02020603050405020304" pitchFamily="18" charset="0"/>
              <a:buChar char="–"/>
            </a:pP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假设扣除通货膨胀后，从现在至</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65</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岁之前你实际收入为</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30000</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美元</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年。你希望退休期间消费保持退休前收入的</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75%</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。银行实际利率是每年</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2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Bef>
                <a:spcPct val="40000"/>
              </a:spcBef>
              <a:buSzTx/>
              <a:buFont typeface="Times New Roman" panose="02020603050405020304" pitchFamily="18" charset="0"/>
              <a:buChar char="–"/>
            </a:pPr>
            <a:r>
              <a:rPr lang="zh-CN" altLang="en-US" sz="2600" b="1" dirty="0">
                <a:latin typeface="Times New Roman" panose="02020603050405020304" pitchFamily="18" charset="0"/>
                <a:ea typeface="宋体" panose="02010600030101010101" pitchFamily="2" charset="-122"/>
                <a:cs typeface="Times New Roman" panose="02020603050405020304" pitchFamily="18" charset="0"/>
              </a:rPr>
              <a:t>问题：为了实现你退休消费的目标，你现在应该怎样安排工作期间的消费与储蓄</a:t>
            </a:r>
            <a:r>
              <a:rPr lang="en-US" altLang="zh-CN" sz="2600" b="1" dirty="0">
                <a:latin typeface="Times New Roman" panose="02020603050405020304" pitchFamily="18" charset="0"/>
                <a:ea typeface="宋体" panose="02010600030101010101" pitchFamily="2" charset="-122"/>
                <a:cs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5875">
                                            <p:txEl>
                                              <p:pRg st="0" end="0"/>
                                            </p:txEl>
                                          </p:spTgt>
                                        </p:tgtEl>
                                        <p:attrNameLst>
                                          <p:attrName>style.visibility</p:attrName>
                                        </p:attrNameLst>
                                      </p:cBhvr>
                                      <p:to>
                                        <p:strVal val="visible"/>
                                      </p:to>
                                    </p:set>
                                    <p:animEffect transition="in" filter="blinds(horizontal)">
                                      <p:cBhvr>
                                        <p:cTn id="7" dur="500"/>
                                        <p:tgtEl>
                                          <p:spTgt spid="3358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5875">
                                            <p:txEl>
                                              <p:pRg st="1" end="1"/>
                                            </p:txEl>
                                          </p:spTgt>
                                        </p:tgtEl>
                                        <p:attrNameLst>
                                          <p:attrName>style.visibility</p:attrName>
                                        </p:attrNameLst>
                                      </p:cBhvr>
                                      <p:to>
                                        <p:strVal val="visible"/>
                                      </p:to>
                                    </p:set>
                                    <p:animEffect transition="in" filter="blinds(horizontal)">
                                      <p:cBhvr>
                                        <p:cTn id="12" dur="500"/>
                                        <p:tgtEl>
                                          <p:spTgt spid="3358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35875">
                                            <p:txEl>
                                              <p:pRg st="2" end="2"/>
                                            </p:txEl>
                                          </p:spTgt>
                                        </p:tgtEl>
                                        <p:attrNameLst>
                                          <p:attrName>style.visibility</p:attrName>
                                        </p:attrNameLst>
                                      </p:cBhvr>
                                      <p:to>
                                        <p:strVal val="visible"/>
                                      </p:to>
                                    </p:set>
                                    <p:animEffect transition="in" filter="blinds(horizontal)">
                                      <p:cBhvr>
                                        <p:cTn id="17" dur="500"/>
                                        <p:tgtEl>
                                          <p:spTgt spid="3358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a:extLst>
              <a:ext uri="{FF2B5EF4-FFF2-40B4-BE49-F238E27FC236}">
                <a16:creationId xmlns:a16="http://schemas.microsoft.com/office/drawing/2014/main" id="{4976C3E4-41D1-465A-A754-F28B12F0A421}"/>
              </a:ext>
            </a:extLst>
          </p:cNvPr>
          <p:cNvSpPr>
            <a:spLocks noGrp="1" noChangeArrowheads="1"/>
          </p:cNvSpPr>
          <p:nvPr>
            <p:ph type="title"/>
          </p:nvPr>
        </p:nvSpPr>
        <p:spPr bwMode="auto">
          <a:xfrm>
            <a:off x="215900" y="685800"/>
            <a:ext cx="8713788" cy="726976"/>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sz="4000" b="1" dirty="0">
                <a:solidFill>
                  <a:schemeClr val="tx1"/>
                </a:solidFill>
                <a:ea typeface="宋体" panose="02010600030101010101" pitchFamily="2" charset="-122"/>
                <a:cs typeface="Times New Roman" panose="02020603050405020304" pitchFamily="18" charset="0"/>
              </a:rPr>
              <a:t>退休消费保持退休前收入的一定比例</a:t>
            </a:r>
            <a:endParaRPr lang="zh-CN" altLang="en-US" sz="4000" dirty="0">
              <a:effectLst>
                <a:outerShdw blurRad="38100" dist="38100" dir="2700000" algn="tl">
                  <a:srgbClr val="C0C0C0"/>
                </a:outerShdw>
              </a:effectLst>
              <a:ea typeface="宋体" pitchFamily="2" charset="-122"/>
              <a:cs typeface="Times New Roman" pitchFamily="18" charset="0"/>
            </a:endParaRPr>
          </a:p>
        </p:txBody>
      </p:sp>
      <mc:AlternateContent xmlns:mc="http://schemas.openxmlformats.org/markup-compatibility/2006" xmlns:a14="http://schemas.microsoft.com/office/drawing/2010/main">
        <mc:Choice Requires="a14">
          <p:sp>
            <p:nvSpPr>
              <p:cNvPr id="339971" name="Rectangle 3">
                <a:extLst>
                  <a:ext uri="{FF2B5EF4-FFF2-40B4-BE49-F238E27FC236}">
                    <a16:creationId xmlns:a16="http://schemas.microsoft.com/office/drawing/2014/main" id="{11A45144-8946-4BA7-96DF-7A66CDFF352A}"/>
                  </a:ext>
                </a:extLst>
              </p:cNvPr>
              <p:cNvSpPr>
                <a:spLocks noGrp="1" noChangeArrowheads="1"/>
              </p:cNvSpPr>
              <p:nvPr>
                <p:ph type="body" sz="half" idx="1"/>
              </p:nvPr>
            </p:nvSpPr>
            <p:spPr>
              <a:xfrm>
                <a:off x="323529" y="1556792"/>
                <a:ext cx="8581934" cy="4248472"/>
              </a:xfrm>
            </p:spPr>
            <p:txBody>
              <a:bodyPr/>
              <a:lstStyle/>
              <a:p>
                <a:pPr>
                  <a:lnSpc>
                    <a:spcPct val="125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解：</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spcBef>
                    <a:spcPct val="40000"/>
                  </a:spcBef>
                  <a:buSzTx/>
                  <a:buFont typeface="Times New Roman" panose="02020603050405020304" pitchFamily="18" charset="0"/>
                  <a:buChar char="–"/>
                </a:pP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根据题意，退休期间每年消费</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=0.75×30,000</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美元 </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 22,500</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美元。令工作期间每年消费为</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，则每年储蓄金额</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=30000-C</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。为达到退休目标，应使储蓄年金在</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65</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岁时的终值等于退休年金在</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65</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岁时的现值。计</a:t>
                </a:r>
                <a14:m>
                  <m:oMath xmlns:m="http://schemas.openxmlformats.org/officeDocument/2006/math">
                    <m:sSubSup>
                      <m:sSubSupPr>
                        <m:ctrlPr>
                          <a:rPr lang="en-US" altLang="zh-CN" sz="1800" b="1" i="1"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1800" b="1" i="1" smtClean="0">
                            <a:latin typeface="Cambria Math" panose="02040503050406030204" pitchFamily="18" charset="0"/>
                            <a:ea typeface="宋体" panose="02010600030101010101" pitchFamily="2" charset="-122"/>
                            <a:cs typeface="Times New Roman" panose="02020603050405020304" pitchFamily="18" charset="0"/>
                          </a:rPr>
                          <m:t>𝑭𝑽𝑨</m:t>
                        </m:r>
                      </m:e>
                      <m:sub>
                        <m:r>
                          <a:rPr lang="en-US" altLang="zh-CN" sz="1800" b="1" i="1" smtClean="0">
                            <a:latin typeface="Cambria Math" panose="02040503050406030204" pitchFamily="18" charset="0"/>
                            <a:ea typeface="宋体" panose="02010600030101010101" pitchFamily="2" charset="-122"/>
                            <a:cs typeface="Times New Roman" panose="02020603050405020304" pitchFamily="18" charset="0"/>
                          </a:rPr>
                          <m:t>𝟑</m:t>
                        </m:r>
                        <m:r>
                          <a:rPr lang="en-US" altLang="zh-CN" sz="1800" b="1" i="1" smtClean="0">
                            <a:latin typeface="Cambria Math" panose="02040503050406030204" pitchFamily="18" charset="0"/>
                            <a:ea typeface="宋体" panose="02010600030101010101" pitchFamily="2" charset="-122"/>
                            <a:cs typeface="Times New Roman" panose="02020603050405020304" pitchFamily="18" charset="0"/>
                          </a:rPr>
                          <m:t>%</m:t>
                        </m:r>
                      </m:sub>
                      <m:sup>
                        <m:r>
                          <a:rPr lang="en-US" altLang="zh-CN" sz="1800" b="1" i="1" smtClean="0">
                            <a:latin typeface="Cambria Math" panose="02040503050406030204" pitchFamily="18" charset="0"/>
                            <a:ea typeface="宋体" panose="02010600030101010101" pitchFamily="2" charset="-122"/>
                            <a:cs typeface="Times New Roman" panose="02020603050405020304" pitchFamily="18" charset="0"/>
                          </a:rPr>
                          <m:t>𝟑𝟎</m:t>
                        </m:r>
                      </m:sup>
                    </m:sSubSup>
                  </m:oMath>
                </a14:m>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为利率为</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，时间期限为</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30</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年的年金终值系数，根据年金计算知识，</a:t>
                </a:r>
                <a14:m>
                  <m:oMath xmlns:m="http://schemas.openxmlformats.org/officeDocument/2006/math">
                    <m:sSubSup>
                      <m:sSubSupPr>
                        <m:ctrlPr>
                          <a:rPr lang="en-US" altLang="zh-CN" sz="1800" b="1" i="1">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1800" b="1" i="1">
                            <a:latin typeface="Cambria Math" panose="02040503050406030204" pitchFamily="18" charset="0"/>
                            <a:ea typeface="宋体" panose="02010600030101010101" pitchFamily="2" charset="-122"/>
                            <a:cs typeface="Times New Roman" panose="02020603050405020304" pitchFamily="18" charset="0"/>
                          </a:rPr>
                          <m:t>𝑭𝑽𝑨</m:t>
                        </m:r>
                      </m:e>
                      <m:sub>
                        <m:r>
                          <a:rPr lang="en-US" altLang="zh-CN" sz="1800" b="1" i="1">
                            <a:latin typeface="Cambria Math" panose="02040503050406030204" pitchFamily="18" charset="0"/>
                            <a:ea typeface="宋体" panose="02010600030101010101" pitchFamily="2" charset="-122"/>
                            <a:cs typeface="Times New Roman" panose="02020603050405020304" pitchFamily="18" charset="0"/>
                          </a:rPr>
                          <m:t>𝟑</m:t>
                        </m:r>
                        <m:r>
                          <a:rPr lang="en-US" altLang="zh-CN" sz="1800" b="1" i="1">
                            <a:latin typeface="Cambria Math" panose="02040503050406030204" pitchFamily="18" charset="0"/>
                            <a:ea typeface="宋体" panose="02010600030101010101" pitchFamily="2" charset="-122"/>
                            <a:cs typeface="Times New Roman" panose="02020603050405020304" pitchFamily="18" charset="0"/>
                          </a:rPr>
                          <m:t>%</m:t>
                        </m:r>
                      </m:sub>
                      <m:sup>
                        <m:r>
                          <a:rPr lang="en-US" altLang="zh-CN" sz="1800" b="1" i="1">
                            <a:latin typeface="Cambria Math" panose="02040503050406030204" pitchFamily="18" charset="0"/>
                            <a:ea typeface="宋体" panose="02010600030101010101" pitchFamily="2" charset="-122"/>
                            <a:cs typeface="Times New Roman" panose="02020603050405020304" pitchFamily="18" charset="0"/>
                          </a:rPr>
                          <m:t>𝟑𝟎</m:t>
                        </m:r>
                      </m:sup>
                    </m:sSubSup>
                    <m:r>
                      <a:rPr lang="en-US" altLang="zh-CN" sz="1800" b="1" i="1" smtClean="0">
                        <a:latin typeface="Cambria Math" panose="02040503050406030204" pitchFamily="18" charset="0"/>
                        <a:ea typeface="宋体" panose="02010600030101010101" pitchFamily="2" charset="-122"/>
                        <a:cs typeface="Times New Roman" panose="02020603050405020304" pitchFamily="18" charset="0"/>
                      </a:rPr>
                      <m:t>=</m:t>
                    </m:r>
                    <m:f>
                      <m:fPr>
                        <m:ctrlPr>
                          <a:rPr lang="zh-CN" altLang="en-US" sz="1800" b="1" i="1" dirty="0" smtClean="0">
                            <a:latin typeface="Cambria Math" panose="02040503050406030204" pitchFamily="18" charset="0"/>
                            <a:ea typeface="宋体" panose="02010600030101010101" pitchFamily="2" charset="-122"/>
                            <a:cs typeface="Times New Roman" panose="02020603050405020304" pitchFamily="18" charset="0"/>
                          </a:rPr>
                        </m:ctrlPr>
                      </m:fPr>
                      <m:num>
                        <m:sSup>
                          <m:sSupPr>
                            <m:ctrlPr>
                              <a:rPr lang="en-US" altLang="zh-CN" sz="1800" b="1" i="1" dirty="0"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800" b="1" i="1" dirty="0" smtClean="0">
                                <a:latin typeface="Cambria Math" panose="02040503050406030204" pitchFamily="18" charset="0"/>
                                <a:ea typeface="宋体" panose="02010600030101010101" pitchFamily="2" charset="-122"/>
                                <a:cs typeface="Times New Roman" panose="02020603050405020304" pitchFamily="18" charset="0"/>
                              </a:rPr>
                              <m:t>𝟏</m:t>
                            </m:r>
                            <m:r>
                              <a:rPr lang="en-US" altLang="zh-CN" sz="1800" b="1"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dirty="0" smtClean="0">
                                <a:latin typeface="Cambria Math" panose="02040503050406030204" pitchFamily="18" charset="0"/>
                                <a:ea typeface="宋体" panose="02010600030101010101" pitchFamily="2" charset="-122"/>
                                <a:cs typeface="Times New Roman" panose="02020603050405020304" pitchFamily="18" charset="0"/>
                              </a:rPr>
                              <m:t>𝟎𝟑</m:t>
                            </m:r>
                          </m:e>
                          <m:sup>
                            <m:r>
                              <a:rPr lang="en-US" altLang="zh-CN" sz="1800" b="1" i="1" dirty="0" smtClean="0">
                                <a:latin typeface="Cambria Math" panose="02040503050406030204" pitchFamily="18" charset="0"/>
                                <a:ea typeface="宋体" panose="02010600030101010101" pitchFamily="2" charset="-122"/>
                                <a:cs typeface="Times New Roman" panose="02020603050405020304" pitchFamily="18" charset="0"/>
                              </a:rPr>
                              <m:t>𝟑𝟎</m:t>
                            </m:r>
                          </m:sup>
                        </m:sSup>
                        <m:r>
                          <a:rPr lang="en-US" altLang="zh-CN" sz="1800" b="1" i="1" dirty="0">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dirty="0" smtClean="0">
                            <a:latin typeface="Cambria Math" panose="02040503050406030204" pitchFamily="18" charset="0"/>
                            <a:ea typeface="宋体" panose="02010600030101010101" pitchFamily="2" charset="-122"/>
                            <a:cs typeface="Times New Roman" panose="02020603050405020304" pitchFamily="18" charset="0"/>
                          </a:rPr>
                          <m:t>𝟏</m:t>
                        </m:r>
                      </m:num>
                      <m:den>
                        <m:r>
                          <a:rPr lang="en-US" altLang="zh-CN" sz="1800" b="1" i="1" dirty="0" smtClean="0">
                            <a:latin typeface="Cambria Math" panose="02040503050406030204" pitchFamily="18" charset="0"/>
                            <a:ea typeface="宋体" panose="02010600030101010101" pitchFamily="2" charset="-122"/>
                            <a:cs typeface="Times New Roman" panose="02020603050405020304" pitchFamily="18" charset="0"/>
                          </a:rPr>
                          <m:t>𝟎</m:t>
                        </m:r>
                        <m:r>
                          <a:rPr lang="en-US" altLang="zh-CN" sz="1800" b="1"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dirty="0" smtClean="0">
                            <a:latin typeface="Cambria Math" panose="02040503050406030204" pitchFamily="18" charset="0"/>
                            <a:ea typeface="宋体" panose="02010600030101010101" pitchFamily="2" charset="-122"/>
                            <a:cs typeface="Times New Roman" panose="02020603050405020304" pitchFamily="18" charset="0"/>
                          </a:rPr>
                          <m:t>𝟎𝟑</m:t>
                        </m:r>
                      </m:den>
                    </m:f>
                    <m:r>
                      <a:rPr lang="en-US" altLang="zh-CN" sz="1800" b="1" i="1">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=47.58</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。计</a:t>
                </a:r>
                <a14:m>
                  <m:oMath xmlns:m="http://schemas.openxmlformats.org/officeDocument/2006/math">
                    <m:sSubSup>
                      <m:sSubSupPr>
                        <m:ctrlPr>
                          <a:rPr lang="en-US" altLang="zh-CN" sz="1800" b="1" i="1">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1800" b="1" i="1" smtClean="0">
                            <a:latin typeface="Cambria Math" panose="02040503050406030204" pitchFamily="18" charset="0"/>
                            <a:ea typeface="宋体" panose="02010600030101010101" pitchFamily="2" charset="-122"/>
                            <a:cs typeface="Times New Roman" panose="02020603050405020304" pitchFamily="18" charset="0"/>
                          </a:rPr>
                          <m:t>𝑷</m:t>
                        </m:r>
                        <m:r>
                          <a:rPr lang="en-US" altLang="zh-CN" sz="1800" b="1" i="1">
                            <a:latin typeface="Cambria Math" panose="02040503050406030204" pitchFamily="18" charset="0"/>
                            <a:ea typeface="宋体" panose="02010600030101010101" pitchFamily="2" charset="-122"/>
                            <a:cs typeface="Times New Roman" panose="02020603050405020304" pitchFamily="18" charset="0"/>
                          </a:rPr>
                          <m:t>𝑽𝑨</m:t>
                        </m:r>
                      </m:e>
                      <m:sub>
                        <m:r>
                          <a:rPr lang="en-US" altLang="zh-CN" sz="1800" b="1" i="1">
                            <a:latin typeface="Cambria Math" panose="02040503050406030204" pitchFamily="18" charset="0"/>
                            <a:ea typeface="宋体" panose="02010600030101010101" pitchFamily="2" charset="-122"/>
                            <a:cs typeface="Times New Roman" panose="02020603050405020304" pitchFamily="18" charset="0"/>
                          </a:rPr>
                          <m:t>𝟑</m:t>
                        </m:r>
                        <m:r>
                          <a:rPr lang="en-US" altLang="zh-CN" sz="1800" b="1" i="1">
                            <a:latin typeface="Cambria Math" panose="02040503050406030204" pitchFamily="18" charset="0"/>
                            <a:ea typeface="宋体" panose="02010600030101010101" pitchFamily="2" charset="-122"/>
                            <a:cs typeface="Times New Roman" panose="02020603050405020304" pitchFamily="18" charset="0"/>
                          </a:rPr>
                          <m:t>%</m:t>
                        </m:r>
                      </m:sub>
                      <m:sup>
                        <m:r>
                          <a:rPr lang="en-US" altLang="zh-CN" sz="1800" b="1" i="1" smtClean="0">
                            <a:latin typeface="Cambria Math" panose="02040503050406030204" pitchFamily="18" charset="0"/>
                            <a:ea typeface="宋体" panose="02010600030101010101" pitchFamily="2" charset="-122"/>
                            <a:cs typeface="Times New Roman" panose="02020603050405020304" pitchFamily="18" charset="0"/>
                          </a:rPr>
                          <m:t>𝟏𝟓</m:t>
                        </m:r>
                      </m:sup>
                    </m:sSubSup>
                  </m:oMath>
                </a14:m>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为利率为</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，时间期限为</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15</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年的年金现值系数。根据年金计算知识，</a:t>
                </a:r>
                <a14:m>
                  <m:oMath xmlns:m="http://schemas.openxmlformats.org/officeDocument/2006/math">
                    <m:sSubSup>
                      <m:sSubSupPr>
                        <m:ctrlPr>
                          <a:rPr lang="en-US" altLang="zh-CN" sz="1800" b="1" i="1">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1800" b="1" i="1" smtClean="0">
                            <a:latin typeface="Cambria Math" panose="02040503050406030204" pitchFamily="18" charset="0"/>
                            <a:ea typeface="宋体" panose="02010600030101010101" pitchFamily="2" charset="-122"/>
                            <a:cs typeface="Times New Roman" panose="02020603050405020304" pitchFamily="18" charset="0"/>
                          </a:rPr>
                          <m:t>𝑷</m:t>
                        </m:r>
                        <m:r>
                          <a:rPr lang="en-US" altLang="zh-CN" sz="1800" b="1" i="1">
                            <a:latin typeface="Cambria Math" panose="02040503050406030204" pitchFamily="18" charset="0"/>
                            <a:ea typeface="宋体" panose="02010600030101010101" pitchFamily="2" charset="-122"/>
                            <a:cs typeface="Times New Roman" panose="02020603050405020304" pitchFamily="18" charset="0"/>
                          </a:rPr>
                          <m:t>𝑽𝑨</m:t>
                        </m:r>
                      </m:e>
                      <m:sub>
                        <m:r>
                          <a:rPr lang="en-US" altLang="zh-CN" sz="1800" b="1" i="1">
                            <a:latin typeface="Cambria Math" panose="02040503050406030204" pitchFamily="18" charset="0"/>
                            <a:ea typeface="宋体" panose="02010600030101010101" pitchFamily="2" charset="-122"/>
                            <a:cs typeface="Times New Roman" panose="02020603050405020304" pitchFamily="18" charset="0"/>
                          </a:rPr>
                          <m:t>𝟑</m:t>
                        </m:r>
                        <m:r>
                          <a:rPr lang="en-US" altLang="zh-CN" sz="1800" b="1" i="1">
                            <a:latin typeface="Cambria Math" panose="02040503050406030204" pitchFamily="18" charset="0"/>
                            <a:ea typeface="宋体" panose="02010600030101010101" pitchFamily="2" charset="-122"/>
                            <a:cs typeface="Times New Roman" panose="02020603050405020304" pitchFamily="18" charset="0"/>
                          </a:rPr>
                          <m:t>%</m:t>
                        </m:r>
                      </m:sub>
                      <m:sup>
                        <m:r>
                          <a:rPr lang="en-US" altLang="zh-CN" sz="1800" b="1" i="1" smtClean="0">
                            <a:latin typeface="Cambria Math" panose="02040503050406030204" pitchFamily="18" charset="0"/>
                            <a:ea typeface="宋体" panose="02010600030101010101" pitchFamily="2" charset="-122"/>
                            <a:cs typeface="Times New Roman" panose="02020603050405020304" pitchFamily="18" charset="0"/>
                          </a:rPr>
                          <m:t>𝟏𝟓</m:t>
                        </m:r>
                      </m:sup>
                    </m:sSubSup>
                    <m:r>
                      <a:rPr lang="en-US" altLang="zh-CN" sz="1800" b="1" i="1">
                        <a:latin typeface="Cambria Math" panose="02040503050406030204" pitchFamily="18" charset="0"/>
                        <a:ea typeface="宋体" panose="02010600030101010101" pitchFamily="2" charset="-122"/>
                        <a:cs typeface="Times New Roman" panose="02020603050405020304" pitchFamily="18" charset="0"/>
                      </a:rPr>
                      <m:t>=</m:t>
                    </m:r>
                    <m:f>
                      <m:fPr>
                        <m:ctrlPr>
                          <a:rPr lang="zh-CN" altLang="en-US" sz="1800" b="1" i="1" dirty="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800" b="1" i="1" dirty="0" smtClean="0">
                            <a:latin typeface="Cambria Math" panose="02040503050406030204" pitchFamily="18" charset="0"/>
                            <a:ea typeface="宋体" panose="02010600030101010101" pitchFamily="2" charset="-122"/>
                            <a:cs typeface="Times New Roman" panose="02020603050405020304" pitchFamily="18" charset="0"/>
                          </a:rPr>
                          <m:t>𝟏</m:t>
                        </m:r>
                        <m:r>
                          <a:rPr lang="en-US" altLang="zh-CN" sz="1800" b="1" i="1" dirty="0"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1800" b="1" i="1" dirty="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800" b="1" i="1" dirty="0">
                                <a:latin typeface="Cambria Math" panose="02040503050406030204" pitchFamily="18" charset="0"/>
                                <a:ea typeface="宋体" panose="02010600030101010101" pitchFamily="2" charset="-122"/>
                                <a:cs typeface="Times New Roman" panose="02020603050405020304" pitchFamily="18" charset="0"/>
                              </a:rPr>
                              <m:t>𝟏</m:t>
                            </m:r>
                            <m:r>
                              <a:rPr lang="en-US" altLang="zh-CN" sz="1800" b="1" i="1" dirty="0">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dirty="0">
                                <a:latin typeface="Cambria Math" panose="02040503050406030204" pitchFamily="18" charset="0"/>
                                <a:ea typeface="宋体" panose="02010600030101010101" pitchFamily="2" charset="-122"/>
                                <a:cs typeface="Times New Roman" panose="02020603050405020304" pitchFamily="18" charset="0"/>
                              </a:rPr>
                              <m:t>𝟎𝟑</m:t>
                            </m:r>
                          </m:e>
                          <m:sup>
                            <m:r>
                              <a:rPr lang="en-US" altLang="zh-CN" sz="1800" b="1"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dirty="0" smtClean="0">
                                <a:latin typeface="Cambria Math" panose="02040503050406030204" pitchFamily="18" charset="0"/>
                                <a:ea typeface="宋体" panose="02010600030101010101" pitchFamily="2" charset="-122"/>
                                <a:cs typeface="Times New Roman" panose="02020603050405020304" pitchFamily="18" charset="0"/>
                              </a:rPr>
                              <m:t>𝟏𝟓</m:t>
                            </m:r>
                          </m:sup>
                        </m:sSup>
                      </m:num>
                      <m:den>
                        <m:r>
                          <a:rPr lang="en-US" altLang="zh-CN" sz="1800" b="1" i="1" dirty="0">
                            <a:latin typeface="Cambria Math" panose="02040503050406030204" pitchFamily="18" charset="0"/>
                            <a:ea typeface="宋体" panose="02010600030101010101" pitchFamily="2" charset="-122"/>
                            <a:cs typeface="Times New Roman" panose="02020603050405020304" pitchFamily="18" charset="0"/>
                          </a:rPr>
                          <m:t>𝟎</m:t>
                        </m:r>
                        <m:r>
                          <a:rPr lang="en-US" altLang="zh-CN" sz="1800" b="1" i="1" dirty="0">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dirty="0">
                            <a:latin typeface="Cambria Math" panose="02040503050406030204" pitchFamily="18" charset="0"/>
                            <a:ea typeface="宋体" panose="02010600030101010101" pitchFamily="2" charset="-122"/>
                            <a:cs typeface="Times New Roman" panose="02020603050405020304" pitchFamily="18" charset="0"/>
                          </a:rPr>
                          <m:t>𝟎𝟑</m:t>
                        </m:r>
                      </m:den>
                    </m:f>
                  </m:oMath>
                </a14:m>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=11.94</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。根据题意，建立数学公式：</a:t>
                </a:r>
                <a:endParaRPr lang="en-US" altLang="zh-CN" sz="1800" b="1"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spcBef>
                    <a:spcPct val="40000"/>
                  </a:spcBef>
                  <a:buSzTx/>
                  <a:buFont typeface="Times New Roman" panose="02020603050405020304" pitchFamily="18" charset="0"/>
                  <a:buChar char="–"/>
                </a:pP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30000-C</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dirty="0">
                    <a:ea typeface="宋体" panose="02010600030101010101" pitchFamily="2" charset="-122"/>
                    <a:cs typeface="Times New Roman" panose="02020603050405020304" pitchFamily="18" charset="0"/>
                  </a:rPr>
                  <a:t> </a:t>
                </a:r>
                <a14:m>
                  <m:oMath xmlns:m="http://schemas.openxmlformats.org/officeDocument/2006/math">
                    <m:sSubSup>
                      <m:sSubSupPr>
                        <m:ctrlPr>
                          <a:rPr lang="en-US" altLang="zh-CN" sz="1800" b="1" i="1">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1800" b="1" i="1">
                            <a:latin typeface="Cambria Math" panose="02040503050406030204" pitchFamily="18" charset="0"/>
                            <a:ea typeface="宋体" panose="02010600030101010101" pitchFamily="2" charset="-122"/>
                            <a:cs typeface="Times New Roman" panose="02020603050405020304" pitchFamily="18" charset="0"/>
                          </a:rPr>
                          <m:t>𝑭𝑽𝑨</m:t>
                        </m:r>
                      </m:e>
                      <m:sub>
                        <m:r>
                          <a:rPr lang="en-US" altLang="zh-CN" sz="1800" b="1" i="1">
                            <a:latin typeface="Cambria Math" panose="02040503050406030204" pitchFamily="18" charset="0"/>
                            <a:ea typeface="宋体" panose="02010600030101010101" pitchFamily="2" charset="-122"/>
                            <a:cs typeface="Times New Roman" panose="02020603050405020304" pitchFamily="18" charset="0"/>
                          </a:rPr>
                          <m:t>𝟑</m:t>
                        </m:r>
                        <m:r>
                          <a:rPr lang="en-US" altLang="zh-CN" sz="1800" b="1" i="1">
                            <a:latin typeface="Cambria Math" panose="02040503050406030204" pitchFamily="18" charset="0"/>
                            <a:ea typeface="宋体" panose="02010600030101010101" pitchFamily="2" charset="-122"/>
                            <a:cs typeface="Times New Roman" panose="02020603050405020304" pitchFamily="18" charset="0"/>
                          </a:rPr>
                          <m:t>%</m:t>
                        </m:r>
                      </m:sub>
                      <m:sup>
                        <m:r>
                          <a:rPr lang="en-US" altLang="zh-CN" sz="1800" b="1" i="1">
                            <a:latin typeface="Cambria Math" panose="02040503050406030204" pitchFamily="18" charset="0"/>
                            <a:ea typeface="宋体" panose="02010600030101010101" pitchFamily="2" charset="-122"/>
                            <a:cs typeface="Times New Roman" panose="02020603050405020304" pitchFamily="18" charset="0"/>
                          </a:rPr>
                          <m:t>𝟑𝟎</m:t>
                        </m:r>
                      </m:sup>
                    </m:sSubSup>
                  </m:oMath>
                </a14:m>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=22500*</a:t>
                </a:r>
                <a:r>
                  <a:rPr lang="en-US" altLang="zh-CN" sz="1800" b="1" dirty="0">
                    <a:ea typeface="宋体" panose="02010600030101010101" pitchFamily="2" charset="-122"/>
                    <a:cs typeface="Times New Roman" panose="02020603050405020304" pitchFamily="18" charset="0"/>
                  </a:rPr>
                  <a:t> </a:t>
                </a:r>
                <a14:m>
                  <m:oMath xmlns:m="http://schemas.openxmlformats.org/officeDocument/2006/math">
                    <m:sSubSup>
                      <m:sSubSupPr>
                        <m:ctrlPr>
                          <a:rPr lang="en-US" altLang="zh-CN" sz="1800" b="1" i="1">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1800" b="1" i="1">
                            <a:latin typeface="Cambria Math" panose="02040503050406030204" pitchFamily="18" charset="0"/>
                            <a:ea typeface="宋体" panose="02010600030101010101" pitchFamily="2" charset="-122"/>
                            <a:cs typeface="Times New Roman" panose="02020603050405020304" pitchFamily="18" charset="0"/>
                          </a:rPr>
                          <m:t>𝑷𝑽𝑨</m:t>
                        </m:r>
                      </m:e>
                      <m:sub>
                        <m:r>
                          <a:rPr lang="en-US" altLang="zh-CN" sz="1800" b="1" i="1">
                            <a:latin typeface="Cambria Math" panose="02040503050406030204" pitchFamily="18" charset="0"/>
                            <a:ea typeface="宋体" panose="02010600030101010101" pitchFamily="2" charset="-122"/>
                            <a:cs typeface="Times New Roman" panose="02020603050405020304" pitchFamily="18" charset="0"/>
                          </a:rPr>
                          <m:t>𝟑</m:t>
                        </m:r>
                        <m:r>
                          <a:rPr lang="en-US" altLang="zh-CN" sz="1800" b="1" i="1">
                            <a:latin typeface="Cambria Math" panose="02040503050406030204" pitchFamily="18" charset="0"/>
                            <a:ea typeface="宋体" panose="02010600030101010101" pitchFamily="2" charset="-122"/>
                            <a:cs typeface="Times New Roman" panose="02020603050405020304" pitchFamily="18" charset="0"/>
                          </a:rPr>
                          <m:t>%</m:t>
                        </m:r>
                      </m:sub>
                      <m:sup>
                        <m:r>
                          <a:rPr lang="en-US" altLang="zh-CN" sz="1800" b="1" i="1">
                            <a:latin typeface="Cambria Math" panose="02040503050406030204" pitchFamily="18" charset="0"/>
                            <a:ea typeface="宋体" panose="02010600030101010101" pitchFamily="2" charset="-122"/>
                            <a:cs typeface="Times New Roman" panose="02020603050405020304" pitchFamily="18" charset="0"/>
                          </a:rPr>
                          <m:t>𝟏𝟓</m:t>
                        </m:r>
                      </m:sup>
                    </m:sSubSup>
                  </m:oMath>
                </a14:m>
                <a:endParaRPr lang="en-US" altLang="zh-CN" sz="1800" b="1"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spcBef>
                    <a:spcPct val="40000"/>
                  </a:spcBef>
                  <a:buSzTx/>
                  <a:buFont typeface="Times New Roman" panose="02020603050405020304" pitchFamily="18" charset="0"/>
                  <a:buChar char="–"/>
                </a:pP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代入数据，解得</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C=24353</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，储蓄额</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 30000-C= 30000-24354=5646</a:t>
                </a:r>
              </a:p>
              <a:p>
                <a:pPr lvl="1">
                  <a:lnSpc>
                    <a:spcPct val="125000"/>
                  </a:lnSpc>
                  <a:spcBef>
                    <a:spcPct val="40000"/>
                  </a:spcBef>
                  <a:buSzTx/>
                  <a:buFont typeface="Times New Roman" panose="02020603050405020304" pitchFamily="18" charset="0"/>
                  <a:buChar char="–"/>
                </a:pP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即，为达到退休时的消费目标，目前应消费</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24353</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元，储蓄</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5646</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元。</a:t>
                </a:r>
                <a:endParaRPr lang="en-US" altLang="zh-CN" sz="1800" b="1"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spcBef>
                    <a:spcPct val="40000"/>
                  </a:spcBef>
                  <a:buSzTx/>
                  <a:buFont typeface="Times New Roman" panose="02020603050405020304" pitchFamily="18" charset="0"/>
                  <a:buChar char="–"/>
                </a:pPr>
                <a:endParaRPr lang="en-US" altLang="zh-CN" sz="1800" b="1"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39971" name="Rectangle 3">
                <a:extLst>
                  <a:ext uri="{FF2B5EF4-FFF2-40B4-BE49-F238E27FC236}">
                    <a16:creationId xmlns:a16="http://schemas.microsoft.com/office/drawing/2014/main" id="{11A45144-8946-4BA7-96DF-7A66CDFF352A}"/>
                  </a:ext>
                </a:extLst>
              </p:cNvPr>
              <p:cNvSpPr>
                <a:spLocks noGrp="1" noRot="1" noChangeAspect="1" noMove="1" noResize="1" noEditPoints="1" noAdjustHandles="1" noChangeArrowheads="1" noChangeShapeType="1" noTextEdit="1"/>
              </p:cNvSpPr>
              <p:nvPr>
                <p:ph type="body" sz="half" idx="1"/>
              </p:nvPr>
            </p:nvSpPr>
            <p:spPr>
              <a:xfrm>
                <a:off x="323529" y="1556792"/>
                <a:ext cx="8581934" cy="4248472"/>
              </a:xfrm>
              <a:blipFill>
                <a:blip r:embed="rId2"/>
                <a:stretch>
                  <a:fillRect l="-284" t="-143" r="-568" b="-8321"/>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F034310F-6E89-D669-3A10-9E8834B945DE}"/>
              </a:ext>
            </a:extLst>
          </p:cNvPr>
          <p:cNvSpPr txBox="1"/>
          <p:nvPr/>
        </p:nvSpPr>
        <p:spPr>
          <a:xfrm>
            <a:off x="2915816" y="6172200"/>
            <a:ext cx="3528392" cy="400110"/>
          </a:xfrm>
          <a:prstGeom prst="rect">
            <a:avLst/>
          </a:prstGeom>
          <a:noFill/>
        </p:spPr>
        <p:txBody>
          <a:bodyPr wrap="square" rtlCol="0">
            <a:spAutoFit/>
          </a:bodyPr>
          <a:lstStyle/>
          <a:p>
            <a:r>
              <a:rPr lang="zh-CN" altLang="en-US" sz="2000" dirty="0"/>
              <a:t>思考：有无其他解题思路？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animEffect transition="in" filter="blinds(horizontal)">
                                      <p:cBhvr>
                                        <p:cTn id="7" dur="500"/>
                                        <p:tgtEl>
                                          <p:spTgt spid="339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9971">
                                            <p:txEl>
                                              <p:pRg st="1" end="1"/>
                                            </p:txEl>
                                          </p:spTgt>
                                        </p:tgtEl>
                                        <p:attrNameLst>
                                          <p:attrName>style.visibility</p:attrName>
                                        </p:attrNameLst>
                                      </p:cBhvr>
                                      <p:to>
                                        <p:strVal val="visible"/>
                                      </p:to>
                                    </p:set>
                                    <p:animEffect transition="in" filter="blinds(horizontal)">
                                      <p:cBhvr>
                                        <p:cTn id="12" dur="500"/>
                                        <p:tgtEl>
                                          <p:spTgt spid="339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9971">
                                            <p:txEl>
                                              <p:pRg st="2" end="2"/>
                                            </p:txEl>
                                          </p:spTgt>
                                        </p:tgtEl>
                                        <p:attrNameLst>
                                          <p:attrName>style.visibility</p:attrName>
                                        </p:attrNameLst>
                                      </p:cBhvr>
                                      <p:to>
                                        <p:strVal val="visible"/>
                                      </p:to>
                                    </p:set>
                                    <p:animEffect transition="in" filter="blinds(horizontal)">
                                      <p:cBhvr>
                                        <p:cTn id="17" dur="500"/>
                                        <p:tgtEl>
                                          <p:spTgt spid="3399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39971">
                                            <p:txEl>
                                              <p:pRg st="3" end="3"/>
                                            </p:txEl>
                                          </p:spTgt>
                                        </p:tgtEl>
                                        <p:attrNameLst>
                                          <p:attrName>style.visibility</p:attrName>
                                        </p:attrNameLst>
                                      </p:cBhvr>
                                      <p:to>
                                        <p:strVal val="visible"/>
                                      </p:to>
                                    </p:set>
                                    <p:animEffect transition="in" filter="blinds(horizontal)">
                                      <p:cBhvr>
                                        <p:cTn id="22" dur="500"/>
                                        <p:tgtEl>
                                          <p:spTgt spid="3399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39971">
                                            <p:txEl>
                                              <p:pRg st="4" end="4"/>
                                            </p:txEl>
                                          </p:spTgt>
                                        </p:tgtEl>
                                        <p:attrNameLst>
                                          <p:attrName>style.visibility</p:attrName>
                                        </p:attrNameLst>
                                      </p:cBhvr>
                                      <p:to>
                                        <p:strVal val="visible"/>
                                      </p:to>
                                    </p:set>
                                    <p:animEffect transition="in" filter="blinds(horizontal)">
                                      <p:cBhvr>
                                        <p:cTn id="27" dur="500"/>
                                        <p:tgtEl>
                                          <p:spTgt spid="3399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a:extLst>
              <a:ext uri="{FF2B5EF4-FFF2-40B4-BE49-F238E27FC236}">
                <a16:creationId xmlns:a16="http://schemas.microsoft.com/office/drawing/2014/main" id="{D73DB4CF-7369-4F75-AFB4-F5AAF21F7B5D}"/>
              </a:ext>
            </a:extLst>
          </p:cNvPr>
          <p:cNvSpPr>
            <a:spLocks noGrp="1" noChangeArrowheads="1"/>
          </p:cNvSpPr>
          <p:nvPr>
            <p:ph type="title"/>
          </p:nvPr>
        </p:nvSpPr>
        <p:spPr bwMode="auto">
          <a:xfrm>
            <a:off x="206375" y="557213"/>
            <a:ext cx="8686800" cy="1143000"/>
          </a:xfrm>
          <a:ln>
            <a:miter lim="800000"/>
            <a:headEnd/>
            <a:tailEnd/>
          </a:ln>
        </p:spPr>
        <p:txBody>
          <a:bodyPr vert="horz" wrap="square" lIns="92075" tIns="46039" rIns="92075" bIns="46039" numCol="1" anchor="ctr" anchorCtr="0" compatLnSpc="1">
            <a:prstTxWarp prst="textNoShape">
              <a:avLst/>
            </a:prstTxWarp>
          </a:bodyPr>
          <a:lstStyle/>
          <a:p>
            <a:pPr>
              <a:defRPr/>
            </a:pPr>
            <a:r>
              <a:rPr lang="zh-CN" altLang="en-US" sz="4000" b="1" dirty="0">
                <a:solidFill>
                  <a:schemeClr val="tx1"/>
                </a:solidFill>
                <a:effectLst>
                  <a:outerShdw blurRad="38100" dist="38100" dir="2700000" algn="tl">
                    <a:srgbClr val="C0C0C0"/>
                  </a:outerShdw>
                </a:effectLst>
                <a:ea typeface="宋体" panose="02010600030101010101" pitchFamily="2" charset="-122"/>
                <a:cs typeface="Times New Roman" panose="02020603050405020304" pitchFamily="18" charset="0"/>
              </a:rPr>
              <a:t>用</a:t>
            </a:r>
            <a:r>
              <a:rPr lang="en-US" altLang="zh-CN" sz="4000" b="1" dirty="0">
                <a:solidFill>
                  <a:schemeClr val="tx1"/>
                </a:solidFill>
                <a:effectLst>
                  <a:outerShdw blurRad="38100" dist="38100" dir="2700000" algn="tl">
                    <a:srgbClr val="C0C0C0"/>
                  </a:outerShdw>
                </a:effectLst>
                <a:ea typeface="宋体" panose="02010600030101010101" pitchFamily="2" charset="-122"/>
                <a:cs typeface="Times New Roman" panose="02020603050405020304" pitchFamily="18" charset="0"/>
              </a:rPr>
              <a:t>EXCEL</a:t>
            </a:r>
            <a:r>
              <a:rPr lang="zh-CN" altLang="en-US" sz="4000" b="1" dirty="0">
                <a:solidFill>
                  <a:schemeClr val="tx1"/>
                </a:solidFill>
                <a:effectLst>
                  <a:outerShdw blurRad="38100" dist="38100" dir="2700000" algn="tl">
                    <a:srgbClr val="C0C0C0"/>
                  </a:outerShdw>
                </a:effectLst>
                <a:ea typeface="宋体" panose="02010600030101010101" pitchFamily="2" charset="-122"/>
                <a:cs typeface="Times New Roman" panose="02020603050405020304" pitchFamily="18" charset="0"/>
              </a:rPr>
              <a:t>计算年金终值和现值系数</a:t>
            </a:r>
            <a:endParaRPr lang="en-US" altLang="zh-CN" sz="4000" dirty="0">
              <a:effectLst>
                <a:outerShdw blurRad="38100" dist="38100" dir="2700000" algn="tl">
                  <a:srgbClr val="C0C0C0"/>
                </a:outerShdw>
              </a:effectLst>
              <a:ea typeface="宋体" pitchFamily="2" charset="-122"/>
              <a:cs typeface="Times New Roman" pitchFamily="18" charset="0"/>
            </a:endParaRPr>
          </a:p>
        </p:txBody>
      </p:sp>
      <p:graphicFrame>
        <p:nvGraphicFramePr>
          <p:cNvPr id="340996" name="Object 4">
            <a:extLst>
              <a:ext uri="{FF2B5EF4-FFF2-40B4-BE49-F238E27FC236}">
                <a16:creationId xmlns:a16="http://schemas.microsoft.com/office/drawing/2014/main" id="{FCE57187-B1E1-467E-BFDE-314939F920D1}"/>
              </a:ext>
            </a:extLst>
          </p:cNvPr>
          <p:cNvGraphicFramePr>
            <a:graphicFrameLocks noGrp="1"/>
          </p:cNvGraphicFramePr>
          <p:nvPr>
            <p:ph sz="quarter" idx="2"/>
            <p:extLst>
              <p:ext uri="{D42A27DB-BD31-4B8C-83A1-F6EECF244321}">
                <p14:modId xmlns:p14="http://schemas.microsoft.com/office/powerpoint/2010/main" val="1016102322"/>
              </p:ext>
            </p:extLst>
          </p:nvPr>
        </p:nvGraphicFramePr>
        <p:xfrm>
          <a:off x="1475656" y="2132856"/>
          <a:ext cx="5651500" cy="1087437"/>
        </p:xfrm>
        <a:graphic>
          <a:graphicData uri="http://schemas.openxmlformats.org/presentationml/2006/ole">
            <mc:AlternateContent xmlns:mc="http://schemas.openxmlformats.org/markup-compatibility/2006">
              <mc:Choice xmlns:v="urn:schemas-microsoft-com:vml" Requires="v">
                <p:oleObj name="文档" r:id="rId3" imgW="7292858" imgH="1404015" progId="Word.Document.8">
                  <p:embed/>
                </p:oleObj>
              </mc:Choice>
              <mc:Fallback>
                <p:oleObj name="文档" r:id="rId3" imgW="7292858" imgH="1404015" progId="Word.Document.8">
                  <p:embed/>
                  <p:pic>
                    <p:nvPicPr>
                      <p:cNvPr id="340996" name="Object 4">
                        <a:extLst>
                          <a:ext uri="{FF2B5EF4-FFF2-40B4-BE49-F238E27FC236}">
                            <a16:creationId xmlns:a16="http://schemas.microsoft.com/office/drawing/2014/main" id="{FCE57187-B1E1-467E-BFDE-314939F920D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2132856"/>
                        <a:ext cx="5651500" cy="1087437"/>
                      </a:xfrm>
                      <a:prstGeom prst="rect">
                        <a:avLst/>
                      </a:prstGeom>
                      <a:noFill/>
                      <a:ln>
                        <a:noFill/>
                      </a:ln>
                      <a:effectLst/>
                      <a:extLst>
                        <a:ext uri="{909E8E84-426E-40DD-AFC4-6F175D3DCCD1}">
                          <a14:hiddenFill xmlns:a14="http://schemas.microsoft.com/office/drawing/2010/main">
                            <a:solidFill>
                              <a:srgbClr val="990099"/>
                            </a:solidFill>
                          </a14:hiddenFill>
                        </a:ext>
                        <a:ext uri="{91240B29-F687-4F45-9708-019B960494DF}">
                          <a14:hiddenLine xmlns:a14="http://schemas.microsoft.com/office/drawing/2010/main" w="9525">
                            <a:solidFill>
                              <a:srgbClr val="4D4D4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graphicFrame>
        <p:nvGraphicFramePr>
          <p:cNvPr id="340997" name="Object 5">
            <a:extLst>
              <a:ext uri="{FF2B5EF4-FFF2-40B4-BE49-F238E27FC236}">
                <a16:creationId xmlns:a16="http://schemas.microsoft.com/office/drawing/2014/main" id="{95C35437-12FA-44A2-A433-BCD5ABC00E30}"/>
              </a:ext>
            </a:extLst>
          </p:cNvPr>
          <p:cNvGraphicFramePr>
            <a:graphicFrameLocks noGrp="1"/>
          </p:cNvGraphicFramePr>
          <p:nvPr>
            <p:ph sz="quarter" idx="3"/>
            <p:extLst>
              <p:ext uri="{D42A27DB-BD31-4B8C-83A1-F6EECF244321}">
                <p14:modId xmlns:p14="http://schemas.microsoft.com/office/powerpoint/2010/main" val="527125212"/>
              </p:ext>
            </p:extLst>
          </p:nvPr>
        </p:nvGraphicFramePr>
        <p:xfrm>
          <a:off x="1475656" y="3285381"/>
          <a:ext cx="5500688" cy="1220787"/>
        </p:xfrm>
        <a:graphic>
          <a:graphicData uri="http://schemas.openxmlformats.org/presentationml/2006/ole">
            <mc:AlternateContent xmlns:mc="http://schemas.openxmlformats.org/markup-compatibility/2006">
              <mc:Choice xmlns:v="urn:schemas-microsoft-com:vml" Requires="v">
                <p:oleObj name="文档" r:id="rId5" imgW="7115564" imgH="1583610" progId="Word.Document.8">
                  <p:embed/>
                </p:oleObj>
              </mc:Choice>
              <mc:Fallback>
                <p:oleObj name="文档" r:id="rId5" imgW="7115564" imgH="1583610" progId="Word.Document.8">
                  <p:embed/>
                  <p:pic>
                    <p:nvPicPr>
                      <p:cNvPr id="340997" name="Object 5">
                        <a:extLst>
                          <a:ext uri="{FF2B5EF4-FFF2-40B4-BE49-F238E27FC236}">
                            <a16:creationId xmlns:a16="http://schemas.microsoft.com/office/drawing/2014/main" id="{95C35437-12FA-44A2-A433-BCD5ABC00E30}"/>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3285381"/>
                        <a:ext cx="5500688" cy="1220787"/>
                      </a:xfrm>
                      <a:prstGeom prst="rect">
                        <a:avLst/>
                      </a:prstGeom>
                      <a:noFill/>
                      <a:ln>
                        <a:noFill/>
                      </a:ln>
                      <a:effectLst/>
                      <a:extLst>
                        <a:ext uri="{909E8E84-426E-40DD-AFC4-6F175D3DCCD1}">
                          <a14:hiddenFill xmlns:a14="http://schemas.microsoft.com/office/drawing/2010/main">
                            <a:solidFill>
                              <a:srgbClr val="990099"/>
                            </a:solidFill>
                          </a14:hiddenFill>
                        </a:ext>
                        <a:ext uri="{91240B29-F687-4F45-9708-019B960494DF}">
                          <a14:hiddenLine xmlns:a14="http://schemas.microsoft.com/office/drawing/2010/main" w="9525">
                            <a:solidFill>
                              <a:srgbClr val="4D4D4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spTree>
    <p:extLst>
      <p:ext uri="{BB962C8B-B14F-4D97-AF65-F5344CB8AC3E}">
        <p14:creationId xmlns:p14="http://schemas.microsoft.com/office/powerpoint/2010/main" val="205694905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0996"/>
                                        </p:tgtEl>
                                        <p:attrNameLst>
                                          <p:attrName>style.visibility</p:attrName>
                                        </p:attrNameLst>
                                      </p:cBhvr>
                                      <p:to>
                                        <p:strVal val="visible"/>
                                      </p:to>
                                    </p:set>
                                    <p:animEffect transition="in" filter="blinds(horizontal)">
                                      <p:cBhvr>
                                        <p:cTn id="7" dur="500"/>
                                        <p:tgtEl>
                                          <p:spTgt spid="3409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0997"/>
                                        </p:tgtEl>
                                        <p:attrNameLst>
                                          <p:attrName>style.visibility</p:attrName>
                                        </p:attrNameLst>
                                      </p:cBhvr>
                                      <p:to>
                                        <p:strVal val="visible"/>
                                      </p:to>
                                    </p:set>
                                    <p:animEffect transition="in" filter="blinds(horizontal)">
                                      <p:cBhvr>
                                        <p:cTn id="12" dur="500"/>
                                        <p:tgtEl>
                                          <p:spTgt spid="340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管理学院">
  <a:themeElements>
    <a:clrScheme name="">
      <a:dk1>
        <a:srgbClr val="000000"/>
      </a:dk1>
      <a:lt1>
        <a:srgbClr val="FFFFFF"/>
      </a:lt1>
      <a:dk2>
        <a:srgbClr val="008A84"/>
      </a:dk2>
      <a:lt2>
        <a:srgbClr val="FFFFFF"/>
      </a:lt2>
      <a:accent1>
        <a:srgbClr val="618FFD"/>
      </a:accent1>
      <a:accent2>
        <a:srgbClr val="FAFD00"/>
      </a:accent2>
      <a:accent3>
        <a:srgbClr val="FFFFFF"/>
      </a:accent3>
      <a:accent4>
        <a:srgbClr val="000000"/>
      </a:accent4>
      <a:accent5>
        <a:srgbClr val="B7C6FE"/>
      </a:accent5>
      <a:accent6>
        <a:srgbClr val="E3E500"/>
      </a:accent6>
      <a:hlink>
        <a:srgbClr val="00FFFF"/>
      </a:hlink>
      <a:folHlink>
        <a:srgbClr val="8CF4EA"/>
      </a:folHlink>
    </a:clrScheme>
    <a:fontScheme name="管理学院">
      <a:majorFont>
        <a:latin typeface="Times New Roman"/>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stealth" w="med" len="med"/>
          <a:tailEnd type="stealth"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ZapfDingbats"/>
          </a:defRPr>
        </a:defPPr>
      </a:lstStyle>
    </a:spDef>
    <a:ln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stealth" w="med" len="med"/>
          <a:tailEnd type="stealth"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ZapfDingbats"/>
          </a:defRPr>
        </a:defPPr>
      </a:lstStyle>
    </a:lnDef>
  </a:objectDefaults>
  <a:extraClrSchemeLst>
    <a:extraClrScheme>
      <a:clrScheme name="管理学院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管理学院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管理学院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管理学院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管理学院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管理学院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管理学院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stealth" w="med" len="med"/>
          <a:tailEnd type="stealth"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ZapfDingbats"/>
          </a:defRPr>
        </a:defPPr>
      </a:lstStyle>
    </a:spDef>
    <a:ln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stealth" w="med" len="med"/>
          <a:tailEnd type="stealth"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ZapfDingbats"/>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Data\Microsoft\Templates\管理学院.pot</Template>
  <TotalTime>24441</TotalTime>
  <Words>2977</Words>
  <Application>Microsoft Office PowerPoint</Application>
  <PresentationFormat>顶置</PresentationFormat>
  <Paragraphs>258</Paragraphs>
  <Slides>33</Slides>
  <Notes>7</Notes>
  <HiddenSlides>0</HiddenSlides>
  <MMClips>1</MMClips>
  <ScaleCrop>false</ScaleCrop>
  <HeadingPairs>
    <vt:vector size="8" baseType="variant">
      <vt:variant>
        <vt:lpstr>已用的字体</vt:lpstr>
      </vt:variant>
      <vt:variant>
        <vt:i4>15</vt:i4>
      </vt:variant>
      <vt:variant>
        <vt:lpstr>主题</vt:lpstr>
      </vt:variant>
      <vt:variant>
        <vt:i4>3</vt:i4>
      </vt:variant>
      <vt:variant>
        <vt:lpstr>嵌入 OLE 服务器</vt:lpstr>
      </vt:variant>
      <vt:variant>
        <vt:i4>5</vt:i4>
      </vt:variant>
      <vt:variant>
        <vt:lpstr>幻灯片标题</vt:lpstr>
      </vt:variant>
      <vt:variant>
        <vt:i4>33</vt:i4>
      </vt:variant>
    </vt:vector>
  </HeadingPairs>
  <TitlesOfParts>
    <vt:vector size="56" baseType="lpstr">
      <vt:lpstr>N Helvetica Narrow</vt:lpstr>
      <vt:lpstr>ZapfDingbats</vt:lpstr>
      <vt:lpstr>等线</vt:lpstr>
      <vt:lpstr>华文宋体</vt:lpstr>
      <vt:lpstr>华文行楷</vt:lpstr>
      <vt:lpstr>华文中宋</vt:lpstr>
      <vt:lpstr>楷体_GB2312</vt:lpstr>
      <vt:lpstr>宋体</vt:lpstr>
      <vt:lpstr>Arial</vt:lpstr>
      <vt:lpstr>Calibri</vt:lpstr>
      <vt:lpstr>Cambria Math</vt:lpstr>
      <vt:lpstr>Tahoma</vt:lpstr>
      <vt:lpstr>Times</vt:lpstr>
      <vt:lpstr>Times New Roman</vt:lpstr>
      <vt:lpstr>Wingdings</vt:lpstr>
      <vt:lpstr>管理学院</vt:lpstr>
      <vt:lpstr>诗情画意</vt:lpstr>
      <vt:lpstr>2_Office 主题​​</vt:lpstr>
      <vt:lpstr>Image</vt:lpstr>
      <vt:lpstr>文档</vt:lpstr>
      <vt:lpstr>工作表</vt:lpstr>
      <vt:lpstr>Equation</vt:lpstr>
      <vt:lpstr>Equation.3</vt:lpstr>
      <vt:lpstr>第5章 家庭储蓄与投资决策</vt:lpstr>
      <vt:lpstr>PowerPoint 演示文稿</vt:lpstr>
      <vt:lpstr>Life Cycle Financial Planning 生命周期财务规划</vt:lpstr>
      <vt:lpstr>人生收支曲线</vt:lpstr>
      <vt:lpstr>内容</vt:lpstr>
      <vt:lpstr>生命周期储蓄模型</vt:lpstr>
      <vt:lpstr>情形1：退休消费保持退休前收入的一定比例</vt:lpstr>
      <vt:lpstr>退休消费保持退休前收入的一定比例</vt:lpstr>
      <vt:lpstr>用EXCEL计算年金终值和现值系数</vt:lpstr>
      <vt:lpstr>退休消费保持退休前收入的一定比例</vt:lpstr>
      <vt:lpstr>退休消费保持退休前收入的75%</vt:lpstr>
      <vt:lpstr>情形2：终身保持相同的消费水平</vt:lpstr>
      <vt:lpstr>终身保持相同的消费水平</vt:lpstr>
      <vt:lpstr>PowerPoint 演示文稿</vt:lpstr>
      <vt:lpstr>PowerPoint 演示文稿</vt:lpstr>
      <vt:lpstr>The Intertemporal Budget Constraint 跨期预算约束</vt:lpstr>
      <vt:lpstr>小故事：含着金钥匙出生</vt:lpstr>
      <vt:lpstr>课堂练习</vt:lpstr>
      <vt:lpstr>课堂练习答案</vt:lpstr>
      <vt:lpstr>考虑到社会保障</vt:lpstr>
      <vt:lpstr>考虑社会保障</vt:lpstr>
      <vt:lpstr>PowerPoint 演示文稿</vt:lpstr>
      <vt:lpstr>通过自愿性退休计划延迟支付税收</vt:lpstr>
      <vt:lpstr>税收延迟的优势</vt:lpstr>
      <vt:lpstr>本章小结</vt:lpstr>
      <vt:lpstr>讨论</vt:lpstr>
      <vt:lpstr>挑战性作业</vt:lpstr>
      <vt:lpstr>附录：英国富人的收入来源</vt:lpstr>
      <vt:lpstr>PowerPoint 演示文稿</vt:lpstr>
      <vt:lpstr>健康、漂亮、美容与人力资本</vt:lpstr>
      <vt:lpstr>PowerPoint 演示文稿</vt:lpstr>
      <vt:lpstr>PowerPoint 演示文稿</vt:lpstr>
      <vt:lpstr>PowerPoint 演示文稿</vt:lpstr>
    </vt:vector>
  </TitlesOfParts>
  <Company>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Interpreting Financial Statements</dc:title>
  <dc:creator>Yong Zeng &amp; Wengxin Guo</dc:creator>
  <cp:lastModifiedBy>wonder bella</cp:lastModifiedBy>
  <cp:revision>1596</cp:revision>
  <dcterms:created xsi:type="dcterms:W3CDTF">1998-05-22T01:40:49Z</dcterms:created>
  <dcterms:modified xsi:type="dcterms:W3CDTF">2024-12-25T05:14:39Z</dcterms:modified>
</cp:coreProperties>
</file>