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 id="2147490232" r:id="rId3"/>
  </p:sldMasterIdLst>
  <p:notesMasterIdLst>
    <p:notesMasterId r:id="rId52"/>
  </p:notesMasterIdLst>
  <p:handoutMasterIdLst>
    <p:handoutMasterId r:id="rId53"/>
  </p:handoutMasterIdLst>
  <p:sldIdLst>
    <p:sldId id="882" r:id="rId4"/>
    <p:sldId id="907" r:id="rId5"/>
    <p:sldId id="908" r:id="rId6"/>
    <p:sldId id="854" r:id="rId7"/>
    <p:sldId id="917" r:id="rId8"/>
    <p:sldId id="398" r:id="rId9"/>
    <p:sldId id="880" r:id="rId10"/>
    <p:sldId id="640" r:id="rId11"/>
    <p:sldId id="864" r:id="rId12"/>
    <p:sldId id="881" r:id="rId13"/>
    <p:sldId id="402" r:id="rId14"/>
    <p:sldId id="711" r:id="rId15"/>
    <p:sldId id="479" r:id="rId16"/>
    <p:sldId id="480" r:id="rId17"/>
    <p:sldId id="710" r:id="rId18"/>
    <p:sldId id="909" r:id="rId19"/>
    <p:sldId id="876" r:id="rId20"/>
    <p:sldId id="877" r:id="rId21"/>
    <p:sldId id="911" r:id="rId22"/>
    <p:sldId id="910" r:id="rId23"/>
    <p:sldId id="717" r:id="rId24"/>
    <p:sldId id="712" r:id="rId25"/>
    <p:sldId id="713" r:id="rId26"/>
    <p:sldId id="714" r:id="rId27"/>
    <p:sldId id="828" r:id="rId28"/>
    <p:sldId id="829" r:id="rId29"/>
    <p:sldId id="883" r:id="rId30"/>
    <p:sldId id="905" r:id="rId31"/>
    <p:sldId id="884" r:id="rId32"/>
    <p:sldId id="459" r:id="rId33"/>
    <p:sldId id="893" r:id="rId34"/>
    <p:sldId id="461" r:id="rId35"/>
    <p:sldId id="718" r:id="rId36"/>
    <p:sldId id="895" r:id="rId37"/>
    <p:sldId id="890" r:id="rId38"/>
    <p:sldId id="720" r:id="rId39"/>
    <p:sldId id="894" r:id="rId40"/>
    <p:sldId id="892" r:id="rId41"/>
    <p:sldId id="830" r:id="rId42"/>
    <p:sldId id="872" r:id="rId43"/>
    <p:sldId id="873" r:id="rId44"/>
    <p:sldId id="914" r:id="rId45"/>
    <p:sldId id="887" r:id="rId46"/>
    <p:sldId id="888" r:id="rId47"/>
    <p:sldId id="879" r:id="rId48"/>
    <p:sldId id="889" r:id="rId49"/>
    <p:sldId id="896" r:id="rId50"/>
    <p:sldId id="897" r:id="rId51"/>
  </p:sldIdLst>
  <p:sldSz cx="9144000" cy="6858000" type="overhead"/>
  <p:notesSz cx="9823450" cy="6808788"/>
  <p:defaultTextStyle>
    <a:defPPr>
      <a:defRPr lang="en-US"/>
    </a:defPPr>
    <a:lvl1pPr algn="l" rtl="0" eaLnBrk="0" fontAlgn="base" hangingPunct="0">
      <a:spcBef>
        <a:spcPct val="0"/>
      </a:spcBef>
      <a:spcAft>
        <a:spcPct val="0"/>
      </a:spcAft>
      <a:defRPr sz="2400" kern="1200">
        <a:solidFill>
          <a:schemeClr val="tx1"/>
        </a:solidFill>
        <a:latin typeface="ZapfDingbats"/>
        <a:ea typeface="+mn-ea"/>
        <a:cs typeface="+mn-cs"/>
      </a:defRPr>
    </a:lvl1pPr>
    <a:lvl2pPr marL="457200" algn="l" rtl="0" eaLnBrk="0" fontAlgn="base" hangingPunct="0">
      <a:spcBef>
        <a:spcPct val="0"/>
      </a:spcBef>
      <a:spcAft>
        <a:spcPct val="0"/>
      </a:spcAft>
      <a:defRPr sz="2400" kern="1200">
        <a:solidFill>
          <a:schemeClr val="tx1"/>
        </a:solidFill>
        <a:latin typeface="ZapfDingbats"/>
        <a:ea typeface="+mn-ea"/>
        <a:cs typeface="+mn-cs"/>
      </a:defRPr>
    </a:lvl2pPr>
    <a:lvl3pPr marL="914400" algn="l" rtl="0" eaLnBrk="0" fontAlgn="base" hangingPunct="0">
      <a:spcBef>
        <a:spcPct val="0"/>
      </a:spcBef>
      <a:spcAft>
        <a:spcPct val="0"/>
      </a:spcAft>
      <a:defRPr sz="2400" kern="1200">
        <a:solidFill>
          <a:schemeClr val="tx1"/>
        </a:solidFill>
        <a:latin typeface="ZapfDingbats"/>
        <a:ea typeface="+mn-ea"/>
        <a:cs typeface="+mn-cs"/>
      </a:defRPr>
    </a:lvl3pPr>
    <a:lvl4pPr marL="1371600" algn="l" rtl="0" eaLnBrk="0" fontAlgn="base" hangingPunct="0">
      <a:spcBef>
        <a:spcPct val="0"/>
      </a:spcBef>
      <a:spcAft>
        <a:spcPct val="0"/>
      </a:spcAft>
      <a:defRPr sz="2400" kern="1200">
        <a:solidFill>
          <a:schemeClr val="tx1"/>
        </a:solidFill>
        <a:latin typeface="ZapfDingbats"/>
        <a:ea typeface="+mn-ea"/>
        <a:cs typeface="+mn-cs"/>
      </a:defRPr>
    </a:lvl4pPr>
    <a:lvl5pPr marL="1828800" algn="l" rtl="0" eaLnBrk="0" fontAlgn="base" hangingPunct="0">
      <a:spcBef>
        <a:spcPct val="0"/>
      </a:spcBef>
      <a:spcAft>
        <a:spcPct val="0"/>
      </a:spcAft>
      <a:defRPr sz="2400" kern="1200">
        <a:solidFill>
          <a:schemeClr val="tx1"/>
        </a:solidFill>
        <a:latin typeface="ZapfDingbats"/>
        <a:ea typeface="+mn-ea"/>
        <a:cs typeface="+mn-cs"/>
      </a:defRPr>
    </a:lvl5pPr>
    <a:lvl6pPr marL="2286000" algn="l" defTabSz="914400" rtl="0" eaLnBrk="1" latinLnBrk="0" hangingPunct="1">
      <a:defRPr sz="2400" kern="1200">
        <a:solidFill>
          <a:schemeClr val="tx1"/>
        </a:solidFill>
        <a:latin typeface="ZapfDingbats"/>
        <a:ea typeface="+mn-ea"/>
        <a:cs typeface="+mn-cs"/>
      </a:defRPr>
    </a:lvl6pPr>
    <a:lvl7pPr marL="2743200" algn="l" defTabSz="914400" rtl="0" eaLnBrk="1" latinLnBrk="0" hangingPunct="1">
      <a:defRPr sz="2400" kern="1200">
        <a:solidFill>
          <a:schemeClr val="tx1"/>
        </a:solidFill>
        <a:latin typeface="ZapfDingbats"/>
        <a:ea typeface="+mn-ea"/>
        <a:cs typeface="+mn-cs"/>
      </a:defRPr>
    </a:lvl7pPr>
    <a:lvl8pPr marL="3200400" algn="l" defTabSz="914400" rtl="0" eaLnBrk="1" latinLnBrk="0" hangingPunct="1">
      <a:defRPr sz="2400" kern="1200">
        <a:solidFill>
          <a:schemeClr val="tx1"/>
        </a:solidFill>
        <a:latin typeface="ZapfDingbats"/>
        <a:ea typeface="+mn-ea"/>
        <a:cs typeface="+mn-cs"/>
      </a:defRPr>
    </a:lvl8pPr>
    <a:lvl9pPr marL="3657600" algn="l" defTabSz="914400" rtl="0" eaLnBrk="1" latinLnBrk="0" hangingPunct="1">
      <a:defRPr sz="2400" kern="1200">
        <a:solidFill>
          <a:schemeClr val="tx1"/>
        </a:solidFill>
        <a:latin typeface="ZapfDingbat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5">
          <p15:clr>
            <a:srgbClr val="A4A3A4"/>
          </p15:clr>
        </p15:guide>
        <p15:guide id="2" pos="3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00FF"/>
    <a:srgbClr val="C0C0C0"/>
    <a:srgbClr val="0000CC"/>
    <a:srgbClr val="003399"/>
    <a:srgbClr val="FF6600"/>
    <a:srgbClr val="FF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07" autoAdjust="0"/>
    <p:restoredTop sz="86062" autoAdjust="0"/>
  </p:normalViewPr>
  <p:slideViewPr>
    <p:cSldViewPr>
      <p:cViewPr varScale="1">
        <p:scale>
          <a:sx n="76" d="100"/>
          <a:sy n="76" d="100"/>
        </p:scale>
        <p:origin x="768" y="42"/>
      </p:cViewPr>
      <p:guideLst>
        <p:guide orient="horz" pos="2160"/>
        <p:guide pos="2880"/>
      </p:guideLst>
    </p:cSldViewPr>
  </p:slideViewPr>
  <p:outlineViewPr>
    <p:cViewPr>
      <p:scale>
        <a:sx n="33" d="100"/>
        <a:sy n="33" d="100"/>
      </p:scale>
      <p:origin x="0" y="-7292"/>
    </p:cViewPr>
  </p:outlineViewPr>
  <p:notesTextViewPr>
    <p:cViewPr>
      <p:scale>
        <a:sx n="100" d="100"/>
        <a:sy n="100" d="100"/>
      </p:scale>
      <p:origin x="0" y="0"/>
    </p:cViewPr>
  </p:notesTextViewPr>
  <p:sorterViewPr>
    <p:cViewPr>
      <p:scale>
        <a:sx n="100" d="100"/>
        <a:sy n="100" d="100"/>
      </p:scale>
      <p:origin x="0" y="1212"/>
    </p:cViewPr>
  </p:sorterViewPr>
  <p:notesViewPr>
    <p:cSldViewPr>
      <p:cViewPr varScale="1">
        <p:scale>
          <a:sx n="65" d="100"/>
          <a:sy n="65" d="100"/>
        </p:scale>
        <p:origin x="-912" y="-96"/>
      </p:cViewPr>
      <p:guideLst>
        <p:guide orient="horz" pos="2145"/>
        <p:guide pos="3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handoutMaster" Target="handoutMasters/handoutMaster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9E492FF-DC07-43EF-9200-4661D68CC990}"/>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defRPr sz="1200">
                <a:latin typeface="Tahoma" pitchFamily="34" charset="0"/>
              </a:defRPr>
            </a:lvl1pPr>
          </a:lstStyle>
          <a:p>
            <a:pPr>
              <a:defRPr/>
            </a:pPr>
            <a:r>
              <a:rPr lang="zh-CN" altLang="en-US"/>
              <a:t>"</a:t>
            </a:r>
            <a:r>
              <a:rPr lang="en-US" altLang="zh-CN"/>
              <a:t>Finance" Bodie and Merton</a:t>
            </a:r>
          </a:p>
        </p:txBody>
      </p:sp>
      <p:sp>
        <p:nvSpPr>
          <p:cNvPr id="4099" name="Rectangle 3">
            <a:extLst>
              <a:ext uri="{FF2B5EF4-FFF2-40B4-BE49-F238E27FC236}">
                <a16:creationId xmlns:a16="http://schemas.microsoft.com/office/drawing/2014/main" id="{5B864068-CD9D-404E-9E16-043FFE2D6F43}"/>
              </a:ext>
            </a:extLst>
          </p:cNvPr>
          <p:cNvSpPr>
            <a:spLocks noGrp="1" noChangeArrowheads="1"/>
          </p:cNvSpPr>
          <p:nvPr>
            <p:ph type="dt" sz="quarter"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defRPr sz="1200">
                <a:latin typeface="Tahoma" pitchFamily="34" charset="0"/>
              </a:defRPr>
            </a:lvl1pPr>
          </a:lstStyle>
          <a:p>
            <a:pPr>
              <a:defRPr/>
            </a:pPr>
            <a:endParaRPr lang="en-US" altLang="zh-CN"/>
          </a:p>
        </p:txBody>
      </p:sp>
      <p:sp>
        <p:nvSpPr>
          <p:cNvPr id="4101" name="Rectangle 5">
            <a:extLst>
              <a:ext uri="{FF2B5EF4-FFF2-40B4-BE49-F238E27FC236}">
                <a16:creationId xmlns:a16="http://schemas.microsoft.com/office/drawing/2014/main" id="{04698AB0-3D3C-446A-B415-512D58C8E696}"/>
              </a:ext>
            </a:extLst>
          </p:cNvPr>
          <p:cNvSpPr>
            <a:spLocks noGrp="1" noChangeArrowheads="1"/>
          </p:cNvSpPr>
          <p:nvPr>
            <p:ph type="sldNum" sz="quarter" idx="3"/>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defRPr sz="1200">
                <a:latin typeface="Tahoma" panose="020B0604030504040204" pitchFamily="34" charset="0"/>
              </a:defRPr>
            </a:lvl1pPr>
          </a:lstStyle>
          <a:p>
            <a:pPr>
              <a:defRPr/>
            </a:pPr>
            <a:fld id="{9793BB36-5EE5-4736-A9B6-175473B8D9D3}"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8777693-F74B-4663-9A23-F2051A7C6838}"/>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zh-CN" altLang="en-US"/>
          </a:p>
        </p:txBody>
      </p:sp>
      <p:sp>
        <p:nvSpPr>
          <p:cNvPr id="10243" name="Rectangle 3">
            <a:extLst>
              <a:ext uri="{FF2B5EF4-FFF2-40B4-BE49-F238E27FC236}">
                <a16:creationId xmlns:a16="http://schemas.microsoft.com/office/drawing/2014/main" id="{A6C5F844-3206-44A9-B5A0-E271C443C371}"/>
              </a:ext>
            </a:extLst>
          </p:cNvPr>
          <p:cNvSpPr>
            <a:spLocks noGrp="1" noRot="1" noChangeAspect="1" noChangeArrowheads="1" noTextEdit="1"/>
          </p:cNvSpPr>
          <p:nvPr>
            <p:ph type="sldImg" idx="2"/>
          </p:nvPr>
        </p:nvSpPr>
        <p:spPr bwMode="auto">
          <a:xfrm>
            <a:off x="3209925" y="511175"/>
            <a:ext cx="3403600" cy="2552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E9FA9E11-8CFB-4E7D-A765-F18D02631CF1}"/>
              </a:ext>
            </a:extLst>
          </p:cNvPr>
          <p:cNvSpPr>
            <a:spLocks noGrp="1" noChangeArrowheads="1"/>
          </p:cNvSpPr>
          <p:nvPr>
            <p:ph type="body" sz="quarter" idx="3"/>
          </p:nvPr>
        </p:nvSpPr>
        <p:spPr bwMode="auto">
          <a:xfrm>
            <a:off x="1308100" y="3233738"/>
            <a:ext cx="7207250" cy="30638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a:extLst>
              <a:ext uri="{FF2B5EF4-FFF2-40B4-BE49-F238E27FC236}">
                <a16:creationId xmlns:a16="http://schemas.microsoft.com/office/drawing/2014/main" id="{E09478EC-B353-4D38-B8CE-2A3B4C96C148}"/>
              </a:ext>
            </a:extLst>
          </p:cNvPr>
          <p:cNvSpPr>
            <a:spLocks noGrp="1" noChangeArrowheads="1"/>
          </p:cNvSpPr>
          <p:nvPr>
            <p:ph type="dt"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buFontTx/>
              <a:buChar char="•"/>
              <a:defRPr sz="1200">
                <a:latin typeface="Tahoma" pitchFamily="34" charset="0"/>
              </a:defRPr>
            </a:lvl1pPr>
          </a:lstStyle>
          <a:p>
            <a:pPr>
              <a:defRPr/>
            </a:pPr>
            <a:endParaRPr lang="en-US" altLang="zh-CN"/>
          </a:p>
        </p:txBody>
      </p:sp>
      <p:sp>
        <p:nvSpPr>
          <p:cNvPr id="2054" name="Rectangle 6">
            <a:extLst>
              <a:ext uri="{FF2B5EF4-FFF2-40B4-BE49-F238E27FC236}">
                <a16:creationId xmlns:a16="http://schemas.microsoft.com/office/drawing/2014/main" id="{63C74D18-1B73-457A-9114-0420092AAC5C}"/>
              </a:ext>
            </a:extLst>
          </p:cNvPr>
          <p:cNvSpPr>
            <a:spLocks noGrp="1" noChangeArrowheads="1"/>
          </p:cNvSpPr>
          <p:nvPr>
            <p:ph type="ftr" sz="quarter" idx="4"/>
          </p:nvPr>
        </p:nvSpPr>
        <p:spPr bwMode="auto">
          <a:xfrm>
            <a:off x="0" y="6469063"/>
            <a:ext cx="4256088"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en-US" altLang="zh-CN"/>
          </a:p>
        </p:txBody>
      </p:sp>
      <p:sp>
        <p:nvSpPr>
          <p:cNvPr id="2055" name="Rectangle 7">
            <a:extLst>
              <a:ext uri="{FF2B5EF4-FFF2-40B4-BE49-F238E27FC236}">
                <a16:creationId xmlns:a16="http://schemas.microsoft.com/office/drawing/2014/main" id="{A4E0D724-FEAE-4CB3-A617-7622EAB3DA77}"/>
              </a:ext>
            </a:extLst>
          </p:cNvPr>
          <p:cNvSpPr>
            <a:spLocks noGrp="1" noChangeArrowheads="1"/>
          </p:cNvSpPr>
          <p:nvPr>
            <p:ph type="sldNum" sz="quarter" idx="5"/>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buFontTx/>
              <a:buChar char="•"/>
              <a:defRPr sz="1200">
                <a:latin typeface="Tahoma" panose="020B0604030504040204" pitchFamily="34" charset="0"/>
              </a:defRPr>
            </a:lvl1pPr>
          </a:lstStyle>
          <a:p>
            <a:pPr>
              <a:defRPr/>
            </a:pPr>
            <a:fld id="{1616F740-77A2-4AA2-8B95-11F2D363FA0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53072F5E-55D5-49B4-87AD-F39F7C1AEAF6}"/>
              </a:ext>
            </a:extLst>
          </p:cNvPr>
          <p:cNvSpPr>
            <a:spLocks noGrp="1" noRot="1" noChangeAspect="1" noChangeArrowheads="1" noTextEdit="1"/>
          </p:cNvSpPr>
          <p:nvPr>
            <p:ph type="sldImg"/>
          </p:nvPr>
        </p:nvSpPr>
        <p:spPr>
          <a:ln/>
        </p:spPr>
      </p:sp>
      <p:sp>
        <p:nvSpPr>
          <p:cNvPr id="29699" name="备注占位符 2">
            <a:extLst>
              <a:ext uri="{FF2B5EF4-FFF2-40B4-BE49-F238E27FC236}">
                <a16:creationId xmlns:a16="http://schemas.microsoft.com/office/drawing/2014/main" id="{99C6083B-186C-43B0-8D87-D6BA98B13C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a:extLst>
              <a:ext uri="{FF2B5EF4-FFF2-40B4-BE49-F238E27FC236}">
                <a16:creationId xmlns:a16="http://schemas.microsoft.com/office/drawing/2014/main" id="{036061F5-07C1-4476-92F4-54E324BFED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D326A468-883C-4820-991B-F111A6BA9E9A}" type="slidenum">
              <a:rPr lang="zh-CN" altLang="en-US" sz="1200" smtClean="0">
                <a:latin typeface="Tahoma" panose="020B0604030504040204" pitchFamily="34" charset="0"/>
              </a:rPr>
              <a:pPr/>
              <a:t>14</a:t>
            </a:fld>
            <a:endParaRPr lang="en-US" altLang="zh-CN" sz="1200">
              <a:latin typeface="Tahoma" panose="020B060403050404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616F740-77A2-4AA2-8B95-11F2D363FA0D}" type="slidenum">
              <a:rPr lang="zh-CN" altLang="en-US" smtClean="0"/>
              <a:pPr>
                <a:defRPr/>
              </a:pPr>
              <a:t>23</a:t>
            </a:fld>
            <a:endParaRPr lang="en-US" altLang="zh-CN"/>
          </a:p>
        </p:txBody>
      </p:sp>
    </p:spTree>
    <p:extLst>
      <p:ext uri="{BB962C8B-B14F-4D97-AF65-F5344CB8AC3E}">
        <p14:creationId xmlns:p14="http://schemas.microsoft.com/office/powerpoint/2010/main" val="1484847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Tree>
    <p:extLst>
      <p:ext uri="{BB962C8B-B14F-4D97-AF65-F5344CB8AC3E}">
        <p14:creationId xmlns:p14="http://schemas.microsoft.com/office/powerpoint/2010/main" val="171435387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026734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985590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97096310"/>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58612378"/>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0549436"/>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197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1197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DA882B71-9AE4-486E-9AA4-F039D4DF2E95}"/>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DAF22E4-7443-4998-8CB9-8AED8CCBBC7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4AB8B89-D44C-48B0-ADD3-B736CDCD63B6}"/>
              </a:ext>
            </a:extLst>
          </p:cNvPr>
          <p:cNvSpPr>
            <a:spLocks noGrp="1" noChangeArrowheads="1"/>
          </p:cNvSpPr>
          <p:nvPr>
            <p:ph type="sldNum" sz="quarter" idx="12"/>
          </p:nvPr>
        </p:nvSpPr>
        <p:spPr/>
        <p:txBody>
          <a:bodyPr/>
          <a:lstStyle>
            <a:lvl1pPr>
              <a:defRPr/>
            </a:lvl1pPr>
          </a:lstStyle>
          <a:p>
            <a:pPr>
              <a:defRPr/>
            </a:pPr>
            <a:fld id="{DC530579-6220-427C-92C6-F7E01A6F7FEA}" type="slidenum">
              <a:rPr lang="zh-CN" altLang="en-US"/>
              <a:pPr>
                <a:defRPr/>
              </a:pPr>
              <a:t>‹#›</a:t>
            </a:fld>
            <a:endParaRPr lang="en-US" altLang="zh-CN"/>
          </a:p>
        </p:txBody>
      </p:sp>
    </p:spTree>
    <p:extLst>
      <p:ext uri="{BB962C8B-B14F-4D97-AF65-F5344CB8AC3E}">
        <p14:creationId xmlns:p14="http://schemas.microsoft.com/office/powerpoint/2010/main" val="3518683152"/>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D916B2-F0A9-4707-838F-596BD0DB86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9078672-A0FE-4149-807D-472FFE151D8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5DFACF8-594B-4644-AA63-DE595E053A40}"/>
              </a:ext>
            </a:extLst>
          </p:cNvPr>
          <p:cNvSpPr>
            <a:spLocks noGrp="1" noChangeArrowheads="1"/>
          </p:cNvSpPr>
          <p:nvPr>
            <p:ph type="sldNum" sz="quarter" idx="12"/>
          </p:nvPr>
        </p:nvSpPr>
        <p:spPr>
          <a:ln/>
        </p:spPr>
        <p:txBody>
          <a:bodyPr/>
          <a:lstStyle>
            <a:lvl1pPr>
              <a:defRPr/>
            </a:lvl1pPr>
          </a:lstStyle>
          <a:p>
            <a:pPr>
              <a:defRPr/>
            </a:pPr>
            <a:fld id="{FDE8DEC0-F772-4029-AF06-123D86A20D2A}" type="slidenum">
              <a:rPr lang="zh-CN" altLang="en-US"/>
              <a:pPr>
                <a:defRPr/>
              </a:pPr>
              <a:t>‹#›</a:t>
            </a:fld>
            <a:endParaRPr lang="en-US" altLang="zh-CN"/>
          </a:p>
        </p:txBody>
      </p:sp>
    </p:spTree>
    <p:extLst>
      <p:ext uri="{BB962C8B-B14F-4D97-AF65-F5344CB8AC3E}">
        <p14:creationId xmlns:p14="http://schemas.microsoft.com/office/powerpoint/2010/main" val="3149509830"/>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E1D2E7F-6F86-4652-9B36-6E35749558E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DAA0120-88E3-4860-9B65-E27664A59D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F0FCC88-CC90-421C-AD11-AF00E9335661}"/>
              </a:ext>
            </a:extLst>
          </p:cNvPr>
          <p:cNvSpPr>
            <a:spLocks noGrp="1" noChangeArrowheads="1"/>
          </p:cNvSpPr>
          <p:nvPr>
            <p:ph type="sldNum" sz="quarter" idx="12"/>
          </p:nvPr>
        </p:nvSpPr>
        <p:spPr>
          <a:ln/>
        </p:spPr>
        <p:txBody>
          <a:bodyPr/>
          <a:lstStyle>
            <a:lvl1pPr>
              <a:defRPr/>
            </a:lvl1pPr>
          </a:lstStyle>
          <a:p>
            <a:pPr>
              <a:defRPr/>
            </a:pPr>
            <a:fld id="{FF79CC76-F68C-4BE8-87A8-BD119DADE91F}" type="slidenum">
              <a:rPr lang="zh-CN" altLang="en-US"/>
              <a:pPr>
                <a:defRPr/>
              </a:pPr>
              <a:t>‹#›</a:t>
            </a:fld>
            <a:endParaRPr lang="en-US" altLang="zh-CN"/>
          </a:p>
        </p:txBody>
      </p:sp>
    </p:spTree>
    <p:extLst>
      <p:ext uri="{BB962C8B-B14F-4D97-AF65-F5344CB8AC3E}">
        <p14:creationId xmlns:p14="http://schemas.microsoft.com/office/powerpoint/2010/main" val="1124808457"/>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7" y="1905003"/>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2" y="1905003"/>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D5EA829-E1D9-43B7-91A6-283CE97434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D2132D0-7EA7-4ACE-8494-5005D2746D5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D6FE585-9D06-44E1-B284-615D50629D33}"/>
              </a:ext>
            </a:extLst>
          </p:cNvPr>
          <p:cNvSpPr>
            <a:spLocks noGrp="1" noChangeArrowheads="1"/>
          </p:cNvSpPr>
          <p:nvPr>
            <p:ph type="sldNum" sz="quarter" idx="12"/>
          </p:nvPr>
        </p:nvSpPr>
        <p:spPr>
          <a:ln/>
        </p:spPr>
        <p:txBody>
          <a:bodyPr/>
          <a:lstStyle>
            <a:lvl1pPr>
              <a:defRPr/>
            </a:lvl1pPr>
          </a:lstStyle>
          <a:p>
            <a:pPr>
              <a:defRPr/>
            </a:pPr>
            <a:fld id="{07EEF7E5-202F-4938-8786-4230785E6A69}" type="slidenum">
              <a:rPr lang="zh-CN" altLang="en-US"/>
              <a:pPr>
                <a:defRPr/>
              </a:pPr>
              <a:t>‹#›</a:t>
            </a:fld>
            <a:endParaRPr lang="en-US" altLang="zh-CN"/>
          </a:p>
        </p:txBody>
      </p:sp>
    </p:spTree>
    <p:extLst>
      <p:ext uri="{BB962C8B-B14F-4D97-AF65-F5344CB8AC3E}">
        <p14:creationId xmlns:p14="http://schemas.microsoft.com/office/powerpoint/2010/main" val="824399014"/>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17377BC-A5B9-4D80-BC24-8715FBE995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62AEF1D-1E32-4F22-830C-77F156B8A2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E7EF0540-8D74-414B-AF7F-B189E98473BB}"/>
              </a:ext>
            </a:extLst>
          </p:cNvPr>
          <p:cNvSpPr>
            <a:spLocks noGrp="1" noChangeArrowheads="1"/>
          </p:cNvSpPr>
          <p:nvPr>
            <p:ph type="sldNum" sz="quarter" idx="12"/>
          </p:nvPr>
        </p:nvSpPr>
        <p:spPr>
          <a:ln/>
        </p:spPr>
        <p:txBody>
          <a:bodyPr/>
          <a:lstStyle>
            <a:lvl1pPr>
              <a:defRPr/>
            </a:lvl1pPr>
          </a:lstStyle>
          <a:p>
            <a:pPr>
              <a:defRPr/>
            </a:pPr>
            <a:fld id="{801CEF4F-7C6C-47C0-A4DE-80B0F41D8682}" type="slidenum">
              <a:rPr lang="zh-CN" altLang="en-US"/>
              <a:pPr>
                <a:defRPr/>
              </a:pPr>
              <a:t>‹#›</a:t>
            </a:fld>
            <a:endParaRPr lang="en-US" altLang="zh-CN"/>
          </a:p>
        </p:txBody>
      </p:sp>
    </p:spTree>
    <p:extLst>
      <p:ext uri="{BB962C8B-B14F-4D97-AF65-F5344CB8AC3E}">
        <p14:creationId xmlns:p14="http://schemas.microsoft.com/office/powerpoint/2010/main" val="39342541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7121111"/>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2D46D82-0DC4-4815-85D8-252ACC3B0D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BCC646E4-C924-4F5E-B980-F048900BD9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B01FC70-DCCB-4390-A2B9-EEF66528739F}"/>
              </a:ext>
            </a:extLst>
          </p:cNvPr>
          <p:cNvSpPr>
            <a:spLocks noGrp="1" noChangeArrowheads="1"/>
          </p:cNvSpPr>
          <p:nvPr>
            <p:ph type="sldNum" sz="quarter" idx="12"/>
          </p:nvPr>
        </p:nvSpPr>
        <p:spPr>
          <a:ln/>
        </p:spPr>
        <p:txBody>
          <a:bodyPr/>
          <a:lstStyle>
            <a:lvl1pPr>
              <a:defRPr/>
            </a:lvl1pPr>
          </a:lstStyle>
          <a:p>
            <a:pPr>
              <a:defRPr/>
            </a:pPr>
            <a:fld id="{1DAA6DFC-DBDC-436F-8EF8-EFAD2EFB5D7C}" type="slidenum">
              <a:rPr lang="zh-CN" altLang="en-US"/>
              <a:pPr>
                <a:defRPr/>
              </a:pPr>
              <a:t>‹#›</a:t>
            </a:fld>
            <a:endParaRPr lang="en-US" altLang="zh-CN"/>
          </a:p>
        </p:txBody>
      </p:sp>
    </p:spTree>
    <p:extLst>
      <p:ext uri="{BB962C8B-B14F-4D97-AF65-F5344CB8AC3E}">
        <p14:creationId xmlns:p14="http://schemas.microsoft.com/office/powerpoint/2010/main" val="1581281272"/>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D4DD5FE-E052-49B2-93EB-B4BC058F22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C17AC8B-2CA7-4B9C-B971-E860B82562A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850F190-AED8-4CC2-92B1-B0988639FF64}"/>
              </a:ext>
            </a:extLst>
          </p:cNvPr>
          <p:cNvSpPr>
            <a:spLocks noGrp="1" noChangeArrowheads="1"/>
          </p:cNvSpPr>
          <p:nvPr>
            <p:ph type="sldNum" sz="quarter" idx="12"/>
          </p:nvPr>
        </p:nvSpPr>
        <p:spPr>
          <a:ln/>
        </p:spPr>
        <p:txBody>
          <a:bodyPr/>
          <a:lstStyle>
            <a:lvl1pPr>
              <a:defRPr/>
            </a:lvl1pPr>
          </a:lstStyle>
          <a:p>
            <a:pPr>
              <a:defRPr/>
            </a:pPr>
            <a:fld id="{9EBFFDD4-C0AF-46AD-8883-4931CAEFDE2E}" type="slidenum">
              <a:rPr lang="zh-CN" altLang="en-US"/>
              <a:pPr>
                <a:defRPr/>
              </a:pPr>
              <a:t>‹#›</a:t>
            </a:fld>
            <a:endParaRPr lang="en-US" altLang="zh-CN"/>
          </a:p>
        </p:txBody>
      </p:sp>
    </p:spTree>
    <p:extLst>
      <p:ext uri="{BB962C8B-B14F-4D97-AF65-F5344CB8AC3E}">
        <p14:creationId xmlns:p14="http://schemas.microsoft.com/office/powerpoint/2010/main" val="565814962"/>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E6F01D3-05B8-472F-9929-FD883DC3A9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1A1F660-0F13-4438-9BB9-17FC4CE1C1A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45C37B9-68B3-4438-9EE2-FBF14DAFECB6}"/>
              </a:ext>
            </a:extLst>
          </p:cNvPr>
          <p:cNvSpPr>
            <a:spLocks noGrp="1" noChangeArrowheads="1"/>
          </p:cNvSpPr>
          <p:nvPr>
            <p:ph type="sldNum" sz="quarter" idx="12"/>
          </p:nvPr>
        </p:nvSpPr>
        <p:spPr>
          <a:ln/>
        </p:spPr>
        <p:txBody>
          <a:bodyPr/>
          <a:lstStyle>
            <a:lvl1pPr>
              <a:defRPr/>
            </a:lvl1pPr>
          </a:lstStyle>
          <a:p>
            <a:pPr>
              <a:defRPr/>
            </a:pPr>
            <a:fld id="{456A5359-D6AC-4624-ABAF-EC849C629823}" type="slidenum">
              <a:rPr lang="zh-CN" altLang="en-US"/>
              <a:pPr>
                <a:defRPr/>
              </a:pPr>
              <a:t>‹#›</a:t>
            </a:fld>
            <a:endParaRPr lang="en-US" altLang="zh-CN"/>
          </a:p>
        </p:txBody>
      </p:sp>
    </p:spTree>
    <p:extLst>
      <p:ext uri="{BB962C8B-B14F-4D97-AF65-F5344CB8AC3E}">
        <p14:creationId xmlns:p14="http://schemas.microsoft.com/office/powerpoint/2010/main" val="2703116977"/>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7CDCD13-CC53-465A-8E9A-656A8A956E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9696AA8-0B50-48A8-B902-15B12F51CF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029EBE6-C97F-49D1-BC98-CC96A9C88B9A}"/>
              </a:ext>
            </a:extLst>
          </p:cNvPr>
          <p:cNvSpPr>
            <a:spLocks noGrp="1" noChangeArrowheads="1"/>
          </p:cNvSpPr>
          <p:nvPr>
            <p:ph type="sldNum" sz="quarter" idx="12"/>
          </p:nvPr>
        </p:nvSpPr>
        <p:spPr>
          <a:ln/>
        </p:spPr>
        <p:txBody>
          <a:bodyPr/>
          <a:lstStyle>
            <a:lvl1pPr>
              <a:defRPr/>
            </a:lvl1pPr>
          </a:lstStyle>
          <a:p>
            <a:pPr>
              <a:defRPr/>
            </a:pPr>
            <a:fld id="{A310208F-A583-4E28-BB3C-1F94458C648B}" type="slidenum">
              <a:rPr lang="zh-CN" altLang="en-US"/>
              <a:pPr>
                <a:defRPr/>
              </a:pPr>
              <a:t>‹#›</a:t>
            </a:fld>
            <a:endParaRPr lang="en-US" altLang="zh-CN"/>
          </a:p>
        </p:txBody>
      </p:sp>
    </p:spTree>
    <p:extLst>
      <p:ext uri="{BB962C8B-B14F-4D97-AF65-F5344CB8AC3E}">
        <p14:creationId xmlns:p14="http://schemas.microsoft.com/office/powerpoint/2010/main" val="2124980684"/>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F56913-9753-461C-A1DB-620D3711E6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D36D3E1-F699-4559-9795-3C0A9BA3D8B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522B52C-B416-446C-BDC4-97F1617B65CA}"/>
              </a:ext>
            </a:extLst>
          </p:cNvPr>
          <p:cNvSpPr>
            <a:spLocks noGrp="1" noChangeArrowheads="1"/>
          </p:cNvSpPr>
          <p:nvPr>
            <p:ph type="sldNum" sz="quarter" idx="12"/>
          </p:nvPr>
        </p:nvSpPr>
        <p:spPr>
          <a:ln/>
        </p:spPr>
        <p:txBody>
          <a:bodyPr/>
          <a:lstStyle>
            <a:lvl1pPr>
              <a:defRPr/>
            </a:lvl1pPr>
          </a:lstStyle>
          <a:p>
            <a:pPr>
              <a:defRPr/>
            </a:pPr>
            <a:fld id="{028B925E-0447-4A22-A3D0-1C7C1D8848FE}" type="slidenum">
              <a:rPr lang="zh-CN" altLang="en-US"/>
              <a:pPr>
                <a:defRPr/>
              </a:pPr>
              <a:t>‹#›</a:t>
            </a:fld>
            <a:endParaRPr lang="en-US" altLang="zh-CN"/>
          </a:p>
        </p:txBody>
      </p:sp>
    </p:spTree>
    <p:extLst>
      <p:ext uri="{BB962C8B-B14F-4D97-AF65-F5344CB8AC3E}">
        <p14:creationId xmlns:p14="http://schemas.microsoft.com/office/powerpoint/2010/main" val="667435270"/>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9" y="609604"/>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7" y="609604"/>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26318DF-D562-4564-ADB3-5A3BABEE04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107C8D4-3D05-4C9C-B22F-5F8D5F2D9DB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0371C5E-274D-4C18-A0F3-89C7D9CC8E6F}"/>
              </a:ext>
            </a:extLst>
          </p:cNvPr>
          <p:cNvSpPr>
            <a:spLocks noGrp="1" noChangeArrowheads="1"/>
          </p:cNvSpPr>
          <p:nvPr>
            <p:ph type="sldNum" sz="quarter" idx="12"/>
          </p:nvPr>
        </p:nvSpPr>
        <p:spPr>
          <a:ln/>
        </p:spPr>
        <p:txBody>
          <a:bodyPr/>
          <a:lstStyle>
            <a:lvl1pPr>
              <a:defRPr/>
            </a:lvl1pPr>
          </a:lstStyle>
          <a:p>
            <a:pPr>
              <a:defRPr/>
            </a:pPr>
            <a:fld id="{6E528982-E9B2-4DC8-8AEE-B951311F2A18}" type="slidenum">
              <a:rPr lang="zh-CN" altLang="en-US"/>
              <a:pPr>
                <a:defRPr/>
              </a:pPr>
              <a:t>‹#›</a:t>
            </a:fld>
            <a:endParaRPr lang="en-US" altLang="zh-CN"/>
          </a:p>
        </p:txBody>
      </p:sp>
    </p:spTree>
    <p:extLst>
      <p:ext uri="{BB962C8B-B14F-4D97-AF65-F5344CB8AC3E}">
        <p14:creationId xmlns:p14="http://schemas.microsoft.com/office/powerpoint/2010/main" val="3840068611"/>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2FF80245-1B9E-4394-8275-1B04A933A8E0}"/>
              </a:ext>
            </a:extLst>
          </p:cNvPr>
          <p:cNvSpPr>
            <a:spLocks noGrp="1"/>
          </p:cNvSpPr>
          <p:nvPr>
            <p:ph type="dt" sz="half" idx="10"/>
          </p:nvPr>
        </p:nvSpPr>
        <p:spPr/>
        <p:txBody>
          <a:bodyPr/>
          <a:lstStyle>
            <a:lvl1pPr>
              <a:defRPr/>
            </a:lvl1pPr>
          </a:lstStyle>
          <a:p>
            <a:pPr>
              <a:defRPr/>
            </a:pPr>
            <a:fld id="{577BE919-CF1A-49FC-9324-88E0704F0725}"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FE46FD48-F438-4DDD-89C1-3D4116D432D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935DD18-E40C-448B-9DAB-05326F0E42D4}"/>
              </a:ext>
            </a:extLst>
          </p:cNvPr>
          <p:cNvSpPr>
            <a:spLocks noGrp="1"/>
          </p:cNvSpPr>
          <p:nvPr>
            <p:ph type="sldNum" sz="quarter" idx="12"/>
          </p:nvPr>
        </p:nvSpPr>
        <p:spPr/>
        <p:txBody>
          <a:bodyPr/>
          <a:lstStyle>
            <a:lvl1pPr>
              <a:defRPr/>
            </a:lvl1pPr>
          </a:lstStyle>
          <a:p>
            <a:pPr>
              <a:defRPr/>
            </a:pPr>
            <a:fld id="{A8677789-4DD1-4328-87AD-C52D41E6EA84}" type="slidenum">
              <a:rPr lang="zh-CN" altLang="en-US"/>
              <a:pPr>
                <a:defRPr/>
              </a:pPr>
              <a:t>‹#›</a:t>
            </a:fld>
            <a:endParaRPr lang="zh-CN" altLang="en-US"/>
          </a:p>
        </p:txBody>
      </p:sp>
    </p:spTree>
    <p:extLst>
      <p:ext uri="{BB962C8B-B14F-4D97-AF65-F5344CB8AC3E}">
        <p14:creationId xmlns:p14="http://schemas.microsoft.com/office/powerpoint/2010/main" val="3994995665"/>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133D32-0080-460C-881A-EAD6A42B3152}"/>
              </a:ext>
            </a:extLst>
          </p:cNvPr>
          <p:cNvSpPr>
            <a:spLocks noGrp="1"/>
          </p:cNvSpPr>
          <p:nvPr>
            <p:ph type="dt" sz="half" idx="10"/>
          </p:nvPr>
        </p:nvSpPr>
        <p:spPr/>
        <p:txBody>
          <a:bodyPr/>
          <a:lstStyle>
            <a:lvl1pPr>
              <a:defRPr/>
            </a:lvl1pPr>
          </a:lstStyle>
          <a:p>
            <a:pPr>
              <a:defRPr/>
            </a:pPr>
            <a:fld id="{F1DA7612-19BA-41B8-9775-829F2759D4AA}"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C79CD5DD-AFB3-432E-BB58-FB1FAD4298D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B1C8622-B9E6-4B7B-8635-AA8DCA8C84CD}"/>
              </a:ext>
            </a:extLst>
          </p:cNvPr>
          <p:cNvSpPr>
            <a:spLocks noGrp="1"/>
          </p:cNvSpPr>
          <p:nvPr>
            <p:ph type="sldNum" sz="quarter" idx="12"/>
          </p:nvPr>
        </p:nvSpPr>
        <p:spPr/>
        <p:txBody>
          <a:bodyPr/>
          <a:lstStyle>
            <a:lvl1pPr>
              <a:defRPr/>
            </a:lvl1pPr>
          </a:lstStyle>
          <a:p>
            <a:pPr>
              <a:defRPr/>
            </a:pPr>
            <a:fld id="{2C80E499-BDA0-47A8-B6FE-C4CE01F10066}" type="slidenum">
              <a:rPr lang="zh-CN" altLang="en-US"/>
              <a:pPr>
                <a:defRPr/>
              </a:pPr>
              <a:t>‹#›</a:t>
            </a:fld>
            <a:endParaRPr lang="zh-CN" altLang="en-US"/>
          </a:p>
        </p:txBody>
      </p:sp>
    </p:spTree>
    <p:extLst>
      <p:ext uri="{BB962C8B-B14F-4D97-AF65-F5344CB8AC3E}">
        <p14:creationId xmlns:p14="http://schemas.microsoft.com/office/powerpoint/2010/main" val="3477343721"/>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A3A5682-5D8E-4FB4-A15C-0DC96E1285F3}"/>
              </a:ext>
            </a:extLst>
          </p:cNvPr>
          <p:cNvSpPr>
            <a:spLocks noGrp="1"/>
          </p:cNvSpPr>
          <p:nvPr>
            <p:ph type="dt" sz="half" idx="10"/>
          </p:nvPr>
        </p:nvSpPr>
        <p:spPr/>
        <p:txBody>
          <a:bodyPr/>
          <a:lstStyle>
            <a:lvl1pPr>
              <a:defRPr/>
            </a:lvl1pPr>
          </a:lstStyle>
          <a:p>
            <a:pPr>
              <a:defRPr/>
            </a:pPr>
            <a:fld id="{9B200261-FE93-4DC4-96F5-24167D3D3EB0}"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36D8B31B-D26D-46F5-AF82-86AF6F6A5BC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DD83B0E-3A39-4D55-853A-386A51FA1024}"/>
              </a:ext>
            </a:extLst>
          </p:cNvPr>
          <p:cNvSpPr>
            <a:spLocks noGrp="1"/>
          </p:cNvSpPr>
          <p:nvPr>
            <p:ph type="sldNum" sz="quarter" idx="12"/>
          </p:nvPr>
        </p:nvSpPr>
        <p:spPr/>
        <p:txBody>
          <a:bodyPr/>
          <a:lstStyle>
            <a:lvl1pPr>
              <a:defRPr/>
            </a:lvl1pPr>
          </a:lstStyle>
          <a:p>
            <a:pPr>
              <a:defRPr/>
            </a:pPr>
            <a:fld id="{7474C5A8-AA0F-4B0C-9F5D-2A586E5866A1}" type="slidenum">
              <a:rPr lang="zh-CN" altLang="en-US"/>
              <a:pPr>
                <a:defRPr/>
              </a:pPr>
              <a:t>‹#›</a:t>
            </a:fld>
            <a:endParaRPr lang="zh-CN" altLang="en-US"/>
          </a:p>
        </p:txBody>
      </p:sp>
    </p:spTree>
    <p:extLst>
      <p:ext uri="{BB962C8B-B14F-4D97-AF65-F5344CB8AC3E}">
        <p14:creationId xmlns:p14="http://schemas.microsoft.com/office/powerpoint/2010/main" val="552561499"/>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30B2272-D629-44D8-9C8A-BA7EC6374FFD}"/>
              </a:ext>
            </a:extLst>
          </p:cNvPr>
          <p:cNvSpPr>
            <a:spLocks noGrp="1"/>
          </p:cNvSpPr>
          <p:nvPr>
            <p:ph type="dt" sz="half" idx="10"/>
          </p:nvPr>
        </p:nvSpPr>
        <p:spPr/>
        <p:txBody>
          <a:bodyPr/>
          <a:lstStyle>
            <a:lvl1pPr>
              <a:defRPr/>
            </a:lvl1pPr>
          </a:lstStyle>
          <a:p>
            <a:pPr>
              <a:defRPr/>
            </a:pPr>
            <a:fld id="{C0172C32-1373-4635-A07E-308049C37A01}"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668DB885-F2E3-454C-BF60-BB902CB3CFE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9780929-0E28-48B5-9C7F-77A260543B80}"/>
              </a:ext>
            </a:extLst>
          </p:cNvPr>
          <p:cNvSpPr>
            <a:spLocks noGrp="1"/>
          </p:cNvSpPr>
          <p:nvPr>
            <p:ph type="sldNum" sz="quarter" idx="12"/>
          </p:nvPr>
        </p:nvSpPr>
        <p:spPr/>
        <p:txBody>
          <a:bodyPr/>
          <a:lstStyle>
            <a:lvl1pPr>
              <a:defRPr/>
            </a:lvl1pPr>
          </a:lstStyle>
          <a:p>
            <a:pPr>
              <a:defRPr/>
            </a:pPr>
            <a:fld id="{70CDD3D3-C382-4147-A92F-B2CA21B50E4B}" type="slidenum">
              <a:rPr lang="zh-CN" altLang="en-US"/>
              <a:pPr>
                <a:defRPr/>
              </a:pPr>
              <a:t>‹#›</a:t>
            </a:fld>
            <a:endParaRPr lang="zh-CN" altLang="en-US"/>
          </a:p>
        </p:txBody>
      </p:sp>
    </p:spTree>
    <p:extLst>
      <p:ext uri="{BB962C8B-B14F-4D97-AF65-F5344CB8AC3E}">
        <p14:creationId xmlns:p14="http://schemas.microsoft.com/office/powerpoint/2010/main" val="274619294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53042176"/>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417248A5-D429-4C5C-AEE8-BCB1C5D2BA13}"/>
              </a:ext>
            </a:extLst>
          </p:cNvPr>
          <p:cNvSpPr>
            <a:spLocks noGrp="1"/>
          </p:cNvSpPr>
          <p:nvPr>
            <p:ph type="dt" sz="half" idx="10"/>
          </p:nvPr>
        </p:nvSpPr>
        <p:spPr/>
        <p:txBody>
          <a:bodyPr/>
          <a:lstStyle>
            <a:lvl1pPr>
              <a:defRPr/>
            </a:lvl1pPr>
          </a:lstStyle>
          <a:p>
            <a:pPr>
              <a:defRPr/>
            </a:pPr>
            <a:fld id="{3007CAAE-04B6-4224-8DDB-9EB61CF0720C}" type="datetimeFigureOut">
              <a:rPr lang="zh-CN" altLang="en-US"/>
              <a:pPr>
                <a:defRPr/>
              </a:pPr>
              <a:t>2024/12/25</a:t>
            </a:fld>
            <a:endParaRPr lang="zh-CN" altLang="en-US"/>
          </a:p>
        </p:txBody>
      </p:sp>
      <p:sp>
        <p:nvSpPr>
          <p:cNvPr id="8" name="页脚占位符 4">
            <a:extLst>
              <a:ext uri="{FF2B5EF4-FFF2-40B4-BE49-F238E27FC236}">
                <a16:creationId xmlns:a16="http://schemas.microsoft.com/office/drawing/2014/main" id="{3DD7FCDD-75DA-4522-A025-289CA0210EC3}"/>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1E58287-C969-4987-9DEB-7B9F4309E24C}"/>
              </a:ext>
            </a:extLst>
          </p:cNvPr>
          <p:cNvSpPr>
            <a:spLocks noGrp="1"/>
          </p:cNvSpPr>
          <p:nvPr>
            <p:ph type="sldNum" sz="quarter" idx="12"/>
          </p:nvPr>
        </p:nvSpPr>
        <p:spPr/>
        <p:txBody>
          <a:bodyPr/>
          <a:lstStyle>
            <a:lvl1pPr>
              <a:defRPr/>
            </a:lvl1pPr>
          </a:lstStyle>
          <a:p>
            <a:pPr>
              <a:defRPr/>
            </a:pPr>
            <a:fld id="{6FD7FDF0-B807-44A7-91C8-9893937CD237}" type="slidenum">
              <a:rPr lang="zh-CN" altLang="en-US"/>
              <a:pPr>
                <a:defRPr/>
              </a:pPr>
              <a:t>‹#›</a:t>
            </a:fld>
            <a:endParaRPr lang="zh-CN" altLang="en-US"/>
          </a:p>
        </p:txBody>
      </p:sp>
    </p:spTree>
    <p:extLst>
      <p:ext uri="{BB962C8B-B14F-4D97-AF65-F5344CB8AC3E}">
        <p14:creationId xmlns:p14="http://schemas.microsoft.com/office/powerpoint/2010/main" val="1957870565"/>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FF16702-BC4F-4BBD-80DF-92BEC74F0010}"/>
              </a:ext>
            </a:extLst>
          </p:cNvPr>
          <p:cNvSpPr>
            <a:spLocks noGrp="1"/>
          </p:cNvSpPr>
          <p:nvPr>
            <p:ph type="dt" sz="half" idx="10"/>
          </p:nvPr>
        </p:nvSpPr>
        <p:spPr/>
        <p:txBody>
          <a:bodyPr/>
          <a:lstStyle>
            <a:lvl1pPr>
              <a:defRPr/>
            </a:lvl1pPr>
          </a:lstStyle>
          <a:p>
            <a:pPr>
              <a:defRPr/>
            </a:pPr>
            <a:fld id="{EDF9FFF5-632E-40A4-B79E-7E34A92DE07E}" type="datetimeFigureOut">
              <a:rPr lang="zh-CN" altLang="en-US"/>
              <a:pPr>
                <a:defRPr/>
              </a:pPr>
              <a:t>2024/12/25</a:t>
            </a:fld>
            <a:endParaRPr lang="zh-CN" altLang="en-US"/>
          </a:p>
        </p:txBody>
      </p:sp>
      <p:sp>
        <p:nvSpPr>
          <p:cNvPr id="4" name="页脚占位符 4">
            <a:extLst>
              <a:ext uri="{FF2B5EF4-FFF2-40B4-BE49-F238E27FC236}">
                <a16:creationId xmlns:a16="http://schemas.microsoft.com/office/drawing/2014/main" id="{2ACF08E6-0D00-45C8-BC12-0492A716BBDE}"/>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10FEB8CB-FFAD-499F-9A1A-02FBE6CAE8A6}"/>
              </a:ext>
            </a:extLst>
          </p:cNvPr>
          <p:cNvSpPr>
            <a:spLocks noGrp="1"/>
          </p:cNvSpPr>
          <p:nvPr>
            <p:ph type="sldNum" sz="quarter" idx="12"/>
          </p:nvPr>
        </p:nvSpPr>
        <p:spPr/>
        <p:txBody>
          <a:bodyPr/>
          <a:lstStyle>
            <a:lvl1pPr>
              <a:defRPr/>
            </a:lvl1pPr>
          </a:lstStyle>
          <a:p>
            <a:pPr>
              <a:defRPr/>
            </a:pPr>
            <a:fld id="{C763A443-3934-413C-96C7-13AF4C77AA02}" type="slidenum">
              <a:rPr lang="zh-CN" altLang="en-US"/>
              <a:pPr>
                <a:defRPr/>
              </a:pPr>
              <a:t>‹#›</a:t>
            </a:fld>
            <a:endParaRPr lang="zh-CN" altLang="en-US"/>
          </a:p>
        </p:txBody>
      </p:sp>
    </p:spTree>
    <p:extLst>
      <p:ext uri="{BB962C8B-B14F-4D97-AF65-F5344CB8AC3E}">
        <p14:creationId xmlns:p14="http://schemas.microsoft.com/office/powerpoint/2010/main" val="123432002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C20DA5F-879E-4BDC-8F60-F71153654305}"/>
              </a:ext>
            </a:extLst>
          </p:cNvPr>
          <p:cNvSpPr>
            <a:spLocks noGrp="1"/>
          </p:cNvSpPr>
          <p:nvPr>
            <p:ph type="dt" sz="half" idx="10"/>
          </p:nvPr>
        </p:nvSpPr>
        <p:spPr/>
        <p:txBody>
          <a:bodyPr/>
          <a:lstStyle>
            <a:lvl1pPr>
              <a:defRPr/>
            </a:lvl1pPr>
          </a:lstStyle>
          <a:p>
            <a:pPr>
              <a:defRPr/>
            </a:pPr>
            <a:fld id="{53079E12-603A-48DA-9DD8-FA97B7031A41}" type="datetimeFigureOut">
              <a:rPr lang="zh-CN" altLang="en-US"/>
              <a:pPr>
                <a:defRPr/>
              </a:pPr>
              <a:t>2024/12/25</a:t>
            </a:fld>
            <a:endParaRPr lang="zh-CN" altLang="en-US"/>
          </a:p>
        </p:txBody>
      </p:sp>
      <p:sp>
        <p:nvSpPr>
          <p:cNvPr id="3" name="页脚占位符 4">
            <a:extLst>
              <a:ext uri="{FF2B5EF4-FFF2-40B4-BE49-F238E27FC236}">
                <a16:creationId xmlns:a16="http://schemas.microsoft.com/office/drawing/2014/main" id="{0F9226ED-909C-4B9B-960B-B470ED7DFD73}"/>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CCB5BB1-F9DC-42B1-843E-4AA787ABA97F}"/>
              </a:ext>
            </a:extLst>
          </p:cNvPr>
          <p:cNvSpPr>
            <a:spLocks noGrp="1"/>
          </p:cNvSpPr>
          <p:nvPr>
            <p:ph type="sldNum" sz="quarter" idx="12"/>
          </p:nvPr>
        </p:nvSpPr>
        <p:spPr/>
        <p:txBody>
          <a:bodyPr/>
          <a:lstStyle>
            <a:lvl1pPr>
              <a:defRPr/>
            </a:lvl1pPr>
          </a:lstStyle>
          <a:p>
            <a:pPr>
              <a:defRPr/>
            </a:pPr>
            <a:fld id="{6B8B4EA0-51CD-46A7-8DDE-65336D78E588}" type="slidenum">
              <a:rPr lang="zh-CN" altLang="en-US"/>
              <a:pPr>
                <a:defRPr/>
              </a:pPr>
              <a:t>‹#›</a:t>
            </a:fld>
            <a:endParaRPr lang="zh-CN" altLang="en-US"/>
          </a:p>
        </p:txBody>
      </p:sp>
    </p:spTree>
    <p:extLst>
      <p:ext uri="{BB962C8B-B14F-4D97-AF65-F5344CB8AC3E}">
        <p14:creationId xmlns:p14="http://schemas.microsoft.com/office/powerpoint/2010/main" val="3316781885"/>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370D7947-D79A-42F0-BFC5-B7A84910232E}"/>
              </a:ext>
            </a:extLst>
          </p:cNvPr>
          <p:cNvSpPr>
            <a:spLocks noGrp="1"/>
          </p:cNvSpPr>
          <p:nvPr>
            <p:ph type="dt" sz="half" idx="10"/>
          </p:nvPr>
        </p:nvSpPr>
        <p:spPr/>
        <p:txBody>
          <a:bodyPr/>
          <a:lstStyle>
            <a:lvl1pPr>
              <a:defRPr/>
            </a:lvl1pPr>
          </a:lstStyle>
          <a:p>
            <a:pPr>
              <a:defRPr/>
            </a:pPr>
            <a:fld id="{FFC1A2B2-D20C-4D8A-921E-F83C9A1180F9}"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3335E118-61D8-40B1-A1A1-2894FFCF083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79E78B6-543A-4394-BFDA-638C7FA4CD78}"/>
              </a:ext>
            </a:extLst>
          </p:cNvPr>
          <p:cNvSpPr>
            <a:spLocks noGrp="1"/>
          </p:cNvSpPr>
          <p:nvPr>
            <p:ph type="sldNum" sz="quarter" idx="12"/>
          </p:nvPr>
        </p:nvSpPr>
        <p:spPr/>
        <p:txBody>
          <a:bodyPr/>
          <a:lstStyle>
            <a:lvl1pPr>
              <a:defRPr/>
            </a:lvl1pPr>
          </a:lstStyle>
          <a:p>
            <a:pPr>
              <a:defRPr/>
            </a:pPr>
            <a:fld id="{5AB5BAEC-628A-4D1D-8005-C7CA7C603CDD}" type="slidenum">
              <a:rPr lang="zh-CN" altLang="en-US"/>
              <a:pPr>
                <a:defRPr/>
              </a:pPr>
              <a:t>‹#›</a:t>
            </a:fld>
            <a:endParaRPr lang="zh-CN" altLang="en-US"/>
          </a:p>
        </p:txBody>
      </p:sp>
    </p:spTree>
    <p:extLst>
      <p:ext uri="{BB962C8B-B14F-4D97-AF65-F5344CB8AC3E}">
        <p14:creationId xmlns:p14="http://schemas.microsoft.com/office/powerpoint/2010/main" val="209354364"/>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E17E097-A0DD-4DC3-8B3D-FC59BCA3C510}"/>
              </a:ext>
            </a:extLst>
          </p:cNvPr>
          <p:cNvSpPr>
            <a:spLocks noGrp="1"/>
          </p:cNvSpPr>
          <p:nvPr>
            <p:ph type="dt" sz="half" idx="10"/>
          </p:nvPr>
        </p:nvSpPr>
        <p:spPr/>
        <p:txBody>
          <a:bodyPr/>
          <a:lstStyle>
            <a:lvl1pPr>
              <a:defRPr/>
            </a:lvl1pPr>
          </a:lstStyle>
          <a:p>
            <a:pPr>
              <a:defRPr/>
            </a:pPr>
            <a:fld id="{7EC23E2C-4DBF-4C68-B3B5-7C4CF0316C6C}"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6B103E41-5A14-481C-A7BD-E17F1CD7801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EDB7A0C-F0C7-4DE5-BA94-7B38B77B79BB}"/>
              </a:ext>
            </a:extLst>
          </p:cNvPr>
          <p:cNvSpPr>
            <a:spLocks noGrp="1"/>
          </p:cNvSpPr>
          <p:nvPr>
            <p:ph type="sldNum" sz="quarter" idx="12"/>
          </p:nvPr>
        </p:nvSpPr>
        <p:spPr/>
        <p:txBody>
          <a:bodyPr/>
          <a:lstStyle>
            <a:lvl1pPr>
              <a:defRPr/>
            </a:lvl1pPr>
          </a:lstStyle>
          <a:p>
            <a:pPr>
              <a:defRPr/>
            </a:pPr>
            <a:fld id="{F25FDEA0-6F41-4886-8EF8-9D3EA4E99D3B}" type="slidenum">
              <a:rPr lang="zh-CN" altLang="en-US"/>
              <a:pPr>
                <a:defRPr/>
              </a:pPr>
              <a:t>‹#›</a:t>
            </a:fld>
            <a:endParaRPr lang="zh-CN" altLang="en-US"/>
          </a:p>
        </p:txBody>
      </p:sp>
    </p:spTree>
    <p:extLst>
      <p:ext uri="{BB962C8B-B14F-4D97-AF65-F5344CB8AC3E}">
        <p14:creationId xmlns:p14="http://schemas.microsoft.com/office/powerpoint/2010/main" val="3763561192"/>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E38FC3-F7C0-426E-9A54-16D6E014622D}"/>
              </a:ext>
            </a:extLst>
          </p:cNvPr>
          <p:cNvSpPr>
            <a:spLocks noGrp="1"/>
          </p:cNvSpPr>
          <p:nvPr>
            <p:ph type="dt" sz="half" idx="10"/>
          </p:nvPr>
        </p:nvSpPr>
        <p:spPr/>
        <p:txBody>
          <a:bodyPr/>
          <a:lstStyle>
            <a:lvl1pPr>
              <a:defRPr/>
            </a:lvl1pPr>
          </a:lstStyle>
          <a:p>
            <a:pPr>
              <a:defRPr/>
            </a:pPr>
            <a:fld id="{47F47B00-AA6E-462B-AAD9-9AC5EDFC073B}"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4412810B-799E-48BE-8CC1-81D2A614BBD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6122A98-102D-4CE0-99DF-39B30E82127F}"/>
              </a:ext>
            </a:extLst>
          </p:cNvPr>
          <p:cNvSpPr>
            <a:spLocks noGrp="1"/>
          </p:cNvSpPr>
          <p:nvPr>
            <p:ph type="sldNum" sz="quarter" idx="12"/>
          </p:nvPr>
        </p:nvSpPr>
        <p:spPr/>
        <p:txBody>
          <a:bodyPr/>
          <a:lstStyle>
            <a:lvl1pPr>
              <a:defRPr/>
            </a:lvl1pPr>
          </a:lstStyle>
          <a:p>
            <a:pPr>
              <a:defRPr/>
            </a:pPr>
            <a:fld id="{384CBC4E-2A3B-48BE-8E03-D1550004D39E}" type="slidenum">
              <a:rPr lang="zh-CN" altLang="en-US"/>
              <a:pPr>
                <a:defRPr/>
              </a:pPr>
              <a:t>‹#›</a:t>
            </a:fld>
            <a:endParaRPr lang="zh-CN" altLang="en-US"/>
          </a:p>
        </p:txBody>
      </p:sp>
    </p:spTree>
    <p:extLst>
      <p:ext uri="{BB962C8B-B14F-4D97-AF65-F5344CB8AC3E}">
        <p14:creationId xmlns:p14="http://schemas.microsoft.com/office/powerpoint/2010/main" val="2130377788"/>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0E5F37-2362-49B4-9028-BF24DCAF41A1}"/>
              </a:ext>
            </a:extLst>
          </p:cNvPr>
          <p:cNvSpPr>
            <a:spLocks noGrp="1"/>
          </p:cNvSpPr>
          <p:nvPr>
            <p:ph type="dt" sz="half" idx="10"/>
          </p:nvPr>
        </p:nvSpPr>
        <p:spPr/>
        <p:txBody>
          <a:bodyPr/>
          <a:lstStyle>
            <a:lvl1pPr>
              <a:defRPr/>
            </a:lvl1pPr>
          </a:lstStyle>
          <a:p>
            <a:pPr>
              <a:defRPr/>
            </a:pPr>
            <a:fld id="{8C1B065D-7CCF-46DF-A466-C165017129D9}"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0C4E7F25-268E-4369-A070-80E5040556C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E85E89A-91CF-4F31-A46C-DCF42EF66734}"/>
              </a:ext>
            </a:extLst>
          </p:cNvPr>
          <p:cNvSpPr>
            <a:spLocks noGrp="1"/>
          </p:cNvSpPr>
          <p:nvPr>
            <p:ph type="sldNum" sz="quarter" idx="12"/>
          </p:nvPr>
        </p:nvSpPr>
        <p:spPr/>
        <p:txBody>
          <a:bodyPr/>
          <a:lstStyle>
            <a:lvl1pPr>
              <a:defRPr/>
            </a:lvl1pPr>
          </a:lstStyle>
          <a:p>
            <a:pPr>
              <a:defRPr/>
            </a:pPr>
            <a:fld id="{0651657E-1D19-4F76-8E79-E5B4DFD3BC4F}" type="slidenum">
              <a:rPr lang="zh-CN" altLang="en-US"/>
              <a:pPr>
                <a:defRPr/>
              </a:pPr>
              <a:t>‹#›</a:t>
            </a:fld>
            <a:endParaRPr lang="zh-CN" altLang="en-US"/>
          </a:p>
        </p:txBody>
      </p:sp>
    </p:spTree>
    <p:extLst>
      <p:ext uri="{BB962C8B-B14F-4D97-AF65-F5344CB8AC3E}">
        <p14:creationId xmlns:p14="http://schemas.microsoft.com/office/powerpoint/2010/main" val="353705869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783420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635523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9359346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48381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0904125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5604637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510E22D-5FE2-438B-88FA-268B28B98E19}"/>
              </a:ext>
            </a:extLst>
          </p:cNvPr>
          <p:cNvGrpSpPr>
            <a:grpSpLocks/>
          </p:cNvGrpSpPr>
          <p:nvPr/>
        </p:nvGrpSpPr>
        <p:grpSpPr bwMode="auto">
          <a:xfrm>
            <a:off x="146050" y="976313"/>
            <a:ext cx="8836025" cy="5256212"/>
            <a:chOff x="92" y="615"/>
            <a:chExt cx="5566" cy="3311"/>
          </a:xfrm>
        </p:grpSpPr>
        <p:grpSp>
          <p:nvGrpSpPr>
            <p:cNvPr id="1033" name="Group 3">
              <a:extLst>
                <a:ext uri="{FF2B5EF4-FFF2-40B4-BE49-F238E27FC236}">
                  <a16:creationId xmlns:a16="http://schemas.microsoft.com/office/drawing/2014/main" id="{06F2A3C6-DF53-4B4A-B175-287290501850}"/>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69C808A6-53E4-4E49-9E17-A09EB33D6249}"/>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368566A2-12A7-45E7-A532-F6D01DD83A8B}"/>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4009566A-4158-4F14-B9B4-BC0272011AAF}"/>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8" name="Freeform 7">
                    <a:extLst>
                      <a:ext uri="{FF2B5EF4-FFF2-40B4-BE49-F238E27FC236}">
                        <a16:creationId xmlns:a16="http://schemas.microsoft.com/office/drawing/2014/main" id="{BD144C86-332F-4EDF-B7A1-3F54B4B290BC}"/>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9" name="Freeform 8">
                    <a:extLst>
                      <a:ext uri="{FF2B5EF4-FFF2-40B4-BE49-F238E27FC236}">
                        <a16:creationId xmlns:a16="http://schemas.microsoft.com/office/drawing/2014/main" id="{58DD622A-BA38-4818-96DE-CE5AD10A277F}"/>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66" name="Freeform 9">
                  <a:extLst>
                    <a:ext uri="{FF2B5EF4-FFF2-40B4-BE49-F238E27FC236}">
                      <a16:creationId xmlns:a16="http://schemas.microsoft.com/office/drawing/2014/main" id="{12F38C2A-9719-4DBA-8C92-7A4060F3C1DF}"/>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2" name="Group 10">
                <a:extLst>
                  <a:ext uri="{FF2B5EF4-FFF2-40B4-BE49-F238E27FC236}">
                    <a16:creationId xmlns:a16="http://schemas.microsoft.com/office/drawing/2014/main" id="{D29D4501-6BC0-4747-B996-F0D62E607AEB}"/>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71559090-13C4-4073-B115-576B5207B567}"/>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0FF1E150-E152-4030-B4BB-2E1C3ABF2152}"/>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3" name="Freeform 13">
                    <a:extLst>
                      <a:ext uri="{FF2B5EF4-FFF2-40B4-BE49-F238E27FC236}">
                        <a16:creationId xmlns:a16="http://schemas.microsoft.com/office/drawing/2014/main" id="{46C2C38E-D3F2-4F4E-9FDD-83A4168FDE85}"/>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4" name="Freeform 14">
                    <a:extLst>
                      <a:ext uri="{FF2B5EF4-FFF2-40B4-BE49-F238E27FC236}">
                        <a16:creationId xmlns:a16="http://schemas.microsoft.com/office/drawing/2014/main" id="{1EB84DD8-92D0-49A5-97B7-6DA391F1F458}"/>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53" name="Freeform 15">
                  <a:extLst>
                    <a:ext uri="{FF2B5EF4-FFF2-40B4-BE49-F238E27FC236}">
                      <a16:creationId xmlns:a16="http://schemas.microsoft.com/office/drawing/2014/main" id="{2514E567-BE50-465D-AD44-451A4158C94B}"/>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4" name="Freeform 16">
                  <a:extLst>
                    <a:ext uri="{FF2B5EF4-FFF2-40B4-BE49-F238E27FC236}">
                      <a16:creationId xmlns:a16="http://schemas.microsoft.com/office/drawing/2014/main" id="{D794559C-4B2E-4066-8293-D0CB4C125BE7}"/>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5" name="Freeform 17">
                  <a:extLst>
                    <a:ext uri="{FF2B5EF4-FFF2-40B4-BE49-F238E27FC236}">
                      <a16:creationId xmlns:a16="http://schemas.microsoft.com/office/drawing/2014/main" id="{6DBE3EB7-801C-4824-966A-C05F4F37E7A6}"/>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6" name="Freeform 18">
                  <a:extLst>
                    <a:ext uri="{FF2B5EF4-FFF2-40B4-BE49-F238E27FC236}">
                      <a16:creationId xmlns:a16="http://schemas.microsoft.com/office/drawing/2014/main" id="{8F01D386-8C4E-4324-B677-9696F39D7DBD}"/>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7" name="Freeform 19">
                  <a:extLst>
                    <a:ext uri="{FF2B5EF4-FFF2-40B4-BE49-F238E27FC236}">
                      <a16:creationId xmlns:a16="http://schemas.microsoft.com/office/drawing/2014/main" id="{5D94EDD4-19E1-48C5-AADE-606B20524E20}"/>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8" name="Freeform 20">
                  <a:extLst>
                    <a:ext uri="{FF2B5EF4-FFF2-40B4-BE49-F238E27FC236}">
                      <a16:creationId xmlns:a16="http://schemas.microsoft.com/office/drawing/2014/main" id="{93645828-0134-42A6-9791-AA3C34C3C36C}"/>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9" name="Freeform 21">
                  <a:extLst>
                    <a:ext uri="{FF2B5EF4-FFF2-40B4-BE49-F238E27FC236}">
                      <a16:creationId xmlns:a16="http://schemas.microsoft.com/office/drawing/2014/main" id="{5017F938-BA5A-46B2-B1AF-1ADC79E5420A}"/>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0" name="Freeform 22">
                  <a:extLst>
                    <a:ext uri="{FF2B5EF4-FFF2-40B4-BE49-F238E27FC236}">
                      <a16:creationId xmlns:a16="http://schemas.microsoft.com/office/drawing/2014/main" id="{F0E3F554-9FDE-4767-906B-CCA7E1245885}"/>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1" name="Freeform 23">
                  <a:extLst>
                    <a:ext uri="{FF2B5EF4-FFF2-40B4-BE49-F238E27FC236}">
                      <a16:creationId xmlns:a16="http://schemas.microsoft.com/office/drawing/2014/main" id="{47325C1F-24FB-4A3A-80BE-A73146215FB1}"/>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3" name="Group 24">
                <a:extLst>
                  <a:ext uri="{FF2B5EF4-FFF2-40B4-BE49-F238E27FC236}">
                    <a16:creationId xmlns:a16="http://schemas.microsoft.com/office/drawing/2014/main" id="{88173291-62DF-4FC2-BA18-E716558CBFA6}"/>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71A3E145-945E-46EC-A07E-26B5228C2FDC}"/>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1045" name="Group 26">
                  <a:extLst>
                    <a:ext uri="{FF2B5EF4-FFF2-40B4-BE49-F238E27FC236}">
                      <a16:creationId xmlns:a16="http://schemas.microsoft.com/office/drawing/2014/main" id="{01D67AEC-0BD6-466F-A04C-B87949ED9600}"/>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2E8F5F7F-C955-4F93-9055-46918E9FD95F}"/>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7BCE7182-2109-4F2A-BE2B-3B243751C8D5}"/>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1" name="Freeform 29">
                      <a:extLst>
                        <a:ext uri="{FF2B5EF4-FFF2-40B4-BE49-F238E27FC236}">
                          <a16:creationId xmlns:a16="http://schemas.microsoft.com/office/drawing/2014/main" id="{B5FC9CFC-321D-4F25-B004-760F2A5C9B13}"/>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9" name="Freeform 30">
                    <a:extLst>
                      <a:ext uri="{FF2B5EF4-FFF2-40B4-BE49-F238E27FC236}">
                        <a16:creationId xmlns:a16="http://schemas.microsoft.com/office/drawing/2014/main" id="{5AB835F9-17C1-4C11-8FA3-08D7C3A5EBF8}"/>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6" name="Freeform 31">
                  <a:extLst>
                    <a:ext uri="{FF2B5EF4-FFF2-40B4-BE49-F238E27FC236}">
                      <a16:creationId xmlns:a16="http://schemas.microsoft.com/office/drawing/2014/main" id="{B1AB4CDE-8E57-4545-884A-6C77197BE486}"/>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7" name="Freeform 32">
                  <a:extLst>
                    <a:ext uri="{FF2B5EF4-FFF2-40B4-BE49-F238E27FC236}">
                      <a16:creationId xmlns:a16="http://schemas.microsoft.com/office/drawing/2014/main" id="{9C0FF5C3-FD75-4BFE-82E3-044284AA06B5}"/>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1034" name="Group 33">
              <a:extLst>
                <a:ext uri="{FF2B5EF4-FFF2-40B4-BE49-F238E27FC236}">
                  <a16:creationId xmlns:a16="http://schemas.microsoft.com/office/drawing/2014/main" id="{C4C9A0ED-0D68-40E0-87BD-E13D1BD3989D}"/>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7B2EFE44-6345-4C4D-AABF-26EF9F7F2030}"/>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6" name="Freeform 35">
                <a:extLst>
                  <a:ext uri="{FF2B5EF4-FFF2-40B4-BE49-F238E27FC236}">
                    <a16:creationId xmlns:a16="http://schemas.microsoft.com/office/drawing/2014/main" id="{90ED5B0C-309B-4899-9D6D-99EC860B6C43}"/>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7" name="Freeform 36">
                <a:extLst>
                  <a:ext uri="{FF2B5EF4-FFF2-40B4-BE49-F238E27FC236}">
                    <a16:creationId xmlns:a16="http://schemas.microsoft.com/office/drawing/2014/main" id="{979B9A30-E4AB-41D9-BC83-0EF4A27560A4}"/>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8" name="Freeform 37">
                <a:extLst>
                  <a:ext uri="{FF2B5EF4-FFF2-40B4-BE49-F238E27FC236}">
                    <a16:creationId xmlns:a16="http://schemas.microsoft.com/office/drawing/2014/main" id="{FC957B0C-17C0-4179-AFD8-BFD31C4C01A7}"/>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9" name="Freeform 38">
                <a:extLst>
                  <a:ext uri="{FF2B5EF4-FFF2-40B4-BE49-F238E27FC236}">
                    <a16:creationId xmlns:a16="http://schemas.microsoft.com/office/drawing/2014/main" id="{25607C8B-0FF6-4DB9-BCEA-C783CDC2E08B}"/>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0" name="Freeform 39">
                <a:extLst>
                  <a:ext uri="{FF2B5EF4-FFF2-40B4-BE49-F238E27FC236}">
                    <a16:creationId xmlns:a16="http://schemas.microsoft.com/office/drawing/2014/main" id="{90DD25C2-FB36-485E-83EA-B3DA01D4695D}"/>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1027" name="Rectangle 40">
            <a:extLst>
              <a:ext uri="{FF2B5EF4-FFF2-40B4-BE49-F238E27FC236}">
                <a16:creationId xmlns:a16="http://schemas.microsoft.com/office/drawing/2014/main" id="{E30DACF6-D9B8-4089-8512-93F01C93FC8B}"/>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C5353375-3618-4C7B-B1D3-598F4B493C86}"/>
              </a:ext>
            </a:extLst>
          </p:cNvPr>
          <p:cNvSpPr>
            <a:spLocks noChangeArrowheads="1"/>
          </p:cNvSpPr>
          <p:nvPr/>
        </p:nvSpPr>
        <p:spPr bwMode="auto">
          <a:xfrm>
            <a:off x="6781800" y="6324600"/>
            <a:ext cx="396875" cy="304800"/>
          </a:xfrm>
          <a:prstGeom prst="rect">
            <a:avLst/>
          </a:prstGeom>
          <a:noFill/>
          <a:ln>
            <a:noFill/>
          </a:ln>
        </p:spPr>
        <p:txBody>
          <a:bodyPr wrap="none"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F7FD69CD-5EBA-4DF7-9826-C2EAD7F2DD9E}" type="slidenum">
              <a:rPr lang="fr-FR" altLang="zh-CN" sz="1400" b="1" smtClean="0">
                <a:latin typeface="N Helvetica Narrow" charset="0"/>
                <a:ea typeface="宋体" panose="02010600030101010101" pitchFamily="2" charset="-122"/>
              </a:rPr>
              <a:pPr>
                <a:defRPr/>
              </a:pPr>
              <a:t>‹#›</a:t>
            </a:fld>
            <a:endParaRPr lang="fr-FR" altLang="zh-CN" sz="1400" b="1">
              <a:latin typeface="N Helvetica Narrow" charset="0"/>
              <a:ea typeface="宋体" panose="02010600030101010101" pitchFamily="2" charset="-122"/>
            </a:endParaRPr>
          </a:p>
        </p:txBody>
      </p:sp>
      <p:sp>
        <p:nvSpPr>
          <p:cNvPr id="1029" name="Rectangle 42">
            <a:extLst>
              <a:ext uri="{FF2B5EF4-FFF2-40B4-BE49-F238E27FC236}">
                <a16:creationId xmlns:a16="http://schemas.microsoft.com/office/drawing/2014/main" id="{541BE1B3-E93D-4BE1-ACBC-4F4F549C4B3E}"/>
              </a:ext>
            </a:extLst>
          </p:cNvPr>
          <p:cNvSpPr>
            <a:spLocks noChangeArrowheads="1"/>
          </p:cNvSpPr>
          <p:nvPr/>
        </p:nvSpPr>
        <p:spPr bwMode="auto">
          <a:xfrm>
            <a:off x="279400" y="0"/>
            <a:ext cx="1843088" cy="366713"/>
          </a:xfrm>
          <a:prstGeom prst="rect">
            <a:avLst/>
          </a:prstGeom>
          <a:noFill/>
          <a:ln>
            <a:noFill/>
          </a:ln>
          <a:effectLst>
            <a:outerShdw dist="117088" dir="2436078" algn="ctr" rotWithShape="0">
              <a:srgbClr val="C0C0C0"/>
            </a:outerShdw>
          </a:effectLst>
        </p:spPr>
        <p:txBody>
          <a:bodyPr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ea typeface="宋体" pitchFamily="2" charset="-122"/>
              </a:rPr>
              <a:t>Finance</a:t>
            </a:r>
            <a:endParaRPr lang="fr-FR" altLang="zh-CN" sz="1800">
              <a:latin typeface="Arial" pitchFamily="34" charset="0"/>
              <a:ea typeface="宋体" pitchFamily="2" charset="-122"/>
            </a:endParaRPr>
          </a:p>
        </p:txBody>
      </p:sp>
      <p:sp>
        <p:nvSpPr>
          <p:cNvPr id="1030" name="Rectangle 43">
            <a:extLst>
              <a:ext uri="{FF2B5EF4-FFF2-40B4-BE49-F238E27FC236}">
                <a16:creationId xmlns:a16="http://schemas.microsoft.com/office/drawing/2014/main" id="{F775CAFF-7E0A-4F63-B360-84C2AF277844}"/>
              </a:ext>
            </a:extLst>
          </p:cNvPr>
          <p:cNvSpPr>
            <a:spLocks noChangeArrowheads="1"/>
          </p:cNvSpPr>
          <p:nvPr/>
        </p:nvSpPr>
        <p:spPr bwMode="auto">
          <a:xfrm>
            <a:off x="468313" y="6310313"/>
            <a:ext cx="182562" cy="304800"/>
          </a:xfrm>
          <a:prstGeom prst="rect">
            <a:avLst/>
          </a:prstGeom>
          <a:noFill/>
          <a:ln>
            <a:noFill/>
          </a:ln>
        </p:spPr>
        <p:txBody>
          <a:bodyPr wrap="none"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a typeface="宋体" pitchFamily="2" charset="-122"/>
            </a:endParaRPr>
          </a:p>
        </p:txBody>
      </p:sp>
      <p:sp>
        <p:nvSpPr>
          <p:cNvPr id="1031" name="Rectangle 44">
            <a:extLst>
              <a:ext uri="{FF2B5EF4-FFF2-40B4-BE49-F238E27FC236}">
                <a16:creationId xmlns:a16="http://schemas.microsoft.com/office/drawing/2014/main" id="{B25EF202-26E0-4C7F-AE0B-0A7B06599E58}"/>
              </a:ext>
            </a:extLst>
          </p:cNvPr>
          <p:cNvSpPr>
            <a:spLocks noChangeArrowheads="1"/>
          </p:cNvSpPr>
          <p:nvPr/>
        </p:nvSpPr>
        <p:spPr bwMode="auto">
          <a:xfrm>
            <a:off x="5076825" y="0"/>
            <a:ext cx="4067175" cy="339725"/>
          </a:xfrm>
          <a:prstGeom prst="rect">
            <a:avLst/>
          </a:prstGeom>
          <a:noFill/>
          <a:ln>
            <a:noFill/>
          </a:ln>
          <a:effectLst>
            <a:outerShdw dist="35921" dir="2700000" algn="ctr" rotWithShape="0">
              <a:srgbClr val="C0C0C0"/>
            </a:outerShdw>
          </a:effectLst>
        </p:spPr>
        <p:txBody>
          <a:bodyPr lIns="92075" tIns="46039" rIns="92075" bIns="46039">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ea typeface="宋体" pitchFamily="2" charset="-122"/>
              </a:rPr>
              <a:t>    </a:t>
            </a:r>
            <a:r>
              <a:rPr lang="en-US" altLang="zh-CN" sz="1600">
                <a:latin typeface="Arial" pitchFamily="34" charset="0"/>
                <a:ea typeface="宋体" pitchFamily="2" charset="-122"/>
              </a:rPr>
              <a:t>School of Management and Economics</a:t>
            </a:r>
          </a:p>
        </p:txBody>
      </p:sp>
      <p:graphicFrame>
        <p:nvGraphicFramePr>
          <p:cNvPr id="1032" name="Object 45">
            <a:extLst>
              <a:ext uri="{FF2B5EF4-FFF2-40B4-BE49-F238E27FC236}">
                <a16:creationId xmlns:a16="http://schemas.microsoft.com/office/drawing/2014/main" id="{0291D5B9-BBC0-4208-8507-C2132B82B803}"/>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6" imgW="964739" imgH="926657" progId="Photoshop.Image.7">
                  <p:embed/>
                </p:oleObj>
              </mc:Choice>
              <mc:Fallback>
                <p:oleObj name="Image" r:id="rId16" imgW="964739" imgH="926657" progId="Photoshop.Image.7">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91828" r:id="rId1"/>
    <p:sldLayoutId id="2147491829" r:id="rId2"/>
    <p:sldLayoutId id="2147491830" r:id="rId3"/>
    <p:sldLayoutId id="2147491831" r:id="rId4"/>
    <p:sldLayoutId id="2147491832" r:id="rId5"/>
    <p:sldLayoutId id="2147491833" r:id="rId6"/>
    <p:sldLayoutId id="2147491834" r:id="rId7"/>
    <p:sldLayoutId id="2147491835" r:id="rId8"/>
    <p:sldLayoutId id="2147491836" r:id="rId9"/>
    <p:sldLayoutId id="2147491837" r:id="rId10"/>
    <p:sldLayoutId id="2147491838" r:id="rId11"/>
    <p:sldLayoutId id="2147491839" r:id="rId12"/>
    <p:sldLayoutId id="2147491840" r:id="rId13"/>
    <p:sldLayoutId id="2147491841" r:id="rId14"/>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189" algn="ctr" rtl="0" eaLnBrk="0" fontAlgn="base" hangingPunct="0">
        <a:spcBef>
          <a:spcPct val="0"/>
        </a:spcBef>
        <a:spcAft>
          <a:spcPct val="0"/>
        </a:spcAft>
        <a:defRPr sz="4400">
          <a:solidFill>
            <a:schemeClr val="tx2"/>
          </a:solidFill>
          <a:latin typeface="Times New Roman" pitchFamily="18" charset="0"/>
        </a:defRPr>
      </a:lvl6pPr>
      <a:lvl7pPr marL="914377" algn="ctr" rtl="0" eaLnBrk="0" fontAlgn="base" hangingPunct="0">
        <a:spcBef>
          <a:spcPct val="0"/>
        </a:spcBef>
        <a:spcAft>
          <a:spcPct val="0"/>
        </a:spcAft>
        <a:defRPr sz="4400">
          <a:solidFill>
            <a:schemeClr val="tx2"/>
          </a:solidFill>
          <a:latin typeface="Times New Roman" pitchFamily="18" charset="0"/>
        </a:defRPr>
      </a:lvl7pPr>
      <a:lvl8pPr marL="1371566" algn="ctr" rtl="0" eaLnBrk="0" fontAlgn="base" hangingPunct="0">
        <a:spcBef>
          <a:spcPct val="0"/>
        </a:spcBef>
        <a:spcAft>
          <a:spcPct val="0"/>
        </a:spcAft>
        <a:defRPr sz="4400">
          <a:solidFill>
            <a:schemeClr val="tx2"/>
          </a:solidFill>
          <a:latin typeface="Times New Roman" pitchFamily="18" charset="0"/>
        </a:defRPr>
      </a:lvl8pPr>
      <a:lvl9pPr marL="1828754" algn="ctr" rtl="0" eaLnBrk="0" fontAlgn="base" hangingPunct="0">
        <a:spcBef>
          <a:spcPct val="0"/>
        </a:spcBef>
        <a:spcAft>
          <a:spcPct val="0"/>
        </a:spcAft>
        <a:defRPr sz="4400">
          <a:solidFill>
            <a:schemeClr val="tx2"/>
          </a:solidFill>
          <a:latin typeface="Times New Roman" pitchFamily="18" charset="0"/>
        </a:defRPr>
      </a:lvl9pPr>
    </p:titleStyle>
    <p:bodyStyle>
      <a:lvl1pPr marL="341313" indent="-341313"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1413" indent="-227013"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598613" indent="-227013"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5813" indent="-227013"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537" indent="-228594"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726" indent="-228594"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8914" indent="-228594"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103" indent="-228594"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B712F2F-E070-4751-880F-4F80FC38324E}"/>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8893B2CD-F97D-4285-9100-FB764630C0B4}"/>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0948" name="Rectangle 4">
            <a:extLst>
              <a:ext uri="{FF2B5EF4-FFF2-40B4-BE49-F238E27FC236}">
                <a16:creationId xmlns:a16="http://schemas.microsoft.com/office/drawing/2014/main" id="{CB8FAC7B-91DF-4A59-B362-F632CE6CAEEE}"/>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ea typeface="+mn-ea"/>
              </a:defRPr>
            </a:lvl1pPr>
          </a:lstStyle>
          <a:p>
            <a:pPr>
              <a:defRPr/>
            </a:pPr>
            <a:endParaRPr lang="en-US" altLang="zh-CN"/>
          </a:p>
        </p:txBody>
      </p:sp>
      <p:sp>
        <p:nvSpPr>
          <p:cNvPr id="210949" name="Rectangle 5">
            <a:extLst>
              <a:ext uri="{FF2B5EF4-FFF2-40B4-BE49-F238E27FC236}">
                <a16:creationId xmlns:a16="http://schemas.microsoft.com/office/drawing/2014/main" id="{7A66B65A-8E9E-4B83-AB26-59695A4D5B66}"/>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defRPr>
            </a:lvl1pPr>
          </a:lstStyle>
          <a:p>
            <a:pPr>
              <a:defRPr/>
            </a:pPr>
            <a:endParaRPr lang="en-US" altLang="zh-CN"/>
          </a:p>
        </p:txBody>
      </p:sp>
      <p:sp>
        <p:nvSpPr>
          <p:cNvPr id="210950" name="Rectangle 6">
            <a:extLst>
              <a:ext uri="{FF2B5EF4-FFF2-40B4-BE49-F238E27FC236}">
                <a16:creationId xmlns:a16="http://schemas.microsoft.com/office/drawing/2014/main" id="{50CC91E7-DDC3-4A9C-8B2A-ACB64605DFE1}"/>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16990E13-AE68-4D40-81A8-262A2C2618B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1900" r:id="rId1"/>
    <p:sldLayoutId id="2147491842" r:id="rId2"/>
    <p:sldLayoutId id="2147491843" r:id="rId3"/>
    <p:sldLayoutId id="2147491844" r:id="rId4"/>
    <p:sldLayoutId id="2147491845" r:id="rId5"/>
    <p:sldLayoutId id="2147491846" r:id="rId6"/>
    <p:sldLayoutId id="2147491847" r:id="rId7"/>
    <p:sldLayoutId id="2147491848" r:id="rId8"/>
    <p:sldLayoutId id="2147491849" r:id="rId9"/>
    <p:sldLayoutId id="2147491850" r:id="rId10"/>
    <p:sldLayoutId id="2147491851" r:id="rId11"/>
  </p:sldLayoutIdLst>
  <p:transition>
    <p:rand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189" algn="ctr" rtl="0" fontAlgn="base">
        <a:spcBef>
          <a:spcPct val="0"/>
        </a:spcBef>
        <a:spcAft>
          <a:spcPct val="0"/>
        </a:spcAft>
        <a:defRPr sz="4400">
          <a:solidFill>
            <a:schemeClr val="tx2"/>
          </a:solidFill>
          <a:latin typeface="Arial" pitchFamily="34" charset="0"/>
          <a:ea typeface="宋体" pitchFamily="2" charset="-122"/>
        </a:defRPr>
      </a:lvl6pPr>
      <a:lvl7pPr marL="914377" algn="ctr" rtl="0" fontAlgn="base">
        <a:spcBef>
          <a:spcPct val="0"/>
        </a:spcBef>
        <a:spcAft>
          <a:spcPct val="0"/>
        </a:spcAft>
        <a:defRPr sz="4400">
          <a:solidFill>
            <a:schemeClr val="tx2"/>
          </a:solidFill>
          <a:latin typeface="Arial" pitchFamily="34" charset="0"/>
          <a:ea typeface="宋体" pitchFamily="2" charset="-122"/>
        </a:defRPr>
      </a:lvl7pPr>
      <a:lvl8pPr marL="1371566" algn="ctr" rtl="0" fontAlgn="base">
        <a:spcBef>
          <a:spcPct val="0"/>
        </a:spcBef>
        <a:spcAft>
          <a:spcPct val="0"/>
        </a:spcAft>
        <a:defRPr sz="4400">
          <a:solidFill>
            <a:schemeClr val="tx2"/>
          </a:solidFill>
          <a:latin typeface="Arial" pitchFamily="34" charset="0"/>
          <a:ea typeface="宋体" pitchFamily="2" charset="-122"/>
        </a:defRPr>
      </a:lvl8pPr>
      <a:lvl9pPr marL="1828754"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1313" indent="-341313"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1413" indent="-227013"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598613" indent="-227013"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5813" indent="-227013"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537"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726"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8914"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103"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4C31F174-8943-41C7-BB30-321CFF3AA44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98C7410D-9E38-4724-B45F-77B34FE5F53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295B7DE-2085-4FF1-9F00-64D75D2895C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79B45DC-0EBE-4C74-B3D5-6D4A5595FD64}"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B99FEC12-3B38-4880-8967-40A022DFF09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D6C5FC81-0C7A-46FD-9DDA-CFDF35C9655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B1F6CFA9-3A74-47E0-89CE-A94DF2826EC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852" r:id="rId1"/>
    <p:sldLayoutId id="2147491853" r:id="rId2"/>
    <p:sldLayoutId id="2147491854" r:id="rId3"/>
    <p:sldLayoutId id="2147491855" r:id="rId4"/>
    <p:sldLayoutId id="2147491856" r:id="rId5"/>
    <p:sldLayoutId id="2147491857" r:id="rId6"/>
    <p:sldLayoutId id="2147491858" r:id="rId7"/>
    <p:sldLayoutId id="2147491859" r:id="rId8"/>
    <p:sldLayoutId id="2147491860" r:id="rId9"/>
    <p:sldLayoutId id="2147491861" r:id="rId10"/>
    <p:sldLayoutId id="2147491862" r:id="rId11"/>
  </p:sldLayoutIdLst>
  <p:transition>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5.bin"/><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6E87D942-E9E5-4397-859F-1907937DC93A}"/>
              </a:ext>
            </a:extLst>
          </p:cNvPr>
          <p:cNvSpPr>
            <a:spLocks noGrp="1"/>
          </p:cNvSpPr>
          <p:nvPr>
            <p:ph type="title"/>
          </p:nvPr>
        </p:nvSpPr>
        <p:spPr bwMode="auto">
          <a:xfrm>
            <a:off x="468313" y="7651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latin typeface="华文中宋" panose="02010600040101010101" pitchFamily="2" charset="-122"/>
                <a:ea typeface="华文中宋" panose="02010600040101010101" pitchFamily="2" charset="-122"/>
              </a:rPr>
              <a:t>第</a:t>
            </a:r>
            <a:r>
              <a:rPr lang="en-US" altLang="zh-CN" dirty="0">
                <a:latin typeface="华文中宋" panose="02010600040101010101" pitchFamily="2" charset="-122"/>
                <a:ea typeface="华文中宋" panose="02010600040101010101" pitchFamily="2" charset="-122"/>
              </a:rPr>
              <a:t>6</a:t>
            </a:r>
            <a:r>
              <a:rPr lang="zh-CN" altLang="en-US" dirty="0">
                <a:latin typeface="华文中宋" panose="02010600040101010101" pitchFamily="2" charset="-122"/>
                <a:ea typeface="华文中宋" panose="02010600040101010101" pitchFamily="2" charset="-122"/>
              </a:rPr>
              <a:t>章 投资项目分析</a:t>
            </a:r>
          </a:p>
        </p:txBody>
      </p:sp>
      <p:sp>
        <p:nvSpPr>
          <p:cNvPr id="11267" name="内容占位符 2">
            <a:extLst>
              <a:ext uri="{FF2B5EF4-FFF2-40B4-BE49-F238E27FC236}">
                <a16:creationId xmlns:a16="http://schemas.microsoft.com/office/drawing/2014/main" id="{74334C33-87E4-4CED-9BC7-BF5F7039BC49}"/>
              </a:ext>
            </a:extLst>
          </p:cNvPr>
          <p:cNvSpPr>
            <a:spLocks noGrp="1" noChangeArrowheads="1"/>
          </p:cNvSpPr>
          <p:nvPr>
            <p:ph idx="1"/>
          </p:nvPr>
        </p:nvSpPr>
        <p:spPr>
          <a:xfrm>
            <a:off x="251520" y="1916832"/>
            <a:ext cx="8712968" cy="2374900"/>
          </a:xfrm>
        </p:spPr>
        <p:txBody>
          <a:bodyPr/>
          <a:lstStyle/>
          <a:p>
            <a:pPr>
              <a:lnSpc>
                <a:spcPct val="125000"/>
              </a:lnSpc>
            </a:pPr>
            <a:r>
              <a:rPr lang="zh-CN" altLang="en-US" sz="2800" dirty="0">
                <a:latin typeface="华文中宋" panose="02010600040101010101" pitchFamily="2" charset="-122"/>
                <a:ea typeface="华文中宋" panose="02010600040101010101" pitchFamily="2" charset="-122"/>
              </a:rPr>
              <a:t>问题：</a:t>
            </a:r>
            <a:endParaRPr lang="en-US" altLang="zh-CN" sz="2800" dirty="0">
              <a:latin typeface="华文中宋" panose="02010600040101010101" pitchFamily="2" charset="-122"/>
              <a:ea typeface="华文中宋" panose="02010600040101010101" pitchFamily="2" charset="-122"/>
            </a:endParaRPr>
          </a:p>
          <a:p>
            <a:pPr lvl="1">
              <a:lnSpc>
                <a:spcPct val="125000"/>
              </a:lnSpc>
            </a:pPr>
            <a:r>
              <a:rPr lang="zh-CN" altLang="en-US" sz="2400" dirty="0">
                <a:latin typeface="华文中宋" panose="02010600040101010101" pitchFamily="2" charset="-122"/>
                <a:ea typeface="华文中宋" panose="02010600040101010101" pitchFamily="2" charset="-122"/>
              </a:rPr>
              <a:t>年初投入</a:t>
            </a:r>
            <a:r>
              <a:rPr lang="en-US" altLang="zh-CN" sz="2400" dirty="0">
                <a:latin typeface="华文中宋" panose="02010600040101010101" pitchFamily="2" charset="-122"/>
                <a:ea typeface="华文中宋" panose="02010600040101010101" pitchFamily="2" charset="-122"/>
              </a:rPr>
              <a:t>1000</a:t>
            </a:r>
            <a:r>
              <a:rPr lang="zh-CN" altLang="en-US" sz="2400" dirty="0">
                <a:latin typeface="华文中宋" panose="02010600040101010101" pitchFamily="2" charset="-122"/>
                <a:ea typeface="华文中宋" panose="02010600040101010101" pitchFamily="2" charset="-122"/>
              </a:rPr>
              <a:t>元，年底收获</a:t>
            </a:r>
            <a:r>
              <a:rPr lang="en-US" altLang="zh-CN" sz="2400" dirty="0">
                <a:latin typeface="华文中宋" panose="02010600040101010101" pitchFamily="2" charset="-122"/>
                <a:ea typeface="华文中宋" panose="02010600040101010101" pitchFamily="2" charset="-122"/>
              </a:rPr>
              <a:t>1100</a:t>
            </a:r>
            <a:r>
              <a:rPr lang="zh-CN" altLang="en-US" sz="2400" dirty="0">
                <a:latin typeface="华文中宋" panose="02010600040101010101" pitchFamily="2" charset="-122"/>
                <a:ea typeface="华文中宋" panose="02010600040101010101" pitchFamily="2" charset="-122"/>
              </a:rPr>
              <a:t>元的投资，你愿意吗？</a:t>
            </a:r>
            <a:endParaRPr lang="en-US" altLang="zh-CN" sz="2400" dirty="0">
              <a:latin typeface="华文中宋" panose="02010600040101010101" pitchFamily="2" charset="-122"/>
              <a:ea typeface="华文中宋" panose="02010600040101010101" pitchFamily="2" charset="-122"/>
            </a:endParaRPr>
          </a:p>
          <a:p>
            <a:pPr lvl="1">
              <a:lnSpc>
                <a:spcPct val="125000"/>
              </a:lnSpc>
            </a:pPr>
            <a:r>
              <a:rPr lang="zh-CN" altLang="en-US" sz="2400" dirty="0">
                <a:latin typeface="华文中宋" panose="02010600040101010101" pitchFamily="2" charset="-122"/>
                <a:ea typeface="华文中宋" panose="02010600040101010101" pitchFamily="2" charset="-122"/>
              </a:rPr>
              <a:t>同类投资的年收益率为</a:t>
            </a:r>
            <a:r>
              <a:rPr lang="en-US" altLang="zh-CN" sz="2400" dirty="0">
                <a:latin typeface="华文中宋" panose="02010600040101010101" pitchFamily="2" charset="-122"/>
                <a:ea typeface="华文中宋" panose="02010600040101010101" pitchFamily="2" charset="-122"/>
              </a:rPr>
              <a:t>15%</a:t>
            </a:r>
            <a:r>
              <a:rPr lang="zh-CN" altLang="en-US" sz="2400" dirty="0">
                <a:latin typeface="华文中宋" panose="02010600040101010101" pitchFamily="2" charset="-122"/>
                <a:ea typeface="华文中宋" panose="02010600040101010101" pitchFamily="2" charset="-122"/>
              </a:rPr>
              <a:t>。</a:t>
            </a:r>
          </a:p>
        </p:txBody>
      </p:sp>
      <p:sp>
        <p:nvSpPr>
          <p:cNvPr id="2" name="文本框 1">
            <a:extLst>
              <a:ext uri="{FF2B5EF4-FFF2-40B4-BE49-F238E27FC236}">
                <a16:creationId xmlns:a16="http://schemas.microsoft.com/office/drawing/2014/main" id="{FCFBB3F7-CB4F-84E9-5845-BF7A9DE3EE62}"/>
              </a:ext>
            </a:extLst>
          </p:cNvPr>
          <p:cNvSpPr txBox="1"/>
          <p:nvPr/>
        </p:nvSpPr>
        <p:spPr>
          <a:xfrm>
            <a:off x="755576" y="5085184"/>
            <a:ext cx="8208912" cy="461665"/>
          </a:xfrm>
          <a:prstGeom prst="rect">
            <a:avLst/>
          </a:prstGeom>
          <a:noFill/>
        </p:spPr>
        <p:txBody>
          <a:bodyPr wrap="square" rtlCol="0">
            <a:spAutoFit/>
          </a:bodyPr>
          <a:lstStyle/>
          <a:p>
            <a:r>
              <a:rPr lang="zh-CN" altLang="en-US" dirty="0">
                <a:latin typeface="华文中宋" panose="02010600040101010101" pitchFamily="2" charset="-122"/>
                <a:ea typeface="华文中宋" panose="02010600040101010101" pitchFamily="2" charset="-122"/>
              </a:rPr>
              <a:t>启示：资本是稀缺的，投资决策必须考虑资金的机会成本。</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anim calcmode="lin" valueType="num">
                                      <p:cBhvr additive="base">
                                        <p:cTn id="11"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 calcmode="lin" valueType="num">
                                      <p:cBhvr additive="base">
                                        <p:cTn id="15"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E455-D8F0-487E-8DC3-F702F378883F}"/>
              </a:ext>
            </a:extLst>
          </p:cNvPr>
          <p:cNvSpPr>
            <a:spLocks noGrp="1"/>
          </p:cNvSpPr>
          <p:nvPr>
            <p:ph type="title"/>
          </p:nvPr>
        </p:nvSpPr>
        <p:spPr>
          <a:xfrm>
            <a:off x="457200" y="274638"/>
            <a:ext cx="5338763" cy="1143000"/>
          </a:xfrm>
        </p:spPr>
        <p:txBody>
          <a:bodyPr vert="horz" wrap="square" lIns="91440" tIns="45720" rIns="91440" bIns="45720" numCol="1" anchor="t" anchorCtr="0" compatLnSpc="1">
            <a:prstTxWarp prst="textNoShape">
              <a:avLst/>
            </a:prstTxWarp>
          </a:bodyPr>
          <a:lstStyle/>
          <a:p>
            <a:pPr>
              <a:defRPr/>
            </a:pPr>
            <a:r>
              <a:rPr lang="en-US" altLang="zh-CN" sz="3200">
                <a:effectLst>
                  <a:outerShdw blurRad="38100" dist="38100" dir="2700000" algn="tl">
                    <a:srgbClr val="C0C0C0"/>
                  </a:outerShdw>
                </a:effectLst>
                <a:ea typeface="宋体" panose="02010600030101010101" pitchFamily="2" charset="-122"/>
                <a:cs typeface="Times New Roman" panose="02020603050405020304" pitchFamily="18" charset="0"/>
              </a:rPr>
              <a:t>NPV Investment Rule</a:t>
            </a:r>
            <a:br>
              <a:rPr lang="en-US" altLang="zh-CN" sz="4000">
                <a:effectLst>
                  <a:outerShdw blurRad="38100" dist="38100" dir="2700000" algn="tl">
                    <a:srgbClr val="C0C0C0"/>
                  </a:outerShdw>
                </a:effectLst>
                <a:ea typeface="宋体" panose="02010600030101010101" pitchFamily="2" charset="-122"/>
                <a:cs typeface="Times New Roman" panose="02020603050405020304" pitchFamily="18" charset="0"/>
              </a:rPr>
            </a:br>
            <a:r>
              <a:rPr lang="zh-CN" altLang="en-US" sz="3600" b="1">
                <a:effectLst>
                  <a:outerShdw blurRad="38100" dist="38100" dir="2700000" algn="tl">
                    <a:srgbClr val="C0C0C0"/>
                  </a:outerShdw>
                </a:effectLst>
                <a:ea typeface="楷体_GB2312" pitchFamily="49" charset="-122"/>
                <a:cs typeface="Times New Roman" panose="02020603050405020304" pitchFamily="18" charset="0"/>
              </a:rPr>
              <a:t>净现值法则</a:t>
            </a:r>
            <a:endParaRPr lang="zh-CN" altLang="en-US" sz="3200">
              <a:ea typeface="宋体" panose="02010600030101010101" pitchFamily="2" charset="-122"/>
            </a:endParaRPr>
          </a:p>
        </p:txBody>
      </p:sp>
      <p:sp>
        <p:nvSpPr>
          <p:cNvPr id="3" name="内容占位符 2">
            <a:extLst>
              <a:ext uri="{FF2B5EF4-FFF2-40B4-BE49-F238E27FC236}">
                <a16:creationId xmlns:a16="http://schemas.microsoft.com/office/drawing/2014/main" id="{5BCA5DA1-F535-40E0-9F41-65FCB16E5D7B}"/>
              </a:ext>
            </a:extLst>
          </p:cNvPr>
          <p:cNvSpPr>
            <a:spLocks noGrp="1" noChangeArrowheads="1"/>
          </p:cNvSpPr>
          <p:nvPr>
            <p:ph idx="1"/>
          </p:nvPr>
        </p:nvSpPr>
        <p:spPr>
          <a:xfrm>
            <a:off x="186533" y="1508125"/>
            <a:ext cx="4895850" cy="2273300"/>
          </a:xfrm>
        </p:spPr>
        <p:txBody>
          <a:bodyPr/>
          <a:lstStyle/>
          <a:p>
            <a:pPr algn="just"/>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净现值投资决策规则：如果所提议项目的净现值（</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 NPV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）为正，则进行投资；反之，不进行投资。</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gn="just"/>
            <a:r>
              <a:rPr lang="en-US" altLang="zh-CN" sz="2000" dirty="0">
                <a:latin typeface="华文宋体" panose="02010600040101010101" pitchFamily="2" charset="-122"/>
                <a:ea typeface="华文宋体" panose="02010600040101010101" pitchFamily="2" charset="-122"/>
                <a:cs typeface="Times New Roman" panose="02020603050405020304" pitchFamily="18" charset="0"/>
              </a:rPr>
              <a:t>NPV</a:t>
            </a:r>
            <a:r>
              <a:rPr lang="zh-CN" altLang="en-US" sz="2000" dirty="0">
                <a:latin typeface="华文宋体" panose="02010600040101010101" pitchFamily="2" charset="-122"/>
                <a:ea typeface="华文宋体" panose="02010600040101010101" pitchFamily="2" charset="-122"/>
                <a:cs typeface="Times New Roman" panose="02020603050405020304" pitchFamily="18" charset="0"/>
              </a:rPr>
              <a:t>定义见右图。净现值依赖于现金流而不是利润。</a:t>
            </a:r>
            <a:r>
              <a:rPr lang="en-US" altLang="zh-CN" sz="2000" dirty="0">
                <a:latin typeface="华文宋体" panose="02010600040101010101" pitchFamily="2" charset="-122"/>
                <a:ea typeface="华文宋体" panose="02010600040101010101" pitchFamily="2" charset="-122"/>
                <a:cs typeface="Times New Roman" panose="02020603050405020304" pitchFamily="18" charset="0"/>
              </a:rPr>
              <a:t>NPV</a:t>
            </a:r>
            <a:r>
              <a:rPr lang="zh-CN" altLang="en-US" sz="2000" dirty="0">
                <a:latin typeface="华文宋体" panose="02010600040101010101" pitchFamily="2" charset="-122"/>
                <a:ea typeface="华文宋体" panose="02010600040101010101" pitchFamily="2" charset="-122"/>
                <a:cs typeface="Times New Roman" panose="02020603050405020304" pitchFamily="18" charset="0"/>
              </a:rPr>
              <a:t>考虑了资金的机会成本，其经济含义是：项目预期为股东带来的财富增加值。正</a:t>
            </a:r>
            <a:r>
              <a:rPr lang="en-US" altLang="zh-CN" sz="2000" dirty="0">
                <a:latin typeface="华文宋体" panose="02010600040101010101" pitchFamily="2" charset="-122"/>
                <a:ea typeface="华文宋体" panose="02010600040101010101" pitchFamily="2" charset="-122"/>
                <a:cs typeface="Times New Roman" panose="02020603050405020304" pitchFamily="18" charset="0"/>
              </a:rPr>
              <a:t>NPV</a:t>
            </a:r>
            <a:r>
              <a:rPr lang="zh-CN" altLang="en-US" sz="2000" dirty="0">
                <a:latin typeface="华文宋体" panose="02010600040101010101" pitchFamily="2" charset="-122"/>
                <a:ea typeface="华文宋体" panose="02010600040101010101" pitchFamily="2" charset="-122"/>
                <a:cs typeface="Times New Roman" panose="02020603050405020304" pitchFamily="18" charset="0"/>
              </a:rPr>
              <a:t>的项目将导致股价上涨。</a:t>
            </a:r>
          </a:p>
          <a:p>
            <a:pPr algn="just"/>
            <a:endParaRPr lang="zh-CN" altLang="en-US" sz="2000" dirty="0">
              <a:ea typeface="华文宋体" panose="02010600040101010101" pitchFamily="2" charset="-122"/>
              <a:cs typeface="Times New Roman" panose="02020603050405020304" pitchFamily="18" charset="0"/>
            </a:endParaRPr>
          </a:p>
        </p:txBody>
      </p:sp>
      <p:graphicFrame>
        <p:nvGraphicFramePr>
          <p:cNvPr id="6" name="表格 5">
            <a:extLst>
              <a:ext uri="{FF2B5EF4-FFF2-40B4-BE49-F238E27FC236}">
                <a16:creationId xmlns:a16="http://schemas.microsoft.com/office/drawing/2014/main" id="{F4515109-CCBB-417D-B02D-EAA9DDFE60BF}"/>
              </a:ext>
            </a:extLst>
          </p:cNvPr>
          <p:cNvGraphicFramePr>
            <a:graphicFrameLocks noGrp="1"/>
          </p:cNvGraphicFramePr>
          <p:nvPr/>
        </p:nvGraphicFramePr>
        <p:xfrm>
          <a:off x="512763" y="4314825"/>
          <a:ext cx="8075613" cy="1403350"/>
        </p:xfrm>
        <a:graphic>
          <a:graphicData uri="http://schemas.openxmlformats.org/drawingml/2006/table">
            <a:tbl>
              <a:tblPr/>
              <a:tblGrid>
                <a:gridCol w="1646792">
                  <a:extLst>
                    <a:ext uri="{9D8B030D-6E8A-4147-A177-3AD203B41FA5}">
                      <a16:colId xmlns:a16="http://schemas.microsoft.com/office/drawing/2014/main" val="20000"/>
                    </a:ext>
                  </a:extLst>
                </a:gridCol>
                <a:gridCol w="1646792">
                  <a:extLst>
                    <a:ext uri="{9D8B030D-6E8A-4147-A177-3AD203B41FA5}">
                      <a16:colId xmlns:a16="http://schemas.microsoft.com/office/drawing/2014/main" val="20001"/>
                    </a:ext>
                  </a:extLst>
                </a:gridCol>
                <a:gridCol w="2343511">
                  <a:extLst>
                    <a:ext uri="{9D8B030D-6E8A-4147-A177-3AD203B41FA5}">
                      <a16:colId xmlns:a16="http://schemas.microsoft.com/office/drawing/2014/main" val="20002"/>
                    </a:ext>
                  </a:extLst>
                </a:gridCol>
                <a:gridCol w="2438518">
                  <a:extLst>
                    <a:ext uri="{9D8B030D-6E8A-4147-A177-3AD203B41FA5}">
                      <a16:colId xmlns:a16="http://schemas.microsoft.com/office/drawing/2014/main" val="20003"/>
                    </a:ext>
                  </a:extLst>
                </a:gridCol>
              </a:tblGrid>
              <a:tr h="177800">
                <a:tc>
                  <a:txBody>
                    <a:bodyPr/>
                    <a:lstStyle/>
                    <a:p>
                      <a:pPr algn="ctr" fontAlgn="ctr"/>
                      <a:r>
                        <a:rPr lang="zh-CN" altLang="en-US" sz="1800" b="0" i="0" u="none" strike="noStrike">
                          <a:solidFill>
                            <a:srgbClr val="000000"/>
                          </a:solidFill>
                          <a:effectLst/>
                          <a:latin typeface="等线" panose="02010600030101010101" pitchFamily="2" charset="-122"/>
                          <a:ea typeface="等线" panose="02010600030101010101" pitchFamily="2" charset="-122"/>
                        </a:rPr>
                        <a:t>年份</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zh-CN" altLang="en-US" sz="1800" b="0" i="0" u="none" strike="noStrike">
                          <a:solidFill>
                            <a:srgbClr val="000000"/>
                          </a:solidFill>
                          <a:effectLst/>
                          <a:latin typeface="等线" panose="02010600030101010101" pitchFamily="2" charset="-122"/>
                          <a:ea typeface="等线" panose="02010600030101010101" pitchFamily="2" charset="-122"/>
                        </a:rPr>
                        <a:t>现金流</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zh-CN" altLang="en-US" sz="1800" b="0" i="0" u="none" strike="noStrike">
                          <a:solidFill>
                            <a:srgbClr val="000000"/>
                          </a:solidFill>
                          <a:effectLst/>
                          <a:latin typeface="等线" panose="02010600030101010101" pitchFamily="2" charset="-122"/>
                          <a:ea typeface="等线" panose="02010600030101010101" pitchFamily="2" charset="-122"/>
                        </a:rPr>
                        <a:t>现金流现值</a:t>
                      </a:r>
                      <a:r>
                        <a:rPr lang="en-US" altLang="zh-CN" sz="1800" b="0" i="0" u="none" strike="noStrike">
                          <a:solidFill>
                            <a:srgbClr val="000000"/>
                          </a:solidFill>
                          <a:effectLst/>
                          <a:latin typeface="等线" panose="02010600030101010101" pitchFamily="2" charset="-122"/>
                          <a:ea typeface="等线" panose="02010600030101010101" pitchFamily="2" charset="-122"/>
                        </a:rPr>
                        <a:t>(8%)</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zh-CN" altLang="en-US" sz="1800" b="0" i="0" u="none" strike="noStrike">
                          <a:solidFill>
                            <a:srgbClr val="000000"/>
                          </a:solidFill>
                          <a:effectLst/>
                          <a:latin typeface="等线" panose="02010600030101010101" pitchFamily="2" charset="-122"/>
                          <a:ea typeface="等线" panose="02010600030101010101" pitchFamily="2" charset="-122"/>
                        </a:rPr>
                        <a:t>累积现值</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77800">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-100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-100.000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-100.000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177800">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50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46.296</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-53.704</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177800">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2</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40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34.294</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-19.410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177800">
                <a:tc>
                  <a:txBody>
                    <a:bodyPr/>
                    <a:lstStyle/>
                    <a:p>
                      <a:pPr algn="ctr" fontAlgn="ctr"/>
                      <a:r>
                        <a:rPr lang="en-US" altLang="zh-CN" sz="1800" b="0" i="0" u="none" strike="noStrike">
                          <a:solidFill>
                            <a:srgbClr val="000000"/>
                          </a:solidFill>
                          <a:effectLst/>
                          <a:latin typeface="等线" panose="02010600030101010101" pitchFamily="2" charset="-122"/>
                          <a:ea typeface="等线" panose="02010600030101010101" pitchFamily="2" charset="-122"/>
                        </a:rPr>
                        <a:t>3</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30</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23.815</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fontAlgn="ctr"/>
                      <a:r>
                        <a:rPr lang="en-US" altLang="zh-CN" sz="1800" b="0" i="0" u="none" strike="noStrike" dirty="0">
                          <a:solidFill>
                            <a:srgbClr val="000000"/>
                          </a:solidFill>
                          <a:effectLst/>
                          <a:latin typeface="等线" panose="02010600030101010101" pitchFamily="2" charset="-122"/>
                          <a:ea typeface="等线" panose="02010600030101010101" pitchFamily="2" charset="-122"/>
                        </a:rPr>
                        <a:t>4.405</a:t>
                      </a:r>
                    </a:p>
                  </a:txBody>
                  <a:tcPr marL="6350" marR="6350" marT="635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bl>
          </a:graphicData>
        </a:graphic>
      </p:graphicFrame>
      <p:graphicFrame>
        <p:nvGraphicFramePr>
          <p:cNvPr id="7" name="对象 6">
            <a:extLst>
              <a:ext uri="{FF2B5EF4-FFF2-40B4-BE49-F238E27FC236}">
                <a16:creationId xmlns:a16="http://schemas.microsoft.com/office/drawing/2014/main" id="{1EFB652B-FA83-473E-B418-58D61CC65478}"/>
              </a:ext>
            </a:extLst>
          </p:cNvPr>
          <p:cNvGraphicFramePr>
            <a:graphicFrameLocks noChangeAspect="1"/>
          </p:cNvGraphicFramePr>
          <p:nvPr/>
        </p:nvGraphicFramePr>
        <p:xfrm>
          <a:off x="5654675" y="2146300"/>
          <a:ext cx="3057525" cy="1773238"/>
        </p:xfrm>
        <a:graphic>
          <a:graphicData uri="http://schemas.openxmlformats.org/presentationml/2006/ole">
            <mc:AlternateContent xmlns:mc="http://schemas.openxmlformats.org/markup-compatibility/2006">
              <mc:Choice xmlns:v="urn:schemas-microsoft-com:vml" Requires="v">
                <p:oleObj name="Equation" r:id="rId2" imgW="2451100" imgH="1422400" progId="Equation.DSMT4">
                  <p:embed/>
                </p:oleObj>
              </mc:Choice>
              <mc:Fallback>
                <p:oleObj name="Equation" r:id="rId2" imgW="2451100" imgH="1422400" progId="Equation.DSMT4">
                  <p:embed/>
                  <p:pic>
                    <p:nvPicPr>
                      <p:cNvPr id="0"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675" y="2146300"/>
                        <a:ext cx="3057525" cy="177323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a:extLst>
              <a:ext uri="{FF2B5EF4-FFF2-40B4-BE49-F238E27FC236}">
                <a16:creationId xmlns:a16="http://schemas.microsoft.com/office/drawing/2014/main" id="{18D19E09-A1D3-4F5A-8F85-9B763A51783B}"/>
              </a:ext>
            </a:extLst>
          </p:cNvPr>
          <p:cNvGraphicFramePr>
            <a:graphicFrameLocks noChangeAspect="1"/>
          </p:cNvGraphicFramePr>
          <p:nvPr/>
        </p:nvGraphicFramePr>
        <p:xfrm>
          <a:off x="765175" y="5957888"/>
          <a:ext cx="7570788" cy="585787"/>
        </p:xfrm>
        <a:graphic>
          <a:graphicData uri="http://schemas.openxmlformats.org/presentationml/2006/ole">
            <mc:AlternateContent xmlns:mc="http://schemas.openxmlformats.org/markup-compatibility/2006">
              <mc:Choice xmlns:v="urn:schemas-microsoft-com:vml" Requires="v">
                <p:oleObj name="Equation" r:id="rId4" imgW="5600700" imgH="469900" progId="Equation.DSMT4">
                  <p:embed/>
                </p:oleObj>
              </mc:Choice>
              <mc:Fallback>
                <p:oleObj name="Equation" r:id="rId4" imgW="5600700" imgH="469900" progId="Equation.DSMT4">
                  <p:embed/>
                  <p:pic>
                    <p:nvPicPr>
                      <p:cNvPr id="0" name="对象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 y="5957888"/>
                        <a:ext cx="7570788" cy="5857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a:extLst>
              <a:ext uri="{FF2B5EF4-FFF2-40B4-BE49-F238E27FC236}">
                <a16:creationId xmlns:a16="http://schemas.microsoft.com/office/drawing/2014/main" id="{D2103485-1139-40A1-851E-22F5238B3C63}"/>
              </a:ext>
            </a:extLst>
          </p:cNvPr>
          <p:cNvCxnSpPr>
            <a:cxnSpLocks noChangeShapeType="1"/>
          </p:cNvCxnSpPr>
          <p:nvPr/>
        </p:nvCxnSpPr>
        <p:spPr bwMode="auto">
          <a:xfrm>
            <a:off x="5795963" y="1508125"/>
            <a:ext cx="244792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4" name="直接箭头连接符 13">
            <a:extLst>
              <a:ext uri="{FF2B5EF4-FFF2-40B4-BE49-F238E27FC236}">
                <a16:creationId xmlns:a16="http://schemas.microsoft.com/office/drawing/2014/main" id="{B4FD34AB-D5D5-4790-B06B-F18E23C45F3F}"/>
              </a:ext>
            </a:extLst>
          </p:cNvPr>
          <p:cNvCxnSpPr>
            <a:cxnSpLocks noChangeShapeType="1"/>
          </p:cNvCxnSpPr>
          <p:nvPr/>
        </p:nvCxnSpPr>
        <p:spPr bwMode="auto">
          <a:xfrm>
            <a:off x="5795963" y="1508125"/>
            <a:ext cx="0" cy="481013"/>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直接箭头连接符 14">
            <a:extLst>
              <a:ext uri="{FF2B5EF4-FFF2-40B4-BE49-F238E27FC236}">
                <a16:creationId xmlns:a16="http://schemas.microsoft.com/office/drawing/2014/main" id="{8170BDD1-6C56-44FF-AAD4-F6120C0A2B43}"/>
              </a:ext>
            </a:extLst>
          </p:cNvPr>
          <p:cNvCxnSpPr>
            <a:cxnSpLocks/>
          </p:cNvCxnSpPr>
          <p:nvPr/>
        </p:nvCxnSpPr>
        <p:spPr bwMode="auto">
          <a:xfrm flipV="1">
            <a:off x="6588125" y="1052513"/>
            <a:ext cx="0" cy="455612"/>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直接箭头连接符 16">
            <a:extLst>
              <a:ext uri="{FF2B5EF4-FFF2-40B4-BE49-F238E27FC236}">
                <a16:creationId xmlns:a16="http://schemas.microsoft.com/office/drawing/2014/main" id="{D564B637-12D4-49E8-9186-5AF1EFEE8700}"/>
              </a:ext>
            </a:extLst>
          </p:cNvPr>
          <p:cNvCxnSpPr>
            <a:cxnSpLocks/>
          </p:cNvCxnSpPr>
          <p:nvPr/>
        </p:nvCxnSpPr>
        <p:spPr bwMode="auto">
          <a:xfrm flipV="1">
            <a:off x="7380288" y="900113"/>
            <a:ext cx="0" cy="608012"/>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直接箭头连接符 17">
            <a:extLst>
              <a:ext uri="{FF2B5EF4-FFF2-40B4-BE49-F238E27FC236}">
                <a16:creationId xmlns:a16="http://schemas.microsoft.com/office/drawing/2014/main" id="{8F6C8057-35E8-45B5-A701-E11C7DAD08F4}"/>
              </a:ext>
            </a:extLst>
          </p:cNvPr>
          <p:cNvCxnSpPr>
            <a:cxnSpLocks/>
          </p:cNvCxnSpPr>
          <p:nvPr/>
        </p:nvCxnSpPr>
        <p:spPr bwMode="auto">
          <a:xfrm flipH="1" flipV="1">
            <a:off x="8243888" y="1052513"/>
            <a:ext cx="9525" cy="455612"/>
          </a:xfrm>
          <a:prstGeom prst="straightConnector1">
            <a:avLst/>
          </a:prstGeom>
          <a:noFill/>
          <a:ln w="1270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文本框 20">
            <a:extLst>
              <a:ext uri="{FF2B5EF4-FFF2-40B4-BE49-F238E27FC236}">
                <a16:creationId xmlns:a16="http://schemas.microsoft.com/office/drawing/2014/main" id="{085DB4C6-F840-4610-9259-B6D716282A11}"/>
              </a:ext>
            </a:extLst>
          </p:cNvPr>
          <p:cNvSpPr txBox="1">
            <a:spLocks noChangeArrowheads="1"/>
          </p:cNvSpPr>
          <p:nvPr/>
        </p:nvSpPr>
        <p:spPr bwMode="auto">
          <a:xfrm>
            <a:off x="5795963" y="1508125"/>
            <a:ext cx="2757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en-US" altLang="zh-CN" sz="2000">
                <a:latin typeface="Cambria Math" panose="02040503050406030204" pitchFamily="18" charset="0"/>
                <a:ea typeface="宋体" panose="02010600030101010101" pitchFamily="2" charset="-122"/>
              </a:rPr>
              <a:t>0         1            2    …      n</a:t>
            </a:r>
            <a:endParaRPr lang="zh-CN" altLang="en-US" sz="2000">
              <a:latin typeface="Cambria Math" panose="02040503050406030204" pitchFamily="18" charset="0"/>
              <a:ea typeface="宋体" panose="02010600030101010101" pitchFamily="2" charset="-122"/>
            </a:endParaRPr>
          </a:p>
        </p:txBody>
      </p:sp>
      <p:sp>
        <p:nvSpPr>
          <p:cNvPr id="22" name="文本框 21">
            <a:extLst>
              <a:ext uri="{FF2B5EF4-FFF2-40B4-BE49-F238E27FC236}">
                <a16:creationId xmlns:a16="http://schemas.microsoft.com/office/drawing/2014/main" id="{87410D06-0B15-4458-B560-C48ACF374471}"/>
              </a:ext>
            </a:extLst>
          </p:cNvPr>
          <p:cNvSpPr txBox="1">
            <a:spLocks noChangeArrowheads="1"/>
          </p:cNvSpPr>
          <p:nvPr/>
        </p:nvSpPr>
        <p:spPr bwMode="auto">
          <a:xfrm>
            <a:off x="5510213" y="534988"/>
            <a:ext cx="32940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en-US" altLang="zh-CN" sz="2000">
                <a:latin typeface="Cambria Math" panose="02040503050406030204" pitchFamily="18" charset="0"/>
                <a:ea typeface="宋体" panose="02010600030101010101" pitchFamily="2" charset="-122"/>
              </a:rPr>
              <a:t>CF</a:t>
            </a:r>
            <a:r>
              <a:rPr lang="en-US" altLang="zh-CN" sz="2000" baseline="-25000">
                <a:latin typeface="Cambria Math" panose="02040503050406030204" pitchFamily="18" charset="0"/>
                <a:ea typeface="宋体" panose="02010600030101010101" pitchFamily="2" charset="-122"/>
              </a:rPr>
              <a:t>0</a:t>
            </a:r>
            <a:r>
              <a:rPr lang="en-US" altLang="zh-CN" sz="2000">
                <a:latin typeface="Cambria Math" panose="02040503050406030204" pitchFamily="18" charset="0"/>
                <a:ea typeface="宋体" panose="02010600030101010101" pitchFamily="2" charset="-122"/>
              </a:rPr>
              <a:t>       CF</a:t>
            </a:r>
            <a:r>
              <a:rPr lang="en-US" altLang="zh-CN" sz="2000" baseline="-25000">
                <a:latin typeface="Cambria Math" panose="02040503050406030204" pitchFamily="18" charset="0"/>
                <a:ea typeface="宋体" panose="02010600030101010101" pitchFamily="2" charset="-122"/>
              </a:rPr>
              <a:t>1</a:t>
            </a:r>
            <a:r>
              <a:rPr lang="en-US" altLang="zh-CN" sz="2000">
                <a:latin typeface="Cambria Math" panose="02040503050406030204" pitchFamily="18" charset="0"/>
                <a:ea typeface="宋体" panose="02010600030101010101" pitchFamily="2" charset="-122"/>
              </a:rPr>
              <a:t>        CF</a:t>
            </a:r>
            <a:r>
              <a:rPr lang="en-US" altLang="zh-CN" sz="2000" baseline="-25000">
                <a:latin typeface="Cambria Math" panose="02040503050406030204" pitchFamily="18" charset="0"/>
                <a:ea typeface="宋体" panose="02010600030101010101" pitchFamily="2" charset="-122"/>
              </a:rPr>
              <a:t>2</a:t>
            </a:r>
            <a:r>
              <a:rPr lang="en-US" altLang="zh-CN" sz="2000">
                <a:latin typeface="Cambria Math" panose="02040503050406030204" pitchFamily="18" charset="0"/>
                <a:ea typeface="宋体" panose="02010600030101010101" pitchFamily="2" charset="-122"/>
              </a:rPr>
              <a:t>    …  CF</a:t>
            </a:r>
            <a:r>
              <a:rPr lang="en-US" altLang="zh-CN" sz="2000" baseline="-25000">
                <a:latin typeface="Cambria Math" panose="02040503050406030204" pitchFamily="18" charset="0"/>
                <a:ea typeface="宋体" panose="02010600030101010101" pitchFamily="2" charset="-122"/>
              </a:rPr>
              <a:t>n</a:t>
            </a:r>
            <a:endParaRPr lang="zh-CN" altLang="en-US" sz="2000" baseline="-25000">
              <a:latin typeface="Cambria Math" panose="020405030504060302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16" presetClass="entr" presetSubtype="2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arn(inVertical)">
                                      <p:cBhvr>
                                        <p:cTn id="31" dur="500"/>
                                        <p:tgtEl>
                                          <p:spTgt spid="17"/>
                                        </p:tgtEl>
                                      </p:cBhvr>
                                    </p:animEffect>
                                  </p:childTnLst>
                                </p:cTn>
                              </p:par>
                              <p:par>
                                <p:cTn id="32" presetID="16" presetClass="entr" presetSubtype="21"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barn(inVertical)">
                                      <p:cBhvr>
                                        <p:cTn id="34" dur="500"/>
                                        <p:tgtEl>
                                          <p:spTgt spid="18"/>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inVertical)">
                                      <p:cBhvr>
                                        <p:cTn id="40" dur="500"/>
                                        <p:tgtEl>
                                          <p:spTgt spid="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52B029C1-CF5D-4D2F-9F41-7202EEB396C6}"/>
              </a:ext>
            </a:extLst>
          </p:cNvPr>
          <p:cNvSpPr>
            <a:spLocks noGrp="1" noChangeArrowheads="1"/>
          </p:cNvSpPr>
          <p:nvPr>
            <p:ph type="title"/>
          </p:nvPr>
        </p:nvSpPr>
        <p:spPr bwMode="auto">
          <a:xfrm>
            <a:off x="457200" y="360363"/>
            <a:ext cx="8229600" cy="1223962"/>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600" b="1" dirty="0">
                <a:effectLst>
                  <a:outerShdw blurRad="38100" dist="38100" dir="2700000" algn="tl">
                    <a:srgbClr val="C0C0C0"/>
                  </a:outerShdw>
                </a:effectLst>
                <a:latin typeface="黑体" panose="02010609060101010101" pitchFamily="49" charset="-122"/>
                <a:ea typeface="黑体" panose="02010609060101010101" pitchFamily="49" charset="-122"/>
                <a:cs typeface="Times New Roman" pitchFamily="18" charset="0"/>
              </a:rPr>
              <a:t>求解项目净现值的步骤</a:t>
            </a:r>
          </a:p>
        </p:txBody>
      </p:sp>
      <p:sp>
        <p:nvSpPr>
          <p:cNvPr id="266243" name="Rectangle 3">
            <a:extLst>
              <a:ext uri="{FF2B5EF4-FFF2-40B4-BE49-F238E27FC236}">
                <a16:creationId xmlns:a16="http://schemas.microsoft.com/office/drawing/2014/main" id="{DD9FC062-1BD9-4D23-A2ED-13794E7CBC19}"/>
              </a:ext>
            </a:extLst>
          </p:cNvPr>
          <p:cNvSpPr>
            <a:spLocks noGrp="1" noChangeArrowheads="1"/>
          </p:cNvSpPr>
          <p:nvPr>
            <p:ph type="body" sz="half" idx="1"/>
          </p:nvPr>
        </p:nvSpPr>
        <p:spPr>
          <a:xfrm>
            <a:off x="576263" y="1714500"/>
            <a:ext cx="7991475" cy="2160588"/>
          </a:xfrm>
        </p:spPr>
        <p:txBody>
          <a:bodyPr lIns="92075" tIns="46039" rIns="92075" bIns="46039"/>
          <a:lstStyle/>
          <a:p>
            <a:pPr marL="439738" indent="-439738">
              <a:lnSpc>
                <a:spcPct val="125000"/>
              </a:lnSpc>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计算</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值的步骤：</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504825">
              <a:lnSpc>
                <a:spcPct val="125000"/>
              </a:lnSpc>
              <a:buFont typeface="方正舒体" panose="02010601030101010101" pitchFamily="2" charset="-122"/>
              <a:buChar char="-"/>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首先，预测现金流入和流出。</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504825">
              <a:lnSpc>
                <a:spcPct val="125000"/>
              </a:lnSpc>
              <a:buFont typeface="方正舒体" panose="02010601030101010101" pitchFamily="2" charset="-122"/>
              <a:buChar char="-"/>
              <a:defRP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其次，折现率是机会成本（或资本成本），它衡量可比投资机会的回报率。</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06D16613-D51B-4621-95E3-76CC11F97F6A}"/>
              </a:ext>
            </a:extLst>
          </p:cNvPr>
          <p:cNvSpPr txBox="1">
            <a:spLocks noRot="1" noChangeAspect="1" noMove="1" noResize="1" noEditPoints="1" noAdjustHandles="1" noChangeArrowheads="1" noChangeShapeType="1" noTextEdit="1"/>
          </p:cNvSpPr>
          <p:nvPr/>
        </p:nvSpPr>
        <p:spPr>
          <a:xfrm>
            <a:off x="1421606" y="3770192"/>
            <a:ext cx="5966670" cy="1401089"/>
          </a:xfrm>
          <a:prstGeom prst="rect">
            <a:avLst/>
          </a:prstGeom>
          <a:blipFill>
            <a:blip r:embed="rId2"/>
            <a:stretch>
              <a:fillRect/>
            </a:stretch>
          </a:blipFill>
        </p:spPr>
        <p:txBody>
          <a:bodyPr/>
          <a:lstStyle/>
          <a:p>
            <a:pPr>
              <a:defRPr/>
            </a:pPr>
            <a:r>
              <a:rPr lang="zh-CN" altLang="en-US" dirty="0">
                <a:no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43">
                                            <p:txEl>
                                              <p:pRg st="0" end="0"/>
                                            </p:txEl>
                                          </p:spTgt>
                                        </p:tgtEl>
                                        <p:attrNameLst>
                                          <p:attrName>style.visibility</p:attrName>
                                        </p:attrNameLst>
                                      </p:cBhvr>
                                      <p:to>
                                        <p:strVal val="visible"/>
                                      </p:to>
                                    </p:set>
                                    <p:animEffect transition="in" filter="blinds(horizontal)">
                                      <p:cBhvr>
                                        <p:cTn id="7" dur="500"/>
                                        <p:tgtEl>
                                          <p:spTgt spid="266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6243">
                                            <p:txEl>
                                              <p:pRg st="1" end="1"/>
                                            </p:txEl>
                                          </p:spTgt>
                                        </p:tgtEl>
                                        <p:attrNameLst>
                                          <p:attrName>style.visibility</p:attrName>
                                        </p:attrNameLst>
                                      </p:cBhvr>
                                      <p:to>
                                        <p:strVal val="visible"/>
                                      </p:to>
                                    </p:set>
                                    <p:animEffect transition="in" filter="blinds(horizontal)">
                                      <p:cBhvr>
                                        <p:cTn id="12" dur="500"/>
                                        <p:tgtEl>
                                          <p:spTgt spid="266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6243">
                                            <p:txEl>
                                              <p:pRg st="2" end="2"/>
                                            </p:txEl>
                                          </p:spTgt>
                                        </p:tgtEl>
                                        <p:attrNameLst>
                                          <p:attrName>style.visibility</p:attrName>
                                        </p:attrNameLst>
                                      </p:cBhvr>
                                      <p:to>
                                        <p:strVal val="visible"/>
                                      </p:to>
                                    </p:set>
                                    <p:animEffect transition="in" filter="blinds(horizontal)">
                                      <p:cBhvr>
                                        <p:cTn id="17" dur="500"/>
                                        <p:tgtEl>
                                          <p:spTgt spid="266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a:extLst>
              <a:ext uri="{FF2B5EF4-FFF2-40B4-BE49-F238E27FC236}">
                <a16:creationId xmlns:a16="http://schemas.microsoft.com/office/drawing/2014/main" id="{531E8B84-6938-4C13-B89A-216AD3D72D23}"/>
              </a:ext>
            </a:extLst>
          </p:cNvPr>
          <p:cNvSpPr>
            <a:spLocks noGrp="1" noChangeArrowheads="1"/>
          </p:cNvSpPr>
          <p:nvPr>
            <p:ph type="title"/>
          </p:nvPr>
        </p:nvSpPr>
        <p:spPr bwMode="auto">
          <a:xfrm>
            <a:off x="323850" y="688975"/>
            <a:ext cx="8229600" cy="868363"/>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确定折现率</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369673" name="Rectangle 9">
            <a:extLst>
              <a:ext uri="{FF2B5EF4-FFF2-40B4-BE49-F238E27FC236}">
                <a16:creationId xmlns:a16="http://schemas.microsoft.com/office/drawing/2014/main" id="{199DBB92-2E12-4187-A307-ABD1FB18E38A}"/>
              </a:ext>
            </a:extLst>
          </p:cNvPr>
          <p:cNvSpPr>
            <a:spLocks noChangeArrowheads="1"/>
          </p:cNvSpPr>
          <p:nvPr/>
        </p:nvSpPr>
        <p:spPr bwMode="auto">
          <a:xfrm>
            <a:off x="900113" y="2924175"/>
            <a:ext cx="7488237" cy="2808288"/>
          </a:xfrm>
          <a:prstGeom prst="rect">
            <a:avLst/>
          </a:prstGeom>
          <a:noFill/>
          <a:ln w="12700">
            <a:noFill/>
            <a:miter lim="800000"/>
            <a:headEnd/>
            <a:tailEnd/>
          </a:ln>
          <a:effectLst/>
        </p:spPr>
        <p:txBody>
          <a:bodyPr lIns="90487" tIns="44451" rIns="90487" bIns="44451"/>
          <a:lstStyle/>
          <a:p>
            <a:pPr marL="342891" indent="-342891">
              <a:lnSpc>
                <a:spcPct val="125000"/>
              </a:lnSpc>
              <a:spcBef>
                <a:spcPct val="20000"/>
              </a:spcBef>
              <a:buClr>
                <a:srgbClr val="0000FF"/>
              </a:buClr>
              <a:buSzPct val="80000"/>
              <a:buFont typeface="Wingdings" pitchFamily="2" charset="2"/>
              <a:buChar char="v"/>
              <a:defRPr/>
            </a:pPr>
            <a:r>
              <a:rPr lang="zh-CN" altLang="en-US" sz="2600" b="1" dirty="0">
                <a:latin typeface="Times New Roman" pitchFamily="18" charset="0"/>
                <a:ea typeface="宋体" pitchFamily="2" charset="-122"/>
              </a:rPr>
              <a:t>在计算任何投资的净现值时，应使用资本的机会成本（</a:t>
            </a:r>
            <a:r>
              <a:rPr lang="en-US" altLang="zh-CN" sz="2600" b="1" i="1" dirty="0">
                <a:solidFill>
                  <a:srgbClr val="FF00FF"/>
                </a:solidFill>
                <a:latin typeface="Times New Roman" pitchFamily="18" charset="0"/>
                <a:ea typeface="宋体" pitchFamily="2" charset="-122"/>
              </a:rPr>
              <a:t> the opportunity cost of capital</a:t>
            </a:r>
            <a:r>
              <a:rPr lang="en-US" altLang="zh-CN" sz="2600" b="1" dirty="0">
                <a:latin typeface="Times New Roman" pitchFamily="18" charset="0"/>
                <a:ea typeface="宋体" pitchFamily="2" charset="-122"/>
              </a:rPr>
              <a:t> </a:t>
            </a:r>
            <a:r>
              <a:rPr lang="zh-CN" altLang="en-US" sz="2600" b="1" dirty="0">
                <a:latin typeface="Times New Roman" pitchFamily="18" charset="0"/>
                <a:ea typeface="宋体" pitchFamily="2" charset="-122"/>
              </a:rPr>
              <a:t>）作为折现率！</a:t>
            </a:r>
            <a:r>
              <a:rPr lang="en-US" altLang="zh-CN" sz="2600" b="1" dirty="0">
                <a:latin typeface="Times New Roman" pitchFamily="18" charset="0"/>
                <a:ea typeface="宋体" pitchFamily="2" charset="-122"/>
              </a:rPr>
              <a:t>CAPM</a:t>
            </a:r>
            <a:r>
              <a:rPr lang="zh-CN" altLang="en-US" sz="2600" b="1" dirty="0">
                <a:latin typeface="Times New Roman" pitchFamily="18" charset="0"/>
                <a:ea typeface="宋体" pitchFamily="2" charset="-122"/>
              </a:rPr>
              <a:t>模型认为资本必要收益率包括：</a:t>
            </a:r>
            <a:endParaRPr lang="en-US" altLang="zh-CN" sz="2600" b="1" dirty="0">
              <a:latin typeface="Times New Roman" pitchFamily="18" charset="0"/>
              <a:ea typeface="宋体" pitchFamily="2" charset="-122"/>
            </a:endParaRPr>
          </a:p>
          <a:p>
            <a:pPr marL="742932" lvl="1" indent="-285744">
              <a:lnSpc>
                <a:spcPct val="125000"/>
              </a:lnSpc>
              <a:spcBef>
                <a:spcPct val="10000"/>
              </a:spcBef>
              <a:buClr>
                <a:srgbClr val="0000FF"/>
              </a:buClr>
              <a:buSzPct val="100000"/>
              <a:buFontTx/>
              <a:buChar char="–"/>
              <a:defRPr/>
            </a:pPr>
            <a:r>
              <a:rPr lang="zh-CN" altLang="en-US" sz="2200" b="1" dirty="0">
                <a:solidFill>
                  <a:srgbClr val="0000FF"/>
                </a:solidFill>
                <a:effectLst>
                  <a:outerShdw blurRad="38100" dist="38100" dir="2700000" algn="tl">
                    <a:srgbClr val="C0C0C0"/>
                  </a:outerShdw>
                </a:effectLst>
                <a:latin typeface="楷体_GB2312" pitchFamily="49" charset="-122"/>
                <a:ea typeface="楷体_GB2312" pitchFamily="49" charset="-122"/>
              </a:rPr>
              <a:t>推迟消费的补偿</a:t>
            </a:r>
            <a:r>
              <a:rPr lang="en-US" altLang="zh-CN" sz="2200" b="1" dirty="0">
                <a:solidFill>
                  <a:srgbClr val="0000FF"/>
                </a:solidFill>
                <a:latin typeface="Times New Roman" pitchFamily="18" charset="0"/>
                <a:ea typeface="宋体" pitchFamily="2" charset="-122"/>
              </a:rPr>
              <a:t> </a:t>
            </a:r>
            <a:r>
              <a:rPr lang="en-US" altLang="zh-CN" sz="2200"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en-US" altLang="zh-CN" sz="2200" b="1" dirty="0">
                <a:solidFill>
                  <a:srgbClr val="0000FF"/>
                </a:solidFill>
                <a:latin typeface="Times New Roman" pitchFamily="18" charset="0"/>
                <a:ea typeface="宋体" pitchFamily="2" charset="-122"/>
              </a:rPr>
              <a:t>Compensation for deferring the consumption</a:t>
            </a:r>
            <a:r>
              <a:rPr lang="en-US" altLang="zh-CN" sz="2200" b="1" dirty="0">
                <a:solidFill>
                  <a:srgbClr val="0000FF"/>
                </a:solidFill>
                <a:effectLst>
                  <a:outerShdw blurRad="38100" dist="38100" dir="2700000" algn="tl">
                    <a:srgbClr val="C0C0C0"/>
                  </a:outerShdw>
                </a:effectLst>
                <a:latin typeface="楷体_GB2312" pitchFamily="49" charset="-122"/>
                <a:ea typeface="楷体_GB2312" pitchFamily="49" charset="-122"/>
              </a:rPr>
              <a:t>)</a:t>
            </a:r>
          </a:p>
          <a:p>
            <a:pPr marL="742932" lvl="1" indent="-285744">
              <a:lnSpc>
                <a:spcPct val="125000"/>
              </a:lnSpc>
              <a:spcBef>
                <a:spcPct val="10000"/>
              </a:spcBef>
              <a:buClr>
                <a:srgbClr val="0000FF"/>
              </a:buClr>
              <a:buSzPct val="100000"/>
              <a:buFontTx/>
              <a:buChar char="–"/>
              <a:defRPr/>
            </a:pPr>
            <a:r>
              <a:rPr lang="zh-CN" altLang="en-US" sz="2200" b="1" dirty="0">
                <a:solidFill>
                  <a:srgbClr val="0000FF"/>
                </a:solidFill>
                <a:effectLst>
                  <a:outerShdw blurRad="38100" dist="38100" dir="2700000" algn="tl">
                    <a:srgbClr val="C0C0C0"/>
                  </a:outerShdw>
                </a:effectLst>
                <a:latin typeface="楷体_GB2312" pitchFamily="49" charset="-122"/>
                <a:ea typeface="楷体_GB2312" pitchFamily="49" charset="-122"/>
              </a:rPr>
              <a:t>承担风险的补偿</a:t>
            </a:r>
            <a:r>
              <a:rPr lang="en-US" altLang="zh-CN" sz="2200" b="1" dirty="0">
                <a:solidFill>
                  <a:srgbClr val="0000FF"/>
                </a:solidFill>
                <a:latin typeface="Times New Roman" pitchFamily="18" charset="0"/>
                <a:ea typeface="宋体" pitchFamily="2" charset="-122"/>
              </a:rPr>
              <a:t> </a:t>
            </a:r>
            <a:r>
              <a:rPr lang="en-US" altLang="zh-CN" sz="2200" b="1" dirty="0">
                <a:solidFill>
                  <a:srgbClr val="0000FF"/>
                </a:solidFill>
                <a:effectLst>
                  <a:outerShdw blurRad="38100" dist="38100" dir="2700000" algn="tl">
                    <a:srgbClr val="C0C0C0"/>
                  </a:outerShdw>
                </a:effectLst>
                <a:latin typeface="楷体_GB2312" pitchFamily="49" charset="-122"/>
                <a:ea typeface="楷体_GB2312" pitchFamily="49" charset="-122"/>
              </a:rPr>
              <a:t>(</a:t>
            </a:r>
            <a:r>
              <a:rPr lang="en-US" altLang="zh-CN" sz="2200" b="1" dirty="0">
                <a:solidFill>
                  <a:srgbClr val="0000FF"/>
                </a:solidFill>
                <a:latin typeface="Times New Roman" pitchFamily="18" charset="0"/>
                <a:ea typeface="宋体" pitchFamily="2" charset="-122"/>
              </a:rPr>
              <a:t>Compensation for bearing the risk </a:t>
            </a:r>
            <a:r>
              <a:rPr lang="en-US" altLang="zh-CN" sz="2200" b="1" dirty="0">
                <a:solidFill>
                  <a:srgbClr val="0000FF"/>
                </a:solidFill>
                <a:effectLst>
                  <a:outerShdw blurRad="38100" dist="38100" dir="2700000" algn="tl">
                    <a:srgbClr val="C0C0C0"/>
                  </a:outerShdw>
                </a:effectLst>
                <a:latin typeface="楷体_GB2312" pitchFamily="49" charset="-122"/>
                <a:ea typeface="楷体_GB2312" pitchFamily="49" charset="-122"/>
              </a:rPr>
              <a:t>)</a:t>
            </a:r>
            <a:endParaRPr lang="en-US" altLang="zh-CN" sz="2200" b="1" dirty="0">
              <a:solidFill>
                <a:srgbClr val="0000FF"/>
              </a:solidFill>
              <a:latin typeface="Times New Roman" pitchFamily="18" charset="0"/>
              <a:ea typeface="宋体" pitchFamily="2" charset="-122"/>
            </a:endParaRPr>
          </a:p>
          <a:p>
            <a:pPr marL="742932" lvl="1" indent="-285744">
              <a:lnSpc>
                <a:spcPct val="125000"/>
              </a:lnSpc>
              <a:spcBef>
                <a:spcPct val="20000"/>
              </a:spcBef>
              <a:buClr>
                <a:schemeClr val="tx1"/>
              </a:buClr>
              <a:buSzPct val="80000"/>
              <a:defRPr/>
            </a:pPr>
            <a:endParaRPr lang="en-US" altLang="zh-CN" sz="2000" b="1" dirty="0">
              <a:latin typeface="Times New Roman" pitchFamily="18" charset="0"/>
              <a:ea typeface="宋体" pitchFamily="2" charset="-122"/>
            </a:endParaRPr>
          </a:p>
        </p:txBody>
      </p:sp>
      <p:graphicFrame>
        <p:nvGraphicFramePr>
          <p:cNvPr id="26628" name="对象 1">
            <a:extLst>
              <a:ext uri="{FF2B5EF4-FFF2-40B4-BE49-F238E27FC236}">
                <a16:creationId xmlns:a16="http://schemas.microsoft.com/office/drawing/2014/main" id="{FAD3C28A-D109-48A8-AD38-308A4C8C23C0}"/>
              </a:ext>
            </a:extLst>
          </p:cNvPr>
          <p:cNvGraphicFramePr>
            <a:graphicFrameLocks noChangeAspect="1"/>
          </p:cNvGraphicFramePr>
          <p:nvPr/>
        </p:nvGraphicFramePr>
        <p:xfrm>
          <a:off x="2339975" y="1773238"/>
          <a:ext cx="4102100" cy="936625"/>
        </p:xfrm>
        <a:graphic>
          <a:graphicData uri="http://schemas.openxmlformats.org/presentationml/2006/ole">
            <mc:AlternateContent xmlns:mc="http://schemas.openxmlformats.org/markup-compatibility/2006">
              <mc:Choice xmlns:v="urn:schemas-microsoft-com:vml" Requires="v">
                <p:oleObj name="Equation" r:id="rId2" imgW="1892300" imgH="431800" progId="Equation.DSMT4">
                  <p:embed/>
                </p:oleObj>
              </mc:Choice>
              <mc:Fallback>
                <p:oleObj name="Equation" r:id="rId2" imgW="1892300" imgH="4318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773238"/>
                        <a:ext cx="41021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69673">
                                            <p:txEl>
                                              <p:pRg st="1" end="1"/>
                                            </p:txEl>
                                          </p:spTgt>
                                        </p:tgtEl>
                                        <p:attrNameLst>
                                          <p:attrName>style.visibility</p:attrName>
                                        </p:attrNameLst>
                                      </p:cBhvr>
                                      <p:to>
                                        <p:strVal val="visible"/>
                                      </p:to>
                                    </p:set>
                                    <p:animEffect transition="in" filter="wipe(up)">
                                      <p:cBhvr>
                                        <p:cTn id="7" dur="500"/>
                                        <p:tgtEl>
                                          <p:spTgt spid="369673">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69673">
                                            <p:txEl>
                                              <p:pRg st="2" end="2"/>
                                            </p:txEl>
                                          </p:spTgt>
                                        </p:tgtEl>
                                        <p:attrNameLst>
                                          <p:attrName>style.visibility</p:attrName>
                                        </p:attrNameLst>
                                      </p:cBhvr>
                                      <p:to>
                                        <p:strVal val="visible"/>
                                      </p:to>
                                    </p:set>
                                    <p:animEffect transition="in" filter="wipe(up)">
                                      <p:cBhvr>
                                        <p:cTn id="10" dur="500"/>
                                        <p:tgtEl>
                                          <p:spTgt spid="3696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6092131C-94AD-402B-89C9-76AD55C996DF}"/>
              </a:ext>
            </a:extLst>
          </p:cNvPr>
          <p:cNvSpPr>
            <a:spLocks noGrp="1" noChangeArrowheads="1"/>
          </p:cNvSpPr>
          <p:nvPr>
            <p:ph type="title"/>
          </p:nvPr>
        </p:nvSpPr>
        <p:spPr bwMode="auto">
          <a:xfrm>
            <a:off x="611188" y="476250"/>
            <a:ext cx="7921625" cy="576486"/>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估计项目的经营性现金流</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377859" name="Rectangle 3">
            <a:extLst>
              <a:ext uri="{FF2B5EF4-FFF2-40B4-BE49-F238E27FC236}">
                <a16:creationId xmlns:a16="http://schemas.microsoft.com/office/drawing/2014/main" id="{0F741A34-ACF1-4C37-B499-C0D858E0F9DD}"/>
              </a:ext>
            </a:extLst>
          </p:cNvPr>
          <p:cNvSpPr>
            <a:spLocks noGrp="1" noChangeArrowheads="1"/>
          </p:cNvSpPr>
          <p:nvPr>
            <p:ph type="body" idx="1"/>
          </p:nvPr>
        </p:nvSpPr>
        <p:spPr>
          <a:xfrm>
            <a:off x="539750" y="1124744"/>
            <a:ext cx="8064500" cy="3456409"/>
          </a:xfrm>
        </p:spPr>
        <p:txBody>
          <a:bodyPr lIns="92075" tIns="46039" rIns="92075" bIns="46039"/>
          <a:lstStyle/>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一家公司正在考虑投资</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万元购买设备，该设备的预期寿命为</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年，将使用</a:t>
            </a:r>
            <a:r>
              <a:rPr lang="zh-CN" altLang="en-US" sz="24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直线法折旧</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，期末没有任何残值。</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buFont typeface="方正舒体" panose="02010601030101010101" pitchFamily="2" charset="-122"/>
              <a:buChar char="-"/>
            </a:pP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预计</a:t>
            </a:r>
            <a:r>
              <a:rPr lang="zh-CN" altLang="en-US"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年销售量为</a:t>
            </a:r>
            <a:r>
              <a:rPr lang="en-US" altLang="zh-CN"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万台</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，价格为每台</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200" b="1" dirty="0">
                <a:latin typeface="Times New Roman" panose="02020603050405020304" pitchFamily="18" charset="0"/>
                <a:ea typeface="宋体" panose="02010600030101010101" pitchFamily="2" charset="-122"/>
                <a:cs typeface="Times New Roman" panose="02020603050405020304" pitchFamily="18" charset="0"/>
              </a:rPr>
              <a:t>元</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buFont typeface="方正舒体" panose="02010601030101010101" pitchFamily="2" charset="-122"/>
              <a:buChar char="-"/>
            </a:pPr>
            <a:r>
              <a:rPr lang="zh-CN" altLang="en-US"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固定成本（不包括设备折旧）为每年</a:t>
            </a:r>
            <a:r>
              <a:rPr lang="en-US" altLang="zh-CN"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200,000</a:t>
            </a:r>
            <a:r>
              <a:rPr lang="zh-CN" altLang="en-US"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元，可变成本为每台</a:t>
            </a:r>
            <a:r>
              <a:rPr lang="en-US" altLang="zh-CN"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22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元</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 </a:t>
            </a:r>
          </a:p>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公司按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34%</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的税率缴纳所得税。</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问题：该项目每年带来的经营性现金流是多少？</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77971F0F-332E-870E-211D-83D7BF03A801}"/>
              </a:ext>
            </a:extLst>
          </p:cNvPr>
          <p:cNvSpPr txBox="1"/>
          <p:nvPr/>
        </p:nvSpPr>
        <p:spPr>
          <a:xfrm>
            <a:off x="323528" y="4581153"/>
            <a:ext cx="8496944" cy="2062103"/>
          </a:xfrm>
          <a:prstGeom prst="rect">
            <a:avLst/>
          </a:prstGeom>
          <a:solidFill>
            <a:schemeClr val="accent1">
              <a:lumMod val="20000"/>
              <a:lumOff val="80000"/>
            </a:schemeClr>
          </a:solidFill>
        </p:spPr>
        <p:txBody>
          <a:bodyPr wrap="square">
            <a:spAutoFit/>
          </a:bodyPr>
          <a:lstStyle/>
          <a:p>
            <a:pPr algn="just"/>
            <a:r>
              <a:rPr lang="zh-CN" altLang="en-US" sz="1600" dirty="0">
                <a:latin typeface="宋体" panose="02010600030101010101" pitchFamily="2" charset="-122"/>
                <a:ea typeface="宋体" panose="02010600030101010101" pitchFamily="2" charset="-122"/>
              </a:rPr>
              <a:t>注：</a:t>
            </a:r>
            <a:endParaRPr lang="en-US" altLang="zh-CN" sz="1600" dirty="0">
              <a:latin typeface="宋体" panose="02010600030101010101" pitchFamily="2" charset="-122"/>
              <a:ea typeface="宋体" panose="02010600030101010101" pitchFamily="2" charset="-122"/>
            </a:endParaRPr>
          </a:p>
          <a:p>
            <a:pPr marL="285750" indent="-285750" algn="jus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固定成本</a:t>
            </a:r>
            <a:r>
              <a:rPr lang="en-US" altLang="zh-CN" sz="1600" dirty="0">
                <a:latin typeface="宋体" panose="02010600030101010101" pitchFamily="2" charset="-122"/>
                <a:ea typeface="宋体" panose="02010600030101010101" pitchFamily="2" charset="-122"/>
              </a:rPr>
              <a:t>(Fixed Cost) (</a:t>
            </a:r>
            <a:r>
              <a:rPr lang="zh-CN" altLang="en-US" sz="1600" dirty="0">
                <a:latin typeface="宋体" panose="02010600030101010101" pitchFamily="2" charset="-122"/>
                <a:ea typeface="宋体" panose="02010600030101010101" pitchFamily="2" charset="-122"/>
              </a:rPr>
              <a:t>又称固定费用</a:t>
            </a:r>
            <a:r>
              <a:rPr lang="en-US" altLang="zh-CN" sz="1600" dirty="0">
                <a:latin typeface="宋体" panose="02010600030101010101" pitchFamily="2" charset="-122"/>
                <a:ea typeface="宋体" panose="02010600030101010101" pitchFamily="2" charset="-122"/>
              </a:rPr>
              <a:t>)</a:t>
            </a:r>
            <a:r>
              <a:rPr lang="zh-CN" altLang="en-US" sz="1600" dirty="0">
                <a:latin typeface="宋体" panose="02010600030101010101" pitchFamily="2" charset="-122"/>
                <a:ea typeface="宋体" panose="02010600030101010101" pitchFamily="2" charset="-122"/>
              </a:rPr>
              <a:t>，是指在一定时期和一定业务量范围内，不受业务量增减变动影响而能保持不变的成本。比如企业管理费用、销售费用以及车间生产管理人员工资、职工福利费、办公费、固定资产折旧费、修理费等。可变成本</a:t>
            </a:r>
            <a:r>
              <a:rPr lang="en-US" altLang="zh-CN" sz="1600" dirty="0">
                <a:latin typeface="宋体" panose="02010600030101010101" pitchFamily="2" charset="-122"/>
                <a:ea typeface="宋体" panose="02010600030101010101" pitchFamily="2" charset="-122"/>
              </a:rPr>
              <a:t>(Variable Costs)</a:t>
            </a:r>
            <a:r>
              <a:rPr lang="zh-CN" altLang="en-US" sz="1600" dirty="0">
                <a:latin typeface="宋体" panose="02010600030101010101" pitchFamily="2" charset="-122"/>
                <a:ea typeface="宋体" panose="02010600030101010101" pitchFamily="2" charset="-122"/>
              </a:rPr>
              <a:t>又称变动成本，是指随产量的变化而变动的成本项目，主要是原材料，燃料，动力等生产要素的价值。</a:t>
            </a:r>
            <a:endParaRPr lang="en-US" altLang="zh-CN" sz="1600" dirty="0">
              <a:latin typeface="宋体" panose="02010600030101010101" pitchFamily="2" charset="-122"/>
              <a:ea typeface="宋体" panose="02010600030101010101" pitchFamily="2" charset="-122"/>
            </a:endParaRPr>
          </a:p>
          <a:p>
            <a:pPr marL="285750" indent="-285750" algn="just">
              <a:buFont typeface="Arial" panose="020B0604020202020204" pitchFamily="34" charset="0"/>
              <a:buChar char="•"/>
            </a:pPr>
            <a:r>
              <a:rPr lang="zh-CN" altLang="en-US" sz="1600" dirty="0">
                <a:latin typeface="宋体" panose="02010600030101010101" pitchFamily="2" charset="-122"/>
                <a:ea typeface="宋体" panose="02010600030101010101" pitchFamily="2" charset="-122"/>
              </a:rPr>
              <a:t>税收是国家为满足社会公共需要，凭借公共权力，按照法律所规定的标准和程序，参与国民收入分配，强制地、无偿地取得财政收入的一种方式。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wipe(up)">
                                      <p:cBhvr>
                                        <p:cTn id="7" dur="500"/>
                                        <p:tgtEl>
                                          <p:spTgt spid="377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wipe(up)">
                                      <p:cBhvr>
                                        <p:cTn id="12" dur="500"/>
                                        <p:tgtEl>
                                          <p:spTgt spid="377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wipe(up)">
                                      <p:cBhvr>
                                        <p:cTn id="17" dur="500"/>
                                        <p:tgtEl>
                                          <p:spTgt spid="377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wipe(down)">
                                      <p:cBhvr>
                                        <p:cTn id="22" dur="500"/>
                                        <p:tgtEl>
                                          <p:spTgt spid="377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77859">
                                            <p:txEl>
                                              <p:pRg st="4" end="4"/>
                                            </p:txEl>
                                          </p:spTgt>
                                        </p:tgtEl>
                                        <p:attrNameLst>
                                          <p:attrName>style.visibility</p:attrName>
                                        </p:attrNameLst>
                                      </p:cBhvr>
                                      <p:to>
                                        <p:strVal val="visible"/>
                                      </p:to>
                                    </p:set>
                                    <p:animEffect transition="in" filter="wipe(down)">
                                      <p:cBhvr>
                                        <p:cTn id="27" dur="500"/>
                                        <p:tgtEl>
                                          <p:spTgt spid="377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882" name="Group 2">
            <a:extLst>
              <a:ext uri="{FF2B5EF4-FFF2-40B4-BE49-F238E27FC236}">
                <a16:creationId xmlns:a16="http://schemas.microsoft.com/office/drawing/2014/main" id="{8F93A95B-D4D7-495D-B977-2B420D7E64C7}"/>
              </a:ext>
            </a:extLst>
          </p:cNvPr>
          <p:cNvGraphicFramePr>
            <a:graphicFrameLocks noGrp="1"/>
          </p:cNvGraphicFramePr>
          <p:nvPr>
            <p:ph sz="half" idx="2"/>
            <p:extLst>
              <p:ext uri="{D42A27DB-BD31-4B8C-83A1-F6EECF244321}">
                <p14:modId xmlns:p14="http://schemas.microsoft.com/office/powerpoint/2010/main" val="2549846948"/>
              </p:ext>
            </p:extLst>
          </p:nvPr>
        </p:nvGraphicFramePr>
        <p:xfrm>
          <a:off x="755650" y="476250"/>
          <a:ext cx="7560766" cy="3476627"/>
        </p:xfrm>
        <a:graphic>
          <a:graphicData uri="http://schemas.openxmlformats.org/drawingml/2006/table">
            <a:tbl>
              <a:tblPr/>
              <a:tblGrid>
                <a:gridCol w="3163100">
                  <a:extLst>
                    <a:ext uri="{9D8B030D-6E8A-4147-A177-3AD203B41FA5}">
                      <a16:colId xmlns:a16="http://schemas.microsoft.com/office/drawing/2014/main" val="20000"/>
                    </a:ext>
                  </a:extLst>
                </a:gridCol>
                <a:gridCol w="4397666">
                  <a:extLst>
                    <a:ext uri="{9D8B030D-6E8A-4147-A177-3AD203B41FA5}">
                      <a16:colId xmlns:a16="http://schemas.microsoft.com/office/drawing/2014/main" val="20001"/>
                    </a:ext>
                  </a:extLst>
                </a:gridCol>
              </a:tblGrid>
              <a:tr h="490539">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）销售收入</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91454" marR="91454" horzOverflow="overflow">
                    <a:lnL cap="flat">
                      <a:noFill/>
                    </a:lnL>
                    <a:lnR w="12700" cap="flat" cmpd="sng" algn="ctr">
                      <a:solidFill>
                        <a:srgbClr val="0099CC"/>
                      </a:solidFill>
                      <a:prstDash val="solid"/>
                      <a:round/>
                      <a:headEnd type="none" w="med" len="med"/>
                      <a:tailEnd type="none" w="med" len="med"/>
                    </a:lnR>
                    <a:lnT w="28575"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60,000*20=1,200,000 </a:t>
                      </a:r>
                    </a:p>
                  </a:txBody>
                  <a:tcPr marL="91454" marR="91454" horzOverflow="overflow">
                    <a:lnL w="12700" cap="flat" cmpd="sng" algn="ctr">
                      <a:solidFill>
                        <a:srgbClr val="0099CC"/>
                      </a:solidFill>
                      <a:prstDash val="solid"/>
                      <a:round/>
                      <a:headEnd type="none" w="med" len="med"/>
                      <a:tailEnd type="none" w="med" len="med"/>
                    </a:lnL>
                    <a:lnR cap="flat">
                      <a:noFill/>
                    </a:lnR>
                    <a:lnT w="28575"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）成本</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91454" marR="91454" horzOverflow="overflow">
                    <a:lnL cap="flat">
                      <a:noFill/>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60,000 * 12 + 200,000=920,000 </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91454" marR="91454" horzOverflow="overflow">
                    <a:lnL w="12700" cap="flat" cmpd="sng" algn="ctr">
                      <a:solidFill>
                        <a:srgbClr val="0099CC"/>
                      </a:solidFill>
                      <a:prstDash val="solid"/>
                      <a:round/>
                      <a:headEnd type="none" w="med" len="med"/>
                      <a:tailEnd type="none" w="med" len="med"/>
                    </a:lnL>
                    <a:lnR cap="flat">
                      <a:noFill/>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3</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）折旧</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91454" marR="91454" horzOverflow="overflow">
                    <a:lnL cap="flat">
                      <a:noFill/>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400,000/4 =100,000 </a:t>
                      </a:r>
                      <a:endParaRPr kumimoji="0" lang="zh-CN" altLang="en-US" sz="2000" b="0" i="0" u="none" strike="noStrike" cap="none" normalizeH="0" baseline="0">
                        <a:ln>
                          <a:noFill/>
                        </a:ln>
                        <a:solidFill>
                          <a:schemeClr val="tx1"/>
                        </a:solidFill>
                        <a:effectLst/>
                        <a:latin typeface="Times New Roman" pitchFamily="18" charset="0"/>
                        <a:ea typeface="宋体" pitchFamily="2" charset="-122"/>
                      </a:endParaRPr>
                    </a:p>
                  </a:txBody>
                  <a:tcPr marL="91454" marR="91454" horzOverflow="overflow">
                    <a:lnL w="12700" cap="flat" cmpd="sng" algn="ctr">
                      <a:solidFill>
                        <a:srgbClr val="0099CC"/>
                      </a:solidFill>
                      <a:prstDash val="solid"/>
                      <a:round/>
                      <a:headEnd type="none" w="med" len="med"/>
                      <a:tailEnd type="none" w="med" len="med"/>
                    </a:lnL>
                    <a:lnR cap="flat">
                      <a:noFill/>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4</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）应税收入</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r"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2</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3</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91454" marR="91454" horzOverflow="overflow">
                    <a:lnL cap="flat">
                      <a:noFill/>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180,000</a:t>
                      </a:r>
                    </a:p>
                  </a:txBody>
                  <a:tcPr marL="91454" marR="91454" horzOverflow="overflow">
                    <a:lnL w="12700" cap="flat" cmpd="sng" algn="ctr">
                      <a:solidFill>
                        <a:srgbClr val="0099CC"/>
                      </a:solidFill>
                      <a:prstDash val="solid"/>
                      <a:round/>
                      <a:headEnd type="none" w="med" len="med"/>
                      <a:tailEnd type="none" w="med" len="med"/>
                    </a:lnL>
                    <a:lnR cap="flat">
                      <a:noFill/>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5</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）税收</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91454" marR="91454" horzOverflow="overflow">
                    <a:lnL cap="flat">
                      <a:noFill/>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0.34*180,000=61,200</a:t>
                      </a:r>
                    </a:p>
                  </a:txBody>
                  <a:tcPr marL="91454" marR="91454" horzOverflow="overflow">
                    <a:lnL w="12700" cap="flat" cmpd="sng" algn="ctr">
                      <a:solidFill>
                        <a:srgbClr val="0099CC"/>
                      </a:solidFill>
                      <a:prstDash val="solid"/>
                      <a:round/>
                      <a:headEnd type="none" w="med" len="med"/>
                      <a:tailEnd type="none" w="med" len="med"/>
                    </a:lnL>
                    <a:lnR cap="flat">
                      <a:noFill/>
                    </a:lnR>
                    <a:lnT w="12700" cap="flat" cmpd="sng" algn="ctr">
                      <a:solidFill>
                        <a:srgbClr val="0099CC"/>
                      </a:solidFill>
                      <a:prstDash val="solid"/>
                      <a:round/>
                      <a:headEnd type="none" w="med" len="med"/>
                      <a:tailEnd type="none" w="med" len="med"/>
                    </a:lnT>
                    <a:lnB w="12700"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00">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6</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）净利润</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r"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4</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5</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marL="91454" marR="91454" horzOverflow="overflow">
                    <a:lnL cap="flat">
                      <a:noFill/>
                    </a:lnL>
                    <a:lnR w="12700" cap="flat" cmpd="sng" algn="ctr">
                      <a:solidFill>
                        <a:srgbClr val="0099CC"/>
                      </a:solidFill>
                      <a:prstDash val="solid"/>
                      <a:round/>
                      <a:headEnd type="none" w="med" len="med"/>
                      <a:tailEnd type="none" w="med" len="med"/>
                    </a:lnR>
                    <a:lnT w="12700" cap="flat" cmpd="sng" algn="ctr">
                      <a:solidFill>
                        <a:srgbClr val="0099CC"/>
                      </a:solidFill>
                      <a:prstDash val="solid"/>
                      <a:round/>
                      <a:headEnd type="none" w="med" len="med"/>
                      <a:tailEnd type="none" w="med" len="med"/>
                    </a:lnT>
                    <a:lnB w="28575" cap="flat" cmpd="sng" algn="ctr">
                      <a:solidFill>
                        <a:srgbClr val="0099CC"/>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0000FF"/>
                        </a:buClr>
                        <a:buSzPct val="8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rPr>
                        <a:t>0.66*180,000=118,800</a:t>
                      </a:r>
                    </a:p>
                  </a:txBody>
                  <a:tcPr marL="91454" marR="91454" horzOverflow="overflow">
                    <a:lnL w="12700" cap="flat" cmpd="sng" algn="ctr">
                      <a:solidFill>
                        <a:srgbClr val="0099CC"/>
                      </a:solidFill>
                      <a:prstDash val="solid"/>
                      <a:round/>
                      <a:headEnd type="none" w="med" len="med"/>
                      <a:tailEnd type="none" w="med" len="med"/>
                    </a:lnL>
                    <a:lnR cap="flat">
                      <a:noFill/>
                    </a:lnR>
                    <a:lnT w="12700" cap="flat" cmpd="sng" algn="ctr">
                      <a:solidFill>
                        <a:srgbClr val="0099CC"/>
                      </a:solidFill>
                      <a:prstDash val="solid"/>
                      <a:round/>
                      <a:headEnd type="none" w="med" len="med"/>
                      <a:tailEnd type="none" w="med" len="med"/>
                    </a:lnT>
                    <a:lnB w="28575" cap="flat" cmpd="sng" algn="ctr">
                      <a:solidFill>
                        <a:srgbClr val="0099C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8695" name="Group 35">
            <a:extLst>
              <a:ext uri="{FF2B5EF4-FFF2-40B4-BE49-F238E27FC236}">
                <a16:creationId xmlns:a16="http://schemas.microsoft.com/office/drawing/2014/main" id="{B5100DA7-FFDB-44F4-B12B-28699603FB66}"/>
              </a:ext>
            </a:extLst>
          </p:cNvPr>
          <p:cNvGrpSpPr>
            <a:grpSpLocks/>
          </p:cNvGrpSpPr>
          <p:nvPr/>
        </p:nvGrpSpPr>
        <p:grpSpPr bwMode="auto">
          <a:xfrm>
            <a:off x="755650" y="3952874"/>
            <a:ext cx="7921625" cy="2079625"/>
            <a:chOff x="1336" y="2817"/>
            <a:chExt cx="3084" cy="1310"/>
          </a:xfrm>
        </p:grpSpPr>
        <p:sp>
          <p:nvSpPr>
            <p:cNvPr id="28696" name="Text Box 36">
              <a:extLst>
                <a:ext uri="{FF2B5EF4-FFF2-40B4-BE49-F238E27FC236}">
                  <a16:creationId xmlns:a16="http://schemas.microsoft.com/office/drawing/2014/main" id="{F623FEE1-43C4-480E-9E5B-C4A1D85B799B}"/>
                </a:ext>
              </a:extLst>
            </p:cNvPr>
            <p:cNvSpPr txBox="1">
              <a:spLocks noChangeArrowheads="1"/>
            </p:cNvSpPr>
            <p:nvPr/>
          </p:nvSpPr>
          <p:spPr bwMode="auto">
            <a:xfrm>
              <a:off x="1336" y="3138"/>
              <a:ext cx="3084" cy="989"/>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pPr>
              <a:r>
                <a:rPr lang="zh-CN" altLang="en-US" sz="2400" b="1" dirty="0">
                  <a:latin typeface="Cambria Math" panose="02040503050406030204" pitchFamily="18" charset="0"/>
                  <a:ea typeface="华文宋体" panose="02010600040101010101" pitchFamily="2" charset="-122"/>
                </a:rPr>
                <a:t>年经营性现金流计算方法</a:t>
              </a:r>
              <a:r>
                <a:rPr lang="en-US" altLang="zh-CN" sz="2400" b="1" dirty="0">
                  <a:latin typeface="Cambria Math" panose="02040503050406030204" pitchFamily="18" charset="0"/>
                  <a:ea typeface="宋体" panose="02010600030101010101" pitchFamily="2" charset="-122"/>
                </a:rPr>
                <a:t>1</a:t>
              </a:r>
              <a:r>
                <a:rPr lang="zh-CN" altLang="en-US" sz="2400" b="1" dirty="0">
                  <a:latin typeface="Cambria Math" panose="02040503050406030204" pitchFamily="18" charset="0"/>
                  <a:ea typeface="宋体" panose="02010600030101010101" pitchFamily="2" charset="-122"/>
                </a:rPr>
                <a:t>：现金</a:t>
              </a:r>
              <a:r>
                <a:rPr lang="zh-CN" altLang="en-US" sz="2400" b="1" dirty="0">
                  <a:latin typeface="Cambria Math" panose="02040503050406030204" pitchFamily="18" charset="0"/>
                  <a:ea typeface="华文宋体" panose="02010600040101010101" pitchFamily="2" charset="-122"/>
                </a:rPr>
                <a:t>收入</a:t>
              </a:r>
              <a:r>
                <a:rPr lang="en-US" altLang="zh-CN" sz="2400" b="1" dirty="0">
                  <a:latin typeface="Cambria Math" panose="02040503050406030204" pitchFamily="18" charset="0"/>
                  <a:ea typeface="宋体" panose="02010600030101010101" pitchFamily="2" charset="-122"/>
                </a:rPr>
                <a:t>-</a:t>
              </a:r>
              <a:r>
                <a:rPr lang="zh-CN" altLang="en-US" sz="2400" b="1" dirty="0">
                  <a:latin typeface="Cambria Math" panose="02040503050406030204" pitchFamily="18" charset="0"/>
                  <a:ea typeface="华文宋体" panose="02010600040101010101" pitchFamily="2" charset="-122"/>
                </a:rPr>
                <a:t>现金支出</a:t>
              </a:r>
              <a:r>
                <a:rPr lang="en-US" altLang="zh-CN" sz="2400" b="1" dirty="0">
                  <a:latin typeface="Cambria Math" panose="02040503050406030204" pitchFamily="18" charset="0"/>
                  <a:ea typeface="宋体" panose="02010600030101010101" pitchFamily="2" charset="-122"/>
                </a:rPr>
                <a:t>-</a:t>
              </a:r>
              <a:r>
                <a:rPr lang="zh-CN" altLang="en-US" sz="2400" b="1" dirty="0">
                  <a:latin typeface="Cambria Math" panose="02040503050406030204" pitchFamily="18" charset="0"/>
                  <a:ea typeface="华文宋体" panose="02010600040101010101" pitchFamily="2" charset="-122"/>
                </a:rPr>
                <a:t>税收</a:t>
              </a:r>
              <a:r>
                <a:rPr lang="en-US" altLang="zh-CN" sz="2400" b="1" dirty="0">
                  <a:latin typeface="Cambria Math" panose="02040503050406030204" pitchFamily="18" charset="0"/>
                  <a:ea typeface="宋体" panose="02010600030101010101" pitchFamily="2" charset="-122"/>
                </a:rPr>
                <a:t>=1,200,000-920,000-61,200=218,800</a:t>
              </a:r>
            </a:p>
            <a:p>
              <a:pPr>
                <a:spcBef>
                  <a:spcPct val="0"/>
                </a:spcBef>
                <a:buClrTx/>
                <a:buSzTx/>
              </a:pPr>
              <a:r>
                <a:rPr lang="zh-CN" altLang="en-US" sz="2400" b="1" dirty="0">
                  <a:latin typeface="Cambria Math" panose="02040503050406030204" pitchFamily="18" charset="0"/>
                  <a:ea typeface="华文宋体" panose="02010600040101010101" pitchFamily="2" charset="-122"/>
                </a:rPr>
                <a:t>年经营性现金流计算方法</a:t>
              </a:r>
              <a:r>
                <a:rPr lang="en-US" altLang="zh-CN" sz="2400" b="1" dirty="0">
                  <a:latin typeface="Cambria Math" panose="02040503050406030204" pitchFamily="18" charset="0"/>
                  <a:ea typeface="宋体" panose="02010600030101010101" pitchFamily="2" charset="-122"/>
                </a:rPr>
                <a:t>2</a:t>
              </a:r>
              <a:r>
                <a:rPr lang="zh-CN" altLang="en-US" sz="2400" b="1" dirty="0">
                  <a:latin typeface="Cambria Math" panose="02040503050406030204" pitchFamily="18" charset="0"/>
                  <a:ea typeface="宋体" panose="02010600030101010101" pitchFamily="2" charset="-122"/>
                </a:rPr>
                <a:t>：</a:t>
              </a:r>
              <a:r>
                <a:rPr lang="zh-CN" altLang="en-US" sz="2400" b="1" dirty="0">
                  <a:latin typeface="Cambria Math" panose="02040503050406030204" pitchFamily="18" charset="0"/>
                  <a:ea typeface="华文宋体" panose="02010600040101010101" pitchFamily="2" charset="-122"/>
                </a:rPr>
                <a:t>净利润 </a:t>
              </a:r>
              <a:r>
                <a:rPr lang="en-US" altLang="zh-CN" sz="2400" b="1" dirty="0">
                  <a:latin typeface="Cambria Math" panose="02040503050406030204" pitchFamily="18" charset="0"/>
                  <a:ea typeface="宋体" panose="02010600030101010101" pitchFamily="2" charset="-122"/>
                </a:rPr>
                <a:t>+ </a:t>
              </a:r>
              <a:r>
                <a:rPr lang="zh-CN" altLang="en-US" sz="2400" b="1" dirty="0">
                  <a:latin typeface="Cambria Math" panose="02040503050406030204" pitchFamily="18" charset="0"/>
                  <a:ea typeface="华文宋体" panose="02010600040101010101" pitchFamily="2" charset="-122"/>
                </a:rPr>
                <a:t>折旧</a:t>
              </a:r>
              <a:r>
                <a:rPr lang="en-US" altLang="zh-CN" sz="2400" b="1" dirty="0">
                  <a:latin typeface="Cambria Math" panose="02040503050406030204" pitchFamily="18" charset="0"/>
                  <a:ea typeface="宋体" panose="02010600030101010101" pitchFamily="2" charset="-122"/>
                </a:rPr>
                <a:t>=118,800+100,000 = 218,800</a:t>
              </a:r>
            </a:p>
          </p:txBody>
        </p:sp>
        <p:sp>
          <p:nvSpPr>
            <p:cNvPr id="28697" name="AutoShape 37">
              <a:extLst>
                <a:ext uri="{FF2B5EF4-FFF2-40B4-BE49-F238E27FC236}">
                  <a16:creationId xmlns:a16="http://schemas.microsoft.com/office/drawing/2014/main" id="{BA26A57D-787E-4A83-8F82-8F13C8E6B34F}"/>
                </a:ext>
              </a:extLst>
            </p:cNvPr>
            <p:cNvSpPr>
              <a:spLocks noChangeArrowheads="1"/>
            </p:cNvSpPr>
            <p:nvPr/>
          </p:nvSpPr>
          <p:spPr bwMode="auto">
            <a:xfrm>
              <a:off x="2526" y="2817"/>
              <a:ext cx="227" cy="305"/>
            </a:xfrm>
            <a:prstGeom prst="downArrow">
              <a:avLst>
                <a:gd name="adj1" fmla="val 50000"/>
                <a:gd name="adj2" fmla="val 44934"/>
              </a:avLst>
            </a:prstGeom>
            <a:solidFill>
              <a:srgbClr val="339966"/>
            </a:solidFill>
            <a:ln w="38100">
              <a:solidFill>
                <a:srgbClr val="99CC00"/>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grpSp>
      <p:sp>
        <p:nvSpPr>
          <p:cNvPr id="2" name="文本框 1">
            <a:extLst>
              <a:ext uri="{FF2B5EF4-FFF2-40B4-BE49-F238E27FC236}">
                <a16:creationId xmlns:a16="http://schemas.microsoft.com/office/drawing/2014/main" id="{446245CF-8BEA-4D40-855B-DAF9E9A8E019}"/>
              </a:ext>
            </a:extLst>
          </p:cNvPr>
          <p:cNvSpPr txBox="1"/>
          <p:nvPr/>
        </p:nvSpPr>
        <p:spPr>
          <a:xfrm>
            <a:off x="611187" y="6053482"/>
            <a:ext cx="8210550" cy="369332"/>
          </a:xfrm>
          <a:prstGeom prst="rect">
            <a:avLst/>
          </a:prstGeom>
          <a:solidFill>
            <a:schemeClr val="accent2"/>
          </a:solidFill>
        </p:spPr>
        <p:txBody>
          <a:bodyPr wrap="square" rtlCol="0">
            <a:spAutoFit/>
          </a:bodyPr>
          <a:lstStyle/>
          <a:p>
            <a:r>
              <a:rPr lang="zh-CN" altLang="en-US" sz="1800" dirty="0"/>
              <a:t>税是费用之一，同工资、原材料一样。因此，应该在税后基础上估计现金流。</a:t>
            </a: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19FBD1FF-2582-415D-84CE-EB74C1C3942D}"/>
              </a:ext>
            </a:extLst>
          </p:cNvPr>
          <p:cNvSpPr>
            <a:spLocks noGrp="1" noChangeArrowheads="1"/>
          </p:cNvSpPr>
          <p:nvPr>
            <p:ph type="title"/>
          </p:nvPr>
        </p:nvSpPr>
        <p:spPr bwMode="auto">
          <a:xfrm>
            <a:off x="611188" y="476250"/>
            <a:ext cx="8137525" cy="1081088"/>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200" dirty="0">
                <a:effectLst>
                  <a:outerShdw blurRad="38100" dist="38100" dir="2700000" algn="tl">
                    <a:srgbClr val="C0C0C0"/>
                  </a:outerShdw>
                </a:effectLst>
                <a:ea typeface="宋体" pitchFamily="2" charset="-122"/>
                <a:cs typeface="Times New Roman" pitchFamily="18" charset="0"/>
              </a:rPr>
              <a:t>举例：估计</a:t>
            </a:r>
            <a:r>
              <a:rPr lang="en-US" altLang="zh-CN" sz="3200" dirty="0">
                <a:effectLst>
                  <a:outerShdw blurRad="38100" dist="38100" dir="2700000" algn="tl">
                    <a:srgbClr val="C0C0C0"/>
                  </a:outerShdw>
                </a:effectLst>
                <a:ea typeface="宋体" pitchFamily="2" charset="-122"/>
                <a:cs typeface="Times New Roman" pitchFamily="18" charset="0"/>
              </a:rPr>
              <a:t>PC1000</a:t>
            </a:r>
            <a:r>
              <a:rPr lang="zh-CN" altLang="en-US" sz="3200" dirty="0">
                <a:effectLst>
                  <a:outerShdw blurRad="38100" dist="38100" dir="2700000" algn="tl">
                    <a:srgbClr val="C0C0C0"/>
                  </a:outerShdw>
                </a:effectLst>
                <a:ea typeface="宋体" pitchFamily="2" charset="-122"/>
                <a:cs typeface="Times New Roman" pitchFamily="18" charset="0"/>
              </a:rPr>
              <a:t>项目的现金流（表</a:t>
            </a:r>
            <a:r>
              <a:rPr lang="en-US" altLang="zh-CN" sz="3200" dirty="0">
                <a:effectLst>
                  <a:outerShdw blurRad="38100" dist="38100" dir="2700000" algn="tl">
                    <a:srgbClr val="C0C0C0"/>
                  </a:outerShdw>
                </a:effectLst>
                <a:ea typeface="宋体" pitchFamily="2" charset="-122"/>
                <a:cs typeface="Times New Roman" pitchFamily="18" charset="0"/>
              </a:rPr>
              <a:t>6.2</a:t>
            </a:r>
            <a:r>
              <a:rPr lang="zh-CN" altLang="en-US" sz="3200" dirty="0">
                <a:effectLst>
                  <a:outerShdw blurRad="38100" dist="38100" dir="2700000" algn="tl">
                    <a:srgbClr val="C0C0C0"/>
                  </a:outerShdw>
                </a:effectLst>
                <a:ea typeface="宋体" pitchFamily="2" charset="-122"/>
                <a:cs typeface="Times New Roman" pitchFamily="18" charset="0"/>
              </a:rPr>
              <a:t>）</a:t>
            </a:r>
            <a:endParaRPr lang="en-US" altLang="zh-CN" sz="3200" dirty="0">
              <a:effectLst>
                <a:outerShdw blurRad="38100" dist="38100" dir="2700000" algn="tl">
                  <a:srgbClr val="C0C0C0"/>
                </a:outerShdw>
              </a:effectLst>
              <a:ea typeface="宋体" pitchFamily="2" charset="-122"/>
              <a:cs typeface="Times New Roman" pitchFamily="18" charset="0"/>
            </a:endParaRPr>
          </a:p>
        </p:txBody>
      </p:sp>
      <p:sp>
        <p:nvSpPr>
          <p:cNvPr id="377859" name="Rectangle 3">
            <a:extLst>
              <a:ext uri="{FF2B5EF4-FFF2-40B4-BE49-F238E27FC236}">
                <a16:creationId xmlns:a16="http://schemas.microsoft.com/office/drawing/2014/main" id="{03A52173-4A97-4E28-9A87-CA7193EA1619}"/>
              </a:ext>
            </a:extLst>
          </p:cNvPr>
          <p:cNvSpPr>
            <a:spLocks noGrp="1" noChangeArrowheads="1"/>
          </p:cNvSpPr>
          <p:nvPr>
            <p:ph type="body" idx="1"/>
          </p:nvPr>
        </p:nvSpPr>
        <p:spPr>
          <a:xfrm>
            <a:off x="468313" y="1412875"/>
            <a:ext cx="8064500" cy="4537075"/>
          </a:xfrm>
        </p:spPr>
        <p:txBody>
          <a:bodyPr lIns="92075" tIns="46039" rIns="92075" bIns="46039"/>
          <a:lstStyle/>
          <a:p>
            <a:pPr marL="342891" indent="-342891">
              <a:lnSpc>
                <a:spcPct val="125000"/>
              </a:lnSpc>
              <a:defRPr/>
            </a:pPr>
            <a:r>
              <a:rPr lang="zh-CN" altLang="en-US" sz="2400" b="1" dirty="0">
                <a:latin typeface="宋体" panose="02010600030101010101" pitchFamily="2" charset="-122"/>
                <a:ea typeface="宋体" panose="02010600030101010101" pitchFamily="2" charset="-122"/>
                <a:cs typeface="Times New Roman" pitchFamily="18" charset="0"/>
              </a:rPr>
              <a:t>一家公司正在考虑投资</a:t>
            </a:r>
            <a:r>
              <a:rPr lang="en-US" altLang="zh-CN" sz="2400" b="1" dirty="0">
                <a:latin typeface="宋体" panose="02010600030101010101" pitchFamily="2" charset="-122"/>
                <a:ea typeface="宋体" panose="02010600030101010101" pitchFamily="2" charset="-122"/>
                <a:cs typeface="Times New Roman" pitchFamily="18" charset="0"/>
              </a:rPr>
              <a:t>280</a:t>
            </a:r>
            <a:r>
              <a:rPr lang="zh-CN" altLang="en-US" sz="2400" b="1" dirty="0">
                <a:latin typeface="宋体" panose="02010600030101010101" pitchFamily="2" charset="-122"/>
                <a:ea typeface="宋体" panose="02010600030101010101" pitchFamily="2" charset="-122"/>
                <a:cs typeface="Times New Roman" pitchFamily="18" charset="0"/>
              </a:rPr>
              <a:t>万元购买设备，这项设备的预期寿命为</a:t>
            </a:r>
            <a:r>
              <a:rPr lang="en-US" altLang="zh-CN" sz="2400" b="1" dirty="0">
                <a:latin typeface="宋体" panose="02010600030101010101" pitchFamily="2" charset="-122"/>
                <a:ea typeface="宋体" panose="02010600030101010101" pitchFamily="2" charset="-122"/>
                <a:cs typeface="Times New Roman" pitchFamily="18" charset="0"/>
              </a:rPr>
              <a:t>7</a:t>
            </a:r>
            <a:r>
              <a:rPr lang="zh-CN" altLang="en-US" sz="2400" b="1" dirty="0">
                <a:latin typeface="宋体" panose="02010600030101010101" pitchFamily="2" charset="-122"/>
                <a:ea typeface="宋体" panose="02010600030101010101" pitchFamily="2" charset="-122"/>
                <a:cs typeface="Times New Roman" pitchFamily="18" charset="0"/>
              </a:rPr>
              <a:t>年，将使用</a:t>
            </a:r>
            <a:r>
              <a:rPr lang="zh-CN" altLang="en-US" sz="2400" b="1" dirty="0">
                <a:solidFill>
                  <a:srgbClr val="0000FF"/>
                </a:solidFill>
                <a:latin typeface="宋体" panose="02010600030101010101" pitchFamily="2" charset="-122"/>
                <a:ea typeface="宋体" panose="02010600030101010101" pitchFamily="2" charset="-122"/>
                <a:cs typeface="Times New Roman" pitchFamily="18" charset="0"/>
              </a:rPr>
              <a:t>直线法折旧</a:t>
            </a:r>
            <a:r>
              <a:rPr lang="zh-CN" altLang="en-US" sz="2400" b="1" dirty="0">
                <a:latin typeface="宋体" panose="02010600030101010101" pitchFamily="2" charset="-122"/>
                <a:ea typeface="宋体" panose="02010600030101010101" pitchFamily="2" charset="-122"/>
                <a:cs typeface="Times New Roman" pitchFamily="18" charset="0"/>
              </a:rPr>
              <a:t>，而没有任何残值。</a:t>
            </a:r>
            <a:endParaRPr lang="en-US" altLang="zh-CN" sz="2400" b="1" dirty="0">
              <a:latin typeface="宋体" panose="02010600030101010101" pitchFamily="2" charset="-122"/>
              <a:ea typeface="宋体" panose="02010600030101010101" pitchFamily="2" charset="-122"/>
              <a:cs typeface="Times New Roman" pitchFamily="18" charset="0"/>
            </a:endParaRPr>
          </a:p>
          <a:p>
            <a:pPr marL="742932" lvl="1" indent="-285744">
              <a:lnSpc>
                <a:spcPct val="125000"/>
              </a:lnSpc>
              <a:buFont typeface="方正舒体" pitchFamily="2" charset="-122"/>
              <a:buChar char="-"/>
              <a:defRPr/>
            </a:pPr>
            <a:r>
              <a:rPr lang="zh-CN" altLang="en-US" sz="2200" b="1" dirty="0">
                <a:solidFill>
                  <a:srgbClr val="0000FF"/>
                </a:solidFill>
                <a:latin typeface="宋体" panose="02010600030101010101" pitchFamily="2" charset="-122"/>
                <a:ea typeface="宋体" panose="02010600030101010101" pitchFamily="2" charset="-122"/>
                <a:cs typeface="Times New Roman" pitchFamily="18" charset="0"/>
              </a:rPr>
              <a:t>预计每年销售</a:t>
            </a:r>
            <a:r>
              <a:rPr lang="en-US" altLang="zh-CN" sz="2200" b="1" dirty="0">
                <a:solidFill>
                  <a:srgbClr val="0000FF"/>
                </a:solidFill>
                <a:latin typeface="宋体" panose="02010600030101010101" pitchFamily="2" charset="-122"/>
                <a:ea typeface="宋体" panose="02010600030101010101" pitchFamily="2" charset="-122"/>
                <a:cs typeface="Times New Roman" pitchFamily="18" charset="0"/>
              </a:rPr>
              <a:t>4000</a:t>
            </a:r>
            <a:r>
              <a:rPr lang="zh-CN" altLang="en-US" sz="2200" b="1" dirty="0">
                <a:solidFill>
                  <a:srgbClr val="0000FF"/>
                </a:solidFill>
                <a:latin typeface="宋体" panose="02010600030101010101" pitchFamily="2" charset="-122"/>
                <a:ea typeface="宋体" panose="02010600030101010101" pitchFamily="2" charset="-122"/>
                <a:cs typeface="Times New Roman" pitchFamily="18" charset="0"/>
              </a:rPr>
              <a:t>台，每台售价</a:t>
            </a:r>
            <a:r>
              <a:rPr lang="en-US" altLang="zh-CN" sz="2200" b="1" dirty="0">
                <a:solidFill>
                  <a:srgbClr val="0000FF"/>
                </a:solidFill>
                <a:latin typeface="宋体" panose="02010600030101010101" pitchFamily="2" charset="-122"/>
                <a:ea typeface="宋体" panose="02010600030101010101" pitchFamily="2" charset="-122"/>
                <a:cs typeface="Times New Roman" pitchFamily="18" charset="0"/>
              </a:rPr>
              <a:t>5000</a:t>
            </a:r>
            <a:r>
              <a:rPr lang="zh-CN" altLang="en-US" sz="2200" b="1" dirty="0">
                <a:solidFill>
                  <a:srgbClr val="0000FF"/>
                </a:solidFill>
                <a:latin typeface="宋体" panose="02010600030101010101" pitchFamily="2" charset="-122"/>
                <a:ea typeface="宋体" panose="02010600030101010101" pitchFamily="2" charset="-122"/>
                <a:cs typeface="Times New Roman" pitchFamily="18" charset="0"/>
              </a:rPr>
              <a:t>元</a:t>
            </a:r>
            <a:r>
              <a:rPr lang="zh-CN" altLang="en-US" sz="2200" dirty="0">
                <a:latin typeface="宋体" panose="02010600030101010101" pitchFamily="2" charset="-122"/>
                <a:ea typeface="宋体" panose="02010600030101010101" pitchFamily="2" charset="-122"/>
                <a:cs typeface="Times New Roman" pitchFamily="18" charset="0"/>
              </a:rPr>
              <a:t>。</a:t>
            </a:r>
            <a:endParaRPr lang="en-US" altLang="zh-CN" sz="2200" dirty="0">
              <a:latin typeface="宋体" panose="02010600030101010101" pitchFamily="2" charset="-122"/>
              <a:ea typeface="宋体" panose="02010600030101010101" pitchFamily="2" charset="-122"/>
              <a:cs typeface="Times New Roman" pitchFamily="18" charset="0"/>
            </a:endParaRPr>
          </a:p>
          <a:p>
            <a:pPr marL="742932" lvl="1" indent="-285744">
              <a:lnSpc>
                <a:spcPct val="125000"/>
              </a:lnSpc>
              <a:buFont typeface="方正舒体" pitchFamily="2" charset="-122"/>
              <a:buChar char="-"/>
              <a:defRPr/>
            </a:pPr>
            <a:r>
              <a:rPr lang="zh-CN" altLang="en-US" sz="2200" b="1" dirty="0">
                <a:solidFill>
                  <a:srgbClr val="0000FF"/>
                </a:solidFill>
                <a:latin typeface="宋体" panose="02010600030101010101" pitchFamily="2" charset="-122"/>
                <a:ea typeface="宋体" panose="02010600030101010101" pitchFamily="2" charset="-122"/>
                <a:cs typeface="Times New Roman" pitchFamily="18" charset="0"/>
              </a:rPr>
              <a:t>固定成本</a:t>
            </a:r>
            <a:r>
              <a:rPr lang="zh-CN" altLang="en-US" sz="2200" b="1" dirty="0">
                <a:latin typeface="宋体" panose="02010600030101010101" pitchFamily="2" charset="-122"/>
                <a:ea typeface="宋体" panose="02010600030101010101" pitchFamily="2" charset="-122"/>
                <a:cs typeface="Times New Roman" pitchFamily="18" charset="0"/>
              </a:rPr>
              <a:t>（不包括设备折旧）为每年</a:t>
            </a:r>
            <a:r>
              <a:rPr lang="en-US" altLang="zh-CN" sz="2200" b="1" dirty="0">
                <a:latin typeface="宋体" panose="02010600030101010101" pitchFamily="2" charset="-122"/>
                <a:ea typeface="宋体" panose="02010600030101010101" pitchFamily="2" charset="-122"/>
                <a:cs typeface="Times New Roman" pitchFamily="18" charset="0"/>
              </a:rPr>
              <a:t>310</a:t>
            </a:r>
            <a:r>
              <a:rPr lang="zh-CN" altLang="en-US" sz="2200" b="1" dirty="0">
                <a:latin typeface="宋体" panose="02010600030101010101" pitchFamily="2" charset="-122"/>
                <a:ea typeface="宋体" panose="02010600030101010101" pitchFamily="2" charset="-122"/>
                <a:cs typeface="Times New Roman" pitchFamily="18" charset="0"/>
              </a:rPr>
              <a:t>万元，</a:t>
            </a:r>
            <a:r>
              <a:rPr lang="zh-CN" altLang="en-US" sz="2200" b="1" dirty="0">
                <a:solidFill>
                  <a:srgbClr val="0000FF"/>
                </a:solidFill>
                <a:latin typeface="宋体" panose="02010600030101010101" pitchFamily="2" charset="-122"/>
                <a:ea typeface="宋体" panose="02010600030101010101" pitchFamily="2" charset="-122"/>
                <a:cs typeface="Times New Roman" pitchFamily="18" charset="0"/>
              </a:rPr>
              <a:t>可变成本</a:t>
            </a:r>
            <a:r>
              <a:rPr lang="zh-CN" altLang="en-US" sz="2200" b="1" dirty="0">
                <a:latin typeface="宋体" panose="02010600030101010101" pitchFamily="2" charset="-122"/>
                <a:ea typeface="宋体" panose="02010600030101010101" pitchFamily="2" charset="-122"/>
                <a:cs typeface="Times New Roman" pitchFamily="18" charset="0"/>
              </a:rPr>
              <a:t>为每台</a:t>
            </a:r>
            <a:r>
              <a:rPr lang="en-US" altLang="zh-CN" sz="2200" b="1" dirty="0">
                <a:latin typeface="宋体" panose="02010600030101010101" pitchFamily="2" charset="-122"/>
                <a:ea typeface="宋体" panose="02010600030101010101" pitchFamily="2" charset="-122"/>
                <a:cs typeface="Times New Roman" pitchFamily="18" charset="0"/>
              </a:rPr>
              <a:t>3750</a:t>
            </a:r>
            <a:r>
              <a:rPr lang="zh-CN" altLang="en-US" sz="2200" b="1" dirty="0">
                <a:latin typeface="宋体" panose="02010600030101010101" pitchFamily="2" charset="-122"/>
                <a:ea typeface="宋体" panose="02010600030101010101" pitchFamily="2" charset="-122"/>
                <a:cs typeface="Times New Roman" pitchFamily="18" charset="0"/>
              </a:rPr>
              <a:t>元。</a:t>
            </a:r>
            <a:r>
              <a:rPr lang="en-US" altLang="zh-CN" sz="2200" dirty="0">
                <a:latin typeface="宋体" panose="02010600030101010101" pitchFamily="2" charset="-122"/>
                <a:ea typeface="宋体" panose="02010600030101010101" pitchFamily="2" charset="-122"/>
                <a:cs typeface="Times New Roman" pitchFamily="18" charset="0"/>
              </a:rPr>
              <a:t> </a:t>
            </a:r>
          </a:p>
          <a:p>
            <a:pPr marL="742932" lvl="1" indent="-285744">
              <a:lnSpc>
                <a:spcPct val="125000"/>
              </a:lnSpc>
              <a:buFont typeface="方正舒体" pitchFamily="2" charset="-122"/>
              <a:buChar char="-"/>
              <a:defRPr/>
            </a:pPr>
            <a:r>
              <a:rPr lang="zh-CN" altLang="en-US" sz="2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itchFamily="18" charset="0"/>
              </a:rPr>
              <a:t>运营资本（</a:t>
            </a:r>
            <a:r>
              <a:rPr lang="en-US" altLang="zh-CN" sz="2200" b="1" dirty="0">
                <a:solidFill>
                  <a:srgbClr val="0000FF"/>
                </a:solidFill>
                <a:latin typeface="宋体" panose="02010600030101010101" pitchFamily="2" charset="-122"/>
                <a:ea typeface="宋体" panose="02010600030101010101" pitchFamily="2" charset="-122"/>
                <a:cs typeface="Times New Roman" pitchFamily="18" charset="0"/>
              </a:rPr>
              <a:t> Working capital </a:t>
            </a:r>
            <a:r>
              <a:rPr lang="zh-CN" altLang="en-US" sz="2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cs typeface="Times New Roman" pitchFamily="18" charset="0"/>
              </a:rPr>
              <a:t>）</a:t>
            </a:r>
            <a:r>
              <a:rPr lang="zh-CN" altLang="en-US" sz="2200" dirty="0">
                <a:latin typeface="宋体" panose="02010600030101010101" pitchFamily="2" charset="-122"/>
                <a:ea typeface="宋体" panose="02010600030101010101" pitchFamily="2" charset="-122"/>
                <a:cs typeface="Times New Roman" pitchFamily="18" charset="0"/>
              </a:rPr>
              <a:t> 期初投入为</a:t>
            </a:r>
            <a:r>
              <a:rPr lang="en-US" altLang="zh-CN" sz="2200" dirty="0">
                <a:latin typeface="宋体" panose="02010600030101010101" pitchFamily="2" charset="-122"/>
                <a:ea typeface="宋体" panose="02010600030101010101" pitchFamily="2" charset="-122"/>
                <a:cs typeface="Times New Roman" pitchFamily="18" charset="0"/>
              </a:rPr>
              <a:t>220</a:t>
            </a:r>
            <a:r>
              <a:rPr lang="zh-CN" altLang="en-US" sz="2200" dirty="0">
                <a:latin typeface="宋体" panose="02010600030101010101" pitchFamily="2" charset="-122"/>
                <a:ea typeface="宋体" panose="02010600030101010101" pitchFamily="2" charset="-122"/>
                <a:cs typeface="Times New Roman" pitchFamily="18" charset="0"/>
              </a:rPr>
              <a:t>万元</a:t>
            </a:r>
            <a:endParaRPr lang="en-US" altLang="zh-CN" sz="2000" dirty="0">
              <a:latin typeface="宋体" panose="02010600030101010101" pitchFamily="2" charset="-122"/>
              <a:ea typeface="宋体" panose="02010600030101010101" pitchFamily="2" charset="-122"/>
              <a:cs typeface="Times New Roman" pitchFamily="18" charset="0"/>
            </a:endParaRPr>
          </a:p>
          <a:p>
            <a:pPr marL="342891" indent="-342891">
              <a:lnSpc>
                <a:spcPct val="125000"/>
              </a:lnSpc>
              <a:defRPr/>
            </a:pPr>
            <a:r>
              <a:rPr lang="zh-CN" altLang="en-US" sz="2400" b="1" dirty="0">
                <a:latin typeface="宋体" panose="02010600030101010101" pitchFamily="2" charset="-122"/>
                <a:ea typeface="宋体" panose="02010600030101010101" pitchFamily="2" charset="-122"/>
                <a:cs typeface="Times New Roman" pitchFamily="18" charset="0"/>
              </a:rPr>
              <a:t>公司按</a:t>
            </a:r>
            <a:r>
              <a:rPr lang="en-US" altLang="zh-CN" sz="2400" b="1" dirty="0">
                <a:latin typeface="宋体" panose="02010600030101010101" pitchFamily="2" charset="-122"/>
                <a:ea typeface="宋体" panose="02010600030101010101" pitchFamily="2" charset="-122"/>
                <a:cs typeface="Times New Roman" pitchFamily="18" charset="0"/>
              </a:rPr>
              <a:t>40</a:t>
            </a:r>
            <a:r>
              <a:rPr lang="zh-CN" altLang="en-US" sz="2400" b="1" dirty="0">
                <a:latin typeface="宋体" panose="02010600030101010101" pitchFamily="2" charset="-122"/>
                <a:ea typeface="宋体" panose="02010600030101010101" pitchFamily="2" charset="-122"/>
                <a:cs typeface="Times New Roman" pitchFamily="18" charset="0"/>
              </a:rPr>
              <a:t>％的税率缴纳所得税。折现率为</a:t>
            </a:r>
            <a:r>
              <a:rPr lang="en-US" altLang="zh-CN" sz="2400" b="1" dirty="0">
                <a:latin typeface="宋体" panose="02010600030101010101" pitchFamily="2" charset="-122"/>
                <a:ea typeface="宋体" panose="02010600030101010101" pitchFamily="2" charset="-122"/>
                <a:cs typeface="Times New Roman" pitchFamily="18" charset="0"/>
              </a:rPr>
              <a:t>15</a:t>
            </a:r>
            <a:r>
              <a:rPr lang="zh-CN" altLang="en-US" sz="2400" b="1" dirty="0">
                <a:latin typeface="宋体" panose="02010600030101010101" pitchFamily="2" charset="-122"/>
                <a:ea typeface="宋体" panose="02010600030101010101" pitchFamily="2" charset="-122"/>
                <a:cs typeface="Times New Roman" pitchFamily="18" charset="0"/>
              </a:rPr>
              <a:t>％。</a:t>
            </a:r>
            <a:endParaRPr lang="en-US" altLang="zh-CN" sz="2400" b="1" dirty="0">
              <a:latin typeface="宋体" panose="02010600030101010101" pitchFamily="2" charset="-122"/>
              <a:ea typeface="宋体" panose="02010600030101010101" pitchFamily="2" charset="-122"/>
              <a:cs typeface="Times New Roman" pitchFamily="18" charset="0"/>
            </a:endParaRPr>
          </a:p>
          <a:p>
            <a:pPr marL="342891" indent="-342891">
              <a:lnSpc>
                <a:spcPct val="125000"/>
              </a:lnSpc>
              <a:defRPr/>
            </a:pPr>
            <a:r>
              <a:rPr lang="zh-CN" altLang="en-US" sz="2400" b="1" dirty="0">
                <a:latin typeface="宋体" panose="02010600030101010101" pitchFamily="2" charset="-122"/>
                <a:ea typeface="宋体" panose="02010600030101010101" pitchFamily="2" charset="-122"/>
                <a:cs typeface="Times New Roman" pitchFamily="18" charset="0"/>
              </a:rPr>
              <a:t>问题：（</a:t>
            </a:r>
            <a:r>
              <a:rPr lang="en-US" altLang="zh-CN" sz="2400" b="1" dirty="0">
                <a:latin typeface="宋体" panose="02010600030101010101" pitchFamily="2" charset="-122"/>
                <a:ea typeface="宋体" panose="02010600030101010101" pitchFamily="2" charset="-122"/>
                <a:cs typeface="Times New Roman" pitchFamily="18" charset="0"/>
              </a:rPr>
              <a:t>1</a:t>
            </a:r>
            <a:r>
              <a:rPr lang="zh-CN" altLang="en-US" sz="2400" b="1" dirty="0">
                <a:latin typeface="宋体" panose="02010600030101010101" pitchFamily="2" charset="-122"/>
                <a:ea typeface="宋体" panose="02010600030101010101" pitchFamily="2" charset="-122"/>
                <a:cs typeface="Times New Roman" pitchFamily="18" charset="0"/>
              </a:rPr>
              <a:t>）该项目每年净利润是多少？（</a:t>
            </a:r>
            <a:r>
              <a:rPr lang="en-US" altLang="zh-CN" sz="2400" b="1" dirty="0">
                <a:latin typeface="宋体" panose="02010600030101010101" pitchFamily="2" charset="-122"/>
                <a:ea typeface="宋体" panose="02010600030101010101" pitchFamily="2" charset="-122"/>
                <a:cs typeface="Times New Roman" pitchFamily="18" charset="0"/>
              </a:rPr>
              <a:t>2</a:t>
            </a:r>
            <a:r>
              <a:rPr lang="zh-CN" altLang="en-US" sz="2400" b="1" dirty="0">
                <a:latin typeface="宋体" panose="02010600030101010101" pitchFamily="2" charset="-122"/>
                <a:ea typeface="宋体" panose="02010600030101010101" pitchFamily="2" charset="-122"/>
                <a:cs typeface="Times New Roman" pitchFamily="18" charset="0"/>
              </a:rPr>
              <a:t>）该项目每年经营性现金流和净现金流是多少？（</a:t>
            </a:r>
            <a:r>
              <a:rPr lang="en-US" altLang="zh-CN" sz="2400" b="1" dirty="0">
                <a:latin typeface="宋体" panose="02010600030101010101" pitchFamily="2" charset="-122"/>
                <a:ea typeface="宋体" panose="02010600030101010101" pitchFamily="2" charset="-122"/>
                <a:cs typeface="Times New Roman" pitchFamily="18" charset="0"/>
              </a:rPr>
              <a:t>3</a:t>
            </a:r>
            <a:r>
              <a:rPr lang="zh-CN" altLang="en-US" sz="2400" b="1" dirty="0">
                <a:latin typeface="宋体" panose="02010600030101010101" pitchFamily="2" charset="-122"/>
                <a:ea typeface="宋体" panose="02010600030101010101" pitchFamily="2" charset="-122"/>
                <a:cs typeface="Times New Roman" pitchFamily="18" charset="0"/>
              </a:rPr>
              <a:t>）该项目净现值是多少？</a:t>
            </a:r>
          </a:p>
          <a:p>
            <a:pPr marL="342891" indent="-342891">
              <a:lnSpc>
                <a:spcPct val="125000"/>
              </a:lnSpc>
              <a:defRPr/>
            </a:pPr>
            <a:r>
              <a:rPr lang="en-US" altLang="zh-CN" sz="2400" b="1" dirty="0">
                <a:latin typeface="宋体" panose="02010600030101010101" pitchFamily="2" charset="-122"/>
                <a:ea typeface="宋体" panose="02010600030101010101" pitchFamily="2" charset="-122"/>
                <a:cs typeface="Times New Roman" pitchFamily="18" charset="0"/>
              </a:rPr>
              <a:t> </a:t>
            </a:r>
            <a:endParaRPr lang="en-US" altLang="zh-CN" b="1" dirty="0">
              <a:latin typeface="宋体" panose="02010600030101010101" pitchFamily="2" charset="-122"/>
              <a:ea typeface="宋体" panose="02010600030101010101" pitchFamily="2"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77859">
                                            <p:txEl>
                                              <p:pRg st="0" end="0"/>
                                            </p:txEl>
                                          </p:spTgt>
                                        </p:tgtEl>
                                        <p:attrNameLst>
                                          <p:attrName>style.visibility</p:attrName>
                                        </p:attrNameLst>
                                      </p:cBhvr>
                                      <p:to>
                                        <p:strVal val="visible"/>
                                      </p:to>
                                    </p:set>
                                    <p:animEffect transition="in" filter="wipe(up)">
                                      <p:cBhvr>
                                        <p:cTn id="7" dur="500"/>
                                        <p:tgtEl>
                                          <p:spTgt spid="377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77859">
                                            <p:txEl>
                                              <p:pRg st="1" end="1"/>
                                            </p:txEl>
                                          </p:spTgt>
                                        </p:tgtEl>
                                        <p:attrNameLst>
                                          <p:attrName>style.visibility</p:attrName>
                                        </p:attrNameLst>
                                      </p:cBhvr>
                                      <p:to>
                                        <p:strVal val="visible"/>
                                      </p:to>
                                    </p:set>
                                    <p:animEffect transition="in" filter="wipe(up)">
                                      <p:cBhvr>
                                        <p:cTn id="12" dur="500"/>
                                        <p:tgtEl>
                                          <p:spTgt spid="377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77859">
                                            <p:txEl>
                                              <p:pRg st="2" end="2"/>
                                            </p:txEl>
                                          </p:spTgt>
                                        </p:tgtEl>
                                        <p:attrNameLst>
                                          <p:attrName>style.visibility</p:attrName>
                                        </p:attrNameLst>
                                      </p:cBhvr>
                                      <p:to>
                                        <p:strVal val="visible"/>
                                      </p:to>
                                    </p:set>
                                    <p:animEffect transition="in" filter="wipe(up)">
                                      <p:cBhvr>
                                        <p:cTn id="17" dur="500"/>
                                        <p:tgtEl>
                                          <p:spTgt spid="377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377859">
                                            <p:txEl>
                                              <p:pRg st="3" end="3"/>
                                            </p:txEl>
                                          </p:spTgt>
                                        </p:tgtEl>
                                        <p:attrNameLst>
                                          <p:attrName>style.visibility</p:attrName>
                                        </p:attrNameLst>
                                      </p:cBhvr>
                                      <p:to>
                                        <p:strVal val="visible"/>
                                      </p:to>
                                    </p:set>
                                    <p:animEffect transition="in" filter="wipe(up)">
                                      <p:cBhvr>
                                        <p:cTn id="22" dur="500"/>
                                        <p:tgtEl>
                                          <p:spTgt spid="3778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77859">
                                            <p:txEl>
                                              <p:pRg st="4" end="4"/>
                                            </p:txEl>
                                          </p:spTgt>
                                        </p:tgtEl>
                                        <p:attrNameLst>
                                          <p:attrName>style.visibility</p:attrName>
                                        </p:attrNameLst>
                                      </p:cBhvr>
                                      <p:to>
                                        <p:strVal val="visible"/>
                                      </p:to>
                                    </p:set>
                                    <p:animEffect transition="in" filter="wipe(up)">
                                      <p:cBhvr>
                                        <p:cTn id="27" dur="500"/>
                                        <p:tgtEl>
                                          <p:spTgt spid="3778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377859">
                                            <p:txEl>
                                              <p:pRg st="5" end="5"/>
                                            </p:txEl>
                                          </p:spTgt>
                                        </p:tgtEl>
                                        <p:attrNameLst>
                                          <p:attrName>style.visibility</p:attrName>
                                        </p:attrNameLst>
                                      </p:cBhvr>
                                      <p:to>
                                        <p:strVal val="visible"/>
                                      </p:to>
                                    </p:set>
                                    <p:animEffect transition="in" filter="wipe(up)">
                                      <p:cBhvr>
                                        <p:cTn id="32" dur="500"/>
                                        <p:tgtEl>
                                          <p:spTgt spid="3778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77859">
                                            <p:txEl>
                                              <p:pRg st="6" end="6"/>
                                            </p:txEl>
                                          </p:spTgt>
                                        </p:tgtEl>
                                        <p:attrNameLst>
                                          <p:attrName>style.visibility</p:attrName>
                                        </p:attrNameLst>
                                      </p:cBhvr>
                                      <p:to>
                                        <p:strVal val="visible"/>
                                      </p:to>
                                    </p:set>
                                    <p:animEffect transition="in" filter="wipe(up)">
                                      <p:cBhvr>
                                        <p:cTn id="37" dur="500"/>
                                        <p:tgtEl>
                                          <p:spTgt spid="377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45C2EF4-C8FC-AD66-E404-C1C6C80143F9}"/>
              </a:ext>
            </a:extLst>
          </p:cNvPr>
          <p:cNvSpPr>
            <a:spLocks noGrp="1"/>
          </p:cNvSpPr>
          <p:nvPr>
            <p:ph type="title"/>
          </p:nvPr>
        </p:nvSpPr>
        <p:spPr>
          <a:xfrm>
            <a:off x="457200" y="274638"/>
            <a:ext cx="8229600" cy="1143000"/>
          </a:xfrm>
        </p:spPr>
        <p:txBody>
          <a:bodyPr/>
          <a:lstStyle/>
          <a:p>
            <a:r>
              <a:rPr lang="zh-CN" altLang="en-US" sz="4000" dirty="0">
                <a:latin typeface="宋体" panose="02010600030101010101" pitchFamily="2" charset="-122"/>
                <a:ea typeface="宋体" panose="02010600030101010101" pitchFamily="2" charset="-122"/>
              </a:rPr>
              <a:t>举例：估计</a:t>
            </a:r>
            <a:r>
              <a:rPr lang="en-US" altLang="zh-CN" sz="4000" dirty="0">
                <a:latin typeface="宋体" panose="02010600030101010101" pitchFamily="2" charset="-122"/>
                <a:ea typeface="宋体" panose="02010600030101010101" pitchFamily="2" charset="-122"/>
              </a:rPr>
              <a:t>PC1000</a:t>
            </a:r>
            <a:r>
              <a:rPr lang="zh-CN" altLang="en-US" sz="4000" dirty="0">
                <a:latin typeface="宋体" panose="02010600030101010101" pitchFamily="2" charset="-122"/>
                <a:ea typeface="宋体" panose="02010600030101010101" pitchFamily="2" charset="-122"/>
              </a:rPr>
              <a:t>项目的现金流</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69F60F7-3940-C31F-69A4-EABEA2F860E6}"/>
                  </a:ext>
                </a:extLst>
              </p:cNvPr>
              <p:cNvSpPr>
                <a:spLocks noGrp="1"/>
              </p:cNvSpPr>
              <p:nvPr>
                <p:ph idx="1"/>
              </p:nvPr>
            </p:nvSpPr>
            <p:spPr>
              <a:xfrm>
                <a:off x="323528" y="1268760"/>
                <a:ext cx="8363272" cy="3744416"/>
              </a:xfrm>
            </p:spPr>
            <p:txBody>
              <a:bodyPr/>
              <a:lstStyle/>
              <a:p>
                <a:r>
                  <a:rPr lang="zh-CN" altLang="en-US" sz="2800" dirty="0">
                    <a:latin typeface="宋体" panose="02010600030101010101" pitchFamily="2" charset="-122"/>
                    <a:ea typeface="宋体" panose="02010600030101010101" pitchFamily="2" charset="-122"/>
                  </a:rPr>
                  <a:t>解：</a:t>
                </a:r>
                <a:endParaRPr lang="en-US" altLang="zh-CN" sz="28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每年净利润</a:t>
                </a:r>
                <a:r>
                  <a:rPr lang="en-US" altLang="zh-CN" sz="2400" dirty="0">
                    <a:latin typeface="宋体" panose="02010600030101010101" pitchFamily="2" charset="-122"/>
                    <a:ea typeface="宋体" panose="02010600030101010101" pitchFamily="2" charset="-122"/>
                  </a:rPr>
                  <a:t>=(4000*(5000-3750)/10000-310-280/7)*(1-40%)=90</a:t>
                </a:r>
                <a:r>
                  <a:rPr lang="zh-CN" altLang="en-US" sz="2400" dirty="0">
                    <a:latin typeface="宋体" panose="02010600030101010101" pitchFamily="2" charset="-122"/>
                    <a:ea typeface="宋体" panose="02010600030101010101" pitchFamily="2" charset="-122"/>
                  </a:rPr>
                  <a:t>万元</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每年经营净现金流</a:t>
                </a:r>
                <a:r>
                  <a:rPr lang="en-US" altLang="zh-CN" sz="2400" dirty="0">
                    <a:latin typeface="宋体" panose="02010600030101010101" pitchFamily="2" charset="-122"/>
                    <a:ea typeface="宋体" panose="02010600030101010101" pitchFamily="2" charset="-122"/>
                  </a:rPr>
                  <a:t>=90+280/7=130</a:t>
                </a:r>
                <a:r>
                  <a:rPr lang="zh-CN" altLang="en-US" sz="2400" dirty="0">
                    <a:latin typeface="宋体" panose="02010600030101010101" pitchFamily="2" charset="-122"/>
                    <a:ea typeface="宋体" panose="02010600030101010101" pitchFamily="2" charset="-122"/>
                  </a:rPr>
                  <a:t>万元</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每年净现金流：第</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-(280+220)=-500</a:t>
                </a:r>
                <a:r>
                  <a:rPr lang="zh-CN" altLang="en-US" sz="2400" dirty="0">
                    <a:latin typeface="宋体" panose="02010600030101010101" pitchFamily="2" charset="-122"/>
                    <a:ea typeface="宋体" panose="02010600030101010101" pitchFamily="2" charset="-122"/>
                  </a:rPr>
                  <a:t>万元；</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130</a:t>
                </a:r>
                <a:r>
                  <a:rPr lang="zh-CN" altLang="en-US" sz="2400" dirty="0">
                    <a:latin typeface="宋体" panose="02010600030101010101" pitchFamily="2" charset="-122"/>
                    <a:ea typeface="宋体" panose="02010600030101010101" pitchFamily="2" charset="-122"/>
                  </a:rPr>
                  <a:t>万元；第</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130-(-220)=350</a:t>
                </a:r>
                <a:r>
                  <a:rPr lang="zh-CN" altLang="en-US" sz="2400" dirty="0">
                    <a:latin typeface="宋体" panose="02010600030101010101" pitchFamily="2" charset="-122"/>
                    <a:ea typeface="宋体" panose="02010600030101010101" pitchFamily="2" charset="-122"/>
                  </a:rPr>
                  <a:t>万元。</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项目净现值：</a:t>
                </a:r>
                <a14:m>
                  <m:oMath xmlns:m="http://schemas.openxmlformats.org/officeDocument/2006/math">
                    <m:r>
                      <a:rPr lang="en-US" altLang="zh-CN" sz="2400" b="0" i="1" smtClean="0">
                        <a:latin typeface="Cambria Math" panose="02040503050406030204" pitchFamily="18" charset="0"/>
                      </a:rPr>
                      <m:t>𝑁𝑃𝑉</m:t>
                    </m:r>
                    <m:r>
                      <a:rPr lang="en-US" altLang="zh-CN" sz="2400" b="0" i="1" smtClean="0">
                        <a:latin typeface="Cambria Math" panose="02040503050406030204" pitchFamily="18" charset="0"/>
                      </a:rPr>
                      <m:t>=−500+</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130</m:t>
                        </m:r>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1.15</m:t>
                            </m:r>
                          </m:e>
                          <m:sup>
                            <m:r>
                              <a:rPr lang="en-US" altLang="zh-CN" sz="2400" b="0" i="1" smtClean="0">
                                <a:latin typeface="Cambria Math" panose="02040503050406030204" pitchFamily="18" charset="0"/>
                              </a:rPr>
                              <m:t>1</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130</m:t>
                        </m:r>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1.15</m:t>
                            </m:r>
                          </m:e>
                          <m:sup>
                            <m:r>
                              <a:rPr lang="en-US" altLang="zh-CN" sz="2400" b="0" i="1" smtClean="0">
                                <a:latin typeface="Cambria Math" panose="02040503050406030204" pitchFamily="18" charset="0"/>
                              </a:rPr>
                              <m:t>7</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22</m:t>
                        </m:r>
                        <m:r>
                          <a:rPr lang="en-US" altLang="zh-CN" sz="2400" i="1">
                            <a:latin typeface="Cambria Math" panose="02040503050406030204" pitchFamily="18" charset="0"/>
                          </a:rPr>
                          <m:t>0</m:t>
                        </m:r>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1.15</m:t>
                            </m:r>
                          </m:e>
                          <m:sup>
                            <m:r>
                              <a:rPr lang="en-US" altLang="zh-CN" sz="2400" i="1">
                                <a:latin typeface="Cambria Math" panose="02040503050406030204" pitchFamily="18" charset="0"/>
                              </a:rPr>
                              <m:t>7</m:t>
                            </m:r>
                          </m:sup>
                        </m:sSup>
                      </m:den>
                    </m:f>
                    <m:r>
                      <a:rPr lang="en-US" altLang="zh-CN" sz="2400" b="0" i="1" smtClean="0">
                        <a:latin typeface="Cambria Math" panose="02040503050406030204" pitchFamily="18" charset="0"/>
                      </a:rPr>
                      <m:t>=123.56</m:t>
                    </m:r>
                    <m:r>
                      <a:rPr lang="zh-CN" altLang="en-US" sz="2400" i="1">
                        <a:latin typeface="Cambria Math" panose="02040503050406030204" pitchFamily="18" charset="0"/>
                      </a:rPr>
                      <m:t>万元</m:t>
                    </m:r>
                  </m:oMath>
                </a14:m>
                <a:r>
                  <a:rPr lang="zh-CN" altLang="en-US" sz="2400" dirty="0">
                    <a:latin typeface="宋体" panose="02010600030101010101" pitchFamily="2" charset="-122"/>
                    <a:ea typeface="宋体" panose="02010600030101010101" pitchFamily="2" charset="-122"/>
                  </a:rPr>
                  <a:t>。说明可以进行该项投资。表格见后。</a:t>
                </a:r>
              </a:p>
            </p:txBody>
          </p:sp>
        </mc:Choice>
        <mc:Fallback xmlns="">
          <p:sp>
            <p:nvSpPr>
              <p:cNvPr id="6" name="内容占位符 5">
                <a:extLst>
                  <a:ext uri="{FF2B5EF4-FFF2-40B4-BE49-F238E27FC236}">
                    <a16:creationId xmlns:a16="http://schemas.microsoft.com/office/drawing/2014/main" id="{B69F60F7-3940-C31F-69A4-EABEA2F860E6}"/>
                  </a:ext>
                </a:extLst>
              </p:cNvPr>
              <p:cNvSpPr>
                <a:spLocks noGrp="1" noRot="1" noChangeAspect="1" noMove="1" noResize="1" noEditPoints="1" noAdjustHandles="1" noChangeArrowheads="1" noChangeShapeType="1" noTextEdit="1"/>
              </p:cNvSpPr>
              <p:nvPr>
                <p:ph idx="1"/>
              </p:nvPr>
            </p:nvSpPr>
            <p:spPr>
              <a:xfrm>
                <a:off x="323528" y="1268760"/>
                <a:ext cx="8363272" cy="3744416"/>
              </a:xfrm>
              <a:blipFill>
                <a:blip r:embed="rId2"/>
                <a:stretch>
                  <a:fillRect l="-875" t="-1792"/>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44BFF62-2A1D-608D-5BA0-13C6BEF27D1A}"/>
              </a:ext>
            </a:extLst>
          </p:cNvPr>
          <p:cNvSpPr txBox="1"/>
          <p:nvPr/>
        </p:nvSpPr>
        <p:spPr>
          <a:xfrm>
            <a:off x="323528" y="5301208"/>
            <a:ext cx="8651304"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注：净现金流在经营净现金流基础上，考虑了投资活动的现金流。</a:t>
            </a:r>
          </a:p>
        </p:txBody>
      </p:sp>
    </p:spTree>
    <p:extLst>
      <p:ext uri="{BB962C8B-B14F-4D97-AF65-F5344CB8AC3E}">
        <p14:creationId xmlns:p14="http://schemas.microsoft.com/office/powerpoint/2010/main" val="3483949727"/>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AED52E34-5CCE-4B38-BD10-637C7F72C1C4}"/>
              </a:ext>
            </a:extLst>
          </p:cNvPr>
          <p:cNvSpPr>
            <a:spLocks noGrp="1" noChangeArrowheads="1"/>
          </p:cNvSpPr>
          <p:nvPr>
            <p:ph type="title"/>
          </p:nvPr>
        </p:nvSpPr>
        <p:spPr bwMode="auto">
          <a:xfrm>
            <a:off x="228223" y="260638"/>
            <a:ext cx="8229600" cy="5760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3200" dirty="0">
                <a:ea typeface="宋体" panose="02010600030101010101" pitchFamily="2" charset="-122"/>
              </a:rPr>
              <a:t>PC1000</a:t>
            </a:r>
            <a:r>
              <a:rPr lang="zh-CN" altLang="en-US" sz="3200" dirty="0">
                <a:ea typeface="宋体" panose="02010600030101010101" pitchFamily="2" charset="-122"/>
              </a:rPr>
              <a:t>项目投资决策</a:t>
            </a:r>
            <a:r>
              <a:rPr lang="en-US" altLang="zh-CN" sz="3200" dirty="0">
                <a:ea typeface="宋体" panose="02010600030101010101" pitchFamily="2" charset="-122"/>
              </a:rPr>
              <a:t>Excel</a:t>
            </a:r>
            <a:r>
              <a:rPr lang="zh-CN" altLang="en-US" sz="3200" dirty="0">
                <a:ea typeface="宋体" panose="02010600030101010101" pitchFamily="2" charset="-122"/>
              </a:rPr>
              <a:t>过程</a:t>
            </a:r>
          </a:p>
        </p:txBody>
      </p:sp>
      <p:graphicFrame>
        <p:nvGraphicFramePr>
          <p:cNvPr id="2" name="表格 1">
            <a:extLst>
              <a:ext uri="{FF2B5EF4-FFF2-40B4-BE49-F238E27FC236}">
                <a16:creationId xmlns:a16="http://schemas.microsoft.com/office/drawing/2014/main" id="{D2FC1391-BC34-359F-A471-6104BB53F264}"/>
              </a:ext>
            </a:extLst>
          </p:cNvPr>
          <p:cNvGraphicFramePr>
            <a:graphicFrameLocks noGrp="1"/>
          </p:cNvGraphicFramePr>
          <p:nvPr>
            <p:extLst>
              <p:ext uri="{D42A27DB-BD31-4B8C-83A1-F6EECF244321}">
                <p14:modId xmlns:p14="http://schemas.microsoft.com/office/powerpoint/2010/main" val="3564888368"/>
              </p:ext>
            </p:extLst>
          </p:nvPr>
        </p:nvGraphicFramePr>
        <p:xfrm>
          <a:off x="251520" y="980728"/>
          <a:ext cx="8640960" cy="5616634"/>
        </p:xfrm>
        <a:graphic>
          <a:graphicData uri="http://schemas.openxmlformats.org/drawingml/2006/table">
            <a:tbl>
              <a:tblPr>
                <a:tableStyleId>{5C22544A-7EE6-4342-B048-85BDC9FD1C3A}</a:tableStyleId>
              </a:tblPr>
              <a:tblGrid>
                <a:gridCol w="2095216">
                  <a:extLst>
                    <a:ext uri="{9D8B030D-6E8A-4147-A177-3AD203B41FA5}">
                      <a16:colId xmlns:a16="http://schemas.microsoft.com/office/drawing/2014/main" val="3108532891"/>
                    </a:ext>
                  </a:extLst>
                </a:gridCol>
                <a:gridCol w="794738">
                  <a:extLst>
                    <a:ext uri="{9D8B030D-6E8A-4147-A177-3AD203B41FA5}">
                      <a16:colId xmlns:a16="http://schemas.microsoft.com/office/drawing/2014/main" val="3767731211"/>
                    </a:ext>
                  </a:extLst>
                </a:gridCol>
                <a:gridCol w="852536">
                  <a:extLst>
                    <a:ext uri="{9D8B030D-6E8A-4147-A177-3AD203B41FA5}">
                      <a16:colId xmlns:a16="http://schemas.microsoft.com/office/drawing/2014/main" val="4137499432"/>
                    </a:ext>
                  </a:extLst>
                </a:gridCol>
                <a:gridCol w="809187">
                  <a:extLst>
                    <a:ext uri="{9D8B030D-6E8A-4147-A177-3AD203B41FA5}">
                      <a16:colId xmlns:a16="http://schemas.microsoft.com/office/drawing/2014/main" val="2968736993"/>
                    </a:ext>
                  </a:extLst>
                </a:gridCol>
                <a:gridCol w="866986">
                  <a:extLst>
                    <a:ext uri="{9D8B030D-6E8A-4147-A177-3AD203B41FA5}">
                      <a16:colId xmlns:a16="http://schemas.microsoft.com/office/drawing/2014/main" val="2378451413"/>
                    </a:ext>
                  </a:extLst>
                </a:gridCol>
                <a:gridCol w="881436">
                  <a:extLst>
                    <a:ext uri="{9D8B030D-6E8A-4147-A177-3AD203B41FA5}">
                      <a16:colId xmlns:a16="http://schemas.microsoft.com/office/drawing/2014/main" val="930374729"/>
                    </a:ext>
                  </a:extLst>
                </a:gridCol>
                <a:gridCol w="780287">
                  <a:extLst>
                    <a:ext uri="{9D8B030D-6E8A-4147-A177-3AD203B41FA5}">
                      <a16:colId xmlns:a16="http://schemas.microsoft.com/office/drawing/2014/main" val="295451902"/>
                    </a:ext>
                  </a:extLst>
                </a:gridCol>
                <a:gridCol w="780287">
                  <a:extLst>
                    <a:ext uri="{9D8B030D-6E8A-4147-A177-3AD203B41FA5}">
                      <a16:colId xmlns:a16="http://schemas.microsoft.com/office/drawing/2014/main" val="3012787792"/>
                    </a:ext>
                  </a:extLst>
                </a:gridCol>
                <a:gridCol w="780287">
                  <a:extLst>
                    <a:ext uri="{9D8B030D-6E8A-4147-A177-3AD203B41FA5}">
                      <a16:colId xmlns:a16="http://schemas.microsoft.com/office/drawing/2014/main" val="4292364368"/>
                    </a:ext>
                  </a:extLst>
                </a:gridCol>
              </a:tblGrid>
              <a:tr h="273572">
                <a:tc>
                  <a:txBody>
                    <a:bodyPr/>
                    <a:lstStyle/>
                    <a:p>
                      <a:pPr algn="l" fontAlgn="ctr"/>
                      <a:r>
                        <a:rPr lang="zh-CN" altLang="en-US" sz="1400" u="none" strike="noStrike">
                          <a:effectLst/>
                        </a:rPr>
                        <a:t>金额单位：万元</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0</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1</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2</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3</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4</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5</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6</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zh-CN" altLang="en-US" sz="1400" u="none" strike="noStrike">
                          <a:effectLst/>
                        </a:rPr>
                        <a:t>第</a:t>
                      </a:r>
                      <a:r>
                        <a:rPr lang="en-US" altLang="zh-CN" sz="1400" u="none" strike="noStrike">
                          <a:effectLst/>
                        </a:rPr>
                        <a:t>7</a:t>
                      </a:r>
                      <a:r>
                        <a:rPr lang="zh-CN" altLang="en-US" sz="1400" u="none" strike="noStrike">
                          <a:effectLst/>
                        </a:rPr>
                        <a:t>年</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1011902152"/>
                  </a:ext>
                </a:extLst>
              </a:tr>
              <a:tr h="273572">
                <a:tc>
                  <a:txBody>
                    <a:bodyPr/>
                    <a:lstStyle/>
                    <a:p>
                      <a:pPr algn="l" fontAlgn="b"/>
                      <a:r>
                        <a:rPr lang="en-US" altLang="zh-CN" sz="1400" u="none" strike="noStrike">
                          <a:effectLst/>
                        </a:rPr>
                        <a:t>(1)</a:t>
                      </a:r>
                      <a:r>
                        <a:rPr lang="zh-CN" altLang="en-US" sz="1400" u="none" strike="noStrike">
                          <a:effectLst/>
                        </a:rPr>
                        <a:t>销量（套）</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142018799"/>
                  </a:ext>
                </a:extLst>
              </a:tr>
              <a:tr h="273572">
                <a:tc>
                  <a:txBody>
                    <a:bodyPr/>
                    <a:lstStyle/>
                    <a:p>
                      <a:pPr algn="l" fontAlgn="b"/>
                      <a:r>
                        <a:rPr lang="en-US" altLang="zh-CN" sz="1400" u="none" strike="noStrike">
                          <a:effectLst/>
                        </a:rPr>
                        <a:t>(2)</a:t>
                      </a:r>
                      <a:r>
                        <a:rPr lang="zh-CN" altLang="en-US" sz="1400" u="none" strike="noStrike">
                          <a:effectLst/>
                        </a:rPr>
                        <a:t>单价（元</a:t>
                      </a:r>
                      <a:r>
                        <a:rPr lang="en-US" altLang="zh-CN" sz="1400" u="none" strike="noStrike">
                          <a:effectLst/>
                        </a:rPr>
                        <a:t>/</a:t>
                      </a:r>
                      <a:r>
                        <a:rPr lang="zh-CN" altLang="en-US" sz="1400" u="none" strike="noStrike">
                          <a:effectLst/>
                        </a:rPr>
                        <a:t>套）</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5,000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3645608183"/>
                  </a:ext>
                </a:extLst>
              </a:tr>
              <a:tr h="331583">
                <a:tc>
                  <a:txBody>
                    <a:bodyPr/>
                    <a:lstStyle/>
                    <a:p>
                      <a:pPr algn="l" fontAlgn="b"/>
                      <a:r>
                        <a:rPr lang="en-US" altLang="zh-CN" sz="1400" u="none" strike="noStrike">
                          <a:effectLst/>
                        </a:rPr>
                        <a:t>(3)</a:t>
                      </a:r>
                      <a:r>
                        <a:rPr lang="zh-CN" altLang="en-US" sz="1400" u="none" strike="noStrike">
                          <a:effectLst/>
                        </a:rPr>
                        <a:t>销售收入</a:t>
                      </a:r>
                      <a:r>
                        <a:rPr lang="en-US" altLang="zh-CN" sz="1400" u="none" strike="noStrike">
                          <a:effectLst/>
                        </a:rPr>
                        <a:t>=(1)*(2)/10000</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2,000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620216014"/>
                  </a:ext>
                </a:extLst>
              </a:tr>
              <a:tr h="273572">
                <a:tc>
                  <a:txBody>
                    <a:bodyPr/>
                    <a:lstStyle/>
                    <a:p>
                      <a:pPr algn="l" fontAlgn="b"/>
                      <a:r>
                        <a:rPr lang="en-US" altLang="zh-CN" sz="1400" u="none" strike="noStrike">
                          <a:effectLst/>
                        </a:rPr>
                        <a:t>(4)</a:t>
                      </a:r>
                      <a:r>
                        <a:rPr lang="zh-CN" altLang="en-US" sz="1400" u="none" strike="noStrike">
                          <a:effectLst/>
                        </a:rPr>
                        <a:t>固定成本</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310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2687337183"/>
                  </a:ext>
                </a:extLst>
              </a:tr>
              <a:tr h="307898">
                <a:tc>
                  <a:txBody>
                    <a:bodyPr/>
                    <a:lstStyle/>
                    <a:p>
                      <a:pPr algn="l" fontAlgn="b"/>
                      <a:r>
                        <a:rPr lang="en-US" altLang="zh-CN" sz="1400" u="none" strike="noStrike">
                          <a:effectLst/>
                        </a:rPr>
                        <a:t>(5)</a:t>
                      </a:r>
                      <a:r>
                        <a:rPr lang="zh-CN" altLang="en-US" sz="1400" u="none" strike="noStrike">
                          <a:effectLst/>
                        </a:rPr>
                        <a:t>折旧费（</a:t>
                      </a:r>
                      <a:r>
                        <a:rPr lang="en-US" altLang="zh-CN" sz="1400" u="none" strike="noStrike">
                          <a:effectLst/>
                        </a:rPr>
                        <a:t>=280/7</a:t>
                      </a:r>
                      <a:r>
                        <a:rPr lang="zh-CN" altLang="en-US" sz="1400" u="none" strike="noStrike">
                          <a:effectLst/>
                        </a:rPr>
                        <a:t>）</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40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3629505256"/>
                  </a:ext>
                </a:extLst>
              </a:tr>
              <a:tr h="539247">
                <a:tc>
                  <a:txBody>
                    <a:bodyPr/>
                    <a:lstStyle/>
                    <a:p>
                      <a:pPr algn="l" fontAlgn="b"/>
                      <a:r>
                        <a:rPr lang="en-US" altLang="zh-CN" sz="1400" u="none" strike="noStrike">
                          <a:effectLst/>
                        </a:rPr>
                        <a:t>(6)</a:t>
                      </a:r>
                      <a:r>
                        <a:rPr lang="zh-CN" altLang="en-US" sz="1400" u="none" strike="noStrike">
                          <a:effectLst/>
                        </a:rPr>
                        <a:t>变动成本</a:t>
                      </a:r>
                      <a:r>
                        <a:rPr lang="en-US" altLang="zh-CN" sz="1400" u="none" strike="noStrike">
                          <a:effectLst/>
                        </a:rPr>
                        <a:t>=</a:t>
                      </a:r>
                      <a:r>
                        <a:rPr lang="zh-CN" altLang="en-US" sz="1400" u="none" strike="noStrike">
                          <a:effectLst/>
                        </a:rPr>
                        <a:t>（</a:t>
                      </a:r>
                      <a:r>
                        <a:rPr lang="en-US" altLang="zh-CN" sz="1400" u="none" strike="noStrike">
                          <a:effectLst/>
                        </a:rPr>
                        <a:t>1</a:t>
                      </a:r>
                      <a:r>
                        <a:rPr lang="zh-CN" altLang="en-US" sz="1400" u="none" strike="noStrike">
                          <a:effectLst/>
                        </a:rPr>
                        <a:t>）*</a:t>
                      </a:r>
                      <a:r>
                        <a:rPr lang="en-US" altLang="zh-CN" sz="1400" u="none" strike="noStrike">
                          <a:effectLst/>
                        </a:rPr>
                        <a:t>3750/10000</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1,500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455556953"/>
                  </a:ext>
                </a:extLst>
              </a:tr>
              <a:tr h="331583">
                <a:tc>
                  <a:txBody>
                    <a:bodyPr/>
                    <a:lstStyle/>
                    <a:p>
                      <a:pPr algn="l" fontAlgn="b"/>
                      <a:r>
                        <a:rPr lang="en-US" altLang="zh-CN" sz="1400" u="none" strike="noStrike">
                          <a:effectLst/>
                        </a:rPr>
                        <a:t>(7)</a:t>
                      </a:r>
                      <a:r>
                        <a:rPr lang="zh-CN" altLang="en-US" sz="1400" u="none" strike="noStrike">
                          <a:effectLst/>
                        </a:rPr>
                        <a:t>总经营费用</a:t>
                      </a:r>
                      <a:r>
                        <a:rPr lang="en-US" altLang="zh-CN" sz="1400" u="none" strike="noStrike">
                          <a:effectLst/>
                        </a:rPr>
                        <a:t>=(4)+(5)+(6)</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1,850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20386755"/>
                  </a:ext>
                </a:extLst>
              </a:tr>
              <a:tr h="273572">
                <a:tc>
                  <a:txBody>
                    <a:bodyPr/>
                    <a:lstStyle/>
                    <a:p>
                      <a:pPr algn="l" fontAlgn="b"/>
                      <a:r>
                        <a:rPr lang="en-US" altLang="zh-CN" sz="1400" u="none" strike="noStrike">
                          <a:effectLst/>
                        </a:rPr>
                        <a:t>(8)</a:t>
                      </a:r>
                      <a:r>
                        <a:rPr lang="zh-CN" altLang="en-US" sz="1400" u="none" strike="noStrike">
                          <a:effectLst/>
                        </a:rPr>
                        <a:t>税前利润</a:t>
                      </a:r>
                      <a:r>
                        <a:rPr lang="en-US" altLang="zh-CN" sz="1400" u="none" strike="noStrike">
                          <a:effectLst/>
                        </a:rPr>
                        <a:t>=(3)-(7)</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2973207582"/>
                  </a:ext>
                </a:extLst>
              </a:tr>
              <a:tr h="539247">
                <a:tc>
                  <a:txBody>
                    <a:bodyPr/>
                    <a:lstStyle/>
                    <a:p>
                      <a:pPr algn="l" fontAlgn="b"/>
                      <a:r>
                        <a:rPr lang="en-US" altLang="zh-CN" sz="1400" u="none" strike="noStrike">
                          <a:effectLst/>
                        </a:rPr>
                        <a:t>(9)</a:t>
                      </a:r>
                      <a:r>
                        <a:rPr lang="zh-CN" altLang="en-US" sz="1400" u="none" strike="noStrike">
                          <a:effectLst/>
                        </a:rPr>
                        <a:t>税后利润（</a:t>
                      </a:r>
                      <a:r>
                        <a:rPr lang="en-US" altLang="zh-CN" sz="1400" u="none" strike="noStrike">
                          <a:effectLst/>
                        </a:rPr>
                        <a:t>40%</a:t>
                      </a:r>
                      <a:r>
                        <a:rPr lang="zh-CN" altLang="en-US" sz="1400" u="none" strike="noStrike">
                          <a:effectLst/>
                        </a:rPr>
                        <a:t>）</a:t>
                      </a:r>
                      <a:r>
                        <a:rPr lang="en-US" altLang="zh-CN" sz="1400" u="none" strike="noStrike">
                          <a:effectLst/>
                        </a:rPr>
                        <a:t>=(8)*(1-40%)</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90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4100326759"/>
                  </a:ext>
                </a:extLst>
              </a:tr>
              <a:tr h="292109">
                <a:tc>
                  <a:txBody>
                    <a:bodyPr/>
                    <a:lstStyle/>
                    <a:p>
                      <a:pPr algn="l" fontAlgn="b"/>
                      <a:r>
                        <a:rPr lang="en-US" altLang="zh-CN" sz="1400" u="none" strike="noStrike">
                          <a:effectLst/>
                        </a:rPr>
                        <a:t>(10)</a:t>
                      </a:r>
                      <a:r>
                        <a:rPr lang="zh-CN" altLang="en-US" sz="1400" u="none" strike="noStrike">
                          <a:effectLst/>
                        </a:rPr>
                        <a:t>经营现金流</a:t>
                      </a:r>
                      <a:r>
                        <a:rPr lang="en-US" altLang="zh-CN" sz="1400" u="none" strike="noStrike">
                          <a:effectLst/>
                        </a:rPr>
                        <a:t>=(9)+(5)</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869458270"/>
                  </a:ext>
                </a:extLst>
              </a:tr>
              <a:tr h="273572">
                <a:tc>
                  <a:txBody>
                    <a:bodyPr/>
                    <a:lstStyle/>
                    <a:p>
                      <a:pPr algn="l" fontAlgn="b"/>
                      <a:r>
                        <a:rPr lang="en-US" altLang="zh-CN" sz="1400" u="none" strike="noStrike">
                          <a:effectLst/>
                        </a:rPr>
                        <a:t>(11)</a:t>
                      </a:r>
                      <a:r>
                        <a:rPr lang="zh-CN" altLang="en-US" sz="1400" u="none" strike="noStrike">
                          <a:effectLst/>
                        </a:rPr>
                        <a:t>设备投资</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280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3014034698"/>
                  </a:ext>
                </a:extLst>
              </a:tr>
              <a:tr h="273572">
                <a:tc>
                  <a:txBody>
                    <a:bodyPr/>
                    <a:lstStyle/>
                    <a:p>
                      <a:pPr algn="l" fontAlgn="b"/>
                      <a:r>
                        <a:rPr lang="en-US" altLang="zh-CN" sz="1400" u="none" strike="noStrike">
                          <a:effectLst/>
                        </a:rPr>
                        <a:t>(12)</a:t>
                      </a:r>
                      <a:r>
                        <a:rPr lang="zh-CN" altLang="en-US" sz="1400" u="none" strike="noStrike">
                          <a:effectLst/>
                        </a:rPr>
                        <a:t>营运资本投资</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220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ctr"/>
                      <a:r>
                        <a:rPr lang="en-US" altLang="zh-CN" sz="1400" u="none" strike="noStrike">
                          <a:effectLst/>
                        </a:rPr>
                        <a:t>-220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81025731"/>
                  </a:ext>
                </a:extLst>
              </a:tr>
              <a:tr h="273572">
                <a:tc>
                  <a:txBody>
                    <a:bodyPr/>
                    <a:lstStyle/>
                    <a:p>
                      <a:pPr algn="l" fontAlgn="b"/>
                      <a:r>
                        <a:rPr lang="en-US" altLang="zh-CN" sz="1400" u="none" strike="noStrike">
                          <a:effectLst/>
                        </a:rPr>
                        <a:t>(13)</a:t>
                      </a:r>
                      <a:r>
                        <a:rPr lang="zh-CN" altLang="en-US" sz="1400" u="none" strike="noStrike">
                          <a:effectLst/>
                        </a:rPr>
                        <a:t>净现金流</a:t>
                      </a:r>
                      <a:r>
                        <a:rPr lang="en-US" altLang="zh-CN" sz="1400" u="none" strike="noStrike">
                          <a:effectLst/>
                        </a:rPr>
                        <a:t>=(10)-(11)-(12)</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ctr"/>
                      <a:r>
                        <a:rPr lang="en-US" altLang="zh-CN" sz="1400" u="none" strike="noStrike">
                          <a:effectLst/>
                        </a:rPr>
                        <a:t>-500</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130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350 </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1853880067"/>
                  </a:ext>
                </a:extLst>
              </a:tr>
              <a:tr h="539247">
                <a:tc>
                  <a:txBody>
                    <a:bodyPr/>
                    <a:lstStyle/>
                    <a:p>
                      <a:pPr algn="l" fontAlgn="b"/>
                      <a:r>
                        <a:rPr lang="en-US" sz="1400" u="none" strike="noStrike">
                          <a:effectLst/>
                        </a:rPr>
                        <a:t>NPV（@15%）</a:t>
                      </a:r>
                      <a:endParaRPr 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123.56</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sz="1400" u="none" strike="noStrike">
                          <a:effectLst/>
                        </a:rPr>
                        <a:t>NPV</a:t>
                      </a:r>
                      <a:r>
                        <a:rPr lang="zh-CN" altLang="en-US" sz="1400" u="none" strike="noStrike">
                          <a:effectLst/>
                        </a:rPr>
                        <a:t>函数*</a:t>
                      </a:r>
                      <a:r>
                        <a:rPr lang="en-US" altLang="zh-CN" sz="1400" u="none" strike="noStrike">
                          <a:effectLst/>
                        </a:rPr>
                        <a:t>1.15</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extLst>
                  <a:ext uri="{0D108BD9-81ED-4DB2-BD59-A6C34878D82A}">
                    <a16:rowId xmlns:a16="http://schemas.microsoft.com/office/drawing/2014/main" val="105327442"/>
                  </a:ext>
                </a:extLst>
              </a:tr>
              <a:tr h="273572">
                <a:tc>
                  <a:txBody>
                    <a:bodyPr/>
                    <a:lstStyle/>
                    <a:p>
                      <a:pPr algn="l" fontAlgn="b"/>
                      <a:r>
                        <a:rPr lang="zh-CN" altLang="en-US" sz="1400" u="none" strike="noStrike">
                          <a:effectLst/>
                        </a:rPr>
                        <a:t>内部收益率</a:t>
                      </a:r>
                      <a:r>
                        <a:rPr lang="en-US" sz="1400" u="none" strike="noStrike">
                          <a:effectLst/>
                        </a:rPr>
                        <a:t>IRR</a:t>
                      </a:r>
                      <a:endParaRPr 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22%</a:t>
                      </a:r>
                      <a:endParaRPr lang="en-US" altLang="zh-CN" sz="1400" b="1"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r>
                        <a:rPr lang="en-US" altLang="zh-CN" sz="1400" u="none" strike="noStrike">
                          <a:effectLst/>
                        </a:rPr>
                        <a:t>3</a:t>
                      </a:r>
                      <a:r>
                        <a:rPr lang="zh-CN" altLang="en-US" sz="1400" u="none" strike="noStrike">
                          <a:effectLst/>
                        </a:rPr>
                        <a:t>种解法</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b"/>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b"/>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2843865369"/>
                  </a:ext>
                </a:extLst>
              </a:tr>
              <a:tr h="273572">
                <a:tc>
                  <a:txBody>
                    <a:bodyPr/>
                    <a:lstStyle/>
                    <a:p>
                      <a:pPr algn="l" fontAlgn="ctr"/>
                      <a:r>
                        <a:rPr lang="zh-CN" altLang="en-US" sz="1400" u="none" strike="noStrike">
                          <a:effectLst/>
                        </a:rPr>
                        <a:t>投资回收期</a:t>
                      </a: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r>
                        <a:rPr lang="en-US" altLang="zh-CN" sz="1400" u="none" strike="noStrike">
                          <a:effectLst/>
                        </a:rPr>
                        <a:t>3.85</a:t>
                      </a:r>
                      <a:endParaRPr lang="en-US" altLang="zh-CN"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tc>
                  <a:txBody>
                    <a:bodyPr/>
                    <a:lstStyle/>
                    <a:p>
                      <a:pPr algn="ctr" fontAlgn="ctr"/>
                      <a:endParaRPr lang="zh-CN" altLang="en-US" sz="1400" b="0" i="0" u="none" strike="noStrike" dirty="0">
                        <a:solidFill>
                          <a:srgbClr val="000000"/>
                        </a:solidFill>
                        <a:effectLst/>
                        <a:latin typeface="华文宋体" panose="02010600040101010101" pitchFamily="2" charset="-122"/>
                        <a:ea typeface="华文宋体" panose="02010600040101010101" pitchFamily="2" charset="-122"/>
                      </a:endParaRPr>
                    </a:p>
                  </a:txBody>
                  <a:tcPr marL="6340" marR="6340" marT="6340" marB="0" anchor="ctr"/>
                </a:tc>
                <a:extLst>
                  <a:ext uri="{0D108BD9-81ED-4DB2-BD59-A6C34878D82A}">
                    <a16:rowId xmlns:a16="http://schemas.microsoft.com/office/drawing/2014/main" val="2711521985"/>
                  </a:ext>
                </a:extLst>
              </a:tr>
            </a:tbl>
          </a:graphicData>
        </a:graphic>
      </p:graphicFrame>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43B62355-F140-4473-87FC-ADFA745CF10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课堂练习</a:t>
            </a:r>
          </a:p>
        </p:txBody>
      </p:sp>
      <p:sp>
        <p:nvSpPr>
          <p:cNvPr id="32771" name="内容占位符 2">
            <a:extLst>
              <a:ext uri="{FF2B5EF4-FFF2-40B4-BE49-F238E27FC236}">
                <a16:creationId xmlns:a16="http://schemas.microsoft.com/office/drawing/2014/main" id="{993D4525-E04E-478A-B64E-5162BC964CE0}"/>
              </a:ext>
            </a:extLst>
          </p:cNvPr>
          <p:cNvSpPr>
            <a:spLocks noGrp="1" noChangeArrowheads="1"/>
          </p:cNvSpPr>
          <p:nvPr>
            <p:ph sz="half" idx="1"/>
          </p:nvPr>
        </p:nvSpPr>
        <p:spPr>
          <a:xfrm>
            <a:off x="611188" y="1125538"/>
            <a:ext cx="7629525" cy="4114800"/>
          </a:xfrm>
        </p:spPr>
        <p:txBody>
          <a:bodyPr/>
          <a:lstStyle/>
          <a:p>
            <a:pPr algn="just"/>
            <a:r>
              <a:rPr lang="zh-CN" altLang="en-US" sz="2400" dirty="0">
                <a:latin typeface="Cambria Math" panose="02040503050406030204" pitchFamily="18" charset="0"/>
                <a:ea typeface="宋体" panose="02010600030101010101" pitchFamily="2" charset="-122"/>
              </a:rPr>
              <a:t>假设某项目需要固定资产投资</a:t>
            </a:r>
            <a:r>
              <a:rPr lang="en-US" altLang="zh-CN" sz="2400" dirty="0">
                <a:latin typeface="Cambria Math" panose="02040503050406030204" pitchFamily="18" charset="0"/>
                <a:ea typeface="宋体" panose="02010600030101010101" pitchFamily="2" charset="-122"/>
              </a:rPr>
              <a:t>4500</a:t>
            </a:r>
            <a:r>
              <a:rPr lang="zh-CN" altLang="en-US" sz="2400" dirty="0">
                <a:latin typeface="Cambria Math" panose="02040503050406030204" pitchFamily="18" charset="0"/>
                <a:ea typeface="宋体" panose="02010600030101010101" pitchFamily="2" charset="-122"/>
              </a:rPr>
              <a:t>万元，流动资产投资</a:t>
            </a:r>
            <a:r>
              <a:rPr lang="en-US" altLang="zh-CN" sz="2400" dirty="0">
                <a:latin typeface="Cambria Math" panose="02040503050406030204" pitchFamily="18" charset="0"/>
                <a:ea typeface="宋体" panose="02010600030101010101" pitchFamily="2" charset="-122"/>
              </a:rPr>
              <a:t>2000</a:t>
            </a:r>
            <a:r>
              <a:rPr lang="zh-CN" altLang="en-US" sz="2400" dirty="0">
                <a:latin typeface="Cambria Math" panose="02040503050406030204" pitchFamily="18" charset="0"/>
                <a:ea typeface="宋体" panose="02010600030101010101" pitchFamily="2" charset="-122"/>
              </a:rPr>
              <a:t>万元。项目存续期为</a:t>
            </a:r>
            <a:r>
              <a:rPr lang="en-US" altLang="zh-CN" sz="2400" dirty="0">
                <a:latin typeface="Cambria Math" panose="02040503050406030204" pitchFamily="18" charset="0"/>
                <a:ea typeface="宋体" panose="02010600030101010101" pitchFamily="2" charset="-122"/>
              </a:rPr>
              <a:t>5</a:t>
            </a:r>
            <a:r>
              <a:rPr lang="zh-CN" altLang="en-US" sz="2400" dirty="0">
                <a:latin typeface="Cambria Math" panose="02040503050406030204" pitchFamily="18" charset="0"/>
                <a:ea typeface="宋体" panose="02010600030101010101" pitchFamily="2" charset="-122"/>
              </a:rPr>
              <a:t>年，每年预期产品销售为</a:t>
            </a:r>
            <a:r>
              <a:rPr lang="en-US" altLang="zh-CN" sz="2400" dirty="0">
                <a:latin typeface="Cambria Math" panose="02040503050406030204" pitchFamily="18" charset="0"/>
                <a:ea typeface="宋体" panose="02010600030101010101" pitchFamily="2" charset="-122"/>
              </a:rPr>
              <a:t>3</a:t>
            </a:r>
            <a:r>
              <a:rPr lang="zh-CN" altLang="en-US" sz="2400" dirty="0">
                <a:latin typeface="Cambria Math" panose="02040503050406030204" pitchFamily="18" charset="0"/>
                <a:ea typeface="宋体" panose="02010600030101010101" pitchFamily="2" charset="-122"/>
              </a:rPr>
              <a:t>万件，每件产品价格为</a:t>
            </a:r>
            <a:r>
              <a:rPr lang="en-US" altLang="zh-CN" sz="2400" dirty="0">
                <a:latin typeface="Cambria Math" panose="02040503050406030204" pitchFamily="18" charset="0"/>
                <a:ea typeface="宋体" panose="02010600030101010101" pitchFamily="2" charset="-122"/>
              </a:rPr>
              <a:t>1800</a:t>
            </a:r>
            <a:r>
              <a:rPr lang="zh-CN" altLang="en-US" sz="2400" dirty="0">
                <a:latin typeface="Cambria Math" panose="02040503050406030204" pitchFamily="18" charset="0"/>
                <a:ea typeface="宋体" panose="02010600030101010101" pitchFamily="2" charset="-122"/>
              </a:rPr>
              <a:t>元，变动成本为每件</a:t>
            </a:r>
            <a:r>
              <a:rPr lang="en-US" altLang="zh-CN" sz="2400" dirty="0">
                <a:latin typeface="Cambria Math" panose="02040503050406030204" pitchFamily="18" charset="0"/>
                <a:ea typeface="宋体" panose="02010600030101010101" pitchFamily="2" charset="-122"/>
              </a:rPr>
              <a:t>800</a:t>
            </a:r>
            <a:r>
              <a:rPr lang="zh-CN" altLang="en-US" sz="2400" dirty="0">
                <a:latin typeface="Cambria Math" panose="02040503050406030204" pitchFamily="18" charset="0"/>
                <a:ea typeface="宋体" panose="02010600030101010101" pitchFamily="2" charset="-122"/>
              </a:rPr>
              <a:t>元，除去折旧外固定成本为</a:t>
            </a:r>
            <a:r>
              <a:rPr lang="en-US" altLang="zh-CN" sz="2400" dirty="0">
                <a:latin typeface="Cambria Math" panose="02040503050406030204" pitchFamily="18" charset="0"/>
                <a:ea typeface="宋体" panose="02010600030101010101" pitchFamily="2" charset="-122"/>
              </a:rPr>
              <a:t>200</a:t>
            </a:r>
            <a:r>
              <a:rPr lang="zh-CN" altLang="en-US" sz="2400" dirty="0">
                <a:latin typeface="Cambria Math" panose="02040503050406030204" pitchFamily="18" charset="0"/>
                <a:ea typeface="宋体" panose="02010600030101010101" pitchFamily="2" charset="-122"/>
              </a:rPr>
              <a:t>万元。</a:t>
            </a:r>
            <a:endParaRPr lang="en-US" altLang="zh-CN" sz="2400" dirty="0">
              <a:latin typeface="Cambria Math" panose="02040503050406030204" pitchFamily="18" charset="0"/>
              <a:ea typeface="宋体" panose="02010600030101010101" pitchFamily="2" charset="-122"/>
            </a:endParaRPr>
          </a:p>
          <a:p>
            <a:pPr algn="just"/>
            <a:r>
              <a:rPr lang="zh-CN" altLang="en-US" sz="2400" dirty="0">
                <a:latin typeface="Cambria Math" panose="02040503050406030204" pitchFamily="18" charset="0"/>
                <a:ea typeface="宋体" panose="02010600030101010101" pitchFamily="2" charset="-122"/>
              </a:rPr>
              <a:t>采取直线方法折旧，企业设定的固定资产期末主观残值为</a:t>
            </a:r>
            <a:r>
              <a:rPr lang="en-US" altLang="zh-CN" sz="2400" dirty="0">
                <a:latin typeface="Cambria Math" panose="02040503050406030204" pitchFamily="18" charset="0"/>
                <a:ea typeface="宋体" panose="02010600030101010101" pitchFamily="2" charset="-122"/>
              </a:rPr>
              <a:t>500</a:t>
            </a:r>
            <a:r>
              <a:rPr lang="zh-CN" altLang="en-US" sz="2400" dirty="0">
                <a:latin typeface="Cambria Math" panose="02040503050406030204" pitchFamily="18" charset="0"/>
                <a:ea typeface="宋体" panose="02010600030101010101" pitchFamily="2" charset="-122"/>
              </a:rPr>
              <a:t>万元，预计其市场售价为</a:t>
            </a:r>
            <a:r>
              <a:rPr lang="en-US" altLang="zh-CN" sz="2400" dirty="0">
                <a:latin typeface="Cambria Math" panose="02040503050406030204" pitchFamily="18" charset="0"/>
                <a:ea typeface="宋体" panose="02010600030101010101" pitchFamily="2" charset="-122"/>
              </a:rPr>
              <a:t>600</a:t>
            </a:r>
            <a:r>
              <a:rPr lang="zh-CN" altLang="en-US" sz="2400" dirty="0">
                <a:latin typeface="Cambria Math" panose="02040503050406030204" pitchFamily="18" charset="0"/>
                <a:ea typeface="宋体" panose="02010600030101010101" pitchFamily="2" charset="-122"/>
              </a:rPr>
              <a:t>万元。所得税率为</a:t>
            </a:r>
            <a:r>
              <a:rPr lang="en-US" altLang="zh-CN" sz="2400" dirty="0">
                <a:latin typeface="Cambria Math" panose="02040503050406030204" pitchFamily="18" charset="0"/>
                <a:ea typeface="宋体" panose="02010600030101010101" pitchFamily="2" charset="-122"/>
              </a:rPr>
              <a:t>33%</a:t>
            </a:r>
            <a:r>
              <a:rPr lang="zh-CN" altLang="en-US" sz="2400" dirty="0">
                <a:latin typeface="Cambria Math" panose="02040503050406030204" pitchFamily="18" charset="0"/>
                <a:ea typeface="宋体" panose="02010600030101010101" pitchFamily="2" charset="-122"/>
              </a:rPr>
              <a:t>，资本成本为</a:t>
            </a:r>
            <a:r>
              <a:rPr lang="en-US" altLang="zh-CN" sz="2400" dirty="0">
                <a:latin typeface="Cambria Math" panose="02040503050406030204" pitchFamily="18" charset="0"/>
                <a:ea typeface="宋体" panose="02010600030101010101" pitchFamily="2" charset="-122"/>
              </a:rPr>
              <a:t>15%</a:t>
            </a:r>
            <a:r>
              <a:rPr lang="zh-CN" altLang="en-US" sz="2400" dirty="0">
                <a:latin typeface="Cambria Math" panose="02040503050406030204" pitchFamily="18" charset="0"/>
                <a:ea typeface="宋体" panose="02010600030101010101" pitchFamily="2" charset="-122"/>
              </a:rPr>
              <a:t>。问题：</a:t>
            </a:r>
          </a:p>
          <a:p>
            <a:pPr lvl="1" algn="just"/>
            <a:r>
              <a:rPr lang="zh-CN" altLang="en-US" sz="2000" dirty="0">
                <a:latin typeface="Cambria Math" panose="02040503050406030204" pitchFamily="18" charset="0"/>
                <a:ea typeface="宋体" panose="02010600030101010101" pitchFamily="2" charset="-122"/>
              </a:rPr>
              <a:t>（</a:t>
            </a:r>
            <a:r>
              <a:rPr lang="en-US" altLang="zh-CN" sz="2000" dirty="0">
                <a:latin typeface="Cambria Math" panose="02040503050406030204" pitchFamily="18" charset="0"/>
                <a:ea typeface="宋体" panose="02010600030101010101" pitchFamily="2" charset="-122"/>
              </a:rPr>
              <a:t>1</a:t>
            </a:r>
            <a:r>
              <a:rPr lang="zh-CN" altLang="en-US" sz="2000" dirty="0">
                <a:latin typeface="Cambria Math" panose="02040503050406030204" pitchFamily="18" charset="0"/>
                <a:ea typeface="宋体" panose="02010600030101010101" pitchFamily="2" charset="-122"/>
              </a:rPr>
              <a:t>）该项目每年净利润是多少？</a:t>
            </a:r>
          </a:p>
          <a:p>
            <a:pPr lvl="1" algn="just"/>
            <a:r>
              <a:rPr lang="zh-CN" altLang="en-US" sz="2000" dirty="0">
                <a:latin typeface="Cambria Math" panose="02040503050406030204" pitchFamily="18" charset="0"/>
                <a:ea typeface="宋体" panose="02010600030101010101" pitchFamily="2" charset="-122"/>
              </a:rPr>
              <a:t>（</a:t>
            </a:r>
            <a:r>
              <a:rPr lang="en-US" altLang="zh-CN" sz="2000" dirty="0">
                <a:latin typeface="Cambria Math" panose="02040503050406030204" pitchFamily="18" charset="0"/>
                <a:ea typeface="宋体" panose="02010600030101010101" pitchFamily="2" charset="-122"/>
              </a:rPr>
              <a:t>2</a:t>
            </a:r>
            <a:r>
              <a:rPr lang="zh-CN" altLang="en-US" sz="2000" dirty="0">
                <a:latin typeface="Cambria Math" panose="02040503050406030204" pitchFamily="18" charset="0"/>
                <a:ea typeface="宋体" panose="02010600030101010101" pitchFamily="2" charset="-122"/>
              </a:rPr>
              <a:t>）该项目每年经营性现金流和净现金流是多少？</a:t>
            </a:r>
          </a:p>
          <a:p>
            <a:pPr lvl="1" algn="just"/>
            <a:r>
              <a:rPr lang="zh-CN" altLang="en-US" sz="2000" dirty="0">
                <a:latin typeface="Cambria Math" panose="02040503050406030204" pitchFamily="18" charset="0"/>
                <a:ea typeface="宋体" panose="02010600030101010101" pitchFamily="2" charset="-122"/>
              </a:rPr>
              <a:t>（</a:t>
            </a:r>
            <a:r>
              <a:rPr lang="en-US" altLang="zh-CN" sz="2000" dirty="0">
                <a:latin typeface="Cambria Math" panose="02040503050406030204" pitchFamily="18" charset="0"/>
                <a:ea typeface="宋体" panose="02010600030101010101" pitchFamily="2" charset="-122"/>
              </a:rPr>
              <a:t>3</a:t>
            </a:r>
            <a:r>
              <a:rPr lang="zh-CN" altLang="en-US" sz="2000" dirty="0">
                <a:latin typeface="Cambria Math" panose="02040503050406030204" pitchFamily="18" charset="0"/>
                <a:ea typeface="宋体" panose="02010600030101010101" pitchFamily="2" charset="-122"/>
              </a:rPr>
              <a:t>）该项目净现值是多少？</a:t>
            </a:r>
          </a:p>
          <a:p>
            <a:pPr algn="just"/>
            <a:endParaRPr lang="zh-CN" altLang="en-US" sz="2400" dirty="0">
              <a:latin typeface="Cambria Math" panose="02040503050406030204" pitchFamily="18" charset="0"/>
              <a:ea typeface="宋体" panose="02010600030101010101" pitchFamily="2" charset="-122"/>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45C2EF4-C8FC-AD66-E404-C1C6C80143F9}"/>
              </a:ext>
            </a:extLst>
          </p:cNvPr>
          <p:cNvSpPr>
            <a:spLocks noGrp="1"/>
          </p:cNvSpPr>
          <p:nvPr>
            <p:ph type="title"/>
          </p:nvPr>
        </p:nvSpPr>
        <p:spPr>
          <a:xfrm>
            <a:off x="534380" y="408655"/>
            <a:ext cx="8229600" cy="868958"/>
          </a:xfrm>
        </p:spPr>
        <p:txBody>
          <a:bodyPr/>
          <a:lstStyle/>
          <a:p>
            <a:r>
              <a:rPr lang="zh-CN" altLang="en-US" sz="4000" dirty="0">
                <a:latin typeface="宋体" panose="02010600030101010101" pitchFamily="2" charset="-122"/>
                <a:ea typeface="宋体" panose="02010600030101010101" pitchFamily="2" charset="-122"/>
              </a:rPr>
              <a:t>课堂练习答案</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B69F60F7-3940-C31F-69A4-EABEA2F860E6}"/>
                  </a:ext>
                </a:extLst>
              </p:cNvPr>
              <p:cNvSpPr>
                <a:spLocks noGrp="1"/>
              </p:cNvSpPr>
              <p:nvPr>
                <p:ph idx="1"/>
              </p:nvPr>
            </p:nvSpPr>
            <p:spPr>
              <a:xfrm>
                <a:off x="323528" y="1268760"/>
                <a:ext cx="8363272" cy="3744416"/>
              </a:xfrm>
            </p:spPr>
            <p:txBody>
              <a:bodyPr/>
              <a:lstStyle/>
              <a:p>
                <a:r>
                  <a:rPr lang="zh-CN" altLang="en-US" sz="2800" dirty="0">
                    <a:latin typeface="宋体" panose="02010600030101010101" pitchFamily="2" charset="-122"/>
                    <a:ea typeface="宋体" panose="02010600030101010101" pitchFamily="2" charset="-122"/>
                  </a:rPr>
                  <a:t>解：</a:t>
                </a:r>
                <a:endParaRPr lang="en-US" altLang="zh-CN" sz="28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每年净利润</a:t>
                </a:r>
                <a:r>
                  <a:rPr lang="en-US" altLang="zh-CN" sz="2400" dirty="0">
                    <a:latin typeface="宋体" panose="02010600030101010101" pitchFamily="2" charset="-122"/>
                    <a:ea typeface="宋体" panose="02010600030101010101" pitchFamily="2" charset="-122"/>
                  </a:rPr>
                  <a:t>=(3*(1800-800)-200-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4500-500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/5)*(1-40%)=1340</a:t>
                </a:r>
                <a:r>
                  <a:rPr lang="zh-CN" altLang="en-US" sz="2400" dirty="0">
                    <a:latin typeface="宋体" panose="02010600030101010101" pitchFamily="2" charset="-122"/>
                    <a:ea typeface="宋体" panose="02010600030101010101" pitchFamily="2" charset="-122"/>
                  </a:rPr>
                  <a:t>万元</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每年经营净现金流</a:t>
                </a:r>
                <a:r>
                  <a:rPr lang="en-US" altLang="zh-CN" sz="2400" dirty="0">
                    <a:latin typeface="宋体" panose="02010600030101010101" pitchFamily="2" charset="-122"/>
                    <a:ea typeface="宋体" panose="02010600030101010101" pitchFamily="2" charset="-122"/>
                  </a:rPr>
                  <a:t>=1340+</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4500-500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/5 =2140</a:t>
                </a:r>
                <a:r>
                  <a:rPr lang="zh-CN" altLang="en-US" sz="2400" dirty="0">
                    <a:latin typeface="宋体" panose="02010600030101010101" pitchFamily="2" charset="-122"/>
                    <a:ea typeface="宋体" panose="02010600030101010101" pitchFamily="2" charset="-122"/>
                  </a:rPr>
                  <a:t>万元</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每年净现金流：第</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-(4500+2000)=-6500</a:t>
                </a:r>
                <a:r>
                  <a:rPr lang="zh-CN" altLang="en-US" sz="2400" dirty="0">
                    <a:latin typeface="宋体" panose="02010600030101010101" pitchFamily="2" charset="-122"/>
                    <a:ea typeface="宋体" panose="02010600030101010101" pitchFamily="2" charset="-122"/>
                  </a:rPr>
                  <a:t>万元；</a:t>
                </a:r>
                <a:r>
                  <a:rPr lang="en-US" altLang="zh-CN" sz="2400" dirty="0">
                    <a:latin typeface="宋体" panose="02010600030101010101" pitchFamily="2" charset="-122"/>
                    <a:ea typeface="宋体" panose="02010600030101010101" pitchFamily="2" charset="-122"/>
                  </a:rPr>
                  <a:t>1-4</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2140</a:t>
                </a:r>
                <a:r>
                  <a:rPr lang="zh-CN" altLang="en-US" sz="2400" dirty="0">
                    <a:latin typeface="宋体" panose="02010600030101010101" pitchFamily="2" charset="-122"/>
                    <a:ea typeface="宋体" panose="02010600030101010101" pitchFamily="2" charset="-122"/>
                  </a:rPr>
                  <a:t>万元；第</a:t>
                </a:r>
                <a:r>
                  <a:rPr lang="en-US" altLang="zh-CN" sz="2400" dirty="0">
                    <a:latin typeface="宋体" panose="02010600030101010101" pitchFamily="2" charset="-122"/>
                    <a:ea typeface="宋体" panose="02010600030101010101" pitchFamily="2" charset="-122"/>
                  </a:rPr>
                  <a:t>5</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 2140 -(-2000)-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600-500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33%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=4707</a:t>
                </a:r>
                <a:r>
                  <a:rPr lang="zh-CN" altLang="en-US" sz="2400" dirty="0">
                    <a:latin typeface="宋体" panose="02010600030101010101" pitchFamily="2" charset="-122"/>
                    <a:ea typeface="宋体" panose="02010600030101010101" pitchFamily="2" charset="-122"/>
                  </a:rPr>
                  <a:t>万元。</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项目净现值：</a:t>
                </a:r>
                <a14:m>
                  <m:oMath xmlns:m="http://schemas.openxmlformats.org/officeDocument/2006/math">
                    <m:r>
                      <a:rPr lang="en-US" altLang="zh-CN" sz="2400" b="0" i="1" smtClean="0">
                        <a:latin typeface="Cambria Math" panose="02040503050406030204" pitchFamily="18" charset="0"/>
                      </a:rPr>
                      <m:t>𝑁𝑃𝑉</m:t>
                    </m:r>
                    <m:r>
                      <a:rPr lang="en-US" altLang="zh-CN" sz="2400" b="0" i="1" smtClean="0">
                        <a:latin typeface="Cambria Math" panose="02040503050406030204" pitchFamily="18" charset="0"/>
                      </a:rPr>
                      <m:t>=−6500+</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2140</m:t>
                        </m:r>
                      </m:num>
                      <m:den>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1.15</m:t>
                            </m:r>
                          </m:e>
                          <m:sup>
                            <m:r>
                              <a:rPr lang="en-US" altLang="zh-CN" sz="2400" b="0" i="1" smtClean="0">
                                <a:latin typeface="Cambria Math" panose="02040503050406030204" pitchFamily="18" charset="0"/>
                              </a:rPr>
                              <m:t>1</m:t>
                            </m:r>
                          </m:sup>
                        </m:sSup>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b="0" i="1" smtClean="0">
                            <a:latin typeface="Cambria Math" panose="02040503050406030204" pitchFamily="18" charset="0"/>
                          </a:rPr>
                          <m:t>4707</m:t>
                        </m:r>
                      </m:num>
                      <m:den>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1.15</m:t>
                            </m:r>
                          </m:e>
                          <m:sup>
                            <m:r>
                              <a:rPr lang="en-US" altLang="zh-CN" sz="2400" b="0" i="1" smtClean="0">
                                <a:latin typeface="Cambria Math" panose="02040503050406030204" pitchFamily="18" charset="0"/>
                              </a:rPr>
                              <m:t>5</m:t>
                            </m:r>
                          </m:sup>
                        </m:sSup>
                      </m:den>
                    </m:f>
                    <m:r>
                      <a:rPr lang="en-US" altLang="zh-CN" sz="2400" b="0" i="1" smtClean="0">
                        <a:latin typeface="Cambria Math" panose="02040503050406030204" pitchFamily="18" charset="0"/>
                      </a:rPr>
                      <m:t>=1949.86</m:t>
                    </m:r>
                    <m:r>
                      <a:rPr lang="zh-CN" altLang="en-US" sz="2400" i="1">
                        <a:latin typeface="Cambria Math" panose="02040503050406030204" pitchFamily="18" charset="0"/>
                      </a:rPr>
                      <m:t>万元</m:t>
                    </m:r>
                  </m:oMath>
                </a14:m>
                <a:r>
                  <a:rPr lang="zh-CN" altLang="en-US" sz="2400" dirty="0">
                    <a:latin typeface="宋体" panose="02010600030101010101" pitchFamily="2" charset="-122"/>
                    <a:ea typeface="宋体" panose="02010600030101010101" pitchFamily="2" charset="-122"/>
                  </a:rPr>
                  <a:t>。说明可以进行该项投资。表格见后。</a:t>
                </a:r>
              </a:p>
            </p:txBody>
          </p:sp>
        </mc:Choice>
        <mc:Fallback xmlns="">
          <p:sp>
            <p:nvSpPr>
              <p:cNvPr id="6" name="内容占位符 5">
                <a:extLst>
                  <a:ext uri="{FF2B5EF4-FFF2-40B4-BE49-F238E27FC236}">
                    <a16:creationId xmlns:a16="http://schemas.microsoft.com/office/drawing/2014/main" id="{B69F60F7-3940-C31F-69A4-EABEA2F860E6}"/>
                  </a:ext>
                </a:extLst>
              </p:cNvPr>
              <p:cNvSpPr>
                <a:spLocks noGrp="1" noRot="1" noChangeAspect="1" noMove="1" noResize="1" noEditPoints="1" noAdjustHandles="1" noChangeArrowheads="1" noChangeShapeType="1" noTextEdit="1"/>
              </p:cNvSpPr>
              <p:nvPr>
                <p:ph idx="1"/>
              </p:nvPr>
            </p:nvSpPr>
            <p:spPr>
              <a:xfrm>
                <a:off x="323528" y="1268760"/>
                <a:ext cx="8363272" cy="3744416"/>
              </a:xfrm>
              <a:blipFill>
                <a:blip r:embed="rId2"/>
                <a:stretch>
                  <a:fillRect l="-875" t="-1792" b="-8143"/>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A44BFF62-2A1D-608D-5BA0-13C6BEF27D1A}"/>
              </a:ext>
            </a:extLst>
          </p:cNvPr>
          <p:cNvSpPr txBox="1"/>
          <p:nvPr/>
        </p:nvSpPr>
        <p:spPr>
          <a:xfrm>
            <a:off x="323528" y="5301208"/>
            <a:ext cx="8651304" cy="400110"/>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注：净现金流在经营净现金流基础上，考虑了投资活动的现金流。</a:t>
            </a:r>
          </a:p>
        </p:txBody>
      </p:sp>
    </p:spTree>
    <p:extLst>
      <p:ext uri="{BB962C8B-B14F-4D97-AF65-F5344CB8AC3E}">
        <p14:creationId xmlns:p14="http://schemas.microsoft.com/office/powerpoint/2010/main" val="2369273093"/>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2E9DB-839B-7B51-6E62-DB0FB1426C1C}"/>
              </a:ext>
            </a:extLst>
          </p:cNvPr>
          <p:cNvSpPr>
            <a:spLocks noGrp="1"/>
          </p:cNvSpPr>
          <p:nvPr>
            <p:ph type="title"/>
          </p:nvPr>
        </p:nvSpPr>
        <p:spPr>
          <a:xfrm>
            <a:off x="457200" y="404664"/>
            <a:ext cx="8229600" cy="850106"/>
          </a:xfrm>
        </p:spPr>
        <p:txBody>
          <a:bodyPr/>
          <a:lstStyle/>
          <a:p>
            <a:r>
              <a:rPr lang="zh-CN" altLang="en-US" dirty="0"/>
              <a:t>成功投资案例</a:t>
            </a:r>
            <a:r>
              <a:rPr lang="en-US" altLang="zh-CN" dirty="0"/>
              <a:t>1</a:t>
            </a:r>
            <a:endParaRPr lang="zh-CN" altLang="en-US" dirty="0"/>
          </a:p>
        </p:txBody>
      </p:sp>
      <p:sp>
        <p:nvSpPr>
          <p:cNvPr id="3" name="内容占位符 2">
            <a:extLst>
              <a:ext uri="{FF2B5EF4-FFF2-40B4-BE49-F238E27FC236}">
                <a16:creationId xmlns:a16="http://schemas.microsoft.com/office/drawing/2014/main" id="{7316A9C6-DE1C-4C65-B0E6-1D5D8BA9A6E9}"/>
              </a:ext>
            </a:extLst>
          </p:cNvPr>
          <p:cNvSpPr>
            <a:spLocks noGrp="1"/>
          </p:cNvSpPr>
          <p:nvPr>
            <p:ph idx="1"/>
          </p:nvPr>
        </p:nvSpPr>
        <p:spPr>
          <a:xfrm>
            <a:off x="457200" y="1419309"/>
            <a:ext cx="8001000" cy="3137520"/>
          </a:xfrm>
        </p:spPr>
        <p:txBody>
          <a:bodyPr/>
          <a:lstStyle/>
          <a:p>
            <a:r>
              <a:rPr lang="zh-CN" altLang="en-US" sz="2400" dirty="0">
                <a:latin typeface="宋体" panose="02010600030101010101" pitchFamily="2" charset="-122"/>
                <a:ea typeface="宋体" panose="02010600030101010101" pitchFamily="2" charset="-122"/>
              </a:rPr>
              <a:t>截止</a:t>
            </a:r>
            <a:r>
              <a:rPr lang="en-US" altLang="zh-CN" sz="2400" dirty="0">
                <a:latin typeface="宋体" panose="02010600030101010101" pitchFamily="2" charset="-122"/>
                <a:ea typeface="宋体" panose="02010600030101010101" pitchFamily="2" charset="-122"/>
              </a:rPr>
              <a:t>2021</a:t>
            </a:r>
            <a:r>
              <a:rPr lang="zh-CN" altLang="en-US" sz="2400" dirty="0">
                <a:latin typeface="宋体" panose="02010600030101010101" pitchFamily="2" charset="-122"/>
                <a:ea typeface="宋体" panose="02010600030101010101" pitchFamily="2" charset="-122"/>
              </a:rPr>
              <a:t>年</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月</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日，据灯塔专业版显示，贾玲导演的电影</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你好，李焕英</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票房收获</a:t>
            </a:r>
            <a:r>
              <a:rPr lang="en-US" altLang="zh-CN" sz="2400" dirty="0">
                <a:latin typeface="宋体" panose="02010600030101010101" pitchFamily="2" charset="-122"/>
                <a:ea typeface="宋体" panose="02010600030101010101" pitchFamily="2" charset="-122"/>
              </a:rPr>
              <a:t>53.96</a:t>
            </a:r>
            <a:r>
              <a:rPr lang="zh-CN" altLang="en-US" sz="2400" dirty="0">
                <a:latin typeface="宋体" panose="02010600030101010101" pitchFamily="2" charset="-122"/>
                <a:ea typeface="宋体" panose="02010600030101010101" pitchFamily="2" charset="-122"/>
              </a:rPr>
              <a:t>亿元（根据当日实时汇率</a:t>
            </a:r>
            <a:r>
              <a:rPr lang="en-US" altLang="zh-CN" sz="2400" dirty="0">
                <a:latin typeface="宋体" panose="02010600030101010101" pitchFamily="2" charset="-122"/>
                <a:ea typeface="宋体" panose="02010600030101010101" pitchFamily="2" charset="-122"/>
              </a:rPr>
              <a:t>6.5575</a:t>
            </a:r>
            <a:r>
              <a:rPr lang="zh-CN" altLang="en-US" sz="2400" dirty="0">
                <a:latin typeface="宋体" panose="02010600030101010101" pitchFamily="2" charset="-122"/>
                <a:ea typeface="宋体" panose="02010600030101010101" pitchFamily="2" charset="-122"/>
              </a:rPr>
              <a:t>计算，折合约</a:t>
            </a:r>
            <a:r>
              <a:rPr lang="en-US" altLang="zh-CN" sz="2400" dirty="0">
                <a:latin typeface="宋体" panose="02010600030101010101" pitchFamily="2" charset="-122"/>
                <a:ea typeface="宋体" panose="02010600030101010101" pitchFamily="2" charset="-122"/>
              </a:rPr>
              <a:t>8.228</a:t>
            </a:r>
            <a:r>
              <a:rPr lang="zh-CN" altLang="en-US" sz="2400" dirty="0">
                <a:latin typeface="宋体" panose="02010600030101010101" pitchFamily="2" charset="-122"/>
                <a:ea typeface="宋体" panose="02010600030101010101" pitchFamily="2" charset="-122"/>
              </a:rPr>
              <a:t>亿美元），正式超过派蒂</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杰金斯</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神奇女侠</a:t>
            </a:r>
            <a:r>
              <a:rPr lang="en-US" altLang="zh-CN" sz="2400" dirty="0">
                <a:latin typeface="宋体" panose="02010600030101010101" pitchFamily="2" charset="-122"/>
                <a:ea typeface="宋体" panose="02010600030101010101" pitchFamily="2" charset="-122"/>
              </a:rPr>
              <a:t>》8.223</a:t>
            </a:r>
            <a:r>
              <a:rPr lang="zh-CN" altLang="en-US" sz="2400" dirty="0">
                <a:latin typeface="宋体" panose="02010600030101010101" pitchFamily="2" charset="-122"/>
                <a:ea typeface="宋体" panose="02010600030101010101" pitchFamily="2" charset="-122"/>
              </a:rPr>
              <a:t>亿美元（折合人民币约</a:t>
            </a:r>
            <a:r>
              <a:rPr lang="en-US" altLang="zh-CN" sz="2400" dirty="0">
                <a:latin typeface="宋体" panose="02010600030101010101" pitchFamily="2" charset="-122"/>
                <a:ea typeface="宋体" panose="02010600030101010101" pitchFamily="2" charset="-122"/>
              </a:rPr>
              <a:t>53.926</a:t>
            </a:r>
            <a:r>
              <a:rPr lang="zh-CN" altLang="en-US" sz="2400" dirty="0">
                <a:latin typeface="宋体" panose="02010600030101010101" pitchFamily="2" charset="-122"/>
                <a:ea typeface="宋体" panose="02010600030101010101" pitchFamily="2" charset="-122"/>
              </a:rPr>
              <a:t>亿元）的全球票房，成为全球独立执导单片票房最高女导演。据公开的信息披露，</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你好，李焕英</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制作成本是</a:t>
            </a:r>
            <a:r>
              <a:rPr lang="en-US" altLang="zh-CN" sz="2400" dirty="0">
                <a:latin typeface="宋体" panose="02010600030101010101" pitchFamily="2" charset="-122"/>
                <a:ea typeface="宋体" panose="02010600030101010101" pitchFamily="2" charset="-122"/>
              </a:rPr>
              <a:t>8000</a:t>
            </a:r>
            <a:r>
              <a:rPr lang="zh-CN" altLang="en-US" sz="2400" dirty="0">
                <a:latin typeface="宋体" panose="02010600030101010101" pitchFamily="2" charset="-122"/>
                <a:ea typeface="宋体" panose="02010600030101010101" pitchFamily="2" charset="-122"/>
              </a:rPr>
              <a:t>万元。贾玲估计能赚到的钱大概是</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亿多。</a:t>
            </a:r>
          </a:p>
          <a:p>
            <a:endParaRPr lang="zh-CN" altLang="en-US" sz="24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97C800E8-9CC4-0A98-57BE-9152F25C3B3D}"/>
              </a:ext>
            </a:extLst>
          </p:cNvPr>
          <p:cNvSpPr txBox="1"/>
          <p:nvPr/>
        </p:nvSpPr>
        <p:spPr>
          <a:xfrm>
            <a:off x="282352" y="4721368"/>
            <a:ext cx="8579296" cy="1015663"/>
          </a:xfrm>
          <a:prstGeom prst="rect">
            <a:avLst/>
          </a:prstGeom>
          <a:noFill/>
        </p:spPr>
        <p:txBody>
          <a:bodyPr wrap="square" rtlCol="0">
            <a:spAutoFit/>
          </a:bodyPr>
          <a:lstStyle/>
          <a:p>
            <a:r>
              <a:rPr lang="zh-CN" altLang="en-US" sz="2000" dirty="0">
                <a:latin typeface="华文中宋" panose="02010600040101010101" pitchFamily="2" charset="-122"/>
                <a:ea typeface="华文中宋" panose="02010600040101010101" pitchFamily="2" charset="-122"/>
              </a:rPr>
              <a:t>评论：从事后看，该项投资取得了巨大成功。在事前，电影拍摄团队应该进行了投资评估，只是当时未曾料到市场反应是这样的好。可见，投资存在巨大风险和不确性。实际上，怎样评估不确定下的投资成为十分重要的工作。</a:t>
            </a:r>
          </a:p>
        </p:txBody>
      </p:sp>
    </p:spTree>
    <p:extLst>
      <p:ext uri="{BB962C8B-B14F-4D97-AF65-F5344CB8AC3E}">
        <p14:creationId xmlns:p14="http://schemas.microsoft.com/office/powerpoint/2010/main" val="3891463977"/>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48103D1-F852-8B85-5348-7796C0256C56}"/>
              </a:ext>
            </a:extLst>
          </p:cNvPr>
          <p:cNvSpPr>
            <a:spLocks noGrp="1"/>
          </p:cNvSpPr>
          <p:nvPr>
            <p:ph type="title"/>
          </p:nvPr>
        </p:nvSpPr>
        <p:spPr>
          <a:xfrm>
            <a:off x="457200" y="368639"/>
            <a:ext cx="8229600" cy="720080"/>
          </a:xfrm>
        </p:spPr>
        <p:txBody>
          <a:bodyPr/>
          <a:lstStyle/>
          <a:p>
            <a:r>
              <a:rPr lang="zh-CN" altLang="en-US" dirty="0">
                <a:latin typeface="宋体" panose="02010600030101010101" pitchFamily="2" charset="-122"/>
                <a:ea typeface="宋体" panose="02010600030101010101" pitchFamily="2" charset="-122"/>
              </a:rPr>
              <a:t>课堂练习</a:t>
            </a:r>
            <a:r>
              <a:rPr lang="en-US" altLang="zh-CN" dirty="0">
                <a:latin typeface="宋体" panose="02010600030101010101" pitchFamily="2" charset="-122"/>
                <a:ea typeface="宋体" panose="02010600030101010101" pitchFamily="2" charset="-122"/>
              </a:rPr>
              <a:t>Excel</a:t>
            </a:r>
            <a:r>
              <a:rPr lang="zh-CN" altLang="en-US" dirty="0">
                <a:latin typeface="宋体" panose="02010600030101010101" pitchFamily="2" charset="-122"/>
                <a:ea typeface="宋体" panose="02010600030101010101" pitchFamily="2" charset="-122"/>
              </a:rPr>
              <a:t>过程</a:t>
            </a:r>
          </a:p>
        </p:txBody>
      </p:sp>
      <p:graphicFrame>
        <p:nvGraphicFramePr>
          <p:cNvPr id="7" name="内容占位符 6">
            <a:extLst>
              <a:ext uri="{FF2B5EF4-FFF2-40B4-BE49-F238E27FC236}">
                <a16:creationId xmlns:a16="http://schemas.microsoft.com/office/drawing/2014/main" id="{FC6F92AD-1029-EFF0-18AC-B27DBE328B14}"/>
              </a:ext>
            </a:extLst>
          </p:cNvPr>
          <p:cNvGraphicFramePr>
            <a:graphicFrameLocks noGrp="1"/>
          </p:cNvGraphicFramePr>
          <p:nvPr>
            <p:ph idx="1"/>
            <p:extLst>
              <p:ext uri="{D42A27DB-BD31-4B8C-83A1-F6EECF244321}">
                <p14:modId xmlns:p14="http://schemas.microsoft.com/office/powerpoint/2010/main" val="2853215939"/>
              </p:ext>
            </p:extLst>
          </p:nvPr>
        </p:nvGraphicFramePr>
        <p:xfrm>
          <a:off x="251520" y="1340768"/>
          <a:ext cx="8712969" cy="5337522"/>
        </p:xfrm>
        <a:graphic>
          <a:graphicData uri="http://schemas.openxmlformats.org/drawingml/2006/table">
            <a:tbl>
              <a:tblPr>
                <a:tableStyleId>{5C22544A-7EE6-4342-B048-85BDC9FD1C3A}</a:tableStyleId>
              </a:tblPr>
              <a:tblGrid>
                <a:gridCol w="2578328">
                  <a:extLst>
                    <a:ext uri="{9D8B030D-6E8A-4147-A177-3AD203B41FA5}">
                      <a16:colId xmlns:a16="http://schemas.microsoft.com/office/drawing/2014/main" val="3629293870"/>
                    </a:ext>
                  </a:extLst>
                </a:gridCol>
                <a:gridCol w="977986">
                  <a:extLst>
                    <a:ext uri="{9D8B030D-6E8A-4147-A177-3AD203B41FA5}">
                      <a16:colId xmlns:a16="http://schemas.microsoft.com/office/drawing/2014/main" val="1853612326"/>
                    </a:ext>
                  </a:extLst>
                </a:gridCol>
                <a:gridCol w="1049113">
                  <a:extLst>
                    <a:ext uri="{9D8B030D-6E8A-4147-A177-3AD203B41FA5}">
                      <a16:colId xmlns:a16="http://schemas.microsoft.com/office/drawing/2014/main" val="3403856321"/>
                    </a:ext>
                  </a:extLst>
                </a:gridCol>
                <a:gridCol w="995767">
                  <a:extLst>
                    <a:ext uri="{9D8B030D-6E8A-4147-A177-3AD203B41FA5}">
                      <a16:colId xmlns:a16="http://schemas.microsoft.com/office/drawing/2014/main" val="2287157203"/>
                    </a:ext>
                  </a:extLst>
                </a:gridCol>
                <a:gridCol w="1066894">
                  <a:extLst>
                    <a:ext uri="{9D8B030D-6E8A-4147-A177-3AD203B41FA5}">
                      <a16:colId xmlns:a16="http://schemas.microsoft.com/office/drawing/2014/main" val="3865718118"/>
                    </a:ext>
                  </a:extLst>
                </a:gridCol>
                <a:gridCol w="1084676">
                  <a:extLst>
                    <a:ext uri="{9D8B030D-6E8A-4147-A177-3AD203B41FA5}">
                      <a16:colId xmlns:a16="http://schemas.microsoft.com/office/drawing/2014/main" val="809685898"/>
                    </a:ext>
                  </a:extLst>
                </a:gridCol>
                <a:gridCol w="960205">
                  <a:extLst>
                    <a:ext uri="{9D8B030D-6E8A-4147-A177-3AD203B41FA5}">
                      <a16:colId xmlns:a16="http://schemas.microsoft.com/office/drawing/2014/main" val="2344685870"/>
                    </a:ext>
                  </a:extLst>
                </a:gridCol>
              </a:tblGrid>
              <a:tr h="269083">
                <a:tc>
                  <a:txBody>
                    <a:bodyPr/>
                    <a:lstStyle/>
                    <a:p>
                      <a:pPr algn="l" fontAlgn="ctr"/>
                      <a:r>
                        <a:rPr lang="zh-CN" altLang="en-US" sz="1600" u="none" strike="noStrike">
                          <a:effectLst/>
                          <a:latin typeface="宋体" panose="02010600030101010101" pitchFamily="2" charset="-122"/>
                          <a:ea typeface="宋体" panose="02010600030101010101" pitchFamily="2" charset="-122"/>
                        </a:rPr>
                        <a:t>金额单位：万元</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第</a:t>
                      </a:r>
                      <a:r>
                        <a:rPr lang="en-US" altLang="zh-CN" sz="1600" u="none" strike="noStrike">
                          <a:effectLst/>
                          <a:latin typeface="宋体" panose="02010600030101010101" pitchFamily="2" charset="-122"/>
                          <a:ea typeface="宋体" panose="02010600030101010101" pitchFamily="2" charset="-122"/>
                        </a:rPr>
                        <a:t>0</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第</a:t>
                      </a:r>
                      <a:r>
                        <a:rPr lang="en-US" altLang="zh-CN" sz="1600" u="none" strike="noStrike">
                          <a:effectLst/>
                          <a:latin typeface="宋体" panose="02010600030101010101" pitchFamily="2" charset="-122"/>
                          <a:ea typeface="宋体" panose="02010600030101010101" pitchFamily="2" charset="-122"/>
                        </a:rPr>
                        <a:t>1</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第</a:t>
                      </a:r>
                      <a:r>
                        <a:rPr lang="en-US" altLang="zh-CN" sz="1600" u="none" strike="noStrike">
                          <a:effectLst/>
                          <a:latin typeface="宋体" panose="02010600030101010101" pitchFamily="2" charset="-122"/>
                          <a:ea typeface="宋体" panose="02010600030101010101" pitchFamily="2" charset="-122"/>
                        </a:rPr>
                        <a:t>2</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第</a:t>
                      </a:r>
                      <a:r>
                        <a:rPr lang="en-US" altLang="zh-CN" sz="1600" u="none" strike="noStrike">
                          <a:effectLst/>
                          <a:latin typeface="宋体" panose="02010600030101010101" pitchFamily="2" charset="-122"/>
                          <a:ea typeface="宋体" panose="02010600030101010101" pitchFamily="2" charset="-122"/>
                        </a:rPr>
                        <a:t>3</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第</a:t>
                      </a:r>
                      <a:r>
                        <a:rPr lang="en-US" altLang="zh-CN" sz="1600" u="none" strike="noStrike">
                          <a:effectLst/>
                          <a:latin typeface="宋体" panose="02010600030101010101" pitchFamily="2" charset="-122"/>
                          <a:ea typeface="宋体" panose="02010600030101010101" pitchFamily="2" charset="-122"/>
                        </a:rPr>
                        <a:t>4</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第</a:t>
                      </a:r>
                      <a:r>
                        <a:rPr lang="en-US" altLang="zh-CN" sz="1600" u="none" strike="noStrike">
                          <a:effectLst/>
                          <a:latin typeface="宋体" panose="02010600030101010101" pitchFamily="2" charset="-122"/>
                          <a:ea typeface="宋体" panose="02010600030101010101" pitchFamily="2" charset="-122"/>
                        </a:rPr>
                        <a:t>5</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226238179"/>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(1)</a:t>
                      </a:r>
                      <a:r>
                        <a:rPr lang="zh-CN" altLang="en-US" sz="1600" u="none" strike="noStrike">
                          <a:effectLst/>
                          <a:latin typeface="宋体" panose="02010600030101010101" pitchFamily="2" charset="-122"/>
                          <a:ea typeface="宋体" panose="02010600030101010101" pitchFamily="2" charset="-122"/>
                        </a:rPr>
                        <a:t>销量（万套）</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1620530650"/>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(2)</a:t>
                      </a:r>
                      <a:r>
                        <a:rPr lang="zh-CN" altLang="en-US" sz="1600" u="none" strike="noStrike">
                          <a:effectLst/>
                          <a:latin typeface="宋体" panose="02010600030101010101" pitchFamily="2" charset="-122"/>
                          <a:ea typeface="宋体" panose="02010600030101010101" pitchFamily="2" charset="-122"/>
                        </a:rPr>
                        <a:t>单价（元</a:t>
                      </a:r>
                      <a:r>
                        <a:rPr lang="en-US" altLang="zh-CN" sz="1600" u="none" strike="noStrike">
                          <a:effectLst/>
                          <a:latin typeface="宋体" panose="02010600030101010101" pitchFamily="2" charset="-122"/>
                          <a:ea typeface="宋体" panose="02010600030101010101" pitchFamily="2" charset="-122"/>
                        </a:rPr>
                        <a:t>/</a:t>
                      </a:r>
                      <a:r>
                        <a:rPr lang="zh-CN" altLang="en-US" sz="1600" u="none" strike="noStrike">
                          <a:effectLst/>
                          <a:latin typeface="宋体" panose="02010600030101010101" pitchFamily="2" charset="-122"/>
                          <a:ea typeface="宋体" panose="02010600030101010101" pitchFamily="2" charset="-122"/>
                        </a:rPr>
                        <a:t>套）</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3214770561"/>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(3)</a:t>
                      </a:r>
                      <a:r>
                        <a:rPr lang="zh-CN" altLang="en-US" sz="1600" u="none" strike="noStrike">
                          <a:effectLst/>
                          <a:latin typeface="宋体" panose="02010600030101010101" pitchFamily="2" charset="-122"/>
                          <a:ea typeface="宋体" panose="02010600030101010101" pitchFamily="2" charset="-122"/>
                        </a:rPr>
                        <a:t>销售收入</a:t>
                      </a:r>
                      <a:r>
                        <a:rPr lang="en-US" altLang="zh-CN" sz="1600" u="none" strike="noStrike">
                          <a:effectLst/>
                          <a:latin typeface="宋体" panose="02010600030101010101" pitchFamily="2" charset="-122"/>
                          <a:ea typeface="宋体" panose="02010600030101010101" pitchFamily="2" charset="-122"/>
                        </a:rPr>
                        <a:t>=(1)*(2)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5,400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5,400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5,400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5,400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5,400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2523512241"/>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(4)</a:t>
                      </a:r>
                      <a:r>
                        <a:rPr lang="zh-CN" altLang="en-US" sz="1600" u="none" strike="noStrike">
                          <a:effectLst/>
                          <a:latin typeface="宋体" panose="02010600030101010101" pitchFamily="2" charset="-122"/>
                          <a:ea typeface="宋体" panose="02010600030101010101" pitchFamily="2" charset="-122"/>
                        </a:rPr>
                        <a:t>固定成本</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895614909"/>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(5)</a:t>
                      </a:r>
                      <a:r>
                        <a:rPr lang="zh-CN" altLang="en-US" sz="1600" u="none" strike="noStrike">
                          <a:effectLst/>
                          <a:latin typeface="宋体" panose="02010600030101010101" pitchFamily="2" charset="-122"/>
                          <a:ea typeface="宋体" panose="02010600030101010101" pitchFamily="2" charset="-122"/>
                        </a:rPr>
                        <a:t>折旧费</a:t>
                      </a:r>
                      <a:r>
                        <a:rPr lang="en-US" altLang="zh-CN" sz="1600" u="none" strike="noStrike">
                          <a:effectLst/>
                          <a:latin typeface="宋体" panose="02010600030101010101" pitchFamily="2" charset="-122"/>
                          <a:ea typeface="宋体" panose="02010600030101010101" pitchFamily="2" charset="-122"/>
                        </a:rPr>
                        <a:t>=</a:t>
                      </a:r>
                      <a:r>
                        <a:rPr lang="zh-CN" altLang="en-US" sz="1600" u="none" strike="noStrike">
                          <a:effectLst/>
                          <a:latin typeface="宋体" panose="02010600030101010101" pitchFamily="2" charset="-122"/>
                          <a:ea typeface="宋体" panose="02010600030101010101" pitchFamily="2" charset="-122"/>
                        </a:rPr>
                        <a:t>（</a:t>
                      </a:r>
                      <a:r>
                        <a:rPr lang="en-US" altLang="zh-CN" sz="1600" u="none" strike="noStrike">
                          <a:effectLst/>
                          <a:latin typeface="宋体" panose="02010600030101010101" pitchFamily="2" charset="-122"/>
                          <a:ea typeface="宋体" panose="02010600030101010101" pitchFamily="2" charset="-122"/>
                        </a:rPr>
                        <a:t>4500-500</a:t>
                      </a:r>
                      <a:r>
                        <a:rPr lang="zh-CN" altLang="en-US" sz="1600" u="none" strike="noStrike">
                          <a:effectLst/>
                          <a:latin typeface="宋体" panose="02010600030101010101" pitchFamily="2" charset="-122"/>
                          <a:ea typeface="宋体" panose="02010600030101010101" pitchFamily="2" charset="-122"/>
                        </a:rPr>
                        <a:t>）</a:t>
                      </a:r>
                      <a:r>
                        <a:rPr lang="en-US" altLang="zh-CN" sz="1600" u="none" strike="noStrike">
                          <a:effectLst/>
                          <a:latin typeface="宋体" panose="02010600030101010101" pitchFamily="2" charset="-122"/>
                          <a:ea typeface="宋体" panose="02010600030101010101" pitchFamily="2" charset="-122"/>
                        </a:rPr>
                        <a:t>/5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800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495361466"/>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(6)</a:t>
                      </a:r>
                      <a:r>
                        <a:rPr lang="zh-CN" altLang="en-US" sz="1600" u="none" strike="noStrike">
                          <a:effectLst/>
                          <a:latin typeface="宋体" panose="02010600030101010101" pitchFamily="2" charset="-122"/>
                          <a:ea typeface="宋体" panose="02010600030101010101" pitchFamily="2" charset="-122"/>
                        </a:rPr>
                        <a:t>变动成本</a:t>
                      </a:r>
                      <a:r>
                        <a:rPr lang="en-US" altLang="zh-CN" sz="1600" u="none" strike="noStrike">
                          <a:effectLst/>
                          <a:latin typeface="宋体" panose="02010600030101010101" pitchFamily="2" charset="-122"/>
                          <a:ea typeface="宋体" panose="02010600030101010101" pitchFamily="2" charset="-122"/>
                        </a:rPr>
                        <a:t>=</a:t>
                      </a:r>
                      <a:r>
                        <a:rPr lang="zh-CN" altLang="en-US" sz="1600" u="none" strike="noStrike">
                          <a:effectLst/>
                          <a:latin typeface="宋体" panose="02010600030101010101" pitchFamily="2" charset="-122"/>
                          <a:ea typeface="宋体" panose="02010600030101010101" pitchFamily="2" charset="-122"/>
                        </a:rPr>
                        <a:t>（</a:t>
                      </a:r>
                      <a:r>
                        <a:rPr lang="en-US" altLang="zh-CN" sz="1600" u="none" strike="noStrike">
                          <a:effectLst/>
                          <a:latin typeface="宋体" panose="02010600030101010101" pitchFamily="2" charset="-122"/>
                          <a:ea typeface="宋体" panose="02010600030101010101" pitchFamily="2" charset="-122"/>
                        </a:rPr>
                        <a:t>1</a:t>
                      </a:r>
                      <a:r>
                        <a:rPr lang="zh-CN" altLang="en-US" sz="1600" u="none" strike="noStrike">
                          <a:effectLst/>
                          <a:latin typeface="宋体" panose="02010600030101010101" pitchFamily="2" charset="-122"/>
                          <a:ea typeface="宋体" panose="02010600030101010101" pitchFamily="2" charset="-122"/>
                        </a:rPr>
                        <a:t>）*</a:t>
                      </a:r>
                      <a:r>
                        <a:rPr lang="en-US" altLang="zh-CN" sz="1600" u="none" strike="noStrike">
                          <a:effectLst/>
                          <a:latin typeface="宋体" panose="02010600030101010101" pitchFamily="2" charset="-122"/>
                          <a:ea typeface="宋体" panose="02010600030101010101" pitchFamily="2" charset="-122"/>
                        </a:rPr>
                        <a:t>800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974250092"/>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(7)</a:t>
                      </a:r>
                      <a:r>
                        <a:rPr lang="zh-CN" altLang="en-US" sz="1600" u="none" strike="noStrike">
                          <a:effectLst/>
                          <a:latin typeface="宋体" panose="02010600030101010101" pitchFamily="2" charset="-122"/>
                          <a:ea typeface="宋体" panose="02010600030101010101" pitchFamily="2" charset="-122"/>
                        </a:rPr>
                        <a:t>总经营费用</a:t>
                      </a:r>
                      <a:r>
                        <a:rPr lang="en-US" altLang="zh-CN" sz="1600" u="none" strike="noStrike">
                          <a:effectLst/>
                          <a:latin typeface="宋体" panose="02010600030101010101" pitchFamily="2" charset="-122"/>
                          <a:ea typeface="宋体" panose="02010600030101010101" pitchFamily="2" charset="-122"/>
                        </a:rPr>
                        <a:t>=(4)+(5)+(6)</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3,400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3579563430"/>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(8)</a:t>
                      </a:r>
                      <a:r>
                        <a:rPr lang="zh-CN" altLang="en-US" sz="1600" u="none" strike="noStrike">
                          <a:effectLst/>
                          <a:latin typeface="宋体" panose="02010600030101010101" pitchFamily="2" charset="-122"/>
                          <a:ea typeface="宋体" panose="02010600030101010101" pitchFamily="2" charset="-122"/>
                        </a:rPr>
                        <a:t>税前利润</a:t>
                      </a:r>
                      <a:r>
                        <a:rPr lang="en-US" altLang="zh-CN" sz="1600" u="none" strike="noStrike">
                          <a:effectLst/>
                          <a:latin typeface="宋体" panose="02010600030101010101" pitchFamily="2" charset="-122"/>
                          <a:ea typeface="宋体" panose="02010600030101010101" pitchFamily="2" charset="-122"/>
                        </a:rPr>
                        <a:t>=(3)-(7)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4012559756"/>
                  </a:ext>
                </a:extLst>
              </a:tr>
              <a:tr h="538165">
                <a:tc>
                  <a:txBody>
                    <a:bodyPr/>
                    <a:lstStyle/>
                    <a:p>
                      <a:pPr algn="l" fontAlgn="b"/>
                      <a:r>
                        <a:rPr lang="en-US" altLang="zh-CN" sz="1600" u="none" strike="noStrike">
                          <a:effectLst/>
                          <a:latin typeface="宋体" panose="02010600030101010101" pitchFamily="2" charset="-122"/>
                          <a:ea typeface="宋体" panose="02010600030101010101" pitchFamily="2" charset="-122"/>
                        </a:rPr>
                        <a:t>(9)</a:t>
                      </a:r>
                      <a:r>
                        <a:rPr lang="zh-CN" altLang="en-US" sz="1600" u="none" strike="noStrike">
                          <a:effectLst/>
                          <a:latin typeface="宋体" panose="02010600030101010101" pitchFamily="2" charset="-122"/>
                          <a:ea typeface="宋体" panose="02010600030101010101" pitchFamily="2" charset="-122"/>
                        </a:rPr>
                        <a:t>税后利润（</a:t>
                      </a:r>
                      <a:r>
                        <a:rPr lang="en-US" altLang="zh-CN" sz="1600" u="none" strike="noStrike">
                          <a:effectLst/>
                          <a:latin typeface="宋体" panose="02010600030101010101" pitchFamily="2" charset="-122"/>
                          <a:ea typeface="宋体" panose="02010600030101010101" pitchFamily="2" charset="-122"/>
                        </a:rPr>
                        <a:t>33%</a:t>
                      </a:r>
                      <a:r>
                        <a:rPr lang="zh-CN" altLang="en-US" sz="1600" u="none" strike="noStrike">
                          <a:effectLst/>
                          <a:latin typeface="宋体" panose="02010600030101010101" pitchFamily="2" charset="-122"/>
                          <a:ea typeface="宋体" panose="02010600030101010101" pitchFamily="2" charset="-122"/>
                        </a:rPr>
                        <a:t>）</a:t>
                      </a:r>
                      <a:r>
                        <a:rPr lang="en-US" altLang="zh-CN" sz="1600" u="none" strike="noStrike">
                          <a:effectLst/>
                          <a:latin typeface="宋体" panose="02010600030101010101" pitchFamily="2" charset="-122"/>
                          <a:ea typeface="宋体" panose="02010600030101010101" pitchFamily="2" charset="-122"/>
                        </a:rPr>
                        <a:t>=(8)*(1-33%)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1,340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1,340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1,340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1,340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1,340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2679122524"/>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(10)</a:t>
                      </a:r>
                      <a:r>
                        <a:rPr lang="zh-CN" altLang="en-US" sz="1600" u="none" strike="noStrike">
                          <a:effectLst/>
                          <a:latin typeface="宋体" panose="02010600030101010101" pitchFamily="2" charset="-122"/>
                          <a:ea typeface="宋体" panose="02010600030101010101" pitchFamily="2" charset="-122"/>
                        </a:rPr>
                        <a:t>经营现金流</a:t>
                      </a:r>
                      <a:r>
                        <a:rPr lang="en-US" altLang="zh-CN" sz="1600" u="none" strike="noStrike">
                          <a:effectLst/>
                          <a:latin typeface="宋体" panose="02010600030101010101" pitchFamily="2" charset="-122"/>
                          <a:ea typeface="宋体" panose="02010600030101010101" pitchFamily="2" charset="-122"/>
                        </a:rPr>
                        <a:t>=(9)+(5)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2,140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2,140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2,140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2,140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2,140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92238253"/>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(11)</a:t>
                      </a:r>
                      <a:r>
                        <a:rPr lang="zh-CN" altLang="en-US" sz="1600" u="none" strike="noStrike">
                          <a:effectLst/>
                          <a:latin typeface="宋体" panose="02010600030101010101" pitchFamily="2" charset="-122"/>
                          <a:ea typeface="宋体" panose="02010600030101010101" pitchFamily="2" charset="-122"/>
                        </a:rPr>
                        <a:t>设备投资</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4,500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-567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049862342"/>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(12)</a:t>
                      </a:r>
                      <a:r>
                        <a:rPr lang="zh-CN" altLang="en-US" sz="1600" u="none" strike="noStrike">
                          <a:effectLst/>
                          <a:latin typeface="宋体" panose="02010600030101010101" pitchFamily="2" charset="-122"/>
                          <a:ea typeface="宋体" panose="02010600030101010101" pitchFamily="2" charset="-122"/>
                        </a:rPr>
                        <a:t>营运资本投资</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-2,000 </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3909116402"/>
                  </a:ext>
                </a:extLst>
              </a:tr>
              <a:tr h="269083">
                <a:tc>
                  <a:txBody>
                    <a:bodyPr/>
                    <a:lstStyle/>
                    <a:p>
                      <a:pPr algn="l" fontAlgn="b"/>
                      <a:r>
                        <a:rPr lang="en-US" altLang="zh-CN" sz="1600" u="none" strike="noStrike">
                          <a:effectLst/>
                          <a:latin typeface="宋体" panose="02010600030101010101" pitchFamily="2" charset="-122"/>
                          <a:ea typeface="宋体" panose="02010600030101010101" pitchFamily="2" charset="-122"/>
                        </a:rPr>
                        <a:t>(13)</a:t>
                      </a:r>
                      <a:r>
                        <a:rPr lang="zh-CN" altLang="en-US" sz="1600" u="none" strike="noStrike">
                          <a:effectLst/>
                          <a:latin typeface="宋体" panose="02010600030101010101" pitchFamily="2" charset="-122"/>
                          <a:ea typeface="宋体" panose="02010600030101010101" pitchFamily="2" charset="-122"/>
                        </a:rPr>
                        <a:t>净现金流</a:t>
                      </a:r>
                      <a:r>
                        <a:rPr lang="en-US" altLang="zh-CN" sz="1600" u="none" strike="noStrike">
                          <a:effectLst/>
                          <a:latin typeface="宋体" panose="02010600030101010101" pitchFamily="2" charset="-122"/>
                          <a:ea typeface="宋体" panose="02010600030101010101" pitchFamily="2" charset="-122"/>
                        </a:rPr>
                        <a:t>=(10)-(11)-(12)</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-6500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2140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2140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2140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2140</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4707</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307795105"/>
                  </a:ext>
                </a:extLst>
              </a:tr>
              <a:tr h="538165">
                <a:tc>
                  <a:txBody>
                    <a:bodyPr/>
                    <a:lstStyle/>
                    <a:p>
                      <a:pPr algn="l" fontAlgn="b"/>
                      <a:r>
                        <a:rPr lang="en-US" sz="1600" u="none" strike="noStrike">
                          <a:effectLst/>
                          <a:latin typeface="宋体" panose="02010600030101010101" pitchFamily="2" charset="-122"/>
                          <a:ea typeface="宋体" panose="02010600030101010101" pitchFamily="2" charset="-122"/>
                        </a:rPr>
                        <a:t>NPV（@15%）</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1949.86</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sz="1600" u="none" strike="noStrike">
                          <a:effectLst/>
                          <a:latin typeface="宋体" panose="02010600030101010101" pitchFamily="2" charset="-122"/>
                          <a:ea typeface="宋体" panose="02010600030101010101" pitchFamily="2" charset="-122"/>
                        </a:rPr>
                        <a:t>NPV</a:t>
                      </a:r>
                      <a:r>
                        <a:rPr lang="zh-CN" altLang="en-US" sz="1600" u="none" strike="noStrike">
                          <a:effectLst/>
                          <a:latin typeface="宋体" panose="02010600030101010101" pitchFamily="2" charset="-122"/>
                          <a:ea typeface="宋体" panose="02010600030101010101" pitchFamily="2" charset="-122"/>
                        </a:rPr>
                        <a:t>函数*</a:t>
                      </a:r>
                      <a:r>
                        <a:rPr lang="en-US" altLang="zh-CN" sz="1600" u="none" strike="noStrike">
                          <a:effectLst/>
                          <a:latin typeface="宋体" panose="02010600030101010101" pitchFamily="2" charset="-122"/>
                          <a:ea typeface="宋体" panose="02010600030101010101" pitchFamily="2" charset="-122"/>
                        </a:rPr>
                        <a:t>1.15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extLst>
                  <a:ext uri="{0D108BD9-81ED-4DB2-BD59-A6C34878D82A}">
                    <a16:rowId xmlns:a16="http://schemas.microsoft.com/office/drawing/2014/main" val="1182609766"/>
                  </a:ext>
                </a:extLst>
              </a:tr>
              <a:tr h="269083">
                <a:tc>
                  <a:txBody>
                    <a:bodyPr/>
                    <a:lstStyle/>
                    <a:p>
                      <a:pPr algn="l" fontAlgn="b"/>
                      <a:r>
                        <a:rPr lang="zh-CN" altLang="en-US" sz="1600" u="none" strike="noStrike">
                          <a:effectLst/>
                          <a:latin typeface="宋体" panose="02010600030101010101" pitchFamily="2" charset="-122"/>
                          <a:ea typeface="宋体" panose="02010600030101010101" pitchFamily="2" charset="-122"/>
                        </a:rPr>
                        <a:t>内部收益率</a:t>
                      </a:r>
                      <a:r>
                        <a:rPr lang="en-US" sz="1600" u="none" strike="noStrike">
                          <a:effectLst/>
                          <a:latin typeface="宋体" panose="02010600030101010101" pitchFamily="2" charset="-122"/>
                          <a:ea typeface="宋体" panose="02010600030101010101" pitchFamily="2" charset="-122"/>
                        </a:rPr>
                        <a:t>IRR</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26%</a:t>
                      </a:r>
                      <a:endParaRPr lang="en-US" altLang="zh-CN" sz="16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r>
                        <a:rPr lang="en-US" altLang="zh-CN" sz="1600" u="none" strike="noStrike">
                          <a:effectLst/>
                          <a:latin typeface="宋体" panose="02010600030101010101" pitchFamily="2" charset="-122"/>
                          <a:ea typeface="宋体" panose="02010600030101010101" pitchFamily="2" charset="-122"/>
                        </a:rPr>
                        <a:t>3</a:t>
                      </a:r>
                      <a:r>
                        <a:rPr lang="zh-CN" altLang="en-US" sz="1600" u="none" strike="noStrike">
                          <a:effectLst/>
                          <a:latin typeface="宋体" panose="02010600030101010101" pitchFamily="2" charset="-122"/>
                          <a:ea typeface="宋体" panose="02010600030101010101" pitchFamily="2" charset="-122"/>
                        </a:rPr>
                        <a:t>种解法</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b"/>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b"/>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51408348"/>
                  </a:ext>
                </a:extLst>
              </a:tr>
              <a:tr h="269083">
                <a:tc>
                  <a:txBody>
                    <a:bodyPr/>
                    <a:lstStyle/>
                    <a:p>
                      <a:pPr algn="l" fontAlgn="ctr"/>
                      <a:r>
                        <a:rPr lang="zh-CN" altLang="en-US" sz="1600" u="none" strike="noStrike">
                          <a:effectLst/>
                          <a:latin typeface="宋体" panose="02010600030101010101" pitchFamily="2" charset="-122"/>
                          <a:ea typeface="宋体" panose="02010600030101010101" pitchFamily="2" charset="-122"/>
                        </a:rPr>
                        <a:t>投资回收期</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3.04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036967093"/>
                  </a:ext>
                </a:extLst>
              </a:tr>
            </a:tbl>
          </a:graphicData>
        </a:graphic>
      </p:graphicFrame>
    </p:spTree>
    <p:extLst>
      <p:ext uri="{BB962C8B-B14F-4D97-AF65-F5344CB8AC3E}">
        <p14:creationId xmlns:p14="http://schemas.microsoft.com/office/powerpoint/2010/main" val="2737740372"/>
      </p:ext>
    </p:extLst>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0D64F0D8-7FE9-4DAA-BE2C-E0E8FFCD3624}"/>
              </a:ext>
            </a:extLst>
          </p:cNvPr>
          <p:cNvSpPr>
            <a:spLocks noGrp="1" noChangeArrowheads="1"/>
          </p:cNvSpPr>
          <p:nvPr>
            <p:ph type="title"/>
          </p:nvPr>
        </p:nvSpPr>
        <p:spPr bwMode="auto">
          <a:xfrm>
            <a:off x="914400" y="333375"/>
            <a:ext cx="7315200" cy="7620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资本成本</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376835" name="Rectangle 3">
            <a:extLst>
              <a:ext uri="{FF2B5EF4-FFF2-40B4-BE49-F238E27FC236}">
                <a16:creationId xmlns:a16="http://schemas.microsoft.com/office/drawing/2014/main" id="{3A64ADD4-4CEB-43E9-A427-282078DBA79E}"/>
              </a:ext>
            </a:extLst>
          </p:cNvPr>
          <p:cNvSpPr>
            <a:spLocks noGrp="1" noChangeArrowheads="1"/>
          </p:cNvSpPr>
          <p:nvPr>
            <p:ph type="body" idx="1"/>
          </p:nvPr>
        </p:nvSpPr>
        <p:spPr>
          <a:xfrm>
            <a:off x="723900" y="1258888"/>
            <a:ext cx="7696200" cy="4340225"/>
          </a:xfrm>
        </p:spPr>
        <p:txBody>
          <a:bodyPr lIns="92075" tIns="46039" rIns="92075" bIns="46039"/>
          <a:lstStyle/>
          <a:p>
            <a:pPr marL="342891" indent="-342891">
              <a:lnSpc>
                <a:spcPct val="125000"/>
              </a:lnSpc>
              <a:defRPr/>
            </a:pPr>
            <a:r>
              <a:rPr lang="zh-CN" altLang="en-US" sz="2400" b="1" dirty="0">
                <a:latin typeface="华文宋体" panose="02010600040101010101" pitchFamily="2" charset="-122"/>
                <a:ea typeface="华文宋体" panose="02010600040101010101" pitchFamily="2" charset="-122"/>
                <a:cs typeface="Times New Roman" pitchFamily="18" charset="0"/>
              </a:rPr>
              <a:t>资本成本（</a:t>
            </a:r>
            <a:r>
              <a:rPr lang="en-US" altLang="zh-CN" sz="2400" b="1" dirty="0">
                <a:latin typeface="华文宋体" panose="02010600040101010101" pitchFamily="2" charset="-122"/>
                <a:ea typeface="华文宋体" panose="02010600040101010101" pitchFamily="2" charset="-122"/>
                <a:cs typeface="Times New Roman" pitchFamily="18" charset="0"/>
              </a:rPr>
              <a:t>cost of capital</a:t>
            </a:r>
            <a:r>
              <a:rPr lang="zh-CN" altLang="en-US" sz="2400" b="1" dirty="0">
                <a:latin typeface="华文宋体" panose="02010600040101010101" pitchFamily="2" charset="-122"/>
                <a:ea typeface="华文宋体" panose="02010600040101010101" pitchFamily="2" charset="-122"/>
                <a:cs typeface="Times New Roman" pitchFamily="18" charset="0"/>
              </a:rPr>
              <a:t>），又称作</a:t>
            </a:r>
            <a:r>
              <a:rPr lang="zh-CN" altLang="en-US" sz="2400" b="1" dirty="0">
                <a:highlight>
                  <a:srgbClr val="FFFF00"/>
                </a:highlight>
                <a:latin typeface="华文宋体" panose="02010600040101010101" pitchFamily="2" charset="-122"/>
                <a:ea typeface="华文宋体" panose="02010600040101010101" pitchFamily="2" charset="-122"/>
                <a:cs typeface="Times New Roman" pitchFamily="18" charset="0"/>
              </a:rPr>
              <a:t>市场资本化率</a:t>
            </a:r>
            <a:r>
              <a:rPr lang="zh-CN" altLang="en-US" sz="2400" b="1" dirty="0">
                <a:latin typeface="华文宋体" panose="02010600040101010101" pitchFamily="2" charset="-122"/>
                <a:ea typeface="华文宋体" panose="02010600040101010101" pitchFamily="2" charset="-122"/>
                <a:cs typeface="Times New Roman" pitchFamily="18" charset="0"/>
              </a:rPr>
              <a:t>（</a:t>
            </a:r>
            <a:r>
              <a:rPr lang="en-US" altLang="zh-CN" sz="2400" b="1" dirty="0">
                <a:latin typeface="华文宋体" panose="02010600040101010101" pitchFamily="2" charset="-122"/>
                <a:ea typeface="华文宋体" panose="02010600040101010101" pitchFamily="2" charset="-122"/>
                <a:cs typeface="Times New Roman" pitchFamily="18" charset="0"/>
              </a:rPr>
              <a:t>Market capitalized rate</a:t>
            </a:r>
            <a:r>
              <a:rPr lang="zh-CN" altLang="en-US" sz="2400" b="1" dirty="0">
                <a:latin typeface="华文宋体" panose="02010600040101010101" pitchFamily="2" charset="-122"/>
                <a:ea typeface="华文宋体" panose="02010600040101010101" pitchFamily="2" charset="-122"/>
                <a:cs typeface="Times New Roman" pitchFamily="18" charset="0"/>
              </a:rPr>
              <a:t>），是指用于</a:t>
            </a:r>
            <a:r>
              <a:rPr lang="zh-CN" altLang="en-US" sz="2400" b="1" dirty="0">
                <a:highlight>
                  <a:srgbClr val="FFFF00"/>
                </a:highlight>
                <a:latin typeface="华文宋体" panose="02010600040101010101" pitchFamily="2" charset="-122"/>
                <a:ea typeface="华文宋体" panose="02010600040101010101" pitchFamily="2" charset="-122"/>
                <a:cs typeface="Times New Roman" pitchFamily="18" charset="0"/>
              </a:rPr>
              <a:t>计算项目净现值的经过风险调整的贴现率</a:t>
            </a:r>
            <a:r>
              <a:rPr lang="zh-CN" altLang="en-US" sz="2400" b="1" dirty="0">
                <a:latin typeface="华文宋体" panose="02010600040101010101" pitchFamily="2" charset="-122"/>
                <a:ea typeface="华文宋体" panose="02010600040101010101" pitchFamily="2" charset="-122"/>
                <a:cs typeface="Times New Roman" pitchFamily="18" charset="0"/>
              </a:rPr>
              <a:t>（</a:t>
            </a:r>
            <a:r>
              <a:rPr lang="en-US" altLang="zh-CN" sz="2400" b="1" dirty="0">
                <a:latin typeface="华文宋体" panose="02010600040101010101" pitchFamily="2" charset="-122"/>
                <a:ea typeface="华文宋体" panose="02010600040101010101" pitchFamily="2" charset="-122"/>
                <a:cs typeface="Times New Roman" pitchFamily="18" charset="0"/>
              </a:rPr>
              <a:t>Risk-adjusted discount rate</a:t>
            </a:r>
            <a:r>
              <a:rPr lang="zh-CN" altLang="en-US" sz="2400" b="1" dirty="0">
                <a:latin typeface="华文宋体" panose="02010600040101010101" pitchFamily="2" charset="-122"/>
                <a:ea typeface="华文宋体" panose="02010600040101010101" pitchFamily="2" charset="-122"/>
                <a:cs typeface="Times New Roman" pitchFamily="18" charset="0"/>
              </a:rPr>
              <a:t>）。需要注意的是：</a:t>
            </a:r>
            <a:endParaRPr lang="en-US" altLang="zh-CN" sz="2400" b="1" dirty="0">
              <a:latin typeface="华文宋体" panose="02010600040101010101" pitchFamily="2" charset="-122"/>
              <a:ea typeface="华文宋体" panose="02010600040101010101" pitchFamily="2" charset="-122"/>
              <a:cs typeface="Times New Roman" pitchFamily="18" charset="0"/>
            </a:endParaRPr>
          </a:p>
          <a:p>
            <a:pPr marL="742941" lvl="1" indent="-342891">
              <a:lnSpc>
                <a:spcPct val="125000"/>
              </a:lnSpc>
              <a:defRPr/>
            </a:pPr>
            <a:r>
              <a:rPr lang="zh-CN" altLang="en-US" sz="2200" dirty="0">
                <a:latin typeface="华文宋体" panose="02010600040101010101" pitchFamily="2" charset="-122"/>
                <a:ea typeface="华文宋体" panose="02010600040101010101" pitchFamily="2" charset="-122"/>
                <a:cs typeface="Times New Roman" pitchFamily="18" charset="0"/>
              </a:rPr>
              <a:t>特定项目风险不同于企业现有资产的风险。</a:t>
            </a:r>
          </a:p>
          <a:p>
            <a:pPr marL="742932" lvl="1" indent="-285744">
              <a:lnSpc>
                <a:spcPct val="125000"/>
              </a:lnSpc>
              <a:defRPr/>
            </a:pPr>
            <a:r>
              <a:rPr lang="zh-CN" altLang="en-US" sz="2200" dirty="0">
                <a:latin typeface="华文宋体" panose="02010600040101010101" pitchFamily="2" charset="-122"/>
                <a:ea typeface="华文宋体" panose="02010600040101010101" pitchFamily="2" charset="-122"/>
                <a:cs typeface="Times New Roman" pitchFamily="18" charset="0"/>
              </a:rPr>
              <a:t>资本成本只反映项目的与市场相关的风险（贝塔</a:t>
            </a:r>
            <a:r>
              <a:rPr lang="el-GR" altLang="zh-CN" sz="2200" dirty="0">
                <a:latin typeface="华文宋体" panose="02010600040101010101" pitchFamily="2" charset="-122"/>
                <a:ea typeface="华文宋体" panose="02010600040101010101" pitchFamily="2" charset="-122"/>
                <a:cs typeface="Times New Roman" pitchFamily="18" charset="0"/>
              </a:rPr>
              <a:t>β</a:t>
            </a:r>
            <a:r>
              <a:rPr lang="zh-CN" altLang="en-US" sz="2200" dirty="0">
                <a:latin typeface="华文宋体" panose="02010600040101010101" pitchFamily="2" charset="-122"/>
                <a:ea typeface="华文宋体" panose="02010600040101010101" pitchFamily="2" charset="-122"/>
                <a:cs typeface="Times New Roman" pitchFamily="18" charset="0"/>
              </a:rPr>
              <a:t>值），具体</a:t>
            </a:r>
            <a:r>
              <a:rPr lang="zh-CN" altLang="en-US" sz="2200" dirty="0">
                <a:highlight>
                  <a:srgbClr val="FFFF00"/>
                </a:highlight>
                <a:latin typeface="华文宋体" panose="02010600040101010101" pitchFamily="2" charset="-122"/>
                <a:ea typeface="华文宋体" panose="02010600040101010101" pitchFamily="2" charset="-122"/>
                <a:cs typeface="Times New Roman" pitchFamily="18" charset="0"/>
              </a:rPr>
              <a:t>由资本资产定价模型</a:t>
            </a:r>
            <a:r>
              <a:rPr lang="en-US" altLang="zh-CN" sz="2200" dirty="0">
                <a:highlight>
                  <a:srgbClr val="FFFF00"/>
                </a:highlight>
                <a:latin typeface="华文宋体" panose="02010600040101010101" pitchFamily="2" charset="-122"/>
                <a:ea typeface="华文宋体" panose="02010600040101010101" pitchFamily="2" charset="-122"/>
                <a:cs typeface="Times New Roman" pitchFamily="18" charset="0"/>
              </a:rPr>
              <a:t> (CAPM)</a:t>
            </a:r>
            <a:r>
              <a:rPr lang="zh-CN" altLang="en-US" sz="2200" dirty="0">
                <a:latin typeface="华文宋体" panose="02010600040101010101" pitchFamily="2" charset="-122"/>
                <a:ea typeface="华文宋体" panose="02010600040101010101" pitchFamily="2" charset="-122"/>
                <a:cs typeface="Times New Roman" pitchFamily="18" charset="0"/>
              </a:rPr>
              <a:t>予以确定。 </a:t>
            </a:r>
          </a:p>
          <a:p>
            <a:pPr marL="742932" lvl="1" indent="-285744">
              <a:lnSpc>
                <a:spcPct val="125000"/>
              </a:lnSpc>
              <a:defRPr/>
            </a:pPr>
            <a:r>
              <a:rPr lang="zh-CN" altLang="en-US" dirty="0">
                <a:latin typeface="华文宋体" panose="02010600040101010101" pitchFamily="2" charset="-122"/>
                <a:ea typeface="华文宋体" panose="02010600040101010101" pitchFamily="2" charset="-122"/>
                <a:cs typeface="Times New Roman" pitchFamily="18" charset="0"/>
              </a:rPr>
              <a:t>用于计算项目资本成本的风险</a:t>
            </a:r>
            <a:r>
              <a:rPr lang="zh-CN" altLang="en-US" dirty="0">
                <a:highlight>
                  <a:srgbClr val="FFFF00"/>
                </a:highlight>
                <a:latin typeface="华文宋体" panose="02010600040101010101" pitchFamily="2" charset="-122"/>
                <a:ea typeface="华文宋体" panose="02010600040101010101" pitchFamily="2" charset="-122"/>
                <a:cs typeface="Times New Roman" pitchFamily="18" charset="0"/>
              </a:rPr>
              <a:t>是</a:t>
            </a:r>
            <a:r>
              <a:rPr lang="zh-CN" altLang="en-US" dirty="0">
                <a:latin typeface="华文宋体" panose="02010600040101010101" pitchFamily="2" charset="-122"/>
                <a:ea typeface="华文宋体" panose="02010600040101010101" pitchFamily="2" charset="-122"/>
                <a:cs typeface="Times New Roman" pitchFamily="18" charset="0"/>
              </a:rPr>
              <a:t>投资项目现金流的风险，而</a:t>
            </a:r>
            <a:r>
              <a:rPr lang="zh-CN" altLang="en-US" sz="2200" dirty="0">
                <a:highlight>
                  <a:srgbClr val="FFFF00"/>
                </a:highlight>
                <a:latin typeface="华文宋体" panose="02010600040101010101" pitchFamily="2" charset="-122"/>
                <a:ea typeface="华文宋体" panose="02010600040101010101" pitchFamily="2" charset="-122"/>
                <a:cs typeface="Times New Roman" pitchFamily="18" charset="0"/>
              </a:rPr>
              <a:t>不是</a:t>
            </a:r>
            <a:r>
              <a:rPr lang="zh-CN" altLang="en-US" sz="2200" dirty="0">
                <a:latin typeface="华文宋体" panose="02010600040101010101" pitchFamily="2" charset="-122"/>
                <a:ea typeface="华文宋体" panose="02010600040101010101" pitchFamily="2" charset="-122"/>
                <a:cs typeface="Times New Roman" pitchFamily="18" charset="0"/>
              </a:rPr>
              <a:t>公司为项目融资而发行的融资工具（如股票、债券）的风险。</a:t>
            </a:r>
            <a:endParaRPr lang="zh-CN" altLang="en-US" b="1" dirty="0">
              <a:solidFill>
                <a:srgbClr val="0000FF"/>
              </a:solidFill>
              <a:latin typeface="华文宋体" panose="02010600040101010101" pitchFamily="2" charset="-122"/>
              <a:ea typeface="华文宋体" panose="02010600040101010101" pitchFamily="2"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linds(horizontal)">
                                      <p:cBhvr>
                                        <p:cTn id="7" dur="5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blinds(horizontal)">
                                      <p:cBhvr>
                                        <p:cTn id="12" dur="500"/>
                                        <p:tgtEl>
                                          <p:spTgt spid="376835">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15" dur="500"/>
                                        <p:tgtEl>
                                          <p:spTgt spid="37683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18" dur="500"/>
                                        <p:tgtEl>
                                          <p:spTgt spid="3768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a:extLst>
              <a:ext uri="{FF2B5EF4-FFF2-40B4-BE49-F238E27FC236}">
                <a16:creationId xmlns:a16="http://schemas.microsoft.com/office/drawing/2014/main" id="{650B8BF8-9A26-4BFC-98E2-6ECD67E91233}"/>
              </a:ext>
            </a:extLst>
          </p:cNvPr>
          <p:cNvSpPr>
            <a:spLocks noGrp="1" noChangeArrowheads="1"/>
          </p:cNvSpPr>
          <p:nvPr>
            <p:ph type="title"/>
          </p:nvPr>
        </p:nvSpPr>
        <p:spPr bwMode="auto">
          <a:xfrm>
            <a:off x="914400" y="332656"/>
            <a:ext cx="7315200" cy="7620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200" dirty="0">
                <a:effectLst>
                  <a:outerShdw blurRad="38100" dist="38100" dir="2700000" algn="tl">
                    <a:srgbClr val="C0C0C0"/>
                  </a:outerShdw>
                </a:effectLst>
                <a:ea typeface="宋体" pitchFamily="2" charset="-122"/>
                <a:cs typeface="Times New Roman" pitchFamily="18" charset="0"/>
              </a:rPr>
              <a:t>项目资本成本不同于</a:t>
            </a:r>
            <a:br>
              <a:rPr lang="zh-CN" altLang="en-US" sz="3200" dirty="0">
                <a:effectLst>
                  <a:outerShdw blurRad="38100" dist="38100" dir="2700000" algn="tl">
                    <a:srgbClr val="C0C0C0"/>
                  </a:outerShdw>
                </a:effectLst>
                <a:ea typeface="宋体" pitchFamily="2" charset="-122"/>
                <a:cs typeface="Times New Roman" pitchFamily="18" charset="0"/>
              </a:rPr>
            </a:br>
            <a:r>
              <a:rPr lang="zh-CN" altLang="en-US" sz="3200" dirty="0">
                <a:effectLst>
                  <a:outerShdw blurRad="38100" dist="38100" dir="2700000" algn="tl">
                    <a:srgbClr val="C0C0C0"/>
                  </a:outerShdw>
                </a:effectLst>
                <a:ea typeface="宋体" pitchFamily="2" charset="-122"/>
                <a:cs typeface="Times New Roman" pitchFamily="18" charset="0"/>
              </a:rPr>
              <a:t>现有企业资本成本：示例 </a:t>
            </a:r>
            <a:r>
              <a:rPr lang="en-US" altLang="zh-CN" sz="3200" dirty="0">
                <a:effectLst>
                  <a:outerShdw blurRad="38100" dist="38100" dir="2700000" algn="tl">
                    <a:srgbClr val="C0C0C0"/>
                  </a:outerShdw>
                </a:effectLst>
                <a:ea typeface="宋体" pitchFamily="2" charset="-122"/>
                <a:cs typeface="Times New Roman" pitchFamily="18" charset="0"/>
              </a:rPr>
              <a:t>1</a:t>
            </a:r>
          </a:p>
        </p:txBody>
      </p:sp>
      <mc:AlternateContent xmlns:mc="http://schemas.openxmlformats.org/markup-compatibility/2006" xmlns:a14="http://schemas.microsoft.com/office/drawing/2010/main">
        <mc:Choice Requires="a14">
          <p:sp>
            <p:nvSpPr>
              <p:cNvPr id="372739" name="Rectangle 3">
                <a:extLst>
                  <a:ext uri="{FF2B5EF4-FFF2-40B4-BE49-F238E27FC236}">
                    <a16:creationId xmlns:a16="http://schemas.microsoft.com/office/drawing/2014/main" id="{984CAAD0-2A9F-411D-B0BB-59CFA5236892}"/>
                  </a:ext>
                </a:extLst>
              </p:cNvPr>
              <p:cNvSpPr>
                <a:spLocks noGrp="1" noChangeArrowheads="1"/>
              </p:cNvSpPr>
              <p:nvPr>
                <p:ph type="body" idx="1"/>
              </p:nvPr>
            </p:nvSpPr>
            <p:spPr>
              <a:xfrm>
                <a:off x="563224" y="1412776"/>
                <a:ext cx="8247062" cy="3529013"/>
              </a:xfrm>
            </p:spPr>
            <p:txBody>
              <a:bodyPr lIns="92075" tIns="46039" rIns="92075" bIns="46039"/>
              <a:lstStyle/>
              <a:p>
                <a:pPr>
                  <a:lnSpc>
                    <a:spcPct val="110000"/>
                  </a:lnSpc>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每年支付</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美元的</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25</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年期美国国债在市场上以</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美元的价格出售（该债券面值为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美元，目前隐含的市场贴现率为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1800" dirty="0">
                    <a:ea typeface="宋体" panose="02010600030101010101" pitchFamily="2" charset="-122"/>
                    <a:cs typeface="Times New Roman" panose="02020603050405020304" pitchFamily="18" charset="0"/>
                  </a:rPr>
                  <a:t> </a:t>
                </a:r>
                <a14:m>
                  <m:oMath xmlns:m="http://schemas.openxmlformats.org/officeDocument/2006/math">
                    <m:f>
                      <m:f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i="1">
                            <a:latin typeface="Cambria Math" panose="02040503050406030204" pitchFamily="18" charset="0"/>
                            <a:ea typeface="宋体" panose="02010600030101010101" pitchFamily="2" charset="-122"/>
                            <a:cs typeface="Times New Roman" panose="02020603050405020304" pitchFamily="18" charset="0"/>
                          </a:rPr>
                          <m:t>100</m:t>
                        </m:r>
                      </m:num>
                      <m:den>
                        <m:r>
                          <a:rPr lang="en-US" altLang="zh-CN" sz="1800" i="1">
                            <a:latin typeface="Cambria Math" panose="02040503050406030204" pitchFamily="18" charset="0"/>
                            <a:ea typeface="宋体" panose="02010600030101010101" pitchFamily="2" charset="-122"/>
                            <a:cs typeface="Times New Roman" panose="02020603050405020304" pitchFamily="18" charset="0"/>
                          </a:rPr>
                          <m:t>1.10</m:t>
                        </m:r>
                      </m:den>
                    </m:f>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i="1">
                            <a:latin typeface="Cambria Math" panose="02040503050406030204" pitchFamily="18" charset="0"/>
                            <a:ea typeface="宋体" panose="02010600030101010101" pitchFamily="2" charset="-122"/>
                            <a:cs typeface="Times New Roman" panose="02020603050405020304" pitchFamily="18" charset="0"/>
                          </a:rPr>
                          <m:t>100</m:t>
                        </m:r>
                      </m:num>
                      <m:den>
                        <m:sSup>
                          <m:sSup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1.10</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i="1">
                            <a:latin typeface="Cambria Math" panose="02040503050406030204" pitchFamily="18" charset="0"/>
                            <a:ea typeface="宋体" panose="02010600030101010101" pitchFamily="2" charset="-122"/>
                            <a:cs typeface="Times New Roman" panose="02020603050405020304" pitchFamily="18" charset="0"/>
                          </a:rPr>
                          <m:t>1100</m:t>
                        </m:r>
                      </m:num>
                      <m:den>
                        <m:sSup>
                          <m:sSup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1.10</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25</m:t>
                            </m:r>
                          </m:sup>
                        </m:sSup>
                      </m:den>
                    </m:f>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𝟏𝟎𝟎𝟎</m:t>
                    </m:r>
                  </m:oMath>
                </a14:m>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10000"/>
                  </a:lnSpc>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一家公司有机会以每份</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950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美元的价格购买价值</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万美元的这些债券。</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18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你会放弃这个机会吗？</a:t>
                </a:r>
                <a:endParaRPr lang="en-US" altLang="zh-CN" sz="18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10000"/>
                  </a:lnSpc>
                  <a:spcBef>
                    <a:spcPct val="10000"/>
                  </a:spcBef>
                  <a:buClr>
                    <a:srgbClr val="0000FF"/>
                  </a:buCl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公司的总体（平均）资本成本为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lvl="1">
                  <a:lnSpc>
                    <a:spcPct val="110000"/>
                  </a:lnSpc>
                  <a:spcBef>
                    <a:spcPct val="10000"/>
                  </a:spcBef>
                  <a:buClr>
                    <a:srgbClr val="0000FF"/>
                  </a:buCl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总共购买债券张数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万</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％折现率进行折现，则国库券投资的净现值</a:t>
                </a:r>
                <a14:m>
                  <m:oMath xmlns:m="http://schemas.openxmlformats.org/officeDocument/2006/math">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𝑁𝑃𝑉</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=1000</m:t>
                    </m:r>
                    <m:d>
                      <m:d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−950+</m:t>
                        </m:r>
                        <m:f>
                          <m:fPr>
                            <m:ctrlP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100</m:t>
                            </m:r>
                          </m:num>
                          <m:den>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1.16</m:t>
                            </m:r>
                          </m:den>
                        </m:f>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i="1">
                                <a:latin typeface="Cambria Math" panose="02040503050406030204" pitchFamily="18" charset="0"/>
                                <a:ea typeface="宋体" panose="02010600030101010101" pitchFamily="2" charset="-122"/>
                                <a:cs typeface="Times New Roman" panose="02020603050405020304" pitchFamily="18" charset="0"/>
                              </a:rPr>
                              <m:t>100</m:t>
                            </m:r>
                          </m:num>
                          <m:den>
                            <m:sSup>
                              <m:sSup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1.16</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a:latin typeface="Cambria Math" panose="02040503050406030204" pitchFamily="18" charset="0"/>
                                <a:ea typeface="宋体" panose="02010600030101010101" pitchFamily="2" charset="-122"/>
                                <a:cs typeface="Times New Roman" panose="02020603050405020304" pitchFamily="18" charset="0"/>
                              </a:rPr>
                              <m:t>00</m:t>
                            </m:r>
                          </m:num>
                          <m:den>
                            <m:sSup>
                              <m:sSupPr>
                                <m:ctrlP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1.16</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25</m:t>
                                </m:r>
                              </m:sup>
                            </m:sSup>
                          </m:den>
                        </m:f>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600" dirty="0">
                    <a:ea typeface="宋体" panose="02010600030101010101" pitchFamily="2" charset="-122"/>
                    <a:cs typeface="Times New Roman" panose="02020603050405020304" pitchFamily="18" charset="0"/>
                  </a:rPr>
                  <a:t> </a:t>
                </a:r>
                <a14:m>
                  <m:oMath xmlns:m="http://schemas.openxmlformats.org/officeDocument/2006/math">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a:latin typeface="Cambria Math" panose="02040503050406030204" pitchFamily="18" charset="0"/>
                        <a:ea typeface="宋体" panose="02010600030101010101" pitchFamily="2" charset="-122"/>
                        <a:cs typeface="Times New Roman" panose="02020603050405020304" pitchFamily="18" charset="0"/>
                      </a:rPr>
                      <m:t>000</m:t>
                    </m:r>
                    <m:d>
                      <m:d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−950+</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634.17</m:t>
                        </m:r>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=−315830</m:t>
                    </m:r>
                    <m:r>
                      <a:rPr lang="en-US" altLang="zh-CN" sz="1600" b="0" i="0" smtClean="0">
                        <a:latin typeface="Cambria Math" panose="02040503050406030204" pitchFamily="18" charset="0"/>
                        <a:ea typeface="宋体" panose="02010600030101010101" pitchFamily="2" charset="-122"/>
                        <a:cs typeface="Times New Roman" panose="02020603050405020304" pitchFamily="18" charset="0"/>
                      </a:rPr>
                      <m:t>&lt;0</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。如果按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16</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％折现率进行折现，则该机会的净现值</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𝑁𝑃𝑉</m:t>
                    </m:r>
                    <m:r>
                      <a:rPr lang="en-US" altLang="zh-CN" sz="1600" i="1">
                        <a:latin typeface="Cambria Math" panose="02040503050406030204" pitchFamily="18" charset="0"/>
                        <a:ea typeface="宋体" panose="02010600030101010101" pitchFamily="2" charset="-122"/>
                        <a:cs typeface="Times New Roman" panose="02020603050405020304" pitchFamily="18" charset="0"/>
                      </a:rPr>
                      <m:t>=1000</m:t>
                    </m:r>
                    <m:d>
                      <m:d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−950+</m:t>
                        </m:r>
                        <m:f>
                          <m:f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i="1">
                                <a:latin typeface="Cambria Math" panose="02040503050406030204" pitchFamily="18" charset="0"/>
                                <a:ea typeface="宋体" panose="02010600030101010101" pitchFamily="2" charset="-122"/>
                                <a:cs typeface="Times New Roman" panose="02020603050405020304" pitchFamily="18" charset="0"/>
                              </a:rPr>
                              <m:t>100</m:t>
                            </m:r>
                          </m:num>
                          <m:den>
                            <m:r>
                              <a:rPr lang="en-US" altLang="zh-CN" sz="1600" i="1">
                                <a:latin typeface="Cambria Math" panose="02040503050406030204" pitchFamily="18" charset="0"/>
                                <a:ea typeface="宋体" panose="02010600030101010101" pitchFamily="2" charset="-122"/>
                                <a:cs typeface="Times New Roman" panose="02020603050405020304" pitchFamily="18" charset="0"/>
                              </a:rPr>
                              <m:t>1.1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0</m:t>
                            </m:r>
                          </m:den>
                        </m:f>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i="1">
                                <a:latin typeface="Cambria Math" panose="02040503050406030204" pitchFamily="18" charset="0"/>
                                <a:ea typeface="宋体" panose="02010600030101010101" pitchFamily="2" charset="-122"/>
                                <a:cs typeface="Times New Roman" panose="02020603050405020304" pitchFamily="18" charset="0"/>
                              </a:rPr>
                              <m:t>100</m:t>
                            </m:r>
                          </m:num>
                          <m:den>
                            <m:sSup>
                              <m:sSup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1.1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600" i="1">
                                <a:latin typeface="Cambria Math" panose="02040503050406030204" pitchFamily="18" charset="0"/>
                                <a:ea typeface="宋体" panose="02010600030101010101" pitchFamily="2" charset="-122"/>
                                <a:cs typeface="Times New Roman" panose="02020603050405020304" pitchFamily="18" charset="0"/>
                              </a:rPr>
                              <m:t>1100</m:t>
                            </m:r>
                          </m:num>
                          <m:den>
                            <m:sSup>
                              <m:sSup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1.1</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0</m:t>
                                </m:r>
                              </m:e>
                              <m:sup>
                                <m:r>
                                  <a:rPr lang="en-US" altLang="zh-CN" sz="1600" i="1">
                                    <a:latin typeface="Cambria Math" panose="02040503050406030204" pitchFamily="18" charset="0"/>
                                    <a:ea typeface="宋体" panose="02010600030101010101" pitchFamily="2" charset="-122"/>
                                    <a:cs typeface="Times New Roman" panose="02020603050405020304" pitchFamily="18" charset="0"/>
                                  </a:rPr>
                                  <m:t>25</m:t>
                                </m:r>
                              </m:sup>
                            </m:sSup>
                          </m:den>
                        </m:f>
                      </m:e>
                    </m:d>
                    <m:r>
                      <a:rPr lang="en-US" altLang="zh-CN" sz="160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latin typeface="Cambria Math" panose="02040503050406030204" pitchFamily="18" charset="0"/>
                        <a:ea typeface="宋体" panose="02010600030101010101" pitchFamily="2" charset="-122"/>
                        <a:cs typeface="Times New Roman" panose="02020603050405020304" pitchFamily="18" charset="0"/>
                      </a:rPr>
                      <m:t>1000</m:t>
                    </m:r>
                    <m:d>
                      <m:dPr>
                        <m:ctrlPr>
                          <a:rPr lang="en-US" altLang="zh-CN" sz="16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600" i="1">
                            <a:latin typeface="Cambria Math" panose="02040503050406030204" pitchFamily="18" charset="0"/>
                            <a:ea typeface="宋体" panose="02010600030101010101" pitchFamily="2" charset="-122"/>
                            <a:cs typeface="Times New Roman" panose="02020603050405020304" pitchFamily="18" charset="0"/>
                          </a:rPr>
                          <m:t>−950+</m:t>
                        </m:r>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1000</m:t>
                        </m:r>
                      </m:e>
                    </m:d>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=50000&gt;0</m:t>
                    </m:r>
                  </m:oMath>
                </a14:m>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zh-CN" altLang="en-US"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由此可见，项目不同贴现将导致不同的结果。正确的资本成本是</a:t>
                </a:r>
                <a:r>
                  <a:rPr lang="en-US"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72739" name="Rectangle 3">
                <a:extLst>
                  <a:ext uri="{FF2B5EF4-FFF2-40B4-BE49-F238E27FC236}">
                    <a16:creationId xmlns:a16="http://schemas.microsoft.com/office/drawing/2014/main" id="{984CAAD0-2A9F-411D-B0BB-59CFA5236892}"/>
                  </a:ext>
                </a:extLst>
              </p:cNvPr>
              <p:cNvSpPr>
                <a:spLocks noGrp="1" noRot="1" noChangeAspect="1" noMove="1" noResize="1" noEditPoints="1" noAdjustHandles="1" noChangeArrowheads="1" noChangeShapeType="1" noTextEdit="1"/>
              </p:cNvSpPr>
              <p:nvPr>
                <p:ph type="body" idx="1"/>
              </p:nvPr>
            </p:nvSpPr>
            <p:spPr>
              <a:xfrm>
                <a:off x="563224" y="1412776"/>
                <a:ext cx="8247062" cy="3529013"/>
              </a:xfrm>
              <a:blipFill>
                <a:blip r:embed="rId2"/>
                <a:stretch>
                  <a:fillRect l="-148" t="-1382" r="-591" b="-14853"/>
                </a:stretch>
              </a:blipFill>
            </p:spPr>
            <p:txBody>
              <a:bodyPr/>
              <a:lstStyle/>
              <a:p>
                <a:r>
                  <a:rPr lang="zh-CN" altLang="en-US">
                    <a:noFill/>
                  </a:rPr>
                  <a:t> </a:t>
                </a:r>
              </a:p>
            </p:txBody>
          </p:sp>
        </mc:Fallback>
      </mc:AlternateContent>
      <p:sp>
        <p:nvSpPr>
          <p:cNvPr id="372740" name="Rectangle 4">
            <a:extLst>
              <a:ext uri="{FF2B5EF4-FFF2-40B4-BE49-F238E27FC236}">
                <a16:creationId xmlns:a16="http://schemas.microsoft.com/office/drawing/2014/main" id="{1D4B64B3-B424-4359-B1B8-5598B9D45C93}"/>
              </a:ext>
            </a:extLst>
          </p:cNvPr>
          <p:cNvSpPr>
            <a:spLocks noChangeArrowheads="1"/>
          </p:cNvSpPr>
          <p:nvPr/>
        </p:nvSpPr>
        <p:spPr bwMode="auto">
          <a:xfrm>
            <a:off x="507662" y="5661248"/>
            <a:ext cx="8358187" cy="769937"/>
          </a:xfrm>
          <a:prstGeom prst="rect">
            <a:avLst/>
          </a:prstGeom>
          <a:solidFill>
            <a:srgbClr val="FF0000"/>
          </a:solidFill>
          <a:ln w="9525">
            <a:miter lim="800000"/>
            <a:headEnd/>
            <a:tailEnd/>
          </a:ln>
          <a:scene3d>
            <a:camera prst="legacyObliqueBottomLeft">
              <a:rot lat="21299970" lon="0" rev="0"/>
            </a:camera>
            <a:lightRig rig="legacyFlat3" dir="t"/>
          </a:scene3d>
          <a:sp3d extrusionH="201600" prstMaterial="legacyMatte">
            <a:bevelT w="13500" h="13500" prst="angle"/>
            <a:bevelB w="13500" h="13500" prst="angle"/>
            <a:extrusionClr>
              <a:schemeClr val="hlink"/>
            </a:extrusionClr>
            <a:contourClr>
              <a:srgbClr val="FF0000"/>
            </a:contourClr>
          </a:sp3d>
        </p:spPr>
        <p:txBody>
          <a:bodyPr>
            <a:spAutoFit/>
            <a:flatTx/>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buClr>
                <a:schemeClr val="accent2"/>
              </a:buClr>
              <a:buSzPct val="75000"/>
              <a:buFont typeface="Wingdings" panose="05000000000000000000" pitchFamily="2" charset="2"/>
              <a:buNone/>
            </a:pPr>
            <a:r>
              <a:rPr lang="zh-CN" altLang="en-US" sz="2000" b="1">
                <a:solidFill>
                  <a:srgbClr val="FFFF00"/>
                </a:solidFill>
                <a:latin typeface="Times New Roman" panose="02020603050405020304" pitchFamily="18" charset="0"/>
                <a:ea typeface="宋体" panose="02010600030101010101" pitchFamily="2" charset="-122"/>
              </a:rPr>
              <a:t>特定项目的风险可能与公司现有资产的风险有所不同。 </a:t>
            </a:r>
            <a:endParaRPr lang="en-US" altLang="zh-CN" sz="2000" b="1">
              <a:solidFill>
                <a:srgbClr val="FFFF00"/>
              </a:solidFill>
              <a:latin typeface="Times New Roman" panose="02020603050405020304" pitchFamily="18" charset="0"/>
              <a:ea typeface="宋体" panose="02010600030101010101" pitchFamily="2" charset="-122"/>
            </a:endParaRPr>
          </a:p>
          <a:p>
            <a:pPr>
              <a:buClr>
                <a:schemeClr val="accent2"/>
              </a:buClr>
              <a:buSzPct val="75000"/>
              <a:buFont typeface="Wingdings" panose="05000000000000000000" pitchFamily="2" charset="2"/>
              <a:buNone/>
            </a:pPr>
            <a:r>
              <a:rPr lang="zh-CN" altLang="en-US" sz="2000" b="1">
                <a:solidFill>
                  <a:srgbClr val="FFFF00"/>
                </a:solidFill>
                <a:latin typeface="Times New Roman" panose="02020603050405020304" pitchFamily="18" charset="0"/>
                <a:ea typeface="宋体" panose="02010600030101010101" pitchFamily="2" charset="-122"/>
              </a:rPr>
              <a:t>与特定项目相关的折现率可能不同于公司现有资产相关的折现率。</a:t>
            </a:r>
            <a:endParaRPr lang="en-US" altLang="zh-CN" sz="2000" b="1">
              <a:solidFill>
                <a:srgbClr val="FFFF00"/>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72740"/>
                                        </p:tgtEl>
                                        <p:attrNameLst>
                                          <p:attrName>style.visibility</p:attrName>
                                        </p:attrNameLst>
                                      </p:cBhvr>
                                      <p:to>
                                        <p:strVal val="visible"/>
                                      </p:to>
                                    </p:set>
                                    <p:anim calcmode="lin" valueType="num">
                                      <p:cBhvr>
                                        <p:cTn id="7" dur="500" fill="hold"/>
                                        <p:tgtEl>
                                          <p:spTgt spid="372740"/>
                                        </p:tgtEl>
                                        <p:attrNameLst>
                                          <p:attrName>ppt_w</p:attrName>
                                        </p:attrNameLst>
                                      </p:cBhvr>
                                      <p:tavLst>
                                        <p:tav tm="0">
                                          <p:val>
                                            <p:fltVal val="0"/>
                                          </p:val>
                                        </p:tav>
                                        <p:tav tm="100000">
                                          <p:val>
                                            <p:strVal val="#ppt_w"/>
                                          </p:val>
                                        </p:tav>
                                      </p:tavLst>
                                    </p:anim>
                                    <p:anim calcmode="lin" valueType="num">
                                      <p:cBhvr>
                                        <p:cTn id="8" dur="500" fill="hold"/>
                                        <p:tgtEl>
                                          <p:spTgt spid="3727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a:extLst>
              <a:ext uri="{FF2B5EF4-FFF2-40B4-BE49-F238E27FC236}">
                <a16:creationId xmlns:a16="http://schemas.microsoft.com/office/drawing/2014/main" id="{A4B8029C-CAA4-4F0E-B50D-C38C77540ADA}"/>
              </a:ext>
            </a:extLst>
          </p:cNvPr>
          <p:cNvSpPr>
            <a:spLocks noGrp="1" noChangeArrowheads="1"/>
          </p:cNvSpPr>
          <p:nvPr>
            <p:ph type="body" idx="1"/>
          </p:nvPr>
        </p:nvSpPr>
        <p:spPr>
          <a:xfrm>
            <a:off x="467544" y="1196752"/>
            <a:ext cx="7991475" cy="4071937"/>
          </a:xfrm>
          <a:noFill/>
        </p:spPr>
        <p:txBody>
          <a:bodyPr lIns="92075" tIns="46039" rIns="92075" bIns="46039"/>
          <a:lstStyle/>
          <a:p>
            <a:pPr algn="just">
              <a:lnSpc>
                <a:spcPct val="150000"/>
              </a:lnSpc>
              <a:spcBef>
                <a:spcPct val="5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一家完全依赖股权融资的企业，有三个部门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a:t>
            </a:r>
          </a:p>
          <a:p>
            <a:pPr lvl="1" algn="just">
              <a:lnSpc>
                <a:spcPct val="150000"/>
              </a:lnSpc>
              <a:spcBef>
                <a:spcPct val="50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电子器件部：占公司资产市值的</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，资本成本占</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22%</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p>
          <a:p>
            <a:pPr lvl="1" algn="just">
              <a:lnSpc>
                <a:spcPct val="150000"/>
              </a:lnSpc>
              <a:spcBef>
                <a:spcPct val="50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化学制品部：占公司资产市值的</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40%</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，资本成本占</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17%</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p>
          <a:p>
            <a:pPr lvl="1" algn="just">
              <a:lnSpc>
                <a:spcPct val="150000"/>
              </a:lnSpc>
              <a:spcBef>
                <a:spcPct val="50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天然气运输部：公司资产市值的</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，资本成本</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14%</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50000"/>
              </a:lnSpc>
              <a:spcBef>
                <a:spcPct val="50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公司的资本成本是：</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0.3×22% + 0.4×17% + 0.3×14% = 17.6% </a:t>
            </a:r>
          </a:p>
          <a:p>
            <a:pPr algn="just">
              <a:lnSpc>
                <a:spcPct val="150000"/>
              </a:lnSpc>
              <a:spcBef>
                <a:spcPct val="5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如果所有项目都采用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17.6%</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的折现率，会发生什么？</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50000"/>
              </a:lnSpc>
              <a:spcBef>
                <a:spcPct val="50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接受电子器件部中</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NPV</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为负的项目；</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50000"/>
              </a:lnSpc>
              <a:spcBef>
                <a:spcPct val="5000"/>
              </a:spcBef>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放弃有利可图的天然气运输部的项目。</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50000"/>
              </a:lnSpc>
              <a:spcBef>
                <a:spcPct val="5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如果油气公司的资本成本为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18.2%</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，股价为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；钢铁公司贴现率为</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15.3%</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。用钢铁公司贴现率去评估油气公司价值，其价值</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18.2%/15.3%=119</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。如果公司用</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110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报价去收购油气公司，看似是合理的交易（</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NPV=-110+119=9</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），实则是不合理的交易（</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 NPV=-110+100=-10</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3765" name="Rectangle 5">
            <a:extLst>
              <a:ext uri="{FF2B5EF4-FFF2-40B4-BE49-F238E27FC236}">
                <a16:creationId xmlns:a16="http://schemas.microsoft.com/office/drawing/2014/main" id="{D0DB7AD4-ACD3-4DBB-A0A1-16EC5D7D1024}"/>
              </a:ext>
            </a:extLst>
          </p:cNvPr>
          <p:cNvSpPr>
            <a:spLocks noGrp="1" noChangeArrowheads="1"/>
          </p:cNvSpPr>
          <p:nvPr>
            <p:ph type="title"/>
          </p:nvPr>
        </p:nvSpPr>
        <p:spPr bwMode="auto">
          <a:xfrm>
            <a:off x="755650" y="333375"/>
            <a:ext cx="7315200" cy="1023938"/>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cs typeface="Times New Roman" pitchFamily="18" charset="0"/>
              </a:rPr>
              <a:t>项目资本成本不同于</a:t>
            </a:r>
            <a:br>
              <a:rPr lang="en-US" altLang="zh-CN" sz="3600" dirty="0">
                <a:effectLst>
                  <a:outerShdw blurRad="38100" dist="38100" dir="2700000" algn="tl">
                    <a:srgbClr val="C0C0C0"/>
                  </a:outerShdw>
                </a:effectLst>
                <a:ea typeface="宋体" pitchFamily="2" charset="-122"/>
                <a:cs typeface="Times New Roman" pitchFamily="18" charset="0"/>
              </a:rPr>
            </a:br>
            <a:r>
              <a:rPr lang="zh-CN" altLang="en-US" sz="3600" dirty="0">
                <a:effectLst>
                  <a:outerShdw blurRad="38100" dist="38100" dir="2700000" algn="tl">
                    <a:srgbClr val="C0C0C0"/>
                  </a:outerShdw>
                </a:effectLst>
                <a:ea typeface="宋体" pitchFamily="2" charset="-122"/>
                <a:cs typeface="Times New Roman" pitchFamily="18" charset="0"/>
              </a:rPr>
              <a:t>现有企业资本成本：示例 </a:t>
            </a:r>
            <a:r>
              <a:rPr lang="en-US" altLang="zh-CN" sz="3600" dirty="0">
                <a:effectLst>
                  <a:outerShdw blurRad="38100" dist="38100" dir="2700000" algn="tl">
                    <a:srgbClr val="C0C0C0"/>
                  </a:outerShdw>
                </a:effectLst>
                <a:ea typeface="宋体" pitchFamily="2" charset="-122"/>
                <a:cs typeface="Times New Roman" pitchFamily="18" charset="0"/>
              </a:rPr>
              <a:t>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3763">
                                            <p:txEl>
                                              <p:pRg st="5" end="5"/>
                                            </p:txEl>
                                          </p:spTgt>
                                        </p:tgtEl>
                                        <p:attrNameLst>
                                          <p:attrName>style.visibility</p:attrName>
                                        </p:attrNameLst>
                                      </p:cBhvr>
                                      <p:to>
                                        <p:strVal val="visible"/>
                                      </p:to>
                                    </p:set>
                                    <p:animEffect transition="in" filter="blinds(horizontal)">
                                      <p:cBhvr>
                                        <p:cTn id="7" dur="500"/>
                                        <p:tgtEl>
                                          <p:spTgt spid="373763">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3763">
                                            <p:txEl>
                                              <p:pRg st="6" end="6"/>
                                            </p:txEl>
                                          </p:spTgt>
                                        </p:tgtEl>
                                        <p:attrNameLst>
                                          <p:attrName>style.visibility</p:attrName>
                                        </p:attrNameLst>
                                      </p:cBhvr>
                                      <p:to>
                                        <p:strVal val="visible"/>
                                      </p:to>
                                    </p:set>
                                    <p:animEffect transition="in" filter="blinds(horizontal)">
                                      <p:cBhvr>
                                        <p:cTn id="12" dur="500"/>
                                        <p:tgtEl>
                                          <p:spTgt spid="373763">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3763">
                                            <p:txEl>
                                              <p:pRg st="7" end="7"/>
                                            </p:txEl>
                                          </p:spTgt>
                                        </p:tgtEl>
                                        <p:attrNameLst>
                                          <p:attrName>style.visibility</p:attrName>
                                        </p:attrNameLst>
                                      </p:cBhvr>
                                      <p:to>
                                        <p:strVal val="visible"/>
                                      </p:to>
                                    </p:set>
                                    <p:animEffect transition="in" filter="blinds(horizontal)">
                                      <p:cBhvr>
                                        <p:cTn id="17" dur="500"/>
                                        <p:tgtEl>
                                          <p:spTgt spid="373763">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3763">
                                            <p:txEl>
                                              <p:pRg st="8" end="8"/>
                                            </p:txEl>
                                          </p:spTgt>
                                        </p:tgtEl>
                                        <p:attrNameLst>
                                          <p:attrName>style.visibility</p:attrName>
                                        </p:attrNameLst>
                                      </p:cBhvr>
                                      <p:to>
                                        <p:strVal val="visible"/>
                                      </p:to>
                                    </p:set>
                                    <p:animEffect transition="in" filter="blinds(horizontal)">
                                      <p:cBhvr>
                                        <p:cTn id="22" dur="500"/>
                                        <p:tgtEl>
                                          <p:spTgt spid="3737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1" name="Rectangle 3">
            <a:extLst>
              <a:ext uri="{FF2B5EF4-FFF2-40B4-BE49-F238E27FC236}">
                <a16:creationId xmlns:a16="http://schemas.microsoft.com/office/drawing/2014/main" id="{763B0F8F-A3A5-4C97-92A3-648050CDEBCE}"/>
              </a:ext>
            </a:extLst>
          </p:cNvPr>
          <p:cNvSpPr>
            <a:spLocks noGrp="1" noChangeArrowheads="1"/>
          </p:cNvSpPr>
          <p:nvPr>
            <p:ph type="body" idx="1"/>
          </p:nvPr>
        </p:nvSpPr>
        <p:spPr>
          <a:xfrm>
            <a:off x="900113" y="1557338"/>
            <a:ext cx="7670800" cy="3240087"/>
          </a:xfrm>
          <a:noFill/>
        </p:spPr>
        <p:txBody>
          <a:bodyPr lIns="92075" tIns="46039" rIns="92075" bIns="46039"/>
          <a:lstStyle/>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假设</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Compusell</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公司正打算为其</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PC1000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项目通过发行债券融资</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500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万美元。</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假设</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Compusell</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公司几乎没有未清偿债务，具有很高的信用等级，因此它可以以每年</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％的利率发行债券融资</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500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万。</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％的年利率作为资本成本来计算</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PC1000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项目的</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是错误的。</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5812" name="Text Box 4">
            <a:extLst>
              <a:ext uri="{FF2B5EF4-FFF2-40B4-BE49-F238E27FC236}">
                <a16:creationId xmlns:a16="http://schemas.microsoft.com/office/drawing/2014/main" id="{279ACF73-4135-42D8-9D7E-EB81FE6F4CA4}"/>
              </a:ext>
            </a:extLst>
          </p:cNvPr>
          <p:cNvSpPr txBox="1">
            <a:spLocks noChangeArrowheads="1"/>
          </p:cNvSpPr>
          <p:nvPr/>
        </p:nvSpPr>
        <p:spPr bwMode="auto">
          <a:xfrm>
            <a:off x="1135063" y="5259388"/>
            <a:ext cx="7200900" cy="83026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buClr>
                <a:schemeClr val="accent2"/>
              </a:buClr>
              <a:buSzPct val="75000"/>
              <a:buFont typeface="Wingdings" panose="05000000000000000000" pitchFamily="2" charset="2"/>
              <a:buNone/>
            </a:pPr>
            <a:r>
              <a:rPr lang="zh-CN" altLang="en-US" sz="2400" b="1">
                <a:solidFill>
                  <a:srgbClr val="0000FF"/>
                </a:solidFill>
                <a:latin typeface="Times New Roman" panose="02020603050405020304" pitchFamily="18" charset="0"/>
                <a:ea typeface="宋体" panose="02010600030101010101" pitchFamily="2" charset="-122"/>
              </a:rPr>
              <a:t>在计算一个项目的资本成本时，相关的风险并不是公司为项目融资而发行的融资工具的风险。</a:t>
            </a:r>
            <a:endParaRPr lang="zh-CN" altLang="en-US" sz="2400">
              <a:solidFill>
                <a:srgbClr val="0000FF"/>
              </a:solidFill>
              <a:latin typeface="Times New Roman" panose="02020603050405020304" pitchFamily="18" charset="0"/>
              <a:ea typeface="宋体" panose="02010600030101010101" pitchFamily="2" charset="-122"/>
            </a:endParaRPr>
          </a:p>
        </p:txBody>
      </p:sp>
      <p:sp>
        <p:nvSpPr>
          <p:cNvPr id="375814" name="Rectangle 6">
            <a:extLst>
              <a:ext uri="{FF2B5EF4-FFF2-40B4-BE49-F238E27FC236}">
                <a16:creationId xmlns:a16="http://schemas.microsoft.com/office/drawing/2014/main" id="{A444D49F-7B9A-455D-A6DF-DF1066E8DC7F}"/>
              </a:ext>
            </a:extLst>
          </p:cNvPr>
          <p:cNvSpPr>
            <a:spLocks noGrp="1" noChangeArrowheads="1"/>
          </p:cNvSpPr>
          <p:nvPr>
            <p:ph type="title"/>
          </p:nvPr>
        </p:nvSpPr>
        <p:spPr bwMode="auto">
          <a:xfrm>
            <a:off x="900113" y="549275"/>
            <a:ext cx="7315200" cy="762000"/>
          </a:xfrm>
          <a:ln>
            <a:miter lim="800000"/>
            <a:headEnd/>
            <a:tailEnd/>
          </a:ln>
        </p:spPr>
        <p:txBody>
          <a:bodyPr vert="horz" wrap="square" lIns="92075" tIns="46039" rIns="92075" bIns="46039" numCol="1" anchor="ctr" anchorCtr="0" compatLnSpc="1">
            <a:prstTxWarp prst="textNoShape">
              <a:avLst/>
            </a:prstTxWarp>
          </a:bodyPr>
          <a:lstStyle/>
          <a:p>
            <a:pPr algn="just">
              <a:defRPr/>
            </a:pPr>
            <a:r>
              <a:rPr lang="zh-CN" altLang="en-US" sz="2800" dirty="0">
                <a:effectLst>
                  <a:outerShdw blurRad="38100" dist="38100" dir="2700000" algn="tl">
                    <a:srgbClr val="C0C0C0"/>
                  </a:outerShdw>
                </a:effectLst>
                <a:ea typeface="宋体" pitchFamily="2" charset="-122"/>
                <a:cs typeface="Times New Roman" pitchFamily="18" charset="0"/>
              </a:rPr>
              <a:t>用于计算项目资本成本的风险是投资项目现金流的风险而不是融资工具的风险：示例 </a:t>
            </a:r>
            <a:r>
              <a:rPr lang="en-US" altLang="zh-CN" sz="2800" dirty="0">
                <a:effectLst>
                  <a:outerShdw blurRad="38100" dist="38100" dir="2700000" algn="tl">
                    <a:srgbClr val="C0C0C0"/>
                  </a:outerShdw>
                </a:effectLst>
                <a:ea typeface="宋体" pitchFamily="2" charset="-122"/>
                <a:cs typeface="Times New Roman" pitchFamily="18" charset="0"/>
              </a:rPr>
              <a:t>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blinds(horizontal)">
                                      <p:cBhvr>
                                        <p:cTn id="7" dur="500"/>
                                        <p:tgtEl>
                                          <p:spTgt spid="375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5811">
                                            <p:txEl>
                                              <p:pRg st="1" end="1"/>
                                            </p:txEl>
                                          </p:spTgt>
                                        </p:tgtEl>
                                        <p:attrNameLst>
                                          <p:attrName>style.visibility</p:attrName>
                                        </p:attrNameLst>
                                      </p:cBhvr>
                                      <p:to>
                                        <p:strVal val="visible"/>
                                      </p:to>
                                    </p:set>
                                    <p:animEffect transition="in" filter="blinds(horizontal)">
                                      <p:cBhvr>
                                        <p:cTn id="12" dur="500"/>
                                        <p:tgtEl>
                                          <p:spTgt spid="375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5811">
                                            <p:txEl>
                                              <p:pRg st="2" end="2"/>
                                            </p:txEl>
                                          </p:spTgt>
                                        </p:tgtEl>
                                        <p:attrNameLst>
                                          <p:attrName>style.visibility</p:attrName>
                                        </p:attrNameLst>
                                      </p:cBhvr>
                                      <p:to>
                                        <p:strVal val="visible"/>
                                      </p:to>
                                    </p:set>
                                    <p:animEffect transition="in" filter="blinds(horizontal)">
                                      <p:cBhvr>
                                        <p:cTn id="17" dur="500"/>
                                        <p:tgtEl>
                                          <p:spTgt spid="375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375812"/>
                                        </p:tgtEl>
                                        <p:attrNameLst>
                                          <p:attrName>style.visibility</p:attrName>
                                        </p:attrNameLst>
                                      </p:cBhvr>
                                      <p:to>
                                        <p:strVal val="visible"/>
                                      </p:to>
                                    </p:set>
                                    <p:anim calcmode="lin" valueType="num">
                                      <p:cBhvr>
                                        <p:cTn id="22" dur="500" fill="hold"/>
                                        <p:tgtEl>
                                          <p:spTgt spid="375812"/>
                                        </p:tgtEl>
                                        <p:attrNameLst>
                                          <p:attrName>ppt_w</p:attrName>
                                        </p:attrNameLst>
                                      </p:cBhvr>
                                      <p:tavLst>
                                        <p:tav tm="0">
                                          <p:val>
                                            <p:fltVal val="0"/>
                                          </p:val>
                                        </p:tav>
                                        <p:tav tm="100000">
                                          <p:val>
                                            <p:strVal val="#ppt_w"/>
                                          </p:val>
                                        </p:tav>
                                      </p:tavLst>
                                    </p:anim>
                                    <p:anim calcmode="lin" valueType="num">
                                      <p:cBhvr>
                                        <p:cTn id="23" dur="500" fill="hold"/>
                                        <p:tgtEl>
                                          <p:spTgt spid="37581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9B4E8291-D22B-487D-90EB-D114BE76A863}"/>
              </a:ext>
            </a:extLst>
          </p:cNvPr>
          <p:cNvSpPr>
            <a:spLocks noGrp="1"/>
          </p:cNvSpPr>
          <p:nvPr>
            <p:ph type="title"/>
          </p:nvPr>
        </p:nvSpPr>
        <p:spPr bwMode="auto">
          <a:xfrm>
            <a:off x="457200" y="5492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rPr>
              <a:t>投资项目分析中的其他问题</a:t>
            </a:r>
          </a:p>
        </p:txBody>
      </p:sp>
      <p:sp>
        <p:nvSpPr>
          <p:cNvPr id="37891" name="内容占位符 2">
            <a:extLst>
              <a:ext uri="{FF2B5EF4-FFF2-40B4-BE49-F238E27FC236}">
                <a16:creationId xmlns:a16="http://schemas.microsoft.com/office/drawing/2014/main" id="{56D4C902-6258-4086-AF6A-35BB89773B23}"/>
              </a:ext>
            </a:extLst>
          </p:cNvPr>
          <p:cNvSpPr>
            <a:spLocks noGrp="1" noChangeArrowheads="1"/>
          </p:cNvSpPr>
          <p:nvPr>
            <p:ph sz="half" idx="1"/>
          </p:nvPr>
        </p:nvSpPr>
        <p:spPr>
          <a:xfrm>
            <a:off x="755650" y="1989138"/>
            <a:ext cx="7029450" cy="4114800"/>
          </a:xfrm>
        </p:spPr>
        <p:txBody>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敏感性分析（</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sensitivity analysis</a:t>
            </a:r>
            <a:r>
              <a:rPr lang="zh-CN" altLang="en-US" dirty="0">
                <a:latin typeface="Times New Roman" panose="02020603050405020304" pitchFamily="18" charset="0"/>
                <a:ea typeface="宋体" panose="02010600030101010101" pitchFamily="2" charset="-122"/>
                <a:cs typeface="Times New Roman" panose="02020603050405020304" pitchFamily="18" charset="0"/>
              </a:rPr>
              <a:t>）、情景分析（</a:t>
            </a:r>
            <a:r>
              <a:rPr lang="en-US" altLang="zh-CN" dirty="0">
                <a:latin typeface="Times New Roman" panose="02020603050405020304" pitchFamily="18" charset="0"/>
                <a:ea typeface="宋体" panose="02010600030101010101" pitchFamily="2" charset="-122"/>
                <a:cs typeface="Times New Roman" panose="02020603050405020304" pitchFamily="18" charset="0"/>
              </a:rPr>
              <a:t>scenario analysis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对相互排斥的项目进行排序</a:t>
            </a:r>
          </a:p>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通货膨胀与资本预算</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55F424C7-9D52-47FA-9AFC-42B868CDB257}"/>
              </a:ext>
            </a:extLst>
          </p:cNvPr>
          <p:cNvSpPr>
            <a:spLocks noGrp="1"/>
          </p:cNvSpPr>
          <p:nvPr>
            <p:ph type="title"/>
          </p:nvPr>
        </p:nvSpPr>
        <p:spPr bwMode="auto">
          <a:xfrm>
            <a:off x="539750" y="404813"/>
            <a:ext cx="8229600" cy="687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敏感性分析</a:t>
            </a:r>
          </a:p>
        </p:txBody>
      </p:sp>
      <p:sp>
        <p:nvSpPr>
          <p:cNvPr id="38915" name="内容占位符 2">
            <a:extLst>
              <a:ext uri="{FF2B5EF4-FFF2-40B4-BE49-F238E27FC236}">
                <a16:creationId xmlns:a16="http://schemas.microsoft.com/office/drawing/2014/main" id="{BA023588-9955-4AFC-B333-2D6DE197B3A6}"/>
              </a:ext>
            </a:extLst>
          </p:cNvPr>
          <p:cNvSpPr>
            <a:spLocks noGrp="1" noChangeArrowheads="1"/>
          </p:cNvSpPr>
          <p:nvPr>
            <p:ph sz="half" idx="1"/>
          </p:nvPr>
        </p:nvSpPr>
        <p:spPr>
          <a:xfrm>
            <a:off x="722534" y="1340768"/>
            <a:ext cx="7832725" cy="2448272"/>
          </a:xfrm>
        </p:spPr>
        <p:txBody>
          <a:bodyPr/>
          <a:lstStyle/>
          <a:p>
            <a:pPr algn="just">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敏感性分析（</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sensitivity analysis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），也叫</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What-if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分析或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BOP</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Best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Optimistic, Pessimistic</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）分析。指一个参数发生变动，而其他参数不变（处于正常值）情况下的净现值。其目的是：在一些参数不同于假设的情况下，测试该项目是否仍然值得投资（表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6-3</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内容占位符 6">
            <a:extLst>
              <a:ext uri="{FF2B5EF4-FFF2-40B4-BE49-F238E27FC236}">
                <a16:creationId xmlns:a16="http://schemas.microsoft.com/office/drawing/2014/main" id="{2CAD03A8-F3CC-4904-8EF0-057236096AA9}"/>
              </a:ext>
            </a:extLst>
          </p:cNvPr>
          <p:cNvGraphicFramePr>
            <a:graphicFrameLocks noGrp="1"/>
          </p:cNvGraphicFramePr>
          <p:nvPr>
            <p:extLst>
              <p:ext uri="{D42A27DB-BD31-4B8C-83A1-F6EECF244321}">
                <p14:modId xmlns:p14="http://schemas.microsoft.com/office/powerpoint/2010/main" val="377488196"/>
              </p:ext>
            </p:extLst>
          </p:nvPr>
        </p:nvGraphicFramePr>
        <p:xfrm>
          <a:off x="1091940" y="4037608"/>
          <a:ext cx="7434263" cy="1489076"/>
        </p:xfrm>
        <a:graphic>
          <a:graphicData uri="http://schemas.openxmlformats.org/drawingml/2006/table">
            <a:tbl>
              <a:tblPr/>
              <a:tblGrid>
                <a:gridCol w="3108325">
                  <a:extLst>
                    <a:ext uri="{9D8B030D-6E8A-4147-A177-3AD203B41FA5}">
                      <a16:colId xmlns:a16="http://schemas.microsoft.com/office/drawing/2014/main" val="20000"/>
                    </a:ext>
                  </a:extLst>
                </a:gridCol>
                <a:gridCol w="1631950">
                  <a:extLst>
                    <a:ext uri="{9D8B030D-6E8A-4147-A177-3AD203B41FA5}">
                      <a16:colId xmlns:a16="http://schemas.microsoft.com/office/drawing/2014/main" val="20001"/>
                    </a:ext>
                  </a:extLst>
                </a:gridCol>
                <a:gridCol w="1347788">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tblGrid>
              <a:tr h="372269">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悲观</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正常</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乐观</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2269">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销量（正负</a:t>
                      </a: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10%</a:t>
                      </a: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-1.25</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123.56</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248.37</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2269">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销售价格（正负</a:t>
                      </a: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10%</a:t>
                      </a: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-375.69</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123.56</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622.81</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2269">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固定成本（正负</a:t>
                      </a: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10%</a:t>
                      </a: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46.18</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123.56</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200.94</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3"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4">
            <a:extLst>
              <a:ext uri="{FF2B5EF4-FFF2-40B4-BE49-F238E27FC236}">
                <a16:creationId xmlns:a16="http://schemas.microsoft.com/office/drawing/2014/main" id="{7D451B88-D5E9-4858-87EE-9234E5CBE0BD}"/>
              </a:ext>
            </a:extLst>
          </p:cNvPr>
          <p:cNvSpPr>
            <a:spLocks noGrp="1" noChangeArrowheads="1"/>
          </p:cNvSpPr>
          <p:nvPr>
            <p:ph type="title"/>
          </p:nvPr>
        </p:nvSpPr>
        <p:spPr bwMode="auto">
          <a:xfrm>
            <a:off x="457200" y="5492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敏感性分析与蒙特卡罗模拟</a:t>
            </a:r>
          </a:p>
        </p:txBody>
      </p:sp>
      <p:sp>
        <p:nvSpPr>
          <p:cNvPr id="39939" name="内容占位符 5">
            <a:extLst>
              <a:ext uri="{FF2B5EF4-FFF2-40B4-BE49-F238E27FC236}">
                <a16:creationId xmlns:a16="http://schemas.microsoft.com/office/drawing/2014/main" id="{197296F3-648F-4BCD-993A-4B346B2BD8B4}"/>
              </a:ext>
            </a:extLst>
          </p:cNvPr>
          <p:cNvSpPr>
            <a:spLocks noGrp="1" noChangeArrowheads="1"/>
          </p:cNvSpPr>
          <p:nvPr>
            <p:ph idx="1"/>
          </p:nvPr>
        </p:nvSpPr>
        <p:spPr>
          <a:xfrm>
            <a:off x="685800" y="1628775"/>
            <a:ext cx="3238500" cy="4114800"/>
          </a:xfrm>
        </p:spPr>
        <p:txBody>
          <a:bodyPr/>
          <a:lstStyle/>
          <a:p>
            <a:r>
              <a:rPr lang="zh-CN" altLang="en-US" sz="2800">
                <a:ea typeface="宋体" panose="02010600030101010101" pitchFamily="2" charset="-122"/>
              </a:rPr>
              <a:t>蒙特卡罗模拟因摩纳哥著名的赌场而得名。它能够帮助人们从数学上表述物理、化学、工程、经济学以及环境动力学中一些非常复杂的相互作用。</a:t>
            </a:r>
          </a:p>
        </p:txBody>
      </p:sp>
      <p:pic>
        <p:nvPicPr>
          <p:cNvPr id="39940" name="Picture 4">
            <a:extLst>
              <a:ext uri="{FF2B5EF4-FFF2-40B4-BE49-F238E27FC236}">
                <a16:creationId xmlns:a16="http://schemas.microsoft.com/office/drawing/2014/main" id="{2E3A0458-8F97-4433-9126-CD4F88F80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741488"/>
            <a:ext cx="5184775"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6ADF3C73-6200-0BA4-896E-28320BAF621A}"/>
              </a:ext>
            </a:extLst>
          </p:cNvPr>
          <p:cNvSpPr txBox="1"/>
          <p:nvPr/>
        </p:nvSpPr>
        <p:spPr>
          <a:xfrm>
            <a:off x="1036369" y="5954712"/>
            <a:ext cx="7632848" cy="646331"/>
          </a:xfrm>
          <a:prstGeom prst="rect">
            <a:avLst/>
          </a:prstGeom>
          <a:noFill/>
        </p:spPr>
        <p:txBody>
          <a:bodyPr wrap="square">
            <a:spAutoFit/>
          </a:bodyPr>
          <a:lstStyle/>
          <a:p>
            <a:r>
              <a:rPr lang="zh-CN" altLang="en-US" sz="1800" dirty="0"/>
              <a:t>挑战性作业：下载水晶球软件（crystal ball），并熟悉其使用方法。找时间要做实验操作（敏感性分析，实际上就是蒙特卡洛模拟）</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DE41F-FE2E-4146-B173-3E64F29B2C77}"/>
              </a:ext>
            </a:extLst>
          </p:cNvPr>
          <p:cNvSpPr>
            <a:spLocks noGrp="1"/>
          </p:cNvSpPr>
          <p:nvPr>
            <p:ph type="title"/>
          </p:nvPr>
        </p:nvSpPr>
        <p:spPr/>
        <p:txBody>
          <a:bodyPr/>
          <a:lstStyle/>
          <a:p>
            <a:r>
              <a:rPr lang="zh-CN" altLang="en-US" dirty="0"/>
              <a:t>情景分析</a:t>
            </a:r>
          </a:p>
        </p:txBody>
      </p:sp>
      <p:sp>
        <p:nvSpPr>
          <p:cNvPr id="3" name="内容占位符 2">
            <a:extLst>
              <a:ext uri="{FF2B5EF4-FFF2-40B4-BE49-F238E27FC236}">
                <a16:creationId xmlns:a16="http://schemas.microsoft.com/office/drawing/2014/main" id="{DB597835-B349-48C0-9A32-7D583C9275DE}"/>
              </a:ext>
            </a:extLst>
          </p:cNvPr>
          <p:cNvSpPr>
            <a:spLocks noGrp="1"/>
          </p:cNvSpPr>
          <p:nvPr>
            <p:ph idx="1"/>
          </p:nvPr>
        </p:nvSpPr>
        <p:spPr>
          <a:xfrm>
            <a:off x="457200" y="1556792"/>
            <a:ext cx="8001000" cy="4114800"/>
          </a:xfrm>
        </p:spPr>
        <p:txBody>
          <a:bodyPr/>
          <a:lstStyle/>
          <a:p>
            <a:r>
              <a:rPr lang="zh-CN" altLang="en-US" dirty="0">
                <a:latin typeface="宋体" panose="02010600030101010101" pitchFamily="2" charset="-122"/>
                <a:ea typeface="宋体" panose="02010600030101010101" pitchFamily="2" charset="-122"/>
              </a:rPr>
              <a:t>场景分析（</a:t>
            </a:r>
            <a:r>
              <a:rPr lang="en-US" altLang="zh-CN" dirty="0">
                <a:latin typeface="宋体" panose="02010600030101010101" pitchFamily="2" charset="-122"/>
                <a:ea typeface="宋体" panose="02010600030101010101" pitchFamily="2" charset="-122"/>
              </a:rPr>
              <a:t>scenario analysis</a:t>
            </a:r>
            <a:r>
              <a:rPr lang="zh-CN" altLang="en-US" dirty="0">
                <a:latin typeface="宋体" panose="02010600030101010101" pitchFamily="2" charset="-122"/>
                <a:ea typeface="宋体" panose="02010600030101010101" pitchFamily="2" charset="-122"/>
              </a:rPr>
              <a:t>）在某种情形下，分析项目的净现值。其与敏感性分析的区别在于：综合考虑各种参数。即计算几种参数可能会同时变动下的净现值。比如经济衰退会同时导致项目收入减少，销售价格降低，成本增加。</a:t>
            </a: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43674529"/>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4">
            <a:extLst>
              <a:ext uri="{FF2B5EF4-FFF2-40B4-BE49-F238E27FC236}">
                <a16:creationId xmlns:a16="http://schemas.microsoft.com/office/drawing/2014/main" id="{AA222737-F646-4685-9DB2-407BB469994E}"/>
              </a:ext>
            </a:extLst>
          </p:cNvPr>
          <p:cNvSpPr>
            <a:spLocks noGrp="1" noChangeArrowheads="1"/>
          </p:cNvSpPr>
          <p:nvPr>
            <p:ph type="title"/>
          </p:nvPr>
        </p:nvSpPr>
        <p:spPr bwMode="auto">
          <a:xfrm>
            <a:off x="457200" y="188913"/>
            <a:ext cx="8229600" cy="1079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cs typeface="Times New Roman" panose="02020603050405020304" pitchFamily="18" charset="0"/>
              </a:rPr>
              <a:t>会计盈亏平衡点</a:t>
            </a:r>
            <a:br>
              <a:rPr lang="en-US" altLang="zh-CN">
                <a:ea typeface="宋体" panose="02010600030101010101" pitchFamily="2" charset="-122"/>
                <a:cs typeface="Times New Roman" panose="02020603050405020304" pitchFamily="18" charset="0"/>
              </a:rPr>
            </a:br>
            <a:r>
              <a:rPr lang="zh-CN" altLang="en-US" sz="3600">
                <a:ea typeface="宋体" panose="02010600030101010101" pitchFamily="2" charset="-122"/>
                <a:cs typeface="Times New Roman" panose="02020603050405020304" pitchFamily="18" charset="0"/>
              </a:rPr>
              <a:t>（</a:t>
            </a:r>
            <a:r>
              <a:rPr lang="en-US" altLang="zh-CN" sz="3600">
                <a:ea typeface="宋体" panose="02010600030101010101" pitchFamily="2" charset="-122"/>
                <a:cs typeface="Times New Roman" panose="02020603050405020304" pitchFamily="18" charset="0"/>
              </a:rPr>
              <a:t>Break-even point</a:t>
            </a:r>
            <a:r>
              <a:rPr lang="zh-CN" altLang="en-US" sz="3600">
                <a:ea typeface="宋体" panose="02010600030101010101" pitchFamily="2" charset="-122"/>
                <a:cs typeface="Times New Roman" panose="02020603050405020304" pitchFamily="18" charset="0"/>
              </a:rPr>
              <a:t>）</a:t>
            </a:r>
            <a:endParaRPr lang="zh-CN" altLang="en-US">
              <a:ea typeface="宋体" panose="02010600030101010101" pitchFamily="2" charset="-122"/>
              <a:cs typeface="Times New Roman" panose="02020603050405020304" pitchFamily="18" charset="0"/>
            </a:endParaRPr>
          </a:p>
        </p:txBody>
      </p:sp>
      <p:sp>
        <p:nvSpPr>
          <p:cNvPr id="6" name="内容占位符 5">
            <a:extLst>
              <a:ext uri="{FF2B5EF4-FFF2-40B4-BE49-F238E27FC236}">
                <a16:creationId xmlns:a16="http://schemas.microsoft.com/office/drawing/2014/main" id="{03A562F4-90AD-4513-A13A-4F01EA8F75E1}"/>
              </a:ext>
            </a:extLst>
          </p:cNvPr>
          <p:cNvSpPr>
            <a:spLocks noGrp="1" noRot="1" noChangeAspect="1" noMove="1" noResize="1" noEditPoints="1" noAdjustHandles="1" noChangeArrowheads="1" noChangeShapeType="1" noTextEdit="1"/>
          </p:cNvSpPr>
          <p:nvPr>
            <p:ph idx="1"/>
          </p:nvPr>
        </p:nvSpPr>
        <p:spPr>
          <a:xfrm>
            <a:off x="685800" y="1628800"/>
            <a:ext cx="8229600" cy="4114800"/>
          </a:xfrm>
          <a:blipFill>
            <a:blip r:embed="rId2"/>
            <a:stretch>
              <a:fillRect l="-1185" t="-2519"/>
            </a:stretch>
          </a:blipFill>
        </p:spPr>
        <p:txBody>
          <a:bodyPr/>
          <a:lstStyle/>
          <a:p>
            <a:pPr>
              <a:defRPr/>
            </a:pPr>
            <a:r>
              <a:rPr lang="zh-CN" altLang="en-US">
                <a:noFill/>
              </a:rPr>
              <a:t> </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CF4D0-9B98-3C2D-C45F-52D5E2E884D5}"/>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成功投资案例</a:t>
            </a:r>
            <a:r>
              <a:rPr lang="en-US" altLang="zh-CN" dirty="0">
                <a:latin typeface="宋体" panose="02010600030101010101" pitchFamily="2" charset="-122"/>
                <a:ea typeface="宋体" panose="02010600030101010101" pitchFamily="2" charset="-122"/>
              </a:rPr>
              <a:t>2</a:t>
            </a:r>
            <a:endParaRPr lang="zh-CN" altLang="en-US"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A37A5B8C-0EC7-F082-BA0F-0B36BF74471D}"/>
              </a:ext>
            </a:extLst>
          </p:cNvPr>
          <p:cNvSpPr>
            <a:spLocks noGrp="1"/>
          </p:cNvSpPr>
          <p:nvPr>
            <p:ph idx="1"/>
          </p:nvPr>
        </p:nvSpPr>
        <p:spPr>
          <a:xfrm>
            <a:off x="3861982" y="1547617"/>
            <a:ext cx="4462264" cy="4114800"/>
          </a:xfrm>
        </p:spPr>
        <p:txBody>
          <a:bodyPr/>
          <a:lstStyle/>
          <a:p>
            <a:r>
              <a:rPr lang="zh-CN" altLang="en-US" sz="2000" dirty="0">
                <a:latin typeface="宋体" panose="02010600030101010101" pitchFamily="2" charset="-122"/>
                <a:ea typeface="宋体" panose="02010600030101010101" pitchFamily="2" charset="-122"/>
              </a:rPr>
              <a:t>开心麻花电影</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独行月球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在上映的第</a:t>
            </a:r>
            <a:r>
              <a:rPr lang="en-US" altLang="zh-CN" sz="2000" dirty="0">
                <a:latin typeface="宋体" panose="02010600030101010101" pitchFamily="2" charset="-122"/>
                <a:ea typeface="宋体" panose="02010600030101010101" pitchFamily="2" charset="-122"/>
              </a:rPr>
              <a:t>48</a:t>
            </a:r>
            <a:r>
              <a:rPr lang="zh-CN" altLang="en-US" sz="2000" dirty="0">
                <a:latin typeface="宋体" panose="02010600030101010101" pitchFamily="2" charset="-122"/>
                <a:ea typeface="宋体" panose="02010600030101010101" pitchFamily="2" charset="-122"/>
              </a:rPr>
              <a:t>天，累计票房突破</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亿，成为中国影史第</a:t>
            </a:r>
            <a:r>
              <a:rPr lang="en-US" altLang="zh-CN" sz="2000" dirty="0">
                <a:latin typeface="宋体" panose="02010600030101010101" pitchFamily="2" charset="-122"/>
                <a:ea typeface="宋体" panose="02010600030101010101" pitchFamily="2" charset="-122"/>
              </a:rPr>
              <a:t>15</a:t>
            </a:r>
            <a:r>
              <a:rPr lang="zh-CN" altLang="en-US" sz="2000" dirty="0">
                <a:latin typeface="宋体" panose="02010600030101010101" pitchFamily="2" charset="-122"/>
                <a:ea typeface="宋体" panose="02010600030101010101" pitchFamily="2" charset="-122"/>
              </a:rPr>
              <a:t>部票房超过</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亿的影片，也是截至目前的年度票房亚军。</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成本个</a:t>
            </a:r>
            <a:r>
              <a:rPr lang="en-US" altLang="zh-CN" sz="2000" dirty="0">
                <a:latin typeface="宋体" panose="02010600030101010101" pitchFamily="2" charset="-122"/>
                <a:ea typeface="宋体" panose="02010600030101010101" pitchFamily="2" charset="-122"/>
              </a:rPr>
              <a:t>3.5</a:t>
            </a:r>
            <a:r>
              <a:rPr lang="zh-CN" altLang="en-US" sz="2000" dirty="0">
                <a:latin typeface="宋体" panose="02010600030101010101" pitchFamily="2" charset="-122"/>
                <a:ea typeface="宋体" panose="02010600030101010101" pitchFamily="2" charset="-122"/>
              </a:rPr>
              <a:t>亿。按照广电限薪令规定，主要演员最多拿电影制作总成本的</a:t>
            </a:r>
            <a:r>
              <a:rPr lang="en-US" altLang="zh-CN" sz="2000" dirty="0">
                <a:latin typeface="宋体" panose="02010600030101010101" pitchFamily="2" charset="-122"/>
                <a:ea typeface="宋体" panose="02010600030101010101" pitchFamily="2" charset="-122"/>
              </a:rPr>
              <a:t>40%</a:t>
            </a:r>
            <a:r>
              <a:rPr lang="zh-CN" altLang="en-US" sz="2000" dirty="0">
                <a:latin typeface="宋体" panose="02010600030101010101" pitchFamily="2" charset="-122"/>
                <a:ea typeface="宋体" panose="02010600030101010101" pitchFamily="2" charset="-122"/>
              </a:rPr>
              <a:t>，总片酬不高于</a:t>
            </a:r>
            <a:r>
              <a:rPr lang="en-US" altLang="zh-CN" sz="2000" dirty="0">
                <a:latin typeface="宋体" panose="02010600030101010101" pitchFamily="2" charset="-122"/>
                <a:ea typeface="宋体" panose="02010600030101010101" pitchFamily="2" charset="-122"/>
              </a:rPr>
              <a:t>5000</a:t>
            </a:r>
            <a:r>
              <a:rPr lang="zh-CN" altLang="en-US" sz="2000" dirty="0">
                <a:latin typeface="宋体" panose="02010600030101010101" pitchFamily="2" charset="-122"/>
                <a:ea typeface="宋体" panose="02010600030101010101" pitchFamily="2" charset="-122"/>
              </a:rPr>
              <a:t>万。</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沈腾基本能拿到顶级薪水</a:t>
            </a:r>
            <a:r>
              <a:rPr lang="en-US" altLang="zh-CN" sz="2000" dirty="0">
                <a:latin typeface="宋体" panose="02010600030101010101" pitchFamily="2" charset="-122"/>
                <a:ea typeface="宋体" panose="02010600030101010101" pitchFamily="2" charset="-122"/>
              </a:rPr>
              <a:t>5000</a:t>
            </a:r>
            <a:r>
              <a:rPr lang="zh-CN" altLang="en-US" sz="2000" dirty="0">
                <a:latin typeface="宋体" panose="02010600030101010101" pitchFamily="2" charset="-122"/>
                <a:ea typeface="宋体" panose="02010600030101010101" pitchFamily="2" charset="-122"/>
              </a:rPr>
              <a:t>万。马丽基本能拿</a:t>
            </a:r>
            <a:r>
              <a:rPr lang="en-US" altLang="zh-CN" sz="2000" dirty="0">
                <a:latin typeface="宋体" panose="02010600030101010101" pitchFamily="2" charset="-122"/>
                <a:ea typeface="宋体" panose="02010600030101010101" pitchFamily="2" charset="-122"/>
              </a:rPr>
              <a:t>3000</a:t>
            </a:r>
            <a:r>
              <a:rPr lang="zh-CN" altLang="en-US" sz="2000" dirty="0">
                <a:latin typeface="宋体" panose="02010600030101010101" pitchFamily="2" charset="-122"/>
                <a:ea typeface="宋体" panose="02010600030101010101" pitchFamily="2" charset="-122"/>
              </a:rPr>
              <a:t>万左右，其他演员和工作人员能拿</a:t>
            </a:r>
            <a:r>
              <a:rPr lang="en-US" altLang="zh-CN" sz="2000" dirty="0">
                <a:latin typeface="宋体" panose="02010600030101010101" pitchFamily="2" charset="-122"/>
                <a:ea typeface="宋体" panose="02010600030101010101" pitchFamily="2" charset="-122"/>
              </a:rPr>
              <a:t>1000</a:t>
            </a:r>
            <a:r>
              <a:rPr lang="zh-CN" altLang="en-US" sz="2000" dirty="0">
                <a:latin typeface="宋体" panose="02010600030101010101" pitchFamily="2" charset="-122"/>
                <a:ea typeface="宋体" panose="02010600030101010101" pitchFamily="2" charset="-122"/>
              </a:rPr>
              <a:t>多万，导演张吃鱼拿的薪酬是电影出品方收入的</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，基本是</a:t>
            </a:r>
            <a:r>
              <a:rPr lang="en-US" altLang="zh-CN" sz="2000" dirty="0">
                <a:latin typeface="宋体" panose="02010600030101010101" pitchFamily="2" charset="-122"/>
                <a:ea typeface="宋体" panose="02010600030101010101" pitchFamily="2" charset="-122"/>
              </a:rPr>
              <a:t>4800</a:t>
            </a:r>
            <a:r>
              <a:rPr lang="zh-CN" altLang="en-US" sz="2000" dirty="0">
                <a:latin typeface="宋体" panose="02010600030101010101" pitchFamily="2" charset="-122"/>
                <a:ea typeface="宋体" panose="02010600030101010101" pitchFamily="2" charset="-122"/>
              </a:rPr>
              <a:t>多万。</a:t>
            </a:r>
          </a:p>
        </p:txBody>
      </p:sp>
      <p:sp>
        <p:nvSpPr>
          <p:cNvPr id="4" name="AutoShape 2">
            <a:extLst>
              <a:ext uri="{FF2B5EF4-FFF2-40B4-BE49-F238E27FC236}">
                <a16:creationId xmlns:a16="http://schemas.microsoft.com/office/drawing/2014/main" id="{18D06731-CF7B-7D2B-EEA2-FD4C03C0FE9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a:extLst>
              <a:ext uri="{FF2B5EF4-FFF2-40B4-BE49-F238E27FC236}">
                <a16:creationId xmlns:a16="http://schemas.microsoft.com/office/drawing/2014/main" id="{8CDDD348-FF3E-498B-3DB7-3BA21983B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18186"/>
            <a:ext cx="2860416" cy="5085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298211"/>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5">
            <a:extLst>
              <a:ext uri="{FF2B5EF4-FFF2-40B4-BE49-F238E27FC236}">
                <a16:creationId xmlns:a16="http://schemas.microsoft.com/office/drawing/2014/main" id="{490476D0-A85B-4B78-B935-1BB91050CEE8}"/>
              </a:ext>
            </a:extLst>
          </p:cNvPr>
          <p:cNvSpPr>
            <a:spLocks noGrp="1"/>
          </p:cNvSpPr>
          <p:nvPr>
            <p:ph type="sldNum" sz="quarter" idx="12"/>
          </p:nvPr>
        </p:nvSpPr>
        <p:spPr bwMode="auto">
          <a:xfrm>
            <a:off x="6553200" y="6243638"/>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fld id="{1D13137C-4B99-4B47-85A6-7FDD29972029}" type="slidenum">
              <a:rPr lang="en-US" altLang="zh-CN" smtClean="0"/>
              <a:pPr eaLnBrk="1" hangingPunct="1"/>
              <a:t>30</a:t>
            </a:fld>
            <a:endParaRPr lang="en-US" altLang="zh-CN">
              <a:latin typeface="Verdana" panose="020B0604030504040204" pitchFamily="34" charset="0"/>
            </a:endParaRPr>
          </a:p>
        </p:txBody>
      </p:sp>
      <p:sp>
        <p:nvSpPr>
          <p:cNvPr id="332802" name="Rectangle 2">
            <a:extLst>
              <a:ext uri="{FF2B5EF4-FFF2-40B4-BE49-F238E27FC236}">
                <a16:creationId xmlns:a16="http://schemas.microsoft.com/office/drawing/2014/main" id="{99E4C41A-FC6E-4F0D-891F-774E38C3F79C}"/>
              </a:ext>
            </a:extLst>
          </p:cNvPr>
          <p:cNvSpPr>
            <a:spLocks noGrp="1" noChangeArrowheads="1"/>
          </p:cNvSpPr>
          <p:nvPr>
            <p:ph type="title"/>
          </p:nvPr>
        </p:nvSpPr>
        <p:spPr>
          <a:xfrm>
            <a:off x="457200" y="376558"/>
            <a:ext cx="8229600" cy="939801"/>
          </a:xfrm>
        </p:spPr>
        <p:txBody>
          <a:bodyPr/>
          <a:lstStyle/>
          <a:p>
            <a:pPr eaLnBrk="1" hangingPunct="1">
              <a:defRPr/>
            </a:pPr>
            <a:r>
              <a:rPr lang="zh-CN" altLang="en-US" sz="4000" dirty="0">
                <a:ea typeface="仿宋_GB2312" pitchFamily="49" charset="-122"/>
              </a:rPr>
              <a:t>会计盈亏平衡点</a:t>
            </a:r>
          </a:p>
        </p:txBody>
      </p:sp>
      <p:sp>
        <p:nvSpPr>
          <p:cNvPr id="118788" name="Line 4">
            <a:extLst>
              <a:ext uri="{FF2B5EF4-FFF2-40B4-BE49-F238E27FC236}">
                <a16:creationId xmlns:a16="http://schemas.microsoft.com/office/drawing/2014/main" id="{C3641701-31CA-4D4C-BD79-1338474D588D}"/>
              </a:ext>
            </a:extLst>
          </p:cNvPr>
          <p:cNvSpPr>
            <a:spLocks noChangeShapeType="1"/>
          </p:cNvSpPr>
          <p:nvPr/>
        </p:nvSpPr>
        <p:spPr bwMode="auto">
          <a:xfrm>
            <a:off x="2187798" y="4939978"/>
            <a:ext cx="43195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118789" name="Line 5">
            <a:extLst>
              <a:ext uri="{FF2B5EF4-FFF2-40B4-BE49-F238E27FC236}">
                <a16:creationId xmlns:a16="http://schemas.microsoft.com/office/drawing/2014/main" id="{6208137A-A148-48D2-BD51-8FBAC6646752}"/>
              </a:ext>
            </a:extLst>
          </p:cNvPr>
          <p:cNvSpPr>
            <a:spLocks noChangeShapeType="1"/>
          </p:cNvSpPr>
          <p:nvPr/>
        </p:nvSpPr>
        <p:spPr bwMode="auto">
          <a:xfrm flipV="1">
            <a:off x="2187798" y="1412553"/>
            <a:ext cx="0" cy="3527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118790" name="Text Box 6">
            <a:extLst>
              <a:ext uri="{FF2B5EF4-FFF2-40B4-BE49-F238E27FC236}">
                <a16:creationId xmlns:a16="http://schemas.microsoft.com/office/drawing/2014/main" id="{2674C369-0E79-49BC-A377-2214B1B440EC}"/>
              </a:ext>
            </a:extLst>
          </p:cNvPr>
          <p:cNvSpPr txBox="1">
            <a:spLocks noChangeArrowheads="1"/>
          </p:cNvSpPr>
          <p:nvPr/>
        </p:nvSpPr>
        <p:spPr bwMode="auto">
          <a:xfrm>
            <a:off x="1130886" y="1527150"/>
            <a:ext cx="10080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mj-ea"/>
                <a:ea typeface="+mj-ea"/>
              </a:rPr>
              <a:t>金额</a:t>
            </a:r>
          </a:p>
        </p:txBody>
      </p:sp>
      <p:sp>
        <p:nvSpPr>
          <p:cNvPr id="332807" name="Line 7">
            <a:extLst>
              <a:ext uri="{FF2B5EF4-FFF2-40B4-BE49-F238E27FC236}">
                <a16:creationId xmlns:a16="http://schemas.microsoft.com/office/drawing/2014/main" id="{2306991F-5B6E-46A2-99C0-0F4C48E5FB16}"/>
              </a:ext>
            </a:extLst>
          </p:cNvPr>
          <p:cNvSpPr>
            <a:spLocks noChangeShapeType="1"/>
          </p:cNvSpPr>
          <p:nvPr/>
        </p:nvSpPr>
        <p:spPr bwMode="auto">
          <a:xfrm>
            <a:off x="2195736" y="3789040"/>
            <a:ext cx="38084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332808" name="Line 8">
            <a:extLst>
              <a:ext uri="{FF2B5EF4-FFF2-40B4-BE49-F238E27FC236}">
                <a16:creationId xmlns:a16="http://schemas.microsoft.com/office/drawing/2014/main" id="{9F34629C-D5A9-4884-984B-4910A5D8F999}"/>
              </a:ext>
            </a:extLst>
          </p:cNvPr>
          <p:cNvSpPr>
            <a:spLocks noChangeShapeType="1"/>
          </p:cNvSpPr>
          <p:nvPr/>
        </p:nvSpPr>
        <p:spPr bwMode="auto">
          <a:xfrm flipV="1">
            <a:off x="2187798" y="1628453"/>
            <a:ext cx="2663825" cy="33115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332809" name="Line 9">
            <a:extLst>
              <a:ext uri="{FF2B5EF4-FFF2-40B4-BE49-F238E27FC236}">
                <a16:creationId xmlns:a16="http://schemas.microsoft.com/office/drawing/2014/main" id="{EE66537F-A94A-4565-B642-8220060D8C8F}"/>
              </a:ext>
            </a:extLst>
          </p:cNvPr>
          <p:cNvSpPr>
            <a:spLocks noChangeShapeType="1"/>
          </p:cNvSpPr>
          <p:nvPr/>
        </p:nvSpPr>
        <p:spPr bwMode="auto">
          <a:xfrm flipV="1">
            <a:off x="2187798" y="1988815"/>
            <a:ext cx="2952750" cy="1800225"/>
          </a:xfrm>
          <a:prstGeom prst="line">
            <a:avLst/>
          </a:prstGeom>
          <a:noFill/>
          <a:ln w="28575">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332810" name="Line 10">
            <a:extLst>
              <a:ext uri="{FF2B5EF4-FFF2-40B4-BE49-F238E27FC236}">
                <a16:creationId xmlns:a16="http://schemas.microsoft.com/office/drawing/2014/main" id="{D0E5C548-8902-49FF-B7EB-08BB330DBBF8}"/>
              </a:ext>
            </a:extLst>
          </p:cNvPr>
          <p:cNvSpPr>
            <a:spLocks noChangeShapeType="1"/>
          </p:cNvSpPr>
          <p:nvPr/>
        </p:nvSpPr>
        <p:spPr bwMode="auto">
          <a:xfrm flipV="1">
            <a:off x="2213198" y="3106415"/>
            <a:ext cx="2952750"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118795" name="Text Box 11">
            <a:extLst>
              <a:ext uri="{FF2B5EF4-FFF2-40B4-BE49-F238E27FC236}">
                <a16:creationId xmlns:a16="http://schemas.microsoft.com/office/drawing/2014/main" id="{26941723-67DF-4D25-B56B-EA00EA2D6D96}"/>
              </a:ext>
            </a:extLst>
          </p:cNvPr>
          <p:cNvSpPr txBox="1">
            <a:spLocks noChangeArrowheads="1"/>
          </p:cNvSpPr>
          <p:nvPr/>
        </p:nvSpPr>
        <p:spPr bwMode="auto">
          <a:xfrm>
            <a:off x="6435948" y="5084440"/>
            <a:ext cx="1008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mj-ea"/>
                <a:ea typeface="+mj-ea"/>
              </a:rPr>
              <a:t>销量</a:t>
            </a:r>
            <a:r>
              <a:rPr lang="en-US" altLang="zh-CN" dirty="0">
                <a:latin typeface="+mj-ea"/>
                <a:ea typeface="+mj-ea"/>
              </a:rPr>
              <a:t>q</a:t>
            </a:r>
            <a:endParaRPr lang="zh-CN" altLang="en-US" dirty="0">
              <a:latin typeface="+mj-ea"/>
              <a:ea typeface="+mj-ea"/>
            </a:endParaRPr>
          </a:p>
        </p:txBody>
      </p:sp>
      <p:sp>
        <p:nvSpPr>
          <p:cNvPr id="332812" name="AutoShape 12">
            <a:extLst>
              <a:ext uri="{FF2B5EF4-FFF2-40B4-BE49-F238E27FC236}">
                <a16:creationId xmlns:a16="http://schemas.microsoft.com/office/drawing/2014/main" id="{2F14FE0D-3C4A-4F4B-826B-1D1B4E572ED0}"/>
              </a:ext>
            </a:extLst>
          </p:cNvPr>
          <p:cNvSpPr>
            <a:spLocks/>
          </p:cNvSpPr>
          <p:nvPr/>
        </p:nvSpPr>
        <p:spPr bwMode="auto">
          <a:xfrm>
            <a:off x="5931123" y="3860478"/>
            <a:ext cx="144463" cy="1008062"/>
          </a:xfrm>
          <a:prstGeom prst="rightBrace">
            <a:avLst>
              <a:gd name="adj1" fmla="val 581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latin typeface="+mj-ea"/>
              <a:ea typeface="+mj-ea"/>
            </a:endParaRPr>
          </a:p>
        </p:txBody>
      </p:sp>
      <p:sp>
        <p:nvSpPr>
          <p:cNvPr id="332813" name="Text Box 13">
            <a:extLst>
              <a:ext uri="{FF2B5EF4-FFF2-40B4-BE49-F238E27FC236}">
                <a16:creationId xmlns:a16="http://schemas.microsoft.com/office/drawing/2014/main" id="{7C58F1BA-9C95-4C21-9F23-E9D13B943E3D}"/>
              </a:ext>
            </a:extLst>
          </p:cNvPr>
          <p:cNvSpPr txBox="1">
            <a:spLocks noChangeArrowheads="1"/>
          </p:cNvSpPr>
          <p:nvPr/>
        </p:nvSpPr>
        <p:spPr bwMode="auto">
          <a:xfrm>
            <a:off x="6148611" y="4004940"/>
            <a:ext cx="2303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latin typeface="+mj-ea"/>
                <a:ea typeface="+mj-ea"/>
              </a:rPr>
              <a:t>固定成本（包括折旧）</a:t>
            </a:r>
            <a:r>
              <a:rPr lang="en-US" altLang="zh-CN">
                <a:latin typeface="+mj-ea"/>
                <a:ea typeface="+mj-ea"/>
              </a:rPr>
              <a:t>=F+D</a:t>
            </a:r>
            <a:endParaRPr lang="zh-CN" altLang="en-US">
              <a:latin typeface="+mj-ea"/>
              <a:ea typeface="+mj-ea"/>
            </a:endParaRPr>
          </a:p>
        </p:txBody>
      </p:sp>
      <p:sp>
        <p:nvSpPr>
          <p:cNvPr id="332814" name="Text Box 14">
            <a:extLst>
              <a:ext uri="{FF2B5EF4-FFF2-40B4-BE49-F238E27FC236}">
                <a16:creationId xmlns:a16="http://schemas.microsoft.com/office/drawing/2014/main" id="{5EBAA0A0-B5A7-40D2-BB06-EEE9ECE4A3F6}"/>
              </a:ext>
            </a:extLst>
          </p:cNvPr>
          <p:cNvSpPr txBox="1">
            <a:spLocks noChangeArrowheads="1"/>
          </p:cNvSpPr>
          <p:nvPr/>
        </p:nvSpPr>
        <p:spPr bwMode="auto">
          <a:xfrm>
            <a:off x="5356448" y="2852415"/>
            <a:ext cx="24559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mj-ea"/>
                <a:ea typeface="+mj-ea"/>
              </a:rPr>
              <a:t>变动成本</a:t>
            </a:r>
            <a:r>
              <a:rPr lang="en-US" altLang="zh-CN" dirty="0">
                <a:latin typeface="+mj-ea"/>
                <a:ea typeface="+mj-ea"/>
              </a:rPr>
              <a:t>=q*c</a:t>
            </a:r>
            <a:endParaRPr lang="zh-CN" altLang="en-US" dirty="0">
              <a:latin typeface="+mj-ea"/>
              <a:ea typeface="+mj-ea"/>
            </a:endParaRPr>
          </a:p>
        </p:txBody>
      </p:sp>
      <p:sp>
        <p:nvSpPr>
          <p:cNvPr id="332815" name="Text Box 15">
            <a:extLst>
              <a:ext uri="{FF2B5EF4-FFF2-40B4-BE49-F238E27FC236}">
                <a16:creationId xmlns:a16="http://schemas.microsoft.com/office/drawing/2014/main" id="{B411FB30-9658-49BE-A016-0DFFEDD1B132}"/>
              </a:ext>
            </a:extLst>
          </p:cNvPr>
          <p:cNvSpPr txBox="1">
            <a:spLocks noChangeArrowheads="1"/>
          </p:cNvSpPr>
          <p:nvPr/>
        </p:nvSpPr>
        <p:spPr bwMode="auto">
          <a:xfrm>
            <a:off x="5211986" y="1915790"/>
            <a:ext cx="29527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mj-ea"/>
                <a:ea typeface="+mj-ea"/>
              </a:rPr>
              <a:t>总成本</a:t>
            </a:r>
            <a:r>
              <a:rPr lang="en-US" altLang="zh-CN" dirty="0">
                <a:latin typeface="+mj-ea"/>
                <a:ea typeface="+mj-ea"/>
              </a:rPr>
              <a:t>=q*</a:t>
            </a:r>
            <a:r>
              <a:rPr lang="en-US" altLang="zh-CN" dirty="0" err="1">
                <a:latin typeface="+mj-ea"/>
                <a:ea typeface="+mj-ea"/>
              </a:rPr>
              <a:t>c+F+D</a:t>
            </a:r>
            <a:endParaRPr lang="zh-CN" altLang="en-US" dirty="0">
              <a:latin typeface="+mj-ea"/>
              <a:ea typeface="+mj-ea"/>
            </a:endParaRPr>
          </a:p>
        </p:txBody>
      </p:sp>
      <p:sp>
        <p:nvSpPr>
          <p:cNvPr id="332816" name="Text Box 16">
            <a:extLst>
              <a:ext uri="{FF2B5EF4-FFF2-40B4-BE49-F238E27FC236}">
                <a16:creationId xmlns:a16="http://schemas.microsoft.com/office/drawing/2014/main" id="{1AE737D3-0C92-4656-9F36-04101C51BDD0}"/>
              </a:ext>
            </a:extLst>
          </p:cNvPr>
          <p:cNvSpPr txBox="1">
            <a:spLocks noChangeArrowheads="1"/>
          </p:cNvSpPr>
          <p:nvPr/>
        </p:nvSpPr>
        <p:spPr bwMode="auto">
          <a:xfrm>
            <a:off x="4851623" y="1268089"/>
            <a:ext cx="1944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latin typeface="+mj-ea"/>
                <a:ea typeface="+mj-ea"/>
              </a:rPr>
              <a:t>总收入</a:t>
            </a:r>
            <a:r>
              <a:rPr lang="en-US" altLang="zh-CN" dirty="0">
                <a:latin typeface="+mj-ea"/>
                <a:ea typeface="+mj-ea"/>
              </a:rPr>
              <a:t>=q*p</a:t>
            </a:r>
            <a:endParaRPr lang="zh-CN" altLang="en-US" dirty="0">
              <a:latin typeface="+mj-ea"/>
              <a:ea typeface="+mj-ea"/>
            </a:endParaRPr>
          </a:p>
        </p:txBody>
      </p:sp>
      <p:sp>
        <p:nvSpPr>
          <p:cNvPr id="332817" name="Line 17">
            <a:extLst>
              <a:ext uri="{FF2B5EF4-FFF2-40B4-BE49-F238E27FC236}">
                <a16:creationId xmlns:a16="http://schemas.microsoft.com/office/drawing/2014/main" id="{C1C4E32C-D372-4C77-91A1-ED373C9F4AF4}"/>
              </a:ext>
            </a:extLst>
          </p:cNvPr>
          <p:cNvSpPr>
            <a:spLocks noChangeShapeType="1"/>
          </p:cNvSpPr>
          <p:nvPr/>
        </p:nvSpPr>
        <p:spPr bwMode="auto">
          <a:xfrm flipH="1">
            <a:off x="2187798" y="2669853"/>
            <a:ext cx="18002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332818" name="Line 18">
            <a:extLst>
              <a:ext uri="{FF2B5EF4-FFF2-40B4-BE49-F238E27FC236}">
                <a16:creationId xmlns:a16="http://schemas.microsoft.com/office/drawing/2014/main" id="{C03DD933-3BD6-44B4-B299-047D2C2220E5}"/>
              </a:ext>
            </a:extLst>
          </p:cNvPr>
          <p:cNvSpPr>
            <a:spLocks noChangeShapeType="1"/>
          </p:cNvSpPr>
          <p:nvPr/>
        </p:nvSpPr>
        <p:spPr bwMode="auto">
          <a:xfrm>
            <a:off x="3988023" y="2636515"/>
            <a:ext cx="0" cy="23034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latin typeface="+mj-ea"/>
              <a:ea typeface="+mj-ea"/>
            </a:endParaRPr>
          </a:p>
        </p:txBody>
      </p:sp>
      <p:sp>
        <p:nvSpPr>
          <p:cNvPr id="332819" name="Text Box 19">
            <a:extLst>
              <a:ext uri="{FF2B5EF4-FFF2-40B4-BE49-F238E27FC236}">
                <a16:creationId xmlns:a16="http://schemas.microsoft.com/office/drawing/2014/main" id="{699CAF11-128D-4FDF-9856-B53FBD772AF0}"/>
              </a:ext>
            </a:extLst>
          </p:cNvPr>
          <p:cNvSpPr txBox="1">
            <a:spLocks noChangeArrowheads="1"/>
          </p:cNvSpPr>
          <p:nvPr/>
        </p:nvSpPr>
        <p:spPr bwMode="auto">
          <a:xfrm>
            <a:off x="3173885" y="5081998"/>
            <a:ext cx="2808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盈亏平衡点（</a:t>
            </a:r>
            <a:r>
              <a:rPr lang="en-US" altLang="zh-CN" sz="2000" dirty="0">
                <a:latin typeface="+mj-ea"/>
              </a:rPr>
              <a:t> 2800</a:t>
            </a:r>
            <a:r>
              <a:rPr lang="zh-CN" altLang="en-US" sz="2000" dirty="0">
                <a:latin typeface="+mj-ea"/>
              </a:rPr>
              <a:t>台</a:t>
            </a:r>
            <a:r>
              <a:rPr lang="zh-CN" altLang="en-US" sz="2000" dirty="0">
                <a:latin typeface="+mj-ea"/>
                <a:ea typeface="+mj-ea"/>
              </a:rPr>
              <a:t>）</a:t>
            </a:r>
          </a:p>
        </p:txBody>
      </p:sp>
      <p:sp>
        <p:nvSpPr>
          <p:cNvPr id="332820" name="Text Box 20">
            <a:extLst>
              <a:ext uri="{FF2B5EF4-FFF2-40B4-BE49-F238E27FC236}">
                <a16:creationId xmlns:a16="http://schemas.microsoft.com/office/drawing/2014/main" id="{D2C8E2AD-A299-4A9B-97D0-6AFC765FD19D}"/>
              </a:ext>
            </a:extLst>
          </p:cNvPr>
          <p:cNvSpPr txBox="1">
            <a:spLocks noChangeArrowheads="1"/>
          </p:cNvSpPr>
          <p:nvPr/>
        </p:nvSpPr>
        <p:spPr bwMode="auto">
          <a:xfrm>
            <a:off x="675283" y="2492053"/>
            <a:ext cx="143948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800" dirty="0">
                <a:latin typeface="+mj-ea"/>
                <a:ea typeface="+mj-ea"/>
              </a:rPr>
              <a:t>2800</a:t>
            </a:r>
            <a:r>
              <a:rPr lang="zh-CN" altLang="en-US" sz="1800" dirty="0">
                <a:latin typeface="+mj-ea"/>
                <a:ea typeface="+mj-ea"/>
              </a:rPr>
              <a:t>*</a:t>
            </a:r>
            <a:r>
              <a:rPr lang="en-US" altLang="zh-CN" sz="1800" dirty="0">
                <a:latin typeface="+mj-ea"/>
                <a:ea typeface="+mj-ea"/>
              </a:rPr>
              <a:t>5000=140</a:t>
            </a:r>
            <a:r>
              <a:rPr lang="zh-CN" altLang="en-US" sz="1800" dirty="0">
                <a:latin typeface="+mj-ea"/>
                <a:ea typeface="+mj-ea"/>
              </a:rPr>
              <a:t>万</a:t>
            </a:r>
            <a:endParaRPr lang="en-US" altLang="zh-CN" sz="1800" dirty="0">
              <a:latin typeface="+mj-ea"/>
              <a:ea typeface="+mj-ea"/>
            </a:endParaRPr>
          </a:p>
        </p:txBody>
      </p:sp>
      <p:sp>
        <p:nvSpPr>
          <p:cNvPr id="2" name="文本框 1">
            <a:extLst>
              <a:ext uri="{FF2B5EF4-FFF2-40B4-BE49-F238E27FC236}">
                <a16:creationId xmlns:a16="http://schemas.microsoft.com/office/drawing/2014/main" id="{7F5DC206-59D8-4F1B-B220-85732894885F}"/>
              </a:ext>
            </a:extLst>
          </p:cNvPr>
          <p:cNvSpPr txBox="1"/>
          <p:nvPr/>
        </p:nvSpPr>
        <p:spPr>
          <a:xfrm>
            <a:off x="311002" y="5797565"/>
            <a:ext cx="8073179" cy="646331"/>
          </a:xfrm>
          <a:prstGeom prst="rect">
            <a:avLst/>
          </a:prstGeom>
          <a:noFill/>
        </p:spPr>
        <p:txBody>
          <a:bodyPr wrap="square" rtlCol="0">
            <a:spAutoFit/>
          </a:bodyPr>
          <a:lstStyle/>
          <a:p>
            <a:r>
              <a:rPr lang="en-US" altLang="zh-CN" sz="1800" dirty="0"/>
              <a:t>q</a:t>
            </a:r>
            <a:r>
              <a:rPr lang="zh-CN" altLang="en-US" sz="1800" dirty="0"/>
              <a:t>：销售数量；</a:t>
            </a:r>
            <a:r>
              <a:rPr lang="en-US" altLang="zh-CN" sz="1800" dirty="0"/>
              <a:t>p</a:t>
            </a:r>
            <a:r>
              <a:rPr lang="zh-CN" altLang="en-US" sz="1800" dirty="0"/>
              <a:t>：单位销售价格；</a:t>
            </a:r>
            <a:r>
              <a:rPr lang="en-US" altLang="zh-CN" sz="1800" dirty="0"/>
              <a:t>c</a:t>
            </a:r>
            <a:r>
              <a:rPr lang="zh-CN" altLang="en-US" sz="1800" dirty="0"/>
              <a:t>：单位变动成本；</a:t>
            </a:r>
            <a:r>
              <a:rPr lang="en-US" altLang="zh-CN" sz="1800" dirty="0"/>
              <a:t>F</a:t>
            </a:r>
            <a:r>
              <a:rPr lang="zh-CN" altLang="en-US" sz="1800" dirty="0"/>
              <a:t>：固定成本；</a:t>
            </a:r>
            <a:r>
              <a:rPr lang="en-US" altLang="zh-CN" sz="1800" dirty="0"/>
              <a:t>D</a:t>
            </a:r>
            <a:r>
              <a:rPr lang="zh-CN" altLang="en-US" sz="1800" dirty="0"/>
              <a:t>：折旧（不包括折旧）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2807"/>
                                        </p:tgtEl>
                                        <p:attrNameLst>
                                          <p:attrName>style.visibility</p:attrName>
                                        </p:attrNameLst>
                                      </p:cBhvr>
                                      <p:to>
                                        <p:strVal val="visible"/>
                                      </p:to>
                                    </p:set>
                                    <p:animEffect transition="in" filter="wipe(left)">
                                      <p:cBhvr>
                                        <p:cTn id="7" dur="500"/>
                                        <p:tgtEl>
                                          <p:spTgt spid="33280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2812"/>
                                        </p:tgtEl>
                                        <p:attrNameLst>
                                          <p:attrName>style.visibility</p:attrName>
                                        </p:attrNameLst>
                                      </p:cBhvr>
                                      <p:to>
                                        <p:strVal val="visible"/>
                                      </p:to>
                                    </p:set>
                                    <p:animEffect transition="in" filter="wipe(left)">
                                      <p:cBhvr>
                                        <p:cTn id="10" dur="500"/>
                                        <p:tgtEl>
                                          <p:spTgt spid="3328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2813"/>
                                        </p:tgtEl>
                                        <p:attrNameLst>
                                          <p:attrName>style.visibility</p:attrName>
                                        </p:attrNameLst>
                                      </p:cBhvr>
                                      <p:to>
                                        <p:strVal val="visible"/>
                                      </p:to>
                                    </p:set>
                                    <p:animEffect transition="in" filter="wipe(left)">
                                      <p:cBhvr>
                                        <p:cTn id="13" dur="500"/>
                                        <p:tgtEl>
                                          <p:spTgt spid="33281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332810"/>
                                        </p:tgtEl>
                                        <p:attrNameLst>
                                          <p:attrName>style.visibility</p:attrName>
                                        </p:attrNameLst>
                                      </p:cBhvr>
                                      <p:to>
                                        <p:strVal val="visible"/>
                                      </p:to>
                                    </p:set>
                                    <p:animEffect transition="in" filter="wipe(down)">
                                      <p:cBhvr>
                                        <p:cTn id="18" dur="500"/>
                                        <p:tgtEl>
                                          <p:spTgt spid="3328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32814"/>
                                        </p:tgtEl>
                                        <p:attrNameLst>
                                          <p:attrName>style.visibility</p:attrName>
                                        </p:attrNameLst>
                                      </p:cBhvr>
                                      <p:to>
                                        <p:strVal val="visible"/>
                                      </p:to>
                                    </p:set>
                                    <p:animEffect transition="in" filter="wipe(down)">
                                      <p:cBhvr>
                                        <p:cTn id="21" dur="500"/>
                                        <p:tgtEl>
                                          <p:spTgt spid="3328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332809"/>
                                        </p:tgtEl>
                                        <p:attrNameLst>
                                          <p:attrName>style.visibility</p:attrName>
                                        </p:attrNameLst>
                                      </p:cBhvr>
                                      <p:to>
                                        <p:strVal val="visible"/>
                                      </p:to>
                                    </p:set>
                                    <p:animEffect transition="in" filter="wipe(down)">
                                      <p:cBhvr>
                                        <p:cTn id="26" dur="500"/>
                                        <p:tgtEl>
                                          <p:spTgt spid="33280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32815"/>
                                        </p:tgtEl>
                                        <p:attrNameLst>
                                          <p:attrName>style.visibility</p:attrName>
                                        </p:attrNameLst>
                                      </p:cBhvr>
                                      <p:to>
                                        <p:strVal val="visible"/>
                                      </p:to>
                                    </p:set>
                                    <p:animEffect transition="in" filter="wipe(down)">
                                      <p:cBhvr>
                                        <p:cTn id="29" dur="500"/>
                                        <p:tgtEl>
                                          <p:spTgt spid="3328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32808"/>
                                        </p:tgtEl>
                                        <p:attrNameLst>
                                          <p:attrName>style.visibility</p:attrName>
                                        </p:attrNameLst>
                                      </p:cBhvr>
                                      <p:to>
                                        <p:strVal val="visible"/>
                                      </p:to>
                                    </p:set>
                                    <p:animEffect transition="in" filter="wipe(down)">
                                      <p:cBhvr>
                                        <p:cTn id="34" dur="500"/>
                                        <p:tgtEl>
                                          <p:spTgt spid="332808"/>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32816"/>
                                        </p:tgtEl>
                                        <p:attrNameLst>
                                          <p:attrName>style.visibility</p:attrName>
                                        </p:attrNameLst>
                                      </p:cBhvr>
                                      <p:to>
                                        <p:strVal val="visible"/>
                                      </p:to>
                                    </p:set>
                                    <p:animEffect transition="in" filter="wipe(down)">
                                      <p:cBhvr>
                                        <p:cTn id="37" dur="500"/>
                                        <p:tgtEl>
                                          <p:spTgt spid="3328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2820"/>
                                        </p:tgtEl>
                                        <p:attrNameLst>
                                          <p:attrName>style.visibility</p:attrName>
                                        </p:attrNameLst>
                                      </p:cBhvr>
                                      <p:to>
                                        <p:strVal val="visible"/>
                                      </p:to>
                                    </p:set>
                                    <p:anim calcmode="lin" valueType="num">
                                      <p:cBhvr additive="base">
                                        <p:cTn id="42" dur="500" fill="hold"/>
                                        <p:tgtEl>
                                          <p:spTgt spid="332820"/>
                                        </p:tgtEl>
                                        <p:attrNameLst>
                                          <p:attrName>ppt_x</p:attrName>
                                        </p:attrNameLst>
                                      </p:cBhvr>
                                      <p:tavLst>
                                        <p:tav tm="0">
                                          <p:val>
                                            <p:strVal val="#ppt_x"/>
                                          </p:val>
                                        </p:tav>
                                        <p:tav tm="100000">
                                          <p:val>
                                            <p:strVal val="#ppt_x"/>
                                          </p:val>
                                        </p:tav>
                                      </p:tavLst>
                                    </p:anim>
                                    <p:anim calcmode="lin" valueType="num">
                                      <p:cBhvr additive="base">
                                        <p:cTn id="43" dur="500" fill="hold"/>
                                        <p:tgtEl>
                                          <p:spTgt spid="332820"/>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32817"/>
                                        </p:tgtEl>
                                        <p:attrNameLst>
                                          <p:attrName>style.visibility</p:attrName>
                                        </p:attrNameLst>
                                      </p:cBhvr>
                                      <p:to>
                                        <p:strVal val="visible"/>
                                      </p:to>
                                    </p:set>
                                    <p:anim calcmode="lin" valueType="num">
                                      <p:cBhvr additive="base">
                                        <p:cTn id="46" dur="500" fill="hold"/>
                                        <p:tgtEl>
                                          <p:spTgt spid="332817"/>
                                        </p:tgtEl>
                                        <p:attrNameLst>
                                          <p:attrName>ppt_x</p:attrName>
                                        </p:attrNameLst>
                                      </p:cBhvr>
                                      <p:tavLst>
                                        <p:tav tm="0">
                                          <p:val>
                                            <p:strVal val="#ppt_x"/>
                                          </p:val>
                                        </p:tav>
                                        <p:tav tm="100000">
                                          <p:val>
                                            <p:strVal val="#ppt_x"/>
                                          </p:val>
                                        </p:tav>
                                      </p:tavLst>
                                    </p:anim>
                                    <p:anim calcmode="lin" valueType="num">
                                      <p:cBhvr additive="base">
                                        <p:cTn id="47" dur="500" fill="hold"/>
                                        <p:tgtEl>
                                          <p:spTgt spid="33281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332818"/>
                                        </p:tgtEl>
                                        <p:attrNameLst>
                                          <p:attrName>style.visibility</p:attrName>
                                        </p:attrNameLst>
                                      </p:cBhvr>
                                      <p:to>
                                        <p:strVal val="visible"/>
                                      </p:to>
                                    </p:set>
                                    <p:anim calcmode="lin" valueType="num">
                                      <p:cBhvr additive="base">
                                        <p:cTn id="50" dur="500" fill="hold"/>
                                        <p:tgtEl>
                                          <p:spTgt spid="332818"/>
                                        </p:tgtEl>
                                        <p:attrNameLst>
                                          <p:attrName>ppt_x</p:attrName>
                                        </p:attrNameLst>
                                      </p:cBhvr>
                                      <p:tavLst>
                                        <p:tav tm="0">
                                          <p:val>
                                            <p:strVal val="#ppt_x"/>
                                          </p:val>
                                        </p:tav>
                                        <p:tav tm="100000">
                                          <p:val>
                                            <p:strVal val="#ppt_x"/>
                                          </p:val>
                                        </p:tav>
                                      </p:tavLst>
                                    </p:anim>
                                    <p:anim calcmode="lin" valueType="num">
                                      <p:cBhvr additive="base">
                                        <p:cTn id="51" dur="500" fill="hold"/>
                                        <p:tgtEl>
                                          <p:spTgt spid="332818"/>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32819"/>
                                        </p:tgtEl>
                                        <p:attrNameLst>
                                          <p:attrName>style.visibility</p:attrName>
                                        </p:attrNameLst>
                                      </p:cBhvr>
                                      <p:to>
                                        <p:strVal val="visible"/>
                                      </p:to>
                                    </p:set>
                                    <p:anim calcmode="lin" valueType="num">
                                      <p:cBhvr additive="base">
                                        <p:cTn id="54" dur="500" fill="hold"/>
                                        <p:tgtEl>
                                          <p:spTgt spid="332819"/>
                                        </p:tgtEl>
                                        <p:attrNameLst>
                                          <p:attrName>ppt_x</p:attrName>
                                        </p:attrNameLst>
                                      </p:cBhvr>
                                      <p:tavLst>
                                        <p:tav tm="0">
                                          <p:val>
                                            <p:strVal val="#ppt_x"/>
                                          </p:val>
                                        </p:tav>
                                        <p:tav tm="100000">
                                          <p:val>
                                            <p:strVal val="#ppt_x"/>
                                          </p:val>
                                        </p:tav>
                                      </p:tavLst>
                                    </p:anim>
                                    <p:anim calcmode="lin" valueType="num">
                                      <p:cBhvr additive="base">
                                        <p:cTn id="55" dur="500" fill="hold"/>
                                        <p:tgtEl>
                                          <p:spTgt spid="3328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12" grpId="0" animBg="1"/>
      <p:bldP spid="332813" grpId="0"/>
      <p:bldP spid="332814" grpId="0"/>
      <p:bldP spid="332815" grpId="0"/>
      <p:bldP spid="332816" grpId="0"/>
      <p:bldP spid="332819" grpId="0"/>
      <p:bldP spid="3328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03646B9F-0A6B-4CF2-B89E-D21320B8BC4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净现值为</a:t>
            </a:r>
            <a:r>
              <a:rPr lang="en-US" altLang="zh-CN">
                <a:ea typeface="宋体" panose="02010600030101010101" pitchFamily="2" charset="-122"/>
              </a:rPr>
              <a:t>0</a:t>
            </a:r>
            <a:r>
              <a:rPr lang="zh-CN" altLang="en-US">
                <a:ea typeface="宋体" panose="02010600030101010101" pitchFamily="2" charset="-122"/>
              </a:rPr>
              <a:t>的盈亏平衡点</a:t>
            </a:r>
            <a:br>
              <a:rPr lang="zh-CN" altLang="en-US">
                <a:ea typeface="宋体" panose="02010600030101010101" pitchFamily="2" charset="-122"/>
              </a:rPr>
            </a:br>
            <a:r>
              <a:rPr lang="zh-CN" altLang="en-US">
                <a:ea typeface="宋体" panose="02010600030101010101" pitchFamily="2" charset="-122"/>
              </a:rPr>
              <a:t>（</a:t>
            </a:r>
            <a:r>
              <a:rPr lang="en-US" altLang="zh-CN">
                <a:ea typeface="宋体" panose="02010600030101010101" pitchFamily="2" charset="-122"/>
              </a:rPr>
              <a:t>Break-even point</a:t>
            </a:r>
            <a:r>
              <a:rPr lang="zh-CN" altLang="en-US">
                <a:ea typeface="宋体" panose="02010600030101010101" pitchFamily="2" charset="-122"/>
              </a:rPr>
              <a:t>）</a:t>
            </a:r>
          </a:p>
        </p:txBody>
      </p:sp>
      <p:sp>
        <p:nvSpPr>
          <p:cNvPr id="3" name="内容占位符 2">
            <a:extLst>
              <a:ext uri="{FF2B5EF4-FFF2-40B4-BE49-F238E27FC236}">
                <a16:creationId xmlns:a16="http://schemas.microsoft.com/office/drawing/2014/main" id="{1122F68C-0F52-47BC-95FB-ADE4F520CD43}"/>
              </a:ext>
            </a:extLst>
          </p:cNvPr>
          <p:cNvSpPr>
            <a:spLocks noGrp="1" noRot="1" noChangeAspect="1" noMove="1" noResize="1" noEditPoints="1" noAdjustHandles="1" noChangeArrowheads="1" noChangeShapeType="1" noTextEdit="1"/>
          </p:cNvSpPr>
          <p:nvPr>
            <p:ph idx="1"/>
          </p:nvPr>
        </p:nvSpPr>
        <p:spPr>
          <a:xfrm>
            <a:off x="539552" y="1700808"/>
            <a:ext cx="7772400" cy="4114800"/>
          </a:xfrm>
          <a:blipFill>
            <a:blip r:embed="rId2"/>
            <a:stretch>
              <a:fillRect l="-78"/>
            </a:stretch>
          </a:blipFill>
        </p:spPr>
        <p:txBody>
          <a:bodyPr/>
          <a:lstStyle/>
          <a:p>
            <a:r>
              <a:rPr lang="zh-CN" altLang="en-US" dirty="0">
                <a:noFill/>
              </a:rPr>
              <a:t> </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a:extLst>
              <a:ext uri="{FF2B5EF4-FFF2-40B4-BE49-F238E27FC236}">
                <a16:creationId xmlns:a16="http://schemas.microsoft.com/office/drawing/2014/main" id="{F42C7746-5601-4037-B347-EBAAFBDE3754}"/>
              </a:ext>
            </a:extLst>
          </p:cNvPr>
          <p:cNvSpPr>
            <a:spLocks noGrp="1"/>
          </p:cNvSpPr>
          <p:nvPr>
            <p:ph type="sldNum" sz="quarter" idx="12"/>
          </p:nvPr>
        </p:nvSpPr>
        <p:spPr bwMode="auto">
          <a:xfrm>
            <a:off x="6696819" y="5557168"/>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zh-CN"/>
            </a:defPPr>
            <a:lvl1pPr algn="r" rtl="0" fontAlgn="base">
              <a:spcBef>
                <a:spcPct val="0"/>
              </a:spcBef>
              <a:spcAft>
                <a:spcPct val="0"/>
              </a:spcAft>
              <a:defRPr sz="1000" kern="1200">
                <a:solidFill>
                  <a:schemeClr val="tx1"/>
                </a:solidFill>
                <a:effectLst>
                  <a:outerShdw blurRad="38100" dist="38100" dir="2700000" algn="tl">
                    <a:srgbClr val="000000"/>
                  </a:outerShdw>
                </a:effectLst>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fld id="{1D13137C-4B99-4B47-85A6-7FDD29972029}" type="slidenum">
              <a:rPr lang="en-US" altLang="zh-CN" sz="900" b="1" smtClean="0">
                <a:latin typeface="+mj-ea"/>
                <a:ea typeface="+mj-ea"/>
              </a:rPr>
              <a:pPr eaLnBrk="1" hangingPunct="1"/>
              <a:t>32</a:t>
            </a:fld>
            <a:endParaRPr lang="en-US" altLang="zh-CN" sz="900" b="1">
              <a:latin typeface="+mj-ea"/>
              <a:ea typeface="+mj-ea"/>
            </a:endParaRPr>
          </a:p>
        </p:txBody>
      </p:sp>
      <p:sp>
        <p:nvSpPr>
          <p:cNvPr id="334850" name="Rectangle 2">
            <a:extLst>
              <a:ext uri="{FF2B5EF4-FFF2-40B4-BE49-F238E27FC236}">
                <a16:creationId xmlns:a16="http://schemas.microsoft.com/office/drawing/2014/main" id="{F3E0125E-9F15-409D-A21B-2E36DB63833E}"/>
              </a:ext>
            </a:extLst>
          </p:cNvPr>
          <p:cNvSpPr>
            <a:spLocks noGrp="1" noChangeArrowheads="1"/>
          </p:cNvSpPr>
          <p:nvPr>
            <p:ph type="title"/>
          </p:nvPr>
        </p:nvSpPr>
        <p:spPr>
          <a:xfrm>
            <a:off x="457200" y="274638"/>
            <a:ext cx="8229600" cy="846137"/>
          </a:xfrm>
        </p:spPr>
        <p:txBody>
          <a:bodyPr/>
          <a:lstStyle/>
          <a:p>
            <a:pPr eaLnBrk="1" hangingPunct="1">
              <a:defRPr/>
            </a:pPr>
            <a:r>
              <a:rPr lang="zh-CN" altLang="en-US" sz="3600" dirty="0">
                <a:ea typeface="仿宋_GB2312" pitchFamily="49" charset="-122"/>
              </a:rPr>
              <a:t>现值盈亏平衡点</a:t>
            </a:r>
          </a:p>
        </p:txBody>
      </p:sp>
      <p:sp>
        <p:nvSpPr>
          <p:cNvPr id="120836" name="Line 4">
            <a:extLst>
              <a:ext uri="{FF2B5EF4-FFF2-40B4-BE49-F238E27FC236}">
                <a16:creationId xmlns:a16="http://schemas.microsoft.com/office/drawing/2014/main" id="{A42B8B10-F80C-4AA9-848B-6567FD2BB15E}"/>
              </a:ext>
            </a:extLst>
          </p:cNvPr>
          <p:cNvSpPr>
            <a:spLocks noChangeShapeType="1"/>
          </p:cNvSpPr>
          <p:nvPr/>
        </p:nvSpPr>
        <p:spPr bwMode="auto">
          <a:xfrm>
            <a:off x="1259632" y="4652293"/>
            <a:ext cx="4319587"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120837" name="Line 5">
            <a:extLst>
              <a:ext uri="{FF2B5EF4-FFF2-40B4-BE49-F238E27FC236}">
                <a16:creationId xmlns:a16="http://schemas.microsoft.com/office/drawing/2014/main" id="{465AFB93-C423-449B-AA22-FAAE64B28108}"/>
              </a:ext>
            </a:extLst>
          </p:cNvPr>
          <p:cNvSpPr>
            <a:spLocks noChangeShapeType="1"/>
          </p:cNvSpPr>
          <p:nvPr/>
        </p:nvSpPr>
        <p:spPr bwMode="auto">
          <a:xfrm flipV="1">
            <a:off x="1259632" y="1124868"/>
            <a:ext cx="0" cy="3527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120838" name="Text Box 6">
            <a:extLst>
              <a:ext uri="{FF2B5EF4-FFF2-40B4-BE49-F238E27FC236}">
                <a16:creationId xmlns:a16="http://schemas.microsoft.com/office/drawing/2014/main" id="{747B0C68-5992-4EF8-8A1D-C82FEC023908}"/>
              </a:ext>
            </a:extLst>
          </p:cNvPr>
          <p:cNvSpPr txBox="1">
            <a:spLocks noChangeArrowheads="1"/>
          </p:cNvSpPr>
          <p:nvPr/>
        </p:nvSpPr>
        <p:spPr bwMode="auto">
          <a:xfrm>
            <a:off x="323007" y="1196305"/>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金额</a:t>
            </a:r>
          </a:p>
        </p:txBody>
      </p:sp>
      <p:sp>
        <p:nvSpPr>
          <p:cNvPr id="334855" name="Line 7">
            <a:extLst>
              <a:ext uri="{FF2B5EF4-FFF2-40B4-BE49-F238E27FC236}">
                <a16:creationId xmlns:a16="http://schemas.microsoft.com/office/drawing/2014/main" id="{75A28C95-D3A4-4F1B-8189-E34F60701B17}"/>
              </a:ext>
            </a:extLst>
          </p:cNvPr>
          <p:cNvSpPr>
            <a:spLocks noChangeShapeType="1"/>
          </p:cNvSpPr>
          <p:nvPr/>
        </p:nvSpPr>
        <p:spPr bwMode="auto">
          <a:xfrm>
            <a:off x="1267569" y="3501355"/>
            <a:ext cx="38084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334856" name="Line 8">
            <a:extLst>
              <a:ext uri="{FF2B5EF4-FFF2-40B4-BE49-F238E27FC236}">
                <a16:creationId xmlns:a16="http://schemas.microsoft.com/office/drawing/2014/main" id="{87FE5EA8-7D1E-45CF-A127-F8100415CF30}"/>
              </a:ext>
            </a:extLst>
          </p:cNvPr>
          <p:cNvSpPr>
            <a:spLocks noChangeShapeType="1"/>
          </p:cNvSpPr>
          <p:nvPr/>
        </p:nvSpPr>
        <p:spPr bwMode="auto">
          <a:xfrm flipV="1">
            <a:off x="1259632" y="1340768"/>
            <a:ext cx="2663825" cy="33115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334857" name="Line 9">
            <a:extLst>
              <a:ext uri="{FF2B5EF4-FFF2-40B4-BE49-F238E27FC236}">
                <a16:creationId xmlns:a16="http://schemas.microsoft.com/office/drawing/2014/main" id="{A52E3874-5EBC-4B88-91EE-499E5EC1D788}"/>
              </a:ext>
            </a:extLst>
          </p:cNvPr>
          <p:cNvSpPr>
            <a:spLocks noChangeShapeType="1"/>
          </p:cNvSpPr>
          <p:nvPr/>
        </p:nvSpPr>
        <p:spPr bwMode="auto">
          <a:xfrm flipV="1">
            <a:off x="1259632" y="1701130"/>
            <a:ext cx="2952750" cy="1800225"/>
          </a:xfrm>
          <a:prstGeom prst="line">
            <a:avLst/>
          </a:prstGeom>
          <a:noFill/>
          <a:ln w="28575">
            <a:solidFill>
              <a:srgbClr val="00CC66"/>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334858" name="Line 10">
            <a:extLst>
              <a:ext uri="{FF2B5EF4-FFF2-40B4-BE49-F238E27FC236}">
                <a16:creationId xmlns:a16="http://schemas.microsoft.com/office/drawing/2014/main" id="{7E45B788-1E2E-4D50-913F-420F55034483}"/>
              </a:ext>
            </a:extLst>
          </p:cNvPr>
          <p:cNvSpPr>
            <a:spLocks noChangeShapeType="1"/>
          </p:cNvSpPr>
          <p:nvPr/>
        </p:nvSpPr>
        <p:spPr bwMode="auto">
          <a:xfrm flipV="1">
            <a:off x="1285032" y="2818730"/>
            <a:ext cx="2952750" cy="1800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120843" name="Text Box 11">
            <a:extLst>
              <a:ext uri="{FF2B5EF4-FFF2-40B4-BE49-F238E27FC236}">
                <a16:creationId xmlns:a16="http://schemas.microsoft.com/office/drawing/2014/main" id="{5EDF301C-E0E5-40C2-9454-D2B6FB05F34C}"/>
              </a:ext>
            </a:extLst>
          </p:cNvPr>
          <p:cNvSpPr txBox="1">
            <a:spLocks noChangeArrowheads="1"/>
          </p:cNvSpPr>
          <p:nvPr/>
        </p:nvSpPr>
        <p:spPr bwMode="auto">
          <a:xfrm>
            <a:off x="5507782" y="4796755"/>
            <a:ext cx="1225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销量</a:t>
            </a:r>
            <a:r>
              <a:rPr lang="en-US" altLang="zh-CN" sz="2000" dirty="0">
                <a:latin typeface="+mj-ea"/>
                <a:ea typeface="+mj-ea"/>
              </a:rPr>
              <a:t>q</a:t>
            </a:r>
            <a:endParaRPr lang="zh-CN" altLang="en-US" sz="2000" dirty="0">
              <a:latin typeface="+mj-ea"/>
              <a:ea typeface="+mj-ea"/>
            </a:endParaRPr>
          </a:p>
        </p:txBody>
      </p:sp>
      <p:sp>
        <p:nvSpPr>
          <p:cNvPr id="334860" name="AutoShape 12">
            <a:extLst>
              <a:ext uri="{FF2B5EF4-FFF2-40B4-BE49-F238E27FC236}">
                <a16:creationId xmlns:a16="http://schemas.microsoft.com/office/drawing/2014/main" id="{30022600-96A6-4CAA-BB19-8DCF6F39F765}"/>
              </a:ext>
            </a:extLst>
          </p:cNvPr>
          <p:cNvSpPr>
            <a:spLocks/>
          </p:cNvSpPr>
          <p:nvPr/>
        </p:nvSpPr>
        <p:spPr bwMode="auto">
          <a:xfrm>
            <a:off x="5002957" y="3572793"/>
            <a:ext cx="144462" cy="1008062"/>
          </a:xfrm>
          <a:prstGeom prst="rightBrace">
            <a:avLst>
              <a:gd name="adj1" fmla="val 5815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2000">
              <a:latin typeface="+mj-ea"/>
              <a:ea typeface="+mj-ea"/>
            </a:endParaRPr>
          </a:p>
        </p:txBody>
      </p:sp>
      <p:sp>
        <p:nvSpPr>
          <p:cNvPr id="334861" name="Text Box 13">
            <a:extLst>
              <a:ext uri="{FF2B5EF4-FFF2-40B4-BE49-F238E27FC236}">
                <a16:creationId xmlns:a16="http://schemas.microsoft.com/office/drawing/2014/main" id="{D228D314-2A71-4352-B69C-DFD521634C3D}"/>
              </a:ext>
            </a:extLst>
          </p:cNvPr>
          <p:cNvSpPr txBox="1">
            <a:spLocks noChangeArrowheads="1"/>
          </p:cNvSpPr>
          <p:nvPr/>
        </p:nvSpPr>
        <p:spPr bwMode="auto">
          <a:xfrm>
            <a:off x="5220443" y="3717255"/>
            <a:ext cx="36099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固定成本现值（包括折旧）</a:t>
            </a:r>
            <a:r>
              <a:rPr lang="en-US" altLang="zh-CN" sz="2000" dirty="0">
                <a:latin typeface="+mj-ea"/>
                <a:ea typeface="+mj-ea"/>
              </a:rPr>
              <a:t>=A*[F(1-t)-Dt]+C</a:t>
            </a:r>
            <a:r>
              <a:rPr lang="en-US" altLang="zh-CN" sz="2000" baseline="-25000" dirty="0">
                <a:latin typeface="+mj-ea"/>
                <a:ea typeface="+mj-ea"/>
              </a:rPr>
              <a:t>0</a:t>
            </a:r>
            <a:endParaRPr lang="zh-CN" altLang="en-US" sz="2000" baseline="-25000" dirty="0">
              <a:latin typeface="+mj-ea"/>
              <a:ea typeface="+mj-ea"/>
            </a:endParaRPr>
          </a:p>
        </p:txBody>
      </p:sp>
      <p:sp>
        <p:nvSpPr>
          <p:cNvPr id="334862" name="Text Box 14">
            <a:extLst>
              <a:ext uri="{FF2B5EF4-FFF2-40B4-BE49-F238E27FC236}">
                <a16:creationId xmlns:a16="http://schemas.microsoft.com/office/drawing/2014/main" id="{3F279041-9549-4E74-8FAD-E27902572E75}"/>
              </a:ext>
            </a:extLst>
          </p:cNvPr>
          <p:cNvSpPr txBox="1">
            <a:spLocks noChangeArrowheads="1"/>
          </p:cNvSpPr>
          <p:nvPr/>
        </p:nvSpPr>
        <p:spPr bwMode="auto">
          <a:xfrm>
            <a:off x="4428282" y="2564730"/>
            <a:ext cx="3528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变动成本现值</a:t>
            </a:r>
            <a:r>
              <a:rPr lang="en-US" altLang="zh-CN" sz="2000" dirty="0">
                <a:latin typeface="+mj-ea"/>
                <a:ea typeface="+mj-ea"/>
              </a:rPr>
              <a:t>=A*[qc(1-t)]</a:t>
            </a:r>
            <a:endParaRPr lang="zh-CN" altLang="en-US" sz="2000" dirty="0">
              <a:latin typeface="+mj-ea"/>
              <a:ea typeface="+mj-ea"/>
            </a:endParaRPr>
          </a:p>
        </p:txBody>
      </p:sp>
      <p:sp>
        <p:nvSpPr>
          <p:cNvPr id="334863" name="Text Box 15">
            <a:extLst>
              <a:ext uri="{FF2B5EF4-FFF2-40B4-BE49-F238E27FC236}">
                <a16:creationId xmlns:a16="http://schemas.microsoft.com/office/drawing/2014/main" id="{58E3FFBF-84E0-4A06-9FD5-1B0E4B359BC7}"/>
              </a:ext>
            </a:extLst>
          </p:cNvPr>
          <p:cNvSpPr txBox="1">
            <a:spLocks noChangeArrowheads="1"/>
          </p:cNvSpPr>
          <p:nvPr/>
        </p:nvSpPr>
        <p:spPr bwMode="auto">
          <a:xfrm>
            <a:off x="4283818" y="1628105"/>
            <a:ext cx="486018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t>总成本现值</a:t>
            </a:r>
            <a:r>
              <a:rPr lang="en-US" altLang="zh-CN" sz="2000" dirty="0"/>
              <a:t>A*[qc(1-t)]+A*[F(1-t)-Dt]+C</a:t>
            </a:r>
            <a:r>
              <a:rPr lang="en-US" altLang="zh-CN" sz="2000" baseline="-25000" dirty="0"/>
              <a:t>0</a:t>
            </a:r>
            <a:endParaRPr lang="zh-CN" altLang="en-US" sz="2000" baseline="-25000" dirty="0"/>
          </a:p>
          <a:p>
            <a:pPr eaLnBrk="1" hangingPunct="1">
              <a:spcBef>
                <a:spcPct val="50000"/>
              </a:spcBef>
            </a:pPr>
            <a:endParaRPr lang="zh-CN" altLang="en-US" sz="2000" dirty="0"/>
          </a:p>
        </p:txBody>
      </p:sp>
      <p:sp>
        <p:nvSpPr>
          <p:cNvPr id="334864" name="Text Box 16">
            <a:extLst>
              <a:ext uri="{FF2B5EF4-FFF2-40B4-BE49-F238E27FC236}">
                <a16:creationId xmlns:a16="http://schemas.microsoft.com/office/drawing/2014/main" id="{DBE23F14-9369-49E9-9767-E480B5111285}"/>
              </a:ext>
            </a:extLst>
          </p:cNvPr>
          <p:cNvSpPr txBox="1">
            <a:spLocks noChangeArrowheads="1"/>
          </p:cNvSpPr>
          <p:nvPr/>
        </p:nvSpPr>
        <p:spPr bwMode="auto">
          <a:xfrm>
            <a:off x="3798045" y="1016107"/>
            <a:ext cx="34194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总收入现值</a:t>
            </a:r>
            <a:r>
              <a:rPr lang="en-US" altLang="zh-CN" sz="2000" dirty="0">
                <a:latin typeface="+mj-ea"/>
                <a:ea typeface="+mj-ea"/>
              </a:rPr>
              <a:t>=A*[</a:t>
            </a:r>
            <a:r>
              <a:rPr lang="en-US" altLang="zh-CN" sz="2000" dirty="0" err="1">
                <a:latin typeface="+mj-ea"/>
                <a:ea typeface="+mj-ea"/>
              </a:rPr>
              <a:t>qp</a:t>
            </a:r>
            <a:r>
              <a:rPr lang="en-US" altLang="zh-CN" sz="2000" dirty="0">
                <a:latin typeface="+mj-ea"/>
                <a:ea typeface="+mj-ea"/>
              </a:rPr>
              <a:t>(1-t)]</a:t>
            </a:r>
            <a:endParaRPr lang="zh-CN" altLang="en-US" sz="2000" dirty="0">
              <a:latin typeface="+mj-ea"/>
              <a:ea typeface="+mj-ea"/>
            </a:endParaRPr>
          </a:p>
        </p:txBody>
      </p:sp>
      <p:sp>
        <p:nvSpPr>
          <p:cNvPr id="334865" name="Line 17">
            <a:extLst>
              <a:ext uri="{FF2B5EF4-FFF2-40B4-BE49-F238E27FC236}">
                <a16:creationId xmlns:a16="http://schemas.microsoft.com/office/drawing/2014/main" id="{3FA42C25-82D1-4E67-AD02-EA9BB629878E}"/>
              </a:ext>
            </a:extLst>
          </p:cNvPr>
          <p:cNvSpPr>
            <a:spLocks noChangeShapeType="1"/>
          </p:cNvSpPr>
          <p:nvPr/>
        </p:nvSpPr>
        <p:spPr bwMode="auto">
          <a:xfrm flipH="1">
            <a:off x="1259632" y="2382168"/>
            <a:ext cx="1800225"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334866" name="Line 18">
            <a:extLst>
              <a:ext uri="{FF2B5EF4-FFF2-40B4-BE49-F238E27FC236}">
                <a16:creationId xmlns:a16="http://schemas.microsoft.com/office/drawing/2014/main" id="{5569ED11-110E-4C80-9A45-8BD28C3D94F1}"/>
              </a:ext>
            </a:extLst>
          </p:cNvPr>
          <p:cNvSpPr>
            <a:spLocks noChangeShapeType="1"/>
          </p:cNvSpPr>
          <p:nvPr/>
        </p:nvSpPr>
        <p:spPr bwMode="auto">
          <a:xfrm>
            <a:off x="3059857" y="2348830"/>
            <a:ext cx="0" cy="2303463"/>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latin typeface="+mj-ea"/>
              <a:ea typeface="+mj-ea"/>
            </a:endParaRPr>
          </a:p>
        </p:txBody>
      </p:sp>
      <p:sp>
        <p:nvSpPr>
          <p:cNvPr id="334867" name="Text Box 19">
            <a:extLst>
              <a:ext uri="{FF2B5EF4-FFF2-40B4-BE49-F238E27FC236}">
                <a16:creationId xmlns:a16="http://schemas.microsoft.com/office/drawing/2014/main" id="{F1E20A93-DD51-409F-A5A4-DC84E95EC239}"/>
              </a:ext>
            </a:extLst>
          </p:cNvPr>
          <p:cNvSpPr txBox="1">
            <a:spLocks noChangeArrowheads="1"/>
          </p:cNvSpPr>
          <p:nvPr/>
        </p:nvSpPr>
        <p:spPr bwMode="auto">
          <a:xfrm>
            <a:off x="2267744" y="4796755"/>
            <a:ext cx="2808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dirty="0">
                <a:latin typeface="+mj-ea"/>
                <a:ea typeface="+mj-ea"/>
              </a:rPr>
              <a:t>盈亏平衡点（</a:t>
            </a:r>
            <a:r>
              <a:rPr lang="en-US" altLang="zh-CN" sz="2000" dirty="0">
                <a:latin typeface="+mj-ea"/>
                <a:ea typeface="+mj-ea"/>
              </a:rPr>
              <a:t>3604</a:t>
            </a:r>
            <a:r>
              <a:rPr lang="zh-CN" altLang="en-US" sz="2000" dirty="0">
                <a:latin typeface="+mj-ea"/>
                <a:ea typeface="+mj-ea"/>
              </a:rPr>
              <a:t>台）</a:t>
            </a:r>
          </a:p>
        </p:txBody>
      </p:sp>
      <p:sp>
        <p:nvSpPr>
          <p:cNvPr id="21" name="文本框 20">
            <a:extLst>
              <a:ext uri="{FF2B5EF4-FFF2-40B4-BE49-F238E27FC236}">
                <a16:creationId xmlns:a16="http://schemas.microsoft.com/office/drawing/2014/main" id="{780544A9-9CFC-409C-B3A8-58D88EDE303A}"/>
              </a:ext>
            </a:extLst>
          </p:cNvPr>
          <p:cNvSpPr txBox="1"/>
          <p:nvPr/>
        </p:nvSpPr>
        <p:spPr>
          <a:xfrm>
            <a:off x="313581" y="5429361"/>
            <a:ext cx="8073179" cy="646331"/>
          </a:xfrm>
          <a:prstGeom prst="rect">
            <a:avLst/>
          </a:prstGeom>
          <a:noFill/>
        </p:spPr>
        <p:txBody>
          <a:bodyPr wrap="square" rtlCol="0">
            <a:spAutoFit/>
          </a:bodyPr>
          <a:lstStyle/>
          <a:p>
            <a:r>
              <a:rPr lang="en-US" altLang="zh-CN" sz="1800" dirty="0"/>
              <a:t>q</a:t>
            </a:r>
            <a:r>
              <a:rPr lang="zh-CN" altLang="en-US" sz="1800" dirty="0"/>
              <a:t>：销售数量；</a:t>
            </a:r>
            <a:r>
              <a:rPr lang="en-US" altLang="zh-CN" sz="1800" dirty="0"/>
              <a:t>p</a:t>
            </a:r>
            <a:r>
              <a:rPr lang="zh-CN" altLang="en-US" sz="1800" dirty="0"/>
              <a:t>：单位销售价格；</a:t>
            </a:r>
            <a:r>
              <a:rPr lang="en-US" altLang="zh-CN" sz="1800" dirty="0"/>
              <a:t>c</a:t>
            </a:r>
            <a:r>
              <a:rPr lang="zh-CN" altLang="en-US" sz="1800" dirty="0"/>
              <a:t>：单位变动成本；</a:t>
            </a:r>
            <a:r>
              <a:rPr lang="en-US" altLang="zh-CN" sz="1800" dirty="0"/>
              <a:t>F</a:t>
            </a:r>
            <a:r>
              <a:rPr lang="zh-CN" altLang="en-US" sz="1800" dirty="0"/>
              <a:t>：固定成本（不包括折旧）；</a:t>
            </a:r>
            <a:r>
              <a:rPr lang="en-US" altLang="zh-CN" sz="1800" dirty="0"/>
              <a:t>D</a:t>
            </a:r>
            <a:r>
              <a:rPr lang="zh-CN" altLang="en-US" sz="1800" dirty="0"/>
              <a:t>：折旧；</a:t>
            </a:r>
            <a:r>
              <a:rPr lang="en-US" altLang="zh-CN" sz="1800" dirty="0"/>
              <a:t>A</a:t>
            </a:r>
            <a:r>
              <a:rPr lang="zh-CN" altLang="en-US" sz="1800" dirty="0"/>
              <a:t>：年金现值系数；</a:t>
            </a:r>
            <a:r>
              <a:rPr lang="en-US" altLang="zh-CN" sz="1800" dirty="0"/>
              <a:t>t</a:t>
            </a:r>
            <a:r>
              <a:rPr lang="zh-CN" altLang="en-US" sz="1800" dirty="0"/>
              <a:t>：税率</a:t>
            </a:r>
          </a:p>
        </p:txBody>
      </p:sp>
      <p:sp>
        <p:nvSpPr>
          <p:cNvPr id="22" name="Text Box 6">
            <a:extLst>
              <a:ext uri="{FF2B5EF4-FFF2-40B4-BE49-F238E27FC236}">
                <a16:creationId xmlns:a16="http://schemas.microsoft.com/office/drawing/2014/main" id="{1F87954C-D220-4445-8FAE-8AF3D37471DF}"/>
              </a:ext>
            </a:extLst>
          </p:cNvPr>
          <p:cNvSpPr txBox="1">
            <a:spLocks noChangeArrowheads="1"/>
          </p:cNvSpPr>
          <p:nvPr/>
        </p:nvSpPr>
        <p:spPr bwMode="auto">
          <a:xfrm>
            <a:off x="258889" y="2200525"/>
            <a:ext cx="100868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000" dirty="0">
                <a:latin typeface="+mj-ea"/>
                <a:ea typeface="+mj-ea"/>
              </a:rPr>
              <a:t>4498</a:t>
            </a:r>
            <a:r>
              <a:rPr lang="zh-CN" altLang="en-US" sz="2000" dirty="0">
                <a:latin typeface="+mj-ea"/>
                <a:ea typeface="+mj-ea"/>
              </a:rPr>
              <a:t>万</a:t>
            </a:r>
            <a:endParaRPr lang="en-US" altLang="zh-CN" sz="2000" dirty="0">
              <a:latin typeface="+mj-ea"/>
              <a:ea typeface="+mj-ea"/>
            </a:endParaRPr>
          </a:p>
          <a:p>
            <a:pPr eaLnBrk="1" hangingPunct="1">
              <a:spcBef>
                <a:spcPct val="50000"/>
              </a:spcBef>
            </a:pPr>
            <a:r>
              <a:rPr lang="en-US" altLang="zh-CN" sz="1400" dirty="0">
                <a:latin typeface="+mj-ea"/>
                <a:ea typeface="+mj-ea"/>
              </a:rPr>
              <a:t>=4.16</a:t>
            </a:r>
            <a:r>
              <a:rPr lang="zh-CN" altLang="en-US" sz="1400" dirty="0">
                <a:latin typeface="+mj-ea"/>
                <a:ea typeface="+mj-ea"/>
              </a:rPr>
              <a:t>*</a:t>
            </a:r>
            <a:r>
              <a:rPr lang="en-US" altLang="zh-CN" sz="1400" dirty="0">
                <a:latin typeface="+mj-ea"/>
                <a:ea typeface="+mj-ea"/>
              </a:rPr>
              <a:t>3604*5000*0.6/10000</a:t>
            </a:r>
            <a:endParaRPr lang="zh-CN" altLang="en-US" sz="1400" dirty="0">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34855"/>
                                        </p:tgtEl>
                                        <p:attrNameLst>
                                          <p:attrName>style.visibility</p:attrName>
                                        </p:attrNameLst>
                                      </p:cBhvr>
                                      <p:to>
                                        <p:strVal val="visible"/>
                                      </p:to>
                                    </p:set>
                                    <p:animEffect transition="in" filter="wipe(left)">
                                      <p:cBhvr>
                                        <p:cTn id="7" dur="500"/>
                                        <p:tgtEl>
                                          <p:spTgt spid="33485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4860"/>
                                        </p:tgtEl>
                                        <p:attrNameLst>
                                          <p:attrName>style.visibility</p:attrName>
                                        </p:attrNameLst>
                                      </p:cBhvr>
                                      <p:to>
                                        <p:strVal val="visible"/>
                                      </p:to>
                                    </p:set>
                                    <p:animEffect transition="in" filter="wipe(left)">
                                      <p:cBhvr>
                                        <p:cTn id="10" dur="500"/>
                                        <p:tgtEl>
                                          <p:spTgt spid="33486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34861"/>
                                        </p:tgtEl>
                                        <p:attrNameLst>
                                          <p:attrName>style.visibility</p:attrName>
                                        </p:attrNameLst>
                                      </p:cBhvr>
                                      <p:to>
                                        <p:strVal val="visible"/>
                                      </p:to>
                                    </p:set>
                                    <p:animEffect transition="in" filter="wipe(left)">
                                      <p:cBhvr>
                                        <p:cTn id="13" dur="500"/>
                                        <p:tgtEl>
                                          <p:spTgt spid="33486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334858"/>
                                        </p:tgtEl>
                                        <p:attrNameLst>
                                          <p:attrName>style.visibility</p:attrName>
                                        </p:attrNameLst>
                                      </p:cBhvr>
                                      <p:to>
                                        <p:strVal val="visible"/>
                                      </p:to>
                                    </p:set>
                                    <p:animEffect transition="in" filter="wipe(down)">
                                      <p:cBhvr>
                                        <p:cTn id="18" dur="500"/>
                                        <p:tgtEl>
                                          <p:spTgt spid="334858"/>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34862"/>
                                        </p:tgtEl>
                                        <p:attrNameLst>
                                          <p:attrName>style.visibility</p:attrName>
                                        </p:attrNameLst>
                                      </p:cBhvr>
                                      <p:to>
                                        <p:strVal val="visible"/>
                                      </p:to>
                                    </p:set>
                                    <p:animEffect transition="in" filter="wipe(down)">
                                      <p:cBhvr>
                                        <p:cTn id="21" dur="500"/>
                                        <p:tgtEl>
                                          <p:spTgt spid="3348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334857"/>
                                        </p:tgtEl>
                                        <p:attrNameLst>
                                          <p:attrName>style.visibility</p:attrName>
                                        </p:attrNameLst>
                                      </p:cBhvr>
                                      <p:to>
                                        <p:strVal val="visible"/>
                                      </p:to>
                                    </p:set>
                                    <p:animEffect transition="in" filter="wipe(down)">
                                      <p:cBhvr>
                                        <p:cTn id="26" dur="500"/>
                                        <p:tgtEl>
                                          <p:spTgt spid="33485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34863"/>
                                        </p:tgtEl>
                                        <p:attrNameLst>
                                          <p:attrName>style.visibility</p:attrName>
                                        </p:attrNameLst>
                                      </p:cBhvr>
                                      <p:to>
                                        <p:strVal val="visible"/>
                                      </p:to>
                                    </p:set>
                                    <p:animEffect transition="in" filter="wipe(down)">
                                      <p:cBhvr>
                                        <p:cTn id="29" dur="500"/>
                                        <p:tgtEl>
                                          <p:spTgt spid="33486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34856"/>
                                        </p:tgtEl>
                                        <p:attrNameLst>
                                          <p:attrName>style.visibility</p:attrName>
                                        </p:attrNameLst>
                                      </p:cBhvr>
                                      <p:to>
                                        <p:strVal val="visible"/>
                                      </p:to>
                                    </p:set>
                                    <p:animEffect transition="in" filter="wipe(down)">
                                      <p:cBhvr>
                                        <p:cTn id="34" dur="500"/>
                                        <p:tgtEl>
                                          <p:spTgt spid="33485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34864"/>
                                        </p:tgtEl>
                                        <p:attrNameLst>
                                          <p:attrName>style.visibility</p:attrName>
                                        </p:attrNameLst>
                                      </p:cBhvr>
                                      <p:to>
                                        <p:strVal val="visible"/>
                                      </p:to>
                                    </p:set>
                                    <p:animEffect transition="in" filter="wipe(down)">
                                      <p:cBhvr>
                                        <p:cTn id="37" dur="500"/>
                                        <p:tgtEl>
                                          <p:spTgt spid="334864"/>
                                        </p:tgtEl>
                                      </p:cBhvr>
                                    </p:animEffect>
                                  </p:childTnLst>
                                </p:cTn>
                              </p:par>
                              <p:par>
                                <p:cTn id="38" presetID="2" presetClass="entr" presetSubtype="4" fill="hold" nodeType="withEffect">
                                  <p:stCondLst>
                                    <p:cond delay="0"/>
                                  </p:stCondLst>
                                  <p:childTnLst>
                                    <p:set>
                                      <p:cBhvr>
                                        <p:cTn id="39" dur="1" fill="hold">
                                          <p:stCondLst>
                                            <p:cond delay="0"/>
                                          </p:stCondLst>
                                        </p:cTn>
                                        <p:tgtEl>
                                          <p:spTgt spid="334865"/>
                                        </p:tgtEl>
                                        <p:attrNameLst>
                                          <p:attrName>style.visibility</p:attrName>
                                        </p:attrNameLst>
                                      </p:cBhvr>
                                      <p:to>
                                        <p:strVal val="visible"/>
                                      </p:to>
                                    </p:set>
                                    <p:anim calcmode="lin" valueType="num">
                                      <p:cBhvr additive="base">
                                        <p:cTn id="40" dur="500" fill="hold"/>
                                        <p:tgtEl>
                                          <p:spTgt spid="334865"/>
                                        </p:tgtEl>
                                        <p:attrNameLst>
                                          <p:attrName>ppt_x</p:attrName>
                                        </p:attrNameLst>
                                      </p:cBhvr>
                                      <p:tavLst>
                                        <p:tav tm="0">
                                          <p:val>
                                            <p:strVal val="#ppt_x"/>
                                          </p:val>
                                        </p:tav>
                                        <p:tav tm="100000">
                                          <p:val>
                                            <p:strVal val="#ppt_x"/>
                                          </p:val>
                                        </p:tav>
                                      </p:tavLst>
                                    </p:anim>
                                    <p:anim calcmode="lin" valueType="num">
                                      <p:cBhvr additive="base">
                                        <p:cTn id="41" dur="500" fill="hold"/>
                                        <p:tgtEl>
                                          <p:spTgt spid="334865"/>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34866"/>
                                        </p:tgtEl>
                                        <p:attrNameLst>
                                          <p:attrName>style.visibility</p:attrName>
                                        </p:attrNameLst>
                                      </p:cBhvr>
                                      <p:to>
                                        <p:strVal val="visible"/>
                                      </p:to>
                                    </p:set>
                                    <p:anim calcmode="lin" valueType="num">
                                      <p:cBhvr additive="base">
                                        <p:cTn id="44" dur="500" fill="hold"/>
                                        <p:tgtEl>
                                          <p:spTgt spid="334866"/>
                                        </p:tgtEl>
                                        <p:attrNameLst>
                                          <p:attrName>ppt_x</p:attrName>
                                        </p:attrNameLst>
                                      </p:cBhvr>
                                      <p:tavLst>
                                        <p:tav tm="0">
                                          <p:val>
                                            <p:strVal val="#ppt_x"/>
                                          </p:val>
                                        </p:tav>
                                        <p:tav tm="100000">
                                          <p:val>
                                            <p:strVal val="#ppt_x"/>
                                          </p:val>
                                        </p:tav>
                                      </p:tavLst>
                                    </p:anim>
                                    <p:anim calcmode="lin" valueType="num">
                                      <p:cBhvr additive="base">
                                        <p:cTn id="45" dur="500" fill="hold"/>
                                        <p:tgtEl>
                                          <p:spTgt spid="334866"/>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34867"/>
                                        </p:tgtEl>
                                        <p:attrNameLst>
                                          <p:attrName>style.visibility</p:attrName>
                                        </p:attrNameLst>
                                      </p:cBhvr>
                                      <p:to>
                                        <p:strVal val="visible"/>
                                      </p:to>
                                    </p:set>
                                    <p:anim calcmode="lin" valueType="num">
                                      <p:cBhvr additive="base">
                                        <p:cTn id="48" dur="500" fill="hold"/>
                                        <p:tgtEl>
                                          <p:spTgt spid="334867"/>
                                        </p:tgtEl>
                                        <p:attrNameLst>
                                          <p:attrName>ppt_x</p:attrName>
                                        </p:attrNameLst>
                                      </p:cBhvr>
                                      <p:tavLst>
                                        <p:tav tm="0">
                                          <p:val>
                                            <p:strVal val="#ppt_x"/>
                                          </p:val>
                                        </p:tav>
                                        <p:tav tm="100000">
                                          <p:val>
                                            <p:strVal val="#ppt_x"/>
                                          </p:val>
                                        </p:tav>
                                      </p:tavLst>
                                    </p:anim>
                                    <p:anim calcmode="lin" valueType="num">
                                      <p:cBhvr additive="base">
                                        <p:cTn id="49" dur="500" fill="hold"/>
                                        <p:tgtEl>
                                          <p:spTgt spid="3348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0" grpId="0" animBg="1"/>
      <p:bldP spid="334861" grpId="0"/>
      <p:bldP spid="334862" grpId="0"/>
      <p:bldP spid="334863" grpId="0"/>
      <p:bldP spid="334864" grpId="0"/>
      <p:bldP spid="33486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68B46D46-54EC-4218-A5D7-DC373BE7C7CB}"/>
              </a:ext>
            </a:extLst>
          </p:cNvPr>
          <p:cNvSpPr>
            <a:spLocks noGrp="1"/>
          </p:cNvSpPr>
          <p:nvPr>
            <p:ph type="title"/>
          </p:nvPr>
        </p:nvSpPr>
        <p:spPr bwMode="auto">
          <a:xfrm>
            <a:off x="457200" y="366713"/>
            <a:ext cx="8229600" cy="6143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分析成本下降的项目：问题</a:t>
            </a:r>
          </a:p>
        </p:txBody>
      </p:sp>
      <p:sp>
        <p:nvSpPr>
          <p:cNvPr id="43011" name="内容占位符 2">
            <a:extLst>
              <a:ext uri="{FF2B5EF4-FFF2-40B4-BE49-F238E27FC236}">
                <a16:creationId xmlns:a16="http://schemas.microsoft.com/office/drawing/2014/main" id="{7E5285E3-D58B-4D73-8E78-C6CD6B8C7E02}"/>
              </a:ext>
            </a:extLst>
          </p:cNvPr>
          <p:cNvSpPr>
            <a:spLocks noGrp="1" noChangeArrowheads="1"/>
          </p:cNvSpPr>
          <p:nvPr>
            <p:ph sz="half" idx="1"/>
          </p:nvPr>
        </p:nvSpPr>
        <p:spPr>
          <a:xfrm>
            <a:off x="457200" y="1125538"/>
            <a:ext cx="8002588" cy="4114800"/>
          </a:xfrm>
        </p:spPr>
        <p:txBody>
          <a:bodyPr/>
          <a:lstStyle/>
          <a:p>
            <a:pPr>
              <a:lnSpc>
                <a:spcPct val="125000"/>
              </a:lnSpc>
            </a:pPr>
            <a:r>
              <a:rPr lang="zh-CN" altLang="en-US" sz="2400">
                <a:ea typeface="宋体" panose="02010600030101010101" pitchFamily="2" charset="-122"/>
              </a:rPr>
              <a:t>一家公司正在考虑将生产过程自动化以节省劳动力成本。假设这项投资要求在设备上投资</a:t>
            </a:r>
            <a:r>
              <a:rPr lang="en-US" altLang="zh-CN" sz="2400">
                <a:ea typeface="宋体" panose="02010600030101010101" pitchFamily="2" charset="-122"/>
              </a:rPr>
              <a:t>200</a:t>
            </a:r>
            <a:r>
              <a:rPr lang="zh-CN" altLang="en-US" sz="2400">
                <a:ea typeface="宋体" panose="02010600030101010101" pitchFamily="2" charset="-122"/>
              </a:rPr>
              <a:t>万美元，其好处是每年可节省</a:t>
            </a:r>
            <a:r>
              <a:rPr lang="en-US" altLang="zh-CN" sz="2400">
                <a:ea typeface="宋体" panose="02010600030101010101" pitchFamily="2" charset="-122"/>
              </a:rPr>
              <a:t>70</a:t>
            </a:r>
            <a:r>
              <a:rPr lang="zh-CN" altLang="en-US" sz="2400">
                <a:ea typeface="宋体" panose="02010600030101010101" pitchFamily="2" charset="-122"/>
              </a:rPr>
              <a:t>万美元的劳动力成本。设备的预期寿命为</a:t>
            </a:r>
            <a:r>
              <a:rPr lang="en-US" altLang="zh-CN" sz="2400">
                <a:ea typeface="宋体" panose="02010600030101010101" pitchFamily="2" charset="-122"/>
              </a:rPr>
              <a:t>5</a:t>
            </a:r>
            <a:r>
              <a:rPr lang="zh-CN" altLang="en-US" sz="2400">
                <a:ea typeface="宋体" panose="02010600030101010101" pitchFamily="2" charset="-122"/>
              </a:rPr>
              <a:t>年。公司所得税为</a:t>
            </a:r>
            <a:r>
              <a:rPr lang="en-US" altLang="zh-CN" sz="2400">
                <a:ea typeface="宋体" panose="02010600030101010101" pitchFamily="2" charset="-122"/>
              </a:rPr>
              <a:t>33.33%</a:t>
            </a:r>
            <a:r>
              <a:rPr lang="zh-CN" altLang="en-US" sz="2400">
                <a:ea typeface="宋体" panose="02010600030101010101" pitchFamily="2" charset="-122"/>
              </a:rPr>
              <a:t>。贴现率为</a:t>
            </a:r>
            <a:r>
              <a:rPr lang="en-US" altLang="zh-CN" sz="2400">
                <a:ea typeface="宋体" panose="02010600030101010101" pitchFamily="2" charset="-122"/>
              </a:rPr>
              <a:t>10%</a:t>
            </a:r>
            <a:r>
              <a:rPr lang="zh-CN" altLang="en-US" sz="2400">
                <a:ea typeface="宋体" panose="02010600030101010101" pitchFamily="2" charset="-122"/>
              </a:rPr>
              <a:t>。投资前后收入、成本支出具体数据见表</a:t>
            </a:r>
            <a:r>
              <a:rPr lang="en-US" altLang="zh-CN" sz="2400">
                <a:ea typeface="宋体" panose="02010600030101010101" pitchFamily="2" charset="-122"/>
              </a:rPr>
              <a:t>6-6</a:t>
            </a:r>
            <a:r>
              <a:rPr lang="zh-CN" altLang="en-US" sz="2400">
                <a:ea typeface="宋体" panose="02010600030101010101" pitchFamily="2" charset="-122"/>
              </a:rPr>
              <a:t>。问题：该项投资是否可行？</a:t>
            </a:r>
            <a:endParaRPr lang="en-US" altLang="zh-CN" sz="2400">
              <a:ea typeface="宋体" panose="02010600030101010101" pitchFamily="2" charset="-122"/>
            </a:endParaRPr>
          </a:p>
        </p:txBody>
      </p:sp>
      <p:pic>
        <p:nvPicPr>
          <p:cNvPr id="3" name="图片 2">
            <a:extLst>
              <a:ext uri="{FF2B5EF4-FFF2-40B4-BE49-F238E27FC236}">
                <a16:creationId xmlns:a16="http://schemas.microsoft.com/office/drawing/2014/main" id="{FA51FC75-8D43-4DFF-A6EF-5CFC9EA36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3644900"/>
            <a:ext cx="4765675"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1C25C71-6C16-4F7C-82CC-FCB967F9F51F}"/>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分析成本下降的项目：方法一</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8E42773-F6ED-433E-8312-9A9549D73398}"/>
                  </a:ext>
                </a:extLst>
              </p:cNvPr>
              <p:cNvSpPr txBox="1"/>
              <p:nvPr/>
            </p:nvSpPr>
            <p:spPr>
              <a:xfrm>
                <a:off x="755576" y="1536174"/>
                <a:ext cx="7344816" cy="3785652"/>
              </a:xfrm>
              <a:prstGeom prst="rect">
                <a:avLst/>
              </a:prstGeom>
              <a:noFill/>
            </p:spPr>
            <p:txBody>
              <a:bodyPr wrap="square" rtlCol="0">
                <a:spAutoFit/>
              </a:bodyPr>
              <a:lstStyle/>
              <a:p>
                <a:pPr marL="342900" indent="-342900" algn="l">
                  <a:lnSpc>
                    <a:spcPct val="100000"/>
                  </a:lnSpc>
                  <a:buFont typeface="Wingdings" panose="05000000000000000000" pitchFamily="2" charset="2"/>
                  <a:buChar char="u"/>
                </a:pPr>
                <a:r>
                  <a:rPr lang="zh-CN" altLang="en-US" sz="2400" dirty="0">
                    <a:latin typeface="华文宋体" panose="02010600040101010101" pitchFamily="2" charset="-122"/>
                    <a:ea typeface="华文宋体" panose="02010600040101010101" pitchFamily="2" charset="-122"/>
                  </a:rPr>
                  <a:t>分析设备价值引入前后项目价值的增量是否能够抵得上设备投资金额。</a:t>
                </a:r>
                <a:endParaRPr lang="en-US" altLang="zh-CN" sz="2400" dirty="0">
                  <a:latin typeface="华文宋体" panose="02010600040101010101" pitchFamily="2" charset="-122"/>
                  <a:ea typeface="华文宋体" panose="02010600040101010101" pitchFamily="2" charset="-122"/>
                </a:endParaRPr>
              </a:p>
              <a:p>
                <a:pPr marL="342900" indent="-342900" algn="l">
                  <a:lnSpc>
                    <a:spcPct val="100000"/>
                  </a:lnSpc>
                  <a:buFont typeface="Wingdings" panose="05000000000000000000" pitchFamily="2" charset="2"/>
                  <a:buChar char="u"/>
                </a:pPr>
                <a:r>
                  <a:rPr lang="zh-CN" altLang="en-US" sz="2400" dirty="0">
                    <a:latin typeface="华文宋体" panose="02010600040101010101" pitchFamily="2" charset="-122"/>
                    <a:ea typeface="华文宋体" panose="02010600040101010101" pitchFamily="2" charset="-122"/>
                  </a:rPr>
                  <a:t>设备引入前，项目价值</a:t>
                </a:r>
                <a14:m>
                  <m:oMath xmlns:m="http://schemas.openxmlformats.org/officeDocument/2006/math">
                    <m:r>
                      <a:rPr lang="en-US" altLang="zh-CN" sz="2400" b="0" i="1" smtClean="0">
                        <a:latin typeface="Cambria Math" panose="02040503050406030204" pitchFamily="18" charset="0"/>
                      </a:rPr>
                      <m:t>𝑃𝑉</m:t>
                    </m:r>
                    <m:r>
                      <a:rPr lang="en-US" altLang="zh-CN" sz="2400" i="1" baseline="-25000">
                        <a:latin typeface="Cambria Math" panose="02040503050406030204" pitchFamily="18" charset="0"/>
                      </a:rPr>
                      <m:t>0</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𝑃𝑉</m:t>
                    </m:r>
                    <m:r>
                      <m:rPr>
                        <m:sty m:val="p"/>
                      </m:rPr>
                      <a:rPr lang="en-US" altLang="zh-CN" sz="2400" b="0" i="1" baseline="-25000" smtClean="0">
                        <a:latin typeface="Cambria Math" panose="02040503050406030204" pitchFamily="18" charset="0"/>
                      </a:rPr>
                      <m:t>pmt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1666667,10%,5</m:t>
                        </m:r>
                      </m:e>
                    </m:d>
                    <m:r>
                      <a:rPr lang="en-US" altLang="zh-CN" sz="2400" b="0" i="1" smtClean="0">
                        <a:latin typeface="Cambria Math" panose="02040503050406030204" pitchFamily="18" charset="0"/>
                      </a:rPr>
                      <m:t>=6317979.213</m:t>
                    </m:r>
                  </m:oMath>
                </a14:m>
                <a:endParaRPr lang="en-US" altLang="zh-CN" sz="2400" b="0" dirty="0">
                  <a:latin typeface="华文宋体" panose="02010600040101010101" pitchFamily="2" charset="-122"/>
                  <a:ea typeface="华文宋体" panose="02010600040101010101" pitchFamily="2" charset="-122"/>
                </a:endParaRPr>
              </a:p>
              <a:p>
                <a:pPr marL="342900" indent="-342900" algn="l">
                  <a:lnSpc>
                    <a:spcPct val="100000"/>
                  </a:lnSpc>
                  <a:buFont typeface="Wingdings" panose="05000000000000000000" pitchFamily="2" charset="2"/>
                  <a:buChar char="u"/>
                </a:pPr>
                <a:r>
                  <a:rPr lang="zh-CN" altLang="en-US" sz="2400" dirty="0">
                    <a:latin typeface="华文宋体" panose="02010600040101010101" pitchFamily="2" charset="-122"/>
                    <a:ea typeface="华文宋体" panose="02010600040101010101" pitchFamily="2" charset="-122"/>
                  </a:rPr>
                  <a:t>设备引入后，项目价值</a:t>
                </a:r>
                <a14:m>
                  <m:oMath xmlns:m="http://schemas.openxmlformats.org/officeDocument/2006/math">
                    <m:r>
                      <a:rPr lang="en-US" altLang="zh-CN" sz="2400" b="0" i="1" smtClean="0">
                        <a:latin typeface="Cambria Math" panose="02040503050406030204" pitchFamily="18" charset="0"/>
                      </a:rPr>
                      <m:t>𝑃𝑉</m:t>
                    </m:r>
                    <m:r>
                      <a:rPr lang="en-US" altLang="zh-CN" sz="2400" i="1" baseline="-25000">
                        <a:latin typeface="Cambria Math" panose="02040503050406030204" pitchFamily="18" charset="0"/>
                      </a:rPr>
                      <m:t>1</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𝑃𝑉</m:t>
                    </m:r>
                    <m:r>
                      <m:rPr>
                        <m:sty m:val="p"/>
                      </m:rPr>
                      <a:rPr lang="en-US" altLang="zh-CN" sz="2400" b="0" i="1" baseline="-25000" smtClean="0">
                        <a:latin typeface="Cambria Math" panose="02040503050406030204" pitchFamily="18" charset="0"/>
                      </a:rPr>
                      <m:t>pmt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2266667,10%,5</m:t>
                        </m:r>
                      </m:e>
                    </m:d>
                    <m:r>
                      <a:rPr lang="en-US" altLang="zh-CN" sz="2400" b="0" i="1" smtClean="0">
                        <a:latin typeface="Cambria Math" panose="02040503050406030204" pitchFamily="18" charset="0"/>
                      </a:rPr>
                      <m:t>=8592451.274</m:t>
                    </m:r>
                  </m:oMath>
                </a14:m>
                <a:endParaRPr lang="en-US" altLang="zh-CN" sz="2400" b="0" dirty="0">
                  <a:latin typeface="华文宋体" panose="02010600040101010101" pitchFamily="2" charset="-122"/>
                  <a:ea typeface="华文宋体" panose="02010600040101010101" pitchFamily="2" charset="-122"/>
                </a:endParaRPr>
              </a:p>
              <a:p>
                <a:pPr marL="342900" indent="-342900" algn="l">
                  <a:lnSpc>
                    <a:spcPct val="100000"/>
                  </a:lnSpc>
                  <a:buFont typeface="Wingdings" panose="05000000000000000000" pitchFamily="2" charset="2"/>
                  <a:buChar char="u"/>
                </a:pPr>
                <a14:m>
                  <m:oMath xmlns:m="http://schemas.openxmlformats.org/officeDocument/2006/math">
                    <m:r>
                      <a:rPr lang="zh-CN" altLang="en-US" sz="2400" dirty="0">
                        <a:latin typeface="Cambria Math" panose="02040503050406030204" pitchFamily="18" charset="0"/>
                      </a:rPr>
                      <m:t>价值</m:t>
                    </m:r>
                    <m:r>
                      <a:rPr lang="zh-CN" altLang="en-US" sz="2400" i="1" dirty="0" smtClean="0">
                        <a:latin typeface="Cambria Math" panose="02040503050406030204" pitchFamily="18" charset="0"/>
                      </a:rPr>
                      <m:t>增量</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𝑃𝑉</m:t>
                    </m:r>
                    <m:r>
                      <a:rPr lang="en-US" altLang="zh-CN" sz="2400" i="1" baseline="-25000" dirty="0">
                        <a:latin typeface="Cambria Math" panose="02040503050406030204" pitchFamily="18" charset="0"/>
                      </a:rPr>
                      <m:t>1</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𝑃𝑉</m:t>
                    </m:r>
                    <m:r>
                      <a:rPr lang="en-US" altLang="zh-CN" sz="2400" i="1" baseline="-25000" dirty="0">
                        <a:latin typeface="Cambria Math" panose="02040503050406030204" pitchFamily="18" charset="0"/>
                      </a:rPr>
                      <m:t>0</m:t>
                    </m:r>
                    <m:r>
                      <a:rPr lang="en-US" altLang="zh-CN" sz="2400" b="0" i="1" dirty="0" smtClean="0">
                        <a:latin typeface="Cambria Math" panose="02040503050406030204" pitchFamily="18" charset="0"/>
                      </a:rPr>
                      <m:t>=2274472.062</m:t>
                    </m:r>
                  </m:oMath>
                </a14:m>
                <a:endParaRPr lang="en-US" altLang="zh-CN" sz="2400" b="0" dirty="0">
                  <a:latin typeface="华文宋体" panose="02010600040101010101" pitchFamily="2" charset="-122"/>
                  <a:ea typeface="华文宋体" panose="02010600040101010101" pitchFamily="2" charset="-122"/>
                </a:endParaRPr>
              </a:p>
              <a:p>
                <a:pPr marL="342900" indent="-342900" algn="l">
                  <a:lnSpc>
                    <a:spcPct val="100000"/>
                  </a:lnSpc>
                  <a:buFont typeface="Wingdings" panose="05000000000000000000" pitchFamily="2" charset="2"/>
                  <a:buChar char="u"/>
                </a:pPr>
                <a14:m>
                  <m:oMath xmlns:m="http://schemas.openxmlformats.org/officeDocument/2006/math">
                    <m:r>
                      <a:rPr lang="zh-CN" altLang="en-US" sz="2400" dirty="0">
                        <a:latin typeface="Cambria Math" panose="02040503050406030204" pitchFamily="18" charset="0"/>
                      </a:rPr>
                      <m:t>净现值</m:t>
                    </m:r>
                    <m:r>
                      <a:rPr lang="en-US" altLang="zh-CN" sz="2400" b="0" i="1" dirty="0" smtClean="0">
                        <a:latin typeface="Cambria Math" panose="02040503050406030204" pitchFamily="18" charset="0"/>
                      </a:rPr>
                      <m:t>=2274472.062−2000000=274472.0616</m:t>
                    </m:r>
                  </m:oMath>
                </a14:m>
                <a:endParaRPr lang="en-US" altLang="zh-CN" sz="2400" dirty="0">
                  <a:latin typeface="华文宋体" panose="02010600040101010101" pitchFamily="2" charset="-122"/>
                  <a:ea typeface="华文宋体" panose="02010600040101010101" pitchFamily="2" charset="-122"/>
                </a:endParaRPr>
              </a:p>
              <a:p>
                <a:pPr marL="342900" indent="-342900" algn="l">
                  <a:lnSpc>
                    <a:spcPct val="100000"/>
                  </a:lnSpc>
                  <a:buFont typeface="Wingdings" panose="05000000000000000000" pitchFamily="2" charset="2"/>
                  <a:buChar char="u"/>
                </a:pPr>
                <a:r>
                  <a:rPr lang="zh-CN" altLang="en-US" dirty="0">
                    <a:latin typeface="华文宋体" panose="02010600040101010101" pitchFamily="2" charset="-122"/>
                    <a:ea typeface="华文宋体" panose="02010600040101010101" pitchFamily="2" charset="-122"/>
                  </a:rPr>
                  <a:t>因此引入设备是值得的。</a:t>
                </a:r>
                <a:endParaRPr lang="zh-CN" altLang="en-US" sz="2400" dirty="0">
                  <a:latin typeface="华文宋体" panose="02010600040101010101" pitchFamily="2" charset="-122"/>
                  <a:ea typeface="华文宋体" panose="02010600040101010101" pitchFamily="2" charset="-122"/>
                </a:endParaRPr>
              </a:p>
              <a:p>
                <a:endParaRPr lang="zh-CN" altLang="en-US" dirty="0">
                  <a:latin typeface="华文宋体" panose="02010600040101010101" pitchFamily="2" charset="-122"/>
                  <a:ea typeface="华文宋体" panose="02010600040101010101" pitchFamily="2" charset="-122"/>
                </a:endParaRPr>
              </a:p>
            </p:txBody>
          </p:sp>
        </mc:Choice>
        <mc:Fallback xmlns="">
          <p:sp>
            <p:nvSpPr>
              <p:cNvPr id="7" name="文本框 6">
                <a:extLst>
                  <a:ext uri="{FF2B5EF4-FFF2-40B4-BE49-F238E27FC236}">
                    <a16:creationId xmlns:a16="http://schemas.microsoft.com/office/drawing/2014/main" id="{D8E42773-F6ED-433E-8312-9A9549D73398}"/>
                  </a:ext>
                </a:extLst>
              </p:cNvPr>
              <p:cNvSpPr txBox="1">
                <a:spLocks noRot="1" noChangeAspect="1" noMove="1" noResize="1" noEditPoints="1" noAdjustHandles="1" noChangeArrowheads="1" noChangeShapeType="1" noTextEdit="1"/>
              </p:cNvSpPr>
              <p:nvPr/>
            </p:nvSpPr>
            <p:spPr>
              <a:xfrm>
                <a:off x="755576" y="1536174"/>
                <a:ext cx="7344816" cy="3785652"/>
              </a:xfrm>
              <a:prstGeom prst="rect">
                <a:avLst/>
              </a:prstGeom>
              <a:blipFill>
                <a:blip r:embed="rId2"/>
                <a:stretch>
                  <a:fillRect l="-1162" t="-12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3866894"/>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4">
            <a:extLst>
              <a:ext uri="{FF2B5EF4-FFF2-40B4-BE49-F238E27FC236}">
                <a16:creationId xmlns:a16="http://schemas.microsoft.com/office/drawing/2014/main" id="{0DE40FA4-AD34-4328-B2E6-E4DE407AC02B}"/>
              </a:ext>
            </a:extLst>
          </p:cNvPr>
          <p:cNvSpPr>
            <a:spLocks noGrp="1" noChangeArrowheads="1"/>
          </p:cNvSpPr>
          <p:nvPr>
            <p:ph type="title"/>
          </p:nvPr>
        </p:nvSpPr>
        <p:spPr bwMode="auto">
          <a:xfrm>
            <a:off x="457200" y="4048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分析成本下降的项目：方法二</a:t>
            </a:r>
          </a:p>
        </p:txBody>
      </p:sp>
      <p:sp>
        <p:nvSpPr>
          <p:cNvPr id="45059" name="内容占位符 5">
            <a:extLst>
              <a:ext uri="{FF2B5EF4-FFF2-40B4-BE49-F238E27FC236}">
                <a16:creationId xmlns:a16="http://schemas.microsoft.com/office/drawing/2014/main" id="{7F921D41-8472-4556-B1ED-3348EE1B383A}"/>
              </a:ext>
            </a:extLst>
          </p:cNvPr>
          <p:cNvSpPr>
            <a:spLocks noGrp="1" noChangeArrowheads="1"/>
          </p:cNvSpPr>
          <p:nvPr>
            <p:ph idx="1"/>
          </p:nvPr>
        </p:nvSpPr>
        <p:spPr>
          <a:xfrm>
            <a:off x="685800" y="1173163"/>
            <a:ext cx="7772400" cy="4114800"/>
          </a:xfrm>
        </p:spPr>
        <p:txBody>
          <a:bodyPr/>
          <a:lstStyle/>
          <a:p>
            <a:r>
              <a:rPr lang="zh-CN" altLang="en-US">
                <a:ea typeface="宋体" panose="02010600030101010101" pitchFamily="2" charset="-122"/>
              </a:rPr>
              <a:t>分析设备价值引入前后增量现金流的变化，直接求增量现金流的净现值。</a:t>
            </a:r>
          </a:p>
          <a:p>
            <a:endParaRPr lang="zh-CN" altLang="en-US">
              <a:ea typeface="宋体" panose="02010600030101010101" pitchFamily="2" charset="-122"/>
            </a:endParaRPr>
          </a:p>
        </p:txBody>
      </p:sp>
      <p:graphicFrame>
        <p:nvGraphicFramePr>
          <p:cNvPr id="7" name="内容占位符 4">
            <a:extLst>
              <a:ext uri="{FF2B5EF4-FFF2-40B4-BE49-F238E27FC236}">
                <a16:creationId xmlns:a16="http://schemas.microsoft.com/office/drawing/2014/main" id="{85115232-9BCD-4C6F-920E-E4F8994A32F0}"/>
              </a:ext>
            </a:extLst>
          </p:cNvPr>
          <p:cNvGraphicFramePr>
            <a:graphicFrameLocks/>
          </p:cNvGraphicFramePr>
          <p:nvPr/>
        </p:nvGraphicFramePr>
        <p:xfrm>
          <a:off x="863600" y="2320925"/>
          <a:ext cx="7416800" cy="3135312"/>
        </p:xfrm>
        <a:graphic>
          <a:graphicData uri="http://schemas.openxmlformats.org/drawingml/2006/table">
            <a:tbl>
              <a:tblPr/>
              <a:tblGrid>
                <a:gridCol w="2195512">
                  <a:extLst>
                    <a:ext uri="{9D8B030D-6E8A-4147-A177-3AD203B41FA5}">
                      <a16:colId xmlns:a16="http://schemas.microsoft.com/office/drawing/2014/main" val="20000"/>
                    </a:ext>
                  </a:extLst>
                </a:gridCol>
                <a:gridCol w="1660525">
                  <a:extLst>
                    <a:ext uri="{9D8B030D-6E8A-4147-A177-3AD203B41FA5}">
                      <a16:colId xmlns:a16="http://schemas.microsoft.com/office/drawing/2014/main" val="20001"/>
                    </a:ext>
                  </a:extLst>
                </a:gridCol>
                <a:gridCol w="1731963">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648015">
                <a:tc>
                  <a:txBody>
                    <a:bodyPr/>
                    <a:lstStyle/>
                    <a:p>
                      <a:pPr marL="0" marR="0" lvl="0" indent="0" algn="ctr" defTabSz="914400"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无设备投资</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发生设备投资</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投资造成的差异</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1428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收入</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itchFamily="18" charset="0"/>
                          <a:ea typeface="宋体" pitchFamily="2" charset="-122"/>
                        </a:rPr>
                        <a:t>5,000,000 </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5,000,000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rgbClr val="000000"/>
                          </a:solidFill>
                          <a:effectLst/>
                          <a:latin typeface="Times" pitchFamily="18" charset="0"/>
                          <a:ea typeface="宋体" pitchFamily="2" charset="-122"/>
                          <a:cs typeface="+mn-cs"/>
                        </a:rPr>
                        <a:t>0</a:t>
                      </a:r>
                      <a:endParaRPr kumimoji="0" lang="zh-CN" altLang="en-US" sz="2000" b="0" i="0" u="none" strike="noStrike" kern="1200" cap="none" normalizeH="0" baseline="0" dirty="0">
                        <a:ln>
                          <a:noFill/>
                        </a:ln>
                        <a:solidFill>
                          <a:srgbClr val="000000"/>
                        </a:solidFill>
                        <a:effectLst/>
                        <a:latin typeface="Times" pitchFamily="18" charset="0"/>
                        <a:ea typeface="宋体" pitchFamily="2" charset="-122"/>
                        <a:cs typeface="+mn-cs"/>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428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宋体" pitchFamily="2" charset="-122"/>
                          <a:ea typeface="宋体" pitchFamily="2" charset="-122"/>
                        </a:rPr>
                        <a:t>劳动力成本</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1,000,000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300,000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rgbClr val="000000"/>
                          </a:solidFill>
                          <a:effectLst/>
                          <a:latin typeface="Times" pitchFamily="18" charset="0"/>
                          <a:ea typeface="宋体" pitchFamily="2" charset="-122"/>
                          <a:cs typeface="+mn-cs"/>
                        </a:rPr>
                        <a:t>-700,000</a:t>
                      </a:r>
                      <a:endParaRPr kumimoji="0" lang="zh-CN" altLang="en-US" sz="2000" b="0" i="0" u="none" strike="noStrike" kern="1200" cap="none" normalizeH="0" baseline="0" dirty="0">
                        <a:ln>
                          <a:noFill/>
                        </a:ln>
                        <a:solidFill>
                          <a:srgbClr val="000000"/>
                        </a:solidFill>
                        <a:effectLst/>
                        <a:latin typeface="Times" pitchFamily="18" charset="0"/>
                        <a:ea typeface="宋体" pitchFamily="2" charset="-122"/>
                        <a:cs typeface="+mn-cs"/>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01587">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其他现金支出</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itchFamily="18" charset="0"/>
                          <a:ea typeface="宋体" pitchFamily="2" charset="-122"/>
                        </a:rPr>
                        <a:t>2,000,000 </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2,000,000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rgbClr val="000000"/>
                          </a:solidFill>
                          <a:effectLst/>
                          <a:latin typeface="Times" pitchFamily="18" charset="0"/>
                          <a:ea typeface="宋体" pitchFamily="2" charset="-122"/>
                          <a:cs typeface="+mn-cs"/>
                        </a:rPr>
                        <a:t>0</a:t>
                      </a:r>
                      <a:endParaRPr kumimoji="0" lang="zh-CN" altLang="en-US" sz="2000" b="0" i="0" u="none" strike="noStrike" kern="1200" cap="none" normalizeH="0" baseline="0" dirty="0">
                        <a:ln>
                          <a:noFill/>
                        </a:ln>
                        <a:solidFill>
                          <a:srgbClr val="000000"/>
                        </a:solidFill>
                        <a:effectLst/>
                        <a:latin typeface="Times" pitchFamily="18" charset="0"/>
                        <a:ea typeface="宋体" pitchFamily="2" charset="-122"/>
                        <a:cs typeface="+mn-cs"/>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428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折旧</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1,000,000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1,400,000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rgbClr val="000000"/>
                          </a:solidFill>
                          <a:effectLst/>
                          <a:latin typeface="Times" pitchFamily="18" charset="0"/>
                          <a:ea typeface="宋体" pitchFamily="2" charset="-122"/>
                          <a:cs typeface="+mn-cs"/>
                        </a:rPr>
                        <a:t>400,000</a:t>
                      </a:r>
                      <a:endParaRPr kumimoji="0" lang="zh-CN" altLang="en-US" sz="2000" b="0" i="0" u="none" strike="noStrike" kern="1200" cap="none" normalizeH="0" baseline="0" dirty="0">
                        <a:ln>
                          <a:noFill/>
                        </a:ln>
                        <a:solidFill>
                          <a:srgbClr val="000000"/>
                        </a:solidFill>
                        <a:effectLst/>
                        <a:latin typeface="Times" pitchFamily="18" charset="0"/>
                        <a:ea typeface="宋体" pitchFamily="2" charset="-122"/>
                        <a:cs typeface="+mn-cs"/>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1428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税前利润</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1,000,000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itchFamily="18" charset="0"/>
                          <a:ea typeface="宋体" pitchFamily="2" charset="-122"/>
                        </a:rPr>
                        <a:t>1,300,000 </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rgbClr val="000000"/>
                          </a:solidFill>
                          <a:effectLst/>
                          <a:latin typeface="Times" pitchFamily="18" charset="0"/>
                          <a:ea typeface="宋体" pitchFamily="2" charset="-122"/>
                          <a:cs typeface="+mn-cs"/>
                        </a:rPr>
                        <a:t>300,000</a:t>
                      </a:r>
                      <a:endParaRPr kumimoji="0" lang="zh-CN" altLang="en-US" sz="2000" b="0" i="0" u="none" strike="noStrike" kern="1200" cap="none" normalizeH="0" baseline="0" dirty="0">
                        <a:ln>
                          <a:noFill/>
                        </a:ln>
                        <a:solidFill>
                          <a:srgbClr val="000000"/>
                        </a:solidFill>
                        <a:effectLst/>
                        <a:latin typeface="Times" pitchFamily="18" charset="0"/>
                        <a:ea typeface="宋体" pitchFamily="2" charset="-122"/>
                        <a:cs typeface="+mn-cs"/>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1428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税后利润（</a:t>
                      </a:r>
                      <a:r>
                        <a:rPr kumimoji="0" lang="en-US" altLang="zh-CN" sz="2000" b="0" i="0" u="none" strike="noStrike" cap="none" normalizeH="0" baseline="0" dirty="0">
                          <a:ln>
                            <a:noFill/>
                          </a:ln>
                          <a:solidFill>
                            <a:srgbClr val="000000"/>
                          </a:solidFill>
                          <a:effectLst/>
                          <a:latin typeface="Times" pitchFamily="18" charset="0"/>
                          <a:ea typeface="宋体" pitchFamily="2" charset="-122"/>
                        </a:rPr>
                        <a:t>33.33%</a:t>
                      </a:r>
                      <a:r>
                        <a:rPr kumimoji="0" lang="zh-CN" altLang="en-US" sz="2000" b="0" i="0" u="none" strike="noStrike" cap="none" normalizeH="0" baseline="0" dirty="0">
                          <a:ln>
                            <a:noFill/>
                          </a:ln>
                          <a:solidFill>
                            <a:srgbClr val="000000"/>
                          </a:solidFill>
                          <a:effectLst/>
                          <a:latin typeface="Times" pitchFamily="18" charset="0"/>
                          <a:ea typeface="宋体" pitchFamily="2" charset="-122"/>
                        </a:rPr>
                        <a:t>）</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666,667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itchFamily="18" charset="0"/>
                          <a:ea typeface="宋体" pitchFamily="2" charset="-122"/>
                        </a:rPr>
                        <a:t>866,667 </a:t>
                      </a:r>
                      <a:endParaRPr kumimoji="0" lang="en-US" altLang="zh-CN" sz="2000" b="0" i="0" u="none" strike="noStrike" cap="none" normalizeH="0" baseline="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kern="1200" cap="none" normalizeH="0" baseline="0" dirty="0">
                          <a:ln>
                            <a:noFill/>
                          </a:ln>
                          <a:solidFill>
                            <a:srgbClr val="000000"/>
                          </a:solidFill>
                          <a:effectLst/>
                          <a:latin typeface="Times" pitchFamily="18" charset="0"/>
                          <a:ea typeface="宋体" pitchFamily="2" charset="-122"/>
                          <a:cs typeface="+mn-cs"/>
                        </a:rPr>
                        <a:t>200,000</a:t>
                      </a:r>
                      <a:endParaRPr kumimoji="0" lang="zh-CN" altLang="en-US" sz="2000" b="0" i="0" u="none" strike="noStrike" kern="1200" cap="none" normalizeH="0" baseline="0" dirty="0">
                        <a:ln>
                          <a:noFill/>
                        </a:ln>
                        <a:solidFill>
                          <a:srgbClr val="000000"/>
                        </a:solidFill>
                        <a:effectLst/>
                        <a:latin typeface="Times" pitchFamily="18" charset="0"/>
                        <a:ea typeface="宋体" pitchFamily="2" charset="-122"/>
                        <a:cs typeface="+mn-cs"/>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1428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itchFamily="18" charset="0"/>
                          <a:ea typeface="宋体" pitchFamily="2" charset="-122"/>
                        </a:rPr>
                        <a:t>净现金流</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itchFamily="18" charset="0"/>
                          <a:ea typeface="宋体" pitchFamily="2" charset="-122"/>
                        </a:rPr>
                        <a:t>1,666,667 </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itchFamily="18" charset="0"/>
                          <a:ea typeface="宋体" pitchFamily="2" charset="-122"/>
                        </a:rPr>
                        <a:t>2,266,667 </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Times" pitchFamily="18" charset="0"/>
                          <a:ea typeface="宋体" pitchFamily="2" charset="-122"/>
                        </a:rPr>
                        <a:t>600,000</a:t>
                      </a:r>
                      <a:r>
                        <a:rPr kumimoji="0" lang="en-US" altLang="zh-CN" sz="2000" b="0" i="0" u="none" strike="noStrike" cap="none" normalizeH="0" baseline="0" dirty="0">
                          <a:ln>
                            <a:noFill/>
                          </a:ln>
                          <a:solidFill>
                            <a:srgbClr val="000000"/>
                          </a:solidFill>
                          <a:effectLst/>
                          <a:latin typeface="Times" pitchFamily="18" charset="0"/>
                          <a:ea typeface="宋体" pitchFamily="2" charset="-122"/>
                        </a:rPr>
                        <a:t> </a:t>
                      </a:r>
                      <a:endParaRPr kumimoji="0" lang="en-US" altLang="zh-CN" sz="2000" b="0" i="0" u="none" strike="noStrike" cap="none" normalizeH="0" baseline="0" dirty="0">
                        <a:ln>
                          <a:noFill/>
                        </a:ln>
                        <a:solidFill>
                          <a:srgbClr val="000000"/>
                        </a:solidFill>
                        <a:effectLst/>
                        <a:latin typeface="宋体" pitchFamily="2" charset="-122"/>
                        <a:ea typeface="宋体" pitchFamily="2" charset="-122"/>
                      </a:endParaRPr>
                    </a:p>
                  </a:txBody>
                  <a:tcPr marL="7423" marR="7423" marT="7422"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5107" name="文本框 8">
            <a:extLst>
              <a:ext uri="{FF2B5EF4-FFF2-40B4-BE49-F238E27FC236}">
                <a16:creationId xmlns:a16="http://schemas.microsoft.com/office/drawing/2014/main" id="{D1522576-B085-4EB1-91C3-A058DBD0333E}"/>
              </a:ext>
            </a:extLst>
          </p:cNvPr>
          <p:cNvSpPr txBox="1">
            <a:spLocks noChangeArrowheads="1"/>
          </p:cNvSpPr>
          <p:nvPr/>
        </p:nvSpPr>
        <p:spPr bwMode="auto">
          <a:xfrm>
            <a:off x="685800" y="5684838"/>
            <a:ext cx="74866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a:latin typeface="华文宋体" panose="02010600040101010101" pitchFamily="2" charset="-122"/>
                <a:ea typeface="华文宋体" panose="02010600040101010101" pitchFamily="2" charset="-122"/>
              </a:rPr>
              <a:t>新增折旧</a:t>
            </a:r>
            <a:r>
              <a:rPr lang="en-US" altLang="zh-CN">
                <a:latin typeface="华文宋体" panose="02010600040101010101" pitchFamily="2" charset="-122"/>
                <a:ea typeface="华文宋体" panose="02010600040101010101" pitchFamily="2" charset="-122"/>
              </a:rPr>
              <a:t>=200</a:t>
            </a:r>
            <a:r>
              <a:rPr lang="zh-CN" altLang="en-US">
                <a:latin typeface="华文宋体" panose="02010600040101010101" pitchFamily="2" charset="-122"/>
                <a:ea typeface="华文宋体" panose="02010600040101010101" pitchFamily="2" charset="-122"/>
              </a:rPr>
              <a:t>万</a:t>
            </a:r>
            <a:r>
              <a:rPr lang="en-US" altLang="zh-CN">
                <a:latin typeface="华文宋体" panose="02010600040101010101" pitchFamily="2" charset="-122"/>
                <a:ea typeface="华文宋体" panose="02010600040101010101" pitchFamily="2" charset="-122"/>
              </a:rPr>
              <a:t>/5=40</a:t>
            </a:r>
            <a:r>
              <a:rPr lang="zh-CN" altLang="en-US">
                <a:latin typeface="华文宋体" panose="02010600040101010101" pitchFamily="2" charset="-122"/>
                <a:ea typeface="华文宋体" panose="02010600040101010101" pitchFamily="2" charset="-122"/>
              </a:rPr>
              <a:t>万，</a:t>
            </a:r>
            <a:r>
              <a:rPr lang="en-US" altLang="zh-CN">
                <a:latin typeface="华文宋体" panose="02010600040101010101" pitchFamily="2" charset="-122"/>
                <a:ea typeface="华文宋体" panose="02010600040101010101" pitchFamily="2" charset="-122"/>
              </a:rPr>
              <a:t>NPV=PV</a:t>
            </a:r>
            <a:r>
              <a:rPr lang="en-US" altLang="zh-CN" baseline="-25000">
                <a:latin typeface="华文宋体" panose="02010600040101010101" pitchFamily="2" charset="-122"/>
                <a:ea typeface="华文宋体" panose="02010600040101010101" pitchFamily="2" charset="-122"/>
              </a:rPr>
              <a:t>pmt</a:t>
            </a:r>
            <a:r>
              <a:rPr lang="zh-CN" altLang="en-US">
                <a:latin typeface="华文宋体" panose="02010600040101010101" pitchFamily="2" charset="-122"/>
                <a:ea typeface="华文宋体" panose="02010600040101010101" pitchFamily="2" charset="-122"/>
              </a:rPr>
              <a:t>（</a:t>
            </a:r>
            <a:r>
              <a:rPr lang="en-US" altLang="zh-CN">
                <a:latin typeface="华文宋体" panose="02010600040101010101" pitchFamily="2" charset="-122"/>
                <a:ea typeface="华文宋体" panose="02010600040101010101" pitchFamily="2" charset="-122"/>
              </a:rPr>
              <a:t>60</a:t>
            </a:r>
            <a:r>
              <a:rPr lang="zh-CN" altLang="en-US">
                <a:latin typeface="华文宋体" panose="02010600040101010101" pitchFamily="2" charset="-122"/>
                <a:ea typeface="华文宋体" panose="02010600040101010101" pitchFamily="2" charset="-122"/>
              </a:rPr>
              <a:t>万，</a:t>
            </a:r>
            <a:r>
              <a:rPr lang="en-US" altLang="zh-CN">
                <a:latin typeface="华文宋体" panose="02010600040101010101" pitchFamily="2" charset="-122"/>
                <a:ea typeface="华文宋体" panose="02010600040101010101" pitchFamily="2" charset="-122"/>
              </a:rPr>
              <a:t>10%</a:t>
            </a:r>
            <a:r>
              <a:rPr lang="zh-CN" altLang="en-US">
                <a:latin typeface="华文宋体" panose="02010600040101010101" pitchFamily="2" charset="-122"/>
                <a:ea typeface="华文宋体" panose="02010600040101010101" pitchFamily="2" charset="-122"/>
              </a:rPr>
              <a:t>，</a:t>
            </a:r>
            <a:r>
              <a:rPr lang="en-US" altLang="zh-CN">
                <a:latin typeface="华文宋体" panose="02010600040101010101" pitchFamily="2" charset="-122"/>
                <a:ea typeface="华文宋体" panose="02010600040101010101" pitchFamily="2" charset="-122"/>
              </a:rPr>
              <a:t>5</a:t>
            </a:r>
            <a:r>
              <a:rPr lang="zh-CN" altLang="en-US">
                <a:latin typeface="华文宋体" panose="02010600040101010101" pitchFamily="2" charset="-122"/>
                <a:ea typeface="华文宋体" panose="02010600040101010101" pitchFamily="2" charset="-122"/>
              </a:rPr>
              <a:t>）</a:t>
            </a:r>
            <a:r>
              <a:rPr lang="en-US" altLang="zh-CN">
                <a:latin typeface="华文宋体" panose="02010600040101010101" pitchFamily="2" charset="-122"/>
                <a:ea typeface="华文宋体" panose="02010600040101010101" pitchFamily="2" charset="-122"/>
              </a:rPr>
              <a:t>-200</a:t>
            </a:r>
            <a:r>
              <a:rPr lang="zh-CN" altLang="en-US">
                <a:latin typeface="华文宋体" panose="02010600040101010101" pitchFamily="2" charset="-122"/>
                <a:ea typeface="华文宋体" panose="02010600040101010101" pitchFamily="2" charset="-122"/>
              </a:rPr>
              <a:t>万</a:t>
            </a:r>
            <a:r>
              <a:rPr lang="en-US" altLang="zh-CN">
                <a:latin typeface="华文宋体" panose="02010600040101010101" pitchFamily="2" charset="-122"/>
                <a:ea typeface="华文宋体" panose="02010600040101010101" pitchFamily="2" charset="-122"/>
              </a:rPr>
              <a:t>=27.4472</a:t>
            </a:r>
            <a:r>
              <a:rPr lang="zh-CN" altLang="en-US">
                <a:latin typeface="华文宋体" panose="02010600040101010101" pitchFamily="2" charset="-122"/>
                <a:ea typeface="华文宋体" panose="02010600040101010101" pitchFamily="2" charset="-122"/>
              </a:rPr>
              <a:t>万，设备投资可行。</a:t>
            </a: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59DB5B71-3171-4489-94C2-F41A199CA8A5}"/>
              </a:ext>
            </a:extLst>
          </p:cNvPr>
          <p:cNvSpPr>
            <a:spLocks noGrp="1"/>
          </p:cNvSpPr>
          <p:nvPr>
            <p:ph type="title"/>
          </p:nvPr>
        </p:nvSpPr>
        <p:spPr bwMode="auto">
          <a:xfrm>
            <a:off x="457200" y="404813"/>
            <a:ext cx="8229600" cy="1012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ea typeface="宋体" panose="02010600030101010101" pitchFamily="2" charset="-122"/>
              </a:rPr>
              <a:t>分析具有不同存续期的项目</a:t>
            </a:r>
          </a:p>
        </p:txBody>
      </p:sp>
      <p:sp>
        <p:nvSpPr>
          <p:cNvPr id="46083" name="内容占位符 2">
            <a:extLst>
              <a:ext uri="{FF2B5EF4-FFF2-40B4-BE49-F238E27FC236}">
                <a16:creationId xmlns:a16="http://schemas.microsoft.com/office/drawing/2014/main" id="{337F6BB3-44A1-491D-BA78-866CC31EEC64}"/>
              </a:ext>
            </a:extLst>
          </p:cNvPr>
          <p:cNvSpPr>
            <a:spLocks noGrp="1" noChangeArrowheads="1"/>
          </p:cNvSpPr>
          <p:nvPr>
            <p:ph sz="half" idx="1"/>
          </p:nvPr>
        </p:nvSpPr>
        <p:spPr>
          <a:xfrm>
            <a:off x="323850" y="1195388"/>
            <a:ext cx="8686800" cy="2593975"/>
          </a:xfrm>
        </p:spPr>
        <p:txBody>
          <a:bodyPr/>
          <a:lstStyle/>
          <a:p>
            <a:pPr>
              <a:lnSpc>
                <a:spcPct val="125000"/>
              </a:lnSpc>
            </a:pPr>
            <a:r>
              <a:rPr lang="zh-CN" altLang="en-US" sz="2400" dirty="0">
                <a:latin typeface="华文宋体" panose="02010600040101010101" pitchFamily="2" charset="-122"/>
                <a:ea typeface="华文宋体" panose="02010600040101010101" pitchFamily="2" charset="-122"/>
              </a:rPr>
              <a:t>存在两类不同经济寿命的设备。假设寿命较长的设备工作时间翻倍，但投资支出也翻倍。设备一：投资需</a:t>
            </a:r>
            <a:r>
              <a:rPr lang="en-US" altLang="zh-CN" sz="2400" dirty="0">
                <a:latin typeface="华文宋体" panose="02010600040101010101" pitchFamily="2" charset="-122"/>
                <a:ea typeface="华文宋体" panose="02010600040101010101" pitchFamily="2" charset="-122"/>
              </a:rPr>
              <a:t>200</a:t>
            </a:r>
            <a:r>
              <a:rPr lang="zh-CN" altLang="en-US" sz="2400" dirty="0">
                <a:latin typeface="华文宋体" panose="02010600040101010101" pitchFamily="2" charset="-122"/>
                <a:ea typeface="华文宋体" panose="02010600040101010101" pitchFamily="2" charset="-122"/>
              </a:rPr>
              <a:t>万美元，寿命</a:t>
            </a:r>
            <a:r>
              <a:rPr lang="en-US" altLang="zh-CN" sz="2400" dirty="0">
                <a:latin typeface="华文宋体" panose="02010600040101010101" pitchFamily="2" charset="-122"/>
                <a:ea typeface="华文宋体" panose="02010600040101010101" pitchFamily="2" charset="-122"/>
              </a:rPr>
              <a:t>5</a:t>
            </a:r>
            <a:r>
              <a:rPr lang="zh-CN" altLang="en-US" sz="2400" dirty="0">
                <a:latin typeface="华文宋体" panose="02010600040101010101" pitchFamily="2" charset="-122"/>
                <a:ea typeface="华文宋体" panose="02010600040101010101" pitchFamily="2" charset="-122"/>
              </a:rPr>
              <a:t>年；设备二：投资需</a:t>
            </a:r>
            <a:r>
              <a:rPr lang="en-US" altLang="zh-CN" sz="2400" dirty="0">
                <a:latin typeface="华文宋体" panose="02010600040101010101" pitchFamily="2" charset="-122"/>
                <a:ea typeface="华文宋体" panose="02010600040101010101" pitchFamily="2" charset="-122"/>
              </a:rPr>
              <a:t>400</a:t>
            </a:r>
            <a:r>
              <a:rPr lang="zh-CN" altLang="en-US" sz="2400" dirty="0">
                <a:latin typeface="华文宋体" panose="02010600040101010101" pitchFamily="2" charset="-122"/>
                <a:ea typeface="华文宋体" panose="02010600040101010101" pitchFamily="2" charset="-122"/>
              </a:rPr>
              <a:t>万美元，寿命</a:t>
            </a:r>
            <a:r>
              <a:rPr lang="en-US" altLang="zh-CN" sz="2400" dirty="0">
                <a:latin typeface="华文宋体" panose="02010600040101010101" pitchFamily="2" charset="-122"/>
                <a:ea typeface="华文宋体" panose="02010600040101010101" pitchFamily="2" charset="-122"/>
              </a:rPr>
              <a:t>10</a:t>
            </a:r>
            <a:r>
              <a:rPr lang="zh-CN" altLang="en-US" sz="2400" dirty="0">
                <a:latin typeface="华文宋体" panose="02010600040101010101" pitchFamily="2" charset="-122"/>
                <a:ea typeface="华文宋体" panose="02010600040101010101" pitchFamily="2" charset="-122"/>
              </a:rPr>
              <a:t>年。</a:t>
            </a:r>
            <a:endParaRPr lang="en-US" altLang="zh-CN" sz="2400" dirty="0">
              <a:latin typeface="华文宋体" panose="02010600040101010101" pitchFamily="2" charset="-122"/>
              <a:ea typeface="华文宋体" panose="02010600040101010101" pitchFamily="2" charset="-122"/>
            </a:endParaRPr>
          </a:p>
          <a:p>
            <a:pPr>
              <a:lnSpc>
                <a:spcPct val="125000"/>
              </a:lnSpc>
            </a:pPr>
            <a:r>
              <a:rPr lang="zh-CN" altLang="en-US" sz="2400" dirty="0">
                <a:latin typeface="华文宋体" panose="02010600040101010101" pitchFamily="2" charset="-122"/>
                <a:ea typeface="华文宋体" panose="02010600040101010101" pitchFamily="2" charset="-122"/>
              </a:rPr>
              <a:t>问题：应该选择设备一还是设备二？折现率</a:t>
            </a:r>
            <a:r>
              <a:rPr lang="en-US" altLang="zh-CN" sz="2400" dirty="0">
                <a:latin typeface="华文宋体" panose="02010600040101010101" pitchFamily="2" charset="-122"/>
                <a:ea typeface="华文宋体" panose="02010600040101010101" pitchFamily="2" charset="-122"/>
              </a:rPr>
              <a:t>=10%</a:t>
            </a:r>
            <a:r>
              <a:rPr lang="zh-CN" altLang="en-US" sz="2400" dirty="0">
                <a:latin typeface="华文宋体" panose="02010600040101010101" pitchFamily="2" charset="-122"/>
                <a:ea typeface="华文宋体" panose="02010600040101010101" pitchFamily="2" charset="-122"/>
              </a:rPr>
              <a:t>。</a:t>
            </a:r>
            <a:endParaRPr lang="en-US" altLang="zh-CN" sz="2400" dirty="0">
              <a:latin typeface="华文宋体" panose="02010600040101010101" pitchFamily="2" charset="-122"/>
              <a:ea typeface="华文宋体" panose="02010600040101010101" pitchFamily="2" charset="-122"/>
            </a:endParaRPr>
          </a:p>
        </p:txBody>
      </p:sp>
      <p:cxnSp>
        <p:nvCxnSpPr>
          <p:cNvPr id="5" name="直接连接符 4">
            <a:extLst>
              <a:ext uri="{FF2B5EF4-FFF2-40B4-BE49-F238E27FC236}">
                <a16:creationId xmlns:a16="http://schemas.microsoft.com/office/drawing/2014/main" id="{44A2D0EB-4E8B-4458-AC29-441A74570E59}"/>
              </a:ext>
            </a:extLst>
          </p:cNvPr>
          <p:cNvCxnSpPr>
            <a:cxnSpLocks/>
          </p:cNvCxnSpPr>
          <p:nvPr/>
        </p:nvCxnSpPr>
        <p:spPr bwMode="auto">
          <a:xfrm>
            <a:off x="2483768" y="4579938"/>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085" name="直接连接符 7">
            <a:extLst>
              <a:ext uri="{FF2B5EF4-FFF2-40B4-BE49-F238E27FC236}">
                <a16:creationId xmlns:a16="http://schemas.microsoft.com/office/drawing/2014/main" id="{31F4F04A-EA4A-4E06-98E4-28D537DD7728}"/>
              </a:ext>
            </a:extLst>
          </p:cNvPr>
          <p:cNvCxnSpPr>
            <a:cxnSpLocks noChangeShapeType="1"/>
          </p:cNvCxnSpPr>
          <p:nvPr/>
        </p:nvCxnSpPr>
        <p:spPr bwMode="auto">
          <a:xfrm>
            <a:off x="2483768" y="4471988"/>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6086" name="直接连接符 7">
            <a:extLst>
              <a:ext uri="{FF2B5EF4-FFF2-40B4-BE49-F238E27FC236}">
                <a16:creationId xmlns:a16="http://schemas.microsoft.com/office/drawing/2014/main" id="{08E74CBA-8CC6-4D8B-A1F1-EB0331483C8F}"/>
              </a:ext>
            </a:extLst>
          </p:cNvPr>
          <p:cNvCxnSpPr>
            <a:cxnSpLocks noChangeShapeType="1"/>
          </p:cNvCxnSpPr>
          <p:nvPr/>
        </p:nvCxnSpPr>
        <p:spPr bwMode="auto">
          <a:xfrm>
            <a:off x="4866606" y="4471988"/>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6087" name="文本框 6">
            <a:extLst>
              <a:ext uri="{FF2B5EF4-FFF2-40B4-BE49-F238E27FC236}">
                <a16:creationId xmlns:a16="http://schemas.microsoft.com/office/drawing/2014/main" id="{450A1965-ABDC-4036-BDEE-8D9DF72C3B9E}"/>
              </a:ext>
            </a:extLst>
          </p:cNvPr>
          <p:cNvSpPr txBox="1">
            <a:spLocks noChangeArrowheads="1"/>
          </p:cNvSpPr>
          <p:nvPr/>
        </p:nvSpPr>
        <p:spPr bwMode="auto">
          <a:xfrm>
            <a:off x="1188368" y="3932238"/>
            <a:ext cx="4103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ea typeface="宋体" panose="02010600030101010101" pitchFamily="2" charset="-122"/>
              </a:rPr>
              <a:t>设备一：投资</a:t>
            </a:r>
            <a:r>
              <a:rPr lang="en-US" altLang="zh-CN" sz="1800">
                <a:ea typeface="宋体" panose="02010600030101010101" pitchFamily="2" charset="-122"/>
              </a:rPr>
              <a:t>200</a:t>
            </a:r>
            <a:r>
              <a:rPr lang="zh-CN" altLang="en-US" sz="1800">
                <a:ea typeface="宋体" panose="02010600030101010101" pitchFamily="2" charset="-122"/>
              </a:rPr>
              <a:t>万                  寿命</a:t>
            </a:r>
            <a:r>
              <a:rPr lang="en-US" altLang="zh-CN" sz="1800">
                <a:ea typeface="宋体" panose="02010600030101010101" pitchFamily="2" charset="-122"/>
              </a:rPr>
              <a:t>5</a:t>
            </a:r>
            <a:r>
              <a:rPr lang="zh-CN" altLang="en-US" sz="1800">
                <a:ea typeface="宋体" panose="02010600030101010101" pitchFamily="2" charset="-122"/>
              </a:rPr>
              <a:t>年</a:t>
            </a:r>
          </a:p>
        </p:txBody>
      </p:sp>
      <p:cxnSp>
        <p:nvCxnSpPr>
          <p:cNvPr id="12" name="直接连接符 11">
            <a:extLst>
              <a:ext uri="{FF2B5EF4-FFF2-40B4-BE49-F238E27FC236}">
                <a16:creationId xmlns:a16="http://schemas.microsoft.com/office/drawing/2014/main" id="{9CE7CEAF-A076-43E4-8F66-152DA6E9A569}"/>
              </a:ext>
            </a:extLst>
          </p:cNvPr>
          <p:cNvCxnSpPr>
            <a:cxnSpLocks/>
          </p:cNvCxnSpPr>
          <p:nvPr/>
        </p:nvCxnSpPr>
        <p:spPr bwMode="auto">
          <a:xfrm>
            <a:off x="2483768" y="5772151"/>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089" name="直接连接符 7">
            <a:extLst>
              <a:ext uri="{FF2B5EF4-FFF2-40B4-BE49-F238E27FC236}">
                <a16:creationId xmlns:a16="http://schemas.microsoft.com/office/drawing/2014/main" id="{A487C56A-0F56-44E9-8DF3-4DA68A723B09}"/>
              </a:ext>
            </a:extLst>
          </p:cNvPr>
          <p:cNvCxnSpPr>
            <a:cxnSpLocks noChangeShapeType="1"/>
          </p:cNvCxnSpPr>
          <p:nvPr/>
        </p:nvCxnSpPr>
        <p:spPr bwMode="auto">
          <a:xfrm>
            <a:off x="2483768" y="5664201"/>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6090" name="文本框 14">
            <a:extLst>
              <a:ext uri="{FF2B5EF4-FFF2-40B4-BE49-F238E27FC236}">
                <a16:creationId xmlns:a16="http://schemas.microsoft.com/office/drawing/2014/main" id="{50F9122A-988D-4C8C-97A3-E66642EA1A85}"/>
              </a:ext>
            </a:extLst>
          </p:cNvPr>
          <p:cNvSpPr txBox="1">
            <a:spLocks noChangeArrowheads="1"/>
          </p:cNvSpPr>
          <p:nvPr/>
        </p:nvSpPr>
        <p:spPr bwMode="auto">
          <a:xfrm>
            <a:off x="1259806" y="5122863"/>
            <a:ext cx="6408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ea typeface="宋体" panose="02010600030101010101" pitchFamily="2" charset="-122"/>
              </a:rPr>
              <a:t>设备二：投资</a:t>
            </a:r>
            <a:r>
              <a:rPr lang="en-US" altLang="zh-CN" sz="1800">
                <a:ea typeface="宋体" panose="02010600030101010101" pitchFamily="2" charset="-122"/>
              </a:rPr>
              <a:t>400</a:t>
            </a:r>
            <a:r>
              <a:rPr lang="zh-CN" altLang="en-US" sz="1800">
                <a:ea typeface="宋体" panose="02010600030101010101" pitchFamily="2" charset="-122"/>
              </a:rPr>
              <a:t>万                                                               寿命</a:t>
            </a:r>
            <a:r>
              <a:rPr lang="en-US" altLang="zh-CN" sz="1800">
                <a:ea typeface="宋体" panose="02010600030101010101" pitchFamily="2" charset="-122"/>
              </a:rPr>
              <a:t>10</a:t>
            </a:r>
            <a:r>
              <a:rPr lang="zh-CN" altLang="en-US" sz="1800">
                <a:ea typeface="宋体" panose="02010600030101010101" pitchFamily="2" charset="-122"/>
              </a:rPr>
              <a:t>年</a:t>
            </a:r>
          </a:p>
        </p:txBody>
      </p:sp>
      <p:cxnSp>
        <p:nvCxnSpPr>
          <p:cNvPr id="16" name="直接连接符 15">
            <a:extLst>
              <a:ext uri="{FF2B5EF4-FFF2-40B4-BE49-F238E27FC236}">
                <a16:creationId xmlns:a16="http://schemas.microsoft.com/office/drawing/2014/main" id="{A835A8B1-AC22-4BA6-8F61-881D7E132944}"/>
              </a:ext>
            </a:extLst>
          </p:cNvPr>
          <p:cNvCxnSpPr>
            <a:cxnSpLocks/>
          </p:cNvCxnSpPr>
          <p:nvPr/>
        </p:nvCxnSpPr>
        <p:spPr bwMode="auto">
          <a:xfrm>
            <a:off x="4860256" y="5772151"/>
            <a:ext cx="2376487"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092" name="直接连接符 7">
            <a:extLst>
              <a:ext uri="{FF2B5EF4-FFF2-40B4-BE49-F238E27FC236}">
                <a16:creationId xmlns:a16="http://schemas.microsoft.com/office/drawing/2014/main" id="{FB398AF2-31A6-4366-8599-EC4E0D1873EA}"/>
              </a:ext>
            </a:extLst>
          </p:cNvPr>
          <p:cNvCxnSpPr>
            <a:cxnSpLocks noChangeShapeType="1"/>
          </p:cNvCxnSpPr>
          <p:nvPr/>
        </p:nvCxnSpPr>
        <p:spPr bwMode="auto">
          <a:xfrm>
            <a:off x="7241506" y="5675313"/>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4">
            <a:extLst>
              <a:ext uri="{FF2B5EF4-FFF2-40B4-BE49-F238E27FC236}">
                <a16:creationId xmlns:a16="http://schemas.microsoft.com/office/drawing/2014/main" id="{08A21438-48AB-4265-A40E-1E14A0DE3275}"/>
              </a:ext>
            </a:extLst>
          </p:cNvPr>
          <p:cNvSpPr>
            <a:spLocks noGrp="1" noChangeArrowheads="1"/>
          </p:cNvSpPr>
          <p:nvPr>
            <p:ph type="title"/>
          </p:nvPr>
        </p:nvSpPr>
        <p:spPr bwMode="auto">
          <a:xfrm>
            <a:off x="457200" y="620713"/>
            <a:ext cx="8229600" cy="941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a:ea typeface="宋体" panose="02010600030101010101" pitchFamily="2" charset="-122"/>
              </a:rPr>
              <a:t>分析具有不同存续期的项目：方法一</a:t>
            </a:r>
          </a:p>
        </p:txBody>
      </p:sp>
      <p:sp>
        <p:nvSpPr>
          <p:cNvPr id="47107" name="内容占位符 5">
            <a:extLst>
              <a:ext uri="{FF2B5EF4-FFF2-40B4-BE49-F238E27FC236}">
                <a16:creationId xmlns:a16="http://schemas.microsoft.com/office/drawing/2014/main" id="{91B9F94B-021E-4108-BEEB-0BEFC0689589}"/>
              </a:ext>
            </a:extLst>
          </p:cNvPr>
          <p:cNvSpPr>
            <a:spLocks noGrp="1" noChangeArrowheads="1"/>
          </p:cNvSpPr>
          <p:nvPr>
            <p:ph idx="1"/>
          </p:nvPr>
        </p:nvSpPr>
        <p:spPr>
          <a:xfrm>
            <a:off x="614363" y="1514281"/>
            <a:ext cx="7772400" cy="1809750"/>
          </a:xfrm>
        </p:spPr>
        <p:txBody>
          <a:bodyPr/>
          <a:lstStyle/>
          <a:p>
            <a:r>
              <a:rPr lang="zh-CN" altLang="en-US" sz="2400" dirty="0">
                <a:ea typeface="宋体" panose="02010600030101010101" pitchFamily="2" charset="-122"/>
              </a:rPr>
              <a:t>假设具有相同产能，在相同时间下，比较投资成本。选择成本小的。</a:t>
            </a:r>
            <a:endParaRPr lang="en-US" altLang="zh-CN" sz="2400" dirty="0">
              <a:ea typeface="宋体" panose="02010600030101010101" pitchFamily="2" charset="-122"/>
            </a:endParaRPr>
          </a:p>
          <a:p>
            <a:r>
              <a:rPr lang="zh-CN" altLang="en-US" sz="2400" dirty="0">
                <a:ea typeface="宋体" panose="02010600030101010101" pitchFamily="2" charset="-122"/>
              </a:rPr>
              <a:t>设备一成本</a:t>
            </a:r>
            <a:r>
              <a:rPr lang="en-US" altLang="zh-CN" sz="2400" dirty="0">
                <a:ea typeface="宋体" panose="02010600030101010101" pitchFamily="2" charset="-122"/>
              </a:rPr>
              <a:t>=200+200/(1+10)^5&lt;400</a:t>
            </a:r>
            <a:r>
              <a:rPr lang="zh-CN" altLang="en-US" sz="2400" dirty="0">
                <a:ea typeface="宋体" panose="02010600030101010101" pitchFamily="2" charset="-122"/>
              </a:rPr>
              <a:t>万</a:t>
            </a:r>
            <a:r>
              <a:rPr lang="en-US" altLang="zh-CN" sz="2400" dirty="0">
                <a:ea typeface="宋体" panose="02010600030101010101" pitchFamily="2" charset="-122"/>
              </a:rPr>
              <a:t>=</a:t>
            </a:r>
            <a:r>
              <a:rPr lang="zh-CN" altLang="en-US" sz="2400" dirty="0">
                <a:ea typeface="宋体" panose="02010600030101010101" pitchFamily="2" charset="-122"/>
              </a:rPr>
              <a:t>设备二成本。</a:t>
            </a:r>
            <a:endParaRPr lang="en-US" altLang="zh-CN" sz="2400" dirty="0">
              <a:ea typeface="宋体" panose="02010600030101010101" pitchFamily="2" charset="-122"/>
            </a:endParaRPr>
          </a:p>
          <a:p>
            <a:r>
              <a:rPr lang="zh-CN" altLang="en-US" sz="2400" dirty="0">
                <a:ea typeface="宋体" panose="02010600030101010101" pitchFamily="2" charset="-122"/>
              </a:rPr>
              <a:t>因此选择设备一。</a:t>
            </a:r>
          </a:p>
        </p:txBody>
      </p:sp>
      <p:cxnSp>
        <p:nvCxnSpPr>
          <p:cNvPr id="13" name="直接连接符 12">
            <a:extLst>
              <a:ext uri="{FF2B5EF4-FFF2-40B4-BE49-F238E27FC236}">
                <a16:creationId xmlns:a16="http://schemas.microsoft.com/office/drawing/2014/main" id="{620BB481-6323-4168-A360-8DA71DBDB714}"/>
              </a:ext>
            </a:extLst>
          </p:cNvPr>
          <p:cNvCxnSpPr>
            <a:cxnSpLocks/>
          </p:cNvCxnSpPr>
          <p:nvPr/>
        </p:nvCxnSpPr>
        <p:spPr bwMode="auto">
          <a:xfrm>
            <a:off x="2340273" y="4496999"/>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09" name="直接连接符 7">
            <a:extLst>
              <a:ext uri="{FF2B5EF4-FFF2-40B4-BE49-F238E27FC236}">
                <a16:creationId xmlns:a16="http://schemas.microsoft.com/office/drawing/2014/main" id="{5A967FAD-9B3A-4003-87DC-4A8F8311A503}"/>
              </a:ext>
            </a:extLst>
          </p:cNvPr>
          <p:cNvCxnSpPr>
            <a:cxnSpLocks noChangeShapeType="1"/>
          </p:cNvCxnSpPr>
          <p:nvPr/>
        </p:nvCxnSpPr>
        <p:spPr bwMode="auto">
          <a:xfrm>
            <a:off x="2340273" y="4389049"/>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7110" name="直接连接符 7">
            <a:extLst>
              <a:ext uri="{FF2B5EF4-FFF2-40B4-BE49-F238E27FC236}">
                <a16:creationId xmlns:a16="http://schemas.microsoft.com/office/drawing/2014/main" id="{8495ECC4-BA36-4B18-8BCA-14FBAC37CCDC}"/>
              </a:ext>
            </a:extLst>
          </p:cNvPr>
          <p:cNvCxnSpPr>
            <a:cxnSpLocks noChangeShapeType="1"/>
          </p:cNvCxnSpPr>
          <p:nvPr/>
        </p:nvCxnSpPr>
        <p:spPr bwMode="auto">
          <a:xfrm>
            <a:off x="4721523" y="4389049"/>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7111" name="文本框 15">
            <a:extLst>
              <a:ext uri="{FF2B5EF4-FFF2-40B4-BE49-F238E27FC236}">
                <a16:creationId xmlns:a16="http://schemas.microsoft.com/office/drawing/2014/main" id="{4F96CD45-CFCC-40FB-8F6C-52E6EC64928E}"/>
              </a:ext>
            </a:extLst>
          </p:cNvPr>
          <p:cNvSpPr txBox="1">
            <a:spLocks noChangeArrowheads="1"/>
          </p:cNvSpPr>
          <p:nvPr/>
        </p:nvSpPr>
        <p:spPr bwMode="auto">
          <a:xfrm>
            <a:off x="1403648" y="3847711"/>
            <a:ext cx="3744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ea typeface="宋体" panose="02010600030101010101" pitchFamily="2" charset="-122"/>
              </a:rPr>
              <a:t>设备一：投资</a:t>
            </a:r>
            <a:r>
              <a:rPr lang="en-US" altLang="zh-CN" sz="1800">
                <a:ea typeface="宋体" panose="02010600030101010101" pitchFamily="2" charset="-122"/>
              </a:rPr>
              <a:t>200</a:t>
            </a:r>
            <a:r>
              <a:rPr lang="zh-CN" altLang="en-US" sz="1800">
                <a:ea typeface="宋体" panose="02010600030101010101" pitchFamily="2" charset="-122"/>
              </a:rPr>
              <a:t>万         寿命</a:t>
            </a:r>
            <a:r>
              <a:rPr lang="en-US" altLang="zh-CN" sz="1800">
                <a:ea typeface="宋体" panose="02010600030101010101" pitchFamily="2" charset="-122"/>
              </a:rPr>
              <a:t>5</a:t>
            </a:r>
            <a:r>
              <a:rPr lang="zh-CN" altLang="en-US" sz="1800">
                <a:ea typeface="宋体" panose="02010600030101010101" pitchFamily="2" charset="-122"/>
              </a:rPr>
              <a:t>年</a:t>
            </a:r>
          </a:p>
        </p:txBody>
      </p:sp>
      <p:cxnSp>
        <p:nvCxnSpPr>
          <p:cNvPr id="17" name="直接连接符 16">
            <a:extLst>
              <a:ext uri="{FF2B5EF4-FFF2-40B4-BE49-F238E27FC236}">
                <a16:creationId xmlns:a16="http://schemas.microsoft.com/office/drawing/2014/main" id="{BE5595CF-8C55-4555-967C-4CDC44A584A3}"/>
              </a:ext>
            </a:extLst>
          </p:cNvPr>
          <p:cNvCxnSpPr>
            <a:cxnSpLocks/>
          </p:cNvCxnSpPr>
          <p:nvPr/>
        </p:nvCxnSpPr>
        <p:spPr bwMode="auto">
          <a:xfrm>
            <a:off x="2340273" y="5687624"/>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13" name="直接连接符 7">
            <a:extLst>
              <a:ext uri="{FF2B5EF4-FFF2-40B4-BE49-F238E27FC236}">
                <a16:creationId xmlns:a16="http://schemas.microsoft.com/office/drawing/2014/main" id="{5576E566-EF18-4868-A99D-DEA2E73D9EBD}"/>
              </a:ext>
            </a:extLst>
          </p:cNvPr>
          <p:cNvCxnSpPr>
            <a:cxnSpLocks noChangeShapeType="1"/>
          </p:cNvCxnSpPr>
          <p:nvPr/>
        </p:nvCxnSpPr>
        <p:spPr bwMode="auto">
          <a:xfrm>
            <a:off x="2340273" y="5579674"/>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7114" name="文本框 18">
            <a:extLst>
              <a:ext uri="{FF2B5EF4-FFF2-40B4-BE49-F238E27FC236}">
                <a16:creationId xmlns:a16="http://schemas.microsoft.com/office/drawing/2014/main" id="{6C539578-4871-4BFE-B258-27086FB4D926}"/>
              </a:ext>
            </a:extLst>
          </p:cNvPr>
          <p:cNvSpPr txBox="1">
            <a:spLocks noChangeArrowheads="1"/>
          </p:cNvSpPr>
          <p:nvPr/>
        </p:nvSpPr>
        <p:spPr bwMode="auto">
          <a:xfrm>
            <a:off x="1403648" y="5039924"/>
            <a:ext cx="6119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ea typeface="宋体" panose="02010600030101010101" pitchFamily="2" charset="-122"/>
              </a:rPr>
              <a:t>设备二：投资</a:t>
            </a:r>
            <a:r>
              <a:rPr lang="en-US" altLang="zh-CN" sz="1800">
                <a:ea typeface="宋体" panose="02010600030101010101" pitchFamily="2" charset="-122"/>
              </a:rPr>
              <a:t>400</a:t>
            </a:r>
            <a:r>
              <a:rPr lang="zh-CN" altLang="en-US" sz="1800">
                <a:ea typeface="宋体" panose="02010600030101010101" pitchFamily="2" charset="-122"/>
              </a:rPr>
              <a:t>万                                                         寿命</a:t>
            </a:r>
            <a:r>
              <a:rPr lang="en-US" altLang="zh-CN" sz="1800">
                <a:ea typeface="宋体" panose="02010600030101010101" pitchFamily="2" charset="-122"/>
              </a:rPr>
              <a:t>10</a:t>
            </a:r>
            <a:r>
              <a:rPr lang="zh-CN" altLang="en-US" sz="1800">
                <a:ea typeface="宋体" panose="02010600030101010101" pitchFamily="2" charset="-122"/>
              </a:rPr>
              <a:t>年</a:t>
            </a:r>
          </a:p>
        </p:txBody>
      </p:sp>
      <p:cxnSp>
        <p:nvCxnSpPr>
          <p:cNvPr id="20" name="直接连接符 19">
            <a:extLst>
              <a:ext uri="{FF2B5EF4-FFF2-40B4-BE49-F238E27FC236}">
                <a16:creationId xmlns:a16="http://schemas.microsoft.com/office/drawing/2014/main" id="{339A835F-09A6-4C07-8CA0-2481812F7AD5}"/>
              </a:ext>
            </a:extLst>
          </p:cNvPr>
          <p:cNvCxnSpPr>
            <a:cxnSpLocks/>
          </p:cNvCxnSpPr>
          <p:nvPr/>
        </p:nvCxnSpPr>
        <p:spPr bwMode="auto">
          <a:xfrm>
            <a:off x="4715173" y="5687624"/>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16" name="直接连接符 7">
            <a:extLst>
              <a:ext uri="{FF2B5EF4-FFF2-40B4-BE49-F238E27FC236}">
                <a16:creationId xmlns:a16="http://schemas.microsoft.com/office/drawing/2014/main" id="{548C3FD8-C363-488D-A13B-97EB2D4C2BB9}"/>
              </a:ext>
            </a:extLst>
          </p:cNvPr>
          <p:cNvCxnSpPr>
            <a:cxnSpLocks noChangeShapeType="1"/>
          </p:cNvCxnSpPr>
          <p:nvPr/>
        </p:nvCxnSpPr>
        <p:spPr bwMode="auto">
          <a:xfrm>
            <a:off x="7098011" y="5590786"/>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22" name="直接连接符 21">
            <a:extLst>
              <a:ext uri="{FF2B5EF4-FFF2-40B4-BE49-F238E27FC236}">
                <a16:creationId xmlns:a16="http://schemas.microsoft.com/office/drawing/2014/main" id="{B747A610-344D-4502-A3F0-01A091EFB23E}"/>
              </a:ext>
            </a:extLst>
          </p:cNvPr>
          <p:cNvCxnSpPr>
            <a:cxnSpLocks/>
          </p:cNvCxnSpPr>
          <p:nvPr/>
        </p:nvCxnSpPr>
        <p:spPr bwMode="auto">
          <a:xfrm>
            <a:off x="4716761" y="4493824"/>
            <a:ext cx="2376487"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18" name="直接连接符 7">
            <a:extLst>
              <a:ext uri="{FF2B5EF4-FFF2-40B4-BE49-F238E27FC236}">
                <a16:creationId xmlns:a16="http://schemas.microsoft.com/office/drawing/2014/main" id="{5A3ED2F8-3187-42AA-857D-CBA97DD24906}"/>
              </a:ext>
            </a:extLst>
          </p:cNvPr>
          <p:cNvCxnSpPr>
            <a:cxnSpLocks noChangeShapeType="1"/>
          </p:cNvCxnSpPr>
          <p:nvPr/>
        </p:nvCxnSpPr>
        <p:spPr bwMode="auto">
          <a:xfrm>
            <a:off x="4716761" y="4385874"/>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47119" name="直接连接符 7">
            <a:extLst>
              <a:ext uri="{FF2B5EF4-FFF2-40B4-BE49-F238E27FC236}">
                <a16:creationId xmlns:a16="http://schemas.microsoft.com/office/drawing/2014/main" id="{FD0FE82B-56A0-4FF1-B9FE-FC0D48FBC6F6}"/>
              </a:ext>
            </a:extLst>
          </p:cNvPr>
          <p:cNvCxnSpPr>
            <a:cxnSpLocks noChangeShapeType="1"/>
          </p:cNvCxnSpPr>
          <p:nvPr/>
        </p:nvCxnSpPr>
        <p:spPr bwMode="auto">
          <a:xfrm>
            <a:off x="7098011" y="4385874"/>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47120" name="文本框 24">
            <a:extLst>
              <a:ext uri="{FF2B5EF4-FFF2-40B4-BE49-F238E27FC236}">
                <a16:creationId xmlns:a16="http://schemas.microsoft.com/office/drawing/2014/main" id="{448D0FED-3B69-4B76-9046-5E6B03233776}"/>
              </a:ext>
            </a:extLst>
          </p:cNvPr>
          <p:cNvSpPr txBox="1">
            <a:spLocks noChangeArrowheads="1"/>
          </p:cNvSpPr>
          <p:nvPr/>
        </p:nvSpPr>
        <p:spPr bwMode="auto">
          <a:xfrm>
            <a:off x="4319886" y="3420674"/>
            <a:ext cx="3168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ea typeface="宋体" panose="02010600030101010101" pitchFamily="2" charset="-122"/>
              </a:rPr>
              <a:t>   投资</a:t>
            </a:r>
            <a:r>
              <a:rPr lang="en-US" altLang="zh-CN" sz="1800">
                <a:ea typeface="宋体" panose="02010600030101010101" pitchFamily="2" charset="-122"/>
              </a:rPr>
              <a:t>200</a:t>
            </a:r>
            <a:r>
              <a:rPr lang="zh-CN" altLang="en-US" sz="1800">
                <a:ea typeface="宋体" panose="02010600030101010101" pitchFamily="2" charset="-122"/>
              </a:rPr>
              <a:t>万                  寿命</a:t>
            </a:r>
            <a:r>
              <a:rPr lang="en-US" altLang="zh-CN" sz="1800">
                <a:ea typeface="宋体" panose="02010600030101010101" pitchFamily="2" charset="-122"/>
              </a:rPr>
              <a:t>5</a:t>
            </a:r>
            <a:r>
              <a:rPr lang="zh-CN" altLang="en-US" sz="1800">
                <a:ea typeface="宋体" panose="02010600030101010101" pitchFamily="2" charset="-122"/>
              </a:rPr>
              <a:t>年</a:t>
            </a:r>
          </a:p>
        </p:txBody>
      </p:sp>
      <p:cxnSp>
        <p:nvCxnSpPr>
          <p:cNvPr id="26" name="直接连接符 25">
            <a:extLst>
              <a:ext uri="{FF2B5EF4-FFF2-40B4-BE49-F238E27FC236}">
                <a16:creationId xmlns:a16="http://schemas.microsoft.com/office/drawing/2014/main" id="{1D5FD202-F09A-4D68-A1E5-CF83A2A6F8A3}"/>
              </a:ext>
            </a:extLst>
          </p:cNvPr>
          <p:cNvCxnSpPr>
            <a:cxnSpLocks/>
          </p:cNvCxnSpPr>
          <p:nvPr/>
        </p:nvCxnSpPr>
        <p:spPr bwMode="auto">
          <a:xfrm>
            <a:off x="4716761" y="5684449"/>
            <a:ext cx="2376487"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22" name="直接连接符 7">
            <a:extLst>
              <a:ext uri="{FF2B5EF4-FFF2-40B4-BE49-F238E27FC236}">
                <a16:creationId xmlns:a16="http://schemas.microsoft.com/office/drawing/2014/main" id="{803D91B7-2B5B-4DEF-8384-AB164DABB06B}"/>
              </a:ext>
            </a:extLst>
          </p:cNvPr>
          <p:cNvCxnSpPr>
            <a:cxnSpLocks noChangeShapeType="1"/>
          </p:cNvCxnSpPr>
          <p:nvPr/>
        </p:nvCxnSpPr>
        <p:spPr bwMode="auto">
          <a:xfrm>
            <a:off x="4716761" y="5576499"/>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A65781A1-F9F7-4C2B-936D-EF8F4A3D2D0B}"/>
              </a:ext>
            </a:extLst>
          </p:cNvPr>
          <p:cNvSpPr>
            <a:spLocks noGrp="1"/>
          </p:cNvSpPr>
          <p:nvPr>
            <p:ph type="title"/>
          </p:nvPr>
        </p:nvSpPr>
        <p:spPr bwMode="auto">
          <a:xfrm>
            <a:off x="457200" y="404813"/>
            <a:ext cx="8229600" cy="1012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a:ea typeface="宋体" panose="02010600030101010101" pitchFamily="2" charset="-122"/>
              </a:rPr>
              <a:t>分析具有不同存续期的项目：方法二</a:t>
            </a:r>
          </a:p>
        </p:txBody>
      </p:sp>
      <p:sp>
        <p:nvSpPr>
          <p:cNvPr id="38915" name="内容占位符 2">
            <a:extLst>
              <a:ext uri="{FF2B5EF4-FFF2-40B4-BE49-F238E27FC236}">
                <a16:creationId xmlns:a16="http://schemas.microsoft.com/office/drawing/2014/main" id="{C1C49085-B124-466F-9F42-EBA43BBF9784}"/>
              </a:ext>
            </a:extLst>
          </p:cNvPr>
          <p:cNvSpPr>
            <a:spLocks noGrp="1" noChangeArrowheads="1"/>
          </p:cNvSpPr>
          <p:nvPr>
            <p:ph sz="half" idx="1"/>
          </p:nvPr>
        </p:nvSpPr>
        <p:spPr>
          <a:xfrm>
            <a:off x="323850" y="1195388"/>
            <a:ext cx="8686800" cy="4114800"/>
          </a:xfrm>
        </p:spPr>
        <p:txBody>
          <a:bodyPr/>
          <a:lstStyle/>
          <a:p>
            <a:pPr>
              <a:lnSpc>
                <a:spcPct val="125000"/>
              </a:lnSpc>
              <a:defRPr/>
            </a:pPr>
            <a:r>
              <a:rPr lang="zh-CN" altLang="en-US" dirty="0">
                <a:latin typeface="华文宋体" panose="02010600040101010101" pitchFamily="2" charset="-122"/>
                <a:ea typeface="华文宋体" panose="02010600040101010101" pitchFamily="2" charset="-122"/>
              </a:rPr>
              <a:t>假设设备具有相同的产能，采取年化资本成本法（</a:t>
            </a:r>
            <a:r>
              <a:rPr lang="en-US" altLang="zh-CN" dirty="0">
                <a:latin typeface="华文宋体" panose="02010600040101010101" pitchFamily="2" charset="-122"/>
                <a:ea typeface="华文宋体" panose="02010600040101010101" pitchFamily="2" charset="-122"/>
              </a:rPr>
              <a:t>annualized capital cost</a:t>
            </a:r>
            <a:r>
              <a:rPr lang="zh-CN" altLang="en-US" dirty="0">
                <a:latin typeface="华文宋体" panose="02010600040101010101" pitchFamily="2" charset="-122"/>
                <a:ea typeface="华文宋体" panose="02010600040101010101" pitchFamily="2" charset="-122"/>
              </a:rPr>
              <a:t>）：</a:t>
            </a:r>
            <a:endParaRPr lang="en-US" altLang="zh-CN" dirty="0">
              <a:latin typeface="华文宋体" panose="02010600040101010101" pitchFamily="2" charset="-122"/>
              <a:ea typeface="华文宋体" panose="02010600040101010101" pitchFamily="2" charset="-122"/>
            </a:endParaRPr>
          </a:p>
          <a:p>
            <a:pPr>
              <a:lnSpc>
                <a:spcPct val="125000"/>
              </a:lnSpc>
              <a:defRPr/>
            </a:pPr>
            <a:endParaRPr lang="en-US" altLang="zh-CN" dirty="0">
              <a:latin typeface="华文宋体" panose="02010600040101010101" pitchFamily="2" charset="-122"/>
              <a:ea typeface="华文宋体" panose="02010600040101010101" pitchFamily="2" charset="-122"/>
            </a:endParaRPr>
          </a:p>
          <a:p>
            <a:pPr>
              <a:lnSpc>
                <a:spcPct val="125000"/>
              </a:lnSpc>
              <a:defRPr/>
            </a:pPr>
            <a:endParaRPr lang="en-US" altLang="zh-CN" dirty="0">
              <a:latin typeface="华文宋体" panose="02010600040101010101" pitchFamily="2" charset="-122"/>
              <a:ea typeface="华文宋体" panose="02010600040101010101" pitchFamily="2" charset="-122"/>
            </a:endParaRPr>
          </a:p>
          <a:p>
            <a:pPr marL="0" indent="0">
              <a:lnSpc>
                <a:spcPct val="125000"/>
              </a:lnSpc>
              <a:buFont typeface="Wingdings" panose="05000000000000000000" pitchFamily="2" charset="2"/>
              <a:buNone/>
              <a:defRPr/>
            </a:pPr>
            <a:r>
              <a:rPr lang="zh-CN" altLang="en-US" dirty="0">
                <a:latin typeface="华文宋体" panose="02010600040101010101" pitchFamily="2" charset="-122"/>
                <a:ea typeface="华文宋体" panose="02010600040101010101" pitchFamily="2" charset="-122"/>
              </a:rPr>
              <a:t> 意味着设备一每年的年化现金成本为</a:t>
            </a:r>
            <a:r>
              <a:rPr lang="en-US" altLang="zh-CN" dirty="0">
                <a:latin typeface="华文宋体" panose="02010600040101010101" pitchFamily="2" charset="-122"/>
                <a:ea typeface="华文宋体" panose="02010600040101010101" pitchFamily="2" charset="-122"/>
              </a:rPr>
              <a:t>527595</a:t>
            </a:r>
            <a:r>
              <a:rPr lang="zh-CN" altLang="en-US" dirty="0">
                <a:latin typeface="华文宋体" panose="02010600040101010101" pitchFamily="2" charset="-122"/>
                <a:ea typeface="华文宋体" panose="02010600040101010101" pitchFamily="2" charset="-122"/>
              </a:rPr>
              <a:t>元，而设备二年化现金成本为</a:t>
            </a:r>
            <a:r>
              <a:rPr lang="en-US" altLang="zh-CN" dirty="0">
                <a:latin typeface="华文宋体" panose="02010600040101010101" pitchFamily="2" charset="-122"/>
                <a:ea typeface="华文宋体" panose="02010600040101010101" pitchFamily="2" charset="-122"/>
              </a:rPr>
              <a:t>650982</a:t>
            </a:r>
            <a:r>
              <a:rPr lang="zh-CN" altLang="en-US" dirty="0">
                <a:latin typeface="华文宋体" panose="02010600040101010101" pitchFamily="2" charset="-122"/>
                <a:ea typeface="华文宋体" panose="02010600040101010101" pitchFamily="2" charset="-122"/>
              </a:rPr>
              <a:t>元，前者小于后者，因此选择设备一。</a:t>
            </a:r>
          </a:p>
        </p:txBody>
      </p:sp>
      <p:graphicFrame>
        <p:nvGraphicFramePr>
          <p:cNvPr id="48132" name="对象 4">
            <a:extLst>
              <a:ext uri="{FF2B5EF4-FFF2-40B4-BE49-F238E27FC236}">
                <a16:creationId xmlns:a16="http://schemas.microsoft.com/office/drawing/2014/main" id="{2B048B3C-D6DF-4ED9-979A-964780EF9C31}"/>
              </a:ext>
            </a:extLst>
          </p:cNvPr>
          <p:cNvGraphicFramePr>
            <a:graphicFrameLocks noChangeAspect="1"/>
          </p:cNvGraphicFramePr>
          <p:nvPr>
            <p:extLst>
              <p:ext uri="{D42A27DB-BD31-4B8C-83A1-F6EECF244321}">
                <p14:modId xmlns:p14="http://schemas.microsoft.com/office/powerpoint/2010/main" val="2324199345"/>
              </p:ext>
            </p:extLst>
          </p:nvPr>
        </p:nvGraphicFramePr>
        <p:xfrm>
          <a:off x="1531938" y="2424113"/>
          <a:ext cx="4830762" cy="1004887"/>
        </p:xfrm>
        <a:graphic>
          <a:graphicData uri="http://schemas.openxmlformats.org/presentationml/2006/ole">
            <mc:AlternateContent xmlns:mc="http://schemas.openxmlformats.org/markup-compatibility/2006">
              <mc:Choice xmlns:v="urn:schemas-microsoft-com:vml" Requires="v">
                <p:oleObj name="Equation" r:id="rId2" imgW="2197080" imgH="457200" progId="Equation.DSMT4">
                  <p:embed/>
                </p:oleObj>
              </mc:Choice>
              <mc:Fallback>
                <p:oleObj name="Equation" r:id="rId2" imgW="2197080" imgH="457200" progId="Equation.DSMT4">
                  <p:embed/>
                  <p:pic>
                    <p:nvPicPr>
                      <p:cNvPr id="0" name="对象 4"/>
                      <p:cNvPicPr>
                        <a:picLocks noChangeAspect="1" noChangeArrowheads="1"/>
                      </p:cNvPicPr>
                      <p:nvPr/>
                    </p:nvPicPr>
                    <p:blipFill>
                      <a:blip r:embed="rId3"/>
                      <a:srcRect/>
                      <a:stretch>
                        <a:fillRect/>
                      </a:stretch>
                    </p:blipFill>
                    <p:spPr bwMode="auto">
                      <a:xfrm>
                        <a:off x="1531938" y="2424113"/>
                        <a:ext cx="4830762"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AF1E1AB6-4EBF-4387-8DFC-F00D7E8EDDAF}"/>
              </a:ext>
            </a:extLst>
          </p:cNvPr>
          <p:cNvSpPr>
            <a:spLocks noGrp="1"/>
          </p:cNvSpPr>
          <p:nvPr>
            <p:ph type="title"/>
          </p:nvPr>
        </p:nvSpPr>
        <p:spPr bwMode="auto">
          <a:xfrm>
            <a:off x="598488" y="312738"/>
            <a:ext cx="822960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rPr>
              <a:t>对相互排斥的项目进行排序</a:t>
            </a:r>
          </a:p>
        </p:txBody>
      </p:sp>
      <p:sp>
        <p:nvSpPr>
          <p:cNvPr id="49155" name="文本占位符 2">
            <a:extLst>
              <a:ext uri="{FF2B5EF4-FFF2-40B4-BE49-F238E27FC236}">
                <a16:creationId xmlns:a16="http://schemas.microsoft.com/office/drawing/2014/main" id="{310BAFB3-02EE-4988-A38F-99BD34A70048}"/>
              </a:ext>
            </a:extLst>
          </p:cNvPr>
          <p:cNvSpPr>
            <a:spLocks noGrp="1" noChangeArrowheads="1"/>
          </p:cNvSpPr>
          <p:nvPr>
            <p:ph type="body" sz="half" idx="1"/>
          </p:nvPr>
        </p:nvSpPr>
        <p:spPr>
          <a:xfrm>
            <a:off x="107950" y="981075"/>
            <a:ext cx="8720138" cy="3024188"/>
          </a:xfrm>
        </p:spPr>
        <p:txBody>
          <a:bodyPr/>
          <a:lstStyle/>
          <a:p>
            <a:pPr algn="just">
              <a:lnSpc>
                <a:spcPct val="150000"/>
              </a:lnSpc>
            </a:pPr>
            <a:r>
              <a:rPr lang="zh-CN" altLang="en-US" sz="1800" b="1">
                <a:solidFill>
                  <a:srgbClr val="FF0000"/>
                </a:solidFill>
                <a:ea typeface="宋体" panose="02010600030101010101" pitchFamily="2" charset="-122"/>
              </a:rPr>
              <a:t>有时候两个或更多项目是相互排斥的，这意味着企业只能采纳其中的一个。</a:t>
            </a:r>
            <a:endParaRPr lang="en-US" altLang="zh-CN" sz="1800" b="1">
              <a:solidFill>
                <a:srgbClr val="FF0000"/>
              </a:solidFill>
              <a:ea typeface="宋体" panose="02010600030101010101" pitchFamily="2" charset="-122"/>
            </a:endParaRPr>
          </a:p>
          <a:p>
            <a:pPr algn="just">
              <a:lnSpc>
                <a:spcPct val="150000"/>
              </a:lnSpc>
            </a:pPr>
            <a:r>
              <a:rPr lang="zh-CN" altLang="en-US" sz="1800">
                <a:ea typeface="宋体" panose="02010600030101010101" pitchFamily="2" charset="-122"/>
              </a:rPr>
              <a:t>项目一：投资</a:t>
            </a:r>
            <a:r>
              <a:rPr lang="en-US" altLang="zh-CN" sz="1800">
                <a:ea typeface="宋体" panose="02010600030101010101" pitchFamily="2" charset="-122"/>
              </a:rPr>
              <a:t>2000</a:t>
            </a:r>
            <a:r>
              <a:rPr lang="zh-CN" altLang="en-US" sz="1800">
                <a:ea typeface="宋体" panose="02010600030101010101" pitchFamily="2" charset="-122"/>
              </a:rPr>
              <a:t>万美元，建办公楼，</a:t>
            </a:r>
            <a:r>
              <a:rPr lang="en-US" altLang="zh-CN" sz="1800">
                <a:ea typeface="宋体" panose="02010600030101010101" pitchFamily="2" charset="-122"/>
              </a:rPr>
              <a:t>1</a:t>
            </a:r>
            <a:r>
              <a:rPr lang="zh-CN" altLang="en-US" sz="1800">
                <a:ea typeface="宋体" panose="02010600030101010101" pitchFamily="2" charset="-122"/>
              </a:rPr>
              <a:t>年后以</a:t>
            </a:r>
            <a:r>
              <a:rPr lang="en-US" altLang="zh-CN" sz="1800">
                <a:ea typeface="宋体" panose="02010600030101010101" pitchFamily="2" charset="-122"/>
              </a:rPr>
              <a:t>2400</a:t>
            </a:r>
            <a:r>
              <a:rPr lang="zh-CN" altLang="en-US" sz="1800">
                <a:ea typeface="宋体" panose="02010600030101010101" pitchFamily="2" charset="-122"/>
              </a:rPr>
              <a:t>万美元卖掉；项目二：投资</a:t>
            </a:r>
            <a:r>
              <a:rPr lang="en-US" altLang="zh-CN" sz="1800">
                <a:ea typeface="宋体" panose="02010600030101010101" pitchFamily="2" charset="-122"/>
              </a:rPr>
              <a:t>1</a:t>
            </a:r>
            <a:r>
              <a:rPr lang="zh-CN" altLang="en-US" sz="1800">
                <a:ea typeface="宋体" panose="02010600030101010101" pitchFamily="2" charset="-122"/>
              </a:rPr>
              <a:t>万美元建停车场，永续获得收益</a:t>
            </a:r>
            <a:r>
              <a:rPr lang="en-US" altLang="zh-CN" sz="1800">
                <a:ea typeface="宋体" panose="02010600030101010101" pitchFamily="2" charset="-122"/>
              </a:rPr>
              <a:t>1</a:t>
            </a:r>
            <a:r>
              <a:rPr lang="zh-CN" altLang="en-US" sz="1800">
                <a:ea typeface="宋体" panose="02010600030101010101" pitchFamily="2" charset="-122"/>
              </a:rPr>
              <a:t>万美元。应该投资哪个项目？</a:t>
            </a:r>
            <a:endParaRPr lang="en-US" altLang="zh-CN" sz="1800">
              <a:ea typeface="宋体" panose="02010600030101010101" pitchFamily="2" charset="-122"/>
            </a:endParaRPr>
          </a:p>
          <a:p>
            <a:pPr algn="just">
              <a:lnSpc>
                <a:spcPct val="150000"/>
              </a:lnSpc>
            </a:pPr>
            <a:r>
              <a:rPr lang="zh-CN" altLang="en-US" sz="1800">
                <a:ea typeface="宋体" panose="02010600030101010101" pitchFamily="2" charset="-122"/>
              </a:rPr>
              <a:t>答：如果用内部收益率法，方案一</a:t>
            </a:r>
            <a:r>
              <a:rPr lang="en-US" altLang="zh-CN" sz="1800">
                <a:ea typeface="宋体" panose="02010600030101010101" pitchFamily="2" charset="-122"/>
              </a:rPr>
              <a:t>IRR=20%</a:t>
            </a:r>
            <a:r>
              <a:rPr lang="zh-CN" altLang="en-US" sz="1800">
                <a:ea typeface="宋体" panose="02010600030101010101" pitchFamily="2" charset="-122"/>
              </a:rPr>
              <a:t>，方案二</a:t>
            </a:r>
            <a:r>
              <a:rPr lang="en-US" altLang="zh-CN" sz="1800">
                <a:ea typeface="宋体" panose="02010600030101010101" pitchFamily="2" charset="-122"/>
              </a:rPr>
              <a:t>IRR=100%</a:t>
            </a:r>
            <a:r>
              <a:rPr lang="zh-CN" altLang="en-US" sz="1800">
                <a:ea typeface="宋体" panose="02010600030101010101" pitchFamily="2" charset="-122"/>
              </a:rPr>
              <a:t>，选择方案二；如果用净现值，方案一净现值</a:t>
            </a:r>
            <a:r>
              <a:rPr lang="en-US" altLang="zh-CN" sz="1800">
                <a:ea typeface="宋体" panose="02010600030101010101" pitchFamily="2" charset="-122"/>
              </a:rPr>
              <a:t>=-2000+2400/(1+15%)=86.9565</a:t>
            </a:r>
            <a:r>
              <a:rPr lang="zh-CN" altLang="en-US" sz="1800">
                <a:ea typeface="宋体" panose="02010600030101010101" pitchFamily="2" charset="-122"/>
              </a:rPr>
              <a:t>万；方案二净现值</a:t>
            </a:r>
            <a:r>
              <a:rPr lang="en-US" altLang="zh-CN" sz="1800">
                <a:ea typeface="宋体" panose="02010600030101010101" pitchFamily="2" charset="-122"/>
              </a:rPr>
              <a:t>=-1+1/15%=5.6667</a:t>
            </a:r>
            <a:r>
              <a:rPr lang="zh-CN" altLang="en-US" sz="1800">
                <a:ea typeface="宋体" panose="02010600030101010101" pitchFamily="2" charset="-122"/>
              </a:rPr>
              <a:t>万，选择方案一。</a:t>
            </a:r>
          </a:p>
          <a:p>
            <a:pPr algn="just">
              <a:lnSpc>
                <a:spcPct val="150000"/>
              </a:lnSpc>
            </a:pPr>
            <a:endParaRPr lang="zh-CN" altLang="en-US" sz="1800">
              <a:ea typeface="宋体" panose="02010600030101010101" pitchFamily="2" charset="-122"/>
            </a:endParaRPr>
          </a:p>
        </p:txBody>
      </p:sp>
      <p:pic>
        <p:nvPicPr>
          <p:cNvPr id="49156" name="图片 1">
            <a:extLst>
              <a:ext uri="{FF2B5EF4-FFF2-40B4-BE49-F238E27FC236}">
                <a16:creationId xmlns:a16="http://schemas.microsoft.com/office/drawing/2014/main" id="{8569CA29-6392-44AB-875A-31D601CBA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5" y="3540125"/>
            <a:ext cx="4665663"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占位符 2">
            <a:extLst>
              <a:ext uri="{FF2B5EF4-FFF2-40B4-BE49-F238E27FC236}">
                <a16:creationId xmlns:a16="http://schemas.microsoft.com/office/drawing/2014/main" id="{DF1E935E-5FDB-4380-9E98-1621360FD985}"/>
              </a:ext>
            </a:extLst>
          </p:cNvPr>
          <p:cNvSpPr txBox="1">
            <a:spLocks noChangeArrowheads="1"/>
          </p:cNvSpPr>
          <p:nvPr/>
        </p:nvSpPr>
        <p:spPr bwMode="auto">
          <a:xfrm>
            <a:off x="101600" y="3711575"/>
            <a:ext cx="4233863" cy="2630488"/>
          </a:xfrm>
          <a:prstGeom prst="rect">
            <a:avLst/>
          </a:prstGeom>
          <a:noFill/>
          <a:ln>
            <a:noFill/>
          </a:ln>
        </p:spPr>
        <p:txBody>
          <a:bodyPr lIns="90487" tIns="44450" rIns="90487" bIns="44450"/>
          <a:lstStyle>
            <a:lvl1pPr marL="341313" indent="-341313"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1413" indent="-227013"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598613" indent="-227013"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5813" indent="-227013"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537" indent="-228594"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726" indent="-228594"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8914" indent="-228594"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103" indent="-228594" algn="l" rtl="0" eaLnBrk="0" fontAlgn="base" hangingPunct="0">
              <a:spcBef>
                <a:spcPct val="20000"/>
              </a:spcBef>
              <a:spcAft>
                <a:spcPct val="0"/>
              </a:spcAft>
              <a:buClr>
                <a:schemeClr val="accent2"/>
              </a:buClr>
              <a:buSzPct val="100000"/>
              <a:buChar char="•"/>
              <a:defRPr sz="2000">
                <a:solidFill>
                  <a:schemeClr val="tx1"/>
                </a:solidFill>
                <a:latin typeface="+mn-lt"/>
              </a:defRPr>
            </a:lvl9pPr>
          </a:lstStyle>
          <a:p>
            <a:pPr algn="just">
              <a:lnSpc>
                <a:spcPct val="150000"/>
              </a:lnSpc>
              <a:defRPr/>
            </a:pPr>
            <a:r>
              <a:rPr lang="zh-CN" altLang="en-US" sz="1800" kern="0" dirty="0">
                <a:ea typeface="宋体" panose="02010600030101010101" pitchFamily="2" charset="-122"/>
              </a:rPr>
              <a:t>两种方法的选择结果出现矛盾，正确答案是应用</a:t>
            </a:r>
            <a:r>
              <a:rPr lang="en-US" altLang="zh-CN" sz="1800" kern="0" dirty="0">
                <a:ea typeface="宋体" panose="02010600030101010101" pitchFamily="2" charset="-122"/>
              </a:rPr>
              <a:t>NPV</a:t>
            </a:r>
            <a:r>
              <a:rPr lang="zh-CN" altLang="en-US" sz="1800" kern="0" dirty="0">
                <a:ea typeface="宋体" panose="02010600030101010101" pitchFamily="2" charset="-122"/>
              </a:rPr>
              <a:t>法则，因为股东关心的是财富绝对增加值的大小。</a:t>
            </a:r>
            <a:endParaRPr lang="en-US" altLang="zh-CN" sz="1800" kern="0" dirty="0">
              <a:ea typeface="宋体" panose="02010600030101010101" pitchFamily="2" charset="-122"/>
            </a:endParaRPr>
          </a:p>
          <a:p>
            <a:pPr algn="just">
              <a:lnSpc>
                <a:spcPct val="150000"/>
              </a:lnSpc>
              <a:defRPr/>
            </a:pPr>
            <a:r>
              <a:rPr lang="zh-CN" altLang="en-US" sz="1800" kern="0" dirty="0">
                <a:ea typeface="宋体" panose="02010600030101010101" pitchFamily="2" charset="-122"/>
              </a:rPr>
              <a:t>从右图可以看出，在贴现率小于</a:t>
            </a:r>
            <a:r>
              <a:rPr lang="en-US" altLang="zh-CN" sz="1800" kern="0" dirty="0">
                <a:ea typeface="宋体" panose="02010600030101010101" pitchFamily="2" charset="-122"/>
              </a:rPr>
              <a:t>20%</a:t>
            </a:r>
            <a:r>
              <a:rPr lang="zh-CN" altLang="en-US" sz="1800" kern="0" dirty="0">
                <a:ea typeface="宋体" panose="02010600030101010101" pitchFamily="2" charset="-122"/>
              </a:rPr>
              <a:t>时，选择方案一。大于</a:t>
            </a:r>
            <a:r>
              <a:rPr lang="en-US" altLang="zh-CN" sz="1800" kern="0" dirty="0">
                <a:ea typeface="宋体" panose="02010600030101010101" pitchFamily="2" charset="-122"/>
              </a:rPr>
              <a:t>20%</a:t>
            </a:r>
            <a:r>
              <a:rPr lang="zh-CN" altLang="en-US" sz="1800" kern="0" dirty="0">
                <a:ea typeface="宋体" panose="02010600030101010101" pitchFamily="2" charset="-122"/>
              </a:rPr>
              <a:t>时选择方案二。</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209349E9-66C1-4E86-A947-9789DDF39138}"/>
              </a:ext>
            </a:extLst>
          </p:cNvPr>
          <p:cNvSpPr>
            <a:spLocks noGrp="1"/>
          </p:cNvSpPr>
          <p:nvPr>
            <p:ph type="title"/>
          </p:nvPr>
        </p:nvSpPr>
        <p:spPr bwMode="auto">
          <a:xfrm>
            <a:off x="468313" y="7651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latin typeface="华文中宋" panose="02010600040101010101" pitchFamily="2" charset="-122"/>
                <a:ea typeface="华文中宋" panose="02010600040101010101" pitchFamily="2" charset="-122"/>
              </a:rPr>
              <a:t>第</a:t>
            </a:r>
            <a:r>
              <a:rPr lang="en-US" altLang="zh-CN">
                <a:latin typeface="华文中宋" panose="02010600040101010101" pitchFamily="2" charset="-122"/>
                <a:ea typeface="华文中宋" panose="02010600040101010101" pitchFamily="2" charset="-122"/>
              </a:rPr>
              <a:t>6</a:t>
            </a:r>
            <a:r>
              <a:rPr lang="zh-CN" altLang="en-US">
                <a:latin typeface="华文中宋" panose="02010600040101010101" pitchFamily="2" charset="-122"/>
                <a:ea typeface="华文中宋" panose="02010600040101010101" pitchFamily="2" charset="-122"/>
              </a:rPr>
              <a:t>章 投资项目分析内容</a:t>
            </a:r>
          </a:p>
        </p:txBody>
      </p:sp>
      <p:sp>
        <p:nvSpPr>
          <p:cNvPr id="11267" name="内容占位符 2">
            <a:extLst>
              <a:ext uri="{FF2B5EF4-FFF2-40B4-BE49-F238E27FC236}">
                <a16:creationId xmlns:a16="http://schemas.microsoft.com/office/drawing/2014/main" id="{F615B8B9-9F61-48D8-82F4-D1842586CCF3}"/>
              </a:ext>
            </a:extLst>
          </p:cNvPr>
          <p:cNvSpPr>
            <a:spLocks noGrp="1" noChangeArrowheads="1"/>
          </p:cNvSpPr>
          <p:nvPr>
            <p:ph idx="1"/>
          </p:nvPr>
        </p:nvSpPr>
        <p:spPr>
          <a:xfrm>
            <a:off x="2916238" y="1778000"/>
            <a:ext cx="5540375" cy="2730500"/>
          </a:xfrm>
        </p:spPr>
        <p:txBody>
          <a:bodyPr/>
          <a:lstStyle/>
          <a:p>
            <a:pPr>
              <a:lnSpc>
                <a:spcPct val="125000"/>
              </a:lnSpc>
            </a:pPr>
            <a:r>
              <a:rPr lang="zh-CN" altLang="en-US" sz="2400">
                <a:latin typeface="华文中宋" panose="02010600040101010101" pitchFamily="2" charset="-122"/>
                <a:ea typeface="华文中宋" panose="02010600040101010101" pitchFamily="2" charset="-122"/>
              </a:rPr>
              <a:t>资本预算概念</a:t>
            </a:r>
            <a:endParaRPr lang="en-US" altLang="zh-CN" sz="2400">
              <a:latin typeface="华文中宋" panose="02010600040101010101" pitchFamily="2" charset="-122"/>
              <a:ea typeface="华文中宋" panose="02010600040101010101" pitchFamily="2" charset="-122"/>
            </a:endParaRPr>
          </a:p>
          <a:p>
            <a:pPr>
              <a:lnSpc>
                <a:spcPct val="125000"/>
              </a:lnSpc>
            </a:pPr>
            <a:r>
              <a:rPr lang="zh-CN" altLang="en-US" sz="2400">
                <a:latin typeface="华文中宋" panose="02010600040101010101" pitchFamily="2" charset="-122"/>
                <a:ea typeface="华文中宋" panose="02010600040101010101" pitchFamily="2" charset="-122"/>
              </a:rPr>
              <a:t>净现值法则</a:t>
            </a:r>
            <a:endParaRPr lang="en-US" altLang="zh-CN" sz="2400">
              <a:latin typeface="华文中宋" panose="02010600040101010101" pitchFamily="2" charset="-122"/>
              <a:ea typeface="华文中宋" panose="02010600040101010101" pitchFamily="2" charset="-122"/>
            </a:endParaRPr>
          </a:p>
          <a:p>
            <a:pPr>
              <a:lnSpc>
                <a:spcPct val="125000"/>
              </a:lnSpc>
            </a:pPr>
            <a:r>
              <a:rPr lang="zh-CN" altLang="en-US" sz="2400">
                <a:latin typeface="华文中宋" panose="02010600040101010101" pitchFamily="2" charset="-122"/>
                <a:ea typeface="华文中宋" panose="02010600040101010101" pitchFamily="2" charset="-122"/>
              </a:rPr>
              <a:t>估计项目的现金流</a:t>
            </a:r>
            <a:endParaRPr lang="en-US" altLang="zh-CN" sz="2400">
              <a:latin typeface="华文中宋" panose="02010600040101010101" pitchFamily="2" charset="-122"/>
              <a:ea typeface="华文中宋" panose="02010600040101010101" pitchFamily="2" charset="-122"/>
            </a:endParaRPr>
          </a:p>
          <a:p>
            <a:pPr>
              <a:lnSpc>
                <a:spcPct val="125000"/>
              </a:lnSpc>
            </a:pPr>
            <a:r>
              <a:rPr lang="zh-CN" altLang="en-US" sz="2400">
                <a:latin typeface="华文中宋" panose="02010600040101010101" pitchFamily="2" charset="-122"/>
                <a:ea typeface="华文中宋" panose="02010600040101010101" pitchFamily="2" charset="-122"/>
              </a:rPr>
              <a:t>资本成本确定</a:t>
            </a:r>
            <a:endParaRPr lang="en-US" altLang="zh-CN" sz="2400">
              <a:latin typeface="华文中宋" panose="02010600040101010101" pitchFamily="2" charset="-122"/>
              <a:ea typeface="华文中宋" panose="02010600040101010101" pitchFamily="2" charset="-122"/>
            </a:endParaRPr>
          </a:p>
          <a:p>
            <a:pPr>
              <a:lnSpc>
                <a:spcPct val="125000"/>
              </a:lnSpc>
            </a:pPr>
            <a:r>
              <a:rPr lang="zh-CN" altLang="en-US" sz="2400">
                <a:latin typeface="华文中宋" panose="02010600040101010101" pitchFamily="2" charset="-122"/>
                <a:ea typeface="华文中宋" panose="02010600040101010101" pitchFamily="2" charset="-122"/>
              </a:rPr>
              <a:t>敏感性分析</a:t>
            </a:r>
          </a:p>
        </p:txBody>
      </p:sp>
      <p:sp>
        <p:nvSpPr>
          <p:cNvPr id="239620" name="TextBox 1">
            <a:extLst>
              <a:ext uri="{FF2B5EF4-FFF2-40B4-BE49-F238E27FC236}">
                <a16:creationId xmlns:a16="http://schemas.microsoft.com/office/drawing/2014/main" id="{D99FD537-CB45-4E79-AD81-78D270F356CB}"/>
              </a:ext>
            </a:extLst>
          </p:cNvPr>
          <p:cNvSpPr txBox="1">
            <a:spLocks noChangeArrowheads="1"/>
          </p:cNvSpPr>
          <p:nvPr/>
        </p:nvSpPr>
        <p:spPr bwMode="auto">
          <a:xfrm>
            <a:off x="3214688" y="4895850"/>
            <a:ext cx="3228975" cy="1384300"/>
          </a:xfrm>
          <a:prstGeom prst="rect">
            <a:avLst/>
          </a:prstGeom>
          <a:noFill/>
          <a:ln>
            <a:noFill/>
          </a:ln>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defRPr/>
            </a:pPr>
            <a:r>
              <a:rPr lang="zh-CN" altLang="en-US" sz="2800" dirty="0">
                <a:latin typeface="ZapfDingbats"/>
                <a:ea typeface="宋体" panose="02010600030101010101" pitchFamily="2" charset="-122"/>
              </a:rPr>
              <a:t>案例</a:t>
            </a:r>
            <a:endParaRPr lang="en-US" altLang="zh-CN" sz="2800" dirty="0">
              <a:latin typeface="ZapfDingbats"/>
              <a:ea typeface="宋体" panose="02010600030101010101" pitchFamily="2" charset="-122"/>
            </a:endParaRPr>
          </a:p>
          <a:p>
            <a:pPr marL="342900" indent="-342900">
              <a:spcBef>
                <a:spcPct val="0"/>
              </a:spcBef>
              <a:buClrTx/>
              <a:buSzTx/>
              <a:buFont typeface="Wingdings" panose="05000000000000000000" pitchFamily="2" charset="2"/>
              <a:buChar char="l"/>
              <a:defRPr/>
            </a:pPr>
            <a:r>
              <a:rPr lang="zh-CN" altLang="en-US" sz="2800" dirty="0">
                <a:latin typeface="ZapfDingbats"/>
                <a:ea typeface="宋体" panose="02010600030101010101" pitchFamily="2" charset="-122"/>
              </a:rPr>
              <a:t>北大屠夫陆步轩</a:t>
            </a:r>
            <a:endParaRPr lang="en-US" altLang="zh-CN" sz="2800" dirty="0">
              <a:latin typeface="ZapfDingbats"/>
              <a:ea typeface="宋体" panose="02010600030101010101" pitchFamily="2" charset="-122"/>
            </a:endParaRPr>
          </a:p>
          <a:p>
            <a:pPr marL="342900" indent="-342900">
              <a:spcBef>
                <a:spcPct val="0"/>
              </a:spcBef>
              <a:buClrTx/>
              <a:buSzTx/>
              <a:buFont typeface="Wingdings" panose="05000000000000000000" pitchFamily="2" charset="2"/>
              <a:buChar char="l"/>
              <a:defRPr/>
            </a:pPr>
            <a:r>
              <a:rPr lang="zh-CN" altLang="en-US" sz="2800" dirty="0">
                <a:latin typeface="ZapfDingbats"/>
                <a:ea typeface="宋体" panose="02010600030101010101" pitchFamily="2" charset="-122"/>
              </a:rPr>
              <a:t>前海一号案例</a:t>
            </a:r>
          </a:p>
        </p:txBody>
      </p:sp>
    </p:spTree>
    <p:extLst>
      <p:ext uri="{BB962C8B-B14F-4D97-AF65-F5344CB8AC3E}">
        <p14:creationId xmlns:p14="http://schemas.microsoft.com/office/powerpoint/2010/main" val="11956178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7">
                                            <p:txEl>
                                              <p:pRg st="1" end="1"/>
                                            </p:txEl>
                                          </p:spTgt>
                                        </p:tgtEl>
                                        <p:attrNameLst>
                                          <p:attrName>style.visibility</p:attrName>
                                        </p:attrNameLst>
                                      </p:cBhvr>
                                      <p:to>
                                        <p:strVal val="visible"/>
                                      </p:to>
                                    </p:set>
                                    <p:anim calcmode="lin" valueType="num">
                                      <p:cBhvr additive="base">
                                        <p:cTn id="13" dur="5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7">
                                            <p:txEl>
                                              <p:pRg st="3" end="3"/>
                                            </p:txEl>
                                          </p:spTgt>
                                        </p:tgtEl>
                                        <p:attrNameLst>
                                          <p:attrName>style.visibility</p:attrName>
                                        </p:attrNameLst>
                                      </p:cBhvr>
                                      <p:to>
                                        <p:strVal val="visible"/>
                                      </p:to>
                                    </p:set>
                                    <p:anim calcmode="lin" valueType="num">
                                      <p:cBhvr additive="base">
                                        <p:cTn id="25"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7">
                                            <p:txEl>
                                              <p:pRg st="4" end="4"/>
                                            </p:txEl>
                                          </p:spTgt>
                                        </p:tgtEl>
                                        <p:attrNameLst>
                                          <p:attrName>style.visibility</p:attrName>
                                        </p:attrNameLst>
                                      </p:cBhvr>
                                      <p:to>
                                        <p:strVal val="visible"/>
                                      </p:to>
                                    </p:set>
                                    <p:anim calcmode="lin" valueType="num">
                                      <p:cBhvr additive="base">
                                        <p:cTn id="31"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9620"/>
                                        </p:tgtEl>
                                        <p:attrNameLst>
                                          <p:attrName>style.visibility</p:attrName>
                                        </p:attrNameLst>
                                      </p:cBhvr>
                                      <p:to>
                                        <p:strVal val="visible"/>
                                      </p:to>
                                    </p:set>
                                    <p:anim calcmode="lin" valueType="num">
                                      <p:cBhvr additive="base">
                                        <p:cTn id="37" dur="500" fill="hold"/>
                                        <p:tgtEl>
                                          <p:spTgt spid="239620"/>
                                        </p:tgtEl>
                                        <p:attrNameLst>
                                          <p:attrName>ppt_x</p:attrName>
                                        </p:attrNameLst>
                                      </p:cBhvr>
                                      <p:tavLst>
                                        <p:tav tm="0">
                                          <p:val>
                                            <p:strVal val="#ppt_x"/>
                                          </p:val>
                                        </p:tav>
                                        <p:tav tm="100000">
                                          <p:val>
                                            <p:strVal val="#ppt_x"/>
                                          </p:val>
                                        </p:tav>
                                      </p:tavLst>
                                    </p:anim>
                                    <p:anim calcmode="lin" valueType="num">
                                      <p:cBhvr additive="base">
                                        <p:cTn id="38" dur="500" fill="hold"/>
                                        <p:tgtEl>
                                          <p:spTgt spid="239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23962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a:extLst>
              <a:ext uri="{FF2B5EF4-FFF2-40B4-BE49-F238E27FC236}">
                <a16:creationId xmlns:a16="http://schemas.microsoft.com/office/drawing/2014/main" id="{37B8160D-F143-45B2-99B4-16AF18F09F2A}"/>
              </a:ext>
            </a:extLst>
          </p:cNvPr>
          <p:cNvSpPr>
            <a:spLocks noGrp="1" noChangeArrowheads="1"/>
          </p:cNvSpPr>
          <p:nvPr>
            <p:ph type="title"/>
          </p:nvPr>
        </p:nvSpPr>
        <p:spPr>
          <a:xfrm>
            <a:off x="900113" y="549275"/>
            <a:ext cx="7315200" cy="838200"/>
          </a:xfrm>
          <a:ln>
            <a:headEnd/>
            <a:tailEnd/>
          </a:ln>
        </p:spPr>
        <p:txBody>
          <a:bodyPr lIns="92075" tIns="46039" rIns="92075" bIns="46039" rtlCol="0">
            <a:prstTxWarp prst="textNoShape">
              <a:avLst/>
            </a:prstTxWarp>
            <a:normAutofit/>
          </a:bodyPr>
          <a:lstStyle/>
          <a:p>
            <a:pPr>
              <a:defRPr/>
            </a:pPr>
            <a:r>
              <a:rPr lang="zh-CN" altLang="en-US" sz="4000" dirty="0">
                <a:effectLst>
                  <a:outerShdw blurRad="38100" dist="38100" dir="2700000" algn="tl">
                    <a:srgbClr val="C0C0C0"/>
                  </a:outerShdw>
                </a:effectLst>
                <a:ea typeface="宋体" pitchFamily="2" charset="-122"/>
              </a:rPr>
              <a:t>本模块主要知识点</a:t>
            </a:r>
            <a:endParaRPr lang="en-US" altLang="zh-CN" sz="4000" dirty="0">
              <a:effectLst>
                <a:outerShdw blurRad="38100" dist="38100" dir="2700000" algn="tl">
                  <a:srgbClr val="C0C0C0"/>
                </a:outerShdw>
              </a:effectLst>
              <a:ea typeface="宋体" pitchFamily="2" charset="-122"/>
            </a:endParaRPr>
          </a:p>
        </p:txBody>
      </p:sp>
      <p:sp>
        <p:nvSpPr>
          <p:cNvPr id="59395" name="Rectangle 9">
            <a:extLst>
              <a:ext uri="{FF2B5EF4-FFF2-40B4-BE49-F238E27FC236}">
                <a16:creationId xmlns:a16="http://schemas.microsoft.com/office/drawing/2014/main" id="{70176640-9088-46B9-A78E-5F1BDC9EBDD7}"/>
              </a:ext>
            </a:extLst>
          </p:cNvPr>
          <p:cNvSpPr>
            <a:spLocks noChangeArrowheads="1"/>
          </p:cNvSpPr>
          <p:nvPr/>
        </p:nvSpPr>
        <p:spPr bwMode="auto">
          <a:xfrm>
            <a:off x="323528" y="1387475"/>
            <a:ext cx="8207375"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spcBef>
                <a:spcPct val="40000"/>
              </a:spcBef>
              <a:buClr>
                <a:srgbClr val="0000FF"/>
              </a:buClr>
              <a:buSzPct val="80000"/>
              <a:buFont typeface="Wingdings" panose="05000000000000000000" pitchFamily="2" charset="2"/>
              <a:buChar char="v"/>
            </a:pPr>
            <a:r>
              <a:rPr lang="zh-CN" altLang="en-US" dirty="0">
                <a:solidFill>
                  <a:srgbClr val="000020"/>
                </a:solidFill>
                <a:latin typeface="Times New Roman" panose="02020603050405020304" pitchFamily="18" charset="0"/>
              </a:rPr>
              <a:t>本部分主要议题是跨期资源配置问题。内容较多，但核心是资金时间价值问题，由此引申出现值、终值概念以及相互之间的数量关系的计算。</a:t>
            </a:r>
            <a:endParaRPr lang="en-US" altLang="zh-CN" dirty="0">
              <a:solidFill>
                <a:srgbClr val="000020"/>
              </a:solidFill>
              <a:latin typeface="Times New Roman" panose="02020603050405020304" pitchFamily="18" charset="0"/>
            </a:endParaRPr>
          </a:p>
          <a:p>
            <a:pPr>
              <a:spcBef>
                <a:spcPct val="40000"/>
              </a:spcBef>
              <a:buClr>
                <a:srgbClr val="0000FF"/>
              </a:buClr>
              <a:buSzPct val="80000"/>
              <a:buFont typeface="Wingdings" panose="05000000000000000000" pitchFamily="2" charset="2"/>
              <a:buChar char="v"/>
            </a:pPr>
            <a:r>
              <a:rPr lang="zh-CN" altLang="en-US" dirty="0">
                <a:solidFill>
                  <a:srgbClr val="000020"/>
                </a:solidFill>
                <a:latin typeface="Times New Roman" panose="02020603050405020304" pitchFamily="18" charset="0"/>
              </a:rPr>
              <a:t>资金时间价值是个思想体系，现值、终值是个计算工具。具体而言，本部分讲了如何将这套体系和工具用于生命周期财务规划和投资项目决策。</a:t>
            </a:r>
            <a:endParaRPr lang="en-US" altLang="zh-CN" dirty="0">
              <a:solidFill>
                <a:srgbClr val="000020"/>
              </a:solidFill>
              <a:latin typeface="Times New Roman" panose="02020603050405020304" pitchFamily="18" charset="0"/>
            </a:endParaRPr>
          </a:p>
          <a:p>
            <a:pPr>
              <a:spcBef>
                <a:spcPct val="40000"/>
              </a:spcBef>
              <a:buClr>
                <a:srgbClr val="0000FF"/>
              </a:buClr>
              <a:buSzPct val="80000"/>
              <a:buFont typeface="Wingdings" panose="05000000000000000000" pitchFamily="2" charset="2"/>
              <a:buChar char="v"/>
            </a:pPr>
            <a:r>
              <a:rPr lang="zh-CN" altLang="en-US" dirty="0">
                <a:solidFill>
                  <a:srgbClr val="000020"/>
                </a:solidFill>
                <a:latin typeface="Times New Roman" panose="02020603050405020304" pitchFamily="18" charset="0"/>
              </a:rPr>
              <a:t>生命周期财务规划中，要注意人们为什么要生命周期规划？金融市场在生命周期规划中的作用，人力资本，永久性收入，跨期预算约束等概念。</a:t>
            </a:r>
            <a:endParaRPr lang="en-US" altLang="zh-CN" dirty="0">
              <a:solidFill>
                <a:srgbClr val="000020"/>
              </a:solidFill>
              <a:latin typeface="Times New Roman" panose="02020603050405020304" pitchFamily="18" charset="0"/>
            </a:endParaRPr>
          </a:p>
          <a:p>
            <a:pPr>
              <a:spcBef>
                <a:spcPct val="40000"/>
              </a:spcBef>
              <a:buClr>
                <a:srgbClr val="0000FF"/>
              </a:buClr>
              <a:buSzPct val="80000"/>
              <a:buFont typeface="Wingdings" panose="05000000000000000000" pitchFamily="2" charset="2"/>
              <a:buChar char="v"/>
            </a:pPr>
            <a:r>
              <a:rPr lang="zh-CN" altLang="en-US" dirty="0">
                <a:solidFill>
                  <a:srgbClr val="000020"/>
                </a:solidFill>
                <a:latin typeface="Times New Roman" panose="02020603050405020304" pitchFamily="18" charset="0"/>
              </a:rPr>
              <a:t>在投资项目分析中，要注意什么是投资？什么是投资准则？什么是</a:t>
            </a:r>
            <a:r>
              <a:rPr lang="en-US" altLang="zh-CN" dirty="0">
                <a:solidFill>
                  <a:srgbClr val="000020"/>
                </a:solidFill>
                <a:latin typeface="Times New Roman" panose="02020603050405020304" pitchFamily="18" charset="0"/>
              </a:rPr>
              <a:t>NPV</a:t>
            </a:r>
            <a:r>
              <a:rPr lang="zh-CN" altLang="en-US" dirty="0">
                <a:solidFill>
                  <a:srgbClr val="000020"/>
                </a:solidFill>
                <a:latin typeface="Times New Roman" panose="02020603050405020304" pitchFamily="18" charset="0"/>
              </a:rPr>
              <a:t>准则？特别要注意项目机会成本的确定。</a:t>
            </a:r>
            <a:endParaRPr lang="en-US" altLang="zh-CN" dirty="0">
              <a:solidFill>
                <a:srgbClr val="000020"/>
              </a:solidFill>
              <a:latin typeface="Times New Roman" panose="02020603050405020304" pitchFamily="18" charset="0"/>
            </a:endParaRPr>
          </a:p>
          <a:p>
            <a:pPr>
              <a:spcBef>
                <a:spcPct val="40000"/>
              </a:spcBef>
              <a:buClr>
                <a:srgbClr val="0000FF"/>
              </a:buClr>
              <a:buSzPct val="80000"/>
              <a:buFont typeface="Wingdings" panose="05000000000000000000" pitchFamily="2" charset="2"/>
              <a:buChar char="v"/>
            </a:pPr>
            <a:endParaRPr lang="en-US" altLang="zh-CN" dirty="0">
              <a:solidFill>
                <a:srgbClr val="000020"/>
              </a:solidFill>
              <a:latin typeface="Times New Roman" panose="02020603050405020304" pitchFamily="18" charset="0"/>
            </a:endParaRPr>
          </a:p>
        </p:txBody>
      </p:sp>
    </p:spTree>
    <p:extLst>
      <p:ext uri="{BB962C8B-B14F-4D97-AF65-F5344CB8AC3E}">
        <p14:creationId xmlns:p14="http://schemas.microsoft.com/office/powerpoint/2010/main" val="399562556"/>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标题 1">
            <a:extLst>
              <a:ext uri="{FF2B5EF4-FFF2-40B4-BE49-F238E27FC236}">
                <a16:creationId xmlns:a16="http://schemas.microsoft.com/office/drawing/2014/main" id="{663CA7BB-BCFD-45BD-BF50-711205EE3814}"/>
              </a:ext>
            </a:extLst>
          </p:cNvPr>
          <p:cNvSpPr>
            <a:spLocks noGrp="1"/>
          </p:cNvSpPr>
          <p:nvPr>
            <p:ph type="title"/>
          </p:nvPr>
        </p:nvSpPr>
        <p:spPr/>
        <p:txBody>
          <a:bodyPr lIns="91440" tIns="45720" rIns="91440" bIns="45720" anchor="t">
            <a:prstTxWarp prst="textNoShape">
              <a:avLst/>
            </a:prstTxWarp>
          </a:bodyPr>
          <a:lstStyle/>
          <a:p>
            <a:pPr>
              <a:defRPr/>
            </a:pPr>
            <a:r>
              <a:rPr lang="zh-CN" altLang="en-US" sz="4400" dirty="0">
                <a:ea typeface="宋体" panose="02010600030101010101" pitchFamily="2" charset="-122"/>
              </a:rPr>
              <a:t>本模块知识架构和逻辑体系</a:t>
            </a:r>
          </a:p>
        </p:txBody>
      </p:sp>
      <p:sp>
        <p:nvSpPr>
          <p:cNvPr id="48132" name="圆角矩形 4">
            <a:extLst>
              <a:ext uri="{FF2B5EF4-FFF2-40B4-BE49-F238E27FC236}">
                <a16:creationId xmlns:a16="http://schemas.microsoft.com/office/drawing/2014/main" id="{89C7B68C-8906-46B7-B90A-381E9AA82622}"/>
              </a:ext>
            </a:extLst>
          </p:cNvPr>
          <p:cNvSpPr>
            <a:spLocks noChangeArrowheads="1"/>
          </p:cNvSpPr>
          <p:nvPr/>
        </p:nvSpPr>
        <p:spPr bwMode="auto">
          <a:xfrm>
            <a:off x="214313" y="2500313"/>
            <a:ext cx="1928812" cy="857250"/>
          </a:xfrm>
          <a:prstGeom prst="roundRect">
            <a:avLst>
              <a:gd name="adj" fmla="val 16667"/>
            </a:avLst>
          </a:prstGeom>
          <a:solidFill>
            <a:srgbClr val="92D05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现值终值概念</a:t>
            </a:r>
          </a:p>
        </p:txBody>
      </p:sp>
      <p:sp>
        <p:nvSpPr>
          <p:cNvPr id="48133" name="圆角矩形 5">
            <a:extLst>
              <a:ext uri="{FF2B5EF4-FFF2-40B4-BE49-F238E27FC236}">
                <a16:creationId xmlns:a16="http://schemas.microsoft.com/office/drawing/2014/main" id="{E9E13891-80A8-4CA0-9D1F-237E3A983E35}"/>
              </a:ext>
            </a:extLst>
          </p:cNvPr>
          <p:cNvSpPr>
            <a:spLocks noChangeArrowheads="1"/>
          </p:cNvSpPr>
          <p:nvPr/>
        </p:nvSpPr>
        <p:spPr bwMode="auto">
          <a:xfrm>
            <a:off x="2500313" y="1357313"/>
            <a:ext cx="1928812" cy="857250"/>
          </a:xfrm>
          <a:prstGeom prst="roundRect">
            <a:avLst>
              <a:gd name="adj" fmla="val 16667"/>
            </a:avLst>
          </a:prstGeom>
          <a:solidFill>
            <a:srgbClr val="FFC00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单期单现金流</a:t>
            </a:r>
          </a:p>
        </p:txBody>
      </p:sp>
      <p:sp>
        <p:nvSpPr>
          <p:cNvPr id="48134" name="圆角矩形 6">
            <a:extLst>
              <a:ext uri="{FF2B5EF4-FFF2-40B4-BE49-F238E27FC236}">
                <a16:creationId xmlns:a16="http://schemas.microsoft.com/office/drawing/2014/main" id="{5982747A-7EEC-4F75-B45B-B6F03B280321}"/>
              </a:ext>
            </a:extLst>
          </p:cNvPr>
          <p:cNvSpPr>
            <a:spLocks noChangeArrowheads="1"/>
          </p:cNvSpPr>
          <p:nvPr/>
        </p:nvSpPr>
        <p:spPr bwMode="auto">
          <a:xfrm>
            <a:off x="2500313" y="2357438"/>
            <a:ext cx="1928812" cy="857250"/>
          </a:xfrm>
          <a:prstGeom prst="roundRect">
            <a:avLst>
              <a:gd name="adj" fmla="val 16667"/>
            </a:avLst>
          </a:prstGeom>
          <a:solidFill>
            <a:srgbClr val="FFC00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多期单现金流</a:t>
            </a:r>
          </a:p>
        </p:txBody>
      </p:sp>
      <p:sp>
        <p:nvSpPr>
          <p:cNvPr id="48135" name="圆角矩形 7">
            <a:extLst>
              <a:ext uri="{FF2B5EF4-FFF2-40B4-BE49-F238E27FC236}">
                <a16:creationId xmlns:a16="http://schemas.microsoft.com/office/drawing/2014/main" id="{C54E084B-45AC-435D-9DE0-338B1B5222CE}"/>
              </a:ext>
            </a:extLst>
          </p:cNvPr>
          <p:cNvSpPr>
            <a:spLocks noChangeArrowheads="1"/>
          </p:cNvSpPr>
          <p:nvPr/>
        </p:nvSpPr>
        <p:spPr bwMode="auto">
          <a:xfrm>
            <a:off x="2500313" y="3357563"/>
            <a:ext cx="1928812" cy="1071562"/>
          </a:xfrm>
          <a:prstGeom prst="roundRect">
            <a:avLst>
              <a:gd name="adj" fmla="val 16667"/>
            </a:avLst>
          </a:prstGeom>
          <a:solidFill>
            <a:srgbClr val="FFC00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多期多现金流</a:t>
            </a:r>
            <a:endParaRPr lang="en-US" altLang="zh-CN" sz="2000">
              <a:solidFill>
                <a:srgbClr val="000000"/>
              </a:solidFill>
            </a:endParaRPr>
          </a:p>
          <a:p>
            <a:pPr algn="ctr"/>
            <a:r>
              <a:rPr lang="zh-CN" altLang="en-US" sz="2000">
                <a:solidFill>
                  <a:srgbClr val="000000"/>
                </a:solidFill>
              </a:rPr>
              <a:t>（年金）</a:t>
            </a:r>
          </a:p>
        </p:txBody>
      </p:sp>
      <p:sp>
        <p:nvSpPr>
          <p:cNvPr id="48136" name="圆角矩形 8">
            <a:extLst>
              <a:ext uri="{FF2B5EF4-FFF2-40B4-BE49-F238E27FC236}">
                <a16:creationId xmlns:a16="http://schemas.microsoft.com/office/drawing/2014/main" id="{1977E9A7-5A8A-4BDE-9266-2D05DC3784B2}"/>
              </a:ext>
            </a:extLst>
          </p:cNvPr>
          <p:cNvSpPr>
            <a:spLocks noChangeArrowheads="1"/>
          </p:cNvSpPr>
          <p:nvPr/>
        </p:nvSpPr>
        <p:spPr bwMode="auto">
          <a:xfrm>
            <a:off x="4714875" y="2571750"/>
            <a:ext cx="1928813" cy="857250"/>
          </a:xfrm>
          <a:prstGeom prst="roundRect">
            <a:avLst>
              <a:gd name="adj" fmla="val 16667"/>
            </a:avLst>
          </a:prstGeom>
          <a:solidFill>
            <a:srgbClr val="C0C0C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房屋分期付款</a:t>
            </a:r>
          </a:p>
        </p:txBody>
      </p:sp>
      <p:sp>
        <p:nvSpPr>
          <p:cNvPr id="48137" name="圆角矩形 9">
            <a:extLst>
              <a:ext uri="{FF2B5EF4-FFF2-40B4-BE49-F238E27FC236}">
                <a16:creationId xmlns:a16="http://schemas.microsoft.com/office/drawing/2014/main" id="{CE41A6D3-ED12-4242-AF2C-99AE58D5078E}"/>
              </a:ext>
            </a:extLst>
          </p:cNvPr>
          <p:cNvSpPr>
            <a:spLocks noChangeArrowheads="1"/>
          </p:cNvSpPr>
          <p:nvPr/>
        </p:nvSpPr>
        <p:spPr bwMode="auto">
          <a:xfrm>
            <a:off x="4714875" y="3500438"/>
            <a:ext cx="1928813" cy="857250"/>
          </a:xfrm>
          <a:prstGeom prst="roundRect">
            <a:avLst>
              <a:gd name="adj" fmla="val 16667"/>
            </a:avLst>
          </a:prstGeom>
          <a:solidFill>
            <a:srgbClr val="C0C0C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人生财务规划</a:t>
            </a:r>
          </a:p>
        </p:txBody>
      </p:sp>
      <p:sp>
        <p:nvSpPr>
          <p:cNvPr id="48138" name="圆角矩形 11">
            <a:extLst>
              <a:ext uri="{FF2B5EF4-FFF2-40B4-BE49-F238E27FC236}">
                <a16:creationId xmlns:a16="http://schemas.microsoft.com/office/drawing/2014/main" id="{8454B7AE-C297-4C89-8D18-0AE10AB1A1D3}"/>
              </a:ext>
            </a:extLst>
          </p:cNvPr>
          <p:cNvSpPr>
            <a:spLocks noChangeArrowheads="1"/>
          </p:cNvSpPr>
          <p:nvPr/>
        </p:nvSpPr>
        <p:spPr bwMode="auto">
          <a:xfrm>
            <a:off x="4714875" y="4429125"/>
            <a:ext cx="1928813" cy="857250"/>
          </a:xfrm>
          <a:prstGeom prst="roundRect">
            <a:avLst>
              <a:gd name="adj" fmla="val 16667"/>
            </a:avLst>
          </a:prstGeom>
          <a:solidFill>
            <a:srgbClr val="C0C0C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投资判定准则</a:t>
            </a:r>
            <a:endParaRPr lang="en-US" altLang="zh-CN" sz="2000">
              <a:solidFill>
                <a:srgbClr val="000000"/>
              </a:solidFill>
            </a:endParaRPr>
          </a:p>
          <a:p>
            <a:pPr algn="ctr"/>
            <a:r>
              <a:rPr lang="zh-CN" altLang="en-US" sz="2000">
                <a:solidFill>
                  <a:srgbClr val="000000"/>
                </a:solidFill>
              </a:rPr>
              <a:t>价值则、</a:t>
            </a:r>
            <a:r>
              <a:rPr lang="en-US" altLang="zh-CN" sz="2000">
                <a:solidFill>
                  <a:srgbClr val="000000"/>
                </a:solidFill>
              </a:rPr>
              <a:t>NPV</a:t>
            </a:r>
            <a:endParaRPr lang="zh-CN" altLang="en-US" sz="2000">
              <a:solidFill>
                <a:srgbClr val="000000"/>
              </a:solidFill>
            </a:endParaRPr>
          </a:p>
        </p:txBody>
      </p:sp>
      <p:sp>
        <p:nvSpPr>
          <p:cNvPr id="48139" name="圆角矩形 14">
            <a:extLst>
              <a:ext uri="{FF2B5EF4-FFF2-40B4-BE49-F238E27FC236}">
                <a16:creationId xmlns:a16="http://schemas.microsoft.com/office/drawing/2014/main" id="{CBD8DB21-9D94-4335-A260-6785A97453D7}"/>
              </a:ext>
            </a:extLst>
          </p:cNvPr>
          <p:cNvSpPr>
            <a:spLocks noChangeArrowheads="1"/>
          </p:cNvSpPr>
          <p:nvPr/>
        </p:nvSpPr>
        <p:spPr bwMode="auto">
          <a:xfrm>
            <a:off x="7000875" y="4429125"/>
            <a:ext cx="1928813" cy="857250"/>
          </a:xfrm>
          <a:prstGeom prst="roundRect">
            <a:avLst>
              <a:gd name="adj" fmla="val 16667"/>
            </a:avLst>
          </a:prstGeom>
          <a:solidFill>
            <a:srgbClr val="00B0F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2000">
                <a:solidFill>
                  <a:srgbClr val="000000"/>
                </a:solidFill>
              </a:rPr>
              <a:t>投资项目分析</a:t>
            </a:r>
          </a:p>
        </p:txBody>
      </p:sp>
      <p:sp>
        <p:nvSpPr>
          <p:cNvPr id="48140" name="左大括号 15">
            <a:extLst>
              <a:ext uri="{FF2B5EF4-FFF2-40B4-BE49-F238E27FC236}">
                <a16:creationId xmlns:a16="http://schemas.microsoft.com/office/drawing/2014/main" id="{64536115-7A92-45C0-8E30-32E5EB14BA5D}"/>
              </a:ext>
            </a:extLst>
          </p:cNvPr>
          <p:cNvSpPr>
            <a:spLocks/>
          </p:cNvSpPr>
          <p:nvPr/>
        </p:nvSpPr>
        <p:spPr bwMode="auto">
          <a:xfrm>
            <a:off x="2143125" y="1928813"/>
            <a:ext cx="357188" cy="2143125"/>
          </a:xfrm>
          <a:prstGeom prst="leftBrace">
            <a:avLst>
              <a:gd name="adj1" fmla="val 8333"/>
              <a:gd name="adj2" fmla="val 50000"/>
            </a:avLst>
          </a:prstGeom>
          <a:noFill/>
          <a:ln w="12700" algn="ctr">
            <a:solidFill>
              <a:srgbClr val="FF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endParaRPr lang="zh-CN" altLang="en-US">
              <a:solidFill>
                <a:srgbClr val="000000"/>
              </a:solidFill>
            </a:endParaRPr>
          </a:p>
        </p:txBody>
      </p:sp>
      <p:sp>
        <p:nvSpPr>
          <p:cNvPr id="48141" name="左大括号 16">
            <a:extLst>
              <a:ext uri="{FF2B5EF4-FFF2-40B4-BE49-F238E27FC236}">
                <a16:creationId xmlns:a16="http://schemas.microsoft.com/office/drawing/2014/main" id="{E3B12E2A-1811-4B66-8CE1-72A9A5807A63}"/>
              </a:ext>
            </a:extLst>
          </p:cNvPr>
          <p:cNvSpPr>
            <a:spLocks/>
          </p:cNvSpPr>
          <p:nvPr/>
        </p:nvSpPr>
        <p:spPr bwMode="auto">
          <a:xfrm>
            <a:off x="4429125" y="3071813"/>
            <a:ext cx="285750" cy="2000250"/>
          </a:xfrm>
          <a:prstGeom prst="leftBrace">
            <a:avLst>
              <a:gd name="adj1" fmla="val 8329"/>
              <a:gd name="adj2" fmla="val 50000"/>
            </a:avLst>
          </a:prstGeom>
          <a:noFill/>
          <a:ln w="12700" algn="ctr">
            <a:solidFill>
              <a:srgbClr val="FF0000"/>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endParaRPr lang="zh-CN" altLang="en-US">
              <a:solidFill>
                <a:srgbClr val="000000"/>
              </a:solidFill>
            </a:endParaRPr>
          </a:p>
        </p:txBody>
      </p:sp>
      <p:cxnSp>
        <p:nvCxnSpPr>
          <p:cNvPr id="48142" name="直接箭头连接符 18">
            <a:extLst>
              <a:ext uri="{FF2B5EF4-FFF2-40B4-BE49-F238E27FC236}">
                <a16:creationId xmlns:a16="http://schemas.microsoft.com/office/drawing/2014/main" id="{C5009D8E-7484-4EE9-B58B-C5E5DE5BBFC2}"/>
              </a:ext>
            </a:extLst>
          </p:cNvPr>
          <p:cNvCxnSpPr>
            <a:cxnSpLocks noChangeShapeType="1"/>
            <a:stCxn id="48138" idx="3"/>
            <a:endCxn id="48139" idx="1"/>
          </p:cNvCxnSpPr>
          <p:nvPr/>
        </p:nvCxnSpPr>
        <p:spPr bwMode="auto">
          <a:xfrm>
            <a:off x="6643688" y="4857750"/>
            <a:ext cx="357187" cy="1588"/>
          </a:xfrm>
          <a:prstGeom prst="straightConnector1">
            <a:avLst/>
          </a:prstGeom>
          <a:noFill/>
          <a:ln w="12700" algn="ctr">
            <a:solidFill>
              <a:srgbClr val="FF0000"/>
            </a:solidFill>
            <a:round/>
            <a:headEnd type="stealth" w="med" len="med"/>
            <a:tailEnd type="arrow" w="med" len="med"/>
          </a:ln>
          <a:extLst>
            <a:ext uri="{909E8E84-426E-40DD-AFC4-6F175D3DCCD1}">
              <a14:hiddenFill xmlns:a14="http://schemas.microsoft.com/office/drawing/2010/main">
                <a:noFill/>
              </a14:hiddenFill>
            </a:ext>
          </a:extLst>
        </p:spPr>
      </p:cxnSp>
      <p:graphicFrame>
        <p:nvGraphicFramePr>
          <p:cNvPr id="48130" name="Object 14">
            <a:extLst>
              <a:ext uri="{FF2B5EF4-FFF2-40B4-BE49-F238E27FC236}">
                <a16:creationId xmlns:a16="http://schemas.microsoft.com/office/drawing/2014/main" id="{9A4E8A2E-4E98-47F3-9EB3-1FE05191D3D4}"/>
              </a:ext>
            </a:extLst>
          </p:cNvPr>
          <p:cNvGraphicFramePr>
            <a:graphicFrameLocks noChangeAspect="1"/>
          </p:cNvGraphicFramePr>
          <p:nvPr/>
        </p:nvGraphicFramePr>
        <p:xfrm>
          <a:off x="928688" y="4572000"/>
          <a:ext cx="3509962" cy="571500"/>
        </p:xfrm>
        <a:graphic>
          <a:graphicData uri="http://schemas.openxmlformats.org/presentationml/2006/ole">
            <mc:AlternateContent xmlns:mc="http://schemas.openxmlformats.org/markup-compatibility/2006">
              <mc:Choice xmlns:v="urn:schemas-microsoft-com:vml" Requires="v">
                <p:oleObj name="公式" r:id="rId2" imgW="2730500" imgH="444500" progId="Equation.3">
                  <p:embed/>
                </p:oleObj>
              </mc:Choice>
              <mc:Fallback>
                <p:oleObj name="公式" r:id="rId2" imgW="2730500" imgH="444500" progId="Equation.3">
                  <p:embed/>
                  <p:pic>
                    <p:nvPicPr>
                      <p:cNvPr id="48130" name="Object 14">
                        <a:extLst>
                          <a:ext uri="{FF2B5EF4-FFF2-40B4-BE49-F238E27FC236}">
                            <a16:creationId xmlns:a16="http://schemas.microsoft.com/office/drawing/2014/main" id="{9A4E8A2E-4E98-47F3-9EB3-1FE05191D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4572000"/>
                        <a:ext cx="35099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3" name="TextBox 14">
            <a:extLst>
              <a:ext uri="{FF2B5EF4-FFF2-40B4-BE49-F238E27FC236}">
                <a16:creationId xmlns:a16="http://schemas.microsoft.com/office/drawing/2014/main" id="{6907ED30-9A77-4BE1-AD09-505559BB4F9D}"/>
              </a:ext>
            </a:extLst>
          </p:cNvPr>
          <p:cNvSpPr txBox="1">
            <a:spLocks noChangeArrowheads="1"/>
          </p:cNvSpPr>
          <p:nvPr/>
        </p:nvSpPr>
        <p:spPr bwMode="auto">
          <a:xfrm>
            <a:off x="1071563" y="5286375"/>
            <a:ext cx="3286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r>
              <a:rPr lang="en-US" altLang="zh-CN" sz="1600">
                <a:solidFill>
                  <a:srgbClr val="000000"/>
                </a:solidFill>
              </a:rPr>
              <a:t>type=1,</a:t>
            </a:r>
            <a:r>
              <a:rPr lang="zh-CN" altLang="en-US" sz="1600">
                <a:solidFill>
                  <a:srgbClr val="000000"/>
                </a:solidFill>
              </a:rPr>
              <a:t>期初；</a:t>
            </a:r>
            <a:r>
              <a:rPr lang="en-US" altLang="zh-CN" sz="1600">
                <a:solidFill>
                  <a:srgbClr val="000000"/>
                </a:solidFill>
              </a:rPr>
              <a:t>type=0,</a:t>
            </a:r>
            <a:r>
              <a:rPr lang="zh-CN" altLang="en-US" sz="1600">
                <a:solidFill>
                  <a:srgbClr val="000000"/>
                </a:solidFill>
              </a:rPr>
              <a:t>期末</a:t>
            </a:r>
          </a:p>
        </p:txBody>
      </p:sp>
      <p:cxnSp>
        <p:nvCxnSpPr>
          <p:cNvPr id="48144" name="直接连接符 16">
            <a:extLst>
              <a:ext uri="{FF2B5EF4-FFF2-40B4-BE49-F238E27FC236}">
                <a16:creationId xmlns:a16="http://schemas.microsoft.com/office/drawing/2014/main" id="{73122965-27C6-485F-9C86-9BEADFE89683}"/>
              </a:ext>
            </a:extLst>
          </p:cNvPr>
          <p:cNvCxnSpPr>
            <a:cxnSpLocks noChangeShapeType="1"/>
          </p:cNvCxnSpPr>
          <p:nvPr/>
        </p:nvCxnSpPr>
        <p:spPr bwMode="auto">
          <a:xfrm>
            <a:off x="7143750" y="2928938"/>
            <a:ext cx="1357313" cy="158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8145" name="直接箭头连接符 19">
            <a:extLst>
              <a:ext uri="{FF2B5EF4-FFF2-40B4-BE49-F238E27FC236}">
                <a16:creationId xmlns:a16="http://schemas.microsoft.com/office/drawing/2014/main" id="{C2DB7677-5E52-46BE-87D8-A8879D86E029}"/>
              </a:ext>
            </a:extLst>
          </p:cNvPr>
          <p:cNvCxnSpPr>
            <a:cxnSpLocks noChangeShapeType="1"/>
          </p:cNvCxnSpPr>
          <p:nvPr/>
        </p:nvCxnSpPr>
        <p:spPr bwMode="auto">
          <a:xfrm rot="5400000" flipH="1" flipV="1">
            <a:off x="6930231" y="2713832"/>
            <a:ext cx="428625"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6" name="直接箭头连接符 20">
            <a:extLst>
              <a:ext uri="{FF2B5EF4-FFF2-40B4-BE49-F238E27FC236}">
                <a16:creationId xmlns:a16="http://schemas.microsoft.com/office/drawing/2014/main" id="{7C624D42-1B27-4D8A-A1A2-BC2EE5B238C6}"/>
              </a:ext>
            </a:extLst>
          </p:cNvPr>
          <p:cNvCxnSpPr>
            <a:cxnSpLocks noChangeShapeType="1"/>
          </p:cNvCxnSpPr>
          <p:nvPr/>
        </p:nvCxnSpPr>
        <p:spPr bwMode="auto">
          <a:xfrm rot="16200000" flipH="1">
            <a:off x="7393782" y="3036094"/>
            <a:ext cx="214312"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7" name="直接箭头连接符 21">
            <a:extLst>
              <a:ext uri="{FF2B5EF4-FFF2-40B4-BE49-F238E27FC236}">
                <a16:creationId xmlns:a16="http://schemas.microsoft.com/office/drawing/2014/main" id="{D216C8E8-EB3B-47F2-AAA7-21469A119385}"/>
              </a:ext>
            </a:extLst>
          </p:cNvPr>
          <p:cNvCxnSpPr>
            <a:cxnSpLocks noChangeShapeType="1"/>
          </p:cNvCxnSpPr>
          <p:nvPr/>
        </p:nvCxnSpPr>
        <p:spPr bwMode="auto">
          <a:xfrm rot="16200000" flipH="1">
            <a:off x="7750969" y="3036094"/>
            <a:ext cx="214312"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8" name="直接箭头连接符 22">
            <a:extLst>
              <a:ext uri="{FF2B5EF4-FFF2-40B4-BE49-F238E27FC236}">
                <a16:creationId xmlns:a16="http://schemas.microsoft.com/office/drawing/2014/main" id="{E7B0C39F-3A20-4975-868D-F4301759A4BF}"/>
              </a:ext>
            </a:extLst>
          </p:cNvPr>
          <p:cNvCxnSpPr>
            <a:cxnSpLocks noChangeShapeType="1"/>
          </p:cNvCxnSpPr>
          <p:nvPr/>
        </p:nvCxnSpPr>
        <p:spPr bwMode="auto">
          <a:xfrm rot="16200000" flipH="1">
            <a:off x="8108157" y="3036094"/>
            <a:ext cx="214312"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49" name="直接箭头连接符 23">
            <a:extLst>
              <a:ext uri="{FF2B5EF4-FFF2-40B4-BE49-F238E27FC236}">
                <a16:creationId xmlns:a16="http://schemas.microsoft.com/office/drawing/2014/main" id="{FF32D829-3EC0-4848-AE93-6D7A5251D368}"/>
              </a:ext>
            </a:extLst>
          </p:cNvPr>
          <p:cNvCxnSpPr>
            <a:cxnSpLocks noChangeShapeType="1"/>
          </p:cNvCxnSpPr>
          <p:nvPr/>
        </p:nvCxnSpPr>
        <p:spPr bwMode="auto">
          <a:xfrm rot="16200000" flipH="1">
            <a:off x="8393907" y="3036094"/>
            <a:ext cx="214312"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0" name="直接连接符 32">
            <a:extLst>
              <a:ext uri="{FF2B5EF4-FFF2-40B4-BE49-F238E27FC236}">
                <a16:creationId xmlns:a16="http://schemas.microsoft.com/office/drawing/2014/main" id="{9707D82B-C185-4E7D-A332-6105532A5720}"/>
              </a:ext>
            </a:extLst>
          </p:cNvPr>
          <p:cNvCxnSpPr>
            <a:cxnSpLocks noChangeShapeType="1"/>
          </p:cNvCxnSpPr>
          <p:nvPr/>
        </p:nvCxnSpPr>
        <p:spPr bwMode="auto">
          <a:xfrm>
            <a:off x="7145338" y="3857625"/>
            <a:ext cx="1357312" cy="1588"/>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48151" name="直接箭头连接符 33">
            <a:extLst>
              <a:ext uri="{FF2B5EF4-FFF2-40B4-BE49-F238E27FC236}">
                <a16:creationId xmlns:a16="http://schemas.microsoft.com/office/drawing/2014/main" id="{B0D0E303-BB0E-438E-B5A4-04F68E73F808}"/>
              </a:ext>
            </a:extLst>
          </p:cNvPr>
          <p:cNvCxnSpPr>
            <a:cxnSpLocks noChangeShapeType="1"/>
          </p:cNvCxnSpPr>
          <p:nvPr/>
        </p:nvCxnSpPr>
        <p:spPr bwMode="auto">
          <a:xfrm rot="5400000">
            <a:off x="6930231" y="4072732"/>
            <a:ext cx="428625"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2" name="直接箭头连接符 34">
            <a:extLst>
              <a:ext uri="{FF2B5EF4-FFF2-40B4-BE49-F238E27FC236}">
                <a16:creationId xmlns:a16="http://schemas.microsoft.com/office/drawing/2014/main" id="{81D3759F-C0A1-48B1-84C6-F5BF68ECC543}"/>
              </a:ext>
            </a:extLst>
          </p:cNvPr>
          <p:cNvCxnSpPr>
            <a:cxnSpLocks noChangeShapeType="1"/>
          </p:cNvCxnSpPr>
          <p:nvPr/>
        </p:nvCxnSpPr>
        <p:spPr bwMode="auto">
          <a:xfrm rot="5400000" flipH="1" flipV="1">
            <a:off x="7358857" y="3715544"/>
            <a:ext cx="28575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3" name="直接箭头连接符 50">
            <a:extLst>
              <a:ext uri="{FF2B5EF4-FFF2-40B4-BE49-F238E27FC236}">
                <a16:creationId xmlns:a16="http://schemas.microsoft.com/office/drawing/2014/main" id="{79665FE0-FC8F-4E5B-A25C-7C3519FEEDC7}"/>
              </a:ext>
            </a:extLst>
          </p:cNvPr>
          <p:cNvCxnSpPr>
            <a:cxnSpLocks noChangeShapeType="1"/>
          </p:cNvCxnSpPr>
          <p:nvPr/>
        </p:nvCxnSpPr>
        <p:spPr bwMode="auto">
          <a:xfrm rot="5400000" flipH="1" flipV="1">
            <a:off x="7687469" y="3713956"/>
            <a:ext cx="28575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4" name="直接箭头连接符 51">
            <a:extLst>
              <a:ext uri="{FF2B5EF4-FFF2-40B4-BE49-F238E27FC236}">
                <a16:creationId xmlns:a16="http://schemas.microsoft.com/office/drawing/2014/main" id="{8EC3D782-1C6A-4122-A3C5-3BB42405ACEA}"/>
              </a:ext>
            </a:extLst>
          </p:cNvPr>
          <p:cNvCxnSpPr>
            <a:cxnSpLocks noChangeShapeType="1"/>
          </p:cNvCxnSpPr>
          <p:nvPr/>
        </p:nvCxnSpPr>
        <p:spPr bwMode="auto">
          <a:xfrm rot="5400000" flipH="1" flipV="1">
            <a:off x="8017669" y="3713956"/>
            <a:ext cx="285750"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55" name="直接箭头连接符 52">
            <a:extLst>
              <a:ext uri="{FF2B5EF4-FFF2-40B4-BE49-F238E27FC236}">
                <a16:creationId xmlns:a16="http://schemas.microsoft.com/office/drawing/2014/main" id="{D4918B17-838B-4E01-BA5B-D39B94B9FDEB}"/>
              </a:ext>
            </a:extLst>
          </p:cNvPr>
          <p:cNvCxnSpPr>
            <a:cxnSpLocks noChangeShapeType="1"/>
          </p:cNvCxnSpPr>
          <p:nvPr/>
        </p:nvCxnSpPr>
        <p:spPr bwMode="auto">
          <a:xfrm rot="5400000" flipH="1" flipV="1">
            <a:off x="8358982" y="3713956"/>
            <a:ext cx="28575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8" name="TextBox 27">
            <a:extLst>
              <a:ext uri="{FF2B5EF4-FFF2-40B4-BE49-F238E27FC236}">
                <a16:creationId xmlns:a16="http://schemas.microsoft.com/office/drawing/2014/main" id="{640DEA21-D8E6-4EB1-B9F8-E1CD40283C15}"/>
              </a:ext>
            </a:extLst>
          </p:cNvPr>
          <p:cNvSpPr txBox="1">
            <a:spLocks noChangeArrowheads="1"/>
          </p:cNvSpPr>
          <p:nvPr/>
        </p:nvSpPr>
        <p:spPr bwMode="auto">
          <a:xfrm>
            <a:off x="4900613" y="1446213"/>
            <a:ext cx="1500187" cy="368300"/>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1800">
                <a:solidFill>
                  <a:srgbClr val="000000"/>
                </a:solidFill>
              </a:rPr>
              <a:t>通货膨胀</a:t>
            </a:r>
          </a:p>
        </p:txBody>
      </p:sp>
      <p:cxnSp>
        <p:nvCxnSpPr>
          <p:cNvPr id="30" name="直接箭头连接符 29">
            <a:extLst>
              <a:ext uri="{FF2B5EF4-FFF2-40B4-BE49-F238E27FC236}">
                <a16:creationId xmlns:a16="http://schemas.microsoft.com/office/drawing/2014/main" id="{93A79975-F0F7-43AB-8CDF-CE7A3023E6D4}"/>
              </a:ext>
            </a:extLst>
          </p:cNvPr>
          <p:cNvCxnSpPr>
            <a:cxnSpLocks noChangeShapeType="1"/>
          </p:cNvCxnSpPr>
          <p:nvPr/>
        </p:nvCxnSpPr>
        <p:spPr bwMode="auto">
          <a:xfrm rot="5400000">
            <a:off x="5358607" y="2142331"/>
            <a:ext cx="571500" cy="1587"/>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31" name="直接箭头连接符 30">
            <a:extLst>
              <a:ext uri="{FF2B5EF4-FFF2-40B4-BE49-F238E27FC236}">
                <a16:creationId xmlns:a16="http://schemas.microsoft.com/office/drawing/2014/main" id="{45E142F0-C760-4D6F-A0B6-DFE395701BB4}"/>
              </a:ext>
            </a:extLst>
          </p:cNvPr>
          <p:cNvCxnSpPr>
            <a:cxnSpLocks noChangeShapeType="1"/>
          </p:cNvCxnSpPr>
          <p:nvPr/>
        </p:nvCxnSpPr>
        <p:spPr bwMode="auto">
          <a:xfrm rot="10800000" flipV="1">
            <a:off x="4429125" y="1698625"/>
            <a:ext cx="500063"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4" name="圆角矩形 14">
            <a:extLst>
              <a:ext uri="{FF2B5EF4-FFF2-40B4-BE49-F238E27FC236}">
                <a16:creationId xmlns:a16="http://schemas.microsoft.com/office/drawing/2014/main" id="{02400548-AD80-4BEA-8284-C89E9FFF3485}"/>
              </a:ext>
            </a:extLst>
          </p:cNvPr>
          <p:cNvSpPr>
            <a:spLocks noChangeArrowheads="1"/>
          </p:cNvSpPr>
          <p:nvPr/>
        </p:nvSpPr>
        <p:spPr bwMode="auto">
          <a:xfrm>
            <a:off x="5643563" y="5429250"/>
            <a:ext cx="1643062" cy="928688"/>
          </a:xfrm>
          <a:prstGeom prst="roundRect">
            <a:avLst>
              <a:gd name="adj" fmla="val 16667"/>
            </a:avLst>
          </a:prstGeom>
          <a:solidFill>
            <a:srgbClr val="00B0F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1800">
                <a:solidFill>
                  <a:srgbClr val="000000"/>
                </a:solidFill>
              </a:rPr>
              <a:t>新项目</a:t>
            </a:r>
            <a:endParaRPr lang="en-US" altLang="zh-CN" sz="1800">
              <a:solidFill>
                <a:srgbClr val="000000"/>
              </a:solidFill>
            </a:endParaRPr>
          </a:p>
          <a:p>
            <a:pPr algn="ctr"/>
            <a:r>
              <a:rPr lang="zh-CN" altLang="en-US" sz="1800">
                <a:solidFill>
                  <a:srgbClr val="000000"/>
                </a:solidFill>
              </a:rPr>
              <a:t>成本降低</a:t>
            </a:r>
            <a:endParaRPr lang="en-US" altLang="zh-CN" sz="1800">
              <a:solidFill>
                <a:srgbClr val="000000"/>
              </a:solidFill>
            </a:endParaRPr>
          </a:p>
          <a:p>
            <a:pPr algn="ctr"/>
            <a:r>
              <a:rPr lang="zh-CN" altLang="en-US" sz="1800">
                <a:solidFill>
                  <a:srgbClr val="000000"/>
                </a:solidFill>
              </a:rPr>
              <a:t>资产更新</a:t>
            </a:r>
          </a:p>
        </p:txBody>
      </p:sp>
      <p:sp>
        <p:nvSpPr>
          <p:cNvPr id="32" name="圆角矩形 14">
            <a:extLst>
              <a:ext uri="{FF2B5EF4-FFF2-40B4-BE49-F238E27FC236}">
                <a16:creationId xmlns:a16="http://schemas.microsoft.com/office/drawing/2014/main" id="{ECCB1652-A035-4E9B-9E06-BF0C6238EC6F}"/>
              </a:ext>
            </a:extLst>
          </p:cNvPr>
          <p:cNvSpPr>
            <a:spLocks noChangeArrowheads="1"/>
          </p:cNvSpPr>
          <p:nvPr/>
        </p:nvSpPr>
        <p:spPr bwMode="auto">
          <a:xfrm>
            <a:off x="7329488" y="5429250"/>
            <a:ext cx="1643062" cy="928688"/>
          </a:xfrm>
          <a:prstGeom prst="roundRect">
            <a:avLst>
              <a:gd name="adj" fmla="val 16667"/>
            </a:avLst>
          </a:prstGeom>
          <a:solidFill>
            <a:srgbClr val="00B0F0"/>
          </a:solidFill>
          <a:ln w="12700" algn="ctr">
            <a:solidFill>
              <a:srgbClr val="FF0000"/>
            </a:solidFill>
            <a:round/>
            <a:headEnd type="stealth" w="med" len="med"/>
            <a:tailEnd type="stealth" w="med" len="me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r>
              <a:rPr lang="zh-CN" altLang="en-US" sz="1600">
                <a:solidFill>
                  <a:srgbClr val="000000"/>
                </a:solidFill>
              </a:rPr>
              <a:t>投资评价方法</a:t>
            </a:r>
            <a:endParaRPr lang="en-US" altLang="zh-CN" sz="1600">
              <a:solidFill>
                <a:srgbClr val="000000"/>
              </a:solidFill>
            </a:endParaRPr>
          </a:p>
          <a:p>
            <a:pPr algn="ctr"/>
            <a:r>
              <a:rPr lang="zh-CN" altLang="en-US" sz="1600">
                <a:solidFill>
                  <a:srgbClr val="000000"/>
                </a:solidFill>
              </a:rPr>
              <a:t>（</a:t>
            </a:r>
            <a:r>
              <a:rPr lang="en-US" altLang="zh-CN" sz="1600">
                <a:solidFill>
                  <a:srgbClr val="000000"/>
                </a:solidFill>
              </a:rPr>
              <a:t>NPV</a:t>
            </a:r>
            <a:r>
              <a:rPr lang="zh-CN" altLang="en-US" sz="1600">
                <a:solidFill>
                  <a:srgbClr val="000000"/>
                </a:solidFill>
              </a:rPr>
              <a:t>、</a:t>
            </a:r>
            <a:r>
              <a:rPr lang="en-US" altLang="zh-CN" sz="1600">
                <a:solidFill>
                  <a:srgbClr val="000000"/>
                </a:solidFill>
              </a:rPr>
              <a:t>IRR</a:t>
            </a:r>
            <a:r>
              <a:rPr lang="zh-CN" altLang="en-US" sz="1600">
                <a:solidFill>
                  <a:srgbClr val="000000"/>
                </a:solidFill>
              </a:rPr>
              <a:t>、</a:t>
            </a:r>
            <a:endParaRPr lang="en-US" altLang="zh-CN" sz="1600">
              <a:solidFill>
                <a:srgbClr val="000000"/>
              </a:solidFill>
            </a:endParaRPr>
          </a:p>
          <a:p>
            <a:pPr algn="ctr"/>
            <a:r>
              <a:rPr lang="zh-CN" altLang="en-US" sz="1600">
                <a:solidFill>
                  <a:srgbClr val="000000"/>
                </a:solidFill>
              </a:rPr>
              <a:t>投资回收期）</a:t>
            </a:r>
          </a:p>
        </p:txBody>
      </p:sp>
      <p:cxnSp>
        <p:nvCxnSpPr>
          <p:cNvPr id="60449" name="直接箭头连接符 34">
            <a:extLst>
              <a:ext uri="{FF2B5EF4-FFF2-40B4-BE49-F238E27FC236}">
                <a16:creationId xmlns:a16="http://schemas.microsoft.com/office/drawing/2014/main" id="{16DE6015-511A-4E49-84DA-FB716E837106}"/>
              </a:ext>
            </a:extLst>
          </p:cNvPr>
          <p:cNvCxnSpPr>
            <a:cxnSpLocks noChangeShapeType="1"/>
          </p:cNvCxnSpPr>
          <p:nvPr/>
        </p:nvCxnSpPr>
        <p:spPr bwMode="auto">
          <a:xfrm rot="10800000" flipV="1">
            <a:off x="6786563" y="5286375"/>
            <a:ext cx="857250" cy="71438"/>
          </a:xfrm>
          <a:prstGeom prst="straightConnector1">
            <a:avLst/>
          </a:prstGeom>
          <a:noFill/>
          <a:ln w="12700" algn="ctr">
            <a:solidFill>
              <a:srgbClr val="FF0000"/>
            </a:solidFill>
            <a:round/>
            <a:headEnd type="stealth" w="med" len="med"/>
            <a:tailEnd type="arrow" w="med" len="med"/>
          </a:ln>
          <a:extLst>
            <a:ext uri="{909E8E84-426E-40DD-AFC4-6F175D3DCCD1}">
              <a14:hiddenFill xmlns:a14="http://schemas.microsoft.com/office/drawing/2010/main">
                <a:noFill/>
              </a14:hiddenFill>
            </a:ext>
          </a:extLst>
        </p:spPr>
      </p:cxnSp>
      <p:cxnSp>
        <p:nvCxnSpPr>
          <p:cNvPr id="60450" name="直接箭头连接符 36">
            <a:extLst>
              <a:ext uri="{FF2B5EF4-FFF2-40B4-BE49-F238E27FC236}">
                <a16:creationId xmlns:a16="http://schemas.microsoft.com/office/drawing/2014/main" id="{267A5A19-C19B-4F29-9D40-AA94A88F6DCB}"/>
              </a:ext>
            </a:extLst>
          </p:cNvPr>
          <p:cNvCxnSpPr>
            <a:cxnSpLocks noChangeShapeType="1"/>
          </p:cNvCxnSpPr>
          <p:nvPr/>
        </p:nvCxnSpPr>
        <p:spPr bwMode="auto">
          <a:xfrm>
            <a:off x="7643813" y="5286375"/>
            <a:ext cx="642937" cy="142875"/>
          </a:xfrm>
          <a:prstGeom prst="straightConnector1">
            <a:avLst/>
          </a:prstGeom>
          <a:noFill/>
          <a:ln w="12700" algn="ctr">
            <a:solidFill>
              <a:srgbClr val="FF0000"/>
            </a:solidFill>
            <a:round/>
            <a:headEnd type="stealth" w="med" len="me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786938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additive="base">
                                        <p:cTn id="7" dur="500" fill="hold"/>
                                        <p:tgtEl>
                                          <p:spTgt spid="48132"/>
                                        </p:tgtEl>
                                        <p:attrNameLst>
                                          <p:attrName>ppt_x</p:attrName>
                                        </p:attrNameLst>
                                      </p:cBhvr>
                                      <p:tavLst>
                                        <p:tav tm="0">
                                          <p:val>
                                            <p:strVal val="#ppt_x"/>
                                          </p:val>
                                        </p:tav>
                                        <p:tav tm="100000">
                                          <p:val>
                                            <p:strVal val="#ppt_x"/>
                                          </p:val>
                                        </p:tav>
                                      </p:tavLst>
                                    </p:anim>
                                    <p:anim calcmode="lin" valueType="num">
                                      <p:cBhvr additive="base">
                                        <p:cTn id="8"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8140"/>
                                        </p:tgtEl>
                                        <p:attrNameLst>
                                          <p:attrName>style.visibility</p:attrName>
                                        </p:attrNameLst>
                                      </p:cBhvr>
                                      <p:to>
                                        <p:strVal val="visible"/>
                                      </p:to>
                                    </p:set>
                                    <p:animEffect transition="in" filter="wipe(left)">
                                      <p:cBhvr>
                                        <p:cTn id="13" dur="500"/>
                                        <p:tgtEl>
                                          <p:spTgt spid="4814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8133"/>
                                        </p:tgtEl>
                                        <p:attrNameLst>
                                          <p:attrName>style.visibility</p:attrName>
                                        </p:attrNameLst>
                                      </p:cBhvr>
                                      <p:to>
                                        <p:strVal val="visible"/>
                                      </p:to>
                                    </p:set>
                                    <p:animEffect transition="in" filter="wipe(left)">
                                      <p:cBhvr>
                                        <p:cTn id="16" dur="500"/>
                                        <p:tgtEl>
                                          <p:spTgt spid="4813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8134"/>
                                        </p:tgtEl>
                                        <p:attrNameLst>
                                          <p:attrName>style.visibility</p:attrName>
                                        </p:attrNameLst>
                                      </p:cBhvr>
                                      <p:to>
                                        <p:strVal val="visible"/>
                                      </p:to>
                                    </p:set>
                                    <p:animEffect transition="in" filter="wipe(left)">
                                      <p:cBhvr>
                                        <p:cTn id="19" dur="500"/>
                                        <p:tgtEl>
                                          <p:spTgt spid="4813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wipe(left)">
                                      <p:cBhvr>
                                        <p:cTn id="22" dur="500"/>
                                        <p:tgtEl>
                                          <p:spTgt spid="48135"/>
                                        </p:tgtEl>
                                      </p:cBhvr>
                                    </p:animEffect>
                                  </p:childTnLst>
                                </p:cTn>
                              </p:par>
                              <p:par>
                                <p:cTn id="23" presetID="22" presetClass="entr" presetSubtype="8" fill="hold" nodeType="withEffect">
                                  <p:stCondLst>
                                    <p:cond delay="0"/>
                                  </p:stCondLst>
                                  <p:childTnLst>
                                    <p:set>
                                      <p:cBhvr>
                                        <p:cTn id="24" dur="1" fill="hold">
                                          <p:stCondLst>
                                            <p:cond delay="0"/>
                                          </p:stCondLst>
                                        </p:cTn>
                                        <p:tgtEl>
                                          <p:spTgt spid="48130"/>
                                        </p:tgtEl>
                                        <p:attrNameLst>
                                          <p:attrName>style.visibility</p:attrName>
                                        </p:attrNameLst>
                                      </p:cBhvr>
                                      <p:to>
                                        <p:strVal val="visible"/>
                                      </p:to>
                                    </p:set>
                                    <p:animEffect transition="in" filter="wipe(left)">
                                      <p:cBhvr>
                                        <p:cTn id="25" dur="500"/>
                                        <p:tgtEl>
                                          <p:spTgt spid="48130"/>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8143"/>
                                        </p:tgtEl>
                                        <p:attrNameLst>
                                          <p:attrName>style.visibility</p:attrName>
                                        </p:attrNameLst>
                                      </p:cBhvr>
                                      <p:to>
                                        <p:strVal val="visible"/>
                                      </p:to>
                                    </p:set>
                                    <p:animEffect transition="in" filter="wipe(left)">
                                      <p:cBhvr>
                                        <p:cTn id="28" dur="500"/>
                                        <p:tgtEl>
                                          <p:spTgt spid="4814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141"/>
                                        </p:tgtEl>
                                        <p:attrNameLst>
                                          <p:attrName>style.visibility</p:attrName>
                                        </p:attrNameLst>
                                      </p:cBhvr>
                                      <p:to>
                                        <p:strVal val="visible"/>
                                      </p:to>
                                    </p:set>
                                    <p:animEffect transition="in" filter="wipe(left)">
                                      <p:cBhvr>
                                        <p:cTn id="33" dur="500"/>
                                        <p:tgtEl>
                                          <p:spTgt spid="48141"/>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8136"/>
                                        </p:tgtEl>
                                        <p:attrNameLst>
                                          <p:attrName>style.visibility</p:attrName>
                                        </p:attrNameLst>
                                      </p:cBhvr>
                                      <p:to>
                                        <p:strVal val="visible"/>
                                      </p:to>
                                    </p:set>
                                    <p:animEffect transition="in" filter="wipe(left)">
                                      <p:cBhvr>
                                        <p:cTn id="36" dur="500"/>
                                        <p:tgtEl>
                                          <p:spTgt spid="4813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8137"/>
                                        </p:tgtEl>
                                        <p:attrNameLst>
                                          <p:attrName>style.visibility</p:attrName>
                                        </p:attrNameLst>
                                      </p:cBhvr>
                                      <p:to>
                                        <p:strVal val="visible"/>
                                      </p:to>
                                    </p:set>
                                    <p:animEffect transition="in" filter="wipe(left)">
                                      <p:cBhvr>
                                        <p:cTn id="39" dur="500"/>
                                        <p:tgtEl>
                                          <p:spTgt spid="4813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8138"/>
                                        </p:tgtEl>
                                        <p:attrNameLst>
                                          <p:attrName>style.visibility</p:attrName>
                                        </p:attrNameLst>
                                      </p:cBhvr>
                                      <p:to>
                                        <p:strVal val="visible"/>
                                      </p:to>
                                    </p:set>
                                    <p:animEffect transition="in" filter="wipe(left)">
                                      <p:cBhvr>
                                        <p:cTn id="42" dur="500"/>
                                        <p:tgtEl>
                                          <p:spTgt spid="481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8144"/>
                                        </p:tgtEl>
                                        <p:attrNameLst>
                                          <p:attrName>style.visibility</p:attrName>
                                        </p:attrNameLst>
                                      </p:cBhvr>
                                      <p:to>
                                        <p:strVal val="visible"/>
                                      </p:to>
                                    </p:set>
                                    <p:anim calcmode="lin" valueType="num">
                                      <p:cBhvr additive="base">
                                        <p:cTn id="47" dur="500" fill="hold"/>
                                        <p:tgtEl>
                                          <p:spTgt spid="48144"/>
                                        </p:tgtEl>
                                        <p:attrNameLst>
                                          <p:attrName>ppt_x</p:attrName>
                                        </p:attrNameLst>
                                      </p:cBhvr>
                                      <p:tavLst>
                                        <p:tav tm="0">
                                          <p:val>
                                            <p:strVal val="#ppt_x"/>
                                          </p:val>
                                        </p:tav>
                                        <p:tav tm="100000">
                                          <p:val>
                                            <p:strVal val="#ppt_x"/>
                                          </p:val>
                                        </p:tav>
                                      </p:tavLst>
                                    </p:anim>
                                    <p:anim calcmode="lin" valueType="num">
                                      <p:cBhvr additive="base">
                                        <p:cTn id="48" dur="500" fill="hold"/>
                                        <p:tgtEl>
                                          <p:spTgt spid="48144"/>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8145"/>
                                        </p:tgtEl>
                                        <p:attrNameLst>
                                          <p:attrName>style.visibility</p:attrName>
                                        </p:attrNameLst>
                                      </p:cBhvr>
                                      <p:to>
                                        <p:strVal val="visible"/>
                                      </p:to>
                                    </p:set>
                                    <p:anim calcmode="lin" valueType="num">
                                      <p:cBhvr additive="base">
                                        <p:cTn id="51" dur="500" fill="hold"/>
                                        <p:tgtEl>
                                          <p:spTgt spid="48145"/>
                                        </p:tgtEl>
                                        <p:attrNameLst>
                                          <p:attrName>ppt_x</p:attrName>
                                        </p:attrNameLst>
                                      </p:cBhvr>
                                      <p:tavLst>
                                        <p:tav tm="0">
                                          <p:val>
                                            <p:strVal val="#ppt_x"/>
                                          </p:val>
                                        </p:tav>
                                        <p:tav tm="100000">
                                          <p:val>
                                            <p:strVal val="#ppt_x"/>
                                          </p:val>
                                        </p:tav>
                                      </p:tavLst>
                                    </p:anim>
                                    <p:anim calcmode="lin" valueType="num">
                                      <p:cBhvr additive="base">
                                        <p:cTn id="52" dur="500" fill="hold"/>
                                        <p:tgtEl>
                                          <p:spTgt spid="48145"/>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8146"/>
                                        </p:tgtEl>
                                        <p:attrNameLst>
                                          <p:attrName>style.visibility</p:attrName>
                                        </p:attrNameLst>
                                      </p:cBhvr>
                                      <p:to>
                                        <p:strVal val="visible"/>
                                      </p:to>
                                    </p:set>
                                    <p:anim calcmode="lin" valueType="num">
                                      <p:cBhvr additive="base">
                                        <p:cTn id="55" dur="500" fill="hold"/>
                                        <p:tgtEl>
                                          <p:spTgt spid="48146"/>
                                        </p:tgtEl>
                                        <p:attrNameLst>
                                          <p:attrName>ppt_x</p:attrName>
                                        </p:attrNameLst>
                                      </p:cBhvr>
                                      <p:tavLst>
                                        <p:tav tm="0">
                                          <p:val>
                                            <p:strVal val="#ppt_x"/>
                                          </p:val>
                                        </p:tav>
                                        <p:tav tm="100000">
                                          <p:val>
                                            <p:strVal val="#ppt_x"/>
                                          </p:val>
                                        </p:tav>
                                      </p:tavLst>
                                    </p:anim>
                                    <p:anim calcmode="lin" valueType="num">
                                      <p:cBhvr additive="base">
                                        <p:cTn id="56" dur="500" fill="hold"/>
                                        <p:tgtEl>
                                          <p:spTgt spid="4814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8147"/>
                                        </p:tgtEl>
                                        <p:attrNameLst>
                                          <p:attrName>style.visibility</p:attrName>
                                        </p:attrNameLst>
                                      </p:cBhvr>
                                      <p:to>
                                        <p:strVal val="visible"/>
                                      </p:to>
                                    </p:set>
                                    <p:anim calcmode="lin" valueType="num">
                                      <p:cBhvr additive="base">
                                        <p:cTn id="59" dur="500" fill="hold"/>
                                        <p:tgtEl>
                                          <p:spTgt spid="48147"/>
                                        </p:tgtEl>
                                        <p:attrNameLst>
                                          <p:attrName>ppt_x</p:attrName>
                                        </p:attrNameLst>
                                      </p:cBhvr>
                                      <p:tavLst>
                                        <p:tav tm="0">
                                          <p:val>
                                            <p:strVal val="#ppt_x"/>
                                          </p:val>
                                        </p:tav>
                                        <p:tav tm="100000">
                                          <p:val>
                                            <p:strVal val="#ppt_x"/>
                                          </p:val>
                                        </p:tav>
                                      </p:tavLst>
                                    </p:anim>
                                    <p:anim calcmode="lin" valueType="num">
                                      <p:cBhvr additive="base">
                                        <p:cTn id="60" dur="500" fill="hold"/>
                                        <p:tgtEl>
                                          <p:spTgt spid="48147"/>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8148"/>
                                        </p:tgtEl>
                                        <p:attrNameLst>
                                          <p:attrName>style.visibility</p:attrName>
                                        </p:attrNameLst>
                                      </p:cBhvr>
                                      <p:to>
                                        <p:strVal val="visible"/>
                                      </p:to>
                                    </p:set>
                                    <p:anim calcmode="lin" valueType="num">
                                      <p:cBhvr additive="base">
                                        <p:cTn id="63" dur="500" fill="hold"/>
                                        <p:tgtEl>
                                          <p:spTgt spid="48148"/>
                                        </p:tgtEl>
                                        <p:attrNameLst>
                                          <p:attrName>ppt_x</p:attrName>
                                        </p:attrNameLst>
                                      </p:cBhvr>
                                      <p:tavLst>
                                        <p:tav tm="0">
                                          <p:val>
                                            <p:strVal val="#ppt_x"/>
                                          </p:val>
                                        </p:tav>
                                        <p:tav tm="100000">
                                          <p:val>
                                            <p:strVal val="#ppt_x"/>
                                          </p:val>
                                        </p:tav>
                                      </p:tavLst>
                                    </p:anim>
                                    <p:anim calcmode="lin" valueType="num">
                                      <p:cBhvr additive="base">
                                        <p:cTn id="64" dur="500" fill="hold"/>
                                        <p:tgtEl>
                                          <p:spTgt spid="48148"/>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8149"/>
                                        </p:tgtEl>
                                        <p:attrNameLst>
                                          <p:attrName>style.visibility</p:attrName>
                                        </p:attrNameLst>
                                      </p:cBhvr>
                                      <p:to>
                                        <p:strVal val="visible"/>
                                      </p:to>
                                    </p:set>
                                    <p:anim calcmode="lin" valueType="num">
                                      <p:cBhvr additive="base">
                                        <p:cTn id="67" dur="500" fill="hold"/>
                                        <p:tgtEl>
                                          <p:spTgt spid="48149"/>
                                        </p:tgtEl>
                                        <p:attrNameLst>
                                          <p:attrName>ppt_x</p:attrName>
                                        </p:attrNameLst>
                                      </p:cBhvr>
                                      <p:tavLst>
                                        <p:tav tm="0">
                                          <p:val>
                                            <p:strVal val="#ppt_x"/>
                                          </p:val>
                                        </p:tav>
                                        <p:tav tm="100000">
                                          <p:val>
                                            <p:strVal val="#ppt_x"/>
                                          </p:val>
                                        </p:tav>
                                      </p:tavLst>
                                    </p:anim>
                                    <p:anim calcmode="lin" valueType="num">
                                      <p:cBhvr additive="base">
                                        <p:cTn id="68" dur="500" fill="hold"/>
                                        <p:tgtEl>
                                          <p:spTgt spid="48149"/>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8150"/>
                                        </p:tgtEl>
                                        <p:attrNameLst>
                                          <p:attrName>style.visibility</p:attrName>
                                        </p:attrNameLst>
                                      </p:cBhvr>
                                      <p:to>
                                        <p:strVal val="visible"/>
                                      </p:to>
                                    </p:set>
                                    <p:anim calcmode="lin" valueType="num">
                                      <p:cBhvr additive="base">
                                        <p:cTn id="71" dur="500" fill="hold"/>
                                        <p:tgtEl>
                                          <p:spTgt spid="48150"/>
                                        </p:tgtEl>
                                        <p:attrNameLst>
                                          <p:attrName>ppt_x</p:attrName>
                                        </p:attrNameLst>
                                      </p:cBhvr>
                                      <p:tavLst>
                                        <p:tav tm="0">
                                          <p:val>
                                            <p:strVal val="#ppt_x"/>
                                          </p:val>
                                        </p:tav>
                                        <p:tav tm="100000">
                                          <p:val>
                                            <p:strVal val="#ppt_x"/>
                                          </p:val>
                                        </p:tav>
                                      </p:tavLst>
                                    </p:anim>
                                    <p:anim calcmode="lin" valueType="num">
                                      <p:cBhvr additive="base">
                                        <p:cTn id="72" dur="500" fill="hold"/>
                                        <p:tgtEl>
                                          <p:spTgt spid="4815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8151"/>
                                        </p:tgtEl>
                                        <p:attrNameLst>
                                          <p:attrName>style.visibility</p:attrName>
                                        </p:attrNameLst>
                                      </p:cBhvr>
                                      <p:to>
                                        <p:strVal val="visible"/>
                                      </p:to>
                                    </p:set>
                                    <p:anim calcmode="lin" valueType="num">
                                      <p:cBhvr additive="base">
                                        <p:cTn id="75" dur="500" fill="hold"/>
                                        <p:tgtEl>
                                          <p:spTgt spid="48151"/>
                                        </p:tgtEl>
                                        <p:attrNameLst>
                                          <p:attrName>ppt_x</p:attrName>
                                        </p:attrNameLst>
                                      </p:cBhvr>
                                      <p:tavLst>
                                        <p:tav tm="0">
                                          <p:val>
                                            <p:strVal val="#ppt_x"/>
                                          </p:val>
                                        </p:tav>
                                        <p:tav tm="100000">
                                          <p:val>
                                            <p:strVal val="#ppt_x"/>
                                          </p:val>
                                        </p:tav>
                                      </p:tavLst>
                                    </p:anim>
                                    <p:anim calcmode="lin" valueType="num">
                                      <p:cBhvr additive="base">
                                        <p:cTn id="76" dur="500" fill="hold"/>
                                        <p:tgtEl>
                                          <p:spTgt spid="48151"/>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8152"/>
                                        </p:tgtEl>
                                        <p:attrNameLst>
                                          <p:attrName>style.visibility</p:attrName>
                                        </p:attrNameLst>
                                      </p:cBhvr>
                                      <p:to>
                                        <p:strVal val="visible"/>
                                      </p:to>
                                    </p:set>
                                    <p:anim calcmode="lin" valueType="num">
                                      <p:cBhvr additive="base">
                                        <p:cTn id="79" dur="500" fill="hold"/>
                                        <p:tgtEl>
                                          <p:spTgt spid="48152"/>
                                        </p:tgtEl>
                                        <p:attrNameLst>
                                          <p:attrName>ppt_x</p:attrName>
                                        </p:attrNameLst>
                                      </p:cBhvr>
                                      <p:tavLst>
                                        <p:tav tm="0">
                                          <p:val>
                                            <p:strVal val="#ppt_x"/>
                                          </p:val>
                                        </p:tav>
                                        <p:tav tm="100000">
                                          <p:val>
                                            <p:strVal val="#ppt_x"/>
                                          </p:val>
                                        </p:tav>
                                      </p:tavLst>
                                    </p:anim>
                                    <p:anim calcmode="lin" valueType="num">
                                      <p:cBhvr additive="base">
                                        <p:cTn id="80" dur="500" fill="hold"/>
                                        <p:tgtEl>
                                          <p:spTgt spid="48152"/>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153"/>
                                        </p:tgtEl>
                                        <p:attrNameLst>
                                          <p:attrName>style.visibility</p:attrName>
                                        </p:attrNameLst>
                                      </p:cBhvr>
                                      <p:to>
                                        <p:strVal val="visible"/>
                                      </p:to>
                                    </p:set>
                                    <p:anim calcmode="lin" valueType="num">
                                      <p:cBhvr additive="base">
                                        <p:cTn id="83" dur="500" fill="hold"/>
                                        <p:tgtEl>
                                          <p:spTgt spid="48153"/>
                                        </p:tgtEl>
                                        <p:attrNameLst>
                                          <p:attrName>ppt_x</p:attrName>
                                        </p:attrNameLst>
                                      </p:cBhvr>
                                      <p:tavLst>
                                        <p:tav tm="0">
                                          <p:val>
                                            <p:strVal val="#ppt_x"/>
                                          </p:val>
                                        </p:tav>
                                        <p:tav tm="100000">
                                          <p:val>
                                            <p:strVal val="#ppt_x"/>
                                          </p:val>
                                        </p:tav>
                                      </p:tavLst>
                                    </p:anim>
                                    <p:anim calcmode="lin" valueType="num">
                                      <p:cBhvr additive="base">
                                        <p:cTn id="84" dur="500" fill="hold"/>
                                        <p:tgtEl>
                                          <p:spTgt spid="4815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8154"/>
                                        </p:tgtEl>
                                        <p:attrNameLst>
                                          <p:attrName>style.visibility</p:attrName>
                                        </p:attrNameLst>
                                      </p:cBhvr>
                                      <p:to>
                                        <p:strVal val="visible"/>
                                      </p:to>
                                    </p:set>
                                    <p:anim calcmode="lin" valueType="num">
                                      <p:cBhvr additive="base">
                                        <p:cTn id="87" dur="500" fill="hold"/>
                                        <p:tgtEl>
                                          <p:spTgt spid="48154"/>
                                        </p:tgtEl>
                                        <p:attrNameLst>
                                          <p:attrName>ppt_x</p:attrName>
                                        </p:attrNameLst>
                                      </p:cBhvr>
                                      <p:tavLst>
                                        <p:tav tm="0">
                                          <p:val>
                                            <p:strVal val="#ppt_x"/>
                                          </p:val>
                                        </p:tav>
                                        <p:tav tm="100000">
                                          <p:val>
                                            <p:strVal val="#ppt_x"/>
                                          </p:val>
                                        </p:tav>
                                      </p:tavLst>
                                    </p:anim>
                                    <p:anim calcmode="lin" valueType="num">
                                      <p:cBhvr additive="base">
                                        <p:cTn id="88" dur="500" fill="hold"/>
                                        <p:tgtEl>
                                          <p:spTgt spid="4815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8155"/>
                                        </p:tgtEl>
                                        <p:attrNameLst>
                                          <p:attrName>style.visibility</p:attrName>
                                        </p:attrNameLst>
                                      </p:cBhvr>
                                      <p:to>
                                        <p:strVal val="visible"/>
                                      </p:to>
                                    </p:set>
                                    <p:anim calcmode="lin" valueType="num">
                                      <p:cBhvr additive="base">
                                        <p:cTn id="91" dur="500" fill="hold"/>
                                        <p:tgtEl>
                                          <p:spTgt spid="48155"/>
                                        </p:tgtEl>
                                        <p:attrNameLst>
                                          <p:attrName>ppt_x</p:attrName>
                                        </p:attrNameLst>
                                      </p:cBhvr>
                                      <p:tavLst>
                                        <p:tav tm="0">
                                          <p:val>
                                            <p:strVal val="#ppt_x"/>
                                          </p:val>
                                        </p:tav>
                                        <p:tav tm="100000">
                                          <p:val>
                                            <p:strVal val="#ppt_x"/>
                                          </p:val>
                                        </p:tav>
                                      </p:tavLst>
                                    </p:anim>
                                    <p:anim calcmode="lin" valueType="num">
                                      <p:cBhvr additive="base">
                                        <p:cTn id="92" dur="500" fill="hold"/>
                                        <p:tgtEl>
                                          <p:spTgt spid="48155"/>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48142"/>
                                        </p:tgtEl>
                                        <p:attrNameLst>
                                          <p:attrName>style.visibility</p:attrName>
                                        </p:attrNameLst>
                                      </p:cBhvr>
                                      <p:to>
                                        <p:strVal val="visible"/>
                                      </p:to>
                                    </p:set>
                                    <p:animEffect transition="in" filter="wipe(up)">
                                      <p:cBhvr>
                                        <p:cTn id="97" dur="500"/>
                                        <p:tgtEl>
                                          <p:spTgt spid="4814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48139"/>
                                        </p:tgtEl>
                                        <p:attrNameLst>
                                          <p:attrName>style.visibility</p:attrName>
                                        </p:attrNameLst>
                                      </p:cBhvr>
                                      <p:to>
                                        <p:strVal val="visible"/>
                                      </p:to>
                                    </p:set>
                                    <p:animEffect transition="in" filter="wipe(up)">
                                      <p:cBhvr>
                                        <p:cTn id="100" dur="500"/>
                                        <p:tgtEl>
                                          <p:spTgt spid="48139"/>
                                        </p:tgtEl>
                                      </p:cBhvr>
                                    </p:animEffect>
                                  </p:childTnLst>
                                </p:cTn>
                              </p:par>
                              <p:par>
                                <p:cTn id="101" presetID="22" presetClass="entr" presetSubtype="1"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up)">
                                      <p:cBhvr>
                                        <p:cTn id="103" dur="500"/>
                                        <p:tgtEl>
                                          <p:spTgt spid="3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1" fill="hold" nodeType="click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wipe(up)">
                                      <p:cBhvr>
                                        <p:cTn id="108" dur="500"/>
                                        <p:tgtEl>
                                          <p:spTgt spid="31"/>
                                        </p:tgtEl>
                                      </p:cBhvr>
                                    </p:animEffect>
                                  </p:childTnLst>
                                </p:cTn>
                              </p:par>
                              <p:par>
                                <p:cTn id="109" presetID="22" presetClass="entr" presetSubtype="1" fill="hold" grpId="0"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up)">
                                      <p:cBhvr>
                                        <p:cTn id="111" dur="500"/>
                                        <p:tgtEl>
                                          <p:spTgt spid="28"/>
                                        </p:tgtEl>
                                      </p:cBhvr>
                                    </p:animEffect>
                                  </p:childTnLst>
                                </p:cTn>
                              </p:par>
                              <p:par>
                                <p:cTn id="112" presetID="22" presetClass="entr" presetSubtype="1" fill="hold" nodeType="with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up)">
                                      <p:cBhvr>
                                        <p:cTn id="114" dur="500"/>
                                        <p:tgtEl>
                                          <p:spTgt spid="30"/>
                                        </p:tgtEl>
                                      </p:cBhvr>
                                    </p:animEffect>
                                  </p:childTnLst>
                                </p:cTn>
                              </p:par>
                              <p:par>
                                <p:cTn id="115" presetID="22" presetClass="entr" presetSubtype="1" fill="hold" grpId="0"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up)">
                                      <p:cBhvr>
                                        <p:cTn id="1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nimBg="1"/>
      <p:bldP spid="48133" grpId="0" animBg="1"/>
      <p:bldP spid="48134" grpId="0" animBg="1"/>
      <p:bldP spid="48135" grpId="0" animBg="1"/>
      <p:bldP spid="48136" grpId="0" animBg="1"/>
      <p:bldP spid="48137" grpId="0" animBg="1"/>
      <p:bldP spid="48138" grpId="0" animBg="1"/>
      <p:bldP spid="48139" grpId="0" animBg="1"/>
      <p:bldP spid="48140" grpId="0" animBg="1"/>
      <p:bldP spid="48141" grpId="0" animBg="1"/>
      <p:bldP spid="48143" grpId="0"/>
      <p:bldP spid="28" grpId="0" animBg="1"/>
      <p:bldP spid="34"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5BD6E11-101B-2886-1C99-D2E3308CB8DC}"/>
              </a:ext>
            </a:extLst>
          </p:cNvPr>
          <p:cNvSpPr>
            <a:spLocks noGrp="1"/>
          </p:cNvSpPr>
          <p:nvPr>
            <p:ph type="title"/>
          </p:nvPr>
        </p:nvSpPr>
        <p:spPr>
          <a:xfrm>
            <a:off x="457200" y="476672"/>
            <a:ext cx="8229600" cy="940966"/>
          </a:xfrm>
        </p:spPr>
        <p:txBody>
          <a:bodyPr/>
          <a:lstStyle/>
          <a:p>
            <a:r>
              <a:rPr lang="zh-CN" altLang="en-US" dirty="0"/>
              <a:t>挑战性作业</a:t>
            </a:r>
          </a:p>
        </p:txBody>
      </p:sp>
      <p:sp>
        <p:nvSpPr>
          <p:cNvPr id="6" name="内容占位符 5">
            <a:extLst>
              <a:ext uri="{FF2B5EF4-FFF2-40B4-BE49-F238E27FC236}">
                <a16:creationId xmlns:a16="http://schemas.microsoft.com/office/drawing/2014/main" id="{FD5E6F6E-628F-65DE-3730-3929432F72D1}"/>
              </a:ext>
            </a:extLst>
          </p:cNvPr>
          <p:cNvSpPr>
            <a:spLocks noGrp="1"/>
          </p:cNvSpPr>
          <p:nvPr>
            <p:ph idx="1"/>
          </p:nvPr>
        </p:nvSpPr>
        <p:spPr/>
        <p:txBody>
          <a:bodyPr/>
          <a:lstStyle/>
          <a:p>
            <a:r>
              <a:rPr lang="zh-CN" altLang="en-US" dirty="0"/>
              <a:t>分析一</a:t>
            </a:r>
            <a:r>
              <a:rPr lang="zh-CN" altLang="en-US"/>
              <a:t>个创业项目需要的融资金额</a:t>
            </a:r>
            <a:r>
              <a:rPr lang="zh-CN" altLang="en-US" dirty="0"/>
              <a:t>、投资的虚拟报表、现金流以及项目的</a:t>
            </a:r>
            <a:r>
              <a:rPr lang="en-US" altLang="zh-CN" dirty="0"/>
              <a:t>NPV</a:t>
            </a:r>
            <a:r>
              <a:rPr lang="zh-CN" altLang="en-US" dirty="0"/>
              <a:t>值。</a:t>
            </a:r>
            <a:endParaRPr lang="en-US" altLang="zh-CN" dirty="0"/>
          </a:p>
          <a:p>
            <a:r>
              <a:rPr lang="zh-CN" altLang="en-US" dirty="0"/>
              <a:t>制作投资决策的</a:t>
            </a:r>
            <a:r>
              <a:rPr lang="en-US" altLang="zh-CN" dirty="0"/>
              <a:t>Demo</a:t>
            </a:r>
          </a:p>
          <a:p>
            <a:r>
              <a:rPr lang="zh-CN" altLang="en-US" dirty="0"/>
              <a:t>制作融资计划的程序</a:t>
            </a:r>
          </a:p>
        </p:txBody>
      </p:sp>
    </p:spTree>
    <p:extLst>
      <p:ext uri="{BB962C8B-B14F-4D97-AF65-F5344CB8AC3E}">
        <p14:creationId xmlns:p14="http://schemas.microsoft.com/office/powerpoint/2010/main" val="4023768318"/>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a:extLst>
              <a:ext uri="{FF2B5EF4-FFF2-40B4-BE49-F238E27FC236}">
                <a16:creationId xmlns:a16="http://schemas.microsoft.com/office/drawing/2014/main" id="{4F32DA3A-52B0-4DEA-903E-BD2E204A4609}"/>
              </a:ext>
            </a:extLst>
          </p:cNvPr>
          <p:cNvSpPr>
            <a:spLocks noGrp="1" noChangeArrowheads="1"/>
          </p:cNvSpPr>
          <p:nvPr>
            <p:ph type="title"/>
          </p:nvPr>
        </p:nvSpPr>
        <p:spPr>
          <a:xfrm>
            <a:off x="611188" y="333375"/>
            <a:ext cx="7618412" cy="762000"/>
          </a:xfrm>
          <a:ln>
            <a:miter lim="800000"/>
            <a:headEnd/>
            <a:tailEnd/>
          </a:ln>
        </p:spPr>
        <p:txBody>
          <a:bodyPr lIns="92075" tIns="46039" rIns="92075" bIns="46039"/>
          <a:lstStyle/>
          <a:p>
            <a:pPr algn="just">
              <a:defRPr/>
            </a:pPr>
            <a:r>
              <a:rPr lang="zh-CN" altLang="en-US" sz="2400" dirty="0">
                <a:effectLst>
                  <a:outerShdw blurRad="38100" dist="38100" dir="2700000" algn="tl">
                    <a:srgbClr val="C0C0C0"/>
                  </a:outerShdw>
                </a:effectLst>
                <a:cs typeface="Times New Roman" pitchFamily="18" charset="0"/>
              </a:rPr>
              <a:t>附录：资本成本、市场资本化率、预期收益率、必要收益率、机会成本、贴现率概念区别与联系</a:t>
            </a:r>
            <a:endParaRPr lang="en-US" altLang="zh-CN" sz="2400" dirty="0">
              <a:effectLst>
                <a:outerShdw blurRad="38100" dist="38100" dir="2700000" algn="tl">
                  <a:srgbClr val="C0C0C0"/>
                </a:outerShdw>
              </a:effectLst>
              <a:cs typeface="Times New Roman" pitchFamily="18" charset="0"/>
            </a:endParaRPr>
          </a:p>
        </p:txBody>
      </p:sp>
      <p:sp>
        <p:nvSpPr>
          <p:cNvPr id="376835" name="Rectangle 3">
            <a:extLst>
              <a:ext uri="{FF2B5EF4-FFF2-40B4-BE49-F238E27FC236}">
                <a16:creationId xmlns:a16="http://schemas.microsoft.com/office/drawing/2014/main" id="{FDDC6CC8-BEA2-429B-BEB6-A0B6855F8389}"/>
              </a:ext>
            </a:extLst>
          </p:cNvPr>
          <p:cNvSpPr>
            <a:spLocks noGrp="1"/>
          </p:cNvSpPr>
          <p:nvPr>
            <p:ph type="body" idx="1"/>
          </p:nvPr>
        </p:nvSpPr>
        <p:spPr>
          <a:xfrm>
            <a:off x="358775" y="1095375"/>
            <a:ext cx="8426450" cy="5429250"/>
          </a:xfrm>
        </p:spPr>
        <p:txBody>
          <a:bodyPr lIns="92075" tIns="46039" rIns="92075" bIns="46039"/>
          <a:lstStyle/>
          <a:p>
            <a:pPr>
              <a:lnSpc>
                <a:spcPct val="125000"/>
              </a:lnSpc>
            </a:pP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由于资本是稀缺的，人们对资本的使用一定不是免费的，而是要付出代价的。所谓没有免费的午餐。资本成本（</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cost of capital</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），是指人们花费资本所需要支付的代价，通常用百分比表示。比如</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20%</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，意味着花费</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100</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元资本，需要支付</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20</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元的代价。资本成本不是由出资人随意定的，而是在市场经济条件下，由资本的供求关系决定的。</a:t>
            </a:r>
            <a:endParaRPr lang="en-US" altLang="zh-CN" sz="16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市场资本化率（</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Market capitalized rate</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），是指在市场经济条件下，货币资本化后，由市场供求关系决定的资本收益率。该收益率通常由资本所经历的时间和承受的风险所决定（经过风险调整，</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CAPM</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模型）。</a:t>
            </a:r>
            <a:endParaRPr lang="en-US" altLang="zh-CN" sz="16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预期收益率（</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expected return</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），是指市场经济条件下，证券（资本）预期能够达到的收益率。由该证券（资本）所经历的时间和承受的风险所决定（</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CAPM</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模型）。</a:t>
            </a:r>
            <a:endParaRPr lang="en-US" altLang="zh-CN" sz="16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必要收益率（</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required return, hurdle rate</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），是指市场经济条件下，证券（资本）所要求的最低回报率，必须要达到的回报率。由证券（资本）所经历的时间和承受的风险所决定（经过风险调整，</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CAPM</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模型）。</a:t>
            </a:r>
            <a:endParaRPr lang="en-US" altLang="zh-CN" sz="16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项目</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A</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和</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B</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具有相同的特征。机会成本（</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opportunity  cost</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）是指资本由于投资</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A</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，而不能投资</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B</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而错过的收益率。比如，投资</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B</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的回报率为</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20%</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，此时可说投资</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A</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的机会成本为</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20%</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16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贴现率（</a:t>
            </a:r>
            <a:r>
              <a:rPr lang="en-US" altLang="zh-CN" sz="1600" dirty="0">
                <a:latin typeface="华文宋体" panose="02010600040101010101" pitchFamily="2" charset="-122"/>
                <a:ea typeface="华文宋体" panose="02010600040101010101" pitchFamily="2" charset="-122"/>
                <a:cs typeface="Times New Roman" panose="02020603050405020304" pitchFamily="18" charset="0"/>
              </a:rPr>
              <a:t>discount rate</a:t>
            </a:r>
            <a:r>
              <a:rPr lang="zh-CN" altLang="en-US" sz="1600" dirty="0">
                <a:latin typeface="华文宋体" panose="02010600040101010101" pitchFamily="2" charset="-122"/>
                <a:ea typeface="华文宋体" panose="02010600040101010101" pitchFamily="2" charset="-122"/>
                <a:cs typeface="Times New Roman" panose="02020603050405020304" pitchFamily="18" charset="0"/>
              </a:rPr>
              <a:t>）是指在对未来现金流进行贴现（现值计算）时所用到的收益率。贴现率不能随意确定，由该项目现金流的风险特征所决定。其值等于与项目风险相同的证券的必要收益率。该必要收益率可认为是该项投资的机会成本或资本成本。</a:t>
            </a:r>
            <a:endParaRPr lang="en-US" altLang="zh-CN" sz="1600" dirty="0">
              <a:latin typeface="华文宋体" panose="02010600040101010101" pitchFamily="2" charset="-122"/>
              <a:ea typeface="华文宋体" panose="0201060004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blinds(horizontal)">
                                      <p:cBhvr>
                                        <p:cTn id="7" dur="5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blinds(horizontal)">
                                      <p:cBhvr>
                                        <p:cTn id="12" dur="500"/>
                                        <p:tgtEl>
                                          <p:spTgt spid="376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6835">
                                            <p:txEl>
                                              <p:pRg st="2" end="2"/>
                                            </p:txEl>
                                          </p:spTgt>
                                        </p:tgtEl>
                                        <p:attrNameLst>
                                          <p:attrName>style.visibility</p:attrName>
                                        </p:attrNameLst>
                                      </p:cBhvr>
                                      <p:to>
                                        <p:strVal val="visible"/>
                                      </p:to>
                                    </p:set>
                                    <p:animEffect transition="in" filter="blinds(horizontal)">
                                      <p:cBhvr>
                                        <p:cTn id="17" dur="500"/>
                                        <p:tgtEl>
                                          <p:spTgt spid="376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76835">
                                            <p:txEl>
                                              <p:pRg st="3" end="3"/>
                                            </p:txEl>
                                          </p:spTgt>
                                        </p:tgtEl>
                                        <p:attrNameLst>
                                          <p:attrName>style.visibility</p:attrName>
                                        </p:attrNameLst>
                                      </p:cBhvr>
                                      <p:to>
                                        <p:strVal val="visible"/>
                                      </p:to>
                                    </p:set>
                                    <p:animEffect transition="in" filter="blinds(horizontal)">
                                      <p:cBhvr>
                                        <p:cTn id="22" dur="500"/>
                                        <p:tgtEl>
                                          <p:spTgt spid="3768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6835">
                                            <p:txEl>
                                              <p:pRg st="4" end="4"/>
                                            </p:txEl>
                                          </p:spTgt>
                                        </p:tgtEl>
                                        <p:attrNameLst>
                                          <p:attrName>style.visibility</p:attrName>
                                        </p:attrNameLst>
                                      </p:cBhvr>
                                      <p:to>
                                        <p:strVal val="visible"/>
                                      </p:to>
                                    </p:set>
                                    <p:animEffect transition="in" filter="blinds(horizontal)">
                                      <p:cBhvr>
                                        <p:cTn id="27" dur="500"/>
                                        <p:tgtEl>
                                          <p:spTgt spid="3768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76835">
                                            <p:txEl>
                                              <p:pRg st="5" end="5"/>
                                            </p:txEl>
                                          </p:spTgt>
                                        </p:tgtEl>
                                        <p:attrNameLst>
                                          <p:attrName>style.visibility</p:attrName>
                                        </p:attrNameLst>
                                      </p:cBhvr>
                                      <p:to>
                                        <p:strVal val="visible"/>
                                      </p:to>
                                    </p:set>
                                    <p:animEffect transition="in" filter="blinds(horizontal)">
                                      <p:cBhvr>
                                        <p:cTn id="32" dur="500"/>
                                        <p:tgtEl>
                                          <p:spTgt spid="3768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D63FD6A-38B8-43D1-A6CD-1AB370C05505}"/>
              </a:ext>
            </a:extLst>
          </p:cNvPr>
          <p:cNvSpPr>
            <a:spLocks noGrp="1"/>
          </p:cNvSpPr>
          <p:nvPr>
            <p:ph type="title"/>
          </p:nvPr>
        </p:nvSpPr>
        <p:spPr/>
        <p:txBody>
          <a:bodyPr/>
          <a:lstStyle/>
          <a:p>
            <a:pPr algn="just">
              <a:defRPr/>
            </a:pPr>
            <a:r>
              <a:rPr lang="zh-CN" altLang="en-US" sz="2800" dirty="0">
                <a:effectLst>
                  <a:outerShdw blurRad="38100" dist="38100" dir="2700000" algn="tl">
                    <a:srgbClr val="C0C0C0"/>
                  </a:outerShdw>
                </a:effectLst>
                <a:cs typeface="Times New Roman" pitchFamily="18" charset="0"/>
              </a:rPr>
              <a:t>附录：</a:t>
            </a:r>
            <a:r>
              <a:rPr lang="zh-CN" altLang="en-US" sz="2800" dirty="0"/>
              <a:t>资本成本、市场资本化率、预期收益率、必要收益率、机会成本、贴现率概念区别与联系</a:t>
            </a:r>
          </a:p>
        </p:txBody>
      </p:sp>
      <p:sp>
        <p:nvSpPr>
          <p:cNvPr id="54275" name="内容占位符 5">
            <a:extLst>
              <a:ext uri="{FF2B5EF4-FFF2-40B4-BE49-F238E27FC236}">
                <a16:creationId xmlns:a16="http://schemas.microsoft.com/office/drawing/2014/main" id="{FFE14815-5164-4CB7-809A-3314EBA54A58}"/>
              </a:ext>
            </a:extLst>
          </p:cNvPr>
          <p:cNvSpPr>
            <a:spLocks noGrp="1"/>
          </p:cNvSpPr>
          <p:nvPr>
            <p:ph idx="1"/>
          </p:nvPr>
        </p:nvSpPr>
        <p:spPr>
          <a:xfrm>
            <a:off x="457200" y="1393825"/>
            <a:ext cx="8362950" cy="4224338"/>
          </a:xfrm>
        </p:spPr>
        <p:txBody>
          <a:bodyPr/>
          <a:lstStyle/>
          <a:p>
            <a:r>
              <a:rPr lang="zh-CN" altLang="en-US" sz="2000">
                <a:latin typeface="华文宋体" panose="02010600040101010101" pitchFamily="2" charset="-122"/>
                <a:ea typeface="华文宋体" panose="02010600040101010101" pitchFamily="2" charset="-122"/>
              </a:rPr>
              <a:t>预期收益率、必要收益率通常是站在资本角度，在对资产定价时用到的概念。而资本成本、市场资本化率、机会成本、贴现率通常是在资本预算角度，在对资产贴现时用到的概念。上述几个概念有很强的联系，资本成本</a:t>
            </a:r>
            <a:r>
              <a:rPr lang="en-US" altLang="zh-CN" sz="2000">
                <a:latin typeface="华文宋体" panose="02010600040101010101" pitchFamily="2" charset="-122"/>
                <a:ea typeface="华文宋体" panose="02010600040101010101" pitchFamily="2" charset="-122"/>
              </a:rPr>
              <a:t>=</a:t>
            </a:r>
            <a:r>
              <a:rPr lang="zh-CN" altLang="en-US" sz="2000">
                <a:latin typeface="华文宋体" panose="02010600040101010101" pitchFamily="2" charset="-122"/>
                <a:ea typeface="华文宋体" panose="02010600040101010101" pitchFamily="2" charset="-122"/>
              </a:rPr>
              <a:t>市场资本化率</a:t>
            </a:r>
            <a:r>
              <a:rPr lang="en-US" altLang="zh-CN" sz="2000">
                <a:latin typeface="华文宋体" panose="02010600040101010101" pitchFamily="2" charset="-122"/>
                <a:ea typeface="华文宋体" panose="02010600040101010101" pitchFamily="2" charset="-122"/>
              </a:rPr>
              <a:t>=</a:t>
            </a:r>
            <a:r>
              <a:rPr lang="zh-CN" altLang="en-US" sz="2000">
                <a:latin typeface="华文宋体" panose="02010600040101010101" pitchFamily="2" charset="-122"/>
                <a:ea typeface="华文宋体" panose="02010600040101010101" pitchFamily="2" charset="-122"/>
              </a:rPr>
              <a:t>必要收益率</a:t>
            </a:r>
            <a:r>
              <a:rPr lang="en-US" altLang="zh-CN" sz="2000">
                <a:latin typeface="华文宋体" panose="02010600040101010101" pitchFamily="2" charset="-122"/>
                <a:ea typeface="华文宋体" panose="02010600040101010101" pitchFamily="2" charset="-122"/>
              </a:rPr>
              <a:t>=</a:t>
            </a:r>
            <a:r>
              <a:rPr lang="zh-CN" altLang="en-US" sz="2000">
                <a:latin typeface="华文宋体" panose="02010600040101010101" pitchFamily="2" charset="-122"/>
                <a:ea typeface="华文宋体" panose="02010600040101010101" pitchFamily="2" charset="-122"/>
              </a:rPr>
              <a:t>预期收益率，机会成本</a:t>
            </a:r>
            <a:r>
              <a:rPr lang="en-US" altLang="zh-CN" sz="2000">
                <a:latin typeface="华文宋体" panose="02010600040101010101" pitchFamily="2" charset="-122"/>
                <a:ea typeface="华文宋体" panose="02010600040101010101" pitchFamily="2" charset="-122"/>
              </a:rPr>
              <a:t>=</a:t>
            </a:r>
            <a:r>
              <a:rPr lang="zh-CN" altLang="en-US" sz="2000">
                <a:latin typeface="华文宋体" panose="02010600040101010101" pitchFamily="2" charset="-122"/>
                <a:ea typeface="华文宋体" panose="02010600040101010101" pitchFamily="2" charset="-122"/>
              </a:rPr>
              <a:t>必要收益率，贴现率</a:t>
            </a:r>
            <a:r>
              <a:rPr lang="en-US" altLang="zh-CN" sz="2000">
                <a:latin typeface="华文宋体" panose="02010600040101010101" pitchFamily="2" charset="-122"/>
                <a:ea typeface="华文宋体" panose="02010600040101010101" pitchFamily="2" charset="-122"/>
              </a:rPr>
              <a:t>=</a:t>
            </a:r>
            <a:r>
              <a:rPr lang="zh-CN" altLang="en-US" sz="2000">
                <a:latin typeface="华文宋体" panose="02010600040101010101" pitchFamily="2" charset="-122"/>
                <a:ea typeface="华文宋体" panose="02010600040101010101" pitchFamily="2" charset="-122"/>
              </a:rPr>
              <a:t>机会成本。或按照教材说法，资本成本，又称作市场资本化率（</a:t>
            </a:r>
            <a:r>
              <a:rPr lang="en-US" altLang="zh-CN" sz="2000">
                <a:latin typeface="华文宋体" panose="02010600040101010101" pitchFamily="2" charset="-122"/>
                <a:ea typeface="华文宋体" panose="02010600040101010101" pitchFamily="2" charset="-122"/>
              </a:rPr>
              <a:t>Market capitalized rate</a:t>
            </a:r>
            <a:r>
              <a:rPr lang="zh-CN" altLang="en-US" sz="2000">
                <a:latin typeface="华文宋体" panose="02010600040101010101" pitchFamily="2" charset="-122"/>
                <a:ea typeface="华文宋体" panose="02010600040101010101" pitchFamily="2" charset="-122"/>
              </a:rPr>
              <a:t>），是指用于计算项目净现值的经过风险调整的贴现率。</a:t>
            </a:r>
            <a:endParaRPr lang="en-US" altLang="zh-CN" sz="2000">
              <a:latin typeface="华文宋体" panose="02010600040101010101" pitchFamily="2" charset="-122"/>
              <a:ea typeface="华文宋体" panose="02010600040101010101" pitchFamily="2" charset="-122"/>
            </a:endParaRPr>
          </a:p>
          <a:p>
            <a:r>
              <a:rPr lang="zh-CN" altLang="en-US" sz="2000">
                <a:latin typeface="华文宋体" panose="02010600040101010101" pitchFamily="2" charset="-122"/>
                <a:ea typeface="华文宋体" panose="02010600040101010101" pitchFamily="2" charset="-122"/>
              </a:rPr>
              <a:t>举例：假设某项目需投资</a:t>
            </a:r>
            <a:r>
              <a:rPr lang="en-US" altLang="zh-CN" sz="2000">
                <a:latin typeface="华文宋体" panose="02010600040101010101" pitchFamily="2" charset="-122"/>
                <a:ea typeface="华文宋体" panose="02010600040101010101" pitchFamily="2" charset="-122"/>
              </a:rPr>
              <a:t>100</a:t>
            </a:r>
            <a:r>
              <a:rPr lang="zh-CN" altLang="en-US" sz="2000">
                <a:latin typeface="华文宋体" panose="02010600040101010101" pitchFamily="2" charset="-122"/>
                <a:ea typeface="华文宋体" panose="02010600040101010101" pitchFamily="2" charset="-122"/>
              </a:rPr>
              <a:t>元，项目在期末的预期值为</a:t>
            </a:r>
            <a:r>
              <a:rPr lang="en-US" altLang="zh-CN" sz="2000">
                <a:latin typeface="华文宋体" panose="02010600040101010101" pitchFamily="2" charset="-122"/>
                <a:ea typeface="华文宋体" panose="02010600040101010101" pitchFamily="2" charset="-122"/>
              </a:rPr>
              <a:t>130</a:t>
            </a:r>
            <a:r>
              <a:rPr lang="zh-CN" altLang="en-US" sz="2000">
                <a:latin typeface="华文宋体" panose="02010600040101010101" pitchFamily="2" charset="-122"/>
                <a:ea typeface="华文宋体" panose="02010600040101010101" pitchFamily="2" charset="-122"/>
              </a:rPr>
              <a:t>元，与该项目风险相同的证券预期收益率（必要收益率、资本成本、市场资本化率、机会成本）为</a:t>
            </a:r>
            <a:r>
              <a:rPr lang="en-US" altLang="zh-CN" sz="2000">
                <a:latin typeface="华文宋体" panose="02010600040101010101" pitchFamily="2" charset="-122"/>
                <a:ea typeface="华文宋体" panose="02010600040101010101" pitchFamily="2" charset="-122"/>
              </a:rPr>
              <a:t>20%</a:t>
            </a:r>
            <a:r>
              <a:rPr lang="zh-CN" altLang="en-US" sz="2000">
                <a:latin typeface="华文宋体" panose="02010600040101010101" pitchFamily="2" charset="-122"/>
                <a:ea typeface="华文宋体" panose="02010600040101010101" pitchFamily="2" charset="-122"/>
              </a:rPr>
              <a:t>，此时对该项目进行贴现的贴现率必须为</a:t>
            </a:r>
            <a:r>
              <a:rPr lang="en-US" altLang="zh-CN" sz="2000">
                <a:latin typeface="华文宋体" panose="02010600040101010101" pitchFamily="2" charset="-122"/>
                <a:ea typeface="华文宋体" panose="02010600040101010101" pitchFamily="2" charset="-122"/>
              </a:rPr>
              <a:t>20%</a:t>
            </a:r>
            <a:r>
              <a:rPr lang="zh-CN" altLang="en-US" sz="2000">
                <a:latin typeface="华文宋体" panose="02010600040101010101" pitchFamily="2" charset="-122"/>
                <a:ea typeface="华文宋体" panose="02010600040101010101" pitchFamily="2" charset="-122"/>
              </a:rPr>
              <a:t>。此时该项目的价值</a:t>
            </a:r>
            <a:r>
              <a:rPr lang="en-US" altLang="zh-CN" sz="2000">
                <a:latin typeface="华文宋体" panose="02010600040101010101" pitchFamily="2" charset="-122"/>
                <a:ea typeface="华文宋体" panose="02010600040101010101" pitchFamily="2" charset="-122"/>
              </a:rPr>
              <a:t>=130/(1+20%)=108.33</a:t>
            </a:r>
            <a:r>
              <a:rPr lang="zh-CN" altLang="en-US" sz="2000">
                <a:latin typeface="华文宋体" panose="02010600040101010101" pitchFamily="2" charset="-122"/>
                <a:ea typeface="华文宋体" panose="02010600040101010101" pitchFamily="2" charset="-122"/>
              </a:rPr>
              <a:t>，项目净现值</a:t>
            </a:r>
            <a:r>
              <a:rPr lang="en-US" altLang="zh-CN" sz="2000">
                <a:latin typeface="华文宋体" panose="02010600040101010101" pitchFamily="2" charset="-122"/>
                <a:ea typeface="华文宋体" panose="02010600040101010101" pitchFamily="2" charset="-122"/>
              </a:rPr>
              <a:t>=8.33</a:t>
            </a:r>
            <a:r>
              <a:rPr lang="zh-CN" altLang="en-US" sz="2000">
                <a:latin typeface="华文宋体" panose="02010600040101010101" pitchFamily="2" charset="-122"/>
                <a:ea typeface="华文宋体" panose="02010600040101010101" pitchFamily="2" charset="-122"/>
              </a:rPr>
              <a:t>。</a:t>
            </a:r>
          </a:p>
          <a:p>
            <a:endParaRPr lang="zh-CN" altLang="en-US" sz="2000">
              <a:latin typeface="华文宋体" panose="02010600040101010101" pitchFamily="2" charset="-122"/>
              <a:ea typeface="华文宋体" panose="02010600040101010101" pitchFamily="2" charset="-122"/>
            </a:endParaRPr>
          </a:p>
        </p:txBody>
      </p:sp>
      <p:sp>
        <p:nvSpPr>
          <p:cNvPr id="7" name="文本框 6">
            <a:extLst>
              <a:ext uri="{FF2B5EF4-FFF2-40B4-BE49-F238E27FC236}">
                <a16:creationId xmlns:a16="http://schemas.microsoft.com/office/drawing/2014/main" id="{C2A30E06-5BEE-4655-802F-C8AC10CA4E1E}"/>
              </a:ext>
            </a:extLst>
          </p:cNvPr>
          <p:cNvSpPr txBox="1">
            <a:spLocks noRot="1" noChangeAspect="1" noMove="1" noResize="1" noEditPoints="1" noAdjustHandles="1" noChangeArrowheads="1" noChangeShapeType="1" noTextEdit="1"/>
          </p:cNvSpPr>
          <p:nvPr/>
        </p:nvSpPr>
        <p:spPr>
          <a:xfrm>
            <a:off x="1547664" y="5013176"/>
            <a:ext cx="5616624" cy="682559"/>
          </a:xfrm>
          <a:prstGeom prst="rect">
            <a:avLst/>
          </a:prstGeom>
          <a:blipFill>
            <a:blip r:embed="rId2"/>
            <a:stretch>
              <a:fillRect/>
            </a:stretch>
          </a:blipFill>
        </p:spPr>
        <p:txBody>
          <a:bodyPr/>
          <a:lstStyle/>
          <a:p>
            <a:pPr>
              <a:defRPr/>
            </a:pPr>
            <a:r>
              <a:rPr lang="zh-CN" altLang="en-US">
                <a:noFill/>
              </a:rPr>
              <a:t> </a:t>
            </a:r>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488B48CC-C5F3-417C-9244-A2EB2AD0030B}"/>
              </a:ext>
            </a:extLst>
          </p:cNvPr>
          <p:cNvSpPr>
            <a:spLocks noGrp="1"/>
          </p:cNvSpPr>
          <p:nvPr>
            <p:ph type="title"/>
          </p:nvPr>
        </p:nvSpPr>
        <p:spPr/>
        <p:txBody>
          <a:bodyPr/>
          <a:lstStyle/>
          <a:p>
            <a:r>
              <a:rPr lang="zh-CN" altLang="en-US" sz="3200" dirty="0"/>
              <a:t>附录：固定资产折旧、固定资产残值概念</a:t>
            </a:r>
          </a:p>
        </p:txBody>
      </p:sp>
      <p:sp>
        <p:nvSpPr>
          <p:cNvPr id="55299" name="内容占位符 2">
            <a:extLst>
              <a:ext uri="{FF2B5EF4-FFF2-40B4-BE49-F238E27FC236}">
                <a16:creationId xmlns:a16="http://schemas.microsoft.com/office/drawing/2014/main" id="{CFF6625B-569B-4B8E-ABE7-DB5C4DAD7C30}"/>
              </a:ext>
            </a:extLst>
          </p:cNvPr>
          <p:cNvSpPr>
            <a:spLocks noGrp="1"/>
          </p:cNvSpPr>
          <p:nvPr>
            <p:ph idx="1"/>
          </p:nvPr>
        </p:nvSpPr>
        <p:spPr>
          <a:xfrm>
            <a:off x="457200" y="1268412"/>
            <a:ext cx="8229600" cy="5184923"/>
          </a:xfrm>
        </p:spPr>
        <p:txBody>
          <a:bodyPr/>
          <a:lstStyle/>
          <a:p>
            <a:pPr algn="just"/>
            <a:r>
              <a:rPr lang="zh-CN" altLang="en-US" sz="1600" dirty="0"/>
              <a:t>固定资产折旧（</a:t>
            </a:r>
            <a:r>
              <a:rPr lang="en-US" altLang="zh-CN" sz="1600" dirty="0"/>
              <a:t>depreciation</a:t>
            </a:r>
            <a:r>
              <a:rPr lang="zh-CN" altLang="en-US" sz="1600" dirty="0"/>
              <a:t>）是指在固定资产使用寿命期内，按照确定的方法对应计折旧额进行系统分摊的会计处理方法。使用寿命是指固定资产的预计寿命，或者该固定资产所能生产产品或提供劳务的数量。应计折旧额是指应计提折旧的固定资产的原价扣除其预计净残值后的金额。折旧概念基础是权责发生制以及体现这一制度要求的配比原则。</a:t>
            </a:r>
            <a:endParaRPr lang="en-US" altLang="zh-CN" sz="1600" dirty="0"/>
          </a:p>
          <a:p>
            <a:pPr algn="just"/>
            <a:r>
              <a:rPr lang="zh-CN" altLang="en-US" sz="1600" dirty="0"/>
              <a:t>残值（</a:t>
            </a:r>
            <a:r>
              <a:rPr lang="en-US" altLang="zh-CN" sz="1600" dirty="0"/>
              <a:t>salvage value</a:t>
            </a:r>
            <a:r>
              <a:rPr lang="zh-CN" altLang="en-US" sz="1600" dirty="0"/>
              <a:t>）是指固定资产提足折旧后剩余的价值，固定资产提足折旧后，残值挂账，等到固定资产报废清理时再进行帐务处理。</a:t>
            </a:r>
            <a:r>
              <a:rPr lang="en-US" altLang="zh-CN" sz="1600" dirty="0"/>
              <a:t>《</a:t>
            </a:r>
            <a:r>
              <a:rPr lang="zh-CN" altLang="en-US" sz="1600" dirty="0"/>
              <a:t>企业所得税暂行条例实施细则</a:t>
            </a:r>
            <a:r>
              <a:rPr lang="en-US" altLang="zh-CN" sz="1600" dirty="0"/>
              <a:t>》</a:t>
            </a:r>
            <a:r>
              <a:rPr lang="zh-CN" altLang="en-US" sz="1600" dirty="0"/>
              <a:t>第三十一条规定</a:t>
            </a:r>
            <a:r>
              <a:rPr lang="en-US" altLang="zh-CN" sz="1600" dirty="0"/>
              <a:t>:“</a:t>
            </a:r>
            <a:r>
              <a:rPr lang="zh-CN" altLang="en-US" sz="1600" dirty="0"/>
              <a:t>在计算折旧前，应当估算固定资产残值，并从固定资产原值中扣除。”残值由企业自行确定，不得超过原价的百分之五。因特殊情况需要调整残值比例的，应当报主管税务机关备案。根据</a:t>
            </a:r>
            <a:r>
              <a:rPr lang="en-US" altLang="zh-CN" sz="1600" dirty="0"/>
              <a:t>《</a:t>
            </a:r>
            <a:r>
              <a:rPr lang="zh-CN" altLang="en-US" sz="1600" dirty="0"/>
              <a:t>国家税务总局关于做好已取消的企业所得税审批项目后续管理工作的通知</a:t>
            </a:r>
            <a:r>
              <a:rPr lang="en-US" altLang="zh-CN" sz="1600" dirty="0"/>
              <a:t>》</a:t>
            </a:r>
            <a:r>
              <a:rPr lang="zh-CN" altLang="en-US" sz="1600" dirty="0"/>
              <a:t>（国税发</a:t>
            </a:r>
            <a:r>
              <a:rPr lang="en-US" altLang="zh-CN" sz="1600" dirty="0"/>
              <a:t>〔2003〕70</a:t>
            </a:r>
            <a:r>
              <a:rPr lang="zh-CN" altLang="en-US" sz="1600" dirty="0"/>
              <a:t>号）第二条之规定固定资产残值比例统一为</a:t>
            </a:r>
            <a:r>
              <a:rPr lang="en-US" altLang="zh-CN" sz="1600" dirty="0"/>
              <a:t>5%</a:t>
            </a:r>
            <a:r>
              <a:rPr lang="zh-CN" altLang="en-US" sz="1600" dirty="0"/>
              <a:t>。根据</a:t>
            </a:r>
            <a:r>
              <a:rPr lang="en-US" altLang="zh-CN" sz="1600" dirty="0"/>
              <a:t>《</a:t>
            </a:r>
            <a:r>
              <a:rPr lang="zh-CN" altLang="en-US" sz="1600" dirty="0"/>
              <a:t>外商投资企业和外国企业所得税法实施细则</a:t>
            </a:r>
            <a:r>
              <a:rPr lang="en-US" altLang="zh-CN" sz="1600" dirty="0"/>
              <a:t>》</a:t>
            </a:r>
            <a:r>
              <a:rPr lang="zh-CN" altLang="en-US" sz="1600" dirty="0"/>
              <a:t>第三十三条的规定，外资企业固定资产残值率一般为</a:t>
            </a:r>
            <a:r>
              <a:rPr lang="en-US" altLang="zh-CN" sz="1600" dirty="0"/>
              <a:t>10%</a:t>
            </a:r>
            <a:r>
              <a:rPr lang="zh-CN" altLang="en-US" sz="1600" dirty="0"/>
              <a:t>。</a:t>
            </a:r>
            <a:endParaRPr lang="en-US" altLang="zh-CN" sz="1600" dirty="0"/>
          </a:p>
          <a:p>
            <a:pPr algn="just"/>
            <a:r>
              <a:rPr lang="zh-CN" altLang="en-US" sz="1600" dirty="0"/>
              <a:t>根据新企业所得税法规定，除另有规定者外，固定资产计提折旧的最低年限如下：</a:t>
            </a:r>
          </a:p>
          <a:p>
            <a:pPr algn="just"/>
            <a:r>
              <a:rPr lang="zh-CN" altLang="en-US" sz="1600" dirty="0"/>
              <a:t>（</a:t>
            </a:r>
            <a:r>
              <a:rPr lang="en-US" altLang="zh-CN" sz="1600" dirty="0"/>
              <a:t>1</a:t>
            </a:r>
            <a:r>
              <a:rPr lang="zh-CN" altLang="en-US" sz="1600" dirty="0"/>
              <a:t>）房屋、建筑物为</a:t>
            </a:r>
            <a:r>
              <a:rPr lang="en-US" altLang="zh-CN" sz="1600" dirty="0"/>
              <a:t>20</a:t>
            </a:r>
            <a:r>
              <a:rPr lang="zh-CN" altLang="en-US" sz="1600" dirty="0"/>
              <a:t>年；（</a:t>
            </a:r>
            <a:r>
              <a:rPr lang="en-US" altLang="zh-CN" sz="1600" dirty="0"/>
              <a:t>2</a:t>
            </a:r>
            <a:r>
              <a:rPr lang="zh-CN" altLang="en-US" sz="1600" dirty="0"/>
              <a:t>）飞机、火车、轮船、机器、机械和其他生产设备为</a:t>
            </a:r>
            <a:r>
              <a:rPr lang="en-US" altLang="zh-CN" sz="1600" dirty="0"/>
              <a:t>10</a:t>
            </a:r>
            <a:r>
              <a:rPr lang="zh-CN" altLang="en-US" sz="1600" dirty="0"/>
              <a:t>年；（</a:t>
            </a:r>
            <a:r>
              <a:rPr lang="en-US" altLang="zh-CN" sz="1600" dirty="0"/>
              <a:t>3</a:t>
            </a:r>
            <a:r>
              <a:rPr lang="zh-CN" altLang="en-US" sz="1600" dirty="0"/>
              <a:t>）与生产经营有关的器具、工具、家具为</a:t>
            </a:r>
            <a:r>
              <a:rPr lang="en-US" altLang="zh-CN" sz="1600" dirty="0"/>
              <a:t>5</a:t>
            </a:r>
            <a:r>
              <a:rPr lang="zh-CN" altLang="en-US" sz="1600" dirty="0"/>
              <a:t>年；（</a:t>
            </a:r>
            <a:r>
              <a:rPr lang="en-US" altLang="zh-CN" sz="1600" dirty="0"/>
              <a:t>4</a:t>
            </a:r>
            <a:r>
              <a:rPr lang="zh-CN" altLang="en-US" sz="1600" dirty="0"/>
              <a:t>）飞机、火车、轮船以外的运输工具为</a:t>
            </a:r>
            <a:r>
              <a:rPr lang="en-US" altLang="zh-CN" sz="1600" dirty="0"/>
              <a:t>4</a:t>
            </a:r>
            <a:r>
              <a:rPr lang="zh-CN" altLang="en-US" sz="1600" dirty="0"/>
              <a:t>年；（</a:t>
            </a:r>
            <a:r>
              <a:rPr lang="en-US" altLang="zh-CN" sz="1600" dirty="0"/>
              <a:t>5</a:t>
            </a:r>
            <a:r>
              <a:rPr lang="zh-CN" altLang="en-US" sz="1600" dirty="0"/>
              <a:t>）电子设备为</a:t>
            </a:r>
            <a:r>
              <a:rPr lang="en-US" altLang="zh-CN" sz="1600" dirty="0"/>
              <a:t>3</a:t>
            </a:r>
            <a:r>
              <a:rPr lang="zh-CN" altLang="en-US" sz="1600" dirty="0"/>
              <a:t>年。</a:t>
            </a:r>
            <a:endParaRPr lang="en-US" altLang="zh-CN" sz="1600" dirty="0"/>
          </a:p>
          <a:p>
            <a:pPr algn="just"/>
            <a:r>
              <a:rPr lang="zh-CN" altLang="en-US" sz="1600" b="1" dirty="0"/>
              <a:t>如果设备出售，需要对售价与账面价值的差额进行纳税。残值（扣除纳税）对公司是现金流入。有些项目的关闭成本很高，这种情况下现金流就是负的。比如矿井的回填需要巨额资金。</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1887BE0A-9B8F-4E95-A7AB-454E13A84946}"/>
              </a:ext>
            </a:extLst>
          </p:cNvPr>
          <p:cNvSpPr>
            <a:spLocks noGrp="1"/>
          </p:cNvSpPr>
          <p:nvPr>
            <p:ph type="title"/>
          </p:nvPr>
        </p:nvSpPr>
        <p:spPr/>
        <p:txBody>
          <a:bodyPr/>
          <a:lstStyle/>
          <a:p>
            <a:r>
              <a:rPr lang="zh-CN" altLang="en-US" dirty="0"/>
              <a:t>附录：运营资本概念</a:t>
            </a:r>
          </a:p>
        </p:txBody>
      </p:sp>
      <p:sp>
        <p:nvSpPr>
          <p:cNvPr id="56323" name="内容占位符 2">
            <a:extLst>
              <a:ext uri="{FF2B5EF4-FFF2-40B4-BE49-F238E27FC236}">
                <a16:creationId xmlns:a16="http://schemas.microsoft.com/office/drawing/2014/main" id="{1ADC3ACB-C563-4309-8F93-7C3D294645A3}"/>
              </a:ext>
            </a:extLst>
          </p:cNvPr>
          <p:cNvSpPr>
            <a:spLocks noGrp="1"/>
          </p:cNvSpPr>
          <p:nvPr>
            <p:ph idx="1"/>
          </p:nvPr>
        </p:nvSpPr>
        <p:spPr>
          <a:xfrm>
            <a:off x="446049" y="1428913"/>
            <a:ext cx="8229600" cy="3816424"/>
          </a:xfrm>
        </p:spPr>
        <p:txBody>
          <a:bodyPr/>
          <a:lstStyle/>
          <a:p>
            <a:r>
              <a:rPr lang="zh-CN" altLang="en-US" sz="2000" dirty="0">
                <a:latin typeface="华文宋体" panose="02010600040101010101" pitchFamily="2" charset="-122"/>
                <a:ea typeface="华文宋体" panose="02010600040101010101" pitchFamily="2" charset="-122"/>
              </a:rPr>
              <a:t>运营资本（</a:t>
            </a:r>
            <a:r>
              <a:rPr lang="en-US" altLang="zh-CN" sz="2000" dirty="0">
                <a:latin typeface="华文宋体" panose="02010600040101010101" pitchFamily="2" charset="-122"/>
                <a:ea typeface="华文宋体" panose="02010600040101010101" pitchFamily="2" charset="-122"/>
              </a:rPr>
              <a:t>working capital</a:t>
            </a:r>
            <a:r>
              <a:rPr lang="zh-CN" altLang="en-US" sz="2000" dirty="0">
                <a:latin typeface="华文宋体" panose="02010600040101010101" pitchFamily="2" charset="-122"/>
                <a:ea typeface="华文宋体" panose="02010600040101010101" pitchFamily="2" charset="-122"/>
              </a:rPr>
              <a:t>）是跟公司、业务或者项目的短期资产有关的净投资，最重要的项目是存货、应收账款和应付账款。</a:t>
            </a:r>
          </a:p>
          <a:p>
            <a:r>
              <a:rPr lang="zh-CN" altLang="en-US" sz="2000" dirty="0">
                <a:latin typeface="华文宋体" panose="02010600040101010101" pitchFamily="2" charset="-122"/>
                <a:ea typeface="华文宋体" panose="02010600040101010101" pitchFamily="2" charset="-122"/>
              </a:rPr>
              <a:t>运营资本</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短期资产</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短期负债。应收账款、原材料及产品存货是主要的短期资产。短期负债主要是应付账款及已经发生但未支付的税收。当项目结束，营运投资部分收回，从而产生现金流入。常见的错误包括：</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）忘记营运资本；（</a:t>
            </a:r>
            <a:r>
              <a:rPr lang="en-US" altLang="zh-CN" sz="2000" dirty="0">
                <a:latin typeface="华文宋体" panose="02010600040101010101" pitchFamily="2" charset="-122"/>
                <a:ea typeface="华文宋体" panose="02010600040101010101" pitchFamily="2" charset="-122"/>
              </a:rPr>
              <a:t>2</a:t>
            </a:r>
            <a:r>
              <a:rPr lang="zh-CN" altLang="en-US" sz="2000" dirty="0">
                <a:latin typeface="华文宋体" panose="02010600040101010101" pitchFamily="2" charset="-122"/>
                <a:ea typeface="华文宋体" panose="02010600040101010101" pitchFamily="2" charset="-122"/>
              </a:rPr>
              <a:t>）忘记营运资本在项目生命周期会发生变化；（</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）忘记营运资本在项目结束时回收。</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一般假定，对运营资本的投资在项目结束后能够全部收回。即最后所有存货全部售出，现金账户全部清算，所有应收账款全部收回。</a:t>
            </a:r>
          </a:p>
          <a:p>
            <a:endParaRPr lang="zh-CN" altLang="en-US" sz="2000" dirty="0">
              <a:latin typeface="华文宋体" panose="02010600040101010101" pitchFamily="2" charset="-122"/>
              <a:ea typeface="华文宋体" panose="02010600040101010101" pitchFamily="2" charset="-122"/>
            </a:endParaRPr>
          </a:p>
        </p:txBody>
      </p:sp>
      <p:sp>
        <p:nvSpPr>
          <p:cNvPr id="2" name="文本框 1">
            <a:extLst>
              <a:ext uri="{FF2B5EF4-FFF2-40B4-BE49-F238E27FC236}">
                <a16:creationId xmlns:a16="http://schemas.microsoft.com/office/drawing/2014/main" id="{63FF03C6-11BC-42DD-9B35-97E965C94D5B}"/>
              </a:ext>
            </a:extLst>
          </p:cNvPr>
          <p:cNvSpPr txBox="1"/>
          <p:nvPr/>
        </p:nvSpPr>
        <p:spPr>
          <a:xfrm>
            <a:off x="852437" y="5305481"/>
            <a:ext cx="7416824" cy="1015663"/>
          </a:xfrm>
          <a:prstGeom prst="rect">
            <a:avLst/>
          </a:prstGeom>
          <a:noFill/>
        </p:spPr>
        <p:txBody>
          <a:bodyPr wrap="square" rtlCol="0">
            <a:spAutoFit/>
          </a:bodyPr>
          <a:lstStyle/>
          <a:p>
            <a:r>
              <a:rPr lang="zh-CN" altLang="en-US" sz="2000" dirty="0"/>
              <a:t>资料来源：</a:t>
            </a:r>
            <a:endParaRPr lang="en-US" altLang="zh-CN" sz="2000" dirty="0"/>
          </a:p>
          <a:p>
            <a:r>
              <a:rPr lang="zh-CN" altLang="en-US" sz="2000" dirty="0"/>
              <a:t>布雷利等</a:t>
            </a:r>
            <a:r>
              <a:rPr lang="en-US" altLang="zh-CN" sz="2000" dirty="0"/>
              <a:t>《</a:t>
            </a:r>
            <a:r>
              <a:rPr lang="zh-CN" altLang="en-US" sz="2000" dirty="0"/>
              <a:t>公司金融原理</a:t>
            </a:r>
            <a:r>
              <a:rPr lang="en-US" altLang="zh-CN" sz="2000" dirty="0"/>
              <a:t>》</a:t>
            </a:r>
            <a:r>
              <a:rPr lang="zh-CN" altLang="en-US" sz="2000" dirty="0"/>
              <a:t>（</a:t>
            </a:r>
            <a:r>
              <a:rPr lang="en-US" altLang="zh-CN" sz="2000" dirty="0"/>
              <a:t>12</a:t>
            </a:r>
            <a:r>
              <a:rPr lang="zh-CN" altLang="en-US" sz="2000" dirty="0"/>
              <a:t>版）</a:t>
            </a:r>
            <a:r>
              <a:rPr lang="en-US" altLang="zh-CN" sz="2000" dirty="0"/>
              <a:t>2017</a:t>
            </a:r>
          </a:p>
          <a:p>
            <a:r>
              <a:rPr lang="zh-CN" altLang="en-US" sz="2000" dirty="0"/>
              <a:t>罗斯等</a:t>
            </a:r>
            <a:r>
              <a:rPr lang="en-US" altLang="zh-CN" sz="2000" dirty="0"/>
              <a:t>《</a:t>
            </a:r>
            <a:r>
              <a:rPr lang="zh-CN" altLang="en-US" sz="2000" dirty="0"/>
              <a:t>公司理财</a:t>
            </a:r>
            <a:r>
              <a:rPr lang="en-US" altLang="zh-CN" sz="2000" dirty="0"/>
              <a:t>》</a:t>
            </a:r>
            <a:r>
              <a:rPr lang="zh-CN" altLang="en-US" sz="2000" dirty="0"/>
              <a:t>（</a:t>
            </a:r>
            <a:r>
              <a:rPr lang="en-US" altLang="zh-CN" sz="2000" dirty="0"/>
              <a:t>11</a:t>
            </a:r>
            <a:r>
              <a:rPr lang="zh-CN" altLang="en-US" sz="2000" dirty="0"/>
              <a:t>版）</a:t>
            </a:r>
            <a:r>
              <a:rPr lang="en-US" altLang="zh-CN" sz="2000" dirty="0"/>
              <a:t>2017</a:t>
            </a:r>
            <a:endParaRPr lang="zh-CN" altLang="en-US" sz="2000" dirty="0"/>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189726-3FDC-40D2-83E6-7D7E2BE78C13}"/>
              </a:ext>
            </a:extLst>
          </p:cNvPr>
          <p:cNvSpPr>
            <a:spLocks noGrp="1"/>
          </p:cNvSpPr>
          <p:nvPr>
            <p:ph type="title"/>
          </p:nvPr>
        </p:nvSpPr>
        <p:spPr/>
        <p:txBody>
          <a:bodyPr/>
          <a:lstStyle/>
          <a:p>
            <a:r>
              <a:rPr lang="zh-CN" altLang="en-US" sz="4000" dirty="0"/>
              <a:t>附录：运营资本投资及回收举例</a:t>
            </a:r>
            <a:r>
              <a:rPr lang="en-US" altLang="zh-CN" sz="4000" dirty="0"/>
              <a:t>1</a:t>
            </a:r>
            <a:endParaRPr lang="zh-CN" altLang="en-US" sz="4000" dirty="0"/>
          </a:p>
        </p:txBody>
      </p:sp>
      <p:sp>
        <p:nvSpPr>
          <p:cNvPr id="3" name="内容占位符 2">
            <a:extLst>
              <a:ext uri="{FF2B5EF4-FFF2-40B4-BE49-F238E27FC236}">
                <a16:creationId xmlns:a16="http://schemas.microsoft.com/office/drawing/2014/main" id="{66098805-B1E1-4BF8-A449-60EA5E4F3889}"/>
              </a:ext>
            </a:extLst>
          </p:cNvPr>
          <p:cNvSpPr>
            <a:spLocks noGrp="1"/>
          </p:cNvSpPr>
          <p:nvPr>
            <p:ph idx="1"/>
          </p:nvPr>
        </p:nvSpPr>
        <p:spPr>
          <a:xfrm>
            <a:off x="477498" y="1310034"/>
            <a:ext cx="8229600" cy="1143001"/>
          </a:xfrm>
        </p:spPr>
        <p:txBody>
          <a:bodyPr/>
          <a:lstStyle/>
          <a:p>
            <a:r>
              <a:rPr lang="zh-CN" altLang="en-US" sz="2400" dirty="0"/>
              <a:t>假设公司在第一期花费</a:t>
            </a:r>
            <a:r>
              <a:rPr lang="en-US" altLang="zh-CN" sz="2400" dirty="0"/>
              <a:t>60</a:t>
            </a:r>
            <a:r>
              <a:rPr lang="zh-CN" altLang="en-US" sz="2400" dirty="0"/>
              <a:t>元生产商品，第二期销售这些商品得到</a:t>
            </a:r>
            <a:r>
              <a:rPr lang="en-US" altLang="zh-CN" sz="2400" dirty="0"/>
              <a:t>100</a:t>
            </a:r>
            <a:r>
              <a:rPr lang="zh-CN" altLang="en-US" sz="2400" dirty="0"/>
              <a:t>元，但是顾客第三期才付款。</a:t>
            </a:r>
          </a:p>
        </p:txBody>
      </p:sp>
      <p:cxnSp>
        <p:nvCxnSpPr>
          <p:cNvPr id="4" name="直接连接符 3">
            <a:extLst>
              <a:ext uri="{FF2B5EF4-FFF2-40B4-BE49-F238E27FC236}">
                <a16:creationId xmlns:a16="http://schemas.microsoft.com/office/drawing/2014/main" id="{8B25E4DE-1E8C-476F-A97F-F7FD7E260105}"/>
              </a:ext>
            </a:extLst>
          </p:cNvPr>
          <p:cNvCxnSpPr>
            <a:cxnSpLocks/>
          </p:cNvCxnSpPr>
          <p:nvPr/>
        </p:nvCxnSpPr>
        <p:spPr bwMode="auto">
          <a:xfrm>
            <a:off x="2199138" y="3058154"/>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 name="直接连接符 7">
            <a:extLst>
              <a:ext uri="{FF2B5EF4-FFF2-40B4-BE49-F238E27FC236}">
                <a16:creationId xmlns:a16="http://schemas.microsoft.com/office/drawing/2014/main" id="{EE9F11CB-D9A6-4373-BD40-421F9B41BD03}"/>
              </a:ext>
            </a:extLst>
          </p:cNvPr>
          <p:cNvCxnSpPr>
            <a:cxnSpLocks noChangeShapeType="1"/>
          </p:cNvCxnSpPr>
          <p:nvPr/>
        </p:nvCxnSpPr>
        <p:spPr bwMode="auto">
          <a:xfrm>
            <a:off x="2199138" y="2950204"/>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7" name="直接连接符 6">
            <a:extLst>
              <a:ext uri="{FF2B5EF4-FFF2-40B4-BE49-F238E27FC236}">
                <a16:creationId xmlns:a16="http://schemas.microsoft.com/office/drawing/2014/main" id="{630DFF4B-55A6-43E5-8FE1-5DD235E1119F}"/>
              </a:ext>
            </a:extLst>
          </p:cNvPr>
          <p:cNvCxnSpPr>
            <a:cxnSpLocks/>
          </p:cNvCxnSpPr>
          <p:nvPr/>
        </p:nvCxnSpPr>
        <p:spPr bwMode="auto">
          <a:xfrm>
            <a:off x="4574038" y="3058154"/>
            <a:ext cx="2376488"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038280B4-83E8-4C95-99F4-7D86DFE38465}"/>
              </a:ext>
            </a:extLst>
          </p:cNvPr>
          <p:cNvCxnSpPr>
            <a:cxnSpLocks noChangeShapeType="1"/>
          </p:cNvCxnSpPr>
          <p:nvPr/>
        </p:nvCxnSpPr>
        <p:spPr bwMode="auto">
          <a:xfrm>
            <a:off x="6956876" y="2961316"/>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9" name="直接连接符 8">
            <a:extLst>
              <a:ext uri="{FF2B5EF4-FFF2-40B4-BE49-F238E27FC236}">
                <a16:creationId xmlns:a16="http://schemas.microsoft.com/office/drawing/2014/main" id="{2613CA5E-5B31-4291-B0DE-22B8787193D7}"/>
              </a:ext>
            </a:extLst>
          </p:cNvPr>
          <p:cNvCxnSpPr>
            <a:cxnSpLocks/>
          </p:cNvCxnSpPr>
          <p:nvPr/>
        </p:nvCxnSpPr>
        <p:spPr bwMode="auto">
          <a:xfrm>
            <a:off x="4575626" y="3054979"/>
            <a:ext cx="2376487" cy="0"/>
          </a:xfrm>
          <a:prstGeom prst="line">
            <a:avLst/>
          </a:prstGeom>
          <a:ln w="1905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 name="直接连接符 7">
            <a:extLst>
              <a:ext uri="{FF2B5EF4-FFF2-40B4-BE49-F238E27FC236}">
                <a16:creationId xmlns:a16="http://schemas.microsoft.com/office/drawing/2014/main" id="{04F95877-A995-4D6C-BD75-43D392F6313E}"/>
              </a:ext>
            </a:extLst>
          </p:cNvPr>
          <p:cNvCxnSpPr>
            <a:cxnSpLocks noChangeShapeType="1"/>
          </p:cNvCxnSpPr>
          <p:nvPr/>
        </p:nvCxnSpPr>
        <p:spPr bwMode="auto">
          <a:xfrm>
            <a:off x="4575626" y="2947029"/>
            <a:ext cx="0" cy="21590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2" name="直接箭头连接符 11">
            <a:extLst>
              <a:ext uri="{FF2B5EF4-FFF2-40B4-BE49-F238E27FC236}">
                <a16:creationId xmlns:a16="http://schemas.microsoft.com/office/drawing/2014/main" id="{A651BD99-1D54-4375-9386-DD2B268A0838}"/>
              </a:ext>
            </a:extLst>
          </p:cNvPr>
          <p:cNvCxnSpPr/>
          <p:nvPr/>
        </p:nvCxnSpPr>
        <p:spPr>
          <a:xfrm>
            <a:off x="2199138" y="3162929"/>
            <a:ext cx="0" cy="526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CFE52C07-FC6F-408A-9C30-F68CDEF0C5BB}"/>
              </a:ext>
            </a:extLst>
          </p:cNvPr>
          <p:cNvCxnSpPr/>
          <p:nvPr/>
        </p:nvCxnSpPr>
        <p:spPr>
          <a:xfrm flipV="1">
            <a:off x="6950526" y="2065174"/>
            <a:ext cx="0" cy="975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7E480B43-FE20-4958-B5DF-CEA0C3008D4A}"/>
              </a:ext>
            </a:extLst>
          </p:cNvPr>
          <p:cNvSpPr txBox="1"/>
          <p:nvPr/>
        </p:nvSpPr>
        <p:spPr>
          <a:xfrm>
            <a:off x="542954" y="3241404"/>
            <a:ext cx="1656184" cy="369332"/>
          </a:xfrm>
          <a:prstGeom prst="rect">
            <a:avLst/>
          </a:prstGeom>
          <a:noFill/>
        </p:spPr>
        <p:txBody>
          <a:bodyPr wrap="square" rtlCol="0">
            <a:spAutoFit/>
          </a:bodyPr>
          <a:lstStyle/>
          <a:p>
            <a:r>
              <a:rPr lang="en-US" altLang="zh-CN" sz="1800" dirty="0"/>
              <a:t>-60</a:t>
            </a:r>
            <a:r>
              <a:rPr lang="zh-CN" altLang="en-US" sz="1800" dirty="0"/>
              <a:t>元生产商品</a:t>
            </a:r>
          </a:p>
        </p:txBody>
      </p:sp>
      <p:sp>
        <p:nvSpPr>
          <p:cNvPr id="16" name="文本框 15">
            <a:extLst>
              <a:ext uri="{FF2B5EF4-FFF2-40B4-BE49-F238E27FC236}">
                <a16:creationId xmlns:a16="http://schemas.microsoft.com/office/drawing/2014/main" id="{02F0EF22-0222-4CFE-81A8-A8557B81C290}"/>
              </a:ext>
            </a:extLst>
          </p:cNvPr>
          <p:cNvSpPr txBox="1"/>
          <p:nvPr/>
        </p:nvSpPr>
        <p:spPr>
          <a:xfrm>
            <a:off x="6977631" y="2159898"/>
            <a:ext cx="1872207" cy="369332"/>
          </a:xfrm>
          <a:prstGeom prst="rect">
            <a:avLst/>
          </a:prstGeom>
          <a:noFill/>
        </p:spPr>
        <p:txBody>
          <a:bodyPr wrap="square" rtlCol="0">
            <a:spAutoFit/>
          </a:bodyPr>
          <a:lstStyle/>
          <a:p>
            <a:r>
              <a:rPr lang="en-US" altLang="zh-CN" sz="1800" dirty="0"/>
              <a:t>100</a:t>
            </a:r>
            <a:r>
              <a:rPr lang="zh-CN" altLang="en-US" sz="1800" dirty="0"/>
              <a:t>元收到付款</a:t>
            </a:r>
          </a:p>
        </p:txBody>
      </p:sp>
      <p:sp>
        <p:nvSpPr>
          <p:cNvPr id="17" name="文本框 16">
            <a:extLst>
              <a:ext uri="{FF2B5EF4-FFF2-40B4-BE49-F238E27FC236}">
                <a16:creationId xmlns:a16="http://schemas.microsoft.com/office/drawing/2014/main" id="{8556C5A0-EEB7-4D75-B89F-EEE4CCDC2964}"/>
              </a:ext>
            </a:extLst>
          </p:cNvPr>
          <p:cNvSpPr txBox="1"/>
          <p:nvPr/>
        </p:nvSpPr>
        <p:spPr>
          <a:xfrm>
            <a:off x="2123728" y="2609026"/>
            <a:ext cx="5256582" cy="369332"/>
          </a:xfrm>
          <a:prstGeom prst="rect">
            <a:avLst/>
          </a:prstGeom>
          <a:noFill/>
        </p:spPr>
        <p:txBody>
          <a:bodyPr wrap="square" rtlCol="0">
            <a:spAutoFit/>
          </a:bodyPr>
          <a:lstStyle/>
          <a:p>
            <a:r>
              <a:rPr lang="en-US" altLang="zh-CN" sz="1800" dirty="0"/>
              <a:t>1                                          2                                      3</a:t>
            </a:r>
            <a:endParaRPr lang="zh-CN" altLang="en-US" sz="1800" dirty="0"/>
          </a:p>
        </p:txBody>
      </p:sp>
      <p:graphicFrame>
        <p:nvGraphicFramePr>
          <p:cNvPr id="18" name="表格 18">
            <a:extLst>
              <a:ext uri="{FF2B5EF4-FFF2-40B4-BE49-F238E27FC236}">
                <a16:creationId xmlns:a16="http://schemas.microsoft.com/office/drawing/2014/main" id="{F2CCF4DE-F64D-45D8-A302-2700EC767933}"/>
              </a:ext>
            </a:extLst>
          </p:cNvPr>
          <p:cNvGraphicFramePr>
            <a:graphicFrameLocks noGrp="1"/>
          </p:cNvGraphicFramePr>
          <p:nvPr>
            <p:extLst>
              <p:ext uri="{D42A27DB-BD31-4B8C-83A1-F6EECF244321}">
                <p14:modId xmlns:p14="http://schemas.microsoft.com/office/powerpoint/2010/main" val="1838700455"/>
              </p:ext>
            </p:extLst>
          </p:nvPr>
        </p:nvGraphicFramePr>
        <p:xfrm>
          <a:off x="683568" y="3951298"/>
          <a:ext cx="7356228" cy="2225040"/>
        </p:xfrm>
        <a:graphic>
          <a:graphicData uri="http://schemas.openxmlformats.org/drawingml/2006/table">
            <a:tbl>
              <a:tblPr firstRow="1" bandRow="1">
                <a:tableStyleId>{5C22544A-7EE6-4342-B048-85BDC9FD1C3A}</a:tableStyleId>
              </a:tblPr>
              <a:tblGrid>
                <a:gridCol w="1839057">
                  <a:extLst>
                    <a:ext uri="{9D8B030D-6E8A-4147-A177-3AD203B41FA5}">
                      <a16:colId xmlns:a16="http://schemas.microsoft.com/office/drawing/2014/main" val="857359718"/>
                    </a:ext>
                  </a:extLst>
                </a:gridCol>
                <a:gridCol w="1839057">
                  <a:extLst>
                    <a:ext uri="{9D8B030D-6E8A-4147-A177-3AD203B41FA5}">
                      <a16:colId xmlns:a16="http://schemas.microsoft.com/office/drawing/2014/main" val="365894"/>
                    </a:ext>
                  </a:extLst>
                </a:gridCol>
                <a:gridCol w="1839057">
                  <a:extLst>
                    <a:ext uri="{9D8B030D-6E8A-4147-A177-3AD203B41FA5}">
                      <a16:colId xmlns:a16="http://schemas.microsoft.com/office/drawing/2014/main" val="1712329868"/>
                    </a:ext>
                  </a:extLst>
                </a:gridCol>
                <a:gridCol w="1839057">
                  <a:extLst>
                    <a:ext uri="{9D8B030D-6E8A-4147-A177-3AD203B41FA5}">
                      <a16:colId xmlns:a16="http://schemas.microsoft.com/office/drawing/2014/main" val="1933203749"/>
                    </a:ext>
                  </a:extLst>
                </a:gridCol>
              </a:tblGrid>
              <a:tr h="370840">
                <a:tc>
                  <a:txBody>
                    <a:bodyPr/>
                    <a:lstStyle/>
                    <a:p>
                      <a:pPr algn="ctr"/>
                      <a:r>
                        <a:rPr lang="zh-CN" altLang="en-US" sz="1800" dirty="0"/>
                        <a:t>时期</a:t>
                      </a:r>
                    </a:p>
                  </a:txBody>
                  <a:tcPr/>
                </a:tc>
                <a:tc>
                  <a:txBody>
                    <a:bodyPr/>
                    <a:lstStyle/>
                    <a:p>
                      <a:pPr algn="ctr"/>
                      <a:r>
                        <a:rPr lang="en-US" altLang="zh-CN" sz="1800" dirty="0"/>
                        <a:t>1</a:t>
                      </a:r>
                      <a:endParaRPr lang="zh-CN" altLang="en-US" sz="1800" dirty="0"/>
                    </a:p>
                  </a:txBody>
                  <a:tcPr/>
                </a:tc>
                <a:tc>
                  <a:txBody>
                    <a:bodyPr/>
                    <a:lstStyle/>
                    <a:p>
                      <a:pPr algn="ctr"/>
                      <a:r>
                        <a:rPr lang="en-US" altLang="zh-CN" sz="1800" dirty="0"/>
                        <a:t>2</a:t>
                      </a:r>
                      <a:endParaRPr lang="zh-CN" altLang="en-US" sz="1800" dirty="0"/>
                    </a:p>
                  </a:txBody>
                  <a:tcPr/>
                </a:tc>
                <a:tc>
                  <a:txBody>
                    <a:bodyPr/>
                    <a:lstStyle/>
                    <a:p>
                      <a:pPr algn="ctr"/>
                      <a:r>
                        <a:rPr lang="en-US" altLang="zh-CN" sz="1800" dirty="0"/>
                        <a:t>3</a:t>
                      </a:r>
                      <a:endParaRPr lang="zh-CN" altLang="en-US" sz="1800" dirty="0"/>
                    </a:p>
                  </a:txBody>
                  <a:tcPr/>
                </a:tc>
                <a:extLst>
                  <a:ext uri="{0D108BD9-81ED-4DB2-BD59-A6C34878D82A}">
                    <a16:rowId xmlns:a16="http://schemas.microsoft.com/office/drawing/2014/main" val="43035249"/>
                  </a:ext>
                </a:extLst>
              </a:tr>
              <a:tr h="370840">
                <a:tc>
                  <a:txBody>
                    <a:bodyPr/>
                    <a:lstStyle/>
                    <a:p>
                      <a:pPr algn="ctr"/>
                      <a:r>
                        <a:rPr lang="zh-CN" altLang="en-US" sz="1800" dirty="0"/>
                        <a:t>会计利润</a:t>
                      </a:r>
                    </a:p>
                  </a:txBody>
                  <a:tcPr/>
                </a:tc>
                <a:tc>
                  <a:txBody>
                    <a:bodyPr/>
                    <a:lstStyle/>
                    <a:p>
                      <a:pPr algn="ctr"/>
                      <a:r>
                        <a:rPr lang="en-US" altLang="zh-CN" sz="1800" dirty="0"/>
                        <a:t>0</a:t>
                      </a:r>
                      <a:endParaRPr lang="zh-CN" altLang="en-US" sz="1800" dirty="0"/>
                    </a:p>
                  </a:txBody>
                  <a:tcPr/>
                </a:tc>
                <a:tc>
                  <a:txBody>
                    <a:bodyPr/>
                    <a:lstStyle/>
                    <a:p>
                      <a:pPr algn="ctr"/>
                      <a:r>
                        <a:rPr lang="en-US" altLang="zh-CN" sz="1800" dirty="0"/>
                        <a:t>100-60=40</a:t>
                      </a:r>
                      <a:endParaRPr lang="zh-CN" altLang="en-US" sz="1800" dirty="0"/>
                    </a:p>
                  </a:txBody>
                  <a:tcPr/>
                </a:tc>
                <a:tc>
                  <a:txBody>
                    <a:bodyPr/>
                    <a:lstStyle/>
                    <a:p>
                      <a:pPr algn="ctr"/>
                      <a:r>
                        <a:rPr lang="en-US" altLang="zh-CN" sz="1800" dirty="0"/>
                        <a:t>0</a:t>
                      </a:r>
                      <a:endParaRPr lang="zh-CN" altLang="en-US" sz="1800" dirty="0"/>
                    </a:p>
                  </a:txBody>
                  <a:tcPr/>
                </a:tc>
                <a:extLst>
                  <a:ext uri="{0D108BD9-81ED-4DB2-BD59-A6C34878D82A}">
                    <a16:rowId xmlns:a16="http://schemas.microsoft.com/office/drawing/2014/main" val="4027406246"/>
                  </a:ext>
                </a:extLst>
              </a:tr>
              <a:tr h="370840">
                <a:tc>
                  <a:txBody>
                    <a:bodyPr/>
                    <a:lstStyle/>
                    <a:p>
                      <a:pPr algn="ctr"/>
                      <a:r>
                        <a:rPr lang="zh-CN" altLang="en-US" sz="1800" dirty="0"/>
                        <a:t>运营资本净投资</a:t>
                      </a:r>
                    </a:p>
                  </a:txBody>
                  <a:tcPr/>
                </a:tc>
                <a:tc>
                  <a:txBody>
                    <a:bodyPr/>
                    <a:lstStyle/>
                    <a:p>
                      <a:pPr algn="l"/>
                      <a:r>
                        <a:rPr lang="en-US" altLang="zh-CN" sz="1800" dirty="0"/>
                        <a:t>60</a:t>
                      </a:r>
                      <a:endParaRPr lang="zh-CN" altLang="en-US" sz="1800" dirty="0"/>
                    </a:p>
                  </a:txBody>
                  <a:tcPr/>
                </a:tc>
                <a:tc>
                  <a:txBody>
                    <a:bodyPr/>
                    <a:lstStyle/>
                    <a:p>
                      <a:pPr algn="l"/>
                      <a:r>
                        <a:rPr lang="en-US" altLang="zh-CN" sz="1800" dirty="0"/>
                        <a:t>40</a:t>
                      </a:r>
                      <a:endParaRPr lang="zh-CN" altLang="en-US" sz="1800" dirty="0"/>
                    </a:p>
                  </a:txBody>
                  <a:tcPr/>
                </a:tc>
                <a:tc>
                  <a:txBody>
                    <a:bodyPr/>
                    <a:lstStyle/>
                    <a:p>
                      <a:pPr algn="l"/>
                      <a:r>
                        <a:rPr lang="en-US" altLang="zh-CN" sz="1800" dirty="0"/>
                        <a:t>-100</a:t>
                      </a:r>
                      <a:endParaRPr lang="zh-CN" altLang="en-US" sz="1800" dirty="0"/>
                    </a:p>
                  </a:txBody>
                  <a:tcPr/>
                </a:tc>
                <a:extLst>
                  <a:ext uri="{0D108BD9-81ED-4DB2-BD59-A6C34878D82A}">
                    <a16:rowId xmlns:a16="http://schemas.microsoft.com/office/drawing/2014/main" val="2440692305"/>
                  </a:ext>
                </a:extLst>
              </a:tr>
              <a:tr h="370840">
                <a:tc>
                  <a:txBody>
                    <a:bodyPr/>
                    <a:lstStyle/>
                    <a:p>
                      <a:pPr algn="ctr"/>
                      <a:r>
                        <a:rPr lang="zh-CN" altLang="en-US" sz="1800" dirty="0"/>
                        <a:t>存货投资</a:t>
                      </a:r>
                    </a:p>
                  </a:txBody>
                  <a:tcPr/>
                </a:tc>
                <a:tc>
                  <a:txBody>
                    <a:bodyPr/>
                    <a:lstStyle/>
                    <a:p>
                      <a:pPr algn="ctr"/>
                      <a:r>
                        <a:rPr lang="en-US" altLang="zh-CN" sz="1800" dirty="0"/>
                        <a:t>60</a:t>
                      </a:r>
                      <a:endParaRPr lang="zh-CN" altLang="en-US" sz="1800" dirty="0"/>
                    </a:p>
                  </a:txBody>
                  <a:tcPr/>
                </a:tc>
                <a:tc>
                  <a:txBody>
                    <a:bodyPr/>
                    <a:lstStyle/>
                    <a:p>
                      <a:pPr algn="ctr"/>
                      <a:r>
                        <a:rPr lang="en-US" altLang="zh-CN" sz="1800" dirty="0"/>
                        <a:t>-60</a:t>
                      </a:r>
                      <a:endParaRPr lang="zh-CN" altLang="en-US" sz="1800" dirty="0"/>
                    </a:p>
                  </a:txBody>
                  <a:tcPr/>
                </a:tc>
                <a:tc>
                  <a:txBody>
                    <a:bodyPr/>
                    <a:lstStyle/>
                    <a:p>
                      <a:pPr algn="ctr"/>
                      <a:r>
                        <a:rPr lang="en-US" altLang="zh-CN" sz="1800" dirty="0"/>
                        <a:t>0</a:t>
                      </a:r>
                      <a:endParaRPr lang="zh-CN" altLang="en-US" sz="1800" dirty="0"/>
                    </a:p>
                  </a:txBody>
                  <a:tcPr/>
                </a:tc>
                <a:extLst>
                  <a:ext uri="{0D108BD9-81ED-4DB2-BD59-A6C34878D82A}">
                    <a16:rowId xmlns:a16="http://schemas.microsoft.com/office/drawing/2014/main" val="3284095113"/>
                  </a:ext>
                </a:extLst>
              </a:tr>
              <a:tr h="370840">
                <a:tc>
                  <a:txBody>
                    <a:bodyPr/>
                    <a:lstStyle/>
                    <a:p>
                      <a:pPr algn="ctr"/>
                      <a:r>
                        <a:rPr lang="zh-CN" altLang="en-US" sz="1800" dirty="0"/>
                        <a:t>应收账款投资</a:t>
                      </a:r>
                    </a:p>
                  </a:txBody>
                  <a:tcPr/>
                </a:tc>
                <a:tc>
                  <a:txBody>
                    <a:bodyPr/>
                    <a:lstStyle/>
                    <a:p>
                      <a:pPr algn="ctr"/>
                      <a:r>
                        <a:rPr lang="en-US" altLang="zh-CN" sz="1800" dirty="0"/>
                        <a:t>0</a:t>
                      </a:r>
                      <a:endParaRPr lang="zh-CN" altLang="en-US" sz="1800" dirty="0"/>
                    </a:p>
                  </a:txBody>
                  <a:tcPr/>
                </a:tc>
                <a:tc>
                  <a:txBody>
                    <a:bodyPr/>
                    <a:lstStyle/>
                    <a:p>
                      <a:pPr algn="ctr"/>
                      <a:r>
                        <a:rPr lang="en-US" altLang="zh-CN" sz="1800" dirty="0"/>
                        <a:t>100</a:t>
                      </a:r>
                      <a:endParaRPr lang="zh-CN" altLang="en-US" sz="1800" dirty="0"/>
                    </a:p>
                  </a:txBody>
                  <a:tcPr/>
                </a:tc>
                <a:tc>
                  <a:txBody>
                    <a:bodyPr/>
                    <a:lstStyle/>
                    <a:p>
                      <a:pPr algn="ctr"/>
                      <a:r>
                        <a:rPr lang="en-US" altLang="zh-CN" sz="1800" dirty="0"/>
                        <a:t>-100</a:t>
                      </a:r>
                      <a:endParaRPr lang="zh-CN" altLang="en-US" sz="1800" dirty="0"/>
                    </a:p>
                  </a:txBody>
                  <a:tcPr/>
                </a:tc>
                <a:extLst>
                  <a:ext uri="{0D108BD9-81ED-4DB2-BD59-A6C34878D82A}">
                    <a16:rowId xmlns:a16="http://schemas.microsoft.com/office/drawing/2014/main" val="889472711"/>
                  </a:ext>
                </a:extLst>
              </a:tr>
              <a:tr h="370840">
                <a:tc>
                  <a:txBody>
                    <a:bodyPr/>
                    <a:lstStyle/>
                    <a:p>
                      <a:pPr algn="ctr"/>
                      <a:r>
                        <a:rPr lang="zh-CN" altLang="en-US" sz="1800" dirty="0"/>
                        <a:t>现金流</a:t>
                      </a:r>
                    </a:p>
                  </a:txBody>
                  <a:tcPr/>
                </a:tc>
                <a:tc>
                  <a:txBody>
                    <a:bodyPr/>
                    <a:lstStyle/>
                    <a:p>
                      <a:pPr algn="ctr"/>
                      <a:r>
                        <a:rPr lang="en-US" altLang="zh-CN" sz="1800" dirty="0"/>
                        <a:t>-60</a:t>
                      </a:r>
                      <a:endParaRPr lang="zh-CN" altLang="en-US" sz="1800" dirty="0"/>
                    </a:p>
                  </a:txBody>
                  <a:tcPr/>
                </a:tc>
                <a:tc>
                  <a:txBody>
                    <a:bodyPr/>
                    <a:lstStyle/>
                    <a:p>
                      <a:pPr algn="ctr"/>
                      <a:r>
                        <a:rPr lang="en-US" altLang="zh-CN" sz="1800" dirty="0"/>
                        <a:t>0</a:t>
                      </a:r>
                      <a:endParaRPr lang="zh-CN" altLang="en-US" sz="1800" dirty="0"/>
                    </a:p>
                  </a:txBody>
                  <a:tcPr/>
                </a:tc>
                <a:tc>
                  <a:txBody>
                    <a:bodyPr/>
                    <a:lstStyle/>
                    <a:p>
                      <a:pPr algn="ctr"/>
                      <a:r>
                        <a:rPr lang="en-US" altLang="zh-CN" sz="1800" dirty="0"/>
                        <a:t>100</a:t>
                      </a:r>
                      <a:endParaRPr lang="zh-CN" altLang="en-US" sz="1800" dirty="0"/>
                    </a:p>
                  </a:txBody>
                  <a:tcPr/>
                </a:tc>
                <a:extLst>
                  <a:ext uri="{0D108BD9-81ED-4DB2-BD59-A6C34878D82A}">
                    <a16:rowId xmlns:a16="http://schemas.microsoft.com/office/drawing/2014/main" val="133428137"/>
                  </a:ext>
                </a:extLst>
              </a:tr>
            </a:tbl>
          </a:graphicData>
        </a:graphic>
      </p:graphicFrame>
      <p:sp>
        <p:nvSpPr>
          <p:cNvPr id="19" name="文本框 18">
            <a:extLst>
              <a:ext uri="{FF2B5EF4-FFF2-40B4-BE49-F238E27FC236}">
                <a16:creationId xmlns:a16="http://schemas.microsoft.com/office/drawing/2014/main" id="{2AF795EF-620F-41B6-BD98-9169F73493C7}"/>
              </a:ext>
            </a:extLst>
          </p:cNvPr>
          <p:cNvSpPr txBox="1"/>
          <p:nvPr/>
        </p:nvSpPr>
        <p:spPr>
          <a:xfrm>
            <a:off x="693418" y="6316845"/>
            <a:ext cx="7416824" cy="400110"/>
          </a:xfrm>
          <a:prstGeom prst="rect">
            <a:avLst/>
          </a:prstGeom>
          <a:noFill/>
        </p:spPr>
        <p:txBody>
          <a:bodyPr wrap="square" rtlCol="0">
            <a:spAutoFit/>
          </a:bodyPr>
          <a:lstStyle/>
          <a:p>
            <a:r>
              <a:rPr lang="zh-CN" altLang="en-US" sz="2000" dirty="0"/>
              <a:t>资料来源：布雷利等</a:t>
            </a:r>
            <a:r>
              <a:rPr lang="en-US" altLang="zh-CN" sz="2000" dirty="0"/>
              <a:t>《</a:t>
            </a:r>
            <a:r>
              <a:rPr lang="zh-CN" altLang="en-US" sz="2000" dirty="0"/>
              <a:t>公司金融原理</a:t>
            </a:r>
            <a:r>
              <a:rPr lang="en-US" altLang="zh-CN" sz="2000" dirty="0"/>
              <a:t>》</a:t>
            </a:r>
            <a:r>
              <a:rPr lang="zh-CN" altLang="en-US" sz="2000" dirty="0"/>
              <a:t>（</a:t>
            </a:r>
            <a:r>
              <a:rPr lang="en-US" altLang="zh-CN" sz="2000" dirty="0"/>
              <a:t>12</a:t>
            </a:r>
            <a:r>
              <a:rPr lang="zh-CN" altLang="en-US" sz="2000" dirty="0"/>
              <a:t>版）</a:t>
            </a:r>
            <a:r>
              <a:rPr lang="en-US" altLang="zh-CN" sz="2000" dirty="0"/>
              <a:t>2017</a:t>
            </a:r>
            <a:r>
              <a:rPr lang="zh-CN" altLang="en-US" sz="2000" dirty="0"/>
              <a:t>：</a:t>
            </a:r>
            <a:r>
              <a:rPr lang="en-US" altLang="zh-CN" sz="2000" dirty="0"/>
              <a:t>112-113</a:t>
            </a:r>
            <a:endParaRPr lang="zh-CN" altLang="en-US" sz="2000" dirty="0"/>
          </a:p>
        </p:txBody>
      </p:sp>
    </p:spTree>
    <p:extLst>
      <p:ext uri="{BB962C8B-B14F-4D97-AF65-F5344CB8AC3E}">
        <p14:creationId xmlns:p14="http://schemas.microsoft.com/office/powerpoint/2010/main" val="121591681"/>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7AE6DE-48CE-4810-BB35-D6A950E1C35A}"/>
              </a:ext>
            </a:extLst>
          </p:cNvPr>
          <p:cNvSpPr>
            <a:spLocks noGrp="1"/>
          </p:cNvSpPr>
          <p:nvPr>
            <p:ph type="title"/>
          </p:nvPr>
        </p:nvSpPr>
        <p:spPr/>
        <p:txBody>
          <a:bodyPr/>
          <a:lstStyle/>
          <a:p>
            <a:r>
              <a:rPr lang="zh-CN" altLang="en-US" dirty="0"/>
              <a:t>附录：运营资本投资举例</a:t>
            </a:r>
            <a:r>
              <a:rPr lang="en-US" altLang="zh-CN" dirty="0"/>
              <a:t>2</a:t>
            </a:r>
            <a:endParaRPr lang="zh-CN" altLang="en-US" dirty="0"/>
          </a:p>
        </p:txBody>
      </p:sp>
      <p:sp>
        <p:nvSpPr>
          <p:cNvPr id="3" name="内容占位符 2">
            <a:extLst>
              <a:ext uri="{FF2B5EF4-FFF2-40B4-BE49-F238E27FC236}">
                <a16:creationId xmlns:a16="http://schemas.microsoft.com/office/drawing/2014/main" id="{906C3026-834C-428A-BA6E-71EB2652AD03}"/>
              </a:ext>
            </a:extLst>
          </p:cNvPr>
          <p:cNvSpPr>
            <a:spLocks noGrp="1"/>
          </p:cNvSpPr>
          <p:nvPr>
            <p:ph idx="1"/>
          </p:nvPr>
        </p:nvSpPr>
        <p:spPr>
          <a:xfrm>
            <a:off x="457200" y="1340768"/>
            <a:ext cx="8229600" cy="4525963"/>
          </a:xfrm>
        </p:spPr>
        <p:txBody>
          <a:bodyPr/>
          <a:lstStyle/>
          <a:p>
            <a:r>
              <a:rPr lang="zh-CN" altLang="en-US" sz="2000" dirty="0"/>
              <a:t>假设公司预测第</a:t>
            </a:r>
            <a:r>
              <a:rPr lang="en-US" altLang="zh-CN" sz="2000" dirty="0"/>
              <a:t>1</a:t>
            </a:r>
            <a:r>
              <a:rPr lang="zh-CN" altLang="en-US" sz="2000" dirty="0"/>
              <a:t>年销售额为</a:t>
            </a:r>
            <a:r>
              <a:rPr lang="en-US" altLang="zh-CN" sz="2000" dirty="0"/>
              <a:t>100000</a:t>
            </a:r>
            <a:r>
              <a:rPr lang="zh-CN" altLang="en-US" sz="2000" dirty="0"/>
              <a:t>元，经营成本为</a:t>
            </a:r>
            <a:r>
              <a:rPr lang="en-US" altLang="zh-CN" sz="2000" dirty="0"/>
              <a:t>50000</a:t>
            </a:r>
            <a:r>
              <a:rPr lang="zh-CN" altLang="en-US" sz="2000" dirty="0"/>
              <a:t>元。如果公司销售和成本支出都是现金支出，则公司收到</a:t>
            </a:r>
            <a:r>
              <a:rPr lang="en-US" altLang="zh-CN" sz="2000" dirty="0"/>
              <a:t>10</a:t>
            </a:r>
            <a:r>
              <a:rPr lang="zh-CN" altLang="en-US" sz="2000" dirty="0"/>
              <a:t>万</a:t>
            </a:r>
            <a:r>
              <a:rPr lang="en-US" altLang="zh-CN" sz="2000" dirty="0"/>
              <a:t>-5</a:t>
            </a:r>
            <a:r>
              <a:rPr lang="zh-CN" altLang="en-US" sz="2000" dirty="0"/>
              <a:t>万元</a:t>
            </a:r>
            <a:r>
              <a:rPr lang="en-US" altLang="zh-CN" sz="2000" dirty="0"/>
              <a:t>=5</a:t>
            </a:r>
            <a:r>
              <a:rPr lang="zh-CN" altLang="en-US" sz="2000" dirty="0"/>
              <a:t>万元现金。但可能出现以下情况：</a:t>
            </a:r>
            <a:endParaRPr lang="en-US" altLang="zh-CN" sz="2000" dirty="0"/>
          </a:p>
          <a:p>
            <a:r>
              <a:rPr lang="zh-CN" altLang="en-US" sz="2000" dirty="0"/>
              <a:t>（</a:t>
            </a:r>
            <a:r>
              <a:rPr lang="en-US" altLang="zh-CN" sz="2000" dirty="0"/>
              <a:t>1</a:t>
            </a:r>
            <a:r>
              <a:rPr lang="zh-CN" altLang="en-US" sz="2000" dirty="0"/>
              <a:t>）管理层预计有</a:t>
            </a:r>
            <a:r>
              <a:rPr lang="en-US" altLang="zh-CN" sz="2000" dirty="0"/>
              <a:t>9000</a:t>
            </a:r>
            <a:r>
              <a:rPr lang="zh-CN" altLang="en-US" sz="2000" dirty="0"/>
              <a:t>元信用销售，因此第</a:t>
            </a:r>
            <a:r>
              <a:rPr lang="en-US" altLang="zh-CN" sz="2000" dirty="0"/>
              <a:t>1</a:t>
            </a:r>
            <a:r>
              <a:rPr lang="zh-CN" altLang="en-US" sz="2000" dirty="0"/>
              <a:t>年获得的现金只有</a:t>
            </a:r>
            <a:r>
              <a:rPr lang="en-US" altLang="zh-CN" sz="2000" dirty="0"/>
              <a:t>91000</a:t>
            </a:r>
            <a:r>
              <a:rPr lang="zh-CN" altLang="en-US" sz="2000" dirty="0"/>
              <a:t>元（</a:t>
            </a:r>
            <a:r>
              <a:rPr lang="en-US" altLang="zh-CN" sz="2000" dirty="0"/>
              <a:t>=100000-9000</a:t>
            </a:r>
            <a:r>
              <a:rPr lang="zh-CN" altLang="en-US" sz="2000" dirty="0"/>
              <a:t>）。</a:t>
            </a:r>
            <a:r>
              <a:rPr lang="en-US" altLang="zh-CN" sz="2000" dirty="0"/>
              <a:t>9000</a:t>
            </a:r>
            <a:r>
              <a:rPr lang="zh-CN" altLang="en-US" sz="2000" dirty="0"/>
              <a:t>元为应收账款投资。</a:t>
            </a:r>
            <a:endParaRPr lang="en-US" altLang="zh-CN" sz="2000" dirty="0"/>
          </a:p>
          <a:p>
            <a:r>
              <a:rPr lang="zh-CN" altLang="en-US" sz="2000" dirty="0"/>
              <a:t>（</a:t>
            </a:r>
            <a:r>
              <a:rPr lang="en-US" altLang="zh-CN" sz="2000" dirty="0"/>
              <a:t>2</a:t>
            </a:r>
            <a:r>
              <a:rPr lang="zh-CN" altLang="en-US" sz="2000" dirty="0"/>
              <a:t>）管理层预计</a:t>
            </a:r>
            <a:r>
              <a:rPr lang="en-US" altLang="zh-CN" sz="2000" dirty="0"/>
              <a:t>5</a:t>
            </a:r>
            <a:r>
              <a:rPr lang="zh-CN" altLang="en-US" sz="2000" dirty="0"/>
              <a:t>万元成本中，</a:t>
            </a:r>
            <a:r>
              <a:rPr lang="en-US" altLang="zh-CN" sz="2000" dirty="0"/>
              <a:t>3000</a:t>
            </a:r>
            <a:r>
              <a:rPr lang="zh-CN" altLang="en-US" sz="2000" dirty="0"/>
              <a:t>元可延期支付。因此现金支出为</a:t>
            </a:r>
            <a:r>
              <a:rPr lang="en-US" altLang="zh-CN" sz="2000" dirty="0"/>
              <a:t>47000</a:t>
            </a:r>
            <a:r>
              <a:rPr lang="zh-CN" altLang="en-US" sz="2000" dirty="0"/>
              <a:t>元（</a:t>
            </a:r>
            <a:r>
              <a:rPr lang="en-US" altLang="zh-CN" sz="2000" dirty="0"/>
              <a:t>=50000-3000</a:t>
            </a:r>
            <a:r>
              <a:rPr lang="zh-CN" altLang="en-US" sz="2000" dirty="0"/>
              <a:t>）。</a:t>
            </a:r>
            <a:r>
              <a:rPr lang="en-US" altLang="zh-CN" sz="2000" dirty="0"/>
              <a:t>3000</a:t>
            </a:r>
            <a:r>
              <a:rPr lang="zh-CN" altLang="en-US" sz="2000" dirty="0"/>
              <a:t>元为应付账款投资。</a:t>
            </a:r>
            <a:endParaRPr lang="en-US" altLang="zh-CN" sz="2000" dirty="0"/>
          </a:p>
          <a:p>
            <a:r>
              <a:rPr lang="zh-CN" altLang="en-US" sz="2000" dirty="0"/>
              <a:t>（</a:t>
            </a:r>
            <a:r>
              <a:rPr lang="en-US" altLang="zh-CN" sz="2000" dirty="0"/>
              <a:t>3</a:t>
            </a:r>
            <a:r>
              <a:rPr lang="zh-CN" altLang="en-US" sz="2000" dirty="0"/>
              <a:t>）管理层决定在第</a:t>
            </a:r>
            <a:r>
              <a:rPr lang="en-US" altLang="zh-CN" sz="2000" dirty="0"/>
              <a:t>1</a:t>
            </a:r>
            <a:r>
              <a:rPr lang="zh-CN" altLang="en-US" sz="2000" dirty="0"/>
              <a:t>年保留</a:t>
            </a:r>
            <a:r>
              <a:rPr lang="en-US" altLang="zh-CN" sz="2000" dirty="0"/>
              <a:t>2500</a:t>
            </a:r>
            <a:r>
              <a:rPr lang="zh-CN" altLang="en-US" sz="2000" dirty="0"/>
              <a:t>元的存货，以避免缺货情况的发生。</a:t>
            </a:r>
            <a:r>
              <a:rPr lang="en-US" altLang="zh-CN" sz="2000" dirty="0"/>
              <a:t>2500</a:t>
            </a:r>
            <a:r>
              <a:rPr lang="zh-CN" altLang="en-US" sz="2000" dirty="0"/>
              <a:t>元为存货投资。</a:t>
            </a:r>
            <a:endParaRPr lang="en-US" altLang="zh-CN" sz="2000" dirty="0"/>
          </a:p>
          <a:p>
            <a:r>
              <a:rPr lang="zh-CN" altLang="en-US" sz="2000" dirty="0"/>
              <a:t>（</a:t>
            </a:r>
            <a:r>
              <a:rPr lang="en-US" altLang="zh-CN" sz="2000" dirty="0"/>
              <a:t>4</a:t>
            </a:r>
            <a:r>
              <a:rPr lang="zh-CN" altLang="en-US" sz="2000" dirty="0"/>
              <a:t>）管理层决定在第</a:t>
            </a:r>
            <a:r>
              <a:rPr lang="en-US" altLang="zh-CN" sz="2000" dirty="0"/>
              <a:t>1</a:t>
            </a:r>
            <a:r>
              <a:rPr lang="zh-CN" altLang="en-US" sz="2000" dirty="0"/>
              <a:t>年留出</a:t>
            </a:r>
            <a:r>
              <a:rPr lang="en-US" altLang="zh-CN" sz="2000" dirty="0"/>
              <a:t>1500</a:t>
            </a:r>
            <a:r>
              <a:rPr lang="zh-CN" altLang="en-US" sz="2000" dirty="0"/>
              <a:t>元现金，以避免现金短缺情况的发生。</a:t>
            </a:r>
            <a:r>
              <a:rPr lang="en-US" altLang="zh-CN" sz="2000" dirty="0"/>
              <a:t>1500</a:t>
            </a:r>
            <a:r>
              <a:rPr lang="zh-CN" altLang="en-US" sz="2000" dirty="0"/>
              <a:t>元为现金投资。</a:t>
            </a:r>
            <a:endParaRPr lang="en-US" altLang="zh-CN" sz="2000" dirty="0"/>
          </a:p>
          <a:p>
            <a:r>
              <a:rPr lang="zh-CN" altLang="en-US" sz="2000" dirty="0"/>
              <a:t>第</a:t>
            </a:r>
            <a:r>
              <a:rPr lang="en-US" altLang="zh-CN" sz="2000" dirty="0"/>
              <a:t>1</a:t>
            </a:r>
            <a:r>
              <a:rPr lang="zh-CN" altLang="en-US" sz="2000" dirty="0"/>
              <a:t>年总运营资本投资</a:t>
            </a:r>
            <a:r>
              <a:rPr lang="en-US" altLang="zh-CN" sz="2000" dirty="0"/>
              <a:t>=9000</a:t>
            </a:r>
            <a:r>
              <a:rPr lang="zh-CN" altLang="en-US" sz="2000" dirty="0"/>
              <a:t>（应收账款）</a:t>
            </a:r>
            <a:r>
              <a:rPr lang="en-US" altLang="zh-CN" sz="2000" dirty="0"/>
              <a:t>-3000</a:t>
            </a:r>
            <a:r>
              <a:rPr lang="zh-CN" altLang="en-US" sz="2000" dirty="0"/>
              <a:t>（应付账款）</a:t>
            </a:r>
            <a:r>
              <a:rPr lang="en-US" altLang="zh-CN" sz="2000" dirty="0"/>
              <a:t>+2500</a:t>
            </a:r>
            <a:r>
              <a:rPr lang="zh-CN" altLang="en-US" sz="2000" dirty="0"/>
              <a:t>（存货）</a:t>
            </a:r>
            <a:r>
              <a:rPr lang="en-US" altLang="zh-CN" sz="2000" dirty="0"/>
              <a:t>+1500</a:t>
            </a:r>
            <a:r>
              <a:rPr lang="zh-CN" altLang="en-US" sz="2000" dirty="0"/>
              <a:t>（现金）</a:t>
            </a:r>
            <a:r>
              <a:rPr lang="en-US" altLang="zh-CN" sz="2000" dirty="0"/>
              <a:t>=10000</a:t>
            </a:r>
            <a:r>
              <a:rPr lang="zh-CN" altLang="en-US" sz="2000" dirty="0"/>
              <a:t>元</a:t>
            </a:r>
            <a:endParaRPr lang="en-US" altLang="zh-CN" sz="2000" dirty="0"/>
          </a:p>
          <a:p>
            <a:endParaRPr lang="zh-CN" altLang="en-US" sz="2000" dirty="0"/>
          </a:p>
        </p:txBody>
      </p:sp>
      <p:sp>
        <p:nvSpPr>
          <p:cNvPr id="5" name="文本框 4">
            <a:extLst>
              <a:ext uri="{FF2B5EF4-FFF2-40B4-BE49-F238E27FC236}">
                <a16:creationId xmlns:a16="http://schemas.microsoft.com/office/drawing/2014/main" id="{629363EA-513F-4E27-812F-D1021B09C24A}"/>
              </a:ext>
            </a:extLst>
          </p:cNvPr>
          <p:cNvSpPr txBox="1"/>
          <p:nvPr/>
        </p:nvSpPr>
        <p:spPr>
          <a:xfrm>
            <a:off x="1403648" y="5866731"/>
            <a:ext cx="5688632" cy="400110"/>
          </a:xfrm>
          <a:prstGeom prst="rect">
            <a:avLst/>
          </a:prstGeom>
          <a:noFill/>
        </p:spPr>
        <p:txBody>
          <a:bodyPr wrap="square">
            <a:spAutoFit/>
          </a:bodyPr>
          <a:lstStyle/>
          <a:p>
            <a:r>
              <a:rPr lang="zh-CN" altLang="en-US" sz="2000" dirty="0"/>
              <a:t>罗斯等</a:t>
            </a:r>
            <a:r>
              <a:rPr lang="en-US" altLang="zh-CN" sz="2000" dirty="0"/>
              <a:t>《</a:t>
            </a:r>
            <a:r>
              <a:rPr lang="zh-CN" altLang="en-US" sz="2000" dirty="0"/>
              <a:t>公司理财</a:t>
            </a:r>
            <a:r>
              <a:rPr lang="en-US" altLang="zh-CN" sz="2000" dirty="0"/>
              <a:t>》</a:t>
            </a:r>
            <a:r>
              <a:rPr lang="zh-CN" altLang="en-US" sz="2000" dirty="0"/>
              <a:t>（</a:t>
            </a:r>
            <a:r>
              <a:rPr lang="en-US" altLang="zh-CN" sz="2000" dirty="0"/>
              <a:t>11</a:t>
            </a:r>
            <a:r>
              <a:rPr lang="zh-CN" altLang="en-US" sz="2000" dirty="0"/>
              <a:t>版）</a:t>
            </a:r>
            <a:r>
              <a:rPr lang="en-US" altLang="zh-CN" sz="2000" dirty="0"/>
              <a:t>2017</a:t>
            </a:r>
            <a:r>
              <a:rPr lang="zh-CN" altLang="en-US" sz="2000" dirty="0"/>
              <a:t>：</a:t>
            </a:r>
            <a:r>
              <a:rPr lang="en-US" altLang="zh-CN" sz="2000" dirty="0"/>
              <a:t>111</a:t>
            </a:r>
            <a:r>
              <a:rPr lang="zh-CN" altLang="en-US" sz="2000" dirty="0"/>
              <a:t>页</a:t>
            </a:r>
          </a:p>
        </p:txBody>
      </p:sp>
    </p:spTree>
    <p:extLst>
      <p:ext uri="{BB962C8B-B14F-4D97-AF65-F5344CB8AC3E}">
        <p14:creationId xmlns:p14="http://schemas.microsoft.com/office/powerpoint/2010/main" val="3526301186"/>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B1D68139-0318-4C37-A302-E8C7CF433179}"/>
              </a:ext>
            </a:extLst>
          </p:cNvPr>
          <p:cNvSpPr>
            <a:spLocks noGrp="1" noChangeArrowheads="1"/>
          </p:cNvSpPr>
          <p:nvPr>
            <p:ph type="title"/>
          </p:nvPr>
        </p:nvSpPr>
        <p:spPr bwMode="auto">
          <a:xfrm>
            <a:off x="539750" y="260350"/>
            <a:ext cx="8305800" cy="9906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什么是资本预算？</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262147" name="Rectangle 3">
            <a:extLst>
              <a:ext uri="{FF2B5EF4-FFF2-40B4-BE49-F238E27FC236}">
                <a16:creationId xmlns:a16="http://schemas.microsoft.com/office/drawing/2014/main" id="{CC7DA923-7FF3-4AB2-8D65-1788C296CD84}"/>
              </a:ext>
            </a:extLst>
          </p:cNvPr>
          <p:cNvSpPr>
            <a:spLocks noGrp="1" noChangeArrowheads="1"/>
          </p:cNvSpPr>
          <p:nvPr>
            <p:ph type="body" idx="1"/>
          </p:nvPr>
        </p:nvSpPr>
        <p:spPr>
          <a:xfrm>
            <a:off x="539750" y="1412776"/>
            <a:ext cx="8305800" cy="4105374"/>
          </a:xfrm>
          <a:noFill/>
        </p:spPr>
        <p:txBody>
          <a:bodyPr lIns="92075" tIns="46039" rIns="92075" bIns="46039"/>
          <a:lstStyle/>
          <a:p>
            <a:pPr>
              <a:spcBef>
                <a:spcPct val="1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你是否决定买一个笔记本电脑？在做决定时考虑哪些因素？</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1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你是否决定出国拿个国外大学的研究生学位？在做决定时考虑哪些因素？</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10000"/>
              </a:spcBef>
            </a:pP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743482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up)">
                                      <p:cBhvr>
                                        <p:cTn id="7" dur="500"/>
                                        <p:tgtEl>
                                          <p:spTgt spid="262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62147">
                                            <p:txEl>
                                              <p:pRg st="1" end="1"/>
                                            </p:txEl>
                                          </p:spTgt>
                                        </p:tgtEl>
                                        <p:attrNameLst>
                                          <p:attrName>style.visibility</p:attrName>
                                        </p:attrNameLst>
                                      </p:cBhvr>
                                      <p:to>
                                        <p:strVal val="visible"/>
                                      </p:to>
                                    </p:set>
                                    <p:animEffect transition="in" filter="wipe(up)">
                                      <p:cBhvr>
                                        <p:cTn id="12" dur="500"/>
                                        <p:tgtEl>
                                          <p:spTgt spid="262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B1D68139-0318-4C37-A302-E8C7CF433179}"/>
              </a:ext>
            </a:extLst>
          </p:cNvPr>
          <p:cNvSpPr>
            <a:spLocks noGrp="1" noChangeArrowheads="1"/>
          </p:cNvSpPr>
          <p:nvPr>
            <p:ph type="title"/>
          </p:nvPr>
        </p:nvSpPr>
        <p:spPr bwMode="auto">
          <a:xfrm>
            <a:off x="539750" y="260350"/>
            <a:ext cx="8305800" cy="9906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什么是资本预算？</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262147" name="Rectangle 3">
            <a:extLst>
              <a:ext uri="{FF2B5EF4-FFF2-40B4-BE49-F238E27FC236}">
                <a16:creationId xmlns:a16="http://schemas.microsoft.com/office/drawing/2014/main" id="{CC7DA923-7FF3-4AB2-8D65-1788C296CD84}"/>
              </a:ext>
            </a:extLst>
          </p:cNvPr>
          <p:cNvSpPr>
            <a:spLocks noGrp="1" noChangeArrowheads="1"/>
          </p:cNvSpPr>
          <p:nvPr>
            <p:ph type="body" idx="1"/>
          </p:nvPr>
        </p:nvSpPr>
        <p:spPr>
          <a:xfrm>
            <a:off x="539750" y="1196975"/>
            <a:ext cx="8305800" cy="4321175"/>
          </a:xfrm>
          <a:noFill/>
        </p:spPr>
        <p:txBody>
          <a:bodyPr lIns="92075" tIns="46039" rIns="92075" bIns="46039"/>
          <a:lstStyle/>
          <a:p>
            <a:pPr>
              <a:spcBef>
                <a:spcPct val="1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企业就项目投资决策分析的过程被称作资本预算（</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capital budgeting</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）。比如：</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spcBef>
                <a:spcPct val="1000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是否推出新的产品、投资实验室、工厂、机器、仓库、展览室。</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2020.12.16</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日蓝月亮</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(06993)</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在港上市，生产液体洗涤液</a:t>
            </a:r>
          </a:p>
          <a:p>
            <a:pPr lvl="1">
              <a:spcBef>
                <a:spcPct val="1000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是否进行市场营销活动</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lvl="1">
              <a:spcBef>
                <a:spcPct val="10000"/>
              </a:spcBef>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是否进行员工培训等。</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资本预算过程包括三个要素</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lvl="1"/>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提出投资项目的</a:t>
            </a:r>
            <a:r>
              <a:rPr lang="zh-CN" altLang="en-US" sz="22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建议</a:t>
            </a:r>
          </a:p>
          <a:p>
            <a:pPr lvl="1"/>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对这些建议进行</a:t>
            </a:r>
            <a:r>
              <a:rPr lang="zh-CN" altLang="en-US" sz="22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评价</a:t>
            </a:r>
          </a:p>
          <a:p>
            <a:pPr lvl="1"/>
            <a:r>
              <a:rPr lang="zh-CN" altLang="en-US" sz="22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决定</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哪些项目被接受，哪些项目被拒绝</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投资项目的遴选标准</a:t>
            </a:r>
            <a:endParaRPr lang="en-US" altLang="zh-CN" sz="2600" b="1" dirty="0">
              <a:latin typeface="Times New Roman" panose="02020603050405020304" pitchFamily="18" charset="0"/>
              <a:ea typeface="宋体" panose="02010600030101010101" pitchFamily="2" charset="-122"/>
              <a:cs typeface="Times New Roman" panose="02020603050405020304" pitchFamily="18" charset="0"/>
            </a:endParaRPr>
          </a:p>
          <a:p>
            <a:pPr lvl="1"/>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增加企业股东财富，为此需选择正</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NPV</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的项目</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62147">
                                            <p:txEl>
                                              <p:pRg st="0" end="0"/>
                                            </p:txEl>
                                          </p:spTgt>
                                        </p:tgtEl>
                                        <p:attrNameLst>
                                          <p:attrName>style.visibility</p:attrName>
                                        </p:attrNameLst>
                                      </p:cBhvr>
                                      <p:to>
                                        <p:strVal val="visible"/>
                                      </p:to>
                                    </p:set>
                                    <p:animEffect transition="in" filter="wipe(up)">
                                      <p:cBhvr>
                                        <p:cTn id="7" dur="500"/>
                                        <p:tgtEl>
                                          <p:spTgt spid="26214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262147">
                                            <p:txEl>
                                              <p:pRg st="1" end="1"/>
                                            </p:txEl>
                                          </p:spTgt>
                                        </p:tgtEl>
                                        <p:attrNameLst>
                                          <p:attrName>style.visibility</p:attrName>
                                        </p:attrNameLst>
                                      </p:cBhvr>
                                      <p:to>
                                        <p:strVal val="visible"/>
                                      </p:to>
                                    </p:set>
                                    <p:animEffect transition="in" filter="wipe(up)">
                                      <p:cBhvr>
                                        <p:cTn id="10" dur="500"/>
                                        <p:tgtEl>
                                          <p:spTgt spid="262147">
                                            <p:txEl>
                                              <p:pRg st="1" end="1"/>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262147">
                                            <p:txEl>
                                              <p:pRg st="2" end="2"/>
                                            </p:txEl>
                                          </p:spTgt>
                                        </p:tgtEl>
                                        <p:attrNameLst>
                                          <p:attrName>style.visibility</p:attrName>
                                        </p:attrNameLst>
                                      </p:cBhvr>
                                      <p:to>
                                        <p:strVal val="visible"/>
                                      </p:to>
                                    </p:set>
                                    <p:animEffect transition="in" filter="wipe(up)">
                                      <p:cBhvr>
                                        <p:cTn id="13" dur="500"/>
                                        <p:tgtEl>
                                          <p:spTgt spid="262147">
                                            <p:txEl>
                                              <p:pRg st="2" end="2"/>
                                            </p:txEl>
                                          </p:spTgt>
                                        </p:tgtEl>
                                      </p:cBhvr>
                                    </p:animEffect>
                                  </p:childTnLst>
                                </p:cTn>
                              </p:par>
                              <p:par>
                                <p:cTn id="14" presetID="22" presetClass="entr" presetSubtype="1" fill="hold" nodeType="withEffect">
                                  <p:stCondLst>
                                    <p:cond delay="0"/>
                                  </p:stCondLst>
                                  <p:childTnLst>
                                    <p:set>
                                      <p:cBhvr>
                                        <p:cTn id="15" dur="1" fill="hold">
                                          <p:stCondLst>
                                            <p:cond delay="0"/>
                                          </p:stCondLst>
                                        </p:cTn>
                                        <p:tgtEl>
                                          <p:spTgt spid="262147">
                                            <p:txEl>
                                              <p:pRg st="3" end="3"/>
                                            </p:txEl>
                                          </p:spTgt>
                                        </p:tgtEl>
                                        <p:attrNameLst>
                                          <p:attrName>style.visibility</p:attrName>
                                        </p:attrNameLst>
                                      </p:cBhvr>
                                      <p:to>
                                        <p:strVal val="visible"/>
                                      </p:to>
                                    </p:set>
                                    <p:animEffect transition="in" filter="wipe(up)">
                                      <p:cBhvr>
                                        <p:cTn id="16" dur="500"/>
                                        <p:tgtEl>
                                          <p:spTgt spid="26214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62147">
                                            <p:txEl>
                                              <p:pRg st="4" end="4"/>
                                            </p:txEl>
                                          </p:spTgt>
                                        </p:tgtEl>
                                        <p:attrNameLst>
                                          <p:attrName>style.visibility</p:attrName>
                                        </p:attrNameLst>
                                      </p:cBhvr>
                                      <p:to>
                                        <p:strVal val="visible"/>
                                      </p:to>
                                    </p:set>
                                    <p:animEffect transition="in" filter="wipe(up)">
                                      <p:cBhvr>
                                        <p:cTn id="21" dur="500"/>
                                        <p:tgtEl>
                                          <p:spTgt spid="262147">
                                            <p:txEl>
                                              <p:pRg st="4" end="4"/>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62147">
                                            <p:txEl>
                                              <p:pRg st="5" end="5"/>
                                            </p:txEl>
                                          </p:spTgt>
                                        </p:tgtEl>
                                        <p:attrNameLst>
                                          <p:attrName>style.visibility</p:attrName>
                                        </p:attrNameLst>
                                      </p:cBhvr>
                                      <p:to>
                                        <p:strVal val="visible"/>
                                      </p:to>
                                    </p:set>
                                    <p:animEffect transition="in" filter="barn(inVertical)">
                                      <p:cBhvr>
                                        <p:cTn id="24" dur="500"/>
                                        <p:tgtEl>
                                          <p:spTgt spid="262147">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262147">
                                            <p:txEl>
                                              <p:pRg st="6" end="6"/>
                                            </p:txEl>
                                          </p:spTgt>
                                        </p:tgtEl>
                                        <p:attrNameLst>
                                          <p:attrName>style.visibility</p:attrName>
                                        </p:attrNameLst>
                                      </p:cBhvr>
                                      <p:to>
                                        <p:strVal val="visible"/>
                                      </p:to>
                                    </p:set>
                                    <p:animEffect transition="in" filter="barn(inVertical)">
                                      <p:cBhvr>
                                        <p:cTn id="27" dur="500"/>
                                        <p:tgtEl>
                                          <p:spTgt spid="262147">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262147">
                                            <p:txEl>
                                              <p:pRg st="7" end="7"/>
                                            </p:txEl>
                                          </p:spTgt>
                                        </p:tgtEl>
                                        <p:attrNameLst>
                                          <p:attrName>style.visibility</p:attrName>
                                        </p:attrNameLst>
                                      </p:cBhvr>
                                      <p:to>
                                        <p:strVal val="visible"/>
                                      </p:to>
                                    </p:set>
                                    <p:animEffect transition="in" filter="barn(inVertical)">
                                      <p:cBhvr>
                                        <p:cTn id="30" dur="500"/>
                                        <p:tgtEl>
                                          <p:spTgt spid="262147">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262147">
                                            <p:txEl>
                                              <p:pRg st="8" end="8"/>
                                            </p:txEl>
                                          </p:spTgt>
                                        </p:tgtEl>
                                        <p:attrNameLst>
                                          <p:attrName>style.visibility</p:attrName>
                                        </p:attrNameLst>
                                      </p:cBhvr>
                                      <p:to>
                                        <p:strVal val="visible"/>
                                      </p:to>
                                    </p:set>
                                    <p:animEffect transition="in" filter="barn(inVertical)">
                                      <p:cBhvr>
                                        <p:cTn id="35" dur="500"/>
                                        <p:tgtEl>
                                          <p:spTgt spid="262147">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262147">
                                            <p:txEl>
                                              <p:pRg st="9" end="9"/>
                                            </p:txEl>
                                          </p:spTgt>
                                        </p:tgtEl>
                                        <p:attrNameLst>
                                          <p:attrName>style.visibility</p:attrName>
                                        </p:attrNameLst>
                                      </p:cBhvr>
                                      <p:to>
                                        <p:strVal val="visible"/>
                                      </p:to>
                                    </p:set>
                                    <p:animEffect transition="in" filter="barn(inVertical)">
                                      <p:cBhvr>
                                        <p:cTn id="38" dur="500"/>
                                        <p:tgtEl>
                                          <p:spTgt spid="2621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CB828810-8D28-4346-83B2-1FD996170DBC}"/>
              </a:ext>
            </a:extLst>
          </p:cNvPr>
          <p:cNvSpPr>
            <a:spLocks noGrp="1" noChangeArrowheads="1"/>
          </p:cNvSpPr>
          <p:nvPr>
            <p:ph type="title"/>
          </p:nvPr>
        </p:nvSpPr>
        <p:spPr bwMode="auto">
          <a:xfrm>
            <a:off x="744538" y="333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项目分析的本质特征</a:t>
            </a:r>
          </a:p>
        </p:txBody>
      </p:sp>
      <p:sp>
        <p:nvSpPr>
          <p:cNvPr id="5" name="内容占位符 4">
            <a:extLst>
              <a:ext uri="{FF2B5EF4-FFF2-40B4-BE49-F238E27FC236}">
                <a16:creationId xmlns:a16="http://schemas.microsoft.com/office/drawing/2014/main" id="{6E62589B-D1C3-42F4-9B1E-49A9166FC929}"/>
              </a:ext>
            </a:extLst>
          </p:cNvPr>
          <p:cNvSpPr>
            <a:spLocks noGrp="1" noChangeArrowheads="1"/>
          </p:cNvSpPr>
          <p:nvPr>
            <p:ph idx="1"/>
          </p:nvPr>
        </p:nvSpPr>
        <p:spPr>
          <a:xfrm>
            <a:off x="223838" y="1052513"/>
            <a:ext cx="8229600" cy="4114800"/>
          </a:xfrm>
        </p:spPr>
        <p:txBody>
          <a:bodyPr/>
          <a:lstStyle/>
          <a:p>
            <a:pPr algn="just"/>
            <a:r>
              <a:rPr lang="zh-CN" altLang="en-US" sz="2400" dirty="0">
                <a:latin typeface="华文宋体" panose="02010600040101010101" pitchFamily="2" charset="-122"/>
                <a:ea typeface="华文宋体" panose="02010600040101010101" pitchFamily="2" charset="-122"/>
              </a:rPr>
              <a:t>资本预算过程的基本分析单位是</a:t>
            </a:r>
            <a:r>
              <a:rPr lang="zh-CN" altLang="en-US" sz="2400" dirty="0">
                <a:highlight>
                  <a:srgbClr val="FFFF00"/>
                </a:highlight>
                <a:latin typeface="华文宋体" panose="02010600040101010101" pitchFamily="2" charset="-122"/>
                <a:ea typeface="华文宋体" panose="02010600040101010101" pitchFamily="2" charset="-122"/>
              </a:rPr>
              <a:t>单个投资项目</a:t>
            </a:r>
            <a:endParaRPr lang="en-US" altLang="zh-CN" sz="2400" dirty="0">
              <a:highlight>
                <a:srgbClr val="FFFF00"/>
              </a:highlight>
              <a:latin typeface="华文宋体" panose="02010600040101010101" pitchFamily="2" charset="-122"/>
              <a:ea typeface="华文宋体" panose="02010600040101010101" pitchFamily="2" charset="-122"/>
            </a:endParaRPr>
          </a:p>
          <a:p>
            <a:pPr algn="just"/>
            <a:r>
              <a:rPr lang="zh-CN" altLang="en-US" sz="2400" dirty="0">
                <a:latin typeface="华文宋体" panose="02010600040101010101" pitchFamily="2" charset="-122"/>
                <a:ea typeface="华文宋体" panose="02010600040101010101" pitchFamily="2" charset="-122"/>
              </a:rPr>
              <a:t>投资项目发端于通过</a:t>
            </a:r>
            <a:r>
              <a:rPr lang="zh-CN" altLang="en-US" sz="2400" dirty="0">
                <a:highlight>
                  <a:srgbClr val="FFFF00"/>
                </a:highlight>
                <a:latin typeface="华文宋体" panose="02010600040101010101" pitchFamily="2" charset="-122"/>
                <a:ea typeface="华文宋体" panose="02010600040101010101" pitchFamily="2" charset="-122"/>
              </a:rPr>
              <a:t>生产</a:t>
            </a:r>
            <a:r>
              <a:rPr lang="zh-CN" altLang="en-US" sz="2400" dirty="0">
                <a:latin typeface="华文宋体" panose="02010600040101010101" pitchFamily="2" charset="-122"/>
                <a:ea typeface="华文宋体" panose="02010600040101010101" pitchFamily="2" charset="-122"/>
              </a:rPr>
              <a:t>一个新产品或</a:t>
            </a:r>
            <a:r>
              <a:rPr lang="zh-CN" altLang="en-US" sz="2400" dirty="0">
                <a:highlight>
                  <a:srgbClr val="FFFF00"/>
                </a:highlight>
                <a:latin typeface="华文宋体" panose="02010600040101010101" pitchFamily="2" charset="-122"/>
                <a:ea typeface="华文宋体" panose="02010600040101010101" pitchFamily="2" charset="-122"/>
              </a:rPr>
              <a:t>提高</a:t>
            </a:r>
            <a:r>
              <a:rPr lang="zh-CN" altLang="en-US" sz="2400" dirty="0">
                <a:latin typeface="华文宋体" panose="02010600040101010101" pitchFamily="2" charset="-122"/>
                <a:ea typeface="华文宋体" panose="02010600040101010101" pitchFamily="2" charset="-122"/>
              </a:rPr>
              <a:t>现有产品生产方式而增加股东财富的初衷。</a:t>
            </a:r>
            <a:endParaRPr lang="en-US" altLang="zh-CN" sz="2400" dirty="0">
              <a:latin typeface="华文宋体" panose="02010600040101010101" pitchFamily="2" charset="-122"/>
              <a:ea typeface="华文宋体" panose="02010600040101010101" pitchFamily="2" charset="-122"/>
            </a:endParaRPr>
          </a:p>
          <a:p>
            <a:pPr algn="just"/>
            <a:r>
              <a:rPr lang="zh-CN" altLang="en-US" sz="2400" dirty="0">
                <a:highlight>
                  <a:srgbClr val="FFFF00"/>
                </a:highlight>
                <a:latin typeface="华文宋体" panose="02010600040101010101" pitchFamily="2" charset="-122"/>
                <a:ea typeface="华文宋体" panose="02010600040101010101" pitchFamily="2" charset="-122"/>
              </a:rPr>
              <a:t>投资项目分析涉及时间轴上</a:t>
            </a:r>
            <a:r>
              <a:rPr lang="zh-CN" altLang="en-US" sz="2400" dirty="0">
                <a:latin typeface="华文宋体" panose="02010600040101010101" pitchFamily="2" charset="-122"/>
                <a:ea typeface="华文宋体" panose="02010600040101010101" pitchFamily="2" charset="-122"/>
              </a:rPr>
              <a:t>的一系列决策和可能的事件。原始构想→收集相关信息评估实施该构想所产生的成本和收益→设计最优策略实施该项目。</a:t>
            </a:r>
            <a:endParaRPr lang="en-US" altLang="zh-CN" sz="2400" dirty="0">
              <a:latin typeface="华文宋体" panose="02010600040101010101" pitchFamily="2" charset="-122"/>
              <a:ea typeface="华文宋体" panose="02010600040101010101" pitchFamily="2" charset="-122"/>
            </a:endParaRPr>
          </a:p>
          <a:p>
            <a:pPr algn="just"/>
            <a:r>
              <a:rPr lang="zh-CN" altLang="en-US" sz="2400" dirty="0">
                <a:latin typeface="华文宋体" panose="02010600040101010101" pitchFamily="2" charset="-122"/>
                <a:ea typeface="华文宋体" panose="02010600040101010101" pitchFamily="2" charset="-122"/>
              </a:rPr>
              <a:t>比如：制作电影在未见任何现金流之前，需要若干年的资金投入。只有当现金流入的现值超过现金流出的现值时，项目才会增加股东价值。</a:t>
            </a:r>
            <a:endParaRPr lang="en-US" altLang="zh-CN" sz="2400" dirty="0">
              <a:latin typeface="华文宋体" panose="02010600040101010101" pitchFamily="2" charset="-122"/>
              <a:ea typeface="华文宋体" panose="02010600040101010101" pitchFamily="2" charset="-122"/>
            </a:endParaRPr>
          </a:p>
          <a:p>
            <a:pPr algn="just"/>
            <a:r>
              <a:rPr lang="zh-CN" altLang="en-US" sz="2400" dirty="0">
                <a:latin typeface="华文宋体" panose="02010600040101010101" pitchFamily="2" charset="-122"/>
                <a:ea typeface="华文宋体" panose="02010600040101010101" pitchFamily="2" charset="-122"/>
              </a:rPr>
              <a:t>预测从电影可能带来的现金流入和流出是一件很难的工作。现金流既依赖于你所能控制的一系列决定和行动，也依赖于你完全不能掌握的一系列事件。预测一个项目的现金流是困难的，评估它们对股东价值的影响也是复杂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A8418AF-1592-4E8F-8E20-1D8C6EEE4E94}"/>
              </a:ext>
            </a:extLst>
          </p:cNvPr>
          <p:cNvSpPr>
            <a:spLocks noGrp="1"/>
          </p:cNvSpPr>
          <p:nvPr>
            <p:ph type="title"/>
          </p:nvPr>
        </p:nvSpPr>
        <p:spPr bwMode="auto">
          <a:xfrm>
            <a:off x="684213" y="4460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latin typeface="Cambria" panose="02040503050406030204" pitchFamily="18" charset="0"/>
                <a:ea typeface="宋体" panose="02010600030101010101" pitchFamily="2" charset="-122"/>
                <a:cs typeface="Times New Roman" panose="02020603050405020304" pitchFamily="18" charset="0"/>
              </a:rPr>
              <a:t>项目投资设想从何而来？</a:t>
            </a:r>
          </a:p>
        </p:txBody>
      </p:sp>
      <p:sp>
        <p:nvSpPr>
          <p:cNvPr id="16387" name="内容占位符 2">
            <a:extLst>
              <a:ext uri="{FF2B5EF4-FFF2-40B4-BE49-F238E27FC236}">
                <a16:creationId xmlns:a16="http://schemas.microsoft.com/office/drawing/2014/main" id="{3036B7B0-9018-4BA8-B8F7-8423DF5C3575}"/>
              </a:ext>
            </a:extLst>
          </p:cNvPr>
          <p:cNvSpPr>
            <a:spLocks noGrp="1" noChangeArrowheads="1"/>
          </p:cNvSpPr>
          <p:nvPr>
            <p:ph sz="half" idx="1"/>
          </p:nvPr>
        </p:nvSpPr>
        <p:spPr>
          <a:xfrm>
            <a:off x="355600" y="1268413"/>
            <a:ext cx="8320088" cy="4824412"/>
          </a:xfrm>
        </p:spPr>
        <p:txBody>
          <a:bodyPr/>
          <a:lstStyle/>
          <a:p>
            <a:pPr>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大多数投资项目可划分为三类：</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sz="18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生产新的产品</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：新的生产线（工厂、设备、存货等）。</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新冠疫苗，口罩</a:t>
            </a:r>
          </a:p>
          <a:p>
            <a:pPr lvl="1">
              <a:lnSpc>
                <a:spcPct val="125000"/>
              </a:lnSpc>
            </a:pPr>
            <a:r>
              <a:rPr lang="zh-CN" altLang="en-US" sz="18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降低成本</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：投资自动设备，以降低劳动成本</a:t>
            </a:r>
          </a:p>
          <a:p>
            <a:pPr lvl="1">
              <a:lnSpc>
                <a:spcPct val="125000"/>
              </a:lnSpc>
            </a:pPr>
            <a:r>
              <a:rPr lang="zh-CN" altLang="en-US" sz="18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现有资产置换</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：替换现有工厂以扩大产能或降低运营成本</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项目设想</a:t>
            </a:r>
            <a:r>
              <a:rPr lang="zh-CN" altLang="en-US" sz="20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来源</a:t>
            </a:r>
            <a:endParaRPr lang="en-US" altLang="zh-CN" sz="2000" dirty="0">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现有客户：产生新的需求，研发部门为新产品提供技术方案或新产品来源</a:t>
            </a:r>
          </a:p>
          <a:p>
            <a:pPr lvl="1">
              <a:lnSpc>
                <a:spcPct val="125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竞争原因：</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XYZ</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企业并购</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ABC</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，并购属于资本预算项目</a:t>
            </a:r>
          </a:p>
          <a:p>
            <a:pPr lvl="1">
              <a:lnSpc>
                <a:spcPct val="125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公司生产部门：提高产品或降低成本的想法来自生产部分</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政府需求：公共卫生危机（新冠）、战争等导致的政府需求和社会需求</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公司提供激励机制让管理层或员工可以随时提出投资建议很重要。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anim calcmode="lin" valueType="num">
                                      <p:cBhvr additive="base">
                                        <p:cTn id="11"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3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 calcmode="lin" valueType="num">
                                      <p:cBhvr additive="base">
                                        <p:cTn id="15"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38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6387">
                                            <p:txEl>
                                              <p:pRg st="6" end="6"/>
                                            </p:txEl>
                                          </p:spTgt>
                                        </p:tgtEl>
                                        <p:attrNameLst>
                                          <p:attrName>style.visibility</p:attrName>
                                        </p:attrNameLst>
                                      </p:cBhvr>
                                      <p:to>
                                        <p:strVal val="visible"/>
                                      </p:to>
                                    </p:set>
                                    <p:anim calcmode="lin" valueType="num">
                                      <p:cBhvr additive="base">
                                        <p:cTn id="3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38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 calcmode="lin" valueType="num">
                                      <p:cBhvr additive="base">
                                        <p:cTn id="37"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6387">
                                            <p:txEl>
                                              <p:pRg st="8" end="8"/>
                                            </p:txEl>
                                          </p:spTgt>
                                        </p:tgtEl>
                                        <p:attrNameLst>
                                          <p:attrName>style.visibility</p:attrName>
                                        </p:attrNameLst>
                                      </p:cBhvr>
                                      <p:to>
                                        <p:strVal val="visible"/>
                                      </p:to>
                                    </p:set>
                                    <p:anim calcmode="lin" valueType="num">
                                      <p:cBhvr additive="base">
                                        <p:cTn id="41"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6387">
                                            <p:txEl>
                                              <p:pRg st="9" end="9"/>
                                            </p:txEl>
                                          </p:spTgt>
                                        </p:tgtEl>
                                        <p:attrNameLst>
                                          <p:attrName>style.visibility</p:attrName>
                                        </p:attrNameLst>
                                      </p:cBhvr>
                                      <p:to>
                                        <p:strVal val="visible"/>
                                      </p:to>
                                    </p:set>
                                    <p:anim calcmode="lin" valueType="num">
                                      <p:cBhvr additive="base">
                                        <p:cTn id="47" dur="5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39437D0A-DB43-4BBC-A1BA-45EDC1DB6612}"/>
              </a:ext>
            </a:extLst>
          </p:cNvPr>
          <p:cNvSpPr>
            <a:spLocks noGrp="1" noChangeArrowheads="1"/>
          </p:cNvSpPr>
          <p:nvPr>
            <p:ph type="title"/>
          </p:nvPr>
        </p:nvSpPr>
        <p:spPr bwMode="auto">
          <a:xfrm>
            <a:off x="454948" y="326275"/>
            <a:ext cx="8229600" cy="78298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投资准则需要遵循的原则</a:t>
            </a:r>
          </a:p>
        </p:txBody>
      </p:sp>
      <mc:AlternateContent xmlns:mc="http://schemas.openxmlformats.org/markup-compatibility/2006">
        <mc:Choice xmlns:a14="http://schemas.microsoft.com/office/drawing/2010/main" Requires="a14">
          <p:sp>
            <p:nvSpPr>
              <p:cNvPr id="17411" name="内容占位符 2">
                <a:extLst>
                  <a:ext uri="{FF2B5EF4-FFF2-40B4-BE49-F238E27FC236}">
                    <a16:creationId xmlns:a16="http://schemas.microsoft.com/office/drawing/2014/main" id="{108773B2-9BC1-44C8-8B6A-10B09EB6ED8D}"/>
                  </a:ext>
                </a:extLst>
              </p:cNvPr>
              <p:cNvSpPr>
                <a:spLocks noGrp="1" noChangeArrowheads="1"/>
              </p:cNvSpPr>
              <p:nvPr>
                <p:ph idx="1"/>
              </p:nvPr>
            </p:nvSpPr>
            <p:spPr>
              <a:xfrm>
                <a:off x="474998" y="1114484"/>
                <a:ext cx="8229600" cy="3744416"/>
              </a:xfrm>
            </p:spPr>
            <p:txBody>
              <a:bodyPr/>
              <a:lstStyle/>
              <a:p>
                <a:pPr>
                  <a:defRPr/>
                </a:pPr>
                <a:r>
                  <a:rPr lang="zh-CN" altLang="en-US" sz="2400" b="1" dirty="0">
                    <a:highlight>
                      <a:srgbClr val="FFFF00"/>
                    </a:highlight>
                    <a:latin typeface="华文中宋" panose="02010600040101010101" pitchFamily="2" charset="-122"/>
                    <a:ea typeface="华文中宋" panose="02010600040101010101" pitchFamily="2" charset="-122"/>
                  </a:rPr>
                  <a:t>投资决策规则</a:t>
                </a:r>
                <a:r>
                  <a:rPr lang="zh-CN" altLang="en-US" sz="2400" b="1" dirty="0">
                    <a:latin typeface="华文中宋" panose="02010600040101010101" pitchFamily="2" charset="-122"/>
                    <a:ea typeface="华文中宋" panose="02010600040101010101" pitchFamily="2" charset="-122"/>
                  </a:rPr>
                  <a:t>又称</a:t>
                </a:r>
                <a:r>
                  <a:rPr lang="zh-CN" altLang="en-US" sz="2400" b="1" dirty="0">
                    <a:highlight>
                      <a:srgbClr val="FFFF00"/>
                    </a:highlight>
                    <a:latin typeface="华文中宋" panose="02010600040101010101" pitchFamily="2" charset="-122"/>
                    <a:ea typeface="华文中宋" panose="02010600040101010101" pitchFamily="2" charset="-122"/>
                  </a:rPr>
                  <a:t>资本预算技术</a:t>
                </a:r>
                <a:r>
                  <a:rPr lang="zh-CN" altLang="en-US" sz="2400" b="1" dirty="0">
                    <a:latin typeface="华文中宋" panose="02010600040101010101" pitchFamily="2" charset="-122"/>
                    <a:ea typeface="华文中宋" panose="02010600040101010101" pitchFamily="2" charset="-122"/>
                  </a:rPr>
                  <a:t>（</a:t>
                </a:r>
                <a:r>
                  <a:rPr lang="en-US" altLang="zh-CN" sz="2400" b="1" dirty="0">
                    <a:latin typeface="华文中宋" panose="02010600040101010101" pitchFamily="2" charset="-122"/>
                    <a:ea typeface="华文中宋" panose="02010600040101010101" pitchFamily="2" charset="-122"/>
                  </a:rPr>
                  <a:t>Capital Budgeting Techniques</a:t>
                </a:r>
                <a:r>
                  <a:rPr lang="zh-CN" altLang="en-US" sz="2400" b="1"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，最好的预算技术具有最大化股东财富的特征。这些特征可进一步分解为如下单独的准则：</a:t>
                </a:r>
                <a:endParaRPr lang="en-US" altLang="zh-CN" sz="2400" dirty="0">
                  <a:latin typeface="华文中宋" panose="02010600040101010101" pitchFamily="2" charset="-122"/>
                  <a:ea typeface="华文中宋" panose="02010600040101010101" pitchFamily="2" charset="-122"/>
                </a:endParaRPr>
              </a:p>
              <a:p>
                <a:pPr lvl="1">
                  <a:defRPr/>
                </a:pPr>
                <a:r>
                  <a:rPr lang="zh-CN" altLang="en-US" sz="2000" dirty="0">
                    <a:latin typeface="华文中宋" panose="02010600040101010101" pitchFamily="2" charset="-122"/>
                    <a:ea typeface="华文中宋" panose="02010600040101010101" pitchFamily="2" charset="-122"/>
                  </a:rPr>
                  <a:t>考虑全部现金流</a:t>
                </a:r>
                <a:endParaRPr lang="en-US" altLang="zh-CN" sz="2000" dirty="0">
                  <a:latin typeface="华文中宋" panose="02010600040101010101" pitchFamily="2" charset="-122"/>
                  <a:ea typeface="华文中宋" panose="02010600040101010101" pitchFamily="2" charset="-122"/>
                </a:endParaRPr>
              </a:p>
              <a:p>
                <a:pPr lvl="1">
                  <a:defRPr/>
                </a:pPr>
                <a:r>
                  <a:rPr lang="zh-CN" altLang="en-US" sz="2000" dirty="0">
                    <a:latin typeface="华文中宋" panose="02010600040101010101" pitchFamily="2" charset="-122"/>
                    <a:ea typeface="华文中宋" panose="02010600040101010101" pitchFamily="2" charset="-122"/>
                  </a:rPr>
                  <a:t>现金流应该用机会成本进行折现</a:t>
                </a:r>
                <a:endParaRPr lang="en-US" altLang="zh-CN" sz="2000" dirty="0">
                  <a:latin typeface="华文中宋" panose="02010600040101010101" pitchFamily="2" charset="-122"/>
                  <a:ea typeface="华文中宋" panose="02010600040101010101" pitchFamily="2" charset="-122"/>
                </a:endParaRPr>
              </a:p>
              <a:p>
                <a:pPr lvl="1">
                  <a:defRPr/>
                </a:pPr>
                <a:r>
                  <a:rPr lang="zh-CN" altLang="en-US" sz="2000" dirty="0">
                    <a:latin typeface="华文中宋" panose="02010600040101010101" pitchFamily="2" charset="-122"/>
                    <a:ea typeface="华文中宋" panose="02010600040101010101" pitchFamily="2" charset="-122"/>
                  </a:rPr>
                  <a:t>能够正确地从互斥项目中选择，使得股东财富最大化的项目</a:t>
                </a:r>
                <a:endParaRPr lang="en-US" altLang="zh-CN" sz="2000" dirty="0">
                  <a:latin typeface="华文中宋" panose="02010600040101010101" pitchFamily="2" charset="-122"/>
                  <a:ea typeface="华文中宋" panose="02010600040101010101" pitchFamily="2" charset="-122"/>
                </a:endParaRPr>
              </a:p>
              <a:p>
                <a:pPr lvl="1">
                  <a:defRPr/>
                </a:pPr>
                <a:r>
                  <a:rPr lang="zh-CN" altLang="en-US" sz="2000" dirty="0">
                    <a:latin typeface="华文中宋" panose="02010600040101010101" pitchFamily="2" charset="-122"/>
                    <a:ea typeface="华文中宋" panose="02010600040101010101" pitchFamily="2" charset="-122"/>
                  </a:rPr>
                  <a:t>经理能够独立于其他项目考察一个项目（价值可加性原则，</a:t>
                </a:r>
                <a:r>
                  <a:rPr lang="en-US" altLang="zh-CN" sz="2000" dirty="0">
                    <a:latin typeface="华文中宋" panose="02010600040101010101" pitchFamily="2" charset="-122"/>
                    <a:ea typeface="华文中宋" panose="02010600040101010101" pitchFamily="2" charset="-122"/>
                  </a:rPr>
                  <a:t>value-additivity principle</a:t>
                </a:r>
                <a:r>
                  <a:rPr lang="zh-CN" altLang="en-US" sz="2000" dirty="0">
                    <a:latin typeface="华文中宋" panose="02010600040101010101" pitchFamily="2" charset="-122"/>
                    <a:ea typeface="华文中宋" panose="02010600040101010101" pitchFamily="2" charset="-122"/>
                  </a:rPr>
                  <a:t>）。价值可加性，是指单独项目的价值构成企业的价值，即</a:t>
                </a:r>
                <a14:m>
                  <m:oMath xmlns:m="http://schemas.openxmlformats.org/officeDocument/2006/math">
                    <m:r>
                      <a:rPr lang="en-US" altLang="zh-CN" sz="2000" b="0" i="1" smtClean="0">
                        <a:latin typeface="Cambria Math" panose="02040503050406030204" pitchFamily="18" charset="0"/>
                        <a:ea typeface="华文中宋" panose="02010600040101010101" pitchFamily="2" charset="-122"/>
                      </a:rPr>
                      <m:t>𝑉</m:t>
                    </m:r>
                    <m:r>
                      <a:rPr lang="en-US" altLang="zh-CN" sz="2000" b="0" i="1" smtClean="0">
                        <a:latin typeface="Cambria Math" panose="02040503050406030204" pitchFamily="18" charset="0"/>
                        <a:ea typeface="华文中宋" panose="02010600040101010101" pitchFamily="2" charset="-122"/>
                      </a:rPr>
                      <m:t>=</m:t>
                    </m:r>
                    <m:nary>
                      <m:naryPr>
                        <m:chr m:val="∑"/>
                        <m:ctrlPr>
                          <a:rPr lang="en-US" altLang="zh-CN" sz="2000" b="0" i="1" smtClean="0">
                            <a:latin typeface="Cambria Math" panose="02040503050406030204" pitchFamily="18" charset="0"/>
                            <a:ea typeface="华文中宋" panose="02010600040101010101" pitchFamily="2" charset="-122"/>
                          </a:rPr>
                        </m:ctrlPr>
                      </m:naryPr>
                      <m:sub>
                        <m:r>
                          <m:rPr>
                            <m:brk m:alnAt="23"/>
                          </m:rPr>
                          <a:rPr lang="en-US" altLang="zh-CN" sz="2000" b="0" i="1" smtClean="0">
                            <a:latin typeface="Cambria Math" panose="02040503050406030204" pitchFamily="18" charset="0"/>
                            <a:ea typeface="华文中宋" panose="02010600040101010101" pitchFamily="2" charset="-122"/>
                          </a:rPr>
                          <m:t>𝑗</m:t>
                        </m:r>
                        <m:r>
                          <a:rPr lang="en-US" altLang="zh-CN" sz="2000" b="0" i="1" smtClean="0">
                            <a:latin typeface="Cambria Math" panose="02040503050406030204" pitchFamily="18" charset="0"/>
                            <a:ea typeface="华文中宋" panose="02010600040101010101" pitchFamily="2" charset="-122"/>
                          </a:rPr>
                          <m:t>=1</m:t>
                        </m:r>
                      </m:sub>
                      <m:sup>
                        <m:r>
                          <a:rPr lang="en-US" altLang="zh-CN" sz="2000" b="0" i="1" smtClean="0">
                            <a:latin typeface="Cambria Math" panose="02040503050406030204" pitchFamily="18" charset="0"/>
                            <a:ea typeface="华文中宋" panose="02010600040101010101" pitchFamily="2" charset="-122"/>
                          </a:rPr>
                          <m:t>𝑁</m:t>
                        </m:r>
                      </m:sup>
                      <m:e>
                        <m:sSub>
                          <m:sSubPr>
                            <m:ctrlPr>
                              <a:rPr lang="en-US" altLang="zh-CN" sz="2000" b="0" i="1" smtClean="0">
                                <a:latin typeface="Cambria Math" panose="02040503050406030204" pitchFamily="18" charset="0"/>
                                <a:ea typeface="华文中宋" panose="02010600040101010101" pitchFamily="2" charset="-122"/>
                              </a:rPr>
                            </m:ctrlPr>
                          </m:sSubPr>
                          <m:e>
                            <m:r>
                              <a:rPr lang="en-US" altLang="zh-CN" sz="2000" b="0" i="1" smtClean="0">
                                <a:latin typeface="Cambria Math" panose="02040503050406030204" pitchFamily="18" charset="0"/>
                                <a:ea typeface="华文中宋" panose="02010600040101010101" pitchFamily="2" charset="-122"/>
                              </a:rPr>
                              <m:t>𝑉</m:t>
                            </m:r>
                          </m:e>
                          <m:sub>
                            <m:r>
                              <a:rPr lang="en-US" altLang="zh-CN" sz="2000" b="0" i="1" smtClean="0">
                                <a:latin typeface="Cambria Math" panose="02040503050406030204" pitchFamily="18" charset="0"/>
                                <a:ea typeface="华文中宋" panose="02010600040101010101" pitchFamily="2" charset="-122"/>
                              </a:rPr>
                              <m:t>𝑗</m:t>
                            </m:r>
                          </m:sub>
                        </m:sSub>
                      </m:e>
                    </m:nary>
                  </m:oMath>
                </a14:m>
                <a:r>
                  <a:rPr lang="zh-CN" altLang="en-US" sz="2000" dirty="0">
                    <a:latin typeface="华文中宋" panose="02010600040101010101" pitchFamily="2" charset="-122"/>
                    <a:ea typeface="华文中宋" panose="02010600040101010101" pitchFamily="2" charset="-122"/>
                  </a:rPr>
                  <a:t>。该原则使得在考察项目时，只考虑项目本身的价值，而不用考虑与其他各种项目的组合。</a:t>
                </a:r>
                <a:endParaRPr lang="en-US" altLang="zh-CN" sz="2000" dirty="0">
                  <a:latin typeface="华文中宋" panose="02010600040101010101" pitchFamily="2" charset="-122"/>
                  <a:ea typeface="华文中宋" panose="02010600040101010101" pitchFamily="2" charset="-122"/>
                </a:endParaRPr>
              </a:p>
              <a:p>
                <a:pPr>
                  <a:defRPr/>
                </a:pPr>
                <a:r>
                  <a:rPr lang="zh-CN" altLang="en-US" sz="2400" dirty="0">
                    <a:latin typeface="华文中宋" panose="02010600040101010101" pitchFamily="2" charset="-122"/>
                    <a:ea typeface="华文中宋" panose="02010600040101010101" pitchFamily="2" charset="-122"/>
                  </a:rPr>
                  <a:t>广泛使用的预算技术包括：（</a:t>
                </a: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）投资回收期规则；（</a:t>
                </a: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）会计收益率规则；（</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）净现值（</a:t>
                </a:r>
                <a:r>
                  <a:rPr lang="en-US" altLang="zh-CN" sz="2400" dirty="0">
                    <a:latin typeface="华文中宋" panose="02010600040101010101" pitchFamily="2" charset="-122"/>
                    <a:ea typeface="华文中宋" panose="02010600040101010101" pitchFamily="2" charset="-122"/>
                  </a:rPr>
                  <a:t>NPV</a:t>
                </a:r>
                <a:r>
                  <a:rPr lang="zh-CN" altLang="en-US" sz="2400" dirty="0">
                    <a:latin typeface="华文中宋" panose="02010600040101010101" pitchFamily="2" charset="-122"/>
                    <a:ea typeface="华文中宋" panose="02010600040101010101" pitchFamily="2" charset="-122"/>
                  </a:rPr>
                  <a:t>）规则；（</a:t>
                </a: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）内部收益率规则。满足上述所有条件的是</a:t>
                </a:r>
                <a:r>
                  <a:rPr lang="en-US" altLang="zh-CN" sz="2400" dirty="0">
                    <a:latin typeface="华文中宋" panose="02010600040101010101" pitchFamily="2" charset="-122"/>
                    <a:ea typeface="华文中宋" panose="02010600040101010101" pitchFamily="2" charset="-122"/>
                  </a:rPr>
                  <a:t>NPV</a:t>
                </a:r>
                <a:r>
                  <a:rPr lang="zh-CN" altLang="en-US" sz="2400" dirty="0">
                    <a:latin typeface="华文中宋" panose="02010600040101010101" pitchFamily="2" charset="-122"/>
                    <a:ea typeface="华文中宋" panose="02010600040101010101" pitchFamily="2" charset="-122"/>
                  </a:rPr>
                  <a:t>准则。</a:t>
                </a:r>
              </a:p>
            </p:txBody>
          </p:sp>
        </mc:Choice>
        <mc:Fallback>
          <p:sp>
            <p:nvSpPr>
              <p:cNvPr id="17411" name="内容占位符 2">
                <a:extLst>
                  <a:ext uri="{FF2B5EF4-FFF2-40B4-BE49-F238E27FC236}">
                    <a16:creationId xmlns:a16="http://schemas.microsoft.com/office/drawing/2014/main" id="{108773B2-9BC1-44C8-8B6A-10B09EB6ED8D}"/>
                  </a:ext>
                </a:extLst>
              </p:cNvPr>
              <p:cNvSpPr>
                <a:spLocks noGrp="1" noRot="1" noChangeAspect="1" noMove="1" noResize="1" noEditPoints="1" noAdjustHandles="1" noChangeArrowheads="1" noChangeShapeType="1" noTextEdit="1"/>
              </p:cNvSpPr>
              <p:nvPr>
                <p:ph idx="1"/>
              </p:nvPr>
            </p:nvSpPr>
            <p:spPr>
              <a:xfrm>
                <a:off x="474998" y="1114484"/>
                <a:ext cx="8229600" cy="3744416"/>
              </a:xfrm>
              <a:blipFill>
                <a:blip r:embed="rId2"/>
                <a:stretch>
                  <a:fillRect l="-593" t="-1303" r="-963" b="-3175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1BF4867-CBCE-400B-AA83-B0503CA27FCA}"/>
              </a:ext>
            </a:extLst>
          </p:cNvPr>
          <p:cNvSpPr txBox="1"/>
          <p:nvPr/>
        </p:nvSpPr>
        <p:spPr>
          <a:xfrm>
            <a:off x="1221376" y="6131615"/>
            <a:ext cx="6696744" cy="369332"/>
          </a:xfrm>
          <a:prstGeom prst="rect">
            <a:avLst/>
          </a:prstGeom>
          <a:noFill/>
        </p:spPr>
        <p:txBody>
          <a:bodyPr wrap="square">
            <a:spAutoFit/>
          </a:bodyPr>
          <a:lstStyle/>
          <a:p>
            <a:r>
              <a:rPr lang="zh-CN" altLang="en-US" sz="1800" dirty="0"/>
              <a:t>来源：</a:t>
            </a:r>
            <a:r>
              <a:rPr lang="en-US" altLang="zh-CN" sz="1800" dirty="0"/>
              <a:t> Copeland</a:t>
            </a:r>
            <a:r>
              <a:rPr lang="zh-CN" altLang="en-US" sz="1800" dirty="0"/>
              <a:t>等</a:t>
            </a:r>
            <a:r>
              <a:rPr lang="en-US" altLang="zh-CN" sz="1800" dirty="0"/>
              <a:t>《</a:t>
            </a:r>
            <a:r>
              <a:rPr lang="zh-CN" altLang="en-US" sz="1800" dirty="0"/>
              <a:t>金融理论与公司决策</a:t>
            </a:r>
            <a:r>
              <a:rPr lang="en-US" altLang="zh-CN" sz="1800" dirty="0"/>
              <a:t>》P20-24</a:t>
            </a:r>
            <a:r>
              <a:rPr lang="zh-CN" altLang="en-US" sz="1800" dirty="0"/>
              <a:t>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anim calcmode="lin" valueType="num">
                                      <p:cBhvr additive="base">
                                        <p:cTn id="19"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7411">
                                            <p:txEl>
                                              <p:pRg st="4" end="4"/>
                                            </p:txEl>
                                          </p:spTgt>
                                        </p:tgtEl>
                                        <p:attrNameLst>
                                          <p:attrName>style.visibility</p:attrName>
                                        </p:attrNameLst>
                                      </p:cBhvr>
                                      <p:to>
                                        <p:strVal val="visible"/>
                                      </p:to>
                                    </p:set>
                                    <p:anim calcmode="lin" valueType="num">
                                      <p:cBhvr additive="base">
                                        <p:cTn id="23"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anim calcmode="lin" valueType="num">
                                      <p:cBhvr additive="base">
                                        <p:cTn id="2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Data\Microsoft\Templates\管理学院.pot</Template>
  <TotalTime>26600</TotalTime>
  <Words>6197</Words>
  <Application>Microsoft Office PowerPoint</Application>
  <PresentationFormat>顶置</PresentationFormat>
  <Paragraphs>589</Paragraphs>
  <Slides>48</Slides>
  <Notes>2</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3</vt:i4>
      </vt:variant>
      <vt:variant>
        <vt:lpstr>幻灯片标题</vt:lpstr>
      </vt:variant>
      <vt:variant>
        <vt:i4>48</vt:i4>
      </vt:variant>
    </vt:vector>
  </HeadingPairs>
  <TitlesOfParts>
    <vt:vector size="73" baseType="lpstr">
      <vt:lpstr>N Helvetica Narrow</vt:lpstr>
      <vt:lpstr>ZapfDingbats</vt:lpstr>
      <vt:lpstr>等线</vt:lpstr>
      <vt:lpstr>方正舒体</vt:lpstr>
      <vt:lpstr>仿宋_GB2312</vt:lpstr>
      <vt:lpstr>黑体</vt:lpstr>
      <vt:lpstr>华文宋体</vt:lpstr>
      <vt:lpstr>华文中宋</vt:lpstr>
      <vt:lpstr>楷体_GB2312</vt:lpstr>
      <vt:lpstr>宋体</vt:lpstr>
      <vt:lpstr>Arial</vt:lpstr>
      <vt:lpstr>Calibri</vt:lpstr>
      <vt:lpstr>Cambria</vt:lpstr>
      <vt:lpstr>Cambria Math</vt:lpstr>
      <vt:lpstr>Tahoma</vt:lpstr>
      <vt:lpstr>Times</vt:lpstr>
      <vt:lpstr>Times New Roman</vt:lpstr>
      <vt:lpstr>Verdana</vt:lpstr>
      <vt:lpstr>Wingdings</vt:lpstr>
      <vt:lpstr>管理学院</vt:lpstr>
      <vt:lpstr>诗情画意</vt:lpstr>
      <vt:lpstr>Office 主题​​</vt:lpstr>
      <vt:lpstr>Image</vt:lpstr>
      <vt:lpstr>Equation</vt:lpstr>
      <vt:lpstr>公式</vt:lpstr>
      <vt:lpstr>第6章 投资项目分析</vt:lpstr>
      <vt:lpstr>成功投资案例1</vt:lpstr>
      <vt:lpstr>成功投资案例2</vt:lpstr>
      <vt:lpstr>第6章 投资项目分析内容</vt:lpstr>
      <vt:lpstr>什么是资本预算？</vt:lpstr>
      <vt:lpstr>什么是资本预算？</vt:lpstr>
      <vt:lpstr>项目分析的本质特征</vt:lpstr>
      <vt:lpstr>项目投资设想从何而来？</vt:lpstr>
      <vt:lpstr>投资准则需要遵循的原则</vt:lpstr>
      <vt:lpstr>NPV Investment Rule 净现值法则</vt:lpstr>
      <vt:lpstr>求解项目净现值的步骤</vt:lpstr>
      <vt:lpstr>确定折现率</vt:lpstr>
      <vt:lpstr>估计项目的经营性现金流</vt:lpstr>
      <vt:lpstr>PowerPoint 演示文稿</vt:lpstr>
      <vt:lpstr>举例：估计PC1000项目的现金流（表6.2）</vt:lpstr>
      <vt:lpstr>举例：估计PC1000项目的现金流</vt:lpstr>
      <vt:lpstr>PC1000项目投资决策Excel过程</vt:lpstr>
      <vt:lpstr>课堂练习</vt:lpstr>
      <vt:lpstr>课堂练习答案</vt:lpstr>
      <vt:lpstr>课堂练习Excel过程</vt:lpstr>
      <vt:lpstr>资本成本</vt:lpstr>
      <vt:lpstr>项目资本成本不同于 现有企业资本成本：示例 1</vt:lpstr>
      <vt:lpstr>项目资本成本不同于 现有企业资本成本：示例 2</vt:lpstr>
      <vt:lpstr>用于计算项目资本成本的风险是投资项目现金流的风险而不是融资工具的风险：示例 3</vt:lpstr>
      <vt:lpstr>投资项目分析中的其他问题</vt:lpstr>
      <vt:lpstr>敏感性分析</vt:lpstr>
      <vt:lpstr>敏感性分析与蒙特卡罗模拟</vt:lpstr>
      <vt:lpstr>情景分析</vt:lpstr>
      <vt:lpstr>会计盈亏平衡点 （Break-even point）</vt:lpstr>
      <vt:lpstr>会计盈亏平衡点</vt:lpstr>
      <vt:lpstr>净现值为0的盈亏平衡点 （Break-even point）</vt:lpstr>
      <vt:lpstr>现值盈亏平衡点</vt:lpstr>
      <vt:lpstr>分析成本下降的项目：问题</vt:lpstr>
      <vt:lpstr>分析成本下降的项目：方法一</vt:lpstr>
      <vt:lpstr>分析成本下降的项目：方法二</vt:lpstr>
      <vt:lpstr>分析具有不同存续期的项目</vt:lpstr>
      <vt:lpstr>分析具有不同存续期的项目：方法一</vt:lpstr>
      <vt:lpstr>分析具有不同存续期的项目：方法二</vt:lpstr>
      <vt:lpstr>对相互排斥的项目进行排序</vt:lpstr>
      <vt:lpstr>本模块主要知识点</vt:lpstr>
      <vt:lpstr>本模块知识架构和逻辑体系</vt:lpstr>
      <vt:lpstr>挑战性作业</vt:lpstr>
      <vt:lpstr>附录：资本成本、市场资本化率、预期收益率、必要收益率、机会成本、贴现率概念区别与联系</vt:lpstr>
      <vt:lpstr>附录：资本成本、市场资本化率、预期收益率、必要收益率、机会成本、贴现率概念区别与联系</vt:lpstr>
      <vt:lpstr>附录：固定资产折旧、固定资产残值概念</vt:lpstr>
      <vt:lpstr>附录：运营资本概念</vt:lpstr>
      <vt:lpstr>附录：运营资本投资及回收举例1</vt:lpstr>
      <vt:lpstr>附录：运营资本投资举例2</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Interpreting Financial Statements</dc:title>
  <dc:creator>Yong Zeng &amp; Wengxin Guo</dc:creator>
  <cp:lastModifiedBy>wonder bella</cp:lastModifiedBy>
  <cp:revision>1677</cp:revision>
  <dcterms:created xsi:type="dcterms:W3CDTF">1998-05-22T01:40:49Z</dcterms:created>
  <dcterms:modified xsi:type="dcterms:W3CDTF">2024-12-25T02:52:57Z</dcterms:modified>
</cp:coreProperties>
</file>