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5" r:id="rId2"/>
    <p:sldMasterId id="2147484298" r:id="rId3"/>
    <p:sldMasterId id="2147486550" r:id="rId4"/>
  </p:sldMasterIdLst>
  <p:notesMasterIdLst>
    <p:notesMasterId r:id="rId37"/>
  </p:notesMasterIdLst>
  <p:handoutMasterIdLst>
    <p:handoutMasterId r:id="rId38"/>
  </p:handoutMasterIdLst>
  <p:sldIdLst>
    <p:sldId id="809" r:id="rId5"/>
    <p:sldId id="819" r:id="rId6"/>
    <p:sldId id="820" r:id="rId7"/>
    <p:sldId id="821" r:id="rId8"/>
    <p:sldId id="796" r:id="rId9"/>
    <p:sldId id="693" r:id="rId10"/>
    <p:sldId id="815" r:id="rId11"/>
    <p:sldId id="806" r:id="rId12"/>
    <p:sldId id="817" r:id="rId13"/>
    <p:sldId id="814" r:id="rId14"/>
    <p:sldId id="696" r:id="rId15"/>
    <p:sldId id="640" r:id="rId16"/>
    <p:sldId id="359" r:id="rId17"/>
    <p:sldId id="507" r:id="rId18"/>
    <p:sldId id="816" r:id="rId19"/>
    <p:sldId id="628" r:id="rId20"/>
    <p:sldId id="631" r:id="rId21"/>
    <p:sldId id="633" r:id="rId22"/>
    <p:sldId id="799" r:id="rId23"/>
    <p:sldId id="697" r:id="rId24"/>
    <p:sldId id="802" r:id="rId25"/>
    <p:sldId id="803" r:id="rId26"/>
    <p:sldId id="804" r:id="rId27"/>
    <p:sldId id="805" r:id="rId28"/>
    <p:sldId id="647" r:id="rId29"/>
    <p:sldId id="653" r:id="rId30"/>
    <p:sldId id="652" r:id="rId31"/>
    <p:sldId id="649" r:id="rId32"/>
    <p:sldId id="650" r:id="rId33"/>
    <p:sldId id="651" r:id="rId34"/>
    <p:sldId id="798" r:id="rId35"/>
    <p:sldId id="813" r:id="rId36"/>
  </p:sldIdLst>
  <p:sldSz cx="9144000" cy="6858000" type="overhead"/>
  <p:notesSz cx="9823450" cy="6808788"/>
  <p:defaultTextStyle>
    <a:defPPr>
      <a:defRPr lang="en-US"/>
    </a:defPPr>
    <a:lvl1pPr algn="l" rtl="0" eaLnBrk="0" fontAlgn="base" hangingPunct="0">
      <a:spcBef>
        <a:spcPct val="0"/>
      </a:spcBef>
      <a:spcAft>
        <a:spcPct val="0"/>
      </a:spcAft>
      <a:defRPr sz="2400" kern="1200">
        <a:solidFill>
          <a:schemeClr val="tx1"/>
        </a:solidFill>
        <a:latin typeface="ZapfDingbats"/>
        <a:ea typeface="+mn-ea"/>
        <a:cs typeface="+mn-cs"/>
      </a:defRPr>
    </a:lvl1pPr>
    <a:lvl2pPr marL="457200" algn="l" rtl="0" eaLnBrk="0" fontAlgn="base" hangingPunct="0">
      <a:spcBef>
        <a:spcPct val="0"/>
      </a:spcBef>
      <a:spcAft>
        <a:spcPct val="0"/>
      </a:spcAft>
      <a:defRPr sz="2400" kern="1200">
        <a:solidFill>
          <a:schemeClr val="tx1"/>
        </a:solidFill>
        <a:latin typeface="ZapfDingbats"/>
        <a:ea typeface="+mn-ea"/>
        <a:cs typeface="+mn-cs"/>
      </a:defRPr>
    </a:lvl2pPr>
    <a:lvl3pPr marL="914400" algn="l" rtl="0" eaLnBrk="0" fontAlgn="base" hangingPunct="0">
      <a:spcBef>
        <a:spcPct val="0"/>
      </a:spcBef>
      <a:spcAft>
        <a:spcPct val="0"/>
      </a:spcAft>
      <a:defRPr sz="2400" kern="1200">
        <a:solidFill>
          <a:schemeClr val="tx1"/>
        </a:solidFill>
        <a:latin typeface="ZapfDingbats"/>
        <a:ea typeface="+mn-ea"/>
        <a:cs typeface="+mn-cs"/>
      </a:defRPr>
    </a:lvl3pPr>
    <a:lvl4pPr marL="1371600" algn="l" rtl="0" eaLnBrk="0" fontAlgn="base" hangingPunct="0">
      <a:spcBef>
        <a:spcPct val="0"/>
      </a:spcBef>
      <a:spcAft>
        <a:spcPct val="0"/>
      </a:spcAft>
      <a:defRPr sz="2400" kern="1200">
        <a:solidFill>
          <a:schemeClr val="tx1"/>
        </a:solidFill>
        <a:latin typeface="ZapfDingbats"/>
        <a:ea typeface="+mn-ea"/>
        <a:cs typeface="+mn-cs"/>
      </a:defRPr>
    </a:lvl4pPr>
    <a:lvl5pPr marL="1828800" algn="l" rtl="0" eaLnBrk="0" fontAlgn="base" hangingPunct="0">
      <a:spcBef>
        <a:spcPct val="0"/>
      </a:spcBef>
      <a:spcAft>
        <a:spcPct val="0"/>
      </a:spcAft>
      <a:defRPr sz="2400" kern="1200">
        <a:solidFill>
          <a:schemeClr val="tx1"/>
        </a:solidFill>
        <a:latin typeface="ZapfDingbats"/>
        <a:ea typeface="+mn-ea"/>
        <a:cs typeface="+mn-cs"/>
      </a:defRPr>
    </a:lvl5pPr>
    <a:lvl6pPr marL="2286000" algn="l" defTabSz="914400" rtl="0" eaLnBrk="1" latinLnBrk="0" hangingPunct="1">
      <a:defRPr sz="2400" kern="1200">
        <a:solidFill>
          <a:schemeClr val="tx1"/>
        </a:solidFill>
        <a:latin typeface="ZapfDingbats"/>
        <a:ea typeface="+mn-ea"/>
        <a:cs typeface="+mn-cs"/>
      </a:defRPr>
    </a:lvl6pPr>
    <a:lvl7pPr marL="2743200" algn="l" defTabSz="914400" rtl="0" eaLnBrk="1" latinLnBrk="0" hangingPunct="1">
      <a:defRPr sz="2400" kern="1200">
        <a:solidFill>
          <a:schemeClr val="tx1"/>
        </a:solidFill>
        <a:latin typeface="ZapfDingbats"/>
        <a:ea typeface="+mn-ea"/>
        <a:cs typeface="+mn-cs"/>
      </a:defRPr>
    </a:lvl7pPr>
    <a:lvl8pPr marL="3200400" algn="l" defTabSz="914400" rtl="0" eaLnBrk="1" latinLnBrk="0" hangingPunct="1">
      <a:defRPr sz="2400" kern="1200">
        <a:solidFill>
          <a:schemeClr val="tx1"/>
        </a:solidFill>
        <a:latin typeface="ZapfDingbats"/>
        <a:ea typeface="+mn-ea"/>
        <a:cs typeface="+mn-cs"/>
      </a:defRPr>
    </a:lvl8pPr>
    <a:lvl9pPr marL="3657600" algn="l" defTabSz="914400" rtl="0" eaLnBrk="1" latinLnBrk="0" hangingPunct="1">
      <a:defRPr sz="2400" kern="1200">
        <a:solidFill>
          <a:schemeClr val="tx1"/>
        </a:solidFill>
        <a:latin typeface="ZapfDingbat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5">
          <p15:clr>
            <a:srgbClr val="A4A3A4"/>
          </p15:clr>
        </p15:guide>
        <p15:guide id="2" pos="30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99"/>
    <a:srgbClr val="0000CC"/>
    <a:srgbClr val="FF00FF"/>
    <a:srgbClr val="000000"/>
    <a:srgbClr val="C0C0C0"/>
    <a:srgbClr val="FF33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86456" autoAdjust="0"/>
  </p:normalViewPr>
  <p:slideViewPr>
    <p:cSldViewPr>
      <p:cViewPr varScale="1">
        <p:scale>
          <a:sx n="66" d="100"/>
          <a:sy n="66" d="100"/>
        </p:scale>
        <p:origin x="1300" y="48"/>
      </p:cViewPr>
      <p:guideLst>
        <p:guide orient="horz" pos="2160"/>
        <p:guide pos="2880"/>
      </p:guideLst>
    </p:cSldViewPr>
  </p:slideViewPr>
  <p:outlineViewPr>
    <p:cViewPr>
      <p:scale>
        <a:sx n="33" d="100"/>
        <a:sy n="33" d="100"/>
      </p:scale>
      <p:origin x="0" y="5758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5" d="100"/>
          <a:sy n="45" d="100"/>
        </p:scale>
        <p:origin x="-1950" y="-96"/>
      </p:cViewPr>
      <p:guideLst>
        <p:guide orient="horz" pos="2145"/>
        <p:guide pos="309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9D6C9FA-7043-40B4-A342-4BDFD178E4F5}"/>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defRPr sz="1200">
                <a:latin typeface="Tahoma" pitchFamily="34" charset="0"/>
              </a:defRPr>
            </a:lvl1pPr>
          </a:lstStyle>
          <a:p>
            <a:pPr>
              <a:defRPr/>
            </a:pPr>
            <a:r>
              <a:rPr lang="zh-CN" altLang="en-US"/>
              <a:t>"</a:t>
            </a:r>
            <a:r>
              <a:rPr lang="en-US" altLang="zh-CN"/>
              <a:t>Finance" Bodie and Merton</a:t>
            </a:r>
          </a:p>
        </p:txBody>
      </p:sp>
      <p:sp>
        <p:nvSpPr>
          <p:cNvPr id="4099" name="Rectangle 3">
            <a:extLst>
              <a:ext uri="{FF2B5EF4-FFF2-40B4-BE49-F238E27FC236}">
                <a16:creationId xmlns:a16="http://schemas.microsoft.com/office/drawing/2014/main" id="{16D3713E-1801-446C-B744-7FC1BA1C1AD1}"/>
              </a:ext>
            </a:extLst>
          </p:cNvPr>
          <p:cNvSpPr>
            <a:spLocks noGrp="1" noChangeArrowheads="1"/>
          </p:cNvSpPr>
          <p:nvPr>
            <p:ph type="dt" sz="quarter"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defRPr sz="1200">
                <a:latin typeface="Tahoma" pitchFamily="34" charset="0"/>
              </a:defRPr>
            </a:lvl1pPr>
          </a:lstStyle>
          <a:p>
            <a:pPr>
              <a:defRPr/>
            </a:pPr>
            <a:endParaRPr lang="en-US" altLang="zh-CN"/>
          </a:p>
        </p:txBody>
      </p:sp>
      <p:sp>
        <p:nvSpPr>
          <p:cNvPr id="4101" name="Rectangle 5">
            <a:extLst>
              <a:ext uri="{FF2B5EF4-FFF2-40B4-BE49-F238E27FC236}">
                <a16:creationId xmlns:a16="http://schemas.microsoft.com/office/drawing/2014/main" id="{6C181670-9D8A-4C99-8F3C-8F003431EAF7}"/>
              </a:ext>
            </a:extLst>
          </p:cNvPr>
          <p:cNvSpPr>
            <a:spLocks noGrp="1" noChangeArrowheads="1"/>
          </p:cNvSpPr>
          <p:nvPr>
            <p:ph type="sldNum" sz="quarter" idx="3"/>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defRPr sz="1200">
                <a:latin typeface="Tahoma" panose="020B0604030504040204" pitchFamily="34" charset="0"/>
              </a:defRPr>
            </a:lvl1pPr>
          </a:lstStyle>
          <a:p>
            <a:pPr>
              <a:defRPr/>
            </a:pPr>
            <a:fld id="{367DC794-3E2D-45EE-A901-CED79076EFB8}"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B990BB6-5D23-4891-B0B1-BC5062218C85}"/>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zh-CN" altLang="en-US"/>
          </a:p>
        </p:txBody>
      </p:sp>
      <p:sp>
        <p:nvSpPr>
          <p:cNvPr id="10243" name="Rectangle 3">
            <a:extLst>
              <a:ext uri="{FF2B5EF4-FFF2-40B4-BE49-F238E27FC236}">
                <a16:creationId xmlns:a16="http://schemas.microsoft.com/office/drawing/2014/main" id="{62130F75-B703-426B-B082-C910EACE1B9A}"/>
              </a:ext>
            </a:extLst>
          </p:cNvPr>
          <p:cNvSpPr>
            <a:spLocks noGrp="1" noRot="1" noChangeAspect="1" noChangeArrowheads="1" noTextEdit="1"/>
          </p:cNvSpPr>
          <p:nvPr>
            <p:ph type="sldImg" idx="2"/>
          </p:nvPr>
        </p:nvSpPr>
        <p:spPr bwMode="auto">
          <a:xfrm>
            <a:off x="3213100" y="512763"/>
            <a:ext cx="3398838" cy="25495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868E4417-3A6A-443F-AA07-AAD7B34E5607}"/>
              </a:ext>
            </a:extLst>
          </p:cNvPr>
          <p:cNvSpPr>
            <a:spLocks noGrp="1" noChangeArrowheads="1"/>
          </p:cNvSpPr>
          <p:nvPr>
            <p:ph type="body" sz="quarter" idx="3"/>
          </p:nvPr>
        </p:nvSpPr>
        <p:spPr bwMode="auto">
          <a:xfrm>
            <a:off x="1308100" y="3233738"/>
            <a:ext cx="7207250" cy="30638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3" name="Rectangle 5">
            <a:extLst>
              <a:ext uri="{FF2B5EF4-FFF2-40B4-BE49-F238E27FC236}">
                <a16:creationId xmlns:a16="http://schemas.microsoft.com/office/drawing/2014/main" id="{743146DB-8F2A-48B7-B094-6223F184E959}"/>
              </a:ext>
            </a:extLst>
          </p:cNvPr>
          <p:cNvSpPr>
            <a:spLocks noGrp="1" noChangeArrowheads="1"/>
          </p:cNvSpPr>
          <p:nvPr>
            <p:ph type="dt"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buFontTx/>
              <a:buChar char="•"/>
              <a:defRPr sz="1200">
                <a:latin typeface="Tahoma" pitchFamily="34" charset="0"/>
              </a:defRPr>
            </a:lvl1pPr>
          </a:lstStyle>
          <a:p>
            <a:pPr>
              <a:defRPr/>
            </a:pPr>
            <a:endParaRPr lang="en-US" altLang="zh-CN"/>
          </a:p>
        </p:txBody>
      </p:sp>
      <p:sp>
        <p:nvSpPr>
          <p:cNvPr id="2054" name="Rectangle 6">
            <a:extLst>
              <a:ext uri="{FF2B5EF4-FFF2-40B4-BE49-F238E27FC236}">
                <a16:creationId xmlns:a16="http://schemas.microsoft.com/office/drawing/2014/main" id="{2160329D-F389-408E-ABB1-631E25A319D2}"/>
              </a:ext>
            </a:extLst>
          </p:cNvPr>
          <p:cNvSpPr>
            <a:spLocks noGrp="1" noChangeArrowheads="1"/>
          </p:cNvSpPr>
          <p:nvPr>
            <p:ph type="ftr" sz="quarter" idx="4"/>
          </p:nvPr>
        </p:nvSpPr>
        <p:spPr bwMode="auto">
          <a:xfrm>
            <a:off x="0" y="6469063"/>
            <a:ext cx="4256088"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en-US" altLang="zh-CN"/>
          </a:p>
        </p:txBody>
      </p:sp>
      <p:sp>
        <p:nvSpPr>
          <p:cNvPr id="2055" name="Rectangle 7">
            <a:extLst>
              <a:ext uri="{FF2B5EF4-FFF2-40B4-BE49-F238E27FC236}">
                <a16:creationId xmlns:a16="http://schemas.microsoft.com/office/drawing/2014/main" id="{FA46CADD-D34D-40D6-BCAD-D4FD6A566931}"/>
              </a:ext>
            </a:extLst>
          </p:cNvPr>
          <p:cNvSpPr>
            <a:spLocks noGrp="1" noChangeArrowheads="1"/>
          </p:cNvSpPr>
          <p:nvPr>
            <p:ph type="sldNum" sz="quarter" idx="5"/>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buFontTx/>
              <a:buChar char="•"/>
              <a:defRPr sz="1200">
                <a:latin typeface="Tahoma" panose="020B0604030504040204" pitchFamily="34" charset="0"/>
              </a:defRPr>
            </a:lvl1pPr>
          </a:lstStyle>
          <a:p>
            <a:pPr>
              <a:defRPr/>
            </a:pPr>
            <a:fld id="{8CA51D86-B5F4-4705-8015-0422C6C727B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140803593"/>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629454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382368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2689081"/>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84597346"/>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16373393"/>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534602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8694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47630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856465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550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0992621"/>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606677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8722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70532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002985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847742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15034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066469647"/>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31173922"/>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76794248"/>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000229"/>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637187116"/>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07875267"/>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304029"/>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1150525"/>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18509514"/>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35290506"/>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39704429"/>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1527772"/>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0060545"/>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17517811"/>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4019933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9574679"/>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85968463"/>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21087413"/>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47830399"/>
      </p:ext>
    </p:extLst>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29247506"/>
      </p:ext>
    </p:extLst>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0692360"/>
      </p:ext>
    </p:extLst>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93743443"/>
      </p:ext>
    </p:extLst>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174963"/>
      </p:ext>
    </p:extLst>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95250987"/>
      </p:ext>
    </p:extLst>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06680056"/>
      </p:ext>
    </p:extLst>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65195782"/>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74829270"/>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55868626"/>
      </p:ext>
    </p:extLst>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0654804"/>
      </p:ext>
    </p:extLst>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0532755"/>
      </p:ext>
    </p:extLst>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50232376"/>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7613656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721840"/>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2377460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2282245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oleObject" Target="../embeddings/oleObject2.bin"/><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1.png"/><Relationship Id="rId2" Type="http://schemas.openxmlformats.org/officeDocument/2006/relationships/slideLayout" Target="../slideLayouts/slideLayout27.xml"/><Relationship Id="rId16" Type="http://schemas.openxmlformats.org/officeDocument/2006/relationships/oleObject" Target="../embeddings/oleObject3.bin"/><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image" Target="../media/image1.png"/><Relationship Id="rId2" Type="http://schemas.openxmlformats.org/officeDocument/2006/relationships/slideLayout" Target="../slideLayouts/slideLayout41.xml"/><Relationship Id="rId16" Type="http://schemas.openxmlformats.org/officeDocument/2006/relationships/oleObject" Target="../embeddings/oleObject4.bin"/><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A95C187A-0AF0-4ADA-9753-0F87B3A250A6}"/>
              </a:ext>
            </a:extLst>
          </p:cNvPr>
          <p:cNvGrpSpPr>
            <a:grpSpLocks/>
          </p:cNvGrpSpPr>
          <p:nvPr/>
        </p:nvGrpSpPr>
        <p:grpSpPr bwMode="auto">
          <a:xfrm>
            <a:off x="146050" y="976313"/>
            <a:ext cx="8836025" cy="5256212"/>
            <a:chOff x="92" y="615"/>
            <a:chExt cx="5566" cy="3311"/>
          </a:xfrm>
        </p:grpSpPr>
        <p:grpSp>
          <p:nvGrpSpPr>
            <p:cNvPr id="1033" name="Group 3">
              <a:extLst>
                <a:ext uri="{FF2B5EF4-FFF2-40B4-BE49-F238E27FC236}">
                  <a16:creationId xmlns:a16="http://schemas.microsoft.com/office/drawing/2014/main" id="{491F9CA4-8346-424A-B80F-1E4EC4521637}"/>
                </a:ext>
              </a:extLst>
            </p:cNvPr>
            <p:cNvGrpSpPr>
              <a:grpSpLocks/>
            </p:cNvGrpSpPr>
            <p:nvPr/>
          </p:nvGrpSpPr>
          <p:grpSpPr bwMode="auto">
            <a:xfrm>
              <a:off x="2314" y="617"/>
              <a:ext cx="3344" cy="3080"/>
              <a:chOff x="2314" y="617"/>
              <a:chExt cx="3344" cy="3080"/>
            </a:xfrm>
          </p:grpSpPr>
          <p:grpSp>
            <p:nvGrpSpPr>
              <p:cNvPr id="1041" name="Group 4">
                <a:extLst>
                  <a:ext uri="{FF2B5EF4-FFF2-40B4-BE49-F238E27FC236}">
                    <a16:creationId xmlns:a16="http://schemas.microsoft.com/office/drawing/2014/main" id="{ED1A6AC4-62E2-486F-86D9-0A30456D3EC1}"/>
                  </a:ext>
                </a:extLst>
              </p:cNvPr>
              <p:cNvGrpSpPr>
                <a:grpSpLocks/>
              </p:cNvGrpSpPr>
              <p:nvPr/>
            </p:nvGrpSpPr>
            <p:grpSpPr bwMode="auto">
              <a:xfrm>
                <a:off x="5166" y="2575"/>
                <a:ext cx="492" cy="1122"/>
                <a:chOff x="5166" y="2575"/>
                <a:chExt cx="492" cy="1122"/>
              </a:xfrm>
            </p:grpSpPr>
            <p:grpSp>
              <p:nvGrpSpPr>
                <p:cNvPr id="1065" name="Group 5">
                  <a:extLst>
                    <a:ext uri="{FF2B5EF4-FFF2-40B4-BE49-F238E27FC236}">
                      <a16:creationId xmlns:a16="http://schemas.microsoft.com/office/drawing/2014/main" id="{8362E2D0-9C62-4EC2-9696-1F121DBA0943}"/>
                    </a:ext>
                  </a:extLst>
                </p:cNvPr>
                <p:cNvGrpSpPr>
                  <a:grpSpLocks/>
                </p:cNvGrpSpPr>
                <p:nvPr/>
              </p:nvGrpSpPr>
              <p:grpSpPr bwMode="auto">
                <a:xfrm>
                  <a:off x="5166" y="3367"/>
                  <a:ext cx="492" cy="330"/>
                  <a:chOff x="5166" y="3367"/>
                  <a:chExt cx="492" cy="330"/>
                </a:xfrm>
              </p:grpSpPr>
              <p:sp>
                <p:nvSpPr>
                  <p:cNvPr id="1067" name="Freeform 6">
                    <a:extLst>
                      <a:ext uri="{FF2B5EF4-FFF2-40B4-BE49-F238E27FC236}">
                        <a16:creationId xmlns:a16="http://schemas.microsoft.com/office/drawing/2014/main" id="{6986270A-5331-4BDC-B4C3-9E66C5DD1DEC}"/>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8" name="Freeform 7">
                    <a:extLst>
                      <a:ext uri="{FF2B5EF4-FFF2-40B4-BE49-F238E27FC236}">
                        <a16:creationId xmlns:a16="http://schemas.microsoft.com/office/drawing/2014/main" id="{BA8B2D20-817B-49D2-84AE-2DB50B9FB9BC}"/>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9" name="Freeform 8">
                    <a:extLst>
                      <a:ext uri="{FF2B5EF4-FFF2-40B4-BE49-F238E27FC236}">
                        <a16:creationId xmlns:a16="http://schemas.microsoft.com/office/drawing/2014/main" id="{3B46D8EF-86DF-436C-B488-7710E1F2BCF9}"/>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66" name="Freeform 9">
                  <a:extLst>
                    <a:ext uri="{FF2B5EF4-FFF2-40B4-BE49-F238E27FC236}">
                      <a16:creationId xmlns:a16="http://schemas.microsoft.com/office/drawing/2014/main" id="{92A072DF-A40C-4CAB-91BB-0B6C226FAB8D}"/>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2" name="Group 10">
                <a:extLst>
                  <a:ext uri="{FF2B5EF4-FFF2-40B4-BE49-F238E27FC236}">
                    <a16:creationId xmlns:a16="http://schemas.microsoft.com/office/drawing/2014/main" id="{88BF2A6C-33AC-4FBF-9ED8-81EF9D01E1B1}"/>
                  </a:ext>
                </a:extLst>
              </p:cNvPr>
              <p:cNvGrpSpPr>
                <a:grpSpLocks/>
              </p:cNvGrpSpPr>
              <p:nvPr/>
            </p:nvGrpSpPr>
            <p:grpSpPr bwMode="auto">
              <a:xfrm>
                <a:off x="4293" y="1104"/>
                <a:ext cx="1037" cy="2393"/>
                <a:chOff x="4293" y="1104"/>
                <a:chExt cx="1037" cy="2393"/>
              </a:xfrm>
            </p:grpSpPr>
            <p:grpSp>
              <p:nvGrpSpPr>
                <p:cNvPr id="1052" name="Group 11">
                  <a:extLst>
                    <a:ext uri="{FF2B5EF4-FFF2-40B4-BE49-F238E27FC236}">
                      <a16:creationId xmlns:a16="http://schemas.microsoft.com/office/drawing/2014/main" id="{A5B1E790-4077-4627-ABA2-F397694D6AAA}"/>
                    </a:ext>
                  </a:extLst>
                </p:cNvPr>
                <p:cNvGrpSpPr>
                  <a:grpSpLocks/>
                </p:cNvGrpSpPr>
                <p:nvPr/>
              </p:nvGrpSpPr>
              <p:grpSpPr bwMode="auto">
                <a:xfrm>
                  <a:off x="4460" y="1348"/>
                  <a:ext cx="232" cy="719"/>
                  <a:chOff x="4460" y="1348"/>
                  <a:chExt cx="232" cy="719"/>
                </a:xfrm>
              </p:grpSpPr>
              <p:sp>
                <p:nvSpPr>
                  <p:cNvPr id="1062" name="Freeform 12">
                    <a:extLst>
                      <a:ext uri="{FF2B5EF4-FFF2-40B4-BE49-F238E27FC236}">
                        <a16:creationId xmlns:a16="http://schemas.microsoft.com/office/drawing/2014/main" id="{AD54D95E-110A-4BBE-B22F-1E6DAEA46400}"/>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3" name="Freeform 13">
                    <a:extLst>
                      <a:ext uri="{FF2B5EF4-FFF2-40B4-BE49-F238E27FC236}">
                        <a16:creationId xmlns:a16="http://schemas.microsoft.com/office/drawing/2014/main" id="{46032328-E040-4803-AE94-A4B5F23C25B5}"/>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4" name="Freeform 14">
                    <a:extLst>
                      <a:ext uri="{FF2B5EF4-FFF2-40B4-BE49-F238E27FC236}">
                        <a16:creationId xmlns:a16="http://schemas.microsoft.com/office/drawing/2014/main" id="{22D56C90-7FB3-4CBD-9533-A80B793B4494}"/>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53" name="Freeform 15">
                  <a:extLst>
                    <a:ext uri="{FF2B5EF4-FFF2-40B4-BE49-F238E27FC236}">
                      <a16:creationId xmlns:a16="http://schemas.microsoft.com/office/drawing/2014/main" id="{9EF614E1-069C-41A8-AD9C-E650665A8501}"/>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4" name="Freeform 16">
                  <a:extLst>
                    <a:ext uri="{FF2B5EF4-FFF2-40B4-BE49-F238E27FC236}">
                      <a16:creationId xmlns:a16="http://schemas.microsoft.com/office/drawing/2014/main" id="{7B33C211-3C3C-4C1F-B389-6B04BE1EFA8D}"/>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5" name="Freeform 17">
                  <a:extLst>
                    <a:ext uri="{FF2B5EF4-FFF2-40B4-BE49-F238E27FC236}">
                      <a16:creationId xmlns:a16="http://schemas.microsoft.com/office/drawing/2014/main" id="{14EC6B6A-60BD-4AF1-8B4B-BC99DDDC5C3A}"/>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6" name="Freeform 18">
                  <a:extLst>
                    <a:ext uri="{FF2B5EF4-FFF2-40B4-BE49-F238E27FC236}">
                      <a16:creationId xmlns:a16="http://schemas.microsoft.com/office/drawing/2014/main" id="{2C25D1AE-6D60-45DA-BBD6-E0881431C081}"/>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7" name="Freeform 19">
                  <a:extLst>
                    <a:ext uri="{FF2B5EF4-FFF2-40B4-BE49-F238E27FC236}">
                      <a16:creationId xmlns:a16="http://schemas.microsoft.com/office/drawing/2014/main" id="{F6A51826-3867-4489-8698-93E3CCD98B16}"/>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8" name="Freeform 20">
                  <a:extLst>
                    <a:ext uri="{FF2B5EF4-FFF2-40B4-BE49-F238E27FC236}">
                      <a16:creationId xmlns:a16="http://schemas.microsoft.com/office/drawing/2014/main" id="{6C9F0FEA-B529-4787-BB70-256FBA88F32E}"/>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9" name="Freeform 21">
                  <a:extLst>
                    <a:ext uri="{FF2B5EF4-FFF2-40B4-BE49-F238E27FC236}">
                      <a16:creationId xmlns:a16="http://schemas.microsoft.com/office/drawing/2014/main" id="{5694EB20-971F-44B5-BDF6-862ACC57C953}"/>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0" name="Freeform 22">
                  <a:extLst>
                    <a:ext uri="{FF2B5EF4-FFF2-40B4-BE49-F238E27FC236}">
                      <a16:creationId xmlns:a16="http://schemas.microsoft.com/office/drawing/2014/main" id="{9A88ABDF-7043-4355-B7B8-FBD4025340C5}"/>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1" name="Freeform 23">
                  <a:extLst>
                    <a:ext uri="{FF2B5EF4-FFF2-40B4-BE49-F238E27FC236}">
                      <a16:creationId xmlns:a16="http://schemas.microsoft.com/office/drawing/2014/main" id="{9F9475E8-C698-4F24-B2E0-7EA9BD55A66E}"/>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3" name="Group 24">
                <a:extLst>
                  <a:ext uri="{FF2B5EF4-FFF2-40B4-BE49-F238E27FC236}">
                    <a16:creationId xmlns:a16="http://schemas.microsoft.com/office/drawing/2014/main" id="{AABD2558-4EB7-476D-A8FD-09A99340C7F1}"/>
                  </a:ext>
                </a:extLst>
              </p:cNvPr>
              <p:cNvGrpSpPr>
                <a:grpSpLocks/>
              </p:cNvGrpSpPr>
              <p:nvPr/>
            </p:nvGrpSpPr>
            <p:grpSpPr bwMode="auto">
              <a:xfrm>
                <a:off x="2314" y="617"/>
                <a:ext cx="2387" cy="2766"/>
                <a:chOff x="2314" y="617"/>
                <a:chExt cx="2387" cy="2766"/>
              </a:xfrm>
            </p:grpSpPr>
            <p:sp>
              <p:nvSpPr>
                <p:cNvPr id="1044" name="Freeform 25">
                  <a:extLst>
                    <a:ext uri="{FF2B5EF4-FFF2-40B4-BE49-F238E27FC236}">
                      <a16:creationId xmlns:a16="http://schemas.microsoft.com/office/drawing/2014/main" id="{EF354A6F-A978-43DD-B371-C9531D5C079D}"/>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1045" name="Group 26">
                  <a:extLst>
                    <a:ext uri="{FF2B5EF4-FFF2-40B4-BE49-F238E27FC236}">
                      <a16:creationId xmlns:a16="http://schemas.microsoft.com/office/drawing/2014/main" id="{09088C22-38E0-4C0A-B6B3-E053862FDECB}"/>
                    </a:ext>
                  </a:extLst>
                </p:cNvPr>
                <p:cNvGrpSpPr>
                  <a:grpSpLocks/>
                </p:cNvGrpSpPr>
                <p:nvPr/>
              </p:nvGrpSpPr>
              <p:grpSpPr bwMode="auto">
                <a:xfrm>
                  <a:off x="2395" y="617"/>
                  <a:ext cx="526" cy="620"/>
                  <a:chOff x="2395" y="617"/>
                  <a:chExt cx="526" cy="620"/>
                </a:xfrm>
              </p:grpSpPr>
              <p:grpSp>
                <p:nvGrpSpPr>
                  <p:cNvPr id="1048" name="Group 27">
                    <a:extLst>
                      <a:ext uri="{FF2B5EF4-FFF2-40B4-BE49-F238E27FC236}">
                        <a16:creationId xmlns:a16="http://schemas.microsoft.com/office/drawing/2014/main" id="{02A7335A-900D-4E55-B3E9-F36BDDE48A39}"/>
                      </a:ext>
                    </a:extLst>
                  </p:cNvPr>
                  <p:cNvGrpSpPr>
                    <a:grpSpLocks/>
                  </p:cNvGrpSpPr>
                  <p:nvPr/>
                </p:nvGrpSpPr>
                <p:grpSpPr bwMode="auto">
                  <a:xfrm>
                    <a:off x="2603" y="1004"/>
                    <a:ext cx="165" cy="233"/>
                    <a:chOff x="2603" y="1004"/>
                    <a:chExt cx="165" cy="233"/>
                  </a:xfrm>
                </p:grpSpPr>
                <p:sp>
                  <p:nvSpPr>
                    <p:cNvPr id="1050" name="Freeform 28">
                      <a:extLst>
                        <a:ext uri="{FF2B5EF4-FFF2-40B4-BE49-F238E27FC236}">
                          <a16:creationId xmlns:a16="http://schemas.microsoft.com/office/drawing/2014/main" id="{EA19C56F-9365-4924-A707-4EAD9120A77E}"/>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1" name="Freeform 29">
                      <a:extLst>
                        <a:ext uri="{FF2B5EF4-FFF2-40B4-BE49-F238E27FC236}">
                          <a16:creationId xmlns:a16="http://schemas.microsoft.com/office/drawing/2014/main" id="{CCBD400A-7F6E-492D-88BD-13EF9036A24C}"/>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9" name="Freeform 30">
                    <a:extLst>
                      <a:ext uri="{FF2B5EF4-FFF2-40B4-BE49-F238E27FC236}">
                        <a16:creationId xmlns:a16="http://schemas.microsoft.com/office/drawing/2014/main" id="{5E5B5596-B4E4-4648-97D5-B2F4D5ECD66F}"/>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6" name="Freeform 31">
                  <a:extLst>
                    <a:ext uri="{FF2B5EF4-FFF2-40B4-BE49-F238E27FC236}">
                      <a16:creationId xmlns:a16="http://schemas.microsoft.com/office/drawing/2014/main" id="{BCB52303-64F7-4991-A902-A6E87555EA3A}"/>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7" name="Freeform 32">
                  <a:extLst>
                    <a:ext uri="{FF2B5EF4-FFF2-40B4-BE49-F238E27FC236}">
                      <a16:creationId xmlns:a16="http://schemas.microsoft.com/office/drawing/2014/main" id="{03536ED8-3228-420C-B5F9-C66F0D48EF56}"/>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1034" name="Group 33">
              <a:extLst>
                <a:ext uri="{FF2B5EF4-FFF2-40B4-BE49-F238E27FC236}">
                  <a16:creationId xmlns:a16="http://schemas.microsoft.com/office/drawing/2014/main" id="{364E80FB-D884-4FA6-AFFF-87BD51ACDE8A}"/>
                </a:ext>
              </a:extLst>
            </p:cNvPr>
            <p:cNvGrpSpPr>
              <a:grpSpLocks/>
            </p:cNvGrpSpPr>
            <p:nvPr/>
          </p:nvGrpSpPr>
          <p:grpSpPr bwMode="auto">
            <a:xfrm>
              <a:off x="92" y="615"/>
              <a:ext cx="1865" cy="3311"/>
              <a:chOff x="92" y="615"/>
              <a:chExt cx="1865" cy="3311"/>
            </a:xfrm>
          </p:grpSpPr>
          <p:sp>
            <p:nvSpPr>
              <p:cNvPr id="1035" name="Freeform 34">
                <a:extLst>
                  <a:ext uri="{FF2B5EF4-FFF2-40B4-BE49-F238E27FC236}">
                    <a16:creationId xmlns:a16="http://schemas.microsoft.com/office/drawing/2014/main" id="{F8FBBEFB-0C4A-4586-9A2A-D3FE0228F7F2}"/>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6" name="Freeform 35">
                <a:extLst>
                  <a:ext uri="{FF2B5EF4-FFF2-40B4-BE49-F238E27FC236}">
                    <a16:creationId xmlns:a16="http://schemas.microsoft.com/office/drawing/2014/main" id="{61F1E102-016A-4A45-956A-C590C8248FA6}"/>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7" name="Freeform 36">
                <a:extLst>
                  <a:ext uri="{FF2B5EF4-FFF2-40B4-BE49-F238E27FC236}">
                    <a16:creationId xmlns:a16="http://schemas.microsoft.com/office/drawing/2014/main" id="{783422A3-1A67-4962-B1E7-3FFB3D9D56F1}"/>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8" name="Freeform 37">
                <a:extLst>
                  <a:ext uri="{FF2B5EF4-FFF2-40B4-BE49-F238E27FC236}">
                    <a16:creationId xmlns:a16="http://schemas.microsoft.com/office/drawing/2014/main" id="{65354F95-B4D9-42B1-8D89-C128A60FA398}"/>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9" name="Freeform 38">
                <a:extLst>
                  <a:ext uri="{FF2B5EF4-FFF2-40B4-BE49-F238E27FC236}">
                    <a16:creationId xmlns:a16="http://schemas.microsoft.com/office/drawing/2014/main" id="{E6D5965D-F9AE-4A9F-914B-90CA8A334780}"/>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0" name="Freeform 39">
                <a:extLst>
                  <a:ext uri="{FF2B5EF4-FFF2-40B4-BE49-F238E27FC236}">
                    <a16:creationId xmlns:a16="http://schemas.microsoft.com/office/drawing/2014/main" id="{FF849C06-CAAE-43BC-96AA-403B272F6514}"/>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1027" name="Rectangle 40">
            <a:extLst>
              <a:ext uri="{FF2B5EF4-FFF2-40B4-BE49-F238E27FC236}">
                <a16:creationId xmlns:a16="http://schemas.microsoft.com/office/drawing/2014/main" id="{789EBCFB-6132-40F7-9923-621681F13571}"/>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1028" name="Rectangle 41">
            <a:extLst>
              <a:ext uri="{FF2B5EF4-FFF2-40B4-BE49-F238E27FC236}">
                <a16:creationId xmlns:a16="http://schemas.microsoft.com/office/drawing/2014/main" id="{03FACB1B-6D53-4AA5-BE99-202F2D44EF6F}"/>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defRPr/>
            </a:pPr>
            <a:fld id="{1C2114EE-A8B2-4383-91A3-188FB188B8D9}" type="slidenum">
              <a:rPr lang="fr-FR" altLang="zh-CN" sz="1400" b="1" smtClean="0">
                <a:latin typeface="N Helvetica Narrow"/>
                <a:ea typeface="宋体" panose="02010600030101010101" pitchFamily="2" charset="-122"/>
              </a:rPr>
              <a:pPr>
                <a:defRPr/>
              </a:pPr>
              <a:t>‹#›</a:t>
            </a:fld>
            <a:endParaRPr lang="fr-FR" altLang="zh-CN" sz="1400" b="1">
              <a:latin typeface="N Helvetica Narrow"/>
              <a:ea typeface="宋体" panose="02010600030101010101" pitchFamily="2" charset="-122"/>
            </a:endParaRPr>
          </a:p>
        </p:txBody>
      </p:sp>
      <p:sp>
        <p:nvSpPr>
          <p:cNvPr id="1029" name="Rectangle 42">
            <a:extLst>
              <a:ext uri="{FF2B5EF4-FFF2-40B4-BE49-F238E27FC236}">
                <a16:creationId xmlns:a16="http://schemas.microsoft.com/office/drawing/2014/main" id="{CD6274C8-44ED-4038-9194-51E2A298E8B5}"/>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anose="020B0604020202020204" pitchFamily="34" charset="0"/>
                <a:ea typeface="宋体" panose="02010600030101010101" pitchFamily="2" charset="-122"/>
              </a:rPr>
              <a:t>Finance</a:t>
            </a:r>
            <a:endParaRPr lang="fr-FR" altLang="zh-CN" sz="1800">
              <a:latin typeface="Arial" panose="020B0604020202020204" pitchFamily="34" charset="0"/>
              <a:ea typeface="宋体" panose="02010600030101010101" pitchFamily="2" charset="-122"/>
            </a:endParaRPr>
          </a:p>
        </p:txBody>
      </p:sp>
      <p:sp>
        <p:nvSpPr>
          <p:cNvPr id="1030" name="Rectangle 43">
            <a:extLst>
              <a:ext uri="{FF2B5EF4-FFF2-40B4-BE49-F238E27FC236}">
                <a16:creationId xmlns:a16="http://schemas.microsoft.com/office/drawing/2014/main" id="{E87F9191-9894-42A4-A060-BE5DD284F35C}"/>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a typeface="宋体" panose="02010600030101010101" pitchFamily="2" charset="-122"/>
            </a:endParaRPr>
          </a:p>
        </p:txBody>
      </p:sp>
      <p:sp>
        <p:nvSpPr>
          <p:cNvPr id="1031" name="Rectangle 44">
            <a:extLst>
              <a:ext uri="{FF2B5EF4-FFF2-40B4-BE49-F238E27FC236}">
                <a16:creationId xmlns:a16="http://schemas.microsoft.com/office/drawing/2014/main" id="{4041DF3D-D73E-4602-9354-A822EFB3EF3B}"/>
              </a:ext>
            </a:extLst>
          </p:cNvPr>
          <p:cNvSpPr>
            <a:spLocks noChangeArrowheads="1"/>
          </p:cNvSpPr>
          <p:nvPr/>
        </p:nvSpPr>
        <p:spPr bwMode="auto">
          <a:xfrm>
            <a:off x="5076825" y="0"/>
            <a:ext cx="4067175"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anose="020B0604020202020204" pitchFamily="34" charset="0"/>
                <a:ea typeface="宋体" panose="02010600030101010101" pitchFamily="2" charset="-122"/>
              </a:rPr>
              <a:t>    </a:t>
            </a:r>
            <a:r>
              <a:rPr lang="en-US" altLang="zh-CN" sz="1600">
                <a:latin typeface="Arial" panose="020B0604020202020204" pitchFamily="34" charset="0"/>
                <a:ea typeface="宋体" panose="02010600030101010101" pitchFamily="2" charset="-122"/>
              </a:rPr>
              <a:t>School of Management and Economics</a:t>
            </a:r>
            <a:endParaRPr lang="zh-CN" altLang="en-US" sz="1600">
              <a:latin typeface="Arial" panose="020B0604020202020204" pitchFamily="34" charset="0"/>
              <a:ea typeface="宋体" panose="02010600030101010101" pitchFamily="2" charset="-122"/>
            </a:endParaRPr>
          </a:p>
        </p:txBody>
      </p:sp>
      <p:graphicFrame>
        <p:nvGraphicFramePr>
          <p:cNvPr id="1032" name="Object 45">
            <a:extLst>
              <a:ext uri="{FF2B5EF4-FFF2-40B4-BE49-F238E27FC236}">
                <a16:creationId xmlns:a16="http://schemas.microsoft.com/office/drawing/2014/main" id="{4B0DA9FD-D9A1-461E-B957-CC69DF4002D9}"/>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6" imgW="964739" imgH="926657" progId="Photoshop.Image.7">
                  <p:embed/>
                </p:oleObj>
              </mc:Choice>
              <mc:Fallback>
                <p:oleObj name="Image" r:id="rId16" imgW="964739" imgH="926657" progId="Photoshop.Image.7">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9531" r:id="rId1"/>
    <p:sldLayoutId id="2147489532" r:id="rId2"/>
    <p:sldLayoutId id="2147489533" r:id="rId3"/>
    <p:sldLayoutId id="2147489534" r:id="rId4"/>
    <p:sldLayoutId id="2147489535" r:id="rId5"/>
    <p:sldLayoutId id="2147489536" r:id="rId6"/>
    <p:sldLayoutId id="2147489537" r:id="rId7"/>
    <p:sldLayoutId id="2147489538" r:id="rId8"/>
    <p:sldLayoutId id="2147489539" r:id="rId9"/>
    <p:sldLayoutId id="2147489540" r:id="rId10"/>
    <p:sldLayoutId id="2147489541" r:id="rId11"/>
    <p:sldLayoutId id="2147489542" r:id="rId12"/>
    <p:sldLayoutId id="2147489543" r:id="rId13"/>
    <p:sldLayoutId id="2147489544" r:id="rId14"/>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4E8464A3-50F8-4258-A3E4-CF5BC5578B6E}"/>
              </a:ext>
            </a:extLst>
          </p:cNvPr>
          <p:cNvGrpSpPr>
            <a:grpSpLocks/>
          </p:cNvGrpSpPr>
          <p:nvPr/>
        </p:nvGrpSpPr>
        <p:grpSpPr bwMode="auto">
          <a:xfrm>
            <a:off x="146050" y="976313"/>
            <a:ext cx="8836025" cy="5256212"/>
            <a:chOff x="92" y="615"/>
            <a:chExt cx="5566" cy="3311"/>
          </a:xfrm>
        </p:grpSpPr>
        <p:grpSp>
          <p:nvGrpSpPr>
            <p:cNvPr id="3081" name="Group 3">
              <a:extLst>
                <a:ext uri="{FF2B5EF4-FFF2-40B4-BE49-F238E27FC236}">
                  <a16:creationId xmlns:a16="http://schemas.microsoft.com/office/drawing/2014/main" id="{A53691C3-3C30-468A-9EBD-130B9BB65E20}"/>
                </a:ext>
              </a:extLst>
            </p:cNvPr>
            <p:cNvGrpSpPr>
              <a:grpSpLocks/>
            </p:cNvGrpSpPr>
            <p:nvPr/>
          </p:nvGrpSpPr>
          <p:grpSpPr bwMode="auto">
            <a:xfrm>
              <a:off x="2314" y="617"/>
              <a:ext cx="3344" cy="3080"/>
              <a:chOff x="2314" y="617"/>
              <a:chExt cx="3344" cy="3080"/>
            </a:xfrm>
          </p:grpSpPr>
          <p:grpSp>
            <p:nvGrpSpPr>
              <p:cNvPr id="3089" name="Group 4">
                <a:extLst>
                  <a:ext uri="{FF2B5EF4-FFF2-40B4-BE49-F238E27FC236}">
                    <a16:creationId xmlns:a16="http://schemas.microsoft.com/office/drawing/2014/main" id="{7DA17E35-0566-42AF-9668-0E1B6CF0BBCF}"/>
                  </a:ext>
                </a:extLst>
              </p:cNvPr>
              <p:cNvGrpSpPr>
                <a:grpSpLocks/>
              </p:cNvGrpSpPr>
              <p:nvPr/>
            </p:nvGrpSpPr>
            <p:grpSpPr bwMode="auto">
              <a:xfrm>
                <a:off x="5166" y="2575"/>
                <a:ext cx="492" cy="1122"/>
                <a:chOff x="5166" y="2575"/>
                <a:chExt cx="492" cy="1122"/>
              </a:xfrm>
            </p:grpSpPr>
            <p:grpSp>
              <p:nvGrpSpPr>
                <p:cNvPr id="3113" name="Group 5">
                  <a:extLst>
                    <a:ext uri="{FF2B5EF4-FFF2-40B4-BE49-F238E27FC236}">
                      <a16:creationId xmlns:a16="http://schemas.microsoft.com/office/drawing/2014/main" id="{5F169728-8DF2-47BF-83C8-2154B0170F02}"/>
                    </a:ext>
                  </a:extLst>
                </p:cNvPr>
                <p:cNvGrpSpPr>
                  <a:grpSpLocks/>
                </p:cNvGrpSpPr>
                <p:nvPr/>
              </p:nvGrpSpPr>
              <p:grpSpPr bwMode="auto">
                <a:xfrm>
                  <a:off x="5166" y="3367"/>
                  <a:ext cx="492" cy="330"/>
                  <a:chOff x="5166" y="3367"/>
                  <a:chExt cx="492" cy="330"/>
                </a:xfrm>
              </p:grpSpPr>
              <p:sp>
                <p:nvSpPr>
                  <p:cNvPr id="3115" name="Freeform 6">
                    <a:extLst>
                      <a:ext uri="{FF2B5EF4-FFF2-40B4-BE49-F238E27FC236}">
                        <a16:creationId xmlns:a16="http://schemas.microsoft.com/office/drawing/2014/main" id="{0CB3A04F-673E-4A8A-8327-FE63BFC3F091}"/>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16" name="Freeform 7">
                    <a:extLst>
                      <a:ext uri="{FF2B5EF4-FFF2-40B4-BE49-F238E27FC236}">
                        <a16:creationId xmlns:a16="http://schemas.microsoft.com/office/drawing/2014/main" id="{C99EC7B0-4B6C-4AF5-B094-73D0728B6893}"/>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17" name="Freeform 8">
                    <a:extLst>
                      <a:ext uri="{FF2B5EF4-FFF2-40B4-BE49-F238E27FC236}">
                        <a16:creationId xmlns:a16="http://schemas.microsoft.com/office/drawing/2014/main" id="{CA7F3B04-1DB6-4E4C-9D89-A1E80A84D620}"/>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3114" name="Freeform 9">
                  <a:extLst>
                    <a:ext uri="{FF2B5EF4-FFF2-40B4-BE49-F238E27FC236}">
                      <a16:creationId xmlns:a16="http://schemas.microsoft.com/office/drawing/2014/main" id="{BFB9B9B8-50AB-4E45-9251-04868309FDF1}"/>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3090" name="Group 10">
                <a:extLst>
                  <a:ext uri="{FF2B5EF4-FFF2-40B4-BE49-F238E27FC236}">
                    <a16:creationId xmlns:a16="http://schemas.microsoft.com/office/drawing/2014/main" id="{40EE9B2E-36D4-4540-B729-4B9F9E11417D}"/>
                  </a:ext>
                </a:extLst>
              </p:cNvPr>
              <p:cNvGrpSpPr>
                <a:grpSpLocks/>
              </p:cNvGrpSpPr>
              <p:nvPr/>
            </p:nvGrpSpPr>
            <p:grpSpPr bwMode="auto">
              <a:xfrm>
                <a:off x="4293" y="1104"/>
                <a:ext cx="1037" cy="2393"/>
                <a:chOff x="4293" y="1104"/>
                <a:chExt cx="1037" cy="2393"/>
              </a:xfrm>
            </p:grpSpPr>
            <p:grpSp>
              <p:nvGrpSpPr>
                <p:cNvPr id="3100" name="Group 11">
                  <a:extLst>
                    <a:ext uri="{FF2B5EF4-FFF2-40B4-BE49-F238E27FC236}">
                      <a16:creationId xmlns:a16="http://schemas.microsoft.com/office/drawing/2014/main" id="{13E95D39-3DC6-4CBA-98DF-261A11D3FF12}"/>
                    </a:ext>
                  </a:extLst>
                </p:cNvPr>
                <p:cNvGrpSpPr>
                  <a:grpSpLocks/>
                </p:cNvGrpSpPr>
                <p:nvPr/>
              </p:nvGrpSpPr>
              <p:grpSpPr bwMode="auto">
                <a:xfrm>
                  <a:off x="4460" y="1348"/>
                  <a:ext cx="232" cy="719"/>
                  <a:chOff x="4460" y="1348"/>
                  <a:chExt cx="232" cy="719"/>
                </a:xfrm>
              </p:grpSpPr>
              <p:sp>
                <p:nvSpPr>
                  <p:cNvPr id="3110" name="Freeform 12">
                    <a:extLst>
                      <a:ext uri="{FF2B5EF4-FFF2-40B4-BE49-F238E27FC236}">
                        <a16:creationId xmlns:a16="http://schemas.microsoft.com/office/drawing/2014/main" id="{CA1564BD-CA1C-411C-A784-C571A679D147}"/>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11" name="Freeform 13">
                    <a:extLst>
                      <a:ext uri="{FF2B5EF4-FFF2-40B4-BE49-F238E27FC236}">
                        <a16:creationId xmlns:a16="http://schemas.microsoft.com/office/drawing/2014/main" id="{360990AA-3B3B-42B1-A347-D1A709B0ECBA}"/>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12" name="Freeform 14">
                    <a:extLst>
                      <a:ext uri="{FF2B5EF4-FFF2-40B4-BE49-F238E27FC236}">
                        <a16:creationId xmlns:a16="http://schemas.microsoft.com/office/drawing/2014/main" id="{1988F900-A2B4-4E63-B418-4E61708465D5}"/>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3101" name="Freeform 15">
                  <a:extLst>
                    <a:ext uri="{FF2B5EF4-FFF2-40B4-BE49-F238E27FC236}">
                      <a16:creationId xmlns:a16="http://schemas.microsoft.com/office/drawing/2014/main" id="{1FC13BCF-CC16-425B-8C13-C85F30AC806C}"/>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2" name="Freeform 16">
                  <a:extLst>
                    <a:ext uri="{FF2B5EF4-FFF2-40B4-BE49-F238E27FC236}">
                      <a16:creationId xmlns:a16="http://schemas.microsoft.com/office/drawing/2014/main" id="{2930BE87-9403-41A5-B2A3-00B12744C731}"/>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3" name="Freeform 17">
                  <a:extLst>
                    <a:ext uri="{FF2B5EF4-FFF2-40B4-BE49-F238E27FC236}">
                      <a16:creationId xmlns:a16="http://schemas.microsoft.com/office/drawing/2014/main" id="{0256D820-4317-4839-8CD9-7E800D47F953}"/>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4" name="Freeform 18">
                  <a:extLst>
                    <a:ext uri="{FF2B5EF4-FFF2-40B4-BE49-F238E27FC236}">
                      <a16:creationId xmlns:a16="http://schemas.microsoft.com/office/drawing/2014/main" id="{6C319E8A-F616-44AD-A41E-045A4D4AF2C4}"/>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5" name="Freeform 19">
                  <a:extLst>
                    <a:ext uri="{FF2B5EF4-FFF2-40B4-BE49-F238E27FC236}">
                      <a16:creationId xmlns:a16="http://schemas.microsoft.com/office/drawing/2014/main" id="{ED1BCC42-0F4A-482D-8618-F928EA7AC3C0}"/>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6" name="Freeform 20">
                  <a:extLst>
                    <a:ext uri="{FF2B5EF4-FFF2-40B4-BE49-F238E27FC236}">
                      <a16:creationId xmlns:a16="http://schemas.microsoft.com/office/drawing/2014/main" id="{06D8AD5C-BEE3-44B1-8AE7-89C7519DEE8B}"/>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7" name="Freeform 21">
                  <a:extLst>
                    <a:ext uri="{FF2B5EF4-FFF2-40B4-BE49-F238E27FC236}">
                      <a16:creationId xmlns:a16="http://schemas.microsoft.com/office/drawing/2014/main" id="{D08B0E3F-25C4-43F8-9463-7D1409123DCA}"/>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8" name="Freeform 22">
                  <a:extLst>
                    <a:ext uri="{FF2B5EF4-FFF2-40B4-BE49-F238E27FC236}">
                      <a16:creationId xmlns:a16="http://schemas.microsoft.com/office/drawing/2014/main" id="{06AA439A-0C2E-4375-B37C-299C7BE546DA}"/>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109" name="Freeform 23">
                  <a:extLst>
                    <a:ext uri="{FF2B5EF4-FFF2-40B4-BE49-F238E27FC236}">
                      <a16:creationId xmlns:a16="http://schemas.microsoft.com/office/drawing/2014/main" id="{AF624D82-28A7-42DC-94B4-FE53C6BA6242}"/>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3091" name="Group 24">
                <a:extLst>
                  <a:ext uri="{FF2B5EF4-FFF2-40B4-BE49-F238E27FC236}">
                    <a16:creationId xmlns:a16="http://schemas.microsoft.com/office/drawing/2014/main" id="{414DAD96-5A80-4B4A-A146-C610339C57DE}"/>
                  </a:ext>
                </a:extLst>
              </p:cNvPr>
              <p:cNvGrpSpPr>
                <a:grpSpLocks/>
              </p:cNvGrpSpPr>
              <p:nvPr/>
            </p:nvGrpSpPr>
            <p:grpSpPr bwMode="auto">
              <a:xfrm>
                <a:off x="2314" y="617"/>
                <a:ext cx="2387" cy="2766"/>
                <a:chOff x="2314" y="617"/>
                <a:chExt cx="2387" cy="2766"/>
              </a:xfrm>
            </p:grpSpPr>
            <p:sp>
              <p:nvSpPr>
                <p:cNvPr id="3092" name="Freeform 25">
                  <a:extLst>
                    <a:ext uri="{FF2B5EF4-FFF2-40B4-BE49-F238E27FC236}">
                      <a16:creationId xmlns:a16="http://schemas.microsoft.com/office/drawing/2014/main" id="{FC5C28D5-1161-4484-8732-A4E17DD86C38}"/>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3093" name="Group 26">
                  <a:extLst>
                    <a:ext uri="{FF2B5EF4-FFF2-40B4-BE49-F238E27FC236}">
                      <a16:creationId xmlns:a16="http://schemas.microsoft.com/office/drawing/2014/main" id="{4D0B52A2-C0C8-45B8-AE2E-8D8898ED7C62}"/>
                    </a:ext>
                  </a:extLst>
                </p:cNvPr>
                <p:cNvGrpSpPr>
                  <a:grpSpLocks/>
                </p:cNvGrpSpPr>
                <p:nvPr/>
              </p:nvGrpSpPr>
              <p:grpSpPr bwMode="auto">
                <a:xfrm>
                  <a:off x="2395" y="617"/>
                  <a:ext cx="526" cy="620"/>
                  <a:chOff x="2395" y="617"/>
                  <a:chExt cx="526" cy="620"/>
                </a:xfrm>
              </p:grpSpPr>
              <p:grpSp>
                <p:nvGrpSpPr>
                  <p:cNvPr id="3096" name="Group 27">
                    <a:extLst>
                      <a:ext uri="{FF2B5EF4-FFF2-40B4-BE49-F238E27FC236}">
                        <a16:creationId xmlns:a16="http://schemas.microsoft.com/office/drawing/2014/main" id="{123FF568-63D3-40A0-8863-CF7B901D9C6E}"/>
                      </a:ext>
                    </a:extLst>
                  </p:cNvPr>
                  <p:cNvGrpSpPr>
                    <a:grpSpLocks/>
                  </p:cNvGrpSpPr>
                  <p:nvPr/>
                </p:nvGrpSpPr>
                <p:grpSpPr bwMode="auto">
                  <a:xfrm>
                    <a:off x="2603" y="1004"/>
                    <a:ext cx="165" cy="233"/>
                    <a:chOff x="2603" y="1004"/>
                    <a:chExt cx="165" cy="233"/>
                  </a:xfrm>
                </p:grpSpPr>
                <p:sp>
                  <p:nvSpPr>
                    <p:cNvPr id="3098" name="Freeform 28">
                      <a:extLst>
                        <a:ext uri="{FF2B5EF4-FFF2-40B4-BE49-F238E27FC236}">
                          <a16:creationId xmlns:a16="http://schemas.microsoft.com/office/drawing/2014/main" id="{AACC7ED2-1462-4C3C-9E5B-D4B119DA1D3E}"/>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099" name="Freeform 29">
                      <a:extLst>
                        <a:ext uri="{FF2B5EF4-FFF2-40B4-BE49-F238E27FC236}">
                          <a16:creationId xmlns:a16="http://schemas.microsoft.com/office/drawing/2014/main" id="{221DC62B-EED4-411A-BD5F-B63711CE1DBC}"/>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3097" name="Freeform 30">
                    <a:extLst>
                      <a:ext uri="{FF2B5EF4-FFF2-40B4-BE49-F238E27FC236}">
                        <a16:creationId xmlns:a16="http://schemas.microsoft.com/office/drawing/2014/main" id="{EB592765-79B3-444D-BC8A-CACA5F7AA733}"/>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3094" name="Freeform 31">
                  <a:extLst>
                    <a:ext uri="{FF2B5EF4-FFF2-40B4-BE49-F238E27FC236}">
                      <a16:creationId xmlns:a16="http://schemas.microsoft.com/office/drawing/2014/main" id="{3A443E60-67E6-449C-8677-790EB849E493}"/>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095" name="Freeform 32">
                  <a:extLst>
                    <a:ext uri="{FF2B5EF4-FFF2-40B4-BE49-F238E27FC236}">
                      <a16:creationId xmlns:a16="http://schemas.microsoft.com/office/drawing/2014/main" id="{AEE2E961-D810-4764-9555-5BAB23C6E9A6}"/>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3082" name="Group 33">
              <a:extLst>
                <a:ext uri="{FF2B5EF4-FFF2-40B4-BE49-F238E27FC236}">
                  <a16:creationId xmlns:a16="http://schemas.microsoft.com/office/drawing/2014/main" id="{56CBC66C-9366-46AF-8039-6558304C4D82}"/>
                </a:ext>
              </a:extLst>
            </p:cNvPr>
            <p:cNvGrpSpPr>
              <a:grpSpLocks/>
            </p:cNvGrpSpPr>
            <p:nvPr/>
          </p:nvGrpSpPr>
          <p:grpSpPr bwMode="auto">
            <a:xfrm>
              <a:off x="92" y="615"/>
              <a:ext cx="1865" cy="3311"/>
              <a:chOff x="92" y="615"/>
              <a:chExt cx="1865" cy="3311"/>
            </a:xfrm>
          </p:grpSpPr>
          <p:sp>
            <p:nvSpPr>
              <p:cNvPr id="3083" name="Freeform 34">
                <a:extLst>
                  <a:ext uri="{FF2B5EF4-FFF2-40B4-BE49-F238E27FC236}">
                    <a16:creationId xmlns:a16="http://schemas.microsoft.com/office/drawing/2014/main" id="{6ECBAE2F-D86A-4A80-AF9D-711B28497526}"/>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084" name="Freeform 35">
                <a:extLst>
                  <a:ext uri="{FF2B5EF4-FFF2-40B4-BE49-F238E27FC236}">
                    <a16:creationId xmlns:a16="http://schemas.microsoft.com/office/drawing/2014/main" id="{39765511-EF76-4BEF-99A0-284604B91386}"/>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085" name="Freeform 36">
                <a:extLst>
                  <a:ext uri="{FF2B5EF4-FFF2-40B4-BE49-F238E27FC236}">
                    <a16:creationId xmlns:a16="http://schemas.microsoft.com/office/drawing/2014/main" id="{F37E8B27-60B0-4909-9250-66F7B16047D3}"/>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086" name="Freeform 37">
                <a:extLst>
                  <a:ext uri="{FF2B5EF4-FFF2-40B4-BE49-F238E27FC236}">
                    <a16:creationId xmlns:a16="http://schemas.microsoft.com/office/drawing/2014/main" id="{158D78AA-0508-448F-87EE-39A247538C8E}"/>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087" name="Freeform 38">
                <a:extLst>
                  <a:ext uri="{FF2B5EF4-FFF2-40B4-BE49-F238E27FC236}">
                    <a16:creationId xmlns:a16="http://schemas.microsoft.com/office/drawing/2014/main" id="{764A4059-E31B-4EAE-865B-634CBF5E5A11}"/>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3088" name="Freeform 39">
                <a:extLst>
                  <a:ext uri="{FF2B5EF4-FFF2-40B4-BE49-F238E27FC236}">
                    <a16:creationId xmlns:a16="http://schemas.microsoft.com/office/drawing/2014/main" id="{1ED3CD3C-3D8D-485C-B409-6C06E5642100}"/>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3075" name="Rectangle 40">
            <a:extLst>
              <a:ext uri="{FF2B5EF4-FFF2-40B4-BE49-F238E27FC236}">
                <a16:creationId xmlns:a16="http://schemas.microsoft.com/office/drawing/2014/main" id="{EB7DFCE2-8A12-4AA5-9128-4BC751E190B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3076" name="Rectangle 41">
            <a:extLst>
              <a:ext uri="{FF2B5EF4-FFF2-40B4-BE49-F238E27FC236}">
                <a16:creationId xmlns:a16="http://schemas.microsoft.com/office/drawing/2014/main" id="{C89196F5-082C-4C58-A401-CC3066906695}"/>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defRPr/>
            </a:pPr>
            <a:fld id="{F8AAE3FF-51FF-4A28-BE1B-DAE64F1DB2F9}" type="slidenum">
              <a:rPr lang="fr-FR" altLang="zh-CN" sz="1400" b="1" smtClean="0">
                <a:latin typeface="N Helvetica Narrow"/>
              </a:rPr>
              <a:pPr>
                <a:defRPr/>
              </a:pPr>
              <a:t>‹#›</a:t>
            </a:fld>
            <a:endParaRPr lang="fr-FR" altLang="zh-CN" sz="1400" b="1">
              <a:latin typeface="N Helvetica Narrow"/>
            </a:endParaRPr>
          </a:p>
        </p:txBody>
      </p:sp>
      <p:sp>
        <p:nvSpPr>
          <p:cNvPr id="3077" name="Rectangle 42">
            <a:extLst>
              <a:ext uri="{FF2B5EF4-FFF2-40B4-BE49-F238E27FC236}">
                <a16:creationId xmlns:a16="http://schemas.microsoft.com/office/drawing/2014/main" id="{AEA46715-F6D8-4A5F-9AC4-DE68A0D1E526}"/>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anose="020B0604020202020204" pitchFamily="34" charset="0"/>
              </a:rPr>
              <a:t>Finance</a:t>
            </a:r>
            <a:endParaRPr lang="fr-FR" altLang="zh-CN" sz="1800">
              <a:latin typeface="Arial" panose="020B0604020202020204" pitchFamily="34" charset="0"/>
            </a:endParaRPr>
          </a:p>
        </p:txBody>
      </p:sp>
      <p:sp>
        <p:nvSpPr>
          <p:cNvPr id="3078" name="Rectangle 43">
            <a:extLst>
              <a:ext uri="{FF2B5EF4-FFF2-40B4-BE49-F238E27FC236}">
                <a16:creationId xmlns:a16="http://schemas.microsoft.com/office/drawing/2014/main" id="{B625CCA5-0452-4883-A791-C730E9848ACC}"/>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ndParaRPr>
          </a:p>
        </p:txBody>
      </p:sp>
      <p:sp>
        <p:nvSpPr>
          <p:cNvPr id="3079" name="Rectangle 44">
            <a:extLst>
              <a:ext uri="{FF2B5EF4-FFF2-40B4-BE49-F238E27FC236}">
                <a16:creationId xmlns:a16="http://schemas.microsoft.com/office/drawing/2014/main" id="{20468267-6473-4A8B-8779-8F8447479D89}"/>
              </a:ext>
            </a:extLst>
          </p:cNvPr>
          <p:cNvSpPr>
            <a:spLocks noChangeArrowheads="1"/>
          </p:cNvSpPr>
          <p:nvPr/>
        </p:nvSpPr>
        <p:spPr bwMode="auto">
          <a:xfrm>
            <a:off x="6553200" y="0"/>
            <a:ext cx="2590800"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anose="020B0604020202020204" pitchFamily="34" charset="0"/>
              </a:rPr>
              <a:t>    </a:t>
            </a:r>
            <a:r>
              <a:rPr lang="en-US" altLang="zh-CN" sz="1600">
                <a:latin typeface="Arial" panose="020B0604020202020204" pitchFamily="34" charset="0"/>
              </a:rPr>
              <a:t>School of Management</a:t>
            </a:r>
          </a:p>
        </p:txBody>
      </p:sp>
      <p:graphicFrame>
        <p:nvGraphicFramePr>
          <p:cNvPr id="3080" name="Object 45">
            <a:extLst>
              <a:ext uri="{FF2B5EF4-FFF2-40B4-BE49-F238E27FC236}">
                <a16:creationId xmlns:a16="http://schemas.microsoft.com/office/drawing/2014/main" id="{3B3AF1F9-32FD-4AD8-BA6C-F70CAF4A80D2}"/>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3" imgW="964739" imgH="926657" progId="Photoshop.Image.7">
                  <p:embed/>
                </p:oleObj>
              </mc:Choice>
              <mc:Fallback>
                <p:oleObj name="Image" r:id="rId13" imgW="964739" imgH="926657" progId="Photoshop.Image.7">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9555" r:id="rId1"/>
    <p:sldLayoutId id="2147489556" r:id="rId2"/>
    <p:sldLayoutId id="2147489557" r:id="rId3"/>
    <p:sldLayoutId id="2147489558" r:id="rId4"/>
    <p:sldLayoutId id="2147489559" r:id="rId5"/>
    <p:sldLayoutId id="2147489560" r:id="rId6"/>
    <p:sldLayoutId id="2147489561" r:id="rId7"/>
    <p:sldLayoutId id="2147489562" r:id="rId8"/>
    <p:sldLayoutId id="2147489563" r:id="rId9"/>
    <p:sldLayoutId id="2147489564" r:id="rId10"/>
    <p:sldLayoutId id="2147489565"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FF00FF"/>
        </a:buClr>
        <a:buSzPct val="65000"/>
        <a:buFont typeface="Wingdings" panose="05000000000000000000" pitchFamily="2" charset="2"/>
        <a:buChar char="ü"/>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0000FF"/>
        </a:buClr>
        <a:buSzPct val="100000"/>
        <a:buChar char="•"/>
        <a:defRPr sz="2000">
          <a:solidFill>
            <a:schemeClr val="tx1"/>
          </a:solidFill>
          <a:latin typeface="+mn-lt"/>
          <a:ea typeface="+mn-ea"/>
        </a:defRPr>
      </a:lvl5pPr>
      <a:lvl6pPr marL="2514600" indent="-228600" algn="l" rtl="0" fontAlgn="base">
        <a:spcBef>
          <a:spcPct val="20000"/>
        </a:spcBef>
        <a:spcAft>
          <a:spcPct val="0"/>
        </a:spcAft>
        <a:buClr>
          <a:srgbClr val="0000FF"/>
        </a:buClr>
        <a:buSzPct val="100000"/>
        <a:buChar char="•"/>
        <a:defRPr sz="2000">
          <a:solidFill>
            <a:schemeClr val="tx1"/>
          </a:solidFill>
          <a:latin typeface="+mn-lt"/>
          <a:ea typeface="+mn-ea"/>
        </a:defRPr>
      </a:lvl6pPr>
      <a:lvl7pPr marL="2971800" indent="-228600" algn="l" rtl="0" fontAlgn="base">
        <a:spcBef>
          <a:spcPct val="20000"/>
        </a:spcBef>
        <a:spcAft>
          <a:spcPct val="0"/>
        </a:spcAft>
        <a:buClr>
          <a:srgbClr val="0000FF"/>
        </a:buClr>
        <a:buSzPct val="100000"/>
        <a:buChar char="•"/>
        <a:defRPr sz="2000">
          <a:solidFill>
            <a:schemeClr val="tx1"/>
          </a:solidFill>
          <a:latin typeface="+mn-lt"/>
          <a:ea typeface="+mn-ea"/>
        </a:defRPr>
      </a:lvl7pPr>
      <a:lvl8pPr marL="3429000" indent="-228600" algn="l" rtl="0" fontAlgn="base">
        <a:spcBef>
          <a:spcPct val="20000"/>
        </a:spcBef>
        <a:spcAft>
          <a:spcPct val="0"/>
        </a:spcAft>
        <a:buClr>
          <a:srgbClr val="0000FF"/>
        </a:buClr>
        <a:buSzPct val="100000"/>
        <a:buChar char="•"/>
        <a:defRPr sz="2000">
          <a:solidFill>
            <a:schemeClr val="tx1"/>
          </a:solidFill>
          <a:latin typeface="+mn-lt"/>
          <a:ea typeface="+mn-ea"/>
        </a:defRPr>
      </a:lvl8pPr>
      <a:lvl9pPr marL="3886200" indent="-228600" algn="l" rtl="0" fontAlgn="base">
        <a:spcBef>
          <a:spcPct val="20000"/>
        </a:spcBef>
        <a:spcAft>
          <a:spcPct val="0"/>
        </a:spcAft>
        <a:buClr>
          <a:srgbClr val="0000FF"/>
        </a:buClr>
        <a:buSzPct val="10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1C9845D9-5CBA-47C2-9AFB-C0D5230B9CCA}"/>
              </a:ext>
            </a:extLst>
          </p:cNvPr>
          <p:cNvGrpSpPr>
            <a:grpSpLocks/>
          </p:cNvGrpSpPr>
          <p:nvPr/>
        </p:nvGrpSpPr>
        <p:grpSpPr bwMode="auto">
          <a:xfrm>
            <a:off x="146050" y="976313"/>
            <a:ext cx="8836025" cy="5256212"/>
            <a:chOff x="92" y="615"/>
            <a:chExt cx="5566" cy="3311"/>
          </a:xfrm>
        </p:grpSpPr>
        <p:grpSp>
          <p:nvGrpSpPr>
            <p:cNvPr id="4105" name="Group 3">
              <a:extLst>
                <a:ext uri="{FF2B5EF4-FFF2-40B4-BE49-F238E27FC236}">
                  <a16:creationId xmlns:a16="http://schemas.microsoft.com/office/drawing/2014/main" id="{6AD56A97-5922-4F97-8B19-2E7F7896BA96}"/>
                </a:ext>
              </a:extLst>
            </p:cNvPr>
            <p:cNvGrpSpPr>
              <a:grpSpLocks/>
            </p:cNvGrpSpPr>
            <p:nvPr/>
          </p:nvGrpSpPr>
          <p:grpSpPr bwMode="auto">
            <a:xfrm>
              <a:off x="2314" y="617"/>
              <a:ext cx="3344" cy="3080"/>
              <a:chOff x="2314" y="617"/>
              <a:chExt cx="3344" cy="3080"/>
            </a:xfrm>
          </p:grpSpPr>
          <p:grpSp>
            <p:nvGrpSpPr>
              <p:cNvPr id="4113" name="Group 4">
                <a:extLst>
                  <a:ext uri="{FF2B5EF4-FFF2-40B4-BE49-F238E27FC236}">
                    <a16:creationId xmlns:a16="http://schemas.microsoft.com/office/drawing/2014/main" id="{A19D43F1-38CC-41E7-A47C-1A7EB9D86EA0}"/>
                  </a:ext>
                </a:extLst>
              </p:cNvPr>
              <p:cNvGrpSpPr>
                <a:grpSpLocks/>
              </p:cNvGrpSpPr>
              <p:nvPr/>
            </p:nvGrpSpPr>
            <p:grpSpPr bwMode="auto">
              <a:xfrm>
                <a:off x="5166" y="2575"/>
                <a:ext cx="492" cy="1122"/>
                <a:chOff x="5166" y="2575"/>
                <a:chExt cx="492" cy="1122"/>
              </a:xfrm>
            </p:grpSpPr>
            <p:grpSp>
              <p:nvGrpSpPr>
                <p:cNvPr id="4137" name="Group 5">
                  <a:extLst>
                    <a:ext uri="{FF2B5EF4-FFF2-40B4-BE49-F238E27FC236}">
                      <a16:creationId xmlns:a16="http://schemas.microsoft.com/office/drawing/2014/main" id="{1EA46EEC-B976-465F-B81B-D071F59C27FA}"/>
                    </a:ext>
                  </a:extLst>
                </p:cNvPr>
                <p:cNvGrpSpPr>
                  <a:grpSpLocks/>
                </p:cNvGrpSpPr>
                <p:nvPr/>
              </p:nvGrpSpPr>
              <p:grpSpPr bwMode="auto">
                <a:xfrm>
                  <a:off x="5166" y="3367"/>
                  <a:ext cx="492" cy="330"/>
                  <a:chOff x="5166" y="3367"/>
                  <a:chExt cx="492" cy="330"/>
                </a:xfrm>
              </p:grpSpPr>
              <p:sp>
                <p:nvSpPr>
                  <p:cNvPr id="4139" name="Freeform 6">
                    <a:extLst>
                      <a:ext uri="{FF2B5EF4-FFF2-40B4-BE49-F238E27FC236}">
                        <a16:creationId xmlns:a16="http://schemas.microsoft.com/office/drawing/2014/main" id="{B306B1BE-0C9B-4613-B226-6B76CE55716A}"/>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40" name="Freeform 7">
                    <a:extLst>
                      <a:ext uri="{FF2B5EF4-FFF2-40B4-BE49-F238E27FC236}">
                        <a16:creationId xmlns:a16="http://schemas.microsoft.com/office/drawing/2014/main" id="{41897249-B1C1-4229-9E25-5267FBB26C09}"/>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41" name="Freeform 8">
                    <a:extLst>
                      <a:ext uri="{FF2B5EF4-FFF2-40B4-BE49-F238E27FC236}">
                        <a16:creationId xmlns:a16="http://schemas.microsoft.com/office/drawing/2014/main" id="{741F80DC-3D69-4B81-ADCC-2D2922A6E3DA}"/>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4138" name="Freeform 9">
                  <a:extLst>
                    <a:ext uri="{FF2B5EF4-FFF2-40B4-BE49-F238E27FC236}">
                      <a16:creationId xmlns:a16="http://schemas.microsoft.com/office/drawing/2014/main" id="{13DFB05B-905B-4098-B1CC-5D4841466BD6}"/>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4114" name="Group 10">
                <a:extLst>
                  <a:ext uri="{FF2B5EF4-FFF2-40B4-BE49-F238E27FC236}">
                    <a16:creationId xmlns:a16="http://schemas.microsoft.com/office/drawing/2014/main" id="{6921183E-C7E9-4D86-92BA-EC4681AF620C}"/>
                  </a:ext>
                </a:extLst>
              </p:cNvPr>
              <p:cNvGrpSpPr>
                <a:grpSpLocks/>
              </p:cNvGrpSpPr>
              <p:nvPr/>
            </p:nvGrpSpPr>
            <p:grpSpPr bwMode="auto">
              <a:xfrm>
                <a:off x="4293" y="1104"/>
                <a:ext cx="1037" cy="2393"/>
                <a:chOff x="4293" y="1104"/>
                <a:chExt cx="1037" cy="2393"/>
              </a:xfrm>
            </p:grpSpPr>
            <p:grpSp>
              <p:nvGrpSpPr>
                <p:cNvPr id="4124" name="Group 11">
                  <a:extLst>
                    <a:ext uri="{FF2B5EF4-FFF2-40B4-BE49-F238E27FC236}">
                      <a16:creationId xmlns:a16="http://schemas.microsoft.com/office/drawing/2014/main" id="{7ED8C2D6-931A-40AD-9411-4A88E67FD119}"/>
                    </a:ext>
                  </a:extLst>
                </p:cNvPr>
                <p:cNvGrpSpPr>
                  <a:grpSpLocks/>
                </p:cNvGrpSpPr>
                <p:nvPr/>
              </p:nvGrpSpPr>
              <p:grpSpPr bwMode="auto">
                <a:xfrm>
                  <a:off x="4460" y="1348"/>
                  <a:ext cx="232" cy="719"/>
                  <a:chOff x="4460" y="1348"/>
                  <a:chExt cx="232" cy="719"/>
                </a:xfrm>
              </p:grpSpPr>
              <p:sp>
                <p:nvSpPr>
                  <p:cNvPr id="4134" name="Freeform 12">
                    <a:extLst>
                      <a:ext uri="{FF2B5EF4-FFF2-40B4-BE49-F238E27FC236}">
                        <a16:creationId xmlns:a16="http://schemas.microsoft.com/office/drawing/2014/main" id="{341F1A3A-00CB-4F34-855F-EE50AD2C31B8}"/>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35" name="Freeform 13">
                    <a:extLst>
                      <a:ext uri="{FF2B5EF4-FFF2-40B4-BE49-F238E27FC236}">
                        <a16:creationId xmlns:a16="http://schemas.microsoft.com/office/drawing/2014/main" id="{157F8E84-A108-466A-90AA-9F9AC657C030}"/>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36" name="Freeform 14">
                    <a:extLst>
                      <a:ext uri="{FF2B5EF4-FFF2-40B4-BE49-F238E27FC236}">
                        <a16:creationId xmlns:a16="http://schemas.microsoft.com/office/drawing/2014/main" id="{2F8FE68D-DE88-44CC-85F8-281F1B59F5CA}"/>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4125" name="Freeform 15">
                  <a:extLst>
                    <a:ext uri="{FF2B5EF4-FFF2-40B4-BE49-F238E27FC236}">
                      <a16:creationId xmlns:a16="http://schemas.microsoft.com/office/drawing/2014/main" id="{9D0702E4-44F3-4BB7-8AD3-13F054759267}"/>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26" name="Freeform 16">
                  <a:extLst>
                    <a:ext uri="{FF2B5EF4-FFF2-40B4-BE49-F238E27FC236}">
                      <a16:creationId xmlns:a16="http://schemas.microsoft.com/office/drawing/2014/main" id="{3C61D483-37BA-4D28-90C5-668D324E2257}"/>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27" name="Freeform 17">
                  <a:extLst>
                    <a:ext uri="{FF2B5EF4-FFF2-40B4-BE49-F238E27FC236}">
                      <a16:creationId xmlns:a16="http://schemas.microsoft.com/office/drawing/2014/main" id="{D0B588DC-5A1D-4E01-91D5-780E0D7ED931}"/>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28" name="Freeform 18">
                  <a:extLst>
                    <a:ext uri="{FF2B5EF4-FFF2-40B4-BE49-F238E27FC236}">
                      <a16:creationId xmlns:a16="http://schemas.microsoft.com/office/drawing/2014/main" id="{EB6D9383-CA0C-4883-B08A-F877EFC8B54D}"/>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29" name="Freeform 19">
                  <a:extLst>
                    <a:ext uri="{FF2B5EF4-FFF2-40B4-BE49-F238E27FC236}">
                      <a16:creationId xmlns:a16="http://schemas.microsoft.com/office/drawing/2014/main" id="{BE6B21BE-7D2A-4724-A2C7-A66FF72FC28E}"/>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30" name="Freeform 20">
                  <a:extLst>
                    <a:ext uri="{FF2B5EF4-FFF2-40B4-BE49-F238E27FC236}">
                      <a16:creationId xmlns:a16="http://schemas.microsoft.com/office/drawing/2014/main" id="{987DDDCE-2862-443A-804F-137E7EA935A3}"/>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31" name="Freeform 21">
                  <a:extLst>
                    <a:ext uri="{FF2B5EF4-FFF2-40B4-BE49-F238E27FC236}">
                      <a16:creationId xmlns:a16="http://schemas.microsoft.com/office/drawing/2014/main" id="{FF65D71C-2F17-4EA4-9139-C0C8575453EA}"/>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32" name="Freeform 22">
                  <a:extLst>
                    <a:ext uri="{FF2B5EF4-FFF2-40B4-BE49-F238E27FC236}">
                      <a16:creationId xmlns:a16="http://schemas.microsoft.com/office/drawing/2014/main" id="{510F935E-F785-4301-B90C-2C0C7829ECB8}"/>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33" name="Freeform 23">
                  <a:extLst>
                    <a:ext uri="{FF2B5EF4-FFF2-40B4-BE49-F238E27FC236}">
                      <a16:creationId xmlns:a16="http://schemas.microsoft.com/office/drawing/2014/main" id="{F015A62C-DAA6-43B4-9500-B0737A6A7BC8}"/>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4115" name="Group 24">
                <a:extLst>
                  <a:ext uri="{FF2B5EF4-FFF2-40B4-BE49-F238E27FC236}">
                    <a16:creationId xmlns:a16="http://schemas.microsoft.com/office/drawing/2014/main" id="{36B6D078-5DCC-47CF-9692-FE5DF8D79291}"/>
                  </a:ext>
                </a:extLst>
              </p:cNvPr>
              <p:cNvGrpSpPr>
                <a:grpSpLocks/>
              </p:cNvGrpSpPr>
              <p:nvPr/>
            </p:nvGrpSpPr>
            <p:grpSpPr bwMode="auto">
              <a:xfrm>
                <a:off x="2314" y="617"/>
                <a:ext cx="2387" cy="2766"/>
                <a:chOff x="2314" y="617"/>
                <a:chExt cx="2387" cy="2766"/>
              </a:xfrm>
            </p:grpSpPr>
            <p:sp>
              <p:nvSpPr>
                <p:cNvPr id="4116" name="Freeform 25">
                  <a:extLst>
                    <a:ext uri="{FF2B5EF4-FFF2-40B4-BE49-F238E27FC236}">
                      <a16:creationId xmlns:a16="http://schemas.microsoft.com/office/drawing/2014/main" id="{78B796F5-1729-4ACA-830D-B4ECEF7F108D}"/>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4117" name="Group 26">
                  <a:extLst>
                    <a:ext uri="{FF2B5EF4-FFF2-40B4-BE49-F238E27FC236}">
                      <a16:creationId xmlns:a16="http://schemas.microsoft.com/office/drawing/2014/main" id="{3D041246-0254-44BC-9A2E-19ADAAA6670C}"/>
                    </a:ext>
                  </a:extLst>
                </p:cNvPr>
                <p:cNvGrpSpPr>
                  <a:grpSpLocks/>
                </p:cNvGrpSpPr>
                <p:nvPr/>
              </p:nvGrpSpPr>
              <p:grpSpPr bwMode="auto">
                <a:xfrm>
                  <a:off x="2395" y="617"/>
                  <a:ext cx="526" cy="620"/>
                  <a:chOff x="2395" y="617"/>
                  <a:chExt cx="526" cy="620"/>
                </a:xfrm>
              </p:grpSpPr>
              <p:grpSp>
                <p:nvGrpSpPr>
                  <p:cNvPr id="4120" name="Group 27">
                    <a:extLst>
                      <a:ext uri="{FF2B5EF4-FFF2-40B4-BE49-F238E27FC236}">
                        <a16:creationId xmlns:a16="http://schemas.microsoft.com/office/drawing/2014/main" id="{FE6336B1-D59F-4981-A232-920CA38FFAFC}"/>
                      </a:ext>
                    </a:extLst>
                  </p:cNvPr>
                  <p:cNvGrpSpPr>
                    <a:grpSpLocks/>
                  </p:cNvGrpSpPr>
                  <p:nvPr/>
                </p:nvGrpSpPr>
                <p:grpSpPr bwMode="auto">
                  <a:xfrm>
                    <a:off x="2603" y="1004"/>
                    <a:ext cx="165" cy="233"/>
                    <a:chOff x="2603" y="1004"/>
                    <a:chExt cx="165" cy="233"/>
                  </a:xfrm>
                </p:grpSpPr>
                <p:sp>
                  <p:nvSpPr>
                    <p:cNvPr id="4122" name="Freeform 28">
                      <a:extLst>
                        <a:ext uri="{FF2B5EF4-FFF2-40B4-BE49-F238E27FC236}">
                          <a16:creationId xmlns:a16="http://schemas.microsoft.com/office/drawing/2014/main" id="{B778C24A-AF47-416C-8D45-C98FC0A4FCD3}"/>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23" name="Freeform 29">
                      <a:extLst>
                        <a:ext uri="{FF2B5EF4-FFF2-40B4-BE49-F238E27FC236}">
                          <a16:creationId xmlns:a16="http://schemas.microsoft.com/office/drawing/2014/main" id="{69217D68-EF4C-49F1-A826-074D4C3A1C67}"/>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4121" name="Freeform 30">
                    <a:extLst>
                      <a:ext uri="{FF2B5EF4-FFF2-40B4-BE49-F238E27FC236}">
                        <a16:creationId xmlns:a16="http://schemas.microsoft.com/office/drawing/2014/main" id="{DFD65E9D-7CCC-4463-B829-40060DD169A0}"/>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4118" name="Freeform 31">
                  <a:extLst>
                    <a:ext uri="{FF2B5EF4-FFF2-40B4-BE49-F238E27FC236}">
                      <a16:creationId xmlns:a16="http://schemas.microsoft.com/office/drawing/2014/main" id="{F1071B72-0A62-4F90-BA09-0082A7DCE569}"/>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19" name="Freeform 32">
                  <a:extLst>
                    <a:ext uri="{FF2B5EF4-FFF2-40B4-BE49-F238E27FC236}">
                      <a16:creationId xmlns:a16="http://schemas.microsoft.com/office/drawing/2014/main" id="{9D2DC9DE-DBB7-4B23-8A96-293049E8061D}"/>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4106" name="Group 33">
              <a:extLst>
                <a:ext uri="{FF2B5EF4-FFF2-40B4-BE49-F238E27FC236}">
                  <a16:creationId xmlns:a16="http://schemas.microsoft.com/office/drawing/2014/main" id="{5A2FBFEE-2F4A-4D8B-B014-8448AE95781D}"/>
                </a:ext>
              </a:extLst>
            </p:cNvPr>
            <p:cNvGrpSpPr>
              <a:grpSpLocks/>
            </p:cNvGrpSpPr>
            <p:nvPr/>
          </p:nvGrpSpPr>
          <p:grpSpPr bwMode="auto">
            <a:xfrm>
              <a:off x="92" y="615"/>
              <a:ext cx="1865" cy="3311"/>
              <a:chOff x="92" y="615"/>
              <a:chExt cx="1865" cy="3311"/>
            </a:xfrm>
          </p:grpSpPr>
          <p:sp>
            <p:nvSpPr>
              <p:cNvPr id="4107" name="Freeform 34">
                <a:extLst>
                  <a:ext uri="{FF2B5EF4-FFF2-40B4-BE49-F238E27FC236}">
                    <a16:creationId xmlns:a16="http://schemas.microsoft.com/office/drawing/2014/main" id="{63FC0F81-E77B-439B-934E-7985A4B1963D}"/>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8" name="Freeform 35">
                <a:extLst>
                  <a:ext uri="{FF2B5EF4-FFF2-40B4-BE49-F238E27FC236}">
                    <a16:creationId xmlns:a16="http://schemas.microsoft.com/office/drawing/2014/main" id="{35CFC64C-2A6B-4A0F-BB9B-EE28764688E5}"/>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09" name="Freeform 36">
                <a:extLst>
                  <a:ext uri="{FF2B5EF4-FFF2-40B4-BE49-F238E27FC236}">
                    <a16:creationId xmlns:a16="http://schemas.microsoft.com/office/drawing/2014/main" id="{6B0CA70F-FC90-4759-82B8-B805DED48388}"/>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10" name="Freeform 37">
                <a:extLst>
                  <a:ext uri="{FF2B5EF4-FFF2-40B4-BE49-F238E27FC236}">
                    <a16:creationId xmlns:a16="http://schemas.microsoft.com/office/drawing/2014/main" id="{C76A8D45-4EF4-4786-AD1B-C7B2D64BDAE2}"/>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11" name="Freeform 38">
                <a:extLst>
                  <a:ext uri="{FF2B5EF4-FFF2-40B4-BE49-F238E27FC236}">
                    <a16:creationId xmlns:a16="http://schemas.microsoft.com/office/drawing/2014/main" id="{21A2FFD0-19BF-48ED-877B-3D10DAA5F0E8}"/>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4112" name="Freeform 39">
                <a:extLst>
                  <a:ext uri="{FF2B5EF4-FFF2-40B4-BE49-F238E27FC236}">
                    <a16:creationId xmlns:a16="http://schemas.microsoft.com/office/drawing/2014/main" id="{DB37420B-FEA8-4809-88C4-5EDBE085FA8D}"/>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4099" name="Rectangle 40">
            <a:extLst>
              <a:ext uri="{FF2B5EF4-FFF2-40B4-BE49-F238E27FC236}">
                <a16:creationId xmlns:a16="http://schemas.microsoft.com/office/drawing/2014/main" id="{64830A04-B16F-4833-84A1-AC7287B21E1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4100" name="Rectangle 41">
            <a:extLst>
              <a:ext uri="{FF2B5EF4-FFF2-40B4-BE49-F238E27FC236}">
                <a16:creationId xmlns:a16="http://schemas.microsoft.com/office/drawing/2014/main" id="{0CC6B3AF-380E-4F45-8BD9-366867760CE9}"/>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defRPr/>
            </a:pPr>
            <a:fld id="{1FB6D580-F289-4051-9EE7-1BD52CC49356}" type="slidenum">
              <a:rPr lang="fr-FR" altLang="zh-CN" sz="1400" b="1" smtClean="0">
                <a:solidFill>
                  <a:srgbClr val="000000"/>
                </a:solidFill>
                <a:latin typeface="N Helvetica Narrow"/>
                <a:ea typeface="宋体" panose="02010600030101010101" pitchFamily="2" charset="-122"/>
              </a:rPr>
              <a:pPr>
                <a:defRPr/>
              </a:pPr>
              <a:t>‹#›</a:t>
            </a:fld>
            <a:endParaRPr lang="fr-FR" altLang="zh-CN" sz="1400" b="1">
              <a:solidFill>
                <a:srgbClr val="000000"/>
              </a:solidFill>
              <a:latin typeface="N Helvetica Narrow"/>
              <a:ea typeface="宋体" panose="02010600030101010101" pitchFamily="2" charset="-122"/>
            </a:endParaRPr>
          </a:p>
        </p:txBody>
      </p:sp>
      <p:sp>
        <p:nvSpPr>
          <p:cNvPr id="4101" name="Rectangle 42">
            <a:extLst>
              <a:ext uri="{FF2B5EF4-FFF2-40B4-BE49-F238E27FC236}">
                <a16:creationId xmlns:a16="http://schemas.microsoft.com/office/drawing/2014/main" id="{904772E7-B0D1-416B-8352-E0859971E1DC}"/>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solidFill>
                  <a:srgbClr val="000000"/>
                </a:solidFill>
                <a:latin typeface="Arial" panose="020B0604020202020204" pitchFamily="34" charset="0"/>
                <a:ea typeface="宋体" panose="02010600030101010101" pitchFamily="2" charset="-122"/>
              </a:rPr>
              <a:t>Finance</a:t>
            </a:r>
            <a:endParaRPr lang="fr-FR" altLang="zh-CN" sz="1800">
              <a:solidFill>
                <a:srgbClr val="000000"/>
              </a:solidFill>
              <a:latin typeface="Arial" panose="020B0604020202020204" pitchFamily="34" charset="0"/>
              <a:ea typeface="宋体" panose="02010600030101010101" pitchFamily="2" charset="-122"/>
            </a:endParaRPr>
          </a:p>
        </p:txBody>
      </p:sp>
      <p:sp>
        <p:nvSpPr>
          <p:cNvPr id="4102" name="Rectangle 43">
            <a:extLst>
              <a:ext uri="{FF2B5EF4-FFF2-40B4-BE49-F238E27FC236}">
                <a16:creationId xmlns:a16="http://schemas.microsoft.com/office/drawing/2014/main" id="{624365A6-C2DB-4BF8-8037-F13F27DF076B}"/>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solidFill>
                <a:srgbClr val="000000"/>
              </a:solidFill>
              <a:latin typeface="N Helvetica Narrow" charset="0"/>
              <a:ea typeface="宋体" panose="02010600030101010101" pitchFamily="2" charset="-122"/>
            </a:endParaRPr>
          </a:p>
        </p:txBody>
      </p:sp>
      <p:sp>
        <p:nvSpPr>
          <p:cNvPr id="4103" name="Rectangle 44">
            <a:extLst>
              <a:ext uri="{FF2B5EF4-FFF2-40B4-BE49-F238E27FC236}">
                <a16:creationId xmlns:a16="http://schemas.microsoft.com/office/drawing/2014/main" id="{AF1EC6F8-715B-4246-92DF-D80685F2A67F}"/>
              </a:ext>
            </a:extLst>
          </p:cNvPr>
          <p:cNvSpPr>
            <a:spLocks noChangeArrowheads="1"/>
          </p:cNvSpPr>
          <p:nvPr/>
        </p:nvSpPr>
        <p:spPr bwMode="auto">
          <a:xfrm>
            <a:off x="5076825" y="0"/>
            <a:ext cx="4067175"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solidFill>
                  <a:srgbClr val="000000"/>
                </a:solidFill>
                <a:latin typeface="Arial" panose="020B0604020202020204" pitchFamily="34" charset="0"/>
                <a:ea typeface="宋体" panose="02010600030101010101" pitchFamily="2" charset="-122"/>
              </a:rPr>
              <a:t>    </a:t>
            </a:r>
            <a:r>
              <a:rPr lang="en-US" altLang="zh-CN" sz="1600">
                <a:solidFill>
                  <a:srgbClr val="000000"/>
                </a:solidFill>
                <a:latin typeface="Arial" panose="020B0604020202020204" pitchFamily="34" charset="0"/>
                <a:ea typeface="宋体" panose="02010600030101010101" pitchFamily="2" charset="-122"/>
              </a:rPr>
              <a:t>School of Management and Economics</a:t>
            </a:r>
            <a:endParaRPr lang="zh-CN" altLang="en-US" sz="1600">
              <a:solidFill>
                <a:srgbClr val="000000"/>
              </a:solidFill>
              <a:latin typeface="Arial" panose="020B0604020202020204" pitchFamily="34" charset="0"/>
              <a:ea typeface="宋体" panose="02010600030101010101" pitchFamily="2" charset="-122"/>
            </a:endParaRPr>
          </a:p>
        </p:txBody>
      </p:sp>
      <p:graphicFrame>
        <p:nvGraphicFramePr>
          <p:cNvPr id="4104" name="Object 45">
            <a:extLst>
              <a:ext uri="{FF2B5EF4-FFF2-40B4-BE49-F238E27FC236}">
                <a16:creationId xmlns:a16="http://schemas.microsoft.com/office/drawing/2014/main" id="{4F1EFDD2-D7F2-4279-AD0E-FA41F298915B}"/>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6" imgW="964739" imgH="926657" progId="Photoshop.Image.7">
                  <p:embed/>
                </p:oleObj>
              </mc:Choice>
              <mc:Fallback>
                <p:oleObj name="Image" r:id="rId16" imgW="964739" imgH="926657" progId="Photoshop.Image.7">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9566" r:id="rId1"/>
    <p:sldLayoutId id="2147489567" r:id="rId2"/>
    <p:sldLayoutId id="2147489568" r:id="rId3"/>
    <p:sldLayoutId id="2147489569" r:id="rId4"/>
    <p:sldLayoutId id="2147489570" r:id="rId5"/>
    <p:sldLayoutId id="2147489571" r:id="rId6"/>
    <p:sldLayoutId id="2147489572" r:id="rId7"/>
    <p:sldLayoutId id="2147489573" r:id="rId8"/>
    <p:sldLayoutId id="2147489574" r:id="rId9"/>
    <p:sldLayoutId id="2147489575" r:id="rId10"/>
    <p:sldLayoutId id="2147489576" r:id="rId11"/>
    <p:sldLayoutId id="2147489577" r:id="rId12"/>
    <p:sldLayoutId id="2147489578" r:id="rId13"/>
    <p:sldLayoutId id="2147489579" r:id="rId14"/>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68690707-95F0-4B2B-8F2C-2F69189637C1}"/>
              </a:ext>
            </a:extLst>
          </p:cNvPr>
          <p:cNvGrpSpPr>
            <a:grpSpLocks/>
          </p:cNvGrpSpPr>
          <p:nvPr/>
        </p:nvGrpSpPr>
        <p:grpSpPr bwMode="auto">
          <a:xfrm>
            <a:off x="146050" y="976313"/>
            <a:ext cx="8836025" cy="5256212"/>
            <a:chOff x="92" y="615"/>
            <a:chExt cx="5566" cy="3311"/>
          </a:xfrm>
        </p:grpSpPr>
        <p:grpSp>
          <p:nvGrpSpPr>
            <p:cNvPr id="5129" name="Group 3">
              <a:extLst>
                <a:ext uri="{FF2B5EF4-FFF2-40B4-BE49-F238E27FC236}">
                  <a16:creationId xmlns:a16="http://schemas.microsoft.com/office/drawing/2014/main" id="{C08DFCCB-3CBF-46DB-882E-4ADC28BED36B}"/>
                </a:ext>
              </a:extLst>
            </p:cNvPr>
            <p:cNvGrpSpPr>
              <a:grpSpLocks/>
            </p:cNvGrpSpPr>
            <p:nvPr/>
          </p:nvGrpSpPr>
          <p:grpSpPr bwMode="auto">
            <a:xfrm>
              <a:off x="2314" y="617"/>
              <a:ext cx="3344" cy="3080"/>
              <a:chOff x="2314" y="617"/>
              <a:chExt cx="3344" cy="3080"/>
            </a:xfrm>
          </p:grpSpPr>
          <p:grpSp>
            <p:nvGrpSpPr>
              <p:cNvPr id="5137" name="Group 4">
                <a:extLst>
                  <a:ext uri="{FF2B5EF4-FFF2-40B4-BE49-F238E27FC236}">
                    <a16:creationId xmlns:a16="http://schemas.microsoft.com/office/drawing/2014/main" id="{AFA089FE-E86E-4EC6-9F3C-42BCD0CE7D9E}"/>
                  </a:ext>
                </a:extLst>
              </p:cNvPr>
              <p:cNvGrpSpPr>
                <a:grpSpLocks/>
              </p:cNvGrpSpPr>
              <p:nvPr/>
            </p:nvGrpSpPr>
            <p:grpSpPr bwMode="auto">
              <a:xfrm>
                <a:off x="5166" y="2575"/>
                <a:ext cx="492" cy="1122"/>
                <a:chOff x="5166" y="2575"/>
                <a:chExt cx="492" cy="1122"/>
              </a:xfrm>
            </p:grpSpPr>
            <p:grpSp>
              <p:nvGrpSpPr>
                <p:cNvPr id="5161" name="Group 5">
                  <a:extLst>
                    <a:ext uri="{FF2B5EF4-FFF2-40B4-BE49-F238E27FC236}">
                      <a16:creationId xmlns:a16="http://schemas.microsoft.com/office/drawing/2014/main" id="{CF82C74B-708F-45A2-A6E3-31005B95E670}"/>
                    </a:ext>
                  </a:extLst>
                </p:cNvPr>
                <p:cNvGrpSpPr>
                  <a:grpSpLocks/>
                </p:cNvGrpSpPr>
                <p:nvPr/>
              </p:nvGrpSpPr>
              <p:grpSpPr bwMode="auto">
                <a:xfrm>
                  <a:off x="5166" y="3367"/>
                  <a:ext cx="492" cy="330"/>
                  <a:chOff x="5166" y="3367"/>
                  <a:chExt cx="492" cy="330"/>
                </a:xfrm>
              </p:grpSpPr>
              <p:sp>
                <p:nvSpPr>
                  <p:cNvPr id="5163" name="Freeform 6">
                    <a:extLst>
                      <a:ext uri="{FF2B5EF4-FFF2-40B4-BE49-F238E27FC236}">
                        <a16:creationId xmlns:a16="http://schemas.microsoft.com/office/drawing/2014/main" id="{B8C4D051-461D-4857-AF28-1E01A94F644B}"/>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64" name="Freeform 7">
                    <a:extLst>
                      <a:ext uri="{FF2B5EF4-FFF2-40B4-BE49-F238E27FC236}">
                        <a16:creationId xmlns:a16="http://schemas.microsoft.com/office/drawing/2014/main" id="{4695B493-674D-4096-96B0-C36193FFF270}"/>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65" name="Freeform 8">
                    <a:extLst>
                      <a:ext uri="{FF2B5EF4-FFF2-40B4-BE49-F238E27FC236}">
                        <a16:creationId xmlns:a16="http://schemas.microsoft.com/office/drawing/2014/main" id="{92F97762-4F13-431E-8C3B-EA8DE4D583D8}"/>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5162" name="Freeform 9">
                  <a:extLst>
                    <a:ext uri="{FF2B5EF4-FFF2-40B4-BE49-F238E27FC236}">
                      <a16:creationId xmlns:a16="http://schemas.microsoft.com/office/drawing/2014/main" id="{A39587D6-D5E2-4244-8D5B-1AB51B346DC4}"/>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5138" name="Group 10">
                <a:extLst>
                  <a:ext uri="{FF2B5EF4-FFF2-40B4-BE49-F238E27FC236}">
                    <a16:creationId xmlns:a16="http://schemas.microsoft.com/office/drawing/2014/main" id="{1762BF9C-260F-4621-8D43-7521F0362B7B}"/>
                  </a:ext>
                </a:extLst>
              </p:cNvPr>
              <p:cNvGrpSpPr>
                <a:grpSpLocks/>
              </p:cNvGrpSpPr>
              <p:nvPr/>
            </p:nvGrpSpPr>
            <p:grpSpPr bwMode="auto">
              <a:xfrm>
                <a:off x="4293" y="1104"/>
                <a:ext cx="1037" cy="2393"/>
                <a:chOff x="4293" y="1104"/>
                <a:chExt cx="1037" cy="2393"/>
              </a:xfrm>
            </p:grpSpPr>
            <p:grpSp>
              <p:nvGrpSpPr>
                <p:cNvPr id="5148" name="Group 11">
                  <a:extLst>
                    <a:ext uri="{FF2B5EF4-FFF2-40B4-BE49-F238E27FC236}">
                      <a16:creationId xmlns:a16="http://schemas.microsoft.com/office/drawing/2014/main" id="{984E1FEA-BBC8-4723-B6C0-CBFD78684E8C}"/>
                    </a:ext>
                  </a:extLst>
                </p:cNvPr>
                <p:cNvGrpSpPr>
                  <a:grpSpLocks/>
                </p:cNvGrpSpPr>
                <p:nvPr/>
              </p:nvGrpSpPr>
              <p:grpSpPr bwMode="auto">
                <a:xfrm>
                  <a:off x="4460" y="1348"/>
                  <a:ext cx="232" cy="719"/>
                  <a:chOff x="4460" y="1348"/>
                  <a:chExt cx="232" cy="719"/>
                </a:xfrm>
              </p:grpSpPr>
              <p:sp>
                <p:nvSpPr>
                  <p:cNvPr id="5158" name="Freeform 12">
                    <a:extLst>
                      <a:ext uri="{FF2B5EF4-FFF2-40B4-BE49-F238E27FC236}">
                        <a16:creationId xmlns:a16="http://schemas.microsoft.com/office/drawing/2014/main" id="{27F91EA8-813F-467D-95E6-3155C217548E}"/>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9" name="Freeform 13">
                    <a:extLst>
                      <a:ext uri="{FF2B5EF4-FFF2-40B4-BE49-F238E27FC236}">
                        <a16:creationId xmlns:a16="http://schemas.microsoft.com/office/drawing/2014/main" id="{AD37BD0F-49C3-4666-AD80-9AFD8714663E}"/>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60" name="Freeform 14">
                    <a:extLst>
                      <a:ext uri="{FF2B5EF4-FFF2-40B4-BE49-F238E27FC236}">
                        <a16:creationId xmlns:a16="http://schemas.microsoft.com/office/drawing/2014/main" id="{B2DB63FD-024D-44C8-A00D-D042716EC795}"/>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5149" name="Freeform 15">
                  <a:extLst>
                    <a:ext uri="{FF2B5EF4-FFF2-40B4-BE49-F238E27FC236}">
                      <a16:creationId xmlns:a16="http://schemas.microsoft.com/office/drawing/2014/main" id="{A7D1A44B-7B48-48F8-911C-3AEBE5AC00B4}"/>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0" name="Freeform 16">
                  <a:extLst>
                    <a:ext uri="{FF2B5EF4-FFF2-40B4-BE49-F238E27FC236}">
                      <a16:creationId xmlns:a16="http://schemas.microsoft.com/office/drawing/2014/main" id="{BB227353-D2E6-4947-A66D-A20FE4A152B2}"/>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1" name="Freeform 17">
                  <a:extLst>
                    <a:ext uri="{FF2B5EF4-FFF2-40B4-BE49-F238E27FC236}">
                      <a16:creationId xmlns:a16="http://schemas.microsoft.com/office/drawing/2014/main" id="{9D585D21-F4C3-43A6-B501-A8EF1F1C8A36}"/>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2" name="Freeform 18">
                  <a:extLst>
                    <a:ext uri="{FF2B5EF4-FFF2-40B4-BE49-F238E27FC236}">
                      <a16:creationId xmlns:a16="http://schemas.microsoft.com/office/drawing/2014/main" id="{517B20B4-58F8-4419-8E20-4E4724573E48}"/>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3" name="Freeform 19">
                  <a:extLst>
                    <a:ext uri="{FF2B5EF4-FFF2-40B4-BE49-F238E27FC236}">
                      <a16:creationId xmlns:a16="http://schemas.microsoft.com/office/drawing/2014/main" id="{1C8377FF-AD8A-467F-9DF0-E3FB1ADBB687}"/>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4" name="Freeform 20">
                  <a:extLst>
                    <a:ext uri="{FF2B5EF4-FFF2-40B4-BE49-F238E27FC236}">
                      <a16:creationId xmlns:a16="http://schemas.microsoft.com/office/drawing/2014/main" id="{658FCDA2-C711-40CE-B63C-9C446CAB7811}"/>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5" name="Freeform 21">
                  <a:extLst>
                    <a:ext uri="{FF2B5EF4-FFF2-40B4-BE49-F238E27FC236}">
                      <a16:creationId xmlns:a16="http://schemas.microsoft.com/office/drawing/2014/main" id="{6C802195-8C24-4849-BA10-E5D22C9CFDE6}"/>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6" name="Freeform 22">
                  <a:extLst>
                    <a:ext uri="{FF2B5EF4-FFF2-40B4-BE49-F238E27FC236}">
                      <a16:creationId xmlns:a16="http://schemas.microsoft.com/office/drawing/2014/main" id="{0DF0034E-9449-490E-809A-8EA28EAD07C0}"/>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57" name="Freeform 23">
                  <a:extLst>
                    <a:ext uri="{FF2B5EF4-FFF2-40B4-BE49-F238E27FC236}">
                      <a16:creationId xmlns:a16="http://schemas.microsoft.com/office/drawing/2014/main" id="{AB5580FB-C3C7-4C94-B639-BE12725A76E2}"/>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5139" name="Group 24">
                <a:extLst>
                  <a:ext uri="{FF2B5EF4-FFF2-40B4-BE49-F238E27FC236}">
                    <a16:creationId xmlns:a16="http://schemas.microsoft.com/office/drawing/2014/main" id="{3E23DA8B-B9C4-47F1-A476-A240FF67E409}"/>
                  </a:ext>
                </a:extLst>
              </p:cNvPr>
              <p:cNvGrpSpPr>
                <a:grpSpLocks/>
              </p:cNvGrpSpPr>
              <p:nvPr/>
            </p:nvGrpSpPr>
            <p:grpSpPr bwMode="auto">
              <a:xfrm>
                <a:off x="2314" y="617"/>
                <a:ext cx="2387" cy="2766"/>
                <a:chOff x="2314" y="617"/>
                <a:chExt cx="2387" cy="2766"/>
              </a:xfrm>
            </p:grpSpPr>
            <p:sp>
              <p:nvSpPr>
                <p:cNvPr id="5140" name="Freeform 25">
                  <a:extLst>
                    <a:ext uri="{FF2B5EF4-FFF2-40B4-BE49-F238E27FC236}">
                      <a16:creationId xmlns:a16="http://schemas.microsoft.com/office/drawing/2014/main" id="{4C86A168-EA69-4D6F-A64F-6A98262E320E}"/>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5141" name="Group 26">
                  <a:extLst>
                    <a:ext uri="{FF2B5EF4-FFF2-40B4-BE49-F238E27FC236}">
                      <a16:creationId xmlns:a16="http://schemas.microsoft.com/office/drawing/2014/main" id="{4C38372B-3042-4200-B791-4E9CF03E799B}"/>
                    </a:ext>
                  </a:extLst>
                </p:cNvPr>
                <p:cNvGrpSpPr>
                  <a:grpSpLocks/>
                </p:cNvGrpSpPr>
                <p:nvPr/>
              </p:nvGrpSpPr>
              <p:grpSpPr bwMode="auto">
                <a:xfrm>
                  <a:off x="2395" y="617"/>
                  <a:ext cx="526" cy="620"/>
                  <a:chOff x="2395" y="617"/>
                  <a:chExt cx="526" cy="620"/>
                </a:xfrm>
              </p:grpSpPr>
              <p:grpSp>
                <p:nvGrpSpPr>
                  <p:cNvPr id="5144" name="Group 27">
                    <a:extLst>
                      <a:ext uri="{FF2B5EF4-FFF2-40B4-BE49-F238E27FC236}">
                        <a16:creationId xmlns:a16="http://schemas.microsoft.com/office/drawing/2014/main" id="{44979B0E-67BB-486A-853E-5BE041638DAD}"/>
                      </a:ext>
                    </a:extLst>
                  </p:cNvPr>
                  <p:cNvGrpSpPr>
                    <a:grpSpLocks/>
                  </p:cNvGrpSpPr>
                  <p:nvPr/>
                </p:nvGrpSpPr>
                <p:grpSpPr bwMode="auto">
                  <a:xfrm>
                    <a:off x="2603" y="1004"/>
                    <a:ext cx="165" cy="233"/>
                    <a:chOff x="2603" y="1004"/>
                    <a:chExt cx="165" cy="233"/>
                  </a:xfrm>
                </p:grpSpPr>
                <p:sp>
                  <p:nvSpPr>
                    <p:cNvPr id="5146" name="Freeform 28">
                      <a:extLst>
                        <a:ext uri="{FF2B5EF4-FFF2-40B4-BE49-F238E27FC236}">
                          <a16:creationId xmlns:a16="http://schemas.microsoft.com/office/drawing/2014/main" id="{2395C02A-10D3-4318-BBFF-EFF47F564EAA}"/>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47" name="Freeform 29">
                      <a:extLst>
                        <a:ext uri="{FF2B5EF4-FFF2-40B4-BE49-F238E27FC236}">
                          <a16:creationId xmlns:a16="http://schemas.microsoft.com/office/drawing/2014/main" id="{03973B26-2B18-4CD0-AEFA-2C40DD711F0C}"/>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5145" name="Freeform 30">
                    <a:extLst>
                      <a:ext uri="{FF2B5EF4-FFF2-40B4-BE49-F238E27FC236}">
                        <a16:creationId xmlns:a16="http://schemas.microsoft.com/office/drawing/2014/main" id="{7CFA55CE-90DD-4368-8EEB-165B172CADAC}"/>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5142" name="Freeform 31">
                  <a:extLst>
                    <a:ext uri="{FF2B5EF4-FFF2-40B4-BE49-F238E27FC236}">
                      <a16:creationId xmlns:a16="http://schemas.microsoft.com/office/drawing/2014/main" id="{C4CD8110-7B41-4385-A0F2-C90BAC5F74A4}"/>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43" name="Freeform 32">
                  <a:extLst>
                    <a:ext uri="{FF2B5EF4-FFF2-40B4-BE49-F238E27FC236}">
                      <a16:creationId xmlns:a16="http://schemas.microsoft.com/office/drawing/2014/main" id="{6D80FE75-382A-45F2-8520-958167AB96AD}"/>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5130" name="Group 33">
              <a:extLst>
                <a:ext uri="{FF2B5EF4-FFF2-40B4-BE49-F238E27FC236}">
                  <a16:creationId xmlns:a16="http://schemas.microsoft.com/office/drawing/2014/main" id="{02BDBAB6-A9DC-4AC8-A72F-2F7B6741DC80}"/>
                </a:ext>
              </a:extLst>
            </p:cNvPr>
            <p:cNvGrpSpPr>
              <a:grpSpLocks/>
            </p:cNvGrpSpPr>
            <p:nvPr/>
          </p:nvGrpSpPr>
          <p:grpSpPr bwMode="auto">
            <a:xfrm>
              <a:off x="92" y="615"/>
              <a:ext cx="1865" cy="3311"/>
              <a:chOff x="92" y="615"/>
              <a:chExt cx="1865" cy="3311"/>
            </a:xfrm>
          </p:grpSpPr>
          <p:sp>
            <p:nvSpPr>
              <p:cNvPr id="5131" name="Freeform 34">
                <a:extLst>
                  <a:ext uri="{FF2B5EF4-FFF2-40B4-BE49-F238E27FC236}">
                    <a16:creationId xmlns:a16="http://schemas.microsoft.com/office/drawing/2014/main" id="{F9CA5FCC-01D1-4CCC-B795-A684EF27F2C9}"/>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32" name="Freeform 35">
                <a:extLst>
                  <a:ext uri="{FF2B5EF4-FFF2-40B4-BE49-F238E27FC236}">
                    <a16:creationId xmlns:a16="http://schemas.microsoft.com/office/drawing/2014/main" id="{4B332B0A-9808-4E8A-8EA6-C2F62A8F50BB}"/>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33" name="Freeform 36">
                <a:extLst>
                  <a:ext uri="{FF2B5EF4-FFF2-40B4-BE49-F238E27FC236}">
                    <a16:creationId xmlns:a16="http://schemas.microsoft.com/office/drawing/2014/main" id="{C55E7A3F-9929-4118-8D7C-0BD8B53A565A}"/>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34" name="Freeform 37">
                <a:extLst>
                  <a:ext uri="{FF2B5EF4-FFF2-40B4-BE49-F238E27FC236}">
                    <a16:creationId xmlns:a16="http://schemas.microsoft.com/office/drawing/2014/main" id="{DD23562F-8D54-4B11-825D-33A734F974C7}"/>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35" name="Freeform 38">
                <a:extLst>
                  <a:ext uri="{FF2B5EF4-FFF2-40B4-BE49-F238E27FC236}">
                    <a16:creationId xmlns:a16="http://schemas.microsoft.com/office/drawing/2014/main" id="{76BF8AB0-F181-43AE-B08D-CFA11DB0A1F5}"/>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5136" name="Freeform 39">
                <a:extLst>
                  <a:ext uri="{FF2B5EF4-FFF2-40B4-BE49-F238E27FC236}">
                    <a16:creationId xmlns:a16="http://schemas.microsoft.com/office/drawing/2014/main" id="{2CB04666-9364-4D78-8601-0DB330E4C757}"/>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5123" name="Rectangle 40">
            <a:extLst>
              <a:ext uri="{FF2B5EF4-FFF2-40B4-BE49-F238E27FC236}">
                <a16:creationId xmlns:a16="http://schemas.microsoft.com/office/drawing/2014/main" id="{01921C39-6F23-434E-B23A-FEA81AAFF852}"/>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8196" name="Rectangle 41">
            <a:extLst>
              <a:ext uri="{FF2B5EF4-FFF2-40B4-BE49-F238E27FC236}">
                <a16:creationId xmlns:a16="http://schemas.microsoft.com/office/drawing/2014/main" id="{395C9B30-A337-485F-893B-4B4931DC914B}"/>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defRPr/>
            </a:pPr>
            <a:fld id="{4D405DA7-F1E3-4DF0-AA4A-1C783D3A8AF5}" type="slidenum">
              <a:rPr lang="fr-FR" altLang="zh-CN" sz="1400" b="1" smtClean="0">
                <a:solidFill>
                  <a:srgbClr val="000000"/>
                </a:solidFill>
                <a:latin typeface="N Helvetica Narrow"/>
                <a:ea typeface="宋体" panose="02010600030101010101" pitchFamily="2" charset="-122"/>
              </a:rPr>
              <a:pPr>
                <a:defRPr/>
              </a:pPr>
              <a:t>‹#›</a:t>
            </a:fld>
            <a:endParaRPr lang="fr-FR" altLang="zh-CN" sz="1400" b="1">
              <a:solidFill>
                <a:srgbClr val="000000"/>
              </a:solidFill>
              <a:latin typeface="N Helvetica Narrow"/>
              <a:ea typeface="宋体" panose="02010600030101010101" pitchFamily="2" charset="-122"/>
            </a:endParaRPr>
          </a:p>
        </p:txBody>
      </p:sp>
      <p:sp>
        <p:nvSpPr>
          <p:cNvPr id="1029" name="Rectangle 42">
            <a:extLst>
              <a:ext uri="{FF2B5EF4-FFF2-40B4-BE49-F238E27FC236}">
                <a16:creationId xmlns:a16="http://schemas.microsoft.com/office/drawing/2014/main" id="{2E0E5B9A-9755-4752-988F-B3375EF17765}"/>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solidFill>
                  <a:srgbClr val="000000"/>
                </a:solidFill>
                <a:latin typeface="Arial" panose="020B0604020202020204" pitchFamily="34" charset="0"/>
                <a:ea typeface="宋体" panose="02010600030101010101" pitchFamily="2" charset="-122"/>
              </a:rPr>
              <a:t>Finance</a:t>
            </a:r>
            <a:endParaRPr lang="fr-FR" altLang="zh-CN" sz="1800">
              <a:solidFill>
                <a:srgbClr val="000000"/>
              </a:solidFill>
              <a:latin typeface="Arial" panose="020B0604020202020204" pitchFamily="34" charset="0"/>
              <a:ea typeface="宋体" panose="02010600030101010101" pitchFamily="2" charset="-122"/>
            </a:endParaRPr>
          </a:p>
        </p:txBody>
      </p:sp>
      <p:sp>
        <p:nvSpPr>
          <p:cNvPr id="1030" name="Rectangle 43">
            <a:extLst>
              <a:ext uri="{FF2B5EF4-FFF2-40B4-BE49-F238E27FC236}">
                <a16:creationId xmlns:a16="http://schemas.microsoft.com/office/drawing/2014/main" id="{6CB7BDAF-9936-496F-ADC6-11D69B876A2C}"/>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solidFill>
                <a:srgbClr val="000000"/>
              </a:solidFill>
              <a:latin typeface="N Helvetica Narrow" charset="0"/>
              <a:ea typeface="宋体" panose="02010600030101010101" pitchFamily="2" charset="-122"/>
            </a:endParaRPr>
          </a:p>
        </p:txBody>
      </p:sp>
      <p:sp>
        <p:nvSpPr>
          <p:cNvPr id="1031" name="Rectangle 44">
            <a:extLst>
              <a:ext uri="{FF2B5EF4-FFF2-40B4-BE49-F238E27FC236}">
                <a16:creationId xmlns:a16="http://schemas.microsoft.com/office/drawing/2014/main" id="{149026AA-155B-49CA-89C7-7ECA06B5B117}"/>
              </a:ext>
            </a:extLst>
          </p:cNvPr>
          <p:cNvSpPr>
            <a:spLocks noChangeArrowheads="1"/>
          </p:cNvSpPr>
          <p:nvPr/>
        </p:nvSpPr>
        <p:spPr bwMode="auto">
          <a:xfrm>
            <a:off x="5076825" y="0"/>
            <a:ext cx="4067175"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solidFill>
                  <a:srgbClr val="000000"/>
                </a:solidFill>
                <a:latin typeface="Arial" panose="020B0604020202020204" pitchFamily="34" charset="0"/>
                <a:ea typeface="宋体" panose="02010600030101010101" pitchFamily="2" charset="-122"/>
              </a:rPr>
              <a:t>    </a:t>
            </a:r>
            <a:r>
              <a:rPr lang="en-US" altLang="zh-CN" sz="1600">
                <a:solidFill>
                  <a:srgbClr val="000000"/>
                </a:solidFill>
                <a:latin typeface="Arial" panose="020B0604020202020204" pitchFamily="34" charset="0"/>
                <a:ea typeface="宋体" panose="02010600030101010101" pitchFamily="2" charset="-122"/>
              </a:rPr>
              <a:t>School of Management and Economics</a:t>
            </a:r>
            <a:endParaRPr lang="zh-CN" altLang="en-US" sz="1600">
              <a:solidFill>
                <a:srgbClr val="000000"/>
              </a:solidFill>
              <a:latin typeface="Arial" panose="020B0604020202020204" pitchFamily="34" charset="0"/>
              <a:ea typeface="宋体" panose="02010600030101010101" pitchFamily="2" charset="-122"/>
            </a:endParaRPr>
          </a:p>
        </p:txBody>
      </p:sp>
      <p:graphicFrame>
        <p:nvGraphicFramePr>
          <p:cNvPr id="5128" name="Object 45">
            <a:extLst>
              <a:ext uri="{FF2B5EF4-FFF2-40B4-BE49-F238E27FC236}">
                <a16:creationId xmlns:a16="http://schemas.microsoft.com/office/drawing/2014/main" id="{5278E212-A56C-4D16-8AC7-D95DC4677D03}"/>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6" imgW="964739" imgH="926657" progId="Photoshop.Image.7">
                  <p:embed/>
                </p:oleObj>
              </mc:Choice>
              <mc:Fallback>
                <p:oleObj name="Image" r:id="rId16" imgW="964739" imgH="926657" progId="Photoshop.Image.7">
                  <p:embed/>
                  <p:pic>
                    <p:nvPicPr>
                      <p:cNvPr id="0" name="Object 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9580" r:id="rId1"/>
    <p:sldLayoutId id="2147489581" r:id="rId2"/>
    <p:sldLayoutId id="2147489582" r:id="rId3"/>
    <p:sldLayoutId id="2147489583" r:id="rId4"/>
    <p:sldLayoutId id="2147489584" r:id="rId5"/>
    <p:sldLayoutId id="2147489585" r:id="rId6"/>
    <p:sldLayoutId id="2147489586" r:id="rId7"/>
    <p:sldLayoutId id="2147489587" r:id="rId8"/>
    <p:sldLayoutId id="2147489588" r:id="rId9"/>
    <p:sldLayoutId id="2147489589" r:id="rId10"/>
    <p:sldLayoutId id="2147489590" r:id="rId11"/>
    <p:sldLayoutId id="2147489591" r:id="rId12"/>
    <p:sldLayoutId id="2147489592" r:id="rId13"/>
    <p:sldLayoutId id="2147489593" r:id="rId14"/>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4.x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12.x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0.bin"/><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1.bin"/><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2.bin"/><Relationship Id="rId1" Type="http://schemas.openxmlformats.org/officeDocument/2006/relationships/slideLayout" Target="../slideLayouts/slideLayout4.xml"/><Relationship Id="rId4" Type="http://schemas.openxmlformats.org/officeDocument/2006/relationships/image" Target="../media/image19.jpe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4.bin"/><Relationship Id="rId1" Type="http://schemas.openxmlformats.org/officeDocument/2006/relationships/slideLayout" Target="../slideLayouts/slideLayout4.xml"/><Relationship Id="rId5" Type="http://schemas.openxmlformats.org/officeDocument/2006/relationships/image" Target="../media/image22.w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6.bin"/><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7.bin"/><Relationship Id="rId1" Type="http://schemas.openxmlformats.org/officeDocument/2006/relationships/slideLayout" Target="../slideLayouts/slideLayout4.xml"/><Relationship Id="rId5" Type="http://schemas.openxmlformats.org/officeDocument/2006/relationships/image" Target="../media/image25.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5E655AF9-07E4-4769-8F84-438868DE8AB0}"/>
              </a:ext>
            </a:extLst>
          </p:cNvPr>
          <p:cNvSpPr>
            <a:spLocks noGrp="1" noChangeArrowheads="1"/>
          </p:cNvSpPr>
          <p:nvPr>
            <p:ph type="title"/>
          </p:nvPr>
        </p:nvSpPr>
        <p:spPr bwMode="auto">
          <a:xfrm>
            <a:off x="683568" y="2560637"/>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ea typeface="宋体" panose="02010600030101010101" pitchFamily="2" charset="-122"/>
              </a:rPr>
              <a:t>第</a:t>
            </a:r>
            <a:r>
              <a:rPr lang="en-US" altLang="zh-CN" sz="4000" dirty="0">
                <a:ea typeface="宋体" panose="02010600030101010101" pitchFamily="2" charset="-122"/>
              </a:rPr>
              <a:t>8</a:t>
            </a:r>
            <a:r>
              <a:rPr lang="zh-CN" altLang="en-US" sz="4000" dirty="0">
                <a:ea typeface="宋体" panose="02010600030101010101" pitchFamily="2" charset="-122"/>
              </a:rPr>
              <a:t>章   债券估值</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376EA-A416-C836-7DA0-DF4AB13F2368}"/>
              </a:ext>
            </a:extLst>
          </p:cNvPr>
          <p:cNvSpPr>
            <a:spLocks noGrp="1"/>
          </p:cNvSpPr>
          <p:nvPr>
            <p:ph type="title"/>
          </p:nvPr>
        </p:nvSpPr>
        <p:spPr>
          <a:xfrm>
            <a:off x="457200" y="476672"/>
            <a:ext cx="8229600" cy="940966"/>
          </a:xfrm>
        </p:spPr>
        <p:txBody>
          <a:bodyPr/>
          <a:lstStyle/>
          <a:p>
            <a:r>
              <a:rPr lang="zh-CN" altLang="en-US" dirty="0"/>
              <a:t>问题</a:t>
            </a:r>
          </a:p>
        </p:txBody>
      </p:sp>
      <p:sp>
        <p:nvSpPr>
          <p:cNvPr id="3" name="内容占位符 2">
            <a:extLst>
              <a:ext uri="{FF2B5EF4-FFF2-40B4-BE49-F238E27FC236}">
                <a16:creationId xmlns:a16="http://schemas.microsoft.com/office/drawing/2014/main" id="{24B19F5C-7973-4820-B304-4574F17DDC66}"/>
              </a:ext>
            </a:extLst>
          </p:cNvPr>
          <p:cNvSpPr>
            <a:spLocks noGrp="1"/>
          </p:cNvSpPr>
          <p:nvPr>
            <p:ph idx="1"/>
          </p:nvPr>
        </p:nvSpPr>
        <p:spPr>
          <a:xfrm>
            <a:off x="685800" y="1700808"/>
            <a:ext cx="7772400" cy="4114800"/>
          </a:xfrm>
        </p:spPr>
        <p:txBody>
          <a:bodyPr/>
          <a:lstStyle/>
          <a:p>
            <a:r>
              <a:rPr lang="zh-CN" altLang="en-US" dirty="0"/>
              <a:t>某债券一年后带来确定性的</a:t>
            </a:r>
            <a:r>
              <a:rPr lang="en-US" altLang="zh-CN" dirty="0"/>
              <a:t>108</a:t>
            </a:r>
            <a:r>
              <a:rPr lang="zh-CN" altLang="en-US" dirty="0"/>
              <a:t>元现金流。该债券风险与银行存款相同。已知银行存款年利率为</a:t>
            </a:r>
            <a:r>
              <a:rPr lang="en-US" altLang="zh-CN" dirty="0"/>
              <a:t>8%</a:t>
            </a:r>
            <a:r>
              <a:rPr lang="zh-CN" altLang="en-US" dirty="0"/>
              <a:t>。</a:t>
            </a:r>
            <a:endParaRPr lang="en-US" altLang="zh-CN" dirty="0"/>
          </a:p>
          <a:p>
            <a:r>
              <a:rPr lang="zh-CN" altLang="en-US" dirty="0"/>
              <a:t>你愿意为该债券支付多高的价格？</a:t>
            </a:r>
          </a:p>
        </p:txBody>
      </p:sp>
    </p:spTree>
    <p:extLst>
      <p:ext uri="{BB962C8B-B14F-4D97-AF65-F5344CB8AC3E}">
        <p14:creationId xmlns:p14="http://schemas.microsoft.com/office/powerpoint/2010/main" val="302576049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1ACA8EE-2FED-4EF1-AF1A-86F509993FE6}"/>
              </a:ext>
            </a:extLst>
          </p:cNvPr>
          <p:cNvSpPr>
            <a:spLocks noGrp="1" noChangeArrowheads="1"/>
          </p:cNvSpPr>
          <p:nvPr>
            <p:ph type="title"/>
          </p:nvPr>
        </p:nvSpPr>
        <p:spPr bwMode="auto">
          <a:xfrm>
            <a:off x="550863" y="461963"/>
            <a:ext cx="8229600" cy="7699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latin typeface="Cambria" panose="02040503050406030204" pitchFamily="18" charset="0"/>
                <a:ea typeface="Cambria" panose="02040503050406030204" pitchFamily="18" charset="0"/>
                <a:cs typeface="Times New Roman" panose="02020603050405020304" pitchFamily="18" charset="0"/>
              </a:rPr>
              <a:t>用贴现方法为已知现金流估值</a:t>
            </a:r>
            <a:endParaRPr lang="en-US" altLang="zh-CN" sz="4000">
              <a:latin typeface="Cambria" panose="02040503050406030204" pitchFamily="18" charset="0"/>
              <a:ea typeface="Cambria" panose="020405030504060302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0578B62A-A514-4D80-9895-AFDBCF59B34D}"/>
              </a:ext>
            </a:extLst>
          </p:cNvPr>
          <p:cNvSpPr txBox="1">
            <a:spLocks noRot="1" noChangeAspect="1" noMove="1" noResize="1" noEditPoints="1" noAdjustHandles="1" noChangeArrowheads="1" noChangeShapeType="1" noTextEdit="1"/>
          </p:cNvSpPr>
          <p:nvPr/>
        </p:nvSpPr>
        <p:spPr>
          <a:xfrm>
            <a:off x="584055" y="2033617"/>
            <a:ext cx="8196863" cy="1754326"/>
          </a:xfrm>
          <a:prstGeom prst="rect">
            <a:avLst/>
          </a:prstGeom>
          <a:blipFill>
            <a:blip r:embed="rId2"/>
            <a:stretch>
              <a:fillRect l="-670" t="-2091" b="-4181"/>
            </a:stretch>
          </a:blipFill>
        </p:spPr>
        <p:txBody>
          <a:bodyPr/>
          <a:lstStyle/>
          <a:p>
            <a:r>
              <a:rPr lang="zh-CN" altLang="en-US">
                <a:noFill/>
              </a:rPr>
              <a:t> </a:t>
            </a:r>
          </a:p>
        </p:txBody>
      </p:sp>
      <p:graphicFrame>
        <p:nvGraphicFramePr>
          <p:cNvPr id="3" name="表格 3">
            <a:extLst>
              <a:ext uri="{FF2B5EF4-FFF2-40B4-BE49-F238E27FC236}">
                <a16:creationId xmlns:a16="http://schemas.microsoft.com/office/drawing/2014/main" id="{E89D7236-3B12-4A7D-80C8-DB8856ADCFB2}"/>
              </a:ext>
            </a:extLst>
          </p:cNvPr>
          <p:cNvGraphicFramePr>
            <a:graphicFrameLocks noGrp="1"/>
          </p:cNvGraphicFramePr>
          <p:nvPr/>
        </p:nvGraphicFramePr>
        <p:xfrm>
          <a:off x="645438" y="3931005"/>
          <a:ext cx="8041360" cy="1772920"/>
        </p:xfrm>
        <a:graphic>
          <a:graphicData uri="http://schemas.openxmlformats.org/drawingml/2006/table">
            <a:tbl>
              <a:tblPr firstRow="1" bandRow="1">
                <a:tableStyleId>{5C22544A-7EE6-4342-B048-85BDC9FD1C3A}</a:tableStyleId>
              </a:tblPr>
              <a:tblGrid>
                <a:gridCol w="1788433">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2004455">
                  <a:extLst>
                    <a:ext uri="{9D8B030D-6E8A-4147-A177-3AD203B41FA5}">
                      <a16:colId xmlns:a16="http://schemas.microsoft.com/office/drawing/2014/main" val="20003"/>
                    </a:ext>
                  </a:extLst>
                </a:gridCol>
              </a:tblGrid>
              <a:tr h="370840">
                <a:tc>
                  <a:txBody>
                    <a:bodyPr/>
                    <a:lstStyle/>
                    <a:p>
                      <a:pPr algn="ctr"/>
                      <a:r>
                        <a:rPr lang="zh-CN" altLang="en-US" sz="1600" dirty="0"/>
                        <a:t>期初价格</a:t>
                      </a:r>
                    </a:p>
                  </a:txBody>
                  <a:tcPr anchor="ctr"/>
                </a:tc>
                <a:tc>
                  <a:txBody>
                    <a:bodyPr/>
                    <a:lstStyle/>
                    <a:p>
                      <a:pPr algn="ctr"/>
                      <a:r>
                        <a:rPr lang="zh-CN" altLang="en-US" sz="1600" dirty="0"/>
                        <a:t>套利操作</a:t>
                      </a:r>
                    </a:p>
                  </a:txBody>
                  <a:tcPr anchor="ctr"/>
                </a:tc>
                <a:tc>
                  <a:txBody>
                    <a:bodyPr/>
                    <a:lstStyle/>
                    <a:p>
                      <a:pPr algn="ctr"/>
                      <a:r>
                        <a:rPr lang="zh-CN" altLang="en-US" sz="1600" dirty="0"/>
                        <a:t>期初现金流</a:t>
                      </a:r>
                    </a:p>
                  </a:txBody>
                  <a:tcPr anchor="ctr"/>
                </a:tc>
                <a:tc>
                  <a:txBody>
                    <a:bodyPr/>
                    <a:lstStyle/>
                    <a:p>
                      <a:pPr algn="ctr"/>
                      <a:r>
                        <a:rPr lang="zh-CN" altLang="en-US" sz="1600" dirty="0"/>
                        <a:t>期末现金流</a:t>
                      </a:r>
                    </a:p>
                  </a:txBody>
                  <a:tcPr anchor="ctr"/>
                </a:tc>
                <a:extLst>
                  <a:ext uri="{0D108BD9-81ED-4DB2-BD59-A6C34878D82A}">
                    <a16:rowId xmlns:a16="http://schemas.microsoft.com/office/drawing/2014/main" val="10000"/>
                  </a:ext>
                </a:extLst>
              </a:tr>
              <a:tr h="579120">
                <a:tc>
                  <a:txBody>
                    <a:bodyPr/>
                    <a:lstStyle/>
                    <a:p>
                      <a:endParaRPr lang="zh-CN"/>
                    </a:p>
                  </a:txBody>
                  <a:tcPr anchor="ctr">
                    <a:blipFill>
                      <a:blip r:embed="rId3"/>
                      <a:stretch>
                        <a:fillRect l="-340" t="-65263" r="-350680" b="-155789"/>
                      </a:stretch>
                    </a:blipFill>
                  </a:tcPr>
                </a:tc>
                <a:tc>
                  <a:txBody>
                    <a:bodyPr/>
                    <a:lstStyle/>
                    <a:p>
                      <a:pPr algn="l"/>
                      <a:r>
                        <a:rPr lang="zh-CN" altLang="en-US" sz="1600" dirty="0"/>
                        <a:t>按银行现有利率借入</a:t>
                      </a:r>
                      <a:r>
                        <a:rPr lang="en-US" altLang="zh-CN" sz="1600" dirty="0"/>
                        <a:t>90</a:t>
                      </a:r>
                      <a:r>
                        <a:rPr lang="zh-CN" altLang="en-US" sz="1600" dirty="0"/>
                        <a:t>元，购买现有债券</a:t>
                      </a:r>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108-90</a:t>
                      </a:r>
                      <a:r>
                        <a:rPr lang="zh-CN" altLang="en-US" sz="1600" dirty="0"/>
                        <a:t>*</a:t>
                      </a:r>
                      <a:r>
                        <a:rPr lang="en-US" altLang="zh-CN" sz="1600" dirty="0"/>
                        <a:t>1.08=10.8</a:t>
                      </a:r>
                      <a:endParaRPr lang="zh-CN" altLang="en-US" sz="1600" dirty="0"/>
                    </a:p>
                  </a:txBody>
                  <a:tcPr anchor="ctr"/>
                </a:tc>
                <a:extLst>
                  <a:ext uri="{0D108BD9-81ED-4DB2-BD59-A6C34878D82A}">
                    <a16:rowId xmlns:a16="http://schemas.microsoft.com/office/drawing/2014/main" val="10001"/>
                  </a:ext>
                </a:extLst>
              </a:tr>
              <a:tr h="822960">
                <a:tc>
                  <a:txBody>
                    <a:bodyPr/>
                    <a:lstStyle/>
                    <a:p>
                      <a:endParaRPr lang="zh-CN"/>
                    </a:p>
                  </a:txBody>
                  <a:tcPr anchor="ctr">
                    <a:blipFill>
                      <a:blip r:embed="rId3"/>
                      <a:stretch>
                        <a:fillRect l="-340" t="-115441" r="-350680" b="-8824"/>
                      </a:stretch>
                    </a:blipFill>
                  </a:tcPr>
                </a:tc>
                <a:tc>
                  <a:txBody>
                    <a:bodyPr/>
                    <a:lstStyle/>
                    <a:p>
                      <a:pPr algn="l"/>
                      <a:r>
                        <a:rPr lang="zh-CN" altLang="en-US" sz="1600" dirty="0"/>
                        <a:t>借入目前债券并按市场价卖出，将所得资金按银行现有利率存入银行</a:t>
                      </a:r>
                    </a:p>
                  </a:txBody>
                  <a:tcPr anchor="ctr"/>
                </a:tc>
                <a:tc>
                  <a:txBody>
                    <a:bodyPr/>
                    <a:lstStyle/>
                    <a:p>
                      <a:pPr algn="ctr"/>
                      <a:r>
                        <a:rPr lang="en-US" altLang="zh-CN" sz="1600" dirty="0"/>
                        <a:t>0</a:t>
                      </a:r>
                      <a:endParaRPr lang="zh-CN" altLang="en-US" sz="1600" dirty="0"/>
                    </a:p>
                  </a:txBody>
                  <a:tcPr anchor="ctr"/>
                </a:tc>
                <a:tc>
                  <a:txBody>
                    <a:bodyPr/>
                    <a:lstStyle/>
                    <a:p>
                      <a:pPr algn="ctr"/>
                      <a:r>
                        <a:rPr lang="en-US" altLang="zh-CN" sz="1600" dirty="0"/>
                        <a:t>-108+110</a:t>
                      </a:r>
                      <a:r>
                        <a:rPr lang="zh-CN" altLang="en-US" sz="1600" dirty="0"/>
                        <a:t>*</a:t>
                      </a:r>
                      <a:r>
                        <a:rPr lang="en-US" altLang="zh-CN" sz="1600" dirty="0"/>
                        <a:t>1.08=10.8</a:t>
                      </a:r>
                      <a:endParaRPr lang="zh-CN" altLang="en-US" sz="1600" dirty="0"/>
                    </a:p>
                  </a:txBody>
                  <a:tcPr anchor="ctr"/>
                </a:tc>
                <a:extLst>
                  <a:ext uri="{0D108BD9-81ED-4DB2-BD59-A6C34878D82A}">
                    <a16:rowId xmlns:a16="http://schemas.microsoft.com/office/drawing/2014/main" val="10002"/>
                  </a:ext>
                </a:extLst>
              </a:tr>
            </a:tbl>
          </a:graphicData>
        </a:graphic>
      </p:graphicFrame>
      <p:sp>
        <p:nvSpPr>
          <p:cNvPr id="7" name="文本框 6">
            <a:extLst>
              <a:ext uri="{FF2B5EF4-FFF2-40B4-BE49-F238E27FC236}">
                <a16:creationId xmlns:a16="http://schemas.microsoft.com/office/drawing/2014/main" id="{075D3AF7-F1E9-4FFD-BBCB-3A007BA47A9F}"/>
              </a:ext>
            </a:extLst>
          </p:cNvPr>
          <p:cNvSpPr txBox="1">
            <a:spLocks noChangeArrowheads="1"/>
          </p:cNvSpPr>
          <p:nvPr/>
        </p:nvSpPr>
        <p:spPr bwMode="auto">
          <a:xfrm>
            <a:off x="550863" y="5846763"/>
            <a:ext cx="8135937" cy="64611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dirty="0">
                <a:ea typeface="宋体" panose="02010600030101010101" pitchFamily="2" charset="-122"/>
              </a:rPr>
              <a:t>启示：根据一价定律和无套利原理，债券的价格就等于其所带来现金流的贴现值，贴现率采用与债券相似品质的其他资产的收益率。否则会出现套利。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a:extLst>
              <a:ext uri="{FF2B5EF4-FFF2-40B4-BE49-F238E27FC236}">
                <a16:creationId xmlns:a16="http://schemas.microsoft.com/office/drawing/2014/main" id="{9E013195-CC19-4543-AC05-6517777784BD}"/>
              </a:ext>
            </a:extLst>
          </p:cNvPr>
          <p:cNvSpPr>
            <a:spLocks noGrp="1" noChangeArrowheads="1"/>
          </p:cNvSpPr>
          <p:nvPr>
            <p:ph type="title"/>
          </p:nvPr>
        </p:nvSpPr>
        <p:spPr bwMode="auto">
          <a:xfrm>
            <a:off x="914400" y="188641"/>
            <a:ext cx="7315200" cy="825452"/>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固定收益证券定价公式</a:t>
            </a:r>
            <a:endParaRPr lang="en-US" altLang="zh-CN" sz="4000" dirty="0">
              <a:effectLst>
                <a:outerShdw blurRad="38100" dist="38100" dir="2700000" algn="tl">
                  <a:srgbClr val="C0C0C0"/>
                </a:outerShdw>
              </a:effectLst>
              <a:ea typeface="宋体" pitchFamily="2" charset="-122"/>
            </a:endParaRPr>
          </a:p>
        </p:txBody>
      </p:sp>
      <mc:AlternateContent xmlns:mc="http://schemas.openxmlformats.org/markup-compatibility/2006" xmlns:a14="http://schemas.microsoft.com/office/drawing/2010/main">
        <mc:Choice Requires="a14">
          <p:sp>
            <p:nvSpPr>
              <p:cNvPr id="21507" name="Rectangle 3">
                <a:extLst>
                  <a:ext uri="{FF2B5EF4-FFF2-40B4-BE49-F238E27FC236}">
                    <a16:creationId xmlns:a16="http://schemas.microsoft.com/office/drawing/2014/main" id="{BD13FD46-642E-4DB8-812A-3BA1DB7D1BEF}"/>
                  </a:ext>
                </a:extLst>
              </p:cNvPr>
              <p:cNvSpPr>
                <a:spLocks noGrp="1" noChangeArrowheads="1"/>
              </p:cNvSpPr>
              <p:nvPr>
                <p:ph type="body" idx="1"/>
              </p:nvPr>
            </p:nvSpPr>
            <p:spPr>
              <a:xfrm>
                <a:off x="614362" y="1080450"/>
                <a:ext cx="8056563" cy="1700850"/>
              </a:xfrm>
            </p:spPr>
            <p:txBody>
              <a:bodyPr lIns="92075" tIns="46038" rIns="92075" bIns="46038"/>
              <a:lstStyle/>
              <a:p>
                <a:r>
                  <a:rPr lang="zh-CN" altLang="en-US" sz="2400" b="1" dirty="0">
                    <a:latin typeface="Times New Roman" panose="02020603050405020304" pitchFamily="18" charset="0"/>
                    <a:ea typeface="宋体" panose="02010600030101010101" pitchFamily="2" charset="-122"/>
                  </a:rPr>
                  <a:t>推广到一般。假设债券期限为</a:t>
                </a:r>
                <a:r>
                  <a:rPr lang="en-US" altLang="zh-CN" sz="2400" b="1" dirty="0">
                    <a:latin typeface="Times New Roman" panose="02020603050405020304" pitchFamily="18" charset="0"/>
                    <a:ea typeface="宋体" panose="02010600030101010101" pitchFamily="2" charset="-122"/>
                  </a:rPr>
                  <a:t>1</a:t>
                </a:r>
                <a:r>
                  <a:rPr lang="zh-CN" altLang="en-US" sz="2400" b="1" dirty="0">
                    <a:latin typeface="Times New Roman" panose="02020603050405020304" pitchFamily="18" charset="0"/>
                    <a:ea typeface="宋体" panose="02010600030101010101" pitchFamily="2" charset="-122"/>
                  </a:rPr>
                  <a:t>年，一年后带来现金流为</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𝑪</m:t>
                        </m:r>
                      </m:e>
                      <m:sub>
                        <m:r>
                          <a:rPr lang="en-US" altLang="zh-CN" sz="2400" b="1" i="1" smtClean="0">
                            <a:latin typeface="Cambria Math" panose="02040503050406030204" pitchFamily="18" charset="0"/>
                            <a:ea typeface="宋体" panose="02010600030101010101" pitchFamily="2" charset="-122"/>
                          </a:rPr>
                          <m:t>𝟏</m:t>
                        </m:r>
                      </m:sub>
                    </m:sSub>
                  </m:oMath>
                </a14:m>
                <a:r>
                  <a:rPr lang="zh-CN" altLang="en-US" sz="2400" b="1" dirty="0">
                    <a:latin typeface="Times New Roman" panose="02020603050405020304" pitchFamily="18" charset="0"/>
                    <a:ea typeface="宋体" panose="02010600030101010101" pitchFamily="2" charset="-122"/>
                  </a:rPr>
                  <a:t>，合理贴现率为</a:t>
                </a:r>
                <a14:m>
                  <m:oMath xmlns:m="http://schemas.openxmlformats.org/officeDocument/2006/math">
                    <m:r>
                      <a:rPr lang="en-US" altLang="zh-CN" sz="2400" b="1" i="1" dirty="0" smtClean="0">
                        <a:latin typeface="Cambria Math" panose="02040503050406030204" pitchFamily="18" charset="0"/>
                        <a:ea typeface="宋体" panose="02010600030101010101" pitchFamily="2" charset="-122"/>
                      </a:rPr>
                      <m:t>𝒊</m:t>
                    </m:r>
                  </m:oMath>
                </a14:m>
                <a:r>
                  <a:rPr lang="zh-CN" altLang="en-US" sz="2400" b="1" dirty="0">
                    <a:latin typeface="Times New Roman" panose="02020603050405020304" pitchFamily="18" charset="0"/>
                    <a:ea typeface="宋体" panose="02010600030101010101" pitchFamily="2" charset="-122"/>
                  </a:rPr>
                  <a:t>，则该债券公允价格或价值为：</a:t>
                </a:r>
                <a14:m>
                  <m:oMath xmlns:m="http://schemas.openxmlformats.org/officeDocument/2006/math">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𝑽</m:t>
                        </m:r>
                      </m:e>
                      <m:sub>
                        <m:r>
                          <a:rPr lang="en-US" altLang="zh-CN" sz="2400" b="1" i="1" smtClean="0">
                            <a:latin typeface="Cambria Math" panose="02040503050406030204" pitchFamily="18" charset="0"/>
                            <a:ea typeface="宋体" panose="02010600030101010101" pitchFamily="2" charset="-122"/>
                          </a:rPr>
                          <m:t>𝟎</m:t>
                        </m:r>
                      </m:sub>
                    </m:sSub>
                    <m:r>
                      <a:rPr lang="en-US" altLang="zh-CN" sz="2400" b="1" i="1" smtClean="0">
                        <a:latin typeface="Cambria Math" panose="02040503050406030204" pitchFamily="18" charset="0"/>
                        <a:ea typeface="宋体" panose="02010600030101010101" pitchFamily="2" charset="-122"/>
                      </a:rPr>
                      <m:t>=</m:t>
                    </m:r>
                    <m:sSub>
                      <m:sSubPr>
                        <m:ctrlPr>
                          <a:rPr lang="en-US" altLang="zh-CN" sz="2400" b="1" i="1">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𝑷</m:t>
                        </m:r>
                      </m:e>
                      <m:sub>
                        <m:r>
                          <a:rPr lang="en-US" altLang="zh-CN" sz="2400" b="1" i="1">
                            <a:latin typeface="Cambria Math" panose="02040503050406030204" pitchFamily="18" charset="0"/>
                            <a:ea typeface="宋体" panose="02010600030101010101" pitchFamily="2" charset="-122"/>
                          </a:rPr>
                          <m:t>𝟎</m:t>
                        </m:r>
                      </m:sub>
                    </m:sSub>
                    <m:r>
                      <a:rPr lang="en-US" altLang="zh-CN" sz="2400" b="1" i="1" smtClean="0">
                        <a:latin typeface="Cambria Math" panose="02040503050406030204" pitchFamily="18" charset="0"/>
                        <a:ea typeface="宋体" panose="02010600030101010101" pitchFamily="2" charset="-122"/>
                      </a:rPr>
                      <m:t>=</m:t>
                    </m:r>
                    <m:f>
                      <m:fPr>
                        <m:ctrlPr>
                          <a:rPr lang="en-US" altLang="zh-CN" sz="2400" b="1" i="1" smtClean="0">
                            <a:latin typeface="Cambria Math" panose="02040503050406030204" pitchFamily="18" charset="0"/>
                            <a:ea typeface="宋体" panose="02010600030101010101" pitchFamily="2" charset="-122"/>
                          </a:rPr>
                        </m:ctrlPr>
                      </m:fPr>
                      <m:num>
                        <m:sSub>
                          <m:sSubPr>
                            <m:ctrlPr>
                              <a:rPr lang="en-US" altLang="zh-CN" sz="2400" b="1" i="1" smtClean="0">
                                <a:latin typeface="Cambria Math" panose="02040503050406030204" pitchFamily="18" charset="0"/>
                                <a:ea typeface="宋体" panose="02010600030101010101" pitchFamily="2" charset="-122"/>
                              </a:rPr>
                            </m:ctrlPr>
                          </m:sSubPr>
                          <m:e>
                            <m:r>
                              <a:rPr lang="en-US" altLang="zh-CN" sz="2400" b="1" i="1" smtClean="0">
                                <a:latin typeface="Cambria Math" panose="02040503050406030204" pitchFamily="18" charset="0"/>
                                <a:ea typeface="宋体" panose="02010600030101010101" pitchFamily="2" charset="-122"/>
                              </a:rPr>
                              <m:t>𝑪</m:t>
                            </m:r>
                          </m:e>
                          <m:sub>
                            <m:r>
                              <a:rPr lang="en-US" altLang="zh-CN" sz="2400" b="1" i="1" smtClean="0">
                                <a:latin typeface="Cambria Math" panose="02040503050406030204" pitchFamily="18" charset="0"/>
                                <a:ea typeface="宋体" panose="02010600030101010101" pitchFamily="2" charset="-122"/>
                              </a:rPr>
                              <m:t>𝟏</m:t>
                            </m:r>
                          </m:sub>
                        </m:sSub>
                      </m:num>
                      <m:den>
                        <m:r>
                          <a:rPr lang="en-US" altLang="zh-CN" sz="2400" b="1" i="1" smtClean="0">
                            <a:latin typeface="Cambria Math" panose="02040503050406030204" pitchFamily="18" charset="0"/>
                            <a:ea typeface="宋体" panose="02010600030101010101" pitchFamily="2" charset="-122"/>
                          </a:rPr>
                          <m:t>𝟏</m:t>
                        </m:r>
                        <m:r>
                          <a:rPr lang="en-US" altLang="zh-CN" sz="2400" b="1" i="1" smtClean="0">
                            <a:latin typeface="Cambria Math" panose="02040503050406030204" pitchFamily="18" charset="0"/>
                            <a:ea typeface="宋体" panose="02010600030101010101" pitchFamily="2" charset="-122"/>
                          </a:rPr>
                          <m:t>+</m:t>
                        </m:r>
                        <m:r>
                          <a:rPr lang="en-US" altLang="zh-CN" sz="2400" b="1" i="1" smtClean="0">
                            <a:latin typeface="Cambria Math" panose="02040503050406030204" pitchFamily="18" charset="0"/>
                            <a:ea typeface="宋体" panose="02010600030101010101" pitchFamily="2" charset="-122"/>
                          </a:rPr>
                          <m:t>𝒊</m:t>
                        </m:r>
                      </m:den>
                    </m:f>
                  </m:oMath>
                </a14:m>
                <a:r>
                  <a:rPr lang="zh-CN" altLang="en-US" sz="2400" b="1" dirty="0">
                    <a:latin typeface="Times New Roman" panose="02020603050405020304" pitchFamily="18" charset="0"/>
                    <a:ea typeface="宋体" panose="02010600030101010101" pitchFamily="2" charset="-122"/>
                  </a:rPr>
                  <a:t>。即，债券价值形式上是该债券所带来现金流的贴现值。对息票债券来说，定价公式如下：</a:t>
                </a:r>
                <a:endParaRPr lang="en-US" altLang="zh-CN" sz="2400" b="1" dirty="0">
                  <a:latin typeface="Times New Roman" panose="02020603050405020304" pitchFamily="18" charset="0"/>
                  <a:ea typeface="宋体" panose="02010600030101010101" pitchFamily="2" charset="-122"/>
                </a:endParaRPr>
              </a:p>
            </p:txBody>
          </p:sp>
        </mc:Choice>
        <mc:Fallback xmlns="">
          <p:sp>
            <p:nvSpPr>
              <p:cNvPr id="21507" name="Rectangle 3">
                <a:extLst>
                  <a:ext uri="{FF2B5EF4-FFF2-40B4-BE49-F238E27FC236}">
                    <a16:creationId xmlns:a16="http://schemas.microsoft.com/office/drawing/2014/main" id="{BD13FD46-642E-4DB8-812A-3BA1DB7D1BEF}"/>
                  </a:ext>
                </a:extLst>
              </p:cNvPr>
              <p:cNvSpPr>
                <a:spLocks noGrp="1" noRot="1" noChangeAspect="1" noMove="1" noResize="1" noEditPoints="1" noAdjustHandles="1" noChangeArrowheads="1" noChangeShapeType="1" noTextEdit="1"/>
              </p:cNvSpPr>
              <p:nvPr>
                <p:ph type="body" idx="1"/>
              </p:nvPr>
            </p:nvSpPr>
            <p:spPr>
              <a:xfrm>
                <a:off x="614362" y="1080450"/>
                <a:ext cx="8056563" cy="1700850"/>
              </a:xfrm>
              <a:blipFill>
                <a:blip r:embed="rId2"/>
                <a:stretch>
                  <a:fillRect l="-606" t="-3943" r="-1060" b="-8244"/>
                </a:stretch>
              </a:blipFill>
            </p:spPr>
            <p:txBody>
              <a:bodyPr/>
              <a:lstStyle/>
              <a:p>
                <a:r>
                  <a:rPr lang="zh-CN" altLang="en-US">
                    <a:noFill/>
                  </a:rPr>
                  <a:t> </a:t>
                </a:r>
              </a:p>
            </p:txBody>
          </p:sp>
        </mc:Fallback>
      </mc:AlternateContent>
      <p:graphicFrame>
        <p:nvGraphicFramePr>
          <p:cNvPr id="21508" name="Object 4">
            <a:extLst>
              <a:ext uri="{FF2B5EF4-FFF2-40B4-BE49-F238E27FC236}">
                <a16:creationId xmlns:a16="http://schemas.microsoft.com/office/drawing/2014/main" id="{B609FA21-78A8-4569-8090-11049BAC3435}"/>
              </a:ext>
            </a:extLst>
          </p:cNvPr>
          <p:cNvGraphicFramePr>
            <a:graphicFrameLocks/>
          </p:cNvGraphicFramePr>
          <p:nvPr>
            <p:extLst>
              <p:ext uri="{D42A27DB-BD31-4B8C-83A1-F6EECF244321}">
                <p14:modId xmlns:p14="http://schemas.microsoft.com/office/powerpoint/2010/main" val="1885468731"/>
              </p:ext>
            </p:extLst>
          </p:nvPr>
        </p:nvGraphicFramePr>
        <p:xfrm>
          <a:off x="2511822" y="3141663"/>
          <a:ext cx="4695031" cy="1700850"/>
        </p:xfrm>
        <a:graphic>
          <a:graphicData uri="http://schemas.openxmlformats.org/presentationml/2006/ole">
            <mc:AlternateContent xmlns:mc="http://schemas.openxmlformats.org/markup-compatibility/2006">
              <mc:Choice xmlns:v="urn:schemas-microsoft-com:vml" Requires="v">
                <p:oleObj name="Equation" r:id="rId3" imgW="2273040" imgH="901440" progId="Equation.DSMT4">
                  <p:embed/>
                </p:oleObj>
              </mc:Choice>
              <mc:Fallback>
                <p:oleObj name="Equation" r:id="rId3" imgW="2273040" imgH="901440" progId="Equation.DSMT4">
                  <p:embed/>
                  <p:pic>
                    <p:nvPicPr>
                      <p:cNvPr id="0" name="Object 4"/>
                      <p:cNvPicPr>
                        <a:picLocks noChangeArrowheads="1"/>
                      </p:cNvPicPr>
                      <p:nvPr/>
                    </p:nvPicPr>
                    <p:blipFill>
                      <a:blip r:embed="rId4"/>
                      <a:srcRect/>
                      <a:stretch>
                        <a:fillRect/>
                      </a:stretch>
                    </p:blipFill>
                    <p:spPr bwMode="auto">
                      <a:xfrm>
                        <a:off x="2511822" y="3141663"/>
                        <a:ext cx="4695031" cy="1700850"/>
                      </a:xfrm>
                      <a:prstGeom prst="rect">
                        <a:avLst/>
                      </a:prstGeom>
                      <a:noFill/>
                      <a:ln>
                        <a:noFill/>
                      </a:ln>
                      <a:effectLst/>
                    </p:spPr>
                  </p:pic>
                </p:oleObj>
              </mc:Fallback>
            </mc:AlternateContent>
          </a:graphicData>
        </a:graphic>
      </p:graphicFrame>
      <p:grpSp>
        <p:nvGrpSpPr>
          <p:cNvPr id="2" name="Group 12">
            <a:extLst>
              <a:ext uri="{FF2B5EF4-FFF2-40B4-BE49-F238E27FC236}">
                <a16:creationId xmlns:a16="http://schemas.microsoft.com/office/drawing/2014/main" id="{B6FEDF0F-AC57-437A-AE8E-642F0F5C1C49}"/>
              </a:ext>
            </a:extLst>
          </p:cNvPr>
          <p:cNvGrpSpPr>
            <a:grpSpLocks/>
          </p:cNvGrpSpPr>
          <p:nvPr/>
        </p:nvGrpSpPr>
        <p:grpSpPr bwMode="auto">
          <a:xfrm>
            <a:off x="3563938" y="2781300"/>
            <a:ext cx="5106987" cy="1189038"/>
            <a:chOff x="2245" y="1752"/>
            <a:chExt cx="3217" cy="749"/>
          </a:xfrm>
        </p:grpSpPr>
        <p:sp>
          <p:nvSpPr>
            <p:cNvPr id="21511" name="Rectangle 6">
              <a:extLst>
                <a:ext uri="{FF2B5EF4-FFF2-40B4-BE49-F238E27FC236}">
                  <a16:creationId xmlns:a16="http://schemas.microsoft.com/office/drawing/2014/main" id="{C33B8665-ED35-406F-B00F-0B7CF50AFB6D}"/>
                </a:ext>
              </a:extLst>
            </p:cNvPr>
            <p:cNvSpPr>
              <a:spLocks noChangeArrowheads="1"/>
            </p:cNvSpPr>
            <p:nvPr/>
          </p:nvSpPr>
          <p:spPr bwMode="auto">
            <a:xfrm>
              <a:off x="2245" y="1979"/>
              <a:ext cx="499" cy="27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1512" name="Rectangle 7">
              <a:extLst>
                <a:ext uri="{FF2B5EF4-FFF2-40B4-BE49-F238E27FC236}">
                  <a16:creationId xmlns:a16="http://schemas.microsoft.com/office/drawing/2014/main" id="{AF5776F3-86DD-4E0E-8D51-198F70B22EAD}"/>
                </a:ext>
              </a:extLst>
            </p:cNvPr>
            <p:cNvSpPr>
              <a:spLocks noChangeArrowheads="1"/>
            </p:cNvSpPr>
            <p:nvPr/>
          </p:nvSpPr>
          <p:spPr bwMode="auto">
            <a:xfrm>
              <a:off x="3061" y="1979"/>
              <a:ext cx="499" cy="272"/>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1513" name="Text Box 8">
              <a:extLst>
                <a:ext uri="{FF2B5EF4-FFF2-40B4-BE49-F238E27FC236}">
                  <a16:creationId xmlns:a16="http://schemas.microsoft.com/office/drawing/2014/main" id="{23BCB6CE-8778-4ADE-BEF1-AFD73CDD42BF}"/>
                </a:ext>
              </a:extLst>
            </p:cNvPr>
            <p:cNvSpPr txBox="1">
              <a:spLocks noChangeArrowheads="1"/>
            </p:cNvSpPr>
            <p:nvPr/>
          </p:nvSpPr>
          <p:spPr bwMode="auto">
            <a:xfrm>
              <a:off x="3923" y="1752"/>
              <a:ext cx="14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solidFill>
                    <a:srgbClr val="FF3300"/>
                  </a:solidFill>
                  <a:latin typeface="Times New Roman" panose="02020603050405020304" pitchFamily="18" charset="0"/>
                  <a:ea typeface="黑体" panose="02010609060101010101" pitchFamily="49" charset="-122"/>
                </a:rPr>
                <a:t>Coupon</a:t>
              </a:r>
              <a:r>
                <a:rPr lang="zh-CN" altLang="en-US" sz="2000" b="1">
                  <a:solidFill>
                    <a:srgbClr val="FF3300"/>
                  </a:solidFill>
                  <a:latin typeface="Times New Roman" panose="02020603050405020304" pitchFamily="18" charset="0"/>
                  <a:ea typeface="黑体" panose="02010609060101010101" pitchFamily="49" charset="-122"/>
                </a:rPr>
                <a:t>：票面利息</a:t>
              </a:r>
            </a:p>
          </p:txBody>
        </p:sp>
        <p:sp>
          <p:nvSpPr>
            <p:cNvPr id="21514" name="Text Box 9">
              <a:extLst>
                <a:ext uri="{FF2B5EF4-FFF2-40B4-BE49-F238E27FC236}">
                  <a16:creationId xmlns:a16="http://schemas.microsoft.com/office/drawing/2014/main" id="{57BB4EA2-6350-4AB1-BC12-37B8B9355895}"/>
                </a:ext>
              </a:extLst>
            </p:cNvPr>
            <p:cNvSpPr txBox="1">
              <a:spLocks noChangeArrowheads="1"/>
            </p:cNvSpPr>
            <p:nvPr/>
          </p:nvSpPr>
          <p:spPr bwMode="auto">
            <a:xfrm>
              <a:off x="3920" y="2251"/>
              <a:ext cx="15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solidFill>
                    <a:srgbClr val="FF3300"/>
                  </a:solidFill>
                  <a:latin typeface="Times New Roman" panose="02020603050405020304" pitchFamily="18" charset="0"/>
                  <a:ea typeface="黑体" panose="02010609060101010101" pitchFamily="49" charset="-122"/>
                </a:rPr>
                <a:t>Principle</a:t>
              </a:r>
              <a:r>
                <a:rPr lang="zh-CN" altLang="en-US" sz="2000" b="1">
                  <a:solidFill>
                    <a:srgbClr val="FF3300"/>
                  </a:solidFill>
                  <a:latin typeface="Times New Roman" panose="02020603050405020304" pitchFamily="18" charset="0"/>
                  <a:ea typeface="黑体" panose="02010609060101010101" pitchFamily="49" charset="-122"/>
                </a:rPr>
                <a:t>：债券面值</a:t>
              </a:r>
            </a:p>
          </p:txBody>
        </p:sp>
        <p:cxnSp>
          <p:nvCxnSpPr>
            <p:cNvPr id="21515" name="AutoShape 10">
              <a:extLst>
                <a:ext uri="{FF2B5EF4-FFF2-40B4-BE49-F238E27FC236}">
                  <a16:creationId xmlns:a16="http://schemas.microsoft.com/office/drawing/2014/main" id="{14F77B04-3E89-4510-B99A-D5C50928557B}"/>
                </a:ext>
              </a:extLst>
            </p:cNvPr>
            <p:cNvCxnSpPr>
              <a:cxnSpLocks noChangeShapeType="1"/>
              <a:stCxn id="21511" idx="0"/>
              <a:endCxn id="21513" idx="1"/>
            </p:cNvCxnSpPr>
            <p:nvPr/>
          </p:nvCxnSpPr>
          <p:spPr bwMode="auto">
            <a:xfrm rot="-5400000">
              <a:off x="3164" y="1208"/>
              <a:ext cx="90" cy="1428"/>
            </a:xfrm>
            <a:prstGeom prst="bentConnector2">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cxnSp>
        <p:cxnSp>
          <p:nvCxnSpPr>
            <p:cNvPr id="21516" name="AutoShape 11">
              <a:extLst>
                <a:ext uri="{FF2B5EF4-FFF2-40B4-BE49-F238E27FC236}">
                  <a16:creationId xmlns:a16="http://schemas.microsoft.com/office/drawing/2014/main" id="{6DF2C6E4-D820-4F15-A27B-83E8DDC81AB6}"/>
                </a:ext>
              </a:extLst>
            </p:cNvPr>
            <p:cNvCxnSpPr>
              <a:cxnSpLocks noChangeShapeType="1"/>
              <a:stCxn id="21512" idx="3"/>
              <a:endCxn id="21514" idx="0"/>
            </p:cNvCxnSpPr>
            <p:nvPr/>
          </p:nvCxnSpPr>
          <p:spPr bwMode="auto">
            <a:xfrm>
              <a:off x="3572" y="2115"/>
              <a:ext cx="1119" cy="136"/>
            </a:xfrm>
            <a:prstGeom prst="bentConnector2">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cxnSp>
      </p:grpSp>
      <p:sp>
        <p:nvSpPr>
          <p:cNvPr id="3" name="文本框 2">
            <a:extLst>
              <a:ext uri="{FF2B5EF4-FFF2-40B4-BE49-F238E27FC236}">
                <a16:creationId xmlns:a16="http://schemas.microsoft.com/office/drawing/2014/main" id="{AF0A2DFF-875C-13A2-18A1-0FB2EAED1D08}"/>
              </a:ext>
            </a:extLst>
          </p:cNvPr>
          <p:cNvSpPr txBox="1"/>
          <p:nvPr/>
        </p:nvSpPr>
        <p:spPr>
          <a:xfrm>
            <a:off x="282371" y="5867576"/>
            <a:ext cx="8610109" cy="830997"/>
          </a:xfrm>
          <a:prstGeom prst="rect">
            <a:avLst/>
          </a:prstGeom>
          <a:solidFill>
            <a:schemeClr val="accent2"/>
          </a:solidFill>
        </p:spPr>
        <p:txBody>
          <a:bodyPr wrap="square" rtlCol="0">
            <a:spAutoFit/>
          </a:bodyPr>
          <a:lstStyle/>
          <a:p>
            <a:r>
              <a:rPr lang="zh-CN" altLang="en-US" sz="1600" dirty="0">
                <a:latin typeface="宋体" panose="02010600030101010101" pitchFamily="2" charset="-122"/>
                <a:ea typeface="宋体" panose="02010600030101010101" pitchFamily="2" charset="-122"/>
              </a:rPr>
              <a:t>上式意味着：债券所带来现金流（票面利率）越高，在其他条件不变条件下，债券价值越高；贴现率越高，在其他条件不变条件下，债券价值越低。债券价值与贴现率（市场利率）呈反向变化。</a:t>
            </a:r>
          </a:p>
        </p:txBody>
      </p:sp>
      <p:sp>
        <p:nvSpPr>
          <p:cNvPr id="5" name="文本框 4">
            <a:extLst>
              <a:ext uri="{FF2B5EF4-FFF2-40B4-BE49-F238E27FC236}">
                <a16:creationId xmlns:a16="http://schemas.microsoft.com/office/drawing/2014/main" id="{1964994C-1364-1664-3FD7-69005654A6E8}"/>
              </a:ext>
            </a:extLst>
          </p:cNvPr>
          <p:cNvSpPr txBox="1"/>
          <p:nvPr/>
        </p:nvSpPr>
        <p:spPr>
          <a:xfrm>
            <a:off x="1907704" y="-14742"/>
            <a:ext cx="6321896" cy="338554"/>
          </a:xfrm>
          <a:prstGeom prst="rect">
            <a:avLst/>
          </a:prstGeom>
          <a:noFill/>
        </p:spPr>
        <p:txBody>
          <a:bodyPr wrap="square">
            <a:spAutoFit/>
          </a:bodyPr>
          <a:lstStyle/>
          <a:p>
            <a:r>
              <a:rPr lang="zh-CN" altLang="en-US" sz="1600" dirty="0"/>
              <a:t>                   </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88215EA-28B9-FA09-6EC5-5518E029CC64}"/>
                  </a:ext>
                </a:extLst>
              </p:cNvPr>
              <p:cNvSpPr txBox="1"/>
              <p:nvPr/>
            </p:nvSpPr>
            <p:spPr>
              <a:xfrm>
                <a:off x="1907704" y="4809176"/>
                <a:ext cx="4586286" cy="611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600" b="1" i="1" smtClean="0">
                          <a:latin typeface="Cambria Math" panose="02040503050406030204" pitchFamily="18" charset="0"/>
                          <a:ea typeface="宋体" panose="02010600030101010101" pitchFamily="2" charset="-122"/>
                        </a:rPr>
                        <m:t>=</m:t>
                      </m:r>
                      <m:f>
                        <m:fPr>
                          <m:ctrlPr>
                            <a:rPr lang="en-US" altLang="zh-CN" sz="1600" b="1" i="1" smtClean="0">
                              <a:latin typeface="Cambria Math" panose="02040503050406030204" pitchFamily="18" charset="0"/>
                              <a:ea typeface="宋体" panose="02010600030101010101" pitchFamily="2" charset="-122"/>
                            </a:rPr>
                          </m:ctrlPr>
                        </m:fPr>
                        <m:num>
                          <m:r>
                            <a:rPr lang="en-US" altLang="zh-CN" sz="1600" b="1" i="1" smtClean="0">
                              <a:latin typeface="Cambria Math" panose="02040503050406030204" pitchFamily="18" charset="0"/>
                              <a:ea typeface="宋体" panose="02010600030101010101" pitchFamily="2" charset="-122"/>
                            </a:rPr>
                            <m:t>𝑭</m:t>
                          </m:r>
                          <m:r>
                            <a:rPr lang="en-US" altLang="zh-CN" sz="1600" b="1" i="1" smtClean="0">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𝒓</m:t>
                          </m:r>
                        </m:num>
                        <m:den>
                          <m:sSup>
                            <m:sSupPr>
                              <m:ctrlPr>
                                <a:rPr lang="en-US" altLang="zh-CN" sz="1600" b="1" i="1" smtClean="0">
                                  <a:latin typeface="Cambria Math" panose="02040503050406030204" pitchFamily="18" charset="0"/>
                                  <a:ea typeface="宋体" panose="02010600030101010101" pitchFamily="2" charset="-122"/>
                                </a:rPr>
                              </m:ctrlPr>
                            </m:sSupPr>
                            <m:e>
                              <m:r>
                                <a:rPr lang="en-US" altLang="zh-CN" sz="1600" b="1" i="1" smtClean="0">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𝟏</m:t>
                              </m:r>
                              <m:r>
                                <a:rPr lang="en-US" altLang="zh-CN" sz="1600" b="1" i="1" smtClean="0">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𝒊</m:t>
                              </m:r>
                              <m:r>
                                <a:rPr lang="en-US" altLang="zh-CN" sz="1600" b="1" i="1" smtClean="0">
                                  <a:latin typeface="Cambria Math" panose="02040503050406030204" pitchFamily="18" charset="0"/>
                                  <a:ea typeface="宋体" panose="02010600030101010101" pitchFamily="2" charset="-122"/>
                                </a:rPr>
                                <m:t>)</m:t>
                              </m:r>
                            </m:e>
                            <m:sup>
                              <m:r>
                                <a:rPr lang="en-US" altLang="zh-CN" sz="1600" b="1" i="1" smtClean="0">
                                  <a:latin typeface="Cambria Math" panose="02040503050406030204" pitchFamily="18" charset="0"/>
                                  <a:ea typeface="宋体" panose="02010600030101010101" pitchFamily="2" charset="-122"/>
                                </a:rPr>
                                <m:t>𝟏</m:t>
                              </m:r>
                            </m:sup>
                          </m:sSup>
                        </m:den>
                      </m:f>
                      <m:r>
                        <a:rPr lang="en-US" altLang="zh-CN" sz="1600" b="1" i="1" smtClean="0">
                          <a:latin typeface="Cambria Math" panose="02040503050406030204" pitchFamily="18" charset="0"/>
                          <a:ea typeface="宋体" panose="02010600030101010101" pitchFamily="2" charset="-122"/>
                        </a:rPr>
                        <m:t>+</m:t>
                      </m:r>
                      <m:f>
                        <m:fPr>
                          <m:ctrlPr>
                            <a:rPr lang="en-US" altLang="zh-CN" sz="1600" b="1" i="1">
                              <a:latin typeface="Cambria Math" panose="02040503050406030204" pitchFamily="18" charset="0"/>
                              <a:ea typeface="宋体" panose="02010600030101010101" pitchFamily="2" charset="-122"/>
                            </a:rPr>
                          </m:ctrlPr>
                        </m:fPr>
                        <m:num>
                          <m:r>
                            <a:rPr lang="en-US" altLang="zh-CN" sz="1600" b="1" i="1" smtClean="0">
                              <a:latin typeface="Cambria Math" panose="02040503050406030204" pitchFamily="18" charset="0"/>
                              <a:ea typeface="宋体" panose="02010600030101010101" pitchFamily="2" charset="-122"/>
                            </a:rPr>
                            <m:t>𝑭</m:t>
                          </m:r>
                          <m:r>
                            <a:rPr lang="en-US" altLang="zh-CN" sz="1600" b="1" i="1" smtClean="0">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𝒓</m:t>
                          </m:r>
                        </m:num>
                        <m:den>
                          <m:sSup>
                            <m:sSupPr>
                              <m:ctrlPr>
                                <a:rPr lang="en-US" altLang="zh-CN" sz="1600" b="1" i="1">
                                  <a:latin typeface="Cambria Math" panose="02040503050406030204" pitchFamily="18" charset="0"/>
                                  <a:ea typeface="宋体" panose="02010600030101010101" pitchFamily="2" charset="-122"/>
                                </a:rPr>
                              </m:ctrlPr>
                            </m:sSupPr>
                            <m:e>
                              <m:r>
                                <a:rPr lang="en-US" altLang="zh-CN" sz="1600" b="1" i="1">
                                  <a:latin typeface="Cambria Math" panose="02040503050406030204" pitchFamily="18" charset="0"/>
                                  <a:ea typeface="宋体" panose="02010600030101010101" pitchFamily="2" charset="-122"/>
                                </a:rPr>
                                <m:t>(</m:t>
                              </m:r>
                              <m:r>
                                <a:rPr lang="en-US" altLang="zh-CN" sz="1600" b="1" i="1">
                                  <a:latin typeface="Cambria Math" panose="02040503050406030204" pitchFamily="18" charset="0"/>
                                  <a:ea typeface="宋体" panose="02010600030101010101" pitchFamily="2" charset="-122"/>
                                </a:rPr>
                                <m:t>𝟏</m:t>
                              </m:r>
                              <m:r>
                                <a:rPr lang="en-US" altLang="zh-CN" sz="1600" b="1" i="1">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𝒊</m:t>
                              </m:r>
                              <m:r>
                                <a:rPr lang="en-US" altLang="zh-CN" sz="1600" b="1" i="1">
                                  <a:latin typeface="Cambria Math" panose="02040503050406030204" pitchFamily="18" charset="0"/>
                                  <a:ea typeface="宋体" panose="02010600030101010101" pitchFamily="2" charset="-122"/>
                                </a:rPr>
                                <m:t>)</m:t>
                              </m:r>
                            </m:e>
                            <m:sup>
                              <m:r>
                                <a:rPr lang="en-US" altLang="zh-CN" sz="1600" b="1" i="1" smtClean="0">
                                  <a:latin typeface="Cambria Math" panose="02040503050406030204" pitchFamily="18" charset="0"/>
                                  <a:ea typeface="宋体" panose="02010600030101010101" pitchFamily="2" charset="-122"/>
                                </a:rPr>
                                <m:t>𝟐</m:t>
                              </m:r>
                            </m:sup>
                          </m:sSup>
                        </m:den>
                      </m:f>
                      <m:r>
                        <a:rPr lang="en-US" altLang="zh-CN" sz="1600" b="1" i="1" smtClean="0">
                          <a:latin typeface="Cambria Math" panose="02040503050406030204" pitchFamily="18" charset="0"/>
                          <a:ea typeface="宋体" panose="02010600030101010101" pitchFamily="2" charset="-122"/>
                        </a:rPr>
                        <m:t>+…+</m:t>
                      </m:r>
                      <m:f>
                        <m:fPr>
                          <m:ctrlPr>
                            <a:rPr lang="en-US" altLang="zh-CN" sz="1600" b="1" i="1">
                              <a:latin typeface="Cambria Math" panose="02040503050406030204" pitchFamily="18" charset="0"/>
                              <a:ea typeface="宋体" panose="02010600030101010101" pitchFamily="2" charset="-122"/>
                            </a:rPr>
                          </m:ctrlPr>
                        </m:fPr>
                        <m:num>
                          <m:r>
                            <a:rPr lang="en-US" altLang="zh-CN" sz="1600" b="1" i="1" smtClean="0">
                              <a:latin typeface="Cambria Math" panose="02040503050406030204" pitchFamily="18" charset="0"/>
                              <a:ea typeface="宋体" panose="02010600030101010101" pitchFamily="2" charset="-122"/>
                            </a:rPr>
                            <m:t>𝑭</m:t>
                          </m:r>
                          <m:r>
                            <a:rPr lang="en-US" altLang="zh-CN" sz="1600" b="1" i="1" smtClean="0">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𝒓</m:t>
                          </m:r>
                          <m:r>
                            <a:rPr lang="en-US" altLang="zh-CN" sz="1600" b="1" i="1">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𝑭</m:t>
                          </m:r>
                        </m:num>
                        <m:den>
                          <m:sSup>
                            <m:sSupPr>
                              <m:ctrlPr>
                                <a:rPr lang="en-US" altLang="zh-CN" sz="1600" b="1" i="1">
                                  <a:latin typeface="Cambria Math" panose="02040503050406030204" pitchFamily="18" charset="0"/>
                                  <a:ea typeface="宋体" panose="02010600030101010101" pitchFamily="2" charset="-122"/>
                                </a:rPr>
                              </m:ctrlPr>
                            </m:sSupPr>
                            <m:e>
                              <m:r>
                                <a:rPr lang="en-US" altLang="zh-CN" sz="1600" b="1" i="1">
                                  <a:latin typeface="Cambria Math" panose="02040503050406030204" pitchFamily="18" charset="0"/>
                                  <a:ea typeface="宋体" panose="02010600030101010101" pitchFamily="2" charset="-122"/>
                                </a:rPr>
                                <m:t>(</m:t>
                              </m:r>
                              <m:r>
                                <a:rPr lang="en-US" altLang="zh-CN" sz="1600" b="1" i="1">
                                  <a:latin typeface="Cambria Math" panose="02040503050406030204" pitchFamily="18" charset="0"/>
                                  <a:ea typeface="宋体" panose="02010600030101010101" pitchFamily="2" charset="-122"/>
                                </a:rPr>
                                <m:t>𝟏</m:t>
                              </m:r>
                              <m:r>
                                <a:rPr lang="en-US" altLang="zh-CN" sz="1600" b="1" i="1">
                                  <a:latin typeface="Cambria Math" panose="02040503050406030204" pitchFamily="18" charset="0"/>
                                  <a:ea typeface="宋体" panose="02010600030101010101" pitchFamily="2" charset="-122"/>
                                </a:rPr>
                                <m:t>+</m:t>
                              </m:r>
                              <m:r>
                                <a:rPr lang="en-US" altLang="zh-CN" sz="1600" b="1" i="1" smtClean="0">
                                  <a:latin typeface="Cambria Math" panose="02040503050406030204" pitchFamily="18" charset="0"/>
                                  <a:ea typeface="宋体" panose="02010600030101010101" pitchFamily="2" charset="-122"/>
                                </a:rPr>
                                <m:t>𝒊</m:t>
                              </m:r>
                              <m:r>
                                <a:rPr lang="en-US" altLang="zh-CN" sz="1600" b="1" i="1">
                                  <a:latin typeface="Cambria Math" panose="02040503050406030204" pitchFamily="18" charset="0"/>
                                  <a:ea typeface="宋体" panose="02010600030101010101" pitchFamily="2" charset="-122"/>
                                </a:rPr>
                                <m:t>)</m:t>
                              </m:r>
                            </m:e>
                            <m:sup>
                              <m:r>
                                <a:rPr lang="en-US" altLang="zh-CN" sz="1600" b="1" i="1" smtClean="0">
                                  <a:latin typeface="Cambria Math" panose="02040503050406030204" pitchFamily="18" charset="0"/>
                                  <a:ea typeface="宋体" panose="02010600030101010101" pitchFamily="2" charset="-122"/>
                                </a:rPr>
                                <m:t>𝒏</m:t>
                              </m:r>
                            </m:sup>
                          </m:sSup>
                        </m:den>
                      </m:f>
                    </m:oMath>
                  </m:oMathPara>
                </a14:m>
                <a:endParaRPr lang="zh-CN" altLang="en-US" sz="1600" dirty="0"/>
              </a:p>
            </p:txBody>
          </p:sp>
        </mc:Choice>
        <mc:Fallback xmlns="">
          <p:sp>
            <p:nvSpPr>
              <p:cNvPr id="7" name="文本框 6">
                <a:extLst>
                  <a:ext uri="{FF2B5EF4-FFF2-40B4-BE49-F238E27FC236}">
                    <a16:creationId xmlns:a16="http://schemas.microsoft.com/office/drawing/2014/main" id="{C88215EA-28B9-FA09-6EC5-5518E029CC64}"/>
                  </a:ext>
                </a:extLst>
              </p:cNvPr>
              <p:cNvSpPr txBox="1">
                <a:spLocks noRot="1" noChangeAspect="1" noMove="1" noResize="1" noEditPoints="1" noAdjustHandles="1" noChangeArrowheads="1" noChangeShapeType="1" noTextEdit="1"/>
              </p:cNvSpPr>
              <p:nvPr/>
            </p:nvSpPr>
            <p:spPr>
              <a:xfrm>
                <a:off x="1907704" y="4809176"/>
                <a:ext cx="4586286" cy="61196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61E09B1-6238-C16B-02C7-2B7BD5F07AAE}"/>
                  </a:ext>
                </a:extLst>
              </p:cNvPr>
              <p:cNvSpPr txBox="1"/>
              <p:nvPr/>
            </p:nvSpPr>
            <p:spPr>
              <a:xfrm>
                <a:off x="2339752" y="5441991"/>
                <a:ext cx="6047119" cy="369332"/>
              </a:xfrm>
              <a:prstGeom prst="rect">
                <a:avLst/>
              </a:prstGeom>
              <a:noFill/>
            </p:spPr>
            <p:txBody>
              <a:bodyPr wrap="square">
                <a:spAutoFit/>
              </a:bodyPr>
              <a:lstStyle/>
              <a:p>
                <a:r>
                  <a:rPr lang="zh-CN" altLang="en-US" sz="1800" dirty="0">
                    <a:latin typeface="宋体" panose="02010600030101010101" pitchFamily="2" charset="-122"/>
                    <a:ea typeface="宋体" panose="02010600030101010101" pitchFamily="2" charset="-122"/>
                  </a:rPr>
                  <a:t>上式中</a:t>
                </a:r>
                <a:r>
                  <a:rPr lang="en-US" altLang="zh-CN" sz="1800" dirty="0">
                    <a:latin typeface="宋体" panose="02010600030101010101" pitchFamily="2" charset="-122"/>
                    <a:ea typeface="宋体" panose="02010600030101010101" pitchFamily="2" charset="-122"/>
                  </a:rPr>
                  <a:t>F</a:t>
                </a:r>
                <a:r>
                  <a:rPr lang="zh-CN" altLang="en-US" sz="1800" dirty="0">
                    <a:latin typeface="宋体" panose="02010600030101010101" pitchFamily="2" charset="-122"/>
                    <a:ea typeface="宋体" panose="02010600030101010101" pitchFamily="2" charset="-122"/>
                  </a:rPr>
                  <a:t>表示债券面值，</a:t>
                </a:r>
                <a14:m>
                  <m:oMath xmlns:m="http://schemas.openxmlformats.org/officeDocument/2006/math">
                    <m:r>
                      <a:rPr lang="en-US" altLang="zh-CN" sz="1800" i="1" dirty="0" smtClean="0">
                        <a:latin typeface="Cambria Math" panose="02040503050406030204" pitchFamily="18" charset="0"/>
                        <a:ea typeface="宋体" panose="02010600030101010101" pitchFamily="2" charset="-122"/>
                      </a:rPr>
                      <m:t>𝑟</m:t>
                    </m:r>
                  </m:oMath>
                </a14:m>
                <a:r>
                  <a:rPr lang="zh-CN" altLang="en-US" sz="1800" dirty="0">
                    <a:latin typeface="宋体" panose="02010600030101010101" pitchFamily="2" charset="-122"/>
                    <a:ea typeface="宋体" panose="02010600030101010101" pitchFamily="2" charset="-122"/>
                  </a:rPr>
                  <a:t>表示票面利率，</a:t>
                </a:r>
                <a14:m>
                  <m:oMath xmlns:m="http://schemas.openxmlformats.org/officeDocument/2006/math">
                    <m:r>
                      <a:rPr lang="en-US" altLang="zh-CN" sz="1800" i="1" dirty="0" smtClean="0">
                        <a:latin typeface="Cambria Math" panose="02040503050406030204" pitchFamily="18" charset="0"/>
                        <a:ea typeface="宋体" panose="02010600030101010101" pitchFamily="2" charset="-122"/>
                      </a:rPr>
                      <m:t>𝑖</m:t>
                    </m:r>
                  </m:oMath>
                </a14:m>
                <a:r>
                  <a:rPr lang="zh-CN" altLang="en-US" sz="1800" dirty="0">
                    <a:latin typeface="宋体" panose="02010600030101010101" pitchFamily="2" charset="-122"/>
                    <a:ea typeface="宋体" panose="02010600030101010101" pitchFamily="2" charset="-122"/>
                  </a:rPr>
                  <a:t>表示贴现率</a:t>
                </a:r>
              </a:p>
            </p:txBody>
          </p:sp>
        </mc:Choice>
        <mc:Fallback xmlns="">
          <p:sp>
            <p:nvSpPr>
              <p:cNvPr id="9" name="文本框 8">
                <a:extLst>
                  <a:ext uri="{FF2B5EF4-FFF2-40B4-BE49-F238E27FC236}">
                    <a16:creationId xmlns:a16="http://schemas.microsoft.com/office/drawing/2014/main" id="{D61E09B1-6238-C16B-02C7-2B7BD5F07AAE}"/>
                  </a:ext>
                </a:extLst>
              </p:cNvPr>
              <p:cNvSpPr txBox="1">
                <a:spLocks noRot="1" noChangeAspect="1" noMove="1" noResize="1" noEditPoints="1" noAdjustHandles="1" noChangeArrowheads="1" noChangeShapeType="1" noTextEdit="1"/>
              </p:cNvSpPr>
              <p:nvPr/>
            </p:nvSpPr>
            <p:spPr>
              <a:xfrm>
                <a:off x="2339752" y="5441991"/>
                <a:ext cx="6047119" cy="369332"/>
              </a:xfrm>
              <a:prstGeom prst="rect">
                <a:avLst/>
              </a:prstGeom>
              <a:blipFill>
                <a:blip r:embed="rId6"/>
                <a:stretch>
                  <a:fillRect l="-907" t="-13333" b="-23333"/>
                </a:stretch>
              </a:blipFill>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a:extLst>
              <a:ext uri="{FF2B5EF4-FFF2-40B4-BE49-F238E27FC236}">
                <a16:creationId xmlns:a16="http://schemas.microsoft.com/office/drawing/2014/main" id="{3A5ACECB-FFED-4AEE-9495-4D6349C69BE5}"/>
              </a:ext>
            </a:extLst>
          </p:cNvPr>
          <p:cNvSpPr>
            <a:spLocks noGrp="1" noChangeArrowheads="1"/>
          </p:cNvSpPr>
          <p:nvPr>
            <p:ph type="title"/>
          </p:nvPr>
        </p:nvSpPr>
        <p:spPr bwMode="auto">
          <a:xfrm>
            <a:off x="533400" y="292100"/>
            <a:ext cx="8077200" cy="1219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债券定价举例</a:t>
            </a:r>
            <a:endParaRPr lang="en-US" altLang="zh-CN" sz="3600" dirty="0">
              <a:effectLst>
                <a:outerShdw blurRad="38100" dist="38100" dir="2700000" algn="tl">
                  <a:srgbClr val="C0C0C0"/>
                </a:outerShdw>
              </a:effectLst>
              <a:ea typeface="宋体" pitchFamily="2" charset="-122"/>
            </a:endParaRPr>
          </a:p>
        </p:txBody>
      </p:sp>
      <p:sp>
        <p:nvSpPr>
          <p:cNvPr id="295939" name="Rectangle 3">
            <a:extLst>
              <a:ext uri="{FF2B5EF4-FFF2-40B4-BE49-F238E27FC236}">
                <a16:creationId xmlns:a16="http://schemas.microsoft.com/office/drawing/2014/main" id="{A23F24CC-7FE2-4CFC-9FC5-404310094F97}"/>
              </a:ext>
            </a:extLst>
          </p:cNvPr>
          <p:cNvSpPr>
            <a:spLocks noGrp="1" noChangeArrowheads="1"/>
          </p:cNvSpPr>
          <p:nvPr>
            <p:ph type="body" sz="half" idx="1"/>
          </p:nvPr>
        </p:nvSpPr>
        <p:spPr>
          <a:xfrm>
            <a:off x="619125" y="1331913"/>
            <a:ext cx="7991475" cy="4333875"/>
          </a:xfrm>
        </p:spPr>
        <p:txBody>
          <a:bodyPr lIns="92075" tIns="46038" rIns="92075" bIns="46038"/>
          <a:lstStyle/>
          <a:p>
            <a:pPr>
              <a:lnSpc>
                <a:spcPct val="125000"/>
              </a:lnSpc>
            </a:pPr>
            <a:r>
              <a:rPr lang="zh-CN" altLang="en-US" b="1" dirty="0">
                <a:latin typeface="华文宋体" panose="02010600040101010101" pitchFamily="2" charset="-122"/>
                <a:ea typeface="华文宋体" panose="02010600040101010101" pitchFamily="2" charset="-122"/>
              </a:rPr>
              <a:t>一只承诺在未来</a:t>
            </a:r>
            <a:r>
              <a:rPr lang="en-US" altLang="zh-CN" b="1" dirty="0">
                <a:latin typeface="华文宋体" panose="02010600040101010101" pitchFamily="2" charset="-122"/>
                <a:ea typeface="华文宋体" panose="02010600040101010101" pitchFamily="2" charset="-122"/>
              </a:rPr>
              <a:t>3</a:t>
            </a:r>
            <a:r>
              <a:rPr lang="zh-CN" altLang="en-US" b="1" dirty="0">
                <a:latin typeface="华文宋体" panose="02010600040101010101" pitchFamily="2" charset="-122"/>
                <a:ea typeface="华文宋体" panose="02010600040101010101" pitchFamily="2" charset="-122"/>
              </a:rPr>
              <a:t>年每年支付</a:t>
            </a:r>
            <a:r>
              <a:rPr lang="en-US" altLang="zh-CN" b="1" dirty="0">
                <a:latin typeface="华文宋体" panose="02010600040101010101" pitchFamily="2" charset="-122"/>
                <a:ea typeface="华文宋体" panose="02010600040101010101" pitchFamily="2" charset="-122"/>
              </a:rPr>
              <a:t>100</a:t>
            </a:r>
            <a:r>
              <a:rPr lang="zh-CN" altLang="en-US" b="1" dirty="0">
                <a:latin typeface="华文宋体" panose="02010600040101010101" pitchFamily="2" charset="-122"/>
                <a:ea typeface="华文宋体" panose="02010600040101010101" pitchFamily="2" charset="-122"/>
              </a:rPr>
              <a:t>元的固定收益证券。其公平售价是多少？</a:t>
            </a:r>
            <a:endParaRPr lang="en-US" altLang="zh-CN" b="1" dirty="0">
              <a:latin typeface="华文宋体" panose="02010600040101010101" pitchFamily="2" charset="-122"/>
              <a:ea typeface="华文宋体" panose="02010600040101010101" pitchFamily="2" charset="-122"/>
            </a:endParaRPr>
          </a:p>
          <a:p>
            <a:pPr>
              <a:lnSpc>
                <a:spcPct val="125000"/>
              </a:lnSpc>
            </a:pPr>
            <a:r>
              <a:rPr lang="zh-CN" altLang="en-US" b="1" dirty="0">
                <a:latin typeface="华文宋体" panose="02010600040101010101" pitchFamily="2" charset="-122"/>
                <a:ea typeface="华文宋体" panose="02010600040101010101" pitchFamily="2" charset="-122"/>
              </a:rPr>
              <a:t>假设恰当的折现率为每年</a:t>
            </a:r>
            <a:r>
              <a:rPr lang="en-US" altLang="zh-CN" b="1" dirty="0">
                <a:latin typeface="华文宋体" panose="02010600040101010101" pitchFamily="2" charset="-122"/>
                <a:ea typeface="华文宋体" panose="02010600040101010101" pitchFamily="2" charset="-122"/>
              </a:rPr>
              <a:t>6%</a:t>
            </a:r>
            <a:r>
              <a:rPr lang="zh-CN" altLang="en-US" b="1" dirty="0">
                <a:latin typeface="华文宋体" panose="02010600040101010101" pitchFamily="2" charset="-122"/>
                <a:ea typeface="华文宋体" panose="02010600040101010101" pitchFamily="2" charset="-122"/>
              </a:rPr>
              <a:t>。</a:t>
            </a:r>
            <a:endParaRPr lang="en-US" altLang="zh-CN" b="1" dirty="0">
              <a:latin typeface="华文宋体" panose="02010600040101010101" pitchFamily="2" charset="-122"/>
              <a:ea typeface="华文宋体" panose="02010600040101010101" pitchFamily="2" charset="-122"/>
            </a:endParaRPr>
          </a:p>
          <a:p>
            <a:pPr>
              <a:lnSpc>
                <a:spcPct val="125000"/>
              </a:lnSpc>
            </a:pPr>
            <a:endParaRPr lang="en-US" altLang="zh-CN" b="1" dirty="0">
              <a:latin typeface="华文宋体" panose="02010600040101010101" pitchFamily="2" charset="-122"/>
              <a:ea typeface="华文宋体" panose="02010600040101010101" pitchFamily="2" charset="-122"/>
            </a:endParaRPr>
          </a:p>
          <a:p>
            <a:pPr>
              <a:lnSpc>
                <a:spcPct val="125000"/>
              </a:lnSpc>
            </a:pPr>
            <a:endParaRPr lang="en-US" altLang="zh-CN" sz="1800" b="1" dirty="0">
              <a:latin typeface="华文宋体" panose="02010600040101010101" pitchFamily="2" charset="-122"/>
              <a:ea typeface="华文宋体" panose="02010600040101010101" pitchFamily="2" charset="-122"/>
            </a:endParaRPr>
          </a:p>
          <a:p>
            <a:pPr>
              <a:lnSpc>
                <a:spcPct val="125000"/>
              </a:lnSpc>
            </a:pPr>
            <a:r>
              <a:rPr lang="zh-CN" altLang="en-US" b="1" dirty="0">
                <a:latin typeface="华文宋体" panose="02010600040101010101" pitchFamily="2" charset="-122"/>
                <a:ea typeface="华文宋体" panose="02010600040101010101" pitchFamily="2" charset="-122"/>
              </a:rPr>
              <a:t>在你购买证券一小时后，无风险利率从每年</a:t>
            </a:r>
            <a:r>
              <a:rPr lang="en-US" altLang="zh-CN" b="1" dirty="0">
                <a:latin typeface="华文宋体" panose="02010600040101010101" pitchFamily="2" charset="-122"/>
                <a:ea typeface="华文宋体" panose="02010600040101010101" pitchFamily="2" charset="-122"/>
              </a:rPr>
              <a:t>6%</a:t>
            </a:r>
            <a:r>
              <a:rPr lang="zh-CN" altLang="en-US" b="1" dirty="0">
                <a:latin typeface="华文宋体" panose="02010600040101010101" pitchFamily="2" charset="-122"/>
                <a:ea typeface="华文宋体" panose="02010600040101010101" pitchFamily="2" charset="-122"/>
              </a:rPr>
              <a:t>上升到</a:t>
            </a:r>
            <a:r>
              <a:rPr lang="en-US" altLang="zh-CN" b="1" dirty="0">
                <a:latin typeface="华文宋体" panose="02010600040101010101" pitchFamily="2" charset="-122"/>
                <a:ea typeface="华文宋体" panose="02010600040101010101" pitchFamily="2" charset="-122"/>
              </a:rPr>
              <a:t>7%</a:t>
            </a:r>
            <a:r>
              <a:rPr lang="zh-CN" altLang="en-US" b="1" dirty="0">
                <a:latin typeface="华文宋体" panose="02010600040101010101" pitchFamily="2" charset="-122"/>
                <a:ea typeface="华文宋体" panose="02010600040101010101" pitchFamily="2" charset="-122"/>
              </a:rPr>
              <a:t>。其公平售价又是多少？</a:t>
            </a:r>
            <a:endParaRPr lang="en-US" altLang="zh-CN" b="1" dirty="0">
              <a:latin typeface="华文宋体" panose="02010600040101010101" pitchFamily="2" charset="-122"/>
              <a:ea typeface="华文宋体" panose="02010600040101010101" pitchFamily="2" charset="-122"/>
            </a:endParaRPr>
          </a:p>
        </p:txBody>
      </p:sp>
      <p:graphicFrame>
        <p:nvGraphicFramePr>
          <p:cNvPr id="295941" name="Object 5">
            <a:extLst>
              <a:ext uri="{FF2B5EF4-FFF2-40B4-BE49-F238E27FC236}">
                <a16:creationId xmlns:a16="http://schemas.microsoft.com/office/drawing/2014/main" id="{BEBCB2DA-E921-4702-9E94-ECAC0E8D0780}"/>
              </a:ext>
            </a:extLst>
          </p:cNvPr>
          <p:cNvGraphicFramePr>
            <a:graphicFrameLocks/>
          </p:cNvGraphicFramePr>
          <p:nvPr/>
        </p:nvGraphicFramePr>
        <p:xfrm>
          <a:off x="1911350" y="3211513"/>
          <a:ext cx="5407025" cy="722312"/>
        </p:xfrm>
        <a:graphic>
          <a:graphicData uri="http://schemas.openxmlformats.org/presentationml/2006/ole">
            <mc:AlternateContent xmlns:mc="http://schemas.openxmlformats.org/markup-compatibility/2006">
              <mc:Choice xmlns:v="urn:schemas-microsoft-com:vml" Requires="v">
                <p:oleObj name="文档" r:id="rId2" imgW="7227667" imgH="1048205" progId="Word.Document.8">
                  <p:embed/>
                </p:oleObj>
              </mc:Choice>
              <mc:Fallback>
                <p:oleObj name="文档" r:id="rId2" imgW="7227667" imgH="1048205" progId="Word.Document.8">
                  <p:embed/>
                  <p:pic>
                    <p:nvPicPr>
                      <p:cNvPr id="0" name="Object 5"/>
                      <p:cNvPicPr>
                        <a:picLocks noChangeArrowheads="1"/>
                      </p:cNvPicPr>
                      <p:nvPr/>
                    </p:nvPicPr>
                    <p:blipFill>
                      <a:blip r:embed="rId3">
                        <a:extLst>
                          <a:ext uri="{28A0092B-C50C-407E-A947-70E740481C1C}">
                            <a14:useLocalDpi xmlns:a14="http://schemas.microsoft.com/office/drawing/2010/main" val="0"/>
                          </a:ext>
                        </a:extLst>
                      </a:blip>
                      <a:srcRect l="10034" r="8362" b="21417"/>
                      <a:stretch>
                        <a:fillRect/>
                      </a:stretch>
                    </p:blipFill>
                    <p:spPr bwMode="auto">
                      <a:xfrm>
                        <a:off x="1911350" y="3211513"/>
                        <a:ext cx="5407025" cy="722312"/>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aphicFrame>
        <p:nvGraphicFramePr>
          <p:cNvPr id="295942" name="Object 6">
            <a:extLst>
              <a:ext uri="{FF2B5EF4-FFF2-40B4-BE49-F238E27FC236}">
                <a16:creationId xmlns:a16="http://schemas.microsoft.com/office/drawing/2014/main" id="{207269CF-71A6-45BF-BCFA-51EFADA3E08B}"/>
              </a:ext>
            </a:extLst>
          </p:cNvPr>
          <p:cNvGraphicFramePr>
            <a:graphicFrameLocks/>
          </p:cNvGraphicFramePr>
          <p:nvPr/>
        </p:nvGraphicFramePr>
        <p:xfrm>
          <a:off x="1871663" y="5343525"/>
          <a:ext cx="5400675" cy="792163"/>
        </p:xfrm>
        <a:graphic>
          <a:graphicData uri="http://schemas.openxmlformats.org/presentationml/2006/ole">
            <mc:AlternateContent xmlns:mc="http://schemas.openxmlformats.org/markup-compatibility/2006">
              <mc:Choice xmlns:v="urn:schemas-microsoft-com:vml" Requires="v">
                <p:oleObj name="文档" r:id="rId4" imgW="7227667" imgH="1048205" progId="Word.Document.8">
                  <p:embed/>
                </p:oleObj>
              </mc:Choice>
              <mc:Fallback>
                <p:oleObj name="文档" r:id="rId4" imgW="7227667" imgH="1048205" progId="Word.Document.8">
                  <p:embed/>
                  <p:pic>
                    <p:nvPicPr>
                      <p:cNvPr id="0" name="Object 6"/>
                      <p:cNvPicPr>
                        <a:picLocks noChangeArrowheads="1"/>
                      </p:cNvPicPr>
                      <p:nvPr/>
                    </p:nvPicPr>
                    <p:blipFill>
                      <a:blip r:embed="rId5">
                        <a:extLst>
                          <a:ext uri="{28A0092B-C50C-407E-A947-70E740481C1C}">
                            <a14:useLocalDpi xmlns:a14="http://schemas.microsoft.com/office/drawing/2010/main" val="0"/>
                          </a:ext>
                        </a:extLst>
                      </a:blip>
                      <a:srcRect l="9117" t="-5692" r="9204" b="19766"/>
                      <a:stretch>
                        <a:fillRect/>
                      </a:stretch>
                    </p:blipFill>
                    <p:spPr bwMode="auto">
                      <a:xfrm>
                        <a:off x="1871663" y="5343525"/>
                        <a:ext cx="5400675" cy="792163"/>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animEffect transition="in" filter="blinds(horizontal)">
                                      <p:cBhvr>
                                        <p:cTn id="7" dur="500"/>
                                        <p:tgtEl>
                                          <p:spTgt spid="2959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5939">
                                            <p:txEl>
                                              <p:pRg st="1" end="1"/>
                                            </p:txEl>
                                          </p:spTgt>
                                        </p:tgtEl>
                                        <p:attrNameLst>
                                          <p:attrName>style.visibility</p:attrName>
                                        </p:attrNameLst>
                                      </p:cBhvr>
                                      <p:to>
                                        <p:strVal val="visible"/>
                                      </p:to>
                                    </p:set>
                                    <p:animEffect transition="in" filter="blinds(horizontal)">
                                      <p:cBhvr>
                                        <p:cTn id="12" dur="500"/>
                                        <p:tgtEl>
                                          <p:spTgt spid="2959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5941"/>
                                        </p:tgtEl>
                                        <p:attrNameLst>
                                          <p:attrName>style.visibility</p:attrName>
                                        </p:attrNameLst>
                                      </p:cBhvr>
                                      <p:to>
                                        <p:strVal val="visible"/>
                                      </p:to>
                                    </p:set>
                                    <p:animEffect transition="in" filter="blinds(horizontal)">
                                      <p:cBhvr>
                                        <p:cTn id="17" dur="500"/>
                                        <p:tgtEl>
                                          <p:spTgt spid="2959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5939">
                                            <p:txEl>
                                              <p:pRg st="4" end="4"/>
                                            </p:txEl>
                                          </p:spTgt>
                                        </p:tgtEl>
                                        <p:attrNameLst>
                                          <p:attrName>style.visibility</p:attrName>
                                        </p:attrNameLst>
                                      </p:cBhvr>
                                      <p:to>
                                        <p:strVal val="visible"/>
                                      </p:to>
                                    </p:set>
                                    <p:animEffect transition="in" filter="blinds(horizontal)">
                                      <p:cBhvr>
                                        <p:cTn id="22" dur="500"/>
                                        <p:tgtEl>
                                          <p:spTgt spid="29593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5942"/>
                                        </p:tgtEl>
                                        <p:attrNameLst>
                                          <p:attrName>style.visibility</p:attrName>
                                        </p:attrNameLst>
                                      </p:cBhvr>
                                      <p:to>
                                        <p:strVal val="visible"/>
                                      </p:to>
                                    </p:set>
                                    <p:animEffect transition="in" filter="blinds(horizontal)">
                                      <p:cBhvr>
                                        <p:cTn id="27" dur="500"/>
                                        <p:tgtEl>
                                          <p:spTgt spid="295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2">
            <a:extLst>
              <a:ext uri="{FF2B5EF4-FFF2-40B4-BE49-F238E27FC236}">
                <a16:creationId xmlns:a16="http://schemas.microsoft.com/office/drawing/2014/main" id="{418B91B5-5A50-4D6B-A45F-C2B57FAC0F28}"/>
              </a:ext>
            </a:extLst>
          </p:cNvPr>
          <p:cNvSpPr>
            <a:spLocks noGrp="1" noChangeArrowheads="1"/>
          </p:cNvSpPr>
          <p:nvPr>
            <p:ph sz="half" idx="1"/>
          </p:nvPr>
        </p:nvSpPr>
        <p:spPr>
          <a:xfrm>
            <a:off x="684213" y="1773238"/>
            <a:ext cx="7386637" cy="4114800"/>
          </a:xfrm>
        </p:spPr>
        <p:txBody>
          <a:bodyPr/>
          <a:lstStyle/>
          <a:p>
            <a:pPr>
              <a:lnSpc>
                <a:spcPct val="125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利率上涨</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％将该导致证券的市场价值下跌</a:t>
            </a:r>
            <a:r>
              <a:rPr lang="en-US" altLang="zh-CN">
                <a:latin typeface="Times New Roman" panose="02020603050405020304" pitchFamily="18" charset="0"/>
                <a:ea typeface="宋体" panose="02010600030101010101" pitchFamily="2" charset="-122"/>
                <a:cs typeface="Times New Roman" panose="02020603050405020304" pitchFamily="18" charset="0"/>
              </a:rPr>
              <a:t>4.87</a:t>
            </a:r>
            <a:r>
              <a:rPr lang="zh-CN" altLang="en-US">
                <a:latin typeface="Times New Roman" panose="02020603050405020304" pitchFamily="18" charset="0"/>
                <a:ea typeface="宋体" panose="02010600030101010101" pitchFamily="2" charset="-122"/>
                <a:cs typeface="Times New Roman" panose="02020603050405020304" pitchFamily="18" charset="0"/>
              </a:rPr>
              <a:t>元。</a:t>
            </a:r>
          </a:p>
          <a:p>
            <a:pPr>
              <a:lnSpc>
                <a:spcPct val="125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市场利率上升时，任何现有固定收益证券的价格都会下跌，因为只有这些证券提供具有竞争力的收益率，投资者才愿意购买它们。</a:t>
            </a:r>
          </a:p>
        </p:txBody>
      </p:sp>
      <p:sp>
        <p:nvSpPr>
          <p:cNvPr id="4" name="Rectangle 2">
            <a:extLst>
              <a:ext uri="{FF2B5EF4-FFF2-40B4-BE49-F238E27FC236}">
                <a16:creationId xmlns:a16="http://schemas.microsoft.com/office/drawing/2014/main" id="{D405C431-BD26-4391-B50A-04C90A7637E5}"/>
              </a:ext>
            </a:extLst>
          </p:cNvPr>
          <p:cNvSpPr>
            <a:spLocks noGrp="1" noChangeArrowheads="1"/>
          </p:cNvSpPr>
          <p:nvPr>
            <p:ph type="title"/>
          </p:nvPr>
        </p:nvSpPr>
        <p:spPr bwMode="auto">
          <a:xfrm>
            <a:off x="609600" y="457200"/>
            <a:ext cx="8077200" cy="1219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债券价值与市场利率的关系</a:t>
            </a:r>
            <a:endParaRPr lang="en-US" altLang="zh-CN" sz="3600" dirty="0">
              <a:effectLst>
                <a:outerShdw blurRad="38100" dist="38100" dir="2700000" algn="tl">
                  <a:srgbClr val="C0C0C0"/>
                </a:outerShdw>
              </a:effectLst>
              <a:ea typeface="宋体" pitchFamily="2"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BB9AFB1-43AF-9A69-7881-5D4ED1496951}"/>
              </a:ext>
            </a:extLst>
          </p:cNvPr>
          <p:cNvSpPr>
            <a:spLocks noGrp="1"/>
          </p:cNvSpPr>
          <p:nvPr>
            <p:ph type="title"/>
          </p:nvPr>
        </p:nvSpPr>
        <p:spPr>
          <a:xfrm>
            <a:off x="302840" y="507504"/>
            <a:ext cx="8229600" cy="864096"/>
          </a:xfrm>
        </p:spPr>
        <p:txBody>
          <a:bodyPr/>
          <a:lstStyle/>
          <a:p>
            <a:r>
              <a:rPr lang="zh-CN" altLang="en-US" dirty="0"/>
              <a:t>课堂及时练习</a:t>
            </a:r>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0E3EC34A-0EBA-9DB7-C355-198C100F3255}"/>
                  </a:ext>
                </a:extLst>
              </p:cNvPr>
              <p:cNvSpPr>
                <a:spLocks noGrp="1"/>
              </p:cNvSpPr>
              <p:nvPr>
                <p:ph idx="1"/>
              </p:nvPr>
            </p:nvSpPr>
            <p:spPr>
              <a:xfrm>
                <a:off x="611560" y="1371600"/>
                <a:ext cx="7772400" cy="4114800"/>
              </a:xfrm>
            </p:spPr>
            <p:txBody>
              <a:bodyPr/>
              <a:lstStyle/>
              <a:p>
                <a:r>
                  <a:rPr lang="zh-CN" altLang="en-US" sz="2800" dirty="0"/>
                  <a:t>某零息债券面值为</a:t>
                </a:r>
                <a:r>
                  <a:rPr lang="en-US" altLang="zh-CN" sz="2800" dirty="0"/>
                  <a:t>100</a:t>
                </a:r>
                <a:r>
                  <a:rPr lang="zh-CN" altLang="en-US" sz="2800" dirty="0"/>
                  <a:t>，市场利率为</a:t>
                </a:r>
                <a:r>
                  <a:rPr lang="en-US" altLang="zh-CN" sz="2800" dirty="0"/>
                  <a:t>4%</a:t>
                </a:r>
                <a:r>
                  <a:rPr lang="zh-CN" altLang="en-US" sz="2800" dirty="0"/>
                  <a:t>，则该债券公平价格是多少？</a:t>
                </a:r>
                <a:endParaRPr lang="en-US" altLang="zh-CN" sz="2800" dirty="0"/>
              </a:p>
              <a:p>
                <a:r>
                  <a:rPr lang="zh-CN" altLang="en-US" sz="2800" dirty="0"/>
                  <a:t>某</a:t>
                </a:r>
                <a:r>
                  <a:rPr lang="en-US" altLang="zh-CN" sz="2800" dirty="0"/>
                  <a:t>3</a:t>
                </a:r>
                <a:r>
                  <a:rPr lang="zh-CN" altLang="en-US" sz="2800" dirty="0"/>
                  <a:t>年期息票债券面值为</a:t>
                </a:r>
                <a:r>
                  <a:rPr lang="en-US" altLang="zh-CN" sz="2800" dirty="0"/>
                  <a:t>100</a:t>
                </a:r>
                <a:r>
                  <a:rPr lang="zh-CN" altLang="en-US" sz="2800" dirty="0"/>
                  <a:t>，票面利率为</a:t>
                </a:r>
                <a:r>
                  <a:rPr lang="en-US" altLang="zh-CN" sz="2800" dirty="0"/>
                  <a:t>3%</a:t>
                </a:r>
                <a:r>
                  <a:rPr lang="zh-CN" altLang="en-US" sz="2800" dirty="0"/>
                  <a:t>。市场利率为</a:t>
                </a:r>
                <a:r>
                  <a:rPr lang="en-US" altLang="zh-CN" sz="2800" dirty="0"/>
                  <a:t>4%</a:t>
                </a:r>
                <a:r>
                  <a:rPr lang="zh-CN" altLang="en-US" sz="2800" dirty="0"/>
                  <a:t>，则该债券公平价格是多少？</a:t>
                </a:r>
                <a:endParaRPr lang="en-US" altLang="zh-CN" sz="2800" dirty="0"/>
              </a:p>
              <a:p>
                <a:r>
                  <a:rPr lang="zh-CN" altLang="en-US" sz="2800" dirty="0"/>
                  <a:t>解：（</a:t>
                </a:r>
                <a:r>
                  <a:rPr lang="en-US" altLang="zh-CN" sz="2800" dirty="0"/>
                  <a:t>1</a:t>
                </a:r>
                <a:r>
                  <a:rPr lang="zh-CN" altLang="en-US" sz="2800" dirty="0"/>
                  <a:t>）</a:t>
                </a:r>
                <a:r>
                  <a:rPr lang="en-US" altLang="zh-CN" sz="2800" b="1" dirty="0">
                    <a:ea typeface="宋体" panose="02010600030101010101" pitchFamily="2" charset="-122"/>
                  </a:rPr>
                  <a:t> </a:t>
                </a:r>
                <a14:m>
                  <m:oMath xmlns:m="http://schemas.openxmlformats.org/officeDocument/2006/math">
                    <m:sSub>
                      <m:sSubPr>
                        <m:ctrlPr>
                          <a:rPr lang="en-US" altLang="zh-CN" sz="2800" b="1" i="1">
                            <a:latin typeface="Cambria Math" panose="02040503050406030204" pitchFamily="18" charset="0"/>
                            <a:ea typeface="宋体" panose="02010600030101010101" pitchFamily="2" charset="-122"/>
                          </a:rPr>
                        </m:ctrlPr>
                      </m:sSubPr>
                      <m:e>
                        <m:r>
                          <a:rPr lang="en-US" altLang="zh-CN" sz="2800" b="1" i="1" smtClean="0">
                            <a:latin typeface="Cambria Math" panose="02040503050406030204" pitchFamily="18" charset="0"/>
                            <a:ea typeface="宋体" panose="02010600030101010101" pitchFamily="2" charset="-122"/>
                          </a:rPr>
                          <m:t>𝑷</m:t>
                        </m:r>
                      </m:e>
                      <m:sub>
                        <m:r>
                          <a:rPr lang="en-US" altLang="zh-CN" sz="2800" b="1" i="1">
                            <a:latin typeface="Cambria Math" panose="02040503050406030204" pitchFamily="18" charset="0"/>
                            <a:ea typeface="宋体" panose="02010600030101010101" pitchFamily="2" charset="-122"/>
                          </a:rPr>
                          <m:t>𝟎</m:t>
                        </m:r>
                      </m:sub>
                    </m:sSub>
                    <m:r>
                      <a:rPr lang="en-US" altLang="zh-CN" sz="2800" b="1" i="1" smtClean="0">
                        <a:latin typeface="Cambria Math" panose="02040503050406030204" pitchFamily="18" charset="0"/>
                        <a:ea typeface="宋体" panose="02010600030101010101" pitchFamily="2" charset="-122"/>
                      </a:rPr>
                      <m:t>=</m:t>
                    </m:r>
                    <m:f>
                      <m:fPr>
                        <m:ctrlPr>
                          <a:rPr lang="en-US" altLang="zh-CN" sz="2800" b="1" i="1" smtClean="0">
                            <a:latin typeface="Cambria Math" panose="02040503050406030204" pitchFamily="18" charset="0"/>
                            <a:ea typeface="宋体" panose="02010600030101010101" pitchFamily="2" charset="-122"/>
                          </a:rPr>
                        </m:ctrlPr>
                      </m:fPr>
                      <m:num>
                        <m:sSub>
                          <m:sSubPr>
                            <m:ctrlPr>
                              <a:rPr lang="en-US" altLang="zh-CN" sz="2800" b="1" i="1" smtClean="0">
                                <a:latin typeface="Cambria Math" panose="02040503050406030204" pitchFamily="18" charset="0"/>
                                <a:ea typeface="宋体" panose="02010600030101010101" pitchFamily="2" charset="-122"/>
                              </a:rPr>
                            </m:ctrlPr>
                          </m:sSubPr>
                          <m:e>
                            <m:r>
                              <a:rPr lang="en-US" altLang="zh-CN" sz="2800" b="1" i="1" smtClean="0">
                                <a:latin typeface="Cambria Math" panose="02040503050406030204" pitchFamily="18" charset="0"/>
                                <a:ea typeface="宋体" panose="02010600030101010101" pitchFamily="2" charset="-122"/>
                              </a:rPr>
                              <m:t>𝑪</m:t>
                            </m:r>
                          </m:e>
                          <m:sub>
                            <m:r>
                              <a:rPr lang="en-US" altLang="zh-CN" sz="2800" b="1" i="1" smtClean="0">
                                <a:latin typeface="Cambria Math" panose="02040503050406030204" pitchFamily="18" charset="0"/>
                                <a:ea typeface="宋体" panose="02010600030101010101" pitchFamily="2" charset="-122"/>
                              </a:rPr>
                              <m:t>𝟏</m:t>
                            </m:r>
                          </m:sub>
                        </m:sSub>
                      </m:num>
                      <m:den>
                        <m:r>
                          <a:rPr lang="en-US" altLang="zh-CN" sz="2800" b="1" i="1" smtClean="0">
                            <a:latin typeface="Cambria Math" panose="02040503050406030204" pitchFamily="18" charset="0"/>
                            <a:ea typeface="宋体" panose="02010600030101010101" pitchFamily="2" charset="-122"/>
                          </a:rPr>
                          <m:t>𝟏</m:t>
                        </m:r>
                        <m:r>
                          <a:rPr lang="en-US" altLang="zh-CN" sz="2800" b="1" i="1" smtClean="0">
                            <a:latin typeface="Cambria Math" panose="02040503050406030204" pitchFamily="18" charset="0"/>
                            <a:ea typeface="宋体" panose="02010600030101010101" pitchFamily="2" charset="-122"/>
                          </a:rPr>
                          <m:t>+</m:t>
                        </m:r>
                        <m:r>
                          <a:rPr lang="en-US" altLang="zh-CN" sz="2800" b="1" i="1" smtClean="0">
                            <a:latin typeface="Cambria Math" panose="02040503050406030204" pitchFamily="18" charset="0"/>
                            <a:ea typeface="宋体" panose="02010600030101010101" pitchFamily="2" charset="-122"/>
                          </a:rPr>
                          <m:t>𝒊</m:t>
                        </m:r>
                      </m:den>
                    </m:f>
                    <m:r>
                      <a:rPr lang="en-US" altLang="zh-CN" sz="2800" b="1" i="1" smtClean="0">
                        <a:latin typeface="Cambria Math" panose="02040503050406030204" pitchFamily="18" charset="0"/>
                        <a:ea typeface="宋体" panose="02010600030101010101" pitchFamily="2" charset="-122"/>
                      </a:rPr>
                      <m:t>=</m:t>
                    </m:r>
                    <m:f>
                      <m:fPr>
                        <m:ctrlPr>
                          <a:rPr lang="en-US" altLang="zh-CN" sz="2800" b="1" i="1">
                            <a:latin typeface="Cambria Math" panose="02040503050406030204" pitchFamily="18" charset="0"/>
                            <a:ea typeface="宋体" panose="02010600030101010101" pitchFamily="2" charset="-122"/>
                          </a:rPr>
                        </m:ctrlPr>
                      </m:fPr>
                      <m:num>
                        <m:r>
                          <a:rPr lang="en-US" altLang="zh-CN" sz="2800" b="1" i="1" smtClean="0">
                            <a:latin typeface="Cambria Math" panose="02040503050406030204" pitchFamily="18" charset="0"/>
                            <a:ea typeface="宋体" panose="02010600030101010101" pitchFamily="2" charset="-122"/>
                          </a:rPr>
                          <m:t>𝟏𝟎𝟎</m:t>
                        </m:r>
                      </m:num>
                      <m:den>
                        <m:r>
                          <a:rPr lang="en-US" altLang="zh-CN" sz="2800" b="1" i="1">
                            <a:latin typeface="Cambria Math" panose="02040503050406030204" pitchFamily="18" charset="0"/>
                            <a:ea typeface="宋体" panose="02010600030101010101" pitchFamily="2" charset="-122"/>
                          </a:rPr>
                          <m:t>𝟏</m:t>
                        </m:r>
                        <m:r>
                          <a:rPr lang="en-US" altLang="zh-CN" sz="2800" b="1" i="1">
                            <a:latin typeface="Cambria Math" panose="02040503050406030204" pitchFamily="18" charset="0"/>
                            <a:ea typeface="宋体" panose="02010600030101010101" pitchFamily="2" charset="-122"/>
                          </a:rPr>
                          <m:t>+</m:t>
                        </m:r>
                        <m:r>
                          <a:rPr lang="en-US" altLang="zh-CN" sz="2800" b="1" i="1" smtClean="0">
                            <a:latin typeface="Cambria Math" panose="02040503050406030204" pitchFamily="18" charset="0"/>
                            <a:ea typeface="宋体" panose="02010600030101010101" pitchFamily="2" charset="-122"/>
                          </a:rPr>
                          <m:t>𝟒</m:t>
                        </m:r>
                        <m:r>
                          <a:rPr lang="en-US" altLang="zh-CN" sz="2800" b="1" i="1" smtClean="0">
                            <a:latin typeface="Cambria Math" panose="02040503050406030204" pitchFamily="18" charset="0"/>
                            <a:ea typeface="宋体" panose="02010600030101010101" pitchFamily="2" charset="-122"/>
                          </a:rPr>
                          <m:t>%</m:t>
                        </m:r>
                      </m:den>
                    </m:f>
                    <m:r>
                      <a:rPr lang="en-US" altLang="zh-CN" sz="2800" b="1" i="1" smtClean="0">
                        <a:latin typeface="Cambria Math" panose="02040503050406030204" pitchFamily="18" charset="0"/>
                        <a:ea typeface="宋体" panose="02010600030101010101" pitchFamily="2" charset="-122"/>
                      </a:rPr>
                      <m:t>=</m:t>
                    </m:r>
                    <m:r>
                      <m:rPr>
                        <m:nor/>
                      </m:rPr>
                      <a:rPr lang="en-US" altLang="zh-CN"/>
                      <m:t>96.15</m:t>
                    </m:r>
                  </m:oMath>
                </a14:m>
                <a:endParaRPr lang="en-US" altLang="zh-CN" sz="2800" dirty="0"/>
              </a:p>
              <a:p>
                <a:r>
                  <a:rPr lang="zh-CN" altLang="en-US" sz="2800" dirty="0"/>
                  <a:t>（</a:t>
                </a:r>
                <a:r>
                  <a:rPr lang="en-US" altLang="zh-CN" sz="2800" dirty="0"/>
                  <a:t>1</a:t>
                </a:r>
                <a:r>
                  <a:rPr lang="zh-CN" altLang="en-US" sz="2800" dirty="0"/>
                  <a:t>）</a:t>
                </a:r>
                <a:r>
                  <a:rPr lang="en-US" altLang="zh-CN" sz="2800" b="1" dirty="0">
                    <a:ea typeface="宋体" panose="02010600030101010101" pitchFamily="2" charset="-122"/>
                  </a:rPr>
                  <a:t> </a:t>
                </a:r>
                <a14:m>
                  <m:oMath xmlns:m="http://schemas.openxmlformats.org/officeDocument/2006/math">
                    <m:sSub>
                      <m:sSubPr>
                        <m:ctrlPr>
                          <a:rPr lang="en-US" altLang="zh-CN" sz="2800" b="1" i="1">
                            <a:latin typeface="Cambria Math" panose="02040503050406030204" pitchFamily="18" charset="0"/>
                            <a:ea typeface="宋体" panose="02010600030101010101" pitchFamily="2" charset="-122"/>
                          </a:rPr>
                        </m:ctrlPr>
                      </m:sSubPr>
                      <m:e>
                        <m:r>
                          <a:rPr lang="en-US" altLang="zh-CN" sz="2800" b="1" i="1" smtClean="0">
                            <a:latin typeface="Cambria Math" panose="02040503050406030204" pitchFamily="18" charset="0"/>
                            <a:ea typeface="宋体" panose="02010600030101010101" pitchFamily="2" charset="-122"/>
                          </a:rPr>
                          <m:t>𝑷</m:t>
                        </m:r>
                      </m:e>
                      <m:sub>
                        <m:r>
                          <a:rPr lang="en-US" altLang="zh-CN" sz="2800" b="1" i="1">
                            <a:latin typeface="Cambria Math" panose="02040503050406030204" pitchFamily="18" charset="0"/>
                            <a:ea typeface="宋体" panose="02010600030101010101" pitchFamily="2" charset="-122"/>
                          </a:rPr>
                          <m:t>𝟎</m:t>
                        </m:r>
                      </m:sub>
                    </m:sSub>
                    <m:r>
                      <a:rPr lang="en-US" altLang="zh-CN" sz="2800" b="1" i="1" smtClean="0">
                        <a:latin typeface="Cambria Math" panose="02040503050406030204" pitchFamily="18" charset="0"/>
                        <a:ea typeface="宋体" panose="02010600030101010101" pitchFamily="2" charset="-122"/>
                      </a:rPr>
                      <m:t>=</m:t>
                    </m:r>
                    <m:f>
                      <m:fPr>
                        <m:ctrlPr>
                          <a:rPr lang="en-US" altLang="zh-CN" sz="2800" b="1" i="1" smtClean="0">
                            <a:latin typeface="Cambria Math" panose="02040503050406030204" pitchFamily="18" charset="0"/>
                            <a:ea typeface="宋体" panose="02010600030101010101" pitchFamily="2" charset="-122"/>
                          </a:rPr>
                        </m:ctrlPr>
                      </m:fPr>
                      <m:num>
                        <m:r>
                          <a:rPr lang="en-US" altLang="zh-CN" sz="2800" b="1" i="1" smtClean="0">
                            <a:latin typeface="Cambria Math" panose="02040503050406030204" pitchFamily="18" charset="0"/>
                            <a:ea typeface="宋体" panose="02010600030101010101" pitchFamily="2" charset="-122"/>
                          </a:rPr>
                          <m:t>𝟏𝟎𝟎</m:t>
                        </m:r>
                        <m:r>
                          <a:rPr lang="en-US" altLang="zh-CN" sz="2800" b="1" i="1" smtClean="0">
                            <a:latin typeface="Cambria Math" panose="02040503050406030204" pitchFamily="18" charset="0"/>
                            <a:ea typeface="宋体" panose="02010600030101010101" pitchFamily="2" charset="-122"/>
                          </a:rPr>
                          <m:t>∗</m:t>
                        </m:r>
                        <m:r>
                          <a:rPr lang="en-US" altLang="zh-CN" sz="2800" b="1" i="1" smtClean="0">
                            <a:latin typeface="Cambria Math" panose="02040503050406030204" pitchFamily="18" charset="0"/>
                            <a:ea typeface="宋体" panose="02010600030101010101" pitchFamily="2" charset="-122"/>
                          </a:rPr>
                          <m:t>𝟑</m:t>
                        </m:r>
                        <m:r>
                          <a:rPr lang="en-US" altLang="zh-CN" sz="2800" b="1" i="1" smtClean="0">
                            <a:latin typeface="Cambria Math" panose="02040503050406030204" pitchFamily="18" charset="0"/>
                            <a:ea typeface="宋体" panose="02010600030101010101" pitchFamily="2" charset="-122"/>
                          </a:rPr>
                          <m:t>%</m:t>
                        </m:r>
                      </m:num>
                      <m:den>
                        <m:sSup>
                          <m:sSupPr>
                            <m:ctrlPr>
                              <a:rPr lang="en-US" altLang="zh-CN" sz="2800" b="1" i="1" smtClean="0">
                                <a:latin typeface="Cambria Math" panose="02040503050406030204" pitchFamily="18" charset="0"/>
                                <a:ea typeface="宋体" panose="02010600030101010101" pitchFamily="2" charset="-122"/>
                              </a:rPr>
                            </m:ctrlPr>
                          </m:sSupPr>
                          <m:e>
                            <m:r>
                              <a:rPr lang="en-US" altLang="zh-CN" sz="2800" b="1" i="1" smtClean="0">
                                <a:latin typeface="Cambria Math" panose="02040503050406030204" pitchFamily="18" charset="0"/>
                                <a:ea typeface="宋体" panose="02010600030101010101" pitchFamily="2" charset="-122"/>
                              </a:rPr>
                              <m:t>(</m:t>
                            </m:r>
                            <m:r>
                              <a:rPr lang="en-US" altLang="zh-CN" sz="2800" b="1" i="1" smtClean="0">
                                <a:latin typeface="Cambria Math" panose="02040503050406030204" pitchFamily="18" charset="0"/>
                                <a:ea typeface="宋体" panose="02010600030101010101" pitchFamily="2" charset="-122"/>
                              </a:rPr>
                              <m:t>𝟏</m:t>
                            </m:r>
                            <m:r>
                              <a:rPr lang="en-US" altLang="zh-CN" sz="2800" b="1" i="1" smtClean="0">
                                <a:latin typeface="Cambria Math" panose="02040503050406030204" pitchFamily="18" charset="0"/>
                                <a:ea typeface="宋体" panose="02010600030101010101" pitchFamily="2" charset="-122"/>
                              </a:rPr>
                              <m:t>+</m:t>
                            </m:r>
                            <m:r>
                              <a:rPr lang="en-US" altLang="zh-CN" sz="2800" b="1" i="1" smtClean="0">
                                <a:latin typeface="Cambria Math" panose="02040503050406030204" pitchFamily="18" charset="0"/>
                                <a:ea typeface="宋体" panose="02010600030101010101" pitchFamily="2" charset="-122"/>
                              </a:rPr>
                              <m:t>𝟒</m:t>
                            </m:r>
                            <m:r>
                              <a:rPr lang="en-US" altLang="zh-CN" sz="2800" b="1" i="1" smtClean="0">
                                <a:latin typeface="Cambria Math" panose="02040503050406030204" pitchFamily="18" charset="0"/>
                                <a:ea typeface="宋体" panose="02010600030101010101" pitchFamily="2" charset="-122"/>
                              </a:rPr>
                              <m:t>%)</m:t>
                            </m:r>
                          </m:e>
                          <m:sup>
                            <m:r>
                              <a:rPr lang="en-US" altLang="zh-CN" sz="2800" b="1" i="1" smtClean="0">
                                <a:latin typeface="Cambria Math" panose="02040503050406030204" pitchFamily="18" charset="0"/>
                                <a:ea typeface="宋体" panose="02010600030101010101" pitchFamily="2" charset="-122"/>
                              </a:rPr>
                              <m:t>𝟏</m:t>
                            </m:r>
                          </m:sup>
                        </m:sSup>
                      </m:den>
                    </m:f>
                    <m:r>
                      <a:rPr lang="en-US" altLang="zh-CN" sz="2800" b="1" i="1" smtClean="0">
                        <a:latin typeface="Cambria Math" panose="02040503050406030204" pitchFamily="18" charset="0"/>
                        <a:ea typeface="宋体" panose="02010600030101010101" pitchFamily="2" charset="-122"/>
                      </a:rPr>
                      <m:t>+</m:t>
                    </m:r>
                    <m:f>
                      <m:fPr>
                        <m:ctrlPr>
                          <a:rPr lang="en-US" altLang="zh-CN" sz="2800" b="1" i="1">
                            <a:latin typeface="Cambria Math" panose="02040503050406030204" pitchFamily="18" charset="0"/>
                            <a:ea typeface="宋体" panose="02010600030101010101" pitchFamily="2" charset="-122"/>
                          </a:rPr>
                        </m:ctrlPr>
                      </m:fPr>
                      <m:num>
                        <m:r>
                          <a:rPr lang="en-US" altLang="zh-CN" sz="2800" b="1" i="1">
                            <a:latin typeface="Cambria Math" panose="02040503050406030204" pitchFamily="18" charset="0"/>
                            <a:ea typeface="宋体" panose="02010600030101010101" pitchFamily="2" charset="-122"/>
                          </a:rPr>
                          <m:t>𝟏𝟎𝟎</m:t>
                        </m:r>
                        <m:r>
                          <a:rPr lang="en-US" altLang="zh-CN" sz="2800" b="1" i="1">
                            <a:latin typeface="Cambria Math" panose="02040503050406030204" pitchFamily="18" charset="0"/>
                            <a:ea typeface="宋体" panose="02010600030101010101" pitchFamily="2" charset="-122"/>
                          </a:rPr>
                          <m:t>∗</m:t>
                        </m:r>
                        <m:r>
                          <a:rPr lang="en-US" altLang="zh-CN" sz="2800" b="1" i="1">
                            <a:latin typeface="Cambria Math" panose="02040503050406030204" pitchFamily="18" charset="0"/>
                            <a:ea typeface="宋体" panose="02010600030101010101" pitchFamily="2" charset="-122"/>
                          </a:rPr>
                          <m:t>𝟑</m:t>
                        </m:r>
                        <m:r>
                          <a:rPr lang="en-US" altLang="zh-CN" sz="2800" b="1" i="1">
                            <a:latin typeface="Cambria Math" panose="02040503050406030204" pitchFamily="18" charset="0"/>
                            <a:ea typeface="宋体" panose="02010600030101010101" pitchFamily="2" charset="-122"/>
                          </a:rPr>
                          <m:t>%</m:t>
                        </m:r>
                      </m:num>
                      <m:den>
                        <m:sSup>
                          <m:sSupPr>
                            <m:ctrlPr>
                              <a:rPr lang="en-US" altLang="zh-CN" sz="2800" b="1" i="1">
                                <a:latin typeface="Cambria Math" panose="02040503050406030204" pitchFamily="18" charset="0"/>
                                <a:ea typeface="宋体" panose="02010600030101010101" pitchFamily="2" charset="-122"/>
                              </a:rPr>
                            </m:ctrlPr>
                          </m:sSupPr>
                          <m:e>
                            <m:r>
                              <a:rPr lang="en-US" altLang="zh-CN" sz="2800" b="1" i="1">
                                <a:latin typeface="Cambria Math" panose="02040503050406030204" pitchFamily="18" charset="0"/>
                                <a:ea typeface="宋体" panose="02010600030101010101" pitchFamily="2" charset="-122"/>
                              </a:rPr>
                              <m:t>(</m:t>
                            </m:r>
                            <m:r>
                              <a:rPr lang="en-US" altLang="zh-CN" sz="2800" b="1" i="1">
                                <a:latin typeface="Cambria Math" panose="02040503050406030204" pitchFamily="18" charset="0"/>
                                <a:ea typeface="宋体" panose="02010600030101010101" pitchFamily="2" charset="-122"/>
                              </a:rPr>
                              <m:t>𝟏</m:t>
                            </m:r>
                            <m:r>
                              <a:rPr lang="en-US" altLang="zh-CN" sz="2800" b="1" i="1">
                                <a:latin typeface="Cambria Math" panose="02040503050406030204" pitchFamily="18" charset="0"/>
                                <a:ea typeface="宋体" panose="02010600030101010101" pitchFamily="2" charset="-122"/>
                              </a:rPr>
                              <m:t>+</m:t>
                            </m:r>
                            <m:r>
                              <a:rPr lang="en-US" altLang="zh-CN" sz="2800" b="1" i="1">
                                <a:latin typeface="Cambria Math" panose="02040503050406030204" pitchFamily="18" charset="0"/>
                                <a:ea typeface="宋体" panose="02010600030101010101" pitchFamily="2" charset="-122"/>
                              </a:rPr>
                              <m:t>𝟒</m:t>
                            </m:r>
                            <m:r>
                              <a:rPr lang="en-US" altLang="zh-CN" sz="2800" b="1" i="1">
                                <a:latin typeface="Cambria Math" panose="02040503050406030204" pitchFamily="18" charset="0"/>
                                <a:ea typeface="宋体" panose="02010600030101010101" pitchFamily="2" charset="-122"/>
                              </a:rPr>
                              <m:t>%)</m:t>
                            </m:r>
                          </m:e>
                          <m:sup>
                            <m:r>
                              <a:rPr lang="en-US" altLang="zh-CN" sz="2800" b="1" i="1" smtClean="0">
                                <a:latin typeface="Cambria Math" panose="02040503050406030204" pitchFamily="18" charset="0"/>
                                <a:ea typeface="宋体" panose="02010600030101010101" pitchFamily="2" charset="-122"/>
                              </a:rPr>
                              <m:t>𝟐</m:t>
                            </m:r>
                          </m:sup>
                        </m:sSup>
                      </m:den>
                    </m:f>
                    <m:r>
                      <a:rPr lang="en-US" altLang="zh-CN" sz="2800" b="1" i="1" smtClean="0">
                        <a:latin typeface="Cambria Math" panose="02040503050406030204" pitchFamily="18" charset="0"/>
                        <a:ea typeface="宋体" panose="02010600030101010101" pitchFamily="2" charset="-122"/>
                      </a:rPr>
                      <m:t>+</m:t>
                    </m:r>
                    <m:f>
                      <m:fPr>
                        <m:ctrlPr>
                          <a:rPr lang="en-US" altLang="zh-CN" sz="2800" b="1" i="1">
                            <a:latin typeface="Cambria Math" panose="02040503050406030204" pitchFamily="18" charset="0"/>
                            <a:ea typeface="宋体" panose="02010600030101010101" pitchFamily="2" charset="-122"/>
                          </a:rPr>
                        </m:ctrlPr>
                      </m:fPr>
                      <m:num>
                        <m:r>
                          <a:rPr lang="en-US" altLang="zh-CN" sz="2800" b="1" i="1">
                            <a:latin typeface="Cambria Math" panose="02040503050406030204" pitchFamily="18" charset="0"/>
                            <a:ea typeface="宋体" panose="02010600030101010101" pitchFamily="2" charset="-122"/>
                          </a:rPr>
                          <m:t>𝟏𝟎𝟎</m:t>
                        </m:r>
                        <m:r>
                          <a:rPr lang="en-US" altLang="zh-CN" sz="2800" b="1" i="1">
                            <a:latin typeface="Cambria Math" panose="02040503050406030204" pitchFamily="18" charset="0"/>
                            <a:ea typeface="宋体" panose="02010600030101010101" pitchFamily="2" charset="-122"/>
                          </a:rPr>
                          <m:t>∗</m:t>
                        </m:r>
                        <m:r>
                          <a:rPr lang="en-US" altLang="zh-CN" sz="2800" b="1" i="1">
                            <a:latin typeface="Cambria Math" panose="02040503050406030204" pitchFamily="18" charset="0"/>
                            <a:ea typeface="宋体" panose="02010600030101010101" pitchFamily="2" charset="-122"/>
                          </a:rPr>
                          <m:t>𝟑</m:t>
                        </m:r>
                        <m:r>
                          <a:rPr lang="en-US" altLang="zh-CN" sz="2800" b="1" i="1">
                            <a:latin typeface="Cambria Math" panose="02040503050406030204" pitchFamily="18" charset="0"/>
                            <a:ea typeface="宋体" panose="02010600030101010101" pitchFamily="2" charset="-122"/>
                          </a:rPr>
                          <m:t>%+</m:t>
                        </m:r>
                        <m:r>
                          <a:rPr lang="en-US" altLang="zh-CN" sz="2800" b="1" i="1" smtClean="0">
                            <a:latin typeface="Cambria Math" panose="02040503050406030204" pitchFamily="18" charset="0"/>
                            <a:ea typeface="宋体" panose="02010600030101010101" pitchFamily="2" charset="-122"/>
                          </a:rPr>
                          <m:t>𝟏𝟎𝟎</m:t>
                        </m:r>
                      </m:num>
                      <m:den>
                        <m:sSup>
                          <m:sSupPr>
                            <m:ctrlPr>
                              <a:rPr lang="en-US" altLang="zh-CN" sz="2800" b="1" i="1">
                                <a:latin typeface="Cambria Math" panose="02040503050406030204" pitchFamily="18" charset="0"/>
                                <a:ea typeface="宋体" panose="02010600030101010101" pitchFamily="2" charset="-122"/>
                              </a:rPr>
                            </m:ctrlPr>
                          </m:sSupPr>
                          <m:e>
                            <m:r>
                              <a:rPr lang="en-US" altLang="zh-CN" sz="2800" b="1" i="1">
                                <a:latin typeface="Cambria Math" panose="02040503050406030204" pitchFamily="18" charset="0"/>
                                <a:ea typeface="宋体" panose="02010600030101010101" pitchFamily="2" charset="-122"/>
                              </a:rPr>
                              <m:t>(</m:t>
                            </m:r>
                            <m:r>
                              <a:rPr lang="en-US" altLang="zh-CN" sz="2800" b="1" i="1">
                                <a:latin typeface="Cambria Math" panose="02040503050406030204" pitchFamily="18" charset="0"/>
                                <a:ea typeface="宋体" panose="02010600030101010101" pitchFamily="2" charset="-122"/>
                              </a:rPr>
                              <m:t>𝟏</m:t>
                            </m:r>
                            <m:r>
                              <a:rPr lang="en-US" altLang="zh-CN" sz="2800" b="1" i="1">
                                <a:latin typeface="Cambria Math" panose="02040503050406030204" pitchFamily="18" charset="0"/>
                                <a:ea typeface="宋体" panose="02010600030101010101" pitchFamily="2" charset="-122"/>
                              </a:rPr>
                              <m:t>+</m:t>
                            </m:r>
                            <m:r>
                              <a:rPr lang="en-US" altLang="zh-CN" sz="2800" b="1" i="1">
                                <a:latin typeface="Cambria Math" panose="02040503050406030204" pitchFamily="18" charset="0"/>
                                <a:ea typeface="宋体" panose="02010600030101010101" pitchFamily="2" charset="-122"/>
                              </a:rPr>
                              <m:t>𝟒</m:t>
                            </m:r>
                            <m:r>
                              <a:rPr lang="en-US" altLang="zh-CN" sz="2800" b="1" i="1">
                                <a:latin typeface="Cambria Math" panose="02040503050406030204" pitchFamily="18" charset="0"/>
                                <a:ea typeface="宋体" panose="02010600030101010101" pitchFamily="2" charset="-122"/>
                              </a:rPr>
                              <m:t>%)</m:t>
                            </m:r>
                          </m:e>
                          <m:sup>
                            <m:r>
                              <a:rPr lang="en-US" altLang="zh-CN" sz="2800" b="1" i="1" smtClean="0">
                                <a:latin typeface="Cambria Math" panose="02040503050406030204" pitchFamily="18" charset="0"/>
                                <a:ea typeface="宋体" panose="02010600030101010101" pitchFamily="2" charset="-122"/>
                              </a:rPr>
                              <m:t>𝟑</m:t>
                            </m:r>
                          </m:sup>
                        </m:sSup>
                      </m:den>
                    </m:f>
                    <m:r>
                      <a:rPr lang="en-US" altLang="zh-CN" sz="2800" b="1" i="1" smtClean="0">
                        <a:latin typeface="Cambria Math" panose="02040503050406030204" pitchFamily="18" charset="0"/>
                        <a:ea typeface="宋体" panose="02010600030101010101" pitchFamily="2" charset="-122"/>
                      </a:rPr>
                      <m:t>=</m:t>
                    </m:r>
                    <m:r>
                      <m:rPr>
                        <m:nor/>
                      </m:rPr>
                      <a:rPr lang="en-US" altLang="zh-CN" sz="2800"/>
                      <m:t>9</m:t>
                    </m:r>
                    <m:r>
                      <m:rPr>
                        <m:nor/>
                      </m:rPr>
                      <a:rPr lang="en-US" altLang="zh-CN" sz="2800" b="0" i="0" smtClean="0"/>
                      <m:t>7.22</m:t>
                    </m:r>
                  </m:oMath>
                </a14:m>
                <a:r>
                  <a:rPr lang="en-US" altLang="zh-CN" sz="2800" dirty="0"/>
                  <a:t>  </a:t>
                </a:r>
                <a:r>
                  <a:rPr lang="zh-CN" altLang="en-US" sz="2800" dirty="0"/>
                  <a:t>或用</a:t>
                </a:r>
                <a:r>
                  <a:rPr lang="en-US" altLang="zh-CN" sz="2800" dirty="0"/>
                  <a:t>Excel</a:t>
                </a:r>
                <a:r>
                  <a:rPr lang="zh-CN" altLang="en-US" sz="2800" dirty="0"/>
                  <a:t>的</a:t>
                </a:r>
                <a:r>
                  <a:rPr lang="en-US" altLang="zh-CN" sz="2800" dirty="0"/>
                  <a:t>PV</a:t>
                </a:r>
                <a:r>
                  <a:rPr lang="zh-CN" altLang="en-US" sz="2800" dirty="0"/>
                  <a:t>函数，“</a:t>
                </a:r>
                <a:r>
                  <a:rPr lang="en-US" altLang="zh-CN" sz="2800" dirty="0"/>
                  <a:t>=PV(4%,3,100*3%,100)</a:t>
                </a:r>
                <a:r>
                  <a:rPr lang="zh-CN" altLang="en-US" sz="2800" dirty="0"/>
                  <a:t>”</a:t>
                </a:r>
              </a:p>
            </p:txBody>
          </p:sp>
        </mc:Choice>
        <mc:Fallback xmlns="">
          <p:sp>
            <p:nvSpPr>
              <p:cNvPr id="6" name="内容占位符 5">
                <a:extLst>
                  <a:ext uri="{FF2B5EF4-FFF2-40B4-BE49-F238E27FC236}">
                    <a16:creationId xmlns:a16="http://schemas.microsoft.com/office/drawing/2014/main" id="{0E3EC34A-0EBA-9DB7-C355-198C100F3255}"/>
                  </a:ext>
                </a:extLst>
              </p:cNvPr>
              <p:cNvSpPr>
                <a:spLocks noGrp="1" noRot="1" noChangeAspect="1" noMove="1" noResize="1" noEditPoints="1" noAdjustHandles="1" noChangeArrowheads="1" noChangeShapeType="1" noTextEdit="1"/>
              </p:cNvSpPr>
              <p:nvPr>
                <p:ph idx="1"/>
              </p:nvPr>
            </p:nvSpPr>
            <p:spPr>
              <a:xfrm>
                <a:off x="611560" y="1371600"/>
                <a:ext cx="7772400" cy="4114800"/>
              </a:xfrm>
              <a:blipFill>
                <a:blip r:embed="rId2"/>
                <a:stretch>
                  <a:fillRect l="-863" t="-2074" r="-1020" b="-8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125407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2">
            <a:extLst>
              <a:ext uri="{FF2B5EF4-FFF2-40B4-BE49-F238E27FC236}">
                <a16:creationId xmlns:a16="http://schemas.microsoft.com/office/drawing/2014/main" id="{6AAEF6DF-F2BC-47D1-ACEE-98EA0F246140}"/>
              </a:ext>
            </a:extLst>
          </p:cNvPr>
          <p:cNvSpPr>
            <a:spLocks noGrp="1" noChangeArrowheads="1"/>
          </p:cNvSpPr>
          <p:nvPr>
            <p:ph type="title"/>
          </p:nvPr>
        </p:nvSpPr>
        <p:spPr bwMode="auto">
          <a:xfrm>
            <a:off x="914400" y="609600"/>
            <a:ext cx="7315200" cy="1235075"/>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已知现金流估值的困难</a:t>
            </a:r>
            <a:endParaRPr lang="en-US" altLang="zh-CN" sz="4000" dirty="0">
              <a:effectLst>
                <a:outerShdw blurRad="38100" dist="38100" dir="2700000" algn="tl">
                  <a:srgbClr val="C0C0C0"/>
                </a:outerShdw>
              </a:effectLst>
              <a:ea typeface="宋体" pitchFamily="2" charset="-122"/>
            </a:endParaRPr>
          </a:p>
        </p:txBody>
      </p:sp>
      <p:sp>
        <p:nvSpPr>
          <p:cNvPr id="297987" name="Rectangle 3">
            <a:extLst>
              <a:ext uri="{FF2B5EF4-FFF2-40B4-BE49-F238E27FC236}">
                <a16:creationId xmlns:a16="http://schemas.microsoft.com/office/drawing/2014/main" id="{60C598B9-67C9-4CA2-AE56-CF7C62407546}"/>
              </a:ext>
            </a:extLst>
          </p:cNvPr>
          <p:cNvSpPr>
            <a:spLocks noGrp="1" noChangeArrowheads="1"/>
          </p:cNvSpPr>
          <p:nvPr>
            <p:ph type="body" idx="1"/>
          </p:nvPr>
        </p:nvSpPr>
        <p:spPr>
          <a:xfrm>
            <a:off x="684213" y="2078038"/>
            <a:ext cx="7775575" cy="2951162"/>
          </a:xfrm>
        </p:spPr>
        <p:txBody>
          <a:bodyPr lIns="92075" tIns="46038" rIns="92075" bIns="46038"/>
          <a:lstStyle/>
          <a:p>
            <a:pPr>
              <a:lnSpc>
                <a:spcPct val="120000"/>
              </a:lnSpc>
            </a:pPr>
            <a:r>
              <a:rPr lang="zh-CN" altLang="en-US" b="1">
                <a:solidFill>
                  <a:srgbClr val="FF00FF"/>
                </a:solidFill>
                <a:latin typeface="Times New Roman" panose="02020603050405020304" pitchFamily="18" charset="0"/>
                <a:ea typeface="宋体" panose="02010600030101010101" pitchFamily="2" charset="-122"/>
              </a:rPr>
              <a:t>我们</a:t>
            </a:r>
            <a:r>
              <a:rPr lang="zh-CN" altLang="en-US" b="1">
                <a:solidFill>
                  <a:srgbClr val="0000CC"/>
                </a:solidFill>
                <a:latin typeface="Times New Roman" panose="02020603050405020304" pitchFamily="18" charset="0"/>
                <a:ea typeface="宋体" panose="02010600030101010101" pitchFamily="2" charset="-122"/>
              </a:rPr>
              <a:t>通常不知道在现值公式中使用何种</a:t>
            </a:r>
            <a:r>
              <a:rPr lang="zh-CN" altLang="en-US" b="1">
                <a:solidFill>
                  <a:srgbClr val="FF00FF"/>
                </a:solidFill>
                <a:latin typeface="Times New Roman" panose="02020603050405020304" pitchFamily="18" charset="0"/>
                <a:ea typeface="宋体" panose="02010600030101010101" pitchFamily="2" charset="-122"/>
              </a:rPr>
              <a:t>贴现率或利率</a:t>
            </a:r>
            <a:r>
              <a:rPr lang="zh-CN" altLang="en-US" b="1">
                <a:latin typeface="Times New Roman" panose="02020603050405020304" pitchFamily="18" charset="0"/>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a:p>
            <a:pPr>
              <a:lnSpc>
                <a:spcPct val="120000"/>
              </a:lnSpc>
            </a:pPr>
            <a:r>
              <a:rPr lang="zh-CN" altLang="en-US" b="1">
                <a:latin typeface="Times New Roman" panose="02020603050405020304" pitchFamily="18" charset="0"/>
                <a:ea typeface="宋体" panose="02010600030101010101" pitchFamily="2" charset="-122"/>
              </a:rPr>
              <a:t>寻找等价的固定收益证券或类似证券，以及对他们之间的差异进行调整也很困难。</a:t>
            </a:r>
            <a:endParaRPr lang="en-US" altLang="zh-CN" b="1">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blinds(horizontal)">
                                      <p:cBhvr>
                                        <p:cTn id="7" dur="500"/>
                                        <p:tgtEl>
                                          <p:spTgt spid="297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7987">
                                            <p:txEl>
                                              <p:pRg st="1" end="1"/>
                                            </p:txEl>
                                          </p:spTgt>
                                        </p:tgtEl>
                                        <p:attrNameLst>
                                          <p:attrName>style.visibility</p:attrName>
                                        </p:attrNameLst>
                                      </p:cBhvr>
                                      <p:to>
                                        <p:strVal val="visible"/>
                                      </p:to>
                                    </p:set>
                                    <p:animEffect transition="in" filter="fade">
                                      <p:cBhvr>
                                        <p:cTn id="12" dur="500"/>
                                        <p:tgtEl>
                                          <p:spTgt spid="2979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1173B252-D7F1-4119-BBB2-0119D0AF6956}"/>
              </a:ext>
            </a:extLst>
          </p:cNvPr>
          <p:cNvSpPr>
            <a:spLocks noGrp="1" noChangeArrowheads="1"/>
          </p:cNvSpPr>
          <p:nvPr>
            <p:ph type="body" sz="half" idx="1"/>
          </p:nvPr>
        </p:nvSpPr>
        <p:spPr>
          <a:xfrm>
            <a:off x="395288" y="1397000"/>
            <a:ext cx="7964487" cy="2152650"/>
          </a:xfrm>
        </p:spPr>
        <p:txBody>
          <a:bodyPr lIns="92075" tIns="46038" rIns="92075" bIns="46038"/>
          <a:lstStyle/>
          <a:p>
            <a:pPr>
              <a:lnSpc>
                <a:spcPct val="105000"/>
              </a:lnSpc>
            </a:pPr>
            <a:r>
              <a:rPr lang="zh-CN" altLang="en-US" sz="2400" b="1" dirty="0">
                <a:latin typeface="Times New Roman" panose="02020603050405020304" pitchFamily="18" charset="0"/>
                <a:ea typeface="宋体" panose="02010600030101010101" pitchFamily="2" charset="-122"/>
              </a:rPr>
              <a:t>零息债券收益率 </a:t>
            </a:r>
            <a:r>
              <a:rPr lang="en-US" altLang="zh-CN" sz="2400" b="1" dirty="0">
                <a:latin typeface="Times New Roman" panose="02020603050405020304" pitchFamily="18" charset="0"/>
                <a:ea typeface="宋体" panose="02010600030101010101" pitchFamily="2" charset="-122"/>
              </a:rPr>
              <a:t>(Yield): </a:t>
            </a:r>
            <a:r>
              <a:rPr lang="zh-CN" altLang="en-US" sz="2400" b="1" dirty="0">
                <a:latin typeface="Times New Roman" panose="02020603050405020304" pitchFamily="18" charset="0"/>
                <a:ea typeface="宋体" panose="02010600030101010101" pitchFamily="2" charset="-122"/>
              </a:rPr>
              <a:t>是指投资者持有零息债券到期的年化收益率。</a:t>
            </a:r>
            <a:endParaRPr lang="en-US" altLang="zh-CN" sz="2400" b="1" dirty="0">
              <a:latin typeface="Times New Roman" panose="02020603050405020304" pitchFamily="18" charset="0"/>
              <a:ea typeface="宋体" panose="02010600030101010101" pitchFamily="2" charset="-122"/>
            </a:endParaRPr>
          </a:p>
          <a:p>
            <a:pPr>
              <a:lnSpc>
                <a:spcPct val="105000"/>
              </a:lnSpc>
            </a:pPr>
            <a:r>
              <a:rPr lang="zh-CN" altLang="en-US" sz="2400" b="1" dirty="0">
                <a:latin typeface="Times New Roman" panose="02020603050405020304" pitchFamily="18" charset="0"/>
                <a:ea typeface="宋体" panose="02010600030101010101" pitchFamily="2" charset="-122"/>
              </a:rPr>
              <a:t>到期收益率（</a:t>
            </a:r>
            <a:r>
              <a:rPr lang="en-US" altLang="zh-CN" sz="2400" b="1" dirty="0">
                <a:latin typeface="Times New Roman" panose="02020603050405020304" pitchFamily="18" charset="0"/>
                <a:ea typeface="宋体" panose="02010600030101010101" pitchFamily="2" charset="-122"/>
              </a:rPr>
              <a:t>Yield-to-Maturity</a:t>
            </a:r>
            <a:r>
              <a:rPr lang="zh-CN" altLang="en-US" sz="2400" b="1" dirty="0">
                <a:latin typeface="Times New Roman" panose="02020603050405020304" pitchFamily="18" charset="0"/>
                <a:ea typeface="宋体" panose="02010600030101010101" pitchFamily="2" charset="-122"/>
              </a:rPr>
              <a:t>），是指使债券的承诺现金支付流的现值等于债券价格的折现率。</a:t>
            </a:r>
            <a:endParaRPr lang="en-US" altLang="zh-CN" sz="2400" b="1" dirty="0">
              <a:latin typeface="Times New Roman" panose="02020603050405020304" pitchFamily="18" charset="0"/>
              <a:ea typeface="宋体" panose="02010600030101010101" pitchFamily="2" charset="-122"/>
            </a:endParaRPr>
          </a:p>
        </p:txBody>
      </p:sp>
      <p:grpSp>
        <p:nvGrpSpPr>
          <p:cNvPr id="25603" name="Group 4">
            <a:extLst>
              <a:ext uri="{FF2B5EF4-FFF2-40B4-BE49-F238E27FC236}">
                <a16:creationId xmlns:a16="http://schemas.microsoft.com/office/drawing/2014/main" id="{41173F91-96D1-4E9D-AA78-294BB4476E56}"/>
              </a:ext>
            </a:extLst>
          </p:cNvPr>
          <p:cNvGrpSpPr>
            <a:grpSpLocks/>
          </p:cNvGrpSpPr>
          <p:nvPr/>
        </p:nvGrpSpPr>
        <p:grpSpPr bwMode="auto">
          <a:xfrm>
            <a:off x="5100638" y="3362325"/>
            <a:ext cx="3286125" cy="1941513"/>
            <a:chOff x="3431" y="1960"/>
            <a:chExt cx="2070" cy="1223"/>
          </a:xfrm>
        </p:grpSpPr>
        <p:sp>
          <p:nvSpPr>
            <p:cNvPr id="25612" name="Line 5">
              <a:extLst>
                <a:ext uri="{FF2B5EF4-FFF2-40B4-BE49-F238E27FC236}">
                  <a16:creationId xmlns:a16="http://schemas.microsoft.com/office/drawing/2014/main" id="{D17E1909-BC53-45CC-989E-7E34BCD767CE}"/>
                </a:ext>
              </a:extLst>
            </p:cNvPr>
            <p:cNvSpPr>
              <a:spLocks noChangeShapeType="1"/>
            </p:cNvSpPr>
            <p:nvPr/>
          </p:nvSpPr>
          <p:spPr bwMode="auto">
            <a:xfrm flipV="1">
              <a:off x="3787" y="2568"/>
              <a:ext cx="1033" cy="1"/>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3" name="Line 6">
              <a:extLst>
                <a:ext uri="{FF2B5EF4-FFF2-40B4-BE49-F238E27FC236}">
                  <a16:creationId xmlns:a16="http://schemas.microsoft.com/office/drawing/2014/main" id="{B7EB3C5E-7CE0-487B-9FF9-920008418F52}"/>
                </a:ext>
              </a:extLst>
            </p:cNvPr>
            <p:cNvSpPr>
              <a:spLocks noChangeShapeType="1"/>
            </p:cNvSpPr>
            <p:nvPr/>
          </p:nvSpPr>
          <p:spPr bwMode="auto">
            <a:xfrm flipV="1">
              <a:off x="4805" y="2197"/>
              <a:ext cx="0" cy="363"/>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4" name="Line 7">
              <a:extLst>
                <a:ext uri="{FF2B5EF4-FFF2-40B4-BE49-F238E27FC236}">
                  <a16:creationId xmlns:a16="http://schemas.microsoft.com/office/drawing/2014/main" id="{512BE837-751A-4775-8484-A85551E9D755}"/>
                </a:ext>
              </a:extLst>
            </p:cNvPr>
            <p:cNvSpPr>
              <a:spLocks noChangeShapeType="1"/>
            </p:cNvSpPr>
            <p:nvPr/>
          </p:nvSpPr>
          <p:spPr bwMode="auto">
            <a:xfrm flipH="1">
              <a:off x="3776" y="2569"/>
              <a:ext cx="11" cy="332"/>
            </a:xfrm>
            <a:prstGeom prst="line">
              <a:avLst/>
            </a:prstGeom>
            <a:noFill/>
            <a:ln w="57150">
              <a:solidFill>
                <a:srgbClr val="0000CC"/>
              </a:solidFill>
              <a:prstDash val="sysDot"/>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5" name="Text Box 8">
              <a:extLst>
                <a:ext uri="{FF2B5EF4-FFF2-40B4-BE49-F238E27FC236}">
                  <a16:creationId xmlns:a16="http://schemas.microsoft.com/office/drawing/2014/main" id="{5D80E980-6C50-49B1-A9D4-55F889D3EBC9}"/>
                </a:ext>
              </a:extLst>
            </p:cNvPr>
            <p:cNvSpPr txBox="1">
              <a:spLocks noChangeArrowheads="1"/>
            </p:cNvSpPr>
            <p:nvPr/>
          </p:nvSpPr>
          <p:spPr bwMode="auto">
            <a:xfrm>
              <a:off x="4232" y="1960"/>
              <a:ext cx="126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latin typeface="Times New Roman" panose="02020603050405020304" pitchFamily="18" charset="0"/>
                  <a:ea typeface="宋体" panose="02010600030101010101" pitchFamily="2" charset="-122"/>
                </a:rPr>
                <a:t>Principle=100</a:t>
              </a:r>
            </a:p>
          </p:txBody>
        </p:sp>
        <p:sp>
          <p:nvSpPr>
            <p:cNvPr id="25616" name="Text Box 9">
              <a:extLst>
                <a:ext uri="{FF2B5EF4-FFF2-40B4-BE49-F238E27FC236}">
                  <a16:creationId xmlns:a16="http://schemas.microsoft.com/office/drawing/2014/main" id="{8A70BC47-D8BB-4C11-A9BE-D3C5ED0C10BC}"/>
                </a:ext>
              </a:extLst>
            </p:cNvPr>
            <p:cNvSpPr txBox="1">
              <a:spLocks noChangeArrowheads="1"/>
            </p:cNvSpPr>
            <p:nvPr/>
          </p:nvSpPr>
          <p:spPr bwMode="auto">
            <a:xfrm>
              <a:off x="3431" y="2931"/>
              <a:ext cx="7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solidFill>
                    <a:srgbClr val="0000CC"/>
                  </a:solidFill>
                  <a:latin typeface="Times New Roman" panose="02020603050405020304" pitchFamily="18" charset="0"/>
                  <a:ea typeface="宋体" panose="02010600030101010101" pitchFamily="2" charset="-122"/>
                </a:rPr>
                <a:t>Price=95</a:t>
              </a:r>
            </a:p>
          </p:txBody>
        </p:sp>
      </p:grpSp>
      <p:graphicFrame>
        <p:nvGraphicFramePr>
          <p:cNvPr id="25604" name="Object 17">
            <a:extLst>
              <a:ext uri="{FF2B5EF4-FFF2-40B4-BE49-F238E27FC236}">
                <a16:creationId xmlns:a16="http://schemas.microsoft.com/office/drawing/2014/main" id="{7F140411-7CED-4B5E-84E3-0FEF025795C9}"/>
              </a:ext>
            </a:extLst>
          </p:cNvPr>
          <p:cNvGraphicFramePr>
            <a:graphicFrameLocks/>
          </p:cNvGraphicFramePr>
          <p:nvPr/>
        </p:nvGraphicFramePr>
        <p:xfrm>
          <a:off x="2855913" y="3789363"/>
          <a:ext cx="2014537" cy="1079500"/>
        </p:xfrm>
        <a:graphic>
          <a:graphicData uri="http://schemas.openxmlformats.org/presentationml/2006/ole">
            <mc:AlternateContent xmlns:mc="http://schemas.openxmlformats.org/markup-compatibility/2006">
              <mc:Choice xmlns:v="urn:schemas-microsoft-com:vml" Requires="v">
                <p:oleObj name="公式" r:id="rId2" imgW="723586" imgH="418918" progId="Equation.3">
                  <p:embed/>
                </p:oleObj>
              </mc:Choice>
              <mc:Fallback>
                <p:oleObj name="公式" r:id="rId2" imgW="723586" imgH="418918" progId="Equation.3">
                  <p:embed/>
                  <p:pic>
                    <p:nvPicPr>
                      <p:cNvPr id="0" name="Object 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3789363"/>
                        <a:ext cx="2014537"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20">
            <a:extLst>
              <a:ext uri="{FF2B5EF4-FFF2-40B4-BE49-F238E27FC236}">
                <a16:creationId xmlns:a16="http://schemas.microsoft.com/office/drawing/2014/main" id="{DF986417-06B2-4E30-847C-E1A0F0CDA428}"/>
              </a:ext>
            </a:extLst>
          </p:cNvPr>
          <p:cNvGrpSpPr>
            <a:grpSpLocks/>
          </p:cNvGrpSpPr>
          <p:nvPr/>
        </p:nvGrpSpPr>
        <p:grpSpPr bwMode="auto">
          <a:xfrm>
            <a:off x="958850" y="4403725"/>
            <a:ext cx="7705725" cy="1998663"/>
            <a:chOff x="459" y="2614"/>
            <a:chExt cx="4854" cy="1259"/>
          </a:xfrm>
        </p:grpSpPr>
        <p:graphicFrame>
          <p:nvGraphicFramePr>
            <p:cNvPr id="25607" name="Object 12">
              <a:extLst>
                <a:ext uri="{FF2B5EF4-FFF2-40B4-BE49-F238E27FC236}">
                  <a16:creationId xmlns:a16="http://schemas.microsoft.com/office/drawing/2014/main" id="{9F8DED61-3228-4AD6-9489-4CF8A6A36D26}"/>
                </a:ext>
              </a:extLst>
            </p:cNvPr>
            <p:cNvGraphicFramePr>
              <a:graphicFrameLocks/>
            </p:cNvGraphicFramePr>
            <p:nvPr/>
          </p:nvGraphicFramePr>
          <p:xfrm>
            <a:off x="703" y="2840"/>
            <a:ext cx="1005" cy="680"/>
          </p:xfrm>
          <a:graphic>
            <a:graphicData uri="http://schemas.openxmlformats.org/presentationml/2006/ole">
              <mc:AlternateContent xmlns:mc="http://schemas.openxmlformats.org/markup-compatibility/2006">
                <mc:Choice xmlns:v="urn:schemas-microsoft-com:vml" Requires="v">
                  <p:oleObj name="公式" r:id="rId4" imgW="787400" imgH="520700" progId="Equation.3">
                    <p:embed/>
                  </p:oleObj>
                </mc:Choice>
                <mc:Fallback>
                  <p:oleObj name="公式" r:id="rId4" imgW="787400" imgH="520700" progId="Equation.3">
                    <p:embed/>
                    <p:pic>
                      <p:nvPicPr>
                        <p:cNvPr id="0" name="Object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 y="2840"/>
                          <a:ext cx="1005" cy="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8" name="Text Box 14">
              <a:extLst>
                <a:ext uri="{FF2B5EF4-FFF2-40B4-BE49-F238E27FC236}">
                  <a16:creationId xmlns:a16="http://schemas.microsoft.com/office/drawing/2014/main" id="{4FDC8787-44A5-4B7E-8F17-0DF5DF8A22B5}"/>
                </a:ext>
              </a:extLst>
            </p:cNvPr>
            <p:cNvSpPr txBox="1">
              <a:spLocks noChangeArrowheads="1"/>
            </p:cNvSpPr>
            <p:nvPr/>
          </p:nvSpPr>
          <p:spPr bwMode="auto">
            <a:xfrm>
              <a:off x="459" y="3621"/>
              <a:ext cx="48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endParaRPr lang="zh-CN" altLang="en-US" sz="2000">
                <a:latin typeface="华文宋体" panose="02010600040101010101" pitchFamily="2" charset="-122"/>
                <a:ea typeface="华文宋体" panose="02010600040101010101" pitchFamily="2" charset="-122"/>
              </a:endParaRPr>
            </a:p>
          </p:txBody>
        </p:sp>
        <p:cxnSp>
          <p:nvCxnSpPr>
            <p:cNvPr id="25609" name="AutoShape 15">
              <a:extLst>
                <a:ext uri="{FF2B5EF4-FFF2-40B4-BE49-F238E27FC236}">
                  <a16:creationId xmlns:a16="http://schemas.microsoft.com/office/drawing/2014/main" id="{02D7DE9D-AE40-4F98-843E-C74BAB76E829}"/>
                </a:ext>
              </a:extLst>
            </p:cNvPr>
            <p:cNvCxnSpPr>
              <a:cxnSpLocks noChangeShapeType="1"/>
            </p:cNvCxnSpPr>
            <p:nvPr/>
          </p:nvCxnSpPr>
          <p:spPr bwMode="auto">
            <a:xfrm rot="5400000">
              <a:off x="1874" y="2765"/>
              <a:ext cx="249" cy="582"/>
            </a:xfrm>
            <a:prstGeom prst="bentConnector2">
              <a:avLst/>
            </a:prstGeom>
            <a:noFill/>
            <a:ln w="50800">
              <a:solidFill>
                <a:srgbClr val="FF0000"/>
              </a:solidFill>
              <a:miter lim="800000"/>
              <a:headEnd/>
              <a:tailEnd type="stealth" w="med" len="med"/>
            </a:ln>
            <a:extLst>
              <a:ext uri="{909E8E84-426E-40DD-AFC4-6F175D3DCCD1}">
                <a14:hiddenFill xmlns:a14="http://schemas.microsoft.com/office/drawing/2010/main">
                  <a:noFill/>
                </a14:hiddenFill>
              </a:ext>
            </a:extLst>
          </p:spPr>
        </p:cxnSp>
        <p:sp>
          <p:nvSpPr>
            <p:cNvPr id="25610" name="Oval 18">
              <a:extLst>
                <a:ext uri="{FF2B5EF4-FFF2-40B4-BE49-F238E27FC236}">
                  <a16:creationId xmlns:a16="http://schemas.microsoft.com/office/drawing/2014/main" id="{9E44F60A-47AA-45D5-9461-2BCD8869A510}"/>
                </a:ext>
              </a:extLst>
            </p:cNvPr>
            <p:cNvSpPr>
              <a:spLocks noChangeArrowheads="1"/>
            </p:cNvSpPr>
            <p:nvPr/>
          </p:nvSpPr>
          <p:spPr bwMode="auto">
            <a:xfrm>
              <a:off x="2517" y="2614"/>
              <a:ext cx="182" cy="272"/>
            </a:xfrm>
            <a:prstGeom prst="ellipse">
              <a:avLst/>
            </a:prstGeom>
            <a:noFill/>
            <a:ln w="508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25611" name="Oval 19">
              <a:extLst>
                <a:ext uri="{FF2B5EF4-FFF2-40B4-BE49-F238E27FC236}">
                  <a16:creationId xmlns:a16="http://schemas.microsoft.com/office/drawing/2014/main" id="{A003A70F-CFCD-4BC6-8CCC-A0CAF6A2167F}"/>
                </a:ext>
              </a:extLst>
            </p:cNvPr>
            <p:cNvSpPr>
              <a:spLocks noChangeArrowheads="1"/>
            </p:cNvSpPr>
            <p:nvPr/>
          </p:nvSpPr>
          <p:spPr bwMode="auto">
            <a:xfrm>
              <a:off x="657" y="3067"/>
              <a:ext cx="182" cy="272"/>
            </a:xfrm>
            <a:prstGeom prst="ellipse">
              <a:avLst/>
            </a:prstGeom>
            <a:noFill/>
            <a:ln w="50800">
              <a:solidFill>
                <a:srgbClr val="FF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grpSp>
      <p:sp>
        <p:nvSpPr>
          <p:cNvPr id="300055" name="Rectangle 23">
            <a:extLst>
              <a:ext uri="{FF2B5EF4-FFF2-40B4-BE49-F238E27FC236}">
                <a16:creationId xmlns:a16="http://schemas.microsoft.com/office/drawing/2014/main" id="{3702312F-32D8-4678-9EF0-82926C9EEA30}"/>
              </a:ext>
            </a:extLst>
          </p:cNvPr>
          <p:cNvSpPr>
            <a:spLocks noGrp="1" noChangeArrowheads="1"/>
          </p:cNvSpPr>
          <p:nvPr>
            <p:ph type="title"/>
          </p:nvPr>
        </p:nvSpPr>
        <p:spPr bwMode="auto">
          <a:xfrm>
            <a:off x="971550" y="290513"/>
            <a:ext cx="7618413" cy="1166812"/>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200" b="1" dirty="0">
                <a:effectLst>
                  <a:outerShdw blurRad="38100" dist="38100" dir="2700000" algn="tl">
                    <a:srgbClr val="C0C0C0"/>
                  </a:outerShdw>
                </a:effectLst>
                <a:latin typeface="楷体_GB2312" pitchFamily="49" charset="-122"/>
                <a:ea typeface="楷体_GB2312" pitchFamily="49" charset="-122"/>
              </a:rPr>
              <a:t>零息债券的收益率</a:t>
            </a:r>
            <a:r>
              <a:rPr lang="en-US" altLang="zh-CN" sz="3200" b="1" dirty="0">
                <a:effectLst>
                  <a:outerShdw blurRad="38100" dist="38100" dir="2700000" algn="tl">
                    <a:srgbClr val="C0C0C0"/>
                  </a:outerShdw>
                </a:effectLst>
                <a:latin typeface="楷体_GB2312" pitchFamily="49" charset="-122"/>
                <a:ea typeface="楷体_GB2312" pitchFamily="49" charset="-122"/>
              </a:rPr>
              <a:t>/</a:t>
            </a:r>
            <a:r>
              <a:rPr lang="zh-CN" altLang="en-US" sz="3200" b="1" dirty="0">
                <a:effectLst>
                  <a:outerShdw blurRad="38100" dist="38100" dir="2700000" algn="tl">
                    <a:srgbClr val="C0C0C0"/>
                  </a:outerShdw>
                </a:effectLst>
                <a:latin typeface="楷体_GB2312" pitchFamily="49" charset="-122"/>
                <a:ea typeface="楷体_GB2312" pitchFamily="49" charset="-122"/>
              </a:rPr>
              <a:t>到期收益率</a:t>
            </a:r>
            <a:endParaRPr lang="en-US" altLang="zh-CN" sz="3200" b="1" dirty="0">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a:extLst>
              <a:ext uri="{FF2B5EF4-FFF2-40B4-BE49-F238E27FC236}">
                <a16:creationId xmlns:a16="http://schemas.microsoft.com/office/drawing/2014/main" id="{00D69732-C381-414A-992C-59E885C78E7E}"/>
              </a:ext>
            </a:extLst>
          </p:cNvPr>
          <p:cNvSpPr>
            <a:spLocks noGrp="1" noChangeArrowheads="1"/>
          </p:cNvSpPr>
          <p:nvPr>
            <p:ph type="title"/>
          </p:nvPr>
        </p:nvSpPr>
        <p:spPr bwMode="auto">
          <a:xfrm>
            <a:off x="906463" y="358775"/>
            <a:ext cx="7315200" cy="6858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举例</a:t>
            </a:r>
            <a:endParaRPr lang="en-US" altLang="zh-CN" sz="4000" dirty="0">
              <a:effectLst>
                <a:outerShdw blurRad="38100" dist="38100" dir="2700000" algn="tl">
                  <a:srgbClr val="C0C0C0"/>
                </a:outerShdw>
              </a:effectLst>
              <a:ea typeface="宋体" pitchFamily="2" charset="-122"/>
            </a:endParaRPr>
          </a:p>
        </p:txBody>
      </p:sp>
      <mc:AlternateContent xmlns:mc="http://schemas.openxmlformats.org/markup-compatibility/2006" xmlns:a14="http://schemas.microsoft.com/office/drawing/2010/main">
        <mc:Choice Requires="a14">
          <p:sp>
            <p:nvSpPr>
              <p:cNvPr id="26629" name="Rectangle 5">
                <a:extLst>
                  <a:ext uri="{FF2B5EF4-FFF2-40B4-BE49-F238E27FC236}">
                    <a16:creationId xmlns:a16="http://schemas.microsoft.com/office/drawing/2014/main" id="{CEF8E67F-4CF0-41C0-A33F-EC0E76EC2D4A}"/>
                  </a:ext>
                </a:extLst>
              </p:cNvPr>
              <p:cNvSpPr>
                <a:spLocks noGrp="1" noChangeArrowheads="1"/>
              </p:cNvSpPr>
              <p:nvPr>
                <p:ph type="body" idx="1"/>
              </p:nvPr>
            </p:nvSpPr>
            <p:spPr>
              <a:xfrm>
                <a:off x="755650" y="1169988"/>
                <a:ext cx="7500938" cy="5139332"/>
              </a:xfrm>
            </p:spPr>
            <p:txBody>
              <a:bodyPr lIns="92075" tIns="46038" rIns="92075" bIns="46038"/>
              <a:lstStyle/>
              <a:p>
                <a:r>
                  <a:rPr lang="zh-CN" altLang="en-US" sz="2400" b="1" dirty="0">
                    <a:latin typeface="Times New Roman" panose="02020603050405020304" pitchFamily="18" charset="0"/>
                    <a:ea typeface="宋体" panose="02010600030101010101" pitchFamily="2" charset="-122"/>
                  </a:rPr>
                  <a:t>一年期零息债券面值为</a:t>
                </a:r>
                <a:r>
                  <a:rPr lang="en-US" altLang="zh-CN" sz="2400" b="1" dirty="0">
                    <a:latin typeface="Times New Roman" panose="02020603050405020304" pitchFamily="18" charset="0"/>
                    <a:ea typeface="宋体" panose="02010600030101010101" pitchFamily="2" charset="-122"/>
                  </a:rPr>
                  <a:t>1000</a:t>
                </a:r>
                <a:r>
                  <a:rPr lang="zh-CN" altLang="en-US" sz="2400" b="1" dirty="0">
                    <a:latin typeface="Times New Roman" panose="02020603050405020304" pitchFamily="18" charset="0"/>
                    <a:ea typeface="宋体" panose="02010600030101010101" pitchFamily="2" charset="-122"/>
                  </a:rPr>
                  <a:t>元，目前售价为</a:t>
                </a:r>
                <a:r>
                  <a:rPr lang="en-US" altLang="zh-CN" sz="2400" b="1" dirty="0">
                    <a:latin typeface="Times New Roman" panose="02020603050405020304" pitchFamily="18" charset="0"/>
                    <a:ea typeface="宋体" panose="02010600030101010101" pitchFamily="2" charset="-122"/>
                  </a:rPr>
                  <a:t>950</a:t>
                </a:r>
                <a:r>
                  <a:rPr lang="zh-CN" altLang="en-US" sz="2400" b="1" dirty="0">
                    <a:latin typeface="Times New Roman" panose="02020603050405020304" pitchFamily="18" charset="0"/>
                    <a:ea typeface="宋体" panose="02010600030101010101" pitchFamily="2" charset="-122"/>
                  </a:rPr>
                  <a:t>元。其到期收益率是多少？</a:t>
                </a:r>
                <a:endParaRPr lang="en-US" altLang="zh-CN" sz="2400" b="1" dirty="0">
                  <a:latin typeface="Times New Roman" panose="02020603050405020304" pitchFamily="18" charset="0"/>
                  <a:ea typeface="宋体" panose="02010600030101010101" pitchFamily="2" charset="-122"/>
                </a:endParaRPr>
              </a:p>
              <a:p>
                <a:pPr lvl="1"/>
                <a:r>
                  <a:rPr lang="zh-CN" altLang="en-US" sz="1800" b="1" dirty="0">
                    <a:latin typeface="Times New Roman" panose="02020603050405020304" pitchFamily="18" charset="0"/>
                    <a:ea typeface="宋体" panose="02010600030101010101" pitchFamily="2" charset="-122"/>
                  </a:rPr>
                  <a:t>解：令到期收益率为</a:t>
                </a:r>
                <a14:m>
                  <m:oMath xmlns:m="http://schemas.openxmlformats.org/officeDocument/2006/math">
                    <m:r>
                      <a:rPr lang="en-US" altLang="zh-CN" sz="1800" b="1" i="1" dirty="0" smtClean="0">
                        <a:latin typeface="Cambria Math" panose="02040503050406030204" pitchFamily="18" charset="0"/>
                        <a:ea typeface="宋体" panose="02010600030101010101" pitchFamily="2" charset="-122"/>
                      </a:rPr>
                      <m:t>𝒊</m:t>
                    </m:r>
                  </m:oMath>
                </a14:m>
                <a:r>
                  <a:rPr lang="zh-CN" altLang="en-US" sz="1800" b="1" dirty="0">
                    <a:latin typeface="Times New Roman" panose="02020603050405020304" pitchFamily="18" charset="0"/>
                    <a:ea typeface="宋体" panose="02010600030101010101" pitchFamily="2" charset="-122"/>
                  </a:rPr>
                  <a:t>，其满足</a:t>
                </a: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𝟗𝟓𝟎</m:t>
                    </m:r>
                    <m:r>
                      <a:rPr lang="en-US" altLang="zh-CN" sz="1800" b="1" i="1" smtClean="0">
                        <a:latin typeface="Cambria Math" panose="02040503050406030204" pitchFamily="18" charset="0"/>
                        <a:ea typeface="宋体" panose="02010600030101010101" pitchFamily="2" charset="-122"/>
                      </a:rPr>
                      <m:t>=</m:t>
                    </m:r>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𝟏𝟎𝟎𝟎</m:t>
                        </m:r>
                      </m:num>
                      <m:den>
                        <m:sSup>
                          <m:sSupPr>
                            <m:ctrlPr>
                              <a:rPr lang="en-US" altLang="zh-CN" sz="1800" b="1" i="1" smtClean="0">
                                <a:latin typeface="Cambria Math" panose="02040503050406030204" pitchFamily="18" charset="0"/>
                                <a:ea typeface="宋体" panose="02010600030101010101" pitchFamily="2" charset="-122"/>
                              </a:rPr>
                            </m:ctrlPr>
                          </m:sSupPr>
                          <m:e>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𝟏</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𝒊</m:t>
                            </m:r>
                            <m:r>
                              <a:rPr lang="en-US" altLang="zh-CN" sz="1800" b="1" i="1" smtClean="0">
                                <a:latin typeface="Cambria Math" panose="02040503050406030204" pitchFamily="18" charset="0"/>
                                <a:ea typeface="宋体" panose="02010600030101010101" pitchFamily="2" charset="-122"/>
                              </a:rPr>
                              <m:t>)</m:t>
                            </m:r>
                          </m:e>
                          <m:sup>
                            <m:r>
                              <a:rPr lang="en-US" altLang="zh-CN" sz="1800" b="1" i="1" smtClean="0">
                                <a:latin typeface="Cambria Math" panose="02040503050406030204" pitchFamily="18" charset="0"/>
                                <a:ea typeface="宋体" panose="02010600030101010101" pitchFamily="2" charset="-122"/>
                              </a:rPr>
                              <m:t>𝟏</m:t>
                            </m:r>
                          </m:sup>
                        </m:sSup>
                      </m:den>
                    </m:f>
                  </m:oMath>
                </a14:m>
                <a:r>
                  <a:rPr lang="zh-CN" altLang="en-US" sz="1800" b="1" dirty="0">
                    <a:latin typeface="Times New Roman" panose="02020603050405020304" pitchFamily="18" charset="0"/>
                    <a:ea typeface="宋体" panose="02010600030101010101" pitchFamily="2" charset="-122"/>
                  </a:rPr>
                  <a:t>，故</a:t>
                </a: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𝒊</m:t>
                    </m:r>
                    <m:r>
                      <a:rPr lang="en-US" altLang="zh-CN" sz="1800" b="1" i="1" smtClean="0">
                        <a:latin typeface="Cambria Math" panose="02040503050406030204" pitchFamily="18" charset="0"/>
                        <a:ea typeface="宋体" panose="02010600030101010101" pitchFamily="2" charset="-122"/>
                      </a:rPr>
                      <m:t>=</m:t>
                    </m:r>
                    <m:d>
                      <m:dPr>
                        <m:ctrlPr>
                          <a:rPr lang="en-US" altLang="zh-CN" sz="1800" b="1" i="1" smtClean="0">
                            <a:latin typeface="Cambria Math" panose="02040503050406030204" pitchFamily="18" charset="0"/>
                            <a:ea typeface="宋体" panose="02010600030101010101" pitchFamily="2" charset="-122"/>
                          </a:rPr>
                        </m:ctrlPr>
                      </m:dPr>
                      <m:e>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𝟏𝟎𝟎𝟎</m:t>
                            </m:r>
                          </m:num>
                          <m:den>
                            <m:r>
                              <a:rPr lang="en-US" altLang="zh-CN" sz="1800" b="1" i="1" smtClean="0">
                                <a:latin typeface="Cambria Math" panose="02040503050406030204" pitchFamily="18" charset="0"/>
                                <a:ea typeface="宋体" panose="02010600030101010101" pitchFamily="2" charset="-122"/>
                              </a:rPr>
                              <m:t>𝟗𝟓𝟎</m:t>
                            </m:r>
                          </m:den>
                        </m:f>
                      </m:e>
                    </m:d>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𝟏</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𝟓</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𝟐𝟔</m:t>
                    </m:r>
                    <m:r>
                      <a:rPr lang="en-US" altLang="zh-CN" sz="1800" b="1" i="1" smtClean="0">
                        <a:latin typeface="Cambria Math" panose="02040503050406030204" pitchFamily="18" charset="0"/>
                        <a:ea typeface="宋体" panose="02010600030101010101" pitchFamily="2" charset="-122"/>
                      </a:rPr>
                      <m:t>%</m:t>
                    </m:r>
                  </m:oMath>
                </a14:m>
                <a:endParaRPr lang="en-US" altLang="zh-CN" sz="18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两年期零息债券，面值</a:t>
                </a:r>
                <a:r>
                  <a:rPr lang="en-US" altLang="zh-CN" sz="2400" b="1" dirty="0">
                    <a:latin typeface="Times New Roman" panose="02020603050405020304" pitchFamily="18" charset="0"/>
                    <a:ea typeface="宋体" panose="02010600030101010101" pitchFamily="2" charset="-122"/>
                  </a:rPr>
                  <a:t>1000</a:t>
                </a:r>
                <a:r>
                  <a:rPr lang="zh-CN" altLang="en-US" sz="2400" b="1" dirty="0">
                    <a:latin typeface="Times New Roman" panose="02020603050405020304" pitchFamily="18" charset="0"/>
                    <a:ea typeface="宋体" panose="02010600030101010101" pitchFamily="2" charset="-122"/>
                  </a:rPr>
                  <a:t>元，价格</a:t>
                </a:r>
                <a:r>
                  <a:rPr lang="en-US" altLang="zh-CN" sz="2400" b="1" dirty="0">
                    <a:latin typeface="Times New Roman" panose="02020603050405020304" pitchFamily="18" charset="0"/>
                    <a:ea typeface="宋体" panose="02010600030101010101" pitchFamily="2" charset="-122"/>
                  </a:rPr>
                  <a:t>880</a:t>
                </a:r>
                <a:r>
                  <a:rPr lang="zh-CN" altLang="en-US" sz="2400" b="1" dirty="0">
                    <a:latin typeface="Times New Roman" panose="02020603050405020304" pitchFamily="18" charset="0"/>
                    <a:ea typeface="宋体" panose="02010600030101010101" pitchFamily="2" charset="-122"/>
                  </a:rPr>
                  <a:t>元。其到期收益率是多少？</a:t>
                </a:r>
                <a:endParaRPr lang="en-US" altLang="zh-CN" sz="2400" b="1" dirty="0">
                  <a:latin typeface="Times New Roman" panose="02020603050405020304" pitchFamily="18" charset="0"/>
                  <a:ea typeface="宋体" panose="02010600030101010101" pitchFamily="2" charset="-122"/>
                </a:endParaRPr>
              </a:p>
              <a:p>
                <a:pPr lvl="1"/>
                <a:r>
                  <a:rPr lang="zh-CN" altLang="en-US" sz="1800" b="1" dirty="0">
                    <a:latin typeface="Times New Roman" panose="02020603050405020304" pitchFamily="18" charset="0"/>
                    <a:ea typeface="宋体" panose="02010600030101010101" pitchFamily="2" charset="-122"/>
                  </a:rPr>
                  <a:t>解：令到期收益率为</a:t>
                </a:r>
                <a14:m>
                  <m:oMath xmlns:m="http://schemas.openxmlformats.org/officeDocument/2006/math">
                    <m:r>
                      <a:rPr lang="en-US" altLang="zh-CN" sz="1800" b="1" i="1" dirty="0" smtClean="0">
                        <a:latin typeface="Cambria Math" panose="02040503050406030204" pitchFamily="18" charset="0"/>
                        <a:ea typeface="宋体" panose="02010600030101010101" pitchFamily="2" charset="-122"/>
                      </a:rPr>
                      <m:t>𝒊</m:t>
                    </m:r>
                  </m:oMath>
                </a14:m>
                <a:r>
                  <a:rPr lang="zh-CN" altLang="en-US" sz="1800" b="1" dirty="0">
                    <a:latin typeface="Times New Roman" panose="02020603050405020304" pitchFamily="18" charset="0"/>
                    <a:ea typeface="宋体" panose="02010600030101010101" pitchFamily="2" charset="-122"/>
                  </a:rPr>
                  <a:t>，其满足</a:t>
                </a: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𝟖𝟖𝟎</m:t>
                    </m:r>
                    <m:r>
                      <a:rPr lang="en-US" altLang="zh-CN" sz="1800" b="1" i="1" smtClean="0">
                        <a:latin typeface="Cambria Math" panose="02040503050406030204" pitchFamily="18" charset="0"/>
                        <a:ea typeface="宋体" panose="02010600030101010101" pitchFamily="2" charset="-122"/>
                      </a:rPr>
                      <m:t>=</m:t>
                    </m:r>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𝟏𝟎𝟎𝟎</m:t>
                        </m:r>
                      </m:num>
                      <m:den>
                        <m:sSup>
                          <m:sSupPr>
                            <m:ctrlPr>
                              <a:rPr lang="en-US" altLang="zh-CN" sz="1800" b="1" i="1" smtClean="0">
                                <a:latin typeface="Cambria Math" panose="02040503050406030204" pitchFamily="18" charset="0"/>
                                <a:ea typeface="宋体" panose="02010600030101010101" pitchFamily="2" charset="-122"/>
                              </a:rPr>
                            </m:ctrlPr>
                          </m:sSupPr>
                          <m:e>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𝟏</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𝒊</m:t>
                            </m:r>
                            <m:r>
                              <a:rPr lang="en-US" altLang="zh-CN" sz="1800" b="1" i="1" smtClean="0">
                                <a:latin typeface="Cambria Math" panose="02040503050406030204" pitchFamily="18" charset="0"/>
                                <a:ea typeface="宋体" panose="02010600030101010101" pitchFamily="2" charset="-122"/>
                              </a:rPr>
                              <m:t>)</m:t>
                            </m:r>
                          </m:e>
                          <m:sup>
                            <m:r>
                              <a:rPr lang="en-US" altLang="zh-CN" sz="1800" b="1" i="1" smtClean="0">
                                <a:latin typeface="Cambria Math" panose="02040503050406030204" pitchFamily="18" charset="0"/>
                                <a:ea typeface="宋体" panose="02010600030101010101" pitchFamily="2" charset="-122"/>
                              </a:rPr>
                              <m:t>𝟐</m:t>
                            </m:r>
                          </m:sup>
                        </m:sSup>
                      </m:den>
                    </m:f>
                  </m:oMath>
                </a14:m>
                <a:r>
                  <a:rPr lang="zh-CN" altLang="en-US" sz="1800" b="1" dirty="0">
                    <a:latin typeface="Times New Roman" panose="02020603050405020304" pitchFamily="18" charset="0"/>
                    <a:ea typeface="宋体" panose="02010600030101010101" pitchFamily="2" charset="-122"/>
                  </a:rPr>
                  <a:t>，故</a:t>
                </a: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𝒊</m:t>
                    </m:r>
                    <m:r>
                      <a:rPr lang="en-US" altLang="zh-CN" sz="1800" b="1" i="1" smtClean="0">
                        <a:latin typeface="Cambria Math" panose="02040503050406030204" pitchFamily="18" charset="0"/>
                        <a:ea typeface="宋体" panose="02010600030101010101" pitchFamily="2" charset="-122"/>
                      </a:rPr>
                      <m:t>=</m:t>
                    </m:r>
                    <m:sSup>
                      <m:sSupPr>
                        <m:ctrlPr>
                          <a:rPr lang="en-US" altLang="zh-CN" sz="1800" b="1" i="1" smtClean="0">
                            <a:latin typeface="Cambria Math" panose="02040503050406030204" pitchFamily="18" charset="0"/>
                            <a:ea typeface="宋体" panose="02010600030101010101" pitchFamily="2" charset="-122"/>
                          </a:rPr>
                        </m:ctrlPr>
                      </m:sSupPr>
                      <m:e>
                        <m:r>
                          <a:rPr lang="en-US" altLang="zh-CN" sz="1800" b="1" i="1" smtClean="0">
                            <a:latin typeface="Cambria Math" panose="02040503050406030204" pitchFamily="18" charset="0"/>
                            <a:ea typeface="宋体" panose="02010600030101010101" pitchFamily="2" charset="-122"/>
                          </a:rPr>
                          <m:t>(</m:t>
                        </m:r>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𝟏𝟎𝟎𝟎</m:t>
                            </m:r>
                          </m:num>
                          <m:den>
                            <m:r>
                              <a:rPr lang="en-US" altLang="zh-CN" sz="1800" b="1" i="1" smtClean="0">
                                <a:latin typeface="Cambria Math" panose="02040503050406030204" pitchFamily="18" charset="0"/>
                                <a:ea typeface="宋体" panose="02010600030101010101" pitchFamily="2" charset="-122"/>
                              </a:rPr>
                              <m:t>𝟖𝟖𝟎</m:t>
                            </m:r>
                          </m:den>
                        </m:f>
                        <m:r>
                          <a:rPr lang="en-US" altLang="zh-CN" sz="1800" b="1" i="1" smtClean="0">
                            <a:latin typeface="Cambria Math" panose="02040503050406030204" pitchFamily="18" charset="0"/>
                            <a:ea typeface="宋体" panose="02010600030101010101" pitchFamily="2" charset="-122"/>
                          </a:rPr>
                          <m:t>)</m:t>
                        </m:r>
                      </m:e>
                      <m:sup>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m:t>
                            </m:r>
                          </m:num>
                          <m:den>
                            <m:r>
                              <a:rPr lang="en-US" altLang="zh-CN" sz="1800" b="1" i="1" smtClean="0">
                                <a:latin typeface="Cambria Math" panose="02040503050406030204" pitchFamily="18" charset="0"/>
                                <a:ea typeface="宋体" panose="02010600030101010101" pitchFamily="2" charset="-122"/>
                              </a:rPr>
                              <m:t>𝟐</m:t>
                            </m:r>
                          </m:den>
                        </m:f>
                      </m:sup>
                    </m:sSup>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𝟏</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𝟔</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𝟔𝟎</m:t>
                    </m:r>
                    <m:r>
                      <a:rPr lang="en-US" altLang="zh-CN" sz="1800" b="1" i="1" smtClean="0">
                        <a:latin typeface="Cambria Math" panose="02040503050406030204" pitchFamily="18" charset="0"/>
                        <a:ea typeface="宋体" panose="02010600030101010101" pitchFamily="2" charset="-122"/>
                      </a:rPr>
                      <m:t>%</m:t>
                    </m:r>
                  </m:oMath>
                </a14:m>
                <a:endParaRPr lang="en-US" altLang="zh-CN" sz="1800" b="1" dirty="0">
                  <a:latin typeface="Times New Roman" panose="02020603050405020304" pitchFamily="18" charset="0"/>
                  <a:ea typeface="宋体" panose="02010600030101010101" pitchFamily="2" charset="-122"/>
                </a:endParaRPr>
              </a:p>
              <a:p>
                <a:r>
                  <a:rPr lang="zh-CN" altLang="en-US" sz="2400" b="1" dirty="0">
                    <a:latin typeface="Times New Roman" panose="02020603050405020304" pitchFamily="18" charset="0"/>
                    <a:ea typeface="宋体" panose="02010600030101010101" pitchFamily="2" charset="-122"/>
                  </a:rPr>
                  <a:t>三年期零息债券，面值</a:t>
                </a:r>
                <a:r>
                  <a:rPr lang="en-US" altLang="zh-CN" sz="2400" b="1" dirty="0">
                    <a:latin typeface="Times New Roman" panose="02020603050405020304" pitchFamily="18" charset="0"/>
                    <a:ea typeface="宋体" panose="02010600030101010101" pitchFamily="2" charset="-122"/>
                  </a:rPr>
                  <a:t>1000</a:t>
                </a:r>
                <a:r>
                  <a:rPr lang="zh-CN" altLang="en-US" sz="2400" b="1" dirty="0">
                    <a:latin typeface="Times New Roman" panose="02020603050405020304" pitchFamily="18" charset="0"/>
                    <a:ea typeface="宋体" panose="02010600030101010101" pitchFamily="2" charset="-122"/>
                  </a:rPr>
                  <a:t>元，价格</a:t>
                </a:r>
                <a:r>
                  <a:rPr lang="en-US" altLang="zh-CN" sz="2400" b="1" dirty="0">
                    <a:latin typeface="Times New Roman" panose="02020603050405020304" pitchFamily="18" charset="0"/>
                    <a:ea typeface="宋体" panose="02010600030101010101" pitchFamily="2" charset="-122"/>
                  </a:rPr>
                  <a:t>800</a:t>
                </a:r>
                <a:r>
                  <a:rPr lang="zh-CN" altLang="en-US" sz="2400" b="1" dirty="0">
                    <a:latin typeface="Times New Roman" panose="02020603050405020304" pitchFamily="18" charset="0"/>
                    <a:ea typeface="宋体" panose="02010600030101010101" pitchFamily="2" charset="-122"/>
                  </a:rPr>
                  <a:t>元。其到期收益率是多少？</a:t>
                </a:r>
                <a:endParaRPr lang="en-US" altLang="zh-CN" sz="2400" b="1" dirty="0">
                  <a:latin typeface="Times New Roman" panose="02020603050405020304" pitchFamily="18" charset="0"/>
                  <a:ea typeface="宋体" panose="02010600030101010101" pitchFamily="2" charset="-122"/>
                </a:endParaRPr>
              </a:p>
              <a:p>
                <a:pPr lvl="1"/>
                <a:r>
                  <a:rPr lang="zh-CN" altLang="en-US" sz="1800" b="1" dirty="0">
                    <a:latin typeface="Times New Roman" panose="02020603050405020304" pitchFamily="18" charset="0"/>
                    <a:ea typeface="宋体" panose="02010600030101010101" pitchFamily="2" charset="-122"/>
                  </a:rPr>
                  <a:t>解：令到期收益率为</a:t>
                </a:r>
                <a14:m>
                  <m:oMath xmlns:m="http://schemas.openxmlformats.org/officeDocument/2006/math">
                    <m:r>
                      <a:rPr lang="en-US" altLang="zh-CN" sz="1800" b="1" i="1" dirty="0" smtClean="0">
                        <a:latin typeface="Cambria Math" panose="02040503050406030204" pitchFamily="18" charset="0"/>
                        <a:ea typeface="宋体" panose="02010600030101010101" pitchFamily="2" charset="-122"/>
                      </a:rPr>
                      <m:t>𝒊</m:t>
                    </m:r>
                  </m:oMath>
                </a14:m>
                <a:r>
                  <a:rPr lang="zh-CN" altLang="en-US" sz="1800" b="1" dirty="0">
                    <a:latin typeface="Times New Roman" panose="02020603050405020304" pitchFamily="18" charset="0"/>
                    <a:ea typeface="宋体" panose="02010600030101010101" pitchFamily="2" charset="-122"/>
                  </a:rPr>
                  <a:t>，其满足</a:t>
                </a: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𝟖𝟎𝟎</m:t>
                    </m:r>
                    <m:r>
                      <a:rPr lang="en-US" altLang="zh-CN" sz="1800" b="1" i="1" smtClean="0">
                        <a:latin typeface="Cambria Math" panose="02040503050406030204" pitchFamily="18" charset="0"/>
                        <a:ea typeface="宋体" panose="02010600030101010101" pitchFamily="2" charset="-122"/>
                      </a:rPr>
                      <m:t>=</m:t>
                    </m:r>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𝟏𝟎𝟎𝟎</m:t>
                        </m:r>
                      </m:num>
                      <m:den>
                        <m:sSup>
                          <m:sSupPr>
                            <m:ctrlPr>
                              <a:rPr lang="en-US" altLang="zh-CN" sz="1800" b="1" i="1" smtClean="0">
                                <a:latin typeface="Cambria Math" panose="02040503050406030204" pitchFamily="18" charset="0"/>
                                <a:ea typeface="宋体" panose="02010600030101010101" pitchFamily="2" charset="-122"/>
                              </a:rPr>
                            </m:ctrlPr>
                          </m:sSupPr>
                          <m:e>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𝟏</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𝒊</m:t>
                            </m:r>
                            <m:r>
                              <a:rPr lang="en-US" altLang="zh-CN" sz="1800" b="1" i="1" smtClean="0">
                                <a:latin typeface="Cambria Math" panose="02040503050406030204" pitchFamily="18" charset="0"/>
                                <a:ea typeface="宋体" panose="02010600030101010101" pitchFamily="2" charset="-122"/>
                              </a:rPr>
                              <m:t>)</m:t>
                            </m:r>
                          </m:e>
                          <m:sup>
                            <m:r>
                              <a:rPr lang="en-US" altLang="zh-CN" sz="1800" b="1" i="1" smtClean="0">
                                <a:latin typeface="Cambria Math" panose="02040503050406030204" pitchFamily="18" charset="0"/>
                                <a:ea typeface="宋体" panose="02010600030101010101" pitchFamily="2" charset="-122"/>
                              </a:rPr>
                              <m:t>𝟑</m:t>
                            </m:r>
                          </m:sup>
                        </m:sSup>
                      </m:den>
                    </m:f>
                  </m:oMath>
                </a14:m>
                <a:r>
                  <a:rPr lang="zh-CN" altLang="en-US" sz="1800" b="1" dirty="0">
                    <a:latin typeface="Times New Roman" panose="02020603050405020304" pitchFamily="18" charset="0"/>
                    <a:ea typeface="宋体" panose="02010600030101010101" pitchFamily="2" charset="-122"/>
                  </a:rPr>
                  <a:t>，故</a:t>
                </a:r>
                <a14:m>
                  <m:oMath xmlns:m="http://schemas.openxmlformats.org/officeDocument/2006/math">
                    <m:r>
                      <a:rPr lang="en-US" altLang="zh-CN" sz="1800" b="1" i="1" smtClean="0">
                        <a:latin typeface="Cambria Math" panose="02040503050406030204" pitchFamily="18" charset="0"/>
                        <a:ea typeface="宋体" panose="02010600030101010101" pitchFamily="2" charset="-122"/>
                      </a:rPr>
                      <m:t>𝒊</m:t>
                    </m:r>
                    <m:r>
                      <a:rPr lang="en-US" altLang="zh-CN" sz="1800" b="1" i="1" smtClean="0">
                        <a:latin typeface="Cambria Math" panose="02040503050406030204" pitchFamily="18" charset="0"/>
                        <a:ea typeface="宋体" panose="02010600030101010101" pitchFamily="2" charset="-122"/>
                      </a:rPr>
                      <m:t>=</m:t>
                    </m:r>
                    <m:sSup>
                      <m:sSupPr>
                        <m:ctrlPr>
                          <a:rPr lang="en-US" altLang="zh-CN" sz="1800" b="1" i="1" smtClean="0">
                            <a:latin typeface="Cambria Math" panose="02040503050406030204" pitchFamily="18" charset="0"/>
                            <a:ea typeface="宋体" panose="02010600030101010101" pitchFamily="2" charset="-122"/>
                          </a:rPr>
                        </m:ctrlPr>
                      </m:sSupPr>
                      <m:e>
                        <m:r>
                          <a:rPr lang="en-US" altLang="zh-CN" sz="1800" b="1" i="1" smtClean="0">
                            <a:latin typeface="Cambria Math" panose="02040503050406030204" pitchFamily="18" charset="0"/>
                            <a:ea typeface="宋体" panose="02010600030101010101" pitchFamily="2" charset="-122"/>
                          </a:rPr>
                          <m:t>(</m:t>
                        </m:r>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𝟏𝟎𝟎𝟎</m:t>
                            </m:r>
                          </m:num>
                          <m:den>
                            <m:r>
                              <a:rPr lang="en-US" altLang="zh-CN" sz="1800" b="1" i="1" smtClean="0">
                                <a:latin typeface="Cambria Math" panose="02040503050406030204" pitchFamily="18" charset="0"/>
                                <a:ea typeface="宋体" panose="02010600030101010101" pitchFamily="2" charset="-122"/>
                              </a:rPr>
                              <m:t>𝟖𝟎𝟎</m:t>
                            </m:r>
                          </m:den>
                        </m:f>
                        <m:r>
                          <a:rPr lang="en-US" altLang="zh-CN" sz="1800" b="1" i="1" smtClean="0">
                            <a:latin typeface="Cambria Math" panose="02040503050406030204" pitchFamily="18" charset="0"/>
                            <a:ea typeface="宋体" panose="02010600030101010101" pitchFamily="2" charset="-122"/>
                          </a:rPr>
                          <m:t>)</m:t>
                        </m:r>
                      </m:e>
                      <m:sup>
                        <m:f>
                          <m:fPr>
                            <m:ctrlPr>
                              <a:rPr lang="en-US" altLang="zh-CN" sz="1800" b="1" i="1" smtClean="0">
                                <a:latin typeface="Cambria Math" panose="02040503050406030204" pitchFamily="18" charset="0"/>
                                <a:ea typeface="宋体" panose="02010600030101010101" pitchFamily="2" charset="-122"/>
                              </a:rPr>
                            </m:ctrlPr>
                          </m:fPr>
                          <m:num>
                            <m:r>
                              <a:rPr lang="en-US" altLang="zh-CN" sz="1800" b="1" i="1" smtClean="0">
                                <a:latin typeface="Cambria Math" panose="02040503050406030204" pitchFamily="18" charset="0"/>
                                <a:ea typeface="宋体" panose="02010600030101010101" pitchFamily="2" charset="-122"/>
                              </a:rPr>
                              <m:t>𝟏</m:t>
                            </m:r>
                          </m:num>
                          <m:den>
                            <m:r>
                              <a:rPr lang="en-US" altLang="zh-CN" sz="1800" b="1" i="1" smtClean="0">
                                <a:latin typeface="Cambria Math" panose="02040503050406030204" pitchFamily="18" charset="0"/>
                                <a:ea typeface="宋体" panose="02010600030101010101" pitchFamily="2" charset="-122"/>
                              </a:rPr>
                              <m:t>𝟑</m:t>
                            </m:r>
                          </m:den>
                        </m:f>
                      </m:sup>
                    </m:sSup>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𝟏</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𝟕</m:t>
                    </m:r>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𝟕𝟐</m:t>
                    </m:r>
                    <m:r>
                      <a:rPr lang="en-US" altLang="zh-CN" sz="1800" b="1" i="1" smtClean="0">
                        <a:latin typeface="Cambria Math" panose="02040503050406030204" pitchFamily="18" charset="0"/>
                        <a:ea typeface="宋体" panose="02010600030101010101" pitchFamily="2" charset="-122"/>
                      </a:rPr>
                      <m:t>%</m:t>
                    </m:r>
                  </m:oMath>
                </a14:m>
                <a:endParaRPr lang="en-US" altLang="zh-CN" sz="1800" b="1" dirty="0">
                  <a:latin typeface="Times New Roman" panose="02020603050405020304" pitchFamily="18" charset="0"/>
                  <a:ea typeface="宋体" panose="02010600030101010101" pitchFamily="2" charset="-122"/>
                </a:endParaRPr>
              </a:p>
              <a:p>
                <a:endParaRPr lang="en-US" altLang="zh-CN" sz="2400" dirty="0">
                  <a:latin typeface="Times New Roman" panose="02020603050405020304" pitchFamily="18" charset="0"/>
                  <a:ea typeface="宋体" panose="02010600030101010101" pitchFamily="2" charset="-122"/>
                </a:endParaRPr>
              </a:p>
            </p:txBody>
          </p:sp>
        </mc:Choice>
        <mc:Fallback xmlns="">
          <p:sp>
            <p:nvSpPr>
              <p:cNvPr id="26629" name="Rectangle 5">
                <a:extLst>
                  <a:ext uri="{FF2B5EF4-FFF2-40B4-BE49-F238E27FC236}">
                    <a16:creationId xmlns:a16="http://schemas.microsoft.com/office/drawing/2014/main" id="{CEF8E67F-4CF0-41C0-A33F-EC0E76EC2D4A}"/>
                  </a:ext>
                </a:extLst>
              </p:cNvPr>
              <p:cNvSpPr>
                <a:spLocks noGrp="1" noRot="1" noChangeAspect="1" noMove="1" noResize="1" noEditPoints="1" noAdjustHandles="1" noChangeArrowheads="1" noChangeShapeType="1" noTextEdit="1"/>
              </p:cNvSpPr>
              <p:nvPr>
                <p:ph type="body" idx="1"/>
              </p:nvPr>
            </p:nvSpPr>
            <p:spPr>
              <a:xfrm>
                <a:off x="755650" y="1169988"/>
                <a:ext cx="7500938" cy="5139332"/>
              </a:xfrm>
              <a:blipFill>
                <a:blip r:embed="rId2"/>
                <a:stretch>
                  <a:fillRect l="-569" t="-1305" r="-407"/>
                </a:stretch>
              </a:blipFill>
            </p:spPr>
            <p:txBody>
              <a:bodyPr/>
              <a:lstStyle/>
              <a:p>
                <a:r>
                  <a:rPr lang="zh-CN" altLang="en-US">
                    <a:noFill/>
                  </a:rPr>
                  <a:t> </a:t>
                </a:r>
              </a:p>
            </p:txBody>
          </p:sp>
        </mc:Fallback>
      </mc:AlternateContent>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8EC264AF-AB77-4C0E-ADBC-5658DC1A2339}"/>
              </a:ext>
            </a:extLst>
          </p:cNvPr>
          <p:cNvSpPr>
            <a:spLocks noGrp="1" noChangeArrowheads="1"/>
          </p:cNvSpPr>
          <p:nvPr>
            <p:ph type="title"/>
          </p:nvPr>
        </p:nvSpPr>
        <p:spPr bwMode="auto">
          <a:xfrm>
            <a:off x="457200" y="476673"/>
            <a:ext cx="8229600" cy="90132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dirty="0">
                <a:ea typeface="宋体" panose="02010600030101010101" pitchFamily="2" charset="-122"/>
              </a:rPr>
              <a:t>利率期限结构概念</a:t>
            </a:r>
          </a:p>
        </p:txBody>
      </p:sp>
      <p:graphicFrame>
        <p:nvGraphicFramePr>
          <p:cNvPr id="5" name="内容占位符 4">
            <a:extLst>
              <a:ext uri="{FF2B5EF4-FFF2-40B4-BE49-F238E27FC236}">
                <a16:creationId xmlns:a16="http://schemas.microsoft.com/office/drawing/2014/main" id="{E57F6107-8BE7-4728-8A8B-17074337B394}"/>
              </a:ext>
            </a:extLst>
          </p:cNvPr>
          <p:cNvGraphicFramePr>
            <a:graphicFrameLocks noGrp="1"/>
          </p:cNvGraphicFramePr>
          <p:nvPr>
            <p:ph sz="half" idx="1"/>
            <p:extLst>
              <p:ext uri="{D42A27DB-BD31-4B8C-83A1-F6EECF244321}">
                <p14:modId xmlns:p14="http://schemas.microsoft.com/office/powerpoint/2010/main" val="1736568200"/>
              </p:ext>
            </p:extLst>
          </p:nvPr>
        </p:nvGraphicFramePr>
        <p:xfrm>
          <a:off x="827584" y="1628800"/>
          <a:ext cx="5184775" cy="1549400"/>
        </p:xfrm>
        <a:graphic>
          <a:graphicData uri="http://schemas.openxmlformats.org/drawingml/2006/table">
            <a:tbl>
              <a:tblPr/>
              <a:tblGrid>
                <a:gridCol w="136842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1368425">
                  <a:extLst>
                    <a:ext uri="{9D8B030D-6E8A-4147-A177-3AD203B41FA5}">
                      <a16:colId xmlns:a16="http://schemas.microsoft.com/office/drawing/2014/main" val="20002"/>
                    </a:ext>
                  </a:extLst>
                </a:gridCol>
              </a:tblGrid>
              <a:tr h="38100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到期期限</a:t>
                      </a:r>
                      <a:endParaRPr kumimoji="0" lang="zh-CN" altLang="en-US" sz="2000" b="0" i="0" u="none" strike="noStrike" cap="none" normalizeH="0" baseline="0" dirty="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1</a:t>
                      </a:r>
                      <a:r>
                        <a:rPr kumimoji="0" lang="zh-CN" altLang="en-US"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元面值零息债券的</a:t>
                      </a:r>
                      <a:endPar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市场售价</a:t>
                      </a:r>
                      <a:endParaRPr kumimoji="0" lang="zh-CN" altLang="en-US" sz="2000" b="0" i="0" u="none" strike="noStrike" cap="none" normalizeH="0" baseline="0" dirty="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收益率</a:t>
                      </a:r>
                      <a:endParaRPr kumimoji="0" lang="zh-CN" altLang="en-US"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19685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a:t>
                      </a: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年期</a:t>
                      </a:r>
                      <a:endParaRPr kumimoji="0" lang="zh-CN" altLang="en-US"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0.95</a:t>
                      </a:r>
                      <a:endParaRPr kumimoji="0" lang="en-US" altLang="zh-CN"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5.26%</a:t>
                      </a:r>
                      <a:endParaRPr kumimoji="0" lang="en-US" altLang="zh-CN"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19685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2</a:t>
                      </a: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年期</a:t>
                      </a:r>
                      <a:endParaRPr kumimoji="0" lang="zh-CN" altLang="en-US"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0.88</a:t>
                      </a:r>
                      <a:endParaRPr kumimoji="0" lang="en-US" altLang="zh-CN"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6.60%</a:t>
                      </a:r>
                      <a:endParaRPr kumimoji="0" lang="en-US" altLang="zh-CN"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0320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 </a:t>
                      </a: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年期</a:t>
                      </a:r>
                      <a:endParaRPr kumimoji="0" lang="zh-CN" altLang="en-US"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0.80 </a:t>
                      </a:r>
                      <a:endParaRPr kumimoji="0" lang="en-US" altLang="zh-CN"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7.72%</a:t>
                      </a:r>
                      <a:endParaRPr kumimoji="0" lang="en-US" altLang="zh-CN" sz="2000" b="0" i="0" u="none" strike="noStrike" cap="none" normalizeH="0" baseline="0" dirty="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pic>
        <p:nvPicPr>
          <p:cNvPr id="27673" name="图片 80">
            <a:extLst>
              <a:ext uri="{FF2B5EF4-FFF2-40B4-BE49-F238E27FC236}">
                <a16:creationId xmlns:a16="http://schemas.microsoft.com/office/drawing/2014/main" id="{2AEB14F0-27BA-4866-A3C0-D87866C30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3429000"/>
            <a:ext cx="5184775"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C995E0C6-FC1E-A335-26D9-3883A0ED6040}"/>
              </a:ext>
            </a:extLst>
          </p:cNvPr>
          <p:cNvSpPr txBox="1"/>
          <p:nvPr/>
        </p:nvSpPr>
        <p:spPr>
          <a:xfrm>
            <a:off x="6228184" y="1623467"/>
            <a:ext cx="2232248" cy="1323439"/>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利率期限结构，是指不同期限的零息债券具有不同到期收益率的现象。</a:t>
            </a: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B9E12509-ED79-4F0E-98AD-52F6B29C3DE1}"/>
              </a:ext>
            </a:extLst>
          </p:cNvPr>
          <p:cNvSpPr>
            <a:spLocks noGrp="1"/>
          </p:cNvSpPr>
          <p:nvPr>
            <p:ph type="title"/>
          </p:nvPr>
        </p:nvSpPr>
        <p:spPr>
          <a:xfrm>
            <a:off x="323528" y="404664"/>
            <a:ext cx="8229600" cy="864096"/>
          </a:xfrm>
        </p:spPr>
        <p:txBody>
          <a:bodyPr/>
          <a:lstStyle/>
          <a:p>
            <a:r>
              <a:rPr lang="zh-CN" altLang="en-US" sz="4000" dirty="0"/>
              <a:t>导入案例</a:t>
            </a:r>
          </a:p>
        </p:txBody>
      </p:sp>
      <p:sp>
        <p:nvSpPr>
          <p:cNvPr id="6" name="内容占位符 5">
            <a:extLst>
              <a:ext uri="{FF2B5EF4-FFF2-40B4-BE49-F238E27FC236}">
                <a16:creationId xmlns:a16="http://schemas.microsoft.com/office/drawing/2014/main" id="{27050928-FAED-E65B-7B63-EA0359B4907C}"/>
              </a:ext>
            </a:extLst>
          </p:cNvPr>
          <p:cNvSpPr>
            <a:spLocks noGrp="1"/>
          </p:cNvSpPr>
          <p:nvPr>
            <p:ph idx="1"/>
          </p:nvPr>
        </p:nvSpPr>
        <p:spPr>
          <a:xfrm>
            <a:off x="685800" y="1247735"/>
            <a:ext cx="7772400" cy="5472609"/>
          </a:xfrm>
        </p:spPr>
        <p:txBody>
          <a:bodyPr/>
          <a:lstStyle/>
          <a:p>
            <a:r>
              <a:rPr lang="en-US" altLang="zh-CN" sz="2000" dirty="0"/>
              <a:t>2021</a:t>
            </a:r>
            <a:r>
              <a:rPr lang="zh-CN" altLang="en-US" sz="2000" dirty="0"/>
              <a:t>年</a:t>
            </a:r>
            <a:r>
              <a:rPr lang="en-US" altLang="zh-CN" sz="2000" dirty="0"/>
              <a:t>4</a:t>
            </a:r>
            <a:r>
              <a:rPr lang="zh-CN" altLang="en-US" sz="2000" dirty="0"/>
              <a:t>月</a:t>
            </a:r>
            <a:r>
              <a:rPr lang="en-US" altLang="zh-CN" sz="2000" dirty="0"/>
              <a:t>9</a:t>
            </a:r>
            <a:r>
              <a:rPr lang="zh-CN" altLang="en-US" sz="2000" dirty="0"/>
              <a:t>日，中国葛洲坝集团股份有限公司公开发行</a:t>
            </a:r>
            <a:r>
              <a:rPr lang="en-US" altLang="zh-CN" sz="2000" dirty="0"/>
              <a:t>2021</a:t>
            </a:r>
            <a:r>
              <a:rPr lang="zh-CN" altLang="en-US" sz="2000" dirty="0"/>
              <a:t>年可续期公司债券</a:t>
            </a:r>
            <a:r>
              <a:rPr lang="en-US" altLang="zh-CN" sz="2000" dirty="0"/>
              <a:t>(</a:t>
            </a:r>
            <a:r>
              <a:rPr lang="zh-CN" altLang="en-US" sz="2000" dirty="0"/>
              <a:t>面向专业投资者</a:t>
            </a:r>
            <a:r>
              <a:rPr lang="en-US" altLang="zh-CN" sz="2000" dirty="0"/>
              <a:t>)(</a:t>
            </a:r>
            <a:r>
              <a:rPr lang="zh-CN" altLang="en-US" sz="2000" dirty="0"/>
              <a:t>第一期</a:t>
            </a:r>
            <a:r>
              <a:rPr lang="en-US" altLang="zh-CN" sz="2000" dirty="0"/>
              <a:t>)</a:t>
            </a:r>
            <a:r>
              <a:rPr lang="zh-CN" altLang="en-US" sz="2000" dirty="0"/>
              <a:t>已于</a:t>
            </a:r>
            <a:r>
              <a:rPr lang="en-US" altLang="zh-CN" sz="2000" dirty="0"/>
              <a:t>2021</a:t>
            </a:r>
            <a:r>
              <a:rPr lang="zh-CN" altLang="en-US" sz="2000" dirty="0"/>
              <a:t>年</a:t>
            </a:r>
            <a:r>
              <a:rPr lang="en-US" altLang="zh-CN" sz="2000" dirty="0"/>
              <a:t>4</a:t>
            </a:r>
            <a:r>
              <a:rPr lang="zh-CN" altLang="en-US" sz="2000" dirty="0"/>
              <a:t>月</a:t>
            </a:r>
            <a:r>
              <a:rPr lang="en-US" altLang="zh-CN" sz="2000" dirty="0"/>
              <a:t>8</a:t>
            </a:r>
            <a:r>
              <a:rPr lang="zh-CN" altLang="en-US" sz="2000" dirty="0"/>
              <a:t>日发行，实际发行金额</a:t>
            </a:r>
            <a:r>
              <a:rPr lang="en-US" altLang="zh-CN" sz="2000" dirty="0"/>
              <a:t>30</a:t>
            </a:r>
            <a:r>
              <a:rPr lang="zh-CN" altLang="en-US" sz="2000" dirty="0"/>
              <a:t>亿元，最终首个周期的票面利率为</a:t>
            </a:r>
            <a:r>
              <a:rPr lang="en-US" altLang="zh-CN" sz="2000" dirty="0"/>
              <a:t>3.80%</a:t>
            </a:r>
            <a:r>
              <a:rPr lang="zh-CN" altLang="en-US" sz="2000" dirty="0"/>
              <a:t>。本期债券基础期限为</a:t>
            </a:r>
            <a:r>
              <a:rPr lang="en-US" altLang="zh-CN" sz="2000" dirty="0"/>
              <a:t>3</a:t>
            </a:r>
            <a:r>
              <a:rPr lang="zh-CN" altLang="en-US" sz="2000" dirty="0"/>
              <a:t>年，在约定的基础期限末及每个续期的周期末，发行人有权行使续期选择权，于发行人行使续期选择权时延长</a:t>
            </a:r>
            <a:r>
              <a:rPr lang="en-US" altLang="zh-CN" sz="2000" dirty="0"/>
              <a:t>1</a:t>
            </a:r>
            <a:r>
              <a:rPr lang="zh-CN" altLang="en-US" sz="2000" dirty="0"/>
              <a:t>个周期</a:t>
            </a:r>
            <a:r>
              <a:rPr lang="en-US" altLang="zh-CN" sz="2000" dirty="0"/>
              <a:t>(</a:t>
            </a:r>
            <a:r>
              <a:rPr lang="zh-CN" altLang="en-US" sz="2000" dirty="0"/>
              <a:t>即延长</a:t>
            </a:r>
            <a:r>
              <a:rPr lang="en-US" altLang="zh-CN" sz="2000" dirty="0"/>
              <a:t>3</a:t>
            </a:r>
            <a:r>
              <a:rPr lang="zh-CN" altLang="en-US" sz="2000" dirty="0"/>
              <a:t>年</a:t>
            </a:r>
            <a:r>
              <a:rPr lang="en-US" altLang="zh-CN" sz="2000" dirty="0"/>
              <a:t>)</a:t>
            </a:r>
            <a:r>
              <a:rPr lang="zh-CN" altLang="en-US" sz="2000" dirty="0"/>
              <a:t>，在发行人不行使续期选择权全额兑付时到期。</a:t>
            </a:r>
          </a:p>
          <a:p>
            <a:r>
              <a:rPr lang="en-US" altLang="zh-CN" sz="2000" dirty="0"/>
              <a:t>2022</a:t>
            </a:r>
            <a:r>
              <a:rPr lang="zh-CN" altLang="en-US" sz="2000" dirty="0"/>
              <a:t>年</a:t>
            </a:r>
            <a:r>
              <a:rPr lang="en-US" altLang="zh-CN" sz="2000" dirty="0"/>
              <a:t>10</a:t>
            </a:r>
            <a:r>
              <a:rPr lang="zh-CN" altLang="en-US" sz="2000" dirty="0"/>
              <a:t>月</a:t>
            </a:r>
            <a:r>
              <a:rPr lang="en-US" altLang="zh-CN" sz="2000" dirty="0"/>
              <a:t>28</a:t>
            </a:r>
            <a:r>
              <a:rPr lang="zh-CN" altLang="en-US" sz="2000" dirty="0"/>
              <a:t>日，广东省当日在澳门发行</a:t>
            </a:r>
            <a:r>
              <a:rPr lang="en-US" altLang="zh-CN" sz="2000" dirty="0"/>
              <a:t>20</a:t>
            </a:r>
            <a:r>
              <a:rPr lang="zh-CN" altLang="en-US" sz="2000" dirty="0"/>
              <a:t>亿元离岸人民币地方政府债券。债券面向机构投资者，期限为</a:t>
            </a:r>
            <a:r>
              <a:rPr lang="en-US" altLang="zh-CN" sz="2000" dirty="0"/>
              <a:t>3</a:t>
            </a:r>
            <a:r>
              <a:rPr lang="zh-CN" altLang="en-US" sz="2000" dirty="0"/>
              <a:t>年，发行利率定为</a:t>
            </a:r>
            <a:r>
              <a:rPr lang="en-US" altLang="zh-CN" sz="2000" dirty="0"/>
              <a:t>2.65%</a:t>
            </a:r>
            <a:r>
              <a:rPr lang="zh-CN" altLang="en-US" sz="2000" dirty="0"/>
              <a:t>，投资者认购踊跃，订单量达</a:t>
            </a:r>
            <a:r>
              <a:rPr lang="en-US" altLang="zh-CN" sz="2000" dirty="0"/>
              <a:t>50</a:t>
            </a:r>
            <a:r>
              <a:rPr lang="zh-CN" altLang="en-US" sz="2000" dirty="0"/>
              <a:t>亿元人民币，发行取得圆满成功。据介绍，这是继去年</a:t>
            </a:r>
            <a:r>
              <a:rPr lang="en-US" altLang="zh-CN" sz="2000" dirty="0"/>
              <a:t>10</a:t>
            </a:r>
            <a:r>
              <a:rPr lang="zh-CN" altLang="en-US" sz="2000" dirty="0"/>
              <a:t>月后，广东省在澳门发行的第二只离岸人民币地方政府债券。</a:t>
            </a:r>
          </a:p>
          <a:p>
            <a:r>
              <a:rPr lang="en-US" altLang="zh-CN" sz="2000" dirty="0"/>
              <a:t>2022</a:t>
            </a:r>
            <a:r>
              <a:rPr lang="zh-CN" altLang="en-US" sz="2000" dirty="0"/>
              <a:t>年</a:t>
            </a:r>
            <a:r>
              <a:rPr lang="en-US" altLang="zh-CN" sz="2000" dirty="0"/>
              <a:t>10</a:t>
            </a:r>
            <a:r>
              <a:rPr lang="zh-CN" altLang="en-US" sz="2000" dirty="0"/>
              <a:t>月</a:t>
            </a:r>
            <a:r>
              <a:rPr lang="en-US" altLang="zh-CN" sz="2000" dirty="0"/>
              <a:t>26</a:t>
            </a:r>
            <a:r>
              <a:rPr lang="zh-CN" altLang="en-US" sz="2000" dirty="0"/>
              <a:t>日，临港集团成功发行全球首单绿色双币种“明珠债”</a:t>
            </a:r>
            <a:r>
              <a:rPr lang="en-US" altLang="zh-CN" sz="2000" dirty="0"/>
              <a:t>(</a:t>
            </a:r>
            <a:r>
              <a:rPr lang="zh-CN" altLang="en-US" sz="2000" dirty="0"/>
              <a:t>自贸区债券</a:t>
            </a:r>
            <a:r>
              <a:rPr lang="en-US" altLang="zh-CN" sz="2000" dirty="0"/>
              <a:t>)</a:t>
            </a:r>
            <a:r>
              <a:rPr lang="zh-CN" altLang="en-US" sz="2000" dirty="0"/>
              <a:t>。其中，人民币发行规模</a:t>
            </a:r>
            <a:r>
              <a:rPr lang="en-US" altLang="zh-CN" sz="2000" dirty="0"/>
              <a:t>10</a:t>
            </a:r>
            <a:r>
              <a:rPr lang="zh-CN" altLang="en-US" sz="2000" dirty="0"/>
              <a:t>亿元，期限</a:t>
            </a:r>
            <a:r>
              <a:rPr lang="en-US" altLang="zh-CN" sz="2000" dirty="0"/>
              <a:t>3</a:t>
            </a:r>
            <a:r>
              <a:rPr lang="zh-CN" altLang="en-US" sz="2000" dirty="0"/>
              <a:t>年，最终发行利率</a:t>
            </a:r>
            <a:r>
              <a:rPr lang="en-US" altLang="zh-CN" sz="2000" dirty="0"/>
              <a:t>2.98%</a:t>
            </a:r>
            <a:r>
              <a:rPr lang="zh-CN" altLang="en-US" sz="2000" dirty="0"/>
              <a:t>，超额认购</a:t>
            </a:r>
            <a:r>
              <a:rPr lang="en-US" altLang="zh-CN" sz="2000" dirty="0"/>
              <a:t>2.06</a:t>
            </a:r>
            <a:r>
              <a:rPr lang="zh-CN" altLang="en-US" sz="2000" dirty="0"/>
              <a:t>倍；欧元规模为</a:t>
            </a:r>
            <a:r>
              <a:rPr lang="en-US" altLang="zh-CN" sz="2000" dirty="0"/>
              <a:t>5000</a:t>
            </a:r>
            <a:r>
              <a:rPr lang="zh-CN" altLang="en-US" sz="2000" dirty="0"/>
              <a:t>万欧元，期限</a:t>
            </a:r>
            <a:r>
              <a:rPr lang="en-US" altLang="zh-CN" sz="2000" dirty="0"/>
              <a:t>1</a:t>
            </a:r>
            <a:r>
              <a:rPr lang="zh-CN" altLang="en-US" sz="2000" dirty="0"/>
              <a:t>年，最终发行利率</a:t>
            </a:r>
            <a:r>
              <a:rPr lang="en-US" altLang="zh-CN" sz="2000" dirty="0"/>
              <a:t>3%</a:t>
            </a:r>
            <a:r>
              <a:rPr lang="zh-CN" altLang="en-US" sz="2000" dirty="0"/>
              <a:t>，超额认购</a:t>
            </a:r>
            <a:r>
              <a:rPr lang="en-US" altLang="zh-CN" sz="2000" dirty="0"/>
              <a:t>2.94</a:t>
            </a:r>
            <a:r>
              <a:rPr lang="zh-CN" altLang="en-US" sz="2000" dirty="0"/>
              <a:t>倍。</a:t>
            </a:r>
          </a:p>
        </p:txBody>
      </p:sp>
    </p:spTree>
    <p:extLst>
      <p:ext uri="{BB962C8B-B14F-4D97-AF65-F5344CB8AC3E}">
        <p14:creationId xmlns:p14="http://schemas.microsoft.com/office/powerpoint/2010/main" val="1512965988"/>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81E226D5-AFAC-453D-818C-A96230FBCA57}"/>
              </a:ext>
            </a:extLst>
          </p:cNvPr>
          <p:cNvSpPr>
            <a:spLocks noChangeArrowheads="1"/>
          </p:cNvSpPr>
          <p:nvPr/>
        </p:nvSpPr>
        <p:spPr bwMode="auto">
          <a:xfrm>
            <a:off x="635000" y="503238"/>
            <a:ext cx="7859713" cy="53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60000"/>
              </a:spcBef>
              <a:buClr>
                <a:srgbClr val="000000"/>
              </a:buClr>
              <a:buSzTx/>
              <a:buFontTx/>
              <a:buChar char="•"/>
            </a:pPr>
            <a:endParaRPr lang="zh-CN" altLang="en-US" sz="2400">
              <a:solidFill>
                <a:srgbClr val="000000"/>
              </a:solidFill>
              <a:latin typeface="Times New Roman" panose="02020603050405020304" pitchFamily="18" charset="0"/>
              <a:ea typeface="宋体" panose="02010600030101010101" pitchFamily="2" charset="-122"/>
            </a:endParaRPr>
          </a:p>
        </p:txBody>
      </p:sp>
      <p:sp>
        <p:nvSpPr>
          <p:cNvPr id="299013" name="Text Box 5">
            <a:extLst>
              <a:ext uri="{FF2B5EF4-FFF2-40B4-BE49-F238E27FC236}">
                <a16:creationId xmlns:a16="http://schemas.microsoft.com/office/drawing/2014/main" id="{915D6341-2543-4467-A5C9-13AD179ACC48}"/>
              </a:ext>
            </a:extLst>
          </p:cNvPr>
          <p:cNvSpPr txBox="1">
            <a:spLocks noChangeArrowheads="1"/>
          </p:cNvSpPr>
          <p:nvPr/>
        </p:nvSpPr>
        <p:spPr bwMode="auto">
          <a:xfrm>
            <a:off x="539750" y="404813"/>
            <a:ext cx="8135938" cy="1077912"/>
          </a:xfrm>
          <a:prstGeom prst="rect">
            <a:avLst/>
          </a:prstGeom>
          <a:noFill/>
          <a:ln w="12700">
            <a:noFill/>
            <a:miter lim="800000"/>
            <a:headEnd/>
            <a:tailEnd/>
          </a:ln>
          <a:effectLst/>
        </p:spPr>
        <p:txBody>
          <a:bodyPr>
            <a:spAutoFit/>
          </a:bodyPr>
          <a:lstStyle/>
          <a:p>
            <a:pPr algn="ctr">
              <a:defRPr/>
            </a:pPr>
            <a:r>
              <a:rPr lang="en-US" altLang="zh-CN" sz="2800" dirty="0">
                <a:solidFill>
                  <a:srgbClr val="008A84"/>
                </a:solidFill>
                <a:effectLst>
                  <a:outerShdw blurRad="38100" dist="38100" dir="2700000" algn="tl">
                    <a:srgbClr val="C0C0C0"/>
                  </a:outerShdw>
                </a:effectLst>
                <a:latin typeface="Times New Roman" pitchFamily="18" charset="0"/>
                <a:ea typeface="宋体" pitchFamily="2" charset="-122"/>
              </a:rPr>
              <a:t>Term Structure of Interest Rates</a:t>
            </a:r>
          </a:p>
          <a:p>
            <a:pPr algn="ctr">
              <a:defRPr/>
            </a:pPr>
            <a:r>
              <a:rPr lang="zh-CN" altLang="en-US" sz="3600" b="1" dirty="0">
                <a:solidFill>
                  <a:srgbClr val="008A84"/>
                </a:solidFill>
                <a:effectLst>
                  <a:outerShdw blurRad="38100" dist="38100" dir="2700000" algn="tl">
                    <a:srgbClr val="C0C0C0"/>
                  </a:outerShdw>
                </a:effectLst>
                <a:latin typeface="Times New Roman" pitchFamily="18" charset="0"/>
                <a:ea typeface="楷体_GB2312" pitchFamily="49" charset="-122"/>
              </a:rPr>
              <a:t>利率期限结构</a:t>
            </a:r>
          </a:p>
        </p:txBody>
      </p:sp>
      <p:grpSp>
        <p:nvGrpSpPr>
          <p:cNvPr id="28676" name="Group 78">
            <a:extLst>
              <a:ext uri="{FF2B5EF4-FFF2-40B4-BE49-F238E27FC236}">
                <a16:creationId xmlns:a16="http://schemas.microsoft.com/office/drawing/2014/main" id="{C1597094-1729-423D-913F-2FCD12428A0F}"/>
              </a:ext>
            </a:extLst>
          </p:cNvPr>
          <p:cNvGrpSpPr>
            <a:grpSpLocks/>
          </p:cNvGrpSpPr>
          <p:nvPr/>
        </p:nvGrpSpPr>
        <p:grpSpPr bwMode="auto">
          <a:xfrm>
            <a:off x="538163" y="1773238"/>
            <a:ext cx="7827962" cy="4727575"/>
            <a:chOff x="406" y="998"/>
            <a:chExt cx="4931" cy="2978"/>
          </a:xfrm>
        </p:grpSpPr>
        <p:sp>
          <p:nvSpPr>
            <p:cNvPr id="28679" name="Rectangle 8">
              <a:extLst>
                <a:ext uri="{FF2B5EF4-FFF2-40B4-BE49-F238E27FC236}">
                  <a16:creationId xmlns:a16="http://schemas.microsoft.com/office/drawing/2014/main" id="{4D439906-B926-4F0F-9373-5910822BF1F3}"/>
                </a:ext>
              </a:extLst>
            </p:cNvPr>
            <p:cNvSpPr>
              <a:spLocks noChangeArrowheads="1"/>
            </p:cNvSpPr>
            <p:nvPr/>
          </p:nvSpPr>
          <p:spPr bwMode="auto">
            <a:xfrm>
              <a:off x="798" y="1042"/>
              <a:ext cx="4462" cy="2538"/>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solidFill>
                  <a:srgbClr val="000000"/>
                </a:solidFill>
                <a:latin typeface="ZapfDingbats"/>
                <a:ea typeface="宋体" panose="02010600030101010101" pitchFamily="2" charset="-122"/>
              </a:endParaRPr>
            </a:p>
          </p:txBody>
        </p:sp>
        <p:sp>
          <p:nvSpPr>
            <p:cNvPr id="28680" name="Line 9">
              <a:extLst>
                <a:ext uri="{FF2B5EF4-FFF2-40B4-BE49-F238E27FC236}">
                  <a16:creationId xmlns:a16="http://schemas.microsoft.com/office/drawing/2014/main" id="{2C7BA567-65E4-4B26-8A8C-8C557B5B62B3}"/>
                </a:ext>
              </a:extLst>
            </p:cNvPr>
            <p:cNvSpPr>
              <a:spLocks noChangeShapeType="1"/>
            </p:cNvSpPr>
            <p:nvPr/>
          </p:nvSpPr>
          <p:spPr bwMode="auto">
            <a:xfrm>
              <a:off x="798" y="3157"/>
              <a:ext cx="446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1" name="Line 10">
              <a:extLst>
                <a:ext uri="{FF2B5EF4-FFF2-40B4-BE49-F238E27FC236}">
                  <a16:creationId xmlns:a16="http://schemas.microsoft.com/office/drawing/2014/main" id="{1EF2D8ED-AA32-44DC-ACB7-ECD08DF9F130}"/>
                </a:ext>
              </a:extLst>
            </p:cNvPr>
            <p:cNvSpPr>
              <a:spLocks noChangeShapeType="1"/>
            </p:cNvSpPr>
            <p:nvPr/>
          </p:nvSpPr>
          <p:spPr bwMode="auto">
            <a:xfrm>
              <a:off x="798" y="2735"/>
              <a:ext cx="446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11">
              <a:extLst>
                <a:ext uri="{FF2B5EF4-FFF2-40B4-BE49-F238E27FC236}">
                  <a16:creationId xmlns:a16="http://schemas.microsoft.com/office/drawing/2014/main" id="{11FC449A-3015-412C-A0BA-A8C6CE6FAF3E}"/>
                </a:ext>
              </a:extLst>
            </p:cNvPr>
            <p:cNvSpPr>
              <a:spLocks noChangeShapeType="1"/>
            </p:cNvSpPr>
            <p:nvPr/>
          </p:nvSpPr>
          <p:spPr bwMode="auto">
            <a:xfrm>
              <a:off x="798" y="2312"/>
              <a:ext cx="446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12">
              <a:extLst>
                <a:ext uri="{FF2B5EF4-FFF2-40B4-BE49-F238E27FC236}">
                  <a16:creationId xmlns:a16="http://schemas.microsoft.com/office/drawing/2014/main" id="{85DDE181-9C38-4A58-A850-E6B23E4E9051}"/>
                </a:ext>
              </a:extLst>
            </p:cNvPr>
            <p:cNvSpPr>
              <a:spLocks noChangeShapeType="1"/>
            </p:cNvSpPr>
            <p:nvPr/>
          </p:nvSpPr>
          <p:spPr bwMode="auto">
            <a:xfrm>
              <a:off x="798" y="1887"/>
              <a:ext cx="446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13">
              <a:extLst>
                <a:ext uri="{FF2B5EF4-FFF2-40B4-BE49-F238E27FC236}">
                  <a16:creationId xmlns:a16="http://schemas.microsoft.com/office/drawing/2014/main" id="{8885D214-CE68-45FC-84CA-36FE6F7BC3A2}"/>
                </a:ext>
              </a:extLst>
            </p:cNvPr>
            <p:cNvSpPr>
              <a:spLocks noChangeShapeType="1"/>
            </p:cNvSpPr>
            <p:nvPr/>
          </p:nvSpPr>
          <p:spPr bwMode="auto">
            <a:xfrm>
              <a:off x="798" y="1465"/>
              <a:ext cx="446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4">
              <a:extLst>
                <a:ext uri="{FF2B5EF4-FFF2-40B4-BE49-F238E27FC236}">
                  <a16:creationId xmlns:a16="http://schemas.microsoft.com/office/drawing/2014/main" id="{CDE44224-E393-4A83-99C3-F286AB931DC9}"/>
                </a:ext>
              </a:extLst>
            </p:cNvPr>
            <p:cNvSpPr>
              <a:spLocks noChangeShapeType="1"/>
            </p:cNvSpPr>
            <p:nvPr/>
          </p:nvSpPr>
          <p:spPr bwMode="auto">
            <a:xfrm>
              <a:off x="798" y="1042"/>
              <a:ext cx="446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Rectangle 15">
              <a:extLst>
                <a:ext uri="{FF2B5EF4-FFF2-40B4-BE49-F238E27FC236}">
                  <a16:creationId xmlns:a16="http://schemas.microsoft.com/office/drawing/2014/main" id="{6FB4F412-A5AD-488F-AF4A-5A739C7C0D1B}"/>
                </a:ext>
              </a:extLst>
            </p:cNvPr>
            <p:cNvSpPr>
              <a:spLocks noChangeArrowheads="1"/>
            </p:cNvSpPr>
            <p:nvPr/>
          </p:nvSpPr>
          <p:spPr bwMode="auto">
            <a:xfrm>
              <a:off x="798" y="1042"/>
              <a:ext cx="4462" cy="2538"/>
            </a:xfrm>
            <a:prstGeom prst="rect">
              <a:avLst/>
            </a:prstGeom>
            <a:noFill/>
            <a:ln w="11113">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solidFill>
                  <a:srgbClr val="000000"/>
                </a:solidFill>
                <a:latin typeface="ZapfDingbats"/>
                <a:ea typeface="宋体" panose="02010600030101010101" pitchFamily="2" charset="-122"/>
              </a:endParaRPr>
            </a:p>
          </p:txBody>
        </p:sp>
        <p:sp>
          <p:nvSpPr>
            <p:cNvPr id="28687" name="Line 16">
              <a:extLst>
                <a:ext uri="{FF2B5EF4-FFF2-40B4-BE49-F238E27FC236}">
                  <a16:creationId xmlns:a16="http://schemas.microsoft.com/office/drawing/2014/main" id="{B7DEFD47-8F7E-4E47-96C0-71C96BEE7031}"/>
                </a:ext>
              </a:extLst>
            </p:cNvPr>
            <p:cNvSpPr>
              <a:spLocks noChangeShapeType="1"/>
            </p:cNvSpPr>
            <p:nvPr/>
          </p:nvSpPr>
          <p:spPr bwMode="auto">
            <a:xfrm>
              <a:off x="798" y="1042"/>
              <a:ext cx="0" cy="25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7">
              <a:extLst>
                <a:ext uri="{FF2B5EF4-FFF2-40B4-BE49-F238E27FC236}">
                  <a16:creationId xmlns:a16="http://schemas.microsoft.com/office/drawing/2014/main" id="{FEFDB34F-9731-4330-BE90-3E517A10E47B}"/>
                </a:ext>
              </a:extLst>
            </p:cNvPr>
            <p:cNvSpPr>
              <a:spLocks noChangeShapeType="1"/>
            </p:cNvSpPr>
            <p:nvPr/>
          </p:nvSpPr>
          <p:spPr bwMode="auto">
            <a:xfrm>
              <a:off x="775" y="3580"/>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8">
              <a:extLst>
                <a:ext uri="{FF2B5EF4-FFF2-40B4-BE49-F238E27FC236}">
                  <a16:creationId xmlns:a16="http://schemas.microsoft.com/office/drawing/2014/main" id="{834D8F12-1828-4A8E-BE26-5D48B30E0E85}"/>
                </a:ext>
              </a:extLst>
            </p:cNvPr>
            <p:cNvSpPr>
              <a:spLocks noChangeShapeType="1"/>
            </p:cNvSpPr>
            <p:nvPr/>
          </p:nvSpPr>
          <p:spPr bwMode="auto">
            <a:xfrm>
              <a:off x="775" y="3157"/>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19">
              <a:extLst>
                <a:ext uri="{FF2B5EF4-FFF2-40B4-BE49-F238E27FC236}">
                  <a16:creationId xmlns:a16="http://schemas.microsoft.com/office/drawing/2014/main" id="{F7EDF5BF-F73D-40E5-AE7A-2BE9CDB4A82B}"/>
                </a:ext>
              </a:extLst>
            </p:cNvPr>
            <p:cNvSpPr>
              <a:spLocks noChangeShapeType="1"/>
            </p:cNvSpPr>
            <p:nvPr/>
          </p:nvSpPr>
          <p:spPr bwMode="auto">
            <a:xfrm>
              <a:off x="775" y="2735"/>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20">
              <a:extLst>
                <a:ext uri="{FF2B5EF4-FFF2-40B4-BE49-F238E27FC236}">
                  <a16:creationId xmlns:a16="http://schemas.microsoft.com/office/drawing/2014/main" id="{FF9F5245-734E-4D5E-836C-B9694A22BFED}"/>
                </a:ext>
              </a:extLst>
            </p:cNvPr>
            <p:cNvSpPr>
              <a:spLocks noChangeShapeType="1"/>
            </p:cNvSpPr>
            <p:nvPr/>
          </p:nvSpPr>
          <p:spPr bwMode="auto">
            <a:xfrm>
              <a:off x="775" y="2312"/>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21">
              <a:extLst>
                <a:ext uri="{FF2B5EF4-FFF2-40B4-BE49-F238E27FC236}">
                  <a16:creationId xmlns:a16="http://schemas.microsoft.com/office/drawing/2014/main" id="{240C3EA2-681E-4AF9-B254-43B9FE9F97FA}"/>
                </a:ext>
              </a:extLst>
            </p:cNvPr>
            <p:cNvSpPr>
              <a:spLocks noChangeShapeType="1"/>
            </p:cNvSpPr>
            <p:nvPr/>
          </p:nvSpPr>
          <p:spPr bwMode="auto">
            <a:xfrm>
              <a:off x="775" y="1887"/>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22">
              <a:extLst>
                <a:ext uri="{FF2B5EF4-FFF2-40B4-BE49-F238E27FC236}">
                  <a16:creationId xmlns:a16="http://schemas.microsoft.com/office/drawing/2014/main" id="{1EF46795-B4E6-46A2-B7C9-2300E22100D6}"/>
                </a:ext>
              </a:extLst>
            </p:cNvPr>
            <p:cNvSpPr>
              <a:spLocks noChangeShapeType="1"/>
            </p:cNvSpPr>
            <p:nvPr/>
          </p:nvSpPr>
          <p:spPr bwMode="auto">
            <a:xfrm>
              <a:off x="775" y="1465"/>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23">
              <a:extLst>
                <a:ext uri="{FF2B5EF4-FFF2-40B4-BE49-F238E27FC236}">
                  <a16:creationId xmlns:a16="http://schemas.microsoft.com/office/drawing/2014/main" id="{E82AA251-EA89-4485-BABA-4AE13512850B}"/>
                </a:ext>
              </a:extLst>
            </p:cNvPr>
            <p:cNvSpPr>
              <a:spLocks noChangeShapeType="1"/>
            </p:cNvSpPr>
            <p:nvPr/>
          </p:nvSpPr>
          <p:spPr bwMode="auto">
            <a:xfrm>
              <a:off x="775" y="1042"/>
              <a:ext cx="23"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24">
              <a:extLst>
                <a:ext uri="{FF2B5EF4-FFF2-40B4-BE49-F238E27FC236}">
                  <a16:creationId xmlns:a16="http://schemas.microsoft.com/office/drawing/2014/main" id="{8D350363-D1A9-4F6A-BD07-3A4D10FA0146}"/>
                </a:ext>
              </a:extLst>
            </p:cNvPr>
            <p:cNvSpPr>
              <a:spLocks noChangeShapeType="1"/>
            </p:cNvSpPr>
            <p:nvPr/>
          </p:nvSpPr>
          <p:spPr bwMode="auto">
            <a:xfrm>
              <a:off x="798" y="3580"/>
              <a:ext cx="4462" cy="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25">
              <a:extLst>
                <a:ext uri="{FF2B5EF4-FFF2-40B4-BE49-F238E27FC236}">
                  <a16:creationId xmlns:a16="http://schemas.microsoft.com/office/drawing/2014/main" id="{1D62DC13-A619-41F1-A321-DD1827B08EC7}"/>
                </a:ext>
              </a:extLst>
            </p:cNvPr>
            <p:cNvSpPr>
              <a:spLocks noChangeShapeType="1"/>
            </p:cNvSpPr>
            <p:nvPr/>
          </p:nvSpPr>
          <p:spPr bwMode="auto">
            <a:xfrm flipV="1">
              <a:off x="798" y="358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26">
              <a:extLst>
                <a:ext uri="{FF2B5EF4-FFF2-40B4-BE49-F238E27FC236}">
                  <a16:creationId xmlns:a16="http://schemas.microsoft.com/office/drawing/2014/main" id="{91CF34E0-BFAD-4C0E-B7C4-FC4A465E6A4E}"/>
                </a:ext>
              </a:extLst>
            </p:cNvPr>
            <p:cNvSpPr>
              <a:spLocks noChangeShapeType="1"/>
            </p:cNvSpPr>
            <p:nvPr/>
          </p:nvSpPr>
          <p:spPr bwMode="auto">
            <a:xfrm flipV="1">
              <a:off x="1542" y="358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27">
              <a:extLst>
                <a:ext uri="{FF2B5EF4-FFF2-40B4-BE49-F238E27FC236}">
                  <a16:creationId xmlns:a16="http://schemas.microsoft.com/office/drawing/2014/main" id="{D0A45376-DE8A-4831-85E8-C1BFB2554850}"/>
                </a:ext>
              </a:extLst>
            </p:cNvPr>
            <p:cNvSpPr>
              <a:spLocks noChangeShapeType="1"/>
            </p:cNvSpPr>
            <p:nvPr/>
          </p:nvSpPr>
          <p:spPr bwMode="auto">
            <a:xfrm flipV="1">
              <a:off x="2285" y="358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Line 28">
              <a:extLst>
                <a:ext uri="{FF2B5EF4-FFF2-40B4-BE49-F238E27FC236}">
                  <a16:creationId xmlns:a16="http://schemas.microsoft.com/office/drawing/2014/main" id="{B30C154A-3807-4AAD-8947-113E07A886C5}"/>
                </a:ext>
              </a:extLst>
            </p:cNvPr>
            <p:cNvSpPr>
              <a:spLocks noChangeShapeType="1"/>
            </p:cNvSpPr>
            <p:nvPr/>
          </p:nvSpPr>
          <p:spPr bwMode="auto">
            <a:xfrm flipV="1">
              <a:off x="3029" y="358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29">
              <a:extLst>
                <a:ext uri="{FF2B5EF4-FFF2-40B4-BE49-F238E27FC236}">
                  <a16:creationId xmlns:a16="http://schemas.microsoft.com/office/drawing/2014/main" id="{0660A1CE-AC8B-421A-84C9-61B01E92E60A}"/>
                </a:ext>
              </a:extLst>
            </p:cNvPr>
            <p:cNvSpPr>
              <a:spLocks noChangeShapeType="1"/>
            </p:cNvSpPr>
            <p:nvPr/>
          </p:nvSpPr>
          <p:spPr bwMode="auto">
            <a:xfrm flipV="1">
              <a:off x="3773" y="358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Line 30">
              <a:extLst>
                <a:ext uri="{FF2B5EF4-FFF2-40B4-BE49-F238E27FC236}">
                  <a16:creationId xmlns:a16="http://schemas.microsoft.com/office/drawing/2014/main" id="{552EA482-203C-4C96-A61C-98989ADF2322}"/>
                </a:ext>
              </a:extLst>
            </p:cNvPr>
            <p:cNvSpPr>
              <a:spLocks noChangeShapeType="1"/>
            </p:cNvSpPr>
            <p:nvPr/>
          </p:nvSpPr>
          <p:spPr bwMode="auto">
            <a:xfrm flipV="1">
              <a:off x="4516" y="358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Line 31">
              <a:extLst>
                <a:ext uri="{FF2B5EF4-FFF2-40B4-BE49-F238E27FC236}">
                  <a16:creationId xmlns:a16="http://schemas.microsoft.com/office/drawing/2014/main" id="{86AD22B1-72F1-43CD-80BE-1E07E7167CE6}"/>
                </a:ext>
              </a:extLst>
            </p:cNvPr>
            <p:cNvSpPr>
              <a:spLocks noChangeShapeType="1"/>
            </p:cNvSpPr>
            <p:nvPr/>
          </p:nvSpPr>
          <p:spPr bwMode="auto">
            <a:xfrm flipV="1">
              <a:off x="5260" y="3580"/>
              <a:ext cx="0" cy="2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Freeform 32">
              <a:extLst>
                <a:ext uri="{FF2B5EF4-FFF2-40B4-BE49-F238E27FC236}">
                  <a16:creationId xmlns:a16="http://schemas.microsoft.com/office/drawing/2014/main" id="{942B5FD3-8E05-4816-9F92-BFC9DB946C6C}"/>
                </a:ext>
              </a:extLst>
            </p:cNvPr>
            <p:cNvSpPr>
              <a:spLocks/>
            </p:cNvSpPr>
            <p:nvPr/>
          </p:nvSpPr>
          <p:spPr bwMode="auto">
            <a:xfrm>
              <a:off x="937" y="2958"/>
              <a:ext cx="150" cy="183"/>
            </a:xfrm>
            <a:custGeom>
              <a:avLst/>
              <a:gdLst>
                <a:gd name="T0" fmla="*/ 0 w 150"/>
                <a:gd name="T1" fmla="*/ 183 h 183"/>
                <a:gd name="T2" fmla="*/ 20 w 150"/>
                <a:gd name="T3" fmla="*/ 160 h 183"/>
                <a:gd name="T4" fmla="*/ 38 w 150"/>
                <a:gd name="T5" fmla="*/ 135 h 183"/>
                <a:gd name="T6" fmla="*/ 75 w 150"/>
                <a:gd name="T7" fmla="*/ 86 h 183"/>
                <a:gd name="T8" fmla="*/ 95 w 150"/>
                <a:gd name="T9" fmla="*/ 62 h 183"/>
                <a:gd name="T10" fmla="*/ 113 w 150"/>
                <a:gd name="T11" fmla="*/ 39 h 183"/>
                <a:gd name="T12" fmla="*/ 132 w 150"/>
                <a:gd name="T13" fmla="*/ 18 h 183"/>
                <a:gd name="T14" fmla="*/ 150 w 150"/>
                <a:gd name="T15" fmla="*/ 0 h 183"/>
                <a:gd name="T16" fmla="*/ 0 60000 65536"/>
                <a:gd name="T17" fmla="*/ 0 60000 65536"/>
                <a:gd name="T18" fmla="*/ 0 60000 65536"/>
                <a:gd name="T19" fmla="*/ 0 60000 65536"/>
                <a:gd name="T20" fmla="*/ 0 60000 65536"/>
                <a:gd name="T21" fmla="*/ 0 60000 65536"/>
                <a:gd name="T22" fmla="*/ 0 60000 65536"/>
                <a:gd name="T23" fmla="*/ 0 60000 65536"/>
                <a:gd name="T24" fmla="*/ 0 w 150"/>
                <a:gd name="T25" fmla="*/ 0 h 183"/>
                <a:gd name="T26" fmla="*/ 150 w 150"/>
                <a:gd name="T27" fmla="*/ 183 h 18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 h="183">
                  <a:moveTo>
                    <a:pt x="0" y="183"/>
                  </a:moveTo>
                  <a:lnTo>
                    <a:pt x="20" y="160"/>
                  </a:lnTo>
                  <a:lnTo>
                    <a:pt x="38" y="135"/>
                  </a:lnTo>
                  <a:lnTo>
                    <a:pt x="75" y="86"/>
                  </a:lnTo>
                  <a:lnTo>
                    <a:pt x="95" y="62"/>
                  </a:lnTo>
                  <a:lnTo>
                    <a:pt x="113" y="39"/>
                  </a:lnTo>
                  <a:lnTo>
                    <a:pt x="132" y="18"/>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4" name="Freeform 33">
              <a:extLst>
                <a:ext uri="{FF2B5EF4-FFF2-40B4-BE49-F238E27FC236}">
                  <a16:creationId xmlns:a16="http://schemas.microsoft.com/office/drawing/2014/main" id="{82D8C82A-0FD4-4C8D-AA55-2957CD9F445E}"/>
                </a:ext>
              </a:extLst>
            </p:cNvPr>
            <p:cNvSpPr>
              <a:spLocks/>
            </p:cNvSpPr>
            <p:nvPr/>
          </p:nvSpPr>
          <p:spPr bwMode="auto">
            <a:xfrm>
              <a:off x="1087" y="2868"/>
              <a:ext cx="148" cy="90"/>
            </a:xfrm>
            <a:custGeom>
              <a:avLst/>
              <a:gdLst>
                <a:gd name="T0" fmla="*/ 0 w 148"/>
                <a:gd name="T1" fmla="*/ 90 h 90"/>
                <a:gd name="T2" fmla="*/ 18 w 148"/>
                <a:gd name="T3" fmla="*/ 74 h 90"/>
                <a:gd name="T4" fmla="*/ 38 w 148"/>
                <a:gd name="T5" fmla="*/ 62 h 90"/>
                <a:gd name="T6" fmla="*/ 56 w 148"/>
                <a:gd name="T7" fmla="*/ 49 h 90"/>
                <a:gd name="T8" fmla="*/ 75 w 148"/>
                <a:gd name="T9" fmla="*/ 39 h 90"/>
                <a:gd name="T10" fmla="*/ 111 w 148"/>
                <a:gd name="T11" fmla="*/ 19 h 90"/>
                <a:gd name="T12" fmla="*/ 148 w 148"/>
                <a:gd name="T13" fmla="*/ 0 h 90"/>
                <a:gd name="T14" fmla="*/ 0 60000 65536"/>
                <a:gd name="T15" fmla="*/ 0 60000 65536"/>
                <a:gd name="T16" fmla="*/ 0 60000 65536"/>
                <a:gd name="T17" fmla="*/ 0 60000 65536"/>
                <a:gd name="T18" fmla="*/ 0 60000 65536"/>
                <a:gd name="T19" fmla="*/ 0 60000 65536"/>
                <a:gd name="T20" fmla="*/ 0 60000 65536"/>
                <a:gd name="T21" fmla="*/ 0 w 148"/>
                <a:gd name="T22" fmla="*/ 0 h 90"/>
                <a:gd name="T23" fmla="*/ 148 w 148"/>
                <a:gd name="T24" fmla="*/ 90 h 9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8" h="90">
                  <a:moveTo>
                    <a:pt x="0" y="90"/>
                  </a:moveTo>
                  <a:lnTo>
                    <a:pt x="18" y="74"/>
                  </a:lnTo>
                  <a:lnTo>
                    <a:pt x="38" y="62"/>
                  </a:lnTo>
                  <a:lnTo>
                    <a:pt x="56" y="49"/>
                  </a:lnTo>
                  <a:lnTo>
                    <a:pt x="75" y="39"/>
                  </a:lnTo>
                  <a:lnTo>
                    <a:pt x="111" y="19"/>
                  </a:lnTo>
                  <a:lnTo>
                    <a:pt x="148"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5" name="Freeform 34">
              <a:extLst>
                <a:ext uri="{FF2B5EF4-FFF2-40B4-BE49-F238E27FC236}">
                  <a16:creationId xmlns:a16="http://schemas.microsoft.com/office/drawing/2014/main" id="{447519B0-198D-4202-A816-EDE7E8107275}"/>
                </a:ext>
              </a:extLst>
            </p:cNvPr>
            <p:cNvSpPr>
              <a:spLocks/>
            </p:cNvSpPr>
            <p:nvPr/>
          </p:nvSpPr>
          <p:spPr bwMode="auto">
            <a:xfrm>
              <a:off x="1235" y="2781"/>
              <a:ext cx="148" cy="87"/>
            </a:xfrm>
            <a:custGeom>
              <a:avLst/>
              <a:gdLst>
                <a:gd name="T0" fmla="*/ 0 w 148"/>
                <a:gd name="T1" fmla="*/ 87 h 87"/>
                <a:gd name="T2" fmla="*/ 74 w 148"/>
                <a:gd name="T3" fmla="*/ 42 h 87"/>
                <a:gd name="T4" fmla="*/ 148 w 148"/>
                <a:gd name="T5" fmla="*/ 0 h 87"/>
                <a:gd name="T6" fmla="*/ 0 60000 65536"/>
                <a:gd name="T7" fmla="*/ 0 60000 65536"/>
                <a:gd name="T8" fmla="*/ 0 60000 65536"/>
                <a:gd name="T9" fmla="*/ 0 w 148"/>
                <a:gd name="T10" fmla="*/ 0 h 87"/>
                <a:gd name="T11" fmla="*/ 148 w 148"/>
                <a:gd name="T12" fmla="*/ 87 h 87"/>
              </a:gdLst>
              <a:ahLst/>
              <a:cxnLst>
                <a:cxn ang="T6">
                  <a:pos x="T0" y="T1"/>
                </a:cxn>
                <a:cxn ang="T7">
                  <a:pos x="T2" y="T3"/>
                </a:cxn>
                <a:cxn ang="T8">
                  <a:pos x="T4" y="T5"/>
                </a:cxn>
              </a:cxnLst>
              <a:rect l="T9" t="T10" r="T11" b="T12"/>
              <a:pathLst>
                <a:path w="148" h="87">
                  <a:moveTo>
                    <a:pt x="0" y="87"/>
                  </a:moveTo>
                  <a:lnTo>
                    <a:pt x="74" y="42"/>
                  </a:lnTo>
                  <a:lnTo>
                    <a:pt x="148"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6" name="Freeform 35">
              <a:extLst>
                <a:ext uri="{FF2B5EF4-FFF2-40B4-BE49-F238E27FC236}">
                  <a16:creationId xmlns:a16="http://schemas.microsoft.com/office/drawing/2014/main" id="{AEFDA8C0-7DF4-4A80-9BE2-00ACC169217F}"/>
                </a:ext>
              </a:extLst>
            </p:cNvPr>
            <p:cNvSpPr>
              <a:spLocks/>
            </p:cNvSpPr>
            <p:nvPr/>
          </p:nvSpPr>
          <p:spPr bwMode="auto">
            <a:xfrm>
              <a:off x="1383" y="2694"/>
              <a:ext cx="150" cy="87"/>
            </a:xfrm>
            <a:custGeom>
              <a:avLst/>
              <a:gdLst>
                <a:gd name="T0" fmla="*/ 0 w 150"/>
                <a:gd name="T1" fmla="*/ 87 h 87"/>
                <a:gd name="T2" fmla="*/ 75 w 150"/>
                <a:gd name="T3" fmla="*/ 42 h 87"/>
                <a:gd name="T4" fmla="*/ 150 w 150"/>
                <a:gd name="T5" fmla="*/ 0 h 87"/>
                <a:gd name="T6" fmla="*/ 0 60000 65536"/>
                <a:gd name="T7" fmla="*/ 0 60000 65536"/>
                <a:gd name="T8" fmla="*/ 0 60000 65536"/>
                <a:gd name="T9" fmla="*/ 0 w 150"/>
                <a:gd name="T10" fmla="*/ 0 h 87"/>
                <a:gd name="T11" fmla="*/ 150 w 150"/>
                <a:gd name="T12" fmla="*/ 87 h 87"/>
              </a:gdLst>
              <a:ahLst/>
              <a:cxnLst>
                <a:cxn ang="T6">
                  <a:pos x="T0" y="T1"/>
                </a:cxn>
                <a:cxn ang="T7">
                  <a:pos x="T2" y="T3"/>
                </a:cxn>
                <a:cxn ang="T8">
                  <a:pos x="T4" y="T5"/>
                </a:cxn>
              </a:cxnLst>
              <a:rect l="T9" t="T10" r="T11" b="T12"/>
              <a:pathLst>
                <a:path w="150" h="87">
                  <a:moveTo>
                    <a:pt x="0" y="87"/>
                  </a:moveTo>
                  <a:lnTo>
                    <a:pt x="75" y="42"/>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7" name="Freeform 36">
              <a:extLst>
                <a:ext uri="{FF2B5EF4-FFF2-40B4-BE49-F238E27FC236}">
                  <a16:creationId xmlns:a16="http://schemas.microsoft.com/office/drawing/2014/main" id="{1E563D91-86D4-49B7-B2D4-5D0E05FCED24}"/>
                </a:ext>
              </a:extLst>
            </p:cNvPr>
            <p:cNvSpPr>
              <a:spLocks/>
            </p:cNvSpPr>
            <p:nvPr/>
          </p:nvSpPr>
          <p:spPr bwMode="auto">
            <a:xfrm>
              <a:off x="1533" y="2610"/>
              <a:ext cx="149" cy="84"/>
            </a:xfrm>
            <a:custGeom>
              <a:avLst/>
              <a:gdLst>
                <a:gd name="T0" fmla="*/ 0 w 149"/>
                <a:gd name="T1" fmla="*/ 84 h 84"/>
                <a:gd name="T2" fmla="*/ 75 w 149"/>
                <a:gd name="T3" fmla="*/ 41 h 84"/>
                <a:gd name="T4" fmla="*/ 149 w 149"/>
                <a:gd name="T5" fmla="*/ 0 h 84"/>
                <a:gd name="T6" fmla="*/ 0 60000 65536"/>
                <a:gd name="T7" fmla="*/ 0 60000 65536"/>
                <a:gd name="T8" fmla="*/ 0 60000 65536"/>
                <a:gd name="T9" fmla="*/ 0 w 149"/>
                <a:gd name="T10" fmla="*/ 0 h 84"/>
                <a:gd name="T11" fmla="*/ 149 w 149"/>
                <a:gd name="T12" fmla="*/ 84 h 84"/>
              </a:gdLst>
              <a:ahLst/>
              <a:cxnLst>
                <a:cxn ang="T6">
                  <a:pos x="T0" y="T1"/>
                </a:cxn>
                <a:cxn ang="T7">
                  <a:pos x="T2" y="T3"/>
                </a:cxn>
                <a:cxn ang="T8">
                  <a:pos x="T4" y="T5"/>
                </a:cxn>
              </a:cxnLst>
              <a:rect l="T9" t="T10" r="T11" b="T12"/>
              <a:pathLst>
                <a:path w="149" h="84">
                  <a:moveTo>
                    <a:pt x="0" y="84"/>
                  </a:moveTo>
                  <a:lnTo>
                    <a:pt x="75" y="41"/>
                  </a:lnTo>
                  <a:lnTo>
                    <a:pt x="149"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8" name="Line 37">
              <a:extLst>
                <a:ext uri="{FF2B5EF4-FFF2-40B4-BE49-F238E27FC236}">
                  <a16:creationId xmlns:a16="http://schemas.microsoft.com/office/drawing/2014/main" id="{06F5A1F1-2AA2-4369-8C39-8D65A5220976}"/>
                </a:ext>
              </a:extLst>
            </p:cNvPr>
            <p:cNvSpPr>
              <a:spLocks noChangeShapeType="1"/>
            </p:cNvSpPr>
            <p:nvPr/>
          </p:nvSpPr>
          <p:spPr bwMode="auto">
            <a:xfrm flipV="1">
              <a:off x="1682" y="2527"/>
              <a:ext cx="148" cy="8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Freeform 38">
              <a:extLst>
                <a:ext uri="{FF2B5EF4-FFF2-40B4-BE49-F238E27FC236}">
                  <a16:creationId xmlns:a16="http://schemas.microsoft.com/office/drawing/2014/main" id="{32C5620E-DB15-4152-81E8-BC8613992C68}"/>
                </a:ext>
              </a:extLst>
            </p:cNvPr>
            <p:cNvSpPr>
              <a:spLocks/>
            </p:cNvSpPr>
            <p:nvPr/>
          </p:nvSpPr>
          <p:spPr bwMode="auto">
            <a:xfrm>
              <a:off x="1830" y="2445"/>
              <a:ext cx="150" cy="82"/>
            </a:xfrm>
            <a:custGeom>
              <a:avLst/>
              <a:gdLst>
                <a:gd name="T0" fmla="*/ 0 w 150"/>
                <a:gd name="T1" fmla="*/ 82 h 82"/>
                <a:gd name="T2" fmla="*/ 75 w 150"/>
                <a:gd name="T3" fmla="*/ 41 h 82"/>
                <a:gd name="T4" fmla="*/ 150 w 150"/>
                <a:gd name="T5" fmla="*/ 0 h 82"/>
                <a:gd name="T6" fmla="*/ 0 60000 65536"/>
                <a:gd name="T7" fmla="*/ 0 60000 65536"/>
                <a:gd name="T8" fmla="*/ 0 60000 65536"/>
                <a:gd name="T9" fmla="*/ 0 w 150"/>
                <a:gd name="T10" fmla="*/ 0 h 82"/>
                <a:gd name="T11" fmla="*/ 150 w 150"/>
                <a:gd name="T12" fmla="*/ 82 h 82"/>
              </a:gdLst>
              <a:ahLst/>
              <a:cxnLst>
                <a:cxn ang="T6">
                  <a:pos x="T0" y="T1"/>
                </a:cxn>
                <a:cxn ang="T7">
                  <a:pos x="T2" y="T3"/>
                </a:cxn>
                <a:cxn ang="T8">
                  <a:pos x="T4" y="T5"/>
                </a:cxn>
              </a:cxnLst>
              <a:rect l="T9" t="T10" r="T11" b="T12"/>
              <a:pathLst>
                <a:path w="150" h="82">
                  <a:moveTo>
                    <a:pt x="0" y="82"/>
                  </a:moveTo>
                  <a:lnTo>
                    <a:pt x="75" y="41"/>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0" name="Line 39">
              <a:extLst>
                <a:ext uri="{FF2B5EF4-FFF2-40B4-BE49-F238E27FC236}">
                  <a16:creationId xmlns:a16="http://schemas.microsoft.com/office/drawing/2014/main" id="{51DD5A15-B343-4E08-A16D-18E974FA0E94}"/>
                </a:ext>
              </a:extLst>
            </p:cNvPr>
            <p:cNvSpPr>
              <a:spLocks noChangeShapeType="1"/>
            </p:cNvSpPr>
            <p:nvPr/>
          </p:nvSpPr>
          <p:spPr bwMode="auto">
            <a:xfrm flipV="1">
              <a:off x="1980" y="2365"/>
              <a:ext cx="148" cy="8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Freeform 40">
              <a:extLst>
                <a:ext uri="{FF2B5EF4-FFF2-40B4-BE49-F238E27FC236}">
                  <a16:creationId xmlns:a16="http://schemas.microsoft.com/office/drawing/2014/main" id="{F3938371-3936-4B6A-A2BB-13FD2ED83FED}"/>
                </a:ext>
              </a:extLst>
            </p:cNvPr>
            <p:cNvSpPr>
              <a:spLocks/>
            </p:cNvSpPr>
            <p:nvPr/>
          </p:nvSpPr>
          <p:spPr bwMode="auto">
            <a:xfrm>
              <a:off x="2128" y="2285"/>
              <a:ext cx="148" cy="80"/>
            </a:xfrm>
            <a:custGeom>
              <a:avLst/>
              <a:gdLst>
                <a:gd name="T0" fmla="*/ 0 w 148"/>
                <a:gd name="T1" fmla="*/ 80 h 80"/>
                <a:gd name="T2" fmla="*/ 73 w 148"/>
                <a:gd name="T3" fmla="*/ 39 h 80"/>
                <a:gd name="T4" fmla="*/ 148 w 148"/>
                <a:gd name="T5" fmla="*/ 0 h 80"/>
                <a:gd name="T6" fmla="*/ 0 60000 65536"/>
                <a:gd name="T7" fmla="*/ 0 60000 65536"/>
                <a:gd name="T8" fmla="*/ 0 60000 65536"/>
                <a:gd name="T9" fmla="*/ 0 w 148"/>
                <a:gd name="T10" fmla="*/ 0 h 80"/>
                <a:gd name="T11" fmla="*/ 148 w 148"/>
                <a:gd name="T12" fmla="*/ 80 h 80"/>
              </a:gdLst>
              <a:ahLst/>
              <a:cxnLst>
                <a:cxn ang="T6">
                  <a:pos x="T0" y="T1"/>
                </a:cxn>
                <a:cxn ang="T7">
                  <a:pos x="T2" y="T3"/>
                </a:cxn>
                <a:cxn ang="T8">
                  <a:pos x="T4" y="T5"/>
                </a:cxn>
              </a:cxnLst>
              <a:rect l="T9" t="T10" r="T11" b="T12"/>
              <a:pathLst>
                <a:path w="148" h="80">
                  <a:moveTo>
                    <a:pt x="0" y="80"/>
                  </a:moveTo>
                  <a:lnTo>
                    <a:pt x="73" y="39"/>
                  </a:lnTo>
                  <a:lnTo>
                    <a:pt x="148"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2" name="Freeform 41">
              <a:extLst>
                <a:ext uri="{FF2B5EF4-FFF2-40B4-BE49-F238E27FC236}">
                  <a16:creationId xmlns:a16="http://schemas.microsoft.com/office/drawing/2014/main" id="{96D455C0-E3CE-4788-9A20-6020531E6CC9}"/>
                </a:ext>
              </a:extLst>
            </p:cNvPr>
            <p:cNvSpPr>
              <a:spLocks/>
            </p:cNvSpPr>
            <p:nvPr/>
          </p:nvSpPr>
          <p:spPr bwMode="auto">
            <a:xfrm>
              <a:off x="2276" y="2209"/>
              <a:ext cx="150" cy="76"/>
            </a:xfrm>
            <a:custGeom>
              <a:avLst/>
              <a:gdLst>
                <a:gd name="T0" fmla="*/ 0 w 150"/>
                <a:gd name="T1" fmla="*/ 76 h 76"/>
                <a:gd name="T2" fmla="*/ 75 w 150"/>
                <a:gd name="T3" fmla="*/ 37 h 76"/>
                <a:gd name="T4" fmla="*/ 150 w 150"/>
                <a:gd name="T5" fmla="*/ 0 h 76"/>
                <a:gd name="T6" fmla="*/ 0 60000 65536"/>
                <a:gd name="T7" fmla="*/ 0 60000 65536"/>
                <a:gd name="T8" fmla="*/ 0 60000 65536"/>
                <a:gd name="T9" fmla="*/ 0 w 150"/>
                <a:gd name="T10" fmla="*/ 0 h 76"/>
                <a:gd name="T11" fmla="*/ 150 w 150"/>
                <a:gd name="T12" fmla="*/ 76 h 76"/>
              </a:gdLst>
              <a:ahLst/>
              <a:cxnLst>
                <a:cxn ang="T6">
                  <a:pos x="T0" y="T1"/>
                </a:cxn>
                <a:cxn ang="T7">
                  <a:pos x="T2" y="T3"/>
                </a:cxn>
                <a:cxn ang="T8">
                  <a:pos x="T4" y="T5"/>
                </a:cxn>
              </a:cxnLst>
              <a:rect l="T9" t="T10" r="T11" b="T12"/>
              <a:pathLst>
                <a:path w="150" h="76">
                  <a:moveTo>
                    <a:pt x="0" y="76"/>
                  </a:moveTo>
                  <a:lnTo>
                    <a:pt x="75" y="37"/>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3" name="Line 42">
              <a:extLst>
                <a:ext uri="{FF2B5EF4-FFF2-40B4-BE49-F238E27FC236}">
                  <a16:creationId xmlns:a16="http://schemas.microsoft.com/office/drawing/2014/main" id="{F4B33E96-3102-4D8F-BF58-2FE88563902A}"/>
                </a:ext>
              </a:extLst>
            </p:cNvPr>
            <p:cNvSpPr>
              <a:spLocks noChangeShapeType="1"/>
            </p:cNvSpPr>
            <p:nvPr/>
          </p:nvSpPr>
          <p:spPr bwMode="auto">
            <a:xfrm flipV="1">
              <a:off x="2426" y="2132"/>
              <a:ext cx="148" cy="77"/>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Line 43">
              <a:extLst>
                <a:ext uri="{FF2B5EF4-FFF2-40B4-BE49-F238E27FC236}">
                  <a16:creationId xmlns:a16="http://schemas.microsoft.com/office/drawing/2014/main" id="{93952236-37AC-4A78-A5A6-1014AA8E80B3}"/>
                </a:ext>
              </a:extLst>
            </p:cNvPr>
            <p:cNvSpPr>
              <a:spLocks noChangeShapeType="1"/>
            </p:cNvSpPr>
            <p:nvPr/>
          </p:nvSpPr>
          <p:spPr bwMode="auto">
            <a:xfrm flipV="1">
              <a:off x="2574" y="2058"/>
              <a:ext cx="148" cy="74"/>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5" name="Freeform 44">
              <a:extLst>
                <a:ext uri="{FF2B5EF4-FFF2-40B4-BE49-F238E27FC236}">
                  <a16:creationId xmlns:a16="http://schemas.microsoft.com/office/drawing/2014/main" id="{A9A73502-F396-4C08-A46C-1028DEC384F7}"/>
                </a:ext>
              </a:extLst>
            </p:cNvPr>
            <p:cNvSpPr>
              <a:spLocks/>
            </p:cNvSpPr>
            <p:nvPr/>
          </p:nvSpPr>
          <p:spPr bwMode="auto">
            <a:xfrm>
              <a:off x="2722" y="1985"/>
              <a:ext cx="150" cy="73"/>
            </a:xfrm>
            <a:custGeom>
              <a:avLst/>
              <a:gdLst>
                <a:gd name="T0" fmla="*/ 0 w 150"/>
                <a:gd name="T1" fmla="*/ 73 h 73"/>
                <a:gd name="T2" fmla="*/ 75 w 150"/>
                <a:gd name="T3" fmla="*/ 36 h 73"/>
                <a:gd name="T4" fmla="*/ 150 w 150"/>
                <a:gd name="T5" fmla="*/ 0 h 73"/>
                <a:gd name="T6" fmla="*/ 0 60000 65536"/>
                <a:gd name="T7" fmla="*/ 0 60000 65536"/>
                <a:gd name="T8" fmla="*/ 0 60000 65536"/>
                <a:gd name="T9" fmla="*/ 0 w 150"/>
                <a:gd name="T10" fmla="*/ 0 h 73"/>
                <a:gd name="T11" fmla="*/ 150 w 150"/>
                <a:gd name="T12" fmla="*/ 73 h 73"/>
              </a:gdLst>
              <a:ahLst/>
              <a:cxnLst>
                <a:cxn ang="T6">
                  <a:pos x="T0" y="T1"/>
                </a:cxn>
                <a:cxn ang="T7">
                  <a:pos x="T2" y="T3"/>
                </a:cxn>
                <a:cxn ang="T8">
                  <a:pos x="T4" y="T5"/>
                </a:cxn>
              </a:cxnLst>
              <a:rect l="T9" t="T10" r="T11" b="T12"/>
              <a:pathLst>
                <a:path w="150" h="73">
                  <a:moveTo>
                    <a:pt x="0" y="73"/>
                  </a:moveTo>
                  <a:lnTo>
                    <a:pt x="75" y="36"/>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6" name="Line 45">
              <a:extLst>
                <a:ext uri="{FF2B5EF4-FFF2-40B4-BE49-F238E27FC236}">
                  <a16:creationId xmlns:a16="http://schemas.microsoft.com/office/drawing/2014/main" id="{BC559CB0-FF7A-4F43-B246-C5E95F91CF7A}"/>
                </a:ext>
              </a:extLst>
            </p:cNvPr>
            <p:cNvSpPr>
              <a:spLocks noChangeShapeType="1"/>
            </p:cNvSpPr>
            <p:nvPr/>
          </p:nvSpPr>
          <p:spPr bwMode="auto">
            <a:xfrm flipV="1">
              <a:off x="2872" y="1914"/>
              <a:ext cx="148" cy="71"/>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7" name="Line 46">
              <a:extLst>
                <a:ext uri="{FF2B5EF4-FFF2-40B4-BE49-F238E27FC236}">
                  <a16:creationId xmlns:a16="http://schemas.microsoft.com/office/drawing/2014/main" id="{513DEBB4-CC6C-412D-B1C5-9123082F88FD}"/>
                </a:ext>
              </a:extLst>
            </p:cNvPr>
            <p:cNvSpPr>
              <a:spLocks noChangeShapeType="1"/>
            </p:cNvSpPr>
            <p:nvPr/>
          </p:nvSpPr>
          <p:spPr bwMode="auto">
            <a:xfrm flipV="1">
              <a:off x="3020" y="1845"/>
              <a:ext cx="148" cy="69"/>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8" name="Freeform 47">
              <a:extLst>
                <a:ext uri="{FF2B5EF4-FFF2-40B4-BE49-F238E27FC236}">
                  <a16:creationId xmlns:a16="http://schemas.microsoft.com/office/drawing/2014/main" id="{CED424A4-E998-4097-8978-E909C39F4D88}"/>
                </a:ext>
              </a:extLst>
            </p:cNvPr>
            <p:cNvSpPr>
              <a:spLocks/>
            </p:cNvSpPr>
            <p:nvPr/>
          </p:nvSpPr>
          <p:spPr bwMode="auto">
            <a:xfrm>
              <a:off x="3168" y="1775"/>
              <a:ext cx="150" cy="70"/>
            </a:xfrm>
            <a:custGeom>
              <a:avLst/>
              <a:gdLst>
                <a:gd name="T0" fmla="*/ 0 w 150"/>
                <a:gd name="T1" fmla="*/ 70 h 70"/>
                <a:gd name="T2" fmla="*/ 75 w 150"/>
                <a:gd name="T3" fmla="*/ 34 h 70"/>
                <a:gd name="T4" fmla="*/ 150 w 150"/>
                <a:gd name="T5" fmla="*/ 0 h 70"/>
                <a:gd name="T6" fmla="*/ 0 60000 65536"/>
                <a:gd name="T7" fmla="*/ 0 60000 65536"/>
                <a:gd name="T8" fmla="*/ 0 60000 65536"/>
                <a:gd name="T9" fmla="*/ 0 w 150"/>
                <a:gd name="T10" fmla="*/ 0 h 70"/>
                <a:gd name="T11" fmla="*/ 150 w 150"/>
                <a:gd name="T12" fmla="*/ 70 h 70"/>
              </a:gdLst>
              <a:ahLst/>
              <a:cxnLst>
                <a:cxn ang="T6">
                  <a:pos x="T0" y="T1"/>
                </a:cxn>
                <a:cxn ang="T7">
                  <a:pos x="T2" y="T3"/>
                </a:cxn>
                <a:cxn ang="T8">
                  <a:pos x="T4" y="T5"/>
                </a:cxn>
              </a:cxnLst>
              <a:rect l="T9" t="T10" r="T11" b="T12"/>
              <a:pathLst>
                <a:path w="150" h="70">
                  <a:moveTo>
                    <a:pt x="0" y="70"/>
                  </a:moveTo>
                  <a:lnTo>
                    <a:pt x="75" y="34"/>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19" name="Freeform 48">
              <a:extLst>
                <a:ext uri="{FF2B5EF4-FFF2-40B4-BE49-F238E27FC236}">
                  <a16:creationId xmlns:a16="http://schemas.microsoft.com/office/drawing/2014/main" id="{2D5F0D68-BC5E-4E23-BC5A-6516D005ECDF}"/>
                </a:ext>
              </a:extLst>
            </p:cNvPr>
            <p:cNvSpPr>
              <a:spLocks/>
            </p:cNvSpPr>
            <p:nvPr/>
          </p:nvSpPr>
          <p:spPr bwMode="auto">
            <a:xfrm>
              <a:off x="3318" y="1710"/>
              <a:ext cx="148" cy="65"/>
            </a:xfrm>
            <a:custGeom>
              <a:avLst/>
              <a:gdLst>
                <a:gd name="T0" fmla="*/ 0 w 148"/>
                <a:gd name="T1" fmla="*/ 65 h 65"/>
                <a:gd name="T2" fmla="*/ 75 w 148"/>
                <a:gd name="T3" fmla="*/ 32 h 65"/>
                <a:gd name="T4" fmla="*/ 148 w 148"/>
                <a:gd name="T5" fmla="*/ 0 h 65"/>
                <a:gd name="T6" fmla="*/ 0 60000 65536"/>
                <a:gd name="T7" fmla="*/ 0 60000 65536"/>
                <a:gd name="T8" fmla="*/ 0 60000 65536"/>
                <a:gd name="T9" fmla="*/ 0 w 148"/>
                <a:gd name="T10" fmla="*/ 0 h 65"/>
                <a:gd name="T11" fmla="*/ 148 w 148"/>
                <a:gd name="T12" fmla="*/ 65 h 65"/>
              </a:gdLst>
              <a:ahLst/>
              <a:cxnLst>
                <a:cxn ang="T6">
                  <a:pos x="T0" y="T1"/>
                </a:cxn>
                <a:cxn ang="T7">
                  <a:pos x="T2" y="T3"/>
                </a:cxn>
                <a:cxn ang="T8">
                  <a:pos x="T4" y="T5"/>
                </a:cxn>
              </a:cxnLst>
              <a:rect l="T9" t="T10" r="T11" b="T12"/>
              <a:pathLst>
                <a:path w="148" h="65">
                  <a:moveTo>
                    <a:pt x="0" y="65"/>
                  </a:moveTo>
                  <a:lnTo>
                    <a:pt x="75" y="32"/>
                  </a:lnTo>
                  <a:lnTo>
                    <a:pt x="148"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0" name="Line 49">
              <a:extLst>
                <a:ext uri="{FF2B5EF4-FFF2-40B4-BE49-F238E27FC236}">
                  <a16:creationId xmlns:a16="http://schemas.microsoft.com/office/drawing/2014/main" id="{F0F5CB79-938B-4647-9AA6-7A11074C724F}"/>
                </a:ext>
              </a:extLst>
            </p:cNvPr>
            <p:cNvSpPr>
              <a:spLocks noChangeShapeType="1"/>
            </p:cNvSpPr>
            <p:nvPr/>
          </p:nvSpPr>
          <p:spPr bwMode="auto">
            <a:xfrm flipV="1">
              <a:off x="3466" y="1644"/>
              <a:ext cx="148" cy="66"/>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1" name="Freeform 50">
              <a:extLst>
                <a:ext uri="{FF2B5EF4-FFF2-40B4-BE49-F238E27FC236}">
                  <a16:creationId xmlns:a16="http://schemas.microsoft.com/office/drawing/2014/main" id="{8850C1B8-69B1-4CC6-AAD9-7D7C9405EC34}"/>
                </a:ext>
              </a:extLst>
            </p:cNvPr>
            <p:cNvSpPr>
              <a:spLocks/>
            </p:cNvSpPr>
            <p:nvPr/>
          </p:nvSpPr>
          <p:spPr bwMode="auto">
            <a:xfrm>
              <a:off x="3614" y="1580"/>
              <a:ext cx="150" cy="64"/>
            </a:xfrm>
            <a:custGeom>
              <a:avLst/>
              <a:gdLst>
                <a:gd name="T0" fmla="*/ 0 w 150"/>
                <a:gd name="T1" fmla="*/ 64 h 64"/>
                <a:gd name="T2" fmla="*/ 75 w 150"/>
                <a:gd name="T3" fmla="*/ 32 h 64"/>
                <a:gd name="T4" fmla="*/ 150 w 150"/>
                <a:gd name="T5" fmla="*/ 0 h 64"/>
                <a:gd name="T6" fmla="*/ 0 60000 65536"/>
                <a:gd name="T7" fmla="*/ 0 60000 65536"/>
                <a:gd name="T8" fmla="*/ 0 60000 65536"/>
                <a:gd name="T9" fmla="*/ 0 w 150"/>
                <a:gd name="T10" fmla="*/ 0 h 64"/>
                <a:gd name="T11" fmla="*/ 150 w 150"/>
                <a:gd name="T12" fmla="*/ 64 h 64"/>
              </a:gdLst>
              <a:ahLst/>
              <a:cxnLst>
                <a:cxn ang="T6">
                  <a:pos x="T0" y="T1"/>
                </a:cxn>
                <a:cxn ang="T7">
                  <a:pos x="T2" y="T3"/>
                </a:cxn>
                <a:cxn ang="T8">
                  <a:pos x="T4" y="T5"/>
                </a:cxn>
              </a:cxnLst>
              <a:rect l="T9" t="T10" r="T11" b="T12"/>
              <a:pathLst>
                <a:path w="150" h="64">
                  <a:moveTo>
                    <a:pt x="0" y="64"/>
                  </a:moveTo>
                  <a:lnTo>
                    <a:pt x="75" y="32"/>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2" name="Line 51">
              <a:extLst>
                <a:ext uri="{FF2B5EF4-FFF2-40B4-BE49-F238E27FC236}">
                  <a16:creationId xmlns:a16="http://schemas.microsoft.com/office/drawing/2014/main" id="{61E6CA75-8D9E-4F91-81C3-7E099C28FC1B}"/>
                </a:ext>
              </a:extLst>
            </p:cNvPr>
            <p:cNvSpPr>
              <a:spLocks noChangeShapeType="1"/>
            </p:cNvSpPr>
            <p:nvPr/>
          </p:nvSpPr>
          <p:spPr bwMode="auto">
            <a:xfrm flipV="1">
              <a:off x="3764" y="1518"/>
              <a:ext cx="148" cy="6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3" name="Line 52">
              <a:extLst>
                <a:ext uri="{FF2B5EF4-FFF2-40B4-BE49-F238E27FC236}">
                  <a16:creationId xmlns:a16="http://schemas.microsoft.com/office/drawing/2014/main" id="{2450EAEA-AEAB-4111-89DA-76E38CE62720}"/>
                </a:ext>
              </a:extLst>
            </p:cNvPr>
            <p:cNvSpPr>
              <a:spLocks noChangeShapeType="1"/>
            </p:cNvSpPr>
            <p:nvPr/>
          </p:nvSpPr>
          <p:spPr bwMode="auto">
            <a:xfrm flipV="1">
              <a:off x="3912" y="1458"/>
              <a:ext cx="148" cy="6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4" name="Freeform 53">
              <a:extLst>
                <a:ext uri="{FF2B5EF4-FFF2-40B4-BE49-F238E27FC236}">
                  <a16:creationId xmlns:a16="http://schemas.microsoft.com/office/drawing/2014/main" id="{5F71214D-0F39-4433-AB06-6130FDF729DF}"/>
                </a:ext>
              </a:extLst>
            </p:cNvPr>
            <p:cNvSpPr>
              <a:spLocks/>
            </p:cNvSpPr>
            <p:nvPr/>
          </p:nvSpPr>
          <p:spPr bwMode="auto">
            <a:xfrm>
              <a:off x="4060" y="1399"/>
              <a:ext cx="150" cy="59"/>
            </a:xfrm>
            <a:custGeom>
              <a:avLst/>
              <a:gdLst>
                <a:gd name="T0" fmla="*/ 0 w 150"/>
                <a:gd name="T1" fmla="*/ 59 h 59"/>
                <a:gd name="T2" fmla="*/ 75 w 150"/>
                <a:gd name="T3" fmla="*/ 28 h 59"/>
                <a:gd name="T4" fmla="*/ 150 w 150"/>
                <a:gd name="T5" fmla="*/ 0 h 59"/>
                <a:gd name="T6" fmla="*/ 0 60000 65536"/>
                <a:gd name="T7" fmla="*/ 0 60000 65536"/>
                <a:gd name="T8" fmla="*/ 0 60000 65536"/>
                <a:gd name="T9" fmla="*/ 0 w 150"/>
                <a:gd name="T10" fmla="*/ 0 h 59"/>
                <a:gd name="T11" fmla="*/ 150 w 150"/>
                <a:gd name="T12" fmla="*/ 59 h 59"/>
              </a:gdLst>
              <a:ahLst/>
              <a:cxnLst>
                <a:cxn ang="T6">
                  <a:pos x="T0" y="T1"/>
                </a:cxn>
                <a:cxn ang="T7">
                  <a:pos x="T2" y="T3"/>
                </a:cxn>
                <a:cxn ang="T8">
                  <a:pos x="T4" y="T5"/>
                </a:cxn>
              </a:cxnLst>
              <a:rect l="T9" t="T10" r="T11" b="T12"/>
              <a:pathLst>
                <a:path w="150" h="59">
                  <a:moveTo>
                    <a:pt x="0" y="59"/>
                  </a:moveTo>
                  <a:lnTo>
                    <a:pt x="75" y="28"/>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5" name="Freeform 54">
              <a:extLst>
                <a:ext uri="{FF2B5EF4-FFF2-40B4-BE49-F238E27FC236}">
                  <a16:creationId xmlns:a16="http://schemas.microsoft.com/office/drawing/2014/main" id="{56D94A08-D1AD-4207-9916-0CC8E8AC1203}"/>
                </a:ext>
              </a:extLst>
            </p:cNvPr>
            <p:cNvSpPr>
              <a:spLocks/>
            </p:cNvSpPr>
            <p:nvPr/>
          </p:nvSpPr>
          <p:spPr bwMode="auto">
            <a:xfrm>
              <a:off x="4210" y="1340"/>
              <a:ext cx="148" cy="59"/>
            </a:xfrm>
            <a:custGeom>
              <a:avLst/>
              <a:gdLst>
                <a:gd name="T0" fmla="*/ 0 w 148"/>
                <a:gd name="T1" fmla="*/ 59 h 59"/>
                <a:gd name="T2" fmla="*/ 75 w 148"/>
                <a:gd name="T3" fmla="*/ 29 h 59"/>
                <a:gd name="T4" fmla="*/ 148 w 148"/>
                <a:gd name="T5" fmla="*/ 0 h 59"/>
                <a:gd name="T6" fmla="*/ 0 60000 65536"/>
                <a:gd name="T7" fmla="*/ 0 60000 65536"/>
                <a:gd name="T8" fmla="*/ 0 60000 65536"/>
                <a:gd name="T9" fmla="*/ 0 w 148"/>
                <a:gd name="T10" fmla="*/ 0 h 59"/>
                <a:gd name="T11" fmla="*/ 148 w 148"/>
                <a:gd name="T12" fmla="*/ 59 h 59"/>
              </a:gdLst>
              <a:ahLst/>
              <a:cxnLst>
                <a:cxn ang="T6">
                  <a:pos x="T0" y="T1"/>
                </a:cxn>
                <a:cxn ang="T7">
                  <a:pos x="T2" y="T3"/>
                </a:cxn>
                <a:cxn ang="T8">
                  <a:pos x="T4" y="T5"/>
                </a:cxn>
              </a:cxnLst>
              <a:rect l="T9" t="T10" r="T11" b="T12"/>
              <a:pathLst>
                <a:path w="148" h="59">
                  <a:moveTo>
                    <a:pt x="0" y="59"/>
                  </a:moveTo>
                  <a:lnTo>
                    <a:pt x="75" y="29"/>
                  </a:lnTo>
                  <a:lnTo>
                    <a:pt x="148"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6" name="Freeform 55">
              <a:extLst>
                <a:ext uri="{FF2B5EF4-FFF2-40B4-BE49-F238E27FC236}">
                  <a16:creationId xmlns:a16="http://schemas.microsoft.com/office/drawing/2014/main" id="{CCEE5212-8C27-4905-954C-0560588DAD3F}"/>
                </a:ext>
              </a:extLst>
            </p:cNvPr>
            <p:cNvSpPr>
              <a:spLocks/>
            </p:cNvSpPr>
            <p:nvPr/>
          </p:nvSpPr>
          <p:spPr bwMode="auto">
            <a:xfrm>
              <a:off x="4358" y="1283"/>
              <a:ext cx="149" cy="55"/>
            </a:xfrm>
            <a:custGeom>
              <a:avLst/>
              <a:gdLst>
                <a:gd name="T0" fmla="*/ 0 w 149"/>
                <a:gd name="T1" fmla="*/ 55 h 55"/>
                <a:gd name="T2" fmla="*/ 74 w 149"/>
                <a:gd name="T3" fmla="*/ 27 h 55"/>
                <a:gd name="T4" fmla="*/ 149 w 149"/>
                <a:gd name="T5" fmla="*/ 0 h 55"/>
                <a:gd name="T6" fmla="*/ 0 60000 65536"/>
                <a:gd name="T7" fmla="*/ 0 60000 65536"/>
                <a:gd name="T8" fmla="*/ 0 60000 65536"/>
                <a:gd name="T9" fmla="*/ 0 w 149"/>
                <a:gd name="T10" fmla="*/ 0 h 55"/>
                <a:gd name="T11" fmla="*/ 149 w 149"/>
                <a:gd name="T12" fmla="*/ 55 h 55"/>
              </a:gdLst>
              <a:ahLst/>
              <a:cxnLst>
                <a:cxn ang="T6">
                  <a:pos x="T0" y="T1"/>
                </a:cxn>
                <a:cxn ang="T7">
                  <a:pos x="T2" y="T3"/>
                </a:cxn>
                <a:cxn ang="T8">
                  <a:pos x="T4" y="T5"/>
                </a:cxn>
              </a:cxnLst>
              <a:rect l="T9" t="T10" r="T11" b="T12"/>
              <a:pathLst>
                <a:path w="149" h="55">
                  <a:moveTo>
                    <a:pt x="0" y="55"/>
                  </a:moveTo>
                  <a:lnTo>
                    <a:pt x="74" y="27"/>
                  </a:lnTo>
                  <a:lnTo>
                    <a:pt x="149"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7" name="Freeform 56">
              <a:extLst>
                <a:ext uri="{FF2B5EF4-FFF2-40B4-BE49-F238E27FC236}">
                  <a16:creationId xmlns:a16="http://schemas.microsoft.com/office/drawing/2014/main" id="{F19D98B5-FADB-4FF8-A6EC-D7E0C6541546}"/>
                </a:ext>
              </a:extLst>
            </p:cNvPr>
            <p:cNvSpPr>
              <a:spLocks/>
            </p:cNvSpPr>
            <p:nvPr/>
          </p:nvSpPr>
          <p:spPr bwMode="auto">
            <a:xfrm>
              <a:off x="4507" y="1230"/>
              <a:ext cx="149" cy="55"/>
            </a:xfrm>
            <a:custGeom>
              <a:avLst/>
              <a:gdLst>
                <a:gd name="T0" fmla="*/ 0 w 149"/>
                <a:gd name="T1" fmla="*/ 55 h 55"/>
                <a:gd name="T2" fmla="*/ 75 w 149"/>
                <a:gd name="T3" fmla="*/ 27 h 55"/>
                <a:gd name="T4" fmla="*/ 149 w 149"/>
                <a:gd name="T5" fmla="*/ 0 h 55"/>
                <a:gd name="T6" fmla="*/ 0 60000 65536"/>
                <a:gd name="T7" fmla="*/ 0 60000 65536"/>
                <a:gd name="T8" fmla="*/ 0 60000 65536"/>
                <a:gd name="T9" fmla="*/ 0 w 149"/>
                <a:gd name="T10" fmla="*/ 0 h 55"/>
                <a:gd name="T11" fmla="*/ 149 w 149"/>
                <a:gd name="T12" fmla="*/ 55 h 55"/>
              </a:gdLst>
              <a:ahLst/>
              <a:cxnLst>
                <a:cxn ang="T6">
                  <a:pos x="T0" y="T1"/>
                </a:cxn>
                <a:cxn ang="T7">
                  <a:pos x="T2" y="T3"/>
                </a:cxn>
                <a:cxn ang="T8">
                  <a:pos x="T4" y="T5"/>
                </a:cxn>
              </a:cxnLst>
              <a:rect l="T9" t="T10" r="T11" b="T12"/>
              <a:pathLst>
                <a:path w="149" h="55">
                  <a:moveTo>
                    <a:pt x="0" y="55"/>
                  </a:moveTo>
                  <a:lnTo>
                    <a:pt x="75" y="27"/>
                  </a:lnTo>
                  <a:lnTo>
                    <a:pt x="149"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8" name="Line 57">
              <a:extLst>
                <a:ext uri="{FF2B5EF4-FFF2-40B4-BE49-F238E27FC236}">
                  <a16:creationId xmlns:a16="http://schemas.microsoft.com/office/drawing/2014/main" id="{1ACD1696-9115-4876-AC57-FBC3E092E1BF}"/>
                </a:ext>
              </a:extLst>
            </p:cNvPr>
            <p:cNvSpPr>
              <a:spLocks noChangeShapeType="1"/>
            </p:cNvSpPr>
            <p:nvPr/>
          </p:nvSpPr>
          <p:spPr bwMode="auto">
            <a:xfrm flipV="1">
              <a:off x="4656" y="1177"/>
              <a:ext cx="149" cy="53"/>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9" name="Line 58">
              <a:extLst>
                <a:ext uri="{FF2B5EF4-FFF2-40B4-BE49-F238E27FC236}">
                  <a16:creationId xmlns:a16="http://schemas.microsoft.com/office/drawing/2014/main" id="{F4E64FC6-D464-424B-A642-56E770D80F37}"/>
                </a:ext>
              </a:extLst>
            </p:cNvPr>
            <p:cNvSpPr>
              <a:spLocks noChangeShapeType="1"/>
            </p:cNvSpPr>
            <p:nvPr/>
          </p:nvSpPr>
          <p:spPr bwMode="auto">
            <a:xfrm flipV="1">
              <a:off x="4805" y="1125"/>
              <a:ext cx="148" cy="5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0" name="Freeform 59">
              <a:extLst>
                <a:ext uri="{FF2B5EF4-FFF2-40B4-BE49-F238E27FC236}">
                  <a16:creationId xmlns:a16="http://schemas.microsoft.com/office/drawing/2014/main" id="{7E732EA1-F1F4-4665-81F2-14CB97B47B2D}"/>
                </a:ext>
              </a:extLst>
            </p:cNvPr>
            <p:cNvSpPr>
              <a:spLocks/>
            </p:cNvSpPr>
            <p:nvPr/>
          </p:nvSpPr>
          <p:spPr bwMode="auto">
            <a:xfrm>
              <a:off x="4953" y="1074"/>
              <a:ext cx="150" cy="51"/>
            </a:xfrm>
            <a:custGeom>
              <a:avLst/>
              <a:gdLst>
                <a:gd name="T0" fmla="*/ 0 w 150"/>
                <a:gd name="T1" fmla="*/ 51 h 51"/>
                <a:gd name="T2" fmla="*/ 75 w 150"/>
                <a:gd name="T3" fmla="*/ 25 h 51"/>
                <a:gd name="T4" fmla="*/ 150 w 150"/>
                <a:gd name="T5" fmla="*/ 0 h 51"/>
                <a:gd name="T6" fmla="*/ 0 60000 65536"/>
                <a:gd name="T7" fmla="*/ 0 60000 65536"/>
                <a:gd name="T8" fmla="*/ 0 60000 65536"/>
                <a:gd name="T9" fmla="*/ 0 w 150"/>
                <a:gd name="T10" fmla="*/ 0 h 51"/>
                <a:gd name="T11" fmla="*/ 150 w 150"/>
                <a:gd name="T12" fmla="*/ 51 h 51"/>
              </a:gdLst>
              <a:ahLst/>
              <a:cxnLst>
                <a:cxn ang="T6">
                  <a:pos x="T0" y="T1"/>
                </a:cxn>
                <a:cxn ang="T7">
                  <a:pos x="T2" y="T3"/>
                </a:cxn>
                <a:cxn ang="T8">
                  <a:pos x="T4" y="T5"/>
                </a:cxn>
              </a:cxnLst>
              <a:rect l="T9" t="T10" r="T11" b="T12"/>
              <a:pathLst>
                <a:path w="150" h="51">
                  <a:moveTo>
                    <a:pt x="0" y="51"/>
                  </a:moveTo>
                  <a:lnTo>
                    <a:pt x="75" y="25"/>
                  </a:lnTo>
                  <a:lnTo>
                    <a:pt x="150"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1" name="Freeform 60">
              <a:extLst>
                <a:ext uri="{FF2B5EF4-FFF2-40B4-BE49-F238E27FC236}">
                  <a16:creationId xmlns:a16="http://schemas.microsoft.com/office/drawing/2014/main" id="{575FAE80-7BFB-4FFC-81D0-149251E0A2A4}"/>
                </a:ext>
              </a:extLst>
            </p:cNvPr>
            <p:cNvSpPr>
              <a:spLocks/>
            </p:cNvSpPr>
            <p:nvPr/>
          </p:nvSpPr>
          <p:spPr bwMode="auto">
            <a:xfrm>
              <a:off x="5103" y="1026"/>
              <a:ext cx="148" cy="48"/>
            </a:xfrm>
            <a:custGeom>
              <a:avLst/>
              <a:gdLst>
                <a:gd name="T0" fmla="*/ 0 w 148"/>
                <a:gd name="T1" fmla="*/ 48 h 48"/>
                <a:gd name="T2" fmla="*/ 75 w 148"/>
                <a:gd name="T3" fmla="*/ 23 h 48"/>
                <a:gd name="T4" fmla="*/ 148 w 148"/>
                <a:gd name="T5" fmla="*/ 0 h 48"/>
                <a:gd name="T6" fmla="*/ 0 60000 65536"/>
                <a:gd name="T7" fmla="*/ 0 60000 65536"/>
                <a:gd name="T8" fmla="*/ 0 60000 65536"/>
                <a:gd name="T9" fmla="*/ 0 w 148"/>
                <a:gd name="T10" fmla="*/ 0 h 48"/>
                <a:gd name="T11" fmla="*/ 148 w 148"/>
                <a:gd name="T12" fmla="*/ 48 h 48"/>
              </a:gdLst>
              <a:ahLst/>
              <a:cxnLst>
                <a:cxn ang="T6">
                  <a:pos x="T0" y="T1"/>
                </a:cxn>
                <a:cxn ang="T7">
                  <a:pos x="T2" y="T3"/>
                </a:cxn>
                <a:cxn ang="T8">
                  <a:pos x="T4" y="T5"/>
                </a:cxn>
              </a:cxnLst>
              <a:rect l="T9" t="T10" r="T11" b="T12"/>
              <a:pathLst>
                <a:path w="148" h="48">
                  <a:moveTo>
                    <a:pt x="0" y="48"/>
                  </a:moveTo>
                  <a:lnTo>
                    <a:pt x="75" y="23"/>
                  </a:lnTo>
                  <a:lnTo>
                    <a:pt x="148" y="0"/>
                  </a:lnTo>
                </a:path>
              </a:pathLst>
            </a:cu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32" name="Rectangle 62">
              <a:extLst>
                <a:ext uri="{FF2B5EF4-FFF2-40B4-BE49-F238E27FC236}">
                  <a16:creationId xmlns:a16="http://schemas.microsoft.com/office/drawing/2014/main" id="{A2614D64-4FC7-43F4-90E5-0F78CB2E9B40}"/>
                </a:ext>
              </a:extLst>
            </p:cNvPr>
            <p:cNvSpPr>
              <a:spLocks noChangeArrowheads="1"/>
            </p:cNvSpPr>
            <p:nvPr/>
          </p:nvSpPr>
          <p:spPr bwMode="auto">
            <a:xfrm>
              <a:off x="609" y="3535"/>
              <a:ext cx="1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200" b="1">
                  <a:solidFill>
                    <a:srgbClr val="000000"/>
                  </a:solidFill>
                  <a:latin typeface="Times New Roman" panose="02020603050405020304" pitchFamily="18" charset="0"/>
                  <a:ea typeface="宋体" panose="02010600030101010101" pitchFamily="2" charset="-122"/>
                </a:rPr>
                <a:t>4.50</a:t>
              </a:r>
            </a:p>
          </p:txBody>
        </p:sp>
        <p:sp>
          <p:nvSpPr>
            <p:cNvPr id="28733" name="Rectangle 63">
              <a:extLst>
                <a:ext uri="{FF2B5EF4-FFF2-40B4-BE49-F238E27FC236}">
                  <a16:creationId xmlns:a16="http://schemas.microsoft.com/office/drawing/2014/main" id="{95E8E461-D813-48AC-920A-EE6CE099F72F}"/>
                </a:ext>
              </a:extLst>
            </p:cNvPr>
            <p:cNvSpPr>
              <a:spLocks noChangeArrowheads="1"/>
            </p:cNvSpPr>
            <p:nvPr/>
          </p:nvSpPr>
          <p:spPr bwMode="auto">
            <a:xfrm>
              <a:off x="609" y="3113"/>
              <a:ext cx="1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200" b="1">
                  <a:solidFill>
                    <a:srgbClr val="000000"/>
                  </a:solidFill>
                  <a:latin typeface="Times New Roman" panose="02020603050405020304" pitchFamily="18" charset="0"/>
                  <a:ea typeface="宋体" panose="02010600030101010101" pitchFamily="2" charset="-122"/>
                </a:rPr>
                <a:t>5.00</a:t>
              </a:r>
            </a:p>
          </p:txBody>
        </p:sp>
        <p:sp>
          <p:nvSpPr>
            <p:cNvPr id="28734" name="Rectangle 64">
              <a:extLst>
                <a:ext uri="{FF2B5EF4-FFF2-40B4-BE49-F238E27FC236}">
                  <a16:creationId xmlns:a16="http://schemas.microsoft.com/office/drawing/2014/main" id="{A802B9F0-5712-4675-9C34-963AA5B72609}"/>
                </a:ext>
              </a:extLst>
            </p:cNvPr>
            <p:cNvSpPr>
              <a:spLocks noChangeArrowheads="1"/>
            </p:cNvSpPr>
            <p:nvPr/>
          </p:nvSpPr>
          <p:spPr bwMode="auto">
            <a:xfrm>
              <a:off x="609" y="2690"/>
              <a:ext cx="1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200" b="1">
                  <a:solidFill>
                    <a:srgbClr val="000000"/>
                  </a:solidFill>
                  <a:latin typeface="Times New Roman" panose="02020603050405020304" pitchFamily="18" charset="0"/>
                  <a:ea typeface="宋体" panose="02010600030101010101" pitchFamily="2" charset="-122"/>
                </a:rPr>
                <a:t>5.50</a:t>
              </a:r>
            </a:p>
          </p:txBody>
        </p:sp>
        <p:sp>
          <p:nvSpPr>
            <p:cNvPr id="28735" name="Rectangle 65">
              <a:extLst>
                <a:ext uri="{FF2B5EF4-FFF2-40B4-BE49-F238E27FC236}">
                  <a16:creationId xmlns:a16="http://schemas.microsoft.com/office/drawing/2014/main" id="{D7933D00-B106-412B-BE2B-313E0CE47E72}"/>
                </a:ext>
              </a:extLst>
            </p:cNvPr>
            <p:cNvSpPr>
              <a:spLocks noChangeArrowheads="1"/>
            </p:cNvSpPr>
            <p:nvPr/>
          </p:nvSpPr>
          <p:spPr bwMode="auto">
            <a:xfrm>
              <a:off x="609" y="2267"/>
              <a:ext cx="1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200" b="1">
                  <a:solidFill>
                    <a:srgbClr val="000000"/>
                  </a:solidFill>
                  <a:latin typeface="Times New Roman" panose="02020603050405020304" pitchFamily="18" charset="0"/>
                  <a:ea typeface="宋体" panose="02010600030101010101" pitchFamily="2" charset="-122"/>
                </a:rPr>
                <a:t>6.00</a:t>
              </a:r>
            </a:p>
          </p:txBody>
        </p:sp>
        <p:sp>
          <p:nvSpPr>
            <p:cNvPr id="28736" name="Rectangle 66">
              <a:extLst>
                <a:ext uri="{FF2B5EF4-FFF2-40B4-BE49-F238E27FC236}">
                  <a16:creationId xmlns:a16="http://schemas.microsoft.com/office/drawing/2014/main" id="{3C3108D7-6E16-4C79-B42C-D68A7D2C4687}"/>
                </a:ext>
              </a:extLst>
            </p:cNvPr>
            <p:cNvSpPr>
              <a:spLocks noChangeArrowheads="1"/>
            </p:cNvSpPr>
            <p:nvPr/>
          </p:nvSpPr>
          <p:spPr bwMode="auto">
            <a:xfrm>
              <a:off x="609" y="1843"/>
              <a:ext cx="1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200" b="1">
                  <a:solidFill>
                    <a:srgbClr val="000000"/>
                  </a:solidFill>
                  <a:latin typeface="Times New Roman" panose="02020603050405020304" pitchFamily="18" charset="0"/>
                  <a:ea typeface="宋体" panose="02010600030101010101" pitchFamily="2" charset="-122"/>
                </a:rPr>
                <a:t>6.50</a:t>
              </a:r>
            </a:p>
          </p:txBody>
        </p:sp>
        <p:sp>
          <p:nvSpPr>
            <p:cNvPr id="28737" name="Rectangle 67">
              <a:extLst>
                <a:ext uri="{FF2B5EF4-FFF2-40B4-BE49-F238E27FC236}">
                  <a16:creationId xmlns:a16="http://schemas.microsoft.com/office/drawing/2014/main" id="{10D881D5-4AE8-4AAE-8153-08F419B8B63C}"/>
                </a:ext>
              </a:extLst>
            </p:cNvPr>
            <p:cNvSpPr>
              <a:spLocks noChangeArrowheads="1"/>
            </p:cNvSpPr>
            <p:nvPr/>
          </p:nvSpPr>
          <p:spPr bwMode="auto">
            <a:xfrm>
              <a:off x="609" y="1420"/>
              <a:ext cx="1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200" b="1">
                  <a:solidFill>
                    <a:srgbClr val="000000"/>
                  </a:solidFill>
                  <a:latin typeface="Times New Roman" panose="02020603050405020304" pitchFamily="18" charset="0"/>
                  <a:ea typeface="宋体" panose="02010600030101010101" pitchFamily="2" charset="-122"/>
                </a:rPr>
                <a:t>7.00</a:t>
              </a:r>
            </a:p>
          </p:txBody>
        </p:sp>
        <p:sp>
          <p:nvSpPr>
            <p:cNvPr id="28738" name="Rectangle 68">
              <a:extLst>
                <a:ext uri="{FF2B5EF4-FFF2-40B4-BE49-F238E27FC236}">
                  <a16:creationId xmlns:a16="http://schemas.microsoft.com/office/drawing/2014/main" id="{81CF2AB0-725A-498D-B9B0-55CBEB622B52}"/>
                </a:ext>
              </a:extLst>
            </p:cNvPr>
            <p:cNvSpPr>
              <a:spLocks noChangeArrowheads="1"/>
            </p:cNvSpPr>
            <p:nvPr/>
          </p:nvSpPr>
          <p:spPr bwMode="auto">
            <a:xfrm>
              <a:off x="609" y="998"/>
              <a:ext cx="16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200" b="1">
                  <a:solidFill>
                    <a:srgbClr val="000000"/>
                  </a:solidFill>
                  <a:latin typeface="Times New Roman" panose="02020603050405020304" pitchFamily="18" charset="0"/>
                  <a:ea typeface="宋体" panose="02010600030101010101" pitchFamily="2" charset="-122"/>
                </a:rPr>
                <a:t>7.50</a:t>
              </a:r>
            </a:p>
          </p:txBody>
        </p:sp>
        <p:sp>
          <p:nvSpPr>
            <p:cNvPr id="28739" name="Rectangle 69">
              <a:extLst>
                <a:ext uri="{FF2B5EF4-FFF2-40B4-BE49-F238E27FC236}">
                  <a16:creationId xmlns:a16="http://schemas.microsoft.com/office/drawing/2014/main" id="{5BCB0C1B-B561-439A-842A-FF52CAE280DD}"/>
                </a:ext>
              </a:extLst>
            </p:cNvPr>
            <p:cNvSpPr>
              <a:spLocks noChangeArrowheads="1"/>
            </p:cNvSpPr>
            <p:nvPr/>
          </p:nvSpPr>
          <p:spPr bwMode="auto">
            <a:xfrm>
              <a:off x="791" y="364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400" b="1">
                  <a:solidFill>
                    <a:srgbClr val="000000"/>
                  </a:solidFill>
                  <a:latin typeface="Times New Roman" panose="02020603050405020304" pitchFamily="18" charset="0"/>
                  <a:ea typeface="宋体" panose="02010600030101010101" pitchFamily="2" charset="-122"/>
                </a:rPr>
                <a:t>0</a:t>
              </a:r>
            </a:p>
          </p:txBody>
        </p:sp>
        <p:sp>
          <p:nvSpPr>
            <p:cNvPr id="28740" name="Rectangle 70">
              <a:extLst>
                <a:ext uri="{FF2B5EF4-FFF2-40B4-BE49-F238E27FC236}">
                  <a16:creationId xmlns:a16="http://schemas.microsoft.com/office/drawing/2014/main" id="{4CE9BAB6-0CE7-416B-AEC7-84A44BC134DB}"/>
                </a:ext>
              </a:extLst>
            </p:cNvPr>
            <p:cNvSpPr>
              <a:spLocks noChangeArrowheads="1"/>
            </p:cNvSpPr>
            <p:nvPr/>
          </p:nvSpPr>
          <p:spPr bwMode="auto">
            <a:xfrm>
              <a:off x="1535" y="3644"/>
              <a:ext cx="5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400" b="1">
                  <a:solidFill>
                    <a:srgbClr val="000000"/>
                  </a:solidFill>
                  <a:latin typeface="Times New Roman" panose="02020603050405020304" pitchFamily="18" charset="0"/>
                  <a:ea typeface="宋体" panose="02010600030101010101" pitchFamily="2" charset="-122"/>
                </a:rPr>
                <a:t>5</a:t>
              </a:r>
            </a:p>
          </p:txBody>
        </p:sp>
        <p:sp>
          <p:nvSpPr>
            <p:cNvPr id="28741" name="Rectangle 71">
              <a:extLst>
                <a:ext uri="{FF2B5EF4-FFF2-40B4-BE49-F238E27FC236}">
                  <a16:creationId xmlns:a16="http://schemas.microsoft.com/office/drawing/2014/main" id="{EED23B2C-FC32-45C2-8434-3A9A948A41E8}"/>
                </a:ext>
              </a:extLst>
            </p:cNvPr>
            <p:cNvSpPr>
              <a:spLocks noChangeArrowheads="1"/>
            </p:cNvSpPr>
            <p:nvPr/>
          </p:nvSpPr>
          <p:spPr bwMode="auto">
            <a:xfrm>
              <a:off x="2250" y="3644"/>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400" b="1">
                  <a:solidFill>
                    <a:srgbClr val="000000"/>
                  </a:solidFill>
                  <a:latin typeface="Times New Roman" panose="02020603050405020304" pitchFamily="18" charset="0"/>
                  <a:ea typeface="宋体" panose="02010600030101010101" pitchFamily="2" charset="-122"/>
                </a:rPr>
                <a:t>10</a:t>
              </a:r>
            </a:p>
          </p:txBody>
        </p:sp>
        <p:sp>
          <p:nvSpPr>
            <p:cNvPr id="28742" name="Rectangle 72">
              <a:extLst>
                <a:ext uri="{FF2B5EF4-FFF2-40B4-BE49-F238E27FC236}">
                  <a16:creationId xmlns:a16="http://schemas.microsoft.com/office/drawing/2014/main" id="{F38D1A03-AC93-4B29-BCB2-6E0C4D04C1AC}"/>
                </a:ext>
              </a:extLst>
            </p:cNvPr>
            <p:cNvSpPr>
              <a:spLocks noChangeArrowheads="1"/>
            </p:cNvSpPr>
            <p:nvPr/>
          </p:nvSpPr>
          <p:spPr bwMode="auto">
            <a:xfrm>
              <a:off x="2994" y="3644"/>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400" b="1">
                  <a:solidFill>
                    <a:srgbClr val="000000"/>
                  </a:solidFill>
                  <a:latin typeface="Times New Roman" panose="02020603050405020304" pitchFamily="18" charset="0"/>
                  <a:ea typeface="宋体" panose="02010600030101010101" pitchFamily="2" charset="-122"/>
                </a:rPr>
                <a:t>15</a:t>
              </a:r>
            </a:p>
          </p:txBody>
        </p:sp>
        <p:sp>
          <p:nvSpPr>
            <p:cNvPr id="28743" name="Rectangle 73">
              <a:extLst>
                <a:ext uri="{FF2B5EF4-FFF2-40B4-BE49-F238E27FC236}">
                  <a16:creationId xmlns:a16="http://schemas.microsoft.com/office/drawing/2014/main" id="{FFD83C4C-63DC-4E25-87DE-06BDB30820FD}"/>
                </a:ext>
              </a:extLst>
            </p:cNvPr>
            <p:cNvSpPr>
              <a:spLocks noChangeArrowheads="1"/>
            </p:cNvSpPr>
            <p:nvPr/>
          </p:nvSpPr>
          <p:spPr bwMode="auto">
            <a:xfrm>
              <a:off x="3738" y="3644"/>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400" b="1">
                  <a:solidFill>
                    <a:srgbClr val="000000"/>
                  </a:solidFill>
                  <a:latin typeface="Times New Roman" panose="02020603050405020304" pitchFamily="18" charset="0"/>
                  <a:ea typeface="宋体" panose="02010600030101010101" pitchFamily="2" charset="-122"/>
                </a:rPr>
                <a:t>20</a:t>
              </a:r>
            </a:p>
          </p:txBody>
        </p:sp>
        <p:sp>
          <p:nvSpPr>
            <p:cNvPr id="28744" name="Rectangle 74">
              <a:extLst>
                <a:ext uri="{FF2B5EF4-FFF2-40B4-BE49-F238E27FC236}">
                  <a16:creationId xmlns:a16="http://schemas.microsoft.com/office/drawing/2014/main" id="{CD64C14A-2F7A-47DB-963C-C240F1B48687}"/>
                </a:ext>
              </a:extLst>
            </p:cNvPr>
            <p:cNvSpPr>
              <a:spLocks noChangeArrowheads="1"/>
            </p:cNvSpPr>
            <p:nvPr/>
          </p:nvSpPr>
          <p:spPr bwMode="auto">
            <a:xfrm>
              <a:off x="4481" y="3644"/>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400" b="1">
                  <a:solidFill>
                    <a:srgbClr val="000000"/>
                  </a:solidFill>
                  <a:latin typeface="Times New Roman" panose="02020603050405020304" pitchFamily="18" charset="0"/>
                  <a:ea typeface="宋体" panose="02010600030101010101" pitchFamily="2" charset="-122"/>
                </a:rPr>
                <a:t>25</a:t>
              </a:r>
            </a:p>
          </p:txBody>
        </p:sp>
        <p:sp>
          <p:nvSpPr>
            <p:cNvPr id="28745" name="Rectangle 75">
              <a:extLst>
                <a:ext uri="{FF2B5EF4-FFF2-40B4-BE49-F238E27FC236}">
                  <a16:creationId xmlns:a16="http://schemas.microsoft.com/office/drawing/2014/main" id="{C9C5ACEC-CDBF-4CDB-ADFB-746919A9546E}"/>
                </a:ext>
              </a:extLst>
            </p:cNvPr>
            <p:cNvSpPr>
              <a:spLocks noChangeArrowheads="1"/>
            </p:cNvSpPr>
            <p:nvPr/>
          </p:nvSpPr>
          <p:spPr bwMode="auto">
            <a:xfrm>
              <a:off x="5225" y="3644"/>
              <a:ext cx="11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1400" b="1">
                  <a:solidFill>
                    <a:srgbClr val="000000"/>
                  </a:solidFill>
                  <a:latin typeface="Times New Roman" panose="02020603050405020304" pitchFamily="18" charset="0"/>
                  <a:ea typeface="宋体" panose="02010600030101010101" pitchFamily="2" charset="-122"/>
                </a:rPr>
                <a:t>30</a:t>
              </a:r>
            </a:p>
          </p:txBody>
        </p:sp>
        <p:sp>
          <p:nvSpPr>
            <p:cNvPr id="28746" name="Rectangle 76">
              <a:extLst>
                <a:ext uri="{FF2B5EF4-FFF2-40B4-BE49-F238E27FC236}">
                  <a16:creationId xmlns:a16="http://schemas.microsoft.com/office/drawing/2014/main" id="{62D1A099-41C1-4F32-B25D-4BB97513559F}"/>
                </a:ext>
              </a:extLst>
            </p:cNvPr>
            <p:cNvSpPr>
              <a:spLocks noChangeArrowheads="1"/>
            </p:cNvSpPr>
            <p:nvPr/>
          </p:nvSpPr>
          <p:spPr bwMode="auto">
            <a:xfrm>
              <a:off x="2743" y="3782"/>
              <a:ext cx="65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solidFill>
                    <a:srgbClr val="0000CC"/>
                  </a:solidFill>
                  <a:latin typeface="Times New Roman" panose="02020603050405020304" pitchFamily="18" charset="0"/>
                  <a:ea typeface="宋体" panose="02010600030101010101" pitchFamily="2" charset="-122"/>
                </a:rPr>
                <a:t>到期期限</a:t>
              </a:r>
              <a:endParaRPr lang="en-US" altLang="zh-CN" sz="2000" b="1">
                <a:solidFill>
                  <a:srgbClr val="0000CC"/>
                </a:solidFill>
                <a:latin typeface="Times New Roman" panose="02020603050405020304" pitchFamily="18" charset="0"/>
                <a:ea typeface="宋体" panose="02010600030101010101" pitchFamily="2" charset="-122"/>
              </a:endParaRPr>
            </a:p>
          </p:txBody>
        </p:sp>
        <p:sp>
          <p:nvSpPr>
            <p:cNvPr id="28747" name="Rectangle 77">
              <a:extLst>
                <a:ext uri="{FF2B5EF4-FFF2-40B4-BE49-F238E27FC236}">
                  <a16:creationId xmlns:a16="http://schemas.microsoft.com/office/drawing/2014/main" id="{5872AE23-056D-46B4-97C7-FEA03F03E722}"/>
                </a:ext>
              </a:extLst>
            </p:cNvPr>
            <p:cNvSpPr>
              <a:spLocks noChangeArrowheads="1"/>
            </p:cNvSpPr>
            <p:nvPr/>
          </p:nvSpPr>
          <p:spPr bwMode="auto">
            <a:xfrm rot="-5400000">
              <a:off x="-38" y="2169"/>
              <a:ext cx="10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solidFill>
                    <a:srgbClr val="0000CC"/>
                  </a:solidFill>
                  <a:latin typeface="Times New Roman" panose="02020603050405020304" pitchFamily="18" charset="0"/>
                  <a:ea typeface="宋体" panose="02010600030101010101" pitchFamily="2" charset="-122"/>
                </a:rPr>
                <a:t>年化收益率</a:t>
              </a:r>
              <a:r>
                <a:rPr lang="en-US" altLang="zh-CN" sz="2000" b="1">
                  <a:solidFill>
                    <a:srgbClr val="0000CC"/>
                  </a:solidFill>
                  <a:latin typeface="Times New Roman" panose="02020603050405020304" pitchFamily="18" charset="0"/>
                  <a:ea typeface="宋体" panose="02010600030101010101" pitchFamily="2" charset="-122"/>
                </a:rPr>
                <a:t>(%)</a:t>
              </a:r>
              <a:endParaRPr lang="en-US" altLang="zh-CN" sz="2000">
                <a:solidFill>
                  <a:srgbClr val="0000CC"/>
                </a:solidFill>
                <a:latin typeface="Times New Roman" panose="02020603050405020304" pitchFamily="18" charset="0"/>
                <a:ea typeface="宋体" panose="02010600030101010101" pitchFamily="2" charset="-122"/>
              </a:endParaRPr>
            </a:p>
          </p:txBody>
        </p:sp>
      </p:grpSp>
      <p:sp>
        <p:nvSpPr>
          <p:cNvPr id="28677" name="Text Box 79">
            <a:extLst>
              <a:ext uri="{FF2B5EF4-FFF2-40B4-BE49-F238E27FC236}">
                <a16:creationId xmlns:a16="http://schemas.microsoft.com/office/drawing/2014/main" id="{63570F8C-7DF7-4FA8-B3C4-3CD154BDAF11}"/>
              </a:ext>
            </a:extLst>
          </p:cNvPr>
          <p:cNvSpPr txBox="1">
            <a:spLocks noChangeArrowheads="1"/>
          </p:cNvSpPr>
          <p:nvPr/>
        </p:nvSpPr>
        <p:spPr bwMode="auto">
          <a:xfrm>
            <a:off x="2916238" y="4051300"/>
            <a:ext cx="5392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400" b="1">
                <a:solidFill>
                  <a:srgbClr val="0000FF"/>
                </a:solidFill>
                <a:latin typeface="楷体_GB2312" pitchFamily="49" charset="-122"/>
                <a:ea typeface="楷体_GB2312" pitchFamily="49" charset="-122"/>
              </a:rPr>
              <a:t>刻画不同期限零息票利率的一条曲线！</a:t>
            </a:r>
          </a:p>
        </p:txBody>
      </p:sp>
      <p:graphicFrame>
        <p:nvGraphicFramePr>
          <p:cNvPr id="28678" name="Object 80">
            <a:extLst>
              <a:ext uri="{FF2B5EF4-FFF2-40B4-BE49-F238E27FC236}">
                <a16:creationId xmlns:a16="http://schemas.microsoft.com/office/drawing/2014/main" id="{2C257F49-8BAB-40CD-A05E-D60BDC71E56A}"/>
              </a:ext>
            </a:extLst>
          </p:cNvPr>
          <p:cNvGraphicFramePr>
            <a:graphicFrameLocks noGrp="1"/>
          </p:cNvGraphicFramePr>
          <p:nvPr>
            <p:ph/>
          </p:nvPr>
        </p:nvGraphicFramePr>
        <p:xfrm>
          <a:off x="1158875" y="1844675"/>
          <a:ext cx="2109788" cy="1301750"/>
        </p:xfrm>
        <a:graphic>
          <a:graphicData uri="http://schemas.openxmlformats.org/presentationml/2006/ole">
            <mc:AlternateContent xmlns:mc="http://schemas.openxmlformats.org/markup-compatibility/2006">
              <mc:Choice xmlns:v="urn:schemas-microsoft-com:vml" Requires="v">
                <p:oleObj name="Equation" r:id="rId2" imgW="761669" imgH="469696" progId="Equation.DSMT4">
                  <p:embed/>
                </p:oleObj>
              </mc:Choice>
              <mc:Fallback>
                <p:oleObj name="Equation" r:id="rId2" imgW="761669" imgH="469696" progId="Equation.DSMT4">
                  <p:embed/>
                  <p:pic>
                    <p:nvPicPr>
                      <p:cNvPr id="0" name="Object 80"/>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875" y="1844675"/>
                        <a:ext cx="2109788" cy="1301750"/>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40C786F0-539F-9963-4185-5B10FAD8392D}"/>
              </a:ext>
            </a:extLst>
          </p:cNvPr>
          <p:cNvSpPr txBox="1"/>
          <p:nvPr/>
        </p:nvSpPr>
        <p:spPr>
          <a:xfrm>
            <a:off x="33809" y="6293148"/>
            <a:ext cx="3946054" cy="369332"/>
          </a:xfrm>
          <a:prstGeom prst="rect">
            <a:avLst/>
          </a:prstGeom>
          <a:noFill/>
        </p:spPr>
        <p:txBody>
          <a:bodyPr wrap="square" rtlCol="0">
            <a:spAutoFit/>
          </a:bodyPr>
          <a:lstStyle/>
          <a:p>
            <a:r>
              <a:rPr lang="zh-CN" altLang="en-US" sz="1800" dirty="0">
                <a:solidFill>
                  <a:srgbClr val="FF0000"/>
                </a:solidFill>
              </a:rPr>
              <a:t>挑战性作业：绘制利率期限结构曲线</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99233BA9-7382-4A14-83E7-AAB34B48BB14}"/>
              </a:ext>
            </a:extLst>
          </p:cNvPr>
          <p:cNvSpPr>
            <a:spLocks noGrp="1" noChangeArrowheads="1"/>
          </p:cNvSpPr>
          <p:nvPr>
            <p:ph type="body" sz="half" idx="1"/>
          </p:nvPr>
        </p:nvSpPr>
        <p:spPr>
          <a:xfrm>
            <a:off x="857250" y="1844824"/>
            <a:ext cx="7705725" cy="1152525"/>
          </a:xfrm>
        </p:spPr>
        <p:txBody>
          <a:bodyPr lIns="92075" tIns="46038" rIns="92075" bIns="46038"/>
          <a:lstStyle/>
          <a:p>
            <a:pPr>
              <a:lnSpc>
                <a:spcPct val="125000"/>
              </a:lnSpc>
            </a:pPr>
            <a:r>
              <a:rPr lang="zh-CN" altLang="en-US" b="1" dirty="0">
                <a:latin typeface="Times New Roman" panose="02020603050405020304" pitchFamily="18" charset="0"/>
                <a:ea typeface="宋体" panose="02010600030101010101" pitchFamily="2" charset="-122"/>
              </a:rPr>
              <a:t>一只承诺在未来</a:t>
            </a:r>
            <a:r>
              <a:rPr lang="en-US" altLang="zh-CN" b="1" dirty="0">
                <a:latin typeface="Times New Roman" panose="02020603050405020304" pitchFamily="18" charset="0"/>
                <a:ea typeface="宋体" panose="02010600030101010101" pitchFamily="2" charset="-122"/>
              </a:rPr>
              <a:t>3</a:t>
            </a:r>
            <a:r>
              <a:rPr lang="zh-CN" altLang="en-US" b="1" dirty="0">
                <a:latin typeface="Times New Roman" panose="02020603050405020304" pitchFamily="18" charset="0"/>
                <a:ea typeface="宋体" panose="02010600030101010101" pitchFamily="2" charset="-122"/>
              </a:rPr>
              <a:t>年每年支付</a:t>
            </a:r>
            <a:r>
              <a:rPr lang="en-US" altLang="zh-CN" b="1" dirty="0">
                <a:latin typeface="Times New Roman" panose="02020603050405020304" pitchFamily="18" charset="0"/>
                <a:ea typeface="宋体" panose="02010600030101010101" pitchFamily="2" charset="-122"/>
              </a:rPr>
              <a:t>100</a:t>
            </a:r>
            <a:r>
              <a:rPr lang="zh-CN" altLang="en-US" b="1" dirty="0">
                <a:latin typeface="Times New Roman" panose="02020603050405020304" pitchFamily="18" charset="0"/>
                <a:ea typeface="宋体" panose="02010600030101010101" pitchFamily="2" charset="-122"/>
              </a:rPr>
              <a:t>元的固定收益证券。其公平售价是多少？</a:t>
            </a:r>
          </a:p>
        </p:txBody>
      </p:sp>
      <p:sp>
        <p:nvSpPr>
          <p:cNvPr id="466950" name="Rectangle 6">
            <a:extLst>
              <a:ext uri="{FF2B5EF4-FFF2-40B4-BE49-F238E27FC236}">
                <a16:creationId xmlns:a16="http://schemas.microsoft.com/office/drawing/2014/main" id="{58060E14-F819-42D1-9D73-2D6A522C9331}"/>
              </a:ext>
            </a:extLst>
          </p:cNvPr>
          <p:cNvSpPr>
            <a:spLocks noGrp="1" noChangeArrowheads="1"/>
          </p:cNvSpPr>
          <p:nvPr>
            <p:ph type="title"/>
          </p:nvPr>
        </p:nvSpPr>
        <p:spPr bwMode="auto">
          <a:xfrm>
            <a:off x="539750" y="476250"/>
            <a:ext cx="8077200" cy="1152525"/>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举例：利用零息债券价格</a:t>
            </a:r>
            <a:br>
              <a:rPr lang="en-US" altLang="zh-CN" sz="4000" dirty="0">
                <a:effectLst>
                  <a:outerShdw blurRad="38100" dist="38100" dir="2700000" algn="tl">
                    <a:srgbClr val="C0C0C0"/>
                  </a:outerShdw>
                </a:effectLst>
                <a:ea typeface="宋体" pitchFamily="2" charset="-122"/>
              </a:rPr>
            </a:br>
            <a:r>
              <a:rPr lang="zh-CN" altLang="en-US" sz="4000" dirty="0">
                <a:effectLst>
                  <a:outerShdw blurRad="38100" dist="38100" dir="2700000" algn="tl">
                    <a:srgbClr val="C0C0C0"/>
                  </a:outerShdw>
                </a:effectLst>
                <a:ea typeface="宋体" pitchFamily="2" charset="-122"/>
              </a:rPr>
              <a:t>对债券进行估值</a:t>
            </a:r>
            <a:endParaRPr lang="zh-CN" altLang="en-US" sz="3600" b="1" dirty="0">
              <a:effectLst>
                <a:outerShdw blurRad="38100" dist="38100" dir="2700000" algn="tl">
                  <a:srgbClr val="C0C0C0"/>
                </a:outerShdw>
              </a:effectLst>
              <a:latin typeface="楷体_GB2312" pitchFamily="49" charset="-122"/>
              <a:ea typeface="楷体_GB2312" pitchFamily="49" charset="-122"/>
            </a:endParaRPr>
          </a:p>
        </p:txBody>
      </p:sp>
      <p:graphicFrame>
        <p:nvGraphicFramePr>
          <p:cNvPr id="3" name="表格 2">
            <a:extLst>
              <a:ext uri="{FF2B5EF4-FFF2-40B4-BE49-F238E27FC236}">
                <a16:creationId xmlns:a16="http://schemas.microsoft.com/office/drawing/2014/main" id="{7E794B87-6134-4A40-8304-252FC0737022}"/>
              </a:ext>
            </a:extLst>
          </p:cNvPr>
          <p:cNvGraphicFramePr>
            <a:graphicFrameLocks noGrp="1"/>
          </p:cNvGraphicFramePr>
          <p:nvPr>
            <p:extLst>
              <p:ext uri="{D42A27DB-BD31-4B8C-83A1-F6EECF244321}">
                <p14:modId xmlns:p14="http://schemas.microsoft.com/office/powerpoint/2010/main" val="1980433437"/>
              </p:ext>
            </p:extLst>
          </p:nvPr>
        </p:nvGraphicFramePr>
        <p:xfrm>
          <a:off x="1331640" y="3119810"/>
          <a:ext cx="7056784" cy="1549400"/>
        </p:xfrm>
        <a:graphic>
          <a:graphicData uri="http://schemas.openxmlformats.org/drawingml/2006/table">
            <a:tbl>
              <a:tblPr/>
              <a:tblGrid>
                <a:gridCol w="2530158">
                  <a:extLst>
                    <a:ext uri="{9D8B030D-6E8A-4147-A177-3AD203B41FA5}">
                      <a16:colId xmlns:a16="http://schemas.microsoft.com/office/drawing/2014/main" val="20000"/>
                    </a:ext>
                  </a:extLst>
                </a:gridCol>
                <a:gridCol w="4526626">
                  <a:extLst>
                    <a:ext uri="{9D8B030D-6E8A-4147-A177-3AD203B41FA5}">
                      <a16:colId xmlns:a16="http://schemas.microsoft.com/office/drawing/2014/main" val="20001"/>
                    </a:ext>
                  </a:extLst>
                </a:gridCol>
              </a:tblGrid>
              <a:tr h="38100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到期期限</a:t>
                      </a:r>
                      <a:endParaRPr kumimoji="0" lang="zh-CN" altLang="en-US"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1</a:t>
                      </a:r>
                      <a:r>
                        <a:rPr kumimoji="0" lang="zh-CN" altLang="en-US"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元面值零息债券的</a:t>
                      </a:r>
                      <a:endPar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endParaRPr>
                    </a:p>
                    <a:p>
                      <a:pPr marL="0" marR="0" lvl="0" indent="0" algn="ctr" defTabSz="914400" rtl="0" eaLnBrk="1" fontAlgn="t"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市场售价</a:t>
                      </a:r>
                      <a:endParaRPr kumimoji="0" lang="zh-CN" altLang="en-US" sz="2000" b="0" i="0" u="none" strike="noStrike" cap="none" normalizeH="0" baseline="0" dirty="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685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1</a:t>
                      </a:r>
                      <a:r>
                        <a:rPr kumimoji="0" lang="zh-CN" altLang="en-US"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年期</a:t>
                      </a:r>
                      <a:endParaRPr kumimoji="0" lang="zh-CN" altLang="en-US" sz="2000" b="0" i="0" u="none" strike="noStrike" cap="none" normalizeH="0" baseline="0" dirty="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0.95</a:t>
                      </a:r>
                      <a:endParaRPr kumimoji="0" lang="en-US" altLang="zh-CN"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685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2</a:t>
                      </a: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年期</a:t>
                      </a:r>
                      <a:endParaRPr kumimoji="0" lang="zh-CN" altLang="en-US"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0.88</a:t>
                      </a:r>
                      <a:endParaRPr kumimoji="0" lang="en-US" altLang="zh-CN"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9685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 </a:t>
                      </a: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年期</a:t>
                      </a:r>
                      <a:endParaRPr kumimoji="0" lang="zh-CN" altLang="en-US" sz="2000" b="0" i="0" u="none" strike="noStrike" cap="none" normalizeH="0" baseline="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0.80 </a:t>
                      </a:r>
                      <a:endParaRPr kumimoji="0" lang="en-US" altLang="zh-CN" sz="2000" b="0" i="0" u="none" strike="noStrike" cap="none" normalizeH="0" baseline="0" dirty="0">
                        <a:ln>
                          <a:noFill/>
                        </a:ln>
                        <a:solidFill>
                          <a:srgbClr val="000000"/>
                        </a:solidFill>
                        <a:effectLst/>
                        <a:latin typeface="华文宋体" panose="02010600040101010101" pitchFamily="2" charset="-122"/>
                        <a:ea typeface="华文宋体" panose="02010600040101010101" pitchFamily="2" charset="-122"/>
                      </a:endParaRPr>
                    </a:p>
                  </a:txBody>
                  <a:tcPr marL="6350" marR="6350" marT="635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文本框 1">
            <a:extLst>
              <a:ext uri="{FF2B5EF4-FFF2-40B4-BE49-F238E27FC236}">
                <a16:creationId xmlns:a16="http://schemas.microsoft.com/office/drawing/2014/main" id="{39128F04-7B9E-2AC8-9D05-65179366B473}"/>
              </a:ext>
            </a:extLst>
          </p:cNvPr>
          <p:cNvSpPr txBox="1"/>
          <p:nvPr/>
        </p:nvSpPr>
        <p:spPr>
          <a:xfrm>
            <a:off x="857250" y="4869160"/>
            <a:ext cx="8077200" cy="1015663"/>
          </a:xfrm>
          <a:prstGeom prst="rect">
            <a:avLst/>
          </a:prstGeom>
          <a:noFill/>
        </p:spPr>
        <p:txBody>
          <a:bodyPr wrap="square" rtlCol="0">
            <a:spAutoFit/>
          </a:bodyPr>
          <a:lstStyle/>
          <a:p>
            <a:r>
              <a:rPr lang="zh-CN" altLang="en-US" sz="2000" b="1" dirty="0">
                <a:latin typeface="宋体" panose="02010600030101010101" pitchFamily="2" charset="-122"/>
                <a:ea typeface="宋体" panose="02010600030101010101" pitchFamily="2" charset="-122"/>
              </a:rPr>
              <a:t>启示：具有多个现金流的债券，比如息票债券，可视为多个不同面值不同期限的零息债券的组合。根据一价定律和线性定价法则，具有多个现金流的债券，其价值等于若干个所拆分的零息债券的价值之和。</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50C61F91-0E8C-4E57-B55C-8E46AD6F4CCC}"/>
              </a:ext>
            </a:extLst>
          </p:cNvPr>
          <p:cNvSpPr>
            <a:spLocks noChangeArrowheads="1"/>
          </p:cNvSpPr>
          <p:nvPr/>
        </p:nvSpPr>
        <p:spPr bwMode="auto">
          <a:xfrm>
            <a:off x="1258888" y="4700588"/>
            <a:ext cx="4968875" cy="1296987"/>
          </a:xfrm>
          <a:prstGeom prst="rect">
            <a:avLst/>
          </a:prstGeom>
          <a:solidFill>
            <a:schemeClr val="fo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graphicFrame>
        <p:nvGraphicFramePr>
          <p:cNvPr id="30723" name="Object 3">
            <a:extLst>
              <a:ext uri="{FF2B5EF4-FFF2-40B4-BE49-F238E27FC236}">
                <a16:creationId xmlns:a16="http://schemas.microsoft.com/office/drawing/2014/main" id="{9EBBBBEA-CAEF-439F-8615-804E956262EF}"/>
              </a:ext>
            </a:extLst>
          </p:cNvPr>
          <p:cNvGraphicFramePr>
            <a:graphicFrameLocks/>
          </p:cNvGraphicFramePr>
          <p:nvPr/>
        </p:nvGraphicFramePr>
        <p:xfrm>
          <a:off x="1522413" y="1377950"/>
          <a:ext cx="4441825" cy="4619625"/>
        </p:xfrm>
        <a:graphic>
          <a:graphicData uri="http://schemas.openxmlformats.org/presentationml/2006/ole">
            <mc:AlternateContent xmlns:mc="http://schemas.openxmlformats.org/markup-compatibility/2006">
              <mc:Choice xmlns:v="urn:schemas-microsoft-com:vml" Requires="v">
                <p:oleObj name="Equation" r:id="rId2" imgW="1981200" imgH="2197100" progId="Equation.DSMT4">
                  <p:embed/>
                </p:oleObj>
              </mc:Choice>
              <mc:Fallback>
                <p:oleObj name="Equation" r:id="rId2" imgW="1981200" imgH="2197100" progId="Equation.DSMT4">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2413" y="1377950"/>
                        <a:ext cx="444182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7970" name="Rectangle 2">
            <a:extLst>
              <a:ext uri="{FF2B5EF4-FFF2-40B4-BE49-F238E27FC236}">
                <a16:creationId xmlns:a16="http://schemas.microsoft.com/office/drawing/2014/main" id="{383FCE06-19ED-423E-A9C8-5A2D4A9F38F5}"/>
              </a:ext>
            </a:extLst>
          </p:cNvPr>
          <p:cNvSpPr>
            <a:spLocks noGrp="1" noChangeArrowheads="1"/>
          </p:cNvSpPr>
          <p:nvPr>
            <p:ph type="title"/>
          </p:nvPr>
        </p:nvSpPr>
        <p:spPr bwMode="auto">
          <a:xfrm>
            <a:off x="611188" y="692150"/>
            <a:ext cx="7604125" cy="6858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第一种求解方法</a:t>
            </a:r>
            <a:endParaRPr lang="en-US" altLang="zh-CN" sz="4000" dirty="0">
              <a:effectLst>
                <a:outerShdw blurRad="38100" dist="38100" dir="2700000" algn="tl">
                  <a:srgbClr val="C0C0C0"/>
                </a:outerShdw>
              </a:effectLst>
              <a:ea typeface="宋体" pitchFamily="2" charset="-122"/>
            </a:endParaRPr>
          </a:p>
        </p:txBody>
      </p:sp>
      <p:sp>
        <p:nvSpPr>
          <p:cNvPr id="30725" name="Text Box 4">
            <a:extLst>
              <a:ext uri="{FF2B5EF4-FFF2-40B4-BE49-F238E27FC236}">
                <a16:creationId xmlns:a16="http://schemas.microsoft.com/office/drawing/2014/main" id="{5C089F26-45F5-40DF-99CB-037DCC3B5660}"/>
              </a:ext>
            </a:extLst>
          </p:cNvPr>
          <p:cNvSpPr txBox="1">
            <a:spLocks noChangeArrowheads="1"/>
          </p:cNvSpPr>
          <p:nvPr/>
        </p:nvSpPr>
        <p:spPr bwMode="auto">
          <a:xfrm>
            <a:off x="5857875" y="2855913"/>
            <a:ext cx="30003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400" b="1">
                <a:solidFill>
                  <a:srgbClr val="0000FF"/>
                </a:solidFill>
                <a:latin typeface="Times New Roman" panose="02020603050405020304" pitchFamily="18" charset="0"/>
                <a:ea typeface="宋体" panose="02010600030101010101" pitchFamily="2" charset="-122"/>
              </a:rPr>
              <a:t>纯折现债券的</a:t>
            </a:r>
            <a:endParaRPr lang="en-US" altLang="zh-CN" sz="2400" b="1">
              <a:solidFill>
                <a:srgbClr val="0000FF"/>
              </a:solidFill>
              <a:latin typeface="Times New Roman" panose="02020603050405020304" pitchFamily="18" charset="0"/>
              <a:ea typeface="宋体" panose="02010600030101010101" pitchFamily="2" charset="-122"/>
            </a:endParaRPr>
          </a:p>
          <a:p>
            <a:pPr algn="ctr">
              <a:spcBef>
                <a:spcPct val="0"/>
              </a:spcBef>
              <a:buClrTx/>
              <a:buSzTx/>
              <a:buFontTx/>
              <a:buNone/>
            </a:pPr>
            <a:r>
              <a:rPr lang="zh-CN" altLang="en-US" sz="2400" b="1">
                <a:solidFill>
                  <a:srgbClr val="0000FF"/>
                </a:solidFill>
                <a:latin typeface="Times New Roman" panose="02020603050405020304" pitchFamily="18" charset="0"/>
                <a:ea typeface="宋体" panose="02010600030101010101" pitchFamily="2" charset="-122"/>
              </a:rPr>
              <a:t>到期收益率（</a:t>
            </a:r>
            <a:r>
              <a:rPr lang="en-US" altLang="zh-CN" sz="2400" b="1" i="1">
                <a:solidFill>
                  <a:srgbClr val="0000FF"/>
                </a:solidFill>
                <a:latin typeface="Times New Roman" panose="02020603050405020304" pitchFamily="18" charset="0"/>
                <a:ea typeface="宋体" panose="02010600030101010101" pitchFamily="2" charset="-122"/>
              </a:rPr>
              <a:t>YTM</a:t>
            </a:r>
            <a:r>
              <a:rPr lang="zh-CN" altLang="en-US" sz="2400" b="1">
                <a:solidFill>
                  <a:srgbClr val="0000FF"/>
                </a:solidFill>
                <a:latin typeface="Times New Roman" panose="02020603050405020304" pitchFamily="18" charset="0"/>
                <a:ea typeface="宋体" panose="02010600030101010101" pitchFamily="2" charset="-122"/>
              </a:rPr>
              <a:t>）</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30726" name="AutoShape 5">
            <a:extLst>
              <a:ext uri="{FF2B5EF4-FFF2-40B4-BE49-F238E27FC236}">
                <a16:creationId xmlns:a16="http://schemas.microsoft.com/office/drawing/2014/main" id="{1C985000-5AAA-4082-AAF7-252C914DFADD}"/>
              </a:ext>
            </a:extLst>
          </p:cNvPr>
          <p:cNvSpPr>
            <a:spLocks/>
          </p:cNvSpPr>
          <p:nvPr/>
        </p:nvSpPr>
        <p:spPr bwMode="auto">
          <a:xfrm>
            <a:off x="5557838" y="1916113"/>
            <a:ext cx="358775" cy="2376487"/>
          </a:xfrm>
          <a:prstGeom prst="rightBrace">
            <a:avLst>
              <a:gd name="adj1" fmla="val 55199"/>
              <a:gd name="adj2" fmla="val 50000"/>
            </a:avLst>
          </a:pr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03806099-6471-4DBC-8694-3807E49A246C}"/>
              </a:ext>
            </a:extLst>
          </p:cNvPr>
          <p:cNvSpPr>
            <a:spLocks noGrp="1" noChangeArrowheads="1"/>
          </p:cNvSpPr>
          <p:nvPr>
            <p:ph type="title"/>
          </p:nvPr>
        </p:nvSpPr>
        <p:spPr bwMode="auto">
          <a:xfrm>
            <a:off x="914400" y="762000"/>
            <a:ext cx="73152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第二种求解方法</a:t>
            </a:r>
            <a:endParaRPr lang="en-US" altLang="zh-CN" sz="4000" dirty="0">
              <a:effectLst>
                <a:outerShdw blurRad="38100" dist="38100" dir="2700000" algn="tl">
                  <a:srgbClr val="C0C0C0"/>
                </a:outerShdw>
              </a:effectLst>
              <a:ea typeface="宋体" pitchFamily="2" charset="-122"/>
            </a:endParaRPr>
          </a:p>
        </p:txBody>
      </p:sp>
      <p:graphicFrame>
        <p:nvGraphicFramePr>
          <p:cNvPr id="31747" name="Object 3">
            <a:extLst>
              <a:ext uri="{FF2B5EF4-FFF2-40B4-BE49-F238E27FC236}">
                <a16:creationId xmlns:a16="http://schemas.microsoft.com/office/drawing/2014/main" id="{92DFE369-7F3F-46C4-A147-4A79A4A4E7BD}"/>
              </a:ext>
            </a:extLst>
          </p:cNvPr>
          <p:cNvGraphicFramePr>
            <a:graphicFrameLocks/>
          </p:cNvGraphicFramePr>
          <p:nvPr/>
        </p:nvGraphicFramePr>
        <p:xfrm>
          <a:off x="1771650" y="4746625"/>
          <a:ext cx="5889625" cy="1112838"/>
        </p:xfrm>
        <a:graphic>
          <a:graphicData uri="http://schemas.openxmlformats.org/presentationml/2006/ole">
            <mc:AlternateContent xmlns:mc="http://schemas.openxmlformats.org/markup-compatibility/2006">
              <mc:Choice xmlns:v="urn:schemas-microsoft-com:vml" Requires="v">
                <p:oleObj name="Equation" r:id="rId2" imgW="2349500" imgH="406400" progId="Equation.DSMT4">
                  <p:embed/>
                </p:oleObj>
              </mc:Choice>
              <mc:Fallback>
                <p:oleObj name="Equation" r:id="rId2" imgW="2349500" imgH="406400" progId="Equation.DSMT4">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746625"/>
                        <a:ext cx="5889625" cy="1112838"/>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grpSp>
        <p:nvGrpSpPr>
          <p:cNvPr id="31748" name="Group 4">
            <a:extLst>
              <a:ext uri="{FF2B5EF4-FFF2-40B4-BE49-F238E27FC236}">
                <a16:creationId xmlns:a16="http://schemas.microsoft.com/office/drawing/2014/main" id="{164CF66B-A1DC-41E0-A97C-9896A018F9FD}"/>
              </a:ext>
            </a:extLst>
          </p:cNvPr>
          <p:cNvGrpSpPr>
            <a:grpSpLocks/>
          </p:cNvGrpSpPr>
          <p:nvPr/>
        </p:nvGrpSpPr>
        <p:grpSpPr bwMode="auto">
          <a:xfrm>
            <a:off x="1476375" y="1628775"/>
            <a:ext cx="7072313" cy="2628900"/>
            <a:chOff x="930" y="981"/>
            <a:chExt cx="4455" cy="1656"/>
          </a:xfrm>
        </p:grpSpPr>
        <p:sp>
          <p:nvSpPr>
            <p:cNvPr id="31753" name="Line 5">
              <a:extLst>
                <a:ext uri="{FF2B5EF4-FFF2-40B4-BE49-F238E27FC236}">
                  <a16:creationId xmlns:a16="http://schemas.microsoft.com/office/drawing/2014/main" id="{E1784C40-777F-46F9-9B2A-61F84330E1A9}"/>
                </a:ext>
              </a:extLst>
            </p:cNvPr>
            <p:cNvSpPr>
              <a:spLocks noChangeShapeType="1"/>
            </p:cNvSpPr>
            <p:nvPr/>
          </p:nvSpPr>
          <p:spPr bwMode="auto">
            <a:xfrm>
              <a:off x="1156" y="1797"/>
              <a:ext cx="349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4" name="Line 6">
              <a:extLst>
                <a:ext uri="{FF2B5EF4-FFF2-40B4-BE49-F238E27FC236}">
                  <a16:creationId xmlns:a16="http://schemas.microsoft.com/office/drawing/2014/main" id="{5A31D494-0102-4890-BB59-FFCCC6C9AE1C}"/>
                </a:ext>
              </a:extLst>
            </p:cNvPr>
            <p:cNvSpPr>
              <a:spLocks noChangeShapeType="1"/>
            </p:cNvSpPr>
            <p:nvPr/>
          </p:nvSpPr>
          <p:spPr bwMode="auto">
            <a:xfrm flipV="1">
              <a:off x="2165" y="1425"/>
              <a:ext cx="0" cy="363"/>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5" name="Line 7">
              <a:extLst>
                <a:ext uri="{FF2B5EF4-FFF2-40B4-BE49-F238E27FC236}">
                  <a16:creationId xmlns:a16="http://schemas.microsoft.com/office/drawing/2014/main" id="{0ED019D2-CBDE-400E-B415-BA2AC8FA606C}"/>
                </a:ext>
              </a:extLst>
            </p:cNvPr>
            <p:cNvSpPr>
              <a:spLocks noChangeShapeType="1"/>
            </p:cNvSpPr>
            <p:nvPr/>
          </p:nvSpPr>
          <p:spPr bwMode="auto">
            <a:xfrm flipV="1">
              <a:off x="3379" y="1424"/>
              <a:ext cx="0" cy="363"/>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6" name="Line 8">
              <a:extLst>
                <a:ext uri="{FF2B5EF4-FFF2-40B4-BE49-F238E27FC236}">
                  <a16:creationId xmlns:a16="http://schemas.microsoft.com/office/drawing/2014/main" id="{244D79BD-0AD7-4813-93DE-48B4A444B115}"/>
                </a:ext>
              </a:extLst>
            </p:cNvPr>
            <p:cNvSpPr>
              <a:spLocks noChangeShapeType="1"/>
            </p:cNvSpPr>
            <p:nvPr/>
          </p:nvSpPr>
          <p:spPr bwMode="auto">
            <a:xfrm flipV="1">
              <a:off x="4649" y="1434"/>
              <a:ext cx="0" cy="363"/>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7" name="Line 9">
              <a:extLst>
                <a:ext uri="{FF2B5EF4-FFF2-40B4-BE49-F238E27FC236}">
                  <a16:creationId xmlns:a16="http://schemas.microsoft.com/office/drawing/2014/main" id="{E3E1F75F-3421-4775-A18F-113B2AAD8279}"/>
                </a:ext>
              </a:extLst>
            </p:cNvPr>
            <p:cNvSpPr>
              <a:spLocks noChangeShapeType="1"/>
            </p:cNvSpPr>
            <p:nvPr/>
          </p:nvSpPr>
          <p:spPr bwMode="auto">
            <a:xfrm flipV="1">
              <a:off x="4652" y="1162"/>
              <a:ext cx="0" cy="572"/>
            </a:xfrm>
            <a:prstGeom prst="line">
              <a:avLst/>
            </a:prstGeom>
            <a:noFill/>
            <a:ln w="57150">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Line 10">
              <a:extLst>
                <a:ext uri="{FF2B5EF4-FFF2-40B4-BE49-F238E27FC236}">
                  <a16:creationId xmlns:a16="http://schemas.microsoft.com/office/drawing/2014/main" id="{C8A040EC-7C5B-4176-86D5-4121DBED7A05}"/>
                </a:ext>
              </a:extLst>
            </p:cNvPr>
            <p:cNvSpPr>
              <a:spLocks noChangeShapeType="1"/>
            </p:cNvSpPr>
            <p:nvPr/>
          </p:nvSpPr>
          <p:spPr bwMode="auto">
            <a:xfrm>
              <a:off x="1156" y="1797"/>
              <a:ext cx="0" cy="590"/>
            </a:xfrm>
            <a:prstGeom prst="line">
              <a:avLst/>
            </a:prstGeom>
            <a:noFill/>
            <a:ln w="57150">
              <a:solidFill>
                <a:srgbClr val="0000CC"/>
              </a:solidFill>
              <a:prstDash val="dash"/>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9" name="Text Box 11">
              <a:extLst>
                <a:ext uri="{FF2B5EF4-FFF2-40B4-BE49-F238E27FC236}">
                  <a16:creationId xmlns:a16="http://schemas.microsoft.com/office/drawing/2014/main" id="{E3FEE873-BC96-41A9-B78F-A2AD3203D965}"/>
                </a:ext>
              </a:extLst>
            </p:cNvPr>
            <p:cNvSpPr txBox="1">
              <a:spLocks noChangeArrowheads="1"/>
            </p:cNvSpPr>
            <p:nvPr/>
          </p:nvSpPr>
          <p:spPr bwMode="auto">
            <a:xfrm>
              <a:off x="1832" y="1188"/>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latin typeface="Times New Roman" panose="02020603050405020304" pitchFamily="18" charset="0"/>
                  <a:ea typeface="宋体" panose="02010600030101010101" pitchFamily="2" charset="-122"/>
                </a:rPr>
                <a:t>息票支付</a:t>
              </a:r>
              <a:endParaRPr lang="en-US" altLang="zh-CN" sz="2000" b="1">
                <a:latin typeface="Times New Roman" panose="02020603050405020304" pitchFamily="18" charset="0"/>
                <a:ea typeface="宋体" panose="02010600030101010101" pitchFamily="2" charset="-122"/>
              </a:endParaRPr>
            </a:p>
          </p:txBody>
        </p:sp>
        <p:sp>
          <p:nvSpPr>
            <p:cNvPr id="31760" name="Text Box 12">
              <a:extLst>
                <a:ext uri="{FF2B5EF4-FFF2-40B4-BE49-F238E27FC236}">
                  <a16:creationId xmlns:a16="http://schemas.microsoft.com/office/drawing/2014/main" id="{00204B6C-72F9-41ED-BBDD-C05F94C20273}"/>
                </a:ext>
              </a:extLst>
            </p:cNvPr>
            <p:cNvSpPr txBox="1">
              <a:spLocks noChangeArrowheads="1"/>
            </p:cNvSpPr>
            <p:nvPr/>
          </p:nvSpPr>
          <p:spPr bwMode="auto">
            <a:xfrm>
              <a:off x="3031" y="1179"/>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 typeface="Wingdings" panose="05000000000000000000" pitchFamily="2" charset="2"/>
                <a:buNone/>
              </a:pPr>
              <a:r>
                <a:rPr lang="zh-CN" altLang="en-US" sz="2000" b="1">
                  <a:latin typeface="Times New Roman" panose="02020603050405020304" pitchFamily="18" charset="0"/>
                  <a:ea typeface="宋体" panose="02010600030101010101" pitchFamily="2" charset="-122"/>
                </a:rPr>
                <a:t>息票支付</a:t>
              </a:r>
              <a:endParaRPr lang="en-US" altLang="zh-CN" sz="2000" b="1">
                <a:latin typeface="Times New Roman" panose="02020603050405020304" pitchFamily="18" charset="0"/>
                <a:ea typeface="宋体" panose="02010600030101010101" pitchFamily="2" charset="-122"/>
              </a:endParaRPr>
            </a:p>
          </p:txBody>
        </p:sp>
        <p:sp>
          <p:nvSpPr>
            <p:cNvPr id="31761" name="Text Box 13">
              <a:extLst>
                <a:ext uri="{FF2B5EF4-FFF2-40B4-BE49-F238E27FC236}">
                  <a16:creationId xmlns:a16="http://schemas.microsoft.com/office/drawing/2014/main" id="{795B3174-D8BC-42A4-965D-B82BC3AE4FD9}"/>
                </a:ext>
              </a:extLst>
            </p:cNvPr>
            <p:cNvSpPr txBox="1">
              <a:spLocks noChangeArrowheads="1"/>
            </p:cNvSpPr>
            <p:nvPr/>
          </p:nvSpPr>
          <p:spPr bwMode="auto">
            <a:xfrm>
              <a:off x="4618" y="1344"/>
              <a:ext cx="7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 typeface="Wingdings" panose="05000000000000000000" pitchFamily="2" charset="2"/>
                <a:buNone/>
              </a:pPr>
              <a:r>
                <a:rPr lang="zh-CN" altLang="en-US" sz="2000" b="1">
                  <a:latin typeface="Times New Roman" panose="02020603050405020304" pitchFamily="18" charset="0"/>
                  <a:ea typeface="宋体" panose="02010600030101010101" pitchFamily="2" charset="-122"/>
                </a:rPr>
                <a:t>息票支付</a:t>
              </a:r>
              <a:endParaRPr lang="en-US" altLang="zh-CN" sz="2000" b="1">
                <a:latin typeface="Times New Roman" panose="02020603050405020304" pitchFamily="18" charset="0"/>
                <a:ea typeface="宋体" panose="02010600030101010101" pitchFamily="2" charset="-122"/>
              </a:endParaRPr>
            </a:p>
          </p:txBody>
        </p:sp>
        <p:sp>
          <p:nvSpPr>
            <p:cNvPr id="31762" name="Text Box 14">
              <a:extLst>
                <a:ext uri="{FF2B5EF4-FFF2-40B4-BE49-F238E27FC236}">
                  <a16:creationId xmlns:a16="http://schemas.microsoft.com/office/drawing/2014/main" id="{E870495E-F53C-42A4-BCC9-004925EEED03}"/>
                </a:ext>
              </a:extLst>
            </p:cNvPr>
            <p:cNvSpPr txBox="1">
              <a:spLocks noChangeArrowheads="1"/>
            </p:cNvSpPr>
            <p:nvPr/>
          </p:nvSpPr>
          <p:spPr bwMode="auto">
            <a:xfrm>
              <a:off x="4782" y="981"/>
              <a:ext cx="4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latin typeface="Times New Roman" panose="02020603050405020304" pitchFamily="18" charset="0"/>
                  <a:ea typeface="宋体" panose="02010600030101010101" pitchFamily="2" charset="-122"/>
                </a:rPr>
                <a:t>本金</a:t>
              </a:r>
              <a:endParaRPr lang="en-US" altLang="zh-CN" sz="2000" b="1">
                <a:latin typeface="Times New Roman" panose="02020603050405020304" pitchFamily="18" charset="0"/>
                <a:ea typeface="宋体" panose="02010600030101010101" pitchFamily="2" charset="-122"/>
              </a:endParaRPr>
            </a:p>
          </p:txBody>
        </p:sp>
        <p:sp>
          <p:nvSpPr>
            <p:cNvPr id="31763" name="Text Box 15">
              <a:extLst>
                <a:ext uri="{FF2B5EF4-FFF2-40B4-BE49-F238E27FC236}">
                  <a16:creationId xmlns:a16="http://schemas.microsoft.com/office/drawing/2014/main" id="{56E69E00-2381-48C4-9A47-DBA749220685}"/>
                </a:ext>
              </a:extLst>
            </p:cNvPr>
            <p:cNvSpPr txBox="1">
              <a:spLocks noChangeArrowheads="1"/>
            </p:cNvSpPr>
            <p:nvPr/>
          </p:nvSpPr>
          <p:spPr bwMode="auto">
            <a:xfrm>
              <a:off x="930" y="2387"/>
              <a:ext cx="47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solidFill>
                    <a:srgbClr val="0000CC"/>
                  </a:solidFill>
                  <a:latin typeface="Times New Roman" panose="02020603050405020304" pitchFamily="18" charset="0"/>
                  <a:ea typeface="宋体" panose="02010600030101010101" pitchFamily="2" charset="-122"/>
                </a:rPr>
                <a:t>Price</a:t>
              </a:r>
            </a:p>
          </p:txBody>
        </p:sp>
      </p:grpSp>
      <p:sp>
        <p:nvSpPr>
          <p:cNvPr id="31749" name="Line 16">
            <a:extLst>
              <a:ext uri="{FF2B5EF4-FFF2-40B4-BE49-F238E27FC236}">
                <a16:creationId xmlns:a16="http://schemas.microsoft.com/office/drawing/2014/main" id="{F2DE8725-82E3-4E04-A8B9-93FEEB7BDBDC}"/>
              </a:ext>
            </a:extLst>
          </p:cNvPr>
          <p:cNvSpPr>
            <a:spLocks noChangeShapeType="1"/>
          </p:cNvSpPr>
          <p:nvPr/>
        </p:nvSpPr>
        <p:spPr bwMode="auto">
          <a:xfrm flipH="1">
            <a:off x="2627313" y="2997200"/>
            <a:ext cx="792162" cy="1655763"/>
          </a:xfrm>
          <a:prstGeom prst="line">
            <a:avLst/>
          </a:prstGeom>
          <a:noFill/>
          <a:ln w="38100">
            <a:solidFill>
              <a:srgbClr val="FF00FF"/>
            </a:solidFill>
            <a:prstDash val="dash"/>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0" name="Line 17">
            <a:extLst>
              <a:ext uri="{FF2B5EF4-FFF2-40B4-BE49-F238E27FC236}">
                <a16:creationId xmlns:a16="http://schemas.microsoft.com/office/drawing/2014/main" id="{131F3694-287B-4D5A-A3BF-0884EA6C09F4}"/>
              </a:ext>
            </a:extLst>
          </p:cNvPr>
          <p:cNvSpPr>
            <a:spLocks noChangeShapeType="1"/>
          </p:cNvSpPr>
          <p:nvPr/>
        </p:nvSpPr>
        <p:spPr bwMode="auto">
          <a:xfrm flipH="1">
            <a:off x="4572000" y="2924175"/>
            <a:ext cx="792163" cy="1655763"/>
          </a:xfrm>
          <a:prstGeom prst="line">
            <a:avLst/>
          </a:prstGeom>
          <a:noFill/>
          <a:ln w="38100">
            <a:solidFill>
              <a:srgbClr val="FF00FF"/>
            </a:solidFill>
            <a:prstDash val="dash"/>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Line 18">
            <a:extLst>
              <a:ext uri="{FF2B5EF4-FFF2-40B4-BE49-F238E27FC236}">
                <a16:creationId xmlns:a16="http://schemas.microsoft.com/office/drawing/2014/main" id="{8BA93D3A-4C18-402B-8CF2-A0AC31377440}"/>
              </a:ext>
            </a:extLst>
          </p:cNvPr>
          <p:cNvSpPr>
            <a:spLocks noChangeShapeType="1"/>
          </p:cNvSpPr>
          <p:nvPr/>
        </p:nvSpPr>
        <p:spPr bwMode="auto">
          <a:xfrm flipH="1">
            <a:off x="6443663" y="2997200"/>
            <a:ext cx="865187" cy="1655763"/>
          </a:xfrm>
          <a:prstGeom prst="line">
            <a:avLst/>
          </a:prstGeom>
          <a:noFill/>
          <a:ln w="38100">
            <a:solidFill>
              <a:srgbClr val="FF00FF"/>
            </a:solidFill>
            <a:prstDash val="dash"/>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9011" name="Text Box 19" descr="胡桃">
            <a:extLst>
              <a:ext uri="{FF2B5EF4-FFF2-40B4-BE49-F238E27FC236}">
                <a16:creationId xmlns:a16="http://schemas.microsoft.com/office/drawing/2014/main" id="{BA57BF7D-9613-4681-915B-CF608068A313}"/>
              </a:ext>
            </a:extLst>
          </p:cNvPr>
          <p:cNvSpPr txBox="1">
            <a:spLocks noChangeArrowheads="1"/>
          </p:cNvSpPr>
          <p:nvPr/>
        </p:nvSpPr>
        <p:spPr bwMode="auto">
          <a:xfrm>
            <a:off x="1254125" y="5883275"/>
            <a:ext cx="6635750" cy="400050"/>
          </a:xfrm>
          <a:prstGeom prst="rect">
            <a:avLst/>
          </a:prstGeom>
          <a:blipFill dpi="0" rotWithShape="1">
            <a:blip r:embed="rId4"/>
            <a:srcRect/>
            <a:tile tx="0" ty="0" sx="100000" sy="100000" flip="none" algn="tl"/>
          </a:blip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solidFill>
                  <a:schemeClr val="bg1"/>
                </a:solidFill>
                <a:latin typeface="Times New Roman" panose="02020603050405020304" pitchFamily="18" charset="0"/>
                <a:ea typeface="宋体" panose="02010600030101010101" pitchFamily="2" charset="-122"/>
              </a:rPr>
              <a:t>息票债券可以被视为是一系列纯粹折现债券的投资组合！</a:t>
            </a:r>
            <a:endParaRPr lang="en-US" altLang="zh-CN" sz="2000" b="1">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69011"/>
                                        </p:tgtEl>
                                        <p:attrNameLst>
                                          <p:attrName>style.visibility</p:attrName>
                                        </p:attrNameLst>
                                      </p:cBhvr>
                                      <p:to>
                                        <p:strVal val="visible"/>
                                      </p:to>
                                    </p:set>
                                    <p:animEffect transition="in" filter="fade">
                                      <p:cBhvr>
                                        <p:cTn id="7" dur="770" decel="100000"/>
                                        <p:tgtEl>
                                          <p:spTgt spid="469011"/>
                                        </p:tgtEl>
                                      </p:cBhvr>
                                    </p:animEffect>
                                    <p:animScale>
                                      <p:cBhvr>
                                        <p:cTn id="8" dur="770" decel="100000"/>
                                        <p:tgtEl>
                                          <p:spTgt spid="469011"/>
                                        </p:tgtEl>
                                      </p:cBhvr>
                                      <p:from x="10000" y="10000"/>
                                      <p:to x="200000" y="450000"/>
                                    </p:animScale>
                                    <p:animScale>
                                      <p:cBhvr>
                                        <p:cTn id="9" dur="1230" accel="100000" fill="hold">
                                          <p:stCondLst>
                                            <p:cond delay="770"/>
                                          </p:stCondLst>
                                        </p:cTn>
                                        <p:tgtEl>
                                          <p:spTgt spid="469011"/>
                                        </p:tgtEl>
                                      </p:cBhvr>
                                      <p:from x="200000" y="450000"/>
                                      <p:to x="100000" y="100000"/>
                                    </p:animScale>
                                    <p:set>
                                      <p:cBhvr>
                                        <p:cTn id="10" dur="770" fill="hold"/>
                                        <p:tgtEl>
                                          <p:spTgt spid="469011"/>
                                        </p:tgtEl>
                                        <p:attrNameLst>
                                          <p:attrName>ppt_x</p:attrName>
                                        </p:attrNameLst>
                                      </p:cBhvr>
                                      <p:to>
                                        <p:strVal val="(0.5)"/>
                                      </p:to>
                                    </p:set>
                                    <p:anim from="(0.5)" to="(#ppt_x)" calcmode="lin" valueType="num">
                                      <p:cBhvr>
                                        <p:cTn id="11" dur="1230" accel="100000" fill="hold">
                                          <p:stCondLst>
                                            <p:cond delay="770"/>
                                          </p:stCondLst>
                                        </p:cTn>
                                        <p:tgtEl>
                                          <p:spTgt spid="469011"/>
                                        </p:tgtEl>
                                        <p:attrNameLst>
                                          <p:attrName>ppt_x</p:attrName>
                                        </p:attrNameLst>
                                      </p:cBhvr>
                                    </p:anim>
                                    <p:set>
                                      <p:cBhvr>
                                        <p:cTn id="12" dur="770" fill="hold"/>
                                        <p:tgtEl>
                                          <p:spTgt spid="469011"/>
                                        </p:tgtEl>
                                        <p:attrNameLst>
                                          <p:attrName>ppt_y</p:attrName>
                                        </p:attrNameLst>
                                      </p:cBhvr>
                                      <p:to>
                                        <p:strVal val="(#ppt_y+0.4)"/>
                                      </p:to>
                                    </p:set>
                                    <p:anim from="(#ppt_y+0.4)" to="(#ppt_y)" calcmode="lin" valueType="num">
                                      <p:cBhvr>
                                        <p:cTn id="13" dur="1230" accel="100000" fill="hold">
                                          <p:stCondLst>
                                            <p:cond delay="770"/>
                                          </p:stCondLst>
                                        </p:cTn>
                                        <p:tgtEl>
                                          <p:spTgt spid="469011"/>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E0082B3D-A4FC-408F-9678-7F0F7AB98228}"/>
              </a:ext>
            </a:extLst>
          </p:cNvPr>
          <p:cNvSpPr>
            <a:spLocks noGrp="1" noChangeArrowheads="1"/>
          </p:cNvSpPr>
          <p:nvPr>
            <p:ph type="title"/>
          </p:nvPr>
        </p:nvSpPr>
        <p:spPr bwMode="auto">
          <a:xfrm>
            <a:off x="900113" y="476672"/>
            <a:ext cx="7315200" cy="901278"/>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到期收益率概念及求解</a:t>
            </a:r>
            <a:endParaRPr lang="en-US" altLang="zh-CN" sz="4000" dirty="0">
              <a:effectLst>
                <a:outerShdw blurRad="38100" dist="38100" dir="2700000" algn="tl">
                  <a:srgbClr val="C0C0C0"/>
                </a:outerShdw>
              </a:effectLst>
              <a:ea typeface="宋体" pitchFamily="2" charset="-122"/>
            </a:endParaRPr>
          </a:p>
        </p:txBody>
      </p:sp>
      <mc:AlternateContent xmlns:mc="http://schemas.openxmlformats.org/markup-compatibility/2006" xmlns:a14="http://schemas.microsoft.com/office/drawing/2010/main">
        <mc:Choice Requires="a14">
          <p:sp>
            <p:nvSpPr>
              <p:cNvPr id="483331" name="Rectangle 3">
                <a:extLst>
                  <a:ext uri="{FF2B5EF4-FFF2-40B4-BE49-F238E27FC236}">
                    <a16:creationId xmlns:a16="http://schemas.microsoft.com/office/drawing/2014/main" id="{84EB29B1-F025-4BD9-B966-381C22DEB1ED}"/>
                  </a:ext>
                </a:extLst>
              </p:cNvPr>
              <p:cNvSpPr>
                <a:spLocks noChangeArrowheads="1"/>
              </p:cNvSpPr>
              <p:nvPr/>
            </p:nvSpPr>
            <p:spPr bwMode="auto">
              <a:xfrm>
                <a:off x="561181" y="1484784"/>
                <a:ext cx="7993063" cy="51125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92075" tIns="46038" rIns="92075" bIns="46038"/>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pPr>
                <a:r>
                  <a:rPr lang="zh-CN" altLang="en-US" sz="2000" b="1" dirty="0">
                    <a:latin typeface="Times New Roman" panose="02020603050405020304" pitchFamily="18" charset="0"/>
                    <a:ea typeface="宋体" panose="02010600030101010101" pitchFamily="2" charset="-122"/>
                  </a:rPr>
                  <a:t>用</a:t>
                </a:r>
                <a:r>
                  <a:rPr lang="en-US" altLang="zh-CN" sz="2000" b="1" dirty="0">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年期纯粹折现债券的收益率</a:t>
                </a:r>
                <a:r>
                  <a:rPr lang="en-US" altLang="zh-CN" sz="2000" b="1" dirty="0">
                    <a:latin typeface="Times New Roman" panose="02020603050405020304" pitchFamily="18" charset="0"/>
                    <a:ea typeface="宋体" panose="02010600030101010101" pitchFamily="2" charset="-122"/>
                  </a:rPr>
                  <a:t>7.72</a:t>
                </a:r>
                <a:r>
                  <a:rPr lang="zh-CN" altLang="en-US" sz="2000" b="1" dirty="0">
                    <a:latin typeface="Times New Roman" panose="02020603050405020304" pitchFamily="18" charset="0"/>
                    <a:ea typeface="宋体" panose="02010600030101010101" pitchFamily="2" charset="-122"/>
                  </a:rPr>
                  <a:t>％来折现所有三个现金流是错误的。</a:t>
                </a:r>
              </a:p>
              <a:p>
                <a:pPr>
                  <a:lnSpc>
                    <a:spcPct val="125000"/>
                  </a:lnSpc>
                </a:pPr>
                <a:endParaRPr lang="en-US" altLang="zh-CN" sz="2000" b="1" dirty="0">
                  <a:latin typeface="Times New Roman" panose="02020603050405020304" pitchFamily="18" charset="0"/>
                  <a:ea typeface="宋体" panose="02010600030101010101" pitchFamily="2" charset="-122"/>
                </a:endParaRPr>
              </a:p>
              <a:p>
                <a:pPr>
                  <a:lnSpc>
                    <a:spcPct val="125000"/>
                  </a:lnSpc>
                </a:pPr>
                <a:endParaRPr lang="en-US" altLang="zh-CN" sz="2000" b="1" dirty="0">
                  <a:latin typeface="Times New Roman" panose="02020603050405020304" pitchFamily="18" charset="0"/>
                  <a:ea typeface="宋体" panose="02010600030101010101" pitchFamily="2" charset="-122"/>
                </a:endParaRPr>
              </a:p>
              <a:p>
                <a:pPr>
                  <a:lnSpc>
                    <a:spcPct val="125000"/>
                  </a:lnSpc>
                </a:pPr>
                <a:r>
                  <a:rPr lang="zh-CN" altLang="en-US" sz="2000" b="1" dirty="0">
                    <a:latin typeface="Times New Roman" panose="02020603050405020304" pitchFamily="18" charset="0"/>
                    <a:ea typeface="宋体" panose="02010600030101010101" pitchFamily="2" charset="-122"/>
                  </a:rPr>
                  <a:t>可以用来折现所有</a:t>
                </a:r>
                <a:r>
                  <a:rPr lang="en-US" altLang="zh-CN" sz="2000" b="1" dirty="0">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个现金流的同一折现率是到期收益率 </a:t>
                </a:r>
                <a:r>
                  <a:rPr lang="en-US" altLang="zh-CN" sz="2000" b="1" dirty="0">
                    <a:solidFill>
                      <a:srgbClr val="0000FF"/>
                    </a:solidFill>
                    <a:latin typeface="Times New Roman" panose="02020603050405020304" pitchFamily="18" charset="0"/>
                    <a:ea typeface="宋体" panose="02010600030101010101" pitchFamily="2" charset="-122"/>
                  </a:rPr>
                  <a:t>(</a:t>
                </a:r>
                <a:r>
                  <a:rPr lang="en-US" altLang="zh-CN" sz="2000" b="1" i="1" dirty="0">
                    <a:solidFill>
                      <a:srgbClr val="0000FF"/>
                    </a:solidFill>
                    <a:latin typeface="Times New Roman" panose="02020603050405020304" pitchFamily="18" charset="0"/>
                    <a:ea typeface="宋体" panose="02010600030101010101" pitchFamily="2" charset="-122"/>
                  </a:rPr>
                  <a:t>YTM</a:t>
                </a:r>
                <a:r>
                  <a:rPr lang="en-US" altLang="zh-CN" sz="2000" b="1" dirty="0">
                    <a:solidFill>
                      <a:srgbClr val="0000FF"/>
                    </a:solidFill>
                    <a:latin typeface="Times New Roman" panose="02020603050405020304" pitchFamily="18" charset="0"/>
                    <a:ea typeface="宋体" panose="02010600030101010101" pitchFamily="2" charset="-122"/>
                  </a:rPr>
                  <a:t>)</a:t>
                </a:r>
                <a:r>
                  <a:rPr lang="zh-CN" altLang="en-US" sz="2000" b="1" dirty="0">
                    <a:solidFill>
                      <a:srgbClr val="0000FF"/>
                    </a:solidFill>
                    <a:latin typeface="Times New Roman" panose="02020603050405020304" pitchFamily="18" charset="0"/>
                    <a:ea typeface="宋体" panose="02010600030101010101" pitchFamily="2" charset="-122"/>
                  </a:rPr>
                  <a:t>。其满足下式。如前所述，到期收益率（</a:t>
                </a:r>
                <a:r>
                  <a:rPr lang="en-US" altLang="zh-CN" sz="2000" b="1" dirty="0">
                    <a:solidFill>
                      <a:srgbClr val="0000FF"/>
                    </a:solidFill>
                    <a:latin typeface="Times New Roman" panose="02020603050405020304" pitchFamily="18" charset="0"/>
                    <a:ea typeface="宋体" panose="02010600030101010101" pitchFamily="2" charset="-122"/>
                  </a:rPr>
                  <a:t>YTM</a:t>
                </a:r>
                <a:r>
                  <a:rPr lang="zh-CN" altLang="en-US" sz="2000" b="1" dirty="0">
                    <a:solidFill>
                      <a:srgbClr val="0000FF"/>
                    </a:solidFill>
                    <a:latin typeface="Times New Roman" panose="02020603050405020304" pitchFamily="18" charset="0"/>
                    <a:ea typeface="宋体" panose="02010600030101010101" pitchFamily="2" charset="-122"/>
                  </a:rPr>
                  <a:t>），是指使债券的承诺现金支付流的现值等于债券价格的折现率。</a:t>
                </a:r>
                <a14:m>
                  <m:oMath xmlns:m="http://schemas.openxmlformats.org/officeDocument/2006/math">
                    <m:m>
                      <m:mPr>
                        <m:plcHide m:val="on"/>
                        <m:mcs>
                          <m:mc>
                            <m:mcPr>
                              <m:count m:val="1"/>
                              <m:mcJc m:val="center"/>
                            </m:mcPr>
                          </m:mc>
                        </m:mcs>
                        <m:ctrlPr>
                          <a:rPr lang="zh-CN" altLang="en-US" sz="1800" i="1">
                            <a:solidFill>
                              <a:srgbClr val="836967"/>
                            </a:solidFill>
                            <a:latin typeface="Cambria Math" panose="02040503050406030204" pitchFamily="18" charset="0"/>
                          </a:rPr>
                        </m:ctrlPr>
                      </m:mPr>
                      <m:mr>
                        <m:e>
                          <m:eqArr>
                            <m:eqArrPr>
                              <m:ctrlPr>
                                <a:rPr lang="zh-CN" altLang="en-US" sz="1800" i="1">
                                  <a:latin typeface="Cambria Math" panose="02040503050406030204" pitchFamily="18" charset="0"/>
                                </a:rPr>
                              </m:ctrlPr>
                            </m:eqArrPr>
                            <m:e>
                              <m:r>
                                <a:rPr lang="zh-CN" altLang="en-US" sz="1800">
                                  <a:latin typeface="Cambria Math" panose="02040503050406030204" pitchFamily="18" charset="0"/>
                                </a:rPr>
                                <m:t>0.95×100+0.88×100+0.80×100</m:t>
                              </m:r>
                            </m:e>
                            <m:e>
                              <m:r>
                                <a:rPr lang="en-US" altLang="zh-CN" sz="1800" i="1">
                                  <a:latin typeface="Cambria Math" panose="02040503050406030204" pitchFamily="18" charset="0"/>
                                </a:rPr>
                                <m:t>=</m:t>
                              </m:r>
                              <m:f>
                                <m:fPr>
                                  <m:ctrlPr>
                                    <a:rPr lang="en-US" altLang="zh-CN" sz="1800" b="1" i="1">
                                      <a:latin typeface="Cambria Math" panose="02040503050406030204" pitchFamily="18" charset="0"/>
                                      <a:ea typeface="宋体" panose="02010600030101010101" pitchFamily="2" charset="-122"/>
                                    </a:rPr>
                                  </m:ctrlPr>
                                </m:fPr>
                                <m:num>
                                  <m:r>
                                    <a:rPr lang="en-US" altLang="zh-CN" sz="1800" b="1" i="1">
                                      <a:latin typeface="Cambria Math" panose="02040503050406030204" pitchFamily="18" charset="0"/>
                                      <a:ea typeface="宋体" panose="02010600030101010101" pitchFamily="2" charset="-122"/>
                                    </a:rPr>
                                    <m:t>𝟏𝟎𝟎</m:t>
                                  </m:r>
                                </m:num>
                                <m:den>
                                  <m:sSup>
                                    <m:sSupPr>
                                      <m:ctrlPr>
                                        <a:rPr lang="en-US" altLang="zh-CN" sz="1800" b="1" i="1">
                                          <a:latin typeface="Cambria Math" panose="02040503050406030204" pitchFamily="18" charset="0"/>
                                          <a:ea typeface="宋体" panose="02010600030101010101" pitchFamily="2" charset="-122"/>
                                        </a:rPr>
                                      </m:ctrlPr>
                                    </m:sSupPr>
                                    <m:e>
                                      <m:r>
                                        <a:rPr lang="en-US" altLang="zh-CN" sz="1800" b="1" i="1">
                                          <a:latin typeface="Cambria Math" panose="02040503050406030204" pitchFamily="18" charset="0"/>
                                          <a:ea typeface="宋体" panose="02010600030101010101" pitchFamily="2" charset="-122"/>
                                        </a:rPr>
                                        <m:t>(</m:t>
                                      </m:r>
                                      <m:r>
                                        <a:rPr lang="en-US" altLang="zh-CN" sz="1800" b="1" i="1">
                                          <a:latin typeface="Cambria Math" panose="02040503050406030204" pitchFamily="18" charset="0"/>
                                          <a:ea typeface="宋体" panose="02010600030101010101" pitchFamily="2" charset="-122"/>
                                        </a:rPr>
                                        <m:t>𝟏</m:t>
                                      </m:r>
                                      <m:r>
                                        <a:rPr lang="en-US" altLang="zh-CN" sz="1800" b="1" i="1">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𝒀𝑻𝑴</m:t>
                                      </m:r>
                                      <m:r>
                                        <a:rPr lang="en-US" altLang="zh-CN" sz="1800" b="1" i="1">
                                          <a:latin typeface="Cambria Math" panose="02040503050406030204" pitchFamily="18" charset="0"/>
                                          <a:ea typeface="宋体" panose="02010600030101010101" pitchFamily="2" charset="-122"/>
                                        </a:rPr>
                                        <m:t>)</m:t>
                                      </m:r>
                                    </m:e>
                                    <m:sup>
                                      <m:r>
                                        <a:rPr lang="en-US" altLang="zh-CN" sz="1800" b="1" i="1" smtClean="0">
                                          <a:latin typeface="Cambria Math" panose="02040503050406030204" pitchFamily="18" charset="0"/>
                                          <a:ea typeface="宋体" panose="02010600030101010101" pitchFamily="2" charset="-122"/>
                                        </a:rPr>
                                        <m:t>𝟏</m:t>
                                      </m:r>
                                    </m:sup>
                                  </m:sSup>
                                </m:den>
                              </m:f>
                              <m:r>
                                <a:rPr lang="en-US" altLang="zh-CN" sz="1800" b="1" i="1" smtClean="0">
                                  <a:latin typeface="Cambria Math" panose="02040503050406030204" pitchFamily="18" charset="0"/>
                                  <a:ea typeface="宋体" panose="02010600030101010101" pitchFamily="2" charset="-122"/>
                                </a:rPr>
                                <m:t>+</m:t>
                              </m:r>
                              <m:f>
                                <m:fPr>
                                  <m:ctrlPr>
                                    <a:rPr lang="en-US" altLang="zh-CN" sz="1800" b="1" i="1">
                                      <a:latin typeface="Cambria Math" panose="02040503050406030204" pitchFamily="18" charset="0"/>
                                      <a:ea typeface="宋体" panose="02010600030101010101" pitchFamily="2" charset="-122"/>
                                    </a:rPr>
                                  </m:ctrlPr>
                                </m:fPr>
                                <m:num>
                                  <m:r>
                                    <a:rPr lang="en-US" altLang="zh-CN" sz="1800" b="1" i="1">
                                      <a:latin typeface="Cambria Math" panose="02040503050406030204" pitchFamily="18" charset="0"/>
                                      <a:ea typeface="宋体" panose="02010600030101010101" pitchFamily="2" charset="-122"/>
                                    </a:rPr>
                                    <m:t>𝟏𝟎𝟎</m:t>
                                  </m:r>
                                </m:num>
                                <m:den>
                                  <m:sSup>
                                    <m:sSupPr>
                                      <m:ctrlPr>
                                        <a:rPr lang="en-US" altLang="zh-CN" sz="1800" b="1" i="1">
                                          <a:latin typeface="Cambria Math" panose="02040503050406030204" pitchFamily="18" charset="0"/>
                                          <a:ea typeface="宋体" panose="02010600030101010101" pitchFamily="2" charset="-122"/>
                                        </a:rPr>
                                      </m:ctrlPr>
                                    </m:sSupPr>
                                    <m:e>
                                      <m:r>
                                        <a:rPr lang="en-US" altLang="zh-CN" sz="1800" b="1" i="1">
                                          <a:latin typeface="Cambria Math" panose="02040503050406030204" pitchFamily="18" charset="0"/>
                                          <a:ea typeface="宋体" panose="02010600030101010101" pitchFamily="2" charset="-122"/>
                                        </a:rPr>
                                        <m:t>(</m:t>
                                      </m:r>
                                      <m:r>
                                        <a:rPr lang="en-US" altLang="zh-CN" sz="1800" b="1" i="1">
                                          <a:latin typeface="Cambria Math" panose="02040503050406030204" pitchFamily="18" charset="0"/>
                                          <a:ea typeface="宋体" panose="02010600030101010101" pitchFamily="2" charset="-122"/>
                                        </a:rPr>
                                        <m:t>𝟏</m:t>
                                      </m:r>
                                      <m:r>
                                        <a:rPr lang="en-US" altLang="zh-CN" sz="1800" b="1" i="1">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𝒀𝑻𝑴</m:t>
                                      </m:r>
                                      <m:r>
                                        <a:rPr lang="en-US" altLang="zh-CN" sz="1800" b="1" i="1">
                                          <a:latin typeface="Cambria Math" panose="02040503050406030204" pitchFamily="18" charset="0"/>
                                          <a:ea typeface="宋体" panose="02010600030101010101" pitchFamily="2" charset="-122"/>
                                        </a:rPr>
                                        <m:t>)</m:t>
                                      </m:r>
                                    </m:e>
                                    <m:sup>
                                      <m:r>
                                        <a:rPr lang="en-US" altLang="zh-CN" sz="1800" b="1" i="1" smtClean="0">
                                          <a:latin typeface="Cambria Math" panose="02040503050406030204" pitchFamily="18" charset="0"/>
                                          <a:ea typeface="宋体" panose="02010600030101010101" pitchFamily="2" charset="-122"/>
                                        </a:rPr>
                                        <m:t>𝟐</m:t>
                                      </m:r>
                                    </m:sup>
                                  </m:sSup>
                                </m:den>
                              </m:f>
                              <m:r>
                                <a:rPr lang="en-US" altLang="zh-CN" sz="1800" b="1" i="1" smtClean="0">
                                  <a:latin typeface="Cambria Math" panose="02040503050406030204" pitchFamily="18" charset="0"/>
                                  <a:ea typeface="宋体" panose="02010600030101010101" pitchFamily="2" charset="-122"/>
                                </a:rPr>
                                <m:t>+</m:t>
                              </m:r>
                              <m:f>
                                <m:fPr>
                                  <m:ctrlPr>
                                    <a:rPr lang="en-US" altLang="zh-CN" sz="1800" b="1" i="1">
                                      <a:latin typeface="Cambria Math" panose="02040503050406030204" pitchFamily="18" charset="0"/>
                                      <a:ea typeface="宋体" panose="02010600030101010101" pitchFamily="2" charset="-122"/>
                                    </a:rPr>
                                  </m:ctrlPr>
                                </m:fPr>
                                <m:num>
                                  <m:r>
                                    <a:rPr lang="en-US" altLang="zh-CN" sz="1800" b="1" i="1">
                                      <a:latin typeface="Cambria Math" panose="02040503050406030204" pitchFamily="18" charset="0"/>
                                      <a:ea typeface="宋体" panose="02010600030101010101" pitchFamily="2" charset="-122"/>
                                    </a:rPr>
                                    <m:t>𝟏𝟎𝟎</m:t>
                                  </m:r>
                                </m:num>
                                <m:den>
                                  <m:sSup>
                                    <m:sSupPr>
                                      <m:ctrlPr>
                                        <a:rPr lang="en-US" altLang="zh-CN" sz="1800" b="1" i="1">
                                          <a:latin typeface="Cambria Math" panose="02040503050406030204" pitchFamily="18" charset="0"/>
                                          <a:ea typeface="宋体" panose="02010600030101010101" pitchFamily="2" charset="-122"/>
                                        </a:rPr>
                                      </m:ctrlPr>
                                    </m:sSupPr>
                                    <m:e>
                                      <m:r>
                                        <a:rPr lang="en-US" altLang="zh-CN" sz="1800" b="1" i="1">
                                          <a:latin typeface="Cambria Math" panose="02040503050406030204" pitchFamily="18" charset="0"/>
                                          <a:ea typeface="宋体" panose="02010600030101010101" pitchFamily="2" charset="-122"/>
                                        </a:rPr>
                                        <m:t>(</m:t>
                                      </m:r>
                                      <m:r>
                                        <a:rPr lang="en-US" altLang="zh-CN" sz="1800" b="1" i="1">
                                          <a:latin typeface="Cambria Math" panose="02040503050406030204" pitchFamily="18" charset="0"/>
                                          <a:ea typeface="宋体" panose="02010600030101010101" pitchFamily="2" charset="-122"/>
                                        </a:rPr>
                                        <m:t>𝟏</m:t>
                                      </m:r>
                                      <m:r>
                                        <a:rPr lang="en-US" altLang="zh-CN" sz="1800" b="1" i="1">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𝒀𝑻𝑴</m:t>
                                      </m:r>
                                      <m:r>
                                        <a:rPr lang="en-US" altLang="zh-CN" sz="1800" b="1" i="1">
                                          <a:latin typeface="Cambria Math" panose="02040503050406030204" pitchFamily="18" charset="0"/>
                                          <a:ea typeface="宋体" panose="02010600030101010101" pitchFamily="2" charset="-122"/>
                                        </a:rPr>
                                        <m:t>)</m:t>
                                      </m:r>
                                    </m:e>
                                    <m:sup>
                                      <m:r>
                                        <a:rPr lang="en-US" altLang="zh-CN" sz="1800" b="1" i="1">
                                          <a:latin typeface="Cambria Math" panose="02040503050406030204" pitchFamily="18" charset="0"/>
                                          <a:ea typeface="宋体" panose="02010600030101010101" pitchFamily="2" charset="-122"/>
                                        </a:rPr>
                                        <m:t>𝟑</m:t>
                                      </m:r>
                                    </m:sup>
                                  </m:sSup>
                                </m:den>
                              </m:f>
                              <m:r>
                                <a:rPr lang="en-US" altLang="zh-CN" sz="1800" b="1" i="1" smtClean="0">
                                  <a:latin typeface="Cambria Math" panose="02040503050406030204" pitchFamily="18" charset="0"/>
                                  <a:ea typeface="宋体" panose="02010600030101010101" pitchFamily="2" charset="-122"/>
                                </a:rPr>
                                <m:t>=</m:t>
                              </m:r>
                              <m:r>
                                <a:rPr lang="en-US" altLang="zh-CN" sz="1800" b="1" i="1" smtClean="0">
                                  <a:latin typeface="Cambria Math" panose="02040503050406030204" pitchFamily="18" charset="0"/>
                                  <a:ea typeface="宋体" panose="02010600030101010101" pitchFamily="2" charset="-122"/>
                                </a:rPr>
                                <m:t>𝟐𝟔𝟑</m:t>
                              </m:r>
                            </m:e>
                          </m:eqArr>
                        </m:e>
                      </m:mr>
                      <m:mr>
                        <m:e/>
                      </m:mr>
                    </m:m>
                  </m:oMath>
                </a14:m>
                <a:endParaRPr lang="en-US" altLang="zh-CN" sz="2000" b="1" dirty="0">
                  <a:latin typeface="Times New Roman" panose="02020603050405020304" pitchFamily="18" charset="0"/>
                  <a:ea typeface="宋体" panose="02010600030101010101" pitchFamily="2" charset="-122"/>
                </a:endParaRPr>
              </a:p>
              <a:p>
                <a:pPr>
                  <a:lnSpc>
                    <a:spcPct val="125000"/>
                  </a:lnSpc>
                </a:pPr>
                <a:r>
                  <a:rPr lang="zh-CN" altLang="en-US" sz="2000" b="1" dirty="0">
                    <a:latin typeface="Times New Roman" panose="02020603050405020304" pitchFamily="18" charset="0"/>
                    <a:ea typeface="宋体" panose="02010600030101010101" pitchFamily="2" charset="-122"/>
                  </a:rPr>
                  <a:t>注：</a:t>
                </a:r>
                <a:r>
                  <a:rPr lang="en-US" altLang="zh-CN" sz="2000" b="1" dirty="0">
                    <a:latin typeface="Times New Roman" panose="02020603050405020304" pitchFamily="18" charset="0"/>
                    <a:ea typeface="宋体" panose="02010600030101010101" pitchFamily="2" charset="-122"/>
                  </a:rPr>
                  <a:t>YTM</a:t>
                </a:r>
                <a:r>
                  <a:rPr lang="zh-CN" altLang="en-US" sz="2000" b="1" dirty="0">
                    <a:latin typeface="Times New Roman" panose="02020603050405020304" pitchFamily="18" charset="0"/>
                    <a:ea typeface="宋体" panose="02010600030101010101" pitchFamily="2" charset="-122"/>
                  </a:rPr>
                  <a:t>存在</a:t>
                </a:r>
                <a:r>
                  <a:rPr lang="en-US" altLang="zh-CN" sz="2000" b="1" dirty="0">
                    <a:latin typeface="Times New Roman" panose="02020603050405020304" pitchFamily="18" charset="0"/>
                    <a:ea typeface="宋体" panose="02010600030101010101" pitchFamily="2" charset="-122"/>
                  </a:rPr>
                  <a:t>4</a:t>
                </a:r>
                <a:r>
                  <a:rPr lang="zh-CN" altLang="en-US" sz="2000" b="1" dirty="0">
                    <a:latin typeface="Times New Roman" panose="02020603050405020304" pitchFamily="18" charset="0"/>
                    <a:ea typeface="宋体" panose="02010600030101010101" pitchFamily="2" charset="-122"/>
                  </a:rPr>
                  <a:t>种解法。（</a:t>
                </a:r>
                <a:r>
                  <a:rPr lang="en-US" altLang="zh-CN" sz="2000" b="1" dirty="0">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）解一元三次方程；（</a:t>
                </a:r>
                <a:r>
                  <a:rPr lang="en-US" altLang="zh-CN" sz="2000" b="1" dirty="0">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）用</a:t>
                </a:r>
                <a:r>
                  <a:rPr lang="en-US" altLang="zh-CN" sz="2000" b="1" dirty="0">
                    <a:latin typeface="Times New Roman" panose="02020603050405020304" pitchFamily="18" charset="0"/>
                    <a:ea typeface="宋体" panose="02010600030101010101" pitchFamily="2" charset="-122"/>
                  </a:rPr>
                  <a:t>Excel</a:t>
                </a:r>
                <a:r>
                  <a:rPr lang="zh-CN" altLang="en-US" sz="2000" b="1" dirty="0">
                    <a:latin typeface="Times New Roman" panose="02020603050405020304" pitchFamily="18" charset="0"/>
                    <a:ea typeface="宋体" panose="02010600030101010101" pitchFamily="2" charset="-122"/>
                  </a:rPr>
                  <a:t>的</a:t>
                </a:r>
                <a:r>
                  <a:rPr lang="en-US" altLang="zh-CN" sz="2000" b="1" dirty="0">
                    <a:latin typeface="Times New Roman" panose="02020603050405020304" pitchFamily="18" charset="0"/>
                    <a:ea typeface="宋体" panose="02010600030101010101" pitchFamily="2" charset="-122"/>
                  </a:rPr>
                  <a:t>rate</a:t>
                </a:r>
                <a:r>
                  <a:rPr lang="zh-CN" altLang="en-US" sz="2000" b="1" dirty="0">
                    <a:latin typeface="Times New Roman" panose="02020603050405020304" pitchFamily="18" charset="0"/>
                    <a:ea typeface="宋体" panose="02010600030101010101" pitchFamily="2" charset="-122"/>
                  </a:rPr>
                  <a:t>函数，“</a:t>
                </a:r>
                <a:r>
                  <a:rPr lang="en-US" altLang="zh-CN" sz="2000" b="1" dirty="0">
                    <a:latin typeface="Times New Roman" panose="02020603050405020304" pitchFamily="18" charset="0"/>
                    <a:ea typeface="宋体" panose="02010600030101010101" pitchFamily="2" charset="-122"/>
                  </a:rPr>
                  <a:t>=RATE(3,100,-263,0)=6.88%</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）用</a:t>
                </a:r>
                <a:r>
                  <a:rPr lang="en-US" altLang="zh-CN" sz="2000" b="1" dirty="0">
                    <a:latin typeface="Times New Roman" panose="02020603050405020304" pitchFamily="18" charset="0"/>
                    <a:ea typeface="宋体" panose="02010600030101010101" pitchFamily="2" charset="-122"/>
                  </a:rPr>
                  <a:t>IRR</a:t>
                </a:r>
                <a:r>
                  <a:rPr lang="zh-CN" altLang="en-US" sz="2000" b="1" dirty="0">
                    <a:latin typeface="Times New Roman" panose="02020603050405020304" pitchFamily="18" charset="0"/>
                    <a:ea typeface="宋体" panose="02010600030101010101" pitchFamily="2" charset="-122"/>
                  </a:rPr>
                  <a:t>函数；（</a:t>
                </a:r>
                <a:r>
                  <a:rPr lang="en-US" altLang="zh-CN" sz="2000" b="1" dirty="0">
                    <a:latin typeface="Times New Roman" panose="02020603050405020304" pitchFamily="18" charset="0"/>
                    <a:ea typeface="宋体" panose="02010600030101010101" pitchFamily="2" charset="-122"/>
                  </a:rPr>
                  <a:t>4</a:t>
                </a:r>
                <a:r>
                  <a:rPr lang="zh-CN" altLang="en-US"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Excel</a:t>
                </a:r>
                <a:r>
                  <a:rPr lang="zh-CN" altLang="en-US" sz="2000" b="1" dirty="0">
                    <a:latin typeface="Times New Roman" panose="02020603050405020304" pitchFamily="18" charset="0"/>
                    <a:ea typeface="宋体" panose="02010600030101010101" pitchFamily="2" charset="-122"/>
                  </a:rPr>
                  <a:t>规划求解中，逼近的方法。</a:t>
                </a:r>
                <a:endParaRPr lang="en-US" altLang="zh-CN" sz="2000" b="1" dirty="0">
                  <a:latin typeface="Times New Roman" panose="02020603050405020304" pitchFamily="18" charset="0"/>
                  <a:ea typeface="宋体" panose="02010600030101010101" pitchFamily="2" charset="-122"/>
                </a:endParaRPr>
              </a:p>
            </p:txBody>
          </p:sp>
        </mc:Choice>
        <mc:Fallback xmlns="">
          <p:sp>
            <p:nvSpPr>
              <p:cNvPr id="483331" name="Rectangle 3">
                <a:extLst>
                  <a:ext uri="{FF2B5EF4-FFF2-40B4-BE49-F238E27FC236}">
                    <a16:creationId xmlns:a16="http://schemas.microsoft.com/office/drawing/2014/main" id="{84EB29B1-F025-4BD9-B966-381C22DEB1ED}"/>
                  </a:ext>
                </a:extLst>
              </p:cNvPr>
              <p:cNvSpPr>
                <a:spLocks noRot="1" noChangeAspect="1" noMove="1" noResize="1" noEditPoints="1" noAdjustHandles="1" noChangeArrowheads="1" noChangeShapeType="1" noTextEdit="1"/>
              </p:cNvSpPr>
              <p:nvPr/>
            </p:nvSpPr>
            <p:spPr bwMode="auto">
              <a:xfrm>
                <a:off x="561181" y="1484784"/>
                <a:ext cx="7993063" cy="5112593"/>
              </a:xfrm>
              <a:prstGeom prst="rect">
                <a:avLst/>
              </a:prstGeom>
              <a:blipFill>
                <a:blip r:embed="rId2"/>
                <a:stretch>
                  <a:fillRect l="-305" t="-239" b="-8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483332" name="Object 4">
            <a:extLst>
              <a:ext uri="{FF2B5EF4-FFF2-40B4-BE49-F238E27FC236}">
                <a16:creationId xmlns:a16="http://schemas.microsoft.com/office/drawing/2014/main" id="{64A91F22-A6E7-41F3-9E6C-2E6EC15504C8}"/>
              </a:ext>
            </a:extLst>
          </p:cNvPr>
          <p:cNvGraphicFramePr>
            <a:graphicFrameLocks/>
          </p:cNvGraphicFramePr>
          <p:nvPr>
            <p:extLst>
              <p:ext uri="{D42A27DB-BD31-4B8C-83A1-F6EECF244321}">
                <p14:modId xmlns:p14="http://schemas.microsoft.com/office/powerpoint/2010/main" val="2644276077"/>
              </p:ext>
            </p:extLst>
          </p:nvPr>
        </p:nvGraphicFramePr>
        <p:xfrm>
          <a:off x="1187624" y="2348880"/>
          <a:ext cx="5760639" cy="720080"/>
        </p:xfrm>
        <a:graphic>
          <a:graphicData uri="http://schemas.openxmlformats.org/presentationml/2006/ole">
            <mc:AlternateContent xmlns:mc="http://schemas.openxmlformats.org/markup-compatibility/2006">
              <mc:Choice xmlns:v="urn:schemas-microsoft-com:vml" Requires="v">
                <p:oleObj name="Document" r:id="rId3" imgW="7235858" imgH="1052615" progId="Word.Document.8">
                  <p:embed/>
                </p:oleObj>
              </mc:Choice>
              <mc:Fallback>
                <p:oleObj name="Document" r:id="rId3" imgW="7235858" imgH="1052615"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2348880"/>
                        <a:ext cx="5760639" cy="720080"/>
                      </a:xfrm>
                      <a:prstGeom prst="rect">
                        <a:avLst/>
                      </a:prstGeom>
                      <a:noFill/>
                      <a:ln>
                        <a:noFill/>
                      </a:ln>
                      <a:effec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3331">
                                            <p:txEl>
                                              <p:pRg st="0" end="0"/>
                                            </p:txEl>
                                          </p:spTgt>
                                        </p:tgtEl>
                                        <p:attrNameLst>
                                          <p:attrName>style.visibility</p:attrName>
                                        </p:attrNameLst>
                                      </p:cBhvr>
                                      <p:to>
                                        <p:strVal val="visible"/>
                                      </p:to>
                                    </p:set>
                                    <p:animEffect transition="in" filter="blinds(horizontal)">
                                      <p:cBhvr>
                                        <p:cTn id="7" dur="500"/>
                                        <p:tgtEl>
                                          <p:spTgt spid="483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3331">
                                            <p:txEl>
                                              <p:pRg st="3" end="3"/>
                                            </p:txEl>
                                          </p:spTgt>
                                        </p:tgtEl>
                                        <p:attrNameLst>
                                          <p:attrName>style.visibility</p:attrName>
                                        </p:attrNameLst>
                                      </p:cBhvr>
                                      <p:to>
                                        <p:strVal val="visible"/>
                                      </p:to>
                                    </p:set>
                                    <p:animEffect transition="in" filter="blinds(horizontal)">
                                      <p:cBhvr>
                                        <p:cTn id="12" dur="500"/>
                                        <p:tgtEl>
                                          <p:spTgt spid="4833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3331">
                                            <p:txEl>
                                              <p:pRg st="4" end="4"/>
                                            </p:txEl>
                                          </p:spTgt>
                                        </p:tgtEl>
                                        <p:attrNameLst>
                                          <p:attrName>style.visibility</p:attrName>
                                        </p:attrNameLst>
                                      </p:cBhvr>
                                      <p:to>
                                        <p:strVal val="visible"/>
                                      </p:to>
                                    </p:set>
                                    <p:animEffect transition="in" filter="blinds(horizontal)">
                                      <p:cBhvr>
                                        <p:cTn id="17" dur="500"/>
                                        <p:tgtEl>
                                          <p:spTgt spid="483331">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83332"/>
                                        </p:tgtEl>
                                        <p:attrNameLst>
                                          <p:attrName>style.visibility</p:attrName>
                                        </p:attrNameLst>
                                      </p:cBhvr>
                                      <p:to>
                                        <p:strVal val="visible"/>
                                      </p:to>
                                    </p:set>
                                    <p:animEffect transition="in" filter="blinds(horizontal)">
                                      <p:cBhvr>
                                        <p:cTn id="20" dur="500"/>
                                        <p:tgtEl>
                                          <p:spTgt spid="483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090226BD-1C5E-41FC-950A-41907945B0CF}"/>
              </a:ext>
            </a:extLst>
          </p:cNvPr>
          <p:cNvSpPr>
            <a:spLocks noGrp="1" noChangeArrowheads="1"/>
          </p:cNvSpPr>
          <p:nvPr>
            <p:ph type="title"/>
          </p:nvPr>
        </p:nvSpPr>
        <p:spPr bwMode="auto">
          <a:xfrm>
            <a:off x="684213" y="260350"/>
            <a:ext cx="8077200" cy="1219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警惕“高收益率”的美国国债基金</a:t>
            </a:r>
            <a:endParaRPr lang="en-US" altLang="zh-CN" sz="4000" dirty="0">
              <a:effectLst>
                <a:outerShdw blurRad="38100" dist="38100" dir="2700000" algn="tl">
                  <a:srgbClr val="C0C0C0"/>
                </a:outerShdw>
              </a:effectLst>
              <a:ea typeface="宋体" pitchFamily="2" charset="-122"/>
            </a:endParaRPr>
          </a:p>
        </p:txBody>
      </p:sp>
      <p:sp>
        <p:nvSpPr>
          <p:cNvPr id="502787" name="Rectangle 3">
            <a:extLst>
              <a:ext uri="{FF2B5EF4-FFF2-40B4-BE49-F238E27FC236}">
                <a16:creationId xmlns:a16="http://schemas.microsoft.com/office/drawing/2014/main" id="{46A46AEA-759D-435A-BF9D-3A97AA4B2E12}"/>
              </a:ext>
            </a:extLst>
          </p:cNvPr>
          <p:cNvSpPr>
            <a:spLocks noGrp="1" noChangeArrowheads="1"/>
          </p:cNvSpPr>
          <p:nvPr>
            <p:ph type="body" sz="half" idx="1"/>
          </p:nvPr>
        </p:nvSpPr>
        <p:spPr>
          <a:xfrm>
            <a:off x="250825" y="1370013"/>
            <a:ext cx="8280400" cy="4117975"/>
          </a:xfrm>
        </p:spPr>
        <p:txBody>
          <a:bodyPr lIns="92075" tIns="46038" rIns="92075" bIns="46038"/>
          <a:lstStyle/>
          <a:p>
            <a:pPr>
              <a:lnSpc>
                <a:spcPct val="125000"/>
              </a:lnSpc>
              <a:spcBef>
                <a:spcPct val="10000"/>
              </a:spcBef>
            </a:pPr>
            <a:r>
              <a:rPr lang="zh-CN" altLang="en-US" b="1" dirty="0">
                <a:latin typeface="华文宋体" panose="02010600040101010101" pitchFamily="2" charset="-122"/>
                <a:ea typeface="华文宋体" panose="02010600040101010101" pitchFamily="2" charset="-122"/>
              </a:rPr>
              <a:t>你有一万美元可以投资一年。问题：下面两种投资方案，你该选择哪个？</a:t>
            </a:r>
            <a:r>
              <a:rPr lang="en-US" altLang="zh-CN" b="1" dirty="0">
                <a:latin typeface="华文宋体" panose="02010600040101010101" pitchFamily="2" charset="-122"/>
                <a:ea typeface="华文宋体" panose="02010600040101010101" pitchFamily="2" charset="-122"/>
              </a:rPr>
              <a:t> </a:t>
            </a:r>
          </a:p>
          <a:p>
            <a:pPr lvl="1">
              <a:lnSpc>
                <a:spcPct val="125000"/>
              </a:lnSpc>
              <a:spcBef>
                <a:spcPct val="10000"/>
              </a:spcBef>
            </a:pPr>
            <a:r>
              <a:rPr lang="zh-CN" altLang="en-US" b="1" dirty="0">
                <a:latin typeface="华文宋体" panose="02010600040101010101" pitchFamily="2" charset="-122"/>
                <a:ea typeface="华文宋体" panose="02010600040101010101" pitchFamily="2" charset="-122"/>
              </a:rPr>
              <a:t>（</a:t>
            </a:r>
            <a:r>
              <a:rPr lang="en-US" altLang="zh-CN" b="1" dirty="0">
                <a:latin typeface="华文宋体" panose="02010600040101010101" pitchFamily="2" charset="-122"/>
                <a:ea typeface="华文宋体" panose="02010600040101010101" pitchFamily="2" charset="-122"/>
              </a:rPr>
              <a:t>1</a:t>
            </a:r>
            <a:r>
              <a:rPr lang="zh-CN" altLang="en-US" b="1" dirty="0">
                <a:latin typeface="华文宋体" panose="02010600040101010101" pitchFamily="2" charset="-122"/>
                <a:ea typeface="华文宋体" panose="02010600040101010101" pitchFamily="2" charset="-122"/>
              </a:rPr>
              <a:t>）提供</a:t>
            </a:r>
            <a:r>
              <a:rPr lang="en-US" altLang="zh-CN" b="1" dirty="0">
                <a:latin typeface="华文宋体" panose="02010600040101010101" pitchFamily="2" charset="-122"/>
                <a:ea typeface="华文宋体" panose="02010600040101010101" pitchFamily="2" charset="-122"/>
              </a:rPr>
              <a:t>5%</a:t>
            </a:r>
            <a:r>
              <a:rPr lang="zh-CN" altLang="en-US" b="1" dirty="0">
                <a:latin typeface="华文宋体" panose="02010600040101010101" pitchFamily="2" charset="-122"/>
                <a:ea typeface="华文宋体" panose="02010600040101010101" pitchFamily="2" charset="-122"/>
              </a:rPr>
              <a:t>利率且由政府担保的</a:t>
            </a:r>
            <a:r>
              <a:rPr lang="zh-CN" altLang="en-US" b="1" dirty="0">
                <a:solidFill>
                  <a:srgbClr val="0000CC"/>
                </a:solidFill>
                <a:latin typeface="华文宋体" panose="02010600040101010101" pitchFamily="2" charset="-122"/>
                <a:ea typeface="华文宋体" panose="02010600040101010101" pitchFamily="2" charset="-122"/>
              </a:rPr>
              <a:t>银行定期存单</a:t>
            </a:r>
            <a:r>
              <a:rPr lang="zh-CN" altLang="en-US" b="1" dirty="0">
                <a:latin typeface="华文宋体" panose="02010600040101010101" pitchFamily="2" charset="-122"/>
                <a:ea typeface="华文宋体" panose="02010600040101010101" pitchFamily="2" charset="-122"/>
              </a:rPr>
              <a:t>；</a:t>
            </a:r>
          </a:p>
          <a:p>
            <a:pPr lvl="1">
              <a:lnSpc>
                <a:spcPct val="125000"/>
              </a:lnSpc>
              <a:spcBef>
                <a:spcPct val="10000"/>
              </a:spcBef>
            </a:pPr>
            <a:r>
              <a:rPr lang="zh-CN" altLang="en-US" b="1" dirty="0">
                <a:latin typeface="华文宋体" panose="02010600040101010101" pitchFamily="2" charset="-122"/>
                <a:ea typeface="华文宋体" panose="02010600040101010101" pitchFamily="2" charset="-122"/>
              </a:rPr>
              <a:t>（</a:t>
            </a:r>
            <a:r>
              <a:rPr lang="en-US" altLang="zh-CN" b="1" dirty="0">
                <a:latin typeface="华文宋体" panose="02010600040101010101" pitchFamily="2" charset="-122"/>
                <a:ea typeface="华文宋体" panose="02010600040101010101" pitchFamily="2" charset="-122"/>
              </a:rPr>
              <a:t>2</a:t>
            </a:r>
            <a:r>
              <a:rPr lang="zh-CN" altLang="en-US" b="1" dirty="0">
                <a:latin typeface="华文宋体" panose="02010600040101010101" pitchFamily="2" charset="-122"/>
                <a:ea typeface="华文宋体" panose="02010600040101010101" pitchFamily="2" charset="-122"/>
              </a:rPr>
              <a:t>）</a:t>
            </a:r>
            <a:r>
              <a:rPr lang="zh-CN" altLang="en-US" b="1" dirty="0">
                <a:solidFill>
                  <a:srgbClr val="0000CC"/>
                </a:solidFill>
                <a:latin typeface="华文宋体" panose="02010600040101010101" pitchFamily="2" charset="-122"/>
                <a:ea typeface="华文宋体" panose="02010600040101010101" pitchFamily="2" charset="-122"/>
              </a:rPr>
              <a:t>美国国债基金</a:t>
            </a:r>
            <a:r>
              <a:rPr lang="zh-CN" altLang="en-US" b="1" dirty="0">
                <a:latin typeface="华文宋体" panose="02010600040101010101" pitchFamily="2" charset="-122"/>
                <a:ea typeface="华文宋体" panose="02010600040101010101" pitchFamily="2" charset="-122"/>
              </a:rPr>
              <a:t>，该基金票面利率为</a:t>
            </a:r>
            <a:r>
              <a:rPr lang="en-US" altLang="zh-CN" b="1" dirty="0">
                <a:latin typeface="华文宋体" panose="02010600040101010101" pitchFamily="2" charset="-122"/>
                <a:ea typeface="华文宋体" panose="02010600040101010101" pitchFamily="2" charset="-122"/>
              </a:rPr>
              <a:t>8</a:t>
            </a:r>
            <a:r>
              <a:rPr lang="zh-CN" altLang="en-US" b="1" dirty="0">
                <a:latin typeface="华文宋体" panose="02010600040101010101" pitchFamily="2" charset="-122"/>
                <a:ea typeface="华文宋体" panose="02010600040101010101" pitchFamily="2" charset="-122"/>
              </a:rPr>
              <a:t>％，面值为</a:t>
            </a:r>
            <a:r>
              <a:rPr lang="en-US" altLang="zh-CN" b="1" dirty="0">
                <a:latin typeface="华文宋体" panose="02010600040101010101" pitchFamily="2" charset="-122"/>
                <a:ea typeface="华文宋体" panose="02010600040101010101" pitchFamily="2" charset="-122"/>
              </a:rPr>
              <a:t>10000</a:t>
            </a:r>
            <a:r>
              <a:rPr lang="zh-CN" altLang="en-US" b="1" dirty="0">
                <a:latin typeface="华文宋体" panose="02010600040101010101" pitchFamily="2" charset="-122"/>
                <a:ea typeface="华文宋体" panose="02010600040101010101" pitchFamily="2" charset="-122"/>
              </a:rPr>
              <a:t>美元，市场价格为</a:t>
            </a:r>
            <a:r>
              <a:rPr lang="en-US" altLang="zh-CN" b="1" dirty="0">
                <a:latin typeface="华文宋体" panose="02010600040101010101" pitchFamily="2" charset="-122"/>
                <a:ea typeface="华文宋体" panose="02010600040101010101" pitchFamily="2" charset="-122"/>
              </a:rPr>
              <a:t>10285.71</a:t>
            </a:r>
            <a:r>
              <a:rPr lang="zh-CN" altLang="en-US" b="1" dirty="0">
                <a:latin typeface="华文宋体" panose="02010600040101010101" pitchFamily="2" charset="-122"/>
                <a:ea typeface="华文宋体" panose="02010600040101010101" pitchFamily="2" charset="-122"/>
              </a:rPr>
              <a:t>美元。</a:t>
            </a:r>
            <a:endParaRPr lang="en-US" altLang="zh-CN" b="1" dirty="0">
              <a:latin typeface="华文宋体" panose="02010600040101010101" pitchFamily="2" charset="-122"/>
              <a:ea typeface="华文宋体" panose="02010600040101010101" pitchFamily="2" charset="-122"/>
            </a:endParaRPr>
          </a:p>
          <a:p>
            <a:pPr lvl="2">
              <a:lnSpc>
                <a:spcPct val="125000"/>
              </a:lnSpc>
              <a:spcBef>
                <a:spcPct val="10000"/>
              </a:spcBef>
              <a:buClr>
                <a:schemeClr val="tx1"/>
              </a:buClr>
              <a:buFont typeface="Wingdings" panose="05000000000000000000" pitchFamily="2" charset="2"/>
              <a:buChar char="ü"/>
            </a:pPr>
            <a:r>
              <a:rPr lang="zh-CN" altLang="en-US" sz="2400" b="1" dirty="0">
                <a:latin typeface="华文宋体" panose="02010600040101010101" pitchFamily="2" charset="-122"/>
                <a:ea typeface="华文宋体" panose="02010600040101010101" pitchFamily="2" charset="-122"/>
              </a:rPr>
              <a:t>该基金经理宣称该项基金的当期收益率为</a:t>
            </a:r>
            <a:r>
              <a:rPr lang="en-US" altLang="zh-CN" sz="2400" b="1" dirty="0">
                <a:latin typeface="华文宋体" panose="02010600040101010101" pitchFamily="2" charset="-122"/>
                <a:ea typeface="华文宋体" panose="02010600040101010101" pitchFamily="2" charset="-122"/>
              </a:rPr>
              <a:t>7.78</a:t>
            </a:r>
            <a:r>
              <a:rPr lang="zh-CN" altLang="en-US" sz="2400" b="1" dirty="0">
                <a:latin typeface="华文宋体" panose="02010600040101010101" pitchFamily="2" charset="-122"/>
                <a:ea typeface="华文宋体" panose="02010600040101010101" pitchFamily="2" charset="-122"/>
              </a:rPr>
              <a:t>％，因而每年收取</a:t>
            </a:r>
            <a:r>
              <a:rPr lang="en-US" altLang="zh-CN" sz="2400" b="1" dirty="0">
                <a:latin typeface="华文宋体" panose="02010600040101010101" pitchFamily="2" charset="-122"/>
                <a:ea typeface="华文宋体" panose="02010600040101010101" pitchFamily="2" charset="-122"/>
              </a:rPr>
              <a:t>1</a:t>
            </a:r>
            <a:r>
              <a:rPr lang="zh-CN" altLang="en-US" sz="2400" b="1" dirty="0">
                <a:latin typeface="华文宋体" panose="02010600040101010101" pitchFamily="2" charset="-122"/>
                <a:ea typeface="华文宋体" panose="02010600040101010101" pitchFamily="2" charset="-122"/>
              </a:rPr>
              <a:t>％的服务费。</a:t>
            </a:r>
            <a:endParaRPr lang="en-US" altLang="zh-CN" sz="2400" b="1" dirty="0">
              <a:latin typeface="华文宋体" panose="02010600040101010101" pitchFamily="2" charset="-122"/>
              <a:ea typeface="华文宋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02787">
                                            <p:txEl>
                                              <p:pRg st="3" end="3"/>
                                            </p:txEl>
                                          </p:spTgt>
                                        </p:tgtEl>
                                        <p:attrNameLst>
                                          <p:attrName>style.visibility</p:attrName>
                                        </p:attrNameLst>
                                      </p:cBhvr>
                                      <p:to>
                                        <p:strVal val="visible"/>
                                      </p:to>
                                    </p:set>
                                    <p:animEffect transition="in" filter="blinds(horizontal)">
                                      <p:cBhvr>
                                        <p:cTn id="7" dur="500"/>
                                        <p:tgtEl>
                                          <p:spTgt spid="5027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250EB963-6AE4-4F99-946C-32367AA9CAE5}"/>
              </a:ext>
            </a:extLst>
          </p:cNvPr>
          <p:cNvSpPr>
            <a:spLocks noGrp="1" noChangeArrowheads="1"/>
          </p:cNvSpPr>
          <p:nvPr>
            <p:ph type="title"/>
          </p:nvPr>
        </p:nvSpPr>
        <p:spPr bwMode="auto">
          <a:xfrm>
            <a:off x="762000" y="762000"/>
            <a:ext cx="8077200" cy="12954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警惕“高收益率”的美国国债基金</a:t>
            </a:r>
            <a:endParaRPr lang="en-US" altLang="zh-CN" sz="3600" dirty="0">
              <a:effectLst>
                <a:outerShdw blurRad="38100" dist="38100" dir="2700000" algn="tl">
                  <a:srgbClr val="C0C0C0"/>
                </a:outerShdw>
              </a:effectLst>
              <a:ea typeface="宋体" pitchFamily="2" charset="-122"/>
            </a:endParaRPr>
          </a:p>
        </p:txBody>
      </p:sp>
      <p:graphicFrame>
        <p:nvGraphicFramePr>
          <p:cNvPr id="41987" name="对象 1">
            <a:extLst>
              <a:ext uri="{FF2B5EF4-FFF2-40B4-BE49-F238E27FC236}">
                <a16:creationId xmlns:a16="http://schemas.microsoft.com/office/drawing/2014/main" id="{AD4BBEF4-BBFC-41C4-9E4D-BEBC296B0FAC}"/>
              </a:ext>
            </a:extLst>
          </p:cNvPr>
          <p:cNvGraphicFramePr>
            <a:graphicFrameLocks noChangeAspect="1"/>
          </p:cNvGraphicFramePr>
          <p:nvPr/>
        </p:nvGraphicFramePr>
        <p:xfrm>
          <a:off x="1547813" y="2139950"/>
          <a:ext cx="5281612" cy="1001713"/>
        </p:xfrm>
        <a:graphic>
          <a:graphicData uri="http://schemas.openxmlformats.org/presentationml/2006/ole">
            <mc:AlternateContent xmlns:mc="http://schemas.openxmlformats.org/markup-compatibility/2006">
              <mc:Choice xmlns:v="urn:schemas-microsoft-com:vml" Requires="v">
                <p:oleObj name="Equation" r:id="rId2" imgW="2209800" imgH="419100" progId="Equation.DSMT4">
                  <p:embed/>
                </p:oleObj>
              </mc:Choice>
              <mc:Fallback>
                <p:oleObj name="Equation" r:id="rId2" imgW="2209800" imgH="4191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139950"/>
                        <a:ext cx="5281612"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8" name="对象 2">
            <a:extLst>
              <a:ext uri="{FF2B5EF4-FFF2-40B4-BE49-F238E27FC236}">
                <a16:creationId xmlns:a16="http://schemas.microsoft.com/office/drawing/2014/main" id="{1D4AE091-DA2D-4C72-A5B6-EB916B13DB0E}"/>
              </a:ext>
            </a:extLst>
          </p:cNvPr>
          <p:cNvGraphicFramePr>
            <a:graphicFrameLocks noChangeAspect="1"/>
          </p:cNvGraphicFramePr>
          <p:nvPr/>
        </p:nvGraphicFramePr>
        <p:xfrm>
          <a:off x="1655763" y="3429000"/>
          <a:ext cx="6192837" cy="1001713"/>
        </p:xfrm>
        <a:graphic>
          <a:graphicData uri="http://schemas.openxmlformats.org/presentationml/2006/ole">
            <mc:AlternateContent xmlns:mc="http://schemas.openxmlformats.org/markup-compatibility/2006">
              <mc:Choice xmlns:v="urn:schemas-microsoft-com:vml" Requires="v">
                <p:oleObj name="Equation" r:id="rId4" imgW="2590800" imgH="419100" progId="Equation.DSMT4">
                  <p:embed/>
                </p:oleObj>
              </mc:Choice>
              <mc:Fallback>
                <p:oleObj name="Equation" r:id="rId4" imgW="2590800" imgH="4191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5763" y="3429000"/>
                        <a:ext cx="6192837"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文本框 1">
            <a:extLst>
              <a:ext uri="{FF2B5EF4-FFF2-40B4-BE49-F238E27FC236}">
                <a16:creationId xmlns:a16="http://schemas.microsoft.com/office/drawing/2014/main" id="{E1B3DB29-0E46-4947-AA67-453B01A301F5}"/>
              </a:ext>
            </a:extLst>
          </p:cNvPr>
          <p:cNvSpPr txBox="1">
            <a:spLocks noChangeArrowheads="1"/>
          </p:cNvSpPr>
          <p:nvPr/>
        </p:nvSpPr>
        <p:spPr bwMode="auto">
          <a:xfrm>
            <a:off x="1116013" y="4743450"/>
            <a:ext cx="727233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0"/>
              </a:spcBef>
              <a:buClrTx/>
              <a:buSzTx/>
              <a:buFont typeface="Arial" panose="020B0604020202020204" pitchFamily="34" charset="0"/>
              <a:buChar char="•"/>
            </a:pPr>
            <a:r>
              <a:rPr lang="zh-CN" altLang="en-US" sz="2000" dirty="0">
                <a:latin typeface="ZapfDingbats"/>
                <a:ea typeface="宋体" panose="02010600030101010101" pitchFamily="2" charset="-122"/>
              </a:rPr>
              <a:t>美国国债基金虽然当期收益率较高，但因为投资者是溢价买入，导致到期收益率并不高。</a:t>
            </a:r>
            <a:endParaRPr lang="en-US" altLang="zh-CN" sz="2000" dirty="0">
              <a:latin typeface="ZapfDingbats"/>
              <a:ea typeface="宋体" panose="02010600030101010101" pitchFamily="2" charset="-122"/>
            </a:endParaRPr>
          </a:p>
          <a:p>
            <a:pPr algn="just">
              <a:spcBef>
                <a:spcPct val="0"/>
              </a:spcBef>
              <a:buClrTx/>
              <a:buSzTx/>
              <a:buFont typeface="Arial" panose="020B0604020202020204" pitchFamily="34" charset="0"/>
              <a:buChar char="•"/>
            </a:pPr>
            <a:r>
              <a:rPr lang="zh-CN" altLang="en-US" sz="2000" b="1" dirty="0">
                <a:solidFill>
                  <a:srgbClr val="FF0000"/>
                </a:solidFill>
                <a:latin typeface="ZapfDingbats"/>
                <a:ea typeface="宋体" panose="02010600030101010101" pitchFamily="2" charset="-122"/>
              </a:rPr>
              <a:t>启示：对投资者来说，最重要的是看到期收益率。不要受高票面利率，高的当期收益率的迷惑。</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3338459A-62E8-4A2A-B610-4731B12B3A1C}"/>
              </a:ext>
            </a:extLst>
          </p:cNvPr>
          <p:cNvSpPr>
            <a:spLocks noGrp="1"/>
          </p:cNvSpPr>
          <p:nvPr>
            <p:ph type="title"/>
          </p:nvPr>
        </p:nvSpPr>
        <p:spPr bwMode="auto">
          <a:xfrm>
            <a:off x="457200" y="746125"/>
            <a:ext cx="8229600" cy="1143000"/>
          </a:xfrm>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000000">
                      <a:alpha val="43137"/>
                    </a:srgbClr>
                  </a:outerShdw>
                </a:effectLst>
                <a:ea typeface="宋体" pitchFamily="2" charset="-122"/>
              </a:rPr>
              <a:t>为什么到期期限相同的债券的</a:t>
            </a:r>
            <a:br>
              <a:rPr lang="en-US" altLang="zh-CN" dirty="0">
                <a:effectLst>
                  <a:outerShdw blurRad="38100" dist="38100" dir="2700000" algn="tl">
                    <a:srgbClr val="000000">
                      <a:alpha val="43137"/>
                    </a:srgbClr>
                  </a:outerShdw>
                </a:effectLst>
                <a:ea typeface="宋体" pitchFamily="2" charset="-122"/>
              </a:rPr>
            </a:br>
            <a:r>
              <a:rPr lang="zh-CN" altLang="en-US" dirty="0">
                <a:effectLst>
                  <a:outerShdw blurRad="38100" dist="38100" dir="2700000" algn="tl">
                    <a:srgbClr val="000000">
                      <a:alpha val="43137"/>
                    </a:srgbClr>
                  </a:outerShdw>
                </a:effectLst>
                <a:ea typeface="宋体" pitchFamily="2" charset="-122"/>
              </a:rPr>
              <a:t>收益率可能不同</a:t>
            </a:r>
          </a:p>
        </p:txBody>
      </p:sp>
      <p:sp>
        <p:nvSpPr>
          <p:cNvPr id="43011" name="内容占位符 2">
            <a:extLst>
              <a:ext uri="{FF2B5EF4-FFF2-40B4-BE49-F238E27FC236}">
                <a16:creationId xmlns:a16="http://schemas.microsoft.com/office/drawing/2014/main" id="{F57579E2-7503-47C7-89FA-F266AB004740}"/>
              </a:ext>
            </a:extLst>
          </p:cNvPr>
          <p:cNvSpPr>
            <a:spLocks noGrp="1" noChangeArrowheads="1"/>
          </p:cNvSpPr>
          <p:nvPr>
            <p:ph sz="half" idx="1"/>
          </p:nvPr>
        </p:nvSpPr>
        <p:spPr>
          <a:xfrm>
            <a:off x="2124075" y="2492375"/>
            <a:ext cx="5976938" cy="3819525"/>
          </a:xfrm>
        </p:spPr>
        <p:txBody>
          <a:bodyPr/>
          <a:lstStyle/>
          <a:p>
            <a:pPr>
              <a:lnSpc>
                <a:spcPct val="150000"/>
              </a:lnSpc>
            </a:pPr>
            <a:r>
              <a:rPr lang="zh-CN" altLang="en-US">
                <a:ea typeface="宋体" panose="02010600030101010101" pitchFamily="2" charset="-122"/>
              </a:rPr>
              <a:t>票面利率的影响</a:t>
            </a:r>
            <a:endParaRPr lang="en-US" altLang="zh-CN">
              <a:ea typeface="宋体" panose="02010600030101010101" pitchFamily="2" charset="-122"/>
            </a:endParaRPr>
          </a:p>
          <a:p>
            <a:pPr>
              <a:lnSpc>
                <a:spcPct val="150000"/>
              </a:lnSpc>
            </a:pPr>
            <a:r>
              <a:rPr lang="zh-CN" altLang="en-US">
                <a:ea typeface="宋体" panose="02010600030101010101" pitchFamily="2" charset="-122"/>
              </a:rPr>
              <a:t>违约风险和税收的影响</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18596F9C-DF6C-4BB4-978D-8C861650E21C}"/>
              </a:ext>
            </a:extLst>
          </p:cNvPr>
          <p:cNvSpPr>
            <a:spLocks noGrp="1" noChangeArrowheads="1"/>
          </p:cNvSpPr>
          <p:nvPr>
            <p:ph type="title"/>
          </p:nvPr>
        </p:nvSpPr>
        <p:spPr bwMode="auto">
          <a:xfrm>
            <a:off x="611188" y="765175"/>
            <a:ext cx="8077200" cy="6096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票面利率的影响</a:t>
            </a:r>
            <a:endParaRPr lang="en-US" altLang="zh-CN" sz="4000" dirty="0">
              <a:effectLst>
                <a:outerShdw blurRad="38100" dist="38100" dir="2700000" algn="tl">
                  <a:srgbClr val="C0C0C0"/>
                </a:outerShdw>
              </a:effectLst>
              <a:ea typeface="宋体" pitchFamily="2" charset="-122"/>
            </a:endParaRPr>
          </a:p>
        </p:txBody>
      </p:sp>
      <p:sp>
        <p:nvSpPr>
          <p:cNvPr id="321539" name="Rectangle 3">
            <a:extLst>
              <a:ext uri="{FF2B5EF4-FFF2-40B4-BE49-F238E27FC236}">
                <a16:creationId xmlns:a16="http://schemas.microsoft.com/office/drawing/2014/main" id="{16B87032-9461-47CA-9360-EA25E5FB6A7E}"/>
              </a:ext>
            </a:extLst>
          </p:cNvPr>
          <p:cNvSpPr>
            <a:spLocks noGrp="1" noChangeArrowheads="1"/>
          </p:cNvSpPr>
          <p:nvPr>
            <p:ph type="body" sz="half" idx="1"/>
          </p:nvPr>
        </p:nvSpPr>
        <p:spPr>
          <a:xfrm>
            <a:off x="827088" y="1773238"/>
            <a:ext cx="7556500" cy="2447925"/>
          </a:xfrm>
        </p:spPr>
        <p:txBody>
          <a:bodyPr lIns="92075" tIns="46038" rIns="92075" bIns="46038"/>
          <a:lstStyle/>
          <a:p>
            <a:pPr>
              <a:lnSpc>
                <a:spcPct val="125000"/>
              </a:lnSpc>
            </a:pPr>
            <a:r>
              <a:rPr lang="zh-CN" altLang="en-US" sz="2600" b="1">
                <a:latin typeface="Times New Roman" panose="02020603050405020304" pitchFamily="18" charset="0"/>
                <a:ea typeface="宋体" panose="02010600030101010101" pitchFamily="2" charset="-122"/>
              </a:rPr>
              <a:t>两只不同的</a:t>
            </a:r>
            <a:r>
              <a:rPr lang="en-US" altLang="zh-CN" sz="2600" b="1">
                <a:latin typeface="Times New Roman" panose="02020603050405020304" pitchFamily="18" charset="0"/>
                <a:ea typeface="宋体" panose="02010600030101010101" pitchFamily="2" charset="-122"/>
              </a:rPr>
              <a:t>2</a:t>
            </a:r>
            <a:r>
              <a:rPr lang="zh-CN" altLang="en-US" sz="2600" b="1">
                <a:latin typeface="Times New Roman" panose="02020603050405020304" pitchFamily="18" charset="0"/>
                <a:ea typeface="宋体" panose="02010600030101010101" pitchFamily="2" charset="-122"/>
              </a:rPr>
              <a:t>年期息票债券，一只票面利率为</a:t>
            </a:r>
            <a:r>
              <a:rPr lang="en-US" altLang="zh-CN" sz="2600" b="1">
                <a:latin typeface="Times New Roman" panose="02020603050405020304" pitchFamily="18" charset="0"/>
                <a:ea typeface="宋体" panose="02010600030101010101" pitchFamily="2" charset="-122"/>
              </a:rPr>
              <a:t>5%</a:t>
            </a:r>
            <a:r>
              <a:rPr lang="zh-CN" altLang="en-US" sz="2600" b="1">
                <a:latin typeface="Times New Roman" panose="02020603050405020304" pitchFamily="18" charset="0"/>
                <a:ea typeface="宋体" panose="02010600030101010101" pitchFamily="2" charset="-122"/>
              </a:rPr>
              <a:t>，另一只票面利率为</a:t>
            </a:r>
            <a:r>
              <a:rPr lang="en-US" altLang="zh-CN" sz="2600" b="1">
                <a:latin typeface="Times New Roman" panose="02020603050405020304" pitchFamily="18" charset="0"/>
                <a:ea typeface="宋体" panose="02010600030101010101" pitchFamily="2" charset="-122"/>
              </a:rPr>
              <a:t>10%</a:t>
            </a:r>
            <a:r>
              <a:rPr lang="zh-CN" altLang="en-US" sz="2600" b="1">
                <a:latin typeface="Times New Roman" panose="02020603050405020304" pitchFamily="18" charset="0"/>
                <a:ea typeface="宋体" panose="02010600030101010101" pitchFamily="2" charset="-122"/>
                <a:cs typeface="Tahoma" panose="020B0604030504040204" pitchFamily="34" charset="0"/>
              </a:rPr>
              <a:t>。</a:t>
            </a:r>
            <a:endParaRPr lang="en-US" altLang="zh-CN" sz="2600" b="1">
              <a:latin typeface="Times New Roman" panose="02020603050405020304" pitchFamily="18" charset="0"/>
              <a:ea typeface="宋体" panose="02010600030101010101" pitchFamily="2" charset="-122"/>
            </a:endParaRPr>
          </a:p>
          <a:p>
            <a:pPr>
              <a:lnSpc>
                <a:spcPct val="125000"/>
              </a:lnSpc>
            </a:pPr>
            <a:r>
              <a:rPr lang="en-US" altLang="zh-CN" sz="2600" b="1">
                <a:latin typeface="Times New Roman" panose="02020603050405020304" pitchFamily="18" charset="0"/>
                <a:ea typeface="宋体" panose="02010600030101010101" pitchFamily="2" charset="-122"/>
              </a:rPr>
              <a:t>1</a:t>
            </a:r>
            <a:r>
              <a:rPr lang="zh-CN" altLang="en-US" sz="2600" b="1">
                <a:latin typeface="Times New Roman" panose="02020603050405020304" pitchFamily="18" charset="0"/>
                <a:ea typeface="宋体" panose="02010600030101010101" pitchFamily="2" charset="-122"/>
              </a:rPr>
              <a:t>年期、</a:t>
            </a:r>
            <a:r>
              <a:rPr lang="en-US" altLang="zh-CN" sz="2600" b="1">
                <a:latin typeface="Times New Roman" panose="02020603050405020304" pitchFamily="18" charset="0"/>
                <a:ea typeface="宋体" panose="02010600030101010101" pitchFamily="2" charset="-122"/>
              </a:rPr>
              <a:t>2</a:t>
            </a:r>
            <a:r>
              <a:rPr lang="zh-CN" altLang="en-US" sz="2600" b="1">
                <a:latin typeface="Times New Roman" panose="02020603050405020304" pitchFamily="18" charset="0"/>
                <a:ea typeface="宋体" panose="02010600030101010101" pitchFamily="2" charset="-122"/>
              </a:rPr>
              <a:t>年期纯粹折现债券的市场价格及收益率如下：</a:t>
            </a:r>
            <a:endParaRPr lang="en-US" altLang="zh-CN" sz="2200" b="1">
              <a:latin typeface="Times New Roman" panose="02020603050405020304" pitchFamily="18" charset="0"/>
              <a:ea typeface="宋体" panose="02010600030101010101" pitchFamily="2" charset="-122"/>
            </a:endParaRPr>
          </a:p>
        </p:txBody>
      </p:sp>
      <p:graphicFrame>
        <p:nvGraphicFramePr>
          <p:cNvPr id="321540" name="Object 4">
            <a:extLst>
              <a:ext uri="{FF2B5EF4-FFF2-40B4-BE49-F238E27FC236}">
                <a16:creationId xmlns:a16="http://schemas.microsoft.com/office/drawing/2014/main" id="{220D9A43-7507-4165-BFB5-958FA4458A83}"/>
              </a:ext>
            </a:extLst>
          </p:cNvPr>
          <p:cNvGraphicFramePr>
            <a:graphicFrameLocks noChangeAspect="1"/>
          </p:cNvGraphicFramePr>
          <p:nvPr/>
        </p:nvGraphicFramePr>
        <p:xfrm>
          <a:off x="1835150" y="4221163"/>
          <a:ext cx="5532438" cy="1633537"/>
        </p:xfrm>
        <a:graphic>
          <a:graphicData uri="http://schemas.openxmlformats.org/presentationml/2006/ole">
            <mc:AlternateContent xmlns:mc="http://schemas.openxmlformats.org/markup-compatibility/2006">
              <mc:Choice xmlns:v="urn:schemas-microsoft-com:vml" Requires="v">
                <p:oleObj name="Worksheet" r:id="rId2" imgW="2565313" imgH="749392" progId="Excel.Sheet.8">
                  <p:embed/>
                </p:oleObj>
              </mc:Choice>
              <mc:Fallback>
                <p:oleObj name="Worksheet" r:id="rId2" imgW="2565313" imgH="749392"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4221163"/>
                        <a:ext cx="5532438" cy="1633537"/>
                      </a:xfrm>
                      <a:prstGeom prst="rect">
                        <a:avLst/>
                      </a:prstGeom>
                      <a:solidFill>
                        <a:srgbClr val="C0C0C0"/>
                      </a:solidFill>
                      <a:ln>
                        <a:noFill/>
                      </a:ln>
                      <a:effectLst/>
                      <a:extLst>
                        <a:ext uri="{91240B29-F687-4F45-9708-019B960494DF}">
                          <a14:hiddenLine xmlns:a14="http://schemas.microsoft.com/office/drawing/2010/main" w="12700">
                            <a:solidFill>
                              <a:srgbClr val="4D4D4D"/>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1539">
                                            <p:txEl>
                                              <p:pRg st="0" end="0"/>
                                            </p:txEl>
                                          </p:spTgt>
                                        </p:tgtEl>
                                        <p:attrNameLst>
                                          <p:attrName>style.visibility</p:attrName>
                                        </p:attrNameLst>
                                      </p:cBhvr>
                                      <p:to>
                                        <p:strVal val="visible"/>
                                      </p:to>
                                    </p:set>
                                    <p:animEffect transition="in" filter="blinds(horizontal)">
                                      <p:cBhvr>
                                        <p:cTn id="7" dur="500"/>
                                        <p:tgtEl>
                                          <p:spTgt spid="321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1539">
                                            <p:txEl>
                                              <p:pRg st="1" end="1"/>
                                            </p:txEl>
                                          </p:spTgt>
                                        </p:tgtEl>
                                        <p:attrNameLst>
                                          <p:attrName>style.visibility</p:attrName>
                                        </p:attrNameLst>
                                      </p:cBhvr>
                                      <p:to>
                                        <p:strVal val="visible"/>
                                      </p:to>
                                    </p:set>
                                    <p:animEffect transition="in" filter="blinds(horizontal)">
                                      <p:cBhvr>
                                        <p:cTn id="12" dur="500"/>
                                        <p:tgtEl>
                                          <p:spTgt spid="32153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1540"/>
                                        </p:tgtEl>
                                        <p:attrNameLst>
                                          <p:attrName>style.visibility</p:attrName>
                                        </p:attrNameLst>
                                      </p:cBhvr>
                                      <p:to>
                                        <p:strVal val="visible"/>
                                      </p:to>
                                    </p:set>
                                    <p:animEffect transition="in" filter="blinds(horizontal)">
                                      <p:cBhvr>
                                        <p:cTn id="15" dur="500"/>
                                        <p:tgtEl>
                                          <p:spTgt spid="321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a:extLst>
              <a:ext uri="{FF2B5EF4-FFF2-40B4-BE49-F238E27FC236}">
                <a16:creationId xmlns:a16="http://schemas.microsoft.com/office/drawing/2014/main" id="{8C8322FF-4748-4E0C-BC69-627E183EDDE9}"/>
              </a:ext>
            </a:extLst>
          </p:cNvPr>
          <p:cNvSpPr>
            <a:spLocks noGrp="1" noChangeArrowheads="1"/>
          </p:cNvSpPr>
          <p:nvPr>
            <p:ph type="title"/>
          </p:nvPr>
        </p:nvSpPr>
        <p:spPr bwMode="auto">
          <a:xfrm>
            <a:off x="650875" y="563563"/>
            <a:ext cx="8077200" cy="6096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票面利率的影响</a:t>
            </a:r>
            <a:endParaRPr lang="en-US" altLang="zh-CN" sz="4000" dirty="0">
              <a:effectLst>
                <a:outerShdw blurRad="38100" dist="38100" dir="2700000" algn="tl">
                  <a:srgbClr val="C0C0C0"/>
                </a:outerShdw>
              </a:effectLst>
              <a:ea typeface="宋体" pitchFamily="2" charset="-122"/>
            </a:endParaRPr>
          </a:p>
        </p:txBody>
      </p:sp>
      <p:sp>
        <p:nvSpPr>
          <p:cNvPr id="322563" name="Rectangle 3">
            <a:extLst>
              <a:ext uri="{FF2B5EF4-FFF2-40B4-BE49-F238E27FC236}">
                <a16:creationId xmlns:a16="http://schemas.microsoft.com/office/drawing/2014/main" id="{888BF2CC-FF25-43E3-9763-BFB82EA8B122}"/>
              </a:ext>
            </a:extLst>
          </p:cNvPr>
          <p:cNvSpPr>
            <a:spLocks noGrp="1" noChangeArrowheads="1"/>
          </p:cNvSpPr>
          <p:nvPr>
            <p:ph type="body" sz="half" idx="1"/>
          </p:nvPr>
        </p:nvSpPr>
        <p:spPr>
          <a:xfrm>
            <a:off x="669925" y="1301750"/>
            <a:ext cx="8137525" cy="4752975"/>
          </a:xfrm>
        </p:spPr>
        <p:txBody>
          <a:bodyPr lIns="92075" tIns="46038" rIns="92075" bIns="46038"/>
          <a:lstStyle/>
          <a:p>
            <a:pPr>
              <a:lnSpc>
                <a:spcPct val="125000"/>
              </a:lnSpc>
              <a:spcBef>
                <a:spcPct val="30000"/>
              </a:spcBef>
            </a:pPr>
            <a:r>
              <a:rPr lang="zh-CN" altLang="en-US" sz="2600" b="1" dirty="0">
                <a:latin typeface="Times New Roman" panose="02020603050405020304" pitchFamily="18" charset="0"/>
                <a:ea typeface="宋体" panose="02010600030101010101" pitchFamily="2" charset="-122"/>
              </a:rPr>
              <a:t>两只息票债券的市场价格：</a:t>
            </a:r>
            <a:endParaRPr lang="en-US" altLang="zh-CN" sz="2600" b="1" dirty="0">
              <a:latin typeface="Times New Roman" panose="02020603050405020304" pitchFamily="18" charset="0"/>
              <a:ea typeface="宋体" panose="02010600030101010101" pitchFamily="2" charset="-122"/>
            </a:endParaRPr>
          </a:p>
          <a:p>
            <a:pPr lvl="1">
              <a:lnSpc>
                <a:spcPct val="125000"/>
              </a:lnSpc>
            </a:pPr>
            <a:r>
              <a:rPr lang="en-US" altLang="zh-CN" sz="2200" b="1" dirty="0">
                <a:latin typeface="Times New Roman" panose="02020603050405020304" pitchFamily="18" charset="0"/>
                <a:ea typeface="宋体" panose="02010600030101010101" pitchFamily="2" charset="-122"/>
              </a:rPr>
              <a:t>5%</a:t>
            </a:r>
            <a:r>
              <a:rPr lang="zh-CN" altLang="en-US" sz="2200" b="1" dirty="0">
                <a:latin typeface="Times New Roman" panose="02020603050405020304" pitchFamily="18" charset="0"/>
                <a:ea typeface="宋体" panose="02010600030101010101" pitchFamily="2" charset="-122"/>
              </a:rPr>
              <a:t>票面利率</a:t>
            </a:r>
            <a:r>
              <a:rPr lang="en-US" altLang="zh-CN" sz="2200" b="1" dirty="0">
                <a:latin typeface="Times New Roman" panose="02020603050405020304" pitchFamily="18" charset="0"/>
                <a:ea typeface="宋体" panose="02010600030101010101" pitchFamily="2" charset="-122"/>
              </a:rPr>
              <a:t>:</a:t>
            </a:r>
          </a:p>
          <a:p>
            <a:pPr lvl="1">
              <a:lnSpc>
                <a:spcPct val="125000"/>
              </a:lnSpc>
            </a:pPr>
            <a:endParaRPr lang="en-US" altLang="zh-CN" sz="2200" b="1" dirty="0">
              <a:latin typeface="Times New Roman" panose="02020603050405020304" pitchFamily="18" charset="0"/>
              <a:ea typeface="宋体" panose="02010600030101010101" pitchFamily="2" charset="-122"/>
            </a:endParaRPr>
          </a:p>
          <a:p>
            <a:pPr lvl="1">
              <a:lnSpc>
                <a:spcPct val="125000"/>
              </a:lnSpc>
            </a:pPr>
            <a:r>
              <a:rPr lang="en-US" altLang="zh-CN" sz="2200" b="1" dirty="0">
                <a:latin typeface="Times New Roman" panose="02020603050405020304" pitchFamily="18" charset="0"/>
                <a:ea typeface="宋体" panose="02010600030101010101" pitchFamily="2" charset="-122"/>
              </a:rPr>
              <a:t>10%</a:t>
            </a:r>
            <a:r>
              <a:rPr lang="zh-CN" altLang="en-US" sz="2200" b="1" dirty="0">
                <a:latin typeface="Times New Roman" panose="02020603050405020304" pitchFamily="18" charset="0"/>
                <a:ea typeface="宋体" panose="02010600030101010101" pitchFamily="2" charset="-122"/>
              </a:rPr>
              <a:t>票面利率</a:t>
            </a:r>
            <a:r>
              <a:rPr lang="en-US" altLang="zh-CN" sz="2200" b="1" dirty="0">
                <a:latin typeface="Times New Roman" panose="02020603050405020304" pitchFamily="18" charset="0"/>
                <a:ea typeface="宋体" panose="02010600030101010101" pitchFamily="2" charset="-122"/>
              </a:rPr>
              <a:t>:</a:t>
            </a:r>
          </a:p>
          <a:p>
            <a:pPr lvl="1">
              <a:lnSpc>
                <a:spcPct val="125000"/>
              </a:lnSpc>
              <a:buFontTx/>
              <a:buNone/>
            </a:pPr>
            <a:endParaRPr lang="en-US" altLang="zh-CN" sz="2200" b="1" dirty="0">
              <a:latin typeface="Times New Roman" panose="02020603050405020304" pitchFamily="18" charset="0"/>
              <a:ea typeface="宋体" panose="02010600030101010101" pitchFamily="2" charset="-122"/>
            </a:endParaRPr>
          </a:p>
          <a:p>
            <a:pPr>
              <a:lnSpc>
                <a:spcPct val="125000"/>
              </a:lnSpc>
              <a:spcBef>
                <a:spcPct val="30000"/>
              </a:spcBef>
            </a:pPr>
            <a:r>
              <a:rPr lang="zh-CN" altLang="en-US" sz="2600" b="1" dirty="0">
                <a:latin typeface="Times New Roman" panose="02020603050405020304" pitchFamily="18" charset="0"/>
                <a:ea typeface="宋体" panose="02010600030101010101" pitchFamily="2" charset="-122"/>
              </a:rPr>
              <a:t>息票债券的到期收益率：</a:t>
            </a:r>
            <a:endParaRPr lang="en-US" altLang="zh-CN" sz="2600" b="1" dirty="0">
              <a:latin typeface="Times New Roman" panose="02020603050405020304" pitchFamily="18" charset="0"/>
              <a:ea typeface="宋体" panose="02010600030101010101" pitchFamily="2" charset="-122"/>
            </a:endParaRPr>
          </a:p>
          <a:p>
            <a:pPr lvl="1">
              <a:lnSpc>
                <a:spcPct val="125000"/>
              </a:lnSpc>
            </a:pPr>
            <a:r>
              <a:rPr lang="en-US" altLang="zh-CN" sz="2200" b="1" dirty="0">
                <a:latin typeface="Times New Roman" panose="02020603050405020304" pitchFamily="18" charset="0"/>
                <a:ea typeface="宋体" panose="02010600030101010101" pitchFamily="2" charset="-122"/>
              </a:rPr>
              <a:t>5%</a:t>
            </a:r>
            <a:r>
              <a:rPr lang="zh-CN" altLang="en-US" sz="2200" b="1" dirty="0">
                <a:latin typeface="Times New Roman" panose="02020603050405020304" pitchFamily="18" charset="0"/>
                <a:ea typeface="宋体" panose="02010600030101010101" pitchFamily="2" charset="-122"/>
              </a:rPr>
              <a:t>票面利率的债券：到期收益率为 </a:t>
            </a:r>
            <a:r>
              <a:rPr lang="en-US" altLang="zh-CN" sz="2200" b="1" dirty="0">
                <a:latin typeface="Times New Roman" panose="02020603050405020304" pitchFamily="18" charset="0"/>
                <a:ea typeface="宋体" panose="02010600030101010101" pitchFamily="2" charset="-122"/>
              </a:rPr>
              <a:t>5.9500%</a:t>
            </a:r>
          </a:p>
          <a:p>
            <a:pPr lvl="1">
              <a:lnSpc>
                <a:spcPct val="125000"/>
              </a:lnSpc>
            </a:pPr>
            <a:r>
              <a:rPr lang="en-US" altLang="zh-CN" sz="2200" b="1" dirty="0">
                <a:latin typeface="Times New Roman" panose="02020603050405020304" pitchFamily="18" charset="0"/>
                <a:ea typeface="宋体" panose="02010600030101010101" pitchFamily="2" charset="-122"/>
              </a:rPr>
              <a:t>10%</a:t>
            </a:r>
            <a:r>
              <a:rPr lang="zh-CN" altLang="en-US" sz="2200" b="1" dirty="0">
                <a:latin typeface="Times New Roman" panose="02020603050405020304" pitchFamily="18" charset="0"/>
                <a:ea typeface="宋体" panose="02010600030101010101" pitchFamily="2" charset="-122"/>
              </a:rPr>
              <a:t>票面利率的债券：到期收益率为 </a:t>
            </a:r>
            <a:r>
              <a:rPr lang="en-US" altLang="zh-CN" sz="2200" b="1" dirty="0">
                <a:latin typeface="Times New Roman" panose="02020603050405020304" pitchFamily="18" charset="0"/>
                <a:ea typeface="宋体" panose="02010600030101010101" pitchFamily="2" charset="-122"/>
              </a:rPr>
              <a:t>5.9064%</a:t>
            </a:r>
          </a:p>
          <a:p>
            <a:pPr>
              <a:lnSpc>
                <a:spcPct val="125000"/>
              </a:lnSpc>
              <a:spcBef>
                <a:spcPct val="30000"/>
              </a:spcBef>
            </a:pPr>
            <a:r>
              <a:rPr lang="zh-CN" altLang="en-US" sz="2600" b="1" dirty="0">
                <a:solidFill>
                  <a:srgbClr val="FF00FF"/>
                </a:solidFill>
                <a:latin typeface="Times New Roman" panose="02020603050405020304" pitchFamily="18" charset="0"/>
                <a:ea typeface="宋体" panose="02010600030101010101" pitchFamily="2" charset="-122"/>
              </a:rPr>
              <a:t>当</a:t>
            </a:r>
            <a:r>
              <a:rPr lang="zh-CN" altLang="en-US" sz="2600" b="1" dirty="0">
                <a:solidFill>
                  <a:srgbClr val="0000CC"/>
                </a:solidFill>
                <a:latin typeface="Times New Roman" panose="02020603050405020304" pitchFamily="18" charset="0"/>
                <a:ea typeface="宋体" panose="02010600030101010101" pitchFamily="2" charset="-122"/>
              </a:rPr>
              <a:t>收益率曲线不是水平</a:t>
            </a:r>
            <a:r>
              <a:rPr lang="zh-CN" altLang="en-US" sz="2600" b="1" dirty="0">
                <a:solidFill>
                  <a:srgbClr val="FF00FF"/>
                </a:solidFill>
                <a:latin typeface="Times New Roman" panose="02020603050405020304" pitchFamily="18" charset="0"/>
                <a:ea typeface="宋体" panose="02010600030101010101" pitchFamily="2" charset="-122"/>
              </a:rPr>
              <a:t>时，到期期限相同、票面利率不同的债券拥有不同的到期收益率。</a:t>
            </a:r>
            <a:endParaRPr lang="en-US" altLang="zh-CN" sz="2600" b="1" dirty="0">
              <a:solidFill>
                <a:srgbClr val="FF00FF"/>
              </a:solidFill>
              <a:latin typeface="Times New Roman" panose="02020603050405020304" pitchFamily="18" charset="0"/>
              <a:ea typeface="宋体" panose="02010600030101010101" pitchFamily="2" charset="-122"/>
            </a:endParaRPr>
          </a:p>
        </p:txBody>
      </p:sp>
      <p:graphicFrame>
        <p:nvGraphicFramePr>
          <p:cNvPr id="322564" name="Object 4">
            <a:extLst>
              <a:ext uri="{FF2B5EF4-FFF2-40B4-BE49-F238E27FC236}">
                <a16:creationId xmlns:a16="http://schemas.microsoft.com/office/drawing/2014/main" id="{E6057E50-5C32-4A23-920F-72B7994EFD69}"/>
              </a:ext>
            </a:extLst>
          </p:cNvPr>
          <p:cNvGraphicFramePr>
            <a:graphicFrameLocks noChangeAspect="1"/>
          </p:cNvGraphicFramePr>
          <p:nvPr/>
        </p:nvGraphicFramePr>
        <p:xfrm>
          <a:off x="2268538" y="2420938"/>
          <a:ext cx="4949825" cy="361950"/>
        </p:xfrm>
        <a:graphic>
          <a:graphicData uri="http://schemas.openxmlformats.org/presentationml/2006/ole">
            <mc:AlternateContent xmlns:mc="http://schemas.openxmlformats.org/markup-compatibility/2006">
              <mc:Choice xmlns:v="urn:schemas-microsoft-com:vml" Requires="v">
                <p:oleObj name="Equation" r:id="rId2" imgW="3136900" imgH="228600" progId="Equation.DSMT4">
                  <p:embed/>
                </p:oleObj>
              </mc:Choice>
              <mc:Fallback>
                <p:oleObj name="Equation" r:id="rId2" imgW="3136900" imgH="228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420938"/>
                        <a:ext cx="49498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2565" name="Object 5">
            <a:extLst>
              <a:ext uri="{FF2B5EF4-FFF2-40B4-BE49-F238E27FC236}">
                <a16:creationId xmlns:a16="http://schemas.microsoft.com/office/drawing/2014/main" id="{69112719-0717-42EB-8AB3-8FDAF705909C}"/>
              </a:ext>
            </a:extLst>
          </p:cNvPr>
          <p:cNvGraphicFramePr>
            <a:graphicFrameLocks noChangeAspect="1"/>
          </p:cNvGraphicFramePr>
          <p:nvPr/>
        </p:nvGraphicFramePr>
        <p:xfrm>
          <a:off x="2195513" y="3286125"/>
          <a:ext cx="5087937" cy="350838"/>
        </p:xfrm>
        <a:graphic>
          <a:graphicData uri="http://schemas.openxmlformats.org/presentationml/2006/ole">
            <mc:AlternateContent xmlns:mc="http://schemas.openxmlformats.org/markup-compatibility/2006">
              <mc:Choice xmlns:v="urn:schemas-microsoft-com:vml" Requires="v">
                <p:oleObj r:id="rId4" imgW="3327400" imgH="228600" progId="Equation.3">
                  <p:embed/>
                </p:oleObj>
              </mc:Choice>
              <mc:Fallback>
                <p:oleObj r:id="rId4" imgW="3327400" imgH="228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3286125"/>
                        <a:ext cx="50879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linds(horizontal)">
                                      <p:cBhvr>
                                        <p:cTn id="7" dur="500"/>
                                        <p:tgtEl>
                                          <p:spTgt spid="322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linds(horizontal)">
                                      <p:cBhvr>
                                        <p:cTn id="12" dur="500"/>
                                        <p:tgtEl>
                                          <p:spTgt spid="32256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2564"/>
                                        </p:tgtEl>
                                        <p:attrNameLst>
                                          <p:attrName>style.visibility</p:attrName>
                                        </p:attrNameLst>
                                      </p:cBhvr>
                                      <p:to>
                                        <p:strVal val="visible"/>
                                      </p:to>
                                    </p:set>
                                    <p:animEffect transition="in" filter="blinds(horizontal)">
                                      <p:cBhvr>
                                        <p:cTn id="15" dur="500"/>
                                        <p:tgtEl>
                                          <p:spTgt spid="32256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22563">
                                            <p:txEl>
                                              <p:pRg st="3" end="3"/>
                                            </p:txEl>
                                          </p:spTgt>
                                        </p:tgtEl>
                                        <p:attrNameLst>
                                          <p:attrName>style.visibility</p:attrName>
                                        </p:attrNameLst>
                                      </p:cBhvr>
                                      <p:to>
                                        <p:strVal val="visible"/>
                                      </p:to>
                                    </p:set>
                                    <p:animEffect transition="in" filter="blinds(horizontal)">
                                      <p:cBhvr>
                                        <p:cTn id="20" dur="500"/>
                                        <p:tgtEl>
                                          <p:spTgt spid="322563">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22565"/>
                                        </p:tgtEl>
                                        <p:attrNameLst>
                                          <p:attrName>style.visibility</p:attrName>
                                        </p:attrNameLst>
                                      </p:cBhvr>
                                      <p:to>
                                        <p:strVal val="visible"/>
                                      </p:to>
                                    </p:set>
                                    <p:animEffect transition="in" filter="blinds(horizontal)">
                                      <p:cBhvr>
                                        <p:cTn id="23" dur="500"/>
                                        <p:tgtEl>
                                          <p:spTgt spid="3225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22563">
                                            <p:txEl>
                                              <p:pRg st="5" end="5"/>
                                            </p:txEl>
                                          </p:spTgt>
                                        </p:tgtEl>
                                        <p:attrNameLst>
                                          <p:attrName>style.visibility</p:attrName>
                                        </p:attrNameLst>
                                      </p:cBhvr>
                                      <p:to>
                                        <p:strVal val="visible"/>
                                      </p:to>
                                    </p:set>
                                    <p:animEffect transition="in" filter="blinds(horizontal)">
                                      <p:cBhvr>
                                        <p:cTn id="28" dur="500"/>
                                        <p:tgtEl>
                                          <p:spTgt spid="322563">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22563">
                                            <p:txEl>
                                              <p:pRg st="6" end="6"/>
                                            </p:txEl>
                                          </p:spTgt>
                                        </p:tgtEl>
                                        <p:attrNameLst>
                                          <p:attrName>style.visibility</p:attrName>
                                        </p:attrNameLst>
                                      </p:cBhvr>
                                      <p:to>
                                        <p:strVal val="visible"/>
                                      </p:to>
                                    </p:set>
                                    <p:animEffect transition="in" filter="blinds(horizontal)">
                                      <p:cBhvr>
                                        <p:cTn id="31" dur="500"/>
                                        <p:tgtEl>
                                          <p:spTgt spid="322563">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322563">
                                            <p:txEl>
                                              <p:pRg st="7" end="7"/>
                                            </p:txEl>
                                          </p:spTgt>
                                        </p:tgtEl>
                                        <p:attrNameLst>
                                          <p:attrName>style.visibility</p:attrName>
                                        </p:attrNameLst>
                                      </p:cBhvr>
                                      <p:to>
                                        <p:strVal val="visible"/>
                                      </p:to>
                                    </p:set>
                                    <p:animEffect transition="in" filter="blinds(horizontal)">
                                      <p:cBhvr>
                                        <p:cTn id="34" dur="500"/>
                                        <p:tgtEl>
                                          <p:spTgt spid="32256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322563">
                                            <p:txEl>
                                              <p:pRg st="8" end="8"/>
                                            </p:txEl>
                                          </p:spTgt>
                                        </p:tgtEl>
                                        <p:attrNameLst>
                                          <p:attrName>style.visibility</p:attrName>
                                        </p:attrNameLst>
                                      </p:cBhvr>
                                      <p:to>
                                        <p:strVal val="visible"/>
                                      </p:to>
                                    </p:set>
                                    <p:animEffect transition="in" filter="blinds(horizontal)">
                                      <p:cBhvr>
                                        <p:cTn id="39" dur="500"/>
                                        <p:tgtEl>
                                          <p:spTgt spid="3225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E91595-E675-F295-F471-7017175FD310}"/>
              </a:ext>
            </a:extLst>
          </p:cNvPr>
          <p:cNvSpPr>
            <a:spLocks noGrp="1"/>
          </p:cNvSpPr>
          <p:nvPr>
            <p:ph type="title"/>
          </p:nvPr>
        </p:nvSpPr>
        <p:spPr/>
        <p:txBody>
          <a:bodyPr/>
          <a:lstStyle/>
          <a:p>
            <a:r>
              <a:rPr lang="zh-CN" altLang="en-US" dirty="0"/>
              <a:t>债券行情</a:t>
            </a:r>
            <a:r>
              <a:rPr lang="en-US" altLang="zh-CN" dirty="0"/>
              <a:t>2024.11.29</a:t>
            </a:r>
            <a:endParaRPr lang="zh-CN" altLang="en-US" dirty="0"/>
          </a:p>
        </p:txBody>
      </p:sp>
      <p:sp>
        <p:nvSpPr>
          <p:cNvPr id="3" name="内容占位符 2">
            <a:extLst>
              <a:ext uri="{FF2B5EF4-FFF2-40B4-BE49-F238E27FC236}">
                <a16:creationId xmlns:a16="http://schemas.microsoft.com/office/drawing/2014/main" id="{67AAAF27-AABD-23AB-8399-2C69538F956B}"/>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7625ADF-B337-0563-B481-364A9D37C780}"/>
              </a:ext>
            </a:extLst>
          </p:cNvPr>
          <p:cNvPicPr>
            <a:picLocks noChangeAspect="1"/>
          </p:cNvPicPr>
          <p:nvPr/>
        </p:nvPicPr>
        <p:blipFill>
          <a:blip r:embed="rId2"/>
          <a:stretch>
            <a:fillRect/>
          </a:stretch>
        </p:blipFill>
        <p:spPr>
          <a:xfrm>
            <a:off x="428774" y="1417638"/>
            <a:ext cx="8686800" cy="4716525"/>
          </a:xfrm>
          <a:prstGeom prst="rect">
            <a:avLst/>
          </a:prstGeom>
        </p:spPr>
      </p:pic>
    </p:spTree>
    <p:extLst>
      <p:ext uri="{BB962C8B-B14F-4D97-AF65-F5344CB8AC3E}">
        <p14:creationId xmlns:p14="http://schemas.microsoft.com/office/powerpoint/2010/main" val="68745854"/>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4A9AA282-B30D-43AE-ABA9-7A9039BC695B}"/>
              </a:ext>
            </a:extLst>
          </p:cNvPr>
          <p:cNvSpPr>
            <a:spLocks noGrp="1" noChangeArrowheads="1"/>
          </p:cNvSpPr>
          <p:nvPr>
            <p:ph type="title"/>
          </p:nvPr>
        </p:nvSpPr>
        <p:spPr bwMode="auto">
          <a:xfrm>
            <a:off x="723900" y="692150"/>
            <a:ext cx="7696200" cy="6096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对债券收益率的其他影响因素</a:t>
            </a:r>
            <a:endParaRPr lang="en-US" altLang="zh-CN" sz="4000" dirty="0">
              <a:effectLst>
                <a:outerShdw blurRad="38100" dist="38100" dir="2700000" algn="tl">
                  <a:srgbClr val="C0C0C0"/>
                </a:outerShdw>
              </a:effectLst>
              <a:ea typeface="宋体" pitchFamily="2" charset="-122"/>
            </a:endParaRPr>
          </a:p>
        </p:txBody>
      </p:sp>
      <p:sp>
        <p:nvSpPr>
          <p:cNvPr id="323587" name="Rectangle 3">
            <a:extLst>
              <a:ext uri="{FF2B5EF4-FFF2-40B4-BE49-F238E27FC236}">
                <a16:creationId xmlns:a16="http://schemas.microsoft.com/office/drawing/2014/main" id="{A2E6518D-E42E-4252-876F-927E0599E766}"/>
              </a:ext>
            </a:extLst>
          </p:cNvPr>
          <p:cNvSpPr>
            <a:spLocks noGrp="1" noChangeArrowheads="1"/>
          </p:cNvSpPr>
          <p:nvPr>
            <p:ph type="body" sz="half" idx="1"/>
          </p:nvPr>
        </p:nvSpPr>
        <p:spPr>
          <a:xfrm>
            <a:off x="741363" y="1406525"/>
            <a:ext cx="6908800" cy="2735263"/>
          </a:xfrm>
        </p:spPr>
        <p:txBody>
          <a:bodyPr lIns="92075" tIns="46038" rIns="92075" bIns="46038"/>
          <a:lstStyle/>
          <a:p>
            <a:pPr>
              <a:lnSpc>
                <a:spcPct val="125000"/>
              </a:lnSpc>
              <a:spcBef>
                <a:spcPct val="30000"/>
              </a:spcBef>
              <a:defRPr/>
            </a:pPr>
            <a:r>
              <a:rPr lang="zh-CN" altLang="en-US" sz="2400" b="1" dirty="0">
                <a:latin typeface="Times New Roman" pitchFamily="18" charset="0"/>
                <a:ea typeface="宋体" pitchFamily="2" charset="-122"/>
              </a:rPr>
              <a:t>即使票面利率和到期期限都相同的债券也可能拥有不同的市场价格。</a:t>
            </a:r>
            <a:endParaRPr lang="en-US" altLang="zh-CN" sz="2400" b="1" dirty="0">
              <a:latin typeface="Times New Roman" pitchFamily="18" charset="0"/>
              <a:ea typeface="宋体" pitchFamily="2" charset="-122"/>
            </a:endParaRPr>
          </a:p>
          <a:p>
            <a:pPr lvl="1">
              <a:lnSpc>
                <a:spcPct val="125000"/>
              </a:lnSpc>
              <a:spcBef>
                <a:spcPct val="30000"/>
              </a:spcBef>
              <a:defRPr/>
            </a:pPr>
            <a:r>
              <a:rPr lang="zh-CN" altLang="en-US" sz="2000" b="1" dirty="0">
                <a:effectLst>
                  <a:outerShdw blurRad="38100" dist="38100" dir="2700000" algn="tl">
                    <a:srgbClr val="C0C0C0"/>
                  </a:outerShdw>
                </a:effectLst>
                <a:latin typeface="Times New Roman" pitchFamily="18" charset="0"/>
                <a:ea typeface="楷体_GB2312" pitchFamily="49" charset="-122"/>
              </a:rPr>
              <a:t>税收</a:t>
            </a:r>
            <a:r>
              <a:rPr lang="zh-CN" altLang="en-US" sz="2000" b="1" dirty="0">
                <a:latin typeface="Times New Roman" pitchFamily="18" charset="0"/>
                <a:ea typeface="宋体" pitchFamily="2" charset="-122"/>
              </a:rPr>
              <a:t>（</a:t>
            </a:r>
            <a:r>
              <a:rPr lang="en-US" altLang="zh-CN" sz="2000" b="1" dirty="0">
                <a:latin typeface="Times New Roman" pitchFamily="18" charset="0"/>
                <a:ea typeface="宋体" pitchFamily="2" charset="-122"/>
              </a:rPr>
              <a:t> Taxes </a:t>
            </a:r>
            <a:r>
              <a:rPr lang="zh-CN" altLang="en-US" sz="2000" b="1" dirty="0">
                <a:latin typeface="Times New Roman" pitchFamily="18" charset="0"/>
                <a:ea typeface="宋体" pitchFamily="2" charset="-122"/>
              </a:rPr>
              <a:t>）</a:t>
            </a:r>
          </a:p>
          <a:p>
            <a:pPr lvl="1">
              <a:lnSpc>
                <a:spcPct val="125000"/>
              </a:lnSpc>
              <a:spcBef>
                <a:spcPct val="30000"/>
              </a:spcBef>
              <a:defRPr/>
            </a:pPr>
            <a:r>
              <a:rPr lang="zh-CN" altLang="en-US" sz="2000" b="1" dirty="0">
                <a:effectLst>
                  <a:outerShdw blurRad="38100" dist="38100" dir="2700000" algn="tl">
                    <a:srgbClr val="C0C0C0"/>
                  </a:outerShdw>
                </a:effectLst>
                <a:latin typeface="Times New Roman" pitchFamily="18" charset="0"/>
                <a:ea typeface="楷体_GB2312" pitchFamily="49" charset="-122"/>
              </a:rPr>
              <a:t>可赎回（</a:t>
            </a:r>
            <a:r>
              <a:rPr lang="en-US" altLang="zh-CN" sz="2000" b="1" dirty="0">
                <a:latin typeface="Times New Roman" pitchFamily="18" charset="0"/>
                <a:ea typeface="宋体" pitchFamily="2" charset="-122"/>
              </a:rPr>
              <a:t> Callability </a:t>
            </a:r>
            <a:r>
              <a:rPr lang="zh-CN" altLang="en-US" sz="2000" b="1" dirty="0">
                <a:effectLst>
                  <a:outerShdw blurRad="38100" dist="38100" dir="2700000" algn="tl">
                    <a:srgbClr val="C0C0C0"/>
                  </a:outerShdw>
                </a:effectLst>
                <a:latin typeface="Times New Roman" pitchFamily="18" charset="0"/>
                <a:ea typeface="楷体_GB2312" pitchFamily="49" charset="-122"/>
              </a:rPr>
              <a:t>）</a:t>
            </a:r>
          </a:p>
          <a:p>
            <a:pPr lvl="1">
              <a:lnSpc>
                <a:spcPct val="125000"/>
              </a:lnSpc>
              <a:spcBef>
                <a:spcPct val="30000"/>
              </a:spcBef>
              <a:defRPr/>
            </a:pPr>
            <a:r>
              <a:rPr lang="zh-CN" altLang="en-US" sz="2000" b="1" dirty="0">
                <a:effectLst>
                  <a:outerShdw blurRad="38100" dist="38100" dir="2700000" algn="tl">
                    <a:srgbClr val="C0C0C0"/>
                  </a:outerShdw>
                </a:effectLst>
                <a:latin typeface="Times New Roman" pitchFamily="18" charset="0"/>
                <a:ea typeface="楷体_GB2312" pitchFamily="49" charset="-122"/>
              </a:rPr>
              <a:t>可转换（</a:t>
            </a:r>
            <a:r>
              <a:rPr lang="en-US" altLang="zh-CN" sz="2000" b="1" dirty="0">
                <a:latin typeface="Times New Roman" pitchFamily="18" charset="0"/>
                <a:ea typeface="宋体" pitchFamily="2" charset="-122"/>
              </a:rPr>
              <a:t> Convertibility </a:t>
            </a:r>
            <a:r>
              <a:rPr lang="zh-CN" altLang="en-US" sz="2000" b="1" dirty="0">
                <a:effectLst>
                  <a:outerShdw blurRad="38100" dist="38100" dir="2700000" algn="tl">
                    <a:srgbClr val="C0C0C0"/>
                  </a:outerShdw>
                </a:effectLst>
                <a:latin typeface="Times New Roman" pitchFamily="18" charset="0"/>
                <a:ea typeface="楷体_GB2312" pitchFamily="49" charset="-122"/>
              </a:rPr>
              <a:t>）</a:t>
            </a:r>
            <a:endParaRPr lang="en-US" altLang="zh-CN" sz="2000" b="1" dirty="0">
              <a:effectLst>
                <a:outerShdw blurRad="38100" dist="38100" dir="2700000" algn="tl">
                  <a:srgbClr val="C0C0C0"/>
                </a:outerShdw>
              </a:effectLst>
              <a:latin typeface="Times New Roman" pitchFamily="18" charset="0"/>
              <a:ea typeface="楷体_GB2312" pitchFamily="49" charset="-122"/>
            </a:endParaRPr>
          </a:p>
          <a:p>
            <a:pPr lvl="1">
              <a:lnSpc>
                <a:spcPct val="125000"/>
              </a:lnSpc>
              <a:spcBef>
                <a:spcPct val="30000"/>
              </a:spcBef>
              <a:defRPr/>
            </a:pPr>
            <a:r>
              <a:rPr lang="zh-CN" altLang="en-US" sz="2000" b="1" dirty="0">
                <a:effectLst>
                  <a:outerShdw blurRad="38100" dist="38100" dir="2700000" algn="tl">
                    <a:srgbClr val="C0C0C0"/>
                  </a:outerShdw>
                </a:effectLst>
                <a:latin typeface="Times New Roman" pitchFamily="18" charset="0"/>
                <a:ea typeface="楷体_GB2312" pitchFamily="49" charset="-122"/>
              </a:rPr>
              <a:t>风险</a:t>
            </a:r>
            <a:endParaRPr lang="en-US" altLang="zh-CN" sz="2000" b="1" dirty="0">
              <a:effectLst>
                <a:outerShdw blurRad="38100" dist="38100" dir="2700000" algn="tl">
                  <a:srgbClr val="C0C0C0"/>
                </a:outerShdw>
              </a:effectLst>
              <a:latin typeface="Times New Roman" pitchFamily="18" charset="0"/>
              <a:ea typeface="楷体_GB2312" pitchFamily="49" charset="-122"/>
            </a:endParaRPr>
          </a:p>
          <a:p>
            <a:pPr lvl="2">
              <a:lnSpc>
                <a:spcPct val="125000"/>
              </a:lnSpc>
              <a:spcBef>
                <a:spcPct val="30000"/>
              </a:spcBef>
              <a:defRPr/>
            </a:pPr>
            <a:r>
              <a:rPr lang="zh-CN" altLang="en-US" sz="1800" b="1" dirty="0">
                <a:effectLst>
                  <a:outerShdw blurRad="38100" dist="38100" dir="2700000" algn="tl">
                    <a:srgbClr val="C0C0C0"/>
                  </a:outerShdw>
                </a:effectLst>
                <a:latin typeface="Times New Roman" pitchFamily="18" charset="0"/>
                <a:ea typeface="楷体_GB2312" pitchFamily="49" charset="-122"/>
              </a:rPr>
              <a:t>违约风险（</a:t>
            </a:r>
            <a:r>
              <a:rPr lang="en-US" altLang="zh-CN" sz="1800" b="1" dirty="0">
                <a:effectLst>
                  <a:outerShdw blurRad="38100" dist="38100" dir="2700000" algn="tl">
                    <a:srgbClr val="C0C0C0"/>
                  </a:outerShdw>
                </a:effectLst>
                <a:latin typeface="Times New Roman" pitchFamily="18" charset="0"/>
                <a:ea typeface="楷体_GB2312" pitchFamily="49" charset="-122"/>
              </a:rPr>
              <a:t> Default risk </a:t>
            </a:r>
            <a:r>
              <a:rPr lang="zh-CN" altLang="en-US" sz="1800" b="1" dirty="0">
                <a:effectLst>
                  <a:outerShdw blurRad="38100" dist="38100" dir="2700000" algn="tl">
                    <a:srgbClr val="C0C0C0"/>
                  </a:outerShdw>
                </a:effectLst>
                <a:latin typeface="Times New Roman" pitchFamily="18" charset="0"/>
                <a:ea typeface="楷体_GB2312" pitchFamily="49" charset="-122"/>
              </a:rPr>
              <a:t>）</a:t>
            </a:r>
          </a:p>
          <a:p>
            <a:pPr lvl="2">
              <a:lnSpc>
                <a:spcPct val="125000"/>
              </a:lnSpc>
              <a:spcBef>
                <a:spcPct val="30000"/>
              </a:spcBef>
              <a:defRPr/>
            </a:pPr>
            <a:r>
              <a:rPr lang="zh-CN" altLang="en-US" sz="1800" b="1" dirty="0">
                <a:effectLst>
                  <a:outerShdw blurRad="38100" dist="38100" dir="2700000" algn="tl">
                    <a:srgbClr val="C0C0C0"/>
                  </a:outerShdw>
                </a:effectLst>
                <a:latin typeface="Times New Roman" pitchFamily="18" charset="0"/>
                <a:ea typeface="楷体_GB2312" pitchFamily="49" charset="-122"/>
              </a:rPr>
              <a:t>流动性风险（</a:t>
            </a:r>
            <a:r>
              <a:rPr lang="en-US" altLang="zh-CN" sz="1800" b="1" dirty="0">
                <a:effectLst>
                  <a:outerShdw blurRad="38100" dist="38100" dir="2700000" algn="tl">
                    <a:srgbClr val="C0C0C0"/>
                  </a:outerShdw>
                </a:effectLst>
                <a:latin typeface="Times New Roman" pitchFamily="18" charset="0"/>
                <a:ea typeface="楷体_GB2312" pitchFamily="49" charset="-122"/>
              </a:rPr>
              <a:t> Liquidity Risk </a:t>
            </a:r>
            <a:r>
              <a:rPr lang="zh-CN" altLang="en-US" sz="1800" b="1" dirty="0">
                <a:effectLst>
                  <a:outerShdw blurRad="38100" dist="38100" dir="2700000" algn="tl">
                    <a:srgbClr val="C0C0C0"/>
                  </a:outerShdw>
                </a:effectLst>
                <a:latin typeface="Times New Roman" pitchFamily="18" charset="0"/>
                <a:ea typeface="楷体_GB2312" pitchFamily="49" charset="-122"/>
              </a:rPr>
              <a:t>）</a:t>
            </a:r>
          </a:p>
          <a:p>
            <a:pPr lvl="2">
              <a:lnSpc>
                <a:spcPct val="125000"/>
              </a:lnSpc>
              <a:spcBef>
                <a:spcPct val="30000"/>
              </a:spcBef>
              <a:defRPr/>
            </a:pPr>
            <a:r>
              <a:rPr lang="zh-CN" altLang="en-US" sz="1800" b="1" dirty="0">
                <a:effectLst>
                  <a:outerShdw blurRad="38100" dist="38100" dir="2700000" algn="tl">
                    <a:srgbClr val="C0C0C0"/>
                  </a:outerShdw>
                </a:effectLst>
                <a:latin typeface="Times New Roman" pitchFamily="18" charset="0"/>
                <a:ea typeface="楷体_GB2312" pitchFamily="49" charset="-122"/>
              </a:rPr>
              <a:t>购买力风险（</a:t>
            </a:r>
            <a:r>
              <a:rPr lang="en-US" altLang="zh-CN" sz="1800" b="1" dirty="0">
                <a:effectLst>
                  <a:outerShdw blurRad="38100" dist="38100" dir="2700000" algn="tl">
                    <a:srgbClr val="C0C0C0"/>
                  </a:outerShdw>
                </a:effectLst>
                <a:latin typeface="Times New Roman" pitchFamily="18" charset="0"/>
                <a:ea typeface="楷体_GB2312" pitchFamily="49" charset="-122"/>
              </a:rPr>
              <a:t> Purchasing Power Risk </a:t>
            </a:r>
            <a:r>
              <a:rPr lang="zh-CN" altLang="en-US" sz="1800" b="1" dirty="0">
                <a:effectLst>
                  <a:outerShdw blurRad="38100" dist="38100" dir="2700000" algn="tl">
                    <a:srgbClr val="C0C0C0"/>
                  </a:outerShdw>
                </a:effectLst>
                <a:latin typeface="Times New Roman" pitchFamily="18" charset="0"/>
                <a:ea typeface="楷体_GB2312" pitchFamily="49" charset="-122"/>
              </a:rPr>
              <a:t>）</a:t>
            </a:r>
          </a:p>
          <a:p>
            <a:pPr>
              <a:lnSpc>
                <a:spcPct val="125000"/>
              </a:lnSpc>
              <a:spcBef>
                <a:spcPct val="30000"/>
              </a:spcBef>
              <a:defRPr/>
            </a:pPr>
            <a:endParaRPr lang="en-US" altLang="zh-CN" sz="2400" b="1" dirty="0">
              <a:effectLst>
                <a:outerShdw blurRad="38100" dist="38100" dir="2700000" algn="tl">
                  <a:srgbClr val="C0C0C0"/>
                </a:outerShdw>
              </a:effectLst>
              <a:latin typeface="Times New Roman" pitchFamily="18" charset="0"/>
              <a:ea typeface="楷体_GB2312" pitchFamily="49" charset="-122"/>
            </a:endParaRPr>
          </a:p>
        </p:txBody>
      </p:sp>
      <p:sp>
        <p:nvSpPr>
          <p:cNvPr id="46084" name="文本框 1">
            <a:extLst>
              <a:ext uri="{FF2B5EF4-FFF2-40B4-BE49-F238E27FC236}">
                <a16:creationId xmlns:a16="http://schemas.microsoft.com/office/drawing/2014/main" id="{249668B9-9A01-4619-9BD0-C0262500610C}"/>
              </a:ext>
            </a:extLst>
          </p:cNvPr>
          <p:cNvSpPr txBox="1">
            <a:spLocks noChangeArrowheads="1"/>
          </p:cNvSpPr>
          <p:nvPr/>
        </p:nvSpPr>
        <p:spPr bwMode="auto">
          <a:xfrm>
            <a:off x="971550" y="5657850"/>
            <a:ext cx="7696200" cy="101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a:latin typeface="ZapfDingbats"/>
                <a:ea typeface="宋体" panose="02010600030101010101" pitchFamily="2" charset="-122"/>
              </a:rPr>
              <a:t>启示：公司在发行债券定价时应考虑上述因素。幸运的是，在市场充分竞争下，债券价格的收益率均反映了上述各种因素，为此投资者将获得公平的回报。</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FBE7A349-BC39-4000-86AF-43A37EC264C1}"/>
              </a:ext>
            </a:extLst>
          </p:cNvPr>
          <p:cNvSpPr>
            <a:spLocks noGrp="1" noChangeArrowheads="1"/>
          </p:cNvSpPr>
          <p:nvPr>
            <p:ph type="title"/>
          </p:nvPr>
        </p:nvSpPr>
        <p:spPr bwMode="auto">
          <a:xfrm>
            <a:off x="457200" y="5492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本章小结</a:t>
            </a:r>
          </a:p>
        </p:txBody>
      </p:sp>
      <p:sp>
        <p:nvSpPr>
          <p:cNvPr id="54275" name="内容占位符 2">
            <a:extLst>
              <a:ext uri="{FF2B5EF4-FFF2-40B4-BE49-F238E27FC236}">
                <a16:creationId xmlns:a16="http://schemas.microsoft.com/office/drawing/2014/main" id="{29E33F69-D92E-4473-8EA7-280007FC0565}"/>
              </a:ext>
            </a:extLst>
          </p:cNvPr>
          <p:cNvSpPr>
            <a:spLocks noGrp="1" noChangeArrowheads="1"/>
          </p:cNvSpPr>
          <p:nvPr>
            <p:ph sz="half" idx="1"/>
          </p:nvPr>
        </p:nvSpPr>
        <p:spPr>
          <a:xfrm>
            <a:off x="685800" y="1981200"/>
            <a:ext cx="7702550" cy="4114800"/>
          </a:xfrm>
        </p:spPr>
        <p:txBody>
          <a:bodyPr/>
          <a:lstStyle/>
          <a:p>
            <a:r>
              <a:rPr lang="zh-CN" altLang="en-US">
                <a:ea typeface="宋体" panose="02010600030101010101" pitchFamily="2" charset="-122"/>
              </a:rPr>
              <a:t>债券价值等于其所带来现金流的贴现值。</a:t>
            </a:r>
            <a:endParaRPr lang="en-US" altLang="zh-CN">
              <a:ea typeface="宋体" panose="02010600030101010101" pitchFamily="2" charset="-122"/>
            </a:endParaRPr>
          </a:p>
          <a:p>
            <a:r>
              <a:rPr lang="zh-CN" altLang="en-US">
                <a:ea typeface="宋体" panose="02010600030101010101" pitchFamily="2" charset="-122"/>
              </a:rPr>
              <a:t>息票债券可视为若干纯折现债券的组合，用无套利思想进行贴现。</a:t>
            </a:r>
            <a:endParaRPr lang="en-US" altLang="zh-CN">
              <a:ea typeface="宋体" panose="02010600030101010101" pitchFamily="2" charset="-122"/>
            </a:endParaRPr>
          </a:p>
          <a:p>
            <a:r>
              <a:rPr lang="zh-CN" altLang="en-US">
                <a:ea typeface="宋体" panose="02010600030101010101" pitchFamily="2" charset="-122"/>
              </a:rPr>
              <a:t>到期收益率是指债券持有到期的内部收益率。</a:t>
            </a:r>
            <a:endParaRPr lang="en-US" altLang="zh-CN">
              <a:ea typeface="宋体" panose="02010600030101010101" pitchFamily="2" charset="-122"/>
            </a:endParaRPr>
          </a:p>
          <a:p>
            <a:r>
              <a:rPr lang="zh-CN" altLang="en-US">
                <a:ea typeface="宋体" panose="02010600030101010101" pitchFamily="2" charset="-122"/>
              </a:rPr>
              <a:t>债券利率期限结构是指不同期限债券收益率不同的情况。</a:t>
            </a:r>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AE211-D5FE-A127-B840-FB1298DC8E9B}"/>
              </a:ext>
            </a:extLst>
          </p:cNvPr>
          <p:cNvSpPr>
            <a:spLocks noGrp="1"/>
          </p:cNvSpPr>
          <p:nvPr>
            <p:ph type="title"/>
          </p:nvPr>
        </p:nvSpPr>
        <p:spPr>
          <a:xfrm>
            <a:off x="395536" y="548680"/>
            <a:ext cx="8229600" cy="940966"/>
          </a:xfrm>
        </p:spPr>
        <p:txBody>
          <a:bodyPr/>
          <a:lstStyle/>
          <a:p>
            <a:r>
              <a:rPr lang="zh-CN" altLang="en-US"/>
              <a:t>附：国债</a:t>
            </a:r>
            <a:r>
              <a:rPr lang="zh-CN" altLang="en-US" dirty="0"/>
              <a:t>命名小常识</a:t>
            </a:r>
          </a:p>
        </p:txBody>
      </p:sp>
      <p:sp>
        <p:nvSpPr>
          <p:cNvPr id="3" name="内容占位符 2">
            <a:extLst>
              <a:ext uri="{FF2B5EF4-FFF2-40B4-BE49-F238E27FC236}">
                <a16:creationId xmlns:a16="http://schemas.microsoft.com/office/drawing/2014/main" id="{9FD4D6EC-D3AE-14C8-0410-BCBDD573A1F1}"/>
              </a:ext>
            </a:extLst>
          </p:cNvPr>
          <p:cNvSpPr>
            <a:spLocks noGrp="1"/>
          </p:cNvSpPr>
          <p:nvPr>
            <p:ph idx="1"/>
          </p:nvPr>
        </p:nvSpPr>
        <p:spPr>
          <a:xfrm>
            <a:off x="395536" y="1489646"/>
            <a:ext cx="8111244" cy="4257700"/>
          </a:xfrm>
        </p:spPr>
        <p:txBody>
          <a:bodyPr/>
          <a:lstStyle/>
          <a:p>
            <a:r>
              <a:rPr lang="zh-CN" altLang="en-US" dirty="0"/>
              <a:t>目前市场上的国债大都以年份</a:t>
            </a:r>
            <a:r>
              <a:rPr lang="en-US" altLang="zh-CN" dirty="0"/>
              <a:t>+</a:t>
            </a:r>
            <a:r>
              <a:rPr lang="zh-CN" altLang="en-US" dirty="0"/>
              <a:t>国债</a:t>
            </a:r>
            <a:r>
              <a:rPr lang="en-US" altLang="zh-CN" dirty="0"/>
              <a:t>+</a:t>
            </a:r>
            <a:r>
              <a:rPr lang="zh-CN" altLang="en-US" dirty="0"/>
              <a:t>（期数）的形式命名。</a:t>
            </a:r>
          </a:p>
          <a:p>
            <a:r>
              <a:rPr lang="zh-CN" altLang="en-US" dirty="0"/>
              <a:t>比如</a:t>
            </a:r>
            <a:r>
              <a:rPr lang="en-US" altLang="zh-CN" dirty="0"/>
              <a:t>02</a:t>
            </a:r>
            <a:r>
              <a:rPr lang="zh-CN" altLang="en-US" dirty="0"/>
              <a:t>国债（</a:t>
            </a:r>
            <a:r>
              <a:rPr lang="en-US" altLang="zh-CN" dirty="0"/>
              <a:t>13</a:t>
            </a:r>
            <a:r>
              <a:rPr lang="zh-CN" altLang="en-US" dirty="0"/>
              <a:t>）</a:t>
            </a:r>
            <a:r>
              <a:rPr lang="en-US" altLang="zh-CN" dirty="0"/>
              <a:t>-</a:t>
            </a:r>
            <a:r>
              <a:rPr lang="zh-CN" altLang="en-US" dirty="0"/>
              <a:t>代码</a:t>
            </a:r>
            <a:r>
              <a:rPr lang="en-US" altLang="zh-CN" dirty="0"/>
              <a:t>010213, 03</a:t>
            </a:r>
            <a:r>
              <a:rPr lang="zh-CN" altLang="en-US" dirty="0"/>
              <a:t>国债（</a:t>
            </a:r>
            <a:r>
              <a:rPr lang="en-US" altLang="zh-CN" dirty="0"/>
              <a:t>3</a:t>
            </a:r>
            <a:r>
              <a:rPr lang="zh-CN" altLang="en-US" dirty="0"/>
              <a:t>）</a:t>
            </a:r>
            <a:r>
              <a:rPr lang="en-US" altLang="zh-CN" dirty="0"/>
              <a:t>-</a:t>
            </a:r>
            <a:r>
              <a:rPr lang="zh-CN" altLang="en-US" dirty="0"/>
              <a:t>代码</a:t>
            </a:r>
            <a:r>
              <a:rPr lang="en-US" altLang="zh-CN" dirty="0"/>
              <a:t>010303</a:t>
            </a:r>
            <a:r>
              <a:rPr lang="zh-CN" altLang="en-US" dirty="0"/>
              <a:t>等国债，意思分别为</a:t>
            </a:r>
            <a:r>
              <a:rPr lang="en-US" altLang="zh-CN" dirty="0"/>
              <a:t>02</a:t>
            </a:r>
            <a:r>
              <a:rPr lang="zh-CN" altLang="en-US" dirty="0"/>
              <a:t>年第</a:t>
            </a:r>
            <a:r>
              <a:rPr lang="en-US" altLang="zh-CN" dirty="0"/>
              <a:t>13</a:t>
            </a:r>
            <a:r>
              <a:rPr lang="zh-CN" altLang="en-US" dirty="0"/>
              <a:t>期国债和</a:t>
            </a:r>
            <a:r>
              <a:rPr lang="en-US" altLang="zh-CN" dirty="0"/>
              <a:t>03</a:t>
            </a:r>
            <a:r>
              <a:rPr lang="zh-CN" altLang="en-US" dirty="0"/>
              <a:t>年的第三期国债。</a:t>
            </a:r>
          </a:p>
          <a:p>
            <a:endParaRPr lang="zh-CN" altLang="en-US" dirty="0"/>
          </a:p>
        </p:txBody>
      </p:sp>
    </p:spTree>
    <p:extLst>
      <p:ext uri="{BB962C8B-B14F-4D97-AF65-F5344CB8AC3E}">
        <p14:creationId xmlns:p14="http://schemas.microsoft.com/office/powerpoint/2010/main" val="3432233894"/>
      </p:ext>
    </p:extLst>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83DCD317-C69E-53DE-86F7-30EFBBE62853}"/>
              </a:ext>
            </a:extLst>
          </p:cNvPr>
          <p:cNvSpPr>
            <a:spLocks noGrp="1"/>
          </p:cNvSpPr>
          <p:nvPr>
            <p:ph type="title"/>
          </p:nvPr>
        </p:nvSpPr>
        <p:spPr/>
        <p:txBody>
          <a:bodyPr/>
          <a:lstStyle/>
          <a:p>
            <a:r>
              <a:rPr lang="zh-CN" altLang="en-US" dirty="0"/>
              <a:t>本章主要内容</a:t>
            </a:r>
          </a:p>
        </p:txBody>
      </p:sp>
      <p:sp>
        <p:nvSpPr>
          <p:cNvPr id="6" name="内容占位符 5">
            <a:extLst>
              <a:ext uri="{FF2B5EF4-FFF2-40B4-BE49-F238E27FC236}">
                <a16:creationId xmlns:a16="http://schemas.microsoft.com/office/drawing/2014/main" id="{3E1081FF-77BD-1FF1-5F67-6BC26AFFA8E3}"/>
              </a:ext>
            </a:extLst>
          </p:cNvPr>
          <p:cNvSpPr>
            <a:spLocks noGrp="1"/>
          </p:cNvSpPr>
          <p:nvPr>
            <p:ph idx="1"/>
          </p:nvPr>
        </p:nvSpPr>
        <p:spPr>
          <a:xfrm>
            <a:off x="685800" y="1422222"/>
            <a:ext cx="7772400" cy="4114800"/>
          </a:xfrm>
        </p:spPr>
        <p:txBody>
          <a:bodyPr/>
          <a:lstStyle/>
          <a:p>
            <a:r>
              <a:rPr lang="zh-CN" altLang="en-US" sz="2800" dirty="0"/>
              <a:t>第</a:t>
            </a:r>
            <a:r>
              <a:rPr lang="en-US" altLang="zh-CN" sz="2800" dirty="0"/>
              <a:t>7</a:t>
            </a:r>
            <a:r>
              <a:rPr lang="zh-CN" altLang="en-US" sz="2800" dirty="0"/>
              <a:t>章展示估值过程的本质：一价定律。利用类似资产的价格信息来估计资产的市场价值。估值模型：根据从其他类似资产的价格和利率信息中推导出资产价值的数量方法。</a:t>
            </a:r>
            <a:endParaRPr lang="en-US" altLang="zh-CN" sz="2800" dirty="0"/>
          </a:p>
          <a:p>
            <a:r>
              <a:rPr lang="zh-CN" altLang="en-US" sz="2800" dirty="0"/>
              <a:t>本章研究固定收益证券和其他承诺未来现金支付流的合同的估值。比如债券（息票债券、折现债券），抵押贷款，养老金等。</a:t>
            </a:r>
          </a:p>
          <a:p>
            <a:endParaRPr lang="zh-CN" altLang="en-US" sz="2800" dirty="0"/>
          </a:p>
        </p:txBody>
      </p:sp>
    </p:spTree>
    <p:extLst>
      <p:ext uri="{BB962C8B-B14F-4D97-AF65-F5344CB8AC3E}">
        <p14:creationId xmlns:p14="http://schemas.microsoft.com/office/powerpoint/2010/main" val="1343025294"/>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4A3E9E06-3B59-442A-85D3-68450AEC0A07}"/>
              </a:ext>
            </a:extLst>
          </p:cNvPr>
          <p:cNvSpPr>
            <a:spLocks noGrp="1" noChangeArrowheads="1"/>
          </p:cNvSpPr>
          <p:nvPr>
            <p:ph type="title"/>
          </p:nvPr>
        </p:nvSpPr>
        <p:spPr bwMode="auto">
          <a:xfrm>
            <a:off x="457200" y="5492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ea typeface="宋体" panose="02010600030101010101" pitchFamily="2" charset="-122"/>
              </a:rPr>
              <a:t>内容</a:t>
            </a:r>
          </a:p>
        </p:txBody>
      </p:sp>
      <p:sp>
        <p:nvSpPr>
          <p:cNvPr id="13315" name="内容占位符 2">
            <a:extLst>
              <a:ext uri="{FF2B5EF4-FFF2-40B4-BE49-F238E27FC236}">
                <a16:creationId xmlns:a16="http://schemas.microsoft.com/office/drawing/2014/main" id="{DCAEC39C-CD84-4BAA-B111-D1D29D30CB06}"/>
              </a:ext>
            </a:extLst>
          </p:cNvPr>
          <p:cNvSpPr>
            <a:spLocks noGrp="1" noChangeArrowheads="1"/>
          </p:cNvSpPr>
          <p:nvPr>
            <p:ph sz="half" idx="1"/>
          </p:nvPr>
        </p:nvSpPr>
        <p:spPr>
          <a:xfrm>
            <a:off x="1907704" y="1916832"/>
            <a:ext cx="4968552" cy="2520280"/>
          </a:xfrm>
        </p:spPr>
        <p:txBody>
          <a:bodyPr/>
          <a:lstStyle/>
          <a:p>
            <a:r>
              <a:rPr lang="zh-CN" altLang="en-US" dirty="0">
                <a:ea typeface="宋体" panose="02010600030101010101" pitchFamily="2" charset="-122"/>
              </a:rPr>
              <a:t>已知现金流估值的贴现模型</a:t>
            </a:r>
            <a:endParaRPr lang="en-US" altLang="zh-CN" dirty="0">
              <a:ea typeface="宋体" panose="02010600030101010101" pitchFamily="2" charset="-122"/>
            </a:endParaRPr>
          </a:p>
          <a:p>
            <a:r>
              <a:rPr lang="zh-CN" altLang="en-US" dirty="0">
                <a:ea typeface="宋体" panose="02010600030101010101" pitchFamily="2" charset="-122"/>
              </a:rPr>
              <a:t>纯折现债券</a:t>
            </a:r>
            <a:endParaRPr lang="en-US" altLang="zh-CN" dirty="0">
              <a:ea typeface="宋体" panose="02010600030101010101" pitchFamily="2" charset="-122"/>
            </a:endParaRPr>
          </a:p>
          <a:p>
            <a:r>
              <a:rPr lang="zh-CN" altLang="en-US" dirty="0">
                <a:ea typeface="宋体" panose="02010600030101010101" pitchFamily="2" charset="-122"/>
              </a:rPr>
              <a:t>息票债券</a:t>
            </a:r>
            <a:endParaRPr lang="en-US" altLang="zh-CN" dirty="0">
              <a:ea typeface="宋体" panose="02010600030101010101" pitchFamily="2" charset="-122"/>
            </a:endParaRPr>
          </a:p>
          <a:p>
            <a:r>
              <a:rPr lang="zh-CN" altLang="en-US" dirty="0">
                <a:ea typeface="宋体" panose="02010600030101010101" pitchFamily="2" charset="-122"/>
              </a:rPr>
              <a:t>债券利率期限结构</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1">
            <a:extLst>
              <a:ext uri="{FF2B5EF4-FFF2-40B4-BE49-F238E27FC236}">
                <a16:creationId xmlns:a16="http://schemas.microsoft.com/office/drawing/2014/main" id="{2B95A622-70C1-47F3-9E0B-CB67F4831F62}"/>
              </a:ext>
            </a:extLst>
          </p:cNvPr>
          <p:cNvSpPr>
            <a:spLocks noChangeArrowheads="1"/>
          </p:cNvSpPr>
          <p:nvPr/>
        </p:nvSpPr>
        <p:spPr bwMode="auto">
          <a:xfrm>
            <a:off x="701675" y="1362075"/>
            <a:ext cx="7993063" cy="24999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0"/>
              </a:spcBef>
              <a:buClrTx/>
              <a:buSzTx/>
              <a:buFontTx/>
              <a:buNone/>
            </a:pPr>
            <a:r>
              <a:rPr lang="zh-CN" altLang="en-US" sz="2400" b="1" dirty="0">
                <a:latin typeface="Times New Roman" panose="02020603050405020304" pitchFamily="18" charset="0"/>
                <a:ea typeface="宋体" panose="02010600030101010101" pitchFamily="2" charset="-122"/>
              </a:rPr>
              <a:t>固定收益证券，是指</a:t>
            </a:r>
            <a:r>
              <a:rPr lang="zh-CN" altLang="en-US" sz="2400" b="1" dirty="0">
                <a:solidFill>
                  <a:srgbClr val="FF00FF"/>
                </a:solidFill>
                <a:latin typeface="Times New Roman" panose="02020603050405020304" pitchFamily="18" charset="0"/>
                <a:ea typeface="宋体" panose="02010600030101010101" pitchFamily="2" charset="-122"/>
              </a:rPr>
              <a:t>承诺</a:t>
            </a:r>
            <a:r>
              <a:rPr lang="zh-CN" altLang="en-US" sz="2400" b="1" dirty="0">
                <a:latin typeface="Times New Roman" panose="02020603050405020304" pitchFamily="18" charset="0"/>
                <a:ea typeface="宋体" panose="02010600030101010101" pitchFamily="2" charset="-122"/>
              </a:rPr>
              <a:t>带来一系列确定或固定现金流的证券或合同。跟权益类证券不同，债权类证券一般具有生命期限，即具有到期时间（</a:t>
            </a:r>
            <a:r>
              <a:rPr lang="en-US" altLang="zh-CN" sz="2400" b="1" dirty="0">
                <a:latin typeface="Times New Roman" panose="02020603050405020304" pitchFamily="18" charset="0"/>
                <a:ea typeface="宋体" panose="02010600030101010101" pitchFamily="2" charset="-122"/>
              </a:rPr>
              <a:t>maturity</a:t>
            </a:r>
            <a:r>
              <a:rPr lang="zh-CN" altLang="en-US" sz="2400" b="1" dirty="0">
                <a:latin typeface="Times New Roman" panose="02020603050405020304" pitchFamily="18" charset="0"/>
                <a:ea typeface="宋体" panose="02010600030101010101" pitchFamily="2" charset="-122"/>
              </a:rPr>
              <a:t>）。</a:t>
            </a:r>
            <a:endParaRPr lang="en-US" altLang="zh-CN" sz="2400" b="1" dirty="0">
              <a:latin typeface="Times New Roman" panose="02020603050405020304" pitchFamily="18" charset="0"/>
              <a:ea typeface="宋体" panose="02010600030101010101" pitchFamily="2" charset="-122"/>
            </a:endParaRPr>
          </a:p>
          <a:p>
            <a:pPr lvl="1">
              <a:lnSpc>
                <a:spcPct val="125000"/>
              </a:lnSpc>
            </a:pPr>
            <a:r>
              <a:rPr lang="zh-CN" altLang="en-US" sz="2000" dirty="0">
                <a:latin typeface="Times New Roman" panose="02020603050405020304" pitchFamily="18" charset="0"/>
                <a:ea typeface="宋体" panose="02010600030101010101" pitchFamily="2" charset="-122"/>
              </a:rPr>
              <a:t>债券（息票债券、折现债券）</a:t>
            </a:r>
          </a:p>
          <a:p>
            <a:pPr lvl="1">
              <a:lnSpc>
                <a:spcPct val="125000"/>
              </a:lnSpc>
            </a:pPr>
            <a:r>
              <a:rPr lang="zh-CN" altLang="en-US" sz="2000" dirty="0">
                <a:latin typeface="Times New Roman" panose="02020603050405020304" pitchFamily="18" charset="0"/>
                <a:ea typeface="宋体" panose="02010600030101010101" pitchFamily="2" charset="-122"/>
              </a:rPr>
              <a:t>抵押贷款</a:t>
            </a:r>
          </a:p>
          <a:p>
            <a:pPr lvl="1">
              <a:lnSpc>
                <a:spcPct val="125000"/>
              </a:lnSpc>
            </a:pPr>
            <a:r>
              <a:rPr lang="zh-CN" altLang="en-US" sz="2000" dirty="0">
                <a:latin typeface="Times New Roman" panose="02020603050405020304" pitchFamily="18" charset="0"/>
                <a:ea typeface="宋体" panose="02010600030101010101" pitchFamily="2" charset="-122"/>
              </a:rPr>
              <a:t>养老金</a:t>
            </a:r>
            <a:endParaRPr lang="en-US" altLang="zh-CN" sz="2000" dirty="0">
              <a:latin typeface="Times New Roman" panose="02020603050405020304" pitchFamily="18" charset="0"/>
              <a:ea typeface="宋体" panose="02010600030101010101" pitchFamily="2" charset="-122"/>
            </a:endParaRPr>
          </a:p>
        </p:txBody>
      </p:sp>
      <p:sp>
        <p:nvSpPr>
          <p:cNvPr id="16387" name="标题 1">
            <a:extLst>
              <a:ext uri="{FF2B5EF4-FFF2-40B4-BE49-F238E27FC236}">
                <a16:creationId xmlns:a16="http://schemas.microsoft.com/office/drawing/2014/main" id="{F636AE1A-0CB7-4E3D-82EE-ED809AFD3B71}"/>
              </a:ext>
            </a:extLst>
          </p:cNvPr>
          <p:cNvSpPr>
            <a:spLocks noGrp="1"/>
          </p:cNvSpPr>
          <p:nvPr>
            <p:ph type="title"/>
          </p:nvPr>
        </p:nvSpPr>
        <p:spPr bwMode="auto">
          <a:xfrm>
            <a:off x="582613" y="428625"/>
            <a:ext cx="8229600" cy="8397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什么是固定收益证券？</a:t>
            </a:r>
          </a:p>
        </p:txBody>
      </p:sp>
      <p:pic>
        <p:nvPicPr>
          <p:cNvPr id="35846" name="Picture 4" descr="http://p0.so.qhmsg.com/bdr/_240_/t015bdd89dce10026a0.jpg">
            <a:extLst>
              <a:ext uri="{FF2B5EF4-FFF2-40B4-BE49-F238E27FC236}">
                <a16:creationId xmlns:a16="http://schemas.microsoft.com/office/drawing/2014/main" id="{5392D619-B038-4D54-9437-A8DD8CABA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3949986"/>
            <a:ext cx="2961357" cy="247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6" descr="http://p1.so.qhmsg.com/bdr/_240_/t019fcae5621b0afca1.jpg">
            <a:extLst>
              <a:ext uri="{FF2B5EF4-FFF2-40B4-BE49-F238E27FC236}">
                <a16:creationId xmlns:a16="http://schemas.microsoft.com/office/drawing/2014/main" id="{51563C17-4479-4ED8-88D0-E3AC29389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949986"/>
            <a:ext cx="3816424" cy="2447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5846"/>
                                        </p:tgtEl>
                                        <p:attrNameLst>
                                          <p:attrName>style.visibility</p:attrName>
                                        </p:attrNameLst>
                                      </p:cBhvr>
                                      <p:to>
                                        <p:strVal val="visible"/>
                                      </p:to>
                                    </p:set>
                                    <p:animEffect transition="in" filter="fade">
                                      <p:cBhvr>
                                        <p:cTn id="7" dur="1000"/>
                                        <p:tgtEl>
                                          <p:spTgt spid="35846"/>
                                        </p:tgtEl>
                                      </p:cBhvr>
                                    </p:animEffect>
                                    <p:anim calcmode="lin" valueType="num">
                                      <p:cBhvr>
                                        <p:cTn id="8" dur="1000" fill="hold"/>
                                        <p:tgtEl>
                                          <p:spTgt spid="35846"/>
                                        </p:tgtEl>
                                        <p:attrNameLst>
                                          <p:attrName>ppt_x</p:attrName>
                                        </p:attrNameLst>
                                      </p:cBhvr>
                                      <p:tavLst>
                                        <p:tav tm="0">
                                          <p:val>
                                            <p:strVal val="#ppt_x"/>
                                          </p:val>
                                        </p:tav>
                                        <p:tav tm="100000">
                                          <p:val>
                                            <p:strVal val="#ppt_x"/>
                                          </p:val>
                                        </p:tav>
                                      </p:tavLst>
                                    </p:anim>
                                    <p:anim calcmode="lin" valueType="num">
                                      <p:cBhvr>
                                        <p:cTn id="9" dur="1000" fill="hold"/>
                                        <p:tgtEl>
                                          <p:spTgt spid="3584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5847"/>
                                        </p:tgtEl>
                                        <p:attrNameLst>
                                          <p:attrName>style.visibility</p:attrName>
                                        </p:attrNameLst>
                                      </p:cBhvr>
                                      <p:to>
                                        <p:strVal val="visible"/>
                                      </p:to>
                                    </p:set>
                                    <p:animEffect transition="in" filter="fade">
                                      <p:cBhvr>
                                        <p:cTn id="12" dur="1000"/>
                                        <p:tgtEl>
                                          <p:spTgt spid="35847"/>
                                        </p:tgtEl>
                                      </p:cBhvr>
                                    </p:animEffect>
                                    <p:anim calcmode="lin" valueType="num">
                                      <p:cBhvr>
                                        <p:cTn id="13" dur="1000" fill="hold"/>
                                        <p:tgtEl>
                                          <p:spTgt spid="35847"/>
                                        </p:tgtEl>
                                        <p:attrNameLst>
                                          <p:attrName>ppt_x</p:attrName>
                                        </p:attrNameLst>
                                      </p:cBhvr>
                                      <p:tavLst>
                                        <p:tav tm="0">
                                          <p:val>
                                            <p:strVal val="#ppt_x"/>
                                          </p:val>
                                        </p:tav>
                                        <p:tav tm="100000">
                                          <p:val>
                                            <p:strVal val="#ppt_x"/>
                                          </p:val>
                                        </p:tav>
                                      </p:tavLst>
                                    </p:anim>
                                    <p:anim calcmode="lin" valueType="num">
                                      <p:cBhvr>
                                        <p:cTn id="14" dur="1000" fill="hold"/>
                                        <p:tgtEl>
                                          <p:spTgt spid="358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0392E71B-C7F2-91E5-3EEA-FA844CAA40C7}"/>
              </a:ext>
            </a:extLst>
          </p:cNvPr>
          <p:cNvSpPr>
            <a:spLocks noGrp="1"/>
          </p:cNvSpPr>
          <p:nvPr>
            <p:ph type="title"/>
          </p:nvPr>
        </p:nvSpPr>
        <p:spPr>
          <a:xfrm>
            <a:off x="457200" y="476672"/>
            <a:ext cx="8229600" cy="940966"/>
          </a:xfrm>
        </p:spPr>
        <p:txBody>
          <a:bodyPr/>
          <a:lstStyle/>
          <a:p>
            <a:r>
              <a:rPr lang="zh-CN" altLang="en-US" dirty="0"/>
              <a:t>债券种类</a:t>
            </a:r>
          </a:p>
        </p:txBody>
      </p:sp>
      <p:sp>
        <p:nvSpPr>
          <p:cNvPr id="6" name="内容占位符 5">
            <a:extLst>
              <a:ext uri="{FF2B5EF4-FFF2-40B4-BE49-F238E27FC236}">
                <a16:creationId xmlns:a16="http://schemas.microsoft.com/office/drawing/2014/main" id="{3C836E6C-9752-9930-2AC9-6F6A852B5732}"/>
              </a:ext>
            </a:extLst>
          </p:cNvPr>
          <p:cNvSpPr>
            <a:spLocks noGrp="1"/>
          </p:cNvSpPr>
          <p:nvPr>
            <p:ph idx="1"/>
          </p:nvPr>
        </p:nvSpPr>
        <p:spPr>
          <a:xfrm>
            <a:off x="457200" y="1588340"/>
            <a:ext cx="7772400" cy="1984676"/>
          </a:xfrm>
        </p:spPr>
        <p:txBody>
          <a:bodyPr/>
          <a:lstStyle/>
          <a:p>
            <a:r>
              <a:rPr lang="zh-CN" altLang="en-US" sz="2400" dirty="0"/>
              <a:t>按发行主体分为：政府债券、企业债券、金融债券</a:t>
            </a:r>
            <a:endParaRPr lang="en-US" altLang="zh-CN" sz="2400" dirty="0"/>
          </a:p>
          <a:p>
            <a:r>
              <a:rPr lang="zh-CN" altLang="en-US" sz="2400" dirty="0"/>
              <a:t>按利率是否固定分为：固定利率债券、浮动利率债券</a:t>
            </a:r>
            <a:endParaRPr lang="en-US" altLang="zh-CN" sz="2400" dirty="0"/>
          </a:p>
          <a:p>
            <a:r>
              <a:rPr lang="zh-CN" altLang="en-US" sz="2400" dirty="0"/>
              <a:t>按是否含有期权分为：可转换债券、直接债券</a:t>
            </a:r>
            <a:endParaRPr lang="en-US" altLang="zh-CN" sz="2400" dirty="0"/>
          </a:p>
          <a:p>
            <a:r>
              <a:rPr lang="zh-CN" altLang="en-US" sz="2400" dirty="0"/>
              <a:t>按是否有票面利率分为：零息债券、息票债券</a:t>
            </a:r>
          </a:p>
        </p:txBody>
      </p:sp>
      <p:sp>
        <p:nvSpPr>
          <p:cNvPr id="2" name="文本框 1">
            <a:extLst>
              <a:ext uri="{FF2B5EF4-FFF2-40B4-BE49-F238E27FC236}">
                <a16:creationId xmlns:a16="http://schemas.microsoft.com/office/drawing/2014/main" id="{C50A23B7-2199-7683-6CF0-215BB81E18DA}"/>
              </a:ext>
            </a:extLst>
          </p:cNvPr>
          <p:cNvSpPr txBox="1"/>
          <p:nvPr/>
        </p:nvSpPr>
        <p:spPr>
          <a:xfrm>
            <a:off x="685800" y="3743718"/>
            <a:ext cx="7772399" cy="1477328"/>
          </a:xfrm>
          <a:prstGeom prst="rect">
            <a:avLst/>
          </a:prstGeom>
          <a:noFill/>
        </p:spPr>
        <p:txBody>
          <a:bodyPr wrap="square" rtlCol="0">
            <a:spAutoFit/>
          </a:bodyPr>
          <a:lstStyle/>
          <a:p>
            <a:r>
              <a:rPr lang="zh-CN" altLang="en-US" sz="1800" dirty="0">
                <a:latin typeface="+mj-ea"/>
                <a:ea typeface="+mj-ea"/>
              </a:rPr>
              <a:t>债券相关英文词汇：</a:t>
            </a:r>
            <a:r>
              <a:rPr lang="en-US" altLang="zh-CN" sz="1800" dirty="0">
                <a:latin typeface="+mj-ea"/>
                <a:ea typeface="+mj-ea"/>
              </a:rPr>
              <a:t>Debt, T-Bill, Bond, Debenture</a:t>
            </a:r>
            <a:r>
              <a:rPr lang="zh-CN" altLang="en-US" sz="1800" dirty="0">
                <a:latin typeface="+mj-ea"/>
                <a:ea typeface="+mj-ea"/>
              </a:rPr>
              <a:t>。</a:t>
            </a:r>
            <a:r>
              <a:rPr lang="en-US" altLang="zh-CN" sz="1800" dirty="0">
                <a:latin typeface="+mj-ea"/>
                <a:ea typeface="+mj-ea"/>
              </a:rPr>
              <a:t>In a sense, all debentures are bonds, but not all bonds are debentures. Whenever a bond is unsecured, it can be referred to as a debenture. Treasury bills are short-term securities that mature within a year and pay less interest than T-bonds. In fact, the maturity period of T-bills can be as short as four weeks.</a:t>
            </a:r>
            <a:endParaRPr lang="zh-CN" altLang="en-US" sz="1800" dirty="0">
              <a:latin typeface="+mj-ea"/>
              <a:ea typeface="+mj-ea"/>
            </a:endParaRPr>
          </a:p>
        </p:txBody>
      </p:sp>
    </p:spTree>
    <p:extLst>
      <p:ext uri="{BB962C8B-B14F-4D97-AF65-F5344CB8AC3E}">
        <p14:creationId xmlns:p14="http://schemas.microsoft.com/office/powerpoint/2010/main" val="196977724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02926D6C-5823-40CF-808E-699D02EA8911}"/>
              </a:ext>
            </a:extLst>
          </p:cNvPr>
          <p:cNvSpPr>
            <a:spLocks noGrp="1" noChangeArrowheads="1"/>
          </p:cNvSpPr>
          <p:nvPr>
            <p:ph type="title"/>
          </p:nvPr>
        </p:nvSpPr>
        <p:spPr bwMode="auto">
          <a:xfrm>
            <a:off x="457200" y="476250"/>
            <a:ext cx="8229600" cy="94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零息债券</a:t>
            </a:r>
          </a:p>
        </p:txBody>
      </p:sp>
      <mc:AlternateContent xmlns:mc="http://schemas.openxmlformats.org/markup-compatibility/2006" xmlns:a14="http://schemas.microsoft.com/office/drawing/2010/main">
        <mc:Choice Requires="a14">
          <p:sp>
            <p:nvSpPr>
              <p:cNvPr id="17411" name="内容占位符 2">
                <a:extLst>
                  <a:ext uri="{FF2B5EF4-FFF2-40B4-BE49-F238E27FC236}">
                    <a16:creationId xmlns:a16="http://schemas.microsoft.com/office/drawing/2014/main" id="{DBD808FB-36CD-4600-9361-DF5746A1B639}"/>
                  </a:ext>
                </a:extLst>
              </p:cNvPr>
              <p:cNvSpPr>
                <a:spLocks noGrp="1" noChangeArrowheads="1"/>
              </p:cNvSpPr>
              <p:nvPr>
                <p:ph sz="half" idx="1"/>
              </p:nvPr>
            </p:nvSpPr>
            <p:spPr>
              <a:xfrm>
                <a:off x="611560" y="1452846"/>
                <a:ext cx="7992888" cy="4392488"/>
              </a:xfrm>
            </p:spPr>
            <p:txBody>
              <a:bodyPr/>
              <a:lstStyle/>
              <a:p>
                <a:r>
                  <a:rPr lang="zh-CN" altLang="en-US" sz="2400" dirty="0">
                    <a:latin typeface="华文宋体" panose="02010600040101010101" pitchFamily="2" charset="-122"/>
                    <a:ea typeface="华文宋体" panose="02010600040101010101" pitchFamily="2" charset="-122"/>
                  </a:rPr>
                  <a:t>零息债券，又称作纯折现债券，是指中间没有利息支付，只承诺在到期日支付单笔现金的债券。期末承诺支付的现金数额被称为面值。</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零息债券的售价一般低于面值，二者之差体现为零息债券的利息。</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举例：某一年期零息债券面值</a:t>
                </a:r>
                <a:r>
                  <a:rPr lang="en-US" altLang="zh-CN" sz="2400" dirty="0">
                    <a:latin typeface="华文宋体" panose="02010600040101010101" pitchFamily="2" charset="-122"/>
                    <a:ea typeface="华文宋体" panose="02010600040101010101" pitchFamily="2" charset="-122"/>
                  </a:rPr>
                  <a:t>100</a:t>
                </a:r>
                <a:r>
                  <a:rPr lang="zh-CN" altLang="en-US" sz="2400" dirty="0">
                    <a:latin typeface="华文宋体" panose="02010600040101010101" pitchFamily="2" charset="-122"/>
                    <a:ea typeface="华文宋体" panose="02010600040101010101" pitchFamily="2" charset="-122"/>
                  </a:rPr>
                  <a:t>元，年初售价为</a:t>
                </a:r>
                <a:r>
                  <a:rPr lang="en-US" altLang="zh-CN" sz="2400" dirty="0">
                    <a:latin typeface="华文宋体" panose="02010600040101010101" pitchFamily="2" charset="-122"/>
                    <a:ea typeface="华文宋体" panose="02010600040101010101" pitchFamily="2" charset="-122"/>
                  </a:rPr>
                  <a:t>95</a:t>
                </a:r>
                <a:r>
                  <a:rPr lang="zh-CN" altLang="en-US" sz="2400" dirty="0">
                    <a:latin typeface="华文宋体" panose="02010600040101010101" pitchFamily="2" charset="-122"/>
                    <a:ea typeface="华文宋体" panose="02010600040101010101" pitchFamily="2" charset="-122"/>
                  </a:rPr>
                  <a:t>元。问题：该债券收益率是多少？</a:t>
                </a:r>
                <a:endParaRPr lang="en-US" altLang="zh-CN" sz="2400" dirty="0">
                  <a:latin typeface="华文宋体" panose="02010600040101010101" pitchFamily="2" charset="-122"/>
                  <a:ea typeface="华文宋体" panose="02010600040101010101" pitchFamily="2" charset="-122"/>
                </a:endParaRPr>
              </a:p>
              <a:p>
                <a:r>
                  <a:rPr lang="zh-CN" altLang="en-US" sz="2400" dirty="0">
                    <a:latin typeface="华文宋体" panose="02010600040101010101" pitchFamily="2" charset="-122"/>
                    <a:ea typeface="华文宋体" panose="02010600040101010101" pitchFamily="2" charset="-122"/>
                  </a:rPr>
                  <a:t>解：收益率</a:t>
                </a:r>
                <a14:m>
                  <m:oMath xmlns:m="http://schemas.openxmlformats.org/officeDocument/2006/math">
                    <m:r>
                      <m:rPr>
                        <m:sty m:val="p"/>
                      </m:rPr>
                      <a:rPr lang="en-US" altLang="zh-CN" sz="2400" b="0" i="0" smtClean="0">
                        <a:latin typeface="Cambria Math" panose="02040503050406030204" pitchFamily="18" charset="0"/>
                        <a:ea typeface="华文宋体" panose="02010600040101010101" pitchFamily="2" charset="-122"/>
                      </a:rPr>
                      <m:t>r</m:t>
                    </m:r>
                    <m:r>
                      <a:rPr lang="en-US" altLang="zh-CN" sz="2400" b="0" i="0" smtClean="0">
                        <a:latin typeface="Cambria Math" panose="02040503050406030204" pitchFamily="18" charset="0"/>
                        <a:ea typeface="华文宋体" panose="02010600040101010101" pitchFamily="2" charset="-122"/>
                      </a:rPr>
                      <m:t>=</m:t>
                    </m:r>
                    <m:f>
                      <m:fPr>
                        <m:ctrlPr>
                          <a:rPr lang="en-US" altLang="zh-CN" sz="2400" i="1" smtClean="0">
                            <a:latin typeface="Cambria Math" panose="02040503050406030204" pitchFamily="18" charset="0"/>
                            <a:ea typeface="华文宋体" panose="02010600040101010101" pitchFamily="2" charset="-122"/>
                          </a:rPr>
                        </m:ctrlPr>
                      </m:fPr>
                      <m:num>
                        <m:r>
                          <a:rPr lang="en-US" altLang="zh-CN" sz="2400" b="0" i="1" smtClean="0">
                            <a:latin typeface="Cambria Math" panose="02040503050406030204" pitchFamily="18" charset="0"/>
                            <a:ea typeface="华文宋体" panose="02010600040101010101" pitchFamily="2" charset="-122"/>
                          </a:rPr>
                          <m:t>100−95</m:t>
                        </m:r>
                      </m:num>
                      <m:den>
                        <m:r>
                          <a:rPr lang="en-US" altLang="zh-CN" sz="2400" b="0" i="1" smtClean="0">
                            <a:latin typeface="Cambria Math" panose="02040503050406030204" pitchFamily="18" charset="0"/>
                            <a:ea typeface="华文宋体" panose="02010600040101010101" pitchFamily="2" charset="-122"/>
                          </a:rPr>
                          <m:t>95</m:t>
                        </m:r>
                      </m:den>
                    </m:f>
                    <m:r>
                      <a:rPr lang="en-US" altLang="zh-CN" sz="2400" b="0" i="1" smtClean="0">
                        <a:latin typeface="Cambria Math" panose="02040503050406030204" pitchFamily="18" charset="0"/>
                        <a:ea typeface="华文宋体" panose="02010600040101010101" pitchFamily="2" charset="-122"/>
                      </a:rPr>
                      <m:t>=</m:t>
                    </m:r>
                    <m:f>
                      <m:fPr>
                        <m:ctrlPr>
                          <a:rPr lang="en-US" altLang="zh-CN" sz="2400" i="1">
                            <a:latin typeface="Cambria Math" panose="02040503050406030204" pitchFamily="18" charset="0"/>
                            <a:ea typeface="华文宋体" panose="02010600040101010101" pitchFamily="2" charset="-122"/>
                          </a:rPr>
                        </m:ctrlPr>
                      </m:fPr>
                      <m:num>
                        <m:r>
                          <a:rPr lang="en-US" altLang="zh-CN" sz="2400" i="1">
                            <a:latin typeface="Cambria Math" panose="02040503050406030204" pitchFamily="18" charset="0"/>
                            <a:ea typeface="华文宋体" panose="02010600040101010101" pitchFamily="2" charset="-122"/>
                          </a:rPr>
                          <m:t>100</m:t>
                        </m:r>
                      </m:num>
                      <m:den>
                        <m:r>
                          <a:rPr lang="en-US" altLang="zh-CN" sz="2400" i="1">
                            <a:latin typeface="Cambria Math" panose="02040503050406030204" pitchFamily="18" charset="0"/>
                            <a:ea typeface="华文宋体" panose="02010600040101010101" pitchFamily="2" charset="-122"/>
                          </a:rPr>
                          <m:t>95</m:t>
                        </m:r>
                      </m:den>
                    </m:f>
                    <m:r>
                      <a:rPr lang="en-US" altLang="zh-CN" sz="2400" i="1">
                        <a:latin typeface="Cambria Math" panose="02040503050406030204" pitchFamily="18" charset="0"/>
                        <a:ea typeface="华文宋体" panose="02010600040101010101" pitchFamily="2" charset="-122"/>
                      </a:rPr>
                      <m:t>−1=5.26%</m:t>
                    </m:r>
                  </m:oMath>
                </a14:m>
                <a:endParaRPr lang="zh-CN" altLang="en-US" sz="2400" dirty="0">
                  <a:latin typeface="华文宋体" panose="02010600040101010101" pitchFamily="2" charset="-122"/>
                  <a:ea typeface="华文宋体" panose="02010600040101010101" pitchFamily="2" charset="-122"/>
                </a:endParaRPr>
              </a:p>
            </p:txBody>
          </p:sp>
        </mc:Choice>
        <mc:Fallback xmlns="">
          <p:sp>
            <p:nvSpPr>
              <p:cNvPr id="17411" name="内容占位符 2">
                <a:extLst>
                  <a:ext uri="{FF2B5EF4-FFF2-40B4-BE49-F238E27FC236}">
                    <a16:creationId xmlns:a16="http://schemas.microsoft.com/office/drawing/2014/main" id="{DBD808FB-36CD-4600-9361-DF5746A1B639}"/>
                  </a:ext>
                </a:extLst>
              </p:cNvPr>
              <p:cNvSpPr>
                <a:spLocks noGrp="1" noRot="1" noChangeAspect="1" noMove="1" noResize="1" noEditPoints="1" noAdjustHandles="1" noChangeArrowheads="1" noChangeShapeType="1" noTextEdit="1"/>
              </p:cNvSpPr>
              <p:nvPr>
                <p:ph sz="half" idx="1"/>
              </p:nvPr>
            </p:nvSpPr>
            <p:spPr>
              <a:xfrm>
                <a:off x="611560" y="1452846"/>
                <a:ext cx="7992888" cy="4392488"/>
              </a:xfrm>
              <a:blipFill>
                <a:blip r:embed="rId2"/>
                <a:stretch>
                  <a:fillRect l="-534" t="-1110" r="-458"/>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A38A544-EB23-E448-AFFA-04E705B12730}"/>
              </a:ext>
            </a:extLst>
          </p:cNvPr>
          <p:cNvSpPr txBox="1"/>
          <p:nvPr/>
        </p:nvSpPr>
        <p:spPr>
          <a:xfrm>
            <a:off x="1187624" y="5445224"/>
            <a:ext cx="5338936" cy="400110"/>
          </a:xfrm>
          <a:prstGeom prst="rect">
            <a:avLst/>
          </a:prstGeom>
          <a:noFill/>
        </p:spPr>
        <p:txBody>
          <a:bodyPr wrap="square" rtlCol="0">
            <a:spAutoFit/>
          </a:bodyPr>
          <a:lstStyle/>
          <a:p>
            <a:r>
              <a:rPr lang="zh-CN" altLang="en-US" sz="2000" dirty="0"/>
              <a:t>思考：零息债券是不支付利息的债券吗？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3FC2FC23-5833-8620-5C43-9E5759C69045}"/>
              </a:ext>
            </a:extLst>
          </p:cNvPr>
          <p:cNvSpPr>
            <a:spLocks noGrp="1"/>
          </p:cNvSpPr>
          <p:nvPr>
            <p:ph type="title"/>
          </p:nvPr>
        </p:nvSpPr>
        <p:spPr>
          <a:xfrm>
            <a:off x="457200" y="274638"/>
            <a:ext cx="8229600" cy="839762"/>
          </a:xfrm>
        </p:spPr>
        <p:txBody>
          <a:bodyPr/>
          <a:lstStyle/>
          <a:p>
            <a:r>
              <a:rPr lang="zh-CN" altLang="en-US" dirty="0"/>
              <a:t>息票债券</a:t>
            </a:r>
          </a:p>
        </p:txBody>
      </p:sp>
      <p:sp>
        <p:nvSpPr>
          <p:cNvPr id="6" name="内容占位符 5">
            <a:extLst>
              <a:ext uri="{FF2B5EF4-FFF2-40B4-BE49-F238E27FC236}">
                <a16:creationId xmlns:a16="http://schemas.microsoft.com/office/drawing/2014/main" id="{103B6A05-6446-E35C-99FC-90E2152F0119}"/>
              </a:ext>
            </a:extLst>
          </p:cNvPr>
          <p:cNvSpPr>
            <a:spLocks noGrp="1"/>
          </p:cNvSpPr>
          <p:nvPr>
            <p:ph idx="1"/>
          </p:nvPr>
        </p:nvSpPr>
        <p:spPr>
          <a:xfrm>
            <a:off x="251520" y="1268760"/>
            <a:ext cx="5184576" cy="5112568"/>
          </a:xfrm>
        </p:spPr>
        <p:txBody>
          <a:bodyPr/>
          <a:lstStyle/>
          <a:p>
            <a:pPr algn="just"/>
            <a:r>
              <a:rPr lang="zh-CN" altLang="en-US" sz="2400" dirty="0">
                <a:latin typeface="华文宋体" panose="02010600040101010101" pitchFamily="2" charset="-122"/>
                <a:ea typeface="华文宋体" panose="02010600040101010101" pitchFamily="2" charset="-122"/>
              </a:rPr>
              <a:t>息票债券（</a:t>
            </a:r>
            <a:r>
              <a:rPr lang="en-US" altLang="zh-CN" sz="2400" dirty="0">
                <a:latin typeface="华文宋体" panose="02010600040101010101" pitchFamily="2" charset="-122"/>
                <a:ea typeface="华文宋体" panose="02010600040101010101" pitchFamily="2" charset="-122"/>
              </a:rPr>
              <a:t>coupon bond</a:t>
            </a:r>
            <a:r>
              <a:rPr lang="zh-CN" altLang="en-US" sz="2400">
                <a:latin typeface="华文宋体" panose="02010600040101010101" pitchFamily="2" charset="-122"/>
                <a:ea typeface="华文宋体" panose="02010600040101010101" pitchFamily="2" charset="-122"/>
              </a:rPr>
              <a:t>）是指存续</a:t>
            </a:r>
            <a:r>
              <a:rPr lang="zh-CN" altLang="en-US" sz="2400" dirty="0">
                <a:latin typeface="华文宋体" panose="02010600040101010101" pitchFamily="2" charset="-122"/>
                <a:ea typeface="华文宋体" panose="02010600040101010101" pitchFamily="2" charset="-122"/>
              </a:rPr>
              <a:t>期间定期向债券持有人支付</a:t>
            </a:r>
            <a:r>
              <a:rPr lang="zh-CN" altLang="en-US" sz="2400">
                <a:latin typeface="华文宋体" panose="02010600040101010101" pitchFamily="2" charset="-122"/>
                <a:ea typeface="华文宋体" panose="02010600040101010101" pitchFamily="2" charset="-122"/>
              </a:rPr>
              <a:t>利息（息</a:t>
            </a:r>
            <a:r>
              <a:rPr lang="zh-CN" altLang="en-US" sz="2400" dirty="0">
                <a:latin typeface="华文宋体" panose="02010600040101010101" pitchFamily="2" charset="-122"/>
                <a:ea typeface="华文宋体" panose="02010600040101010101" pitchFamily="2" charset="-122"/>
              </a:rPr>
              <a:t>票），在债券到期时支付</a:t>
            </a:r>
            <a:r>
              <a:rPr lang="zh-CN" altLang="en-US" sz="2400">
                <a:latin typeface="华文宋体" panose="02010600040101010101" pitchFamily="2" charset="-122"/>
                <a:ea typeface="华文宋体" panose="02010600040101010101" pitchFamily="2" charset="-122"/>
              </a:rPr>
              <a:t>债券本金的债券</a:t>
            </a:r>
            <a:r>
              <a:rPr lang="zh-CN" altLang="en-US" sz="2400" dirty="0">
                <a:latin typeface="华文宋体" panose="02010600040101010101" pitchFamily="2" charset="-122"/>
                <a:ea typeface="华文宋体" panose="02010600040101010101" pitchFamily="2" charset="-122"/>
              </a:rPr>
              <a:t>。利息</a:t>
            </a:r>
            <a:r>
              <a:rPr lang="en-US" altLang="zh-CN" sz="2400" dirty="0">
                <a:latin typeface="华文宋体" panose="02010600040101010101" pitchFamily="2" charset="-122"/>
                <a:ea typeface="华文宋体" panose="02010600040101010101" pitchFamily="2" charset="-122"/>
              </a:rPr>
              <a:t>=</a:t>
            </a:r>
            <a:r>
              <a:rPr lang="zh-CN" altLang="en-US" sz="2400" dirty="0">
                <a:latin typeface="华文宋体" panose="02010600040101010101" pitchFamily="2" charset="-122"/>
                <a:ea typeface="华文宋体" panose="02010600040101010101" pitchFamily="2" charset="-122"/>
              </a:rPr>
              <a:t>票面金额*票面利率。</a:t>
            </a:r>
            <a:endParaRPr lang="en-US" altLang="zh-CN" sz="2400" dirty="0">
              <a:latin typeface="华文宋体" panose="02010600040101010101" pitchFamily="2" charset="-122"/>
              <a:ea typeface="华文宋体" panose="02010600040101010101" pitchFamily="2" charset="-122"/>
            </a:endParaRPr>
          </a:p>
          <a:p>
            <a:pPr algn="just"/>
            <a:r>
              <a:rPr lang="zh-CN" altLang="en-US" sz="2400" dirty="0">
                <a:latin typeface="华文宋体" panose="02010600040101010101" pitchFamily="2" charset="-122"/>
                <a:ea typeface="华文宋体" panose="02010600040101010101" pitchFamily="2" charset="-122"/>
              </a:rPr>
              <a:t>举例：某</a:t>
            </a:r>
            <a:r>
              <a:rPr lang="en-US" altLang="zh-CN" sz="2400" dirty="0">
                <a:latin typeface="华文宋体" panose="02010600040101010101" pitchFamily="2" charset="-122"/>
                <a:ea typeface="华文宋体" panose="02010600040101010101" pitchFamily="2" charset="-122"/>
              </a:rPr>
              <a:t>3</a:t>
            </a:r>
            <a:r>
              <a:rPr lang="zh-CN" altLang="en-US" sz="2400" dirty="0">
                <a:latin typeface="华文宋体" panose="02010600040101010101" pitchFamily="2" charset="-122"/>
                <a:ea typeface="华文宋体" panose="02010600040101010101" pitchFamily="2" charset="-122"/>
              </a:rPr>
              <a:t>年期息票债券面值</a:t>
            </a:r>
            <a:r>
              <a:rPr lang="en-US" altLang="zh-CN" sz="2400" dirty="0">
                <a:latin typeface="华文宋体" panose="02010600040101010101" pitchFamily="2" charset="-122"/>
                <a:ea typeface="华文宋体" panose="02010600040101010101" pitchFamily="2" charset="-122"/>
              </a:rPr>
              <a:t>1000</a:t>
            </a:r>
            <a:r>
              <a:rPr lang="zh-CN" altLang="en-US" sz="2400" dirty="0">
                <a:latin typeface="华文宋体" panose="02010600040101010101" pitchFamily="2" charset="-122"/>
                <a:ea typeface="华文宋体" panose="02010600040101010101" pitchFamily="2" charset="-122"/>
              </a:rPr>
              <a:t>元，票面利率为</a:t>
            </a:r>
            <a:r>
              <a:rPr lang="en-US" altLang="zh-CN" sz="2400" dirty="0">
                <a:latin typeface="华文宋体" panose="02010600040101010101" pitchFamily="2" charset="-122"/>
                <a:ea typeface="华文宋体" panose="02010600040101010101" pitchFamily="2" charset="-122"/>
              </a:rPr>
              <a:t>8%</a:t>
            </a:r>
            <a:r>
              <a:rPr lang="zh-CN" altLang="en-US" sz="2400" dirty="0">
                <a:latin typeface="华文宋体" panose="02010600040101010101" pitchFamily="2" charset="-122"/>
                <a:ea typeface="华文宋体" panose="02010600040101010101" pitchFamily="2" charset="-122"/>
              </a:rPr>
              <a:t>，每年付息一次，发行售价为</a:t>
            </a:r>
            <a:r>
              <a:rPr lang="en-US" altLang="zh-CN" sz="2400" dirty="0">
                <a:latin typeface="华文宋体" panose="02010600040101010101" pitchFamily="2" charset="-122"/>
                <a:ea typeface="华文宋体" panose="02010600040101010101" pitchFamily="2" charset="-122"/>
              </a:rPr>
              <a:t>950</a:t>
            </a:r>
            <a:r>
              <a:rPr lang="zh-CN" altLang="en-US" sz="2400" dirty="0">
                <a:latin typeface="华文宋体" panose="02010600040101010101" pitchFamily="2" charset="-122"/>
                <a:ea typeface="华文宋体" panose="02010600040101010101" pitchFamily="2" charset="-122"/>
              </a:rPr>
              <a:t>元。问题：投资者购买该债券每年获得的利息是多少？每年的现金流是多少？</a:t>
            </a:r>
            <a:endParaRPr lang="en-US" altLang="zh-CN" sz="2400" dirty="0">
              <a:latin typeface="华文宋体" panose="02010600040101010101" pitchFamily="2" charset="-122"/>
              <a:ea typeface="华文宋体" panose="02010600040101010101" pitchFamily="2" charset="-122"/>
            </a:endParaRPr>
          </a:p>
          <a:p>
            <a:pPr algn="just"/>
            <a:r>
              <a:rPr lang="zh-CN" altLang="en-US" sz="2400" dirty="0">
                <a:latin typeface="华文宋体" panose="02010600040101010101" pitchFamily="2" charset="-122"/>
                <a:ea typeface="华文宋体" panose="02010600040101010101" pitchFamily="2" charset="-122"/>
              </a:rPr>
              <a:t>解：每年所获利息</a:t>
            </a:r>
            <a:r>
              <a:rPr lang="en-US" altLang="zh-CN" sz="2400" dirty="0">
                <a:latin typeface="华文宋体" panose="02010600040101010101" pitchFamily="2" charset="-122"/>
                <a:ea typeface="华文宋体" panose="02010600040101010101" pitchFamily="2" charset="-122"/>
              </a:rPr>
              <a:t>=1000</a:t>
            </a:r>
            <a:r>
              <a:rPr lang="zh-CN" altLang="en-US" sz="2400" dirty="0">
                <a:latin typeface="华文宋体" panose="02010600040101010101" pitchFamily="2" charset="-122"/>
                <a:ea typeface="华文宋体" panose="02010600040101010101" pitchFamily="2" charset="-122"/>
              </a:rPr>
              <a:t>*</a:t>
            </a:r>
            <a:r>
              <a:rPr lang="en-US" altLang="zh-CN" sz="2400" dirty="0">
                <a:latin typeface="华文宋体" panose="02010600040101010101" pitchFamily="2" charset="-122"/>
                <a:ea typeface="华文宋体" panose="02010600040101010101" pitchFamily="2" charset="-122"/>
              </a:rPr>
              <a:t>8%=80</a:t>
            </a:r>
            <a:r>
              <a:rPr lang="zh-CN" altLang="en-US" sz="2400" dirty="0">
                <a:latin typeface="华文宋体" panose="02010600040101010101" pitchFamily="2" charset="-122"/>
                <a:ea typeface="华文宋体" panose="02010600040101010101" pitchFamily="2" charset="-122"/>
              </a:rPr>
              <a:t>元。每年现金流为：第</a:t>
            </a:r>
            <a:r>
              <a:rPr lang="en-US" altLang="zh-CN" sz="2400" dirty="0">
                <a:latin typeface="华文宋体" panose="02010600040101010101" pitchFamily="2" charset="-122"/>
                <a:ea typeface="华文宋体" panose="02010600040101010101" pitchFamily="2" charset="-122"/>
              </a:rPr>
              <a:t>1</a:t>
            </a:r>
            <a:r>
              <a:rPr lang="zh-CN" altLang="en-US" sz="2400" dirty="0">
                <a:latin typeface="华文宋体" panose="02010600040101010101" pitchFamily="2" charset="-122"/>
                <a:ea typeface="华文宋体" panose="02010600040101010101" pitchFamily="2" charset="-122"/>
              </a:rPr>
              <a:t>年，</a:t>
            </a:r>
            <a:r>
              <a:rPr lang="en-US" altLang="zh-CN" sz="2400" dirty="0">
                <a:latin typeface="华文宋体" panose="02010600040101010101" pitchFamily="2" charset="-122"/>
                <a:ea typeface="华文宋体" panose="02010600040101010101" pitchFamily="2" charset="-122"/>
              </a:rPr>
              <a:t>80</a:t>
            </a:r>
            <a:r>
              <a:rPr lang="zh-CN" altLang="en-US" sz="2400" dirty="0">
                <a:latin typeface="华文宋体" panose="02010600040101010101" pitchFamily="2" charset="-122"/>
                <a:ea typeface="华文宋体" panose="02010600040101010101" pitchFamily="2" charset="-122"/>
              </a:rPr>
              <a:t>元；第</a:t>
            </a:r>
            <a:r>
              <a:rPr lang="en-US" altLang="zh-CN" sz="2400" dirty="0">
                <a:latin typeface="华文宋体" panose="02010600040101010101" pitchFamily="2" charset="-122"/>
                <a:ea typeface="华文宋体" panose="02010600040101010101" pitchFamily="2" charset="-122"/>
              </a:rPr>
              <a:t>2</a:t>
            </a:r>
            <a:r>
              <a:rPr lang="zh-CN" altLang="en-US" sz="2400" dirty="0">
                <a:latin typeface="华文宋体" panose="02010600040101010101" pitchFamily="2" charset="-122"/>
                <a:ea typeface="华文宋体" panose="02010600040101010101" pitchFamily="2" charset="-122"/>
              </a:rPr>
              <a:t>年，</a:t>
            </a:r>
            <a:r>
              <a:rPr lang="en-US" altLang="zh-CN" sz="2400" dirty="0">
                <a:latin typeface="华文宋体" panose="02010600040101010101" pitchFamily="2" charset="-122"/>
                <a:ea typeface="华文宋体" panose="02010600040101010101" pitchFamily="2" charset="-122"/>
              </a:rPr>
              <a:t>80</a:t>
            </a:r>
            <a:r>
              <a:rPr lang="zh-CN" altLang="en-US" sz="2400" dirty="0">
                <a:latin typeface="华文宋体" panose="02010600040101010101" pitchFamily="2" charset="-122"/>
                <a:ea typeface="华文宋体" panose="02010600040101010101" pitchFamily="2" charset="-122"/>
              </a:rPr>
              <a:t>元；第</a:t>
            </a:r>
            <a:r>
              <a:rPr lang="en-US" altLang="zh-CN" sz="2400" dirty="0">
                <a:latin typeface="华文宋体" panose="02010600040101010101" pitchFamily="2" charset="-122"/>
                <a:ea typeface="华文宋体" panose="02010600040101010101" pitchFamily="2" charset="-122"/>
              </a:rPr>
              <a:t>3</a:t>
            </a:r>
            <a:r>
              <a:rPr lang="zh-CN" altLang="en-US" sz="2400" dirty="0">
                <a:latin typeface="华文宋体" panose="02010600040101010101" pitchFamily="2" charset="-122"/>
                <a:ea typeface="华文宋体" panose="02010600040101010101" pitchFamily="2" charset="-122"/>
              </a:rPr>
              <a:t>年，</a:t>
            </a:r>
            <a:r>
              <a:rPr lang="en-US" altLang="zh-CN" sz="2400" dirty="0">
                <a:latin typeface="华文宋体" panose="02010600040101010101" pitchFamily="2" charset="-122"/>
                <a:ea typeface="华文宋体" panose="02010600040101010101" pitchFamily="2" charset="-122"/>
              </a:rPr>
              <a:t>1080</a:t>
            </a:r>
            <a:r>
              <a:rPr lang="zh-CN" altLang="en-US" sz="2400" dirty="0">
                <a:latin typeface="华文宋体" panose="02010600040101010101" pitchFamily="2" charset="-122"/>
                <a:ea typeface="华文宋体" panose="02010600040101010101" pitchFamily="2" charset="-122"/>
              </a:rPr>
              <a:t>元。</a:t>
            </a:r>
          </a:p>
          <a:p>
            <a:endParaRPr lang="zh-CN" altLang="en-US" sz="2400" dirty="0"/>
          </a:p>
        </p:txBody>
      </p:sp>
      <p:pic>
        <p:nvPicPr>
          <p:cNvPr id="7" name="Picture 13">
            <a:extLst>
              <a:ext uri="{FF2B5EF4-FFF2-40B4-BE49-F238E27FC236}">
                <a16:creationId xmlns:a16="http://schemas.microsoft.com/office/drawing/2014/main" id="{2AF19D2F-F311-D3E4-B029-20607A1A35FB}"/>
              </a:ext>
            </a:extLst>
          </p:cNvPr>
          <p:cNvPicPr>
            <a:picLocks noChangeAspect="1" noChangeArrowheads="1"/>
          </p:cNvPicPr>
          <p:nvPr/>
        </p:nvPicPr>
        <p:blipFill>
          <a:blip r:embed="rId2"/>
          <a:srcRect/>
          <a:stretch>
            <a:fillRect/>
          </a:stretch>
        </p:blipFill>
        <p:spPr bwMode="auto">
          <a:xfrm>
            <a:off x="5717951" y="1293006"/>
            <a:ext cx="3200400" cy="2095500"/>
          </a:xfrm>
          <a:prstGeom prst="rect">
            <a:avLst/>
          </a:prstGeom>
          <a:noFill/>
          <a:ln>
            <a:noFill/>
          </a:ln>
          <a:effectLst>
            <a:prstShdw prst="shdw13" dist="53882" dir="13500000">
              <a:schemeClr val="accent1">
                <a:gamma/>
                <a:shade val="60000"/>
                <a:invGamma/>
                <a:alpha val="50000"/>
              </a:schemeClr>
            </a:prstShdw>
          </a:effectLst>
        </p:spPr>
      </p:pic>
      <p:pic>
        <p:nvPicPr>
          <p:cNvPr id="8" name="Picture 16">
            <a:extLst>
              <a:ext uri="{FF2B5EF4-FFF2-40B4-BE49-F238E27FC236}">
                <a16:creationId xmlns:a16="http://schemas.microsoft.com/office/drawing/2014/main" id="{8406A2E2-E769-BDF8-6BBE-5216A6A01385}"/>
              </a:ext>
            </a:extLst>
          </p:cNvPr>
          <p:cNvPicPr>
            <a:picLocks noChangeAspect="1" noChangeArrowheads="1"/>
          </p:cNvPicPr>
          <p:nvPr/>
        </p:nvPicPr>
        <p:blipFill>
          <a:blip r:embed="rId3"/>
          <a:srcRect/>
          <a:stretch>
            <a:fillRect/>
          </a:stretch>
        </p:blipFill>
        <p:spPr bwMode="auto">
          <a:xfrm>
            <a:off x="5868144" y="3479392"/>
            <a:ext cx="2636838" cy="2636837"/>
          </a:xfrm>
          <a:prstGeom prst="rect">
            <a:avLst/>
          </a:prstGeom>
          <a:noFill/>
          <a:ln>
            <a:noFill/>
          </a:ln>
          <a:effectLst>
            <a:prstShdw prst="shdw13" dist="53882" dir="13500000">
              <a:schemeClr val="accent1">
                <a:gamma/>
                <a:shade val="60000"/>
                <a:invGamma/>
                <a:alpha val="50000"/>
              </a:schemeClr>
            </a:prstShdw>
          </a:effectLst>
        </p:spPr>
      </p:pic>
    </p:spTree>
    <p:extLst>
      <p:ext uri="{BB962C8B-B14F-4D97-AF65-F5344CB8AC3E}">
        <p14:creationId xmlns:p14="http://schemas.microsoft.com/office/powerpoint/2010/main" val="584903973"/>
      </p:ext>
    </p:extLst>
  </p:cSld>
  <p:clrMapOvr>
    <a:masterClrMapping/>
  </p:clrMapOvr>
  <p:transition>
    <p:random/>
  </p:transition>
</p:sld>
</file>

<file path=ppt/theme/theme1.xml><?xml version="1.0" encoding="utf-8"?>
<a:theme xmlns:a="http://schemas.openxmlformats.org/drawingml/2006/main" name="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1_管理学院">
      <a:majorFont>
        <a:latin typeface="Times New Roman"/>
        <a:ea typeface="宋体"/>
        <a:cs typeface=""/>
      </a:majorFont>
      <a:minorFont>
        <a:latin typeface="Time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1_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Data\Microsoft\Templates\管理学院.pot</Template>
  <TotalTime>20901</TotalTime>
  <Words>2431</Words>
  <Application>Microsoft Office PowerPoint</Application>
  <PresentationFormat>顶置</PresentationFormat>
  <Paragraphs>193</Paragraphs>
  <Slides>32</Slides>
  <Notes>0</Notes>
  <HiddenSlides>0</HiddenSlides>
  <MMClips>0</MMClips>
  <ScaleCrop>false</ScaleCrop>
  <HeadingPairs>
    <vt:vector size="8" baseType="variant">
      <vt:variant>
        <vt:lpstr>已用的字体</vt:lpstr>
      </vt:variant>
      <vt:variant>
        <vt:i4>12</vt:i4>
      </vt:variant>
      <vt:variant>
        <vt:lpstr>主题</vt:lpstr>
      </vt:variant>
      <vt:variant>
        <vt:i4>4</vt:i4>
      </vt:variant>
      <vt:variant>
        <vt:lpstr>嵌入 OLE 服务器</vt:lpstr>
      </vt:variant>
      <vt:variant>
        <vt:i4>7</vt:i4>
      </vt:variant>
      <vt:variant>
        <vt:lpstr>幻灯片标题</vt:lpstr>
      </vt:variant>
      <vt:variant>
        <vt:i4>32</vt:i4>
      </vt:variant>
    </vt:vector>
  </HeadingPairs>
  <TitlesOfParts>
    <vt:vector size="55" baseType="lpstr">
      <vt:lpstr>N Helvetica Narrow</vt:lpstr>
      <vt:lpstr>ZapfDingbats</vt:lpstr>
      <vt:lpstr>华文宋体</vt:lpstr>
      <vt:lpstr>楷体_GB2312</vt:lpstr>
      <vt:lpstr>宋体</vt:lpstr>
      <vt:lpstr>Arial</vt:lpstr>
      <vt:lpstr>Cambria</vt:lpstr>
      <vt:lpstr>Cambria Math</vt:lpstr>
      <vt:lpstr>Tahoma</vt:lpstr>
      <vt:lpstr>Times</vt:lpstr>
      <vt:lpstr>Times New Roman</vt:lpstr>
      <vt:lpstr>Wingdings</vt:lpstr>
      <vt:lpstr>管理学院</vt:lpstr>
      <vt:lpstr>1_管理学院</vt:lpstr>
      <vt:lpstr>3_管理学院</vt:lpstr>
      <vt:lpstr>2_管理学院</vt:lpstr>
      <vt:lpstr>Image</vt:lpstr>
      <vt:lpstr>Equation</vt:lpstr>
      <vt:lpstr>文档</vt:lpstr>
      <vt:lpstr>公式</vt:lpstr>
      <vt:lpstr>Document</vt:lpstr>
      <vt:lpstr>Worksheet</vt:lpstr>
      <vt:lpstr>Equation.3</vt:lpstr>
      <vt:lpstr>第8章   债券估值</vt:lpstr>
      <vt:lpstr>导入案例</vt:lpstr>
      <vt:lpstr>债券行情2024.11.29</vt:lpstr>
      <vt:lpstr>本章主要内容</vt:lpstr>
      <vt:lpstr>内容</vt:lpstr>
      <vt:lpstr>什么是固定收益证券？</vt:lpstr>
      <vt:lpstr>债券种类</vt:lpstr>
      <vt:lpstr>零息债券</vt:lpstr>
      <vt:lpstr>息票债券</vt:lpstr>
      <vt:lpstr>问题</vt:lpstr>
      <vt:lpstr>用贴现方法为已知现金流估值</vt:lpstr>
      <vt:lpstr>固定收益证券定价公式</vt:lpstr>
      <vt:lpstr>债券定价举例</vt:lpstr>
      <vt:lpstr>债券价值与市场利率的关系</vt:lpstr>
      <vt:lpstr>课堂及时练习</vt:lpstr>
      <vt:lpstr>已知现金流估值的困难</vt:lpstr>
      <vt:lpstr>零息债券的收益率/到期收益率</vt:lpstr>
      <vt:lpstr>举例</vt:lpstr>
      <vt:lpstr>利率期限结构概念</vt:lpstr>
      <vt:lpstr>PowerPoint 演示文稿</vt:lpstr>
      <vt:lpstr>举例：利用零息债券价格 对债券进行估值</vt:lpstr>
      <vt:lpstr>第一种求解方法</vt:lpstr>
      <vt:lpstr>第二种求解方法</vt:lpstr>
      <vt:lpstr>到期收益率概念及求解</vt:lpstr>
      <vt:lpstr>警惕“高收益率”的美国国债基金</vt:lpstr>
      <vt:lpstr>警惕“高收益率”的美国国债基金</vt:lpstr>
      <vt:lpstr>为什么到期期限相同的债券的 收益率可能不同</vt:lpstr>
      <vt:lpstr>票面利率的影响</vt:lpstr>
      <vt:lpstr>票面利率的影响</vt:lpstr>
      <vt:lpstr>对债券收益率的其他影响因素</vt:lpstr>
      <vt:lpstr>本章小结</vt:lpstr>
      <vt:lpstr>附：国债命名小常识</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Principles of Asset Valuation</dc:title>
  <dc:creator>Yong Zeng &amp; Wengxin Guo</dc:creator>
  <cp:lastModifiedBy>Lenovo</cp:lastModifiedBy>
  <cp:revision>1532</cp:revision>
  <dcterms:created xsi:type="dcterms:W3CDTF">1998-05-22T01:40:49Z</dcterms:created>
  <dcterms:modified xsi:type="dcterms:W3CDTF">2024-11-13T03:16:13Z</dcterms:modified>
</cp:coreProperties>
</file>