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5.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tags/tag6.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tags/tag7.xml" ContentType="application/vnd.openxmlformats-officedocument.presentationml.tags+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tags/tag8.xml" ContentType="application/vnd.openxmlformats-officedocument.presentationml.tags+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tags/tag9.xml" ContentType="application/vnd.openxmlformats-officedocument.presentationml.tags+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4"/>
  </p:notesMasterIdLst>
  <p:handoutMasterIdLst>
    <p:handoutMasterId r:id="rId215"/>
  </p:handoutMasterIdLst>
  <p:sldIdLst>
    <p:sldId id="271" r:id="rId2"/>
    <p:sldId id="280" r:id="rId3"/>
    <p:sldId id="663" r:id="rId4"/>
    <p:sldId id="647" r:id="rId5"/>
    <p:sldId id="665" r:id="rId6"/>
    <p:sldId id="666" r:id="rId7"/>
    <p:sldId id="664" r:id="rId8"/>
    <p:sldId id="667" r:id="rId9"/>
    <p:sldId id="668" r:id="rId10"/>
    <p:sldId id="545" r:id="rId11"/>
    <p:sldId id="546" r:id="rId12"/>
    <p:sldId id="547" r:id="rId13"/>
    <p:sldId id="548" r:id="rId14"/>
    <p:sldId id="669" r:id="rId15"/>
    <p:sldId id="549" r:id="rId16"/>
    <p:sldId id="550" r:id="rId17"/>
    <p:sldId id="670" r:id="rId18"/>
    <p:sldId id="671" r:id="rId19"/>
    <p:sldId id="672" r:id="rId20"/>
    <p:sldId id="677" r:id="rId21"/>
    <p:sldId id="682" r:id="rId22"/>
    <p:sldId id="684" r:id="rId23"/>
    <p:sldId id="685" r:id="rId24"/>
    <p:sldId id="686" r:id="rId25"/>
    <p:sldId id="688" r:id="rId26"/>
    <p:sldId id="689" r:id="rId27"/>
    <p:sldId id="691" r:id="rId28"/>
    <p:sldId id="1302" r:id="rId29"/>
    <p:sldId id="694" r:id="rId30"/>
    <p:sldId id="696" r:id="rId31"/>
    <p:sldId id="697" r:id="rId32"/>
    <p:sldId id="698" r:id="rId33"/>
    <p:sldId id="701" r:id="rId34"/>
    <p:sldId id="702" r:id="rId35"/>
    <p:sldId id="703" r:id="rId36"/>
    <p:sldId id="704" r:id="rId37"/>
    <p:sldId id="705" r:id="rId38"/>
    <p:sldId id="706" r:id="rId39"/>
    <p:sldId id="707" r:id="rId40"/>
    <p:sldId id="708" r:id="rId41"/>
    <p:sldId id="710" r:id="rId42"/>
    <p:sldId id="711" r:id="rId43"/>
    <p:sldId id="801" r:id="rId44"/>
    <p:sldId id="802" r:id="rId45"/>
    <p:sldId id="601" r:id="rId46"/>
    <p:sldId id="803" r:id="rId47"/>
    <p:sldId id="798" r:id="rId48"/>
    <p:sldId id="712" r:id="rId49"/>
    <p:sldId id="714" r:id="rId50"/>
    <p:sldId id="717" r:id="rId51"/>
    <p:sldId id="718" r:id="rId52"/>
    <p:sldId id="720" r:id="rId53"/>
    <p:sldId id="722" r:id="rId54"/>
    <p:sldId id="1303" r:id="rId55"/>
    <p:sldId id="726" r:id="rId56"/>
    <p:sldId id="804" r:id="rId57"/>
    <p:sldId id="805" r:id="rId58"/>
    <p:sldId id="806" r:id="rId59"/>
    <p:sldId id="834" r:id="rId60"/>
    <p:sldId id="472" r:id="rId61"/>
    <p:sldId id="835" r:id="rId62"/>
    <p:sldId id="458" r:id="rId63"/>
    <p:sldId id="822" r:id="rId64"/>
    <p:sldId id="459" r:id="rId65"/>
    <p:sldId id="833" r:id="rId66"/>
    <p:sldId id="810" r:id="rId67"/>
    <p:sldId id="841" r:id="rId68"/>
    <p:sldId id="842" r:id="rId69"/>
    <p:sldId id="812" r:id="rId70"/>
    <p:sldId id="832" r:id="rId71"/>
    <p:sldId id="836" r:id="rId72"/>
    <p:sldId id="838" r:id="rId73"/>
    <p:sldId id="845" r:id="rId74"/>
    <p:sldId id="843" r:id="rId75"/>
    <p:sldId id="847" r:id="rId76"/>
    <p:sldId id="846" r:id="rId77"/>
    <p:sldId id="848" r:id="rId78"/>
    <p:sldId id="839" r:id="rId79"/>
    <p:sldId id="849" r:id="rId80"/>
    <p:sldId id="507" r:id="rId81"/>
    <p:sldId id="673" r:id="rId82"/>
    <p:sldId id="728" r:id="rId83"/>
    <p:sldId id="731" r:id="rId84"/>
    <p:sldId id="1304" r:id="rId85"/>
    <p:sldId id="733" r:id="rId86"/>
    <p:sldId id="734" r:id="rId87"/>
    <p:sldId id="735" r:id="rId88"/>
    <p:sldId id="736" r:id="rId89"/>
    <p:sldId id="737" r:id="rId90"/>
    <p:sldId id="738" r:id="rId91"/>
    <p:sldId id="739" r:id="rId92"/>
    <p:sldId id="740" r:id="rId93"/>
    <p:sldId id="741" r:id="rId94"/>
    <p:sldId id="742" r:id="rId95"/>
    <p:sldId id="744" r:id="rId96"/>
    <p:sldId id="745" r:id="rId97"/>
    <p:sldId id="746" r:id="rId98"/>
    <p:sldId id="748" r:id="rId99"/>
    <p:sldId id="747" r:id="rId100"/>
    <p:sldId id="749" r:id="rId101"/>
    <p:sldId id="750" r:id="rId102"/>
    <p:sldId id="751" r:id="rId103"/>
    <p:sldId id="752" r:id="rId104"/>
    <p:sldId id="753" r:id="rId105"/>
    <p:sldId id="754" r:id="rId106"/>
    <p:sldId id="755" r:id="rId107"/>
    <p:sldId id="757" r:id="rId108"/>
    <p:sldId id="759" r:id="rId109"/>
    <p:sldId id="760" r:id="rId110"/>
    <p:sldId id="799" r:id="rId111"/>
    <p:sldId id="764" r:id="rId112"/>
    <p:sldId id="765" r:id="rId113"/>
    <p:sldId id="767" r:id="rId114"/>
    <p:sldId id="769" r:id="rId115"/>
    <p:sldId id="770" r:id="rId116"/>
    <p:sldId id="771" r:id="rId117"/>
    <p:sldId id="774" r:id="rId118"/>
    <p:sldId id="775" r:id="rId119"/>
    <p:sldId id="777" r:id="rId120"/>
    <p:sldId id="778" r:id="rId121"/>
    <p:sldId id="780" r:id="rId122"/>
    <p:sldId id="800" r:id="rId123"/>
    <p:sldId id="781" r:id="rId124"/>
    <p:sldId id="783" r:id="rId125"/>
    <p:sldId id="1295" r:id="rId126"/>
    <p:sldId id="785" r:id="rId127"/>
    <p:sldId id="787" r:id="rId128"/>
    <p:sldId id="789" r:id="rId129"/>
    <p:sldId id="790" r:id="rId130"/>
    <p:sldId id="791" r:id="rId131"/>
    <p:sldId id="792" r:id="rId132"/>
    <p:sldId id="794" r:id="rId133"/>
    <p:sldId id="795" r:id="rId134"/>
    <p:sldId id="796" r:id="rId135"/>
    <p:sldId id="850" r:id="rId136"/>
    <p:sldId id="536" r:id="rId137"/>
    <p:sldId id="851" r:id="rId138"/>
    <p:sldId id="1223" r:id="rId139"/>
    <p:sldId id="1222" r:id="rId140"/>
    <p:sldId id="394" r:id="rId141"/>
    <p:sldId id="381" r:id="rId142"/>
    <p:sldId id="1242" r:id="rId143"/>
    <p:sldId id="1291" r:id="rId144"/>
    <p:sldId id="1293" r:id="rId145"/>
    <p:sldId id="1243" r:id="rId146"/>
    <p:sldId id="1245" r:id="rId147"/>
    <p:sldId id="1246" r:id="rId148"/>
    <p:sldId id="1247" r:id="rId149"/>
    <p:sldId id="1248" r:id="rId150"/>
    <p:sldId id="1249" r:id="rId151"/>
    <p:sldId id="1250" r:id="rId152"/>
    <p:sldId id="1251" r:id="rId153"/>
    <p:sldId id="889" r:id="rId154"/>
    <p:sldId id="1225" r:id="rId155"/>
    <p:sldId id="1253" r:id="rId156"/>
    <p:sldId id="1254" r:id="rId157"/>
    <p:sldId id="1255" r:id="rId158"/>
    <p:sldId id="1256" r:id="rId159"/>
    <p:sldId id="1006" r:id="rId160"/>
    <p:sldId id="1066" r:id="rId161"/>
    <p:sldId id="1257" r:id="rId162"/>
    <p:sldId id="1226" r:id="rId163"/>
    <p:sldId id="1258" r:id="rId164"/>
    <p:sldId id="396" r:id="rId165"/>
    <p:sldId id="1259" r:id="rId166"/>
    <p:sldId id="1260" r:id="rId167"/>
    <p:sldId id="1261" r:id="rId168"/>
    <p:sldId id="645" r:id="rId169"/>
    <p:sldId id="1264" r:id="rId170"/>
    <p:sldId id="1265" r:id="rId171"/>
    <p:sldId id="1267" r:id="rId172"/>
    <p:sldId id="1268" r:id="rId173"/>
    <p:sldId id="1274" r:id="rId174"/>
    <p:sldId id="1275" r:id="rId175"/>
    <p:sldId id="1276" r:id="rId176"/>
    <p:sldId id="921" r:id="rId177"/>
    <p:sldId id="611" r:id="rId178"/>
    <p:sldId id="585" r:id="rId179"/>
    <p:sldId id="1269" r:id="rId180"/>
    <p:sldId id="1270" r:id="rId181"/>
    <p:sldId id="591" r:id="rId182"/>
    <p:sldId id="592" r:id="rId183"/>
    <p:sldId id="1299" r:id="rId184"/>
    <p:sldId id="1280" r:id="rId185"/>
    <p:sldId id="1228" r:id="rId186"/>
    <p:sldId id="1229" r:id="rId187"/>
    <p:sldId id="1281" r:id="rId188"/>
    <p:sldId id="1301" r:id="rId189"/>
    <p:sldId id="1230" r:id="rId190"/>
    <p:sldId id="1232" r:id="rId191"/>
    <p:sldId id="1282" r:id="rId192"/>
    <p:sldId id="1231" r:id="rId193"/>
    <p:sldId id="1233" r:id="rId194"/>
    <p:sldId id="1236" r:id="rId195"/>
    <p:sldId id="1283" r:id="rId196"/>
    <p:sldId id="413" r:id="rId197"/>
    <p:sldId id="1007" r:id="rId198"/>
    <p:sldId id="1234" r:id="rId199"/>
    <p:sldId id="1284" r:id="rId200"/>
    <p:sldId id="416" r:id="rId201"/>
    <p:sldId id="1235" r:id="rId202"/>
    <p:sldId id="386" r:id="rId203"/>
    <p:sldId id="1008" r:id="rId204"/>
    <p:sldId id="1237" r:id="rId205"/>
    <p:sldId id="1287" r:id="rId206"/>
    <p:sldId id="1288" r:id="rId207"/>
    <p:sldId id="1289" r:id="rId208"/>
    <p:sldId id="1290" r:id="rId209"/>
    <p:sldId id="387" r:id="rId210"/>
    <p:sldId id="1224" r:id="rId211"/>
    <p:sldId id="389" r:id="rId212"/>
    <p:sldId id="291" r:id="rId213"/>
  </p:sldIdLst>
  <p:sldSz cx="12192000" cy="6858000"/>
  <p:notesSz cx="6858000" cy="9144000"/>
  <p:custDataLst>
    <p:tags r:id="rId216"/>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3"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A3A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3" autoAdjust="0"/>
    <p:restoredTop sz="91850" autoAdjust="0"/>
  </p:normalViewPr>
  <p:slideViewPr>
    <p:cSldViewPr snapToGrid="0">
      <p:cViewPr varScale="1">
        <p:scale>
          <a:sx n="113" d="100"/>
          <a:sy n="113" d="100"/>
        </p:scale>
        <p:origin x="696" y="77"/>
      </p:cViewPr>
      <p:guideLst>
        <p:guide pos="423"/>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ags" Target="tags/tag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handoutMaster" Target="handoutMasters/handout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2023年3月8日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2023年3月8日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3" Type="http://schemas.openxmlformats.org/officeDocument/2006/relationships/hyperlink" Target="http://www.pc-fly.com/a/jisuanjixue/article-53104-1.html" TargetMode="External"/><Relationship Id="rId2" Type="http://schemas.openxmlformats.org/officeDocument/2006/relationships/slide" Target="../slides/slide167.xml"/><Relationship Id="rId1" Type="http://schemas.openxmlformats.org/officeDocument/2006/relationships/notesMaster" Target="../notesMasters/notesMaster1.xml"/><Relationship Id="rId4" Type="http://schemas.openxmlformats.org/officeDocument/2006/relationships/hyperlink" Target="http://www.pc-fly.com/a/jisuanjixue/article-32845-1.html" TargetMode="Externa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a:t>
            </a:r>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CCA3D9A1-15CD-2A4C-A13F-E61D3329FCF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E7B0425A-BDC7-2E4C-934B-48D115923016}" type="slidenum">
              <a:rPr lang="en-US" altLang="zh-CN"/>
              <a:pPr>
                <a:defRPr/>
              </a:pPr>
              <a:t>10</a:t>
            </a:fld>
            <a:endParaRPr lang="en-US" altLang="zh-CN"/>
          </a:p>
        </p:txBody>
      </p:sp>
      <p:sp>
        <p:nvSpPr>
          <p:cNvPr id="24579" name="Rectangle 2">
            <a:extLst>
              <a:ext uri="{FF2B5EF4-FFF2-40B4-BE49-F238E27FC236}">
                <a16:creationId xmlns:a16="http://schemas.microsoft.com/office/drawing/2014/main" id="{5E70B9CE-A726-9A4F-9153-46CF2AA6652F}"/>
              </a:ext>
            </a:extLst>
          </p:cNvPr>
          <p:cNvSpPr>
            <a:spLocks noGrp="1" noRot="1" noChangeAspect="1" noChangeArrowheads="1" noTextEdit="1"/>
          </p:cNvSpPr>
          <p:nvPr>
            <p:ph type="sldImg"/>
          </p:nvPr>
        </p:nvSpPr>
        <p:spPr>
          <a:xfrm>
            <a:off x="379413" y="685800"/>
            <a:ext cx="6097587" cy="3430588"/>
          </a:xfrm>
          <a:ln/>
        </p:spPr>
      </p:sp>
      <p:sp>
        <p:nvSpPr>
          <p:cNvPr id="24580" name="Rectangle 3">
            <a:extLst>
              <a:ext uri="{FF2B5EF4-FFF2-40B4-BE49-F238E27FC236}">
                <a16:creationId xmlns:a16="http://schemas.microsoft.com/office/drawing/2014/main" id="{2B1FFF90-2677-C642-8F85-4F1A7A3FB7E4}"/>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Arial" charset="0"/>
              <a:ea typeface="宋体" charset="0"/>
            </a:endParaRPr>
          </a:p>
        </p:txBody>
      </p:sp>
    </p:spTree>
    <p:extLst>
      <p:ext uri="{BB962C8B-B14F-4D97-AF65-F5344CB8AC3E}">
        <p14:creationId xmlns:p14="http://schemas.microsoft.com/office/powerpoint/2010/main" val="387993149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134149869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a:t>在记录型信号量机制中，</a:t>
            </a:r>
            <a:r>
              <a:rPr lang="en-US" altLang="zh-CN" sz="1000" dirty="0"/>
              <a:t>wait(S)</a:t>
            </a:r>
            <a:r>
              <a:rPr lang="zh-CN" altLang="en-US" sz="1000" dirty="0"/>
              <a:t>或</a:t>
            </a:r>
            <a:r>
              <a:rPr lang="en-US" altLang="zh-CN" sz="1000" dirty="0"/>
              <a:t>signal(S)</a:t>
            </a:r>
            <a:r>
              <a:rPr lang="zh-CN" altLang="en-US" sz="1000" dirty="0"/>
              <a:t>操作仅能对信号量施以加</a:t>
            </a:r>
            <a:r>
              <a:rPr lang="en-US" altLang="zh-CN" sz="1000" dirty="0"/>
              <a:t>1 </a:t>
            </a:r>
            <a:r>
              <a:rPr lang="zh-CN" altLang="en-US" sz="1000" dirty="0"/>
              <a:t>或减</a:t>
            </a:r>
            <a:r>
              <a:rPr lang="en-US" altLang="zh-CN" sz="1000" dirty="0"/>
              <a:t>1 </a:t>
            </a:r>
            <a:r>
              <a:rPr lang="zh-CN" altLang="en-US" sz="1000" dirty="0"/>
              <a:t>操作，意味着每次只能获得或释放一个单位的临界资源。而当一次需要</a:t>
            </a:r>
            <a:r>
              <a:rPr lang="en-US" altLang="zh-CN" sz="1000" dirty="0"/>
              <a:t>N </a:t>
            </a:r>
            <a:r>
              <a:rPr lang="zh-CN" altLang="en-US" sz="1000" dirty="0"/>
              <a:t>个某类临界资源时，便要进行</a:t>
            </a:r>
            <a:r>
              <a:rPr lang="en-US" altLang="zh-CN" sz="1000" dirty="0"/>
              <a:t>N </a:t>
            </a:r>
            <a:r>
              <a:rPr lang="zh-CN" altLang="en-US" sz="1000" dirty="0"/>
              <a:t>次</a:t>
            </a:r>
            <a:r>
              <a:rPr lang="en-US" altLang="zh-CN" sz="1000" dirty="0"/>
              <a:t>wait(S)</a:t>
            </a:r>
            <a:r>
              <a:rPr lang="zh-CN" altLang="en-US" sz="1000" dirty="0"/>
              <a:t>操作，显然这是低效的。此外，在有些情况下，当资源数量低于某一下限值时，便不予以分配。因而，在每次分配之前，都必须测试该资源的数量，看其是否大于其下限值。基于上述两点，可以对</a:t>
            </a:r>
            <a:r>
              <a:rPr lang="en-US" altLang="zh-CN" sz="1000" dirty="0"/>
              <a:t>AND </a:t>
            </a:r>
            <a:r>
              <a:rPr lang="zh-CN" altLang="en-US" sz="1000" dirty="0"/>
              <a:t>信号量机制加以扩充，形成一般化的“信号量集”机制。</a:t>
            </a:r>
          </a:p>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119641705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392762062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sz="1000" dirty="0"/>
              <a:t>(1) </a:t>
            </a:r>
            <a:r>
              <a:rPr lang="en-US" altLang="zh-CN" sz="1000" dirty="0" err="1"/>
              <a:t>Swait</a:t>
            </a:r>
            <a:r>
              <a:rPr lang="en-US" altLang="zh-CN" sz="1000" dirty="0"/>
              <a:t>(S</a:t>
            </a:r>
            <a:r>
              <a:rPr lang="zh-CN" altLang="en-US" sz="1000" dirty="0"/>
              <a:t>，</a:t>
            </a:r>
            <a:r>
              <a:rPr lang="en-US" altLang="zh-CN" sz="1000" dirty="0"/>
              <a:t>d</a:t>
            </a:r>
            <a:r>
              <a:rPr lang="zh-CN" altLang="en-US" sz="1000" dirty="0"/>
              <a:t>，</a:t>
            </a:r>
            <a:r>
              <a:rPr lang="en-US" altLang="zh-CN" sz="1000" dirty="0"/>
              <a:t>d)</a:t>
            </a:r>
            <a:r>
              <a:rPr lang="zh-CN" altLang="en-US" sz="1000" dirty="0"/>
              <a:t>。此时在信号量集中只有一个信号量</a:t>
            </a:r>
            <a:r>
              <a:rPr lang="en-US" altLang="zh-CN" sz="1000" dirty="0"/>
              <a:t>S</a:t>
            </a:r>
            <a:r>
              <a:rPr lang="zh-CN" altLang="en-US" sz="1000" dirty="0"/>
              <a:t>，但允许它每次申请</a:t>
            </a:r>
            <a:r>
              <a:rPr lang="en-US" altLang="zh-CN" sz="1000" dirty="0"/>
              <a:t>d </a:t>
            </a:r>
            <a:r>
              <a:rPr lang="zh-CN" altLang="en-US" sz="1000" dirty="0"/>
              <a:t>个资源，当现有资源数少于</a:t>
            </a:r>
            <a:r>
              <a:rPr lang="en-US" altLang="zh-CN" sz="1000" dirty="0"/>
              <a:t>d</a:t>
            </a:r>
            <a:r>
              <a:rPr lang="zh-CN" altLang="en-US" sz="1000" dirty="0"/>
              <a:t>时，不予分配。</a:t>
            </a:r>
          </a:p>
          <a:p>
            <a:pPr eaLnBrk="1" hangingPunct="1">
              <a:defRPr/>
            </a:pPr>
            <a:r>
              <a:rPr lang="en-US" altLang="zh-CN" sz="1000" dirty="0"/>
              <a:t>(2) </a:t>
            </a:r>
            <a:r>
              <a:rPr lang="en-US" altLang="zh-CN" sz="1000" dirty="0" err="1"/>
              <a:t>Swait</a:t>
            </a:r>
            <a:r>
              <a:rPr lang="en-US" altLang="zh-CN" sz="1000" dirty="0"/>
              <a:t>(S</a:t>
            </a:r>
            <a:r>
              <a:rPr lang="zh-CN" altLang="en-US" sz="1000" dirty="0"/>
              <a:t>，</a:t>
            </a:r>
            <a:r>
              <a:rPr lang="en-US" altLang="zh-CN" sz="1000" dirty="0"/>
              <a:t>1</a:t>
            </a:r>
            <a:r>
              <a:rPr lang="zh-CN" altLang="en-US" sz="1000" dirty="0"/>
              <a:t>，</a:t>
            </a:r>
            <a:r>
              <a:rPr lang="en-US" altLang="zh-CN" sz="1000" dirty="0"/>
              <a:t>1)</a:t>
            </a:r>
            <a:r>
              <a:rPr lang="zh-CN" altLang="en-US" sz="1000" dirty="0"/>
              <a:t>。此时的信号量集已蜕化为一般的记录型信号量</a:t>
            </a:r>
            <a:r>
              <a:rPr lang="en-US" altLang="zh-CN" sz="1000" dirty="0"/>
              <a:t>(S&gt;1</a:t>
            </a:r>
            <a:r>
              <a:rPr lang="zh-CN" altLang="en-US" sz="1000" dirty="0"/>
              <a:t>时</a:t>
            </a:r>
            <a:r>
              <a:rPr lang="en-US" altLang="zh-CN" sz="1000" dirty="0"/>
              <a:t>)</a:t>
            </a:r>
            <a:r>
              <a:rPr lang="zh-CN" altLang="en-US" sz="1000" dirty="0"/>
              <a:t>或互斥信号量</a:t>
            </a:r>
            <a:r>
              <a:rPr lang="en-US" altLang="zh-CN" sz="1000" dirty="0"/>
              <a:t>(S=1</a:t>
            </a:r>
            <a:r>
              <a:rPr lang="zh-CN" altLang="en-US" sz="1000" dirty="0"/>
              <a:t>时</a:t>
            </a:r>
            <a:r>
              <a:rPr lang="en-US" altLang="zh-CN" sz="1000" dirty="0"/>
              <a:t>)</a:t>
            </a:r>
            <a:r>
              <a:rPr lang="zh-CN" altLang="en-US" sz="1000" dirty="0"/>
              <a:t>。</a:t>
            </a:r>
          </a:p>
          <a:p>
            <a:pPr eaLnBrk="1" hangingPunct="1">
              <a:defRPr/>
            </a:pPr>
            <a:r>
              <a:rPr lang="en-US" altLang="zh-CN" sz="1000" dirty="0"/>
              <a:t>(3) </a:t>
            </a:r>
            <a:r>
              <a:rPr lang="en-US" altLang="zh-CN" sz="1000" dirty="0" err="1"/>
              <a:t>Swait</a:t>
            </a:r>
            <a:r>
              <a:rPr lang="en-US" altLang="zh-CN" sz="1000" dirty="0"/>
              <a:t>(S</a:t>
            </a:r>
            <a:r>
              <a:rPr lang="zh-CN" altLang="en-US" sz="1000" dirty="0"/>
              <a:t>，</a:t>
            </a:r>
            <a:r>
              <a:rPr lang="en-US" altLang="zh-CN" sz="1000" dirty="0"/>
              <a:t>1</a:t>
            </a:r>
            <a:r>
              <a:rPr lang="zh-CN" altLang="en-US" sz="1000" dirty="0"/>
              <a:t>，</a:t>
            </a:r>
            <a:r>
              <a:rPr lang="en-US" altLang="zh-CN" sz="1000" dirty="0"/>
              <a:t>0)</a:t>
            </a:r>
            <a:r>
              <a:rPr lang="zh-CN" altLang="en-US" sz="1000" dirty="0"/>
              <a:t>。这是一种很特殊且很有用的信号量操作。当</a:t>
            </a:r>
            <a:r>
              <a:rPr lang="en-US" altLang="zh-CN" sz="1000" dirty="0"/>
              <a:t>S≥1 </a:t>
            </a:r>
            <a:r>
              <a:rPr lang="zh-CN" altLang="en-US" sz="1000" dirty="0"/>
              <a:t>时，允许多个进程进入某特定区；当</a:t>
            </a:r>
            <a:r>
              <a:rPr lang="en-US" altLang="zh-CN" sz="1000" dirty="0"/>
              <a:t>S </a:t>
            </a:r>
            <a:r>
              <a:rPr lang="zh-CN" altLang="en-US" sz="1000" dirty="0"/>
              <a:t>变为</a:t>
            </a:r>
            <a:r>
              <a:rPr lang="en-US" altLang="zh-CN" sz="1000" dirty="0"/>
              <a:t>0 </a:t>
            </a:r>
            <a:r>
              <a:rPr lang="zh-CN" altLang="en-US" sz="1000" dirty="0"/>
              <a:t>后，将阻止任何进程进入特定区。换言之，它相当于一个可控开关。</a:t>
            </a:r>
          </a:p>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6371541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385579426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173526406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259063713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b="1" dirty="0">
                <a:effectLst>
                  <a:outerShdw blurRad="38100" dist="38100" dir="2700000" algn="tl">
                    <a:srgbClr val="C0C0C0"/>
                  </a:outerShdw>
                </a:effectLst>
                <a:latin typeface="仿宋_GB2312" charset="0"/>
                <a:ea typeface="宋体" charset="0"/>
              </a:rPr>
              <a:t>虽然信号量机制是一种既方便、又有效的进程同步机制，但每个要访问临界资源的进程都必须自备同步操作</a:t>
            </a:r>
            <a:r>
              <a:rPr lang="en-US" altLang="zh-CN" sz="1000" b="1" dirty="0">
                <a:effectLst>
                  <a:outerShdw blurRad="38100" dist="38100" dir="2700000" algn="tl">
                    <a:srgbClr val="C0C0C0"/>
                  </a:outerShdw>
                </a:effectLst>
                <a:latin typeface="仿宋_GB2312" charset="0"/>
                <a:ea typeface="宋体" charset="0"/>
              </a:rPr>
              <a:t>wait</a:t>
            </a:r>
            <a:r>
              <a:rPr lang="zh-CN" altLang="en-US" sz="1000" b="1" dirty="0">
                <a:effectLst>
                  <a:outerShdw blurRad="38100" dist="38100" dir="2700000" algn="tl">
                    <a:srgbClr val="C0C0C0"/>
                  </a:outerShdw>
                </a:effectLst>
                <a:latin typeface="仿宋_GB2312" charset="0"/>
                <a:ea typeface="宋体" charset="0"/>
              </a:rPr>
              <a:t>（</a:t>
            </a:r>
            <a:r>
              <a:rPr lang="en-US" altLang="zh-CN" sz="1000" b="1" dirty="0">
                <a:effectLst>
                  <a:outerShdw blurRad="38100" dist="38100" dir="2700000" algn="tl">
                    <a:srgbClr val="C0C0C0"/>
                  </a:outerShdw>
                </a:effectLst>
                <a:latin typeface="仿宋_GB2312" charset="0"/>
                <a:ea typeface="宋体" charset="0"/>
              </a:rPr>
              <a:t>S</a:t>
            </a:r>
            <a:r>
              <a:rPr lang="zh-CN" altLang="en-US" sz="1000" b="1" dirty="0">
                <a:effectLst>
                  <a:outerShdw blurRad="38100" dist="38100" dir="2700000" algn="tl">
                    <a:srgbClr val="C0C0C0"/>
                  </a:outerShdw>
                </a:effectLst>
                <a:latin typeface="仿宋_GB2312" charset="0"/>
                <a:ea typeface="宋体" charset="0"/>
              </a:rPr>
              <a:t>）和</a:t>
            </a:r>
            <a:r>
              <a:rPr lang="en-US" altLang="zh-CN" sz="1000" b="1" dirty="0">
                <a:effectLst>
                  <a:outerShdw blurRad="38100" dist="38100" dir="2700000" algn="tl">
                    <a:srgbClr val="C0C0C0"/>
                  </a:outerShdw>
                </a:effectLst>
                <a:latin typeface="仿宋_GB2312" charset="0"/>
                <a:ea typeface="宋体" charset="0"/>
              </a:rPr>
              <a:t>signal</a:t>
            </a:r>
            <a:r>
              <a:rPr lang="zh-CN" altLang="en-US" sz="1000" b="1" dirty="0">
                <a:effectLst>
                  <a:outerShdw blurRad="38100" dist="38100" dir="2700000" algn="tl">
                    <a:srgbClr val="C0C0C0"/>
                  </a:outerShdw>
                </a:effectLst>
                <a:latin typeface="仿宋_GB2312" charset="0"/>
                <a:ea typeface="宋体" charset="0"/>
              </a:rPr>
              <a:t>（</a:t>
            </a:r>
            <a:r>
              <a:rPr lang="en-US" altLang="zh-CN" sz="1000" b="1" dirty="0">
                <a:effectLst>
                  <a:outerShdw blurRad="38100" dist="38100" dir="2700000" algn="tl">
                    <a:srgbClr val="C0C0C0"/>
                  </a:outerShdw>
                </a:effectLst>
                <a:latin typeface="仿宋_GB2312" charset="0"/>
                <a:ea typeface="宋体" charset="0"/>
              </a:rPr>
              <a:t>s</a:t>
            </a:r>
            <a:r>
              <a:rPr lang="zh-CN" altLang="en-US" sz="1000" b="1" dirty="0">
                <a:effectLst>
                  <a:outerShdw blurRad="38100" dist="38100" dir="2700000" algn="tl">
                    <a:srgbClr val="C0C0C0"/>
                  </a:outerShdw>
                </a:effectLst>
                <a:latin typeface="仿宋_GB2312" charset="0"/>
                <a:ea typeface="宋体" charset="0"/>
              </a:rPr>
              <a:t>）。这就使大量的同步操作分散在各个进程中。这不仅给系统的管理带来了麻烦，而且还会因同步操作的使用不当而导致系统死锁。这样，在解决上述问题的过程中，便产生了一种新的进程同步工具</a:t>
            </a:r>
            <a:r>
              <a:rPr lang="en-US" altLang="zh-CN" sz="1000" b="1" dirty="0">
                <a:effectLst>
                  <a:outerShdw blurRad="38100" dist="38100" dir="2700000" algn="tl">
                    <a:srgbClr val="C0C0C0"/>
                  </a:outerShdw>
                </a:effectLst>
                <a:latin typeface="Courier New" charset="0"/>
                <a:ea typeface="宋体" charset="0"/>
              </a:rPr>
              <a:t>——</a:t>
            </a:r>
            <a:r>
              <a:rPr lang="zh-CN" altLang="en-US" sz="1000" b="1" dirty="0">
                <a:effectLst>
                  <a:outerShdw blurRad="38100" dist="38100" dir="2700000" algn="tl">
                    <a:srgbClr val="C0C0C0"/>
                  </a:outerShdw>
                </a:effectLst>
                <a:latin typeface="仿宋_GB2312" charset="0"/>
                <a:ea typeface="宋体" charset="0"/>
              </a:rPr>
              <a:t>管程</a:t>
            </a:r>
            <a:r>
              <a:rPr lang="zh-CN" altLang="en-US" sz="1000" b="1" dirty="0">
                <a:effectLst>
                  <a:outerShdw blurRad="38100" dist="38100" dir="2700000" algn="tl">
                    <a:srgbClr val="C0C0C0"/>
                  </a:outerShdw>
                </a:effectLst>
                <a:latin typeface="仿宋_GB2312" charset="0"/>
                <a:ea typeface="仿宋_GB2312" charset="0"/>
              </a:rPr>
              <a:t> 。</a:t>
            </a:r>
            <a:endParaRPr lang="zh-CN" altLang="en-US" sz="800" b="1" dirty="0">
              <a:solidFill>
                <a:schemeClr val="accent2"/>
              </a:solidFill>
              <a:effectLst>
                <a:outerShdw blurRad="38100" dist="38100" dir="2700000" algn="tl">
                  <a:srgbClr val="C0C0C0"/>
                </a:outerShdw>
              </a:effectLst>
              <a:latin typeface="Arial" charset="0"/>
              <a:ea typeface="仿宋_GB2312" charset="0"/>
            </a:endParaRPr>
          </a:p>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94412636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0000"/>
              </a:lnSpc>
              <a:defRPr/>
            </a:pPr>
            <a:r>
              <a:rPr lang="zh-CN" altLang="en-US" sz="1000" b="1" dirty="0">
                <a:effectLst>
                  <a:outerShdw blurRad="38100" dist="38100" dir="2700000" algn="tl">
                    <a:srgbClr val="C0C0C0"/>
                  </a:outerShdw>
                </a:effectLst>
                <a:latin typeface="Arial" charset="0"/>
                <a:ea typeface="宋体" charset="0"/>
              </a:rPr>
              <a:t>前两个特点让人联想到面向对象软件中对象的特点。的确，面向对象操作系统或程序设计语言可以很容易地把管程作为一种具有特殊特征的对象来实现。</a:t>
            </a:r>
          </a:p>
        </p:txBody>
      </p:sp>
    </p:spTree>
    <p:extLst>
      <p:ext uri="{BB962C8B-B14F-4D97-AF65-F5344CB8AC3E}">
        <p14:creationId xmlns:p14="http://schemas.microsoft.com/office/powerpoint/2010/main" val="358315668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lnSpc>
                <a:spcPct val="80000"/>
              </a:lnSpc>
              <a:defRPr/>
            </a:pPr>
            <a:endParaRPr lang="zh-CN" altLang="en-US" sz="120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23E544-FF8F-4F6E-B246-DDE628A3566E}" type="slidenum">
              <a:rPr kumimoji="0" lang="zh-CN" altLang="en-US"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US" altLang="zh-CN" sz="1200" b="0" i="0" u="none" strike="noStrike" kern="1200" cap="none" spc="0" normalizeH="0" baseline="0" noProof="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0043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644573F-8F55-BF49-85DD-0146E6AF9FAD}"/>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48C93576-16B0-D844-B551-56E62E960482}" type="slidenum">
              <a:rPr lang="en-US" altLang="zh-CN"/>
              <a:pPr>
                <a:defRPr/>
              </a:pPr>
              <a:t>11</a:t>
            </a:fld>
            <a:endParaRPr lang="en-US" altLang="zh-CN"/>
          </a:p>
        </p:txBody>
      </p:sp>
      <p:sp>
        <p:nvSpPr>
          <p:cNvPr id="26627" name="Rectangle 2">
            <a:extLst>
              <a:ext uri="{FF2B5EF4-FFF2-40B4-BE49-F238E27FC236}">
                <a16:creationId xmlns:a16="http://schemas.microsoft.com/office/drawing/2014/main" id="{39BEE09A-C5A9-F844-932D-1E7C724B49B9}"/>
              </a:ext>
            </a:extLst>
          </p:cNvPr>
          <p:cNvSpPr>
            <a:spLocks noGrp="1" noRot="1" noChangeAspect="1" noChangeArrowheads="1" noTextEdit="1"/>
          </p:cNvSpPr>
          <p:nvPr>
            <p:ph type="sldImg"/>
          </p:nvPr>
        </p:nvSpPr>
        <p:spPr>
          <a:xfrm>
            <a:off x="379413" y="685800"/>
            <a:ext cx="6097587" cy="3430588"/>
          </a:xfrm>
          <a:ln/>
        </p:spPr>
      </p:sp>
      <p:sp>
        <p:nvSpPr>
          <p:cNvPr id="26628" name="Rectangle 3">
            <a:extLst>
              <a:ext uri="{FF2B5EF4-FFF2-40B4-BE49-F238E27FC236}">
                <a16:creationId xmlns:a16="http://schemas.microsoft.com/office/drawing/2014/main" id="{4EB0C03D-392E-1A44-B6C8-4FDF79F3F9AC}"/>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Arial" charset="0"/>
              <a:ea typeface="宋体" charset="0"/>
            </a:endParaRPr>
          </a:p>
        </p:txBody>
      </p:sp>
    </p:spTree>
    <p:extLst>
      <p:ext uri="{BB962C8B-B14F-4D97-AF65-F5344CB8AC3E}">
        <p14:creationId xmlns:p14="http://schemas.microsoft.com/office/powerpoint/2010/main" val="77530457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0000"/>
              </a:lnSpc>
              <a:defRPr/>
            </a:pPr>
            <a:endParaRPr lang="zh-CN" altLang="en-US" sz="1000" b="1" dirty="0">
              <a:effectLst>
                <a:outerShdw blurRad="38100" dist="38100" dir="2700000" algn="tl">
                  <a:srgbClr val="C0C0C0"/>
                </a:outerShdw>
              </a:effectLst>
              <a:latin typeface="Arial" charset="0"/>
              <a:ea typeface="宋体" charset="0"/>
            </a:endParaRPr>
          </a:p>
        </p:txBody>
      </p:sp>
    </p:spTree>
    <p:extLst>
      <p:ext uri="{BB962C8B-B14F-4D97-AF65-F5344CB8AC3E}">
        <p14:creationId xmlns:p14="http://schemas.microsoft.com/office/powerpoint/2010/main" val="261596472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0000"/>
              </a:lnSpc>
              <a:defRPr/>
            </a:pPr>
            <a:endParaRPr lang="zh-CN" altLang="en-US" sz="1000" b="1" dirty="0">
              <a:effectLst>
                <a:outerShdw blurRad="38100" dist="38100" dir="2700000" algn="tl">
                  <a:srgbClr val="C0C0C0"/>
                </a:outerShdw>
              </a:effectLst>
              <a:latin typeface="Arial" charset="0"/>
              <a:ea typeface="宋体" charset="0"/>
            </a:endParaRPr>
          </a:p>
        </p:txBody>
      </p:sp>
    </p:spTree>
    <p:extLst>
      <p:ext uri="{BB962C8B-B14F-4D97-AF65-F5344CB8AC3E}">
        <p14:creationId xmlns:p14="http://schemas.microsoft.com/office/powerpoint/2010/main" val="371311498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0000"/>
              </a:lnSpc>
              <a:defRPr/>
            </a:pPr>
            <a:endParaRPr lang="zh-CN" altLang="en-US" sz="1000" b="1" dirty="0">
              <a:effectLst>
                <a:outerShdw blurRad="38100" dist="38100" dir="2700000" algn="tl">
                  <a:srgbClr val="C0C0C0"/>
                </a:outerShdw>
              </a:effectLst>
              <a:latin typeface="Arial" charset="0"/>
              <a:ea typeface="宋体" charset="0"/>
            </a:endParaRPr>
          </a:p>
        </p:txBody>
      </p:sp>
    </p:spTree>
    <p:extLst>
      <p:ext uri="{BB962C8B-B14F-4D97-AF65-F5344CB8AC3E}">
        <p14:creationId xmlns:p14="http://schemas.microsoft.com/office/powerpoint/2010/main" val="104517082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l" defTabSz="914400" rtl="0" eaLnBrk="1" fontAlgn="auto" latinLnBrk="0" hangingPunct="1">
              <a:lnSpc>
                <a:spcPct val="110000"/>
              </a:lnSpc>
              <a:spcBef>
                <a:spcPts val="0"/>
              </a:spcBef>
              <a:spcAft>
                <a:spcPts val="0"/>
              </a:spcAft>
              <a:buClrTx/>
              <a:buSzTx/>
              <a:buFontTx/>
              <a:buNone/>
              <a:tabLst/>
              <a:defRPr/>
            </a:pPr>
            <a:r>
              <a:rPr lang="zh-CN" altLang="en-US" sz="1000" dirty="0"/>
              <a:t>假定在生产者和消费者之间的公用缓冲池中，具有</a:t>
            </a:r>
            <a:r>
              <a:rPr lang="en-US" altLang="zh-CN" sz="1000" dirty="0"/>
              <a:t>n </a:t>
            </a:r>
            <a:r>
              <a:rPr lang="zh-CN" altLang="en-US" sz="1000" dirty="0"/>
              <a:t>个缓冲区，这时可利用互斥信号量</a:t>
            </a:r>
            <a:r>
              <a:rPr lang="en-US" altLang="zh-CN" sz="1000" dirty="0" err="1"/>
              <a:t>mutex</a:t>
            </a:r>
            <a:r>
              <a:rPr lang="en-US" altLang="zh-CN" sz="1000" dirty="0"/>
              <a:t> </a:t>
            </a:r>
            <a:r>
              <a:rPr lang="zh-CN" altLang="en-US" sz="1000" dirty="0"/>
              <a:t>实现诸进程对缓冲池的互斥使用。利用信号量</a:t>
            </a:r>
            <a:r>
              <a:rPr lang="en-US" altLang="zh-CN" sz="1000" dirty="0"/>
              <a:t>empty</a:t>
            </a:r>
            <a:r>
              <a:rPr lang="zh-CN" altLang="en-US" sz="1000" dirty="0"/>
              <a:t>和</a:t>
            </a:r>
            <a:r>
              <a:rPr lang="en-US" altLang="zh-CN" sz="1000" dirty="0"/>
              <a:t>full</a:t>
            </a:r>
            <a:r>
              <a:rPr lang="zh-CN" altLang="en-US" sz="1000" dirty="0"/>
              <a:t>分别表示缓冲池中空缓冲区和满缓冲区的数量。又假定这些生产者和消费者相互等效，只要缓冲池未满，生产者便可将消息送入缓冲池；只要缓冲池未空，消费者便可从缓冲池中取走一个消息。对生产者</a:t>
            </a:r>
            <a:r>
              <a:rPr lang="en-US" altLang="zh-CN" sz="1000" dirty="0"/>
              <a:t>—</a:t>
            </a:r>
            <a:r>
              <a:rPr lang="zh-CN" altLang="en-US" sz="1000" dirty="0"/>
              <a:t>消费者问题可描述如下</a:t>
            </a:r>
            <a:r>
              <a:rPr lang="en-US" altLang="zh-CN" sz="1000" dirty="0"/>
              <a:t>:</a:t>
            </a:r>
          </a:p>
          <a:p>
            <a:pPr eaLnBrk="1" hangingPunct="1">
              <a:lnSpc>
                <a:spcPct val="110000"/>
              </a:lnSpc>
              <a:defRPr/>
            </a:pPr>
            <a:endParaRPr lang="zh-CN" altLang="en-US" sz="1000" b="1" dirty="0">
              <a:effectLst>
                <a:outerShdw blurRad="38100" dist="38100" dir="2700000" algn="tl">
                  <a:srgbClr val="C0C0C0"/>
                </a:outerShdw>
              </a:effectLst>
              <a:latin typeface="Arial" charset="0"/>
              <a:ea typeface="宋体" charset="0"/>
            </a:endParaRPr>
          </a:p>
        </p:txBody>
      </p:sp>
    </p:spTree>
    <p:extLst>
      <p:ext uri="{BB962C8B-B14F-4D97-AF65-F5344CB8AC3E}">
        <p14:creationId xmlns:p14="http://schemas.microsoft.com/office/powerpoint/2010/main" val="24218095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sz="1000" dirty="0"/>
              <a:t>在生产者</a:t>
            </a:r>
            <a:r>
              <a:rPr lang="en-US" altLang="zh-CN" sz="1000" dirty="0"/>
              <a:t>—</a:t>
            </a:r>
            <a:r>
              <a:rPr lang="zh-CN" altLang="en-US" sz="1000" dirty="0"/>
              <a:t>消费者问题中应注意：首先，在每个程序中用于实现互斥的</a:t>
            </a:r>
            <a:r>
              <a:rPr lang="en-US" altLang="zh-CN" sz="1000" dirty="0"/>
              <a:t>wait(</a:t>
            </a:r>
            <a:r>
              <a:rPr lang="en-US" altLang="zh-CN" sz="1000" dirty="0" err="1"/>
              <a:t>mutex</a:t>
            </a:r>
            <a:r>
              <a:rPr lang="en-US" altLang="zh-CN" sz="1000" dirty="0"/>
              <a:t>)</a:t>
            </a:r>
            <a:r>
              <a:rPr lang="zh-CN" altLang="en-US" sz="1000" dirty="0"/>
              <a:t>和</a:t>
            </a:r>
            <a:r>
              <a:rPr lang="en-US" altLang="zh-CN" sz="1000" dirty="0"/>
              <a:t>signal(</a:t>
            </a:r>
            <a:r>
              <a:rPr lang="en-US" altLang="zh-CN" sz="1000" dirty="0" err="1"/>
              <a:t>mutex</a:t>
            </a:r>
            <a:r>
              <a:rPr lang="en-US" altLang="zh-CN" sz="1000" dirty="0"/>
              <a:t>)</a:t>
            </a:r>
            <a:r>
              <a:rPr lang="zh-CN" altLang="en-US" sz="1000" dirty="0"/>
              <a:t>必须成对地出现；其次，对资源信号量</a:t>
            </a:r>
            <a:r>
              <a:rPr lang="en-US" altLang="zh-CN" sz="1000" dirty="0"/>
              <a:t>empty</a:t>
            </a:r>
            <a:r>
              <a:rPr lang="zh-CN" altLang="en-US" sz="1000" dirty="0"/>
              <a:t>和</a:t>
            </a:r>
            <a:r>
              <a:rPr lang="en-US" altLang="zh-CN" sz="1000" dirty="0"/>
              <a:t>full</a:t>
            </a:r>
            <a:r>
              <a:rPr lang="zh-CN" altLang="en-US" sz="1000" dirty="0"/>
              <a:t>的</a:t>
            </a:r>
            <a:r>
              <a:rPr lang="en-US" altLang="zh-CN" sz="1000" dirty="0"/>
              <a:t>wait</a:t>
            </a:r>
            <a:r>
              <a:rPr lang="zh-CN" altLang="en-US" sz="1000" dirty="0"/>
              <a:t>和</a:t>
            </a:r>
            <a:r>
              <a:rPr lang="en-US" altLang="zh-CN" sz="1000" dirty="0"/>
              <a:t>signal</a:t>
            </a:r>
            <a:r>
              <a:rPr lang="zh-CN" altLang="en-US" sz="1000" dirty="0"/>
              <a:t>操作，同样需要成对地出现，但它们分别处于不同的程序中。例如，</a:t>
            </a:r>
            <a:r>
              <a:rPr lang="en-US" altLang="zh-CN" sz="1000" dirty="0"/>
              <a:t>wait(empty)</a:t>
            </a:r>
            <a:r>
              <a:rPr lang="zh-CN" altLang="en-US" sz="1000" dirty="0"/>
              <a:t>在计算进程中，而</a:t>
            </a:r>
            <a:r>
              <a:rPr lang="en-US" altLang="zh-CN" sz="1000" dirty="0"/>
              <a:t>signal(empty)</a:t>
            </a:r>
            <a:r>
              <a:rPr lang="zh-CN" altLang="en-US" sz="1000" dirty="0"/>
              <a:t>则在打印进程中，计算进程若因执行</a:t>
            </a:r>
            <a:r>
              <a:rPr lang="en-US" altLang="zh-CN" sz="1000" dirty="0"/>
              <a:t>wait(empty)</a:t>
            </a:r>
            <a:r>
              <a:rPr lang="zh-CN" altLang="en-US" sz="1000" dirty="0"/>
              <a:t>而阻塞，则以后将由打印进程将它唤醒；最后，在每个程序中的多个</a:t>
            </a:r>
            <a:r>
              <a:rPr lang="en-US" altLang="zh-CN" sz="1000" dirty="0"/>
              <a:t>wait </a:t>
            </a:r>
            <a:r>
              <a:rPr lang="zh-CN" altLang="en-US" sz="1000" dirty="0"/>
              <a:t>操作顺序不能颠倒，应先执行对资源信号量的</a:t>
            </a:r>
            <a:r>
              <a:rPr lang="en-US" altLang="zh-CN" sz="1000" dirty="0"/>
              <a:t>wait</a:t>
            </a:r>
            <a:r>
              <a:rPr lang="zh-CN" altLang="en-US" sz="1000" dirty="0"/>
              <a:t>操作，然后再执行对互斥信号量的</a:t>
            </a:r>
            <a:r>
              <a:rPr lang="en-US" altLang="zh-CN" sz="1000" dirty="0"/>
              <a:t>wait</a:t>
            </a:r>
            <a:r>
              <a:rPr lang="zh-CN" altLang="en-US" sz="1000" dirty="0"/>
              <a:t>操作，否则可能引起进程死锁。</a:t>
            </a:r>
          </a:p>
          <a:p>
            <a:pPr eaLnBrk="1" hangingPunct="1">
              <a:defRPr/>
            </a:pPr>
            <a:endParaRPr lang="zh-CN" altLang="en-US" sz="1000" dirty="0"/>
          </a:p>
          <a:p>
            <a:pPr eaLnBrk="1" hangingPunct="1">
              <a:defRPr/>
            </a:pPr>
            <a:r>
              <a:rPr lang="zh-CN" altLang="en-US" sz="1000" dirty="0"/>
              <a:t>在此举例说明：</a:t>
            </a:r>
          </a:p>
          <a:p>
            <a:pPr eaLnBrk="1" hangingPunct="1">
              <a:defRPr/>
            </a:pPr>
            <a:r>
              <a:rPr lang="zh-CN" altLang="en-US" sz="1000" dirty="0"/>
              <a:t>初始状态：</a:t>
            </a:r>
            <a:r>
              <a:rPr lang="en-US" altLang="zh-CN" sz="1000" dirty="0"/>
              <a:t>N=2</a:t>
            </a:r>
            <a:r>
              <a:rPr lang="zh-CN" altLang="en-US" sz="1000" dirty="0"/>
              <a:t>，</a:t>
            </a:r>
            <a:r>
              <a:rPr lang="en-US" altLang="zh-CN" sz="1000" dirty="0" err="1"/>
              <a:t>full.value</a:t>
            </a:r>
            <a:r>
              <a:rPr lang="en-US" altLang="zh-CN" sz="1000" dirty="0"/>
              <a:t>=0, </a:t>
            </a:r>
            <a:r>
              <a:rPr lang="en-US" altLang="zh-CN" sz="1000" dirty="0" err="1"/>
              <a:t>full.L</a:t>
            </a:r>
            <a:r>
              <a:rPr lang="en-US" altLang="zh-CN" sz="1000" dirty="0"/>
              <a:t>=NULL; </a:t>
            </a:r>
            <a:r>
              <a:rPr lang="en-US" altLang="zh-CN" sz="1000" dirty="0" err="1"/>
              <a:t>empty.value</a:t>
            </a:r>
            <a:r>
              <a:rPr lang="en-US" altLang="zh-CN" sz="1000" dirty="0"/>
              <a:t>=n, </a:t>
            </a:r>
            <a:r>
              <a:rPr lang="en-US" altLang="zh-CN" sz="1000" dirty="0" err="1"/>
              <a:t>empty.L</a:t>
            </a:r>
            <a:r>
              <a:rPr lang="en-US" altLang="zh-CN" sz="1000" dirty="0"/>
              <a:t>=NULL; </a:t>
            </a:r>
            <a:r>
              <a:rPr lang="en-US" altLang="zh-CN" sz="1000" dirty="0" err="1"/>
              <a:t>mutex.value</a:t>
            </a:r>
            <a:r>
              <a:rPr lang="en-US" altLang="zh-CN" sz="1000" dirty="0"/>
              <a:t>=1, </a:t>
            </a:r>
            <a:r>
              <a:rPr lang="en-US" altLang="zh-CN" sz="1000" dirty="0" err="1"/>
              <a:t>mutex.L</a:t>
            </a:r>
            <a:r>
              <a:rPr lang="en-US" altLang="zh-CN" sz="1000" dirty="0"/>
              <a:t>=NULL.</a:t>
            </a:r>
          </a:p>
          <a:p>
            <a:pPr eaLnBrk="1" hangingPunct="1">
              <a:defRPr/>
            </a:pPr>
            <a:r>
              <a:rPr lang="en-US" altLang="zh-CN" sz="1000" dirty="0"/>
              <a:t>Ready</a:t>
            </a:r>
            <a:r>
              <a:rPr lang="zh-CN" altLang="en-US" sz="1000" dirty="0"/>
              <a:t>队列：</a:t>
            </a:r>
            <a:r>
              <a:rPr lang="en-US" altLang="zh-CN" sz="1000" dirty="0"/>
              <a:t>C1</a:t>
            </a:r>
            <a:r>
              <a:rPr lang="zh-CN" altLang="en-US" sz="1000" dirty="0"/>
              <a:t>、</a:t>
            </a:r>
            <a:r>
              <a:rPr lang="en-US" altLang="zh-CN" sz="1000" dirty="0"/>
              <a:t>P1</a:t>
            </a:r>
            <a:r>
              <a:rPr lang="zh-CN" altLang="en-US" sz="1000" dirty="0"/>
              <a:t>、</a:t>
            </a:r>
            <a:r>
              <a:rPr lang="en-US" altLang="zh-CN" sz="1000" dirty="0"/>
              <a:t>P2</a:t>
            </a:r>
            <a:r>
              <a:rPr lang="zh-CN" altLang="en-US" sz="1000" dirty="0"/>
              <a:t>、</a:t>
            </a:r>
            <a:r>
              <a:rPr lang="en-US" altLang="zh-CN" sz="1000" dirty="0"/>
              <a:t>P3</a:t>
            </a:r>
          </a:p>
          <a:p>
            <a:pPr eaLnBrk="1" hangingPunct="1">
              <a:defRPr/>
            </a:pPr>
            <a:r>
              <a:rPr lang="zh-CN" altLang="en-US" sz="1000" dirty="0"/>
              <a:t>第一个时间片：</a:t>
            </a:r>
            <a:r>
              <a:rPr lang="en-US" altLang="zh-CN" sz="1000" dirty="0"/>
              <a:t>C1 --》 run</a:t>
            </a:r>
            <a:r>
              <a:rPr lang="zh-CN" altLang="en-US" sz="1000" dirty="0"/>
              <a:t>， </a:t>
            </a:r>
            <a:r>
              <a:rPr lang="en-US" altLang="zh-CN" sz="1000" dirty="0"/>
              <a:t>wait</a:t>
            </a:r>
            <a:r>
              <a:rPr lang="zh-CN" altLang="en-US" sz="1000" dirty="0"/>
              <a:t>（</a:t>
            </a:r>
            <a:r>
              <a:rPr lang="en-US" altLang="zh-CN" sz="1000" dirty="0"/>
              <a:t>full</a:t>
            </a:r>
            <a:r>
              <a:rPr lang="zh-CN" altLang="en-US" sz="1000" dirty="0"/>
              <a:t>）导致</a:t>
            </a:r>
            <a:r>
              <a:rPr lang="en-US" altLang="zh-CN" sz="1000" dirty="0" err="1"/>
              <a:t>full.vlaue</a:t>
            </a:r>
            <a:r>
              <a:rPr lang="en-US" altLang="zh-CN" sz="1000" dirty="0"/>
              <a:t>=-1</a:t>
            </a:r>
            <a:r>
              <a:rPr lang="zh-CN" altLang="en-US" sz="1000" dirty="0"/>
              <a:t>，</a:t>
            </a:r>
            <a:r>
              <a:rPr lang="en-US" altLang="zh-CN" sz="1000" dirty="0" err="1"/>
              <a:t>full.L</a:t>
            </a:r>
            <a:r>
              <a:rPr lang="en-US" altLang="zh-CN" sz="1000" dirty="0"/>
              <a:t>={C1},</a:t>
            </a:r>
            <a:r>
              <a:rPr lang="zh-CN" altLang="en-US" sz="1000" dirty="0"/>
              <a:t>即</a:t>
            </a:r>
            <a:r>
              <a:rPr lang="en-US" altLang="zh-CN" sz="1000" dirty="0"/>
              <a:t>C1</a:t>
            </a:r>
            <a:r>
              <a:rPr lang="zh-CN" altLang="en-US" sz="1000" dirty="0"/>
              <a:t>阻塞，下一条语句</a:t>
            </a:r>
            <a:r>
              <a:rPr lang="en-US" altLang="zh-CN" sz="1000" dirty="0"/>
              <a:t>wait</a:t>
            </a:r>
            <a:r>
              <a:rPr lang="zh-CN" altLang="en-US" sz="1000" dirty="0"/>
              <a:t>（</a:t>
            </a:r>
            <a:r>
              <a:rPr lang="en-US" altLang="zh-CN" sz="1000" dirty="0" err="1"/>
              <a:t>mutex</a:t>
            </a:r>
            <a:r>
              <a:rPr lang="zh-CN" altLang="en-US" sz="1000" dirty="0"/>
              <a:t>）；</a:t>
            </a:r>
          </a:p>
          <a:p>
            <a:pPr eaLnBrk="1" hangingPunct="1">
              <a:defRPr/>
            </a:pPr>
            <a:r>
              <a:rPr lang="zh-CN" altLang="en-US" sz="1000" dirty="0"/>
              <a:t>状态：</a:t>
            </a:r>
            <a:r>
              <a:rPr lang="en-US" altLang="zh-CN" sz="1000" dirty="0" err="1"/>
              <a:t>full.value</a:t>
            </a:r>
            <a:r>
              <a:rPr lang="en-US" altLang="zh-CN" sz="1000" dirty="0"/>
              <a:t>=-1, </a:t>
            </a:r>
            <a:r>
              <a:rPr lang="en-US" altLang="zh-CN" sz="1000" dirty="0" err="1"/>
              <a:t>full.L</a:t>
            </a:r>
            <a:r>
              <a:rPr lang="en-US" altLang="zh-CN" sz="1000" dirty="0"/>
              <a:t>={C1},; </a:t>
            </a:r>
            <a:r>
              <a:rPr lang="en-US" altLang="zh-CN" sz="1000" dirty="0" err="1"/>
              <a:t>empty.value</a:t>
            </a:r>
            <a:r>
              <a:rPr lang="en-US" altLang="zh-CN" sz="1000" dirty="0"/>
              <a:t>=n, </a:t>
            </a:r>
            <a:r>
              <a:rPr lang="en-US" altLang="zh-CN" sz="1000" dirty="0" err="1"/>
              <a:t>empty.L</a:t>
            </a:r>
            <a:r>
              <a:rPr lang="en-US" altLang="zh-CN" sz="1000" dirty="0"/>
              <a:t>=NULL; </a:t>
            </a:r>
            <a:r>
              <a:rPr lang="en-US" altLang="zh-CN" sz="1000" dirty="0" err="1"/>
              <a:t>mutex.value</a:t>
            </a:r>
            <a:r>
              <a:rPr lang="en-US" altLang="zh-CN" sz="1000" dirty="0"/>
              <a:t>=1, </a:t>
            </a:r>
            <a:r>
              <a:rPr lang="en-US" altLang="zh-CN" sz="1000" dirty="0" err="1"/>
              <a:t>mutex.L</a:t>
            </a:r>
            <a:r>
              <a:rPr lang="en-US" altLang="zh-CN" sz="1000" dirty="0"/>
              <a:t>=NULL.</a:t>
            </a:r>
          </a:p>
          <a:p>
            <a:pPr eaLnBrk="1" hangingPunct="1">
              <a:defRPr/>
            </a:pPr>
            <a:r>
              <a:rPr lang="en-US" altLang="zh-CN" sz="1000" dirty="0"/>
              <a:t>Ready</a:t>
            </a:r>
            <a:r>
              <a:rPr lang="zh-CN" altLang="en-US" sz="1000" dirty="0"/>
              <a:t>队列：</a:t>
            </a:r>
            <a:r>
              <a:rPr lang="en-US" altLang="zh-CN" sz="1000" dirty="0"/>
              <a:t>P1</a:t>
            </a:r>
            <a:r>
              <a:rPr lang="zh-CN" altLang="en-US" sz="1000" dirty="0"/>
              <a:t>、</a:t>
            </a:r>
            <a:r>
              <a:rPr lang="en-US" altLang="zh-CN" sz="1000" dirty="0"/>
              <a:t>P2</a:t>
            </a:r>
            <a:r>
              <a:rPr lang="zh-CN" altLang="en-US" sz="1000" dirty="0"/>
              <a:t>、</a:t>
            </a:r>
            <a:r>
              <a:rPr lang="en-US" altLang="zh-CN" sz="1000" dirty="0"/>
              <a:t>P3</a:t>
            </a:r>
          </a:p>
          <a:p>
            <a:pPr eaLnBrk="1" hangingPunct="1">
              <a:defRPr/>
            </a:pPr>
            <a:r>
              <a:rPr lang="zh-CN" altLang="en-US" sz="1000" dirty="0"/>
              <a:t>阻塞队列： </a:t>
            </a:r>
            <a:r>
              <a:rPr lang="en-US" altLang="zh-CN" sz="1000" dirty="0" err="1"/>
              <a:t>full.L</a:t>
            </a:r>
            <a:r>
              <a:rPr lang="en-US" altLang="zh-CN" sz="1000" dirty="0"/>
              <a:t>={C1}</a:t>
            </a:r>
          </a:p>
          <a:p>
            <a:pPr eaLnBrk="1" hangingPunct="1">
              <a:defRPr/>
            </a:pPr>
            <a:endParaRPr lang="en-US" altLang="zh-CN" sz="1000" dirty="0"/>
          </a:p>
          <a:p>
            <a:pPr eaLnBrk="1" hangingPunct="1">
              <a:defRPr/>
            </a:pPr>
            <a:r>
              <a:rPr lang="zh-CN" altLang="en-US" sz="1000" dirty="0"/>
              <a:t>第二个时间片： </a:t>
            </a:r>
            <a:r>
              <a:rPr lang="en-US" altLang="zh-CN" sz="1000" dirty="0"/>
              <a:t>P1 --》 run</a:t>
            </a:r>
            <a:r>
              <a:rPr lang="zh-CN" altLang="en-US" sz="1000" dirty="0"/>
              <a:t>， </a:t>
            </a:r>
            <a:r>
              <a:rPr lang="en-US" altLang="zh-CN" sz="1000" dirty="0"/>
              <a:t>wait</a:t>
            </a:r>
            <a:r>
              <a:rPr lang="zh-CN" altLang="en-US" sz="1000" dirty="0"/>
              <a:t>（</a:t>
            </a:r>
            <a:r>
              <a:rPr lang="en-US" altLang="zh-CN" sz="1000" dirty="0"/>
              <a:t>empty</a:t>
            </a:r>
            <a:r>
              <a:rPr lang="zh-CN" altLang="en-US" sz="1000" dirty="0"/>
              <a:t>）导致</a:t>
            </a:r>
            <a:r>
              <a:rPr lang="en-US" altLang="zh-CN" sz="1000" dirty="0" err="1"/>
              <a:t>empty.vlaue</a:t>
            </a:r>
            <a:r>
              <a:rPr lang="en-US" altLang="zh-CN" sz="1000" dirty="0"/>
              <a:t>=2-1=1</a:t>
            </a:r>
            <a:r>
              <a:rPr lang="zh-CN" altLang="en-US" sz="1000" dirty="0"/>
              <a:t>，然后</a:t>
            </a:r>
            <a:r>
              <a:rPr lang="en-US" altLang="zh-CN" sz="1000" dirty="0"/>
              <a:t>wait</a:t>
            </a:r>
            <a:r>
              <a:rPr lang="zh-CN" altLang="en-US" sz="1000" dirty="0"/>
              <a:t>（</a:t>
            </a:r>
            <a:r>
              <a:rPr lang="en-US" altLang="zh-CN" sz="1000" dirty="0" err="1"/>
              <a:t>mutex</a:t>
            </a:r>
            <a:r>
              <a:rPr lang="zh-CN" altLang="en-US" sz="1000" dirty="0"/>
              <a:t>）使</a:t>
            </a:r>
            <a:r>
              <a:rPr lang="en-US" altLang="zh-CN" sz="1000" dirty="0" err="1"/>
              <a:t>mutex.value</a:t>
            </a:r>
            <a:r>
              <a:rPr lang="en-US" altLang="zh-CN" sz="1000" dirty="0"/>
              <a:t>=0</a:t>
            </a:r>
            <a:r>
              <a:rPr lang="zh-CN" altLang="en-US" sz="1000" dirty="0"/>
              <a:t>，进入临界区，这时时间片完，</a:t>
            </a:r>
            <a:r>
              <a:rPr lang="en-US" altLang="zh-CN" sz="1000" dirty="0"/>
              <a:t>P1</a:t>
            </a:r>
            <a:r>
              <a:rPr lang="zh-CN" altLang="en-US" sz="1000" dirty="0"/>
              <a:t>从</a:t>
            </a:r>
            <a:r>
              <a:rPr lang="en-US" altLang="zh-CN" sz="1000" dirty="0"/>
              <a:t>RUN</a:t>
            </a:r>
            <a:r>
              <a:rPr lang="zh-CN" altLang="en-US" sz="1000" dirty="0"/>
              <a:t>转换到</a:t>
            </a:r>
            <a:r>
              <a:rPr lang="en-US" altLang="zh-CN" sz="1000" dirty="0"/>
              <a:t>Ready</a:t>
            </a:r>
          </a:p>
          <a:p>
            <a:pPr eaLnBrk="1" hangingPunct="1">
              <a:defRPr/>
            </a:pPr>
            <a:r>
              <a:rPr lang="zh-CN" altLang="en-US" sz="1000" dirty="0"/>
              <a:t>状态：</a:t>
            </a:r>
            <a:r>
              <a:rPr lang="en-US" altLang="zh-CN" sz="1000" dirty="0" err="1"/>
              <a:t>full.value</a:t>
            </a:r>
            <a:r>
              <a:rPr lang="en-US" altLang="zh-CN" sz="1000" dirty="0"/>
              <a:t>=-1, </a:t>
            </a:r>
            <a:r>
              <a:rPr lang="en-US" altLang="zh-CN" sz="1000" dirty="0" err="1"/>
              <a:t>full.L</a:t>
            </a:r>
            <a:r>
              <a:rPr lang="en-US" altLang="zh-CN" sz="1000" dirty="0"/>
              <a:t>={C1},; </a:t>
            </a:r>
            <a:r>
              <a:rPr lang="en-US" altLang="zh-CN" sz="1000" dirty="0" err="1"/>
              <a:t>empty.value</a:t>
            </a:r>
            <a:r>
              <a:rPr lang="en-US" altLang="zh-CN" sz="1000" dirty="0"/>
              <a:t>=1, </a:t>
            </a:r>
            <a:r>
              <a:rPr lang="en-US" altLang="zh-CN" sz="1000" dirty="0" err="1"/>
              <a:t>empty.L</a:t>
            </a:r>
            <a:r>
              <a:rPr lang="en-US" altLang="zh-CN" sz="1000" dirty="0"/>
              <a:t>=NULL; </a:t>
            </a:r>
            <a:r>
              <a:rPr lang="en-US" altLang="zh-CN" sz="1000" dirty="0" err="1"/>
              <a:t>mutex.value</a:t>
            </a:r>
            <a:r>
              <a:rPr lang="en-US" altLang="zh-CN" sz="1000" dirty="0"/>
              <a:t>=0, </a:t>
            </a:r>
            <a:r>
              <a:rPr lang="en-US" altLang="zh-CN" sz="1000" dirty="0" err="1"/>
              <a:t>mutex.L</a:t>
            </a:r>
            <a:r>
              <a:rPr lang="en-US" altLang="zh-CN" sz="1000" dirty="0"/>
              <a:t>=NULL.</a:t>
            </a:r>
          </a:p>
          <a:p>
            <a:pPr eaLnBrk="1" hangingPunct="1">
              <a:defRPr/>
            </a:pPr>
            <a:r>
              <a:rPr lang="en-US" altLang="zh-CN" sz="1000" dirty="0"/>
              <a:t>Ready</a:t>
            </a:r>
            <a:r>
              <a:rPr lang="zh-CN" altLang="en-US" sz="1000" dirty="0"/>
              <a:t>队列：</a:t>
            </a:r>
            <a:r>
              <a:rPr lang="en-US" altLang="zh-CN" sz="1000" dirty="0"/>
              <a:t>P2</a:t>
            </a:r>
            <a:r>
              <a:rPr lang="zh-CN" altLang="en-US" sz="1000" dirty="0"/>
              <a:t>、</a:t>
            </a:r>
            <a:r>
              <a:rPr lang="en-US" altLang="zh-CN" sz="1000" dirty="0"/>
              <a:t>P3 </a:t>
            </a:r>
            <a:r>
              <a:rPr lang="zh-CN" altLang="en-US" sz="1000" dirty="0"/>
              <a:t>、</a:t>
            </a:r>
            <a:r>
              <a:rPr lang="en-US" altLang="zh-CN" sz="1000" dirty="0"/>
              <a:t>P1</a:t>
            </a:r>
          </a:p>
          <a:p>
            <a:pPr eaLnBrk="1" hangingPunct="1">
              <a:defRPr/>
            </a:pPr>
            <a:r>
              <a:rPr lang="zh-CN" altLang="en-US" sz="1000" dirty="0"/>
              <a:t>阻塞队列： </a:t>
            </a:r>
            <a:r>
              <a:rPr lang="en-US" altLang="zh-CN" sz="1000" dirty="0" err="1"/>
              <a:t>full.L</a:t>
            </a:r>
            <a:r>
              <a:rPr lang="en-US" altLang="zh-CN" sz="1000" dirty="0"/>
              <a:t>={C1}</a:t>
            </a:r>
          </a:p>
          <a:p>
            <a:pPr eaLnBrk="1" hangingPunct="1">
              <a:defRPr/>
            </a:pPr>
            <a:endParaRPr lang="en-US" altLang="zh-CN" sz="1000" dirty="0"/>
          </a:p>
          <a:p>
            <a:pPr eaLnBrk="1" hangingPunct="1">
              <a:defRPr/>
            </a:pPr>
            <a:r>
              <a:rPr lang="zh-CN" altLang="en-US" sz="1000" dirty="0"/>
              <a:t>第三个时间片： </a:t>
            </a:r>
            <a:r>
              <a:rPr lang="en-US" altLang="zh-CN" sz="1000" dirty="0"/>
              <a:t>P2 --》 run</a:t>
            </a:r>
            <a:r>
              <a:rPr lang="zh-CN" altLang="en-US" sz="1000" dirty="0"/>
              <a:t>， </a:t>
            </a:r>
            <a:r>
              <a:rPr lang="en-US" altLang="zh-CN" sz="1000" dirty="0"/>
              <a:t>wait</a:t>
            </a:r>
            <a:r>
              <a:rPr lang="zh-CN" altLang="en-US" sz="1000" dirty="0"/>
              <a:t>（</a:t>
            </a:r>
            <a:r>
              <a:rPr lang="en-US" altLang="zh-CN" sz="1000" dirty="0"/>
              <a:t>empty</a:t>
            </a:r>
            <a:r>
              <a:rPr lang="zh-CN" altLang="en-US" sz="1000" dirty="0"/>
              <a:t>）导致</a:t>
            </a:r>
            <a:r>
              <a:rPr lang="en-US" altLang="zh-CN" sz="1000" dirty="0" err="1"/>
              <a:t>empty.vlaue</a:t>
            </a:r>
            <a:r>
              <a:rPr lang="en-US" altLang="zh-CN" sz="1000" dirty="0"/>
              <a:t>=2</a:t>
            </a:r>
            <a:r>
              <a:rPr lang="zh-CN" altLang="en-US" sz="1000" dirty="0"/>
              <a:t>，然后</a:t>
            </a:r>
            <a:r>
              <a:rPr lang="en-US" altLang="zh-CN" sz="1000" dirty="0"/>
              <a:t>wait</a:t>
            </a:r>
            <a:r>
              <a:rPr lang="zh-CN" altLang="en-US" sz="1000" dirty="0"/>
              <a:t>（</a:t>
            </a:r>
            <a:r>
              <a:rPr lang="en-US" altLang="zh-CN" sz="1000" dirty="0" err="1"/>
              <a:t>mutex</a:t>
            </a:r>
            <a:r>
              <a:rPr lang="zh-CN" altLang="en-US" sz="1000" dirty="0"/>
              <a:t>）使</a:t>
            </a:r>
            <a:r>
              <a:rPr lang="en-US" altLang="zh-CN" sz="1000" dirty="0" err="1"/>
              <a:t>mutex.value</a:t>
            </a:r>
            <a:r>
              <a:rPr lang="en-US" altLang="zh-CN" sz="1000" dirty="0"/>
              <a:t>=-1</a:t>
            </a:r>
            <a:r>
              <a:rPr lang="zh-CN" altLang="en-US" sz="1000" dirty="0"/>
              <a:t>，</a:t>
            </a:r>
            <a:r>
              <a:rPr lang="en-US" altLang="zh-CN" sz="1000" dirty="0" err="1"/>
              <a:t>mutex.L</a:t>
            </a:r>
            <a:r>
              <a:rPr lang="en-US" altLang="zh-CN" sz="1000" dirty="0"/>
              <a:t>={P2}</a:t>
            </a:r>
            <a:r>
              <a:rPr lang="zh-CN" altLang="en-US" sz="1000" dirty="0"/>
              <a:t>即</a:t>
            </a:r>
            <a:r>
              <a:rPr lang="en-US" altLang="zh-CN" sz="1000" dirty="0"/>
              <a:t>P2</a:t>
            </a:r>
            <a:r>
              <a:rPr lang="zh-CN" altLang="en-US" sz="1000" dirty="0"/>
              <a:t>阻塞， </a:t>
            </a:r>
            <a:r>
              <a:rPr lang="en-US" altLang="zh-CN" sz="1000" dirty="0"/>
              <a:t>P2</a:t>
            </a:r>
            <a:r>
              <a:rPr lang="zh-CN" altLang="en-US" sz="1000" dirty="0"/>
              <a:t>从</a:t>
            </a:r>
            <a:r>
              <a:rPr lang="en-US" altLang="zh-CN" sz="1000" dirty="0"/>
              <a:t>RUN</a:t>
            </a:r>
            <a:r>
              <a:rPr lang="zh-CN" altLang="en-US" sz="1000" dirty="0"/>
              <a:t>转换到</a:t>
            </a:r>
            <a:r>
              <a:rPr lang="en-US" altLang="zh-CN" sz="1000" dirty="0"/>
              <a:t>Block</a:t>
            </a:r>
          </a:p>
          <a:p>
            <a:pPr eaLnBrk="1" hangingPunct="1">
              <a:defRPr/>
            </a:pPr>
            <a:endParaRPr lang="en-US" altLang="zh-CN" sz="1000" dirty="0"/>
          </a:p>
          <a:p>
            <a:pPr eaLnBrk="1" hangingPunct="1">
              <a:defRPr/>
            </a:pPr>
            <a:endParaRPr lang="en-US" altLang="zh-CN" sz="1000" dirty="0"/>
          </a:p>
          <a:p>
            <a:pPr eaLnBrk="1" hangingPunct="1">
              <a:defRPr/>
            </a:pPr>
            <a:r>
              <a:rPr lang="zh-CN" altLang="en-US" sz="1000" dirty="0"/>
              <a:t>第五个时间片： </a:t>
            </a:r>
            <a:r>
              <a:rPr lang="en-US" altLang="zh-CN" sz="1000" dirty="0"/>
              <a:t>P3 --》 run</a:t>
            </a:r>
            <a:r>
              <a:rPr lang="zh-CN" altLang="en-US" sz="1000" dirty="0"/>
              <a:t>， </a:t>
            </a:r>
            <a:r>
              <a:rPr lang="en-US" altLang="zh-CN" sz="1000" dirty="0"/>
              <a:t>wait</a:t>
            </a:r>
            <a:r>
              <a:rPr lang="zh-CN" altLang="en-US" sz="1000" dirty="0"/>
              <a:t>（</a:t>
            </a:r>
            <a:r>
              <a:rPr lang="en-US" altLang="zh-CN" sz="1000" dirty="0"/>
              <a:t>empty</a:t>
            </a:r>
            <a:r>
              <a:rPr lang="zh-CN" altLang="en-US" sz="1000" dirty="0"/>
              <a:t>）导致</a:t>
            </a:r>
            <a:r>
              <a:rPr lang="en-US" altLang="zh-CN" sz="1000" dirty="0" err="1"/>
              <a:t>empty.vlaue</a:t>
            </a:r>
            <a:r>
              <a:rPr lang="en-US" altLang="zh-CN" sz="1000" dirty="0"/>
              <a:t>=1</a:t>
            </a:r>
            <a:r>
              <a:rPr lang="zh-CN" altLang="en-US" sz="1000" dirty="0"/>
              <a:t>，然后</a:t>
            </a:r>
            <a:r>
              <a:rPr lang="en-US" altLang="zh-CN" sz="1000" dirty="0"/>
              <a:t>wait</a:t>
            </a:r>
            <a:r>
              <a:rPr lang="zh-CN" altLang="en-US" sz="1000" dirty="0"/>
              <a:t>（</a:t>
            </a:r>
            <a:r>
              <a:rPr lang="en-US" altLang="zh-CN" sz="1000" dirty="0" err="1"/>
              <a:t>mutex</a:t>
            </a:r>
            <a:r>
              <a:rPr lang="zh-CN" altLang="en-US" sz="1000" dirty="0"/>
              <a:t>）使</a:t>
            </a:r>
            <a:r>
              <a:rPr lang="en-US" altLang="zh-CN" sz="1000" dirty="0" err="1"/>
              <a:t>mutex.value</a:t>
            </a:r>
            <a:r>
              <a:rPr lang="en-US" altLang="zh-CN" sz="1000" dirty="0"/>
              <a:t>=-,2</a:t>
            </a:r>
            <a:r>
              <a:rPr lang="zh-CN" altLang="en-US" sz="1000" dirty="0"/>
              <a:t>，</a:t>
            </a:r>
            <a:r>
              <a:rPr lang="en-US" altLang="zh-CN" sz="1000" dirty="0" err="1"/>
              <a:t>mutex.L</a:t>
            </a:r>
            <a:r>
              <a:rPr lang="en-US" altLang="zh-CN" sz="1000" dirty="0"/>
              <a:t>={P2,P3}</a:t>
            </a:r>
            <a:r>
              <a:rPr lang="zh-CN" altLang="en-US" sz="1000" dirty="0"/>
              <a:t>即</a:t>
            </a:r>
            <a:r>
              <a:rPr lang="en-US" altLang="zh-CN" sz="1000" dirty="0"/>
              <a:t>P3</a:t>
            </a:r>
            <a:r>
              <a:rPr lang="zh-CN" altLang="en-US" sz="1000" dirty="0"/>
              <a:t>阻塞， </a:t>
            </a:r>
            <a:r>
              <a:rPr lang="en-US" altLang="zh-CN" sz="1000" dirty="0"/>
              <a:t>P3</a:t>
            </a:r>
            <a:r>
              <a:rPr lang="zh-CN" altLang="en-US" sz="1000" dirty="0"/>
              <a:t>从</a:t>
            </a:r>
            <a:r>
              <a:rPr lang="en-US" altLang="zh-CN" sz="1000" dirty="0"/>
              <a:t>RUN</a:t>
            </a:r>
            <a:r>
              <a:rPr lang="zh-CN" altLang="en-US" sz="1000" dirty="0"/>
              <a:t>转换到</a:t>
            </a:r>
            <a:r>
              <a:rPr lang="en-US" altLang="zh-CN" sz="1000" dirty="0"/>
              <a:t>Block</a:t>
            </a:r>
          </a:p>
          <a:p>
            <a:pPr eaLnBrk="1" hangingPunct="1">
              <a:defRPr/>
            </a:pPr>
            <a:r>
              <a:rPr lang="zh-CN" altLang="en-US" sz="1000" dirty="0"/>
              <a:t>第六个时间片： </a:t>
            </a:r>
            <a:r>
              <a:rPr lang="en-US" altLang="zh-CN" sz="1000" dirty="0"/>
              <a:t>P4 --》 run</a:t>
            </a:r>
            <a:r>
              <a:rPr lang="zh-CN" altLang="en-US" sz="1000" dirty="0"/>
              <a:t>， </a:t>
            </a:r>
            <a:r>
              <a:rPr lang="en-US" altLang="zh-CN" sz="1000" dirty="0"/>
              <a:t>wait</a:t>
            </a:r>
            <a:r>
              <a:rPr lang="zh-CN" altLang="en-US" sz="1000" dirty="0"/>
              <a:t>（</a:t>
            </a:r>
            <a:r>
              <a:rPr lang="en-US" altLang="zh-CN" sz="1000" dirty="0"/>
              <a:t>empty</a:t>
            </a:r>
            <a:r>
              <a:rPr lang="zh-CN" altLang="en-US" sz="1000" dirty="0"/>
              <a:t>）导致</a:t>
            </a:r>
            <a:r>
              <a:rPr lang="en-US" altLang="zh-CN" sz="1000" dirty="0" err="1"/>
              <a:t>empty.vlaue</a:t>
            </a:r>
            <a:r>
              <a:rPr lang="en-US" altLang="zh-CN" sz="1000" dirty="0"/>
              <a:t>=0</a:t>
            </a:r>
            <a:r>
              <a:rPr lang="zh-CN" altLang="en-US" sz="1000" dirty="0"/>
              <a:t>，然后</a:t>
            </a:r>
            <a:r>
              <a:rPr lang="en-US" altLang="zh-CN" sz="1000" dirty="0"/>
              <a:t>wait</a:t>
            </a:r>
            <a:r>
              <a:rPr lang="zh-CN" altLang="en-US" sz="1000" dirty="0"/>
              <a:t>（</a:t>
            </a:r>
            <a:r>
              <a:rPr lang="en-US" altLang="zh-CN" sz="1000" dirty="0" err="1"/>
              <a:t>mutex</a:t>
            </a:r>
            <a:r>
              <a:rPr lang="zh-CN" altLang="en-US" sz="1000" dirty="0"/>
              <a:t>）使</a:t>
            </a:r>
            <a:r>
              <a:rPr lang="en-US" altLang="zh-CN" sz="1000" dirty="0" err="1"/>
              <a:t>mutex.value</a:t>
            </a:r>
            <a:r>
              <a:rPr lang="en-US" altLang="zh-CN" sz="1000" dirty="0"/>
              <a:t>=-3</a:t>
            </a:r>
            <a:r>
              <a:rPr lang="zh-CN" altLang="en-US" sz="1000" dirty="0"/>
              <a:t>，</a:t>
            </a:r>
            <a:r>
              <a:rPr lang="en-US" altLang="zh-CN" sz="1000" dirty="0" err="1"/>
              <a:t>mutex.L</a:t>
            </a:r>
            <a:r>
              <a:rPr lang="en-US" altLang="zh-CN" sz="1000" dirty="0"/>
              <a:t>={P2</a:t>
            </a:r>
            <a:r>
              <a:rPr lang="zh-CN" altLang="en-US" sz="1000" dirty="0"/>
              <a:t>，</a:t>
            </a:r>
            <a:r>
              <a:rPr lang="en-US" altLang="zh-CN" sz="1000" dirty="0"/>
              <a:t>P3</a:t>
            </a:r>
            <a:r>
              <a:rPr lang="zh-CN" altLang="en-US" sz="1000" dirty="0"/>
              <a:t>，</a:t>
            </a:r>
            <a:r>
              <a:rPr lang="en-US" altLang="zh-CN" sz="1000" dirty="0"/>
              <a:t>P4}</a:t>
            </a:r>
            <a:r>
              <a:rPr lang="zh-CN" altLang="en-US" sz="1000" dirty="0"/>
              <a:t>即</a:t>
            </a:r>
            <a:r>
              <a:rPr lang="en-US" altLang="zh-CN" sz="1000" dirty="0"/>
              <a:t>P4</a:t>
            </a:r>
            <a:r>
              <a:rPr lang="zh-CN" altLang="en-US" sz="1000" dirty="0"/>
              <a:t>阻塞， </a:t>
            </a:r>
            <a:r>
              <a:rPr lang="en-US" altLang="zh-CN" sz="1000" dirty="0"/>
              <a:t>P4</a:t>
            </a:r>
            <a:r>
              <a:rPr lang="zh-CN" altLang="en-US" sz="1000" dirty="0"/>
              <a:t>从</a:t>
            </a:r>
            <a:r>
              <a:rPr lang="en-US" altLang="zh-CN" sz="1000" dirty="0"/>
              <a:t>RUN</a:t>
            </a:r>
            <a:r>
              <a:rPr lang="zh-CN" altLang="en-US" sz="1000" dirty="0"/>
              <a:t>转换到</a:t>
            </a:r>
            <a:r>
              <a:rPr lang="en-US" altLang="zh-CN" sz="1000" dirty="0"/>
              <a:t>Block</a:t>
            </a:r>
          </a:p>
          <a:p>
            <a:pPr eaLnBrk="1" hangingPunct="1">
              <a:defRPr/>
            </a:pPr>
            <a:r>
              <a:rPr lang="zh-CN" altLang="en-US" sz="1000" dirty="0"/>
              <a:t>第七个时间片： </a:t>
            </a:r>
            <a:r>
              <a:rPr lang="en-US" altLang="zh-CN" sz="1000" dirty="0"/>
              <a:t>P5 --》 run</a:t>
            </a:r>
            <a:r>
              <a:rPr lang="zh-CN" altLang="en-US" sz="1000" dirty="0"/>
              <a:t>， </a:t>
            </a:r>
            <a:r>
              <a:rPr lang="en-US" altLang="zh-CN" sz="1000" dirty="0"/>
              <a:t>wait</a:t>
            </a:r>
            <a:r>
              <a:rPr lang="zh-CN" altLang="en-US" sz="1000" dirty="0"/>
              <a:t>（</a:t>
            </a:r>
            <a:r>
              <a:rPr lang="en-US" altLang="zh-CN" sz="1000" dirty="0"/>
              <a:t>empty</a:t>
            </a:r>
            <a:r>
              <a:rPr lang="zh-CN" altLang="en-US" sz="1000" dirty="0"/>
              <a:t>）导致</a:t>
            </a:r>
            <a:r>
              <a:rPr lang="en-US" altLang="zh-CN" sz="1000" dirty="0" err="1"/>
              <a:t>empty.vlaue</a:t>
            </a:r>
            <a:r>
              <a:rPr lang="en-US" altLang="zh-CN" sz="1000" dirty="0"/>
              <a:t>=-1</a:t>
            </a:r>
            <a:r>
              <a:rPr lang="zh-CN" altLang="en-US" sz="1000" dirty="0"/>
              <a:t>，</a:t>
            </a:r>
            <a:r>
              <a:rPr lang="en-US" altLang="zh-CN" sz="1000" dirty="0"/>
              <a:t>empty</a:t>
            </a:r>
            <a:r>
              <a:rPr lang="zh-CN" altLang="en-US" sz="1000" dirty="0"/>
              <a:t>。</a:t>
            </a:r>
            <a:r>
              <a:rPr lang="en-US" altLang="zh-CN" sz="1000" dirty="0"/>
              <a:t>L={P5}</a:t>
            </a:r>
            <a:r>
              <a:rPr lang="zh-CN" altLang="en-US" sz="1000" dirty="0"/>
              <a:t>即</a:t>
            </a:r>
            <a:r>
              <a:rPr lang="en-US" altLang="zh-CN" sz="1000" dirty="0"/>
              <a:t>P5</a:t>
            </a:r>
            <a:r>
              <a:rPr lang="zh-CN" altLang="en-US" sz="1000" dirty="0"/>
              <a:t>阻塞， </a:t>
            </a:r>
            <a:r>
              <a:rPr lang="en-US" altLang="zh-CN" sz="1000" dirty="0"/>
              <a:t>P4</a:t>
            </a:r>
            <a:r>
              <a:rPr lang="zh-CN" altLang="en-US" sz="1000" dirty="0"/>
              <a:t>从</a:t>
            </a:r>
            <a:r>
              <a:rPr lang="en-US" altLang="zh-CN" sz="1000" dirty="0"/>
              <a:t>RUN</a:t>
            </a:r>
            <a:r>
              <a:rPr lang="zh-CN" altLang="en-US" sz="1000" dirty="0"/>
              <a:t>转换到</a:t>
            </a:r>
            <a:r>
              <a:rPr lang="en-US" altLang="zh-CN" sz="1000" dirty="0"/>
              <a:t>Block</a:t>
            </a:r>
          </a:p>
          <a:p>
            <a:pPr eaLnBrk="1" hangingPunct="1">
              <a:defRPr/>
            </a:pPr>
            <a:r>
              <a:rPr lang="zh-CN" altLang="en-US" sz="1000" dirty="0"/>
              <a:t>第八个时间片： </a:t>
            </a:r>
            <a:r>
              <a:rPr lang="en-US" altLang="zh-CN" sz="1000" dirty="0"/>
              <a:t>P1 --》 run</a:t>
            </a:r>
            <a:r>
              <a:rPr lang="zh-CN" altLang="en-US" sz="1000" dirty="0"/>
              <a:t>， 执行临界区代码，执行</a:t>
            </a:r>
            <a:r>
              <a:rPr lang="en-US" altLang="zh-CN" sz="1000" dirty="0"/>
              <a:t>signal</a:t>
            </a:r>
            <a:r>
              <a:rPr lang="zh-CN" altLang="en-US" sz="1000" dirty="0"/>
              <a:t>（</a:t>
            </a:r>
            <a:r>
              <a:rPr lang="en-US" altLang="zh-CN" sz="1000" dirty="0" err="1"/>
              <a:t>mutex</a:t>
            </a:r>
            <a:r>
              <a:rPr lang="zh-CN" altLang="en-US" sz="1000" dirty="0"/>
              <a:t>）导致</a:t>
            </a:r>
            <a:r>
              <a:rPr lang="en-US" altLang="zh-CN" sz="1000" dirty="0" err="1"/>
              <a:t>mutex.value</a:t>
            </a:r>
            <a:r>
              <a:rPr lang="en-US" altLang="zh-CN" sz="1000" dirty="0"/>
              <a:t>= -2 (-3+1&lt;0)</a:t>
            </a:r>
            <a:r>
              <a:rPr lang="zh-CN" altLang="en-US" sz="1000" dirty="0"/>
              <a:t>，唤醒</a:t>
            </a:r>
            <a:r>
              <a:rPr lang="en-US" altLang="zh-CN" sz="1000" dirty="0" err="1"/>
              <a:t>mutex.L</a:t>
            </a:r>
            <a:r>
              <a:rPr lang="zh-CN" altLang="en-US" sz="1000" dirty="0"/>
              <a:t>中的第一个进程</a:t>
            </a:r>
            <a:r>
              <a:rPr lang="en-US" altLang="zh-CN" sz="1000" dirty="0"/>
              <a:t>P2</a:t>
            </a:r>
            <a:r>
              <a:rPr lang="zh-CN" altLang="en-US" sz="1000" dirty="0"/>
              <a:t>，使</a:t>
            </a:r>
            <a:r>
              <a:rPr lang="en-US" altLang="zh-CN" sz="1000" dirty="0"/>
              <a:t>P2</a:t>
            </a:r>
            <a:r>
              <a:rPr lang="zh-CN" altLang="en-US" sz="1000" dirty="0"/>
              <a:t>获得</a:t>
            </a:r>
            <a:r>
              <a:rPr lang="en-US" altLang="zh-CN" sz="1000" dirty="0" err="1"/>
              <a:t>mutex</a:t>
            </a:r>
            <a:r>
              <a:rPr lang="zh-CN" altLang="en-US" sz="1000" dirty="0"/>
              <a:t>信号量进入</a:t>
            </a:r>
            <a:r>
              <a:rPr lang="en-US" altLang="zh-CN" sz="1000" dirty="0"/>
              <a:t>Ready</a:t>
            </a:r>
            <a:r>
              <a:rPr lang="zh-CN" altLang="en-US" sz="1000" dirty="0"/>
              <a:t>队列；执行</a:t>
            </a:r>
            <a:r>
              <a:rPr lang="en-US" altLang="zh-CN" sz="1000" dirty="0"/>
              <a:t>signal</a:t>
            </a:r>
            <a:r>
              <a:rPr lang="zh-CN" altLang="en-US" sz="1000" dirty="0"/>
              <a:t>（</a:t>
            </a:r>
            <a:r>
              <a:rPr lang="en-US" altLang="zh-CN" sz="1000" dirty="0"/>
              <a:t>full</a:t>
            </a:r>
            <a:r>
              <a:rPr lang="zh-CN" altLang="en-US" sz="1000" dirty="0"/>
              <a:t>）导致</a:t>
            </a:r>
            <a:r>
              <a:rPr lang="en-US" altLang="zh-CN" sz="1000" dirty="0" err="1"/>
              <a:t>full.value</a:t>
            </a:r>
            <a:r>
              <a:rPr lang="en-US" altLang="zh-CN" sz="1000" dirty="0"/>
              <a:t>= -1 (-2+1&lt;0)</a:t>
            </a:r>
            <a:r>
              <a:rPr lang="zh-CN" altLang="en-US" sz="1000" dirty="0"/>
              <a:t>，唤醒</a:t>
            </a:r>
            <a:r>
              <a:rPr lang="en-US" altLang="zh-CN" sz="1000" dirty="0" err="1"/>
              <a:t>full.L</a:t>
            </a:r>
            <a:r>
              <a:rPr lang="zh-CN" altLang="en-US" sz="1000" dirty="0"/>
              <a:t>中的第一个进程</a:t>
            </a:r>
            <a:r>
              <a:rPr lang="en-US" altLang="zh-CN" sz="1000" dirty="0"/>
              <a:t>C1</a:t>
            </a:r>
            <a:r>
              <a:rPr lang="zh-CN" altLang="en-US" sz="1000" dirty="0"/>
              <a:t>，使</a:t>
            </a:r>
            <a:r>
              <a:rPr lang="en-US" altLang="zh-CN" sz="1000" dirty="0"/>
              <a:t>C1</a:t>
            </a:r>
            <a:r>
              <a:rPr lang="zh-CN" altLang="en-US" sz="1000" dirty="0"/>
              <a:t>获得</a:t>
            </a:r>
            <a:r>
              <a:rPr lang="en-US" altLang="zh-CN" sz="1000" dirty="0"/>
              <a:t>full</a:t>
            </a:r>
            <a:r>
              <a:rPr lang="zh-CN" altLang="en-US" sz="1000" dirty="0"/>
              <a:t>信号量进入</a:t>
            </a:r>
            <a:r>
              <a:rPr lang="en-US" altLang="zh-CN" sz="1000" dirty="0"/>
              <a:t>Ready</a:t>
            </a:r>
            <a:r>
              <a:rPr lang="zh-CN" altLang="en-US" sz="1000" dirty="0"/>
              <a:t>队列；</a:t>
            </a:r>
            <a:r>
              <a:rPr lang="en-US" altLang="zh-CN" sz="1000" dirty="0"/>
              <a:t>P1</a:t>
            </a:r>
            <a:r>
              <a:rPr lang="zh-CN" altLang="en-US" sz="1000" dirty="0"/>
              <a:t>完成该时间片从</a:t>
            </a:r>
            <a:r>
              <a:rPr lang="en-US" altLang="zh-CN" sz="1000" dirty="0"/>
              <a:t>Run</a:t>
            </a:r>
            <a:r>
              <a:rPr lang="zh-CN" altLang="en-US" sz="1000" dirty="0"/>
              <a:t>转换到</a:t>
            </a:r>
            <a:r>
              <a:rPr lang="en-US" altLang="zh-CN" sz="1000" dirty="0"/>
              <a:t>Ready</a:t>
            </a:r>
          </a:p>
          <a:p>
            <a:pPr eaLnBrk="1" hangingPunct="1">
              <a:defRPr/>
            </a:pPr>
            <a:endParaRPr lang="en-US" altLang="zh-CN" sz="1000" dirty="0"/>
          </a:p>
          <a:p>
            <a:pPr eaLnBrk="1" hangingPunct="1">
              <a:defRPr/>
            </a:pPr>
            <a:r>
              <a:rPr lang="en-US" altLang="zh-CN" sz="1000" dirty="0"/>
              <a:t>Ready</a:t>
            </a:r>
            <a:r>
              <a:rPr lang="zh-CN" altLang="en-US" sz="1000" dirty="0"/>
              <a:t>队列：</a:t>
            </a:r>
            <a:r>
              <a:rPr lang="en-US" altLang="zh-CN" sz="1000" dirty="0"/>
              <a:t>P2</a:t>
            </a:r>
            <a:r>
              <a:rPr lang="zh-CN" altLang="en-US" sz="1000" dirty="0"/>
              <a:t>、</a:t>
            </a:r>
            <a:r>
              <a:rPr lang="en-US" altLang="zh-CN" sz="1000" dirty="0"/>
              <a:t>C1</a:t>
            </a:r>
            <a:r>
              <a:rPr lang="zh-CN" altLang="en-US" sz="1000" dirty="0"/>
              <a:t>、</a:t>
            </a:r>
            <a:r>
              <a:rPr lang="en-US" altLang="zh-CN" sz="1000" dirty="0"/>
              <a:t>P1</a:t>
            </a:r>
          </a:p>
          <a:p>
            <a:pPr eaLnBrk="1" hangingPunct="1">
              <a:defRPr/>
            </a:pPr>
            <a:endParaRPr lang="en-US" altLang="zh-CN" sz="1000" dirty="0"/>
          </a:p>
          <a:p>
            <a:pPr eaLnBrk="1" hangingPunct="1">
              <a:defRPr/>
            </a:pPr>
            <a:r>
              <a:rPr lang="zh-CN" altLang="en-US" sz="1000" dirty="0"/>
              <a:t>第九个时间片： </a:t>
            </a:r>
            <a:r>
              <a:rPr lang="en-US" altLang="zh-CN" sz="1000" dirty="0"/>
              <a:t>P2 --》 run</a:t>
            </a:r>
            <a:r>
              <a:rPr lang="zh-CN" altLang="en-US" sz="1000" dirty="0"/>
              <a:t>，进入临界区；执行</a:t>
            </a:r>
            <a:r>
              <a:rPr lang="en-US" altLang="zh-CN" sz="1000" dirty="0"/>
              <a:t>signal</a:t>
            </a:r>
            <a:r>
              <a:rPr lang="zh-CN" altLang="en-US" sz="1000" dirty="0"/>
              <a:t>（</a:t>
            </a:r>
            <a:r>
              <a:rPr lang="en-US" altLang="zh-CN" sz="1000" dirty="0" err="1"/>
              <a:t>mutex</a:t>
            </a:r>
            <a:r>
              <a:rPr lang="zh-CN" altLang="en-US" sz="1000" dirty="0"/>
              <a:t>）导致</a:t>
            </a:r>
            <a:r>
              <a:rPr lang="en-US" altLang="zh-CN" sz="1000" dirty="0" err="1"/>
              <a:t>mutex.value</a:t>
            </a:r>
            <a:r>
              <a:rPr lang="en-US" altLang="zh-CN" sz="1000" dirty="0"/>
              <a:t>= -1 (-2+1&lt;=0)</a:t>
            </a:r>
            <a:r>
              <a:rPr lang="zh-CN" altLang="en-US" sz="1000" dirty="0"/>
              <a:t>，唤醒</a:t>
            </a:r>
            <a:r>
              <a:rPr lang="en-US" altLang="zh-CN" sz="1000" dirty="0" err="1"/>
              <a:t>mutex.L</a:t>
            </a:r>
            <a:r>
              <a:rPr lang="zh-CN" altLang="en-US" sz="1000" dirty="0"/>
              <a:t>中的第二个进程</a:t>
            </a:r>
            <a:r>
              <a:rPr lang="en-US" altLang="zh-CN" sz="1000" dirty="0"/>
              <a:t>P3</a:t>
            </a:r>
            <a:r>
              <a:rPr lang="zh-CN" altLang="en-US" sz="1000" dirty="0"/>
              <a:t>，使</a:t>
            </a:r>
            <a:r>
              <a:rPr lang="en-US" altLang="zh-CN" sz="1000" dirty="0"/>
              <a:t>P3</a:t>
            </a:r>
            <a:r>
              <a:rPr lang="zh-CN" altLang="en-US" sz="1000" dirty="0"/>
              <a:t>获得</a:t>
            </a:r>
            <a:r>
              <a:rPr lang="en-US" altLang="zh-CN" sz="1000" dirty="0" err="1"/>
              <a:t>mutex</a:t>
            </a:r>
            <a:r>
              <a:rPr lang="zh-CN" altLang="en-US" sz="1000" dirty="0"/>
              <a:t>信号量进入</a:t>
            </a:r>
            <a:r>
              <a:rPr lang="en-US" altLang="zh-CN" sz="1000" dirty="0"/>
              <a:t>Ready</a:t>
            </a:r>
            <a:r>
              <a:rPr lang="zh-CN" altLang="en-US" sz="1000" dirty="0"/>
              <a:t>队列；执行</a:t>
            </a:r>
            <a:r>
              <a:rPr lang="en-US" altLang="zh-CN" sz="1000" dirty="0"/>
              <a:t>signal</a:t>
            </a:r>
            <a:r>
              <a:rPr lang="zh-CN" altLang="en-US" sz="1000" dirty="0"/>
              <a:t>（</a:t>
            </a:r>
            <a:r>
              <a:rPr lang="en-US" altLang="zh-CN" sz="1000" dirty="0"/>
              <a:t>full</a:t>
            </a:r>
            <a:r>
              <a:rPr lang="zh-CN" altLang="en-US" sz="1000" dirty="0"/>
              <a:t>）导致</a:t>
            </a:r>
            <a:r>
              <a:rPr lang="en-US" altLang="zh-CN" sz="1000" dirty="0" err="1"/>
              <a:t>full.value</a:t>
            </a:r>
            <a:r>
              <a:rPr lang="en-US" altLang="zh-CN" sz="1000" dirty="0"/>
              <a:t>= 0 (-1+1&lt;=0)</a:t>
            </a:r>
            <a:r>
              <a:rPr lang="zh-CN" altLang="en-US" sz="1000" dirty="0"/>
              <a:t>，唤醒</a:t>
            </a:r>
            <a:r>
              <a:rPr lang="en-US" altLang="zh-CN" sz="1000" dirty="0" err="1"/>
              <a:t>full.L</a:t>
            </a:r>
            <a:r>
              <a:rPr lang="zh-CN" altLang="en-US" sz="1000" dirty="0"/>
              <a:t>中的第二个进程</a:t>
            </a:r>
            <a:r>
              <a:rPr lang="en-US" altLang="zh-CN" sz="1000" dirty="0"/>
              <a:t>C2</a:t>
            </a:r>
            <a:r>
              <a:rPr lang="zh-CN" altLang="en-US" sz="1000" dirty="0"/>
              <a:t>，使</a:t>
            </a:r>
            <a:r>
              <a:rPr lang="en-US" altLang="zh-CN" sz="1000" dirty="0"/>
              <a:t>C2</a:t>
            </a:r>
            <a:r>
              <a:rPr lang="zh-CN" altLang="en-US" sz="1000" dirty="0"/>
              <a:t>获得</a:t>
            </a:r>
            <a:r>
              <a:rPr lang="en-US" altLang="zh-CN" sz="1000" dirty="0"/>
              <a:t>full</a:t>
            </a:r>
            <a:r>
              <a:rPr lang="zh-CN" altLang="en-US" sz="1000" dirty="0"/>
              <a:t>信号量进入</a:t>
            </a:r>
            <a:r>
              <a:rPr lang="en-US" altLang="zh-CN" sz="1000" dirty="0"/>
              <a:t>Ready</a:t>
            </a:r>
            <a:r>
              <a:rPr lang="zh-CN" altLang="en-US" sz="1000" dirty="0"/>
              <a:t>队列；</a:t>
            </a:r>
            <a:r>
              <a:rPr lang="en-US" altLang="zh-CN" sz="1000" dirty="0"/>
              <a:t>P2</a:t>
            </a:r>
            <a:r>
              <a:rPr lang="zh-CN" altLang="en-US" sz="1000" dirty="0"/>
              <a:t>完成该时间片从</a:t>
            </a:r>
            <a:r>
              <a:rPr lang="en-US" altLang="zh-CN" sz="1000" dirty="0"/>
              <a:t>Run</a:t>
            </a:r>
            <a:r>
              <a:rPr lang="zh-CN" altLang="en-US" sz="1000" dirty="0"/>
              <a:t>转换到</a:t>
            </a:r>
            <a:r>
              <a:rPr lang="en-US" altLang="zh-CN" sz="1000" dirty="0"/>
              <a:t>Ready</a:t>
            </a:r>
          </a:p>
          <a:p>
            <a:pPr eaLnBrk="1" hangingPunct="1">
              <a:defRPr/>
            </a:pPr>
            <a:endParaRPr lang="en-US" altLang="zh-CN" sz="1000" dirty="0"/>
          </a:p>
          <a:p>
            <a:pPr eaLnBrk="1" hangingPunct="1">
              <a:defRPr/>
            </a:pPr>
            <a:r>
              <a:rPr lang="en-US" altLang="zh-CN" sz="1000" dirty="0"/>
              <a:t>Ready</a:t>
            </a:r>
            <a:r>
              <a:rPr lang="zh-CN" altLang="en-US" sz="1000" dirty="0"/>
              <a:t>队列：</a:t>
            </a:r>
            <a:r>
              <a:rPr lang="en-US" altLang="zh-CN" sz="1000" dirty="0"/>
              <a:t>C1</a:t>
            </a:r>
            <a:r>
              <a:rPr lang="zh-CN" altLang="en-US" sz="1000" dirty="0"/>
              <a:t>、</a:t>
            </a:r>
            <a:r>
              <a:rPr lang="en-US" altLang="zh-CN" sz="1000" dirty="0"/>
              <a:t>P1</a:t>
            </a:r>
            <a:r>
              <a:rPr lang="zh-CN" altLang="en-US" sz="1000" dirty="0"/>
              <a:t>、</a:t>
            </a:r>
            <a:r>
              <a:rPr lang="en-US" altLang="zh-CN" sz="1000" dirty="0"/>
              <a:t>P3</a:t>
            </a:r>
            <a:r>
              <a:rPr lang="zh-CN" altLang="en-US" sz="1000" dirty="0"/>
              <a:t>、</a:t>
            </a:r>
            <a:r>
              <a:rPr lang="en-US" altLang="zh-CN" sz="1000" dirty="0"/>
              <a:t>C2</a:t>
            </a:r>
            <a:r>
              <a:rPr lang="zh-CN" altLang="en-US" sz="1000" dirty="0"/>
              <a:t>、</a:t>
            </a:r>
            <a:r>
              <a:rPr lang="en-US" altLang="zh-CN" sz="1000" dirty="0"/>
              <a:t>P2</a:t>
            </a:r>
          </a:p>
          <a:p>
            <a:pPr eaLnBrk="1" hangingPunct="1">
              <a:defRPr/>
            </a:pPr>
            <a:endParaRPr lang="en-US" altLang="zh-CN" sz="1000" dirty="0"/>
          </a:p>
          <a:p>
            <a:pPr eaLnBrk="1" hangingPunct="1">
              <a:defRPr/>
            </a:pPr>
            <a:endParaRPr lang="en-US" altLang="zh-CN" sz="1000" dirty="0"/>
          </a:p>
          <a:p>
            <a:pPr eaLnBrk="1" hangingPunct="1">
              <a:defRPr/>
            </a:pPr>
            <a:r>
              <a:rPr lang="zh-CN" altLang="en-US" sz="1000" dirty="0"/>
              <a:t>第十个时间片：</a:t>
            </a:r>
            <a:r>
              <a:rPr lang="en-US" altLang="zh-CN" sz="1000" dirty="0"/>
              <a:t>C1 --》 run</a:t>
            </a:r>
            <a:r>
              <a:rPr lang="zh-CN" altLang="en-US" sz="1000" dirty="0"/>
              <a:t>，</a:t>
            </a:r>
            <a:r>
              <a:rPr lang="en-US" altLang="zh-CN" sz="1000" dirty="0"/>
              <a:t>wait</a:t>
            </a:r>
            <a:r>
              <a:rPr lang="zh-CN" altLang="en-US" sz="1000" dirty="0"/>
              <a:t>（</a:t>
            </a:r>
            <a:r>
              <a:rPr lang="en-US" altLang="zh-CN" sz="1000" dirty="0" err="1"/>
              <a:t>mutex</a:t>
            </a:r>
            <a:r>
              <a:rPr lang="zh-CN" altLang="en-US" sz="1000" dirty="0"/>
              <a:t>）</a:t>
            </a:r>
          </a:p>
          <a:p>
            <a:pPr eaLnBrk="1" hangingPunct="1">
              <a:defRPr/>
            </a:pPr>
            <a:endParaRPr lang="en-US" altLang="zh-CN" sz="1000" dirty="0"/>
          </a:p>
        </p:txBody>
      </p:sp>
    </p:spTree>
    <p:extLst>
      <p:ext uri="{BB962C8B-B14F-4D97-AF65-F5344CB8AC3E}">
        <p14:creationId xmlns:p14="http://schemas.microsoft.com/office/powerpoint/2010/main" val="372281480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zh-CN" sz="1000" dirty="0"/>
          </a:p>
        </p:txBody>
      </p:sp>
    </p:spTree>
    <p:extLst>
      <p:ext uri="{BB962C8B-B14F-4D97-AF65-F5344CB8AC3E}">
        <p14:creationId xmlns:p14="http://schemas.microsoft.com/office/powerpoint/2010/main" val="421222565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a:t>由</a:t>
            </a:r>
            <a:r>
              <a:rPr lang="en-US" altLang="zh-CN" sz="1000" dirty="0" err="1"/>
              <a:t>Dijkstra</a:t>
            </a:r>
            <a:r>
              <a:rPr lang="zh-CN" altLang="en-US" sz="1000" dirty="0"/>
              <a:t>提出并解决的哲学家进餐问题</a:t>
            </a:r>
            <a:r>
              <a:rPr lang="en-US" altLang="zh-CN" sz="1000" dirty="0"/>
              <a:t>(The Dinning Philosophers Problem)</a:t>
            </a:r>
            <a:r>
              <a:rPr lang="zh-CN" altLang="en-US" sz="1000" dirty="0"/>
              <a:t>是典型的同步问题。该问题是描述有五个哲学家共用一张圆桌，分别坐在周围的五张椅子上，在圆桌上有五个碗和五只筷子，他们的生活方式是交替地进行思考和进餐。平时，一个哲学家进行思考，饥饿时便试图取用其左右最靠近他的筷子，只有在他拿到两只筷子时才能进餐。进餐完毕，放下筷子继续思考。</a:t>
            </a:r>
          </a:p>
          <a:p>
            <a:pPr eaLnBrk="1" hangingPunct="1">
              <a:defRPr/>
            </a:pPr>
            <a:endParaRPr lang="en-US" altLang="zh-CN" sz="1000" dirty="0"/>
          </a:p>
        </p:txBody>
      </p:sp>
    </p:spTree>
    <p:extLst>
      <p:ext uri="{BB962C8B-B14F-4D97-AF65-F5344CB8AC3E}">
        <p14:creationId xmlns:p14="http://schemas.microsoft.com/office/powerpoint/2010/main" val="98450541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sz="1000" dirty="0">
                <a:latin typeface="Arial" charset="0"/>
                <a:ea typeface="宋体" charset="0"/>
              </a:rPr>
              <a:t>可能会引起死锁</a:t>
            </a:r>
            <a:endParaRPr lang="zh-CN" altLang="zh-CN" sz="1000" dirty="0">
              <a:latin typeface="Arial" charset="0"/>
              <a:ea typeface="宋体" charset="0"/>
            </a:endParaRPr>
          </a:p>
        </p:txBody>
      </p:sp>
    </p:spTree>
    <p:extLst>
      <p:ext uri="{BB962C8B-B14F-4D97-AF65-F5344CB8AC3E}">
        <p14:creationId xmlns:p14="http://schemas.microsoft.com/office/powerpoint/2010/main" val="145945074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a:t>一个数据文件或记录，可被多个进程共享，我们把只要求读该文件的进程称为“</a:t>
            </a:r>
            <a:r>
              <a:rPr lang="en-US" altLang="zh-CN" sz="1000" dirty="0"/>
              <a:t>Reader</a:t>
            </a:r>
            <a:r>
              <a:rPr lang="zh-CN" altLang="en-US" sz="1000" dirty="0"/>
              <a:t>进程”，其他进程则称为“</a:t>
            </a:r>
            <a:r>
              <a:rPr lang="en-US" altLang="zh-CN" sz="1000" dirty="0"/>
              <a:t>Writer </a:t>
            </a:r>
            <a:r>
              <a:rPr lang="zh-CN" altLang="en-US" sz="1000" dirty="0"/>
              <a:t>进程”。允许多个进程同时读一个共享对象，因为读操作不会使数据文件混乱。但不允许一个</a:t>
            </a:r>
            <a:r>
              <a:rPr lang="en-US" altLang="zh-CN" sz="1000" dirty="0"/>
              <a:t>Writer </a:t>
            </a:r>
            <a:r>
              <a:rPr lang="zh-CN" altLang="en-US" sz="1000" dirty="0"/>
              <a:t>进程和其他</a:t>
            </a:r>
            <a:r>
              <a:rPr lang="en-US" altLang="zh-CN" sz="1000" dirty="0"/>
              <a:t>Reader </a:t>
            </a:r>
            <a:r>
              <a:rPr lang="zh-CN" altLang="en-US" sz="1000" dirty="0"/>
              <a:t>进程或</a:t>
            </a:r>
            <a:r>
              <a:rPr lang="en-US" altLang="zh-CN" sz="1000" dirty="0"/>
              <a:t>Writer </a:t>
            </a:r>
            <a:r>
              <a:rPr lang="zh-CN" altLang="en-US" sz="1000" dirty="0"/>
              <a:t>进程同时访问共享对象，因为这种访问将会引起混乱。所谓“读者</a:t>
            </a:r>
            <a:r>
              <a:rPr lang="en-US" altLang="zh-CN" sz="1000" dirty="0"/>
              <a:t>—</a:t>
            </a:r>
            <a:r>
              <a:rPr lang="zh-CN" altLang="en-US" sz="1000" dirty="0"/>
              <a:t>写者问题</a:t>
            </a:r>
            <a:r>
              <a:rPr lang="en-US" altLang="zh-CN" sz="1000" dirty="0"/>
              <a:t>(Reader-Writer Problem)”</a:t>
            </a:r>
            <a:r>
              <a:rPr lang="zh-CN" altLang="en-US" sz="1000" dirty="0"/>
              <a:t>是指保证一个</a:t>
            </a:r>
            <a:r>
              <a:rPr lang="en-US" altLang="zh-CN" sz="1000" dirty="0"/>
              <a:t>Writer </a:t>
            </a:r>
            <a:r>
              <a:rPr lang="zh-CN" altLang="en-US" sz="1000" dirty="0"/>
              <a:t>进程必须与其他进程互斥地访问共享对象的同步问题。读者</a:t>
            </a:r>
            <a:r>
              <a:rPr lang="en-US" altLang="zh-CN" sz="1000" dirty="0"/>
              <a:t>—</a:t>
            </a:r>
            <a:r>
              <a:rPr lang="zh-CN" altLang="en-US" sz="1000" dirty="0"/>
              <a:t>写者问题常被用来测试新同步原语。</a:t>
            </a:r>
          </a:p>
          <a:p>
            <a:pPr eaLnBrk="1" hangingPunct="1">
              <a:defRPr/>
            </a:pPr>
            <a:endParaRPr lang="zh-CN" altLang="zh-CN" sz="1000" dirty="0">
              <a:latin typeface="Arial" charset="0"/>
              <a:ea typeface="宋体" charset="0"/>
            </a:endParaRPr>
          </a:p>
        </p:txBody>
      </p:sp>
    </p:spTree>
    <p:extLst>
      <p:ext uri="{BB962C8B-B14F-4D97-AF65-F5344CB8AC3E}">
        <p14:creationId xmlns:p14="http://schemas.microsoft.com/office/powerpoint/2010/main" val="176569294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sz="1000" dirty="0">
              <a:latin typeface="Arial" charset="0"/>
              <a:ea typeface="宋体" charset="0"/>
            </a:endParaRPr>
          </a:p>
        </p:txBody>
      </p:sp>
    </p:spTree>
    <p:extLst>
      <p:ext uri="{BB962C8B-B14F-4D97-AF65-F5344CB8AC3E}">
        <p14:creationId xmlns:p14="http://schemas.microsoft.com/office/powerpoint/2010/main" val="1080475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9C7ADA40-7830-714A-B264-F0E3CC97755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ED8B2049-E920-4E4A-9B45-2613F8272D8C}" type="slidenum">
              <a:rPr lang="en-US" altLang="zh-CN"/>
              <a:pPr>
                <a:defRPr/>
              </a:pPr>
              <a:t>12</a:t>
            </a:fld>
            <a:endParaRPr lang="en-US" altLang="zh-CN"/>
          </a:p>
        </p:txBody>
      </p:sp>
      <p:sp>
        <p:nvSpPr>
          <p:cNvPr id="28675" name="Rectangle 2">
            <a:extLst>
              <a:ext uri="{FF2B5EF4-FFF2-40B4-BE49-F238E27FC236}">
                <a16:creationId xmlns:a16="http://schemas.microsoft.com/office/drawing/2014/main" id="{EB2D13E7-F3DE-9C4F-9342-0A4C4C1AC93C}"/>
              </a:ext>
            </a:extLst>
          </p:cNvPr>
          <p:cNvSpPr>
            <a:spLocks noGrp="1" noRot="1" noChangeAspect="1" noChangeArrowheads="1" noTextEdit="1"/>
          </p:cNvSpPr>
          <p:nvPr>
            <p:ph type="sldImg"/>
          </p:nvPr>
        </p:nvSpPr>
        <p:spPr>
          <a:xfrm>
            <a:off x="379413" y="685800"/>
            <a:ext cx="6097587" cy="3430588"/>
          </a:xfrm>
          <a:ln/>
        </p:spPr>
      </p:sp>
      <p:sp>
        <p:nvSpPr>
          <p:cNvPr id="28676" name="Rectangle 3">
            <a:extLst>
              <a:ext uri="{FF2B5EF4-FFF2-40B4-BE49-F238E27FC236}">
                <a16:creationId xmlns:a16="http://schemas.microsoft.com/office/drawing/2014/main" id="{EEC462B0-F443-CF46-A78A-F199E2E46B1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Arial" charset="0"/>
              <a:ea typeface="宋体" charset="0"/>
            </a:endParaRPr>
          </a:p>
        </p:txBody>
      </p:sp>
    </p:spTree>
    <p:extLst>
      <p:ext uri="{BB962C8B-B14F-4D97-AF65-F5344CB8AC3E}">
        <p14:creationId xmlns:p14="http://schemas.microsoft.com/office/powerpoint/2010/main" val="390639531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sz="1000" dirty="0">
              <a:latin typeface="Arial" charset="0"/>
              <a:ea typeface="宋体" charset="0"/>
            </a:endParaRPr>
          </a:p>
        </p:txBody>
      </p:sp>
    </p:spTree>
    <p:extLst>
      <p:ext uri="{BB962C8B-B14F-4D97-AF65-F5344CB8AC3E}">
        <p14:creationId xmlns:p14="http://schemas.microsoft.com/office/powerpoint/2010/main" val="123570371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lnSpc>
                <a:spcPct val="80000"/>
              </a:lnSpc>
              <a:defRPr/>
            </a:pPr>
            <a:r>
              <a:rPr lang="en-US" altLang="zh-CN" sz="1200" dirty="0"/>
              <a:t>2.6</a:t>
            </a:r>
            <a:r>
              <a:rPr lang="zh-CN" altLang="en-US" sz="1200" dirty="0"/>
              <a:t>节内容，</a:t>
            </a:r>
            <a:r>
              <a:rPr lang="zh-CN" altLang="en-US" sz="1200"/>
              <a:t>略讲（</a:t>
            </a:r>
            <a:r>
              <a:rPr lang="zh-CN" altLang="en-US" sz="1200" dirty="0"/>
              <a:t>带</a:t>
            </a:r>
            <a:r>
              <a:rPr lang="zh-CN" altLang="en-US" sz="1200"/>
              <a:t>*部分选讲）</a:t>
            </a:r>
            <a:endParaRPr lang="zh-CN" altLang="en-US" sz="120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23E544-FF8F-4F6E-B246-DDE628A3566E}" type="slidenum">
              <a:rPr kumimoji="0" lang="zh-CN" altLang="en-US"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en-US" altLang="zh-CN" sz="1200" b="0" i="0" u="none" strike="noStrike" kern="1200" cap="none" spc="0" normalizeH="0" baseline="0" noProof="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8019712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2" eaLnBrk="1" hangingPunct="1">
              <a:defRPr/>
            </a:pPr>
            <a:endParaRPr lang="en-US" altLang="zh-CN" sz="1400" b="1" dirty="0">
              <a:effectLst>
                <a:outerShdw blurRad="38100" dist="38100" dir="2700000" algn="tl">
                  <a:srgbClr val="C0C0C0"/>
                </a:outerShdw>
              </a:effectLst>
              <a:latin typeface="楷体_GB2312" charset="0"/>
              <a:ea typeface="楷体_GB2312" charset="0"/>
            </a:endParaRPr>
          </a:p>
          <a:p>
            <a:pPr eaLnBrk="1" hangingPunct="1">
              <a:lnSpc>
                <a:spcPct val="120000"/>
              </a:lnSpc>
              <a:spcBef>
                <a:spcPct val="40000"/>
              </a:spcBef>
              <a:defRPr/>
            </a:pPr>
            <a:r>
              <a:rPr lang="en-US" altLang="zh-CN" b="1" dirty="0">
                <a:latin typeface="Arial" charset="0"/>
                <a:ea typeface="宋体" charset="0"/>
              </a:rPr>
              <a:t>①</a:t>
            </a:r>
            <a:r>
              <a:rPr lang="zh-CN" altLang="en-US" b="1" dirty="0">
                <a:latin typeface="Arial" charset="0"/>
                <a:ea typeface="宋体" charset="0"/>
              </a:rPr>
              <a:t>低级通信：以信号量作为通信工具，由于其所交换的信息量少而被归结为低级通信。</a:t>
            </a:r>
          </a:p>
          <a:p>
            <a:pPr eaLnBrk="1" hangingPunct="1">
              <a:lnSpc>
                <a:spcPct val="120000"/>
              </a:lnSpc>
              <a:spcBef>
                <a:spcPct val="40000"/>
              </a:spcBef>
              <a:defRPr/>
            </a:pPr>
            <a:r>
              <a:rPr lang="zh-CN" altLang="en-US" b="1" dirty="0">
                <a:latin typeface="Arial" charset="0"/>
                <a:ea typeface="宋体" charset="0"/>
              </a:rPr>
              <a:t>②高级通信：是指用户可直接利用操作系统所提供的一组通信命令，高效地传送大量数据的一种通信方式。</a:t>
            </a:r>
          </a:p>
          <a:p>
            <a:pPr eaLnBrk="1" hangingPunct="1">
              <a:defRPr/>
            </a:pPr>
            <a:endParaRPr lang="zh-CN" altLang="zh-CN" sz="1000" dirty="0">
              <a:latin typeface="Arial" charset="0"/>
              <a:ea typeface="宋体" charset="0"/>
            </a:endParaRPr>
          </a:p>
        </p:txBody>
      </p:sp>
    </p:spTree>
    <p:extLst>
      <p:ext uri="{BB962C8B-B14F-4D97-AF65-F5344CB8AC3E}">
        <p14:creationId xmlns:p14="http://schemas.microsoft.com/office/powerpoint/2010/main" val="142541983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28600" indent="-228600" eaLnBrk="1" hangingPunct="1">
              <a:defRPr/>
            </a:pPr>
            <a:r>
              <a:rPr lang="zh-CN" altLang="en-US" sz="1000" b="1" dirty="0"/>
              <a:t>消息传递系统中，进程间的数据交换，是以格式化的消息为单位的；程序员直接利用系统提供的一组通信命令（原语）进行通信。</a:t>
            </a:r>
          </a:p>
          <a:p>
            <a:pPr marL="228600" indent="-228600" eaLnBrk="1" hangingPunct="1">
              <a:defRPr/>
            </a:pPr>
            <a:endParaRPr lang="zh-CN" altLang="en-US" sz="1000" b="1" dirty="0"/>
          </a:p>
          <a:p>
            <a:pPr marL="228600" indent="-228600" eaLnBrk="1" hangingPunct="1">
              <a:defRPr/>
            </a:pPr>
            <a:r>
              <a:rPr lang="en-US" altLang="zh-CN" sz="1000" b="1" dirty="0"/>
              <a:t>1</a:t>
            </a:r>
            <a:r>
              <a:rPr lang="zh-CN" altLang="en-US" sz="1000" b="1" dirty="0"/>
              <a:t>．共享存储器系统</a:t>
            </a:r>
          </a:p>
          <a:p>
            <a:pPr marL="228600" indent="-228600" eaLnBrk="1" hangingPunct="1">
              <a:defRPr/>
            </a:pPr>
            <a:r>
              <a:rPr lang="zh-CN" altLang="en-US" sz="1000" b="1" dirty="0"/>
              <a:t>在共享存储器系统</a:t>
            </a:r>
            <a:r>
              <a:rPr lang="en-US" altLang="zh-CN" sz="1000" b="1" dirty="0"/>
              <a:t>(Shared-Memory System)</a:t>
            </a:r>
            <a:r>
              <a:rPr lang="zh-CN" altLang="en-US" sz="1000" b="1" dirty="0"/>
              <a:t>中，相互通信的进程共享某些数据结构或共享存储区，进程之间能够通过这些空间进行通信。据此，又可把它们分成以下两种类型：</a:t>
            </a:r>
          </a:p>
          <a:p>
            <a:pPr marL="228600" indent="-228600" eaLnBrk="1" hangingPunct="1">
              <a:buFontTx/>
              <a:buAutoNum type="arabicParenBoth"/>
              <a:defRPr/>
            </a:pPr>
            <a:r>
              <a:rPr lang="zh-CN" altLang="en-US" sz="1000" b="1" dirty="0"/>
              <a:t>基于共享数据结构的通信方式。在这种通信方式中，要求诸进程公用某些数据结构，借以实现诸进程间的信息交换。如在生产者</a:t>
            </a:r>
            <a:r>
              <a:rPr lang="en-US" altLang="zh-CN" sz="1000" b="1" dirty="0"/>
              <a:t>—</a:t>
            </a:r>
            <a:r>
              <a:rPr lang="zh-CN" altLang="en-US" sz="1000" b="1" dirty="0"/>
              <a:t>消费者问题中，就是用有界缓冲区这种数据结构来实现通信的。这里，公用数据结构的设置及对进程间同步的处理，都是程序员的职责。这无疑增加了程序员的负担，而操作系统却只须提供共享存储器。因此，这种通信方式是低效的，只适于传递相对少量的数据。</a:t>
            </a:r>
          </a:p>
          <a:p>
            <a:pPr marL="228600" indent="-228600" eaLnBrk="1" hangingPunct="1">
              <a:buFontTx/>
              <a:buAutoNum type="arabicParenBoth"/>
              <a:defRPr/>
            </a:pPr>
            <a:endParaRPr lang="zh-CN" altLang="en-US" sz="1000" b="1" dirty="0"/>
          </a:p>
          <a:p>
            <a:pPr marL="228600" indent="-228600" eaLnBrk="1" hangingPunct="1">
              <a:defRPr/>
            </a:pPr>
            <a:r>
              <a:rPr lang="en-US" altLang="zh-CN" sz="1000" b="1" dirty="0"/>
              <a:t>(2) </a:t>
            </a:r>
            <a:r>
              <a:rPr lang="zh-CN" altLang="en-US" sz="1000" b="1" dirty="0"/>
              <a:t>基于共享存储区的通信方式。为了传输大量数据，在存储器中划出了一块共享存储区，诸进程可通过对共享存储区中数据的读或写来实现通信。这种通信方式属于高级通信。进程在通信前，先向系统申请获得共享存储区中的一个分区，并指定该分区的关键字；若系统已经给其他进程分配了这样的分区，则将该分区的描述符返回给申请者，继之，由申请者把获得的共享存储分区连接到本进程上；此后，便可像读、写普通存储器一样地读、</a:t>
            </a:r>
            <a:r>
              <a:rPr lang="zh-CN" altLang="en-US" sz="1000" dirty="0"/>
              <a:t>写该公用存储分区。</a:t>
            </a:r>
            <a:endParaRPr lang="zh-CN" altLang="zh-CN" sz="1000" dirty="0">
              <a:latin typeface="Arial" charset="0"/>
              <a:ea typeface="宋体" charset="0"/>
            </a:endParaRPr>
          </a:p>
        </p:txBody>
      </p:sp>
    </p:spTree>
    <p:extLst>
      <p:ext uri="{BB962C8B-B14F-4D97-AF65-F5344CB8AC3E}">
        <p14:creationId xmlns:p14="http://schemas.microsoft.com/office/powerpoint/2010/main" val="302969371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r>
              <a:rPr lang="zh-CN" altLang="en-US" sz="1000" b="1" dirty="0"/>
              <a:t>所谓</a:t>
            </a:r>
            <a:r>
              <a:rPr lang="zh-CN" altLang="en-US" sz="1000" b="1" dirty="0">
                <a:latin typeface="Courier New" panose="02070309020205020404" pitchFamily="49" charset="0"/>
              </a:rPr>
              <a:t>“</a:t>
            </a:r>
            <a:r>
              <a:rPr lang="zh-CN" altLang="en-US" sz="1000" b="1" dirty="0"/>
              <a:t>管道</a:t>
            </a:r>
            <a:r>
              <a:rPr lang="zh-CN" altLang="en-US" sz="1000" b="1" dirty="0">
                <a:latin typeface="Courier New" panose="02070309020205020404" pitchFamily="49" charset="0"/>
              </a:rPr>
              <a:t>”</a:t>
            </a:r>
            <a:r>
              <a:rPr lang="zh-CN" altLang="en-US" sz="1000" b="1" dirty="0"/>
              <a:t>，是指用于连接一个读进程和一个写进程以实现他们之间通信的一个共享文件，又名</a:t>
            </a:r>
            <a:r>
              <a:rPr lang="en-US" altLang="zh-CN" sz="1000" b="1" dirty="0"/>
              <a:t>pipe</a:t>
            </a:r>
            <a:r>
              <a:rPr lang="zh-CN" altLang="en-US" sz="1000" b="1" dirty="0"/>
              <a:t>文件。</a:t>
            </a:r>
          </a:p>
          <a:p>
            <a:pPr eaLnBrk="1" hangingPunct="1">
              <a:lnSpc>
                <a:spcPct val="110000"/>
              </a:lnSpc>
              <a:defRPr/>
            </a:pPr>
            <a:r>
              <a:rPr lang="zh-CN" altLang="en-US" sz="1000" b="1" dirty="0"/>
              <a:t>         管道机制必须提供以下</a:t>
            </a:r>
            <a:r>
              <a:rPr lang="zh-CN" altLang="en-US" sz="1000" b="1" dirty="0">
                <a:solidFill>
                  <a:srgbClr val="FF3300"/>
                </a:solidFill>
              </a:rPr>
              <a:t>三</a:t>
            </a:r>
            <a:r>
              <a:rPr lang="zh-CN" altLang="en-US" sz="1000" b="1" dirty="0"/>
              <a:t>方面的协调能力：</a:t>
            </a:r>
          </a:p>
          <a:p>
            <a:pPr eaLnBrk="1" hangingPunct="1">
              <a:lnSpc>
                <a:spcPct val="110000"/>
              </a:lnSpc>
              <a:defRPr/>
            </a:pPr>
            <a:r>
              <a:rPr lang="zh-CN" altLang="en-US" sz="1000" b="1" dirty="0"/>
              <a:t>    ①互斥使用管道。</a:t>
            </a:r>
            <a:r>
              <a:rPr lang="zh-CN" altLang="en-US" dirty="0"/>
              <a:t>，即当一个进程正在对</a:t>
            </a:r>
            <a:r>
              <a:rPr lang="en-US" altLang="zh-CN" dirty="0"/>
              <a:t>pipe</a:t>
            </a:r>
            <a:r>
              <a:rPr lang="zh-CN" altLang="en-US" dirty="0"/>
              <a:t>执行读</a:t>
            </a:r>
            <a:r>
              <a:rPr lang="en-US" altLang="zh-CN" dirty="0"/>
              <a:t>/</a:t>
            </a:r>
            <a:r>
              <a:rPr lang="zh-CN" altLang="en-US" dirty="0"/>
              <a:t>写操作时，其它</a:t>
            </a:r>
            <a:r>
              <a:rPr lang="en-US" altLang="zh-CN" dirty="0"/>
              <a:t>(</a:t>
            </a:r>
            <a:r>
              <a:rPr lang="zh-CN" altLang="en-US" dirty="0"/>
              <a:t>另一</a:t>
            </a:r>
            <a:r>
              <a:rPr lang="en-US" altLang="zh-CN" dirty="0"/>
              <a:t>)</a:t>
            </a:r>
            <a:r>
              <a:rPr lang="zh-CN" altLang="en-US" dirty="0"/>
              <a:t>进程必须等待。</a:t>
            </a:r>
            <a:endParaRPr lang="zh-CN" altLang="en-US" sz="1000" b="1" dirty="0"/>
          </a:p>
          <a:p>
            <a:pPr eaLnBrk="1" hangingPunct="1">
              <a:defRPr/>
            </a:pPr>
            <a:r>
              <a:rPr lang="zh-CN" altLang="en-US" sz="1000" b="1" dirty="0"/>
              <a:t>    ②同步读写关系。</a:t>
            </a:r>
            <a:r>
              <a:rPr lang="zh-CN" altLang="en-US" b="1" dirty="0"/>
              <a:t>，指当写</a:t>
            </a:r>
            <a:r>
              <a:rPr lang="en-US" altLang="zh-CN" b="1" dirty="0"/>
              <a:t>(</a:t>
            </a:r>
            <a:r>
              <a:rPr lang="zh-CN" altLang="en-US" b="1" dirty="0"/>
              <a:t>输入</a:t>
            </a:r>
            <a:r>
              <a:rPr lang="en-US" altLang="zh-CN" b="1" dirty="0"/>
              <a:t>)</a:t>
            </a:r>
            <a:r>
              <a:rPr lang="zh-CN" altLang="en-US" b="1" dirty="0"/>
              <a:t>进程把一定数量</a:t>
            </a:r>
            <a:r>
              <a:rPr lang="en-US" altLang="zh-CN" b="1" dirty="0"/>
              <a:t>(</a:t>
            </a:r>
            <a:r>
              <a:rPr lang="zh-CN" altLang="en-US" b="1" dirty="0"/>
              <a:t>如</a:t>
            </a:r>
            <a:r>
              <a:rPr lang="en-US" altLang="zh-CN" b="1" dirty="0"/>
              <a:t>4 KB)</a:t>
            </a:r>
            <a:r>
              <a:rPr lang="zh-CN" altLang="en-US" b="1" dirty="0"/>
              <a:t>的数据写入</a:t>
            </a:r>
            <a:r>
              <a:rPr lang="en-US" altLang="zh-CN" b="1" dirty="0"/>
              <a:t>pipe</a:t>
            </a:r>
            <a:r>
              <a:rPr lang="zh-CN" altLang="en-US" b="1" dirty="0"/>
              <a:t>，便去睡眠等待，直到读</a:t>
            </a:r>
            <a:r>
              <a:rPr lang="en-US" altLang="zh-CN" b="1" dirty="0"/>
              <a:t>(</a:t>
            </a:r>
            <a:r>
              <a:rPr lang="zh-CN" altLang="en-US" b="1" dirty="0"/>
              <a:t>输出</a:t>
            </a:r>
            <a:r>
              <a:rPr lang="en-US" altLang="zh-CN" b="1" dirty="0"/>
              <a:t>)</a:t>
            </a:r>
            <a:r>
              <a:rPr lang="zh-CN" altLang="en-US" b="1" dirty="0"/>
              <a:t>进程取走数据后，再把它唤醒。当读进程读一空</a:t>
            </a:r>
            <a:r>
              <a:rPr lang="en-US" altLang="zh-CN" b="1" dirty="0"/>
              <a:t>pipe</a:t>
            </a:r>
            <a:r>
              <a:rPr lang="zh-CN" altLang="en-US" b="1" dirty="0"/>
              <a:t>时，也应睡眠等待，直至写进程将数据写入管道后，才将之唤醒。</a:t>
            </a:r>
            <a:endParaRPr lang="zh-CN" altLang="en-US" sz="1000" b="1" dirty="0"/>
          </a:p>
          <a:p>
            <a:pPr eaLnBrk="1" hangingPunct="1">
              <a:lnSpc>
                <a:spcPct val="110000"/>
              </a:lnSpc>
              <a:defRPr/>
            </a:pPr>
            <a:r>
              <a:rPr lang="zh-CN" altLang="en-US" sz="1000" b="1" dirty="0"/>
              <a:t>    ③确定对方是否存在，只有确定了对方已存在时，才能进行通信。 </a:t>
            </a:r>
            <a:endParaRPr lang="zh-CN" altLang="en-US" sz="1000" dirty="0"/>
          </a:p>
          <a:p>
            <a:pPr eaLnBrk="1" hangingPunct="1">
              <a:defRPr/>
            </a:pPr>
            <a:endParaRPr lang="zh-CN" altLang="zh-CN" sz="1000" dirty="0">
              <a:latin typeface="Arial" charset="0"/>
              <a:ea typeface="宋体" charset="0"/>
            </a:endParaRPr>
          </a:p>
        </p:txBody>
      </p:sp>
    </p:spTree>
    <p:extLst>
      <p:ext uri="{BB962C8B-B14F-4D97-AF65-F5344CB8AC3E}">
        <p14:creationId xmlns:p14="http://schemas.microsoft.com/office/powerpoint/2010/main" val="421713032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endParaRPr lang="zh-CN" altLang="en-US" sz="1000" b="1" dirty="0"/>
          </a:p>
        </p:txBody>
      </p:sp>
    </p:spTree>
    <p:extLst>
      <p:ext uri="{BB962C8B-B14F-4D97-AF65-F5344CB8AC3E}">
        <p14:creationId xmlns:p14="http://schemas.microsoft.com/office/powerpoint/2010/main" val="20068070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b="1" dirty="0">
                <a:effectLst>
                  <a:outerShdw blurRad="38100" dist="38100" dir="2700000" algn="tl">
                    <a:srgbClr val="C0C0C0"/>
                  </a:outerShdw>
                </a:effectLst>
                <a:ea typeface="楷体_GB2312" pitchFamily="49" charset="-122"/>
              </a:rPr>
              <a:t>二、间接（可以实现非实时通信）</a:t>
            </a:r>
            <a:r>
              <a:rPr lang="zh-CN" altLang="en-US" sz="1000" b="1" dirty="0"/>
              <a:t> 指进程之间利用信箱的通信方式。发送进程发送给目标进程的消息存放信箱；接收进程则从该信箱中，取出对方发送给自己的消息；消息在信箱中可以安全地保存，只允许核准的目标用户随时读取。</a:t>
            </a:r>
          </a:p>
          <a:p>
            <a:pPr eaLnBrk="1" hangingPunct="1">
              <a:defRPr/>
            </a:pPr>
            <a:endParaRPr lang="zh-CN" altLang="en-US" sz="1000" b="1" dirty="0"/>
          </a:p>
          <a:p>
            <a:pPr eaLnBrk="1" hangingPunct="1">
              <a:defRPr/>
            </a:pPr>
            <a:r>
              <a:rPr lang="zh-CN" altLang="en-US" sz="1000" b="1" dirty="0"/>
              <a:t>   ★系统为信箱通信提供了若干条原语，分别用于信箱的创建、撤消和消息的发送、接收等。 </a:t>
            </a:r>
            <a:endParaRPr lang="zh-CN" altLang="en-US" b="1" dirty="0">
              <a:effectLst>
                <a:outerShdw blurRad="38100" dist="38100" dir="2700000" algn="tl">
                  <a:srgbClr val="C0C0C0"/>
                </a:outerShdw>
              </a:effectLst>
              <a:ea typeface="楷体_GB2312" pitchFamily="49" charset="-122"/>
            </a:endParaRPr>
          </a:p>
          <a:p>
            <a:pPr lvl="1" eaLnBrk="1" hangingPunct="1">
              <a:defRPr/>
            </a:pPr>
            <a:r>
              <a:rPr lang="zh-CN" altLang="en-US" b="1" dirty="0">
                <a:effectLst>
                  <a:outerShdw blurRad="38100" dist="38100" dir="2700000" algn="tl">
                    <a:srgbClr val="C0C0C0"/>
                  </a:outerShdw>
                </a:effectLst>
                <a:ea typeface="楷体_GB2312" pitchFamily="49" charset="-122"/>
              </a:rPr>
              <a:t>优点：在读</a:t>
            </a:r>
            <a:r>
              <a:rPr lang="en-US" altLang="zh-CN" b="1" dirty="0">
                <a:effectLst>
                  <a:outerShdw blurRad="38100" dist="38100" dir="2700000" algn="tl">
                    <a:srgbClr val="C0C0C0"/>
                  </a:outerShdw>
                </a:effectLst>
                <a:ea typeface="楷体_GB2312" pitchFamily="49" charset="-122"/>
              </a:rPr>
              <a:t>/</a:t>
            </a:r>
            <a:r>
              <a:rPr lang="zh-CN" altLang="en-US" b="1" dirty="0">
                <a:effectLst>
                  <a:outerShdw blurRad="38100" dist="38100" dir="2700000" algn="tl">
                    <a:srgbClr val="C0C0C0"/>
                  </a:outerShdw>
                </a:effectLst>
                <a:ea typeface="楷体_GB2312" pitchFamily="49" charset="-122"/>
              </a:rPr>
              <a:t>写时间上的随机性</a:t>
            </a:r>
          </a:p>
          <a:p>
            <a:pPr lvl="1" eaLnBrk="1" hangingPunct="1">
              <a:defRPr/>
            </a:pPr>
            <a:r>
              <a:rPr lang="zh-CN" altLang="en-US" b="1" dirty="0">
                <a:effectLst>
                  <a:outerShdw blurRad="38100" dist="38100" dir="2700000" algn="tl">
                    <a:srgbClr val="C0C0C0"/>
                  </a:outerShdw>
                </a:effectLst>
                <a:ea typeface="楷体_GB2312" pitchFamily="49" charset="-122"/>
              </a:rPr>
              <a:t>写进程</a:t>
            </a:r>
            <a:r>
              <a:rPr lang="en-US" altLang="zh-CN" b="1" dirty="0">
                <a:effectLst>
                  <a:outerShdw blurRad="38100" dist="38100" dir="2700000" algn="tl">
                    <a:srgbClr val="C0C0C0"/>
                  </a:outerShdw>
                </a:effectLst>
                <a:ea typeface="楷体_GB2312" pitchFamily="49" charset="-122"/>
              </a:rPr>
              <a:t>――&gt; </a:t>
            </a:r>
            <a:r>
              <a:rPr lang="zh-CN" altLang="en-US" b="1" dirty="0">
                <a:effectLst>
                  <a:outerShdw blurRad="38100" dist="38100" dir="2700000" algn="tl">
                    <a:srgbClr val="C0C0C0"/>
                  </a:outerShdw>
                </a:effectLst>
                <a:ea typeface="楷体_GB2312" pitchFamily="49" charset="-122"/>
              </a:rPr>
              <a:t>信箱（中间实体）</a:t>
            </a:r>
            <a:r>
              <a:rPr lang="en-US" altLang="zh-CN" b="1" dirty="0">
                <a:effectLst>
                  <a:outerShdw blurRad="38100" dist="38100" dir="2700000" algn="tl">
                    <a:srgbClr val="C0C0C0"/>
                  </a:outerShdw>
                </a:effectLst>
                <a:ea typeface="楷体_GB2312" pitchFamily="49" charset="-122"/>
              </a:rPr>
              <a:t>――&gt;</a:t>
            </a:r>
            <a:r>
              <a:rPr lang="zh-CN" altLang="en-US" b="1" dirty="0">
                <a:effectLst>
                  <a:outerShdw blurRad="38100" dist="38100" dir="2700000" algn="tl">
                    <a:srgbClr val="C0C0C0"/>
                  </a:outerShdw>
                </a:effectLst>
                <a:ea typeface="楷体_GB2312" pitchFamily="49" charset="-122"/>
              </a:rPr>
              <a:t>读进程</a:t>
            </a:r>
          </a:p>
          <a:p>
            <a:pPr lvl="1" eaLnBrk="1" hangingPunct="1">
              <a:defRPr/>
            </a:pPr>
            <a:r>
              <a:rPr lang="zh-CN" altLang="en-US" b="1" dirty="0">
                <a:effectLst>
                  <a:outerShdw blurRad="38100" dist="38100" dir="2700000" algn="tl">
                    <a:srgbClr val="C0C0C0"/>
                  </a:outerShdw>
                </a:effectLst>
                <a:ea typeface="楷体_GB2312" pitchFamily="49" charset="-122"/>
              </a:rPr>
              <a:t>原语</a:t>
            </a:r>
          </a:p>
          <a:p>
            <a:pPr lvl="1" eaLnBrk="1" hangingPunct="1">
              <a:defRPr/>
            </a:pPr>
            <a:r>
              <a:rPr lang="zh-CN" altLang="en-US" b="1" dirty="0">
                <a:effectLst>
                  <a:outerShdw blurRad="38100" dist="38100" dir="2700000" algn="tl">
                    <a:srgbClr val="C0C0C0"/>
                  </a:outerShdw>
                </a:effectLst>
                <a:ea typeface="楷体_GB2312" pitchFamily="49" charset="-122"/>
              </a:rPr>
              <a:t>（</a:t>
            </a:r>
            <a:r>
              <a:rPr lang="en-US" altLang="zh-CN" b="1" dirty="0">
                <a:effectLst>
                  <a:outerShdw blurRad="38100" dist="38100" dir="2700000" algn="tl">
                    <a:srgbClr val="C0C0C0"/>
                  </a:outerShdw>
                </a:effectLst>
                <a:ea typeface="楷体_GB2312" pitchFamily="49" charset="-122"/>
              </a:rPr>
              <a:t>1</a:t>
            </a:r>
            <a:r>
              <a:rPr lang="zh-CN" altLang="en-US" b="1" dirty="0">
                <a:effectLst>
                  <a:outerShdw blurRad="38100" dist="38100" dir="2700000" algn="tl">
                    <a:srgbClr val="C0C0C0"/>
                  </a:outerShdw>
                </a:effectLst>
                <a:ea typeface="楷体_GB2312" pitchFamily="49" charset="-122"/>
              </a:rPr>
              <a:t>）信息的创建与撤消：</a:t>
            </a:r>
          </a:p>
          <a:p>
            <a:pPr lvl="2" eaLnBrk="1" hangingPunct="1">
              <a:defRPr/>
            </a:pPr>
            <a:r>
              <a:rPr lang="zh-CN" altLang="en-US" sz="1400" b="1" dirty="0">
                <a:effectLst>
                  <a:outerShdw blurRad="38100" dist="38100" dir="2700000" algn="tl">
                    <a:srgbClr val="C0C0C0"/>
                  </a:outerShdw>
                </a:effectLst>
                <a:ea typeface="楷体_GB2312" pitchFamily="49" charset="-122"/>
              </a:rPr>
              <a:t>信箱名  属性（公用、私用、共享）（共享者名字）</a:t>
            </a:r>
          </a:p>
          <a:p>
            <a:pPr lvl="1" eaLnBrk="1" hangingPunct="1">
              <a:defRPr/>
            </a:pPr>
            <a:r>
              <a:rPr lang="zh-CN" altLang="en-US" b="1" dirty="0">
                <a:effectLst>
                  <a:outerShdw blurRad="38100" dist="38100" dir="2700000" algn="tl">
                    <a:srgbClr val="C0C0C0"/>
                  </a:outerShdw>
                </a:effectLst>
                <a:ea typeface="楷体_GB2312" pitchFamily="49" charset="-122"/>
              </a:rPr>
              <a:t>（</a:t>
            </a:r>
            <a:r>
              <a:rPr lang="en-US" altLang="zh-CN" b="1" dirty="0">
                <a:effectLst>
                  <a:outerShdw blurRad="38100" dist="38100" dir="2700000" algn="tl">
                    <a:srgbClr val="C0C0C0"/>
                  </a:outerShdw>
                </a:effectLst>
                <a:ea typeface="楷体_GB2312" pitchFamily="49" charset="-122"/>
              </a:rPr>
              <a:t>2</a:t>
            </a:r>
            <a:r>
              <a:rPr lang="zh-CN" altLang="en-US" b="1" dirty="0">
                <a:effectLst>
                  <a:outerShdw blurRad="38100" dist="38100" dir="2700000" algn="tl">
                    <a:srgbClr val="C0C0C0"/>
                  </a:outerShdw>
                </a:effectLst>
                <a:ea typeface="楷体_GB2312" pitchFamily="49" charset="-122"/>
              </a:rPr>
              <a:t>）消息的发送和接收</a:t>
            </a:r>
          </a:p>
          <a:p>
            <a:pPr lvl="2" eaLnBrk="1" hangingPunct="1">
              <a:defRPr/>
            </a:pPr>
            <a:r>
              <a:rPr lang="en-US" altLang="zh-CN" sz="1400" b="1" dirty="0">
                <a:effectLst>
                  <a:outerShdw blurRad="38100" dist="38100" dir="2700000" algn="tl">
                    <a:srgbClr val="C0C0C0"/>
                  </a:outerShdw>
                </a:effectLst>
                <a:ea typeface="楷体_GB2312" pitchFamily="49" charset="-122"/>
              </a:rPr>
              <a:t>Send (mailbox, message)</a:t>
            </a:r>
          </a:p>
          <a:p>
            <a:pPr lvl="2" eaLnBrk="1" hangingPunct="1">
              <a:defRPr/>
            </a:pPr>
            <a:r>
              <a:rPr lang="en-US" altLang="zh-CN" sz="1400" b="1" dirty="0">
                <a:effectLst>
                  <a:outerShdw blurRad="38100" dist="38100" dir="2700000" algn="tl">
                    <a:srgbClr val="C0C0C0"/>
                  </a:outerShdw>
                </a:effectLst>
                <a:ea typeface="楷体_GB2312" pitchFamily="49" charset="-122"/>
              </a:rPr>
              <a:t>Receive (mailbox, message)</a:t>
            </a:r>
          </a:p>
          <a:p>
            <a:pPr eaLnBrk="1" hangingPunct="1">
              <a:defRPr/>
            </a:pPr>
            <a:endParaRPr lang="en-US" altLang="zh-CN" dirty="0"/>
          </a:p>
          <a:p>
            <a:pPr lvl="1" eaLnBrk="1" hangingPunct="1">
              <a:defRPr/>
            </a:pPr>
            <a:endParaRPr lang="zh-CN" altLang="en-US" sz="1000" b="1" dirty="0"/>
          </a:p>
        </p:txBody>
      </p:sp>
    </p:spTree>
    <p:extLst>
      <p:ext uri="{BB962C8B-B14F-4D97-AF65-F5344CB8AC3E}">
        <p14:creationId xmlns:p14="http://schemas.microsoft.com/office/powerpoint/2010/main" val="225612087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zh-CN" altLang="en-US" sz="1000" dirty="0">
                <a:latin typeface="Arial" charset="0"/>
                <a:ea typeface="宋体" charset="0"/>
              </a:rPr>
              <a:t>（</a:t>
            </a:r>
            <a:r>
              <a:rPr lang="en-US" altLang="zh-CN" sz="1000" dirty="0">
                <a:latin typeface="Arial" charset="0"/>
                <a:ea typeface="宋体" charset="0"/>
              </a:rPr>
              <a:t>1</a:t>
            </a:r>
            <a:r>
              <a:rPr lang="zh-CN" altLang="en-US" sz="1000" dirty="0">
                <a:latin typeface="Arial" charset="0"/>
                <a:ea typeface="宋体" charset="0"/>
              </a:rPr>
              <a:t>）私用信箱：用户进程可为自己建立一个新信箱，并作为该进程的一部分。</a:t>
            </a:r>
          </a:p>
          <a:p>
            <a:pPr algn="just" eaLnBrk="1" hangingPunct="1">
              <a:defRPr/>
            </a:pPr>
            <a:r>
              <a:rPr lang="zh-CN" altLang="en-US" sz="1000" dirty="0">
                <a:latin typeface="Arial" charset="0"/>
                <a:ea typeface="宋体" charset="0"/>
              </a:rPr>
              <a:t>（</a:t>
            </a:r>
            <a:r>
              <a:rPr lang="en-US" altLang="zh-CN" sz="1000" dirty="0">
                <a:latin typeface="Arial" charset="0"/>
                <a:ea typeface="宋体" charset="0"/>
              </a:rPr>
              <a:t>2</a:t>
            </a:r>
            <a:r>
              <a:rPr lang="zh-CN" altLang="en-US" sz="1000" dirty="0">
                <a:latin typeface="Arial" charset="0"/>
                <a:ea typeface="宋体" charset="0"/>
              </a:rPr>
              <a:t>）公用信箱：它由操作系统创建，并提供给系统中的所有核准进程使用。</a:t>
            </a:r>
          </a:p>
          <a:p>
            <a:pPr algn="just" eaLnBrk="1" hangingPunct="1">
              <a:defRPr/>
            </a:pPr>
            <a:r>
              <a:rPr lang="zh-CN" altLang="en-US" sz="1000" dirty="0">
                <a:latin typeface="Arial" charset="0"/>
                <a:ea typeface="宋体" charset="0"/>
              </a:rPr>
              <a:t>（</a:t>
            </a:r>
            <a:r>
              <a:rPr lang="en-US" altLang="zh-CN" sz="1000" dirty="0">
                <a:latin typeface="Arial" charset="0"/>
                <a:ea typeface="宋体" charset="0"/>
              </a:rPr>
              <a:t>3</a:t>
            </a:r>
            <a:r>
              <a:rPr lang="zh-CN" altLang="en-US" sz="1000" dirty="0">
                <a:latin typeface="Arial" charset="0"/>
                <a:ea typeface="宋体" charset="0"/>
              </a:rPr>
              <a:t>）共享信箱：信箱的拥有者和共享者，都有权从信箱中取走发送给自己的消息。</a:t>
            </a:r>
          </a:p>
          <a:p>
            <a:pPr lvl="1" eaLnBrk="1" hangingPunct="1">
              <a:defRPr/>
            </a:pPr>
            <a:endParaRPr lang="zh-CN" altLang="en-US" sz="1000" b="1" dirty="0"/>
          </a:p>
        </p:txBody>
      </p:sp>
    </p:spTree>
    <p:extLst>
      <p:ext uri="{BB962C8B-B14F-4D97-AF65-F5344CB8AC3E}">
        <p14:creationId xmlns:p14="http://schemas.microsoft.com/office/powerpoint/2010/main" val="289286191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endParaRPr lang="zh-CN" altLang="en-US" sz="1000" b="1" dirty="0"/>
          </a:p>
        </p:txBody>
      </p:sp>
    </p:spTree>
    <p:extLst>
      <p:ext uri="{BB962C8B-B14F-4D97-AF65-F5344CB8AC3E}">
        <p14:creationId xmlns:p14="http://schemas.microsoft.com/office/powerpoint/2010/main" val="394107036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dirty="0"/>
              <a:t>(1) </a:t>
            </a:r>
            <a:r>
              <a:rPr lang="zh-CN" altLang="en-US" dirty="0"/>
              <a:t>发送进程阻塞，接收进程阻塞。这种情况主要用于进程之间紧密同步</a:t>
            </a:r>
            <a:r>
              <a:rPr lang="en-US" altLang="zh-CN" dirty="0"/>
              <a:t>(tight synchronization)</a:t>
            </a:r>
            <a:r>
              <a:rPr lang="zh-CN" altLang="en-US" dirty="0"/>
              <a:t>，发送进程和接收进程之间无缓冲时。这两个进程平时都处于阻塞状态，直到有消息传递时。这种同步方式称为汇合</a:t>
            </a:r>
            <a:r>
              <a:rPr lang="en-US" altLang="zh-CN" dirty="0"/>
              <a:t>(</a:t>
            </a:r>
            <a:r>
              <a:rPr lang="en-US" altLang="zh-CN" dirty="0" err="1"/>
              <a:t>rendezrous</a:t>
            </a:r>
            <a:r>
              <a:rPr lang="en-US" altLang="zh-CN" dirty="0"/>
              <a:t>)</a:t>
            </a:r>
            <a:r>
              <a:rPr lang="zh-CN" altLang="en-US" dirty="0"/>
              <a:t>。</a:t>
            </a:r>
          </a:p>
          <a:p>
            <a:pPr eaLnBrk="1" hangingPunct="1">
              <a:defRPr/>
            </a:pPr>
            <a:r>
              <a:rPr lang="en-US" altLang="zh-CN" dirty="0"/>
              <a:t>(2) </a:t>
            </a:r>
            <a:r>
              <a:rPr lang="zh-CN" altLang="en-US" dirty="0"/>
              <a:t>发送进程不阻塞，接收进程阻塞。这是一种应用最广的进程同步方式。平时，发送进程不阻塞，因而它可以尽快地把一个或多个消息发送给多个目标； 而接收进程平时则处于阻塞状态，直到发送进程发来消息时才被唤醒。例如，在服务器上通常都设置了多个服务进程，它们分别用于提供不同的服务，如打印服务。平时，这些服务进程都处于阻塞状态，一旦有请求服务的消息到达时，系统便唤醒相应的服务进程，去完成用户所要求的服务。处理完后，若无新的服务请求，服务进程又阻塞。</a:t>
            </a:r>
          </a:p>
          <a:p>
            <a:pPr eaLnBrk="1" hangingPunct="1">
              <a:defRPr/>
            </a:pPr>
            <a:r>
              <a:rPr lang="en-US" altLang="zh-CN" dirty="0"/>
              <a:t>(3) </a:t>
            </a:r>
            <a:r>
              <a:rPr lang="zh-CN" altLang="en-US" dirty="0"/>
              <a:t>发送进程和接收进程均不阻塞。这也是一种较常见的进程同步形式。平时，发送进程和接收进程都在忙于自己的事情，仅当发生某事件使它无法继续运行时，才把自己阻塞起来等待。例如，在发送进程和接收进程之间联系着一个消息队列时，该消息队列最多能接纳</a:t>
            </a:r>
            <a:r>
              <a:rPr lang="en-US" altLang="zh-CN" i="1" dirty="0"/>
              <a:t>n </a:t>
            </a:r>
            <a:r>
              <a:rPr lang="zh-CN" altLang="en-US" dirty="0"/>
              <a:t>个消息，这样，发送进程便可以连续地向消息队列中发送消息而不必等待；接收进</a:t>
            </a:r>
          </a:p>
          <a:p>
            <a:pPr eaLnBrk="1" hangingPunct="1">
              <a:defRPr/>
            </a:pPr>
            <a:r>
              <a:rPr lang="zh-CN" altLang="en-US" dirty="0"/>
              <a:t>程也可以连续地从消息队列中取得消息，也不必等待。只有当消息队列中的消息数已达到</a:t>
            </a:r>
            <a:r>
              <a:rPr lang="en-US" altLang="zh-CN" i="1" dirty="0"/>
              <a:t>n</a:t>
            </a:r>
            <a:r>
              <a:rPr lang="zh-CN" altLang="en-US" dirty="0"/>
              <a:t>个时，即消息队列已满，发送进程无法向消息队列中发送消息时才会阻塞；类似地，只有当消息队列中的消息数为</a:t>
            </a:r>
            <a:r>
              <a:rPr lang="en-US" altLang="zh-CN" dirty="0"/>
              <a:t>0</a:t>
            </a:r>
            <a:r>
              <a:rPr lang="zh-CN" altLang="en-US" dirty="0"/>
              <a:t>，接收进程已无法从消息队列中取得消息时才会阻塞。</a:t>
            </a:r>
          </a:p>
          <a:p>
            <a:pPr lvl="1" eaLnBrk="1" hangingPunct="1">
              <a:defRPr/>
            </a:pPr>
            <a:endParaRPr lang="zh-CN" altLang="en-US" sz="1000" b="1" dirty="0"/>
          </a:p>
        </p:txBody>
      </p:sp>
    </p:spTree>
    <p:extLst>
      <p:ext uri="{BB962C8B-B14F-4D97-AF65-F5344CB8AC3E}">
        <p14:creationId xmlns:p14="http://schemas.microsoft.com/office/powerpoint/2010/main" val="2967320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DCD05E7-C662-9B4C-AA1E-D6CB28062D5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B5A99343-0DF3-2044-B7F4-A93D6AA9AC70}" type="slidenum">
              <a:rPr lang="en-US" altLang="zh-CN"/>
              <a:pPr>
                <a:defRPr/>
              </a:pPr>
              <a:t>13</a:t>
            </a:fld>
            <a:endParaRPr lang="en-US" altLang="zh-CN"/>
          </a:p>
        </p:txBody>
      </p:sp>
      <p:sp>
        <p:nvSpPr>
          <p:cNvPr id="30723" name="Rectangle 2">
            <a:extLst>
              <a:ext uri="{FF2B5EF4-FFF2-40B4-BE49-F238E27FC236}">
                <a16:creationId xmlns:a16="http://schemas.microsoft.com/office/drawing/2014/main" id="{63959BA9-F302-7840-8D07-7870BE23F214}"/>
              </a:ext>
            </a:extLst>
          </p:cNvPr>
          <p:cNvSpPr>
            <a:spLocks noGrp="1" noRot="1" noChangeAspect="1" noChangeArrowheads="1" noTextEdit="1"/>
          </p:cNvSpPr>
          <p:nvPr>
            <p:ph type="sldImg"/>
          </p:nvPr>
        </p:nvSpPr>
        <p:spPr>
          <a:xfrm>
            <a:off x="379413" y="685800"/>
            <a:ext cx="6097587" cy="3430588"/>
          </a:xfrm>
          <a:ln/>
        </p:spPr>
      </p:sp>
      <p:sp>
        <p:nvSpPr>
          <p:cNvPr id="30724" name="Rectangle 3">
            <a:extLst>
              <a:ext uri="{FF2B5EF4-FFF2-40B4-BE49-F238E27FC236}">
                <a16:creationId xmlns:a16="http://schemas.microsoft.com/office/drawing/2014/main" id="{D07DE128-567D-B949-A356-B545864E5E2E}"/>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Arial" charset="0"/>
              <a:ea typeface="宋体" charset="0"/>
            </a:endParaRPr>
          </a:p>
        </p:txBody>
      </p:sp>
    </p:spTree>
    <p:extLst>
      <p:ext uri="{BB962C8B-B14F-4D97-AF65-F5344CB8AC3E}">
        <p14:creationId xmlns:p14="http://schemas.microsoft.com/office/powerpoint/2010/main" val="44116191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endParaRPr lang="zh-CN" altLang="en-US" sz="1000" b="1" dirty="0"/>
          </a:p>
        </p:txBody>
      </p:sp>
    </p:spTree>
    <p:extLst>
      <p:ext uri="{BB962C8B-B14F-4D97-AF65-F5344CB8AC3E}">
        <p14:creationId xmlns:p14="http://schemas.microsoft.com/office/powerpoint/2010/main" val="2719952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endParaRPr lang="zh-CN" altLang="en-US" sz="1000" b="1" dirty="0"/>
          </a:p>
        </p:txBody>
      </p:sp>
    </p:spTree>
    <p:extLst>
      <p:ext uri="{BB962C8B-B14F-4D97-AF65-F5344CB8AC3E}">
        <p14:creationId xmlns:p14="http://schemas.microsoft.com/office/powerpoint/2010/main" val="229159335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endParaRPr lang="zh-CN" altLang="en-US" sz="1000" b="1" dirty="0"/>
          </a:p>
        </p:txBody>
      </p:sp>
    </p:spTree>
    <p:extLst>
      <p:ext uri="{BB962C8B-B14F-4D97-AF65-F5344CB8AC3E}">
        <p14:creationId xmlns:p14="http://schemas.microsoft.com/office/powerpoint/2010/main" val="336063157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lvl="1" eaLnBrk="1" hangingPunct="1">
              <a:defRPr/>
            </a:pPr>
            <a:endParaRPr lang="zh-CN" altLang="en-US" sz="1000" b="1" dirty="0"/>
          </a:p>
        </p:txBody>
      </p:sp>
    </p:spTree>
    <p:extLst>
      <p:ext uri="{BB962C8B-B14F-4D97-AF65-F5344CB8AC3E}">
        <p14:creationId xmlns:p14="http://schemas.microsoft.com/office/powerpoint/2010/main" val="351161580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lnSpc>
                <a:spcPct val="80000"/>
              </a:lnSpc>
              <a:defRPr/>
            </a:pPr>
            <a:r>
              <a:rPr lang="en-US" altLang="zh-CN" sz="1200" dirty="0"/>
              <a:t>2.6</a:t>
            </a:r>
            <a:r>
              <a:rPr lang="zh-CN" altLang="en-US" sz="1200" dirty="0"/>
              <a:t>节内容，</a:t>
            </a:r>
            <a:r>
              <a:rPr lang="zh-CN" altLang="en-US" sz="1200"/>
              <a:t>略讲（</a:t>
            </a:r>
            <a:r>
              <a:rPr lang="zh-CN" altLang="en-US" sz="1200" dirty="0"/>
              <a:t>带</a:t>
            </a:r>
            <a:r>
              <a:rPr lang="zh-CN" altLang="en-US" sz="1200"/>
              <a:t>*部分选讲）</a:t>
            </a:r>
            <a:endParaRPr lang="zh-CN" altLang="en-US" sz="120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23E544-FF8F-4F6E-B246-DDE628A3566E}" type="slidenum">
              <a:rPr kumimoji="0" lang="zh-CN" altLang="en-US"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US" altLang="zh-CN" sz="1200" b="0" i="0" u="none" strike="noStrike" kern="1200" cap="none" spc="0" normalizeH="0" baseline="0" noProof="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681897877"/>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狭义仅指操作系统中为进程分配处理机。广义扩展到为各种形式的任务分配计算资源。</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136</a:t>
            </a:fld>
            <a:endParaRPr lang="zh-CN" altLang="en-US" dirty="0"/>
          </a:p>
        </p:txBody>
      </p:sp>
    </p:spTree>
    <p:extLst>
      <p:ext uri="{BB962C8B-B14F-4D97-AF65-F5344CB8AC3E}">
        <p14:creationId xmlns:p14="http://schemas.microsoft.com/office/powerpoint/2010/main" val="389530676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69989-EB00-4EE7-BCB5-25BDC5BB29F8}" type="slidenum">
              <a:rPr kumimoji="0" lang="en-US" altLang="zh-CN"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zh-CN" altLang="en-US" sz="1200" b="0" i="0" u="none" strike="noStrike" kern="1200" cap="none" spc="0" normalizeH="0" baseline="0" noProof="0" dirty="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51398502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线程的切换只涉及指令的切换</a:t>
            </a:r>
          </a:p>
          <a:p>
            <a:r>
              <a:rPr lang="zh-CN" altLang="en-US" dirty="0"/>
              <a:t>进程的切换涉及到映射表的切换。映射表代表着进程的内存空间映像</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9C3443E-9951-4543-B801-6C48E6FDBAD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09350218"/>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这几个线程并发执行。接收一段数据，切换到显示文本，再切换回接收数据。</a:t>
            </a:r>
            <a:endParaRPr lang="en-US" altLang="zh-CN" dirty="0"/>
          </a:p>
          <a:p>
            <a:r>
              <a:rPr lang="zh-CN" altLang="en-US" dirty="0"/>
              <a:t>这几个线程共用进程的同一个内存地址空间，线程切换时资源不会切换。</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9C3443E-9951-4543-B801-6C48E6FDBAD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8123546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nSpc>
                <a:spcPct val="150000"/>
              </a:lnSpc>
              <a:spcBef>
                <a:spcPts val="0"/>
              </a:spcBef>
              <a:defRPr/>
            </a:pPr>
            <a:r>
              <a:rPr lang="zh-CN" altLang="en-US" dirty="0">
                <a:latin typeface="Microsoft YaHei" panose="020B0503020204020204" pitchFamily="34" charset="-122"/>
                <a:ea typeface="Microsoft YaHei" panose="020B0503020204020204" pitchFamily="34" charset="-122"/>
              </a:rPr>
              <a:t>进程的概念体现出两个特点： </a:t>
            </a:r>
          </a:p>
          <a:p>
            <a:pPr>
              <a:lnSpc>
                <a:spcPct val="150000"/>
              </a:lnSpc>
              <a:spcBef>
                <a:spcPts val="0"/>
              </a:spcBef>
              <a:buNone/>
              <a:defRPr/>
            </a:pPr>
            <a:r>
              <a:rPr lang="zh-CN" altLang="en-US" b="0" dirty="0">
                <a:latin typeface="Microsoft YaHei" panose="020B0503020204020204" pitchFamily="34" charset="-122"/>
                <a:ea typeface="Microsoft YaHei" panose="020B0503020204020204" pitchFamily="34" charset="-122"/>
              </a:rPr>
              <a:t>①</a:t>
            </a:r>
            <a:r>
              <a:rPr lang="zh-CN" altLang="en-US" b="0" dirty="0">
                <a:solidFill>
                  <a:schemeClr val="bg2">
                    <a:lumMod val="50000"/>
                  </a:schemeClr>
                </a:solidFill>
                <a:latin typeface="Microsoft YaHei" panose="020B0503020204020204" pitchFamily="34" charset="-122"/>
                <a:ea typeface="Microsoft YaHei" panose="020B0503020204020204" pitchFamily="34" charset="-122"/>
              </a:rPr>
              <a:t>资源所有权</a:t>
            </a:r>
            <a:r>
              <a:rPr lang="zh-CN" altLang="en-US" b="0" dirty="0">
                <a:latin typeface="Microsoft YaHei" panose="020B0503020204020204" pitchFamily="34" charset="-122"/>
                <a:ea typeface="Microsoft YaHei" panose="020B0503020204020204" pitchFamily="34" charset="-122"/>
              </a:rPr>
              <a:t>：一个进程包括一个保存进程映像的虚地址空间，并且随时分配对资源的控制或所有权，包括内存、</a:t>
            </a:r>
            <a:r>
              <a:rPr lang="en-US" altLang="zh-CN" b="0" dirty="0">
                <a:latin typeface="Microsoft YaHei" panose="020B0503020204020204" pitchFamily="34" charset="-122"/>
                <a:ea typeface="Microsoft YaHei" panose="020B0503020204020204" pitchFamily="34" charset="-122"/>
              </a:rPr>
              <a:t>I/O</a:t>
            </a:r>
            <a:r>
              <a:rPr lang="zh-CN" altLang="en-US" b="0" dirty="0">
                <a:latin typeface="Microsoft YaHei" panose="020B0503020204020204" pitchFamily="34" charset="-122"/>
                <a:ea typeface="Microsoft YaHei" panose="020B0503020204020204" pitchFamily="34" charset="-122"/>
              </a:rPr>
              <a:t>通道、</a:t>
            </a:r>
            <a:r>
              <a:rPr lang="en-US" altLang="zh-CN" b="0" dirty="0">
                <a:latin typeface="Microsoft YaHei" panose="020B0503020204020204" pitchFamily="34" charset="-122"/>
                <a:ea typeface="Microsoft YaHei" panose="020B0503020204020204" pitchFamily="34" charset="-122"/>
              </a:rPr>
              <a:t>I/O</a:t>
            </a:r>
            <a:r>
              <a:rPr lang="zh-CN" altLang="en-US" b="0" dirty="0">
                <a:latin typeface="Microsoft YaHei" panose="020B0503020204020204" pitchFamily="34" charset="-122"/>
                <a:ea typeface="Microsoft YaHei" panose="020B0503020204020204" pitchFamily="34" charset="-122"/>
              </a:rPr>
              <a:t>设备、文件等。</a:t>
            </a:r>
          </a:p>
          <a:p>
            <a:pPr>
              <a:lnSpc>
                <a:spcPct val="150000"/>
              </a:lnSpc>
              <a:spcBef>
                <a:spcPts val="0"/>
              </a:spcBef>
              <a:buNone/>
              <a:defRPr/>
            </a:pPr>
            <a:r>
              <a:rPr lang="zh-CN" altLang="en-US" b="0" dirty="0">
                <a:latin typeface="Microsoft YaHei" panose="020B0503020204020204" pitchFamily="34" charset="-122"/>
                <a:ea typeface="Microsoft YaHei" panose="020B0503020204020204" pitchFamily="34" charset="-122"/>
              </a:rPr>
              <a:t>②</a:t>
            </a:r>
            <a:r>
              <a:rPr lang="zh-CN" altLang="en-US" b="0" dirty="0">
                <a:solidFill>
                  <a:schemeClr val="bg2">
                    <a:lumMod val="50000"/>
                  </a:schemeClr>
                </a:solidFill>
                <a:latin typeface="Microsoft YaHei" panose="020B0503020204020204" pitchFamily="34" charset="-122"/>
                <a:ea typeface="Microsoft YaHei" panose="020B0503020204020204" pitchFamily="34" charset="-122"/>
              </a:rPr>
              <a:t>调度／执行：</a:t>
            </a:r>
            <a:r>
              <a:rPr lang="zh-CN" altLang="en-US" b="0" dirty="0">
                <a:latin typeface="Microsoft YaHei" panose="020B0503020204020204" pitchFamily="34" charset="-122"/>
                <a:ea typeface="Microsoft YaHei" panose="020B0503020204020204" pitchFamily="34" charset="-122"/>
              </a:rPr>
              <a:t>进程是被操作系统</a:t>
            </a:r>
            <a:r>
              <a:rPr lang="zh-CN" altLang="en-US" b="0" dirty="0">
                <a:solidFill>
                  <a:schemeClr val="bg2">
                    <a:lumMod val="50000"/>
                  </a:schemeClr>
                </a:solidFill>
                <a:latin typeface="Microsoft YaHei" panose="020B0503020204020204" pitchFamily="34" charset="-122"/>
                <a:ea typeface="Microsoft YaHei" panose="020B0503020204020204" pitchFamily="34" charset="-122"/>
              </a:rPr>
              <a:t>调度的实体</a:t>
            </a:r>
            <a:r>
              <a:rPr lang="zh-CN" altLang="en-US" b="0" dirty="0">
                <a:latin typeface="Microsoft YaHei" panose="020B0503020204020204" pitchFamily="34" charset="-122"/>
                <a:ea typeface="Microsoft YaHei" panose="020B0503020204020204" pitchFamily="34" charset="-122"/>
              </a:rPr>
              <a:t>。</a:t>
            </a:r>
            <a:endParaRPr lang="en-US" altLang="zh-CN" b="0" dirty="0">
              <a:latin typeface="Microsoft YaHei" panose="020B0503020204020204" pitchFamily="34" charset="-122"/>
              <a:ea typeface="Microsoft YaHei" panose="020B0503020204020204" pitchFamily="34" charset="-122"/>
            </a:endParaRPr>
          </a:p>
          <a:p>
            <a:pPr>
              <a:lnSpc>
                <a:spcPct val="150000"/>
              </a:lnSpc>
              <a:spcBef>
                <a:spcPts val="0"/>
              </a:spcBef>
              <a:buNone/>
              <a:defRPr/>
            </a:pPr>
            <a:endParaRPr lang="zh-CN" altLang="en-US" dirty="0">
              <a:latin typeface="楷体_GB2312" pitchFamily="49" charset="-122"/>
              <a:ea typeface="楷体_GB2312" pitchFamily="49" charset="-122"/>
            </a:endParaRPr>
          </a:p>
          <a:p>
            <a:pPr>
              <a:lnSpc>
                <a:spcPct val="150000"/>
              </a:lnSpc>
              <a:spcBef>
                <a:spcPts val="0"/>
              </a:spcBef>
              <a:defRPr/>
            </a:pPr>
            <a:r>
              <a:rPr lang="zh-CN" altLang="en-US" dirty="0">
                <a:latin typeface="Microsoft YaHei" panose="020B0503020204020204" pitchFamily="34" charset="-122"/>
                <a:ea typeface="Microsoft YaHei" panose="020B0503020204020204" pitchFamily="34" charset="-122"/>
              </a:rPr>
              <a:t>调度和分派的部分通常称为</a:t>
            </a:r>
            <a:r>
              <a:rPr lang="zh-CN" altLang="en-US" dirty="0">
                <a:solidFill>
                  <a:schemeClr val="bg2">
                    <a:lumMod val="50000"/>
                  </a:schemeClr>
                </a:solidFill>
                <a:effectLst>
                  <a:outerShdw blurRad="38100" dist="38100" dir="2700000" algn="tl">
                    <a:srgbClr val="C0C0C0"/>
                  </a:outerShdw>
                </a:effectLst>
                <a:latin typeface="Microsoft YaHei" panose="020B0503020204020204" pitchFamily="34" charset="-122"/>
                <a:ea typeface="Microsoft YaHei" panose="020B0503020204020204" pitchFamily="34" charset="-122"/>
              </a:rPr>
              <a:t>线程或轻型进程</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lightweight process</a:t>
            </a:r>
            <a:r>
              <a:rPr lang="zh-CN" altLang="en-US" dirty="0">
                <a:latin typeface="Microsoft YaHei" panose="020B0503020204020204" pitchFamily="34" charset="-122"/>
                <a:ea typeface="Microsoft YaHei" panose="020B0503020204020204" pitchFamily="34" charset="-122"/>
              </a:rPr>
              <a:t>），而资源所有权的部分通常称为</a:t>
            </a:r>
            <a:r>
              <a:rPr lang="zh-CN" altLang="en-US" dirty="0">
                <a:solidFill>
                  <a:srgbClr val="0070C0"/>
                </a:solidFill>
                <a:latin typeface="Microsoft YaHei" panose="020B0503020204020204" pitchFamily="34" charset="-122"/>
                <a:ea typeface="Microsoft YaHei" panose="020B0503020204020204" pitchFamily="34" charset="-122"/>
              </a:rPr>
              <a:t>进程</a:t>
            </a:r>
            <a:r>
              <a:rPr lang="zh-CN" altLang="en-US" dirty="0">
                <a:latin typeface="Microsoft YaHei" panose="020B0503020204020204" pitchFamily="34" charset="-122"/>
                <a:ea typeface="Microsoft YaHei" panose="020B0503020204020204" pitchFamily="34" charset="-122"/>
              </a:rPr>
              <a:t>。</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142</a:t>
            </a:fld>
            <a:endParaRPr lang="zh-CN" altLang="en-US" dirty="0"/>
          </a:p>
        </p:txBody>
      </p:sp>
    </p:spTree>
    <p:extLst>
      <p:ext uri="{BB962C8B-B14F-4D97-AF65-F5344CB8AC3E}">
        <p14:creationId xmlns:p14="http://schemas.microsoft.com/office/powerpoint/2010/main" val="2597689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lnSpc>
                <a:spcPct val="80000"/>
              </a:lnSpc>
              <a:defRPr/>
            </a:pPr>
            <a:endParaRPr lang="zh-CN" altLang="en-US" sz="1200"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14</a:t>
            </a:fld>
            <a:endParaRPr lang="en-US" altLang="zh-CN"/>
          </a:p>
        </p:txBody>
      </p:sp>
    </p:spTree>
    <p:extLst>
      <p:ext uri="{BB962C8B-B14F-4D97-AF65-F5344CB8AC3E}">
        <p14:creationId xmlns:p14="http://schemas.microsoft.com/office/powerpoint/2010/main" val="307140525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2869989-EB00-4EE7-BCB5-25BDC5BB29F8}"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144</a:t>
            </a:fld>
            <a:endParaRPr kumimoji="0" lang="zh-CN" altLang="en-US" sz="12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6200556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eaLnBrk="1" hangingPunct="1">
              <a:defRPr/>
            </a:pPr>
            <a:r>
              <a:rPr lang="zh-CN" altLang="en-US" b="0" dirty="0">
                <a:latin typeface="Microsoft YaHei" panose="020B0503020204020204" pitchFamily="34" charset="-122"/>
                <a:ea typeface="Microsoft YaHei" panose="020B0503020204020204" pitchFamily="34" charset="-122"/>
              </a:rPr>
              <a:t>线程间共享的数据和资源：</a:t>
            </a:r>
            <a:r>
              <a:rPr lang="zh-CN" altLang="zh-CN" b="0" dirty="0">
                <a:latin typeface="Microsoft YaHei" panose="020B0503020204020204" pitchFamily="34" charset="-122"/>
                <a:ea typeface="Microsoft YaHei" panose="020B0503020204020204" pitchFamily="34" charset="-122"/>
              </a:rPr>
              <a:t>进程</a:t>
            </a:r>
            <a:r>
              <a:rPr lang="zh-CN" altLang="en-US" b="0" dirty="0">
                <a:latin typeface="Microsoft YaHei" panose="020B0503020204020204" pitchFamily="34" charset="-122"/>
                <a:ea typeface="Microsoft YaHei" panose="020B0503020204020204" pitchFamily="34" charset="-122"/>
              </a:rPr>
              <a:t>代码段、进程中的全局变量、进程</a:t>
            </a:r>
            <a:r>
              <a:rPr lang="zh-CN" altLang="zh-CN" b="0" dirty="0">
                <a:latin typeface="Microsoft YaHei" panose="020B0503020204020204" pitchFamily="34" charset="-122"/>
                <a:ea typeface="Microsoft YaHei" panose="020B0503020204020204" pitchFamily="34" charset="-122"/>
              </a:rPr>
              <a:t>打开的文件</a:t>
            </a:r>
            <a:r>
              <a:rPr lang="en-US" altLang="zh-CN" b="0" dirty="0">
                <a:latin typeface="Microsoft YaHei" panose="020B0503020204020204" pitchFamily="34" charset="-122"/>
                <a:ea typeface="Microsoft YaHei" panose="020B0503020204020204" pitchFamily="34" charset="-122"/>
              </a:rPr>
              <a:t>……</a:t>
            </a:r>
          </a:p>
          <a:p>
            <a:pPr>
              <a:defRPr/>
            </a:pPr>
            <a:r>
              <a:rPr lang="zh-CN" altLang="en-US" b="0" dirty="0">
                <a:latin typeface="Microsoft YaHei" panose="020B0503020204020204" pitchFamily="34" charset="-122"/>
                <a:ea typeface="Microsoft YaHei" panose="020B0503020204020204" pitchFamily="34" charset="-122"/>
              </a:rPr>
              <a:t>每个线程私有的数据和资源：线程</a:t>
            </a:r>
            <a:r>
              <a:rPr lang="en-US" altLang="zh-CN" b="0" dirty="0">
                <a:latin typeface="Microsoft YaHei" panose="020B0503020204020204" pitchFamily="34" charset="-122"/>
                <a:ea typeface="Microsoft YaHei" panose="020B0503020204020204" pitchFamily="34" charset="-122"/>
              </a:rPr>
              <a:t>ID</a:t>
            </a:r>
            <a:r>
              <a:rPr lang="zh-CN" altLang="en-US" b="0" dirty="0">
                <a:latin typeface="Microsoft YaHei" panose="020B0503020204020204" pitchFamily="34" charset="-122"/>
                <a:ea typeface="Microsoft YaHei" panose="020B0503020204020204" pitchFamily="34" charset="-122"/>
              </a:rPr>
              <a:t>、线程上下文（一组寄存器值的集合）、线程局部变量（存储在栈中）</a:t>
            </a:r>
            <a:endParaRPr lang="zh-CN" altLang="zh-CN" b="0" dirty="0">
              <a:latin typeface="Microsoft YaHei" panose="020B0503020204020204" pitchFamily="34" charset="-122"/>
              <a:ea typeface="Microsoft YaHei" panose="020B0503020204020204"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145</a:t>
            </a:fld>
            <a:endParaRPr lang="zh-CN" altLang="en-US" dirty="0"/>
          </a:p>
        </p:txBody>
      </p:sp>
    </p:spTree>
    <p:extLst>
      <p:ext uri="{BB962C8B-B14F-4D97-AF65-F5344CB8AC3E}">
        <p14:creationId xmlns:p14="http://schemas.microsoft.com/office/powerpoint/2010/main" val="228353250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全局变量在数据段中（内存单元中）</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146</a:t>
            </a:fld>
            <a:endParaRPr lang="zh-CN" altLang="en-US" dirty="0"/>
          </a:p>
        </p:txBody>
      </p:sp>
    </p:spTree>
    <p:extLst>
      <p:ext uri="{BB962C8B-B14F-4D97-AF65-F5344CB8AC3E}">
        <p14:creationId xmlns:p14="http://schemas.microsoft.com/office/powerpoint/2010/main" val="226170042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69989-EB00-4EE7-BCB5-25BDC5BB29F8}" type="slidenum">
              <a:rPr kumimoji="0" lang="en-US" altLang="zh-CN"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zh-CN" altLang="en-US" sz="1200" b="0" i="0" u="none" strike="noStrike" kern="1200" cap="none" spc="0" normalizeH="0" baseline="0" noProof="0" dirty="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9258193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69989-EB00-4EE7-BCB5-25BDC5BB29F8}" type="slidenum">
              <a:rPr kumimoji="0" lang="en-US" altLang="zh-CN"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153</a:t>
            </a:fld>
            <a:endParaRPr kumimoji="0" lang="zh-CN" altLang="en-US" sz="1200" b="0" i="0" u="none" strike="noStrike" kern="1200" cap="none" spc="0" normalizeH="0" baseline="0" noProof="0" dirty="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7704029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不一样。线程只有</a:t>
            </a:r>
            <a:r>
              <a:rPr lang="en-US" altLang="zh-CN" dirty="0"/>
              <a:t>CPU</a:t>
            </a:r>
            <a:r>
              <a:rPr lang="zh-CN" altLang="en-US" dirty="0"/>
              <a:t>资源，不会申请如</a:t>
            </a:r>
            <a:r>
              <a:rPr lang="en-US" altLang="zh-CN" dirty="0"/>
              <a:t>I/O</a:t>
            </a:r>
            <a:r>
              <a:rPr lang="zh-CN" altLang="en-US" dirty="0"/>
              <a:t>设备这样的的其他资源，所以挂起线程就是剥夺它的</a:t>
            </a:r>
            <a:r>
              <a:rPr lang="en-US" altLang="zh-CN" dirty="0"/>
              <a:t>CPU,</a:t>
            </a:r>
            <a:r>
              <a:rPr lang="zh-CN" altLang="en-US" dirty="0"/>
              <a:t>使其进入阻塞状态</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160</a:t>
            </a:fld>
            <a:endParaRPr lang="zh-CN" altLang="en-US" dirty="0"/>
          </a:p>
        </p:txBody>
      </p:sp>
    </p:spTree>
    <p:extLst>
      <p:ext uri="{BB962C8B-B14F-4D97-AF65-F5344CB8AC3E}">
        <p14:creationId xmlns:p14="http://schemas.microsoft.com/office/powerpoint/2010/main" val="195186480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如进程一样，线程也有生命期。由创建而产生，由调度而执行，由终止而消亡。</a:t>
            </a:r>
            <a:endParaRPr lang="en-US" altLang="zh-CN" dirty="0"/>
          </a:p>
          <a:p>
            <a:endParaRPr lang="en-US" altLang="zh-CN" dirty="0"/>
          </a:p>
          <a:p>
            <a:r>
              <a:rPr kumimoji="1" lang="zh-CN" altLang="en-US" dirty="0">
                <a:solidFill>
                  <a:srgbClr val="FF0000"/>
                </a:solidFill>
                <a:latin typeface="Times New Roman" panose="02020603050405020304" pitchFamily="18" charset="0"/>
              </a:rPr>
              <a:t>终止线程</a:t>
            </a:r>
            <a:r>
              <a:rPr kumimoji="1" lang="zh-CN" altLang="en-US" dirty="0">
                <a:latin typeface="Times New Roman" panose="02020603050405020304" pitchFamily="18" charset="0"/>
              </a:rPr>
              <a:t>的方式有两种：自愿退出 </a:t>
            </a:r>
            <a:r>
              <a:rPr kumimoji="1" lang="en-US" altLang="zh-CN" dirty="0">
                <a:latin typeface="Times New Roman" panose="02020603050405020304" pitchFamily="18" charset="0"/>
              </a:rPr>
              <a:t>return , </a:t>
            </a:r>
            <a:r>
              <a:rPr kumimoji="1" lang="en-US" altLang="zh-CN" dirty="0" err="1">
                <a:latin typeface="Times New Roman" panose="02020603050405020304" pitchFamily="18" charset="0"/>
              </a:rPr>
              <a:t>pthread_exit</a:t>
            </a:r>
            <a:endParaRPr kumimoji="1" lang="en-US" altLang="zh-CN" dirty="0">
              <a:latin typeface="Times New Roman" panose="02020603050405020304" pitchFamily="18" charset="0"/>
            </a:endParaRPr>
          </a:p>
          <a:p>
            <a:r>
              <a:rPr kumimoji="1" lang="en-US" altLang="zh-CN" dirty="0">
                <a:latin typeface="Times New Roman" panose="02020603050405020304" pitchFamily="18" charset="0"/>
              </a:rPr>
              <a:t>                                      </a:t>
            </a:r>
            <a:r>
              <a:rPr kumimoji="1" lang="zh-CN" altLang="en-US" dirty="0">
                <a:latin typeface="Times New Roman" panose="02020603050405020304" pitchFamily="18" charset="0"/>
              </a:rPr>
              <a:t>强行终止 </a:t>
            </a:r>
            <a:r>
              <a:rPr kumimoji="1" lang="en-US" altLang="zh-CN" dirty="0" err="1">
                <a:latin typeface="Times New Roman" panose="02020603050405020304" pitchFamily="18" charset="0"/>
              </a:rPr>
              <a:t>pthread_cancel</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69989-EB00-4EE7-BCB5-25BDC5BB29F8}" type="slidenum">
              <a:rPr kumimoji="0" lang="en-US" altLang="zh-CN"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zh-CN" altLang="en-US" sz="1200" b="0" i="0" u="none" strike="noStrike" kern="1200" cap="none" spc="0" normalizeH="0" baseline="0" noProof="0" dirty="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2487264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幻灯片图像占位符 1">
            <a:extLst>
              <a:ext uri="{FF2B5EF4-FFF2-40B4-BE49-F238E27FC236}">
                <a16:creationId xmlns:a16="http://schemas.microsoft.com/office/drawing/2014/main" id="{EAE39ABA-EAB7-441D-8FBC-7662A293F839}"/>
              </a:ext>
            </a:extLst>
          </p:cNvPr>
          <p:cNvSpPr>
            <a:spLocks noGrp="1" noRot="1" noChangeAspect="1" noTextEdit="1"/>
          </p:cNvSpPr>
          <p:nvPr>
            <p:ph type="sldImg"/>
          </p:nvPr>
        </p:nvSpPr>
        <p:spPr>
          <a:xfrm>
            <a:off x="90488" y="744538"/>
            <a:ext cx="6616700" cy="3722687"/>
          </a:xfrm>
          <a:ln/>
        </p:spPr>
      </p:sp>
      <p:sp>
        <p:nvSpPr>
          <p:cNvPr id="317443" name="备注占位符 2">
            <a:extLst>
              <a:ext uri="{FF2B5EF4-FFF2-40B4-BE49-F238E27FC236}">
                <a16:creationId xmlns:a16="http://schemas.microsoft.com/office/drawing/2014/main" id="{62AE634E-7687-4342-A4EE-6F2CCA48B8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anose="020B0604020202020204" pitchFamily="34" charset="0"/>
              </a:rPr>
              <a:t>Restrict</a:t>
            </a:r>
            <a:r>
              <a:rPr lang="zh-CN" altLang="en-US" dirty="0">
                <a:latin typeface="Arial" panose="020B0604020202020204" pitchFamily="34" charset="0"/>
              </a:rPr>
              <a:t>用于限定和约束指针，表明指针是访问一个数据对象的唯一且初始的方式，所有修改该指针所指向的内存的操作都必须且只能通过该指针来修改。</a:t>
            </a:r>
            <a:endParaRPr lang="en-US" altLang="zh-CN" dirty="0">
              <a:latin typeface="Arial" panose="020B0604020202020204" pitchFamily="34" charset="0"/>
            </a:endParaRPr>
          </a:p>
          <a:p>
            <a:r>
              <a:rPr lang="en-US" altLang="zh-CN" dirty="0">
                <a:latin typeface="Arial" panose="020B0604020202020204" pitchFamily="34" charset="0"/>
              </a:rPr>
              <a:t>int *restrict </a:t>
            </a:r>
            <a:r>
              <a:rPr lang="en-US" altLang="zh-CN" dirty="0" err="1">
                <a:latin typeface="Arial" panose="020B0604020202020204" pitchFamily="34" charset="0"/>
              </a:rPr>
              <a:t>ptr</a:t>
            </a:r>
            <a:r>
              <a:rPr lang="en-US" altLang="zh-CN" dirty="0">
                <a:latin typeface="Arial" panose="020B0604020202020204" pitchFamily="34" charset="0"/>
              </a:rPr>
              <a:t>  //</a:t>
            </a:r>
            <a:r>
              <a:rPr lang="en-US" altLang="zh-CN" dirty="0" err="1">
                <a:latin typeface="Arial" panose="020B0604020202020204" pitchFamily="34" charset="0"/>
              </a:rPr>
              <a:t>ptr</a:t>
            </a:r>
            <a:r>
              <a:rPr lang="zh-CN" altLang="en-US" dirty="0">
                <a:latin typeface="Arial" panose="020B0604020202020204" pitchFamily="34" charset="0"/>
              </a:rPr>
              <a:t>指向的内存单元只能被</a:t>
            </a:r>
            <a:r>
              <a:rPr lang="en-US" altLang="zh-CN" dirty="0" err="1">
                <a:latin typeface="Arial" panose="020B0604020202020204" pitchFamily="34" charset="0"/>
              </a:rPr>
              <a:t>ptr</a:t>
            </a:r>
            <a:r>
              <a:rPr lang="zh-CN" altLang="en-US" dirty="0">
                <a:latin typeface="Arial" panose="020B0604020202020204" pitchFamily="34" charset="0"/>
              </a:rPr>
              <a:t>访问到，任何同样指向该内存单元的指针都是无效的。</a:t>
            </a:r>
          </a:p>
        </p:txBody>
      </p:sp>
      <p:sp>
        <p:nvSpPr>
          <p:cNvPr id="317444" name="灯片编号占位符 3">
            <a:extLst>
              <a:ext uri="{FF2B5EF4-FFF2-40B4-BE49-F238E27FC236}">
                <a16:creationId xmlns:a16="http://schemas.microsoft.com/office/drawing/2014/main" id="{55D4FB3C-CF62-4EBB-A41F-C4729E5988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E4C4FF66-01AA-40B6-9A14-49B208D3FEF6}" type="slidenum">
              <a:rPr kumimoji="0" lang="en-US" altLang="zh-CN" sz="1200" b="0" i="0" u="none" strike="noStrike" kern="1200" cap="none" spc="0" normalizeH="0" baseline="0" noProof="0">
                <a:ln>
                  <a:noFill/>
                </a:ln>
                <a:solidFill>
                  <a:srgbClr val="2D2E2D"/>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ct val="0"/>
                </a:spcBef>
                <a:spcAft>
                  <a:spcPts val="0"/>
                </a:spcAft>
                <a:buClrTx/>
                <a:buSzTx/>
                <a:buFontTx/>
                <a:buNone/>
                <a:tabLst/>
                <a:defRPr/>
              </a:pPr>
              <a:t>163</a:t>
            </a:fld>
            <a:endParaRPr kumimoji="0" lang="en-US" altLang="zh-CN" sz="1200" b="0" i="0" u="none" strike="noStrike" kern="1200" cap="none" spc="0" normalizeH="0" baseline="0" noProof="0">
              <a:ln>
                <a:noFill/>
              </a:ln>
              <a:solidFill>
                <a:srgbClr val="2D2E2D"/>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9917133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thread_attr_init</a:t>
            </a:r>
            <a:r>
              <a:rPr lang="zh-CN" altLang="en-US" sz="1200" b="0" i="0" kern="1200" dirty="0">
                <a:solidFill>
                  <a:schemeClr val="tx1"/>
                </a:solidFill>
                <a:effectLst/>
                <a:latin typeface="+mn-lt"/>
                <a:ea typeface="+mn-ea"/>
                <a:cs typeface="+mn-cs"/>
              </a:rPr>
              <a:t>，函数，作用是初始化一个线程对象的属性</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Creat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创建   </a:t>
            </a:r>
            <a:r>
              <a:rPr lang="en-US" altLang="zh-CN" sz="1200" b="0" i="0" kern="1200" dirty="0">
                <a:solidFill>
                  <a:schemeClr val="tx1"/>
                </a:solidFill>
                <a:effectLst/>
                <a:latin typeface="+mn-lt"/>
                <a:ea typeface="+mn-ea"/>
                <a:cs typeface="+mn-cs"/>
              </a:rPr>
              <a:t>yield</a:t>
            </a:r>
            <a:r>
              <a:rPr lang="zh-CN" altLang="en-US" sz="1200" b="0" i="0" kern="1200" dirty="0">
                <a:solidFill>
                  <a:schemeClr val="tx1"/>
                </a:solidFill>
                <a:effectLst/>
                <a:latin typeface="+mn-lt"/>
                <a:ea typeface="+mn-ea"/>
                <a:cs typeface="+mn-cs"/>
              </a:rPr>
              <a:t>切换  </a:t>
            </a:r>
            <a:r>
              <a:rPr lang="en-US" altLang="zh-CN" sz="1200" b="0" i="0" kern="1200" dirty="0">
                <a:solidFill>
                  <a:schemeClr val="tx1"/>
                </a:solidFill>
                <a:effectLst/>
                <a:latin typeface="+mn-lt"/>
                <a:ea typeface="+mn-ea"/>
                <a:cs typeface="+mn-cs"/>
              </a:rPr>
              <a:t>yield</a:t>
            </a:r>
            <a:r>
              <a:rPr lang="zh-CN" altLang="en-US" sz="1200" b="0" i="0" kern="1200" dirty="0">
                <a:solidFill>
                  <a:schemeClr val="tx1"/>
                </a:solidFill>
                <a:effectLst/>
                <a:latin typeface="+mn-lt"/>
                <a:ea typeface="+mn-ea"/>
                <a:cs typeface="+mn-cs"/>
              </a:rPr>
              <a:t>是用户程序</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9C3443E-9951-4543-B801-6C48E6FDBAD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164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9930215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166</a:t>
            </a:fld>
            <a:endParaRPr lang="zh-CN" altLang="en-US" dirty="0"/>
          </a:p>
        </p:txBody>
      </p:sp>
    </p:spTree>
    <p:extLst>
      <p:ext uri="{BB962C8B-B14F-4D97-AF65-F5344CB8AC3E}">
        <p14:creationId xmlns:p14="http://schemas.microsoft.com/office/powerpoint/2010/main" val="347741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3E6002CC-815D-BE4B-81EB-EBA1045E37A0}" type="slidenum">
              <a:rPr lang="en-US" altLang="zh-CN"/>
              <a:pPr>
                <a:defRPr/>
              </a:pPr>
              <a:t>15</a:t>
            </a:fld>
            <a:endParaRPr lang="en-US" altLang="zh-CN"/>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latin typeface="Arial" charset="0"/>
                <a:ea typeface="宋体" charset="0"/>
              </a:rPr>
              <a:t>在多道程序环境下，程序的执行属于并发执行，此时它们将失去其封闭性，并具有间断性及不可再现性的特征。这决定了通常的程序是不能参与并发执行的，因为程序执行的结果是不可再现的。这样，程序的运行也就失去了意义。为使程序能并发执行，且为了对并发执行的程序加以描述和控制，人们引入了“进程”的概念。</a:t>
            </a:r>
          </a:p>
        </p:txBody>
      </p:sp>
    </p:spTree>
    <p:extLst>
      <p:ext uri="{BB962C8B-B14F-4D97-AF65-F5344CB8AC3E}">
        <p14:creationId xmlns:p14="http://schemas.microsoft.com/office/powerpoint/2010/main" val="2937316628"/>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b="0" i="0" dirty="0">
                <a:solidFill>
                  <a:srgbClr val="3D3D3D"/>
                </a:solidFill>
                <a:effectLst/>
                <a:latin typeface="宋体" panose="02010600030101010101" pitchFamily="2" charset="-122"/>
                <a:ea typeface="宋体" panose="02010600030101010101" pitchFamily="2" charset="-122"/>
              </a:rPr>
              <a:t>//</a:t>
            </a:r>
            <a:r>
              <a:rPr lang="zh-CN" altLang="en-US" b="0" i="0" u="none" strike="noStrike" dirty="0">
                <a:solidFill>
                  <a:srgbClr val="333333"/>
                </a:solidFill>
                <a:effectLst/>
                <a:latin typeface="宋体" panose="02010600030101010101" pitchFamily="2" charset="-122"/>
                <a:ea typeface="宋体" panose="02010600030101010101" pitchFamily="2" charset="-122"/>
                <a:hlinkClick r:id="rId3" tooltip="退出access的宏命令"/>
              </a:rPr>
              <a:t>退出</a:t>
            </a:r>
            <a:r>
              <a:rPr lang="zh-CN" altLang="en-US" b="0" i="0" u="sng" dirty="0">
                <a:solidFill>
                  <a:srgbClr val="FF3333"/>
                </a:solidFill>
                <a:effectLst/>
                <a:latin typeface="宋体" panose="02010600030101010101" pitchFamily="2" charset="-122"/>
                <a:ea typeface="宋体" panose="02010600030101010101" pitchFamily="2" charset="-122"/>
                <a:hlinkClick r:id="rId4" tooltip="多线程编程面试题"/>
              </a:rPr>
              <a:t>线程</a:t>
            </a:r>
            <a:r>
              <a:rPr lang="zh-CN" altLang="en-US" b="0" i="0" dirty="0">
                <a:solidFill>
                  <a:srgbClr val="3D3D3D"/>
                </a:solidFill>
                <a:effectLst/>
                <a:latin typeface="宋体" panose="02010600030101010101" pitchFamily="2" charset="-122"/>
                <a:ea typeface="宋体" panose="02010600030101010101" pitchFamily="2" charset="-122"/>
              </a:rPr>
              <a:t>，参数是个空类型的指针保存的是线程退出以后的返回值</a:t>
            </a:r>
            <a:endParaRPr lang="en-US" altLang="zh-CN" b="0" i="0" dirty="0">
              <a:solidFill>
                <a:srgbClr val="3D3D3D"/>
              </a:solidFill>
              <a:effectLst/>
              <a:latin typeface="宋体" panose="02010600030101010101" pitchFamily="2" charset="-122"/>
              <a:ea typeface="宋体" panose="02010600030101010101" pitchFamily="2" charset="-122"/>
            </a:endParaRPr>
          </a:p>
          <a:p>
            <a:r>
              <a:rPr lang="zh-CN" altLang="en-US" b="0" i="0" dirty="0">
                <a:solidFill>
                  <a:srgbClr val="3D3D3D"/>
                </a:solidFill>
                <a:effectLst/>
                <a:latin typeface="宋体" panose="02010600030101010101" pitchFamily="2" charset="-122"/>
                <a:ea typeface="宋体" panose="02010600030101010101" pitchFamily="2" charset="-122"/>
              </a:rPr>
              <a:t>在任意函数或任意位置都可调用</a:t>
            </a:r>
            <a:r>
              <a:rPr lang="en-US" altLang="zh-CN" b="0" i="0" dirty="0" err="1">
                <a:solidFill>
                  <a:srgbClr val="3D3D3D"/>
                </a:solidFill>
                <a:effectLst/>
                <a:latin typeface="宋体" panose="02010600030101010101" pitchFamily="2" charset="-122"/>
                <a:ea typeface="宋体" panose="02010600030101010101" pitchFamily="2" charset="-122"/>
              </a:rPr>
              <a:t>pthread_exit</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167</a:t>
            </a:fld>
            <a:endParaRPr lang="zh-CN" altLang="en-US" dirty="0"/>
          </a:p>
        </p:txBody>
      </p:sp>
    </p:spTree>
    <p:extLst>
      <p:ext uri="{BB962C8B-B14F-4D97-AF65-F5344CB8AC3E}">
        <p14:creationId xmlns:p14="http://schemas.microsoft.com/office/powerpoint/2010/main" val="2280212287"/>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D3D3D"/>
                </a:solidFill>
                <a:effectLst/>
                <a:latin typeface="宋体" panose="02010600030101010101" pitchFamily="2" charset="-122"/>
                <a:ea typeface="宋体" panose="02010600030101010101" pitchFamily="2" charset="-122"/>
              </a:rPr>
              <a:t>//</a:t>
            </a:r>
            <a:r>
              <a:rPr lang="zh-CN" altLang="en-US" b="0" i="0" dirty="0">
                <a:solidFill>
                  <a:srgbClr val="3D3D3D"/>
                </a:solidFill>
                <a:effectLst/>
                <a:latin typeface="宋体" panose="02010600030101010101" pitchFamily="2" charset="-122"/>
                <a:ea typeface="宋体" panose="02010600030101010101" pitchFamily="2" charset="-122"/>
              </a:rPr>
              <a:t>以阻塞方式等待</a:t>
            </a:r>
            <a:r>
              <a:rPr lang="en-US" altLang="zh-CN" b="0" i="0" dirty="0">
                <a:solidFill>
                  <a:srgbClr val="3D3D3D"/>
                </a:solidFill>
                <a:effectLst/>
                <a:latin typeface="宋体" panose="02010600030101010101" pitchFamily="2" charset="-122"/>
                <a:ea typeface="宋体" panose="02010600030101010101" pitchFamily="2" charset="-122"/>
              </a:rPr>
              <a:t>thread</a:t>
            </a:r>
            <a:r>
              <a:rPr lang="zh-CN" altLang="en-US" b="0" i="0" dirty="0">
                <a:solidFill>
                  <a:srgbClr val="3D3D3D"/>
                </a:solidFill>
                <a:effectLst/>
                <a:latin typeface="宋体" panose="02010600030101010101" pitchFamily="2" charset="-122"/>
                <a:ea typeface="宋体" panose="02010600030101010101" pitchFamily="2" charset="-122"/>
              </a:rPr>
              <a:t>指定线程结束，参数</a:t>
            </a:r>
            <a:r>
              <a:rPr lang="en-US" altLang="zh-CN" b="0" i="0" dirty="0">
                <a:solidFill>
                  <a:srgbClr val="3D3D3D"/>
                </a:solidFill>
                <a:effectLst/>
                <a:latin typeface="宋体" panose="02010600030101010101" pitchFamily="2" charset="-122"/>
                <a:ea typeface="宋体" panose="02010600030101010101" pitchFamily="2" charset="-122"/>
              </a:rPr>
              <a:t>thread</a:t>
            </a:r>
            <a:r>
              <a:rPr lang="zh-CN" altLang="en-US" b="0" i="0" dirty="0">
                <a:solidFill>
                  <a:srgbClr val="3D3D3D"/>
                </a:solidFill>
                <a:effectLst/>
                <a:latin typeface="宋体" panose="02010600030101010101" pitchFamily="2" charset="-122"/>
                <a:ea typeface="宋体" panose="02010600030101010101" pitchFamily="2" charset="-122"/>
              </a:rPr>
              <a:t>是需要等待的线程</a:t>
            </a:r>
            <a:r>
              <a:rPr lang="en-US" altLang="zh-CN" b="0" i="0" dirty="0">
                <a:solidFill>
                  <a:srgbClr val="3D3D3D"/>
                </a:solidFill>
                <a:effectLst/>
                <a:latin typeface="宋体" panose="02010600030101010101" pitchFamily="2" charset="-122"/>
                <a:ea typeface="宋体" panose="02010600030101010101" pitchFamily="2" charset="-122"/>
              </a:rPr>
              <a:t>ID</a:t>
            </a:r>
            <a:r>
              <a:rPr lang="zh-CN" altLang="en-US" b="0" i="0" dirty="0">
                <a:solidFill>
                  <a:srgbClr val="3D3D3D"/>
                </a:solidFill>
                <a:effectLst/>
                <a:latin typeface="宋体" panose="02010600030101010101" pitchFamily="2" charset="-122"/>
                <a:ea typeface="宋体" panose="02010600030101010101" pitchFamily="2" charset="-122"/>
              </a:rPr>
              <a:t>，</a:t>
            </a:r>
            <a:r>
              <a:rPr lang="en-US" altLang="zh-CN" b="0" i="0" dirty="0" err="1">
                <a:solidFill>
                  <a:srgbClr val="3D3D3D"/>
                </a:solidFill>
                <a:effectLst/>
                <a:latin typeface="宋体" panose="02010600030101010101" pitchFamily="2" charset="-122"/>
                <a:ea typeface="宋体" panose="02010600030101010101" pitchFamily="2" charset="-122"/>
              </a:rPr>
              <a:t>rval_ptr</a:t>
            </a:r>
            <a:r>
              <a:rPr lang="zh-CN" altLang="en-US" b="0" i="0" dirty="0">
                <a:solidFill>
                  <a:srgbClr val="3D3D3D"/>
                </a:solidFill>
                <a:effectLst/>
                <a:latin typeface="宋体" panose="02010600030101010101" pitchFamily="2" charset="-122"/>
                <a:ea typeface="宋体" panose="02010600030101010101" pitchFamily="2" charset="-122"/>
              </a:rPr>
              <a:t>是用户定义的指针，用来存储被等待线程的返回值</a:t>
            </a: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168</a:t>
            </a:fld>
            <a:endParaRPr lang="zh-CN" altLang="en-US" dirty="0"/>
          </a:p>
        </p:txBody>
      </p:sp>
    </p:spTree>
    <p:extLst>
      <p:ext uri="{BB962C8B-B14F-4D97-AF65-F5344CB8AC3E}">
        <p14:creationId xmlns:p14="http://schemas.microsoft.com/office/powerpoint/2010/main" val="9813554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a:t>
            </a:r>
            <a:r>
              <a:rPr lang="zh-CN" altLang="en-US" dirty="0"/>
              <a:t>发送终止信号给</a:t>
            </a:r>
            <a:r>
              <a:rPr lang="en-US" altLang="zh-CN" dirty="0" err="1"/>
              <a:t>tid</a:t>
            </a:r>
            <a:r>
              <a:rPr lang="zh-CN" altLang="en-US" dirty="0"/>
              <a:t>线程，如果成功则返回</a:t>
            </a:r>
            <a:r>
              <a:rPr lang="en-US" altLang="zh-CN" dirty="0"/>
              <a:t>0</a:t>
            </a:r>
            <a:r>
              <a:rPr lang="zh-CN" altLang="en-US" dirty="0"/>
              <a:t>，否则为非</a:t>
            </a:r>
            <a:r>
              <a:rPr lang="en-US" altLang="zh-CN" dirty="0"/>
              <a:t>0</a:t>
            </a:r>
            <a:r>
              <a:rPr lang="zh-CN" altLang="en-US" dirty="0"/>
              <a:t>值。发送成功并不意味着</a:t>
            </a:r>
            <a:r>
              <a:rPr lang="en-US" altLang="zh-CN" dirty="0"/>
              <a:t>thread</a:t>
            </a:r>
            <a:r>
              <a:rPr lang="zh-CN" altLang="en-US" dirty="0"/>
              <a:t>会终止。</a:t>
            </a:r>
            <a:endParaRPr lang="en-US" altLang="zh-CN" dirty="0"/>
          </a:p>
          <a:p>
            <a:r>
              <a:rPr lang="zh-CN" altLang="en-US" sz="800" kern="1200" dirty="0">
                <a:solidFill>
                  <a:schemeClr val="tx1"/>
                </a:solidFill>
                <a:latin typeface="+mj-ea"/>
                <a:ea typeface="微软雅黑" panose="020B0503020204020204" pitchFamily="34" charset="-122"/>
                <a:cs typeface="+mn-cs"/>
              </a:rPr>
              <a:t>在默认情况下，</a:t>
            </a:r>
            <a:r>
              <a:rPr lang="en-US" altLang="zh-CN" sz="800" kern="1200" dirty="0" err="1">
                <a:solidFill>
                  <a:schemeClr val="tx1"/>
                </a:solidFill>
                <a:latin typeface="+mj-ea"/>
                <a:ea typeface="微软雅黑" panose="020B0503020204020204" pitchFamily="34" charset="-122"/>
                <a:cs typeface="+mn-cs"/>
              </a:rPr>
              <a:t>pthread_cancel</a:t>
            </a:r>
            <a:r>
              <a:rPr lang="zh-CN" altLang="en-US" sz="800" kern="1200" dirty="0">
                <a:solidFill>
                  <a:schemeClr val="tx1"/>
                </a:solidFill>
                <a:latin typeface="+mj-ea"/>
                <a:ea typeface="微软雅黑" panose="020B0503020204020204" pitchFamily="34" charset="-122"/>
                <a:cs typeface="+mn-cs"/>
              </a:rPr>
              <a:t>函数与线程</a:t>
            </a:r>
            <a:r>
              <a:rPr lang="en-US" altLang="zh-CN" sz="800" kern="1200" dirty="0">
                <a:solidFill>
                  <a:schemeClr val="tx1"/>
                </a:solidFill>
                <a:latin typeface="+mj-ea"/>
                <a:ea typeface="微软雅黑" panose="020B0503020204020204" pitchFamily="34" charset="-122"/>
                <a:cs typeface="+mn-cs"/>
              </a:rPr>
              <a:t>ID</a:t>
            </a:r>
            <a:r>
              <a:rPr lang="zh-CN" altLang="en-US" sz="800" kern="1200" dirty="0">
                <a:solidFill>
                  <a:schemeClr val="tx1"/>
                </a:solidFill>
                <a:latin typeface="+mj-ea"/>
                <a:ea typeface="微软雅黑" panose="020B0503020204020204" pitchFamily="34" charset="-122"/>
                <a:cs typeface="+mn-cs"/>
              </a:rPr>
              <a:t>等于</a:t>
            </a:r>
            <a:r>
              <a:rPr lang="en-US" altLang="zh-CN" sz="800" kern="1200" dirty="0" err="1">
                <a:solidFill>
                  <a:schemeClr val="tx1"/>
                </a:solidFill>
                <a:latin typeface="+mj-ea"/>
                <a:ea typeface="微软雅黑" panose="020B0503020204020204" pitchFamily="34" charset="-122"/>
                <a:cs typeface="+mn-cs"/>
              </a:rPr>
              <a:t>tid</a:t>
            </a:r>
            <a:r>
              <a:rPr lang="zh-CN" altLang="en-US" sz="800" kern="1200" dirty="0">
                <a:solidFill>
                  <a:schemeClr val="tx1"/>
                </a:solidFill>
                <a:latin typeface="+mj-ea"/>
                <a:ea typeface="微软雅黑" panose="020B0503020204020204" pitchFamily="34" charset="-122"/>
                <a:cs typeface="+mn-cs"/>
              </a:rPr>
              <a:t>的线程自身调用</a:t>
            </a:r>
            <a:r>
              <a:rPr lang="en-US" altLang="zh-CN" sz="800" kern="1200" dirty="0" err="1">
                <a:solidFill>
                  <a:schemeClr val="tx1"/>
                </a:solidFill>
                <a:latin typeface="+mj-ea"/>
                <a:ea typeface="微软雅黑" panose="020B0503020204020204" pitchFamily="34" charset="-122"/>
                <a:cs typeface="+mn-cs"/>
              </a:rPr>
              <a:t>pthread_exit</a:t>
            </a:r>
            <a:r>
              <a:rPr lang="zh-CN" altLang="en-US" sz="800" kern="1200" dirty="0">
                <a:solidFill>
                  <a:schemeClr val="tx1"/>
                </a:solidFill>
                <a:latin typeface="+mj-ea"/>
                <a:ea typeface="微软雅黑" panose="020B0503020204020204" pitchFamily="34" charset="-122"/>
                <a:cs typeface="+mn-cs"/>
              </a:rPr>
              <a:t>函数（参数为</a:t>
            </a:r>
            <a:r>
              <a:rPr lang="en-US" altLang="zh-CN" sz="800" kern="1200" dirty="0">
                <a:solidFill>
                  <a:schemeClr val="tx1"/>
                </a:solidFill>
                <a:latin typeface="+mj-ea"/>
                <a:ea typeface="微软雅黑" panose="020B0503020204020204" pitchFamily="34" charset="-122"/>
                <a:cs typeface="+mn-cs"/>
              </a:rPr>
              <a:t>PTHREAD_CANCELED</a:t>
            </a:r>
            <a:r>
              <a:rPr lang="zh-CN" altLang="en-US" sz="800" kern="1200" dirty="0">
                <a:solidFill>
                  <a:schemeClr val="tx1"/>
                </a:solidFill>
                <a:latin typeface="+mj-ea"/>
                <a:ea typeface="微软雅黑" panose="020B0503020204020204" pitchFamily="34" charset="-122"/>
                <a:cs typeface="+mn-cs"/>
              </a:rPr>
              <a:t>）效果等同；</a:t>
            </a:r>
            <a:endParaRPr lang="en-US" altLang="zh-CN" sz="800" kern="1200" dirty="0">
              <a:solidFill>
                <a:schemeClr val="tx1"/>
              </a:solidFill>
              <a:latin typeface="+mj-ea"/>
              <a:ea typeface="微软雅黑" panose="020B0503020204020204" pitchFamily="34" charset="-122"/>
              <a:cs typeface="+mn-cs"/>
            </a:endParaRPr>
          </a:p>
          <a:p>
            <a:r>
              <a:rPr lang="zh-CN" altLang="en-US" sz="800" kern="1200" dirty="0">
                <a:solidFill>
                  <a:schemeClr val="tx1"/>
                </a:solidFill>
                <a:latin typeface="+mj-ea"/>
                <a:ea typeface="微软雅黑" panose="020B0503020204020204" pitchFamily="34" charset="-122"/>
                <a:cs typeface="+mn-cs"/>
              </a:rPr>
              <a:t>线程可以选择忽略取消方式或者控制取消方式；</a:t>
            </a:r>
          </a:p>
          <a:p>
            <a:r>
              <a:rPr lang="en-US" altLang="zh-CN" sz="800" kern="1200" dirty="0" err="1">
                <a:solidFill>
                  <a:schemeClr val="tx1"/>
                </a:solidFill>
                <a:latin typeface="+mj-ea"/>
                <a:ea typeface="微软雅黑" panose="020B0503020204020204" pitchFamily="34" charset="-122"/>
                <a:cs typeface="+mn-cs"/>
              </a:rPr>
              <a:t>pthread_cancel</a:t>
            </a:r>
            <a:r>
              <a:rPr lang="zh-CN" altLang="en-US" sz="800" kern="1200" dirty="0">
                <a:solidFill>
                  <a:schemeClr val="tx1"/>
                </a:solidFill>
                <a:latin typeface="+mj-ea"/>
                <a:ea typeface="微软雅黑" panose="020B0503020204020204" pitchFamily="34" charset="-122"/>
                <a:cs typeface="+mn-cs"/>
              </a:rPr>
              <a:t>并不等待线程终止，它仅仅是提出请求</a:t>
            </a:r>
            <a:endParaRPr lang="en-US" altLang="zh-CN" sz="800" kern="1200" dirty="0">
              <a:solidFill>
                <a:schemeClr val="tx1"/>
              </a:solidFill>
              <a:latin typeface="+mj-ea"/>
              <a:ea typeface="微软雅黑" panose="020B0503020204020204" pitchFamily="34" charset="-122"/>
              <a:cs typeface="+mn-cs"/>
            </a:endParaRPr>
          </a:p>
          <a:p>
            <a:endParaRPr lang="en-US" altLang="zh-CN" sz="800" kern="1200" dirty="0">
              <a:solidFill>
                <a:schemeClr val="tx1"/>
              </a:solidFill>
              <a:latin typeface="+mj-ea"/>
              <a:ea typeface="微软雅黑" panose="020B0503020204020204" pitchFamily="34" charset="-122"/>
              <a:cs typeface="+mn-cs"/>
            </a:endParaRPr>
          </a:p>
          <a:p>
            <a:r>
              <a:rPr lang="zh-CN" altLang="en-US" sz="800" dirty="0"/>
              <a:t>演示</a:t>
            </a:r>
            <a:r>
              <a:rPr lang="en-US" altLang="zh-CN" sz="800" dirty="0" err="1"/>
              <a:t>threadexit</a:t>
            </a:r>
            <a:r>
              <a:rPr lang="zh-CN" altLang="en-US" sz="800" dirty="0"/>
              <a:t>代码，在</a:t>
            </a:r>
            <a:r>
              <a:rPr lang="en-US" altLang="zh-CN" sz="800" dirty="0"/>
              <a:t>./</a:t>
            </a:r>
            <a:r>
              <a:rPr lang="en-US" altLang="zh-CN" sz="800" dirty="0" err="1"/>
              <a:t>src</a:t>
            </a:r>
            <a:r>
              <a:rPr lang="zh-CN" altLang="en-US" sz="800" dirty="0"/>
              <a:t>下</a:t>
            </a:r>
            <a:endParaRPr lang="en-US" altLang="zh-CN" sz="800" dirty="0"/>
          </a:p>
          <a:p>
            <a:endParaRPr lang="en-US" altLang="zh-CN" sz="800" dirty="0"/>
          </a:p>
          <a:p>
            <a:r>
              <a:rPr lang="zh-CN" altLang="en-US" sz="800" dirty="0"/>
              <a:t>一般来说，</a:t>
            </a:r>
            <a:r>
              <a:rPr lang="en-US" altLang="zh-CN" sz="800" dirty="0" err="1"/>
              <a:t>Posix</a:t>
            </a:r>
            <a:r>
              <a:rPr lang="zh-CN" altLang="en-US" sz="800" dirty="0"/>
              <a:t>的线程终止有两种情况：正常终止和非正常终止。线程主动调用</a:t>
            </a:r>
            <a:r>
              <a:rPr lang="en-US" altLang="zh-CN" sz="800" dirty="0" err="1"/>
              <a:t>pthread_exit</a:t>
            </a:r>
            <a:r>
              <a:rPr lang="en-US" altLang="zh-CN" sz="800" dirty="0"/>
              <a:t>()</a:t>
            </a:r>
            <a:r>
              <a:rPr lang="zh-CN" altLang="en-US" sz="800" dirty="0"/>
              <a:t>或者从例程函数中</a:t>
            </a:r>
            <a:r>
              <a:rPr lang="en-US" altLang="zh-CN" sz="800" dirty="0"/>
              <a:t>return</a:t>
            </a:r>
            <a:r>
              <a:rPr lang="zh-CN" altLang="en-US" sz="800" dirty="0"/>
              <a:t>都将使线程正常退出，这是可预见的退出方式；非正常终止是线程在其他线程的干预下，或者由于自身运行出错（比如访问非法地址）而退出，这种退出方式是不可预见的。</a:t>
            </a:r>
          </a:p>
          <a:p>
            <a:r>
              <a:rPr lang="zh-CN" altLang="en-US" sz="800" dirty="0"/>
              <a:t>不论是可预见的线程终止还是异常终止，都会存在资源释放的问题，在不考虑因运行出错而退出的前提下，如何保证线程终止时能顺利的释放掉自己所占用的资源，特别是锁资源，就是一个必须考虑解决的问题。所以引入清理处理函数</a:t>
            </a:r>
          </a:p>
          <a:p>
            <a:endParaRPr lang="zh-CN" altLang="en-US" sz="800" kern="1200" dirty="0">
              <a:solidFill>
                <a:schemeClr val="tx1"/>
              </a:solidFill>
              <a:latin typeface="+mj-ea"/>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170</a:t>
            </a:fld>
            <a:endParaRPr lang="zh-CN" altLang="en-US" dirty="0"/>
          </a:p>
        </p:txBody>
      </p:sp>
    </p:spTree>
    <p:extLst>
      <p:ext uri="{BB962C8B-B14F-4D97-AF65-F5344CB8AC3E}">
        <p14:creationId xmlns:p14="http://schemas.microsoft.com/office/powerpoint/2010/main" val="843329422"/>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pthread_cleanup_push</a:t>
            </a:r>
            <a:r>
              <a:rPr lang="zh-CN" altLang="en-US" dirty="0"/>
              <a:t>必须和</a:t>
            </a:r>
            <a:r>
              <a:rPr lang="en-US" altLang="zh-CN" dirty="0" err="1"/>
              <a:t>pthread_cleanup_pop</a:t>
            </a:r>
            <a:r>
              <a:rPr lang="zh-CN" altLang="en-US" dirty="0"/>
              <a:t>成对出现，而且出现的地方必须在同一个作用域内。</a:t>
            </a:r>
            <a:endParaRPr lang="en-US" altLang="zh-CN" dirty="0"/>
          </a:p>
          <a:p>
            <a:endParaRPr lang="en-US" altLang="zh-CN" dirty="0"/>
          </a:p>
          <a:p>
            <a:r>
              <a:rPr lang="zh-CN" altLang="en-US" dirty="0"/>
              <a:t>在</a:t>
            </a:r>
            <a:r>
              <a:rPr lang="en-US" altLang="zh-CN" dirty="0"/>
              <a:t>POSIX</a:t>
            </a:r>
            <a:r>
              <a:rPr lang="zh-CN" altLang="en-US" dirty="0"/>
              <a:t>线程</a:t>
            </a:r>
            <a:r>
              <a:rPr lang="en-US" altLang="zh-CN" dirty="0"/>
              <a:t>API</a:t>
            </a:r>
            <a:r>
              <a:rPr lang="zh-CN" altLang="en-US" dirty="0"/>
              <a:t>中提供了一个</a:t>
            </a:r>
            <a:r>
              <a:rPr lang="en-US" altLang="zh-CN" dirty="0" err="1"/>
              <a:t>pthread_cleanup_push</a:t>
            </a:r>
            <a:r>
              <a:rPr lang="en-US" altLang="zh-CN" dirty="0"/>
              <a:t>()/</a:t>
            </a:r>
            <a:r>
              <a:rPr lang="en-US" altLang="zh-CN" dirty="0" err="1"/>
              <a:t>pthread_cleanup_pop</a:t>
            </a:r>
            <a:r>
              <a:rPr lang="en-US" altLang="zh-CN" dirty="0"/>
              <a:t>()</a:t>
            </a:r>
            <a:r>
              <a:rPr lang="zh-CN" altLang="en-US" dirty="0"/>
              <a:t>函数对用于自动释放资源 </a:t>
            </a:r>
            <a:r>
              <a:rPr lang="en-US" altLang="zh-CN" dirty="0"/>
              <a:t>--</a:t>
            </a:r>
            <a:r>
              <a:rPr lang="zh-CN" altLang="en-US" dirty="0"/>
              <a:t>从</a:t>
            </a:r>
            <a:r>
              <a:rPr lang="en-US" altLang="zh-CN" dirty="0" err="1"/>
              <a:t>pthread_cleanup_push</a:t>
            </a:r>
            <a:r>
              <a:rPr lang="en-US" altLang="zh-CN" dirty="0"/>
              <a:t>()</a:t>
            </a:r>
            <a:r>
              <a:rPr lang="zh-CN" altLang="en-US" dirty="0"/>
              <a:t>的调用点到</a:t>
            </a:r>
            <a:r>
              <a:rPr lang="en-US" altLang="zh-CN" dirty="0" err="1"/>
              <a:t>pthread_cleanup_pop</a:t>
            </a:r>
            <a:r>
              <a:rPr lang="en-US" altLang="zh-CN" dirty="0"/>
              <a:t>()</a:t>
            </a:r>
            <a:r>
              <a:rPr lang="zh-CN" altLang="en-US" dirty="0"/>
              <a:t>之间的程序段中的终止动作（包括调用 </a:t>
            </a:r>
            <a:r>
              <a:rPr lang="en-US" altLang="zh-CN" dirty="0" err="1"/>
              <a:t>pthread_exit</a:t>
            </a:r>
            <a:r>
              <a:rPr lang="en-US" altLang="zh-CN" dirty="0"/>
              <a:t>()</a:t>
            </a:r>
            <a:r>
              <a:rPr lang="zh-CN" altLang="en-US" dirty="0"/>
              <a:t>和取消点终止）都将执行</a:t>
            </a:r>
            <a:r>
              <a:rPr lang="en-US" altLang="zh-CN" dirty="0" err="1"/>
              <a:t>pthread_cleanup_push</a:t>
            </a:r>
            <a:r>
              <a:rPr lang="en-US" altLang="zh-CN" dirty="0"/>
              <a:t>()</a:t>
            </a:r>
            <a:r>
              <a:rPr lang="zh-CN" altLang="en-US" dirty="0"/>
              <a:t>所指定的清理函数。</a:t>
            </a:r>
            <a:endParaRPr lang="en-US" altLang="zh-CN" dirty="0"/>
          </a:p>
          <a:p>
            <a:endParaRPr lang="en-US" altLang="zh-CN" dirty="0"/>
          </a:p>
          <a:p>
            <a:pPr>
              <a:lnSpc>
                <a:spcPct val="90000"/>
              </a:lnSpc>
            </a:pP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171</a:t>
            </a:fld>
            <a:endParaRPr lang="zh-CN" altLang="en-US" dirty="0"/>
          </a:p>
        </p:txBody>
      </p:sp>
    </p:spTree>
    <p:extLst>
      <p:ext uri="{BB962C8B-B14F-4D97-AF65-F5344CB8AC3E}">
        <p14:creationId xmlns:p14="http://schemas.microsoft.com/office/powerpoint/2010/main" val="183477100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err="1"/>
              <a:t>thread_cleanup_push</a:t>
            </a:r>
            <a:r>
              <a:rPr lang="en-US" altLang="zh-CN" dirty="0"/>
              <a:t>()/</a:t>
            </a:r>
            <a:r>
              <a:rPr lang="en-US" altLang="zh-CN" dirty="0" err="1"/>
              <a:t>pthread_cleanup_pop</a:t>
            </a:r>
            <a:r>
              <a:rPr lang="en-US" altLang="zh-CN" dirty="0"/>
              <a:t>()</a:t>
            </a:r>
            <a:r>
              <a:rPr lang="zh-CN" altLang="en-US" dirty="0"/>
              <a:t>采用先入后出的栈结构管理，</a:t>
            </a:r>
            <a:r>
              <a:rPr lang="en-US" altLang="zh-CN" dirty="0"/>
              <a:t>void (*</a:t>
            </a:r>
            <a:r>
              <a:rPr lang="en-US" altLang="zh-CN" dirty="0" err="1"/>
              <a:t>rtn</a:t>
            </a:r>
            <a:r>
              <a:rPr lang="en-US" altLang="zh-CN" dirty="0"/>
              <a:t>)(void *) </a:t>
            </a:r>
            <a:r>
              <a:rPr lang="zh-CN" altLang="en-US" dirty="0"/>
              <a:t>函数在调用</a:t>
            </a:r>
            <a:r>
              <a:rPr lang="en-US" altLang="zh-CN" dirty="0" err="1"/>
              <a:t>pthread_cleanup_push</a:t>
            </a:r>
            <a:r>
              <a:rPr lang="en-US" altLang="zh-CN" dirty="0"/>
              <a:t>()</a:t>
            </a:r>
            <a:r>
              <a:rPr lang="zh-CN" altLang="en-US" dirty="0"/>
              <a:t>时压入清理函数栈，多次对</a:t>
            </a:r>
            <a:r>
              <a:rPr lang="en-US" altLang="zh-CN" dirty="0" err="1"/>
              <a:t>pthread_cleanup_push</a:t>
            </a:r>
            <a:r>
              <a:rPr lang="en-US" altLang="zh-CN" dirty="0"/>
              <a:t>()</a:t>
            </a:r>
            <a:r>
              <a:rPr lang="zh-CN" altLang="en-US" dirty="0"/>
              <a:t>的调用将在清理函数栈中形成一个函数链，在执行该函数链时按照压栈的相反顺序弹出。</a:t>
            </a:r>
            <a:r>
              <a:rPr lang="en-US" altLang="zh-CN" dirty="0"/>
              <a:t>execute</a:t>
            </a:r>
            <a:r>
              <a:rPr lang="zh-CN" altLang="en-US" dirty="0"/>
              <a:t>参数表示执行到</a:t>
            </a:r>
            <a:r>
              <a:rPr lang="en-US" altLang="zh-CN" dirty="0" err="1"/>
              <a:t>pthread_cleanup_pop</a:t>
            </a:r>
            <a:r>
              <a:rPr lang="en-US" altLang="zh-CN" dirty="0"/>
              <a:t>()</a:t>
            </a:r>
            <a:r>
              <a:rPr lang="zh-CN" altLang="en-US" dirty="0"/>
              <a:t>时是否在弹出清理函数的同时执行该函数，为</a:t>
            </a:r>
            <a:r>
              <a:rPr lang="en-US" altLang="zh-CN" dirty="0"/>
              <a:t>0</a:t>
            </a:r>
            <a:r>
              <a:rPr lang="zh-CN" altLang="en-US" dirty="0"/>
              <a:t>表示不执行，非</a:t>
            </a:r>
            <a:r>
              <a:rPr lang="en-US" altLang="zh-CN" dirty="0"/>
              <a:t>0</a:t>
            </a:r>
            <a:r>
              <a:rPr lang="zh-CN" altLang="en-US" dirty="0"/>
              <a:t>为执行；这个参数并不影响异常终止时清理函数的执行（当</a:t>
            </a:r>
            <a:r>
              <a:rPr lang="en-US" altLang="zh-CN" dirty="0" err="1"/>
              <a:t>pthread_cleanup_pop</a:t>
            </a:r>
            <a:r>
              <a:rPr lang="en-US" altLang="zh-CN" dirty="0"/>
              <a:t>()</a:t>
            </a:r>
            <a:r>
              <a:rPr lang="zh-CN" altLang="en-US" dirty="0"/>
              <a:t>函数的参数为</a:t>
            </a:r>
            <a:r>
              <a:rPr lang="en-US" altLang="zh-CN" dirty="0"/>
              <a:t>0</a:t>
            </a:r>
            <a:r>
              <a:rPr lang="zh-CN" altLang="en-US" dirty="0"/>
              <a:t>时，仅仅在线程调用</a:t>
            </a:r>
            <a:r>
              <a:rPr lang="en-US" altLang="zh-CN" dirty="0" err="1"/>
              <a:t>pthread_exit</a:t>
            </a:r>
            <a:r>
              <a:rPr lang="zh-CN" altLang="en-US" dirty="0"/>
              <a:t>函数或者其它线程对本线程调用 </a:t>
            </a:r>
            <a:r>
              <a:rPr lang="en-US" altLang="zh-CN" dirty="0" err="1"/>
              <a:t>pthread_cancel</a:t>
            </a:r>
            <a:r>
              <a:rPr lang="zh-CN" altLang="en-US" dirty="0"/>
              <a:t>函数时，才在弹出“清理函数”的同时执行该“清理函数”）。</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172</a:t>
            </a:fld>
            <a:endParaRPr lang="zh-CN" altLang="en-US" dirty="0"/>
          </a:p>
        </p:txBody>
      </p:sp>
    </p:spTree>
    <p:extLst>
      <p:ext uri="{BB962C8B-B14F-4D97-AF65-F5344CB8AC3E}">
        <p14:creationId xmlns:p14="http://schemas.microsoft.com/office/powerpoint/2010/main" val="3731042455"/>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dirty="0"/>
              <a:t> </a:t>
            </a:r>
            <a:r>
              <a:rPr lang="en-US" altLang="zh-CN" sz="1200" dirty="0" err="1"/>
              <a:t>pthread_exit</a:t>
            </a:r>
            <a:r>
              <a:rPr lang="en-US" altLang="zh-CN" sz="1200" dirty="0"/>
              <a:t>(NULL); </a:t>
            </a:r>
            <a:r>
              <a:rPr lang="en-US" altLang="zh-CN" dirty="0">
                <a:solidFill>
                  <a:srgbClr val="999999"/>
                </a:solidFill>
                <a:effectLst/>
              </a:rPr>
              <a:t>//</a:t>
            </a:r>
            <a:r>
              <a:rPr lang="zh-CN" altLang="en-US" dirty="0">
                <a:solidFill>
                  <a:srgbClr val="999999"/>
                </a:solidFill>
                <a:effectLst/>
              </a:rPr>
              <a:t>虽然在这里，线程已经结束了，但是下面的</a:t>
            </a:r>
            <a:r>
              <a:rPr lang="en-US" altLang="zh-CN" dirty="0">
                <a:solidFill>
                  <a:srgbClr val="999999"/>
                </a:solidFill>
                <a:effectLst/>
              </a:rPr>
              <a:t>pop</a:t>
            </a:r>
            <a:r>
              <a:rPr lang="zh-CN" altLang="en-US" dirty="0">
                <a:solidFill>
                  <a:srgbClr val="999999"/>
                </a:solidFill>
                <a:effectLst/>
              </a:rPr>
              <a:t>函数还是得写上。</a:t>
            </a:r>
            <a:endParaRPr lang="en-US" altLang="zh-CN" dirty="0">
              <a:solidFill>
                <a:srgbClr val="999999"/>
              </a:solidFill>
              <a:effectLst/>
            </a:endParaRPr>
          </a:p>
          <a:p>
            <a:endParaRPr lang="en-US" altLang="zh-CN" dirty="0">
              <a:solidFill>
                <a:srgbClr val="999999"/>
              </a:solidFill>
              <a:effectLst/>
            </a:endParaRPr>
          </a:p>
          <a:p>
            <a:r>
              <a:rPr lang="en-US" altLang="zh-CN" dirty="0">
                <a:solidFill>
                  <a:srgbClr val="CC99CD"/>
                </a:solidFill>
                <a:effectLst/>
              </a:rPr>
              <a:t>void</a:t>
            </a:r>
            <a:r>
              <a:rPr lang="en-US" altLang="zh-CN" dirty="0"/>
              <a:t> </a:t>
            </a:r>
            <a:r>
              <a:rPr lang="en-US" altLang="zh-CN" dirty="0">
                <a:solidFill>
                  <a:srgbClr val="67CDCC"/>
                </a:solidFill>
                <a:effectLst/>
              </a:rPr>
              <a:t>*</a:t>
            </a:r>
            <a:r>
              <a:rPr lang="en-US" altLang="zh-CN" dirty="0" err="1">
                <a:solidFill>
                  <a:srgbClr val="F08D49"/>
                </a:solidFill>
                <a:effectLst/>
              </a:rPr>
              <a:t>My_thread</a:t>
            </a:r>
            <a:r>
              <a:rPr lang="en-US" altLang="zh-CN" dirty="0">
                <a:solidFill>
                  <a:srgbClr val="CCCCCC"/>
                </a:solidFill>
                <a:effectLst/>
              </a:rPr>
              <a:t>(</a:t>
            </a:r>
            <a:r>
              <a:rPr lang="en-US" altLang="zh-CN" dirty="0">
                <a:solidFill>
                  <a:srgbClr val="CC99CD"/>
                </a:solidFill>
                <a:effectLst/>
              </a:rPr>
              <a:t>void</a:t>
            </a:r>
            <a:r>
              <a:rPr lang="en-US" altLang="zh-CN" dirty="0"/>
              <a:t> </a:t>
            </a:r>
            <a:r>
              <a:rPr lang="en-US" altLang="zh-CN" dirty="0">
                <a:solidFill>
                  <a:srgbClr val="67CDCC"/>
                </a:solidFill>
                <a:effectLst/>
              </a:rPr>
              <a:t>*</a:t>
            </a:r>
            <a:r>
              <a:rPr lang="en-US" altLang="zh-CN" dirty="0" err="1"/>
              <a:t>arg</a:t>
            </a:r>
            <a:r>
              <a:rPr lang="en-US" altLang="zh-CN" dirty="0">
                <a:solidFill>
                  <a:srgbClr val="CCCCCC"/>
                </a:solidFill>
                <a:effectLst/>
              </a:rPr>
              <a:t>)</a:t>
            </a:r>
            <a:r>
              <a:rPr lang="en-US" altLang="zh-CN" dirty="0"/>
              <a:t> </a:t>
            </a:r>
            <a:r>
              <a:rPr lang="en-US" altLang="zh-CN" dirty="0">
                <a:solidFill>
                  <a:srgbClr val="CCCCCC"/>
                </a:solidFill>
                <a:effectLst/>
              </a:rPr>
              <a:t>{</a:t>
            </a:r>
            <a:r>
              <a:rPr lang="en-US" altLang="zh-CN" dirty="0"/>
              <a:t> </a:t>
            </a:r>
          </a:p>
          <a:p>
            <a:r>
              <a:rPr lang="en-US" altLang="zh-CN" dirty="0" err="1">
                <a:solidFill>
                  <a:srgbClr val="F08D49"/>
                </a:solidFill>
                <a:effectLst/>
              </a:rPr>
              <a:t>printf</a:t>
            </a:r>
            <a:r>
              <a:rPr lang="en-US" altLang="zh-CN" dirty="0">
                <a:solidFill>
                  <a:srgbClr val="CCCCCC"/>
                </a:solidFill>
                <a:effectLst/>
              </a:rPr>
              <a:t>(</a:t>
            </a:r>
            <a:r>
              <a:rPr lang="en-US" altLang="zh-CN" dirty="0">
                <a:solidFill>
                  <a:srgbClr val="7EC699"/>
                </a:solidFill>
                <a:effectLst/>
              </a:rPr>
              <a:t>"My thread\n"</a:t>
            </a:r>
            <a:r>
              <a:rPr lang="en-US" altLang="zh-CN" dirty="0">
                <a:solidFill>
                  <a:srgbClr val="CCCCCC"/>
                </a:solidFill>
                <a:effectLst/>
              </a:rPr>
              <a:t>);</a:t>
            </a:r>
            <a:r>
              <a:rPr lang="en-US" altLang="zh-CN" dirty="0"/>
              <a:t> </a:t>
            </a:r>
          </a:p>
          <a:p>
            <a:r>
              <a:rPr lang="en-US" altLang="zh-CN" dirty="0" err="1">
                <a:solidFill>
                  <a:srgbClr val="F08D49"/>
                </a:solidFill>
                <a:effectLst/>
              </a:rPr>
              <a:t>pthread_cleanup_push</a:t>
            </a:r>
            <a:r>
              <a:rPr lang="en-US" altLang="zh-CN" dirty="0">
                <a:solidFill>
                  <a:srgbClr val="CCCCCC"/>
                </a:solidFill>
                <a:effectLst/>
              </a:rPr>
              <a:t>(</a:t>
            </a:r>
            <a:r>
              <a:rPr lang="en-US" altLang="zh-CN" dirty="0"/>
              <a:t>cleanup</a:t>
            </a:r>
            <a:r>
              <a:rPr lang="en-US" altLang="zh-CN" dirty="0">
                <a:solidFill>
                  <a:srgbClr val="CCCCCC"/>
                </a:solidFill>
                <a:effectLst/>
              </a:rPr>
              <a:t>,</a:t>
            </a:r>
            <a:r>
              <a:rPr lang="en-US" altLang="zh-CN" dirty="0">
                <a:solidFill>
                  <a:srgbClr val="7EC699"/>
                </a:solidFill>
                <a:effectLst/>
              </a:rPr>
              <a:t>"123"</a:t>
            </a:r>
            <a:r>
              <a:rPr lang="en-US" altLang="zh-CN" dirty="0">
                <a:solidFill>
                  <a:srgbClr val="CCCCCC"/>
                </a:solidFill>
                <a:effectLst/>
              </a:rPr>
              <a:t>);</a:t>
            </a:r>
            <a:r>
              <a:rPr lang="en-US" altLang="zh-CN" dirty="0"/>
              <a:t> </a:t>
            </a:r>
          </a:p>
          <a:p>
            <a:r>
              <a:rPr lang="en-US" altLang="zh-CN" dirty="0" err="1">
                <a:solidFill>
                  <a:srgbClr val="F08D49"/>
                </a:solidFill>
                <a:effectLst/>
              </a:rPr>
              <a:t>pthread_cleanup_pop</a:t>
            </a:r>
            <a:r>
              <a:rPr lang="en-US" altLang="zh-CN" dirty="0">
                <a:solidFill>
                  <a:srgbClr val="CCCCCC"/>
                </a:solidFill>
                <a:effectLst/>
              </a:rPr>
              <a:t>(</a:t>
            </a:r>
            <a:r>
              <a:rPr lang="en-US" altLang="zh-CN" dirty="0">
                <a:solidFill>
                  <a:srgbClr val="F08D49"/>
                </a:solidFill>
                <a:effectLst/>
              </a:rPr>
              <a:t>1</a:t>
            </a:r>
            <a:r>
              <a:rPr lang="en-US" altLang="zh-CN" dirty="0">
                <a:solidFill>
                  <a:srgbClr val="CCCCCC"/>
                </a:solidFill>
                <a:effectLst/>
              </a:rPr>
              <a:t>);</a:t>
            </a:r>
            <a:r>
              <a:rPr lang="en-US" altLang="zh-CN" dirty="0"/>
              <a:t> </a:t>
            </a:r>
            <a:r>
              <a:rPr lang="en-US" altLang="zh-CN" dirty="0">
                <a:solidFill>
                  <a:srgbClr val="999999"/>
                </a:solidFill>
                <a:effectLst/>
              </a:rPr>
              <a:t>//</a:t>
            </a:r>
            <a:r>
              <a:rPr lang="zh-CN" altLang="en-US" dirty="0">
                <a:solidFill>
                  <a:srgbClr val="999999"/>
                </a:solidFill>
                <a:effectLst/>
              </a:rPr>
              <a:t>非</a:t>
            </a:r>
            <a:r>
              <a:rPr lang="en-US" altLang="zh-CN" dirty="0">
                <a:solidFill>
                  <a:srgbClr val="999999"/>
                </a:solidFill>
                <a:effectLst/>
              </a:rPr>
              <a:t>0</a:t>
            </a:r>
            <a:r>
              <a:rPr lang="zh-CN" altLang="en-US" dirty="0">
                <a:solidFill>
                  <a:srgbClr val="999999"/>
                </a:solidFill>
                <a:effectLst/>
              </a:rPr>
              <a:t>参数</a:t>
            </a:r>
            <a:endParaRPr lang="en-US" altLang="zh-CN" dirty="0">
              <a:solidFill>
                <a:srgbClr val="999999"/>
              </a:solidFill>
              <a:effectLst/>
            </a:endParaRPr>
          </a:p>
          <a:p>
            <a:r>
              <a:rPr lang="zh-CN" altLang="en-US" dirty="0"/>
              <a:t> </a:t>
            </a:r>
            <a:r>
              <a:rPr lang="en-US" altLang="zh-CN" dirty="0" err="1">
                <a:solidFill>
                  <a:srgbClr val="F08D49"/>
                </a:solidFill>
                <a:effectLst/>
              </a:rPr>
              <a:t>pthread_exit</a:t>
            </a:r>
            <a:r>
              <a:rPr lang="en-US" altLang="zh-CN" dirty="0">
                <a:solidFill>
                  <a:srgbClr val="CCCCCC"/>
                </a:solidFill>
                <a:effectLst/>
              </a:rPr>
              <a:t>(</a:t>
            </a:r>
            <a:r>
              <a:rPr lang="en-US" altLang="zh-CN" dirty="0"/>
              <a:t>NULL</a:t>
            </a:r>
            <a:r>
              <a:rPr lang="en-US" altLang="zh-CN" dirty="0">
                <a:solidFill>
                  <a:srgbClr val="CCCCCC"/>
                </a:solidFill>
                <a:effectLst/>
              </a:rPr>
              <a:t>);</a:t>
            </a:r>
            <a:r>
              <a:rPr lang="en-US" altLang="zh-CN" dirty="0"/>
              <a:t> </a:t>
            </a:r>
            <a:r>
              <a:rPr lang="en-US" altLang="zh-CN" dirty="0">
                <a:solidFill>
                  <a:srgbClr val="CCCCCC"/>
                </a:solidFill>
                <a:effectLst/>
              </a:rPr>
              <a:t>}</a:t>
            </a:r>
          </a:p>
          <a:p>
            <a:endParaRPr lang="en-US" altLang="zh-CN" dirty="0">
              <a:solidFill>
                <a:srgbClr val="CCCCCC"/>
              </a:solidFill>
              <a:effectLst/>
            </a:endParaRPr>
          </a:p>
          <a:p>
            <a:r>
              <a:rPr lang="en-US" altLang="zh-CN" dirty="0">
                <a:solidFill>
                  <a:srgbClr val="CC99CD"/>
                </a:solidFill>
                <a:effectLst/>
              </a:rPr>
              <a:t>void</a:t>
            </a:r>
            <a:r>
              <a:rPr lang="en-US" altLang="zh-CN" dirty="0"/>
              <a:t> </a:t>
            </a:r>
            <a:r>
              <a:rPr lang="en-US" altLang="zh-CN" dirty="0">
                <a:solidFill>
                  <a:srgbClr val="67CDCC"/>
                </a:solidFill>
                <a:effectLst/>
              </a:rPr>
              <a:t>*</a:t>
            </a:r>
            <a:r>
              <a:rPr lang="en-US" altLang="zh-CN" dirty="0" err="1">
                <a:solidFill>
                  <a:srgbClr val="F08D49"/>
                </a:solidFill>
                <a:effectLst/>
              </a:rPr>
              <a:t>My_thread</a:t>
            </a:r>
            <a:r>
              <a:rPr lang="en-US" altLang="zh-CN" dirty="0">
                <a:solidFill>
                  <a:srgbClr val="CCCCCC"/>
                </a:solidFill>
                <a:effectLst/>
              </a:rPr>
              <a:t>(</a:t>
            </a:r>
            <a:r>
              <a:rPr lang="en-US" altLang="zh-CN" dirty="0">
                <a:solidFill>
                  <a:srgbClr val="CC99CD"/>
                </a:solidFill>
                <a:effectLst/>
              </a:rPr>
              <a:t>void</a:t>
            </a:r>
            <a:r>
              <a:rPr lang="en-US" altLang="zh-CN" dirty="0"/>
              <a:t> </a:t>
            </a:r>
            <a:r>
              <a:rPr lang="en-US" altLang="zh-CN" dirty="0">
                <a:solidFill>
                  <a:srgbClr val="67CDCC"/>
                </a:solidFill>
                <a:effectLst/>
              </a:rPr>
              <a:t>*</a:t>
            </a:r>
            <a:r>
              <a:rPr lang="en-US" altLang="zh-CN" dirty="0" err="1"/>
              <a:t>arg</a:t>
            </a:r>
            <a:r>
              <a:rPr lang="en-US" altLang="zh-CN" dirty="0">
                <a:solidFill>
                  <a:srgbClr val="CCCCCC"/>
                </a:solidFill>
                <a:effectLst/>
              </a:rPr>
              <a:t>)</a:t>
            </a:r>
            <a:r>
              <a:rPr lang="en-US" altLang="zh-CN" dirty="0"/>
              <a:t> </a:t>
            </a:r>
            <a:r>
              <a:rPr lang="en-US" altLang="zh-CN" dirty="0">
                <a:solidFill>
                  <a:srgbClr val="CCCCCC"/>
                </a:solidFill>
                <a:effectLst/>
              </a:rPr>
              <a:t>{</a:t>
            </a:r>
            <a:r>
              <a:rPr lang="en-US" altLang="zh-CN" dirty="0"/>
              <a:t> </a:t>
            </a:r>
          </a:p>
          <a:p>
            <a:r>
              <a:rPr lang="en-US" altLang="zh-CN" dirty="0" err="1">
                <a:solidFill>
                  <a:srgbClr val="F08D49"/>
                </a:solidFill>
                <a:effectLst/>
              </a:rPr>
              <a:t>printf</a:t>
            </a:r>
            <a:r>
              <a:rPr lang="en-US" altLang="zh-CN" dirty="0">
                <a:solidFill>
                  <a:srgbClr val="CCCCCC"/>
                </a:solidFill>
                <a:effectLst/>
              </a:rPr>
              <a:t>(</a:t>
            </a:r>
            <a:r>
              <a:rPr lang="en-US" altLang="zh-CN" dirty="0">
                <a:solidFill>
                  <a:srgbClr val="7EC699"/>
                </a:solidFill>
                <a:effectLst/>
              </a:rPr>
              <a:t>"My thread\n"</a:t>
            </a:r>
            <a:r>
              <a:rPr lang="en-US" altLang="zh-CN" dirty="0">
                <a:solidFill>
                  <a:srgbClr val="CCCCCC"/>
                </a:solidFill>
                <a:effectLst/>
              </a:rPr>
              <a:t>);</a:t>
            </a:r>
            <a:r>
              <a:rPr lang="en-US" altLang="zh-CN" dirty="0"/>
              <a:t> </a:t>
            </a:r>
          </a:p>
          <a:p>
            <a:r>
              <a:rPr lang="en-US" altLang="zh-CN" dirty="0" err="1">
                <a:solidFill>
                  <a:srgbClr val="F08D49"/>
                </a:solidFill>
                <a:effectLst/>
              </a:rPr>
              <a:t>pthread_cleanup_push</a:t>
            </a:r>
            <a:r>
              <a:rPr lang="en-US" altLang="zh-CN" dirty="0">
                <a:solidFill>
                  <a:srgbClr val="CCCCCC"/>
                </a:solidFill>
                <a:effectLst/>
              </a:rPr>
              <a:t>(</a:t>
            </a:r>
            <a:r>
              <a:rPr lang="en-US" altLang="zh-CN" dirty="0"/>
              <a:t>cleanup</a:t>
            </a:r>
            <a:r>
              <a:rPr lang="en-US" altLang="zh-CN" dirty="0">
                <a:solidFill>
                  <a:srgbClr val="CCCCCC"/>
                </a:solidFill>
                <a:effectLst/>
              </a:rPr>
              <a:t>,</a:t>
            </a:r>
            <a:r>
              <a:rPr lang="en-US" altLang="zh-CN" dirty="0">
                <a:solidFill>
                  <a:srgbClr val="7EC699"/>
                </a:solidFill>
                <a:effectLst/>
              </a:rPr>
              <a:t>"123"</a:t>
            </a:r>
            <a:r>
              <a:rPr lang="en-US" altLang="zh-CN" dirty="0">
                <a:solidFill>
                  <a:srgbClr val="CCCCCC"/>
                </a:solidFill>
                <a:effectLst/>
              </a:rPr>
              <a:t>);</a:t>
            </a:r>
            <a:r>
              <a:rPr lang="en-US" altLang="zh-CN" dirty="0"/>
              <a:t> </a:t>
            </a:r>
          </a:p>
          <a:p>
            <a:r>
              <a:rPr lang="en-US" altLang="zh-CN" dirty="0" err="1">
                <a:solidFill>
                  <a:srgbClr val="F08D49"/>
                </a:solidFill>
                <a:effectLst/>
              </a:rPr>
              <a:t>pthread_cleanup_pop</a:t>
            </a:r>
            <a:r>
              <a:rPr lang="en-US" altLang="zh-CN" dirty="0">
                <a:solidFill>
                  <a:srgbClr val="CCCCCC"/>
                </a:solidFill>
                <a:effectLst/>
              </a:rPr>
              <a:t>(</a:t>
            </a:r>
            <a:r>
              <a:rPr lang="en-US" altLang="zh-CN" dirty="0">
                <a:solidFill>
                  <a:srgbClr val="F08D49"/>
                </a:solidFill>
                <a:effectLst/>
              </a:rPr>
              <a:t>0</a:t>
            </a:r>
            <a:r>
              <a:rPr lang="en-US" altLang="zh-CN" dirty="0">
                <a:solidFill>
                  <a:srgbClr val="CCCCCC"/>
                </a:solidFill>
                <a:effectLst/>
              </a:rPr>
              <a:t>);</a:t>
            </a:r>
            <a:r>
              <a:rPr lang="en-US" altLang="zh-CN" dirty="0"/>
              <a:t> //</a:t>
            </a:r>
            <a:r>
              <a:rPr lang="zh-CN" altLang="en-US" dirty="0"/>
              <a:t>当参数为</a:t>
            </a:r>
            <a:r>
              <a:rPr lang="en-US" altLang="zh-CN" dirty="0"/>
              <a:t>0</a:t>
            </a:r>
            <a:r>
              <a:rPr lang="zh-CN" altLang="en-US" dirty="0"/>
              <a:t>时，</a:t>
            </a:r>
            <a:r>
              <a:rPr lang="en-US" altLang="zh-CN" dirty="0"/>
              <a:t>cleanup</a:t>
            </a:r>
            <a:r>
              <a:rPr lang="zh-CN" altLang="en-US" dirty="0"/>
              <a:t>函数没有执行</a:t>
            </a:r>
            <a:endParaRPr lang="en-US" altLang="zh-CN" dirty="0">
              <a:solidFill>
                <a:srgbClr val="999999"/>
              </a:solidFill>
              <a:effectLst/>
            </a:endParaRPr>
          </a:p>
          <a:p>
            <a:r>
              <a:rPr lang="zh-CN" altLang="en-US" dirty="0"/>
              <a:t> </a:t>
            </a:r>
            <a:r>
              <a:rPr lang="en-US" altLang="zh-CN" dirty="0" err="1">
                <a:solidFill>
                  <a:srgbClr val="F08D49"/>
                </a:solidFill>
                <a:effectLst/>
              </a:rPr>
              <a:t>pthread_exit</a:t>
            </a:r>
            <a:r>
              <a:rPr lang="en-US" altLang="zh-CN" dirty="0">
                <a:solidFill>
                  <a:srgbClr val="CCCCCC"/>
                </a:solidFill>
                <a:effectLst/>
              </a:rPr>
              <a:t>(</a:t>
            </a:r>
            <a:r>
              <a:rPr lang="en-US" altLang="zh-CN" dirty="0"/>
              <a:t>NULL</a:t>
            </a:r>
            <a:r>
              <a:rPr lang="en-US" altLang="zh-CN" dirty="0">
                <a:solidFill>
                  <a:srgbClr val="CCCCCC"/>
                </a:solidFill>
                <a:effectLst/>
              </a:rPr>
              <a:t>);</a:t>
            </a:r>
            <a:r>
              <a:rPr lang="en-US" altLang="zh-CN" dirty="0"/>
              <a:t> </a:t>
            </a:r>
            <a:r>
              <a:rPr lang="en-US" altLang="zh-CN" dirty="0">
                <a:solidFill>
                  <a:srgbClr val="CCCCCC"/>
                </a:solidFill>
                <a:effectLst/>
              </a:rPr>
              <a:t>}</a:t>
            </a:r>
          </a:p>
          <a:p>
            <a:endParaRPr lang="en-US" altLang="zh-CN" dirty="0">
              <a:solidFill>
                <a:srgbClr val="CCCCCC"/>
              </a:solidFill>
              <a:effectLst/>
            </a:endParaRP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173</a:t>
            </a:fld>
            <a:endParaRPr lang="zh-CN" altLang="en-US" dirty="0"/>
          </a:p>
        </p:txBody>
      </p:sp>
    </p:spTree>
    <p:extLst>
      <p:ext uri="{BB962C8B-B14F-4D97-AF65-F5344CB8AC3E}">
        <p14:creationId xmlns:p14="http://schemas.microsoft.com/office/powerpoint/2010/main" val="239378505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205740" lvl="1" indent="0">
              <a:buNone/>
            </a:pPr>
            <a:r>
              <a:rPr lang="en-US" altLang="zh-CN" sz="2400" b="0" kern="1200" dirty="0" err="1">
                <a:solidFill>
                  <a:schemeClr val="tx1"/>
                </a:solidFill>
                <a:latin typeface="+mj-ea"/>
                <a:ea typeface="微软雅黑" panose="020B0503020204020204" pitchFamily="34" charset="-122"/>
                <a:cs typeface="+mn-cs"/>
              </a:rPr>
              <a:t>attr</a:t>
            </a:r>
            <a:r>
              <a:rPr lang="zh-CN" altLang="en-US" sz="2400" b="0" kern="1200" dirty="0">
                <a:solidFill>
                  <a:schemeClr val="tx1"/>
                </a:solidFill>
                <a:latin typeface="+mj-ea"/>
                <a:ea typeface="微软雅黑" panose="020B0503020204020204" pitchFamily="34" charset="-122"/>
                <a:cs typeface="+mn-cs"/>
              </a:rPr>
              <a:t>：线程属性</a:t>
            </a:r>
          </a:p>
          <a:p>
            <a:pPr marL="205740" lvl="1" indent="0">
              <a:buNone/>
            </a:pPr>
            <a:r>
              <a:rPr lang="en-US" altLang="zh-CN" sz="2400" b="0" kern="1200" dirty="0" err="1">
                <a:solidFill>
                  <a:schemeClr val="tx1"/>
                </a:solidFill>
                <a:latin typeface="+mj-ea"/>
                <a:ea typeface="微软雅黑" panose="020B0503020204020204" pitchFamily="34" charset="-122"/>
                <a:cs typeface="+mn-cs"/>
              </a:rPr>
              <a:t>stackaddr</a:t>
            </a:r>
            <a:r>
              <a:rPr lang="zh-CN" altLang="en-US" sz="2400" b="0" kern="1200" dirty="0">
                <a:solidFill>
                  <a:schemeClr val="tx1"/>
                </a:solidFill>
                <a:latin typeface="+mj-ea"/>
                <a:ea typeface="微软雅黑" panose="020B0503020204020204" pitchFamily="34" charset="-122"/>
                <a:cs typeface="+mn-cs"/>
              </a:rPr>
              <a:t>：新栈的内存单元的最低地址，通常是栈的开始位置；对于某些处理器，栈是从高地址向低地址方向伸展的，</a:t>
            </a:r>
            <a:r>
              <a:rPr lang="en-US" altLang="zh-CN" sz="2400" b="0" kern="1200" dirty="0" err="1">
                <a:solidFill>
                  <a:schemeClr val="tx1"/>
                </a:solidFill>
                <a:latin typeface="+mj-ea"/>
                <a:ea typeface="微软雅黑" panose="020B0503020204020204" pitchFamily="34" charset="-122"/>
                <a:cs typeface="+mn-cs"/>
              </a:rPr>
              <a:t>stackaddr</a:t>
            </a:r>
            <a:r>
              <a:rPr lang="zh-CN" altLang="en-US" sz="2400" b="0" kern="1200" dirty="0">
                <a:solidFill>
                  <a:schemeClr val="tx1"/>
                </a:solidFill>
                <a:latin typeface="+mj-ea"/>
                <a:ea typeface="微软雅黑" panose="020B0503020204020204" pitchFamily="34" charset="-122"/>
                <a:cs typeface="+mn-cs"/>
              </a:rPr>
              <a:t>就是栈的结尾</a:t>
            </a:r>
          </a:p>
          <a:p>
            <a:pPr marL="205740" lvl="1" indent="0">
              <a:buNone/>
            </a:pPr>
            <a:r>
              <a:rPr lang="en-US" altLang="zh-CN" sz="2400" b="0" kern="1200" dirty="0" err="1">
                <a:solidFill>
                  <a:schemeClr val="tx1"/>
                </a:solidFill>
                <a:latin typeface="+mj-ea"/>
                <a:ea typeface="微软雅黑" panose="020B0503020204020204" pitchFamily="34" charset="-122"/>
                <a:cs typeface="+mn-cs"/>
              </a:rPr>
              <a:t>stacksize</a:t>
            </a:r>
            <a:r>
              <a:rPr lang="zh-CN" altLang="en-US" sz="2400" b="0" kern="1200" dirty="0">
                <a:solidFill>
                  <a:schemeClr val="tx1"/>
                </a:solidFill>
                <a:latin typeface="+mj-ea"/>
                <a:ea typeface="微软雅黑" panose="020B0503020204020204" pitchFamily="34" charset="-122"/>
                <a:cs typeface="+mn-cs"/>
              </a:rPr>
              <a:t>：新栈的大小</a:t>
            </a:r>
          </a:p>
          <a:p>
            <a:pPr marL="205740" lvl="1" indent="0">
              <a:buNone/>
            </a:pPr>
            <a:r>
              <a:rPr lang="zh-CN" altLang="en-US" sz="2400" b="0" kern="1200" dirty="0">
                <a:solidFill>
                  <a:schemeClr val="tx1"/>
                </a:solidFill>
                <a:latin typeface="+mj-ea"/>
                <a:ea typeface="微软雅黑" panose="020B0503020204020204" pitchFamily="34" charset="-122"/>
                <a:cs typeface="+mn-cs"/>
              </a:rPr>
              <a:t>成功返回</a:t>
            </a:r>
            <a:r>
              <a:rPr lang="en-US" altLang="zh-CN" sz="2400" b="0" kern="1200" dirty="0">
                <a:solidFill>
                  <a:schemeClr val="tx1"/>
                </a:solidFill>
                <a:latin typeface="+mj-ea"/>
                <a:ea typeface="微软雅黑" panose="020B0503020204020204" pitchFamily="34" charset="-122"/>
                <a:cs typeface="+mn-cs"/>
              </a:rPr>
              <a:t>0</a:t>
            </a:r>
            <a:r>
              <a:rPr lang="zh-CN" altLang="en-US" sz="2400" b="0" kern="1200" dirty="0">
                <a:solidFill>
                  <a:schemeClr val="tx1"/>
                </a:solidFill>
                <a:latin typeface="+mj-ea"/>
                <a:ea typeface="微软雅黑" panose="020B0503020204020204" pitchFamily="34" charset="-122"/>
                <a:cs typeface="+mn-cs"/>
              </a:rPr>
              <a:t>，否则返回错误编号</a:t>
            </a:r>
          </a:p>
          <a:p>
            <a:endParaRPr kumimoji="1"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182</a:t>
            </a:fld>
            <a:endParaRPr lang="zh-CN" altLang="en-US" dirty="0"/>
          </a:p>
        </p:txBody>
      </p:sp>
    </p:spTree>
    <p:extLst>
      <p:ext uri="{BB962C8B-B14F-4D97-AF65-F5344CB8AC3E}">
        <p14:creationId xmlns:p14="http://schemas.microsoft.com/office/powerpoint/2010/main" val="4136572635"/>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狭义仅指操作系统中为进程分配处理机。广义扩展到为各种形式的任务分配计算资源。</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183</a:t>
            </a:fld>
            <a:endParaRPr lang="zh-CN" altLang="en-US" dirty="0"/>
          </a:p>
        </p:txBody>
      </p:sp>
    </p:spTree>
    <p:extLst>
      <p:ext uri="{BB962C8B-B14F-4D97-AF65-F5344CB8AC3E}">
        <p14:creationId xmlns:p14="http://schemas.microsoft.com/office/powerpoint/2010/main" val="475830261"/>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信号量</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进程间或线程间</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a:t>
            </a:r>
            <a:r>
              <a:rPr lang="en-US" altLang="zh-CN" sz="12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linux</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仅线程间的无名信号量</a:t>
            </a:r>
            <a:r>
              <a:rPr lang="en-US" altLang="zh-CN" sz="1200" b="0" i="0" u="none" strike="noStrike" kern="1200" dirty="0" err="1">
                <a:solidFill>
                  <a:schemeClr val="tx1"/>
                </a:solidFill>
                <a:effectLst/>
                <a:latin typeface="微软雅黑" panose="020B0503020204020204" pitchFamily="34" charset="-122"/>
                <a:ea typeface="微软雅黑" panose="020B0503020204020204" pitchFamily="34" charset="-122"/>
                <a:cs typeface="+mn-cs"/>
              </a:rPr>
              <a:t>pthread</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 semaphore)</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。信号量既可以实现互斥也可以实现同步。</a:t>
            </a:r>
            <a:r>
              <a:rPr lang="zh-CN" altLang="en-US" dirty="0"/>
              <a:t/>
            </a:r>
            <a:br>
              <a:rPr lang="zh-CN" altLang="en-US" dirty="0"/>
            </a:b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互斥锁</a:t>
            </a:r>
            <a:r>
              <a:rPr lang="en-US" altLang="zh-CN"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0" i="0" u="none" strike="noStrike" kern="1200" dirty="0">
                <a:solidFill>
                  <a:schemeClr val="tx1"/>
                </a:solidFill>
                <a:effectLst/>
                <a:latin typeface="微软雅黑" panose="020B0503020204020204" pitchFamily="34" charset="-122"/>
                <a:ea typeface="微软雅黑" panose="020B0503020204020204" pitchFamily="34" charset="-122"/>
                <a:cs typeface="+mn-cs"/>
              </a:rPr>
              <a:t>线程间。互斥锁只能实现互斥</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69989-EB00-4EE7-BCB5-25BDC5BB29F8}" type="slidenum">
              <a:rPr kumimoji="0" lang="en-US" altLang="zh-CN"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185</a:t>
            </a:fld>
            <a:endParaRPr kumimoji="0" lang="zh-CN" altLang="en-US" sz="1200" b="0" i="0" u="none" strike="noStrike" kern="1200" cap="none" spc="0" normalizeH="0" baseline="0" noProof="0" dirty="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118286329"/>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1" i="0" u="none" strike="noStrike" kern="1200" dirty="0" err="1">
                <a:solidFill>
                  <a:schemeClr val="tx1"/>
                </a:solidFill>
                <a:effectLst/>
                <a:latin typeface="微软雅黑" panose="020B0503020204020204" pitchFamily="34" charset="-122"/>
                <a:ea typeface="微软雅黑" panose="020B0503020204020204" pitchFamily="34" charset="-122"/>
                <a:cs typeface="+mn-cs"/>
              </a:rPr>
              <a:t>trylock</a:t>
            </a:r>
            <a:r>
              <a:rPr lang="en-US" altLang="zh-CN" sz="1200" b="1" i="0" u="none" strike="noStrike"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b="1" i="0" u="none" strike="noStrike" kern="1200" dirty="0">
                <a:solidFill>
                  <a:schemeClr val="tx1"/>
                </a:solidFill>
                <a:effectLst/>
                <a:latin typeface="微软雅黑" panose="020B0503020204020204" pitchFamily="34" charset="-122"/>
                <a:ea typeface="微软雅黑" panose="020B0503020204020204" pitchFamily="34" charset="-122"/>
                <a:cs typeface="+mn-cs"/>
              </a:rPr>
              <a:t>尝试加锁，失败返回不阻塞</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69989-EB00-4EE7-BCB5-25BDC5BB29F8}" type="slidenum">
              <a:rPr kumimoji="0" lang="en-US" altLang="zh-CN"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186</a:t>
            </a:fld>
            <a:endParaRPr kumimoji="0" lang="zh-CN" altLang="en-US" sz="1200" b="0" i="0" u="none" strike="noStrike" kern="1200" cap="none" spc="0" normalizeH="0" baseline="0" noProof="0" dirty="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781466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4AC1729-95C0-E64F-90F9-3EC9D41D647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A39B3621-D803-9342-8901-61E39CE4149F}" type="slidenum">
              <a:rPr lang="en-US" altLang="zh-CN"/>
              <a:pPr>
                <a:defRPr/>
              </a:pPr>
              <a:t>16</a:t>
            </a:fld>
            <a:endParaRPr lang="en-US" altLang="zh-CN"/>
          </a:p>
        </p:txBody>
      </p:sp>
      <p:sp>
        <p:nvSpPr>
          <p:cNvPr id="35843" name="Rectangle 2">
            <a:extLst>
              <a:ext uri="{FF2B5EF4-FFF2-40B4-BE49-F238E27FC236}">
                <a16:creationId xmlns:a16="http://schemas.microsoft.com/office/drawing/2014/main" id="{4DFAD905-9F2D-FF47-8FE8-28ADC71FC0B2}"/>
              </a:ext>
            </a:extLst>
          </p:cNvPr>
          <p:cNvSpPr>
            <a:spLocks noGrp="1" noRot="1" noChangeAspect="1" noChangeArrowheads="1" noTextEdit="1"/>
          </p:cNvSpPr>
          <p:nvPr>
            <p:ph type="sldImg"/>
          </p:nvPr>
        </p:nvSpPr>
        <p:spPr>
          <a:xfrm>
            <a:off x="381000" y="685800"/>
            <a:ext cx="6096000" cy="3429000"/>
          </a:xfrm>
          <a:ln/>
        </p:spPr>
      </p:sp>
      <p:sp>
        <p:nvSpPr>
          <p:cNvPr id="35844" name="Rectangle 3">
            <a:extLst>
              <a:ext uri="{FF2B5EF4-FFF2-40B4-BE49-F238E27FC236}">
                <a16:creationId xmlns:a16="http://schemas.microsoft.com/office/drawing/2014/main" id="{B6AFB677-6F3E-534D-BF65-D64720CDAB6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latin typeface="Arial" charset="0"/>
                <a:ea typeface="宋体" charset="0"/>
              </a:rPr>
              <a:t>为了能比较深刻地了解什么是进程，我们先对进程的特征加以描述：首先是进程的结构特征</a:t>
            </a:r>
          </a:p>
        </p:txBody>
      </p:sp>
    </p:spTree>
    <p:extLst>
      <p:ext uri="{BB962C8B-B14F-4D97-AF65-F5344CB8AC3E}">
        <p14:creationId xmlns:p14="http://schemas.microsoft.com/office/powerpoint/2010/main" val="3966087809"/>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sz="1200" dirty="0"/>
              <a:t> 每一个条件变量通常都与一个互斥锁一起使用，亦即，在创建一个互斥锁时便联系着一个条件变量。</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69989-EB00-4EE7-BCB5-25BDC5BB29F8}" type="slidenum">
              <a:rPr kumimoji="0" lang="en-US" altLang="zh-CN"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189</a:t>
            </a:fld>
            <a:endParaRPr kumimoji="0" lang="zh-CN" altLang="en-US" sz="1200" b="0" i="0" u="none" strike="noStrike" kern="1200" cap="none" spc="0" normalizeH="0" baseline="0" noProof="0" dirty="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5495300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spcBef>
                <a:spcPct val="0"/>
              </a:spcBef>
              <a:buClrTx/>
              <a:buSzTx/>
            </a:pPr>
            <a:r>
              <a:rPr kumimoji="1" lang="zh-CN" altLang="en-US" sz="2400" dirty="0">
                <a:latin typeface="Microsoft YaHei" panose="020B0503020204020204" pitchFamily="34" charset="-122"/>
                <a:ea typeface="Microsoft YaHei" panose="020B0503020204020204" pitchFamily="34" charset="-122"/>
              </a:rPr>
              <a:t>使用步骤：</a:t>
            </a:r>
          </a:p>
          <a:p>
            <a:pPr lvl="1" algn="just">
              <a:lnSpc>
                <a:spcPct val="110000"/>
              </a:lnSpc>
              <a:spcBef>
                <a:spcPct val="0"/>
              </a:spcBef>
              <a:buClrTx/>
              <a:buSzTx/>
              <a:buFont typeface="Wingdings" panose="05000000000000000000" pitchFamily="2" charset="2"/>
              <a:buChar char="l"/>
            </a:pPr>
            <a:r>
              <a:rPr kumimoji="1" lang="zh-CN" altLang="en-US" sz="2200" b="0" dirty="0">
                <a:latin typeface="Microsoft YaHei" panose="020B0503020204020204" pitchFamily="34" charset="-122"/>
                <a:ea typeface="Microsoft YaHei" panose="020B0503020204020204" pitchFamily="34" charset="-122"/>
              </a:rPr>
              <a:t>线程首先对</a:t>
            </a:r>
            <a:r>
              <a:rPr kumimoji="1" lang="en-US" altLang="zh-CN" sz="2200" b="0" dirty="0">
                <a:latin typeface="Microsoft YaHei" panose="020B0503020204020204" pitchFamily="34" charset="-122"/>
                <a:ea typeface="Microsoft YaHei" panose="020B0503020204020204" pitchFamily="34" charset="-122"/>
              </a:rPr>
              <a:t>mutex</a:t>
            </a:r>
            <a:r>
              <a:rPr kumimoji="1" lang="zh-CN" altLang="en-US" sz="2200" b="0" dirty="0">
                <a:latin typeface="Microsoft YaHei" panose="020B0503020204020204" pitchFamily="34" charset="-122"/>
                <a:ea typeface="Microsoft YaHei" panose="020B0503020204020204" pitchFamily="34" charset="-122"/>
              </a:rPr>
              <a:t>执行关锁操作，若成功便进入临界区，然后查找用于描述资源状态的数据结构，以了解资源的情况。 </a:t>
            </a:r>
            <a:endParaRPr kumimoji="1" lang="en-US" altLang="zh-CN" sz="2200" b="0" dirty="0">
              <a:latin typeface="Microsoft YaHei" panose="020B0503020204020204" pitchFamily="34" charset="-122"/>
              <a:ea typeface="Microsoft YaHei" panose="020B0503020204020204" pitchFamily="34" charset="-122"/>
            </a:endParaRPr>
          </a:p>
          <a:p>
            <a:pPr lvl="1" algn="just">
              <a:lnSpc>
                <a:spcPct val="110000"/>
              </a:lnSpc>
              <a:spcBef>
                <a:spcPct val="0"/>
              </a:spcBef>
              <a:buClrTx/>
              <a:buSzTx/>
              <a:buFont typeface="Wingdings" panose="05000000000000000000" pitchFamily="2" charset="2"/>
              <a:buChar char="l"/>
            </a:pPr>
            <a:r>
              <a:rPr kumimoji="1" lang="zh-CN" altLang="en-US" sz="2200" b="0" dirty="0">
                <a:latin typeface="Microsoft YaHei" panose="020B0503020204020204" pitchFamily="34" charset="-122"/>
                <a:ea typeface="Microsoft YaHei" panose="020B0503020204020204" pitchFamily="34" charset="-122"/>
              </a:rPr>
              <a:t>只要发现所需资源</a:t>
            </a:r>
            <a:r>
              <a:rPr kumimoji="1" lang="en-US" altLang="zh-CN" sz="2200" b="0" dirty="0">
                <a:latin typeface="Microsoft YaHei" panose="020B0503020204020204" pitchFamily="34" charset="-122"/>
                <a:ea typeface="Microsoft YaHei" panose="020B0503020204020204" pitchFamily="34" charset="-122"/>
              </a:rPr>
              <a:t>R</a:t>
            </a:r>
            <a:r>
              <a:rPr kumimoji="1" lang="zh-CN" altLang="en-US" sz="2200" b="0" dirty="0">
                <a:latin typeface="Microsoft YaHei" panose="020B0503020204020204" pitchFamily="34" charset="-122"/>
                <a:ea typeface="Microsoft YaHei" panose="020B0503020204020204" pitchFamily="34" charset="-122"/>
              </a:rPr>
              <a:t>正处于忙碌状态，线程便转为等待状态，并对</a:t>
            </a:r>
            <a:r>
              <a:rPr kumimoji="1" lang="en-US" altLang="zh-CN" sz="2200" b="0" dirty="0">
                <a:latin typeface="Microsoft YaHei" panose="020B0503020204020204" pitchFamily="34" charset="-122"/>
                <a:ea typeface="Microsoft YaHei" panose="020B0503020204020204" pitchFamily="34" charset="-122"/>
              </a:rPr>
              <a:t>mutex</a:t>
            </a:r>
            <a:r>
              <a:rPr kumimoji="1" lang="zh-CN" altLang="en-US" sz="2200" b="0" dirty="0">
                <a:latin typeface="Microsoft YaHei" panose="020B0503020204020204" pitchFamily="34" charset="-122"/>
                <a:ea typeface="Microsoft YaHei" panose="020B0503020204020204" pitchFamily="34" charset="-122"/>
              </a:rPr>
              <a:t>执行开锁操作后，等待该资源被释放；</a:t>
            </a:r>
            <a:endParaRPr kumimoji="1" lang="en-US" altLang="zh-CN" sz="2200" b="0" dirty="0">
              <a:latin typeface="Microsoft YaHei" panose="020B0503020204020204" pitchFamily="34" charset="-122"/>
              <a:ea typeface="Microsoft YaHei" panose="020B0503020204020204" pitchFamily="34" charset="-122"/>
            </a:endParaRPr>
          </a:p>
          <a:p>
            <a:pPr lvl="1" algn="just">
              <a:lnSpc>
                <a:spcPct val="110000"/>
              </a:lnSpc>
              <a:spcBef>
                <a:spcPct val="0"/>
              </a:spcBef>
              <a:buClrTx/>
              <a:buSzTx/>
              <a:buFont typeface="Wingdings" panose="05000000000000000000" pitchFamily="2" charset="2"/>
              <a:buChar char="l"/>
            </a:pPr>
            <a:r>
              <a:rPr kumimoji="1" lang="zh-CN" altLang="en-US" sz="2200" b="0" dirty="0">
                <a:latin typeface="Microsoft YaHei" panose="020B0503020204020204" pitchFamily="34" charset="-122"/>
                <a:ea typeface="Microsoft YaHei" panose="020B0503020204020204" pitchFamily="34" charset="-122"/>
              </a:rPr>
              <a:t> 若资源处于空闲状态，表明线程可以使用该资源，于是将该资源设置为忙碌状态，再对</a:t>
            </a:r>
            <a:r>
              <a:rPr kumimoji="1" lang="en-US" altLang="zh-CN" sz="2200" b="0" dirty="0">
                <a:latin typeface="Microsoft YaHei" panose="020B0503020204020204" pitchFamily="34" charset="-122"/>
                <a:ea typeface="Microsoft YaHei" panose="020B0503020204020204" pitchFamily="34" charset="-122"/>
              </a:rPr>
              <a:t>mutex</a:t>
            </a:r>
            <a:r>
              <a:rPr kumimoji="1" lang="zh-CN" altLang="en-US" sz="2200" b="0" dirty="0">
                <a:latin typeface="Microsoft YaHei" panose="020B0503020204020204" pitchFamily="34" charset="-122"/>
                <a:ea typeface="Microsoft YaHei" panose="020B0503020204020204" pitchFamily="34" charset="-122"/>
              </a:rPr>
              <a:t>执行开锁操作。</a:t>
            </a:r>
          </a:p>
          <a:p>
            <a:endParaRPr kumimoji="1"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190</a:t>
            </a:fld>
            <a:endParaRPr lang="zh-CN" altLang="en-US" dirty="0"/>
          </a:p>
        </p:txBody>
      </p:sp>
    </p:spTree>
    <p:extLst>
      <p:ext uri="{BB962C8B-B14F-4D97-AF65-F5344CB8AC3E}">
        <p14:creationId xmlns:p14="http://schemas.microsoft.com/office/powerpoint/2010/main" val="266981825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69989-EB00-4EE7-BCB5-25BDC5BB29F8}" type="slidenum">
              <a:rPr kumimoji="0" lang="en-US" altLang="zh-CN"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193</a:t>
            </a:fld>
            <a:endParaRPr kumimoji="0" lang="zh-CN" altLang="en-US" sz="1200" b="0" i="0" u="none" strike="noStrike" kern="1200" cap="none" spc="0" normalizeH="0" baseline="0" noProof="0" dirty="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09651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2.8</a:t>
            </a:r>
            <a:r>
              <a:rPr lang="zh-CN" altLang="en-US" dirty="0"/>
              <a:t>小节自学</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194</a:t>
            </a:fld>
            <a:endParaRPr lang="zh-CN" altLang="en-US" dirty="0"/>
          </a:p>
        </p:txBody>
      </p:sp>
    </p:spTree>
    <p:extLst>
      <p:ext uri="{BB962C8B-B14F-4D97-AF65-F5344CB8AC3E}">
        <p14:creationId xmlns:p14="http://schemas.microsoft.com/office/powerpoint/2010/main" val="326976006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这里的</a:t>
            </a:r>
            <a:r>
              <a:rPr lang="en-US" altLang="zh-CN" dirty="0"/>
              <a:t>P</a:t>
            </a:r>
            <a:r>
              <a:rPr lang="zh-CN" altLang="en-US" dirty="0"/>
              <a:t>代表</a:t>
            </a:r>
            <a:r>
              <a:rPr lang="en-US" altLang="zh-CN" dirty="0"/>
              <a:t>CPU</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9C3443E-9951-4543-B801-6C48E6FDBAD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196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71712829"/>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000000"/>
                </a:solidFill>
                <a:latin typeface="楷体_GB2312" pitchFamily="49" charset="-122"/>
                <a:ea typeface="楷体_GB2312" pitchFamily="49" charset="-122"/>
              </a:rPr>
              <a:t>缺点：</a:t>
            </a:r>
            <a:endParaRPr lang="en-US" altLang="zh-CN" sz="1200" b="1" dirty="0">
              <a:solidFill>
                <a:srgbClr val="000000"/>
              </a:solidFill>
              <a:latin typeface="楷体_GB2312" pitchFamily="49" charset="-122"/>
              <a:ea typeface="楷体_GB2312"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0000"/>
                </a:solidFill>
                <a:latin typeface="楷体_GB2312" pitchFamily="49" charset="-122"/>
                <a:ea typeface="楷体_GB2312" pitchFamily="49" charset="-122"/>
              </a:rPr>
              <a:t>1.</a:t>
            </a:r>
            <a:r>
              <a:rPr lang="zh-CN" altLang="en-US" sz="1200" b="1" dirty="0">
                <a:solidFill>
                  <a:srgbClr val="000000"/>
                </a:solidFill>
                <a:latin typeface="楷体_GB2312" pitchFamily="49" charset="-122"/>
                <a:ea typeface="楷体_GB2312" pitchFamily="49" charset="-122"/>
              </a:rPr>
              <a:t>大多数系统调用会引起进程阻塞，并且是进程中所有线程将被阻塞。因此，当线程执行一个系统调用时，不仅该线程会被阻塞，其所属进程内的所有线程都会被阻塞。</a:t>
            </a:r>
            <a:endParaRPr lang="en-US" altLang="zh-CN" sz="1200" b="1" dirty="0">
              <a:solidFill>
                <a:srgbClr val="000000"/>
              </a:solidFill>
              <a:latin typeface="楷体_GB2312" pitchFamily="49" charset="-122"/>
              <a:ea typeface="楷体_GB2312"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a:solidFill>
                  <a:srgbClr val="000000"/>
                </a:solidFill>
                <a:latin typeface="楷体_GB2312" pitchFamily="49" charset="-122"/>
                <a:ea typeface="楷体_GB2312" pitchFamily="49" charset="-122"/>
              </a:rPr>
              <a:t>2. </a:t>
            </a:r>
            <a:r>
              <a:rPr lang="zh-CN" altLang="en-US" sz="1200" b="1" dirty="0">
                <a:solidFill>
                  <a:srgbClr val="000000"/>
                </a:solidFill>
                <a:latin typeface="楷体_GB2312" pitchFamily="49" charset="-122"/>
                <a:ea typeface="楷体_GB2312" pitchFamily="49" charset="-122"/>
              </a:rPr>
              <a:t>纯用户级的多线程应用不能利用多处理机进行多重处理。因为内核只将处理器分配给进程，一个进程只能占有一个</a:t>
            </a:r>
            <a:r>
              <a:rPr lang="en-US" altLang="zh-CN" sz="1200" b="1" dirty="0">
                <a:solidFill>
                  <a:srgbClr val="000000"/>
                </a:solidFill>
                <a:latin typeface="楷体_GB2312" pitchFamily="49" charset="-122"/>
                <a:ea typeface="楷体_GB2312" pitchFamily="49" charset="-122"/>
              </a:rPr>
              <a:t>CPU</a:t>
            </a:r>
            <a:r>
              <a:rPr lang="zh-CN" altLang="en-US" sz="1200" b="1" dirty="0">
                <a:solidFill>
                  <a:srgbClr val="000000"/>
                </a:solidFill>
                <a:latin typeface="楷体_GB2312" pitchFamily="49" charset="-122"/>
                <a:ea typeface="楷体_GB2312" pitchFamily="49" charset="-122"/>
              </a:rPr>
              <a:t>，同一进程中的两个线程不能同时运行于两个处理器上</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rgbClr val="000000"/>
              </a:solidFill>
              <a:latin typeface="楷体_GB2312" pitchFamily="49" charset="-122"/>
              <a:ea typeface="楷体_GB2312"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solidFill>
                <a:srgbClr val="000000"/>
              </a:solidFill>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69989-EB00-4EE7-BCB5-25BDC5BB29F8}" type="slidenum">
              <a:rPr kumimoji="0" lang="en-US" altLang="zh-CN"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197</a:t>
            </a:fld>
            <a:endParaRPr kumimoji="0" lang="zh-CN" altLang="en-US" sz="1200" b="0" i="0" u="none" strike="noStrike" kern="1200" cap="none" spc="0" normalizeH="0" baseline="0" noProof="0" dirty="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770054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1" i="0" u="none" strike="noStrike" kern="1200" baseline="0" dirty="0" err="1">
                <a:solidFill>
                  <a:schemeClr val="tx1"/>
                </a:solidFill>
                <a:latin typeface="+mn-lt"/>
                <a:ea typeface="+mn-ea"/>
                <a:cs typeface="+mn-cs"/>
              </a:rPr>
              <a:t>ThreadCreate</a:t>
            </a:r>
            <a:r>
              <a:rPr lang="zh-CN" altLang="en-US" sz="1200" b="0" i="0" u="none" strike="noStrike" kern="1200" baseline="0" dirty="0">
                <a:solidFill>
                  <a:schemeClr val="tx1"/>
                </a:solidFill>
                <a:latin typeface="+mn-lt"/>
                <a:ea typeface="+mn-ea"/>
                <a:cs typeface="+mn-cs"/>
              </a:rPr>
              <a:t>是系统调用，</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9C3443E-9951-4543-B801-6C48E6FDBAD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5154861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sz="1200" b="1" i="0" u="none" strike="noStrike" kern="1200" baseline="0" dirty="0" err="1">
                <a:solidFill>
                  <a:schemeClr val="tx1"/>
                </a:solidFill>
                <a:latin typeface="+mn-lt"/>
                <a:ea typeface="+mn-ea"/>
                <a:cs typeface="+mn-cs"/>
              </a:rPr>
              <a:t>ThreadCreate</a:t>
            </a:r>
            <a:r>
              <a:rPr lang="zh-CN" altLang="en-US" sz="1200" b="0" i="0" u="none" strike="noStrike" kern="1200" baseline="0" dirty="0">
                <a:solidFill>
                  <a:schemeClr val="tx1"/>
                </a:solidFill>
                <a:latin typeface="+mn-lt"/>
                <a:ea typeface="+mn-ea"/>
                <a:cs typeface="+mn-cs"/>
              </a:rPr>
              <a:t>是系统调用，内核管理</a:t>
            </a:r>
            <a:r>
              <a:rPr lang="en-US" altLang="zh-CN" sz="1200" b="1" i="0" u="none" strike="noStrike" kern="1200" baseline="0" dirty="0">
                <a:solidFill>
                  <a:schemeClr val="tx1"/>
                </a:solidFill>
                <a:latin typeface="+mn-lt"/>
                <a:ea typeface="+mn-ea"/>
                <a:cs typeface="+mn-cs"/>
              </a:rPr>
              <a:t>TCB</a:t>
            </a:r>
            <a:r>
              <a:rPr lang="zh-CN" altLang="en-US" sz="1200" b="0" i="0" u="none" strike="noStrike" kern="1200" baseline="0" dirty="0">
                <a:solidFill>
                  <a:schemeClr val="tx1"/>
                </a:solidFill>
                <a:latin typeface="+mn-lt"/>
                <a:ea typeface="+mn-ea"/>
                <a:cs typeface="+mn-cs"/>
              </a:rPr>
              <a:t>，内核负责切换线程</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9C3443E-9951-4543-B801-6C48E6FDBAD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202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78330948"/>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这里的</a:t>
            </a:r>
            <a:r>
              <a:rPr lang="en-US" altLang="zh-CN" dirty="0"/>
              <a:t>P</a:t>
            </a:r>
            <a:r>
              <a:rPr lang="zh-CN" altLang="en-US" dirty="0"/>
              <a:t>是进程</a:t>
            </a:r>
            <a:endParaRPr lang="en-US" altLang="zh-CN" dirty="0"/>
          </a:p>
          <a:p>
            <a:pPr marL="171450" indent="-171450">
              <a:buFont typeface="Arial" panose="020B0604020202020204" pitchFamily="34" charset="0"/>
              <a:buChar char="•"/>
            </a:pPr>
            <a:r>
              <a:rPr lang="zh-CN" altLang="en-US" dirty="0"/>
              <a:t>在组合方式中，内核支持多个内核支持线程的建立、调度和管理。同时，也允许用户程序建立、调度和管理用户级线程。一些内核支持线程对应多个用户级线程，这是用户级线程通过时分多路复用内核支持线程来实现。</a:t>
            </a:r>
            <a:endParaRPr lang="en-US" altLang="zh-CN" dirty="0"/>
          </a:p>
          <a:p>
            <a:pPr marL="171450" indent="-171450">
              <a:buFont typeface="Arial" panose="020B0604020202020204" pitchFamily="34" charset="0"/>
              <a:buChar char="•"/>
            </a:pPr>
            <a:r>
              <a:rPr lang="zh-CN" altLang="en-US" dirty="0"/>
              <a:t>在组合方式中，同一个进程内的多个线程可以同时在多处理器上并行执行，阻塞一个线程时不会导致整个进程阻塞。</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69989-EB00-4EE7-BCB5-25BDC5BB29F8}" type="slidenum">
              <a:rPr kumimoji="0" lang="en-US" altLang="zh-CN"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204</a:t>
            </a:fld>
            <a:endParaRPr kumimoji="0" lang="zh-CN" altLang="en-US" sz="1200" b="0" i="0" u="none" strike="noStrike" kern="1200" cap="none" spc="0" normalizeH="0" baseline="0" noProof="0" dirty="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37344487"/>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“运行时系统”中的所有函数都驻留在用户空间，并作为用户级线程与内核之间的接口。</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69989-EB00-4EE7-BCB5-25BDC5BB29F8}" type="slidenum">
              <a:rPr kumimoji="0" lang="en-US" altLang="zh-CN"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205</a:t>
            </a:fld>
            <a:endParaRPr kumimoji="0" lang="zh-CN" altLang="en-US" sz="1200" b="0" i="0" u="none" strike="noStrike" kern="1200" cap="none" spc="0" normalizeH="0" baseline="0" noProof="0" dirty="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190300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4AC1729-95C0-E64F-90F9-3EC9D41D647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A39B3621-D803-9342-8901-61E39CE4149F}" type="slidenum">
              <a:rPr lang="en-US" altLang="zh-CN"/>
              <a:pPr>
                <a:defRPr/>
              </a:pPr>
              <a:t>17</a:t>
            </a:fld>
            <a:endParaRPr lang="en-US" altLang="zh-CN"/>
          </a:p>
        </p:txBody>
      </p:sp>
      <p:sp>
        <p:nvSpPr>
          <p:cNvPr id="35843" name="Rectangle 2">
            <a:extLst>
              <a:ext uri="{FF2B5EF4-FFF2-40B4-BE49-F238E27FC236}">
                <a16:creationId xmlns:a16="http://schemas.microsoft.com/office/drawing/2014/main" id="{4DFAD905-9F2D-FF47-8FE8-28ADC71FC0B2}"/>
              </a:ext>
            </a:extLst>
          </p:cNvPr>
          <p:cNvSpPr>
            <a:spLocks noGrp="1" noRot="1" noChangeAspect="1" noChangeArrowheads="1" noTextEdit="1"/>
          </p:cNvSpPr>
          <p:nvPr>
            <p:ph type="sldImg"/>
          </p:nvPr>
        </p:nvSpPr>
        <p:spPr>
          <a:xfrm>
            <a:off x="381000" y="685800"/>
            <a:ext cx="6096000" cy="3429000"/>
          </a:xfrm>
          <a:ln/>
        </p:spPr>
      </p:sp>
      <p:sp>
        <p:nvSpPr>
          <p:cNvPr id="35844" name="Rectangle 3">
            <a:extLst>
              <a:ext uri="{FF2B5EF4-FFF2-40B4-BE49-F238E27FC236}">
                <a16:creationId xmlns:a16="http://schemas.microsoft.com/office/drawing/2014/main" id="{B6AFB677-6F3E-534D-BF65-D64720CDAB6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然后是动态性</a:t>
            </a:r>
          </a:p>
        </p:txBody>
      </p:sp>
    </p:spTree>
    <p:extLst>
      <p:ext uri="{BB962C8B-B14F-4D97-AF65-F5344CB8AC3E}">
        <p14:creationId xmlns:p14="http://schemas.microsoft.com/office/powerpoint/2010/main" val="1651204152"/>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每个 </a:t>
            </a:r>
            <a:r>
              <a:rPr lang="en-US" altLang="zh-CN" dirty="0"/>
              <a:t>LWP</a:t>
            </a:r>
            <a:r>
              <a:rPr lang="zh-CN" altLang="en-US" dirty="0"/>
              <a:t>一直捆绑在一个内核支持线程上</a:t>
            </a:r>
            <a:endParaRPr lang="en-US" altLang="zh-CN" dirty="0"/>
          </a:p>
          <a:p>
            <a:r>
              <a:rPr lang="zh-CN" altLang="en-US" dirty="0"/>
              <a:t>这里的</a:t>
            </a:r>
            <a:r>
              <a:rPr lang="en-US" altLang="zh-CN" dirty="0"/>
              <a:t>P</a:t>
            </a:r>
            <a:r>
              <a:rPr lang="zh-CN" altLang="en-US" dirty="0"/>
              <a:t>是</a:t>
            </a:r>
            <a:r>
              <a:rPr lang="en-US" altLang="zh-CN" dirty="0"/>
              <a:t>CPU</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869989-EB00-4EE7-BCB5-25BDC5BB29F8}" type="slidenum">
              <a:rPr kumimoji="0" lang="en-US" altLang="zh-CN"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207</a:t>
            </a:fld>
            <a:endParaRPr kumimoji="0" lang="zh-CN" altLang="en-US" sz="1200" b="0" i="0" u="none" strike="noStrike" kern="1200" cap="none" spc="0" normalizeH="0" baseline="0" noProof="0" dirty="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87220448"/>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212</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858882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4AC1729-95C0-E64F-90F9-3EC9D41D6476}"/>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A39B3621-D803-9342-8901-61E39CE4149F}" type="slidenum">
              <a:rPr lang="en-US" altLang="zh-CN"/>
              <a:pPr>
                <a:defRPr/>
              </a:pPr>
              <a:t>18</a:t>
            </a:fld>
            <a:endParaRPr lang="en-US" altLang="zh-CN"/>
          </a:p>
        </p:txBody>
      </p:sp>
      <p:sp>
        <p:nvSpPr>
          <p:cNvPr id="35843" name="Rectangle 2">
            <a:extLst>
              <a:ext uri="{FF2B5EF4-FFF2-40B4-BE49-F238E27FC236}">
                <a16:creationId xmlns:a16="http://schemas.microsoft.com/office/drawing/2014/main" id="{4DFAD905-9F2D-FF47-8FE8-28ADC71FC0B2}"/>
              </a:ext>
            </a:extLst>
          </p:cNvPr>
          <p:cNvSpPr>
            <a:spLocks noGrp="1" noRot="1" noChangeAspect="1" noChangeArrowheads="1" noTextEdit="1"/>
          </p:cNvSpPr>
          <p:nvPr>
            <p:ph type="sldImg"/>
          </p:nvPr>
        </p:nvSpPr>
        <p:spPr>
          <a:xfrm>
            <a:off x="381000" y="685800"/>
            <a:ext cx="6096000" cy="3429000"/>
          </a:xfrm>
          <a:ln/>
        </p:spPr>
      </p:sp>
      <p:sp>
        <p:nvSpPr>
          <p:cNvPr id="35844" name="Rectangle 3">
            <a:extLst>
              <a:ext uri="{FF2B5EF4-FFF2-40B4-BE49-F238E27FC236}">
                <a16:creationId xmlns:a16="http://schemas.microsoft.com/office/drawing/2014/main" id="{B6AFB677-6F3E-534D-BF65-D64720CDAB6A}"/>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其次是并发性、独立性与异步性</a:t>
            </a:r>
          </a:p>
        </p:txBody>
      </p:sp>
    </p:spTree>
    <p:extLst>
      <p:ext uri="{BB962C8B-B14F-4D97-AF65-F5344CB8AC3E}">
        <p14:creationId xmlns:p14="http://schemas.microsoft.com/office/powerpoint/2010/main" val="534009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19</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381000" y="685800"/>
            <a:ext cx="6096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进程的间断性执行决定了进程可能具有多种状态。事实上，如图所示，运行中的进程可能具有以下三种状态：就绪、阻塞和执行</a:t>
            </a:r>
            <a:endParaRPr lang="en-US" altLang="zh-CN" dirty="0">
              <a:latin typeface="Arial" charset="0"/>
              <a:ea typeface="宋体" charset="0"/>
            </a:endParaRPr>
          </a:p>
          <a:p>
            <a:pPr algn="just" eaLnBrk="1" hangingPunct="1">
              <a:defRPr/>
            </a:pPr>
            <a:r>
              <a:rPr lang="zh-CN" altLang="en-US" dirty="0">
                <a:latin typeface="Arial" charset="0"/>
                <a:ea typeface="宋体" charset="0"/>
              </a:rPr>
              <a:t>进程的三种基本状态</a:t>
            </a:r>
            <a:endParaRPr lang="zh-CN" altLang="en-US" b="1" dirty="0">
              <a:latin typeface="Arial" charset="0"/>
              <a:ea typeface="宋体" charset="0"/>
            </a:endParaRPr>
          </a:p>
          <a:p>
            <a:pPr algn="just" eaLnBrk="1" hangingPunct="1">
              <a:defRPr/>
            </a:pPr>
            <a:r>
              <a:rPr lang="en-US" altLang="zh-CN" b="1" dirty="0">
                <a:solidFill>
                  <a:srgbClr val="0000CC"/>
                </a:solidFill>
                <a:latin typeface="Arial" charset="0"/>
                <a:ea typeface="宋体" charset="0"/>
              </a:rPr>
              <a:t>1</a:t>
            </a:r>
            <a:r>
              <a:rPr lang="zh-CN" altLang="en-US" b="1" dirty="0">
                <a:solidFill>
                  <a:srgbClr val="0000CC"/>
                </a:solidFill>
                <a:latin typeface="Arial" charset="0"/>
                <a:ea typeface="宋体" charset="0"/>
              </a:rPr>
              <a:t>）就绪（</a:t>
            </a:r>
            <a:r>
              <a:rPr lang="en-US" altLang="zh-CN" b="1" dirty="0">
                <a:solidFill>
                  <a:srgbClr val="0000CC"/>
                </a:solidFill>
                <a:latin typeface="Arial" charset="0"/>
                <a:ea typeface="宋体" charset="0"/>
              </a:rPr>
              <a:t>Ready</a:t>
            </a:r>
            <a:r>
              <a:rPr lang="zh-CN" altLang="en-US" b="1" dirty="0">
                <a:solidFill>
                  <a:srgbClr val="0000CC"/>
                </a:solidFill>
                <a:latin typeface="Arial" charset="0"/>
                <a:ea typeface="宋体" charset="0"/>
              </a:rPr>
              <a:t>）状态</a:t>
            </a:r>
            <a:r>
              <a:rPr lang="zh-CN" altLang="en-US" b="1" dirty="0">
                <a:latin typeface="Arial" charset="0"/>
                <a:ea typeface="宋体" charset="0"/>
              </a:rPr>
              <a:t>：当进程已分配到除</a:t>
            </a:r>
            <a:r>
              <a:rPr lang="en-US" altLang="zh-CN" b="1" dirty="0">
                <a:latin typeface="Arial" charset="0"/>
                <a:ea typeface="宋体" charset="0"/>
              </a:rPr>
              <a:t>CPU</a:t>
            </a:r>
            <a:r>
              <a:rPr lang="zh-CN" altLang="en-US" b="1" dirty="0">
                <a:latin typeface="Arial" charset="0"/>
                <a:ea typeface="宋体" charset="0"/>
              </a:rPr>
              <a:t>以外的所有必要资源后，只要再获得</a:t>
            </a:r>
            <a:r>
              <a:rPr lang="en-US" altLang="zh-CN" b="1" dirty="0">
                <a:latin typeface="Arial" charset="0"/>
                <a:ea typeface="宋体" charset="0"/>
              </a:rPr>
              <a:t>CPU</a:t>
            </a:r>
            <a:r>
              <a:rPr lang="zh-CN" altLang="en-US" b="1" dirty="0">
                <a:latin typeface="Arial" charset="0"/>
                <a:ea typeface="宋体" charset="0"/>
              </a:rPr>
              <a:t>，便可立即执行。</a:t>
            </a:r>
          </a:p>
          <a:p>
            <a:pPr algn="just" eaLnBrk="1" hangingPunct="1">
              <a:defRPr/>
            </a:pPr>
            <a:r>
              <a:rPr lang="zh-CN" altLang="en-US" b="1" dirty="0">
                <a:latin typeface="Arial" charset="0"/>
                <a:ea typeface="宋体" charset="0"/>
              </a:rPr>
              <a:t> </a:t>
            </a:r>
            <a:r>
              <a:rPr lang="en-US" altLang="zh-CN" b="1" dirty="0">
                <a:solidFill>
                  <a:srgbClr val="0000CC"/>
                </a:solidFill>
                <a:latin typeface="Arial" charset="0"/>
                <a:ea typeface="宋体" charset="0"/>
              </a:rPr>
              <a:t>2</a:t>
            </a:r>
            <a:r>
              <a:rPr lang="zh-CN" altLang="en-US" b="1" dirty="0">
                <a:solidFill>
                  <a:srgbClr val="0000CC"/>
                </a:solidFill>
                <a:latin typeface="Arial" charset="0"/>
                <a:ea typeface="宋体" charset="0"/>
              </a:rPr>
              <a:t>）执行状态：</a:t>
            </a:r>
            <a:r>
              <a:rPr lang="zh-CN" altLang="en-US" b="1" dirty="0">
                <a:latin typeface="Arial" charset="0"/>
                <a:ea typeface="宋体" charset="0"/>
              </a:rPr>
              <a:t>进程已获得</a:t>
            </a:r>
            <a:r>
              <a:rPr lang="en-US" altLang="zh-CN" b="1" dirty="0">
                <a:latin typeface="Arial" charset="0"/>
                <a:ea typeface="宋体" charset="0"/>
              </a:rPr>
              <a:t>CPU</a:t>
            </a:r>
            <a:r>
              <a:rPr lang="zh-CN" altLang="en-US" b="1" dirty="0">
                <a:latin typeface="Arial" charset="0"/>
                <a:ea typeface="宋体" charset="0"/>
              </a:rPr>
              <a:t>，其程序正在执行。</a:t>
            </a:r>
          </a:p>
          <a:p>
            <a:pPr algn="just" eaLnBrk="1" hangingPunct="1">
              <a:defRPr/>
            </a:pPr>
            <a:r>
              <a:rPr lang="zh-CN" altLang="en-US" b="1" dirty="0">
                <a:latin typeface="Arial" charset="0"/>
                <a:ea typeface="宋体" charset="0"/>
              </a:rPr>
              <a:t> </a:t>
            </a:r>
            <a:r>
              <a:rPr lang="en-US" altLang="zh-CN" b="1" dirty="0">
                <a:solidFill>
                  <a:srgbClr val="0000CC"/>
                </a:solidFill>
                <a:latin typeface="Arial" charset="0"/>
                <a:ea typeface="宋体" charset="0"/>
              </a:rPr>
              <a:t>3</a:t>
            </a:r>
            <a:r>
              <a:rPr lang="zh-CN" altLang="en-US" b="1" dirty="0">
                <a:solidFill>
                  <a:srgbClr val="0000CC"/>
                </a:solidFill>
                <a:latin typeface="Arial" charset="0"/>
                <a:ea typeface="宋体" charset="0"/>
              </a:rPr>
              <a:t>）阻塞状态</a:t>
            </a:r>
            <a:r>
              <a:rPr lang="zh-CN" altLang="en-US" b="1" dirty="0">
                <a:latin typeface="Arial" charset="0"/>
                <a:ea typeface="宋体" charset="0"/>
              </a:rPr>
              <a:t>：正在执行的进程由于发生某事件而暂时无法继续执行时，便放弃处理机而处于暂停状态，把这种暂停状态称为阻塞状态，有时也称为等待状态。</a:t>
            </a:r>
            <a:endParaRPr lang="zh-CN" altLang="en-US" dirty="0">
              <a:latin typeface="Arial" charset="0"/>
              <a:ea typeface="宋体" charset="0"/>
            </a:endParaRPr>
          </a:p>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2168338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lnSpc>
                <a:spcPct val="80000"/>
              </a:lnSpc>
              <a:defRPr/>
            </a:pPr>
            <a:r>
              <a:rPr lang="zh-CN" altLang="en-US" sz="1200" dirty="0"/>
              <a:t>在前一节的内容中我们讨论了操作系统的的一些相关内容，包括：</a:t>
            </a:r>
            <a:r>
              <a:rPr lang="en-US" altLang="zh-CN" sz="1200" b="1" dirty="0"/>
              <a:t>OS</a:t>
            </a:r>
            <a:r>
              <a:rPr lang="zh-CN" altLang="en-US" sz="1200" b="1" dirty="0"/>
              <a:t>的目标和作业、</a:t>
            </a:r>
            <a:r>
              <a:rPr lang="en-US" altLang="zh-CN" sz="1200" b="1" dirty="0"/>
              <a:t>OS</a:t>
            </a:r>
            <a:r>
              <a:rPr lang="zh-CN" altLang="en-US" sz="1200" b="1" dirty="0"/>
              <a:t>的发展过程、</a:t>
            </a:r>
            <a:r>
              <a:rPr lang="en-US" altLang="zh-CN" sz="1200" b="1" dirty="0"/>
              <a:t>OS</a:t>
            </a:r>
            <a:r>
              <a:rPr lang="zh-CN" altLang="en-US" sz="1200" b="1" dirty="0"/>
              <a:t>的基本特性、</a:t>
            </a:r>
            <a:r>
              <a:rPr lang="en-US" altLang="zh-CN" sz="1200" b="1" dirty="0"/>
              <a:t>OS</a:t>
            </a:r>
            <a:r>
              <a:rPr lang="zh-CN" altLang="en-US" sz="1200" b="1" dirty="0"/>
              <a:t>的主要功能和</a:t>
            </a:r>
            <a:r>
              <a:rPr lang="en-US" altLang="zh-CN" sz="1200" b="1" dirty="0"/>
              <a:t>OS</a:t>
            </a:r>
            <a:r>
              <a:rPr lang="zh-CN" altLang="en-US" sz="1200" b="1" dirty="0"/>
              <a:t>的结构设计。其中需要特别强调的是</a:t>
            </a:r>
            <a:r>
              <a:rPr lang="en-US" altLang="zh-CN" sz="1200" b="1" dirty="0"/>
              <a:t>OS</a:t>
            </a:r>
            <a:r>
              <a:rPr lang="zh-CN" altLang="en-US" sz="1200" b="1" dirty="0"/>
              <a:t>的四大基本特征</a:t>
            </a:r>
            <a:r>
              <a:rPr lang="zh-CN" altLang="en-US" sz="1200" dirty="0"/>
              <a:t>（并发性、共享性、虚拟技术、异步性）（动作：播放</a:t>
            </a:r>
            <a:r>
              <a:rPr lang="en-US" altLang="zh-CN" sz="1200" dirty="0"/>
              <a:t>ppt</a:t>
            </a:r>
            <a:r>
              <a:rPr lang="zh-CN" altLang="en-US" sz="1200" dirty="0"/>
              <a:t>，）</a:t>
            </a:r>
            <a:r>
              <a:rPr lang="zh-CN" altLang="en-US" sz="1200" b="1" dirty="0"/>
              <a:t> 。</a:t>
            </a:r>
            <a:endParaRPr lang="zh-CN" altLang="en-US" sz="1200" dirty="0"/>
          </a:p>
          <a:p>
            <a:pPr eaLnBrk="1" hangingPunct="1">
              <a:lnSpc>
                <a:spcPct val="80000"/>
              </a:lnSpc>
              <a:defRPr/>
            </a:pPr>
            <a:endParaRPr lang="zh-CN" altLang="en-US" sz="1200" dirty="0"/>
          </a:p>
          <a:p>
            <a:pPr eaLnBrk="1" hangingPunct="1">
              <a:lnSpc>
                <a:spcPct val="80000"/>
              </a:lnSpc>
              <a:defRPr/>
            </a:pPr>
            <a:r>
              <a:rPr lang="en-US" altLang="zh-CN" sz="1200" dirty="0"/>
              <a:t>1</a:t>
            </a:r>
            <a:r>
              <a:rPr lang="zh-CN" altLang="en-US" sz="1200" dirty="0"/>
              <a:t>）并发性 </a:t>
            </a:r>
            <a:r>
              <a:rPr lang="en-US" altLang="zh-CN" sz="1200" dirty="0"/>
              <a:t>-- </a:t>
            </a:r>
            <a:r>
              <a:rPr lang="zh-CN" altLang="en-US" sz="1200" dirty="0"/>
              <a:t>并发与并行（并行性是指多个事件在同一时刻同时发生，并发性是指多个事件在同一时间间隔内发生。在多道程序环境下，并发性指在一段时间内宏观上有多个程序在同时运行，在单处理机环境上同一时刻只能运行一道程序，所有微观上这些程序都是分时地交替执行。如果有多个处理机这程序可以分配到不同的处理机上同时执行，每个程序执行一个可并发执行的程序。实现并行。</a:t>
            </a:r>
          </a:p>
          <a:p>
            <a:pPr eaLnBrk="1" hangingPunct="1">
              <a:lnSpc>
                <a:spcPct val="80000"/>
              </a:lnSpc>
              <a:defRPr/>
            </a:pPr>
            <a:r>
              <a:rPr lang="zh-CN" altLang="en-US" sz="1200" dirty="0"/>
              <a:t>    程序是静态实体，不能独立运行，所以</a:t>
            </a:r>
            <a:r>
              <a:rPr lang="en-US" altLang="zh-CN" sz="1200" dirty="0"/>
              <a:t>OS</a:t>
            </a:r>
            <a:r>
              <a:rPr lang="zh-CN" altLang="en-US" sz="1200" dirty="0"/>
              <a:t>引入进程来实现程序并发执行。</a:t>
            </a:r>
          </a:p>
          <a:p>
            <a:pPr eaLnBrk="1" hangingPunct="1">
              <a:lnSpc>
                <a:spcPct val="80000"/>
              </a:lnSpc>
              <a:defRPr/>
            </a:pPr>
            <a:endParaRPr lang="zh-CN" altLang="en-US" sz="1200" dirty="0"/>
          </a:p>
          <a:p>
            <a:pPr eaLnBrk="1" hangingPunct="1">
              <a:lnSpc>
                <a:spcPct val="80000"/>
              </a:lnSpc>
              <a:defRPr/>
            </a:pPr>
            <a:r>
              <a:rPr lang="en-US" altLang="zh-CN" sz="1200" dirty="0"/>
              <a:t>2</a:t>
            </a:r>
            <a:r>
              <a:rPr lang="zh-CN" altLang="en-US" sz="1200" dirty="0"/>
              <a:t>）共享性 </a:t>
            </a:r>
            <a:r>
              <a:rPr lang="en-US" altLang="zh-CN" sz="1200" dirty="0"/>
              <a:t>--  </a:t>
            </a:r>
            <a:r>
              <a:rPr lang="zh-CN" altLang="en-US" sz="1200" dirty="0"/>
              <a:t>系统中的资源可以供内存中多个并发执行的进程（或线程）共同使用。对于资源复用的方式不同，主要以两种方式实现资源共享：互斥共享方式、同时访问方式。</a:t>
            </a:r>
          </a:p>
          <a:p>
            <a:pPr eaLnBrk="1" hangingPunct="1">
              <a:lnSpc>
                <a:spcPct val="80000"/>
              </a:lnSpc>
              <a:defRPr/>
            </a:pPr>
            <a:endParaRPr lang="zh-CN" altLang="en-US" sz="1200" dirty="0"/>
          </a:p>
          <a:p>
            <a:pPr eaLnBrk="1" hangingPunct="1">
              <a:lnSpc>
                <a:spcPct val="80000"/>
              </a:lnSpc>
              <a:defRPr/>
            </a:pPr>
            <a:r>
              <a:rPr lang="zh-CN" altLang="en-US" sz="1200" dirty="0"/>
              <a:t>并发和共享是</a:t>
            </a:r>
            <a:r>
              <a:rPr lang="en-US" altLang="zh-CN" sz="1200" dirty="0"/>
              <a:t>OS</a:t>
            </a:r>
            <a:r>
              <a:rPr lang="zh-CN" altLang="en-US" sz="1200" dirty="0"/>
              <a:t>的两个最基本的特征，互为存在条件。</a:t>
            </a:r>
          </a:p>
          <a:p>
            <a:pPr eaLnBrk="1" hangingPunct="1">
              <a:lnSpc>
                <a:spcPct val="80000"/>
              </a:lnSpc>
              <a:defRPr/>
            </a:pPr>
            <a:endParaRPr lang="zh-CN" altLang="en-US" sz="1200" dirty="0"/>
          </a:p>
          <a:p>
            <a:pPr eaLnBrk="1" hangingPunct="1">
              <a:lnSpc>
                <a:spcPct val="80000"/>
              </a:lnSpc>
              <a:defRPr/>
            </a:pPr>
            <a:r>
              <a:rPr lang="en-US" altLang="zh-CN" sz="1200" dirty="0"/>
              <a:t>3</a:t>
            </a:r>
            <a:r>
              <a:rPr lang="zh-CN" altLang="en-US" sz="1200" dirty="0"/>
              <a:t>）虚拟技术 </a:t>
            </a:r>
            <a:r>
              <a:rPr lang="en-US" altLang="zh-CN" sz="1200" dirty="0"/>
              <a:t>– </a:t>
            </a:r>
            <a:r>
              <a:rPr lang="zh-CN" altLang="en-US" sz="1200" dirty="0"/>
              <a:t>通过某种技术把一个物理实体变为若干个逻辑上的对应物。两种方式：时分复用（虚拟处理机技术、虚拟设备技术）、空分复用技术（虚拟磁盘、虚拟存储器技术）</a:t>
            </a:r>
          </a:p>
          <a:p>
            <a:pPr eaLnBrk="1" hangingPunct="1">
              <a:lnSpc>
                <a:spcPct val="80000"/>
              </a:lnSpc>
              <a:defRPr/>
            </a:pPr>
            <a:endParaRPr lang="zh-CN" altLang="en-US" sz="1200" dirty="0"/>
          </a:p>
          <a:p>
            <a:pPr eaLnBrk="1" hangingPunct="1">
              <a:lnSpc>
                <a:spcPct val="80000"/>
              </a:lnSpc>
              <a:defRPr/>
            </a:pPr>
            <a:r>
              <a:rPr lang="en-US" altLang="zh-CN" sz="1200" dirty="0"/>
              <a:t>4</a:t>
            </a:r>
            <a:r>
              <a:rPr lang="zh-CN" altLang="en-US" sz="1200" dirty="0"/>
              <a:t>）异步性 </a:t>
            </a:r>
            <a:r>
              <a:rPr lang="en-US" altLang="zh-CN" sz="1200" dirty="0"/>
              <a:t>-- </a:t>
            </a:r>
          </a:p>
          <a:p>
            <a:pPr eaLnBrk="1" hangingPunct="1">
              <a:lnSpc>
                <a:spcPct val="80000"/>
              </a:lnSpc>
              <a:defRPr/>
            </a:pPr>
            <a:endParaRPr lang="en-US" altLang="zh-CN" sz="1200" dirty="0"/>
          </a:p>
          <a:p>
            <a:pPr eaLnBrk="1" hangingPunct="1">
              <a:lnSpc>
                <a:spcPct val="80000"/>
              </a:lnSpc>
              <a:defRPr/>
            </a:pPr>
            <a:endParaRPr lang="en-US" altLang="zh-CN" sz="1200" b="1" dirty="0"/>
          </a:p>
          <a:p>
            <a:pPr eaLnBrk="1" hangingPunct="1">
              <a:lnSpc>
                <a:spcPct val="80000"/>
              </a:lnSpc>
              <a:defRPr/>
            </a:pPr>
            <a:r>
              <a:rPr lang="zh-CN" altLang="en-US" sz="1200" b="1" dirty="0"/>
              <a:t>通过上面的讨论，我们知道，</a:t>
            </a:r>
            <a:r>
              <a:rPr lang="zh-CN" altLang="en-US" sz="1200" dirty="0"/>
              <a:t>在传统的操作系统中，程序并不能独立地运行，作为资源分配和独立运行的基本单位是进程，操作系统的四大特征（并发性、共享性、虚拟技术、异步性）都是基于进程而形成的，我们可以从进程的观点来研究操作系统。在操作系统中，进程是一个极其重要的概念。下面，我们就一起来讨论一下进程。</a:t>
            </a: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20</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381000" y="685800"/>
            <a:ext cx="6096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3626824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21</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381000" y="685800"/>
            <a:ext cx="6096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627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22</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381000" y="685800"/>
            <a:ext cx="6096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3972122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23</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381000" y="685800"/>
            <a:ext cx="6096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572904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24</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381000" y="685800"/>
            <a:ext cx="6096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多个进程竞争内存资源，将会导致以下一些问题，比如：</a:t>
            </a:r>
            <a:r>
              <a:rPr lang="zh-CN" altLang="en-US" b="1" dirty="0">
                <a:effectLst>
                  <a:outerShdw blurRad="38100" dist="38100" dir="2700000" algn="tl">
                    <a:srgbClr val="C0C0C0"/>
                  </a:outerShdw>
                </a:effectLst>
                <a:latin typeface="仿宋_GB2312" charset="0"/>
                <a:ea typeface="仿宋_GB2312" charset="0"/>
              </a:rPr>
              <a:t>内存资源紧张。</a:t>
            </a:r>
            <a:r>
              <a:rPr lang="zh-CN" altLang="en-US" dirty="0">
                <a:effectLst>
                  <a:outerShdw blurRad="38100" dist="38100" dir="2700000" algn="tl">
                    <a:srgbClr val="C0C0C0"/>
                  </a:outerShdw>
                </a:effectLst>
                <a:latin typeface="仿宋_GB2312" charset="0"/>
                <a:ea typeface="仿宋_GB2312" charset="0"/>
              </a:rPr>
              <a:t>进程太多，大量的进程处于创建状态，由于没有充足的内存资源无法进驻内存转换到就绪状态。</a:t>
            </a:r>
          </a:p>
          <a:p>
            <a:pPr eaLnBrk="1" hangingPunct="1">
              <a:defRPr/>
            </a:pPr>
            <a:endParaRPr lang="zh-CN" altLang="en-US" dirty="0">
              <a:effectLst>
                <a:outerShdw blurRad="38100" dist="38100" dir="2700000" algn="tl">
                  <a:srgbClr val="C0C0C0"/>
                </a:outerShdw>
              </a:effectLst>
              <a:latin typeface="仿宋_GB2312" charset="0"/>
              <a:ea typeface="仿宋_GB2312" charset="0"/>
            </a:endParaRPr>
          </a:p>
          <a:p>
            <a:pPr eaLnBrk="1" hangingPunct="1">
              <a:defRPr/>
            </a:pPr>
            <a:r>
              <a:rPr lang="zh-CN" altLang="en-US" b="1" dirty="0">
                <a:effectLst>
                  <a:outerShdw blurRad="38100" dist="38100" dir="2700000" algn="tl">
                    <a:srgbClr val="C0C0C0"/>
                  </a:outerShdw>
                </a:effectLst>
                <a:latin typeface="仿宋_GB2312" charset="0"/>
                <a:ea typeface="仿宋_GB2312" charset="0"/>
              </a:rPr>
              <a:t>无就绪进程，处理机空闲：</a:t>
            </a:r>
            <a:r>
              <a:rPr lang="en-US" altLang="zh-CN" b="1" dirty="0">
                <a:effectLst>
                  <a:outerShdw blurRad="38100" dist="38100" dir="2700000" algn="tl">
                    <a:srgbClr val="C0C0C0"/>
                  </a:outerShdw>
                </a:effectLst>
                <a:latin typeface="仿宋_GB2312" charset="0"/>
                <a:ea typeface="仿宋_GB2312" charset="0"/>
              </a:rPr>
              <a:t>I/O</a:t>
            </a:r>
            <a:r>
              <a:rPr lang="zh-CN" altLang="en-US" b="1" dirty="0">
                <a:effectLst>
                  <a:outerShdw blurRad="38100" dist="38100" dir="2700000" algn="tl">
                    <a:srgbClr val="C0C0C0"/>
                  </a:outerShdw>
                </a:effectLst>
                <a:latin typeface="仿宋_GB2312" charset="0"/>
                <a:ea typeface="仿宋_GB2312" charset="0"/>
              </a:rPr>
              <a:t>的速度比处理机的速度慢得多，可能出现全部进程阻塞等待</a:t>
            </a:r>
            <a:r>
              <a:rPr lang="en-US" altLang="zh-CN" b="1" dirty="0" smtClean="0">
                <a:effectLst>
                  <a:outerShdw blurRad="38100" dist="38100" dir="2700000" algn="tl">
                    <a:srgbClr val="C0C0C0"/>
                  </a:outerShdw>
                </a:effectLst>
                <a:latin typeface="仿宋_GB2312" charset="0"/>
                <a:ea typeface="仿宋_GB2312" charset="0"/>
              </a:rPr>
              <a:t>I/O</a:t>
            </a:r>
          </a:p>
          <a:p>
            <a:pPr eaLnBrk="1" hangingPunct="1">
              <a:defRPr/>
            </a:pPr>
            <a:endParaRPr lang="en-US" altLang="zh-CN" b="1" dirty="0" smtClean="0">
              <a:effectLst>
                <a:outerShdw blurRad="38100" dist="38100" dir="2700000" algn="tl">
                  <a:srgbClr val="C0C0C0"/>
                </a:outerShdw>
              </a:effectLst>
              <a:latin typeface="仿宋_GB2312" charset="0"/>
              <a:ea typeface="仿宋_GB2312"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charset="0"/>
                <a:ea typeface="宋体" charset="0"/>
              </a:rPr>
              <a:t>解决办法有两种，一种是采用交换技术换出一部分进程到外存，腾出内存空间；另外一种是采用虚拟存储技术在逻辑上扩展存储空间：</a:t>
            </a:r>
            <a:r>
              <a:rPr lang="zh-CN" altLang="en-US" dirty="0" smtClean="0">
                <a:effectLst>
                  <a:outerShdw blurRad="38100" dist="38100" dir="2700000" algn="tl">
                    <a:srgbClr val="C0C0C0"/>
                  </a:outerShdw>
                </a:effectLst>
                <a:latin typeface="仿宋_GB2312" charset="0"/>
                <a:ea typeface="仿宋_GB2312" charset="0"/>
              </a:rPr>
              <a:t>每个进程只能装入一部分程序和数据（存储管理部分），其他部分暂时存放在辅存上，需要时再装入内存。</a:t>
            </a:r>
          </a:p>
          <a:p>
            <a:pPr eaLnBrk="1" hangingPunct="1">
              <a:defRPr/>
            </a:pPr>
            <a:endParaRPr lang="en-US" altLang="zh-CN" b="1" dirty="0">
              <a:effectLst>
                <a:outerShdw blurRad="38100" dist="38100" dir="2700000" algn="tl">
                  <a:srgbClr val="C0C0C0"/>
                </a:outerShdw>
              </a:effectLst>
              <a:latin typeface="仿宋_GB2312" charset="0"/>
              <a:ea typeface="仿宋_GB2312" charset="0"/>
            </a:endParaRPr>
          </a:p>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2130426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6D06CB0C-40BB-9545-AA8D-FD57928390BB}"/>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6E168785-30D6-B640-B5F0-04921ACE76F7}" type="slidenum">
              <a:rPr lang="en-US" altLang="zh-CN"/>
              <a:pPr>
                <a:defRPr/>
              </a:pPr>
              <a:t>25</a:t>
            </a:fld>
            <a:endParaRPr lang="en-US" altLang="zh-CN"/>
          </a:p>
        </p:txBody>
      </p:sp>
      <p:sp>
        <p:nvSpPr>
          <p:cNvPr id="41987" name="Rectangle 2">
            <a:extLst>
              <a:ext uri="{FF2B5EF4-FFF2-40B4-BE49-F238E27FC236}">
                <a16:creationId xmlns:a16="http://schemas.microsoft.com/office/drawing/2014/main" id="{A1CCE185-0C39-2D43-95FA-389020D0BAEB}"/>
              </a:ext>
            </a:extLst>
          </p:cNvPr>
          <p:cNvSpPr>
            <a:spLocks noGrp="1" noRot="1" noChangeAspect="1" noChangeArrowheads="1" noTextEdit="1"/>
          </p:cNvSpPr>
          <p:nvPr>
            <p:ph type="sldImg"/>
          </p:nvPr>
        </p:nvSpPr>
        <p:spPr>
          <a:xfrm>
            <a:off x="381000" y="685800"/>
            <a:ext cx="6096000" cy="3429000"/>
          </a:xfrm>
          <a:ln/>
        </p:spPr>
      </p:sp>
      <p:sp>
        <p:nvSpPr>
          <p:cNvPr id="41988" name="Rectangle 3">
            <a:extLst>
              <a:ext uri="{FF2B5EF4-FFF2-40B4-BE49-F238E27FC236}">
                <a16:creationId xmlns:a16="http://schemas.microsoft.com/office/drawing/2014/main" id="{5C9C8B40-4961-6943-9291-FC6064870410}"/>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解决办法有两种，一种是采用交换技术换出一部分进程到外存，腾出内存空间；另外一种是采用虚拟存储技术在逻辑上扩展存储空间：</a:t>
            </a:r>
            <a:r>
              <a:rPr lang="zh-CN" altLang="en-US" dirty="0">
                <a:effectLst>
                  <a:outerShdw blurRad="38100" dist="38100" dir="2700000" algn="tl">
                    <a:srgbClr val="C0C0C0"/>
                  </a:outerShdw>
                </a:effectLst>
                <a:latin typeface="仿宋_GB2312" charset="0"/>
                <a:ea typeface="仿宋_GB2312" charset="0"/>
              </a:rPr>
              <a:t>每个进程只能装入一部分程序和数据（存储管理部分），其他部分暂时存放在辅存上，需要时再装入内存。</a:t>
            </a:r>
          </a:p>
          <a:p>
            <a:pPr eaLnBrk="1" hangingPunct="1">
              <a:defRPr/>
            </a:pPr>
            <a:endParaRPr lang="zh-CN" altLang="en-US" dirty="0">
              <a:latin typeface="Arial" charset="0"/>
              <a:ea typeface="宋体" charset="0"/>
            </a:endParaRPr>
          </a:p>
        </p:txBody>
      </p:sp>
    </p:spTree>
    <p:extLst>
      <p:ext uri="{BB962C8B-B14F-4D97-AF65-F5344CB8AC3E}">
        <p14:creationId xmlns:p14="http://schemas.microsoft.com/office/powerpoint/2010/main" val="1576024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有的系统增加了一些新的状态，最重要的是挂起状态。</a:t>
            </a:r>
          </a:p>
        </p:txBody>
      </p:sp>
    </p:spTree>
    <p:extLst>
      <p:ext uri="{BB962C8B-B14F-4D97-AF65-F5344CB8AC3E}">
        <p14:creationId xmlns:p14="http://schemas.microsoft.com/office/powerpoint/2010/main" val="65243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en-US" altLang="zh-CN" b="1" dirty="0">
                <a:effectLst>
                  <a:outerShdw blurRad="38100" dist="38100" dir="2700000" algn="tl">
                    <a:srgbClr val="C0C0C0"/>
                  </a:outerShdw>
                </a:effectLst>
                <a:latin typeface="Arial" charset="0"/>
                <a:ea typeface="仿宋_GB2312" charset="0"/>
              </a:rPr>
              <a:t> </a:t>
            </a:r>
            <a:r>
              <a:rPr lang="zh-CN" altLang="en-US" b="1" dirty="0">
                <a:effectLst>
                  <a:outerShdw blurRad="38100" dist="38100" dir="2700000" algn="tl">
                    <a:srgbClr val="C0C0C0"/>
                  </a:outerShdw>
                </a:effectLst>
                <a:latin typeface="仿宋_GB2312" charset="0"/>
                <a:ea typeface="仿宋_GB2312" charset="0"/>
              </a:rPr>
              <a:t>终端用户的请求。</a:t>
            </a:r>
          </a:p>
          <a:p>
            <a:pPr algn="just" eaLnBrk="1" hangingPunct="1">
              <a:defRPr/>
            </a:pPr>
            <a:r>
              <a:rPr lang="zh-CN" altLang="en-US" b="1" dirty="0">
                <a:effectLst>
                  <a:outerShdw blurRad="38100" dist="38100" dir="2700000" algn="tl">
                    <a:srgbClr val="C0C0C0"/>
                  </a:outerShdw>
                </a:effectLst>
                <a:latin typeface="仿宋_GB2312" charset="0"/>
                <a:ea typeface="仿宋_GB2312" charset="0"/>
              </a:rPr>
              <a:t>父进程的需求。</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a:p>
            <a:pPr algn="just" eaLnBrk="1" hangingPunct="1">
              <a:defRPr/>
            </a:pPr>
            <a:r>
              <a:rPr lang="zh-CN" altLang="en-US" b="1" dirty="0">
                <a:effectLst>
                  <a:outerShdw blurRad="38100" dist="38100" dir="2700000" algn="tl">
                    <a:srgbClr val="C0C0C0"/>
                  </a:outerShdw>
                </a:effectLst>
                <a:latin typeface="仿宋_GB2312" charset="0"/>
                <a:ea typeface="仿宋_GB2312" charset="0"/>
              </a:rPr>
              <a:t>进程全部阻塞，处理机空闲。</a:t>
            </a:r>
          </a:p>
          <a:p>
            <a:pPr algn="just" eaLnBrk="1" hangingPunct="1">
              <a:defRPr/>
            </a:pPr>
            <a:r>
              <a:rPr lang="zh-CN" altLang="en-US" b="1" dirty="0">
                <a:effectLst>
                  <a:outerShdw blurRad="38100" dist="38100" dir="2700000" algn="tl">
                    <a:srgbClr val="C0C0C0"/>
                  </a:outerShdw>
                </a:effectLst>
                <a:latin typeface="仿宋_GB2312" charset="0"/>
                <a:ea typeface="仿宋_GB2312" charset="0"/>
              </a:rPr>
              <a:t>系统负荷过重，内存空间紧张。</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a:p>
            <a:pPr algn="just" eaLnBrk="1" hangingPunct="1">
              <a:defRPr/>
            </a:pPr>
            <a:r>
              <a:rPr lang="zh-CN" altLang="en-US" b="1" dirty="0">
                <a:effectLst>
                  <a:outerShdw blurRad="38100" dist="38100" dir="2700000" algn="tl">
                    <a:srgbClr val="C0C0C0"/>
                  </a:outerShdw>
                </a:effectLst>
                <a:latin typeface="仿宋_GB2312" charset="0"/>
                <a:ea typeface="仿宋_GB2312" charset="0"/>
              </a:rPr>
              <a:t>操作系统的需要。操作系统可能需要挂起后台进程或一些服务进程，或者某些可能导致系统故障的进程。</a:t>
            </a:r>
          </a:p>
        </p:txBody>
      </p:sp>
    </p:spTree>
    <p:extLst>
      <p:ext uri="{BB962C8B-B14F-4D97-AF65-F5344CB8AC3E}">
        <p14:creationId xmlns:p14="http://schemas.microsoft.com/office/powerpoint/2010/main" val="1572938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en-US" altLang="zh-CN" b="1" dirty="0">
                <a:effectLst>
                  <a:outerShdw blurRad="38100" dist="38100" dir="2700000" algn="tl">
                    <a:srgbClr val="C0C0C0"/>
                  </a:outerShdw>
                </a:effectLst>
                <a:latin typeface="Arial" charset="0"/>
                <a:ea typeface="仿宋_GB2312" charset="0"/>
              </a:rPr>
              <a:t> </a:t>
            </a:r>
            <a:r>
              <a:rPr lang="zh-CN" altLang="en-US" b="1" dirty="0">
                <a:effectLst>
                  <a:outerShdw blurRad="38100" dist="38100" dir="2700000" algn="tl">
                    <a:srgbClr val="C0C0C0"/>
                  </a:outerShdw>
                </a:effectLst>
                <a:latin typeface="仿宋_GB2312" charset="0"/>
                <a:ea typeface="仿宋_GB2312" charset="0"/>
              </a:rPr>
              <a:t>终端用户的请求。</a:t>
            </a:r>
          </a:p>
          <a:p>
            <a:pPr algn="just" eaLnBrk="1" hangingPunct="1">
              <a:defRPr/>
            </a:pPr>
            <a:r>
              <a:rPr lang="zh-CN" altLang="en-US" b="1" dirty="0">
                <a:effectLst>
                  <a:outerShdw blurRad="38100" dist="38100" dir="2700000" algn="tl">
                    <a:srgbClr val="C0C0C0"/>
                  </a:outerShdw>
                </a:effectLst>
                <a:latin typeface="仿宋_GB2312" charset="0"/>
                <a:ea typeface="仿宋_GB2312" charset="0"/>
              </a:rPr>
              <a:t>父进程的需求。</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a:p>
            <a:pPr algn="just" eaLnBrk="1" hangingPunct="1">
              <a:defRPr/>
            </a:pPr>
            <a:r>
              <a:rPr lang="zh-CN" altLang="en-US" b="1" dirty="0">
                <a:effectLst>
                  <a:outerShdw blurRad="38100" dist="38100" dir="2700000" algn="tl">
                    <a:srgbClr val="C0C0C0"/>
                  </a:outerShdw>
                </a:effectLst>
                <a:latin typeface="仿宋_GB2312" charset="0"/>
                <a:ea typeface="仿宋_GB2312" charset="0"/>
              </a:rPr>
              <a:t>进程全部阻塞，处理机空闲。</a:t>
            </a:r>
          </a:p>
          <a:p>
            <a:pPr algn="just" eaLnBrk="1" hangingPunct="1">
              <a:defRPr/>
            </a:pPr>
            <a:r>
              <a:rPr lang="zh-CN" altLang="en-US" b="1" dirty="0">
                <a:effectLst>
                  <a:outerShdw blurRad="38100" dist="38100" dir="2700000" algn="tl">
                    <a:srgbClr val="C0C0C0"/>
                  </a:outerShdw>
                </a:effectLst>
                <a:latin typeface="仿宋_GB2312" charset="0"/>
                <a:ea typeface="仿宋_GB2312" charset="0"/>
              </a:rPr>
              <a:t>系统负荷过重，内存空间紧张。</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a:p>
            <a:pPr algn="just" eaLnBrk="1" hangingPunct="1">
              <a:defRPr/>
            </a:pPr>
            <a:r>
              <a:rPr lang="zh-CN" altLang="en-US" b="1" dirty="0">
                <a:effectLst>
                  <a:outerShdw blurRad="38100" dist="38100" dir="2700000" algn="tl">
                    <a:srgbClr val="C0C0C0"/>
                  </a:outerShdw>
                </a:effectLst>
                <a:latin typeface="仿宋_GB2312" charset="0"/>
                <a:ea typeface="仿宋_GB2312" charset="0"/>
              </a:rPr>
              <a:t>操作系统的需要。操作系统可能需要挂起后台进程或一些服务进程，或者某些可能导致系统故障的进程。</a:t>
            </a:r>
          </a:p>
        </p:txBody>
      </p:sp>
    </p:spTree>
    <p:extLst>
      <p:ext uri="{BB962C8B-B14F-4D97-AF65-F5344CB8AC3E}">
        <p14:creationId xmlns:p14="http://schemas.microsoft.com/office/powerpoint/2010/main" val="2362287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en-US" altLang="zh-CN" b="1" dirty="0">
                <a:effectLst>
                  <a:outerShdw blurRad="38100" dist="38100" dir="2700000" algn="tl">
                    <a:srgbClr val="C0C0C0"/>
                  </a:outerShdw>
                </a:effectLst>
                <a:latin typeface="Arial" charset="0"/>
                <a:ea typeface="仿宋_GB2312" charset="0"/>
              </a:rPr>
              <a:t> </a:t>
            </a: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1417830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lnSpc>
                <a:spcPct val="80000"/>
              </a:lnSpc>
              <a:defRPr/>
            </a:pPr>
            <a:endParaRPr lang="zh-CN" altLang="en-US" sz="1200"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3</a:t>
            </a:fld>
            <a:endParaRPr lang="en-US" altLang="zh-CN"/>
          </a:p>
        </p:txBody>
      </p:sp>
    </p:spTree>
    <p:extLst>
      <p:ext uri="{BB962C8B-B14F-4D97-AF65-F5344CB8AC3E}">
        <p14:creationId xmlns:p14="http://schemas.microsoft.com/office/powerpoint/2010/main" val="33272561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en-US" altLang="zh-CN" b="1" dirty="0">
                <a:effectLst>
                  <a:outerShdw blurRad="38100" dist="38100" dir="2700000" algn="tl">
                    <a:srgbClr val="C0C0C0"/>
                  </a:outerShdw>
                </a:effectLst>
                <a:latin typeface="Arial" charset="0"/>
                <a:ea typeface="仿宋_GB2312" charset="0"/>
              </a:rPr>
              <a:t> </a:t>
            </a: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4165119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b="1" dirty="0">
                <a:effectLst>
                  <a:outerShdw blurRad="38100" dist="38100" dir="2700000" algn="tl">
                    <a:srgbClr val="C0C0C0"/>
                  </a:outerShdw>
                </a:effectLst>
                <a:latin typeface="Arial" charset="0"/>
                <a:ea typeface="仿宋_GB2312" charset="0"/>
              </a:rPr>
              <a:t> </a:t>
            </a:r>
            <a:r>
              <a:rPr lang="zh-CN" altLang="en-US" dirty="0">
                <a:latin typeface="Arial" charset="0"/>
                <a:ea typeface="宋体" charset="0"/>
              </a:rPr>
              <a:t>当进程处于未被挂起的就绪状态时，称此为活动就绪状态，表示为</a:t>
            </a:r>
            <a:r>
              <a:rPr lang="en-US" altLang="zh-CN" dirty="0" err="1">
                <a:latin typeface="Arial" charset="0"/>
                <a:ea typeface="宋体" charset="0"/>
              </a:rPr>
              <a:t>Readya</a:t>
            </a:r>
            <a:r>
              <a:rPr lang="zh-CN" altLang="en-US" dirty="0">
                <a:latin typeface="Arial" charset="0"/>
                <a:ea typeface="宋体" charset="0"/>
              </a:rPr>
              <a:t>。当用挂起原语</a:t>
            </a:r>
            <a:r>
              <a:rPr lang="en-US" altLang="zh-CN" dirty="0">
                <a:latin typeface="Arial" charset="0"/>
                <a:ea typeface="宋体" charset="0"/>
              </a:rPr>
              <a:t>Suspend </a:t>
            </a:r>
            <a:r>
              <a:rPr lang="zh-CN" altLang="en-US" dirty="0">
                <a:latin typeface="Arial" charset="0"/>
                <a:ea typeface="宋体" charset="0"/>
              </a:rPr>
              <a:t>将该进程挂起后，该进程便转变为静止就绪状态，表示为</a:t>
            </a:r>
            <a:r>
              <a:rPr lang="en-US" altLang="zh-CN" dirty="0" err="1">
                <a:latin typeface="Arial" charset="0"/>
                <a:ea typeface="宋体" charset="0"/>
              </a:rPr>
              <a:t>Readys</a:t>
            </a:r>
            <a:r>
              <a:rPr lang="zh-CN" altLang="en-US" dirty="0">
                <a:latin typeface="Arial" charset="0"/>
                <a:ea typeface="宋体" charset="0"/>
              </a:rPr>
              <a:t>，处于</a:t>
            </a:r>
            <a:r>
              <a:rPr lang="en-US" altLang="zh-CN" dirty="0" err="1">
                <a:latin typeface="Arial" charset="0"/>
                <a:ea typeface="宋体" charset="0"/>
              </a:rPr>
              <a:t>Readys</a:t>
            </a:r>
            <a:r>
              <a:rPr lang="zh-CN" altLang="en-US" dirty="0">
                <a:latin typeface="Arial" charset="0"/>
                <a:ea typeface="宋体" charset="0"/>
              </a:rPr>
              <a:t>状态的进程不再被调度执行。</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13674095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en-US" altLang="zh-CN" b="1" dirty="0">
                <a:effectLst>
                  <a:outerShdw blurRad="38100" dist="38100" dir="2700000" algn="tl">
                    <a:srgbClr val="C0C0C0"/>
                  </a:outerShdw>
                </a:effectLst>
                <a:latin typeface="Arial" charset="0"/>
                <a:ea typeface="仿宋_GB2312" charset="0"/>
              </a:rPr>
              <a:t> </a:t>
            </a: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34910049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处于</a:t>
            </a:r>
            <a:r>
              <a:rPr lang="en-US" altLang="zh-CN" dirty="0" err="1">
                <a:latin typeface="Arial" charset="0"/>
                <a:ea typeface="宋体" charset="0"/>
              </a:rPr>
              <a:t>Blockeds</a:t>
            </a:r>
            <a:r>
              <a:rPr lang="en-US" altLang="zh-CN" dirty="0">
                <a:latin typeface="Arial" charset="0"/>
                <a:ea typeface="宋体" charset="0"/>
              </a:rPr>
              <a:t> </a:t>
            </a:r>
            <a:r>
              <a:rPr lang="zh-CN" altLang="en-US" dirty="0">
                <a:latin typeface="Arial" charset="0"/>
                <a:ea typeface="宋体" charset="0"/>
              </a:rPr>
              <a:t>状态的进程，若用激活原语</a:t>
            </a:r>
            <a:r>
              <a:rPr lang="en-US" altLang="zh-CN" dirty="0">
                <a:latin typeface="Arial" charset="0"/>
                <a:ea typeface="宋体" charset="0"/>
              </a:rPr>
              <a:t>Active </a:t>
            </a:r>
            <a:r>
              <a:rPr lang="zh-CN" altLang="en-US" dirty="0">
                <a:latin typeface="Arial" charset="0"/>
                <a:ea typeface="宋体" charset="0"/>
              </a:rPr>
              <a:t>激活后，该进程将转变为</a:t>
            </a:r>
            <a:r>
              <a:rPr lang="en-US" altLang="zh-CN" dirty="0" err="1">
                <a:latin typeface="Arial" charset="0"/>
                <a:ea typeface="宋体" charset="0"/>
              </a:rPr>
              <a:t>Blockeda</a:t>
            </a:r>
            <a:r>
              <a:rPr lang="en-US" altLang="zh-CN" dirty="0">
                <a:latin typeface="Arial" charset="0"/>
                <a:ea typeface="宋体" charset="0"/>
              </a:rPr>
              <a:t> </a:t>
            </a:r>
            <a:r>
              <a:rPr lang="zh-CN" altLang="en-US" dirty="0">
                <a:latin typeface="Arial" charset="0"/>
                <a:ea typeface="宋体" charset="0"/>
              </a:rPr>
              <a:t>状态</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1846199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5000"/>
              </a:lnSpc>
              <a:defRPr/>
            </a:pPr>
            <a:r>
              <a:rPr lang="en-US" altLang="zh-CN" b="1" dirty="0">
                <a:solidFill>
                  <a:srgbClr val="0000CC"/>
                </a:solidFill>
                <a:latin typeface="Arial" charset="0"/>
                <a:ea typeface="宋体" charset="0"/>
              </a:rPr>
              <a:t>1.</a:t>
            </a:r>
            <a:r>
              <a:rPr lang="zh-CN" altLang="en-US" b="1" dirty="0">
                <a:solidFill>
                  <a:srgbClr val="0000CC"/>
                </a:solidFill>
                <a:latin typeface="Arial" charset="0"/>
                <a:ea typeface="宋体" charset="0"/>
              </a:rPr>
              <a:t>进程控制块的作用</a:t>
            </a:r>
          </a:p>
          <a:p>
            <a:pPr eaLnBrk="1" hangingPunct="1">
              <a:lnSpc>
                <a:spcPct val="115000"/>
              </a:lnSpc>
              <a:defRPr/>
            </a:pPr>
            <a:r>
              <a:rPr lang="zh-CN" altLang="en-US" b="1" dirty="0">
                <a:latin typeface="Arial" charset="0"/>
                <a:ea typeface="宋体" charset="0"/>
              </a:rPr>
              <a:t>进程控制块的作用是使一个在多道程序环境下不能独立运行的程序（含数据），成为一个能独立运行的基本单位，一个能与其它进程并发执行的进程。或者说，  </a:t>
            </a:r>
            <a:r>
              <a:rPr lang="en-US" altLang="zh-CN" b="1" dirty="0">
                <a:latin typeface="Arial" charset="0"/>
                <a:ea typeface="宋体" charset="0"/>
              </a:rPr>
              <a:t>OS</a:t>
            </a:r>
            <a:r>
              <a:rPr lang="zh-CN" altLang="en-US" b="1" dirty="0">
                <a:latin typeface="Arial" charset="0"/>
                <a:ea typeface="宋体" charset="0"/>
              </a:rPr>
              <a:t>是根据</a:t>
            </a:r>
            <a:r>
              <a:rPr lang="en-US" altLang="zh-CN" b="1" dirty="0">
                <a:latin typeface="Arial" charset="0"/>
                <a:ea typeface="宋体" charset="0"/>
              </a:rPr>
              <a:t>PCB</a:t>
            </a:r>
            <a:r>
              <a:rPr lang="zh-CN" altLang="en-US" b="1" dirty="0">
                <a:latin typeface="Arial" charset="0"/>
                <a:ea typeface="宋体" charset="0"/>
              </a:rPr>
              <a:t>来对并发执行的进程进行控制和管理的。</a:t>
            </a:r>
          </a:p>
          <a:p>
            <a:pPr eaLnBrk="1" hangingPunct="1">
              <a:lnSpc>
                <a:spcPct val="115000"/>
              </a:lnSpc>
              <a:defRPr/>
            </a:pPr>
            <a:r>
              <a:rPr lang="zh-CN" altLang="en-US" b="1" dirty="0">
                <a:latin typeface="Arial" charset="0"/>
                <a:ea typeface="宋体" charset="0"/>
              </a:rPr>
              <a:t>在进程的整个生命期中，系统总是通过</a:t>
            </a:r>
            <a:r>
              <a:rPr lang="en-US" altLang="zh-CN" b="1" dirty="0">
                <a:latin typeface="Arial" charset="0"/>
                <a:ea typeface="宋体" charset="0"/>
              </a:rPr>
              <a:t>PCB</a:t>
            </a:r>
            <a:r>
              <a:rPr lang="zh-CN" altLang="en-US" b="1" dirty="0">
                <a:latin typeface="Arial" charset="0"/>
                <a:ea typeface="宋体" charset="0"/>
              </a:rPr>
              <a:t>对进程进行控制的，亦即，系统是根据进程的</a:t>
            </a:r>
            <a:r>
              <a:rPr lang="en-US" altLang="zh-CN" b="1" dirty="0">
                <a:latin typeface="Arial" charset="0"/>
                <a:ea typeface="宋体" charset="0"/>
              </a:rPr>
              <a:t>PCB</a:t>
            </a:r>
            <a:r>
              <a:rPr lang="zh-CN" altLang="en-US" b="1" dirty="0">
                <a:latin typeface="Arial" charset="0"/>
                <a:ea typeface="宋体" charset="0"/>
              </a:rPr>
              <a:t>而不是任何别的什么而感知到该进程的存在的。所以说，  </a:t>
            </a:r>
            <a:r>
              <a:rPr lang="en-US" altLang="zh-CN" b="1" dirty="0">
                <a:latin typeface="Arial" charset="0"/>
                <a:ea typeface="宋体" charset="0"/>
              </a:rPr>
              <a:t>PCB</a:t>
            </a:r>
            <a:r>
              <a:rPr lang="zh-CN" altLang="en-US" b="1" dirty="0">
                <a:latin typeface="Arial" charset="0"/>
                <a:ea typeface="宋体" charset="0"/>
              </a:rPr>
              <a:t>是进程存在的惟一标志。</a:t>
            </a:r>
            <a:r>
              <a:rPr lang="zh-CN" altLang="en-US" sz="900" b="1" dirty="0">
                <a:latin typeface="Arial" charset="0"/>
                <a:ea typeface="宋体" charset="0"/>
              </a:rPr>
              <a:t>  </a:t>
            </a:r>
          </a:p>
          <a:p>
            <a:pPr eaLnBrk="1" hangingPunct="1">
              <a:lnSpc>
                <a:spcPct val="115000"/>
              </a:lnSpc>
              <a:defRPr/>
            </a:pPr>
            <a:endParaRPr lang="zh-CN" altLang="en-US" sz="900" b="1" dirty="0">
              <a:latin typeface="Arial" charset="0"/>
              <a:ea typeface="宋体" charset="0"/>
            </a:endParaRPr>
          </a:p>
          <a:p>
            <a:pPr eaLnBrk="1" hangingPunct="1">
              <a:lnSpc>
                <a:spcPct val="115000"/>
              </a:lnSpc>
              <a:defRPr/>
            </a:pPr>
            <a:r>
              <a:rPr lang="zh-CN" altLang="en-US" sz="800" b="1" dirty="0">
                <a:solidFill>
                  <a:srgbClr val="0000FF"/>
                </a:solidFill>
                <a:latin typeface="Arial" charset="0"/>
                <a:ea typeface="宋体" charset="0"/>
              </a:rPr>
              <a:t> </a:t>
            </a:r>
            <a:r>
              <a:rPr lang="en-US" altLang="zh-CN" sz="800" b="1" dirty="0">
                <a:solidFill>
                  <a:srgbClr val="0000FF"/>
                </a:solidFill>
                <a:latin typeface="Arial" charset="0"/>
                <a:ea typeface="宋体" charset="0"/>
              </a:rPr>
              <a:t>2</a:t>
            </a:r>
            <a:r>
              <a:rPr lang="zh-CN" altLang="en-US" sz="800" b="1" dirty="0">
                <a:solidFill>
                  <a:srgbClr val="0000FF"/>
                </a:solidFill>
                <a:latin typeface="Arial" charset="0"/>
                <a:ea typeface="宋体" charset="0"/>
              </a:rPr>
              <a:t>．进程控制块中的信息 </a:t>
            </a:r>
            <a:endParaRPr lang="zh-CN" altLang="en-US" sz="900" b="1" dirty="0">
              <a:latin typeface="Arial" charset="0"/>
              <a:ea typeface="宋体" charset="0"/>
            </a:endParaRPr>
          </a:p>
          <a:p>
            <a:pPr algn="just" eaLnBrk="1" hangingPunct="1">
              <a:defRPr/>
            </a:pPr>
            <a:r>
              <a:rPr lang="zh-CN" altLang="en-US" sz="1000" dirty="0">
                <a:latin typeface="Arial" charset="0"/>
                <a:ea typeface="宋体" charset="0"/>
              </a:rPr>
              <a:t> </a:t>
            </a:r>
            <a:r>
              <a:rPr lang="en-US" altLang="zh-CN" sz="1000" b="1" dirty="0">
                <a:solidFill>
                  <a:srgbClr val="0000CC"/>
                </a:solidFill>
                <a:latin typeface="Arial" charset="0"/>
                <a:ea typeface="宋体" charset="0"/>
              </a:rPr>
              <a:t>1</a:t>
            </a:r>
            <a:r>
              <a:rPr lang="zh-CN" altLang="en-US" sz="1000" b="1" dirty="0">
                <a:solidFill>
                  <a:srgbClr val="0000CC"/>
                </a:solidFill>
                <a:latin typeface="Arial" charset="0"/>
                <a:ea typeface="宋体" charset="0"/>
              </a:rPr>
              <a:t>）进程标识符</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343971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t>在进程控制块中，主要包括下述四方面的信息。首先是进程标识符</a:t>
            </a:r>
          </a:p>
          <a:p>
            <a:pPr eaLnBrk="1" hangingPunct="1">
              <a:defRPr/>
            </a:pPr>
            <a:endParaRPr lang="zh-CN" altLang="en-US" dirty="0"/>
          </a:p>
          <a:p>
            <a:pPr eaLnBrk="1" hangingPunct="1">
              <a:defRPr/>
            </a:pPr>
            <a:r>
              <a:rPr lang="en-US" altLang="zh-CN" dirty="0"/>
              <a:t>(1) </a:t>
            </a:r>
            <a:r>
              <a:rPr lang="zh-CN" altLang="en-US" dirty="0"/>
              <a:t>内部标识符。在所有的操作系统中，都为每一个进程赋予了一个惟一的数字标识符，它通常是一个进程的序号。设置内部标识符主要是为了方便系统使用。</a:t>
            </a:r>
          </a:p>
          <a:p>
            <a:pPr eaLnBrk="1" hangingPunct="1">
              <a:defRPr/>
            </a:pPr>
            <a:r>
              <a:rPr lang="en-US" altLang="zh-CN" dirty="0"/>
              <a:t>(2) </a:t>
            </a:r>
            <a:r>
              <a:rPr lang="zh-CN" altLang="en-US" dirty="0"/>
              <a:t>外部标识符。它由创建者提供，通常是由字母、数字组成，往往是由用户</a:t>
            </a:r>
            <a:r>
              <a:rPr lang="en-US" altLang="zh-CN" dirty="0"/>
              <a:t>(</a:t>
            </a:r>
            <a:r>
              <a:rPr lang="zh-CN" altLang="en-US" dirty="0"/>
              <a:t>进程</a:t>
            </a:r>
            <a:r>
              <a:rPr lang="en-US" altLang="zh-CN" dirty="0"/>
              <a:t>)</a:t>
            </a:r>
            <a:r>
              <a:rPr lang="zh-CN" altLang="en-US" dirty="0"/>
              <a:t>在访问该进程时使用。为了描述进程的家族关系，还应设置父进程标识及子进程标识。此外，还可设置用户标识，以指示拥有该进程的用户。</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7061035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05000"/>
              </a:lnSpc>
              <a:defRPr/>
            </a:pPr>
            <a:r>
              <a:rPr lang="en-US" altLang="zh-CN" sz="1200" b="1" dirty="0">
                <a:latin typeface="Arial" charset="0"/>
                <a:ea typeface="宋体" charset="0"/>
              </a:rPr>
              <a:t>①</a:t>
            </a:r>
            <a:r>
              <a:rPr lang="zh-CN" altLang="en-US" sz="1200" b="1" dirty="0">
                <a:latin typeface="Arial" charset="0"/>
                <a:ea typeface="宋体" charset="0"/>
              </a:rPr>
              <a:t>通用寄存器，又称为用户可视寄存器。</a:t>
            </a:r>
          </a:p>
          <a:p>
            <a:pPr algn="just" eaLnBrk="1" hangingPunct="1">
              <a:lnSpc>
                <a:spcPct val="105000"/>
              </a:lnSpc>
              <a:defRPr/>
            </a:pPr>
            <a:r>
              <a:rPr lang="zh-CN" altLang="en-US" sz="1200" b="1" dirty="0">
                <a:latin typeface="Arial" charset="0"/>
                <a:ea typeface="宋体" charset="0"/>
              </a:rPr>
              <a:t>②指令计数器，其中存放了要访问的下一条指令的地址。</a:t>
            </a:r>
          </a:p>
          <a:p>
            <a:pPr algn="just" eaLnBrk="1" hangingPunct="1">
              <a:lnSpc>
                <a:spcPct val="105000"/>
              </a:lnSpc>
              <a:defRPr/>
            </a:pPr>
            <a:r>
              <a:rPr lang="zh-CN" altLang="en-US" sz="1200" b="1" dirty="0">
                <a:latin typeface="Arial" charset="0"/>
                <a:ea typeface="宋体" charset="0"/>
              </a:rPr>
              <a:t>③程序状态字</a:t>
            </a:r>
            <a:r>
              <a:rPr lang="en-US" altLang="zh-CN" sz="1200" b="1" dirty="0">
                <a:latin typeface="Arial" charset="0"/>
                <a:ea typeface="宋体" charset="0"/>
              </a:rPr>
              <a:t>PSW</a:t>
            </a:r>
            <a:r>
              <a:rPr lang="zh-CN" altLang="en-US" sz="1200" b="1" dirty="0">
                <a:latin typeface="Arial" charset="0"/>
                <a:ea typeface="宋体" charset="0"/>
              </a:rPr>
              <a:t>，其中含有状态信息，如条件码、执行方式、中断屏蔽标志等</a:t>
            </a:r>
          </a:p>
          <a:p>
            <a:pPr algn="just" eaLnBrk="1" hangingPunct="1">
              <a:lnSpc>
                <a:spcPct val="105000"/>
              </a:lnSpc>
              <a:defRPr/>
            </a:pPr>
            <a:r>
              <a:rPr lang="zh-CN" altLang="en-US" sz="1200" b="1" dirty="0">
                <a:latin typeface="Arial" charset="0"/>
                <a:ea typeface="宋体" charset="0"/>
              </a:rPr>
              <a:t>④用户栈指针，用于存放过程和系统调用参数及调用地址。栈指针指向该栈的栈顶。</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974396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110000"/>
              </a:lnSpc>
              <a:defRPr/>
            </a:pPr>
            <a:r>
              <a:rPr lang="en-US" altLang="zh-CN" sz="1200" b="1" dirty="0">
                <a:latin typeface="Arial" charset="0"/>
                <a:ea typeface="宋体" charset="0"/>
              </a:rPr>
              <a:t>①</a:t>
            </a:r>
            <a:r>
              <a:rPr lang="zh-CN" altLang="en-US" sz="1200" b="1" dirty="0">
                <a:latin typeface="Arial" charset="0"/>
                <a:ea typeface="宋体" charset="0"/>
              </a:rPr>
              <a:t>进程状态。指明进程的当前状态。</a:t>
            </a:r>
          </a:p>
          <a:p>
            <a:pPr eaLnBrk="1" hangingPunct="1">
              <a:lnSpc>
                <a:spcPct val="110000"/>
              </a:lnSpc>
              <a:defRPr/>
            </a:pPr>
            <a:r>
              <a:rPr lang="zh-CN" altLang="en-US" sz="1200" b="1" dirty="0">
                <a:latin typeface="Arial" charset="0"/>
                <a:ea typeface="宋体" charset="0"/>
              </a:rPr>
              <a:t>②进程优先级，一个整数。</a:t>
            </a:r>
          </a:p>
          <a:p>
            <a:pPr eaLnBrk="1" hangingPunct="1">
              <a:lnSpc>
                <a:spcPct val="110000"/>
              </a:lnSpc>
              <a:defRPr/>
            </a:pPr>
            <a:r>
              <a:rPr lang="zh-CN" altLang="en-US" sz="1200" b="1" dirty="0">
                <a:latin typeface="Arial" charset="0"/>
                <a:ea typeface="宋体" charset="0"/>
              </a:rPr>
              <a:t>③进程调度所需的其它信息。比如，进程已等待</a:t>
            </a:r>
            <a:r>
              <a:rPr lang="en-US" altLang="zh-CN" sz="1200" b="1" dirty="0">
                <a:latin typeface="Arial" charset="0"/>
                <a:ea typeface="宋体" charset="0"/>
              </a:rPr>
              <a:t>CPU</a:t>
            </a:r>
            <a:r>
              <a:rPr lang="zh-CN" altLang="en-US" sz="1200" b="1" dirty="0">
                <a:latin typeface="Arial" charset="0"/>
                <a:ea typeface="宋体" charset="0"/>
              </a:rPr>
              <a:t>的时间总和、进程已执行的时间总和等；</a:t>
            </a:r>
          </a:p>
          <a:p>
            <a:pPr eaLnBrk="1" hangingPunct="1">
              <a:lnSpc>
                <a:spcPct val="110000"/>
              </a:lnSpc>
              <a:defRPr/>
            </a:pPr>
            <a:r>
              <a:rPr lang="zh-CN" altLang="en-US" sz="1200" b="1" dirty="0">
                <a:latin typeface="Arial" charset="0"/>
                <a:ea typeface="宋体" charset="0"/>
              </a:rPr>
              <a:t>④事件。是指进程由执行状态转变为阻塞状态所等待发生的事件，即阻塞原因。 </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3251588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20000"/>
              </a:lnSpc>
              <a:spcBef>
                <a:spcPct val="35000"/>
              </a:spcBef>
              <a:defRPr/>
            </a:pPr>
            <a:r>
              <a:rPr lang="en-US" altLang="zh-CN" sz="1200" b="1" dirty="0">
                <a:solidFill>
                  <a:srgbClr val="0000CC"/>
                </a:solidFill>
                <a:latin typeface="Arial" charset="0"/>
                <a:ea typeface="宋体" charset="0"/>
              </a:rPr>
              <a:t>4</a:t>
            </a:r>
            <a:r>
              <a:rPr lang="zh-CN" altLang="en-US" sz="1200" b="1" dirty="0">
                <a:solidFill>
                  <a:srgbClr val="0000CC"/>
                </a:solidFill>
                <a:latin typeface="Arial" charset="0"/>
                <a:ea typeface="宋体" charset="0"/>
              </a:rPr>
              <a:t>）进程控制信息</a:t>
            </a:r>
          </a:p>
          <a:p>
            <a:pPr eaLnBrk="1" hangingPunct="1">
              <a:lnSpc>
                <a:spcPct val="120000"/>
              </a:lnSpc>
              <a:spcBef>
                <a:spcPct val="35000"/>
              </a:spcBef>
              <a:defRPr/>
            </a:pPr>
            <a:r>
              <a:rPr lang="zh-CN" altLang="en-US" sz="1200" b="1" dirty="0">
                <a:latin typeface="Arial" charset="0"/>
                <a:ea typeface="宋体" charset="0"/>
              </a:rPr>
              <a:t>①程序和数据的地址，是指进程的程序和数据所在的内存或外存地址。</a:t>
            </a:r>
          </a:p>
          <a:p>
            <a:pPr eaLnBrk="1" hangingPunct="1">
              <a:lnSpc>
                <a:spcPct val="120000"/>
              </a:lnSpc>
              <a:spcBef>
                <a:spcPct val="35000"/>
              </a:spcBef>
              <a:defRPr/>
            </a:pPr>
            <a:r>
              <a:rPr lang="zh-CN" altLang="en-US" sz="1200" b="1" dirty="0">
                <a:latin typeface="Arial" charset="0"/>
                <a:ea typeface="宋体" charset="0"/>
              </a:rPr>
              <a:t>②进程同步和通信机制，指实现进程同步和进程通信时必需的机制，如消息队列指针、信号量等。</a:t>
            </a:r>
          </a:p>
          <a:p>
            <a:pPr eaLnBrk="1" hangingPunct="1">
              <a:lnSpc>
                <a:spcPct val="120000"/>
              </a:lnSpc>
              <a:spcBef>
                <a:spcPct val="35000"/>
              </a:spcBef>
              <a:defRPr/>
            </a:pPr>
            <a:r>
              <a:rPr lang="zh-CN" altLang="en-US" sz="1200" b="1" dirty="0">
                <a:latin typeface="Arial" charset="0"/>
                <a:ea typeface="宋体" charset="0"/>
              </a:rPr>
              <a:t>③资源清单。进程所需的全部资源及已经分配到该进程的资源的清单；</a:t>
            </a:r>
          </a:p>
          <a:p>
            <a:pPr eaLnBrk="1" hangingPunct="1">
              <a:lnSpc>
                <a:spcPct val="120000"/>
              </a:lnSpc>
              <a:spcBef>
                <a:spcPct val="35000"/>
              </a:spcBef>
              <a:defRPr/>
            </a:pPr>
            <a:r>
              <a:rPr lang="zh-CN" altLang="en-US" sz="1200" b="1" dirty="0">
                <a:latin typeface="Arial" charset="0"/>
                <a:ea typeface="宋体" charset="0"/>
              </a:rPr>
              <a:t>④链接指针。下一进程的</a:t>
            </a:r>
            <a:r>
              <a:rPr lang="en-US" altLang="zh-CN" sz="1200" b="1" dirty="0">
                <a:latin typeface="Arial" charset="0"/>
                <a:ea typeface="宋体" charset="0"/>
              </a:rPr>
              <a:t>PCB</a:t>
            </a:r>
            <a:r>
              <a:rPr lang="zh-CN" altLang="en-US" sz="1200" b="1" dirty="0">
                <a:latin typeface="Arial" charset="0"/>
                <a:ea typeface="宋体" charset="0"/>
              </a:rPr>
              <a:t>首地址。</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4179437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2897251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3F2C96C-B731-C84A-AAC5-DB475E7D54F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9B86CB30-9612-6348-99AA-5AD4687F1F09}" type="slidenum">
              <a:rPr lang="en-US" altLang="zh-CN"/>
              <a:pPr>
                <a:defRPr/>
              </a:pPr>
              <a:t>4</a:t>
            </a:fld>
            <a:endParaRPr lang="en-US" altLang="zh-CN"/>
          </a:p>
        </p:txBody>
      </p:sp>
      <p:sp>
        <p:nvSpPr>
          <p:cNvPr id="10243" name="Rectangle 2">
            <a:extLst>
              <a:ext uri="{FF2B5EF4-FFF2-40B4-BE49-F238E27FC236}">
                <a16:creationId xmlns:a16="http://schemas.microsoft.com/office/drawing/2014/main" id="{D42A4E9C-CDD7-FF48-9814-3D1E7E0C6843}"/>
              </a:ext>
            </a:extLst>
          </p:cNvPr>
          <p:cNvSpPr>
            <a:spLocks noGrp="1" noRot="1" noChangeAspect="1" noChangeArrowheads="1" noTextEdit="1"/>
          </p:cNvSpPr>
          <p:nvPr>
            <p:ph type="sldImg"/>
          </p:nvPr>
        </p:nvSpPr>
        <p:spPr>
          <a:xfrm>
            <a:off x="381000" y="685800"/>
            <a:ext cx="6096000" cy="3429000"/>
          </a:xfrm>
          <a:ln/>
        </p:spPr>
      </p:sp>
      <p:sp>
        <p:nvSpPr>
          <p:cNvPr id="10244" name="Rectangle 3">
            <a:extLst>
              <a:ext uri="{FF2B5EF4-FFF2-40B4-BE49-F238E27FC236}">
                <a16:creationId xmlns:a16="http://schemas.microsoft.com/office/drawing/2014/main" id="{37A67A6B-F9C7-604F-A1E2-5E91B7AACE6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t>前趋图中必须不存在循环，但在图</a:t>
            </a:r>
            <a:r>
              <a:rPr lang="en-US" altLang="zh-CN" dirty="0"/>
              <a:t>2-2(b)</a:t>
            </a:r>
            <a:r>
              <a:rPr lang="zh-CN" altLang="en-US" dirty="0"/>
              <a:t>中却有着下述的前趋关系：</a:t>
            </a:r>
          </a:p>
          <a:p>
            <a:pPr eaLnBrk="1" hangingPunct="1">
              <a:defRPr/>
            </a:pPr>
            <a:r>
              <a:rPr lang="en-US" altLang="zh-CN" dirty="0"/>
              <a:t>S2→S3</a:t>
            </a:r>
            <a:r>
              <a:rPr lang="zh-CN" altLang="en-US" dirty="0"/>
              <a:t>，</a:t>
            </a:r>
            <a:r>
              <a:rPr lang="en-US" altLang="zh-CN" dirty="0"/>
              <a:t>S3→S2</a:t>
            </a:r>
          </a:p>
          <a:p>
            <a:pPr eaLnBrk="1" hangingPunct="1">
              <a:defRPr/>
            </a:pPr>
            <a:r>
              <a:rPr lang="zh-CN" altLang="en-US" dirty="0"/>
              <a:t>显然，这种前趋关系是不可能满足的。</a:t>
            </a:r>
          </a:p>
          <a:p>
            <a:pPr eaLnBrk="1" hangingPunct="1">
              <a:defRPr/>
            </a:pPr>
            <a:endParaRPr lang="zh-CN" altLang="zh-CN" dirty="0">
              <a:latin typeface="Arial" charset="0"/>
              <a:ea typeface="宋体" charset="0"/>
            </a:endParaRPr>
          </a:p>
        </p:txBody>
      </p:sp>
    </p:spTree>
    <p:extLst>
      <p:ext uri="{BB962C8B-B14F-4D97-AF65-F5344CB8AC3E}">
        <p14:creationId xmlns:p14="http://schemas.microsoft.com/office/powerpoint/2010/main" val="21321027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b="1" dirty="0">
                <a:latin typeface="Arial" charset="0"/>
                <a:ea typeface="宋体" charset="0"/>
              </a:rPr>
              <a:t>把具有同一状态的</a:t>
            </a:r>
            <a:r>
              <a:rPr lang="en-US" altLang="zh-CN" b="1" dirty="0">
                <a:latin typeface="Arial" charset="0"/>
                <a:ea typeface="宋体" charset="0"/>
              </a:rPr>
              <a:t>PCB</a:t>
            </a:r>
            <a:r>
              <a:rPr lang="zh-CN" altLang="en-US" b="1" dirty="0">
                <a:latin typeface="Arial" charset="0"/>
                <a:ea typeface="宋体" charset="0"/>
              </a:rPr>
              <a:t>，用其中的链接字链接成一个队列，排成就绪队列，若干个阻塞队列以及空白队列。</a:t>
            </a:r>
            <a:r>
              <a:rPr lang="en-US" altLang="zh-CN" b="1" dirty="0">
                <a:latin typeface="Arial" charset="0"/>
                <a:ea typeface="宋体" charset="0"/>
              </a:rPr>
              <a:t>P42</a:t>
            </a:r>
            <a:r>
              <a:rPr lang="zh-CN" altLang="en-US" b="1" dirty="0">
                <a:latin typeface="Arial" charset="0"/>
                <a:ea typeface="宋体" charset="0"/>
              </a:rPr>
              <a:t>图</a:t>
            </a:r>
            <a:r>
              <a:rPr lang="en-US" altLang="zh-CN" b="1" dirty="0">
                <a:latin typeface="Arial" charset="0"/>
                <a:ea typeface="宋体" charset="0"/>
              </a:rPr>
              <a:t>2-9</a:t>
            </a:r>
            <a:r>
              <a:rPr lang="zh-CN" altLang="en-US" b="1" dirty="0">
                <a:latin typeface="Arial" charset="0"/>
                <a:ea typeface="宋体" charset="0"/>
              </a:rPr>
              <a:t>。</a:t>
            </a:r>
          </a:p>
        </p:txBody>
      </p:sp>
    </p:spTree>
    <p:extLst>
      <p:ext uri="{BB962C8B-B14F-4D97-AF65-F5344CB8AC3E}">
        <p14:creationId xmlns:p14="http://schemas.microsoft.com/office/powerpoint/2010/main" val="24341917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b="1" dirty="0">
              <a:latin typeface="Arial" charset="0"/>
              <a:ea typeface="宋体" charset="0"/>
            </a:endParaRPr>
          </a:p>
        </p:txBody>
      </p:sp>
    </p:spTree>
    <p:extLst>
      <p:ext uri="{BB962C8B-B14F-4D97-AF65-F5344CB8AC3E}">
        <p14:creationId xmlns:p14="http://schemas.microsoft.com/office/powerpoint/2010/main" val="23607645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b="1" dirty="0">
              <a:latin typeface="Arial" charset="0"/>
              <a:ea typeface="宋体" charset="0"/>
            </a:endParaRPr>
          </a:p>
        </p:txBody>
      </p:sp>
    </p:spTree>
    <p:extLst>
      <p:ext uri="{BB962C8B-B14F-4D97-AF65-F5344CB8AC3E}">
        <p14:creationId xmlns:p14="http://schemas.microsoft.com/office/powerpoint/2010/main" val="1031494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b="1" dirty="0">
              <a:latin typeface="Arial" charset="0"/>
              <a:ea typeface="宋体" charset="0"/>
            </a:endParaRPr>
          </a:p>
        </p:txBody>
      </p:sp>
    </p:spTree>
    <p:extLst>
      <p:ext uri="{BB962C8B-B14F-4D97-AF65-F5344CB8AC3E}">
        <p14:creationId xmlns:p14="http://schemas.microsoft.com/office/powerpoint/2010/main" val="28948074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zh-CN" altLang="en-US" dirty="0"/>
              <a:t>略讲</a:t>
            </a:r>
            <a:endParaRPr lang="en-US" altLang="zh-CN" dirty="0"/>
          </a:p>
          <a:p>
            <a:r>
              <a:rPr lang="en-US" altLang="zh-CN" dirty="0"/>
              <a:t>fs</a:t>
            </a:r>
            <a:r>
              <a:rPr lang="zh-CN" altLang="en-US" dirty="0"/>
              <a:t>用来表示进程与文件系统的联系，包括当前目录和根目录</a:t>
            </a:r>
            <a:r>
              <a:rPr lang="en-US" altLang="zh-CN" dirty="0"/>
              <a:t>;</a:t>
            </a:r>
            <a:r>
              <a:rPr lang="zh-CN" altLang="en-US" dirty="0"/>
              <a:t> </a:t>
            </a:r>
            <a:r>
              <a:rPr lang="en-US" altLang="zh-CN" dirty="0"/>
              <a:t>files</a:t>
            </a:r>
            <a:r>
              <a:rPr lang="zh-CN" altLang="en-US" dirty="0"/>
              <a:t>表示进程当前打开的文件</a:t>
            </a:r>
            <a:endParaRPr lang="en-US" altLang="zh-CN" dirty="0"/>
          </a:p>
          <a:p>
            <a:r>
              <a:rPr lang="en-US" altLang="zh-CN" dirty="0" err="1"/>
              <a:t>Mm_struct</a:t>
            </a:r>
            <a:r>
              <a:rPr lang="zh-CN" altLang="en-US" dirty="0"/>
              <a:t>进程所拥有的用户空间内存描述符</a:t>
            </a:r>
            <a:endParaRPr lang="en-US" altLang="zh-CN" dirty="0"/>
          </a:p>
          <a:p>
            <a:r>
              <a:rPr lang="zh-CN" altLang="en-US" dirty="0"/>
              <a:t>指向进程的信号描述符</a:t>
            </a:r>
            <a:r>
              <a:rPr lang="en-US" altLang="zh-CN" dirty="0"/>
              <a:t>,</a:t>
            </a:r>
            <a:r>
              <a:rPr lang="zh-CN" altLang="en-US" dirty="0"/>
              <a:t>指向进程的信号处理程序描述符</a:t>
            </a:r>
            <a:endParaRPr lang="en-US" altLang="zh-CN" dirty="0"/>
          </a:p>
          <a:p>
            <a:r>
              <a:rPr lang="en-US" altLang="zh-CN" dirty="0" err="1"/>
              <a:t>utime</a:t>
            </a:r>
            <a:r>
              <a:rPr lang="en-US" altLang="zh-CN" dirty="0"/>
              <a:t>/</a:t>
            </a:r>
            <a:r>
              <a:rPr lang="en-US" altLang="zh-CN" dirty="0" err="1"/>
              <a:t>stime</a:t>
            </a:r>
            <a:r>
              <a:rPr lang="zh-CN" altLang="en-US" dirty="0"/>
              <a:t>用于记录进程在用户态</a:t>
            </a:r>
            <a:r>
              <a:rPr lang="en-US" altLang="zh-CN" dirty="0"/>
              <a:t>/</a:t>
            </a:r>
            <a:r>
              <a:rPr lang="zh-CN" altLang="en-US" dirty="0"/>
              <a:t>内核态下所经过的节拍数（定时器）</a:t>
            </a:r>
            <a:endParaRPr lang="en-US" altLang="zh-CN" dirty="0"/>
          </a:p>
          <a:p>
            <a:r>
              <a:rPr lang="en-US" altLang="zh-CN" dirty="0" err="1"/>
              <a:t>start_time</a:t>
            </a:r>
            <a:r>
              <a:rPr lang="en-US" altLang="zh-CN" dirty="0"/>
              <a:t>/</a:t>
            </a:r>
            <a:r>
              <a:rPr lang="en-US" altLang="zh-CN" dirty="0" err="1"/>
              <a:t>real_start_time</a:t>
            </a:r>
            <a:r>
              <a:rPr lang="zh-CN" altLang="en-US" dirty="0"/>
              <a:t>进程创建时间，</a:t>
            </a:r>
            <a:r>
              <a:rPr lang="en-US" altLang="zh-CN" dirty="0" err="1"/>
              <a:t>real_start_time</a:t>
            </a:r>
            <a:r>
              <a:rPr lang="zh-CN" altLang="en-US" dirty="0"/>
              <a:t>还包含了进程睡眠时间</a:t>
            </a:r>
          </a:p>
          <a:p>
            <a:pPr eaLnBrk="1" hangingPunct="1">
              <a:defRPr/>
            </a:pPr>
            <a:endParaRPr lang="zh-CN" altLang="en-US" b="1" dirty="0">
              <a:latin typeface="Arial" charset="0"/>
              <a:ea typeface="宋体" charset="0"/>
            </a:endParaRPr>
          </a:p>
        </p:txBody>
      </p:sp>
    </p:spTree>
    <p:extLst>
      <p:ext uri="{BB962C8B-B14F-4D97-AF65-F5344CB8AC3E}">
        <p14:creationId xmlns:p14="http://schemas.microsoft.com/office/powerpoint/2010/main" val="16413919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CB916900-724F-49D8-AA7E-A3CC84CD0302}"/>
              </a:ext>
            </a:extLst>
          </p:cNvPr>
          <p:cNvSpPr>
            <a:spLocks noGrp="1" noRot="1" noChangeAspect="1" noChangeArrowheads="1" noTextEdit="1"/>
          </p:cNvSpPr>
          <p:nvPr>
            <p:ph type="sldImg"/>
          </p:nvPr>
        </p:nvSpPr>
        <p:spPr>
          <a:xfrm>
            <a:off x="685800" y="1143000"/>
            <a:ext cx="5486400" cy="3086100"/>
          </a:xfrm>
        </p:spPr>
      </p:sp>
      <p:sp>
        <p:nvSpPr>
          <p:cNvPr id="14339" name="备注占位符 2">
            <a:extLst>
              <a:ext uri="{FF2B5EF4-FFF2-40B4-BE49-F238E27FC236}">
                <a16:creationId xmlns:a16="http://schemas.microsoft.com/office/drawing/2014/main" id="{B446B759-C91D-4811-A7FB-B8A52BF767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atinLnBrk="1"/>
            <a:r>
              <a:rPr lang="zh-CN" altLang="en-US" dirty="0"/>
              <a:t>略讲</a:t>
            </a:r>
            <a:endParaRPr lang="en-US" altLang="zh-CN" dirty="0"/>
          </a:p>
          <a:p>
            <a:pPr latinLnBrk="1"/>
            <a:r>
              <a:rPr lang="en-US" altLang="zh-CN" b="1" dirty="0"/>
              <a:t>TASK_RUNNING</a:t>
            </a:r>
            <a:r>
              <a:rPr lang="zh-CN" altLang="en-US" b="1" dirty="0"/>
              <a:t>：</a:t>
            </a:r>
            <a:r>
              <a:rPr lang="zh-CN" altLang="en-US" dirty="0"/>
              <a:t>只有在该状态的进程才可能在</a:t>
            </a:r>
            <a:r>
              <a:rPr lang="en-US" altLang="zh-CN" dirty="0"/>
              <a:t>CPU</a:t>
            </a:r>
            <a:r>
              <a:rPr lang="zh-CN" altLang="en-US" dirty="0"/>
              <a:t>上运行。而同一时刻可能有多个进程处于可执行状态，这些进程的</a:t>
            </a:r>
            <a:r>
              <a:rPr lang="en-US" altLang="zh-CN" dirty="0" err="1"/>
              <a:t>task_struct</a:t>
            </a:r>
            <a:r>
              <a:rPr lang="zh-CN" altLang="en-US" dirty="0"/>
              <a:t>结构（进程控制块）被放入对应</a:t>
            </a:r>
            <a:r>
              <a:rPr lang="en-US" altLang="zh-CN" dirty="0"/>
              <a:t>CPU</a:t>
            </a:r>
            <a:r>
              <a:rPr lang="zh-CN" altLang="en-US" dirty="0"/>
              <a:t>的可执行队列中（一个进程最多只能出现在一个</a:t>
            </a:r>
            <a:r>
              <a:rPr lang="en-US" altLang="zh-CN" dirty="0"/>
              <a:t>CPU</a:t>
            </a:r>
            <a:r>
              <a:rPr lang="zh-CN" altLang="en-US" dirty="0"/>
              <a:t>的可执行队列中）。进程调度器的任务就是从各个</a:t>
            </a:r>
            <a:r>
              <a:rPr lang="en-US" altLang="zh-CN" dirty="0"/>
              <a:t>CPU</a:t>
            </a:r>
            <a:r>
              <a:rPr lang="zh-CN" altLang="en-US" dirty="0"/>
              <a:t>的可执行队列中分别选择一个进程在该</a:t>
            </a:r>
            <a:r>
              <a:rPr lang="en-US" altLang="zh-CN" dirty="0"/>
              <a:t>CPU</a:t>
            </a:r>
            <a:r>
              <a:rPr lang="zh-CN" altLang="en-US" dirty="0"/>
              <a:t>上运行。 很多操作系统教科书将正在</a:t>
            </a:r>
            <a:r>
              <a:rPr lang="en-US" altLang="zh-CN" dirty="0"/>
              <a:t>CPU</a:t>
            </a:r>
            <a:r>
              <a:rPr lang="zh-CN" altLang="en-US" dirty="0"/>
              <a:t>上执行的进程定义为</a:t>
            </a:r>
            <a:r>
              <a:rPr lang="en-US" altLang="zh-CN" dirty="0"/>
              <a:t>RUNNING</a:t>
            </a:r>
            <a:r>
              <a:rPr lang="zh-CN" altLang="en-US" dirty="0"/>
              <a:t>状态、而将可执行但是尚未被调度执行的进程定义为</a:t>
            </a:r>
            <a:r>
              <a:rPr lang="en-US" altLang="zh-CN" dirty="0"/>
              <a:t>READY</a:t>
            </a:r>
            <a:r>
              <a:rPr lang="zh-CN" altLang="en-US" dirty="0"/>
              <a:t>状态，这两种状态在</a:t>
            </a:r>
            <a:r>
              <a:rPr lang="en-US" altLang="zh-CN" dirty="0" err="1"/>
              <a:t>linux</a:t>
            </a:r>
            <a:r>
              <a:rPr lang="zh-CN" altLang="en-US" dirty="0"/>
              <a:t>下统一为 </a:t>
            </a:r>
            <a:r>
              <a:rPr lang="en-US" altLang="zh-CN" dirty="0"/>
              <a:t>TASK_RUNNING</a:t>
            </a:r>
            <a:r>
              <a:rPr lang="zh-CN" altLang="en-US" dirty="0"/>
              <a:t>状态</a:t>
            </a:r>
            <a:endParaRPr lang="en-US" altLang="zh-CN" dirty="0"/>
          </a:p>
          <a:p>
            <a:r>
              <a:rPr lang="en-US" altLang="zh-CN" b="1" dirty="0"/>
              <a:t>TASK_INTERRUPTIBLE</a:t>
            </a:r>
            <a:r>
              <a:rPr lang="zh-CN" altLang="en-US" b="1" dirty="0"/>
              <a:t>：</a:t>
            </a:r>
            <a:r>
              <a:rPr lang="zh-CN" altLang="en-US" dirty="0"/>
              <a:t>处于这个状态的进程因为等待某某事件的发生（比如等待</a:t>
            </a:r>
            <a:r>
              <a:rPr lang="en-US" altLang="zh-CN" dirty="0"/>
              <a:t>socket</a:t>
            </a:r>
            <a:r>
              <a:rPr lang="zh-CN" altLang="en-US" dirty="0"/>
              <a:t>连接、等待信号量），而被挂起。这些进程的</a:t>
            </a:r>
            <a:r>
              <a:rPr lang="en-US" altLang="zh-CN" dirty="0" err="1"/>
              <a:t>task_struct</a:t>
            </a:r>
            <a:r>
              <a:rPr lang="zh-CN" altLang="en-US" dirty="0"/>
              <a:t>结构被放入对应事件的等待队列中。当这些事件发生时（由外部中断触发、或由其他进程触发），对应的等待队列中的一个或多个进程将被唤醒。</a:t>
            </a:r>
            <a:endParaRPr lang="en-US" altLang="zh-CN" dirty="0"/>
          </a:p>
          <a:p>
            <a:pPr latinLnBrk="1"/>
            <a:r>
              <a:rPr lang="en-US" altLang="zh-CN" b="1" dirty="0"/>
              <a:t>TASK_UNINTERRUPTIBLE</a:t>
            </a:r>
            <a:r>
              <a:rPr lang="zh-CN" altLang="en-US" b="1" dirty="0"/>
              <a:t>：</a:t>
            </a:r>
            <a:r>
              <a:rPr lang="zh-CN" altLang="en-US" dirty="0"/>
              <a:t>与</a:t>
            </a:r>
            <a:r>
              <a:rPr lang="en-US" altLang="zh-CN" dirty="0"/>
              <a:t>TASK_INTERRUPTIBLE</a:t>
            </a:r>
            <a:r>
              <a:rPr lang="zh-CN" altLang="en-US" dirty="0"/>
              <a:t>状态类似，进程处于睡眠状态，但是此刻进程是不可中断的。不可中断，指的并不是</a:t>
            </a:r>
            <a:r>
              <a:rPr lang="en-US" altLang="zh-CN" dirty="0"/>
              <a:t>CPU</a:t>
            </a:r>
            <a:r>
              <a:rPr lang="zh-CN" altLang="en-US" dirty="0"/>
              <a:t>不响应外部硬件的中断，而是指进程不响应异步信号。 绝大多数情况下，进程处在睡眠状态时，总是应该能够响应异步信号的。否则你将惊奇的发现，</a:t>
            </a:r>
            <a:r>
              <a:rPr lang="en-US" altLang="zh-CN" dirty="0"/>
              <a:t>kill -9</a:t>
            </a:r>
            <a:r>
              <a:rPr lang="zh-CN" altLang="en-US" dirty="0"/>
              <a:t>竟然杀不死一个正在睡眠的进程了！</a:t>
            </a:r>
            <a:r>
              <a:rPr lang="zh-CN" altLang="en-US" b="1" dirty="0"/>
              <a:t>而</a:t>
            </a:r>
            <a:r>
              <a:rPr lang="en-US" altLang="zh-CN" b="1" dirty="0"/>
              <a:t>TASK_UNINTERRUPTIBLE</a:t>
            </a:r>
            <a:r>
              <a:rPr lang="zh-CN" altLang="en-US" b="1" dirty="0"/>
              <a:t>状态存在的意义就在于，内核的某些处理流程是不能被打断的</a:t>
            </a:r>
            <a:r>
              <a:rPr lang="zh-CN" altLang="en-US" dirty="0"/>
              <a:t>。如果响应异步信号，程序的执行流程中就会被插入一段用于处理异步信号的流程（这个插入的流程可能只存在于内核态，也可能延伸到用户态），于是原有的流程就被中断了。 在进程对某些硬件进行操作时（比如进程调用</a:t>
            </a:r>
            <a:r>
              <a:rPr lang="en-US" altLang="zh-CN" dirty="0"/>
              <a:t>read</a:t>
            </a:r>
            <a:r>
              <a:rPr lang="zh-CN" altLang="en-US" dirty="0"/>
              <a:t>系统调用对某个设备文件进行读操作，而</a:t>
            </a:r>
            <a:r>
              <a:rPr lang="en-US" altLang="zh-CN" dirty="0"/>
              <a:t>read</a:t>
            </a:r>
            <a:r>
              <a:rPr lang="zh-CN" altLang="en-US" dirty="0"/>
              <a:t>系统调用最终执行到对应设备驱动的代码，并与对应的物理设备进行交互），可能需要使用</a:t>
            </a:r>
            <a:r>
              <a:rPr lang="en-US" altLang="zh-CN" dirty="0"/>
              <a:t>TASK_UNINTERRUPTIBLE</a:t>
            </a:r>
            <a:r>
              <a:rPr lang="zh-CN" altLang="en-US" dirty="0"/>
              <a:t>状态对进程进行保护，以避免进程与设备交互的过程被打断，造成设备陷入不可控的状态。这种情况下的</a:t>
            </a:r>
            <a:r>
              <a:rPr lang="en-US" altLang="zh-CN" dirty="0"/>
              <a:t>TASK_UNINTERRUPTIBLE</a:t>
            </a:r>
            <a:r>
              <a:rPr lang="zh-CN" altLang="en-US" dirty="0"/>
              <a:t>状态总是非常短暂的，通过</a:t>
            </a:r>
            <a:r>
              <a:rPr lang="en-US" altLang="zh-CN" dirty="0" err="1"/>
              <a:t>ps</a:t>
            </a:r>
            <a:r>
              <a:rPr lang="zh-CN" altLang="en-US" dirty="0"/>
              <a:t>命令基本上不可能捕捉到。</a:t>
            </a:r>
            <a:endParaRPr lang="en-US" altLang="zh-CN" dirty="0"/>
          </a:p>
          <a:p>
            <a:pPr latinLnBrk="1"/>
            <a:r>
              <a:rPr lang="en-US" altLang="zh-CN" b="1" dirty="0"/>
              <a:t>TASK_STOPPED</a:t>
            </a:r>
            <a:r>
              <a:rPr lang="zh-CN" altLang="en-US" b="1" dirty="0"/>
              <a:t>：</a:t>
            </a:r>
            <a:r>
              <a:rPr lang="zh-CN" altLang="en-US" dirty="0"/>
              <a:t> 向进程发送一个</a:t>
            </a:r>
            <a:r>
              <a:rPr lang="en-US" altLang="zh-CN" dirty="0"/>
              <a:t>SIGSTOP</a:t>
            </a:r>
            <a:r>
              <a:rPr lang="zh-CN" altLang="en-US" dirty="0"/>
              <a:t>信号，它就会因响应该信号而进入</a:t>
            </a:r>
            <a:r>
              <a:rPr lang="en-US" altLang="zh-CN" dirty="0"/>
              <a:t>TASK_STOP</a:t>
            </a:r>
            <a:r>
              <a:rPr lang="zh-CN" altLang="en-US" dirty="0"/>
              <a:t>状态。向进程发送一个</a:t>
            </a:r>
            <a:r>
              <a:rPr lang="en-US" altLang="zh-CN" dirty="0"/>
              <a:t>SIGCONT</a:t>
            </a:r>
            <a:r>
              <a:rPr lang="zh-CN" altLang="en-US" dirty="0"/>
              <a:t>信号，可以让其从</a:t>
            </a:r>
            <a:r>
              <a:rPr lang="en-US" altLang="zh-CN" dirty="0"/>
              <a:t>TASK_STOP</a:t>
            </a:r>
            <a:r>
              <a:rPr lang="zh-CN" altLang="en-US" dirty="0"/>
              <a:t>状态恢复到</a:t>
            </a:r>
            <a:r>
              <a:rPr lang="en-US" altLang="zh-CN" dirty="0"/>
              <a:t>TASK_RUNNING</a:t>
            </a:r>
            <a:r>
              <a:rPr lang="zh-CN" altLang="en-US" dirty="0"/>
              <a:t>状态。指的是进程暂停下来，等待跟踪它的进程对它进行操作。比如在</a:t>
            </a:r>
            <a:r>
              <a:rPr lang="en-US" altLang="zh-CN" dirty="0" err="1"/>
              <a:t>gdb</a:t>
            </a:r>
            <a:r>
              <a:rPr lang="zh-CN" altLang="en-US" dirty="0"/>
              <a:t>中对被跟踪的进程下一个断点，进程在断点处停下来的时候就处于</a:t>
            </a:r>
            <a:r>
              <a:rPr lang="en-US" altLang="zh-CN" dirty="0"/>
              <a:t>TASK_STOP</a:t>
            </a:r>
            <a:r>
              <a:rPr lang="zh-CN" altLang="en-US" dirty="0"/>
              <a:t>状态。</a:t>
            </a:r>
          </a:p>
          <a:p>
            <a:pPr latinLnBrk="1"/>
            <a:r>
              <a:rPr lang="en-US" altLang="zh-CN" b="1" dirty="0"/>
              <a:t>TASK_ZOMBIE</a:t>
            </a:r>
            <a:r>
              <a:rPr lang="zh-CN" altLang="en-US" b="1" dirty="0"/>
              <a:t>：</a:t>
            </a:r>
            <a:r>
              <a:rPr lang="zh-CN" altLang="en-US" dirty="0"/>
              <a:t>在这个退出过程中，进程占有的所有资源将被回收，除了</a:t>
            </a:r>
            <a:r>
              <a:rPr lang="en-US" altLang="zh-CN" dirty="0" err="1"/>
              <a:t>task_struct</a:t>
            </a:r>
            <a:r>
              <a:rPr lang="zh-CN" altLang="en-US" dirty="0"/>
              <a:t>结构（以及少数资源）以外。于是进程就只剩下</a:t>
            </a:r>
            <a:r>
              <a:rPr lang="en-US" altLang="zh-CN" dirty="0" err="1"/>
              <a:t>task_struct</a:t>
            </a:r>
            <a:r>
              <a:rPr lang="zh-CN" altLang="en-US" dirty="0"/>
              <a:t>这么个空壳，故称为僵尸。 之所以保留</a:t>
            </a:r>
            <a:r>
              <a:rPr lang="en-US" altLang="zh-CN" dirty="0" err="1"/>
              <a:t>task_struct</a:t>
            </a:r>
            <a:r>
              <a:rPr lang="zh-CN" altLang="en-US" dirty="0"/>
              <a:t>，是因为</a:t>
            </a:r>
            <a:r>
              <a:rPr lang="en-US" altLang="zh-CN" dirty="0" err="1"/>
              <a:t>task_struct</a:t>
            </a:r>
            <a:r>
              <a:rPr lang="zh-CN" altLang="en-US" dirty="0"/>
              <a:t>里面保存了进程的退出码、以及一些统计信息。而其父进程很可能会关心这些信息。</a:t>
            </a:r>
          </a:p>
          <a:p>
            <a:endParaRPr lang="zh-CN" altLang="en-US" dirty="0"/>
          </a:p>
        </p:txBody>
      </p:sp>
      <p:sp>
        <p:nvSpPr>
          <p:cNvPr id="14340" name="灯片编号占位符 3">
            <a:extLst>
              <a:ext uri="{FF2B5EF4-FFF2-40B4-BE49-F238E27FC236}">
                <a16:creationId xmlns:a16="http://schemas.microsoft.com/office/drawing/2014/main" id="{EA53D843-5A08-44F8-8F2C-AB4964E9A1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a:defRPr>
                <a:solidFill>
                  <a:schemeClr val="tx1"/>
                </a:solidFill>
                <a:latin typeface="Arial" panose="020B0604020202020204" pitchFamily="34" charset="0"/>
                <a:ea typeface="宋体" panose="02010600030101010101" pitchFamily="2" charset="-122"/>
              </a:defRPr>
            </a:lvl1pPr>
            <a:lvl2pPr marL="742950" indent="-285750" defTabSz="974725">
              <a:defRPr>
                <a:solidFill>
                  <a:schemeClr val="tx1"/>
                </a:solidFill>
                <a:latin typeface="Arial" panose="020B0604020202020204" pitchFamily="34" charset="0"/>
                <a:ea typeface="宋体" panose="02010600030101010101" pitchFamily="2" charset="-122"/>
              </a:defRPr>
            </a:lvl2pPr>
            <a:lvl3pPr marL="1143000" indent="-228600" defTabSz="974725">
              <a:defRPr>
                <a:solidFill>
                  <a:schemeClr val="tx1"/>
                </a:solidFill>
                <a:latin typeface="Arial" panose="020B0604020202020204" pitchFamily="34" charset="0"/>
                <a:ea typeface="宋体" panose="02010600030101010101" pitchFamily="2" charset="-122"/>
              </a:defRPr>
            </a:lvl3pPr>
            <a:lvl4pPr marL="1600200" indent="-228600" defTabSz="974725">
              <a:defRPr>
                <a:solidFill>
                  <a:schemeClr val="tx1"/>
                </a:solidFill>
                <a:latin typeface="Arial" panose="020B0604020202020204" pitchFamily="34" charset="0"/>
                <a:ea typeface="宋体" panose="02010600030101010101" pitchFamily="2" charset="-122"/>
              </a:defRPr>
            </a:lvl4pPr>
            <a:lvl5pPr marL="2057400" indent="-228600" defTabSz="974725">
              <a:defRPr>
                <a:solidFill>
                  <a:schemeClr val="tx1"/>
                </a:solidFill>
                <a:latin typeface="Arial" panose="020B060402020202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28A757-96AA-4F13-B978-33A5649B279C}" type="slidenum">
              <a:rPr lang="zh-CN" altLang="en-US"/>
              <a:pPr/>
              <a:t>45</a:t>
            </a:fld>
            <a:endParaRPr lang="en-US" altLang="zh-CN"/>
          </a:p>
        </p:txBody>
      </p:sp>
    </p:spTree>
    <p:extLst>
      <p:ext uri="{BB962C8B-B14F-4D97-AF65-F5344CB8AC3E}">
        <p14:creationId xmlns:p14="http://schemas.microsoft.com/office/powerpoint/2010/main" val="35154876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latinLnBrk="1"/>
            <a:r>
              <a:rPr lang="zh-CN" altLang="en-US" b="1" dirty="0"/>
              <a:t>略讲</a:t>
            </a:r>
            <a:endParaRPr lang="en-US" altLang="zh-CN" b="1" dirty="0"/>
          </a:p>
          <a:p>
            <a:pPr latinLnBrk="1"/>
            <a:r>
              <a:rPr lang="en-US" altLang="zh-CN" b="1" dirty="0"/>
              <a:t>TASK_RUNNING</a:t>
            </a:r>
            <a:r>
              <a:rPr lang="zh-CN" altLang="en-US" b="1" dirty="0"/>
              <a:t>：</a:t>
            </a:r>
            <a:r>
              <a:rPr lang="zh-CN" altLang="en-US" dirty="0"/>
              <a:t>只有在该状态的进程才可能在</a:t>
            </a:r>
            <a:r>
              <a:rPr lang="en-US" altLang="zh-CN" dirty="0"/>
              <a:t>CPU</a:t>
            </a:r>
            <a:r>
              <a:rPr lang="zh-CN" altLang="en-US" dirty="0"/>
              <a:t>上运行。而同一时刻可能有多个进程处于可执行状态，这些进程的</a:t>
            </a:r>
            <a:r>
              <a:rPr lang="en-US" altLang="zh-CN" dirty="0" err="1"/>
              <a:t>task_struct</a:t>
            </a:r>
            <a:r>
              <a:rPr lang="zh-CN" altLang="en-US" dirty="0"/>
              <a:t>结构（进程控制块）被放入对应</a:t>
            </a:r>
            <a:r>
              <a:rPr lang="en-US" altLang="zh-CN" dirty="0"/>
              <a:t>CPU</a:t>
            </a:r>
            <a:r>
              <a:rPr lang="zh-CN" altLang="en-US" dirty="0"/>
              <a:t>的可执行队列中（一个进程最多只能出现在一个</a:t>
            </a:r>
            <a:r>
              <a:rPr lang="en-US" altLang="zh-CN" dirty="0"/>
              <a:t>CPU</a:t>
            </a:r>
            <a:r>
              <a:rPr lang="zh-CN" altLang="en-US" dirty="0"/>
              <a:t>的可执行队列中）。进程调度器的任务就是从各个</a:t>
            </a:r>
            <a:r>
              <a:rPr lang="en-US" altLang="zh-CN" dirty="0"/>
              <a:t>CPU</a:t>
            </a:r>
            <a:r>
              <a:rPr lang="zh-CN" altLang="en-US" dirty="0"/>
              <a:t>的可执行队列中分别选择一个进程在该</a:t>
            </a:r>
            <a:r>
              <a:rPr lang="en-US" altLang="zh-CN" dirty="0"/>
              <a:t>CPU</a:t>
            </a:r>
            <a:r>
              <a:rPr lang="zh-CN" altLang="en-US" dirty="0"/>
              <a:t>上运行。 很多操作系统教科书将正在</a:t>
            </a:r>
            <a:r>
              <a:rPr lang="en-US" altLang="zh-CN" dirty="0"/>
              <a:t>CPU</a:t>
            </a:r>
            <a:r>
              <a:rPr lang="zh-CN" altLang="en-US" dirty="0"/>
              <a:t>上执行的进程定义为</a:t>
            </a:r>
            <a:r>
              <a:rPr lang="en-US" altLang="zh-CN" dirty="0"/>
              <a:t>RUNNING</a:t>
            </a:r>
            <a:r>
              <a:rPr lang="zh-CN" altLang="en-US" dirty="0"/>
              <a:t>状态、而将可执行但是尚未被调度执行的进程定义为</a:t>
            </a:r>
            <a:r>
              <a:rPr lang="en-US" altLang="zh-CN" dirty="0"/>
              <a:t>READY</a:t>
            </a:r>
            <a:r>
              <a:rPr lang="zh-CN" altLang="en-US" dirty="0"/>
              <a:t>状态，这两种状态在</a:t>
            </a:r>
            <a:r>
              <a:rPr lang="en-US" altLang="zh-CN" dirty="0" err="1"/>
              <a:t>linux</a:t>
            </a:r>
            <a:r>
              <a:rPr lang="zh-CN" altLang="en-US" dirty="0"/>
              <a:t>下统一为 </a:t>
            </a:r>
            <a:r>
              <a:rPr lang="en-US" altLang="zh-CN" dirty="0"/>
              <a:t>TASK_RUNNING</a:t>
            </a:r>
            <a:r>
              <a:rPr lang="zh-CN" altLang="en-US" dirty="0"/>
              <a:t>状态</a:t>
            </a:r>
            <a:endParaRPr lang="en-US" altLang="zh-CN" dirty="0"/>
          </a:p>
          <a:p>
            <a:r>
              <a:rPr lang="en-US" altLang="zh-CN" b="1" dirty="0"/>
              <a:t>TASK_INTERRUPTIBLE</a:t>
            </a:r>
            <a:r>
              <a:rPr lang="zh-CN" altLang="en-US" b="1" dirty="0"/>
              <a:t>：</a:t>
            </a:r>
            <a:r>
              <a:rPr lang="zh-CN" altLang="en-US" dirty="0"/>
              <a:t>处于这个状态的进程因为等待某某事件的发生（比如等待</a:t>
            </a:r>
            <a:r>
              <a:rPr lang="en-US" altLang="zh-CN" dirty="0"/>
              <a:t>socket</a:t>
            </a:r>
            <a:r>
              <a:rPr lang="zh-CN" altLang="en-US" dirty="0"/>
              <a:t>连接、等待信号量），而被挂起。这些进程的</a:t>
            </a:r>
            <a:r>
              <a:rPr lang="en-US" altLang="zh-CN" dirty="0" err="1"/>
              <a:t>task_struct</a:t>
            </a:r>
            <a:r>
              <a:rPr lang="zh-CN" altLang="en-US" dirty="0"/>
              <a:t>结构被放入对应事件的等待队列中。当这些事件发生时（由外部中断触发、或由其他进程触发），对应的等待队列中的一个或多个进程将被唤醒。</a:t>
            </a:r>
            <a:endParaRPr lang="en-US" altLang="zh-CN" dirty="0"/>
          </a:p>
          <a:p>
            <a:pPr latinLnBrk="1"/>
            <a:r>
              <a:rPr lang="en-US" altLang="zh-CN" b="1" dirty="0"/>
              <a:t>TASK_UNINTERRUPTIBLE</a:t>
            </a:r>
            <a:r>
              <a:rPr lang="zh-CN" altLang="en-US" b="1" dirty="0"/>
              <a:t>：</a:t>
            </a:r>
            <a:r>
              <a:rPr lang="zh-CN" altLang="en-US" dirty="0"/>
              <a:t>与</a:t>
            </a:r>
            <a:r>
              <a:rPr lang="en-US" altLang="zh-CN" dirty="0"/>
              <a:t>TASK_INTERRUPTIBLE</a:t>
            </a:r>
            <a:r>
              <a:rPr lang="zh-CN" altLang="en-US" dirty="0"/>
              <a:t>状态类似，进程处于睡眠状态，但是此刻进程是不可中断的。不可中断，指的并不是</a:t>
            </a:r>
            <a:r>
              <a:rPr lang="en-US" altLang="zh-CN" dirty="0"/>
              <a:t>CPU</a:t>
            </a:r>
            <a:r>
              <a:rPr lang="zh-CN" altLang="en-US" dirty="0"/>
              <a:t>不响应外部硬件的中断，而是指进程不响应异步信号。 绝大多数情况下，进程处在睡眠状态时，总是应该能够响应异步信号的。否则你将惊奇的发现，</a:t>
            </a:r>
            <a:r>
              <a:rPr lang="en-US" altLang="zh-CN" dirty="0"/>
              <a:t>kill -9</a:t>
            </a:r>
            <a:r>
              <a:rPr lang="zh-CN" altLang="en-US" dirty="0"/>
              <a:t>竟然杀不死一个正在睡眠的进程了！</a:t>
            </a:r>
            <a:r>
              <a:rPr lang="zh-CN" altLang="en-US" b="1" dirty="0"/>
              <a:t>而</a:t>
            </a:r>
            <a:r>
              <a:rPr lang="en-US" altLang="zh-CN" b="1" dirty="0"/>
              <a:t>TASK_UNINTERRUPTIBLE</a:t>
            </a:r>
            <a:r>
              <a:rPr lang="zh-CN" altLang="en-US" b="1" dirty="0"/>
              <a:t>状态存在的意义就在于，内核的某些处理流程是不能被打断的</a:t>
            </a:r>
            <a:r>
              <a:rPr lang="zh-CN" altLang="en-US" dirty="0"/>
              <a:t>。如果响应异步信号，程序的执行流程中就会被插入一段用于处理异步信号的流程（这个插入的流程可能只存在于内核态，也可能延伸到用户态），于是原有的流程就被中断了。 在进程对某些硬件进行操作时（比如进程调用</a:t>
            </a:r>
            <a:r>
              <a:rPr lang="en-US" altLang="zh-CN" dirty="0"/>
              <a:t>read</a:t>
            </a:r>
            <a:r>
              <a:rPr lang="zh-CN" altLang="en-US" dirty="0"/>
              <a:t>系统调用对某个设备文件进行读操作，而</a:t>
            </a:r>
            <a:r>
              <a:rPr lang="en-US" altLang="zh-CN" dirty="0"/>
              <a:t>read</a:t>
            </a:r>
            <a:r>
              <a:rPr lang="zh-CN" altLang="en-US" dirty="0"/>
              <a:t>系统调用最终执行到对应设备驱动的代码，并与对应的物理设备进行交互），可能需要使用</a:t>
            </a:r>
            <a:r>
              <a:rPr lang="en-US" altLang="zh-CN" dirty="0"/>
              <a:t>TASK_UNINTERRUPTIBLE</a:t>
            </a:r>
            <a:r>
              <a:rPr lang="zh-CN" altLang="en-US" dirty="0"/>
              <a:t>状态对进程进行保护，以避免进程与设备交互的过程被打断，造成设备陷入不可控的状态。这种情况下的</a:t>
            </a:r>
            <a:r>
              <a:rPr lang="en-US" altLang="zh-CN" dirty="0"/>
              <a:t>TASK_UNINTERRUPTIBLE</a:t>
            </a:r>
            <a:r>
              <a:rPr lang="zh-CN" altLang="en-US" dirty="0"/>
              <a:t>状态总是非常短暂的，通过</a:t>
            </a:r>
            <a:r>
              <a:rPr lang="en-US" altLang="zh-CN" dirty="0" err="1"/>
              <a:t>ps</a:t>
            </a:r>
            <a:r>
              <a:rPr lang="zh-CN" altLang="en-US" dirty="0"/>
              <a:t>命令基本上不可能捕捉到。</a:t>
            </a:r>
            <a:endParaRPr lang="en-US" altLang="zh-CN" dirty="0"/>
          </a:p>
          <a:p>
            <a:pPr latinLnBrk="1"/>
            <a:r>
              <a:rPr lang="en-US" altLang="zh-CN" b="1" dirty="0"/>
              <a:t>TASK_STOPPED</a:t>
            </a:r>
            <a:r>
              <a:rPr lang="zh-CN" altLang="en-US" b="1" dirty="0"/>
              <a:t>：</a:t>
            </a:r>
            <a:r>
              <a:rPr lang="zh-CN" altLang="en-US" dirty="0"/>
              <a:t> 向进程发送一个</a:t>
            </a:r>
            <a:r>
              <a:rPr lang="en-US" altLang="zh-CN" dirty="0"/>
              <a:t>SIGSTOP</a:t>
            </a:r>
            <a:r>
              <a:rPr lang="zh-CN" altLang="en-US" dirty="0"/>
              <a:t>信号，它就会因响应该信号而进入</a:t>
            </a:r>
            <a:r>
              <a:rPr lang="en-US" altLang="zh-CN" dirty="0"/>
              <a:t>TASK_STOP</a:t>
            </a:r>
            <a:r>
              <a:rPr lang="zh-CN" altLang="en-US" dirty="0"/>
              <a:t>状态。向进程发送一个</a:t>
            </a:r>
            <a:r>
              <a:rPr lang="en-US" altLang="zh-CN" dirty="0"/>
              <a:t>SIGCONT</a:t>
            </a:r>
            <a:r>
              <a:rPr lang="zh-CN" altLang="en-US" dirty="0"/>
              <a:t>信号，可以让其从</a:t>
            </a:r>
            <a:r>
              <a:rPr lang="en-US" altLang="zh-CN" dirty="0"/>
              <a:t>TASK_STOP</a:t>
            </a:r>
            <a:r>
              <a:rPr lang="zh-CN" altLang="en-US" dirty="0"/>
              <a:t>状态恢复到</a:t>
            </a:r>
            <a:r>
              <a:rPr lang="en-US" altLang="zh-CN" dirty="0"/>
              <a:t>TASK_RUNNING</a:t>
            </a:r>
            <a:r>
              <a:rPr lang="zh-CN" altLang="en-US" dirty="0"/>
              <a:t>状态。指的是进程暂停下来，等待跟踪它的进程对它进行操作。比如在</a:t>
            </a:r>
            <a:r>
              <a:rPr lang="en-US" altLang="zh-CN" dirty="0" err="1"/>
              <a:t>gdb</a:t>
            </a:r>
            <a:r>
              <a:rPr lang="zh-CN" altLang="en-US" dirty="0"/>
              <a:t>中对被跟踪的进程下一个断点，进程在断点处停下来的时候就处于</a:t>
            </a:r>
            <a:r>
              <a:rPr lang="en-US" altLang="zh-CN" dirty="0"/>
              <a:t>TASK_STOP</a:t>
            </a:r>
            <a:r>
              <a:rPr lang="zh-CN" altLang="en-US" dirty="0"/>
              <a:t>状态。</a:t>
            </a:r>
          </a:p>
          <a:p>
            <a:pPr latinLnBrk="1"/>
            <a:r>
              <a:rPr lang="en-US" altLang="zh-CN" b="1" dirty="0"/>
              <a:t>TASK_ZOMBIE</a:t>
            </a:r>
            <a:r>
              <a:rPr lang="zh-CN" altLang="en-US" b="1" dirty="0"/>
              <a:t>：</a:t>
            </a:r>
            <a:r>
              <a:rPr lang="zh-CN" altLang="en-US" dirty="0"/>
              <a:t>在这个退出过程中，进程占有的所有资源将被回收，除了</a:t>
            </a:r>
            <a:r>
              <a:rPr lang="en-US" altLang="zh-CN" dirty="0" err="1"/>
              <a:t>task_struct</a:t>
            </a:r>
            <a:r>
              <a:rPr lang="zh-CN" altLang="en-US" dirty="0"/>
              <a:t>结构（以及少数资源）以外。于是进程就只剩下</a:t>
            </a:r>
            <a:r>
              <a:rPr lang="en-US" altLang="zh-CN" dirty="0" err="1"/>
              <a:t>task_struct</a:t>
            </a:r>
            <a:r>
              <a:rPr lang="zh-CN" altLang="en-US" dirty="0"/>
              <a:t>这么个空壳，故称为僵尸。 之所以保留</a:t>
            </a:r>
            <a:r>
              <a:rPr lang="en-US" altLang="zh-CN" dirty="0" err="1"/>
              <a:t>task_struct</a:t>
            </a:r>
            <a:r>
              <a:rPr lang="zh-CN" altLang="en-US" dirty="0"/>
              <a:t>，是因为</a:t>
            </a:r>
            <a:r>
              <a:rPr lang="en-US" altLang="zh-CN" dirty="0" err="1"/>
              <a:t>task_struct</a:t>
            </a:r>
            <a:r>
              <a:rPr lang="zh-CN" altLang="en-US" dirty="0"/>
              <a:t>里面保存了进程的退出码、以及一些统计信息。而其父进程很可能会关心这些信息。</a:t>
            </a:r>
          </a:p>
          <a:p>
            <a:endParaRPr kumimoji="1"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46</a:t>
            </a:fld>
            <a:endParaRPr lang="zh-CN" altLang="en-US" dirty="0"/>
          </a:p>
        </p:txBody>
      </p:sp>
    </p:spTree>
    <p:extLst>
      <p:ext uri="{BB962C8B-B14F-4D97-AF65-F5344CB8AC3E}">
        <p14:creationId xmlns:p14="http://schemas.microsoft.com/office/powerpoint/2010/main" val="8280753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lnSpc>
                <a:spcPct val="80000"/>
              </a:lnSpc>
              <a:defRPr/>
            </a:pPr>
            <a:endParaRPr lang="zh-CN" altLang="en-US" sz="1200"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23E544-FF8F-4F6E-B246-DDE628A3566E}" type="slidenum">
              <a:rPr kumimoji="0" lang="zh-CN" altLang="en-US" sz="1200" b="0" i="0" u="none" strike="noStrike" kern="1200" cap="none" spc="0" normalizeH="0" baseline="0" noProof="0" smtClean="0">
                <a:ln>
                  <a:noFill/>
                </a:ln>
                <a:solidFill>
                  <a:srgbClr val="2D2E2D"/>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zh-CN" sz="1200" b="0" i="0" u="none" strike="noStrike" kern="1200" cap="none" spc="0" normalizeH="0" baseline="0" noProof="0">
              <a:ln>
                <a:noFill/>
              </a:ln>
              <a:solidFill>
                <a:srgbClr val="2D2E2D"/>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378421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t>进程控制是进程管理中最基本的功能。它用于创建一个新进程，终止一个已完成的进程，或终止一个因出现某事件而使其无法运行下去的进程，还可负责进程运行中的状态转换。如当一个正在执行的进程因等待某事件而暂时不能继续执行时，将其转换为阻塞状态，而当该进程所期待的事件出现时，又将该进程转换为就绪状态等等。进程控制一般是由</a:t>
            </a:r>
            <a:r>
              <a:rPr lang="en-US" altLang="zh-CN" dirty="0"/>
              <a:t>OS</a:t>
            </a:r>
            <a:r>
              <a:rPr lang="zh-CN" altLang="en-US" dirty="0"/>
              <a:t>的内核中的原语来实现的。</a:t>
            </a:r>
          </a:p>
          <a:p>
            <a:pPr eaLnBrk="1" hangingPunct="1">
              <a:defRPr/>
            </a:pPr>
            <a:endParaRPr lang="zh-CN" altLang="en-US" dirty="0"/>
          </a:p>
          <a:p>
            <a:pPr eaLnBrk="1" hangingPunct="1">
              <a:defRPr/>
            </a:pPr>
            <a:r>
              <a:rPr lang="zh-CN" altLang="en-US" dirty="0"/>
              <a:t>原语</a:t>
            </a:r>
            <a:r>
              <a:rPr lang="en-US" altLang="zh-CN" dirty="0"/>
              <a:t>(Primitive)</a:t>
            </a:r>
            <a:r>
              <a:rPr lang="zh-CN" altLang="en-US" dirty="0"/>
              <a:t>是由若干条指令组成的，用于完成一定功能的一个过程。它与一般过程的区别在于：它们是“原子操作</a:t>
            </a:r>
            <a:r>
              <a:rPr lang="en-US" altLang="zh-CN" dirty="0"/>
              <a:t>(Action Operation)”</a:t>
            </a:r>
            <a:r>
              <a:rPr lang="zh-CN" altLang="en-US" dirty="0"/>
              <a:t>。所谓原子操作，是指一个操作中的所有动作要么全做，要么全不做。换言之，它是一个不可分割的基本单位，因此，在执行过程中不允许被中断。原子操作在管态下执行，常驻内存。</a:t>
            </a:r>
          </a:p>
          <a:p>
            <a:pPr eaLnBrk="1" hangingPunct="1">
              <a:defRPr/>
            </a:pPr>
            <a:endParaRPr lang="zh-CN" altLang="en-US" dirty="0"/>
          </a:p>
          <a:p>
            <a:pPr eaLnBrk="1" hangingPunct="1">
              <a:defRPr/>
            </a:pPr>
            <a:r>
              <a:rPr lang="zh-CN" altLang="en-US" dirty="0"/>
              <a:t>原语的作用是为了实现进程的通信和控制，系统对进程的控制如不使用原语，就会造成其状态的不确定性，从而达不到进程控制的目的。</a:t>
            </a:r>
          </a:p>
          <a:p>
            <a:pPr algn="just" eaLnBrk="1" hangingPunct="1">
              <a:defRPr/>
            </a:pPr>
            <a:endParaRPr lang="zh-CN" altLang="en-US" b="1" dirty="0">
              <a:effectLst>
                <a:outerShdw blurRad="38100" dist="38100" dir="2700000" algn="tl">
                  <a:srgbClr val="C0C0C0"/>
                </a:outerShdw>
              </a:effectLst>
              <a:latin typeface="仿宋_GB2312" charset="0"/>
              <a:ea typeface="仿宋_GB2312" charset="0"/>
            </a:endParaRPr>
          </a:p>
        </p:txBody>
      </p:sp>
    </p:spTree>
    <p:extLst>
      <p:ext uri="{BB962C8B-B14F-4D97-AF65-F5344CB8AC3E}">
        <p14:creationId xmlns:p14="http://schemas.microsoft.com/office/powerpoint/2010/main" val="18090779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90500" indent="-190500" eaLnBrk="1" hangingPunct="1">
              <a:lnSpc>
                <a:spcPct val="90000"/>
              </a:lnSpc>
              <a:defRPr/>
            </a:pPr>
            <a:r>
              <a:rPr lang="zh-CN" altLang="en-US" dirty="0" smtClean="0"/>
              <a:t>在多道程序环境中，只有</a:t>
            </a:r>
            <a:r>
              <a:rPr lang="en-US" altLang="zh-CN" dirty="0" smtClean="0"/>
              <a:t>(</a:t>
            </a:r>
            <a:r>
              <a:rPr lang="zh-CN" altLang="en-US" dirty="0" smtClean="0"/>
              <a:t>作为</a:t>
            </a:r>
            <a:r>
              <a:rPr lang="en-US" altLang="zh-CN" dirty="0" smtClean="0"/>
              <a:t>)</a:t>
            </a:r>
            <a:r>
              <a:rPr lang="zh-CN" altLang="en-US" dirty="0" smtClean="0"/>
              <a:t>进程</a:t>
            </a:r>
            <a:r>
              <a:rPr lang="en-US" altLang="zh-CN" dirty="0" smtClean="0"/>
              <a:t>(</a:t>
            </a:r>
            <a:r>
              <a:rPr lang="zh-CN" altLang="en-US" dirty="0" smtClean="0"/>
              <a:t>时</a:t>
            </a:r>
            <a:r>
              <a:rPr lang="en-US" altLang="zh-CN" dirty="0" smtClean="0"/>
              <a:t>)</a:t>
            </a:r>
            <a:r>
              <a:rPr lang="zh-CN" altLang="en-US" dirty="0" smtClean="0"/>
              <a:t>才能在系统中运行。因此，为使程序能运行，就必须为它创建进程。导致一个进程去创建另一个进程的典型事件，可有以下四类：</a:t>
            </a:r>
          </a:p>
          <a:p>
            <a:pPr marL="190500" indent="-190500" eaLnBrk="1" hangingPunct="1">
              <a:lnSpc>
                <a:spcPct val="90000"/>
              </a:lnSpc>
              <a:buFontTx/>
              <a:buAutoNum type="arabicParenBoth"/>
              <a:defRPr/>
            </a:pPr>
            <a:r>
              <a:rPr lang="zh-CN" altLang="en-US" dirty="0" smtClean="0"/>
              <a:t>用户登录。在分时系统中，用户在终端键入登录命令后，如果是合法用户，系统将为该终端建立一个进程，并把它插入就绪队列中。</a:t>
            </a:r>
          </a:p>
          <a:p>
            <a:pPr marL="190500" indent="-190500" eaLnBrk="1" hangingPunct="1">
              <a:lnSpc>
                <a:spcPct val="90000"/>
              </a:lnSpc>
              <a:buFontTx/>
              <a:buAutoNum type="arabicParenBoth"/>
              <a:defRPr/>
            </a:pPr>
            <a:endParaRPr lang="zh-CN" altLang="en-US" dirty="0" smtClean="0"/>
          </a:p>
          <a:p>
            <a:pPr marL="190500" indent="-190500" eaLnBrk="1" hangingPunct="1">
              <a:lnSpc>
                <a:spcPct val="90000"/>
              </a:lnSpc>
              <a:defRPr/>
            </a:pPr>
            <a:r>
              <a:rPr lang="en-US" altLang="zh-CN" dirty="0" smtClean="0"/>
              <a:t>(2) </a:t>
            </a:r>
            <a:r>
              <a:rPr lang="zh-CN" altLang="en-US" dirty="0" smtClean="0"/>
              <a:t>作业调度。在批处理系统中，当作业调度程序按一定的算法调度到某作业时，便将该作业装入内存，为它分配必要的资源，并立即为它创建进程，再插入就绪队列中。</a:t>
            </a:r>
          </a:p>
          <a:p>
            <a:pPr marL="190500" indent="-190500" eaLnBrk="1" hangingPunct="1">
              <a:lnSpc>
                <a:spcPct val="90000"/>
              </a:lnSpc>
              <a:defRPr/>
            </a:pPr>
            <a:endParaRPr lang="zh-CN" altLang="en-US" dirty="0" smtClean="0"/>
          </a:p>
          <a:p>
            <a:pPr marL="190500" indent="-190500" eaLnBrk="1" hangingPunct="1">
              <a:lnSpc>
                <a:spcPct val="90000"/>
              </a:lnSpc>
              <a:defRPr/>
            </a:pPr>
            <a:r>
              <a:rPr lang="en-US" altLang="zh-CN" dirty="0" smtClean="0"/>
              <a:t>(3) </a:t>
            </a:r>
            <a:r>
              <a:rPr lang="zh-CN" altLang="en-US" dirty="0" smtClean="0"/>
              <a:t>提供服务。当运行中的用户程序提出某种请求后，系统将专门创建一个进程来提供用户所需要的服务，例如，用户程序要求进行文件打印，操作系统将为它创建一个打印进程，这样，不仅可使打印进程与该用户进程并发执行，而且还便于计算出为完成打印任务所花费的时间。</a:t>
            </a:r>
          </a:p>
          <a:p>
            <a:pPr marL="190500" indent="-190500" eaLnBrk="1" hangingPunct="1">
              <a:lnSpc>
                <a:spcPct val="90000"/>
              </a:lnSpc>
              <a:defRPr/>
            </a:pPr>
            <a:endParaRPr lang="zh-CN" altLang="en-US" dirty="0" smtClean="0"/>
          </a:p>
          <a:p>
            <a:pPr marL="190500" indent="-190500" eaLnBrk="1" hangingPunct="1">
              <a:lnSpc>
                <a:spcPct val="90000"/>
              </a:lnSpc>
              <a:defRPr/>
            </a:pPr>
            <a:r>
              <a:rPr lang="en-US" altLang="zh-CN" dirty="0" smtClean="0"/>
              <a:t>(4) </a:t>
            </a:r>
            <a:r>
              <a:rPr lang="zh-CN" altLang="en-US" dirty="0" smtClean="0"/>
              <a:t>应用请求。在上述三种情况下，都是由系统内核为它创建一个新进程；而第</a:t>
            </a:r>
            <a:r>
              <a:rPr lang="en-US" altLang="zh-CN" dirty="0" smtClean="0"/>
              <a:t>4 </a:t>
            </a:r>
            <a:r>
              <a:rPr lang="zh-CN" altLang="en-US" dirty="0" smtClean="0"/>
              <a:t>类事件则是基于应用进程的需求，由它自己创建一个新进程，以便使新进程以并发运行方式完成特定任务。例如，某应用程序需要不断地从键盘终端输入数据，继而又要对输入数据进行相应的处理，然后，再将处理结果以表格形式在屏幕上显示。该应用进程为使这几个操作能并发执行，以加速任务的完成，可以分别建立键盘输入进程、表格输出进程。</a:t>
            </a:r>
          </a:p>
          <a:p>
            <a:pPr eaLnBrk="1" hangingPunct="1">
              <a:defRPr/>
            </a:pPr>
            <a:endParaRPr lang="zh-CN" altLang="en-US" b="1" dirty="0" smtClean="0">
              <a:latin typeface="Arial" charset="0"/>
              <a:ea typeface="宋体" charset="0"/>
            </a:endParaRPr>
          </a:p>
          <a:p>
            <a:pPr eaLnBrk="1" hangingPunct="1">
              <a:defRPr/>
            </a:pPr>
            <a:endParaRPr lang="zh-CN" altLang="en-US" b="1" dirty="0">
              <a:latin typeface="Arial" charset="0"/>
              <a:ea typeface="宋体" charset="0"/>
            </a:endParaRPr>
          </a:p>
        </p:txBody>
      </p:sp>
    </p:spTree>
    <p:extLst>
      <p:ext uri="{BB962C8B-B14F-4D97-AF65-F5344CB8AC3E}">
        <p14:creationId xmlns:p14="http://schemas.microsoft.com/office/powerpoint/2010/main" val="1664713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3F2C96C-B731-C84A-AAC5-DB475E7D54F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9B86CB30-9612-6348-99AA-5AD4687F1F09}" type="slidenum">
              <a:rPr lang="en-US" altLang="zh-CN"/>
              <a:pPr>
                <a:defRPr/>
              </a:pPr>
              <a:t>5</a:t>
            </a:fld>
            <a:endParaRPr lang="en-US" altLang="zh-CN"/>
          </a:p>
        </p:txBody>
      </p:sp>
      <p:sp>
        <p:nvSpPr>
          <p:cNvPr id="10243" name="Rectangle 2">
            <a:extLst>
              <a:ext uri="{FF2B5EF4-FFF2-40B4-BE49-F238E27FC236}">
                <a16:creationId xmlns:a16="http://schemas.microsoft.com/office/drawing/2014/main" id="{D42A4E9C-CDD7-FF48-9814-3D1E7E0C6843}"/>
              </a:ext>
            </a:extLst>
          </p:cNvPr>
          <p:cNvSpPr>
            <a:spLocks noGrp="1" noRot="1" noChangeAspect="1" noChangeArrowheads="1" noTextEdit="1"/>
          </p:cNvSpPr>
          <p:nvPr>
            <p:ph type="sldImg"/>
          </p:nvPr>
        </p:nvSpPr>
        <p:spPr>
          <a:xfrm>
            <a:off x="381000" y="685800"/>
            <a:ext cx="6096000" cy="3429000"/>
          </a:xfrm>
          <a:ln/>
        </p:spPr>
      </p:sp>
      <p:sp>
        <p:nvSpPr>
          <p:cNvPr id="10244" name="Rectangle 3">
            <a:extLst>
              <a:ext uri="{FF2B5EF4-FFF2-40B4-BE49-F238E27FC236}">
                <a16:creationId xmlns:a16="http://schemas.microsoft.com/office/drawing/2014/main" id="{37A67A6B-F9C7-604F-A1E2-5E91B7AACE6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dirty="0">
              <a:latin typeface="Arial" charset="0"/>
              <a:ea typeface="宋体" charset="0"/>
            </a:endParaRPr>
          </a:p>
        </p:txBody>
      </p:sp>
    </p:spTree>
    <p:extLst>
      <p:ext uri="{BB962C8B-B14F-4D97-AF65-F5344CB8AC3E}">
        <p14:creationId xmlns:p14="http://schemas.microsoft.com/office/powerpoint/2010/main" val="21346115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defRPr/>
            </a:pPr>
            <a:r>
              <a:rPr lang="zh-CN" altLang="en-US" sz="1400" b="1" u="sng" dirty="0">
                <a:solidFill>
                  <a:srgbClr val="0000CC"/>
                </a:solidFill>
                <a:latin typeface="Arial" charset="0"/>
                <a:ea typeface="宋体" charset="0"/>
              </a:rPr>
              <a:t>调用进程创建原语</a:t>
            </a:r>
            <a:r>
              <a:rPr lang="en-US" altLang="zh-CN" sz="1400" b="1" u="sng" dirty="0" err="1">
                <a:solidFill>
                  <a:srgbClr val="0000CC"/>
                </a:solidFill>
                <a:latin typeface="Arial" charset="0"/>
                <a:ea typeface="宋体" charset="0"/>
              </a:rPr>
              <a:t>Creat</a:t>
            </a:r>
            <a:r>
              <a:rPr lang="zh-CN" altLang="en-US" sz="1400" b="1" u="sng" dirty="0">
                <a:solidFill>
                  <a:srgbClr val="0000CC"/>
                </a:solidFill>
                <a:latin typeface="Arial" charset="0"/>
                <a:ea typeface="宋体" charset="0"/>
              </a:rPr>
              <a:t>（  ）按下述步骤创建一个新进程：</a:t>
            </a:r>
          </a:p>
          <a:p>
            <a:pPr algn="just" eaLnBrk="1" hangingPunct="1">
              <a:defRPr/>
            </a:pPr>
            <a:r>
              <a:rPr lang="zh-CN" altLang="en-US" b="1" dirty="0">
                <a:latin typeface="Arial" charset="0"/>
                <a:ea typeface="宋体" charset="0"/>
              </a:rPr>
              <a:t>（</a:t>
            </a:r>
            <a:r>
              <a:rPr lang="en-US" altLang="zh-CN" b="1" dirty="0">
                <a:latin typeface="Arial" charset="0"/>
                <a:ea typeface="宋体" charset="0"/>
              </a:rPr>
              <a:t>1</a:t>
            </a:r>
            <a:r>
              <a:rPr lang="zh-CN" altLang="en-US" b="1" dirty="0">
                <a:latin typeface="Arial" charset="0"/>
                <a:ea typeface="宋体" charset="0"/>
              </a:rPr>
              <a:t>）申请空白</a:t>
            </a:r>
            <a:r>
              <a:rPr lang="en-US" altLang="zh-CN" b="1" dirty="0">
                <a:latin typeface="Arial" charset="0"/>
                <a:ea typeface="宋体" charset="0"/>
              </a:rPr>
              <a:t>PCB</a:t>
            </a:r>
            <a:r>
              <a:rPr lang="zh-CN" altLang="en-US" b="1" dirty="0">
                <a:latin typeface="Arial" charset="0"/>
                <a:ea typeface="宋体" charset="0"/>
              </a:rPr>
              <a:t>。   </a:t>
            </a:r>
          </a:p>
          <a:p>
            <a:pPr algn="just" eaLnBrk="1" hangingPunct="1">
              <a:defRPr/>
            </a:pPr>
            <a:r>
              <a:rPr lang="zh-CN" altLang="en-US" b="1" dirty="0">
                <a:latin typeface="Arial" charset="0"/>
                <a:ea typeface="宋体" charset="0"/>
              </a:rPr>
              <a:t>（</a:t>
            </a:r>
            <a:r>
              <a:rPr lang="en-US" altLang="zh-CN" b="1" dirty="0">
                <a:latin typeface="Arial" charset="0"/>
                <a:ea typeface="宋体" charset="0"/>
              </a:rPr>
              <a:t>2</a:t>
            </a:r>
            <a:r>
              <a:rPr lang="zh-CN" altLang="en-US" b="1" dirty="0">
                <a:latin typeface="Arial" charset="0"/>
                <a:ea typeface="宋体" charset="0"/>
              </a:rPr>
              <a:t>）为新进程分配资源。为新进程的程序和数据以及用户栈分配必要的内存空间。</a:t>
            </a:r>
          </a:p>
          <a:p>
            <a:pPr algn="just" eaLnBrk="1" hangingPunct="1">
              <a:defRPr/>
            </a:pPr>
            <a:r>
              <a:rPr lang="zh-CN" altLang="en-US" b="1" dirty="0">
                <a:latin typeface="Arial" charset="0"/>
                <a:ea typeface="宋体" charset="0"/>
              </a:rPr>
              <a:t>（</a:t>
            </a:r>
            <a:r>
              <a:rPr lang="en-US" altLang="zh-CN" b="1" dirty="0">
                <a:latin typeface="Arial" charset="0"/>
                <a:ea typeface="宋体" charset="0"/>
              </a:rPr>
              <a:t>3</a:t>
            </a:r>
            <a:r>
              <a:rPr lang="zh-CN" altLang="en-US" b="1" dirty="0">
                <a:latin typeface="Arial" charset="0"/>
                <a:ea typeface="宋体" charset="0"/>
              </a:rPr>
              <a:t>）初始化进程控制块。包括： </a:t>
            </a:r>
          </a:p>
          <a:p>
            <a:pPr algn="just" eaLnBrk="1" hangingPunct="1">
              <a:defRPr/>
            </a:pPr>
            <a:r>
              <a:rPr lang="zh-CN" altLang="en-US" b="1" dirty="0">
                <a:latin typeface="Arial" charset="0"/>
                <a:ea typeface="宋体" charset="0"/>
              </a:rPr>
              <a:t>      ①初始化标识信息。</a:t>
            </a:r>
          </a:p>
          <a:p>
            <a:pPr algn="just" eaLnBrk="1" hangingPunct="1">
              <a:defRPr/>
            </a:pPr>
            <a:r>
              <a:rPr lang="zh-CN" altLang="en-US" b="1" dirty="0">
                <a:latin typeface="Arial" charset="0"/>
                <a:ea typeface="宋体" charset="0"/>
              </a:rPr>
              <a:t>      ②初始化处理机状态信息。使程序计数器指向程序的入口地址，使栈指针指向栈顶。</a:t>
            </a:r>
          </a:p>
          <a:p>
            <a:pPr algn="just" eaLnBrk="1" hangingPunct="1">
              <a:defRPr/>
            </a:pPr>
            <a:r>
              <a:rPr lang="zh-CN" altLang="en-US" b="1" dirty="0">
                <a:latin typeface="Arial" charset="0"/>
                <a:ea typeface="宋体" charset="0"/>
              </a:rPr>
              <a:t>      ③初始化处理机控制信息：进程的状态、优先级。</a:t>
            </a:r>
          </a:p>
          <a:p>
            <a:pPr eaLnBrk="1" hangingPunct="1">
              <a:defRPr/>
            </a:pPr>
            <a:r>
              <a:rPr lang="zh-CN" altLang="en-US" b="1" dirty="0">
                <a:latin typeface="Arial" charset="0"/>
                <a:ea typeface="宋体" charset="0"/>
              </a:rPr>
              <a:t> （</a:t>
            </a:r>
            <a:r>
              <a:rPr lang="en-US" altLang="zh-CN" b="1" dirty="0">
                <a:latin typeface="Arial" charset="0"/>
                <a:ea typeface="宋体" charset="0"/>
              </a:rPr>
              <a:t>4</a:t>
            </a:r>
            <a:r>
              <a:rPr lang="zh-CN" altLang="en-US" b="1" dirty="0">
                <a:latin typeface="Arial" charset="0"/>
                <a:ea typeface="宋体" charset="0"/>
              </a:rPr>
              <a:t>）将新进程插入就绪队列。</a:t>
            </a:r>
          </a:p>
          <a:p>
            <a:pPr eaLnBrk="1" hangingPunct="1">
              <a:defRPr/>
            </a:pPr>
            <a:endParaRPr lang="en-US" altLang="zh-CN" dirty="0">
              <a:latin typeface="Arial" charset="0"/>
              <a:ea typeface="宋体" charset="0"/>
            </a:endParaRPr>
          </a:p>
        </p:txBody>
      </p:sp>
    </p:spTree>
    <p:extLst>
      <p:ext uri="{BB962C8B-B14F-4D97-AF65-F5344CB8AC3E}">
        <p14:creationId xmlns:p14="http://schemas.microsoft.com/office/powerpoint/2010/main" val="12873115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zh-CN" dirty="0">
              <a:latin typeface="Arial" charset="0"/>
              <a:ea typeface="宋体" charset="0"/>
            </a:endParaRPr>
          </a:p>
        </p:txBody>
      </p:sp>
    </p:spTree>
    <p:extLst>
      <p:ext uri="{BB962C8B-B14F-4D97-AF65-F5344CB8AC3E}">
        <p14:creationId xmlns:p14="http://schemas.microsoft.com/office/powerpoint/2010/main" val="38167574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586339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26795201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29004872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12022543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Linux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操作系统下的进程与线程相同点是都有进程控制块</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Process Control Block</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PCB)</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具体的类是 </a:t>
            </a:r>
            <a:r>
              <a:rPr lang="en" altLang="zh-CN" sz="1200" kern="1200" dirty="0" err="1">
                <a:solidFill>
                  <a:schemeClr val="tx1"/>
                </a:solidFill>
                <a:effectLst/>
                <a:latin typeface="微软雅黑" panose="020B0503020204020204" pitchFamily="34" charset="-122"/>
                <a:ea typeface="微软雅黑" panose="020B0503020204020204" pitchFamily="34" charset="-122"/>
                <a:cs typeface="+mn-cs"/>
              </a:rPr>
              <a:t>task_struct</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区别在于一个是独立的进程资源，一个是共享的进程资源。内核线 程完全没有用户空间，进程资源包括进程的 </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PCB</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线程的系统堆栈、进程的用户空间、进程 打开的设备</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文件描述符表</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等。 </a:t>
            </a:r>
            <a:endParaRPr lang="zh-CN" altLang="en-US" dirty="0"/>
          </a:p>
          <a:p>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Linux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用户进程不能直接被创建，因为不存在这样的 </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API</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它只能从某个进程中复制，有 的需要通过 </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exec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这样的 </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API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来切换到实际想要运行的程序文件。 </a:t>
            </a:r>
            <a:endParaRPr lang="zh-CN" altLang="en-US" dirty="0"/>
          </a:p>
          <a:p>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复制 </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API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包括 </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3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种</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fork</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clone</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a:t>
            </a:r>
            <a:r>
              <a:rPr lang="en" altLang="zh-CN" sz="1200" kern="1200" dirty="0" err="1">
                <a:solidFill>
                  <a:schemeClr val="tx1"/>
                </a:solidFill>
                <a:effectLst/>
                <a:latin typeface="微软雅黑" panose="020B0503020204020204" pitchFamily="34" charset="-122"/>
                <a:ea typeface="微软雅黑" panose="020B0503020204020204" pitchFamily="34" charset="-122"/>
                <a:cs typeface="+mn-cs"/>
              </a:rPr>
              <a:t>vfork</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 </a:t>
            </a:r>
            <a:endParaRPr lang="en" altLang="zh-CN" dirty="0"/>
          </a:p>
          <a:p>
            <a:pPr marL="0" marR="0" lvl="0" indent="0" algn="just" defTabSz="914400" rtl="0" eaLnBrk="1" fontAlgn="auto" latinLnBrk="0" hangingPunct="1">
              <a:lnSpc>
                <a:spcPct val="115000"/>
              </a:lnSpc>
              <a:spcBef>
                <a:spcPts val="0"/>
              </a:spcBef>
              <a:spcAft>
                <a:spcPts val="0"/>
              </a:spcAft>
              <a:buClrTx/>
              <a:buSzTx/>
              <a:buFontTx/>
              <a:buNone/>
              <a:tabLst/>
              <a:defRPr/>
            </a:pP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在 </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Linux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源代码中，这 </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3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个函数的执行过程是执行 </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fork</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clone</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a:t>
            </a:r>
            <a:r>
              <a:rPr lang="en" altLang="zh-CN" sz="1200" kern="1200" dirty="0" err="1">
                <a:solidFill>
                  <a:schemeClr val="tx1"/>
                </a:solidFill>
                <a:effectLst/>
                <a:latin typeface="微软雅黑" panose="020B0503020204020204" pitchFamily="34" charset="-122"/>
                <a:ea typeface="微软雅黑" panose="020B0503020204020204" pitchFamily="34" charset="-122"/>
                <a:cs typeface="+mn-cs"/>
              </a:rPr>
              <a:t>vfork</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时，通过一个系统 调用表映射到 </a:t>
            </a:r>
            <a:r>
              <a:rPr lang="en" altLang="zh-CN" sz="1200" kern="1200" dirty="0" err="1">
                <a:solidFill>
                  <a:schemeClr val="tx1"/>
                </a:solidFill>
                <a:effectLst/>
                <a:latin typeface="微软雅黑" panose="020B0503020204020204" pitchFamily="34" charset="-122"/>
                <a:ea typeface="微软雅黑" panose="020B0503020204020204" pitchFamily="34" charset="-122"/>
                <a:cs typeface="+mn-cs"/>
              </a:rPr>
              <a:t>sys_fork</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a:t>
            </a:r>
            <a:r>
              <a:rPr lang="en" altLang="zh-CN" sz="1200" kern="1200" dirty="0" err="1">
                <a:solidFill>
                  <a:schemeClr val="tx1"/>
                </a:solidFill>
                <a:effectLst/>
                <a:latin typeface="微软雅黑" panose="020B0503020204020204" pitchFamily="34" charset="-122"/>
                <a:ea typeface="微软雅黑" panose="020B0503020204020204" pitchFamily="34" charset="-122"/>
                <a:cs typeface="+mn-cs"/>
              </a:rPr>
              <a:t>sys_clone</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a:t>
            </a:r>
            <a:r>
              <a:rPr lang="en" altLang="zh-CN" sz="1200" kern="1200" dirty="0" err="1">
                <a:solidFill>
                  <a:schemeClr val="tx1"/>
                </a:solidFill>
                <a:effectLst/>
                <a:latin typeface="微软雅黑" panose="020B0503020204020204" pitchFamily="34" charset="-122"/>
                <a:ea typeface="微软雅黑" panose="020B0503020204020204" pitchFamily="34" charset="-122"/>
                <a:cs typeface="+mn-cs"/>
              </a:rPr>
              <a:t>sys_vfork</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再在这 </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3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个函数中调用 </a:t>
            </a:r>
            <a:r>
              <a:rPr lang="en" altLang="zh-CN" sz="1200" kern="1200" dirty="0" err="1">
                <a:solidFill>
                  <a:schemeClr val="tx1"/>
                </a:solidFill>
                <a:effectLst/>
                <a:latin typeface="微软雅黑" panose="020B0503020204020204" pitchFamily="34" charset="-122"/>
                <a:ea typeface="微软雅黑" panose="020B0503020204020204" pitchFamily="34" charset="-122"/>
                <a:cs typeface="+mn-cs"/>
              </a:rPr>
              <a:t>do_fork</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做具体的创建 进程工作。这 </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3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个 </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API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的内部实际都是调用一个内核内部函数 </a:t>
            </a:r>
            <a:r>
              <a:rPr lang="en" altLang="zh-CN" sz="1200" kern="1200" dirty="0" err="1">
                <a:solidFill>
                  <a:schemeClr val="tx1"/>
                </a:solidFill>
                <a:effectLst/>
                <a:latin typeface="微软雅黑" panose="020B0503020204020204" pitchFamily="34" charset="-122"/>
                <a:ea typeface="微软雅黑" panose="020B0503020204020204" pitchFamily="34" charset="-122"/>
                <a:cs typeface="+mn-cs"/>
              </a:rPr>
              <a:t>do_fork</a:t>
            </a:r>
            <a:r>
              <a:rPr lang="zh-CN" altLang="en" sz="12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只是填写的参数不 同而已。 </a:t>
            </a:r>
            <a:endParaRPr lang="zh-CN" altLang="en-US" dirty="0"/>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29042132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23018518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1980732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74409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3F2C96C-B731-C84A-AAC5-DB475E7D54F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9B86CB30-9612-6348-99AA-5AD4687F1F09}" type="slidenum">
              <a:rPr lang="en-US" altLang="zh-CN"/>
              <a:pPr>
                <a:defRPr/>
              </a:pPr>
              <a:t>6</a:t>
            </a:fld>
            <a:endParaRPr lang="en-US" altLang="zh-CN"/>
          </a:p>
        </p:txBody>
      </p:sp>
      <p:sp>
        <p:nvSpPr>
          <p:cNvPr id="10243" name="Rectangle 2">
            <a:extLst>
              <a:ext uri="{FF2B5EF4-FFF2-40B4-BE49-F238E27FC236}">
                <a16:creationId xmlns:a16="http://schemas.microsoft.com/office/drawing/2014/main" id="{D42A4E9C-CDD7-FF48-9814-3D1E7E0C6843}"/>
              </a:ext>
            </a:extLst>
          </p:cNvPr>
          <p:cNvSpPr>
            <a:spLocks noGrp="1" noRot="1" noChangeAspect="1" noChangeArrowheads="1" noTextEdit="1"/>
          </p:cNvSpPr>
          <p:nvPr>
            <p:ph type="sldImg"/>
          </p:nvPr>
        </p:nvSpPr>
        <p:spPr>
          <a:xfrm>
            <a:off x="381000" y="685800"/>
            <a:ext cx="6096000" cy="3429000"/>
          </a:xfrm>
          <a:ln/>
        </p:spPr>
      </p:sp>
      <p:sp>
        <p:nvSpPr>
          <p:cNvPr id="10244" name="Rectangle 3">
            <a:extLst>
              <a:ext uri="{FF2B5EF4-FFF2-40B4-BE49-F238E27FC236}">
                <a16:creationId xmlns:a16="http://schemas.microsoft.com/office/drawing/2014/main" id="{37A67A6B-F9C7-604F-A1E2-5E91B7AACE6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dirty="0">
              <a:latin typeface="Arial" charset="0"/>
              <a:ea typeface="宋体" charset="0"/>
            </a:endParaRPr>
          </a:p>
        </p:txBody>
      </p:sp>
    </p:spTree>
    <p:extLst>
      <p:ext uri="{BB962C8B-B14F-4D97-AF65-F5344CB8AC3E}">
        <p14:creationId xmlns:p14="http://schemas.microsoft.com/office/powerpoint/2010/main" val="9163727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5FB64713-5AAA-4810-A70B-6E287B0A69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a:defRPr>
                <a:solidFill>
                  <a:schemeClr val="tx1"/>
                </a:solidFill>
                <a:latin typeface="Arial" panose="020B0604020202020204" pitchFamily="34" charset="0"/>
                <a:ea typeface="宋体" panose="02010600030101010101" pitchFamily="2" charset="-122"/>
              </a:defRPr>
            </a:lvl1pPr>
            <a:lvl2pPr marL="742950" indent="-285750" defTabSz="974725">
              <a:defRPr>
                <a:solidFill>
                  <a:schemeClr val="tx1"/>
                </a:solidFill>
                <a:latin typeface="Arial" panose="020B0604020202020204" pitchFamily="34" charset="0"/>
                <a:ea typeface="宋体" panose="02010600030101010101" pitchFamily="2" charset="-122"/>
              </a:defRPr>
            </a:lvl2pPr>
            <a:lvl3pPr marL="1143000" indent="-228600" defTabSz="974725">
              <a:defRPr>
                <a:solidFill>
                  <a:schemeClr val="tx1"/>
                </a:solidFill>
                <a:latin typeface="Arial" panose="020B0604020202020204" pitchFamily="34" charset="0"/>
                <a:ea typeface="宋体" panose="02010600030101010101" pitchFamily="2" charset="-122"/>
              </a:defRPr>
            </a:lvl3pPr>
            <a:lvl4pPr marL="1600200" indent="-228600" defTabSz="974725">
              <a:defRPr>
                <a:solidFill>
                  <a:schemeClr val="tx1"/>
                </a:solidFill>
                <a:latin typeface="Arial" panose="020B0604020202020204" pitchFamily="34" charset="0"/>
                <a:ea typeface="宋体" panose="02010600030101010101" pitchFamily="2" charset="-122"/>
              </a:defRPr>
            </a:lvl4pPr>
            <a:lvl5pPr marL="2057400" indent="-228600" defTabSz="974725">
              <a:defRPr>
                <a:solidFill>
                  <a:schemeClr val="tx1"/>
                </a:solidFill>
                <a:latin typeface="Arial" panose="020B060402020202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DBC1EC-25C7-4CC0-854A-7D9EC3B5998D}" type="slidenum">
              <a:rPr lang="en-US" altLang="zh-CN"/>
              <a:pPr/>
              <a:t>60</a:t>
            </a:fld>
            <a:endParaRPr lang="en-US" altLang="zh-CN"/>
          </a:p>
        </p:txBody>
      </p:sp>
      <p:sp>
        <p:nvSpPr>
          <p:cNvPr id="43011" name="Rectangle 2">
            <a:extLst>
              <a:ext uri="{FF2B5EF4-FFF2-40B4-BE49-F238E27FC236}">
                <a16:creationId xmlns:a16="http://schemas.microsoft.com/office/drawing/2014/main" id="{ACDF35E6-7A1A-4639-A78E-F5070E73526E}"/>
              </a:ext>
            </a:extLst>
          </p:cNvPr>
          <p:cNvSpPr>
            <a:spLocks noGrp="1" noRot="1" noChangeAspect="1" noChangeArrowheads="1" noTextEdit="1"/>
          </p:cNvSpPr>
          <p:nvPr>
            <p:ph type="sldImg"/>
          </p:nvPr>
        </p:nvSpPr>
        <p:spPr>
          <a:xfrm>
            <a:off x="2752725" y="539750"/>
            <a:ext cx="4727575" cy="2660650"/>
          </a:xfrm>
        </p:spPr>
      </p:sp>
      <p:sp>
        <p:nvSpPr>
          <p:cNvPr id="43012" name="Rectangle 3">
            <a:extLst>
              <a:ext uri="{FF2B5EF4-FFF2-40B4-BE49-F238E27FC236}">
                <a16:creationId xmlns:a16="http://schemas.microsoft.com/office/drawing/2014/main" id="{743EA636-4E19-4119-A619-E967C9D3A577}"/>
              </a:ext>
            </a:extLst>
          </p:cNvPr>
          <p:cNvSpPr>
            <a:spLocks noGrp="1" noChangeArrowheads="1"/>
          </p:cNvSpPr>
          <p:nvPr>
            <p:ph type="body" idx="1"/>
          </p:nvPr>
        </p:nvSpPr>
        <p:spPr>
          <a:xfrm>
            <a:off x="1023938" y="3371850"/>
            <a:ext cx="8186737" cy="313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zh-CN"/>
          </a:p>
        </p:txBody>
      </p:sp>
    </p:spTree>
    <p:extLst>
      <p:ext uri="{BB962C8B-B14F-4D97-AF65-F5344CB8AC3E}">
        <p14:creationId xmlns:p14="http://schemas.microsoft.com/office/powerpoint/2010/main" val="27100682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5FB64713-5AAA-4810-A70B-6E287B0A69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a:defRPr>
                <a:solidFill>
                  <a:schemeClr val="tx1"/>
                </a:solidFill>
                <a:latin typeface="Arial" panose="020B0604020202020204" pitchFamily="34" charset="0"/>
                <a:ea typeface="宋体" panose="02010600030101010101" pitchFamily="2" charset="-122"/>
              </a:defRPr>
            </a:lvl1pPr>
            <a:lvl2pPr marL="742950" indent="-285750" defTabSz="974725">
              <a:defRPr>
                <a:solidFill>
                  <a:schemeClr val="tx1"/>
                </a:solidFill>
                <a:latin typeface="Arial" panose="020B0604020202020204" pitchFamily="34" charset="0"/>
                <a:ea typeface="宋体" panose="02010600030101010101" pitchFamily="2" charset="-122"/>
              </a:defRPr>
            </a:lvl2pPr>
            <a:lvl3pPr marL="1143000" indent="-228600" defTabSz="974725">
              <a:defRPr>
                <a:solidFill>
                  <a:schemeClr val="tx1"/>
                </a:solidFill>
                <a:latin typeface="Arial" panose="020B0604020202020204" pitchFamily="34" charset="0"/>
                <a:ea typeface="宋体" panose="02010600030101010101" pitchFamily="2" charset="-122"/>
              </a:defRPr>
            </a:lvl3pPr>
            <a:lvl4pPr marL="1600200" indent="-228600" defTabSz="974725">
              <a:defRPr>
                <a:solidFill>
                  <a:schemeClr val="tx1"/>
                </a:solidFill>
                <a:latin typeface="Arial" panose="020B0604020202020204" pitchFamily="34" charset="0"/>
                <a:ea typeface="宋体" panose="02010600030101010101" pitchFamily="2" charset="-122"/>
              </a:defRPr>
            </a:lvl4pPr>
            <a:lvl5pPr marL="2057400" indent="-228600" defTabSz="974725">
              <a:defRPr>
                <a:solidFill>
                  <a:schemeClr val="tx1"/>
                </a:solidFill>
                <a:latin typeface="Arial" panose="020B060402020202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DBC1EC-25C7-4CC0-854A-7D9EC3B5998D}" type="slidenum">
              <a:rPr lang="en-US" altLang="zh-CN"/>
              <a:pPr/>
              <a:t>61</a:t>
            </a:fld>
            <a:endParaRPr lang="en-US" altLang="zh-CN"/>
          </a:p>
        </p:txBody>
      </p:sp>
      <p:sp>
        <p:nvSpPr>
          <p:cNvPr id="43011" name="Rectangle 2">
            <a:extLst>
              <a:ext uri="{FF2B5EF4-FFF2-40B4-BE49-F238E27FC236}">
                <a16:creationId xmlns:a16="http://schemas.microsoft.com/office/drawing/2014/main" id="{ACDF35E6-7A1A-4639-A78E-F5070E73526E}"/>
              </a:ext>
            </a:extLst>
          </p:cNvPr>
          <p:cNvSpPr>
            <a:spLocks noGrp="1" noRot="1" noChangeAspect="1" noChangeArrowheads="1" noTextEdit="1"/>
          </p:cNvSpPr>
          <p:nvPr>
            <p:ph type="sldImg"/>
          </p:nvPr>
        </p:nvSpPr>
        <p:spPr>
          <a:xfrm>
            <a:off x="2752725" y="539750"/>
            <a:ext cx="4727575" cy="2660650"/>
          </a:xfrm>
        </p:spPr>
      </p:sp>
      <p:sp>
        <p:nvSpPr>
          <p:cNvPr id="43012" name="Rectangle 3">
            <a:extLst>
              <a:ext uri="{FF2B5EF4-FFF2-40B4-BE49-F238E27FC236}">
                <a16:creationId xmlns:a16="http://schemas.microsoft.com/office/drawing/2014/main" id="{743EA636-4E19-4119-A619-E967C9D3A577}"/>
              </a:ext>
            </a:extLst>
          </p:cNvPr>
          <p:cNvSpPr>
            <a:spLocks noGrp="1" noChangeArrowheads="1"/>
          </p:cNvSpPr>
          <p:nvPr>
            <p:ph type="body" idx="1"/>
          </p:nvPr>
        </p:nvSpPr>
        <p:spPr>
          <a:xfrm>
            <a:off x="1023938" y="3371850"/>
            <a:ext cx="8186737" cy="313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zh-CN"/>
          </a:p>
        </p:txBody>
      </p:sp>
    </p:spTree>
    <p:extLst>
      <p:ext uri="{BB962C8B-B14F-4D97-AF65-F5344CB8AC3E}">
        <p14:creationId xmlns:p14="http://schemas.microsoft.com/office/powerpoint/2010/main" val="19716940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E8DB59C-1CD0-44DE-91B1-C09D79BD3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a:defRPr>
                <a:solidFill>
                  <a:schemeClr val="tx1"/>
                </a:solidFill>
                <a:latin typeface="Arial" panose="020B0604020202020204" pitchFamily="34" charset="0"/>
                <a:ea typeface="宋体" panose="02010600030101010101" pitchFamily="2" charset="-122"/>
              </a:defRPr>
            </a:lvl1pPr>
            <a:lvl2pPr marL="742950" indent="-285750" defTabSz="974725">
              <a:defRPr>
                <a:solidFill>
                  <a:schemeClr val="tx1"/>
                </a:solidFill>
                <a:latin typeface="Arial" panose="020B0604020202020204" pitchFamily="34" charset="0"/>
                <a:ea typeface="宋体" panose="02010600030101010101" pitchFamily="2" charset="-122"/>
              </a:defRPr>
            </a:lvl2pPr>
            <a:lvl3pPr marL="1143000" indent="-228600" defTabSz="974725">
              <a:defRPr>
                <a:solidFill>
                  <a:schemeClr val="tx1"/>
                </a:solidFill>
                <a:latin typeface="Arial" panose="020B0604020202020204" pitchFamily="34" charset="0"/>
                <a:ea typeface="宋体" panose="02010600030101010101" pitchFamily="2" charset="-122"/>
              </a:defRPr>
            </a:lvl3pPr>
            <a:lvl4pPr marL="1600200" indent="-228600" defTabSz="974725">
              <a:defRPr>
                <a:solidFill>
                  <a:schemeClr val="tx1"/>
                </a:solidFill>
                <a:latin typeface="Arial" panose="020B0604020202020204" pitchFamily="34" charset="0"/>
                <a:ea typeface="宋体" panose="02010600030101010101" pitchFamily="2" charset="-122"/>
              </a:defRPr>
            </a:lvl4pPr>
            <a:lvl5pPr marL="2057400" indent="-228600" defTabSz="974725">
              <a:defRPr>
                <a:solidFill>
                  <a:schemeClr val="tx1"/>
                </a:solidFill>
                <a:latin typeface="Arial" panose="020B060402020202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62461A-C431-4133-99BD-8E3357D5D6EF}" type="slidenum">
              <a:rPr lang="en-US" altLang="zh-CN"/>
              <a:pPr/>
              <a:t>62</a:t>
            </a:fld>
            <a:endParaRPr lang="en-US" altLang="zh-CN"/>
          </a:p>
        </p:txBody>
      </p:sp>
      <p:sp>
        <p:nvSpPr>
          <p:cNvPr id="45059" name="Rectangle 2">
            <a:extLst>
              <a:ext uri="{FF2B5EF4-FFF2-40B4-BE49-F238E27FC236}">
                <a16:creationId xmlns:a16="http://schemas.microsoft.com/office/drawing/2014/main" id="{806EE4F8-DCFE-4903-B689-F2B5D9CD7C41}"/>
              </a:ext>
            </a:extLst>
          </p:cNvPr>
          <p:cNvSpPr>
            <a:spLocks noGrp="1" noRot="1" noChangeAspect="1" noChangeArrowheads="1" noTextEdit="1"/>
          </p:cNvSpPr>
          <p:nvPr>
            <p:ph type="sldImg"/>
          </p:nvPr>
        </p:nvSpPr>
        <p:spPr>
          <a:xfrm>
            <a:off x="2752725" y="539750"/>
            <a:ext cx="4727575" cy="2660650"/>
          </a:xfrm>
        </p:spPr>
      </p:sp>
      <p:sp>
        <p:nvSpPr>
          <p:cNvPr id="45060" name="Rectangle 3">
            <a:extLst>
              <a:ext uri="{FF2B5EF4-FFF2-40B4-BE49-F238E27FC236}">
                <a16:creationId xmlns:a16="http://schemas.microsoft.com/office/drawing/2014/main" id="{29CC3BAC-2DBC-4A30-88AD-7EEDA359F609}"/>
              </a:ext>
            </a:extLst>
          </p:cNvPr>
          <p:cNvSpPr>
            <a:spLocks noGrp="1" noChangeArrowheads="1"/>
          </p:cNvSpPr>
          <p:nvPr>
            <p:ph type="body" idx="1"/>
          </p:nvPr>
        </p:nvSpPr>
        <p:spPr>
          <a:xfrm>
            <a:off x="1023938" y="3371850"/>
            <a:ext cx="8186737" cy="313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zh-CN" altLang="en-US" dirty="0"/>
              <a:t>略讲</a:t>
            </a:r>
            <a:endParaRPr lang="zh-CN" altLang="zh-CN" dirty="0"/>
          </a:p>
        </p:txBody>
      </p:sp>
    </p:spTree>
    <p:extLst>
      <p:ext uri="{BB962C8B-B14F-4D97-AF65-F5344CB8AC3E}">
        <p14:creationId xmlns:p14="http://schemas.microsoft.com/office/powerpoint/2010/main" val="35666482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FA6C1417-A1DA-44E4-8346-7CDDEE37A0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a:defRPr>
                <a:solidFill>
                  <a:schemeClr val="tx1"/>
                </a:solidFill>
                <a:latin typeface="Arial" panose="020B0604020202020204" pitchFamily="34" charset="0"/>
                <a:ea typeface="宋体" panose="02010600030101010101" pitchFamily="2" charset="-122"/>
              </a:defRPr>
            </a:lvl1pPr>
            <a:lvl2pPr marL="742950" indent="-285750" defTabSz="974725">
              <a:defRPr>
                <a:solidFill>
                  <a:schemeClr val="tx1"/>
                </a:solidFill>
                <a:latin typeface="Arial" panose="020B0604020202020204" pitchFamily="34" charset="0"/>
                <a:ea typeface="宋体" panose="02010600030101010101" pitchFamily="2" charset="-122"/>
              </a:defRPr>
            </a:lvl2pPr>
            <a:lvl3pPr marL="1143000" indent="-228600" defTabSz="974725">
              <a:defRPr>
                <a:solidFill>
                  <a:schemeClr val="tx1"/>
                </a:solidFill>
                <a:latin typeface="Arial" panose="020B0604020202020204" pitchFamily="34" charset="0"/>
                <a:ea typeface="宋体" panose="02010600030101010101" pitchFamily="2" charset="-122"/>
              </a:defRPr>
            </a:lvl3pPr>
            <a:lvl4pPr marL="1600200" indent="-228600" defTabSz="974725">
              <a:defRPr>
                <a:solidFill>
                  <a:schemeClr val="tx1"/>
                </a:solidFill>
                <a:latin typeface="Arial" panose="020B0604020202020204" pitchFamily="34" charset="0"/>
                <a:ea typeface="宋体" panose="02010600030101010101" pitchFamily="2" charset="-122"/>
              </a:defRPr>
            </a:lvl4pPr>
            <a:lvl5pPr marL="2057400" indent="-228600" defTabSz="974725">
              <a:defRPr>
                <a:solidFill>
                  <a:schemeClr val="tx1"/>
                </a:solidFill>
                <a:latin typeface="Arial" panose="020B060402020202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40164A-9B8F-46C1-BB16-1DD9366E71C0}" type="slidenum">
              <a:rPr lang="en-US" altLang="zh-CN"/>
              <a:pPr/>
              <a:t>63</a:t>
            </a:fld>
            <a:endParaRPr lang="en-US" altLang="zh-CN"/>
          </a:p>
        </p:txBody>
      </p:sp>
      <p:sp>
        <p:nvSpPr>
          <p:cNvPr id="47107" name="Rectangle 2">
            <a:extLst>
              <a:ext uri="{FF2B5EF4-FFF2-40B4-BE49-F238E27FC236}">
                <a16:creationId xmlns:a16="http://schemas.microsoft.com/office/drawing/2014/main" id="{D33C7C45-C6FE-43A8-AFA1-DA1101A23E0B}"/>
              </a:ext>
            </a:extLst>
          </p:cNvPr>
          <p:cNvSpPr>
            <a:spLocks noGrp="1" noRot="1" noChangeAspect="1" noChangeArrowheads="1" noTextEdit="1"/>
          </p:cNvSpPr>
          <p:nvPr>
            <p:ph type="sldImg"/>
          </p:nvPr>
        </p:nvSpPr>
        <p:spPr>
          <a:xfrm>
            <a:off x="2752725" y="539750"/>
            <a:ext cx="4727575" cy="2660650"/>
          </a:xfrm>
        </p:spPr>
      </p:sp>
      <p:sp>
        <p:nvSpPr>
          <p:cNvPr id="47108" name="Rectangle 3">
            <a:extLst>
              <a:ext uri="{FF2B5EF4-FFF2-40B4-BE49-F238E27FC236}">
                <a16:creationId xmlns:a16="http://schemas.microsoft.com/office/drawing/2014/main" id="{D44FD366-74F4-4556-8518-BD2FA284CABD}"/>
              </a:ext>
            </a:extLst>
          </p:cNvPr>
          <p:cNvSpPr>
            <a:spLocks noGrp="1" noChangeArrowheads="1"/>
          </p:cNvSpPr>
          <p:nvPr>
            <p:ph type="body" idx="1"/>
          </p:nvPr>
        </p:nvSpPr>
        <p:spPr>
          <a:xfrm>
            <a:off x="1023938" y="3371850"/>
            <a:ext cx="8186737" cy="313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zh-CN" altLang="en-US" dirty="0"/>
              <a:t>略讲</a:t>
            </a:r>
            <a:endParaRPr lang="zh-CN" altLang="zh-CN" dirty="0"/>
          </a:p>
        </p:txBody>
      </p:sp>
    </p:spTree>
    <p:extLst>
      <p:ext uri="{BB962C8B-B14F-4D97-AF65-F5344CB8AC3E}">
        <p14:creationId xmlns:p14="http://schemas.microsoft.com/office/powerpoint/2010/main" val="18066583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B805F3AC-786D-4252-B94B-1B271B8168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a:defRPr>
                <a:solidFill>
                  <a:schemeClr val="tx1"/>
                </a:solidFill>
                <a:latin typeface="Arial" panose="020B0604020202020204" pitchFamily="34" charset="0"/>
                <a:ea typeface="宋体" panose="02010600030101010101" pitchFamily="2" charset="-122"/>
              </a:defRPr>
            </a:lvl1pPr>
            <a:lvl2pPr marL="742950" indent="-285750" defTabSz="974725">
              <a:defRPr>
                <a:solidFill>
                  <a:schemeClr val="tx1"/>
                </a:solidFill>
                <a:latin typeface="Arial" panose="020B0604020202020204" pitchFamily="34" charset="0"/>
                <a:ea typeface="宋体" panose="02010600030101010101" pitchFamily="2" charset="-122"/>
              </a:defRPr>
            </a:lvl2pPr>
            <a:lvl3pPr marL="1143000" indent="-228600" defTabSz="974725">
              <a:defRPr>
                <a:solidFill>
                  <a:schemeClr val="tx1"/>
                </a:solidFill>
                <a:latin typeface="Arial" panose="020B0604020202020204" pitchFamily="34" charset="0"/>
                <a:ea typeface="宋体" panose="02010600030101010101" pitchFamily="2" charset="-122"/>
              </a:defRPr>
            </a:lvl3pPr>
            <a:lvl4pPr marL="1600200" indent="-228600" defTabSz="974725">
              <a:defRPr>
                <a:solidFill>
                  <a:schemeClr val="tx1"/>
                </a:solidFill>
                <a:latin typeface="Arial" panose="020B0604020202020204" pitchFamily="34" charset="0"/>
                <a:ea typeface="宋体" panose="02010600030101010101" pitchFamily="2" charset="-122"/>
              </a:defRPr>
            </a:lvl4pPr>
            <a:lvl5pPr marL="2057400" indent="-228600" defTabSz="974725">
              <a:defRPr>
                <a:solidFill>
                  <a:schemeClr val="tx1"/>
                </a:solidFill>
                <a:latin typeface="Arial" panose="020B060402020202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3D8ABD-8FDD-4C8F-AD08-6F6B078A7807}" type="slidenum">
              <a:rPr lang="en-US" altLang="zh-CN"/>
              <a:pPr/>
              <a:t>64</a:t>
            </a:fld>
            <a:endParaRPr lang="en-US" altLang="zh-CN"/>
          </a:p>
        </p:txBody>
      </p:sp>
      <p:sp>
        <p:nvSpPr>
          <p:cNvPr id="49155" name="Rectangle 2">
            <a:extLst>
              <a:ext uri="{FF2B5EF4-FFF2-40B4-BE49-F238E27FC236}">
                <a16:creationId xmlns:a16="http://schemas.microsoft.com/office/drawing/2014/main" id="{B2E4CF66-DDEE-4051-89B6-DAF926E0F440}"/>
              </a:ext>
            </a:extLst>
          </p:cNvPr>
          <p:cNvSpPr>
            <a:spLocks noGrp="1" noRot="1" noChangeAspect="1" noChangeArrowheads="1" noTextEdit="1"/>
          </p:cNvSpPr>
          <p:nvPr>
            <p:ph type="sldImg"/>
          </p:nvPr>
        </p:nvSpPr>
        <p:spPr>
          <a:xfrm>
            <a:off x="2752725" y="539750"/>
            <a:ext cx="4727575" cy="2660650"/>
          </a:xfrm>
        </p:spPr>
      </p:sp>
      <p:sp>
        <p:nvSpPr>
          <p:cNvPr id="49156" name="Rectangle 3">
            <a:extLst>
              <a:ext uri="{FF2B5EF4-FFF2-40B4-BE49-F238E27FC236}">
                <a16:creationId xmlns:a16="http://schemas.microsoft.com/office/drawing/2014/main" id="{DFA6E177-4EA6-4B55-843F-0AE36D90A005}"/>
              </a:ext>
            </a:extLst>
          </p:cNvPr>
          <p:cNvSpPr>
            <a:spLocks noGrp="1" noChangeArrowheads="1"/>
          </p:cNvSpPr>
          <p:nvPr>
            <p:ph type="body" idx="1"/>
          </p:nvPr>
        </p:nvSpPr>
        <p:spPr>
          <a:xfrm>
            <a:off x="1023938" y="3371850"/>
            <a:ext cx="8186737" cy="313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zh-CN" altLang="en-US" dirty="0"/>
              <a:t>略讲</a:t>
            </a:r>
            <a:endParaRPr lang="zh-CN" altLang="zh-CN" dirty="0"/>
          </a:p>
        </p:txBody>
      </p:sp>
    </p:spTree>
    <p:extLst>
      <p:ext uri="{BB962C8B-B14F-4D97-AF65-F5344CB8AC3E}">
        <p14:creationId xmlns:p14="http://schemas.microsoft.com/office/powerpoint/2010/main" val="23201473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3417ADBE-7C6B-4FE1-8281-16D5552B08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a:defRPr>
                <a:solidFill>
                  <a:schemeClr val="tx1"/>
                </a:solidFill>
                <a:latin typeface="Arial" panose="020B0604020202020204" pitchFamily="34" charset="0"/>
                <a:ea typeface="宋体" panose="02010600030101010101" pitchFamily="2" charset="-122"/>
              </a:defRPr>
            </a:lvl1pPr>
            <a:lvl2pPr marL="742950" indent="-285750" defTabSz="974725">
              <a:defRPr>
                <a:solidFill>
                  <a:schemeClr val="tx1"/>
                </a:solidFill>
                <a:latin typeface="Arial" panose="020B0604020202020204" pitchFamily="34" charset="0"/>
                <a:ea typeface="宋体" panose="02010600030101010101" pitchFamily="2" charset="-122"/>
              </a:defRPr>
            </a:lvl2pPr>
            <a:lvl3pPr marL="1143000" indent="-228600" defTabSz="974725">
              <a:defRPr>
                <a:solidFill>
                  <a:schemeClr val="tx1"/>
                </a:solidFill>
                <a:latin typeface="Arial" panose="020B0604020202020204" pitchFamily="34" charset="0"/>
                <a:ea typeface="宋体" panose="02010600030101010101" pitchFamily="2" charset="-122"/>
              </a:defRPr>
            </a:lvl3pPr>
            <a:lvl4pPr marL="1600200" indent="-228600" defTabSz="974725">
              <a:defRPr>
                <a:solidFill>
                  <a:schemeClr val="tx1"/>
                </a:solidFill>
                <a:latin typeface="Arial" panose="020B0604020202020204" pitchFamily="34" charset="0"/>
                <a:ea typeface="宋体" panose="02010600030101010101" pitchFamily="2" charset="-122"/>
              </a:defRPr>
            </a:lvl4pPr>
            <a:lvl5pPr marL="2057400" indent="-228600" defTabSz="974725">
              <a:defRPr>
                <a:solidFill>
                  <a:schemeClr val="tx1"/>
                </a:solidFill>
                <a:latin typeface="Arial" panose="020B060402020202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F5A3C4-44D3-4680-AC0A-D5AF0695AB56}" type="slidenum">
              <a:rPr lang="en-US" altLang="zh-CN"/>
              <a:pPr/>
              <a:t>65</a:t>
            </a:fld>
            <a:endParaRPr lang="en-US" altLang="zh-CN"/>
          </a:p>
        </p:txBody>
      </p:sp>
      <p:sp>
        <p:nvSpPr>
          <p:cNvPr id="59395" name="Rectangle 2">
            <a:extLst>
              <a:ext uri="{FF2B5EF4-FFF2-40B4-BE49-F238E27FC236}">
                <a16:creationId xmlns:a16="http://schemas.microsoft.com/office/drawing/2014/main" id="{8562DA30-6796-4EFE-A76D-7B380880DD93}"/>
              </a:ext>
            </a:extLst>
          </p:cNvPr>
          <p:cNvSpPr>
            <a:spLocks noGrp="1" noRot="1" noChangeAspect="1" noChangeArrowheads="1" noTextEdit="1"/>
          </p:cNvSpPr>
          <p:nvPr>
            <p:ph type="sldImg"/>
          </p:nvPr>
        </p:nvSpPr>
        <p:spPr>
          <a:xfrm>
            <a:off x="2752725" y="539750"/>
            <a:ext cx="4727575" cy="2660650"/>
          </a:xfrm>
        </p:spPr>
      </p:sp>
      <p:sp>
        <p:nvSpPr>
          <p:cNvPr id="59396" name="Rectangle 3">
            <a:extLst>
              <a:ext uri="{FF2B5EF4-FFF2-40B4-BE49-F238E27FC236}">
                <a16:creationId xmlns:a16="http://schemas.microsoft.com/office/drawing/2014/main" id="{516B58AA-F65A-450D-8F0D-25148A796D18}"/>
              </a:ext>
            </a:extLst>
          </p:cNvPr>
          <p:cNvSpPr>
            <a:spLocks noGrp="1" noChangeArrowheads="1"/>
          </p:cNvSpPr>
          <p:nvPr>
            <p:ph type="body" idx="1"/>
          </p:nvPr>
        </p:nvSpPr>
        <p:spPr>
          <a:xfrm>
            <a:off x="1023938" y="3371850"/>
            <a:ext cx="8186737" cy="313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zh-CN" altLang="en-US" dirty="0"/>
              <a:t>略讲</a:t>
            </a:r>
            <a:endParaRPr lang="zh-CN" altLang="zh-CN" dirty="0"/>
          </a:p>
        </p:txBody>
      </p:sp>
    </p:spTree>
    <p:extLst>
      <p:ext uri="{BB962C8B-B14F-4D97-AF65-F5344CB8AC3E}">
        <p14:creationId xmlns:p14="http://schemas.microsoft.com/office/powerpoint/2010/main" val="9777370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D9747D4B-F7AD-47B1-AC83-6786A06DD9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a:defRPr>
                <a:solidFill>
                  <a:schemeClr val="tx1"/>
                </a:solidFill>
                <a:latin typeface="Arial" panose="020B0604020202020204" pitchFamily="34" charset="0"/>
                <a:ea typeface="宋体" panose="02010600030101010101" pitchFamily="2" charset="-122"/>
              </a:defRPr>
            </a:lvl1pPr>
            <a:lvl2pPr marL="742950" indent="-285750" defTabSz="974725">
              <a:defRPr>
                <a:solidFill>
                  <a:schemeClr val="tx1"/>
                </a:solidFill>
                <a:latin typeface="Arial" panose="020B0604020202020204" pitchFamily="34" charset="0"/>
                <a:ea typeface="宋体" panose="02010600030101010101" pitchFamily="2" charset="-122"/>
              </a:defRPr>
            </a:lvl2pPr>
            <a:lvl3pPr marL="1143000" indent="-228600" defTabSz="974725">
              <a:defRPr>
                <a:solidFill>
                  <a:schemeClr val="tx1"/>
                </a:solidFill>
                <a:latin typeface="Arial" panose="020B0604020202020204" pitchFamily="34" charset="0"/>
                <a:ea typeface="宋体" panose="02010600030101010101" pitchFamily="2" charset="-122"/>
              </a:defRPr>
            </a:lvl3pPr>
            <a:lvl4pPr marL="1600200" indent="-228600" defTabSz="974725">
              <a:defRPr>
                <a:solidFill>
                  <a:schemeClr val="tx1"/>
                </a:solidFill>
                <a:latin typeface="Arial" panose="020B0604020202020204" pitchFamily="34" charset="0"/>
                <a:ea typeface="宋体" panose="02010600030101010101" pitchFamily="2" charset="-122"/>
              </a:defRPr>
            </a:lvl4pPr>
            <a:lvl5pPr marL="2057400" indent="-228600" defTabSz="974725">
              <a:defRPr>
                <a:solidFill>
                  <a:schemeClr val="tx1"/>
                </a:solidFill>
                <a:latin typeface="Arial" panose="020B060402020202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CB12AB-4879-4550-BBDE-DF7780B402B1}" type="slidenum">
              <a:rPr lang="en-US" altLang="zh-CN">
                <a:solidFill>
                  <a:srgbClr val="000000"/>
                </a:solidFill>
              </a:rPr>
              <a:pPr/>
              <a:t>66</a:t>
            </a:fld>
            <a:endParaRPr lang="en-US" altLang="zh-CN">
              <a:solidFill>
                <a:srgbClr val="000000"/>
              </a:solidFill>
            </a:endParaRPr>
          </a:p>
        </p:txBody>
      </p:sp>
      <p:sp>
        <p:nvSpPr>
          <p:cNvPr id="61443" name="Rectangle 2">
            <a:extLst>
              <a:ext uri="{FF2B5EF4-FFF2-40B4-BE49-F238E27FC236}">
                <a16:creationId xmlns:a16="http://schemas.microsoft.com/office/drawing/2014/main" id="{67EB9F65-50D7-4730-8D0F-1D1FD1A5EF2C}"/>
              </a:ext>
            </a:extLst>
          </p:cNvPr>
          <p:cNvSpPr>
            <a:spLocks noGrp="1" noRot="1" noChangeAspect="1" noChangeArrowheads="1" noTextEdit="1"/>
          </p:cNvSpPr>
          <p:nvPr>
            <p:ph type="sldImg"/>
          </p:nvPr>
        </p:nvSpPr>
        <p:spPr>
          <a:xfrm>
            <a:off x="2752725" y="539750"/>
            <a:ext cx="4727575" cy="2660650"/>
          </a:xfrm>
        </p:spPr>
      </p:sp>
      <p:sp>
        <p:nvSpPr>
          <p:cNvPr id="61444" name="Rectangle 3">
            <a:extLst>
              <a:ext uri="{FF2B5EF4-FFF2-40B4-BE49-F238E27FC236}">
                <a16:creationId xmlns:a16="http://schemas.microsoft.com/office/drawing/2014/main" id="{D72F0773-F7EC-4597-AFE0-193275BCD66A}"/>
              </a:ext>
            </a:extLst>
          </p:cNvPr>
          <p:cNvSpPr>
            <a:spLocks noGrp="1" noChangeArrowheads="1"/>
          </p:cNvSpPr>
          <p:nvPr>
            <p:ph type="body" idx="1"/>
          </p:nvPr>
        </p:nvSpPr>
        <p:spPr>
          <a:xfrm>
            <a:off x="1023938" y="3371850"/>
            <a:ext cx="8186737" cy="313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zh-CN" altLang="en-US" dirty="0"/>
              <a:t>略讲</a:t>
            </a:r>
            <a:endParaRPr lang="zh-CN" altLang="zh-CN" dirty="0"/>
          </a:p>
        </p:txBody>
      </p:sp>
    </p:spTree>
    <p:extLst>
      <p:ext uri="{BB962C8B-B14F-4D97-AF65-F5344CB8AC3E}">
        <p14:creationId xmlns:p14="http://schemas.microsoft.com/office/powerpoint/2010/main" val="42281330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D9747D4B-F7AD-47B1-AC83-6786A06DD9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a:defRPr>
                <a:solidFill>
                  <a:schemeClr val="tx1"/>
                </a:solidFill>
                <a:latin typeface="Arial" panose="020B0604020202020204" pitchFamily="34" charset="0"/>
                <a:ea typeface="宋体" panose="02010600030101010101" pitchFamily="2" charset="-122"/>
              </a:defRPr>
            </a:lvl1pPr>
            <a:lvl2pPr marL="742950" indent="-285750" defTabSz="974725">
              <a:defRPr>
                <a:solidFill>
                  <a:schemeClr val="tx1"/>
                </a:solidFill>
                <a:latin typeface="Arial" panose="020B0604020202020204" pitchFamily="34" charset="0"/>
                <a:ea typeface="宋体" panose="02010600030101010101" pitchFamily="2" charset="-122"/>
              </a:defRPr>
            </a:lvl2pPr>
            <a:lvl3pPr marL="1143000" indent="-228600" defTabSz="974725">
              <a:defRPr>
                <a:solidFill>
                  <a:schemeClr val="tx1"/>
                </a:solidFill>
                <a:latin typeface="Arial" panose="020B0604020202020204" pitchFamily="34" charset="0"/>
                <a:ea typeface="宋体" panose="02010600030101010101" pitchFamily="2" charset="-122"/>
              </a:defRPr>
            </a:lvl3pPr>
            <a:lvl4pPr marL="1600200" indent="-228600" defTabSz="974725">
              <a:defRPr>
                <a:solidFill>
                  <a:schemeClr val="tx1"/>
                </a:solidFill>
                <a:latin typeface="Arial" panose="020B0604020202020204" pitchFamily="34" charset="0"/>
                <a:ea typeface="宋体" panose="02010600030101010101" pitchFamily="2" charset="-122"/>
              </a:defRPr>
            </a:lvl4pPr>
            <a:lvl5pPr marL="2057400" indent="-228600" defTabSz="974725">
              <a:defRPr>
                <a:solidFill>
                  <a:schemeClr val="tx1"/>
                </a:solidFill>
                <a:latin typeface="Arial" panose="020B060402020202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CB12AB-4879-4550-BBDE-DF7780B402B1}" type="slidenum">
              <a:rPr lang="en-US" altLang="zh-CN">
                <a:solidFill>
                  <a:srgbClr val="000000"/>
                </a:solidFill>
              </a:rPr>
              <a:pPr/>
              <a:t>67</a:t>
            </a:fld>
            <a:endParaRPr lang="en-US" altLang="zh-CN">
              <a:solidFill>
                <a:srgbClr val="000000"/>
              </a:solidFill>
            </a:endParaRPr>
          </a:p>
        </p:txBody>
      </p:sp>
      <p:sp>
        <p:nvSpPr>
          <p:cNvPr id="61443" name="Rectangle 2">
            <a:extLst>
              <a:ext uri="{FF2B5EF4-FFF2-40B4-BE49-F238E27FC236}">
                <a16:creationId xmlns:a16="http://schemas.microsoft.com/office/drawing/2014/main" id="{67EB9F65-50D7-4730-8D0F-1D1FD1A5EF2C}"/>
              </a:ext>
            </a:extLst>
          </p:cNvPr>
          <p:cNvSpPr>
            <a:spLocks noGrp="1" noRot="1" noChangeAspect="1" noChangeArrowheads="1" noTextEdit="1"/>
          </p:cNvSpPr>
          <p:nvPr>
            <p:ph type="sldImg"/>
          </p:nvPr>
        </p:nvSpPr>
        <p:spPr>
          <a:xfrm>
            <a:off x="2752725" y="539750"/>
            <a:ext cx="4727575" cy="2660650"/>
          </a:xfrm>
        </p:spPr>
      </p:sp>
      <p:sp>
        <p:nvSpPr>
          <p:cNvPr id="61444" name="Rectangle 3">
            <a:extLst>
              <a:ext uri="{FF2B5EF4-FFF2-40B4-BE49-F238E27FC236}">
                <a16:creationId xmlns:a16="http://schemas.microsoft.com/office/drawing/2014/main" id="{D72F0773-F7EC-4597-AFE0-193275BCD66A}"/>
              </a:ext>
            </a:extLst>
          </p:cNvPr>
          <p:cNvSpPr>
            <a:spLocks noGrp="1" noChangeArrowheads="1"/>
          </p:cNvSpPr>
          <p:nvPr>
            <p:ph type="body" idx="1"/>
          </p:nvPr>
        </p:nvSpPr>
        <p:spPr>
          <a:xfrm>
            <a:off x="1023938" y="3371850"/>
            <a:ext cx="8186737" cy="313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zh-CN" altLang="en-US" dirty="0"/>
              <a:t>略讲</a:t>
            </a:r>
            <a:endParaRPr lang="zh-CN" altLang="zh-CN" dirty="0"/>
          </a:p>
        </p:txBody>
      </p:sp>
    </p:spTree>
    <p:extLst>
      <p:ext uri="{BB962C8B-B14F-4D97-AF65-F5344CB8AC3E}">
        <p14:creationId xmlns:p14="http://schemas.microsoft.com/office/powerpoint/2010/main" val="388416424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D9747D4B-F7AD-47B1-AC83-6786A06DD9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a:defRPr>
                <a:solidFill>
                  <a:schemeClr val="tx1"/>
                </a:solidFill>
                <a:latin typeface="Arial" panose="020B0604020202020204" pitchFamily="34" charset="0"/>
                <a:ea typeface="宋体" panose="02010600030101010101" pitchFamily="2" charset="-122"/>
              </a:defRPr>
            </a:lvl1pPr>
            <a:lvl2pPr marL="742950" indent="-285750" defTabSz="974725">
              <a:defRPr>
                <a:solidFill>
                  <a:schemeClr val="tx1"/>
                </a:solidFill>
                <a:latin typeface="Arial" panose="020B0604020202020204" pitchFamily="34" charset="0"/>
                <a:ea typeface="宋体" panose="02010600030101010101" pitchFamily="2" charset="-122"/>
              </a:defRPr>
            </a:lvl2pPr>
            <a:lvl3pPr marL="1143000" indent="-228600" defTabSz="974725">
              <a:defRPr>
                <a:solidFill>
                  <a:schemeClr val="tx1"/>
                </a:solidFill>
                <a:latin typeface="Arial" panose="020B0604020202020204" pitchFamily="34" charset="0"/>
                <a:ea typeface="宋体" panose="02010600030101010101" pitchFamily="2" charset="-122"/>
              </a:defRPr>
            </a:lvl3pPr>
            <a:lvl4pPr marL="1600200" indent="-228600" defTabSz="974725">
              <a:defRPr>
                <a:solidFill>
                  <a:schemeClr val="tx1"/>
                </a:solidFill>
                <a:latin typeface="Arial" panose="020B0604020202020204" pitchFamily="34" charset="0"/>
                <a:ea typeface="宋体" panose="02010600030101010101" pitchFamily="2" charset="-122"/>
              </a:defRPr>
            </a:lvl4pPr>
            <a:lvl5pPr marL="2057400" indent="-228600" defTabSz="974725">
              <a:defRPr>
                <a:solidFill>
                  <a:schemeClr val="tx1"/>
                </a:solidFill>
                <a:latin typeface="Arial" panose="020B060402020202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CB12AB-4879-4550-BBDE-DF7780B402B1}" type="slidenum">
              <a:rPr lang="en-US" altLang="zh-CN">
                <a:solidFill>
                  <a:srgbClr val="000000"/>
                </a:solidFill>
              </a:rPr>
              <a:pPr/>
              <a:t>68</a:t>
            </a:fld>
            <a:endParaRPr lang="en-US" altLang="zh-CN">
              <a:solidFill>
                <a:srgbClr val="000000"/>
              </a:solidFill>
            </a:endParaRPr>
          </a:p>
        </p:txBody>
      </p:sp>
      <p:sp>
        <p:nvSpPr>
          <p:cNvPr id="61443" name="Rectangle 2">
            <a:extLst>
              <a:ext uri="{FF2B5EF4-FFF2-40B4-BE49-F238E27FC236}">
                <a16:creationId xmlns:a16="http://schemas.microsoft.com/office/drawing/2014/main" id="{67EB9F65-50D7-4730-8D0F-1D1FD1A5EF2C}"/>
              </a:ext>
            </a:extLst>
          </p:cNvPr>
          <p:cNvSpPr>
            <a:spLocks noGrp="1" noRot="1" noChangeAspect="1" noChangeArrowheads="1" noTextEdit="1"/>
          </p:cNvSpPr>
          <p:nvPr>
            <p:ph type="sldImg"/>
          </p:nvPr>
        </p:nvSpPr>
        <p:spPr>
          <a:xfrm>
            <a:off x="2752725" y="539750"/>
            <a:ext cx="4727575" cy="2660650"/>
          </a:xfrm>
        </p:spPr>
      </p:sp>
      <p:sp>
        <p:nvSpPr>
          <p:cNvPr id="61444" name="Rectangle 3">
            <a:extLst>
              <a:ext uri="{FF2B5EF4-FFF2-40B4-BE49-F238E27FC236}">
                <a16:creationId xmlns:a16="http://schemas.microsoft.com/office/drawing/2014/main" id="{D72F0773-F7EC-4597-AFE0-193275BCD66A}"/>
              </a:ext>
            </a:extLst>
          </p:cNvPr>
          <p:cNvSpPr>
            <a:spLocks noGrp="1" noChangeArrowheads="1"/>
          </p:cNvSpPr>
          <p:nvPr>
            <p:ph type="body" idx="1"/>
          </p:nvPr>
        </p:nvSpPr>
        <p:spPr>
          <a:xfrm>
            <a:off x="1023938" y="3371850"/>
            <a:ext cx="8186737" cy="313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r>
              <a:rPr lang="zh-CN" altLang="en-US" dirty="0"/>
              <a:t>略讲</a:t>
            </a:r>
            <a:endParaRPr lang="zh-CN" altLang="zh-CN" dirty="0"/>
          </a:p>
        </p:txBody>
      </p:sp>
    </p:spTree>
    <p:extLst>
      <p:ext uri="{BB962C8B-B14F-4D97-AF65-F5344CB8AC3E}">
        <p14:creationId xmlns:p14="http://schemas.microsoft.com/office/powerpoint/2010/main" val="31927671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7DAE9C60-22E7-4D97-ACC0-B3FB2EA8EB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a:defRPr>
                <a:solidFill>
                  <a:schemeClr val="tx1"/>
                </a:solidFill>
                <a:latin typeface="Arial" panose="020B0604020202020204" pitchFamily="34" charset="0"/>
                <a:ea typeface="宋体" panose="02010600030101010101" pitchFamily="2" charset="-122"/>
              </a:defRPr>
            </a:lvl1pPr>
            <a:lvl2pPr marL="742950" indent="-285750" defTabSz="974725">
              <a:defRPr>
                <a:solidFill>
                  <a:schemeClr val="tx1"/>
                </a:solidFill>
                <a:latin typeface="Arial" panose="020B0604020202020204" pitchFamily="34" charset="0"/>
                <a:ea typeface="宋体" panose="02010600030101010101" pitchFamily="2" charset="-122"/>
              </a:defRPr>
            </a:lvl2pPr>
            <a:lvl3pPr marL="1143000" indent="-228600" defTabSz="974725">
              <a:defRPr>
                <a:solidFill>
                  <a:schemeClr val="tx1"/>
                </a:solidFill>
                <a:latin typeface="Arial" panose="020B0604020202020204" pitchFamily="34" charset="0"/>
                <a:ea typeface="宋体" panose="02010600030101010101" pitchFamily="2" charset="-122"/>
              </a:defRPr>
            </a:lvl3pPr>
            <a:lvl4pPr marL="1600200" indent="-228600" defTabSz="974725">
              <a:defRPr>
                <a:solidFill>
                  <a:schemeClr val="tx1"/>
                </a:solidFill>
                <a:latin typeface="Arial" panose="020B0604020202020204" pitchFamily="34" charset="0"/>
                <a:ea typeface="宋体" panose="02010600030101010101" pitchFamily="2" charset="-122"/>
              </a:defRPr>
            </a:lvl4pPr>
            <a:lvl5pPr marL="2057400" indent="-228600" defTabSz="974725">
              <a:defRPr>
                <a:solidFill>
                  <a:schemeClr val="tx1"/>
                </a:solidFill>
                <a:latin typeface="Arial" panose="020B060402020202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F34A18-0BAF-4048-A31A-49FAB6752C12}" type="slidenum">
              <a:rPr lang="en-US" altLang="zh-CN"/>
              <a:pPr/>
              <a:t>70</a:t>
            </a:fld>
            <a:endParaRPr lang="en-US" altLang="zh-CN"/>
          </a:p>
        </p:txBody>
      </p:sp>
      <p:sp>
        <p:nvSpPr>
          <p:cNvPr id="72707" name="Rectangle 2">
            <a:extLst>
              <a:ext uri="{FF2B5EF4-FFF2-40B4-BE49-F238E27FC236}">
                <a16:creationId xmlns:a16="http://schemas.microsoft.com/office/drawing/2014/main" id="{D237E2E9-2710-42F6-91D9-481AEAF54B43}"/>
              </a:ext>
            </a:extLst>
          </p:cNvPr>
          <p:cNvSpPr>
            <a:spLocks noGrp="1" noRot="1" noChangeAspect="1" noChangeArrowheads="1" noTextEdit="1"/>
          </p:cNvSpPr>
          <p:nvPr>
            <p:ph type="sldImg"/>
          </p:nvPr>
        </p:nvSpPr>
        <p:spPr>
          <a:xfrm>
            <a:off x="2752725" y="539750"/>
            <a:ext cx="4727575" cy="2660650"/>
          </a:xfrm>
        </p:spPr>
      </p:sp>
      <p:sp>
        <p:nvSpPr>
          <p:cNvPr id="72708" name="Rectangle 3">
            <a:extLst>
              <a:ext uri="{FF2B5EF4-FFF2-40B4-BE49-F238E27FC236}">
                <a16:creationId xmlns:a16="http://schemas.microsoft.com/office/drawing/2014/main" id="{433B0AD9-EEBD-4A57-804D-766C4BA5BDAA}"/>
              </a:ext>
            </a:extLst>
          </p:cNvPr>
          <p:cNvSpPr>
            <a:spLocks noGrp="1" noChangeArrowheads="1"/>
          </p:cNvSpPr>
          <p:nvPr>
            <p:ph type="body" idx="1"/>
          </p:nvPr>
        </p:nvSpPr>
        <p:spPr>
          <a:xfrm>
            <a:off x="1023938" y="3371850"/>
            <a:ext cx="8186737" cy="313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zh-CN"/>
          </a:p>
        </p:txBody>
      </p:sp>
    </p:spTree>
    <p:extLst>
      <p:ext uri="{BB962C8B-B14F-4D97-AF65-F5344CB8AC3E}">
        <p14:creationId xmlns:p14="http://schemas.microsoft.com/office/powerpoint/2010/main" val="3688267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3F2C96C-B731-C84A-AAC5-DB475E7D54F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9B86CB30-9612-6348-99AA-5AD4687F1F09}" type="slidenum">
              <a:rPr lang="en-US" altLang="zh-CN"/>
              <a:pPr>
                <a:defRPr/>
              </a:pPr>
              <a:t>7</a:t>
            </a:fld>
            <a:endParaRPr lang="en-US" altLang="zh-CN"/>
          </a:p>
        </p:txBody>
      </p:sp>
      <p:sp>
        <p:nvSpPr>
          <p:cNvPr id="10243" name="Rectangle 2">
            <a:extLst>
              <a:ext uri="{FF2B5EF4-FFF2-40B4-BE49-F238E27FC236}">
                <a16:creationId xmlns:a16="http://schemas.microsoft.com/office/drawing/2014/main" id="{D42A4E9C-CDD7-FF48-9814-3D1E7E0C6843}"/>
              </a:ext>
            </a:extLst>
          </p:cNvPr>
          <p:cNvSpPr>
            <a:spLocks noGrp="1" noRot="1" noChangeAspect="1" noChangeArrowheads="1" noTextEdit="1"/>
          </p:cNvSpPr>
          <p:nvPr>
            <p:ph type="sldImg"/>
          </p:nvPr>
        </p:nvSpPr>
        <p:spPr>
          <a:xfrm>
            <a:off x="381000" y="685800"/>
            <a:ext cx="6096000" cy="3429000"/>
          </a:xfrm>
          <a:ln/>
        </p:spPr>
      </p:sp>
      <p:sp>
        <p:nvSpPr>
          <p:cNvPr id="10244" name="Rectangle 3">
            <a:extLst>
              <a:ext uri="{FF2B5EF4-FFF2-40B4-BE49-F238E27FC236}">
                <a16:creationId xmlns:a16="http://schemas.microsoft.com/office/drawing/2014/main" id="{37A67A6B-F9C7-604F-A1E2-5E91B7AACE6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charset="0"/>
                <a:ea typeface="宋体" charset="0"/>
              </a:rPr>
              <a:t>在为配置</a:t>
            </a:r>
            <a:r>
              <a:rPr lang="en-US" altLang="zh-CN" dirty="0">
                <a:latin typeface="Arial" charset="0"/>
                <a:ea typeface="宋体" charset="0"/>
              </a:rPr>
              <a:t>OS</a:t>
            </a:r>
            <a:r>
              <a:rPr lang="zh-CN" altLang="en-US" dirty="0">
                <a:latin typeface="Arial" charset="0"/>
                <a:ea typeface="宋体" charset="0"/>
              </a:rPr>
              <a:t>的计算机系统中，程序的执行方式是顺序执行，即必须在上一个程序执行完毕后，才允许下一个程序的执行；而在多道程序的环境下，则允许多个程序并发执行。程序的这两种执行方式有着显著的不同之处，也正是程序并发执行时的这种特征才导致了在操作系统中引入进程的概念。因此，我们必须先要对程序的顺序执行和并发执行做一点简单的阐述。</a:t>
            </a:r>
            <a:endParaRPr lang="en-US" altLang="zh-CN" dirty="0">
              <a:latin typeface="Arial" charset="0"/>
              <a:ea typeface="宋体"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rial" charset="0"/>
              <a:ea typeface="宋体"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Arial" charset="0"/>
                <a:ea typeface="宋体" charset="0"/>
              </a:rPr>
              <a:t>首先，我们来看一下程序的顺序执行及其特征。如图所示，图中描述了程序</a:t>
            </a:r>
            <a:r>
              <a:rPr lang="en-US" altLang="zh-CN" dirty="0">
                <a:latin typeface="Arial" charset="0"/>
                <a:ea typeface="宋体" charset="0"/>
              </a:rPr>
              <a:t>1</a:t>
            </a:r>
            <a:r>
              <a:rPr lang="zh-CN" altLang="en-US" dirty="0">
                <a:latin typeface="Arial" charset="0"/>
                <a:ea typeface="宋体" charset="0"/>
              </a:rPr>
              <a:t>和程序</a:t>
            </a:r>
            <a:r>
              <a:rPr lang="en-US" altLang="zh-CN" dirty="0">
                <a:latin typeface="Arial" charset="0"/>
                <a:ea typeface="宋体" charset="0"/>
              </a:rPr>
              <a:t>2</a:t>
            </a:r>
            <a:r>
              <a:rPr lang="zh-CN" altLang="en-US" dirty="0">
                <a:latin typeface="Arial" charset="0"/>
                <a:ea typeface="宋体" charset="0"/>
              </a:rPr>
              <a:t>的顺序执行关系。其中，每个程序又由输入（</a:t>
            </a:r>
            <a:r>
              <a:rPr lang="en-US" altLang="zh-CN" dirty="0">
                <a:latin typeface="Arial" charset="0"/>
                <a:ea typeface="宋体" charset="0"/>
              </a:rPr>
              <a:t>Input</a:t>
            </a:r>
            <a:r>
              <a:rPr lang="zh-CN" altLang="en-US" dirty="0">
                <a:latin typeface="Arial" charset="0"/>
                <a:ea typeface="宋体" charset="0"/>
              </a:rPr>
              <a:t>）、计算（</a:t>
            </a:r>
            <a:r>
              <a:rPr lang="en-US" altLang="zh-CN" dirty="0">
                <a:latin typeface="Arial" charset="0"/>
                <a:ea typeface="宋体" charset="0"/>
              </a:rPr>
              <a:t>Calculate</a:t>
            </a:r>
            <a:r>
              <a:rPr lang="zh-CN" altLang="en-US" dirty="0">
                <a:latin typeface="Arial" charset="0"/>
                <a:ea typeface="宋体" charset="0"/>
              </a:rPr>
              <a:t>）、输出（</a:t>
            </a:r>
            <a:r>
              <a:rPr lang="en-US" altLang="zh-CN" dirty="0">
                <a:latin typeface="Arial" charset="0"/>
                <a:ea typeface="宋体" charset="0"/>
              </a:rPr>
              <a:t>Print</a:t>
            </a:r>
            <a:r>
              <a:rPr lang="zh-CN" altLang="en-US" dirty="0">
                <a:latin typeface="Arial" charset="0"/>
                <a:ea typeface="宋体" charset="0"/>
              </a:rPr>
              <a:t>）三个阶段构成，它们也是顺序执行的关系。</a:t>
            </a:r>
          </a:p>
          <a:p>
            <a:pPr eaLnBrk="1" hangingPunct="1">
              <a:defRPr/>
            </a:pPr>
            <a:endParaRPr lang="zh-CN" altLang="zh-CN" dirty="0">
              <a:latin typeface="Arial" charset="0"/>
              <a:ea typeface="宋体" charset="0"/>
            </a:endParaRPr>
          </a:p>
        </p:txBody>
      </p:sp>
    </p:spTree>
    <p:extLst>
      <p:ext uri="{BB962C8B-B14F-4D97-AF65-F5344CB8AC3E}">
        <p14:creationId xmlns:p14="http://schemas.microsoft.com/office/powerpoint/2010/main" val="7641282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nSpc>
                <a:spcPct val="120000"/>
              </a:lnSpc>
              <a:spcBef>
                <a:spcPts val="0"/>
              </a:spcBef>
            </a:pPr>
            <a:r>
              <a:rPr lang="zh-CN" altLang="en-US" sz="800" kern="1200" dirty="0">
                <a:solidFill>
                  <a:schemeClr val="tx1"/>
                </a:solidFill>
                <a:latin typeface="+mj-ea"/>
                <a:ea typeface="微软雅黑" panose="020B0503020204020204" pitchFamily="34" charset="-122"/>
                <a:cs typeface="+mn-cs"/>
              </a:rPr>
              <a:t>。 无论哪种退出方式，系统最终都会执行内核中的同一代码。这段代码用来关闭进程所有 </a:t>
            </a:r>
          </a:p>
          <a:p>
            <a:pPr>
              <a:lnSpc>
                <a:spcPct val="120000"/>
              </a:lnSpc>
              <a:spcBef>
                <a:spcPts val="0"/>
              </a:spcBef>
            </a:pPr>
            <a:r>
              <a:rPr lang="zh-CN" altLang="en-US" sz="800" kern="1200" dirty="0">
                <a:solidFill>
                  <a:schemeClr val="tx1"/>
                </a:solidFill>
                <a:latin typeface="+mj-ea"/>
                <a:ea typeface="微软雅黑" panose="020B0503020204020204" pitchFamily="34" charset="-122"/>
                <a:cs typeface="+mn-cs"/>
              </a:rPr>
              <a:t>已打开的文件描述符，释放它所占用的内存和其他资源。 </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774186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exit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函数与</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_</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exit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函数的最大区别在于，</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exit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函数在调用 </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exit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系统之前要检查文件的打开 </a:t>
            </a:r>
            <a:endParaRPr lang="zh-CN" altLang="en-US" sz="800" dirty="0"/>
          </a:p>
          <a:p>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情况，把文件缓冲区的内容写回文件。由于 </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Linux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的标准函数库中有一种被称作“缓冲 </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I/O”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的操作，其特征就是对应每一个打开的文件，在内存中都有一片缓冲区。每次读文件时，会 连续地读取若干条记录，这样在下次读取文件时就可以直接从内存的缓冲区读取</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同样，每 次写文件的时候也仅仅是写入内存的缓冲区，等满足了一定的条件</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如达到一定数量或遇到 特定字符等</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，再将缓冲区中的内容一次性写入文件。这种技术大大增加了文件读</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写的速度， 但也给编程带来了一点麻烦。比如有一些数据，我们认为已经写入了文件，实际上因为没有 满足特定的条件，它们还是保存在缓冲区内，这时用</a:t>
            </a:r>
            <a:r>
              <a:rPr lang="en-US" altLang="zh-CN" sz="1200" kern="1200" dirty="0">
                <a:solidFill>
                  <a:schemeClr val="tx1"/>
                </a:solidFill>
                <a:effectLst/>
                <a:latin typeface="微软雅黑" panose="020B0503020204020204" pitchFamily="34" charset="-122"/>
                <a:ea typeface="微软雅黑" panose="020B0503020204020204" pitchFamily="34" charset="-122"/>
                <a:cs typeface="+mn-cs"/>
              </a:rPr>
              <a:t>_</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exit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函数直接将进程关闭，缓冲区的数 据就会丢失。因此，要想保证数据的完整性，就一定要使用 </a:t>
            </a:r>
            <a:r>
              <a:rPr lang="en" altLang="zh-CN" sz="1200" kern="1200" dirty="0">
                <a:solidFill>
                  <a:schemeClr val="tx1"/>
                </a:solidFill>
                <a:effectLst/>
                <a:latin typeface="微软雅黑" panose="020B0503020204020204" pitchFamily="34" charset="-122"/>
                <a:ea typeface="微软雅黑" panose="020B0503020204020204" pitchFamily="34" charset="-122"/>
                <a:cs typeface="+mn-cs"/>
              </a:rPr>
              <a:t>exit </a:t>
            </a:r>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函数。 </a:t>
            </a:r>
            <a:endParaRPr lang="zh-CN" altLang="en-US" sz="800" dirty="0"/>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6701182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a:lnSpc>
                <a:spcPct val="120000"/>
              </a:lnSpc>
              <a:spcBef>
                <a:spcPts val="0"/>
              </a:spcBef>
            </a:pPr>
            <a:r>
              <a:rPr lang="zh-CN" altLang="en-US" sz="2200" b="0" kern="1200" dirty="0">
                <a:solidFill>
                  <a:schemeClr val="tx1"/>
                </a:solidFill>
                <a:latin typeface="+mj-ea"/>
                <a:ea typeface="微软雅黑" panose="020B0503020204020204" pitchFamily="34" charset="-122"/>
                <a:cs typeface="+mn-cs"/>
              </a:rPr>
              <a:t>进程在退出之前会释放进程用户空间的所有资源，但</a:t>
            </a:r>
            <a:r>
              <a:rPr lang="en" altLang="zh-CN" sz="2200" b="0" kern="1200" dirty="0">
                <a:solidFill>
                  <a:schemeClr val="tx1"/>
                </a:solidFill>
                <a:latin typeface="+mj-ea"/>
                <a:ea typeface="微软雅黑" panose="020B0503020204020204" pitchFamily="34" charset="-122"/>
                <a:cs typeface="+mn-cs"/>
              </a:rPr>
              <a:t>PCB</a:t>
            </a:r>
            <a:r>
              <a:rPr lang="zh-CN" altLang="en-US" sz="2200" b="0" kern="1200" dirty="0">
                <a:solidFill>
                  <a:schemeClr val="tx1"/>
                </a:solidFill>
                <a:latin typeface="+mj-ea"/>
                <a:ea typeface="微软雅黑" panose="020B0503020204020204" pitchFamily="34" charset="-122"/>
                <a:cs typeface="+mn-cs"/>
              </a:rPr>
              <a:t>等内核空间资源不会被释放</a:t>
            </a:r>
          </a:p>
          <a:p>
            <a:pPr lvl="1" algn="just">
              <a:lnSpc>
                <a:spcPct val="120000"/>
              </a:lnSpc>
              <a:spcBef>
                <a:spcPts val="0"/>
              </a:spcBef>
            </a:pPr>
            <a:r>
              <a:rPr lang="zh-CN" altLang="en-US" sz="2200" b="0" kern="1200" dirty="0">
                <a:solidFill>
                  <a:schemeClr val="tx1"/>
                </a:solidFill>
                <a:latin typeface="+mj-ea"/>
                <a:ea typeface="微软雅黑" panose="020B0503020204020204" pitchFamily="34" charset="-122"/>
                <a:cs typeface="+mn-cs"/>
              </a:rPr>
              <a:t>对于已经终止但父进程尚未对其调用</a:t>
            </a:r>
            <a:r>
              <a:rPr lang="en" altLang="zh-CN" sz="2200" b="0" kern="1200" dirty="0">
                <a:solidFill>
                  <a:schemeClr val="tx1"/>
                </a:solidFill>
                <a:latin typeface="+mj-ea"/>
                <a:ea typeface="微软雅黑" panose="020B0503020204020204" pitchFamily="34" charset="-122"/>
                <a:cs typeface="+mn-cs"/>
              </a:rPr>
              <a:t>wait</a:t>
            </a:r>
            <a:r>
              <a:rPr lang="zh-CN" altLang="en-US" sz="2200" b="0" kern="1200" dirty="0">
                <a:solidFill>
                  <a:schemeClr val="tx1"/>
                </a:solidFill>
                <a:latin typeface="+mj-ea"/>
                <a:ea typeface="微软雅黑" panose="020B0503020204020204" pitchFamily="34" charset="-122"/>
                <a:cs typeface="+mn-cs"/>
              </a:rPr>
              <a:t>或</a:t>
            </a:r>
            <a:r>
              <a:rPr lang="en" altLang="zh-CN" sz="2200" b="0" kern="1200" dirty="0" err="1">
                <a:solidFill>
                  <a:schemeClr val="tx1"/>
                </a:solidFill>
                <a:latin typeface="+mj-ea"/>
                <a:ea typeface="微软雅黑" panose="020B0503020204020204" pitchFamily="34" charset="-122"/>
                <a:cs typeface="+mn-cs"/>
              </a:rPr>
              <a:t>waitpid</a:t>
            </a:r>
            <a:r>
              <a:rPr lang="zh-CN" altLang="en-US" sz="2200" b="0" kern="1200" dirty="0">
                <a:solidFill>
                  <a:schemeClr val="tx1"/>
                </a:solidFill>
                <a:latin typeface="+mj-ea"/>
                <a:ea typeface="微软雅黑" panose="020B0503020204020204" pitchFamily="34" charset="-122"/>
                <a:cs typeface="+mn-cs"/>
              </a:rPr>
              <a:t>函数的进程（</a:t>
            </a:r>
            <a:r>
              <a:rPr lang="en" altLang="zh-CN" sz="2200" b="0" kern="1200" dirty="0">
                <a:solidFill>
                  <a:schemeClr val="tx1"/>
                </a:solidFill>
                <a:latin typeface="+mj-ea"/>
                <a:ea typeface="微软雅黑" panose="020B0503020204020204" pitchFamily="34" charset="-122"/>
                <a:cs typeface="+mn-cs"/>
              </a:rPr>
              <a:t>TASK_ZOMBIE</a:t>
            </a:r>
            <a:r>
              <a:rPr lang="zh-CN" altLang="en-US" sz="2200" b="0" kern="1200" dirty="0">
                <a:solidFill>
                  <a:schemeClr val="tx1"/>
                </a:solidFill>
                <a:latin typeface="+mj-ea"/>
                <a:ea typeface="微软雅黑" panose="020B0503020204020204" pitchFamily="34" charset="-122"/>
                <a:cs typeface="+mn-cs"/>
              </a:rPr>
              <a:t>状态），称为僵尸进程</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altLang="zh-CN" sz="800" b="0" kern="1200" dirty="0">
              <a:solidFill>
                <a:schemeClr val="tx1"/>
              </a:solidFill>
              <a:latin typeface="+mj-ea"/>
              <a:ea typeface="微软雅黑" panose="020B0503020204020204" pitchFamily="34" charset="-122"/>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altLang="zh-CN" sz="800" b="0" kern="1200" dirty="0">
              <a:solidFill>
                <a:schemeClr val="tx1"/>
              </a:solidFill>
              <a:latin typeface="+mj-ea"/>
              <a:ea typeface="微软雅黑" panose="020B0503020204020204" pitchFamily="34" charset="-122"/>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zh-CN" altLang="en-US" sz="800" b="0" kern="1200" dirty="0">
                <a:solidFill>
                  <a:schemeClr val="tx1"/>
                </a:solidFill>
                <a:latin typeface="+mj-ea"/>
                <a:ea typeface="微软雅黑" panose="020B0503020204020204" pitchFamily="34" charset="-122"/>
                <a:cs typeface="+mn-cs"/>
              </a:rPr>
              <a:t>内核将根据情况关闭该进程打开的所有文件，释放</a:t>
            </a:r>
            <a:r>
              <a:rPr lang="en-US" altLang="zh-CN" sz="800" b="0" kern="1200" dirty="0">
                <a:solidFill>
                  <a:schemeClr val="tx1"/>
                </a:solidFill>
                <a:latin typeface="+mj-ea"/>
                <a:ea typeface="微软雅黑" panose="020B0503020204020204" pitchFamily="34" charset="-122"/>
                <a:cs typeface="+mn-cs"/>
              </a:rPr>
              <a:t>PCB</a:t>
            </a:r>
            <a:r>
              <a:rPr lang="zh-CN" altLang="en-US" sz="800" b="0" kern="1200" dirty="0">
                <a:solidFill>
                  <a:schemeClr val="tx1"/>
                </a:solidFill>
                <a:latin typeface="+mj-ea"/>
                <a:ea typeface="微软雅黑" panose="020B0503020204020204" pitchFamily="34" charset="-122"/>
                <a:cs typeface="+mn-cs"/>
              </a:rPr>
              <a:t>（释放内核空间资源）</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074479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22153147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3539315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1614233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57150" eaLnBrk="1" hangingPunct="1">
              <a:lnSpc>
                <a:spcPct val="80000"/>
              </a:lnSpc>
              <a:spcBef>
                <a:spcPct val="0"/>
              </a:spcBef>
            </a:pPr>
            <a:r>
              <a:rPr lang="zh-CN" altLang="en-US" sz="3700" dirty="0">
                <a:solidFill>
                  <a:srgbClr val="000000"/>
                </a:solidFill>
              </a:rPr>
              <a:t>参数</a:t>
            </a:r>
            <a:endParaRPr lang="en-US" altLang="zh-CN" sz="3700" dirty="0">
              <a:solidFill>
                <a:srgbClr val="000000"/>
              </a:solidFill>
            </a:endParaRPr>
          </a:p>
          <a:p>
            <a:pPr lvl="1">
              <a:lnSpc>
                <a:spcPct val="80000"/>
              </a:lnSpc>
            </a:pPr>
            <a:r>
              <a:rPr lang="en-US" altLang="zh-CN" sz="3000" dirty="0" err="1"/>
              <a:t>pid</a:t>
            </a:r>
            <a:endParaRPr lang="en-US" altLang="zh-CN" sz="3000" dirty="0"/>
          </a:p>
          <a:p>
            <a:pPr lvl="2">
              <a:lnSpc>
                <a:spcPct val="80000"/>
              </a:lnSpc>
            </a:pPr>
            <a:r>
              <a:rPr lang="en-US" altLang="zh-CN" sz="2200" dirty="0" err="1"/>
              <a:t>pid</a:t>
            </a:r>
            <a:r>
              <a:rPr lang="en-US" altLang="zh-CN" sz="2200" dirty="0"/>
              <a:t> == -1</a:t>
            </a:r>
            <a:r>
              <a:rPr lang="zh-CN" altLang="en-US" sz="2200" dirty="0"/>
              <a:t>：等待任意子进程状态改变（同</a:t>
            </a:r>
            <a:r>
              <a:rPr lang="en-US" altLang="zh-CN" sz="2200" dirty="0"/>
              <a:t>wait</a:t>
            </a:r>
            <a:r>
              <a:rPr lang="zh-CN" altLang="en-US" sz="2200" dirty="0"/>
              <a:t>）</a:t>
            </a:r>
            <a:endParaRPr lang="en-US" altLang="zh-CN" sz="2200" dirty="0"/>
          </a:p>
          <a:p>
            <a:pPr lvl="2">
              <a:lnSpc>
                <a:spcPct val="80000"/>
              </a:lnSpc>
            </a:pPr>
            <a:r>
              <a:rPr lang="en-US" altLang="zh-CN" sz="2200" dirty="0" err="1"/>
              <a:t>pid</a:t>
            </a:r>
            <a:r>
              <a:rPr lang="en-US" altLang="zh-CN" sz="2200" dirty="0"/>
              <a:t> &gt; 0</a:t>
            </a:r>
            <a:r>
              <a:rPr lang="zh-CN" altLang="en-US" sz="2200" dirty="0"/>
              <a:t>：等待进程</a:t>
            </a:r>
            <a:r>
              <a:rPr lang="en-US" altLang="zh-CN" sz="2200" dirty="0"/>
              <a:t>ID</a:t>
            </a:r>
            <a:r>
              <a:rPr lang="zh-CN" altLang="en-US" sz="2200" dirty="0"/>
              <a:t>为</a:t>
            </a:r>
            <a:r>
              <a:rPr lang="en-US" altLang="zh-CN" sz="2200" dirty="0" err="1"/>
              <a:t>pid</a:t>
            </a:r>
            <a:r>
              <a:rPr lang="zh-CN" altLang="en-US" sz="2200" dirty="0"/>
              <a:t>的子进程状态改变</a:t>
            </a:r>
          </a:p>
          <a:p>
            <a:pPr lvl="2">
              <a:lnSpc>
                <a:spcPct val="80000"/>
              </a:lnSpc>
            </a:pPr>
            <a:r>
              <a:rPr lang="en-US" altLang="zh-CN" sz="2200" dirty="0" err="1"/>
              <a:t>pid</a:t>
            </a:r>
            <a:r>
              <a:rPr lang="en-US" altLang="zh-CN" sz="2200" dirty="0"/>
              <a:t> == 0</a:t>
            </a:r>
            <a:r>
              <a:rPr lang="zh-CN" altLang="en-US" sz="2200" dirty="0"/>
              <a:t>：等待其组</a:t>
            </a:r>
            <a:r>
              <a:rPr lang="en-US" altLang="zh-CN" sz="2200" dirty="0"/>
              <a:t>ID</a:t>
            </a:r>
            <a:r>
              <a:rPr lang="zh-CN" altLang="en-US" sz="2200" dirty="0"/>
              <a:t>等于调用进程组</a:t>
            </a:r>
            <a:r>
              <a:rPr lang="en-US" altLang="zh-CN" sz="2200" dirty="0"/>
              <a:t>ID</a:t>
            </a:r>
            <a:r>
              <a:rPr lang="zh-CN" altLang="en-US" sz="2200" dirty="0"/>
              <a:t>的任意子进程</a:t>
            </a:r>
          </a:p>
          <a:p>
            <a:pPr lvl="2">
              <a:lnSpc>
                <a:spcPct val="80000"/>
              </a:lnSpc>
            </a:pPr>
            <a:r>
              <a:rPr lang="en-US" altLang="zh-CN" sz="2200" dirty="0" err="1"/>
              <a:t>pid</a:t>
            </a:r>
            <a:r>
              <a:rPr lang="en-US" altLang="zh-CN" sz="2200" dirty="0"/>
              <a:t> &lt; -1</a:t>
            </a:r>
            <a:r>
              <a:rPr lang="zh-CN" altLang="en-US" sz="2200" dirty="0"/>
              <a:t>：等待其组</a:t>
            </a:r>
            <a:r>
              <a:rPr lang="en-US" altLang="zh-CN" sz="2200" dirty="0"/>
              <a:t>ID</a:t>
            </a:r>
            <a:r>
              <a:rPr lang="zh-CN" altLang="en-US" sz="2200" dirty="0"/>
              <a:t>等于</a:t>
            </a:r>
            <a:r>
              <a:rPr lang="en-US" altLang="zh-CN" sz="2200" dirty="0" err="1"/>
              <a:t>pid</a:t>
            </a:r>
            <a:r>
              <a:rPr lang="zh-CN" altLang="en-US" sz="2200" dirty="0"/>
              <a:t>绝对值的任意子进程</a:t>
            </a:r>
            <a:endParaRPr lang="en-US" altLang="zh-CN" sz="2200" dirty="0"/>
          </a:p>
          <a:p>
            <a:pPr lvl="1">
              <a:lnSpc>
                <a:spcPct val="80000"/>
              </a:lnSpc>
            </a:pPr>
            <a:r>
              <a:rPr lang="en-US" altLang="zh-CN" sz="3000" dirty="0" err="1"/>
              <a:t>statloc</a:t>
            </a:r>
            <a:r>
              <a:rPr lang="zh-CN" altLang="en-US" sz="3000" dirty="0"/>
              <a:t>：用于存储子进程的状态改变信息</a:t>
            </a:r>
            <a:endParaRPr lang="en-US" altLang="zh-CN" sz="3000" dirty="0"/>
          </a:p>
          <a:p>
            <a:pPr lvl="1">
              <a:lnSpc>
                <a:spcPct val="80000"/>
              </a:lnSpc>
            </a:pPr>
            <a:r>
              <a:rPr lang="en-US" altLang="zh-CN" sz="3000" dirty="0"/>
              <a:t>options</a:t>
            </a:r>
            <a:r>
              <a:rPr lang="zh-CN" altLang="en-US" sz="3000" dirty="0"/>
              <a:t>：可以为</a:t>
            </a:r>
            <a:r>
              <a:rPr lang="en-US" altLang="zh-CN" sz="3000" dirty="0"/>
              <a:t>0</a:t>
            </a:r>
            <a:r>
              <a:rPr lang="zh-CN" altLang="en-US" sz="3000" dirty="0"/>
              <a:t>，也可以是以下常量或常量的或</a:t>
            </a:r>
          </a:p>
          <a:p>
            <a:pPr lvl="2">
              <a:lnSpc>
                <a:spcPct val="80000"/>
              </a:lnSpc>
            </a:pPr>
            <a:r>
              <a:rPr lang="en-US" altLang="zh-CN" sz="2200" dirty="0"/>
              <a:t>WNOHANG</a:t>
            </a:r>
            <a:r>
              <a:rPr lang="zh-CN" altLang="en-US" sz="2200" dirty="0"/>
              <a:t>：如果没有任何已经终止的子进程则马上返回</a:t>
            </a:r>
            <a:r>
              <a:rPr lang="en-US" altLang="zh-CN" sz="2200" dirty="0"/>
              <a:t>, </a:t>
            </a:r>
            <a:r>
              <a:rPr lang="zh-CN" altLang="en-US" sz="2200" dirty="0"/>
              <a:t>函数不等待，此时返回值为</a:t>
            </a:r>
            <a:r>
              <a:rPr lang="en-US" altLang="zh-CN" sz="2200" dirty="0"/>
              <a:t>0</a:t>
            </a:r>
          </a:p>
          <a:p>
            <a:pPr lvl="2">
              <a:lnSpc>
                <a:spcPct val="80000"/>
              </a:lnSpc>
            </a:pPr>
            <a:r>
              <a:rPr lang="en-US" altLang="zh-CN" sz="2200" dirty="0"/>
              <a:t>WUNTRACED</a:t>
            </a:r>
            <a:r>
              <a:rPr lang="zh-CN" altLang="en-US" sz="2200" dirty="0"/>
              <a:t>：用于跟踪调试</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54893499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 altLang="zh-CN" sz="1200" b="0" kern="1200" dirty="0">
                <a:solidFill>
                  <a:schemeClr val="tx1"/>
                </a:solidFill>
                <a:latin typeface="+mj-ea"/>
                <a:ea typeface="微软雅黑" panose="020B0503020204020204" pitchFamily="34" charset="-122"/>
                <a:cs typeface="+mn-cs"/>
              </a:rPr>
              <a:t>fork</a:t>
            </a:r>
            <a:r>
              <a:rPr lang="zh-CN" altLang="en-US" sz="1200" b="0" kern="1200" dirty="0">
                <a:solidFill>
                  <a:schemeClr val="tx1"/>
                </a:solidFill>
                <a:latin typeface="+mj-ea"/>
                <a:ea typeface="微软雅黑" panose="020B0503020204020204" pitchFamily="34" charset="-122"/>
                <a:cs typeface="+mn-cs"/>
              </a:rPr>
              <a:t>函数用于创建一个子进程，该子进程几乎是父进程的副本。而有时我们希望子进程去执行另外的程序，</a:t>
            </a:r>
            <a:r>
              <a:rPr lang="en" altLang="zh-CN" sz="1200" b="0" kern="1200" dirty="0">
                <a:solidFill>
                  <a:schemeClr val="tx1"/>
                </a:solidFill>
                <a:latin typeface="+mj-ea"/>
                <a:ea typeface="微软雅黑" panose="020B0503020204020204" pitchFamily="34" charset="-122"/>
                <a:cs typeface="+mn-cs"/>
              </a:rPr>
              <a:t>exec</a:t>
            </a:r>
            <a:r>
              <a:rPr lang="zh-CN" altLang="en-US" sz="1200" b="0" kern="1200" dirty="0">
                <a:solidFill>
                  <a:schemeClr val="tx1"/>
                </a:solidFill>
                <a:latin typeface="+mj-ea"/>
                <a:ea typeface="微软雅黑" panose="020B0503020204020204" pitchFamily="34" charset="-122"/>
                <a:cs typeface="+mn-cs"/>
              </a:rPr>
              <a:t>函数簇就提供了一个在进程中执行另一个程序的方法。它可以根据指定的文件名或目录名找到可执行文件，并用它来取代原调用进程的数据段、代码段和堆栈 段。在执行完之后，原调用进程的内容除了进程号外，其他内容全部被新程序的内容替换。 </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9381294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2859947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856CDCC7-8913-42FD-861C-91C6B8195F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4725">
              <a:defRPr>
                <a:solidFill>
                  <a:schemeClr val="tx1"/>
                </a:solidFill>
                <a:latin typeface="Arial" panose="020B0604020202020204" pitchFamily="34" charset="0"/>
                <a:ea typeface="宋体" panose="02010600030101010101" pitchFamily="2" charset="-122"/>
              </a:defRPr>
            </a:lvl1pPr>
            <a:lvl2pPr marL="742950" indent="-285750" defTabSz="974725">
              <a:defRPr>
                <a:solidFill>
                  <a:schemeClr val="tx1"/>
                </a:solidFill>
                <a:latin typeface="Arial" panose="020B0604020202020204" pitchFamily="34" charset="0"/>
                <a:ea typeface="宋体" panose="02010600030101010101" pitchFamily="2" charset="-122"/>
              </a:defRPr>
            </a:lvl2pPr>
            <a:lvl3pPr marL="1143000" indent="-228600" defTabSz="974725">
              <a:defRPr>
                <a:solidFill>
                  <a:schemeClr val="tx1"/>
                </a:solidFill>
                <a:latin typeface="Arial" panose="020B0604020202020204" pitchFamily="34" charset="0"/>
                <a:ea typeface="宋体" panose="02010600030101010101" pitchFamily="2" charset="-122"/>
              </a:defRPr>
            </a:lvl3pPr>
            <a:lvl4pPr marL="1600200" indent="-228600" defTabSz="974725">
              <a:defRPr>
                <a:solidFill>
                  <a:schemeClr val="tx1"/>
                </a:solidFill>
                <a:latin typeface="Arial" panose="020B0604020202020204" pitchFamily="34" charset="0"/>
                <a:ea typeface="宋体" panose="02010600030101010101" pitchFamily="2" charset="-122"/>
              </a:defRPr>
            </a:lvl4pPr>
            <a:lvl5pPr marL="2057400" indent="-228600" defTabSz="974725">
              <a:defRPr>
                <a:solidFill>
                  <a:schemeClr val="tx1"/>
                </a:solidFill>
                <a:latin typeface="Arial" panose="020B0604020202020204" pitchFamily="34" charset="0"/>
                <a:ea typeface="宋体" panose="02010600030101010101" pitchFamily="2" charset="-122"/>
              </a:defRPr>
            </a:lvl5pPr>
            <a:lvl6pPr marL="25146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74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176DD7-8882-4F54-A5F7-CF25A01566FB}" type="slidenum">
              <a:rPr lang="en-US" altLang="zh-CN"/>
              <a:pPr/>
              <a:t>80</a:t>
            </a:fld>
            <a:endParaRPr lang="en-US" altLang="zh-CN"/>
          </a:p>
        </p:txBody>
      </p:sp>
      <p:sp>
        <p:nvSpPr>
          <p:cNvPr id="94211" name="Rectangle 2">
            <a:extLst>
              <a:ext uri="{FF2B5EF4-FFF2-40B4-BE49-F238E27FC236}">
                <a16:creationId xmlns:a16="http://schemas.microsoft.com/office/drawing/2014/main" id="{3B54E311-46B9-4B02-A3CE-32FB16728D03}"/>
              </a:ext>
            </a:extLst>
          </p:cNvPr>
          <p:cNvSpPr>
            <a:spLocks noGrp="1" noRot="1" noChangeAspect="1" noChangeArrowheads="1" noTextEdit="1"/>
          </p:cNvSpPr>
          <p:nvPr>
            <p:ph type="sldImg"/>
          </p:nvPr>
        </p:nvSpPr>
        <p:spPr>
          <a:xfrm>
            <a:off x="2752725" y="539750"/>
            <a:ext cx="4727575" cy="2660650"/>
          </a:xfrm>
        </p:spPr>
      </p:sp>
      <p:sp>
        <p:nvSpPr>
          <p:cNvPr id="94212" name="Rectangle 3">
            <a:extLst>
              <a:ext uri="{FF2B5EF4-FFF2-40B4-BE49-F238E27FC236}">
                <a16:creationId xmlns:a16="http://schemas.microsoft.com/office/drawing/2014/main" id="{3715E44E-08CE-4A23-B62E-551D569AF65F}"/>
              </a:ext>
            </a:extLst>
          </p:cNvPr>
          <p:cNvSpPr>
            <a:spLocks noGrp="1" noChangeArrowheads="1"/>
          </p:cNvSpPr>
          <p:nvPr>
            <p:ph type="body" idx="1"/>
          </p:nvPr>
        </p:nvSpPr>
        <p:spPr>
          <a:xfrm>
            <a:off x="1023938" y="3371850"/>
            <a:ext cx="8186737" cy="313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endParaRPr lang="zh-CN" altLang="zh-CN"/>
          </a:p>
        </p:txBody>
      </p:sp>
    </p:spTree>
    <p:extLst>
      <p:ext uri="{BB962C8B-B14F-4D97-AF65-F5344CB8AC3E}">
        <p14:creationId xmlns:p14="http://schemas.microsoft.com/office/powerpoint/2010/main" val="1498601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3F2C96C-B731-C84A-AAC5-DB475E7D54F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9B86CB30-9612-6348-99AA-5AD4687F1F09}" type="slidenum">
              <a:rPr lang="en-US" altLang="zh-CN"/>
              <a:pPr>
                <a:defRPr/>
              </a:pPr>
              <a:t>8</a:t>
            </a:fld>
            <a:endParaRPr lang="en-US" altLang="zh-CN"/>
          </a:p>
        </p:txBody>
      </p:sp>
      <p:sp>
        <p:nvSpPr>
          <p:cNvPr id="10243" name="Rectangle 2">
            <a:extLst>
              <a:ext uri="{FF2B5EF4-FFF2-40B4-BE49-F238E27FC236}">
                <a16:creationId xmlns:a16="http://schemas.microsoft.com/office/drawing/2014/main" id="{D42A4E9C-CDD7-FF48-9814-3D1E7E0C6843}"/>
              </a:ext>
            </a:extLst>
          </p:cNvPr>
          <p:cNvSpPr>
            <a:spLocks noGrp="1" noRot="1" noChangeAspect="1" noChangeArrowheads="1" noTextEdit="1"/>
          </p:cNvSpPr>
          <p:nvPr>
            <p:ph type="sldImg"/>
          </p:nvPr>
        </p:nvSpPr>
        <p:spPr>
          <a:xfrm>
            <a:off x="381000" y="685800"/>
            <a:ext cx="6096000" cy="3429000"/>
          </a:xfrm>
          <a:ln/>
        </p:spPr>
      </p:sp>
      <p:sp>
        <p:nvSpPr>
          <p:cNvPr id="10244" name="Rectangle 3">
            <a:extLst>
              <a:ext uri="{FF2B5EF4-FFF2-40B4-BE49-F238E27FC236}">
                <a16:creationId xmlns:a16="http://schemas.microsoft.com/office/drawing/2014/main" id="{37A67A6B-F9C7-604F-A1E2-5E91B7AACE6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dirty="0">
              <a:latin typeface="Arial" charset="0"/>
              <a:ea typeface="宋体" charset="0"/>
            </a:endParaRPr>
          </a:p>
        </p:txBody>
      </p:sp>
    </p:spTree>
    <p:extLst>
      <p:ext uri="{BB962C8B-B14F-4D97-AF65-F5344CB8AC3E}">
        <p14:creationId xmlns:p14="http://schemas.microsoft.com/office/powerpoint/2010/main" val="42242517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eaLnBrk="1" hangingPunct="1">
              <a:lnSpc>
                <a:spcPct val="80000"/>
              </a:lnSpc>
              <a:defRPr/>
            </a:pPr>
            <a:endParaRPr lang="zh-CN" altLang="en-US" sz="1200"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81</a:t>
            </a:fld>
            <a:endParaRPr lang="en-US" altLang="zh-CN"/>
          </a:p>
        </p:txBody>
      </p:sp>
    </p:spTree>
    <p:extLst>
      <p:ext uri="{BB962C8B-B14F-4D97-AF65-F5344CB8AC3E}">
        <p14:creationId xmlns:p14="http://schemas.microsoft.com/office/powerpoint/2010/main" val="217324644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sz="1200" b="1" dirty="0">
                <a:effectLst>
                  <a:outerShdw blurRad="38100" dist="38100" dir="2700000" algn="tl">
                    <a:srgbClr val="C0C0C0"/>
                  </a:outerShdw>
                </a:effectLst>
                <a:latin typeface="楷体_GB2312" charset="0"/>
                <a:ea typeface="楷体_GB2312" charset="0"/>
              </a:rPr>
              <a:t>同步：并发进程在执行次序上的协调，以达到有效的资源共享和相互合作，使程序执行有可再现性。</a:t>
            </a:r>
          </a:p>
        </p:txBody>
      </p:sp>
    </p:spTree>
    <p:extLst>
      <p:ext uri="{BB962C8B-B14F-4D97-AF65-F5344CB8AC3E}">
        <p14:creationId xmlns:p14="http://schemas.microsoft.com/office/powerpoint/2010/main" val="1693053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263799662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196283251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57625078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43815893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05000"/>
              </a:lnSpc>
              <a:defRPr/>
            </a:pPr>
            <a:r>
              <a:rPr lang="en-US" altLang="zh-CN" b="1" dirty="0">
                <a:solidFill>
                  <a:srgbClr val="0000CC"/>
                </a:solidFill>
              </a:rPr>
              <a:t>(1)</a:t>
            </a:r>
            <a:r>
              <a:rPr lang="zh-CN" altLang="en-US" b="1" dirty="0">
                <a:solidFill>
                  <a:srgbClr val="0000CC"/>
                </a:solidFill>
              </a:rPr>
              <a:t>空闲让进</a:t>
            </a:r>
            <a:r>
              <a:rPr lang="zh-CN" altLang="en-US" b="1" dirty="0"/>
              <a:t>。当无进程处于临界区时，应允许一个请求进入临界区的进程立即进入自己的临界区，以有效地利用临界资源。</a:t>
            </a:r>
          </a:p>
          <a:p>
            <a:pPr algn="just" eaLnBrk="1" hangingPunct="1">
              <a:lnSpc>
                <a:spcPct val="105000"/>
              </a:lnSpc>
              <a:defRPr/>
            </a:pPr>
            <a:r>
              <a:rPr lang="en-US" altLang="zh-CN" b="1" dirty="0">
                <a:solidFill>
                  <a:srgbClr val="0000CC"/>
                </a:solidFill>
              </a:rPr>
              <a:t>(2)</a:t>
            </a:r>
            <a:r>
              <a:rPr lang="zh-CN" altLang="en-US" b="1" dirty="0">
                <a:solidFill>
                  <a:srgbClr val="0000CC"/>
                </a:solidFill>
              </a:rPr>
              <a:t>忙则等待。</a:t>
            </a:r>
            <a:r>
              <a:rPr lang="zh-CN" altLang="en-US" b="1" dirty="0"/>
              <a:t>当已有进程进入临界区时，其他试图进入临界区的进程必须等待，以保证对临界资源的互斥访问。</a:t>
            </a:r>
          </a:p>
          <a:p>
            <a:pPr algn="just" eaLnBrk="1" hangingPunct="1">
              <a:lnSpc>
                <a:spcPct val="105000"/>
              </a:lnSpc>
              <a:defRPr/>
            </a:pPr>
            <a:r>
              <a:rPr lang="en-US" altLang="zh-CN" b="1" dirty="0">
                <a:solidFill>
                  <a:srgbClr val="0000CC"/>
                </a:solidFill>
              </a:rPr>
              <a:t>(3)</a:t>
            </a:r>
            <a:r>
              <a:rPr lang="zh-CN" altLang="en-US" b="1" dirty="0">
                <a:solidFill>
                  <a:srgbClr val="0000CC"/>
                </a:solidFill>
              </a:rPr>
              <a:t>有限等待</a:t>
            </a:r>
            <a:r>
              <a:rPr lang="zh-CN" altLang="en-US" b="1" dirty="0"/>
              <a:t>。对要求访问临界资源的进程，应保证在有限时间内能进入自己的临界区，以免陷入</a:t>
            </a:r>
            <a:r>
              <a:rPr lang="zh-CN" altLang="en-US" b="1" dirty="0">
                <a:latin typeface="Courier New" panose="02070309020205020404" pitchFamily="49" charset="0"/>
              </a:rPr>
              <a:t>“</a:t>
            </a:r>
            <a:r>
              <a:rPr lang="zh-CN" altLang="en-US" b="1" dirty="0">
                <a:solidFill>
                  <a:srgbClr val="FF0000"/>
                </a:solidFill>
              </a:rPr>
              <a:t>死等</a:t>
            </a:r>
            <a:r>
              <a:rPr lang="zh-CN" altLang="en-US" b="1" dirty="0">
                <a:latin typeface="Courier New" panose="02070309020205020404" pitchFamily="49" charset="0"/>
              </a:rPr>
              <a:t>”</a:t>
            </a:r>
            <a:r>
              <a:rPr lang="zh-CN" altLang="en-US" b="1" dirty="0"/>
              <a:t>状态。</a:t>
            </a:r>
          </a:p>
          <a:p>
            <a:pPr eaLnBrk="1" hangingPunct="1">
              <a:lnSpc>
                <a:spcPct val="105000"/>
              </a:lnSpc>
              <a:defRPr/>
            </a:pPr>
            <a:r>
              <a:rPr lang="zh-CN" altLang="en-US" b="1" dirty="0"/>
              <a:t> </a:t>
            </a:r>
            <a:r>
              <a:rPr lang="en-US" altLang="zh-CN" b="1" dirty="0">
                <a:solidFill>
                  <a:srgbClr val="0000CC"/>
                </a:solidFill>
              </a:rPr>
              <a:t>(4)</a:t>
            </a:r>
            <a:r>
              <a:rPr lang="zh-CN" altLang="en-US" b="1" dirty="0">
                <a:solidFill>
                  <a:srgbClr val="0000CC"/>
                </a:solidFill>
              </a:rPr>
              <a:t>让权等待</a:t>
            </a:r>
            <a:r>
              <a:rPr lang="zh-CN" altLang="en-US" b="1" dirty="0"/>
              <a:t>。当进程不能进入自己的临界区时，应立即释放处理机。以免进程陷入</a:t>
            </a:r>
            <a:r>
              <a:rPr lang="zh-CN" altLang="en-US" b="1" dirty="0">
                <a:latin typeface="Courier New" panose="02070309020205020404" pitchFamily="49" charset="0"/>
              </a:rPr>
              <a:t>“</a:t>
            </a:r>
            <a:r>
              <a:rPr lang="zh-CN" altLang="en-US" b="1" dirty="0"/>
              <a:t>忙</a:t>
            </a:r>
            <a:r>
              <a:rPr lang="zh-CN" altLang="en-US" dirty="0"/>
              <a:t>等</a:t>
            </a:r>
            <a:r>
              <a:rPr lang="zh-CN" altLang="en-US" dirty="0">
                <a:latin typeface="Courier New" panose="02070309020205020404" pitchFamily="49" charset="0"/>
              </a:rPr>
              <a:t>”</a:t>
            </a:r>
            <a:r>
              <a:rPr lang="zh-CN" altLang="en-US" dirty="0"/>
              <a:t> </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17207469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424278772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85322179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dirty="0"/>
              <a:t>*lock=false</a:t>
            </a:r>
            <a:r>
              <a:rPr lang="zh-CN" altLang="en-US" dirty="0"/>
              <a:t>表示资源空闲，*</a:t>
            </a:r>
            <a:r>
              <a:rPr lang="en-US" altLang="zh-CN" dirty="0"/>
              <a:t>lock=TURE</a:t>
            </a:r>
            <a:r>
              <a:rPr lang="zh-CN" altLang="en-US" dirty="0"/>
              <a:t>表示资源正在被使用。</a:t>
            </a:r>
            <a:endParaRPr lang="en-US" altLang="zh-CN" dirty="0"/>
          </a:p>
          <a:p>
            <a:pPr eaLnBrk="1" hangingPunct="1">
              <a:defRPr/>
            </a:pPr>
            <a:r>
              <a:rPr lang="zh-CN" altLang="en-US" dirty="0"/>
              <a:t>当资源被使用时，</a:t>
            </a:r>
            <a:r>
              <a:rPr lang="en-US" altLang="zh-CN" dirty="0"/>
              <a:t>TS</a:t>
            </a:r>
            <a:r>
              <a:rPr lang="zh-CN" altLang="en-US" dirty="0"/>
              <a:t>返回</a:t>
            </a:r>
            <a:r>
              <a:rPr lang="en-US" altLang="zh-CN" dirty="0" err="1"/>
              <a:t>ture</a:t>
            </a:r>
            <a:r>
              <a:rPr lang="zh-CN" altLang="en-US" dirty="0"/>
              <a:t>，则</a:t>
            </a:r>
            <a:r>
              <a:rPr lang="en-US" altLang="zh-CN" dirty="0"/>
              <a:t>while TS</a:t>
            </a:r>
            <a:r>
              <a:rPr lang="zh-CN" altLang="en-US" dirty="0"/>
              <a:t>（</a:t>
            </a:r>
            <a:r>
              <a:rPr lang="en-US" altLang="zh-CN" dirty="0"/>
              <a:t>&amp;lock</a:t>
            </a:r>
            <a:r>
              <a:rPr lang="zh-CN" altLang="en-US" dirty="0"/>
              <a:t>）；语句条件为真会一直循环等待。</a:t>
            </a:r>
            <a:endParaRPr lang="zh-CN" altLang="zh-CN" dirty="0"/>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947982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3F2C96C-B731-C84A-AAC5-DB475E7D54F4}"/>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defRPr/>
            </a:pPr>
            <a:fld id="{9B86CB30-9612-6348-99AA-5AD4687F1F09}" type="slidenum">
              <a:rPr lang="en-US" altLang="zh-CN"/>
              <a:pPr>
                <a:defRPr/>
              </a:pPr>
              <a:t>9</a:t>
            </a:fld>
            <a:endParaRPr lang="en-US" altLang="zh-CN"/>
          </a:p>
        </p:txBody>
      </p:sp>
      <p:sp>
        <p:nvSpPr>
          <p:cNvPr id="10243" name="Rectangle 2">
            <a:extLst>
              <a:ext uri="{FF2B5EF4-FFF2-40B4-BE49-F238E27FC236}">
                <a16:creationId xmlns:a16="http://schemas.microsoft.com/office/drawing/2014/main" id="{D42A4E9C-CDD7-FF48-9814-3D1E7E0C6843}"/>
              </a:ext>
            </a:extLst>
          </p:cNvPr>
          <p:cNvSpPr>
            <a:spLocks noGrp="1" noRot="1" noChangeAspect="1" noChangeArrowheads="1" noTextEdit="1"/>
          </p:cNvSpPr>
          <p:nvPr>
            <p:ph type="sldImg"/>
          </p:nvPr>
        </p:nvSpPr>
        <p:spPr>
          <a:xfrm>
            <a:off x="381000" y="685800"/>
            <a:ext cx="6096000" cy="3429000"/>
          </a:xfrm>
          <a:ln/>
        </p:spPr>
      </p:sp>
      <p:sp>
        <p:nvSpPr>
          <p:cNvPr id="10244" name="Rectangle 3">
            <a:extLst>
              <a:ext uri="{FF2B5EF4-FFF2-40B4-BE49-F238E27FC236}">
                <a16:creationId xmlns:a16="http://schemas.microsoft.com/office/drawing/2014/main" id="{37A67A6B-F9C7-604F-A1E2-5E91B7AACE6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dirty="0">
              <a:latin typeface="Arial" charset="0"/>
              <a:ea typeface="宋体" charset="0"/>
            </a:endParaRPr>
          </a:p>
        </p:txBody>
      </p:sp>
    </p:spTree>
    <p:extLst>
      <p:ext uri="{BB962C8B-B14F-4D97-AF65-F5344CB8AC3E}">
        <p14:creationId xmlns:p14="http://schemas.microsoft.com/office/powerpoint/2010/main" val="10660740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126284082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US" altLang="zh-CN" dirty="0"/>
              <a:t>1965 </a:t>
            </a:r>
            <a:r>
              <a:rPr lang="zh-CN" altLang="en-US" dirty="0"/>
              <a:t>年，荷兰学者</a:t>
            </a:r>
            <a:r>
              <a:rPr lang="en-US" altLang="zh-CN" dirty="0" err="1"/>
              <a:t>Dijkstra</a:t>
            </a:r>
            <a:r>
              <a:rPr lang="en-US" altLang="zh-CN" dirty="0"/>
              <a:t> </a:t>
            </a:r>
            <a:r>
              <a:rPr lang="zh-CN" altLang="en-US" dirty="0"/>
              <a:t>提出的信号量</a:t>
            </a:r>
            <a:r>
              <a:rPr lang="en-US" altLang="zh-CN" dirty="0"/>
              <a:t>(Semaphores)</a:t>
            </a:r>
            <a:r>
              <a:rPr lang="zh-CN" altLang="en-US" dirty="0"/>
              <a:t>机制是一种卓有成效的进程同步工具。在长期且广泛的应用中，信号量机制又得到了很大的发展，它从整型信号量经记录型信号量，进而发展为“信号量集”机制。</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65896588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zh-CN" altLang="en-US" dirty="0"/>
              <a:t>最初由</a:t>
            </a:r>
            <a:r>
              <a:rPr lang="en-US" altLang="zh-CN" dirty="0" err="1"/>
              <a:t>Dijkstra</a:t>
            </a:r>
            <a:r>
              <a:rPr lang="en-US" altLang="zh-CN" dirty="0"/>
              <a:t> </a:t>
            </a:r>
            <a:r>
              <a:rPr lang="zh-CN" altLang="en-US" dirty="0"/>
              <a:t>把整型信号量定义为一个用于表示资源数目的整型量</a:t>
            </a:r>
            <a:r>
              <a:rPr lang="en-US" altLang="zh-CN" dirty="0"/>
              <a:t>S</a:t>
            </a:r>
            <a:r>
              <a:rPr lang="zh-CN" altLang="en-US" dirty="0"/>
              <a:t>，它与一般整型量不同，除初始化外，仅能通过两个标准的原子操作</a:t>
            </a:r>
            <a:r>
              <a:rPr lang="en-US" altLang="zh-CN" dirty="0"/>
              <a:t>(Atomic Operation) wait(S)</a:t>
            </a:r>
            <a:r>
              <a:rPr lang="zh-CN" altLang="en-US" dirty="0"/>
              <a:t>和</a:t>
            </a:r>
            <a:r>
              <a:rPr lang="en-US" altLang="zh-CN" dirty="0"/>
              <a:t>signal(S)</a:t>
            </a:r>
            <a:r>
              <a:rPr lang="zh-CN" altLang="en-US" dirty="0"/>
              <a:t>来访问。</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5658556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157377867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在记录型信号量机制中，</a:t>
            </a:r>
            <a:r>
              <a:rPr lang="en-US" altLang="zh-CN" dirty="0" err="1">
                <a:latin typeface="Arial" charset="0"/>
                <a:ea typeface="宋体" charset="0"/>
              </a:rPr>
              <a:t>S.value</a:t>
            </a:r>
            <a:r>
              <a:rPr lang="en-US" altLang="zh-CN" dirty="0">
                <a:latin typeface="Arial" charset="0"/>
                <a:ea typeface="宋体" charset="0"/>
              </a:rPr>
              <a:t> </a:t>
            </a:r>
            <a:r>
              <a:rPr lang="zh-CN" altLang="en-US" dirty="0">
                <a:latin typeface="Arial" charset="0"/>
                <a:ea typeface="宋体" charset="0"/>
              </a:rPr>
              <a:t>的初值表示系统中某类资源的数目，因而又称为资源信号量。对它的每次</a:t>
            </a:r>
            <a:r>
              <a:rPr lang="en-US" altLang="zh-CN" dirty="0">
                <a:latin typeface="Arial" charset="0"/>
                <a:ea typeface="宋体" charset="0"/>
              </a:rPr>
              <a:t>wait </a:t>
            </a:r>
            <a:r>
              <a:rPr lang="zh-CN" altLang="en-US" dirty="0">
                <a:latin typeface="Arial" charset="0"/>
                <a:ea typeface="宋体" charset="0"/>
              </a:rPr>
              <a:t>操作，意味着进程请求一个单位的该类资源，使系统中可供分配的该类资源数减少一个，因此描述为</a:t>
            </a:r>
            <a:r>
              <a:rPr lang="en-US" altLang="zh-CN" dirty="0" err="1">
                <a:latin typeface="Arial" charset="0"/>
                <a:ea typeface="宋体" charset="0"/>
              </a:rPr>
              <a:t>S.value</a:t>
            </a:r>
            <a:r>
              <a:rPr lang="en-US" altLang="zh-CN" dirty="0">
                <a:latin typeface="Arial" charset="0"/>
                <a:ea typeface="宋体" charset="0"/>
              </a:rPr>
              <a:t>:=S.value-1</a:t>
            </a:r>
            <a:r>
              <a:rPr lang="zh-CN" altLang="en-US" dirty="0">
                <a:latin typeface="Arial" charset="0"/>
                <a:ea typeface="宋体" charset="0"/>
              </a:rPr>
              <a:t>；当</a:t>
            </a:r>
            <a:r>
              <a:rPr lang="en-US" altLang="zh-CN" dirty="0" err="1">
                <a:latin typeface="Arial" charset="0"/>
                <a:ea typeface="宋体" charset="0"/>
              </a:rPr>
              <a:t>S.value</a:t>
            </a:r>
            <a:r>
              <a:rPr lang="en-US" altLang="zh-CN" dirty="0">
                <a:latin typeface="Arial" charset="0"/>
                <a:ea typeface="宋体" charset="0"/>
              </a:rPr>
              <a:t>&lt;0 </a:t>
            </a:r>
            <a:r>
              <a:rPr lang="zh-CN" altLang="en-US" dirty="0">
                <a:latin typeface="Arial" charset="0"/>
                <a:ea typeface="宋体" charset="0"/>
              </a:rPr>
              <a:t>时，表示该类资源已分配完毕，因此进程应调用</a:t>
            </a:r>
            <a:r>
              <a:rPr lang="en-US" altLang="zh-CN" dirty="0">
                <a:latin typeface="Arial" charset="0"/>
                <a:ea typeface="宋体" charset="0"/>
              </a:rPr>
              <a:t>block</a:t>
            </a:r>
            <a:r>
              <a:rPr lang="zh-CN" altLang="en-US" dirty="0">
                <a:latin typeface="Arial" charset="0"/>
                <a:ea typeface="宋体" charset="0"/>
              </a:rPr>
              <a:t>原语，进行自我阻塞，放弃处理机，并插入到信号量链表</a:t>
            </a:r>
            <a:r>
              <a:rPr lang="en-US" altLang="zh-CN" dirty="0">
                <a:latin typeface="Arial" charset="0"/>
                <a:ea typeface="宋体" charset="0"/>
              </a:rPr>
              <a:t>S.L </a:t>
            </a:r>
            <a:r>
              <a:rPr lang="zh-CN" altLang="en-US" dirty="0">
                <a:latin typeface="Arial" charset="0"/>
                <a:ea typeface="宋体" charset="0"/>
              </a:rPr>
              <a:t>中。可见，该机制遵循了“让权等待”准则。此时</a:t>
            </a:r>
            <a:r>
              <a:rPr lang="en-US" altLang="zh-CN" dirty="0" err="1">
                <a:latin typeface="Arial" charset="0"/>
                <a:ea typeface="宋体" charset="0"/>
              </a:rPr>
              <a:t>S.value</a:t>
            </a:r>
            <a:r>
              <a:rPr lang="en-US" altLang="zh-CN" dirty="0">
                <a:latin typeface="Arial" charset="0"/>
                <a:ea typeface="宋体" charset="0"/>
              </a:rPr>
              <a:t> </a:t>
            </a:r>
            <a:r>
              <a:rPr lang="zh-CN" altLang="en-US" dirty="0">
                <a:latin typeface="Arial" charset="0"/>
                <a:ea typeface="宋体" charset="0"/>
              </a:rPr>
              <a:t>的绝对值表示在该信号量链表中已阻塞进程的数目。</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421274621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latin typeface="Arial" charset="0"/>
                <a:ea typeface="宋体" charset="0"/>
              </a:rPr>
              <a:t>对信号量的每次</a:t>
            </a:r>
            <a:r>
              <a:rPr lang="en-US" altLang="zh-CN" dirty="0">
                <a:latin typeface="Arial" charset="0"/>
                <a:ea typeface="宋体" charset="0"/>
              </a:rPr>
              <a:t>signal</a:t>
            </a:r>
            <a:r>
              <a:rPr lang="zh-CN" altLang="en-US" dirty="0">
                <a:latin typeface="Arial" charset="0"/>
                <a:ea typeface="宋体" charset="0"/>
              </a:rPr>
              <a:t>操作，表示执行进程释放一个单位资源，使系统中可供分配的该类资源数增加一个，故</a:t>
            </a:r>
            <a:r>
              <a:rPr lang="en-US" altLang="zh-CN" dirty="0" err="1">
                <a:latin typeface="Arial" charset="0"/>
                <a:ea typeface="宋体" charset="0"/>
              </a:rPr>
              <a:t>S.value</a:t>
            </a:r>
            <a:r>
              <a:rPr lang="en-US" altLang="zh-CN" dirty="0">
                <a:latin typeface="Arial" charset="0"/>
                <a:ea typeface="宋体" charset="0"/>
              </a:rPr>
              <a:t>:=S.value+1 </a:t>
            </a:r>
            <a:r>
              <a:rPr lang="zh-CN" altLang="en-US" dirty="0">
                <a:latin typeface="Arial" charset="0"/>
                <a:ea typeface="宋体" charset="0"/>
              </a:rPr>
              <a:t>操作表示资源数目加</a:t>
            </a:r>
            <a:r>
              <a:rPr lang="en-US" altLang="zh-CN" dirty="0">
                <a:latin typeface="Arial" charset="0"/>
                <a:ea typeface="宋体" charset="0"/>
              </a:rPr>
              <a:t>1</a:t>
            </a:r>
            <a:r>
              <a:rPr lang="zh-CN" altLang="en-US" dirty="0">
                <a:latin typeface="Arial" charset="0"/>
                <a:ea typeface="宋体" charset="0"/>
              </a:rPr>
              <a:t>。若加</a:t>
            </a:r>
            <a:r>
              <a:rPr lang="en-US" altLang="zh-CN" dirty="0">
                <a:latin typeface="Arial" charset="0"/>
                <a:ea typeface="宋体" charset="0"/>
              </a:rPr>
              <a:t>1 </a:t>
            </a:r>
            <a:r>
              <a:rPr lang="zh-CN" altLang="en-US" dirty="0">
                <a:latin typeface="Arial" charset="0"/>
                <a:ea typeface="宋体" charset="0"/>
              </a:rPr>
              <a:t>后仍是</a:t>
            </a:r>
            <a:r>
              <a:rPr lang="en-US" altLang="zh-CN" dirty="0">
                <a:latin typeface="Arial" charset="0"/>
                <a:ea typeface="宋体" charset="0"/>
              </a:rPr>
              <a:t>S.value≤0</a:t>
            </a:r>
            <a:r>
              <a:rPr lang="zh-CN" altLang="en-US" dirty="0">
                <a:latin typeface="Arial" charset="0"/>
                <a:ea typeface="宋体" charset="0"/>
              </a:rPr>
              <a:t>，则表示在该信号量链表中，仍有等待该资源的进程被阻塞，故还应调用</a:t>
            </a:r>
            <a:r>
              <a:rPr lang="en-US" altLang="zh-CN" dirty="0">
                <a:latin typeface="Arial" charset="0"/>
                <a:ea typeface="宋体" charset="0"/>
              </a:rPr>
              <a:t>wakeup</a:t>
            </a:r>
            <a:r>
              <a:rPr lang="zh-CN" altLang="en-US" dirty="0">
                <a:latin typeface="Arial" charset="0"/>
                <a:ea typeface="宋体" charset="0"/>
              </a:rPr>
              <a:t>原语，将</a:t>
            </a:r>
            <a:r>
              <a:rPr lang="en-US" altLang="zh-CN" dirty="0">
                <a:latin typeface="Arial" charset="0"/>
                <a:ea typeface="宋体" charset="0"/>
              </a:rPr>
              <a:t>S.L</a:t>
            </a:r>
            <a:r>
              <a:rPr lang="zh-CN" altLang="en-US" dirty="0">
                <a:latin typeface="Arial" charset="0"/>
                <a:ea typeface="宋体" charset="0"/>
              </a:rPr>
              <a:t>链表中的第一个等待进程唤醒。如果</a:t>
            </a:r>
            <a:r>
              <a:rPr lang="en-US" altLang="zh-CN" dirty="0" err="1">
                <a:latin typeface="Arial" charset="0"/>
                <a:ea typeface="宋体" charset="0"/>
              </a:rPr>
              <a:t>S.value</a:t>
            </a:r>
            <a:r>
              <a:rPr lang="zh-CN" altLang="en-US" dirty="0">
                <a:latin typeface="Arial" charset="0"/>
                <a:ea typeface="宋体" charset="0"/>
              </a:rPr>
              <a:t>的初值为</a:t>
            </a:r>
            <a:r>
              <a:rPr lang="en-US" altLang="zh-CN" dirty="0">
                <a:latin typeface="Arial" charset="0"/>
                <a:ea typeface="宋体" charset="0"/>
              </a:rPr>
              <a:t>1</a:t>
            </a:r>
            <a:r>
              <a:rPr lang="zh-CN" altLang="en-US" dirty="0">
                <a:latin typeface="Arial" charset="0"/>
                <a:ea typeface="宋体" charset="0"/>
              </a:rPr>
              <a:t>，表示只允许一个进程访问临界资源，此时的信号量转化为互斥信号量，用于进程互斥。</a:t>
            </a: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288261080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sz="1000" b="1" dirty="0">
                <a:solidFill>
                  <a:srgbClr val="0000FF"/>
                </a:solidFill>
                <a:latin typeface="Arial" charset="0"/>
                <a:ea typeface="宋体" charset="0"/>
              </a:rPr>
              <a:t>整形型信号量与记录型信号量的问题</a:t>
            </a:r>
            <a:r>
              <a:rPr lang="en-US" altLang="en-US" dirty="0" err="1">
                <a:latin typeface="Arial" charset="0"/>
                <a:ea typeface="宋体" charset="0"/>
              </a:rPr>
              <a:t>是针对各进程之间只共享一个临界资源而言的。在有些应用场合，是一个进程需要先获得两个或更多的共享资源后方能执行其任务</a:t>
            </a:r>
            <a:r>
              <a:rPr lang="en-US" altLang="en-US" dirty="0">
                <a:latin typeface="Arial" charset="0"/>
                <a:ea typeface="宋体" charset="0"/>
              </a:rPr>
              <a:t>。</a:t>
            </a:r>
            <a:endParaRPr lang="zh-CN" altLang="en-US" dirty="0">
              <a:latin typeface="Arial" charset="0"/>
              <a:ea typeface="宋体" charset="0"/>
            </a:endParaRPr>
          </a:p>
          <a:p>
            <a:pPr eaLnBrk="1" hangingPunct="1">
              <a:defRPr/>
            </a:pPr>
            <a:endParaRPr lang="en-US" altLang="zh-CN" dirty="0">
              <a:latin typeface="Arial" charset="0"/>
              <a:ea typeface="宋体" charset="0"/>
            </a:endParaRPr>
          </a:p>
          <a:p>
            <a:pPr algn="just" eaLnBrk="1" hangingPunct="1">
              <a:lnSpc>
                <a:spcPct val="115000"/>
              </a:lnSpc>
              <a:defRPr/>
            </a:pPr>
            <a:endParaRPr lang="zh-CN" altLang="en-US" sz="1200" b="1" dirty="0">
              <a:latin typeface="Arial" charset="0"/>
              <a:ea typeface="宋体" charset="0"/>
            </a:endParaRPr>
          </a:p>
        </p:txBody>
      </p:sp>
    </p:spTree>
    <p:extLst>
      <p:ext uri="{BB962C8B-B14F-4D97-AF65-F5344CB8AC3E}">
        <p14:creationId xmlns:p14="http://schemas.microsoft.com/office/powerpoint/2010/main" val="308285390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zh-CN" sz="1000" dirty="0">
                <a:latin typeface="Arial" charset="0"/>
                <a:ea typeface="宋体" charset="0"/>
              </a:rPr>
              <a:t>进程A和B处于僵持状态。在无外力作用下，两者都将无法从僵持状态中解脱出来。我们称此时的进程A和B已进入死锁状态。显然，当进程同时要求的共享资源愈多时，发生进程死锁的可能性也就愈大。</a:t>
            </a:r>
            <a:endParaRPr lang="zh-CN" altLang="en-US" sz="1000" dirty="0">
              <a:latin typeface="Arial" charset="0"/>
              <a:ea typeface="宋体" charset="0"/>
            </a:endParaRPr>
          </a:p>
        </p:txBody>
      </p:sp>
    </p:spTree>
    <p:extLst>
      <p:ext uri="{BB962C8B-B14F-4D97-AF65-F5344CB8AC3E}">
        <p14:creationId xmlns:p14="http://schemas.microsoft.com/office/powerpoint/2010/main" val="133916727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369842371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EFE3CF2-A5B4-D64B-BD1E-82209253F3B2}"/>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3E6002CC-815D-BE4B-81EB-EBA1045E37A0}" type="slidenum">
              <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altLang="zh-CN" sz="1200" b="0" i="0" u="none" strike="noStrike" kern="1200" cap="none" spc="0" normalizeH="0" baseline="0" noProof="0">
              <a:ln>
                <a:noFill/>
              </a:ln>
              <a:solidFill>
                <a:srgbClr val="2D2E2D"/>
              </a:solidFill>
              <a:effectLst/>
              <a:uLnTx/>
              <a:uFillTx/>
              <a:latin typeface="Arial" charset="0"/>
              <a:ea typeface="宋体" charset="0"/>
              <a:cs typeface="+mn-cs"/>
            </a:endParaRPr>
          </a:p>
        </p:txBody>
      </p:sp>
      <p:sp>
        <p:nvSpPr>
          <p:cNvPr id="33795" name="Rectangle 2">
            <a:extLst>
              <a:ext uri="{FF2B5EF4-FFF2-40B4-BE49-F238E27FC236}">
                <a16:creationId xmlns:a16="http://schemas.microsoft.com/office/drawing/2014/main" id="{E78C629D-E300-A94F-A9CD-03E6751F12DF}"/>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E3B4C60B-F472-2A4B-A8E4-A2EA404CE3FF}"/>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sz="1000" dirty="0">
              <a:latin typeface="Arial" charset="0"/>
              <a:ea typeface="宋体" charset="0"/>
            </a:endParaRPr>
          </a:p>
        </p:txBody>
      </p:sp>
    </p:spTree>
    <p:extLst>
      <p:ext uri="{BB962C8B-B14F-4D97-AF65-F5344CB8AC3E}">
        <p14:creationId xmlns:p14="http://schemas.microsoft.com/office/powerpoint/2010/main" val="61639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2" y="0"/>
            <a:ext cx="12192003"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609564" y="3421152"/>
            <a:ext cx="10928729" cy="1871475"/>
          </a:xfrm>
          <a:prstGeom prst="rect">
            <a:avLst/>
          </a:prstGeom>
        </p:spPr>
        <p:txBody>
          <a:bodyPr rtlCol="0" anchor="b">
            <a:noAutofit/>
          </a:bodyPr>
          <a:lstStyle>
            <a:lvl1pPr algn="ctr">
              <a:lnSpc>
                <a:spcPct val="100000"/>
              </a:lnSpc>
              <a:defRPr sz="405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p:nvPr>
        </p:nvSpPr>
        <p:spPr>
          <a:xfrm>
            <a:off x="1293846" y="5432564"/>
            <a:ext cx="9604311" cy="457200"/>
          </a:xfrm>
          <a:prstGeom prst="rect">
            <a:avLst/>
          </a:prstGeom>
        </p:spPr>
        <p:txBody>
          <a:bodyPr rtlCol="0">
            <a:normAutofit/>
          </a:bodyPr>
          <a:lstStyle>
            <a:lvl1pPr marL="0" indent="0" algn="just">
              <a:spcBef>
                <a:spcPts val="0"/>
              </a:spcBef>
              <a:buNone/>
              <a:defRPr sz="1500" b="0">
                <a:solidFill>
                  <a:schemeClr val="accent1">
                    <a:lumMod val="75000"/>
                  </a:schemeClr>
                </a:solidFill>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zh-CN" altLang="en-US" noProof="0" dirty="0"/>
              <a:t>单击以编辑母版副标题样式</a:t>
            </a:r>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F1902921-415F-4ADD-9856-C88A0B19968C}"/>
              </a:ext>
            </a:extLst>
          </p:cNvPr>
          <p:cNvPicPr>
            <a:picLocks noChangeAspect="1"/>
          </p:cNvPicPr>
          <p:nvPr userDrawn="1"/>
        </p:nvPicPr>
        <p:blipFill>
          <a:blip r:embed="rId2"/>
          <a:stretch>
            <a:fillRect/>
          </a:stretch>
        </p:blipFill>
        <p:spPr>
          <a:xfrm>
            <a:off x="1615950" y="156092"/>
            <a:ext cx="9032196"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2" y="0"/>
            <a:ext cx="12192003"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4652147" y="0"/>
            <a:ext cx="7537035"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53938" y="256446"/>
            <a:ext cx="4020263" cy="1560870"/>
          </a:xfrm>
          <a:prstGeom prst="rect">
            <a:avLst/>
          </a:prstGeom>
        </p:spPr>
        <p:txBody>
          <a:bodyPr rtlCol="0" anchor="b">
            <a:normAutofit/>
          </a:bodyPr>
          <a:lstStyle>
            <a:lvl1pPr>
              <a:defRPr sz="24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4" name="文本占位符 3"/>
          <p:cNvSpPr>
            <a:spLocks noGrp="1"/>
          </p:cNvSpPr>
          <p:nvPr>
            <p:ph type="body" sz="half" idx="2"/>
          </p:nvPr>
        </p:nvSpPr>
        <p:spPr>
          <a:xfrm>
            <a:off x="253938" y="2103379"/>
            <a:ext cx="4013441" cy="4093648"/>
          </a:xfrm>
          <a:prstGeom prst="rect">
            <a:avLst/>
          </a:prstGeom>
        </p:spPr>
        <p:txBody>
          <a:bodyPr rtlCol="0">
            <a:normAutofit/>
          </a:bodyPr>
          <a:lstStyle>
            <a:lvl1pPr marL="0" indent="0">
              <a:spcBef>
                <a:spcPts val="900"/>
              </a:spcBef>
              <a:buNone/>
              <a:defRPr sz="1800">
                <a:solidFill>
                  <a:schemeClr val="bg1"/>
                </a:solidFill>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zh-CN" altLang="en-US" noProof="0" dirty="0"/>
              <a:t>编辑母版文本样式</a:t>
            </a:r>
          </a:p>
        </p:txBody>
      </p:sp>
      <p:cxnSp>
        <p:nvCxnSpPr>
          <p:cNvPr id="60" name="直接连接符 59"/>
          <p:cNvCxnSpPr>
            <a:cxnSpLocks/>
          </p:cNvCxnSpPr>
          <p:nvPr userDrawn="1"/>
        </p:nvCxnSpPr>
        <p:spPr>
          <a:xfrm>
            <a:off x="253938" y="1973877"/>
            <a:ext cx="400350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5760246" y="7835016"/>
            <a:ext cx="6128031"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148113" y="6390872"/>
            <a:ext cx="2055651"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2023年3月8日</a:t>
            </a:fld>
            <a:endParaRPr lang="zh-CN" altLang="en-US" dirty="0"/>
          </a:p>
        </p:txBody>
      </p:sp>
      <p:sp>
        <p:nvSpPr>
          <p:cNvPr id="8" name="幻灯片编号占位符 7"/>
          <p:cNvSpPr>
            <a:spLocks noGrp="1"/>
          </p:cNvSpPr>
          <p:nvPr>
            <p:ph type="sldNum" sz="quarter" idx="12"/>
          </p:nvPr>
        </p:nvSpPr>
        <p:spPr>
          <a:xfrm>
            <a:off x="11110639" y="6502497"/>
            <a:ext cx="918883"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
        <p:nvSpPr>
          <p:cNvPr id="63" name="SmartArt 占位符 62">
            <a:extLst>
              <a:ext uri="{FF2B5EF4-FFF2-40B4-BE49-F238E27FC236}">
                <a16:creationId xmlns:a16="http://schemas.microsoft.com/office/drawing/2014/main" id="{3E98ACF1-74AC-4D1D-9784-D1507B787DC3}"/>
              </a:ext>
            </a:extLst>
          </p:cNvPr>
          <p:cNvSpPr>
            <a:spLocks noGrp="1"/>
          </p:cNvSpPr>
          <p:nvPr>
            <p:ph type="dgm" sz="quarter" idx="13"/>
          </p:nvPr>
        </p:nvSpPr>
        <p:spPr>
          <a:xfrm>
            <a:off x="4965858" y="362928"/>
            <a:ext cx="6701535" cy="6027931"/>
          </a:xfrm>
          <a:prstGeom prst="rect">
            <a:avLst/>
          </a:prstGeom>
        </p:spPr>
        <p:txBody>
          <a:bodyPr/>
          <a:lstStyle/>
          <a:p>
            <a:endParaRPr lang="zh-CN" alt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949571" y="1311567"/>
            <a:ext cx="10770648" cy="5157643"/>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1295468" y="188915"/>
            <a:ext cx="9774049" cy="549275"/>
          </a:xfrm>
          <a:prstGeom prst="rect">
            <a:avLst/>
          </a:prstGeom>
        </p:spPr>
        <p:txBody>
          <a:bodyPr/>
          <a:lstStyle>
            <a:lvl1pPr algn="ct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10032437"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07" y="-1"/>
            <a:ext cx="1154943"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560505" y="911864"/>
            <a:ext cx="10169705"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42A2119-1AE2-4352-988F-01393E736B91}"/>
              </a:ext>
            </a:extLst>
          </p:cNvPr>
          <p:cNvPicPr>
            <a:picLocks noChangeAspect="1"/>
          </p:cNvPicPr>
          <p:nvPr userDrawn="1"/>
        </p:nvPicPr>
        <p:blipFill>
          <a:blip r:embed="rId4"/>
          <a:stretch>
            <a:fillRect/>
          </a:stretch>
        </p:blipFill>
        <p:spPr>
          <a:xfrm>
            <a:off x="0" y="1294037"/>
            <a:ext cx="360485" cy="5563965"/>
          </a:xfrm>
          <a:prstGeom prst="rect">
            <a:avLst/>
          </a:prstGeom>
        </p:spPr>
      </p:pic>
    </p:spTree>
    <p:extLst>
      <p:ext uri="{BB962C8B-B14F-4D97-AF65-F5344CB8AC3E}">
        <p14:creationId xmlns:p14="http://schemas.microsoft.com/office/powerpoint/2010/main" val="3592096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1063870" y="1311567"/>
            <a:ext cx="5196255" cy="5157643"/>
          </a:xfrm>
          <a:prstGeom prst="rect">
            <a:avLst/>
          </a:prstGeom>
        </p:spPr>
        <p:txBody>
          <a:bodyPr/>
          <a:lstStyle>
            <a:lvl1pPr eaLnBrk="1" hangingPunct="1">
              <a:defRPr sz="2400" b="1">
                <a:latin typeface="华文楷体" pitchFamily="2" charset="-122"/>
                <a:ea typeface="华文楷体" pitchFamily="2" charset="-122"/>
              </a:defRPr>
            </a:lvl1pPr>
            <a:lvl2pPr eaLnBrk="1" hangingPunct="1">
              <a:defRPr sz="1800" b="1">
                <a:latin typeface="黑体" pitchFamily="2" charset="-122"/>
                <a:ea typeface="黑体" pitchFamily="2" charset="-122"/>
              </a:defRPr>
            </a:lvl2pPr>
            <a:lvl3pPr eaLnBrk="1" hangingPunct="1">
              <a:defRPr b="1"/>
            </a:lvl3pPr>
            <a:lvl4pPr eaLnBrk="1" hangingPunct="1">
              <a:defRPr b="1"/>
            </a:lvl4pPr>
            <a:lvl5pPr eaLnBrk="1"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1295468" y="188915"/>
            <a:ext cx="10536049" cy="549275"/>
          </a:xfrm>
          <a:prstGeom prst="rect">
            <a:avLst/>
          </a:prstGeom>
        </p:spPr>
        <p:txBody>
          <a:bodyPr/>
          <a:lstStyle>
            <a:lvl1pPr algn="ct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10032437"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95465" y="911864"/>
            <a:ext cx="10169705"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a:extLst>
              <a:ext uri="{FF2B5EF4-FFF2-40B4-BE49-F238E27FC236}">
                <a16:creationId xmlns:a16="http://schemas.microsoft.com/office/drawing/2014/main" id="{0459F0E7-C03B-4267-9E79-21788BF62AD8}"/>
              </a:ext>
            </a:extLst>
          </p:cNvPr>
          <p:cNvSpPr>
            <a:spLocks noGrp="1"/>
          </p:cNvSpPr>
          <p:nvPr>
            <p:ph type="dgm" sz="quarter" idx="10"/>
          </p:nvPr>
        </p:nvSpPr>
        <p:spPr>
          <a:xfrm>
            <a:off x="6681789" y="1311566"/>
            <a:ext cx="5343959" cy="5132479"/>
          </a:xfrm>
          <a:prstGeom prst="rect">
            <a:avLst/>
          </a:prstGeom>
        </p:spPr>
        <p:txBody>
          <a:bodyPr/>
          <a:lstStyle/>
          <a:p>
            <a:endParaRPr lang="zh-CN" altLang="en-US"/>
          </a:p>
        </p:txBody>
      </p:sp>
      <p:pic>
        <p:nvPicPr>
          <p:cNvPr id="9" name="图片 8">
            <a:extLst>
              <a:ext uri="{FF2B5EF4-FFF2-40B4-BE49-F238E27FC236}">
                <a16:creationId xmlns:a16="http://schemas.microsoft.com/office/drawing/2014/main" id="{C320ED46-140B-4720-895A-4766D4AC8B3B}"/>
              </a:ext>
            </a:extLst>
          </p:cNvPr>
          <p:cNvPicPr>
            <a:picLocks noChangeAspect="1"/>
          </p:cNvPicPr>
          <p:nvPr userDrawn="1"/>
        </p:nvPicPr>
        <p:blipFill>
          <a:blip r:embed="rId3"/>
          <a:stretch>
            <a:fillRect/>
          </a:stretch>
        </p:blipFill>
        <p:spPr>
          <a:xfrm>
            <a:off x="0" y="1294037"/>
            <a:ext cx="360485" cy="5563965"/>
          </a:xfrm>
          <a:prstGeom prst="rect">
            <a:avLst/>
          </a:prstGeom>
        </p:spPr>
      </p:pic>
      <p:pic>
        <p:nvPicPr>
          <p:cNvPr id="10" name="Picture 9" descr="徽记">
            <a:extLst>
              <a:ext uri="{FF2B5EF4-FFF2-40B4-BE49-F238E27FC236}">
                <a16:creationId xmlns:a16="http://schemas.microsoft.com/office/drawing/2014/main" id="{4A4E774C-3524-DD43-8056-8DD31985FA7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5207" y="-1"/>
            <a:ext cx="149204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7955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2" y="0"/>
            <a:ext cx="5202767" cy="668780"/>
          </a:xfrm>
          <a:prstGeom prst="rect">
            <a:avLst/>
          </a:prstGeom>
        </p:spPr>
        <p:txBody>
          <a:bodyPr rtlCol="0"/>
          <a:lstStyle>
            <a:lvl1pPr>
              <a:lnSpc>
                <a:spcPct val="130000"/>
              </a:lnSpc>
              <a:defRPr sz="2400"/>
            </a:lvl1pPr>
          </a:lstStyle>
          <a:p>
            <a:pPr rtl="0"/>
            <a:r>
              <a:rPr lang="zh-CN" altLang="en-US" dirty="0"/>
              <a:t>单击此处编辑母版标题样式</a:t>
            </a:r>
          </a:p>
        </p:txBody>
      </p:sp>
      <p:sp>
        <p:nvSpPr>
          <p:cNvPr id="8" name="矩形 7"/>
          <p:cNvSpPr/>
          <p:nvPr userDrawn="1"/>
        </p:nvSpPr>
        <p:spPr>
          <a:xfrm>
            <a:off x="1"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内容占位符 2">
            <a:extLst>
              <a:ext uri="{FF2B5EF4-FFF2-40B4-BE49-F238E27FC236}">
                <a16:creationId xmlns:a16="http://schemas.microsoft.com/office/drawing/2014/main" id="{72AD38CD-DEEA-4237-8C89-6CDAF7B31787}"/>
              </a:ext>
            </a:extLst>
          </p:cNvPr>
          <p:cNvSpPr>
            <a:spLocks noGrp="1"/>
          </p:cNvSpPr>
          <p:nvPr>
            <p:ph idx="1"/>
          </p:nvPr>
        </p:nvSpPr>
        <p:spPr>
          <a:xfrm>
            <a:off x="483578" y="993531"/>
            <a:ext cx="11236641" cy="5475677"/>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7051" y="1196975"/>
            <a:ext cx="5562600"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2851" y="1196975"/>
            <a:ext cx="5564716"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7416652"/>
      </p:ext>
    </p:extLst>
  </p:cSld>
  <p:clrMapOvr>
    <a:masterClrMapping/>
  </p:clrMapOvr>
  <p:transition>
    <p:sndAc>
      <p:stSnd>
        <p:snd r:embed="rId1" name="chimes.wav"/>
      </p:stSnd>
    </p:sndAc>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9" r:id="rId3"/>
    <p:sldLayoutId id="2147483661" r:id="rId4"/>
    <p:sldLayoutId id="2147483652" r:id="rId5"/>
    <p:sldLayoutId id="214748366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hyperlink" Target="http://zh.wikipedia.org/wiki/File:Dining_philosophers.png" TargetMode="External"/><Relationship Id="rId2" Type="http://schemas.openxmlformats.org/officeDocument/2006/relationships/notesSlide" Target="../notesSlides/notesSlide116.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37.xml"/><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28.png"/><Relationship Id="rId5" Type="http://schemas.openxmlformats.org/officeDocument/2006/relationships/image" Target="../media/image27.wmf"/><Relationship Id="rId4" Type="http://schemas.openxmlformats.org/officeDocument/2006/relationships/oleObject" Target="../embeddings/oleObject3.bin"/></Relationships>
</file>

<file path=ppt/slides/_rels/slide1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8.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39.xml"/><Relationship Id="rId7" Type="http://schemas.openxmlformats.org/officeDocument/2006/relationships/image" Target="../media/image32.emf"/><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31.emf"/><Relationship Id="rId4" Type="http://schemas.openxmlformats.org/officeDocument/2006/relationships/oleObject" Target="../embeddings/oleObject4.bin"/></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3" Type="http://schemas.openxmlformats.org/officeDocument/2006/relationships/hyperlink" Target="http://baike.baidu.com/view/1053.htm" TargetMode="External"/><Relationship Id="rId2" Type="http://schemas.openxmlformats.org/officeDocument/2006/relationships/hyperlink" Target="http://baike.baidu.com/view/1461738.htm" TargetMode="Externa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66.xml"/><Relationship Id="rId1" Type="http://schemas.openxmlformats.org/officeDocument/2006/relationships/slideLayout" Target="../slideLayouts/slideLayout3.xml"/><Relationship Id="rId4" Type="http://schemas.openxmlformats.org/officeDocument/2006/relationships/image" Target="../media/image42.emf"/></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70.xml"/><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28.png"/><Relationship Id="rId5" Type="http://schemas.openxmlformats.org/officeDocument/2006/relationships/image" Target="../media/image44.png"/><Relationship Id="rId4" Type="http://schemas.openxmlformats.org/officeDocument/2006/relationships/oleObject" Target="../embeddings/oleObject6.bin"/></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2.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968212" y="3423113"/>
            <a:ext cx="8634845" cy="1403606"/>
          </a:xfrm>
        </p:spPr>
        <p:txBody>
          <a:bodyPr/>
          <a:lstStyle/>
          <a:p>
            <a:r>
              <a:rPr lang="zh-CN" altLang="en-US">
                <a:sym typeface="+mn-lt"/>
              </a:rPr>
              <a:t>第二章  </a:t>
            </a:r>
            <a:r>
              <a:rPr lang="zh-CN" altLang="zh-CN"/>
              <a:t>进程管理 </a:t>
            </a:r>
            <a:endParaRPr lang="zh-CN" altLang="en-US" dirty="0">
              <a:sym typeface="+mn-lt"/>
            </a:endParaRPr>
          </a:p>
        </p:txBody>
      </p:sp>
      <p:sp>
        <p:nvSpPr>
          <p:cNvPr id="3" name="副标题 2">
            <a:extLst>
              <a:ext uri="{FF2B5EF4-FFF2-40B4-BE49-F238E27FC236}">
                <a16:creationId xmlns:a16="http://schemas.microsoft.com/office/drawing/2014/main" id="{0C0B04D3-02B3-0C4D-9E7E-DF2CD0FF5AF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3">
            <a:extLst>
              <a:ext uri="{FF2B5EF4-FFF2-40B4-BE49-F238E27FC236}">
                <a16:creationId xmlns:a16="http://schemas.microsoft.com/office/drawing/2014/main" id="{489A9002-DF29-0D41-B5DC-42DFE67BD810}"/>
              </a:ext>
            </a:extLst>
          </p:cNvPr>
          <p:cNvSpPr>
            <a:spLocks noGrp="1" noChangeArrowheads="1"/>
          </p:cNvSpPr>
          <p:nvPr>
            <p:ph idx="1"/>
          </p:nvPr>
        </p:nvSpPr>
        <p:spPr>
          <a:xfrm>
            <a:off x="1273629" y="1877420"/>
            <a:ext cx="10417628" cy="4386902"/>
          </a:xfrm>
        </p:spPr>
        <p:txBody>
          <a:bodyPr/>
          <a:lstStyle/>
          <a:p>
            <a:pPr marL="673894" indent="-673894" algn="just">
              <a:lnSpc>
                <a:spcPct val="150000"/>
              </a:lnSpc>
              <a:spcBef>
                <a:spcPct val="30000"/>
              </a:spcBef>
              <a:buNone/>
              <a:defRPr/>
            </a:pPr>
            <a:r>
              <a:rPr lang="en-US" altLang="zh-CN" b="0" dirty="0">
                <a:solidFill>
                  <a:srgbClr val="0000CC"/>
                </a:solidFill>
                <a:latin typeface="+mj-ea"/>
                <a:ea typeface="+mj-ea"/>
              </a:rPr>
              <a:t>1</a:t>
            </a:r>
            <a:r>
              <a:rPr lang="zh-CN" altLang="en-US" b="0" dirty="0">
                <a:solidFill>
                  <a:srgbClr val="0000CC"/>
                </a:solidFill>
                <a:latin typeface="+mj-ea"/>
                <a:ea typeface="+mj-ea"/>
              </a:rPr>
              <a:t>）间断性</a:t>
            </a:r>
            <a:r>
              <a:rPr lang="zh-CN" altLang="en-US" b="0" dirty="0">
                <a:latin typeface="+mj-ea"/>
                <a:ea typeface="+mj-ea"/>
              </a:rPr>
              <a:t>：由于它们共享系统资源，以及为完成同一项任务而相互合作，致使在这些并发执行的程序之间，形成了相互制约的关系。相互制约将导致并发程序具有“执行</a:t>
            </a:r>
            <a:r>
              <a:rPr lang="en-US" altLang="zh-CN" b="0" dirty="0">
                <a:latin typeface="+mj-ea"/>
                <a:ea typeface="+mj-ea"/>
              </a:rPr>
              <a:t>——</a:t>
            </a:r>
            <a:r>
              <a:rPr lang="zh-CN" altLang="en-US" b="0" dirty="0">
                <a:latin typeface="+mj-ea"/>
                <a:ea typeface="+mj-ea"/>
              </a:rPr>
              <a:t>暂停</a:t>
            </a:r>
            <a:r>
              <a:rPr lang="en-US" altLang="zh-CN" b="0" dirty="0">
                <a:latin typeface="+mj-ea"/>
                <a:ea typeface="+mj-ea"/>
              </a:rPr>
              <a:t>——</a:t>
            </a:r>
            <a:r>
              <a:rPr lang="zh-CN" altLang="en-US" b="0" dirty="0">
                <a:latin typeface="+mj-ea"/>
                <a:ea typeface="+mj-ea"/>
              </a:rPr>
              <a:t>执行”这种间断性的活动规律。</a:t>
            </a:r>
          </a:p>
          <a:p>
            <a:pPr marL="673894" indent="-673894" algn="just">
              <a:lnSpc>
                <a:spcPct val="150000"/>
              </a:lnSpc>
              <a:spcBef>
                <a:spcPct val="30000"/>
              </a:spcBef>
              <a:buNone/>
              <a:defRPr/>
            </a:pPr>
            <a:r>
              <a:rPr lang="en-US" altLang="zh-CN" b="0" dirty="0">
                <a:solidFill>
                  <a:srgbClr val="0000CC"/>
                </a:solidFill>
                <a:latin typeface="+mj-ea"/>
                <a:ea typeface="+mj-ea"/>
              </a:rPr>
              <a:t>2</a:t>
            </a:r>
            <a:r>
              <a:rPr lang="zh-CN" altLang="en-US" b="0" dirty="0">
                <a:solidFill>
                  <a:srgbClr val="0000CC"/>
                </a:solidFill>
                <a:latin typeface="+mj-ea"/>
                <a:ea typeface="+mj-ea"/>
              </a:rPr>
              <a:t>）失去封闭性：</a:t>
            </a:r>
            <a:r>
              <a:rPr lang="zh-CN" altLang="en-US" b="0" dirty="0">
                <a:latin typeface="+mj-ea"/>
                <a:ea typeface="+mj-ea"/>
              </a:rPr>
              <a:t>是多个程序共享系统中的各种资源，因而这些资源的状态将由多个程序来改变，致使程序的运行已失去了封闭性。  </a:t>
            </a:r>
          </a:p>
          <a:p>
            <a:pPr marL="673894" indent="-673894" algn="just">
              <a:lnSpc>
                <a:spcPct val="150000"/>
              </a:lnSpc>
              <a:spcBef>
                <a:spcPct val="30000"/>
              </a:spcBef>
              <a:buNone/>
              <a:defRPr/>
            </a:pPr>
            <a:r>
              <a:rPr lang="en-US" altLang="zh-CN" b="0" dirty="0">
                <a:solidFill>
                  <a:srgbClr val="0000CC"/>
                </a:solidFill>
                <a:latin typeface="+mj-ea"/>
                <a:ea typeface="+mj-ea"/>
              </a:rPr>
              <a:t>3</a:t>
            </a:r>
            <a:r>
              <a:rPr lang="zh-CN" altLang="en-US" b="0" dirty="0">
                <a:solidFill>
                  <a:srgbClr val="0000CC"/>
                </a:solidFill>
                <a:latin typeface="+mj-ea"/>
                <a:ea typeface="+mj-ea"/>
              </a:rPr>
              <a:t>）不可再现性</a:t>
            </a:r>
            <a:r>
              <a:rPr lang="zh-CN" altLang="en-US" b="0" dirty="0">
                <a:latin typeface="+mj-ea"/>
                <a:ea typeface="+mj-ea"/>
              </a:rPr>
              <a:t>：程序在并发执行时，由于失去了封闭性，导致不可再现性 。</a:t>
            </a:r>
          </a:p>
        </p:txBody>
      </p:sp>
      <p:sp>
        <p:nvSpPr>
          <p:cNvPr id="23554" name="Rectangle 2">
            <a:extLst>
              <a:ext uri="{FF2B5EF4-FFF2-40B4-BE49-F238E27FC236}">
                <a16:creationId xmlns:a16="http://schemas.microsoft.com/office/drawing/2014/main" id="{E24962C7-9627-6C46-9FFB-E93A0E29B03B}"/>
              </a:ext>
            </a:extLst>
          </p:cNvPr>
          <p:cNvSpPr>
            <a:spLocks noGrp="1" noChangeArrowheads="1"/>
          </p:cNvSpPr>
          <p:nvPr>
            <p:ph type="title"/>
          </p:nvPr>
        </p:nvSpPr>
        <p:spPr>
          <a:xfrm>
            <a:off x="1134836" y="1409870"/>
            <a:ext cx="7054301" cy="753666"/>
          </a:xfrm>
        </p:spPr>
        <p:txBody>
          <a:bodyPr/>
          <a:lstStyle/>
          <a:p>
            <a:pPr algn="l" eaLnBrk="1" hangingPunct="1">
              <a:defRPr/>
            </a:pPr>
            <a:r>
              <a:rPr lang="en-US" altLang="zh-CN" sz="2800" dirty="0"/>
              <a:t> 2</a:t>
            </a:r>
            <a:r>
              <a:rPr lang="zh-CN" altLang="en-US" sz="2800" dirty="0"/>
              <a:t>．程序并发执行时的特征 </a:t>
            </a:r>
          </a:p>
        </p:txBody>
      </p:sp>
      <p:sp>
        <p:nvSpPr>
          <p:cNvPr id="5" name="Rectangle 2">
            <a:extLst>
              <a:ext uri="{FF2B5EF4-FFF2-40B4-BE49-F238E27FC236}">
                <a16:creationId xmlns:a16="http://schemas.microsoft.com/office/drawing/2014/main" id="{60EEC64D-5DEC-AD45-AC0E-BBB66E85CB41}"/>
              </a:ext>
            </a:extLst>
          </p:cNvPr>
          <p:cNvSpPr txBox="1">
            <a:spLocks noChangeArrowheads="1"/>
          </p:cNvSpPr>
          <p:nvPr/>
        </p:nvSpPr>
        <p:spPr>
          <a:xfrm>
            <a:off x="6528707" y="434315"/>
            <a:ext cx="5587093"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2.1.3 </a:t>
            </a:r>
            <a:r>
              <a:rPr lang="zh-CN" altLang="en-US" sz="2800" dirty="0">
                <a:latin typeface="+mj-ea"/>
                <a:ea typeface="+mj-ea"/>
              </a:rPr>
              <a:t>程序的</a:t>
            </a:r>
            <a:r>
              <a:rPr lang="zh-CN" altLang="en-US" sz="2800" dirty="0">
                <a:solidFill>
                  <a:srgbClr val="FF0000"/>
                </a:solidFill>
                <a:latin typeface="+mj-ea"/>
                <a:ea typeface="+mj-ea"/>
              </a:rPr>
              <a:t>并发</a:t>
            </a:r>
            <a:r>
              <a:rPr lang="zh-CN" altLang="en-US" sz="2800" dirty="0">
                <a:latin typeface="+mj-ea"/>
                <a:ea typeface="+mj-ea"/>
              </a:rPr>
              <a:t>执行及其特征</a:t>
            </a:r>
          </a:p>
        </p:txBody>
      </p:sp>
      <p:sp>
        <p:nvSpPr>
          <p:cNvPr id="6" name="Rectangle 4">
            <a:extLst>
              <a:ext uri="{FF2B5EF4-FFF2-40B4-BE49-F238E27FC236}">
                <a16:creationId xmlns:a16="http://schemas.microsoft.com/office/drawing/2014/main" id="{FAA06B02-4E2D-3B48-8ED8-AF588D25CEE3}"/>
              </a:ext>
            </a:extLst>
          </p:cNvPr>
          <p:cNvSpPr>
            <a:spLocks noChangeArrowheads="1"/>
          </p:cNvSpPr>
          <p:nvPr/>
        </p:nvSpPr>
        <p:spPr bwMode="auto">
          <a:xfrm>
            <a:off x="1363437" y="363890"/>
            <a:ext cx="44577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spTree>
    <p:extLst>
      <p:ext uri="{BB962C8B-B14F-4D97-AF65-F5344CB8AC3E}">
        <p14:creationId xmlns:p14="http://schemas.microsoft.com/office/powerpoint/2010/main" val="284173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animEffect transition="in" filter="wipe(left)">
                                      <p:cBhvr>
                                        <p:cTn id="7" dur="500"/>
                                        <p:tgtEl>
                                          <p:spTgt spid="4587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8755">
                                            <p:txEl>
                                              <p:pRg st="1" end="1"/>
                                            </p:txEl>
                                          </p:spTgt>
                                        </p:tgtEl>
                                        <p:attrNameLst>
                                          <p:attrName>style.visibility</p:attrName>
                                        </p:attrNameLst>
                                      </p:cBhvr>
                                      <p:to>
                                        <p:strVal val="visible"/>
                                      </p:to>
                                    </p:set>
                                    <p:animEffect transition="in" filter="wipe(left)">
                                      <p:cBhvr>
                                        <p:cTn id="12" dur="500"/>
                                        <p:tgtEl>
                                          <p:spTgt spid="4587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8755">
                                            <p:txEl>
                                              <p:pRg st="2" end="2"/>
                                            </p:txEl>
                                          </p:spTgt>
                                        </p:tgtEl>
                                        <p:attrNameLst>
                                          <p:attrName>style.visibility</p:attrName>
                                        </p:attrNameLst>
                                      </p:cBhvr>
                                      <p:to>
                                        <p:strVal val="visible"/>
                                      </p:to>
                                    </p:set>
                                    <p:animEffect transition="in" filter="wipe(left)">
                                      <p:cBhvr>
                                        <p:cTn id="17" dur="500"/>
                                        <p:tgtEl>
                                          <p:spTgt spid="458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1546" y="2034354"/>
            <a:ext cx="9325155" cy="4413516"/>
          </a:xfrm>
          <a:prstGeom prst="rect">
            <a:avLst/>
          </a:prstGeom>
        </p:spPr>
        <p:txBody>
          <a:bodyPr wrap="square">
            <a:spAutoFit/>
          </a:bodyPr>
          <a:lstStyle/>
          <a:p>
            <a:pPr marL="714375" indent="-714375" algn="just">
              <a:lnSpc>
                <a:spcPct val="120000"/>
              </a:lnSpc>
              <a:defRPr/>
            </a:pPr>
            <a:r>
              <a:rPr lang="en-US" altLang="zh-CN" b="1" dirty="0" err="1">
                <a:solidFill>
                  <a:srgbClr val="FF0000"/>
                </a:solidFill>
                <a:latin typeface="+mj-ea"/>
                <a:ea typeface="+mj-ea"/>
              </a:rPr>
              <a:t>Swait</a:t>
            </a:r>
            <a:r>
              <a:rPr lang="zh-CN" altLang="en-US" b="1" dirty="0">
                <a:latin typeface="+mj-ea"/>
                <a:ea typeface="+mj-ea"/>
              </a:rPr>
              <a:t>（</a:t>
            </a:r>
            <a:r>
              <a:rPr lang="en-US" altLang="zh-CN" b="1" dirty="0">
                <a:latin typeface="+mj-ea"/>
                <a:ea typeface="+mj-ea"/>
              </a:rPr>
              <a:t>S1</a:t>
            </a:r>
            <a:r>
              <a:rPr lang="zh-CN" altLang="en-US" b="1" dirty="0">
                <a:latin typeface="+mj-ea"/>
                <a:ea typeface="+mj-ea"/>
              </a:rPr>
              <a:t>，</a:t>
            </a:r>
            <a:r>
              <a:rPr lang="en-US" altLang="zh-CN" b="1" dirty="0">
                <a:latin typeface="+mj-ea"/>
                <a:ea typeface="+mj-ea"/>
              </a:rPr>
              <a:t>S2</a:t>
            </a:r>
            <a:r>
              <a:rPr lang="zh-CN" altLang="en-US" b="1" dirty="0">
                <a:latin typeface="+mj-ea"/>
                <a:ea typeface="+mj-ea"/>
              </a:rPr>
              <a:t>，</a:t>
            </a:r>
            <a:r>
              <a:rPr lang="en-US" altLang="zh-CN" b="1" dirty="0">
                <a:latin typeface="+mj-ea"/>
                <a:ea typeface="+mj-ea"/>
              </a:rPr>
              <a:t>···</a:t>
            </a:r>
            <a:r>
              <a:rPr lang="zh-CN" altLang="en-US" b="1" dirty="0">
                <a:latin typeface="+mj-ea"/>
                <a:ea typeface="+mj-ea"/>
              </a:rPr>
              <a:t>，</a:t>
            </a:r>
            <a:r>
              <a:rPr lang="en-US" altLang="zh-CN" b="1" dirty="0">
                <a:latin typeface="+mj-ea"/>
                <a:ea typeface="+mj-ea"/>
              </a:rPr>
              <a:t>Sn </a:t>
            </a:r>
            <a:r>
              <a:rPr lang="zh-CN" altLang="en-US" b="1" dirty="0">
                <a:latin typeface="+mj-ea"/>
                <a:ea typeface="+mj-ea"/>
              </a:rPr>
              <a:t>） </a:t>
            </a:r>
            <a:r>
              <a:rPr lang="en-US" altLang="zh-Hans" b="1" dirty="0">
                <a:latin typeface="+mj-ea"/>
                <a:ea typeface="+mj-ea"/>
              </a:rPr>
              <a:t>{</a:t>
            </a:r>
            <a:endParaRPr lang="zh-CN" altLang="en-US" b="1" dirty="0">
              <a:latin typeface="+mj-ea"/>
              <a:ea typeface="+mj-ea"/>
            </a:endParaRPr>
          </a:p>
          <a:p>
            <a:pPr marL="714375" indent="-714375" algn="just">
              <a:lnSpc>
                <a:spcPct val="120000"/>
              </a:lnSpc>
              <a:defRPr/>
            </a:pPr>
            <a:r>
              <a:rPr lang="zh-CN" altLang="en-US" b="1" dirty="0">
                <a:latin typeface="+mj-ea"/>
                <a:ea typeface="+mj-ea"/>
              </a:rPr>
              <a:t>     </a:t>
            </a:r>
            <a:r>
              <a:rPr lang="en-US" altLang="zh-Hans" b="1" dirty="0">
                <a:latin typeface="+mj-ea"/>
                <a:ea typeface="+mj-ea"/>
              </a:rPr>
              <a:t>while</a:t>
            </a:r>
            <a:r>
              <a:rPr lang="zh-Hans" altLang="en-US" b="1" dirty="0">
                <a:latin typeface="+mj-ea"/>
                <a:ea typeface="+mj-ea"/>
              </a:rPr>
              <a:t>（</a:t>
            </a:r>
            <a:r>
              <a:rPr lang="en-US" altLang="zh-Hans" b="1" dirty="0">
                <a:latin typeface="+mj-ea"/>
                <a:ea typeface="+mj-ea"/>
              </a:rPr>
              <a:t>true</a:t>
            </a:r>
            <a:r>
              <a:rPr lang="zh-Hans" altLang="en-US" b="1" dirty="0">
                <a:latin typeface="+mj-ea"/>
                <a:ea typeface="+mj-ea"/>
              </a:rPr>
              <a:t>）</a:t>
            </a:r>
            <a:r>
              <a:rPr lang="en-US" altLang="zh-Hans" b="1" dirty="0">
                <a:latin typeface="+mj-ea"/>
                <a:ea typeface="+mj-ea"/>
              </a:rPr>
              <a:t>{</a:t>
            </a:r>
          </a:p>
          <a:p>
            <a:pPr marL="714375" indent="-714375" algn="just">
              <a:lnSpc>
                <a:spcPct val="120000"/>
              </a:lnSpc>
              <a:defRPr/>
            </a:pPr>
            <a:r>
              <a:rPr lang="zh-CN" altLang="en-US" b="1" dirty="0">
                <a:latin typeface="+mj-ea"/>
                <a:ea typeface="+mj-ea"/>
              </a:rPr>
              <a:t> </a:t>
            </a:r>
            <a:r>
              <a:rPr lang="zh-Hans" altLang="en-US" b="1" dirty="0">
                <a:latin typeface="+mj-ea"/>
                <a:ea typeface="+mj-ea"/>
              </a:rPr>
              <a:t>       </a:t>
            </a:r>
            <a:r>
              <a:rPr lang="zh-CN" altLang="en-US" b="1" dirty="0">
                <a:latin typeface="+mj-ea"/>
                <a:ea typeface="+mj-ea"/>
              </a:rPr>
              <a:t> </a:t>
            </a:r>
            <a:r>
              <a:rPr lang="en-US" altLang="zh-CN" b="1" dirty="0">
                <a:latin typeface="+mj-ea"/>
                <a:ea typeface="+mj-ea"/>
              </a:rPr>
              <a:t>if</a:t>
            </a:r>
            <a:r>
              <a:rPr lang="zh-Hans" altLang="en-US" b="1" dirty="0">
                <a:latin typeface="+mj-ea"/>
                <a:ea typeface="+mj-ea"/>
              </a:rPr>
              <a:t>（</a:t>
            </a:r>
            <a:r>
              <a:rPr lang="en-US" altLang="zh-CN" b="1" dirty="0">
                <a:latin typeface="+mj-ea"/>
                <a:ea typeface="+mj-ea"/>
              </a:rPr>
              <a:t> S1≥1 </a:t>
            </a:r>
            <a:r>
              <a:rPr lang="en-US" altLang="zh-CN" b="1" dirty="0">
                <a:solidFill>
                  <a:srgbClr val="0000FF"/>
                </a:solidFill>
                <a:latin typeface="+mj-ea"/>
                <a:ea typeface="+mj-ea"/>
              </a:rPr>
              <a:t>and</a:t>
            </a:r>
            <a:r>
              <a:rPr lang="en-US" altLang="zh-CN" b="1" dirty="0">
                <a:latin typeface="+mj-ea"/>
                <a:ea typeface="+mj-ea"/>
              </a:rPr>
              <a:t> S2≥1 </a:t>
            </a:r>
            <a:r>
              <a:rPr lang="en-US" altLang="zh-CN" b="1" dirty="0">
                <a:solidFill>
                  <a:srgbClr val="0000FF"/>
                </a:solidFill>
                <a:latin typeface="+mj-ea"/>
                <a:ea typeface="+mj-ea"/>
              </a:rPr>
              <a:t>and…and </a:t>
            </a:r>
            <a:r>
              <a:rPr lang="en-US" altLang="zh-CN" b="1" dirty="0">
                <a:latin typeface="+mj-ea"/>
                <a:ea typeface="+mj-ea"/>
              </a:rPr>
              <a:t>Sn≥1 </a:t>
            </a:r>
            <a:r>
              <a:rPr lang="zh-Hans" altLang="en-US" b="1" dirty="0">
                <a:latin typeface="+mj-ea"/>
                <a:ea typeface="+mj-ea"/>
              </a:rPr>
              <a:t>）</a:t>
            </a:r>
            <a:r>
              <a:rPr lang="en-US" altLang="zh-Hans" b="1" dirty="0">
                <a:latin typeface="+mj-ea"/>
                <a:ea typeface="+mj-ea"/>
              </a:rPr>
              <a:t>{</a:t>
            </a:r>
            <a:endParaRPr lang="en-US" altLang="zh-CN" b="1" dirty="0">
              <a:latin typeface="+mj-ea"/>
              <a:ea typeface="+mj-ea"/>
            </a:endParaRPr>
          </a:p>
          <a:p>
            <a:pPr marL="714375" indent="-714375" algn="just">
              <a:lnSpc>
                <a:spcPct val="120000"/>
              </a:lnSpc>
              <a:defRPr/>
            </a:pPr>
            <a:r>
              <a:rPr lang="en-US" altLang="zh-CN" b="1" dirty="0">
                <a:latin typeface="+mj-ea"/>
                <a:ea typeface="+mj-ea"/>
              </a:rPr>
              <a:t>            for </a:t>
            </a:r>
            <a:r>
              <a:rPr lang="en-US" altLang="zh-Hans" b="1" dirty="0">
                <a:latin typeface="+mj-ea"/>
                <a:ea typeface="+mj-ea"/>
              </a:rPr>
              <a:t>(</a:t>
            </a:r>
            <a:r>
              <a:rPr lang="en-US" altLang="zh-CN" b="1" dirty="0" err="1">
                <a:latin typeface="+mj-ea"/>
                <a:ea typeface="+mj-ea"/>
              </a:rPr>
              <a:t>i</a:t>
            </a:r>
            <a:r>
              <a:rPr lang="zh-CN" altLang="en-US" b="1" dirty="0">
                <a:latin typeface="+mj-ea"/>
                <a:ea typeface="+mj-ea"/>
              </a:rPr>
              <a:t> </a:t>
            </a:r>
            <a:r>
              <a:rPr lang="en-US" altLang="zh-CN" b="1" dirty="0">
                <a:latin typeface="+mj-ea"/>
                <a:ea typeface="+mj-ea"/>
              </a:rPr>
              <a:t>= 1 </a:t>
            </a:r>
            <a:r>
              <a:rPr lang="en-US" altLang="zh-Hans" b="1" dirty="0">
                <a:latin typeface="+mj-ea"/>
                <a:ea typeface="+mj-ea"/>
              </a:rPr>
              <a:t>;</a:t>
            </a:r>
            <a:r>
              <a:rPr lang="zh-Hans" altLang="en-US" b="1" dirty="0">
                <a:latin typeface="+mj-ea"/>
                <a:ea typeface="+mj-ea"/>
              </a:rPr>
              <a:t> </a:t>
            </a:r>
            <a:r>
              <a:rPr lang="en-US" altLang="zh-Hans" b="1" dirty="0" err="1">
                <a:latin typeface="+mj-ea"/>
                <a:ea typeface="+mj-ea"/>
              </a:rPr>
              <a:t>i</a:t>
            </a:r>
            <a:r>
              <a:rPr lang="en-US" altLang="zh-Hans" b="1" dirty="0">
                <a:latin typeface="+mj-ea"/>
                <a:ea typeface="+mj-ea"/>
              </a:rPr>
              <a:t>&lt;=</a:t>
            </a:r>
            <a:r>
              <a:rPr lang="en-US" altLang="zh-CN" b="1" dirty="0">
                <a:latin typeface="+mj-ea"/>
                <a:ea typeface="+mj-ea"/>
              </a:rPr>
              <a:t> n</a:t>
            </a:r>
            <a:r>
              <a:rPr lang="en-US" altLang="zh-Hans" b="1" dirty="0">
                <a:latin typeface="+mj-ea"/>
                <a:ea typeface="+mj-ea"/>
              </a:rPr>
              <a:t>;</a:t>
            </a:r>
            <a:r>
              <a:rPr lang="zh-Hans" altLang="en-US" b="1" dirty="0">
                <a:latin typeface="+mj-ea"/>
                <a:ea typeface="+mj-ea"/>
              </a:rPr>
              <a:t> </a:t>
            </a:r>
            <a:r>
              <a:rPr lang="en-US" altLang="zh-Hans" b="1" dirty="0" err="1">
                <a:latin typeface="+mj-ea"/>
                <a:ea typeface="+mj-ea"/>
              </a:rPr>
              <a:t>i</a:t>
            </a:r>
            <a:r>
              <a:rPr lang="en-US" altLang="zh-Hans" b="1" dirty="0">
                <a:latin typeface="+mj-ea"/>
                <a:ea typeface="+mj-ea"/>
              </a:rPr>
              <a:t>++){</a:t>
            </a:r>
            <a:endParaRPr lang="en-US" altLang="zh-CN" b="1" dirty="0">
              <a:latin typeface="+mj-ea"/>
              <a:ea typeface="+mj-ea"/>
            </a:endParaRPr>
          </a:p>
          <a:p>
            <a:pPr marL="714375" indent="-714375" algn="just">
              <a:lnSpc>
                <a:spcPct val="120000"/>
              </a:lnSpc>
              <a:defRPr/>
            </a:pPr>
            <a:r>
              <a:rPr lang="en-US" altLang="zh-CN" b="1" dirty="0">
                <a:latin typeface="+mj-ea"/>
                <a:ea typeface="+mj-ea"/>
              </a:rPr>
              <a:t>                     Si</a:t>
            </a:r>
            <a:r>
              <a:rPr lang="zh-CN" altLang="en-US" b="1" dirty="0">
                <a:latin typeface="+mj-ea"/>
                <a:ea typeface="+mj-ea"/>
              </a:rPr>
              <a:t> </a:t>
            </a:r>
            <a:r>
              <a:rPr lang="en-US" altLang="zh-CN" b="1" dirty="0">
                <a:latin typeface="+mj-ea"/>
                <a:ea typeface="+mj-ea"/>
              </a:rPr>
              <a:t>=  Si – 1</a:t>
            </a:r>
            <a:r>
              <a:rPr lang="en-US" altLang="zh-Hans" b="1" dirty="0">
                <a:latin typeface="+mj-ea"/>
                <a:ea typeface="+mj-ea"/>
              </a:rPr>
              <a:t>;</a:t>
            </a:r>
            <a:endParaRPr lang="zh-CN" altLang="en-US" b="1" dirty="0">
              <a:latin typeface="+mj-ea"/>
              <a:ea typeface="+mj-ea"/>
            </a:endParaRPr>
          </a:p>
          <a:p>
            <a:pPr marL="714375" indent="-714375" algn="just">
              <a:lnSpc>
                <a:spcPct val="120000"/>
              </a:lnSpc>
              <a:defRPr/>
            </a:pPr>
            <a:r>
              <a:rPr lang="zh-CN" altLang="en-US" b="1" dirty="0">
                <a:latin typeface="+mj-ea"/>
                <a:ea typeface="+mj-ea"/>
              </a:rPr>
              <a:t>             </a:t>
            </a:r>
            <a:r>
              <a:rPr lang="en-US" altLang="zh-Hans" b="1" dirty="0">
                <a:latin typeface="+mj-ea"/>
                <a:ea typeface="+mj-ea"/>
              </a:rPr>
              <a:t>}</a:t>
            </a:r>
          </a:p>
          <a:p>
            <a:pPr marL="714375" indent="-714375" algn="just">
              <a:lnSpc>
                <a:spcPct val="120000"/>
              </a:lnSpc>
              <a:defRPr/>
            </a:pPr>
            <a:r>
              <a:rPr lang="zh-Hans" altLang="en-US" b="1" dirty="0">
                <a:latin typeface="+mj-ea"/>
                <a:ea typeface="+mj-ea"/>
              </a:rPr>
              <a:t>             </a:t>
            </a:r>
            <a:r>
              <a:rPr lang="en-US" altLang="zh-Hans" b="1" dirty="0">
                <a:latin typeface="+mj-ea"/>
                <a:ea typeface="+mj-ea"/>
              </a:rPr>
              <a:t>break;</a:t>
            </a:r>
            <a:endParaRPr lang="en-US" altLang="zh-CN" b="1" dirty="0">
              <a:latin typeface="+mj-ea"/>
              <a:ea typeface="+mj-ea"/>
            </a:endParaRPr>
          </a:p>
          <a:p>
            <a:pPr marL="714375" indent="-714375" algn="just">
              <a:lnSpc>
                <a:spcPct val="120000"/>
              </a:lnSpc>
              <a:defRPr/>
            </a:pPr>
            <a:r>
              <a:rPr lang="en-US" altLang="zh-CN" b="1" dirty="0">
                <a:latin typeface="+mj-ea"/>
                <a:ea typeface="+mj-ea"/>
              </a:rPr>
              <a:t>        </a:t>
            </a:r>
            <a:r>
              <a:rPr lang="en-US" altLang="zh-Hans" b="1" dirty="0">
                <a:latin typeface="+mj-ea"/>
                <a:ea typeface="+mj-ea"/>
              </a:rPr>
              <a:t>}</a:t>
            </a:r>
            <a:r>
              <a:rPr lang="en-US" altLang="zh-CN" b="1" dirty="0">
                <a:latin typeface="+mj-ea"/>
                <a:ea typeface="+mj-ea"/>
              </a:rPr>
              <a:t>else</a:t>
            </a:r>
            <a:r>
              <a:rPr lang="en-US" altLang="zh-Hans" b="1" dirty="0">
                <a:latin typeface="+mj-ea"/>
                <a:ea typeface="+mj-ea"/>
              </a:rPr>
              <a:t>{</a:t>
            </a:r>
            <a:endParaRPr lang="en-US" altLang="zh-CN" b="1" dirty="0">
              <a:latin typeface="+mj-ea"/>
              <a:ea typeface="+mj-ea"/>
            </a:endParaRPr>
          </a:p>
          <a:p>
            <a:pPr marL="714375" indent="-714375" algn="just">
              <a:lnSpc>
                <a:spcPct val="120000"/>
              </a:lnSpc>
              <a:defRPr/>
            </a:pPr>
            <a:r>
              <a:rPr lang="en-US" altLang="zh-CN" b="1" dirty="0">
                <a:latin typeface="+mj-ea"/>
                <a:ea typeface="+mj-ea"/>
              </a:rPr>
              <a:t>               place  the process  in  the waiting  queue  associated  with  the  first  Si  found  with  Si</a:t>
            </a:r>
            <a:r>
              <a:rPr lang="zh-CN" altLang="en-US" b="1" dirty="0">
                <a:latin typeface="+mj-ea"/>
                <a:ea typeface="+mj-ea"/>
              </a:rPr>
              <a:t>＜</a:t>
            </a:r>
            <a:r>
              <a:rPr lang="en-US" altLang="zh-CN" b="1" dirty="0">
                <a:latin typeface="+mj-ea"/>
                <a:ea typeface="+mj-ea"/>
              </a:rPr>
              <a:t>1</a:t>
            </a:r>
            <a:r>
              <a:rPr lang="en-US" altLang="zh-Hans" b="1" dirty="0">
                <a:latin typeface="+mj-ea"/>
                <a:ea typeface="+mj-ea"/>
              </a:rPr>
              <a:t>,</a:t>
            </a:r>
            <a:r>
              <a:rPr lang="zh-CN" altLang="en-US" b="1" dirty="0">
                <a:latin typeface="+mj-ea"/>
                <a:ea typeface="+mj-ea"/>
              </a:rPr>
              <a:t>  </a:t>
            </a:r>
            <a:r>
              <a:rPr lang="en-US" altLang="zh-CN" b="1" dirty="0">
                <a:latin typeface="+mj-ea"/>
                <a:ea typeface="+mj-ea"/>
              </a:rPr>
              <a:t>and  set  the program  count  of  this  process  to  the  beginning  of  </a:t>
            </a:r>
            <a:r>
              <a:rPr lang="en-US" altLang="zh-CN" b="1" dirty="0" err="1">
                <a:latin typeface="+mj-ea"/>
                <a:ea typeface="+mj-ea"/>
              </a:rPr>
              <a:t>Swait</a:t>
            </a:r>
            <a:r>
              <a:rPr lang="en-US" altLang="zh-CN" b="1" dirty="0">
                <a:latin typeface="+mj-ea"/>
                <a:ea typeface="+mj-ea"/>
              </a:rPr>
              <a:t>  operation</a:t>
            </a:r>
          </a:p>
          <a:p>
            <a:pPr marL="714375" indent="-714375">
              <a:lnSpc>
                <a:spcPct val="120000"/>
              </a:lnSpc>
              <a:defRPr/>
            </a:pPr>
            <a:r>
              <a:rPr lang="en-US" altLang="zh-CN" b="1" dirty="0">
                <a:latin typeface="+mj-ea"/>
                <a:ea typeface="+mj-ea"/>
              </a:rPr>
              <a:t>       </a:t>
            </a:r>
            <a:r>
              <a:rPr lang="en-US" altLang="zh-Hans" b="1" dirty="0">
                <a:latin typeface="+mj-ea"/>
                <a:ea typeface="+mj-ea"/>
              </a:rPr>
              <a:t>}</a:t>
            </a:r>
          </a:p>
          <a:p>
            <a:pPr marL="714375" indent="-714375">
              <a:lnSpc>
                <a:spcPct val="120000"/>
              </a:lnSpc>
              <a:defRPr/>
            </a:pPr>
            <a:r>
              <a:rPr lang="en-US" altLang="zh-Hans" b="1" dirty="0">
                <a:latin typeface="+mj-ea"/>
                <a:ea typeface="+mj-ea"/>
              </a:rPr>
              <a:t>}</a:t>
            </a:r>
            <a:endParaRPr lang="en-US" altLang="zh-CN" b="1" dirty="0">
              <a:latin typeface="+mj-ea"/>
              <a:ea typeface="+mj-ea"/>
            </a:endParaRP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8" name="矩形 7"/>
          <p:cNvSpPr/>
          <p:nvPr/>
        </p:nvSpPr>
        <p:spPr>
          <a:xfrm>
            <a:off x="1549590" y="1168539"/>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3.</a:t>
            </a:r>
            <a:r>
              <a:rPr lang="en-US" altLang="zh-CN" sz="2700" dirty="0">
                <a:solidFill>
                  <a:srgbClr val="0000FF"/>
                </a:solidFill>
              </a:rPr>
              <a:t> </a:t>
            </a:r>
            <a:r>
              <a:rPr lang="en-US" altLang="zh-CN" sz="2700" b="1" dirty="0">
                <a:solidFill>
                  <a:srgbClr val="0000FF"/>
                </a:solidFill>
                <a:latin typeface="+mj-ea"/>
                <a:ea typeface="+mj-ea"/>
              </a:rPr>
              <a:t>AND</a:t>
            </a:r>
            <a:r>
              <a:rPr lang="zh-CN" altLang="en-US" sz="2700" b="1" dirty="0">
                <a:solidFill>
                  <a:srgbClr val="0000FF"/>
                </a:solidFill>
                <a:latin typeface="+mj-ea"/>
                <a:ea typeface="+mj-ea"/>
              </a:rPr>
              <a:t>型信号量</a:t>
            </a:r>
          </a:p>
        </p:txBody>
      </p:sp>
      <p:sp>
        <p:nvSpPr>
          <p:cNvPr id="9" name="Rectangle 4">
            <a:extLst>
              <a:ext uri="{FF2B5EF4-FFF2-40B4-BE49-F238E27FC236}">
                <a16:creationId xmlns:a16="http://schemas.microsoft.com/office/drawing/2014/main" id="{19318EA9-4147-C640-8F74-97C0384A0CEB}"/>
              </a:ext>
            </a:extLst>
          </p:cNvPr>
          <p:cNvSpPr>
            <a:spLocks noChangeArrowheads="1"/>
          </p:cNvSpPr>
          <p:nvPr/>
        </p:nvSpPr>
        <p:spPr bwMode="auto">
          <a:xfrm>
            <a:off x="8885208" y="334779"/>
            <a:ext cx="3120471"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p:txBody>
      </p:sp>
    </p:spTree>
    <p:extLst>
      <p:ext uri="{BB962C8B-B14F-4D97-AF65-F5344CB8AC3E}">
        <p14:creationId xmlns:p14="http://schemas.microsoft.com/office/powerpoint/2010/main" val="13058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08029" y="2159795"/>
            <a:ext cx="9687465" cy="3323987"/>
          </a:xfrm>
          <a:prstGeom prst="rect">
            <a:avLst/>
          </a:prstGeom>
        </p:spPr>
        <p:txBody>
          <a:bodyPr wrap="square">
            <a:spAutoFit/>
          </a:bodyPr>
          <a:lstStyle/>
          <a:p>
            <a:pPr marL="434579" indent="-434579" algn="just">
              <a:lnSpc>
                <a:spcPct val="150000"/>
              </a:lnSpc>
              <a:defRPr/>
            </a:pPr>
            <a:r>
              <a:rPr lang="en-US" altLang="zh-CN" sz="2000" b="1" dirty="0" err="1">
                <a:solidFill>
                  <a:srgbClr val="FF0000"/>
                </a:solidFill>
                <a:latin typeface="+mj-ea"/>
                <a:ea typeface="+mj-ea"/>
              </a:rPr>
              <a:t>Ssignal</a:t>
            </a:r>
            <a:r>
              <a:rPr lang="zh-CN" altLang="en-US" sz="2000" b="1" dirty="0">
                <a:latin typeface="+mj-ea"/>
                <a:ea typeface="+mj-ea"/>
              </a:rPr>
              <a:t>（</a:t>
            </a:r>
            <a:r>
              <a:rPr lang="en-US" altLang="zh-CN" sz="2000" b="1" dirty="0">
                <a:latin typeface="+mj-ea"/>
                <a:ea typeface="+mj-ea"/>
              </a:rPr>
              <a:t>S1</a:t>
            </a:r>
            <a:r>
              <a:rPr lang="zh-CN" altLang="en-US" sz="2000" b="1" dirty="0">
                <a:latin typeface="+mj-ea"/>
                <a:ea typeface="+mj-ea"/>
              </a:rPr>
              <a:t>，</a:t>
            </a:r>
            <a:r>
              <a:rPr lang="en-US" altLang="zh-CN" sz="2000" b="1" dirty="0">
                <a:latin typeface="+mj-ea"/>
                <a:ea typeface="+mj-ea"/>
              </a:rPr>
              <a:t>S2</a:t>
            </a:r>
            <a:r>
              <a:rPr lang="zh-CN" altLang="en-US" sz="2000" b="1" dirty="0">
                <a:latin typeface="+mj-ea"/>
                <a:ea typeface="+mj-ea"/>
              </a:rPr>
              <a:t>，</a:t>
            </a:r>
            <a:r>
              <a:rPr lang="en-US" altLang="zh-CN" sz="2000" b="1" dirty="0">
                <a:latin typeface="+mj-ea"/>
                <a:ea typeface="+mj-ea"/>
              </a:rPr>
              <a:t>···</a:t>
            </a:r>
            <a:r>
              <a:rPr lang="zh-CN" altLang="en-US" sz="2000" b="1" dirty="0">
                <a:latin typeface="+mj-ea"/>
                <a:ea typeface="+mj-ea"/>
              </a:rPr>
              <a:t>，</a:t>
            </a:r>
            <a:r>
              <a:rPr lang="en-US" altLang="zh-CN" sz="2000" b="1" dirty="0">
                <a:latin typeface="+mj-ea"/>
                <a:ea typeface="+mj-ea"/>
              </a:rPr>
              <a:t>Sn</a:t>
            </a:r>
            <a:r>
              <a:rPr lang="zh-CN" altLang="en-US" sz="2000" b="1" dirty="0">
                <a:latin typeface="+mj-ea"/>
                <a:ea typeface="+mj-ea"/>
              </a:rPr>
              <a:t>）</a:t>
            </a:r>
            <a:r>
              <a:rPr lang="en-US" altLang="zh-Hans" sz="2000" b="1" dirty="0">
                <a:latin typeface="+mj-ea"/>
                <a:ea typeface="+mj-ea"/>
              </a:rPr>
              <a:t>{</a:t>
            </a:r>
            <a:endParaRPr lang="zh-CN" altLang="en-US" sz="2000" b="1" dirty="0">
              <a:latin typeface="+mj-ea"/>
              <a:ea typeface="+mj-ea"/>
            </a:endParaRPr>
          </a:p>
          <a:p>
            <a:pPr marL="434579" indent="-434579" algn="just">
              <a:lnSpc>
                <a:spcPct val="150000"/>
              </a:lnSpc>
              <a:defRPr/>
            </a:pPr>
            <a:r>
              <a:rPr lang="zh-Hans" altLang="en-US" sz="2000" b="1" dirty="0">
                <a:latin typeface="+mj-ea"/>
                <a:ea typeface="+mj-ea"/>
              </a:rPr>
              <a:t>    </a:t>
            </a:r>
            <a:r>
              <a:rPr lang="en-US" altLang="zh-CN" sz="2000" b="1" dirty="0">
                <a:latin typeface="+mj-ea"/>
                <a:ea typeface="+mj-ea"/>
              </a:rPr>
              <a:t>for</a:t>
            </a:r>
            <a:r>
              <a:rPr lang="en-US" altLang="zh-Hans" sz="2000" b="1" dirty="0">
                <a:latin typeface="+mj-ea"/>
                <a:ea typeface="+mj-ea"/>
              </a:rPr>
              <a:t>(</a:t>
            </a:r>
            <a:r>
              <a:rPr lang="en-US" altLang="zh-CN" sz="2000" b="1" dirty="0">
                <a:latin typeface="+mj-ea"/>
                <a:ea typeface="+mj-ea"/>
              </a:rPr>
              <a:t>  </a:t>
            </a:r>
            <a:r>
              <a:rPr lang="en-US" altLang="zh-CN" sz="2000" b="1" dirty="0" err="1">
                <a:latin typeface="+mj-ea"/>
                <a:ea typeface="+mj-ea"/>
              </a:rPr>
              <a:t>i</a:t>
            </a:r>
            <a:r>
              <a:rPr lang="zh-CN" altLang="en-US" sz="2000" b="1" dirty="0">
                <a:latin typeface="+mj-ea"/>
                <a:ea typeface="+mj-ea"/>
              </a:rPr>
              <a:t> </a:t>
            </a:r>
            <a:r>
              <a:rPr lang="en-US" altLang="zh-CN" sz="2000" b="1" dirty="0">
                <a:latin typeface="+mj-ea"/>
                <a:ea typeface="+mj-ea"/>
              </a:rPr>
              <a:t>=</a:t>
            </a:r>
            <a:r>
              <a:rPr lang="zh-CN" altLang="en-US" sz="2000" b="1" dirty="0">
                <a:latin typeface="+mj-ea"/>
                <a:ea typeface="+mj-ea"/>
              </a:rPr>
              <a:t> </a:t>
            </a:r>
            <a:r>
              <a:rPr lang="en-US" altLang="zh-CN" sz="2000" b="1" dirty="0">
                <a:latin typeface="+mj-ea"/>
                <a:ea typeface="+mj-ea"/>
              </a:rPr>
              <a:t>1</a:t>
            </a:r>
            <a:r>
              <a:rPr lang="en-US" altLang="zh-Hans" sz="2000" b="1" dirty="0">
                <a:latin typeface="+mj-ea"/>
                <a:ea typeface="+mj-ea"/>
              </a:rPr>
              <a:t>;</a:t>
            </a:r>
            <a:r>
              <a:rPr lang="zh-Hans" altLang="en-US" sz="2000" b="1" dirty="0">
                <a:latin typeface="+mj-ea"/>
                <a:ea typeface="+mj-ea"/>
              </a:rPr>
              <a:t> </a:t>
            </a:r>
            <a:r>
              <a:rPr lang="en-US" altLang="zh-Hans" sz="2000" b="1" dirty="0" err="1">
                <a:latin typeface="+mj-ea"/>
                <a:ea typeface="+mj-ea"/>
              </a:rPr>
              <a:t>i</a:t>
            </a:r>
            <a:r>
              <a:rPr lang="en-US" altLang="zh-Hans" sz="2000" b="1" dirty="0">
                <a:latin typeface="+mj-ea"/>
                <a:ea typeface="+mj-ea"/>
              </a:rPr>
              <a:t>&lt;=</a:t>
            </a:r>
            <a:r>
              <a:rPr lang="en-US" altLang="zh-CN" sz="2000" b="1" dirty="0">
                <a:latin typeface="+mj-ea"/>
                <a:ea typeface="+mj-ea"/>
              </a:rPr>
              <a:t> n</a:t>
            </a:r>
            <a:r>
              <a:rPr lang="en-US" altLang="zh-Hans" sz="2000" b="1" dirty="0">
                <a:latin typeface="+mj-ea"/>
                <a:ea typeface="+mj-ea"/>
              </a:rPr>
              <a:t>;</a:t>
            </a:r>
            <a:r>
              <a:rPr lang="zh-Hans" altLang="en-US" sz="2000" b="1" dirty="0">
                <a:latin typeface="+mj-ea"/>
                <a:ea typeface="+mj-ea"/>
              </a:rPr>
              <a:t> </a:t>
            </a:r>
            <a:r>
              <a:rPr lang="en-US" altLang="zh-Hans" sz="2000" b="1" dirty="0" err="1">
                <a:latin typeface="+mj-ea"/>
                <a:ea typeface="+mj-ea"/>
              </a:rPr>
              <a:t>i</a:t>
            </a:r>
            <a:r>
              <a:rPr lang="en-US" altLang="zh-Hans" sz="2000" b="1" dirty="0">
                <a:latin typeface="+mj-ea"/>
                <a:ea typeface="+mj-ea"/>
              </a:rPr>
              <a:t>++</a:t>
            </a:r>
            <a:r>
              <a:rPr lang="zh-Hans" altLang="en-US" sz="2000" b="1" dirty="0">
                <a:latin typeface="+mj-ea"/>
                <a:ea typeface="+mj-ea"/>
              </a:rPr>
              <a:t> </a:t>
            </a:r>
            <a:r>
              <a:rPr lang="en-US" altLang="zh-Hans" sz="2000" b="1" dirty="0">
                <a:latin typeface="+mj-ea"/>
                <a:ea typeface="+mj-ea"/>
              </a:rPr>
              <a:t>){</a:t>
            </a:r>
            <a:endParaRPr lang="en-US" altLang="zh-CN" sz="2000" b="1" dirty="0">
              <a:latin typeface="+mj-ea"/>
              <a:ea typeface="+mj-ea"/>
            </a:endParaRPr>
          </a:p>
          <a:p>
            <a:pPr marL="434579" indent="-434579" algn="just">
              <a:lnSpc>
                <a:spcPct val="150000"/>
              </a:lnSpc>
              <a:defRPr/>
            </a:pPr>
            <a:r>
              <a:rPr lang="en-US" altLang="zh-CN" sz="2000" b="1" dirty="0">
                <a:latin typeface="+mj-ea"/>
                <a:ea typeface="+mj-ea"/>
              </a:rPr>
              <a:t>    </a:t>
            </a:r>
            <a:r>
              <a:rPr lang="zh-Hans" altLang="en-US" sz="2000" b="1" dirty="0">
                <a:latin typeface="+mj-ea"/>
                <a:ea typeface="+mj-ea"/>
              </a:rPr>
              <a:t>    </a:t>
            </a:r>
            <a:r>
              <a:rPr lang="en-US" altLang="zh-CN" sz="2000" b="1" dirty="0">
                <a:latin typeface="+mj-ea"/>
                <a:ea typeface="+mj-ea"/>
              </a:rPr>
              <a:t> Si</a:t>
            </a:r>
            <a:r>
              <a:rPr lang="zh-CN" altLang="en-US" sz="2000" b="1" dirty="0">
                <a:latin typeface="+mj-ea"/>
                <a:ea typeface="+mj-ea"/>
              </a:rPr>
              <a:t> </a:t>
            </a:r>
            <a:r>
              <a:rPr lang="en-US" altLang="zh-CN" sz="2000" b="1" dirty="0">
                <a:latin typeface="+mj-ea"/>
                <a:ea typeface="+mj-ea"/>
              </a:rPr>
              <a:t>=</a:t>
            </a:r>
            <a:r>
              <a:rPr lang="zh-CN" altLang="en-US" sz="2000" b="1" dirty="0">
                <a:latin typeface="+mj-ea"/>
                <a:ea typeface="+mj-ea"/>
              </a:rPr>
              <a:t> </a:t>
            </a:r>
            <a:r>
              <a:rPr lang="en-US" altLang="zh-CN" sz="2000" b="1" dirty="0">
                <a:latin typeface="+mj-ea"/>
                <a:ea typeface="+mj-ea"/>
              </a:rPr>
              <a:t>Si+1;</a:t>
            </a:r>
          </a:p>
          <a:p>
            <a:pPr marL="434579" indent="-434579" algn="just">
              <a:lnSpc>
                <a:spcPct val="150000"/>
              </a:lnSpc>
              <a:defRPr/>
            </a:pPr>
            <a:r>
              <a:rPr lang="en-US" altLang="zh-CN" sz="2000" b="1" dirty="0">
                <a:latin typeface="+mj-ea"/>
                <a:ea typeface="+mj-ea"/>
              </a:rPr>
              <a:t>     </a:t>
            </a:r>
            <a:r>
              <a:rPr lang="zh-Hans" altLang="en-US" sz="2000" b="1" dirty="0">
                <a:latin typeface="+mj-ea"/>
                <a:ea typeface="+mj-ea"/>
              </a:rPr>
              <a:t>    </a:t>
            </a:r>
            <a:r>
              <a:rPr lang="en-US" altLang="zh-CN" sz="2000" b="1" dirty="0">
                <a:latin typeface="+mj-ea"/>
                <a:ea typeface="+mj-ea"/>
              </a:rPr>
              <a:t>Remove  all  the  process  waiting  in  the  queue  associated  with  Si  into  the  ready  queue</a:t>
            </a:r>
            <a:r>
              <a:rPr lang="zh-CN" altLang="en-US" sz="2000" b="1" dirty="0">
                <a:latin typeface="+mj-ea"/>
                <a:ea typeface="+mj-ea"/>
              </a:rPr>
              <a:t>。</a:t>
            </a:r>
            <a:endParaRPr lang="en-US" altLang="zh-CN" sz="2000" b="1" dirty="0">
              <a:latin typeface="+mj-ea"/>
              <a:ea typeface="+mj-ea"/>
            </a:endParaRPr>
          </a:p>
          <a:p>
            <a:pPr marL="434579" indent="-434579" algn="just">
              <a:lnSpc>
                <a:spcPct val="150000"/>
              </a:lnSpc>
              <a:defRPr/>
            </a:pPr>
            <a:r>
              <a:rPr lang="zh-Hans" altLang="en-US" sz="2000" b="1" dirty="0">
                <a:latin typeface="+mj-ea"/>
                <a:ea typeface="+mj-ea"/>
              </a:rPr>
              <a:t>    </a:t>
            </a:r>
            <a:r>
              <a:rPr lang="en-US" altLang="zh-Hans" sz="2000" b="1" dirty="0">
                <a:latin typeface="+mj-ea"/>
                <a:ea typeface="+mj-ea"/>
              </a:rPr>
              <a:t>}</a:t>
            </a:r>
            <a:endParaRPr lang="zh-CN" altLang="en-US" sz="2000" b="1" dirty="0">
              <a:latin typeface="+mj-ea"/>
              <a:ea typeface="+mj-ea"/>
            </a:endParaRPr>
          </a:p>
          <a:p>
            <a:pPr marL="434579" indent="-434579" algn="just">
              <a:lnSpc>
                <a:spcPct val="150000"/>
              </a:lnSpc>
              <a:defRPr/>
            </a:pPr>
            <a:r>
              <a:rPr lang="en-US" altLang="zh-Hans" sz="2000" b="1" dirty="0">
                <a:latin typeface="+mj-ea"/>
                <a:ea typeface="+mj-ea"/>
              </a:rPr>
              <a:t>}</a:t>
            </a:r>
            <a:endParaRPr lang="zh-CN" altLang="en-US" sz="2000" b="1" dirty="0">
              <a:latin typeface="+mj-ea"/>
              <a:ea typeface="+mj-ea"/>
            </a:endParaRP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8" name="矩形 7"/>
          <p:cNvSpPr/>
          <p:nvPr/>
        </p:nvSpPr>
        <p:spPr>
          <a:xfrm>
            <a:off x="1549590" y="1168539"/>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3.</a:t>
            </a:r>
            <a:r>
              <a:rPr lang="en-US" altLang="zh-CN" sz="2700" dirty="0">
                <a:solidFill>
                  <a:srgbClr val="0000FF"/>
                </a:solidFill>
              </a:rPr>
              <a:t> </a:t>
            </a:r>
            <a:r>
              <a:rPr lang="en-US" altLang="zh-CN" sz="2700" b="1" dirty="0">
                <a:solidFill>
                  <a:srgbClr val="0000FF"/>
                </a:solidFill>
                <a:latin typeface="+mj-ea"/>
                <a:ea typeface="+mj-ea"/>
              </a:rPr>
              <a:t>AND</a:t>
            </a:r>
            <a:r>
              <a:rPr lang="zh-CN" altLang="en-US" sz="2700" b="1" dirty="0">
                <a:solidFill>
                  <a:srgbClr val="0000FF"/>
                </a:solidFill>
                <a:latin typeface="+mj-ea"/>
                <a:ea typeface="+mj-ea"/>
              </a:rPr>
              <a:t>型信号量</a:t>
            </a:r>
          </a:p>
        </p:txBody>
      </p:sp>
      <p:sp>
        <p:nvSpPr>
          <p:cNvPr id="9" name="Rectangle 4">
            <a:extLst>
              <a:ext uri="{FF2B5EF4-FFF2-40B4-BE49-F238E27FC236}">
                <a16:creationId xmlns:a16="http://schemas.microsoft.com/office/drawing/2014/main" id="{19318EA9-4147-C640-8F74-97C0384A0CEB}"/>
              </a:ext>
            </a:extLst>
          </p:cNvPr>
          <p:cNvSpPr>
            <a:spLocks noChangeArrowheads="1"/>
          </p:cNvSpPr>
          <p:nvPr/>
        </p:nvSpPr>
        <p:spPr bwMode="auto">
          <a:xfrm>
            <a:off x="8885208" y="334779"/>
            <a:ext cx="3120471"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p:txBody>
      </p:sp>
    </p:spTree>
    <p:extLst>
      <p:ext uri="{BB962C8B-B14F-4D97-AF65-F5344CB8AC3E}">
        <p14:creationId xmlns:p14="http://schemas.microsoft.com/office/powerpoint/2010/main" val="409694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8243" y="1220297"/>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4. </a:t>
            </a:r>
            <a:r>
              <a:rPr lang="zh-CN" altLang="en-US" sz="2700" b="1" dirty="0">
                <a:solidFill>
                  <a:srgbClr val="0000FF"/>
                </a:solidFill>
                <a:latin typeface="+mj-ea"/>
                <a:ea typeface="+mj-ea"/>
              </a:rPr>
              <a:t>信号量集</a:t>
            </a:r>
          </a:p>
        </p:txBody>
      </p:sp>
      <p:sp>
        <p:nvSpPr>
          <p:cNvPr id="4" name="矩形 3"/>
          <p:cNvSpPr/>
          <p:nvPr/>
        </p:nvSpPr>
        <p:spPr>
          <a:xfrm>
            <a:off x="1488243" y="1978590"/>
            <a:ext cx="8209051" cy="387798"/>
          </a:xfrm>
          <a:prstGeom prst="rect">
            <a:avLst/>
          </a:prstGeom>
        </p:spPr>
        <p:txBody>
          <a:bodyPr wrap="square">
            <a:spAutoFit/>
          </a:bodyPr>
          <a:lstStyle/>
          <a:p>
            <a:pPr marL="285750" indent="-285750">
              <a:lnSpc>
                <a:spcPct val="80000"/>
              </a:lnSpc>
              <a:buClr>
                <a:schemeClr val="bg2">
                  <a:lumMod val="25000"/>
                </a:schemeClr>
              </a:buClr>
              <a:buFont typeface="Wingdings" panose="05000000000000000000" pitchFamily="2" charset="2"/>
              <a:buChar char="n"/>
              <a:defRPr/>
            </a:pPr>
            <a:r>
              <a:rPr lang="zh-CN" altLang="en-US" sz="2400" b="1" dirty="0">
                <a:latin typeface="+mj-ea"/>
                <a:ea typeface="+mj-ea"/>
              </a:rPr>
              <a:t>在每次分配时，采用信号量集来控制，可以分配多个</a:t>
            </a:r>
            <a:r>
              <a:rPr lang="zh-CN" altLang="en-US" sz="2400" b="1" dirty="0" smtClean="0">
                <a:latin typeface="+mj-ea"/>
                <a:ea typeface="+mj-ea"/>
              </a:rPr>
              <a:t>资源</a:t>
            </a:r>
            <a:endParaRPr lang="zh-CN" altLang="en-US" sz="2400" b="1" dirty="0">
              <a:latin typeface="+mj-ea"/>
              <a:ea typeface="+mj-ea"/>
            </a:endParaRPr>
          </a:p>
        </p:txBody>
      </p:sp>
      <p:sp>
        <p:nvSpPr>
          <p:cNvPr id="5" name="矩形 4"/>
          <p:cNvSpPr/>
          <p:nvPr/>
        </p:nvSpPr>
        <p:spPr>
          <a:xfrm>
            <a:off x="1909267" y="2624662"/>
            <a:ext cx="9003148" cy="3477875"/>
          </a:xfrm>
          <a:prstGeom prst="rect">
            <a:avLst/>
          </a:prstGeom>
        </p:spPr>
        <p:txBody>
          <a:bodyPr wrap="square">
            <a:spAutoFit/>
          </a:bodyPr>
          <a:lstStyle/>
          <a:p>
            <a:pPr marL="575072" indent="-575072" algn="just">
              <a:defRPr/>
            </a:pPr>
            <a:r>
              <a:rPr lang="en-US" altLang="zh-CN" sz="2000" b="1" dirty="0" err="1">
                <a:solidFill>
                  <a:srgbClr val="FF0000"/>
                </a:solidFill>
                <a:latin typeface="+mj-ea"/>
                <a:ea typeface="+mj-ea"/>
              </a:rPr>
              <a:t>Swait</a:t>
            </a:r>
            <a:r>
              <a:rPr lang="zh-CN" altLang="en-US" sz="2000" b="1" dirty="0">
                <a:latin typeface="+mj-ea"/>
                <a:ea typeface="+mj-ea"/>
              </a:rPr>
              <a:t>（</a:t>
            </a:r>
            <a:r>
              <a:rPr lang="en-US" altLang="zh-CN" sz="2000" b="1" dirty="0">
                <a:latin typeface="+mj-ea"/>
                <a:ea typeface="+mj-ea"/>
              </a:rPr>
              <a:t>S1</a:t>
            </a:r>
            <a:r>
              <a:rPr lang="zh-CN" altLang="en-US" sz="2000" b="1" dirty="0">
                <a:latin typeface="+mj-ea"/>
                <a:ea typeface="+mj-ea"/>
              </a:rPr>
              <a:t>，</a:t>
            </a:r>
            <a:r>
              <a:rPr lang="en-US" altLang="zh-CN" sz="2000" b="1" dirty="0">
                <a:latin typeface="+mj-ea"/>
                <a:ea typeface="+mj-ea"/>
              </a:rPr>
              <a:t>t1</a:t>
            </a:r>
            <a:r>
              <a:rPr lang="zh-CN" altLang="en-US" sz="2000" b="1" dirty="0">
                <a:latin typeface="+mj-ea"/>
                <a:ea typeface="+mj-ea"/>
              </a:rPr>
              <a:t>，</a:t>
            </a:r>
            <a:r>
              <a:rPr lang="en-US" altLang="zh-CN" sz="2000" b="1" dirty="0">
                <a:latin typeface="+mj-ea"/>
                <a:ea typeface="+mj-ea"/>
              </a:rPr>
              <a:t>d1</a:t>
            </a:r>
            <a:r>
              <a:rPr lang="zh-CN" altLang="en-US" sz="2000" b="1" dirty="0">
                <a:latin typeface="+mj-ea"/>
                <a:ea typeface="+mj-ea"/>
              </a:rPr>
              <a:t>，</a:t>
            </a:r>
            <a:r>
              <a:rPr lang="en-US" altLang="zh-CN" sz="2000" b="1" dirty="0">
                <a:latin typeface="+mj-ea"/>
                <a:ea typeface="+mj-ea"/>
              </a:rPr>
              <a:t>…</a:t>
            </a:r>
            <a:r>
              <a:rPr lang="zh-CN" altLang="en-US" sz="2000" b="1" dirty="0">
                <a:latin typeface="+mj-ea"/>
                <a:ea typeface="+mj-ea"/>
              </a:rPr>
              <a:t>，</a:t>
            </a:r>
            <a:r>
              <a:rPr lang="en-US" altLang="zh-CN" sz="2000" b="1" dirty="0">
                <a:latin typeface="+mj-ea"/>
                <a:ea typeface="+mj-ea"/>
              </a:rPr>
              <a:t>Sn</a:t>
            </a:r>
            <a:r>
              <a:rPr lang="zh-CN" altLang="en-US" sz="2000" b="1" dirty="0">
                <a:latin typeface="+mj-ea"/>
                <a:ea typeface="+mj-ea"/>
              </a:rPr>
              <a:t>，</a:t>
            </a:r>
            <a:r>
              <a:rPr lang="en-US" altLang="zh-CN" sz="2000" b="1" dirty="0" err="1">
                <a:latin typeface="+mj-ea"/>
                <a:ea typeface="+mj-ea"/>
              </a:rPr>
              <a:t>tn</a:t>
            </a:r>
            <a:r>
              <a:rPr lang="zh-CN" altLang="en-US" sz="2000" b="1" dirty="0">
                <a:latin typeface="+mj-ea"/>
                <a:ea typeface="+mj-ea"/>
              </a:rPr>
              <a:t>，</a:t>
            </a:r>
            <a:r>
              <a:rPr lang="en-US" altLang="zh-CN" sz="2000" b="1" dirty="0" err="1">
                <a:latin typeface="+mj-ea"/>
                <a:ea typeface="+mj-ea"/>
              </a:rPr>
              <a:t>dn</a:t>
            </a:r>
            <a:r>
              <a:rPr lang="zh-CN" altLang="en-US" sz="2000" b="1" dirty="0">
                <a:latin typeface="+mj-ea"/>
                <a:ea typeface="+mj-ea"/>
              </a:rPr>
              <a:t>）（满足</a:t>
            </a:r>
            <a:r>
              <a:rPr lang="en-US" altLang="zh-CN" sz="2000" b="1" dirty="0" err="1">
                <a:latin typeface="+mj-ea"/>
                <a:ea typeface="+mj-ea"/>
              </a:rPr>
              <a:t>ti</a:t>
            </a:r>
            <a:r>
              <a:rPr lang="en-US" altLang="zh-CN" sz="2000" b="1" dirty="0">
                <a:latin typeface="+mj-ea"/>
                <a:ea typeface="+mj-ea"/>
              </a:rPr>
              <a:t>≥ di</a:t>
            </a:r>
            <a:r>
              <a:rPr lang="zh-CN" altLang="en-US" sz="2000" b="1" dirty="0">
                <a:latin typeface="+mj-ea"/>
                <a:ea typeface="+mj-ea"/>
              </a:rPr>
              <a:t>）    </a:t>
            </a:r>
          </a:p>
          <a:p>
            <a:pPr marL="575072" indent="-575072" algn="just">
              <a:defRPr/>
            </a:pPr>
            <a:r>
              <a:rPr lang="zh-CN" altLang="en-US" sz="2000" b="1" dirty="0">
                <a:latin typeface="+mj-ea"/>
                <a:ea typeface="+mj-ea"/>
              </a:rPr>
              <a:t>    </a:t>
            </a:r>
            <a:r>
              <a:rPr lang="en-US" altLang="zh-CN" sz="2000" b="1" dirty="0">
                <a:latin typeface="+mj-ea"/>
                <a:ea typeface="+mj-ea"/>
              </a:rPr>
              <a:t>if</a:t>
            </a:r>
            <a:r>
              <a:rPr lang="en-US" altLang="zh-Hans" sz="2000" b="1" dirty="0">
                <a:latin typeface="+mj-ea"/>
                <a:ea typeface="+mj-ea"/>
              </a:rPr>
              <a:t>(</a:t>
            </a:r>
            <a:r>
              <a:rPr lang="en-US" altLang="zh-CN" sz="2000" b="1" dirty="0">
                <a:latin typeface="+mj-ea"/>
                <a:ea typeface="+mj-ea"/>
              </a:rPr>
              <a:t> S1 ≥</a:t>
            </a:r>
            <a:r>
              <a:rPr lang="en-US" altLang="zh-Hans" sz="2000" b="1" dirty="0">
                <a:latin typeface="+mj-ea"/>
                <a:ea typeface="+mj-ea"/>
              </a:rPr>
              <a:t>t1</a:t>
            </a:r>
            <a:r>
              <a:rPr lang="zh-Hans" altLang="en-US" sz="2000" b="1" dirty="0">
                <a:latin typeface="+mj-ea"/>
                <a:ea typeface="+mj-ea"/>
              </a:rPr>
              <a:t> </a:t>
            </a:r>
            <a:r>
              <a:rPr lang="en-US" altLang="zh-Hans" sz="2000" b="1" dirty="0">
                <a:latin typeface="+mj-ea"/>
                <a:ea typeface="+mj-ea"/>
              </a:rPr>
              <a:t>&amp;</a:t>
            </a:r>
            <a:r>
              <a:rPr lang="en-US" altLang="zh-CN" sz="2000" b="1" dirty="0">
                <a:latin typeface="+mj-ea"/>
                <a:ea typeface="+mj-ea"/>
              </a:rPr>
              <a:t>…</a:t>
            </a:r>
            <a:r>
              <a:rPr lang="en-US" altLang="zh-Hans" sz="2000" b="1" dirty="0">
                <a:latin typeface="+mj-ea"/>
                <a:ea typeface="+mj-ea"/>
              </a:rPr>
              <a:t>&amp;</a:t>
            </a:r>
            <a:r>
              <a:rPr lang="en-US" altLang="zh-CN" sz="2000" b="1" dirty="0">
                <a:latin typeface="+mj-ea"/>
                <a:ea typeface="+mj-ea"/>
              </a:rPr>
              <a:t> </a:t>
            </a:r>
            <a:r>
              <a:rPr lang="en-US" altLang="zh-CN" sz="2000" b="1" dirty="0" err="1">
                <a:latin typeface="+mj-ea"/>
                <a:ea typeface="+mj-ea"/>
              </a:rPr>
              <a:t>Sn≥tn</a:t>
            </a:r>
            <a:r>
              <a:rPr lang="en-US" altLang="zh-Hans" sz="2000" b="1" dirty="0">
                <a:latin typeface="+mj-ea"/>
                <a:ea typeface="+mj-ea"/>
              </a:rPr>
              <a:t>){</a:t>
            </a:r>
            <a:r>
              <a:rPr lang="en-US" altLang="zh-CN" sz="2000" b="1" dirty="0">
                <a:latin typeface="+mj-ea"/>
                <a:ea typeface="+mj-ea"/>
              </a:rPr>
              <a:t>  </a:t>
            </a:r>
          </a:p>
          <a:p>
            <a:pPr marL="575072" indent="-575072" algn="just">
              <a:defRPr/>
            </a:pPr>
            <a:r>
              <a:rPr lang="en-US" altLang="zh-CN" sz="2000" b="1" dirty="0">
                <a:latin typeface="+mj-ea"/>
                <a:ea typeface="+mj-ea"/>
              </a:rPr>
              <a:t>          for</a:t>
            </a:r>
            <a:r>
              <a:rPr lang="en-US" altLang="zh-Hans" sz="2000" b="1" dirty="0">
                <a:latin typeface="+mj-ea"/>
                <a:ea typeface="+mj-ea"/>
              </a:rPr>
              <a:t>(</a:t>
            </a:r>
            <a:r>
              <a:rPr lang="en-US" altLang="zh-CN" sz="2000" b="1" dirty="0">
                <a:latin typeface="+mj-ea"/>
                <a:ea typeface="+mj-ea"/>
              </a:rPr>
              <a:t>  </a:t>
            </a:r>
            <a:r>
              <a:rPr lang="en-US" altLang="zh-CN" sz="2000" b="1" dirty="0" err="1">
                <a:latin typeface="+mj-ea"/>
                <a:ea typeface="+mj-ea"/>
              </a:rPr>
              <a:t>i</a:t>
            </a:r>
            <a:r>
              <a:rPr lang="zh-CN" altLang="en-US" sz="2000" b="1" dirty="0">
                <a:latin typeface="+mj-ea"/>
                <a:ea typeface="+mj-ea"/>
              </a:rPr>
              <a:t> </a:t>
            </a:r>
            <a:r>
              <a:rPr lang="en-US" altLang="zh-CN" sz="2000" b="1" dirty="0">
                <a:latin typeface="+mj-ea"/>
                <a:ea typeface="+mj-ea"/>
              </a:rPr>
              <a:t>=1</a:t>
            </a:r>
            <a:r>
              <a:rPr lang="en-US" altLang="zh-Hans" sz="2000" b="1" dirty="0">
                <a:latin typeface="+mj-ea"/>
                <a:ea typeface="+mj-ea"/>
              </a:rPr>
              <a:t>;</a:t>
            </a:r>
            <a:r>
              <a:rPr lang="zh-Hans" altLang="en-US" sz="2000" b="1" dirty="0">
                <a:latin typeface="+mj-ea"/>
                <a:ea typeface="+mj-ea"/>
              </a:rPr>
              <a:t> </a:t>
            </a:r>
            <a:r>
              <a:rPr lang="en-US" altLang="zh-Hans" sz="2000" b="1" dirty="0" err="1">
                <a:latin typeface="+mj-ea"/>
                <a:ea typeface="+mj-ea"/>
              </a:rPr>
              <a:t>i</a:t>
            </a:r>
            <a:r>
              <a:rPr lang="en-US" altLang="zh-Hans" sz="2000" b="1" dirty="0">
                <a:latin typeface="+mj-ea"/>
                <a:ea typeface="+mj-ea"/>
              </a:rPr>
              <a:t>&lt;=n;</a:t>
            </a:r>
            <a:r>
              <a:rPr lang="zh-Hans" altLang="en-US" sz="2000" b="1" dirty="0">
                <a:latin typeface="+mj-ea"/>
                <a:ea typeface="+mj-ea"/>
              </a:rPr>
              <a:t> </a:t>
            </a:r>
            <a:r>
              <a:rPr lang="en-US" altLang="zh-Hans" sz="2000" b="1" dirty="0" err="1">
                <a:latin typeface="+mj-ea"/>
                <a:ea typeface="+mj-ea"/>
              </a:rPr>
              <a:t>i</a:t>
            </a:r>
            <a:r>
              <a:rPr lang="en-US" altLang="zh-Hans" sz="2000" b="1" dirty="0">
                <a:latin typeface="+mj-ea"/>
                <a:ea typeface="+mj-ea"/>
              </a:rPr>
              <a:t>++){</a:t>
            </a:r>
            <a:endParaRPr lang="en-US" altLang="zh-CN" sz="2000" b="1" dirty="0">
              <a:latin typeface="+mj-ea"/>
              <a:ea typeface="+mj-ea"/>
            </a:endParaRPr>
          </a:p>
          <a:p>
            <a:pPr marL="575072" indent="-575072" algn="just">
              <a:defRPr/>
            </a:pPr>
            <a:r>
              <a:rPr lang="en-US" altLang="zh-CN" sz="2000" b="1" dirty="0">
                <a:latin typeface="+mj-ea"/>
                <a:ea typeface="+mj-ea"/>
              </a:rPr>
              <a:t>                    Si</a:t>
            </a:r>
            <a:r>
              <a:rPr lang="zh-CN" altLang="en-US" sz="2000" b="1" dirty="0">
                <a:latin typeface="+mj-ea"/>
                <a:ea typeface="+mj-ea"/>
              </a:rPr>
              <a:t> ＝</a:t>
            </a:r>
            <a:r>
              <a:rPr lang="en-US" altLang="zh-CN" sz="2000" b="1" dirty="0">
                <a:latin typeface="+mj-ea"/>
                <a:ea typeface="+mj-ea"/>
              </a:rPr>
              <a:t>Si </a:t>
            </a:r>
            <a:r>
              <a:rPr lang="zh-CN" altLang="en-US" sz="2000" b="1" dirty="0">
                <a:latin typeface="+mj-ea"/>
                <a:ea typeface="+mj-ea"/>
              </a:rPr>
              <a:t>－ </a:t>
            </a:r>
            <a:r>
              <a:rPr lang="en-US" altLang="zh-CN" sz="2000" b="1" dirty="0">
                <a:latin typeface="+mj-ea"/>
                <a:ea typeface="+mj-ea"/>
              </a:rPr>
              <a:t>di</a:t>
            </a:r>
            <a:r>
              <a:rPr lang="en-US" altLang="zh-Hans" sz="2000" b="1" dirty="0">
                <a:latin typeface="+mj-ea"/>
                <a:ea typeface="+mj-ea"/>
              </a:rPr>
              <a:t>;</a:t>
            </a:r>
            <a:endParaRPr lang="zh-CN" altLang="en-US" sz="2000" b="1" dirty="0">
              <a:latin typeface="+mj-ea"/>
              <a:ea typeface="+mj-ea"/>
            </a:endParaRPr>
          </a:p>
          <a:p>
            <a:pPr marL="575072" indent="-575072" algn="just">
              <a:defRPr/>
            </a:pPr>
            <a:r>
              <a:rPr lang="zh-CN" altLang="en-US" sz="2000" b="1" dirty="0">
                <a:latin typeface="+mj-ea"/>
                <a:ea typeface="+mj-ea"/>
              </a:rPr>
              <a:t>          </a:t>
            </a:r>
            <a:r>
              <a:rPr lang="en-US" altLang="zh-Hans" sz="2000" b="1" dirty="0">
                <a:latin typeface="+mj-ea"/>
                <a:ea typeface="+mj-ea"/>
              </a:rPr>
              <a:t>}</a:t>
            </a:r>
            <a:endParaRPr lang="en-US" altLang="zh-CN" sz="2000" b="1" dirty="0">
              <a:latin typeface="+mj-ea"/>
              <a:ea typeface="+mj-ea"/>
            </a:endParaRPr>
          </a:p>
          <a:p>
            <a:pPr marL="575072" indent="-575072" algn="just">
              <a:defRPr/>
            </a:pPr>
            <a:r>
              <a:rPr lang="en-US" altLang="zh-CN" sz="2000" b="1" dirty="0">
                <a:latin typeface="+mj-ea"/>
                <a:ea typeface="+mj-ea"/>
              </a:rPr>
              <a:t>     </a:t>
            </a:r>
            <a:r>
              <a:rPr lang="en-US" altLang="zh-Hans" sz="2000" b="1" dirty="0">
                <a:latin typeface="+mj-ea"/>
                <a:ea typeface="+mj-ea"/>
              </a:rPr>
              <a:t>}</a:t>
            </a:r>
            <a:r>
              <a:rPr lang="en-US" altLang="zh-CN" sz="2000" b="1" dirty="0">
                <a:latin typeface="+mj-ea"/>
                <a:ea typeface="+mj-ea"/>
              </a:rPr>
              <a:t>else</a:t>
            </a:r>
            <a:r>
              <a:rPr lang="en-US" altLang="zh-Hans" sz="2000" b="1" dirty="0">
                <a:latin typeface="+mj-ea"/>
                <a:ea typeface="+mj-ea"/>
              </a:rPr>
              <a:t>{</a:t>
            </a:r>
            <a:endParaRPr lang="en-US" altLang="zh-CN" sz="2000" b="1" dirty="0">
              <a:latin typeface="+mj-ea"/>
              <a:ea typeface="+mj-ea"/>
            </a:endParaRPr>
          </a:p>
          <a:p>
            <a:pPr marL="575072" indent="-575072">
              <a:defRPr/>
            </a:pPr>
            <a:r>
              <a:rPr lang="en-US" altLang="zh-CN" sz="2000" b="1" dirty="0">
                <a:latin typeface="+mj-ea"/>
                <a:ea typeface="+mj-ea"/>
              </a:rPr>
              <a:t>          Place  the  executing  process  in  the  waiting  queue  of  the  first Si  with Si</a:t>
            </a:r>
            <a:r>
              <a:rPr lang="zh-CN" altLang="en-US" sz="2000" b="1" dirty="0">
                <a:latin typeface="+mj-ea"/>
                <a:ea typeface="+mj-ea"/>
              </a:rPr>
              <a:t>＜</a:t>
            </a:r>
            <a:r>
              <a:rPr lang="en-US" altLang="zh-CN" sz="2000" b="1" dirty="0" err="1">
                <a:latin typeface="+mj-ea"/>
                <a:ea typeface="+mj-ea"/>
              </a:rPr>
              <a:t>ti</a:t>
            </a:r>
            <a:r>
              <a:rPr lang="en-US" altLang="zh-CN" sz="2000" b="1" dirty="0">
                <a:latin typeface="+mj-ea"/>
                <a:ea typeface="+mj-ea"/>
              </a:rPr>
              <a:t>  and  set  its  program    counter  to  the  beginning  of  the  </a:t>
            </a:r>
            <a:r>
              <a:rPr lang="en-US" altLang="zh-CN" sz="2000" b="1" dirty="0" err="1">
                <a:latin typeface="+mj-ea"/>
                <a:ea typeface="+mj-ea"/>
              </a:rPr>
              <a:t>Swait</a:t>
            </a:r>
            <a:r>
              <a:rPr lang="en-US" altLang="zh-CN" sz="2000" b="1" dirty="0">
                <a:latin typeface="+mj-ea"/>
                <a:ea typeface="+mj-ea"/>
              </a:rPr>
              <a:t>  operation</a:t>
            </a:r>
            <a:r>
              <a:rPr lang="zh-CN" altLang="en-US" sz="2000" b="1" dirty="0">
                <a:latin typeface="+mj-ea"/>
                <a:ea typeface="+mj-ea"/>
              </a:rPr>
              <a:t>。</a:t>
            </a:r>
          </a:p>
          <a:p>
            <a:pPr marL="575072" indent="-575072" algn="just">
              <a:defRPr/>
            </a:pPr>
            <a:r>
              <a:rPr lang="zh-CN" altLang="en-US" sz="2000" b="1" dirty="0">
                <a:latin typeface="+mj-ea"/>
                <a:ea typeface="+mj-ea"/>
              </a:rPr>
              <a:t>    </a:t>
            </a:r>
            <a:r>
              <a:rPr lang="en-US" altLang="zh-Hans" sz="2000" b="1" dirty="0">
                <a:latin typeface="+mj-ea"/>
                <a:ea typeface="+mj-ea"/>
              </a:rPr>
              <a:t>}//end</a:t>
            </a:r>
            <a:r>
              <a:rPr lang="zh-Hans" altLang="en-US" sz="2000" b="1" dirty="0">
                <a:latin typeface="+mj-ea"/>
                <a:ea typeface="+mj-ea"/>
              </a:rPr>
              <a:t> </a:t>
            </a:r>
            <a:r>
              <a:rPr lang="en-US" altLang="zh-Hans" sz="2000" b="1" dirty="0">
                <a:latin typeface="+mj-ea"/>
                <a:ea typeface="+mj-ea"/>
              </a:rPr>
              <a:t>if</a:t>
            </a:r>
          </a:p>
          <a:p>
            <a:pPr marL="575072" indent="-575072" algn="just">
              <a:defRPr/>
            </a:pPr>
            <a:r>
              <a:rPr lang="en-US" altLang="zh-Hans" sz="2000" b="1" dirty="0">
                <a:latin typeface="+mj-ea"/>
                <a:ea typeface="+mj-ea"/>
              </a:rPr>
              <a:t>}//end</a:t>
            </a:r>
            <a:r>
              <a:rPr lang="zh-Hans" altLang="en-US" sz="2000" b="1" dirty="0">
                <a:latin typeface="+mj-ea"/>
                <a:ea typeface="+mj-ea"/>
              </a:rPr>
              <a:t> </a:t>
            </a:r>
            <a:r>
              <a:rPr lang="en-US" altLang="zh-Hans" sz="2000" b="1" dirty="0" err="1">
                <a:latin typeface="+mj-ea"/>
                <a:ea typeface="+mj-ea"/>
              </a:rPr>
              <a:t>Swait</a:t>
            </a:r>
            <a:r>
              <a:rPr lang="en-US" altLang="zh-CN" sz="2000" b="1" dirty="0">
                <a:latin typeface="+mj-ea"/>
                <a:ea typeface="+mj-ea"/>
              </a:rPr>
              <a:t> </a:t>
            </a:r>
          </a:p>
        </p:txBody>
      </p:sp>
      <p:sp>
        <p:nvSpPr>
          <p:cNvPr id="8" name="AutoShape 4">
            <a:extLst>
              <a:ext uri="{FF2B5EF4-FFF2-40B4-BE49-F238E27FC236}">
                <a16:creationId xmlns:a16="http://schemas.microsoft.com/office/drawing/2014/main" id="{36D169C4-354F-8345-A351-D3C351BF343F}"/>
              </a:ext>
            </a:extLst>
          </p:cNvPr>
          <p:cNvSpPr>
            <a:spLocks noChangeArrowheads="1"/>
          </p:cNvSpPr>
          <p:nvPr/>
        </p:nvSpPr>
        <p:spPr bwMode="auto">
          <a:xfrm>
            <a:off x="6869447" y="2232770"/>
            <a:ext cx="1565672" cy="457200"/>
          </a:xfrm>
          <a:prstGeom prst="wedgeRoundRectCallout">
            <a:avLst>
              <a:gd name="adj1" fmla="val -106046"/>
              <a:gd name="adj2" fmla="val 7239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2000" b="1" dirty="0">
                <a:solidFill>
                  <a:schemeClr val="bg1"/>
                </a:solidFill>
                <a:latin typeface="Times New Roman" charset="0"/>
              </a:rPr>
              <a:t>资源下限值</a:t>
            </a:r>
          </a:p>
        </p:txBody>
      </p:sp>
      <p:sp>
        <p:nvSpPr>
          <p:cNvPr id="9" name="AutoShape 5">
            <a:extLst>
              <a:ext uri="{FF2B5EF4-FFF2-40B4-BE49-F238E27FC236}">
                <a16:creationId xmlns:a16="http://schemas.microsoft.com/office/drawing/2014/main" id="{59CC580F-BC24-B24B-8A1B-0D860E143E5E}"/>
              </a:ext>
            </a:extLst>
          </p:cNvPr>
          <p:cNvSpPr>
            <a:spLocks noChangeArrowheads="1"/>
          </p:cNvSpPr>
          <p:nvPr/>
        </p:nvSpPr>
        <p:spPr bwMode="auto">
          <a:xfrm>
            <a:off x="7292119" y="3375560"/>
            <a:ext cx="1143000" cy="400050"/>
          </a:xfrm>
          <a:prstGeom prst="wedgeRoundRectCallout">
            <a:avLst>
              <a:gd name="adj1" fmla="val -130731"/>
              <a:gd name="adj2" fmla="val -165181"/>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2000" b="1" dirty="0">
                <a:solidFill>
                  <a:schemeClr val="bg1"/>
                </a:solidFill>
                <a:latin typeface="Times New Roman" charset="0"/>
              </a:rPr>
              <a:t>需求量</a:t>
            </a:r>
          </a:p>
        </p:txBody>
      </p:sp>
      <p:sp>
        <p:nvSpPr>
          <p:cNvPr id="11"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13" name="Rectangle 4">
            <a:extLst>
              <a:ext uri="{FF2B5EF4-FFF2-40B4-BE49-F238E27FC236}">
                <a16:creationId xmlns:a16="http://schemas.microsoft.com/office/drawing/2014/main" id="{19318EA9-4147-C640-8F74-97C0384A0CEB}"/>
              </a:ext>
            </a:extLst>
          </p:cNvPr>
          <p:cNvSpPr>
            <a:spLocks noChangeArrowheads="1"/>
          </p:cNvSpPr>
          <p:nvPr/>
        </p:nvSpPr>
        <p:spPr bwMode="auto">
          <a:xfrm>
            <a:off x="8885208" y="334779"/>
            <a:ext cx="3120471"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p:txBody>
      </p:sp>
    </p:spTree>
    <p:extLst>
      <p:ext uri="{BB962C8B-B14F-4D97-AF65-F5344CB8AC3E}">
        <p14:creationId xmlns:p14="http://schemas.microsoft.com/office/powerpoint/2010/main" val="203644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100000">
                                          <p:val>
                                            <p:strVal val="#ppt_x"/>
                                          </p:val>
                                        </p:tav>
                                      </p:tavLst>
                                    </p:anim>
                                    <p:anim calcmode="lin" valueType="num">
                                      <p:cBhvr>
                                        <p:cTn id="8" dur="500" fill="hold"/>
                                        <p:tgtEl>
                                          <p:spTgt spid="8"/>
                                        </p:tgtEl>
                                        <p:attrNameLst>
                                          <p:attrName>ppt_y</p:attrName>
                                        </p:attrNameLst>
                                      </p:cBhvr>
                                      <p:tavLst>
                                        <p:tav tm="0">
                                          <p:val>
                                            <p:strVal val="#ppt_y+#ppt_h/2"/>
                                          </p:val>
                                        </p:tav>
                                        <p:tav tm="100000">
                                          <p:val>
                                            <p:strVal val="#ppt_y"/>
                                          </p:val>
                                        </p:tav>
                                      </p:tavLst>
                                    </p:anim>
                                    <p:anim calcmode="lin" valueType="num">
                                      <p:cBhvr>
                                        <p:cTn id="9" dur="500" fill="hold"/>
                                        <p:tgtEl>
                                          <p:spTgt spid="8"/>
                                        </p:tgtEl>
                                        <p:attrNameLst>
                                          <p:attrName>ppt_w</p:attrName>
                                        </p:attrNameLst>
                                      </p:cBhvr>
                                      <p:tavLst>
                                        <p:tav tm="0">
                                          <p:val>
                                            <p:strVal val="#ppt_w"/>
                                          </p:val>
                                        </p:tav>
                                        <p:tav tm="100000">
                                          <p:val>
                                            <p:strVal val="#ppt_w"/>
                                          </p:val>
                                        </p:tav>
                                      </p:tavLst>
                                    </p:anim>
                                    <p:anim calcmode="lin" valueType="num">
                                      <p:cBhvr>
                                        <p:cTn id="10"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ppt_h/2"/>
                                          </p:val>
                                        </p:tav>
                                        <p:tav tm="100000">
                                          <p:val>
                                            <p:strVal val="#ppt_y"/>
                                          </p:val>
                                        </p:tav>
                                      </p:tavLst>
                                    </p:anim>
                                    <p:anim calcmode="lin" valueType="num">
                                      <p:cBhvr>
                                        <p:cTn id="17" dur="500" fill="hold"/>
                                        <p:tgtEl>
                                          <p:spTgt spid="9"/>
                                        </p:tgtEl>
                                        <p:attrNameLst>
                                          <p:attrName>ppt_w</p:attrName>
                                        </p:attrNameLst>
                                      </p:cBhvr>
                                      <p:tavLst>
                                        <p:tav tm="0">
                                          <p:val>
                                            <p:strVal val="#ppt_w"/>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49590" y="1980541"/>
            <a:ext cx="10104697" cy="387798"/>
          </a:xfrm>
          <a:prstGeom prst="rect">
            <a:avLst/>
          </a:prstGeom>
        </p:spPr>
        <p:txBody>
          <a:bodyPr wrap="square">
            <a:spAutoFit/>
          </a:bodyPr>
          <a:lstStyle/>
          <a:p>
            <a:pPr marL="285750" indent="-285750">
              <a:lnSpc>
                <a:spcPct val="80000"/>
              </a:lnSpc>
              <a:buClr>
                <a:schemeClr val="bg2">
                  <a:lumMod val="25000"/>
                </a:schemeClr>
              </a:buClr>
              <a:buFont typeface="Wingdings" panose="05000000000000000000" pitchFamily="2" charset="2"/>
              <a:buChar char="n"/>
              <a:defRPr/>
            </a:pPr>
            <a:r>
              <a:rPr lang="zh-CN" altLang="en-US" sz="2400" b="1" dirty="0">
                <a:latin typeface="+mj-ea"/>
                <a:ea typeface="+mj-ea"/>
              </a:rPr>
              <a:t>在每次分配时，采用信号量集来控制，可以分配多个资源。</a:t>
            </a:r>
          </a:p>
        </p:txBody>
      </p:sp>
      <p:sp>
        <p:nvSpPr>
          <p:cNvPr id="5" name="矩形 4"/>
          <p:cNvSpPr/>
          <p:nvPr/>
        </p:nvSpPr>
        <p:spPr>
          <a:xfrm>
            <a:off x="1883387" y="2710927"/>
            <a:ext cx="8640839" cy="3323987"/>
          </a:xfrm>
          <a:prstGeom prst="rect">
            <a:avLst/>
          </a:prstGeom>
        </p:spPr>
        <p:txBody>
          <a:bodyPr wrap="square">
            <a:spAutoFit/>
          </a:bodyPr>
          <a:lstStyle/>
          <a:p>
            <a:pPr algn="just">
              <a:lnSpc>
                <a:spcPct val="150000"/>
              </a:lnSpc>
              <a:defRPr/>
            </a:pPr>
            <a:r>
              <a:rPr lang="en-US" altLang="zh-CN" sz="2000" b="1" dirty="0">
                <a:solidFill>
                  <a:srgbClr val="FF0000"/>
                </a:solidFill>
                <a:latin typeface="+mj-ea"/>
                <a:ea typeface="+mj-ea"/>
              </a:rPr>
              <a:t> </a:t>
            </a:r>
            <a:r>
              <a:rPr lang="en-US" altLang="zh-CN" sz="2000" b="1" dirty="0" err="1">
                <a:solidFill>
                  <a:srgbClr val="FF0000"/>
                </a:solidFill>
                <a:latin typeface="+mj-ea"/>
                <a:ea typeface="+mj-ea"/>
              </a:rPr>
              <a:t>Ssignal</a:t>
            </a:r>
            <a:r>
              <a:rPr lang="zh-CN" altLang="en-US" sz="2000" b="1" dirty="0">
                <a:latin typeface="+mj-ea"/>
                <a:ea typeface="+mj-ea"/>
              </a:rPr>
              <a:t>（</a:t>
            </a:r>
            <a:r>
              <a:rPr lang="en-US" altLang="zh-CN" sz="2000" b="1" dirty="0">
                <a:latin typeface="+mj-ea"/>
                <a:ea typeface="+mj-ea"/>
              </a:rPr>
              <a:t>S1</a:t>
            </a:r>
            <a:r>
              <a:rPr lang="zh-CN" altLang="en-US" sz="2000" b="1" dirty="0">
                <a:latin typeface="+mj-ea"/>
                <a:ea typeface="+mj-ea"/>
              </a:rPr>
              <a:t>，</a:t>
            </a:r>
            <a:r>
              <a:rPr lang="en-US" altLang="zh-CN" sz="2000" b="1" dirty="0">
                <a:latin typeface="+mj-ea"/>
                <a:ea typeface="+mj-ea"/>
              </a:rPr>
              <a:t>d1</a:t>
            </a:r>
            <a:r>
              <a:rPr lang="zh-CN" altLang="en-US" sz="2000" b="1" dirty="0">
                <a:latin typeface="+mj-ea"/>
                <a:ea typeface="+mj-ea"/>
              </a:rPr>
              <a:t>，</a:t>
            </a:r>
            <a:r>
              <a:rPr lang="en-US" altLang="zh-CN" sz="2000" b="1" dirty="0">
                <a:latin typeface="+mj-ea"/>
                <a:ea typeface="+mj-ea"/>
              </a:rPr>
              <a:t>···</a:t>
            </a:r>
            <a:r>
              <a:rPr lang="zh-CN" altLang="en-US" sz="2000" b="1" dirty="0">
                <a:latin typeface="+mj-ea"/>
                <a:ea typeface="+mj-ea"/>
              </a:rPr>
              <a:t>，</a:t>
            </a:r>
            <a:r>
              <a:rPr lang="en-US" altLang="zh-CN" sz="2000" b="1" dirty="0">
                <a:latin typeface="+mj-ea"/>
                <a:ea typeface="+mj-ea"/>
              </a:rPr>
              <a:t>Sn</a:t>
            </a:r>
            <a:r>
              <a:rPr lang="zh-CN" altLang="en-US" sz="2000" b="1" dirty="0">
                <a:latin typeface="+mj-ea"/>
                <a:ea typeface="+mj-ea"/>
              </a:rPr>
              <a:t>，</a:t>
            </a:r>
            <a:r>
              <a:rPr lang="en-US" altLang="zh-CN" sz="2000" b="1" dirty="0" err="1">
                <a:latin typeface="+mj-ea"/>
                <a:ea typeface="+mj-ea"/>
              </a:rPr>
              <a:t>dn</a:t>
            </a:r>
            <a:r>
              <a:rPr lang="zh-CN" altLang="en-US" sz="2000" b="1" dirty="0">
                <a:latin typeface="+mj-ea"/>
                <a:ea typeface="+mj-ea"/>
              </a:rPr>
              <a:t>）</a:t>
            </a:r>
            <a:r>
              <a:rPr lang="en-US" altLang="zh-Hans" sz="2000" b="1" dirty="0">
                <a:latin typeface="+mj-ea"/>
                <a:ea typeface="+mj-ea"/>
              </a:rPr>
              <a:t>{</a:t>
            </a:r>
            <a:endParaRPr lang="zh-CN" altLang="en-US" sz="2000" b="1" dirty="0">
              <a:latin typeface="+mj-ea"/>
              <a:ea typeface="+mj-ea"/>
            </a:endParaRPr>
          </a:p>
          <a:p>
            <a:pPr algn="just">
              <a:lnSpc>
                <a:spcPct val="150000"/>
              </a:lnSpc>
              <a:defRPr/>
            </a:pPr>
            <a:r>
              <a:rPr lang="zh-CN" altLang="en-US" sz="2000" b="1" dirty="0">
                <a:latin typeface="+mj-ea"/>
                <a:ea typeface="+mj-ea"/>
              </a:rPr>
              <a:t>    </a:t>
            </a:r>
            <a:r>
              <a:rPr lang="en-US" altLang="zh-CN" sz="2000" b="1" dirty="0">
                <a:latin typeface="+mj-ea"/>
                <a:ea typeface="+mj-ea"/>
              </a:rPr>
              <a:t>for</a:t>
            </a:r>
            <a:r>
              <a:rPr lang="en-US" altLang="zh-Hans" sz="2000" b="1" dirty="0">
                <a:latin typeface="+mj-ea"/>
                <a:ea typeface="+mj-ea"/>
              </a:rPr>
              <a:t>(</a:t>
            </a:r>
            <a:r>
              <a:rPr lang="en-US" altLang="zh-CN" sz="2000" b="1" dirty="0">
                <a:latin typeface="+mj-ea"/>
                <a:ea typeface="+mj-ea"/>
              </a:rPr>
              <a:t> </a:t>
            </a:r>
            <a:r>
              <a:rPr lang="en-US" altLang="zh-CN" sz="2000" b="1" dirty="0" err="1">
                <a:latin typeface="+mj-ea"/>
                <a:ea typeface="+mj-ea"/>
              </a:rPr>
              <a:t>i</a:t>
            </a:r>
            <a:r>
              <a:rPr lang="zh-CN" altLang="en-US" sz="2000" b="1" dirty="0">
                <a:latin typeface="+mj-ea"/>
                <a:ea typeface="+mj-ea"/>
              </a:rPr>
              <a:t> </a:t>
            </a:r>
            <a:r>
              <a:rPr lang="en-US" altLang="zh-CN" sz="2000" b="1" dirty="0">
                <a:latin typeface="+mj-ea"/>
                <a:ea typeface="+mj-ea"/>
              </a:rPr>
              <a:t>=1</a:t>
            </a:r>
            <a:r>
              <a:rPr lang="en-US" altLang="zh-Hans" sz="2000" b="1" dirty="0">
                <a:latin typeface="+mj-ea"/>
                <a:ea typeface="+mj-ea"/>
              </a:rPr>
              <a:t>;</a:t>
            </a:r>
            <a:r>
              <a:rPr lang="zh-Hans" altLang="en-US" sz="2000" b="1" dirty="0">
                <a:latin typeface="+mj-ea"/>
                <a:ea typeface="+mj-ea"/>
              </a:rPr>
              <a:t> </a:t>
            </a:r>
            <a:r>
              <a:rPr lang="en-US" altLang="zh-Hans" sz="2000" b="1" dirty="0" err="1">
                <a:latin typeface="+mj-ea"/>
                <a:ea typeface="+mj-ea"/>
              </a:rPr>
              <a:t>i</a:t>
            </a:r>
            <a:r>
              <a:rPr lang="en-US" altLang="zh-Hans" sz="2000" b="1" dirty="0">
                <a:latin typeface="+mj-ea"/>
                <a:ea typeface="+mj-ea"/>
              </a:rPr>
              <a:t>&lt;=</a:t>
            </a:r>
            <a:r>
              <a:rPr lang="en-US" altLang="zh-CN" sz="2000" b="1" dirty="0">
                <a:latin typeface="+mj-ea"/>
                <a:ea typeface="+mj-ea"/>
              </a:rPr>
              <a:t> n</a:t>
            </a:r>
            <a:r>
              <a:rPr lang="en-US" altLang="zh-Hans" sz="2000" b="1" dirty="0">
                <a:latin typeface="+mj-ea"/>
                <a:ea typeface="+mj-ea"/>
              </a:rPr>
              <a:t>;</a:t>
            </a:r>
            <a:r>
              <a:rPr lang="zh-Hans" altLang="en-US" sz="2000" b="1" dirty="0">
                <a:latin typeface="+mj-ea"/>
                <a:ea typeface="+mj-ea"/>
              </a:rPr>
              <a:t> </a:t>
            </a:r>
            <a:r>
              <a:rPr lang="en-US" altLang="zh-Hans" sz="2000" b="1" dirty="0" err="1">
                <a:latin typeface="+mj-ea"/>
                <a:ea typeface="+mj-ea"/>
              </a:rPr>
              <a:t>i</a:t>
            </a:r>
            <a:r>
              <a:rPr lang="en-US" altLang="zh-Hans" sz="2000" b="1" dirty="0">
                <a:latin typeface="+mj-ea"/>
                <a:ea typeface="+mj-ea"/>
              </a:rPr>
              <a:t>++){</a:t>
            </a:r>
            <a:r>
              <a:rPr lang="en-US" altLang="zh-CN" sz="2000" b="1" dirty="0">
                <a:latin typeface="+mj-ea"/>
                <a:ea typeface="+mj-ea"/>
              </a:rPr>
              <a:t>  </a:t>
            </a:r>
          </a:p>
          <a:p>
            <a:pPr algn="just">
              <a:lnSpc>
                <a:spcPct val="150000"/>
              </a:lnSpc>
              <a:defRPr/>
            </a:pPr>
            <a:r>
              <a:rPr lang="en-US" altLang="zh-CN" sz="2000" b="1" dirty="0">
                <a:latin typeface="+mj-ea"/>
                <a:ea typeface="+mj-ea"/>
              </a:rPr>
              <a:t>        Si</a:t>
            </a:r>
            <a:r>
              <a:rPr lang="zh-CN" altLang="en-US" sz="2000" b="1" dirty="0">
                <a:latin typeface="+mj-ea"/>
                <a:ea typeface="+mj-ea"/>
              </a:rPr>
              <a:t> </a:t>
            </a:r>
            <a:r>
              <a:rPr lang="en-US" altLang="zh-CN" sz="2000" b="1" dirty="0">
                <a:latin typeface="+mj-ea"/>
                <a:ea typeface="+mj-ea"/>
              </a:rPr>
              <a:t>= Si + di</a:t>
            </a:r>
            <a:r>
              <a:rPr lang="zh-CN" altLang="en-US" sz="2000" b="1" dirty="0">
                <a:latin typeface="+mj-ea"/>
                <a:ea typeface="+mj-ea"/>
              </a:rPr>
              <a:t>；</a:t>
            </a:r>
          </a:p>
          <a:p>
            <a:pPr algn="just">
              <a:lnSpc>
                <a:spcPct val="150000"/>
              </a:lnSpc>
              <a:defRPr/>
            </a:pPr>
            <a:r>
              <a:rPr lang="zh-CN" altLang="en-US" sz="2000" b="1" dirty="0">
                <a:latin typeface="+mj-ea"/>
                <a:ea typeface="+mj-ea"/>
              </a:rPr>
              <a:t>        </a:t>
            </a:r>
            <a:r>
              <a:rPr lang="en-US" altLang="zh-CN" sz="2000" b="1" dirty="0">
                <a:latin typeface="+mj-ea"/>
                <a:ea typeface="+mj-ea"/>
              </a:rPr>
              <a:t>Remove  all  the  process  </a:t>
            </a:r>
            <a:r>
              <a:rPr lang="en-US" altLang="zh-CN" sz="2000" b="1" dirty="0" smtClean="0">
                <a:latin typeface="+mj-ea"/>
                <a:ea typeface="+mj-ea"/>
              </a:rPr>
              <a:t>waiting </a:t>
            </a:r>
            <a:r>
              <a:rPr lang="en-US" altLang="zh-CN" sz="2000" b="1" dirty="0">
                <a:latin typeface="+mj-ea"/>
                <a:ea typeface="+mj-ea"/>
              </a:rPr>
              <a:t>in  the  queue  </a:t>
            </a:r>
            <a:endParaRPr lang="en-US" altLang="zh-CN" sz="2000" b="1" dirty="0" smtClean="0">
              <a:latin typeface="+mj-ea"/>
              <a:ea typeface="+mj-ea"/>
            </a:endParaRPr>
          </a:p>
          <a:p>
            <a:pPr algn="just">
              <a:lnSpc>
                <a:spcPct val="150000"/>
              </a:lnSpc>
              <a:defRPr/>
            </a:pPr>
            <a:r>
              <a:rPr lang="en-US" altLang="zh-CN" sz="2000" b="1" dirty="0">
                <a:latin typeface="+mj-ea"/>
                <a:ea typeface="+mj-ea"/>
              </a:rPr>
              <a:t> </a:t>
            </a:r>
            <a:r>
              <a:rPr lang="en-US" altLang="zh-CN" sz="2000" b="1" dirty="0" smtClean="0">
                <a:latin typeface="+mj-ea"/>
                <a:ea typeface="+mj-ea"/>
              </a:rPr>
              <a:t>       associated  </a:t>
            </a:r>
            <a:r>
              <a:rPr lang="en-US" altLang="zh-CN" sz="2000" b="1" dirty="0">
                <a:latin typeface="+mj-ea"/>
                <a:ea typeface="+mj-ea"/>
              </a:rPr>
              <a:t>with  Si  </a:t>
            </a:r>
            <a:r>
              <a:rPr lang="en-US" altLang="zh-CN" sz="2000" b="1" dirty="0" smtClean="0">
                <a:latin typeface="+mj-ea"/>
                <a:ea typeface="+mj-ea"/>
              </a:rPr>
              <a:t>into  </a:t>
            </a:r>
            <a:r>
              <a:rPr lang="en-US" altLang="zh-CN" sz="2000" b="1" dirty="0">
                <a:latin typeface="+mj-ea"/>
                <a:ea typeface="+mj-ea"/>
              </a:rPr>
              <a:t>the  ready  queue</a:t>
            </a:r>
          </a:p>
          <a:p>
            <a:pPr algn="just">
              <a:lnSpc>
                <a:spcPct val="150000"/>
              </a:lnSpc>
              <a:defRPr/>
            </a:pPr>
            <a:r>
              <a:rPr lang="en-US" altLang="zh-CN" sz="2000" b="1" dirty="0">
                <a:latin typeface="+mj-ea"/>
                <a:ea typeface="+mj-ea"/>
              </a:rPr>
              <a:t>    </a:t>
            </a:r>
            <a:r>
              <a:rPr lang="en-US" altLang="zh-Hans" sz="2000" b="1" dirty="0">
                <a:latin typeface="+mj-ea"/>
                <a:ea typeface="+mj-ea"/>
              </a:rPr>
              <a:t>}</a:t>
            </a:r>
          </a:p>
          <a:p>
            <a:pPr algn="just">
              <a:lnSpc>
                <a:spcPct val="150000"/>
              </a:lnSpc>
              <a:defRPr/>
            </a:pPr>
            <a:r>
              <a:rPr lang="en-US" altLang="zh-Hans" sz="2000" b="1" dirty="0">
                <a:latin typeface="+mj-ea"/>
                <a:ea typeface="+mj-ea"/>
              </a:rPr>
              <a:t>}</a:t>
            </a:r>
            <a:endParaRPr lang="zh-CN" altLang="en-US" sz="2000" b="1" dirty="0">
              <a:latin typeface="+mj-ea"/>
              <a:ea typeface="+mj-ea"/>
            </a:endParaRP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9" name="矩形 8"/>
          <p:cNvSpPr/>
          <p:nvPr/>
        </p:nvSpPr>
        <p:spPr>
          <a:xfrm>
            <a:off x="1488243" y="1220297"/>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4. </a:t>
            </a:r>
            <a:r>
              <a:rPr lang="zh-CN" altLang="en-US" sz="2700" b="1" dirty="0">
                <a:solidFill>
                  <a:srgbClr val="0000FF"/>
                </a:solidFill>
                <a:latin typeface="+mj-ea"/>
                <a:ea typeface="+mj-ea"/>
              </a:rPr>
              <a:t>信号量集</a:t>
            </a:r>
          </a:p>
        </p:txBody>
      </p:sp>
      <p:sp>
        <p:nvSpPr>
          <p:cNvPr id="10" name="Rectangle 4">
            <a:extLst>
              <a:ext uri="{FF2B5EF4-FFF2-40B4-BE49-F238E27FC236}">
                <a16:creationId xmlns:a16="http://schemas.microsoft.com/office/drawing/2014/main" id="{19318EA9-4147-C640-8F74-97C0384A0CEB}"/>
              </a:ext>
            </a:extLst>
          </p:cNvPr>
          <p:cNvSpPr>
            <a:spLocks noChangeArrowheads="1"/>
          </p:cNvSpPr>
          <p:nvPr/>
        </p:nvSpPr>
        <p:spPr bwMode="auto">
          <a:xfrm>
            <a:off x="8885208" y="334779"/>
            <a:ext cx="3120471"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p:txBody>
      </p:sp>
    </p:spTree>
    <p:extLst>
      <p:ext uri="{BB962C8B-B14F-4D97-AF65-F5344CB8AC3E}">
        <p14:creationId xmlns:p14="http://schemas.microsoft.com/office/powerpoint/2010/main" val="266525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694999" y="1811228"/>
            <a:ext cx="9571099" cy="4067267"/>
          </a:xfrm>
          <a:prstGeom prst="rect">
            <a:avLst/>
          </a:prstGeom>
        </p:spPr>
        <p:txBody>
          <a:bodyPr wrap="square">
            <a:spAutoFit/>
          </a:bodyPr>
          <a:lstStyle/>
          <a:p>
            <a:pPr marL="285750" indent="-285750">
              <a:lnSpc>
                <a:spcPct val="150000"/>
              </a:lnSpc>
              <a:buClr>
                <a:schemeClr val="bg2">
                  <a:lumMod val="25000"/>
                </a:schemeClr>
              </a:buClr>
              <a:buFont typeface="Wingdings" panose="05000000000000000000" pitchFamily="2" charset="2"/>
              <a:buChar char="n"/>
              <a:defRPr/>
            </a:pPr>
            <a:r>
              <a:rPr lang="zh-CN" altLang="en-US" sz="2100" b="1" dirty="0">
                <a:latin typeface="+mj-ea"/>
                <a:ea typeface="+mj-ea"/>
              </a:rPr>
              <a:t>三种特例：</a:t>
            </a:r>
          </a:p>
          <a:p>
            <a:pPr>
              <a:lnSpc>
                <a:spcPct val="150000"/>
              </a:lnSpc>
              <a:spcBef>
                <a:spcPct val="30000"/>
              </a:spcBef>
              <a:defRPr/>
            </a:pPr>
            <a:r>
              <a:rPr lang="zh-CN" altLang="en-US" sz="2100" b="1" dirty="0">
                <a:latin typeface="+mj-ea"/>
                <a:ea typeface="+mj-ea"/>
              </a:rPr>
              <a:t>（</a:t>
            </a:r>
            <a:r>
              <a:rPr lang="en-US" altLang="zh-CN" sz="2100" b="1" dirty="0">
                <a:latin typeface="+mj-ea"/>
                <a:ea typeface="+mj-ea"/>
              </a:rPr>
              <a:t>1</a:t>
            </a:r>
            <a:r>
              <a:rPr lang="zh-CN" altLang="en-US" sz="2100" b="1" dirty="0">
                <a:latin typeface="+mj-ea"/>
                <a:ea typeface="+mj-ea"/>
              </a:rPr>
              <a:t>）</a:t>
            </a:r>
            <a:r>
              <a:rPr lang="en-US" altLang="zh-CN" sz="2100" b="1" dirty="0" err="1">
                <a:latin typeface="+mj-ea"/>
                <a:ea typeface="+mj-ea"/>
              </a:rPr>
              <a:t>Swait</a:t>
            </a:r>
            <a:r>
              <a:rPr lang="en-US" altLang="zh-CN" sz="2100" b="1" dirty="0">
                <a:latin typeface="+mj-ea"/>
                <a:ea typeface="+mj-ea"/>
              </a:rPr>
              <a:t>(</a:t>
            </a:r>
            <a:r>
              <a:rPr lang="en-US" altLang="zh-CN" sz="2100" b="1" dirty="0" err="1">
                <a:latin typeface="+mj-ea"/>
                <a:ea typeface="+mj-ea"/>
              </a:rPr>
              <a:t>S,d,d</a:t>
            </a:r>
            <a:r>
              <a:rPr lang="en-US" altLang="zh-CN" sz="2100" b="1" dirty="0">
                <a:latin typeface="+mj-ea"/>
                <a:ea typeface="+mj-ea"/>
              </a:rPr>
              <a:t>)</a:t>
            </a:r>
            <a:r>
              <a:rPr lang="zh-CN" altLang="en-US" sz="2100" b="1" dirty="0">
                <a:latin typeface="+mj-ea"/>
                <a:ea typeface="+mj-ea"/>
              </a:rPr>
              <a:t>：允许每次申请</a:t>
            </a:r>
            <a:r>
              <a:rPr lang="en-US" altLang="zh-CN" sz="2100" b="1" dirty="0">
                <a:latin typeface="+mj-ea"/>
                <a:ea typeface="+mj-ea"/>
              </a:rPr>
              <a:t>d</a:t>
            </a:r>
            <a:r>
              <a:rPr lang="zh-CN" altLang="en-US" sz="2100" b="1" dirty="0">
                <a:latin typeface="+mj-ea"/>
                <a:ea typeface="+mj-ea"/>
              </a:rPr>
              <a:t>个资源。</a:t>
            </a:r>
          </a:p>
          <a:p>
            <a:pPr lvl="1">
              <a:lnSpc>
                <a:spcPct val="150000"/>
              </a:lnSpc>
              <a:spcBef>
                <a:spcPct val="30000"/>
              </a:spcBef>
              <a:defRPr/>
            </a:pPr>
            <a:r>
              <a:rPr lang="zh-CN" altLang="en-US" sz="2100" b="1" dirty="0" smtClean="0">
                <a:latin typeface="+mj-ea"/>
                <a:ea typeface="+mj-ea"/>
              </a:rPr>
              <a:t>                           当</a:t>
            </a:r>
            <a:r>
              <a:rPr lang="zh-CN" altLang="en-US" sz="2100" b="1" dirty="0">
                <a:latin typeface="+mj-ea"/>
                <a:ea typeface="+mj-ea"/>
              </a:rPr>
              <a:t>资源数少于</a:t>
            </a:r>
            <a:r>
              <a:rPr lang="en-US" altLang="zh-CN" sz="2100" b="1" dirty="0">
                <a:latin typeface="+mj-ea"/>
                <a:ea typeface="+mj-ea"/>
              </a:rPr>
              <a:t>d</a:t>
            </a:r>
            <a:r>
              <a:rPr lang="zh-CN" altLang="en-US" sz="2100" b="1" dirty="0">
                <a:latin typeface="+mj-ea"/>
                <a:ea typeface="+mj-ea"/>
              </a:rPr>
              <a:t>时，不予分配。</a:t>
            </a:r>
          </a:p>
          <a:p>
            <a:pPr>
              <a:lnSpc>
                <a:spcPct val="150000"/>
              </a:lnSpc>
              <a:spcBef>
                <a:spcPct val="30000"/>
              </a:spcBef>
              <a:defRPr/>
            </a:pPr>
            <a:r>
              <a:rPr lang="zh-CN" altLang="en-US" sz="2100" b="1" dirty="0">
                <a:latin typeface="+mj-ea"/>
                <a:ea typeface="+mj-ea"/>
              </a:rPr>
              <a:t>（</a:t>
            </a:r>
            <a:r>
              <a:rPr lang="en-US" altLang="zh-CN" sz="2100" b="1" dirty="0">
                <a:latin typeface="+mj-ea"/>
                <a:ea typeface="+mj-ea"/>
              </a:rPr>
              <a:t>2</a:t>
            </a:r>
            <a:r>
              <a:rPr lang="zh-CN" altLang="en-US" sz="2100" b="1" dirty="0">
                <a:latin typeface="+mj-ea"/>
                <a:ea typeface="+mj-ea"/>
              </a:rPr>
              <a:t>）</a:t>
            </a:r>
            <a:r>
              <a:rPr lang="en-US" altLang="zh-CN" sz="2100" b="1" dirty="0" err="1">
                <a:latin typeface="+mj-ea"/>
                <a:ea typeface="+mj-ea"/>
              </a:rPr>
              <a:t>Swait</a:t>
            </a:r>
            <a:r>
              <a:rPr lang="en-US" altLang="zh-CN" sz="2100" b="1" dirty="0">
                <a:latin typeface="+mj-ea"/>
                <a:ea typeface="+mj-ea"/>
              </a:rPr>
              <a:t> (S,1,1)</a:t>
            </a:r>
            <a:r>
              <a:rPr lang="zh-CN" altLang="en-US" sz="2100" b="1" dirty="0">
                <a:latin typeface="+mj-ea"/>
                <a:ea typeface="+mj-ea"/>
              </a:rPr>
              <a:t>：</a:t>
            </a:r>
            <a:r>
              <a:rPr lang="en-US" altLang="zh-CN" sz="2100" b="1" dirty="0">
                <a:latin typeface="+mj-ea"/>
                <a:ea typeface="+mj-ea"/>
              </a:rPr>
              <a:t>S&gt;1</a:t>
            </a:r>
            <a:r>
              <a:rPr lang="zh-CN" altLang="en-US" sz="2100" b="1" dirty="0">
                <a:latin typeface="+mj-ea"/>
                <a:ea typeface="+mj-ea"/>
              </a:rPr>
              <a:t>，记录型信号量。</a:t>
            </a:r>
          </a:p>
          <a:p>
            <a:pPr lvl="1">
              <a:lnSpc>
                <a:spcPct val="150000"/>
              </a:lnSpc>
              <a:spcBef>
                <a:spcPct val="30000"/>
              </a:spcBef>
              <a:defRPr/>
            </a:pPr>
            <a:r>
              <a:rPr lang="en-US" altLang="zh-CN" sz="2100" b="1" dirty="0" smtClean="0">
                <a:latin typeface="+mj-ea"/>
                <a:ea typeface="+mj-ea"/>
              </a:rPr>
              <a:t>                           S=1</a:t>
            </a:r>
            <a:r>
              <a:rPr lang="zh-CN" altLang="en-US" sz="2100" b="1" dirty="0">
                <a:latin typeface="+mj-ea"/>
                <a:ea typeface="+mj-ea"/>
              </a:rPr>
              <a:t>时，互斥型信号量。</a:t>
            </a:r>
          </a:p>
          <a:p>
            <a:pPr marL="447675" indent="-441325">
              <a:lnSpc>
                <a:spcPct val="150000"/>
              </a:lnSpc>
              <a:spcBef>
                <a:spcPct val="30000"/>
              </a:spcBef>
              <a:defRPr/>
            </a:pPr>
            <a:r>
              <a:rPr lang="zh-CN" altLang="en-US" sz="2100" b="1" dirty="0">
                <a:latin typeface="+mj-ea"/>
                <a:ea typeface="+mj-ea"/>
              </a:rPr>
              <a:t>（</a:t>
            </a:r>
            <a:r>
              <a:rPr lang="en-US" altLang="zh-CN" sz="2100" b="1" dirty="0">
                <a:latin typeface="+mj-ea"/>
                <a:ea typeface="+mj-ea"/>
              </a:rPr>
              <a:t>3</a:t>
            </a:r>
            <a:r>
              <a:rPr lang="zh-CN" altLang="en-US" sz="2100" b="1" dirty="0">
                <a:latin typeface="+mj-ea"/>
                <a:ea typeface="+mj-ea"/>
              </a:rPr>
              <a:t>）</a:t>
            </a:r>
            <a:r>
              <a:rPr lang="en-US" altLang="zh-CN" sz="2100" b="1" dirty="0" err="1">
                <a:latin typeface="+mj-ea"/>
                <a:ea typeface="+mj-ea"/>
              </a:rPr>
              <a:t>Swait</a:t>
            </a:r>
            <a:r>
              <a:rPr lang="en-US" altLang="zh-CN" sz="2100" b="1" dirty="0">
                <a:latin typeface="+mj-ea"/>
                <a:ea typeface="+mj-ea"/>
              </a:rPr>
              <a:t>(S,1,0)</a:t>
            </a:r>
            <a:r>
              <a:rPr lang="zh-CN" altLang="en-US" sz="2100" b="1" dirty="0">
                <a:latin typeface="+mj-ea"/>
                <a:ea typeface="+mj-ea"/>
              </a:rPr>
              <a:t>，可控开关，当</a:t>
            </a:r>
            <a:r>
              <a:rPr lang="en-US" altLang="zh-CN" sz="2100" b="1" dirty="0">
                <a:latin typeface="+mj-ea"/>
                <a:ea typeface="+mj-ea"/>
              </a:rPr>
              <a:t>S&gt;=1</a:t>
            </a:r>
            <a:r>
              <a:rPr lang="zh-CN" altLang="en-US" sz="2100" b="1" dirty="0">
                <a:latin typeface="+mj-ea"/>
                <a:ea typeface="+mj-ea"/>
              </a:rPr>
              <a:t>时，允许进入</a:t>
            </a:r>
            <a:r>
              <a:rPr lang="zh-CN" altLang="en-US" sz="2100" b="1" dirty="0" smtClean="0">
                <a:latin typeface="+mj-ea"/>
                <a:ea typeface="+mj-ea"/>
              </a:rPr>
              <a:t>，</a:t>
            </a:r>
            <a:endParaRPr lang="en-US" altLang="zh-CN" sz="2100" b="1" dirty="0" smtClean="0">
              <a:latin typeface="+mj-ea"/>
              <a:ea typeface="+mj-ea"/>
            </a:endParaRPr>
          </a:p>
          <a:p>
            <a:pPr marL="447675" indent="-441325">
              <a:lnSpc>
                <a:spcPct val="150000"/>
              </a:lnSpc>
              <a:spcBef>
                <a:spcPct val="30000"/>
              </a:spcBef>
              <a:defRPr/>
            </a:pPr>
            <a:r>
              <a:rPr lang="en-US" altLang="zh-CN" sz="2100" b="1" dirty="0">
                <a:latin typeface="+mj-ea"/>
                <a:ea typeface="+mj-ea"/>
              </a:rPr>
              <a:t> </a:t>
            </a:r>
            <a:r>
              <a:rPr lang="en-US" altLang="zh-CN" sz="2100" b="1" dirty="0" smtClean="0">
                <a:latin typeface="+mj-ea"/>
                <a:ea typeface="+mj-ea"/>
              </a:rPr>
              <a:t>                                                   S&lt;1</a:t>
            </a:r>
            <a:r>
              <a:rPr lang="zh-CN" altLang="en-US" sz="2100" b="1" dirty="0">
                <a:latin typeface="+mj-ea"/>
                <a:ea typeface="+mj-ea"/>
              </a:rPr>
              <a:t>时，不能进入。</a:t>
            </a: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8" name="矩形 7"/>
          <p:cNvSpPr/>
          <p:nvPr/>
        </p:nvSpPr>
        <p:spPr>
          <a:xfrm>
            <a:off x="1488243" y="1220297"/>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4. </a:t>
            </a:r>
            <a:r>
              <a:rPr lang="zh-CN" altLang="en-US" sz="2700" b="1" dirty="0">
                <a:solidFill>
                  <a:srgbClr val="0000FF"/>
                </a:solidFill>
                <a:latin typeface="+mj-ea"/>
                <a:ea typeface="+mj-ea"/>
              </a:rPr>
              <a:t>信号量集</a:t>
            </a:r>
          </a:p>
        </p:txBody>
      </p:sp>
      <p:sp>
        <p:nvSpPr>
          <p:cNvPr id="9" name="Rectangle 4">
            <a:extLst>
              <a:ext uri="{FF2B5EF4-FFF2-40B4-BE49-F238E27FC236}">
                <a16:creationId xmlns:a16="http://schemas.microsoft.com/office/drawing/2014/main" id="{19318EA9-4147-C640-8F74-97C0384A0CEB}"/>
              </a:ext>
            </a:extLst>
          </p:cNvPr>
          <p:cNvSpPr>
            <a:spLocks noChangeArrowheads="1"/>
          </p:cNvSpPr>
          <p:nvPr/>
        </p:nvSpPr>
        <p:spPr bwMode="auto">
          <a:xfrm>
            <a:off x="8885208" y="334779"/>
            <a:ext cx="3120471"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p:txBody>
      </p:sp>
    </p:spTree>
    <p:extLst>
      <p:ext uri="{BB962C8B-B14F-4D97-AF65-F5344CB8AC3E}">
        <p14:creationId xmlns:p14="http://schemas.microsoft.com/office/powerpoint/2010/main" val="128888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549590" y="1338218"/>
            <a:ext cx="6146977"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信号量的应用</a:t>
            </a:r>
          </a:p>
          <a:p>
            <a:pPr>
              <a:spcBef>
                <a:spcPct val="0"/>
              </a:spcBef>
              <a:defRPr/>
            </a:pPr>
            <a:r>
              <a:rPr lang="zh-CN" altLang="en-US" sz="2800" b="1" dirty="0">
                <a:solidFill>
                  <a:srgbClr val="4A66AC">
                    <a:lumMod val="75000"/>
                  </a:srgbClr>
                </a:solidFill>
                <a:latin typeface="微软雅黑" panose="020B0503020204020204" pitchFamily="34" charset="-122"/>
                <a:ea typeface="微软雅黑" panose="020B0503020204020204" pitchFamily="34" charset="-122"/>
              </a:rPr>
              <a:t> </a:t>
            </a:r>
          </a:p>
        </p:txBody>
      </p:sp>
      <p:sp>
        <p:nvSpPr>
          <p:cNvPr id="2" name="矩形 1"/>
          <p:cNvSpPr/>
          <p:nvPr/>
        </p:nvSpPr>
        <p:spPr>
          <a:xfrm>
            <a:off x="1825655" y="1993668"/>
            <a:ext cx="5796116" cy="590931"/>
          </a:xfrm>
          <a:prstGeom prst="rect">
            <a:avLst/>
          </a:prstGeom>
        </p:spPr>
        <p:txBody>
          <a:bodyPr wrap="square">
            <a:spAutoFit/>
          </a:bodyPr>
          <a:lstStyle/>
          <a:p>
            <a:pPr algn="just">
              <a:lnSpc>
                <a:spcPct val="120000"/>
              </a:lnSpc>
              <a:spcBef>
                <a:spcPct val="30000"/>
              </a:spcBef>
              <a:defRPr/>
            </a:pPr>
            <a:r>
              <a:rPr lang="en-US" altLang="zh-CN" sz="2700" b="1" dirty="0">
                <a:solidFill>
                  <a:srgbClr val="0000FF"/>
                </a:solidFill>
                <a:latin typeface="+mj-ea"/>
                <a:ea typeface="+mj-ea"/>
              </a:rPr>
              <a:t>1. </a:t>
            </a:r>
            <a:r>
              <a:rPr lang="zh-CN" altLang="en-US" sz="2700" b="1" dirty="0">
                <a:solidFill>
                  <a:srgbClr val="0000FF"/>
                </a:solidFill>
                <a:latin typeface="+mj-ea"/>
                <a:ea typeface="+mj-ea"/>
              </a:rPr>
              <a:t>利用信号量实现进程互斥</a:t>
            </a:r>
          </a:p>
        </p:txBody>
      </p:sp>
      <p:sp>
        <p:nvSpPr>
          <p:cNvPr id="3" name="矩形 2"/>
          <p:cNvSpPr/>
          <p:nvPr/>
        </p:nvSpPr>
        <p:spPr>
          <a:xfrm>
            <a:off x="1885317" y="2690256"/>
            <a:ext cx="9837981" cy="2128275"/>
          </a:xfrm>
          <a:prstGeom prst="rect">
            <a:avLst/>
          </a:prstGeom>
        </p:spPr>
        <p:txBody>
          <a:bodyPr wrap="square">
            <a:spAutoFit/>
          </a:bodyPr>
          <a:lstStyle/>
          <a:p>
            <a:pPr>
              <a:lnSpc>
                <a:spcPct val="150000"/>
              </a:lnSpc>
              <a:spcBef>
                <a:spcPct val="30000"/>
              </a:spcBef>
              <a:defRPr/>
            </a:pPr>
            <a:r>
              <a:rPr lang="zh-CN" altLang="en-US" sz="2100" b="1" dirty="0">
                <a:solidFill>
                  <a:schemeClr val="tx2"/>
                </a:solidFill>
                <a:latin typeface="+mj-ea"/>
                <a:ea typeface="+mj-ea"/>
              </a:rPr>
              <a:t>为使多个进程能互斥地访问某临界资源，只须为该资源设置一互斥信号量</a:t>
            </a:r>
            <a:r>
              <a:rPr lang="en-US" altLang="zh-CN" sz="2100" b="1" dirty="0" err="1">
                <a:solidFill>
                  <a:schemeClr val="tx2"/>
                </a:solidFill>
                <a:latin typeface="+mj-ea"/>
                <a:ea typeface="+mj-ea"/>
              </a:rPr>
              <a:t>mutex</a:t>
            </a:r>
            <a:r>
              <a:rPr lang="zh-CN" altLang="en-US" sz="2100" b="1" dirty="0">
                <a:solidFill>
                  <a:schemeClr val="tx2"/>
                </a:solidFill>
                <a:latin typeface="+mj-ea"/>
                <a:ea typeface="+mj-ea"/>
              </a:rPr>
              <a:t>，并设其初始值为</a:t>
            </a:r>
            <a:r>
              <a:rPr lang="en-US" altLang="zh-CN" sz="2100" b="1" dirty="0">
                <a:solidFill>
                  <a:schemeClr val="tx2"/>
                </a:solidFill>
                <a:latin typeface="+mj-ea"/>
                <a:ea typeface="+mj-ea"/>
              </a:rPr>
              <a:t>1</a:t>
            </a:r>
            <a:r>
              <a:rPr lang="zh-CN" altLang="en-US" sz="2100" b="1" dirty="0">
                <a:solidFill>
                  <a:schemeClr val="tx2"/>
                </a:solidFill>
                <a:latin typeface="+mj-ea"/>
                <a:ea typeface="+mj-ea"/>
              </a:rPr>
              <a:t>，然后将各进程访问该资源的临界区</a:t>
            </a:r>
            <a:r>
              <a:rPr lang="en-US" altLang="zh-CN" sz="2100" b="1" dirty="0">
                <a:solidFill>
                  <a:schemeClr val="tx2"/>
                </a:solidFill>
                <a:latin typeface="+mj-ea"/>
                <a:ea typeface="+mj-ea"/>
              </a:rPr>
              <a:t>CS</a:t>
            </a:r>
            <a:r>
              <a:rPr lang="zh-CN" altLang="en-US" sz="2100" b="1" dirty="0">
                <a:solidFill>
                  <a:schemeClr val="tx2"/>
                </a:solidFill>
                <a:latin typeface="+mj-ea"/>
                <a:ea typeface="+mj-ea"/>
              </a:rPr>
              <a:t>置于</a:t>
            </a:r>
            <a:r>
              <a:rPr lang="en-US" altLang="zh-CN" sz="2100" b="1" dirty="0">
                <a:solidFill>
                  <a:schemeClr val="tx2"/>
                </a:solidFill>
                <a:latin typeface="+mj-ea"/>
                <a:ea typeface="+mj-ea"/>
              </a:rPr>
              <a:t>wait</a:t>
            </a:r>
            <a:r>
              <a:rPr lang="zh-CN" altLang="en-US" sz="2100" b="1" dirty="0">
                <a:solidFill>
                  <a:schemeClr val="tx2"/>
                </a:solidFill>
                <a:latin typeface="+mj-ea"/>
                <a:ea typeface="+mj-ea"/>
              </a:rPr>
              <a:t>（</a:t>
            </a:r>
            <a:r>
              <a:rPr lang="en-US" altLang="zh-CN" sz="2100" b="1" dirty="0" err="1">
                <a:solidFill>
                  <a:schemeClr val="tx2"/>
                </a:solidFill>
                <a:latin typeface="+mj-ea"/>
                <a:ea typeface="+mj-ea"/>
              </a:rPr>
              <a:t>mutex</a:t>
            </a:r>
            <a:r>
              <a:rPr lang="zh-CN" altLang="en-US" sz="2100" b="1" dirty="0">
                <a:solidFill>
                  <a:schemeClr val="tx2"/>
                </a:solidFill>
                <a:latin typeface="+mj-ea"/>
                <a:ea typeface="+mj-ea"/>
              </a:rPr>
              <a:t>）和</a:t>
            </a:r>
            <a:r>
              <a:rPr lang="en-US" altLang="zh-CN" sz="2100" b="1" dirty="0">
                <a:solidFill>
                  <a:schemeClr val="tx2"/>
                </a:solidFill>
                <a:latin typeface="+mj-ea"/>
                <a:ea typeface="+mj-ea"/>
              </a:rPr>
              <a:t>signal</a:t>
            </a:r>
            <a:r>
              <a:rPr lang="zh-CN" altLang="en-US" sz="2100" b="1" dirty="0">
                <a:solidFill>
                  <a:schemeClr val="tx2"/>
                </a:solidFill>
                <a:latin typeface="+mj-ea"/>
                <a:ea typeface="+mj-ea"/>
              </a:rPr>
              <a:t>（</a:t>
            </a:r>
            <a:r>
              <a:rPr lang="en-US" altLang="zh-CN" sz="2100" b="1" dirty="0" err="1">
                <a:solidFill>
                  <a:schemeClr val="tx2"/>
                </a:solidFill>
                <a:latin typeface="+mj-ea"/>
                <a:ea typeface="+mj-ea"/>
              </a:rPr>
              <a:t>mutex</a:t>
            </a:r>
            <a:r>
              <a:rPr lang="zh-CN" altLang="en-US" sz="2100" b="1" dirty="0">
                <a:solidFill>
                  <a:schemeClr val="tx2"/>
                </a:solidFill>
                <a:latin typeface="+mj-ea"/>
                <a:ea typeface="+mj-ea"/>
              </a:rPr>
              <a:t>）操作之间即可。</a:t>
            </a:r>
          </a:p>
          <a:p>
            <a:pPr>
              <a:lnSpc>
                <a:spcPct val="150000"/>
              </a:lnSpc>
              <a:spcBef>
                <a:spcPct val="30000"/>
              </a:spcBef>
              <a:buFont typeface="Wingdings" charset="2"/>
              <a:buChar char="n"/>
              <a:defRPr/>
            </a:pPr>
            <a:r>
              <a:rPr lang="zh-CN" altLang="en-US" sz="2100" b="1" dirty="0">
                <a:solidFill>
                  <a:srgbClr val="0000CC"/>
                </a:solidFill>
                <a:latin typeface="+mj-ea"/>
                <a:ea typeface="+mj-ea"/>
              </a:rPr>
              <a:t>利用信号量实现进程互斥的进程可描述如下： </a:t>
            </a: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Tree>
    <p:extLst>
      <p:ext uri="{BB962C8B-B14F-4D97-AF65-F5344CB8AC3E}">
        <p14:creationId xmlns:p14="http://schemas.microsoft.com/office/powerpoint/2010/main" val="302701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75252" y="1165504"/>
            <a:ext cx="5547138" cy="3477875"/>
          </a:xfrm>
          <a:prstGeom prst="rect">
            <a:avLst/>
          </a:prstGeom>
        </p:spPr>
        <p:txBody>
          <a:bodyPr wrap="square">
            <a:spAutoFit/>
          </a:bodyPr>
          <a:lstStyle/>
          <a:p>
            <a:pPr algn="just">
              <a:defRPr/>
            </a:pPr>
            <a:r>
              <a:rPr lang="en-US" altLang="zh-CN" sz="2000" b="1" dirty="0"/>
              <a:t> </a:t>
            </a:r>
            <a:r>
              <a:rPr lang="en-US" altLang="zh-CN" sz="2000" b="1" dirty="0" err="1"/>
              <a:t>Var</a:t>
            </a:r>
            <a:r>
              <a:rPr lang="en-US" altLang="zh-CN" sz="2000" b="1" dirty="0"/>
              <a:t>  </a:t>
            </a:r>
            <a:r>
              <a:rPr lang="en-US" altLang="zh-CN" sz="2000" b="1" dirty="0" err="1"/>
              <a:t>mutex</a:t>
            </a:r>
            <a:r>
              <a:rPr lang="zh-CN" altLang="en-US" sz="2000" b="1" dirty="0"/>
              <a:t>：</a:t>
            </a:r>
            <a:r>
              <a:rPr lang="en-US" altLang="zh-CN" sz="2000" b="1" dirty="0"/>
              <a:t>semaphore:=1</a:t>
            </a:r>
            <a:r>
              <a:rPr lang="zh-CN" altLang="en-US" sz="2000" b="1" dirty="0"/>
              <a:t>；</a:t>
            </a:r>
          </a:p>
          <a:p>
            <a:pPr algn="just">
              <a:defRPr/>
            </a:pPr>
            <a:r>
              <a:rPr lang="zh-CN" altLang="en-US" sz="2000" b="1" dirty="0"/>
              <a:t>          </a:t>
            </a:r>
            <a:r>
              <a:rPr lang="en-US" altLang="zh-CN" sz="2000" b="1" dirty="0"/>
              <a:t>begin</a:t>
            </a:r>
          </a:p>
          <a:p>
            <a:pPr algn="just">
              <a:defRPr/>
            </a:pPr>
            <a:r>
              <a:rPr lang="en-US" altLang="zh-CN" sz="2000" b="1" dirty="0"/>
              <a:t>          </a:t>
            </a:r>
            <a:r>
              <a:rPr lang="en-US" altLang="zh-CN" sz="2000" b="1" dirty="0" err="1"/>
              <a:t>parbegin</a:t>
            </a:r>
            <a:endParaRPr lang="en-US" altLang="zh-CN" sz="2000" b="1" dirty="0"/>
          </a:p>
          <a:p>
            <a:pPr algn="just">
              <a:defRPr/>
            </a:pPr>
            <a:endParaRPr lang="en-US" altLang="zh-CN" sz="2000" b="1" dirty="0"/>
          </a:p>
          <a:p>
            <a:pPr algn="just">
              <a:defRPr/>
            </a:pPr>
            <a:r>
              <a:rPr lang="en-US" altLang="zh-CN" sz="2000" b="1" dirty="0"/>
              <a:t>             process1</a:t>
            </a:r>
            <a:r>
              <a:rPr lang="zh-CN" altLang="en-US" sz="2000" b="1" dirty="0"/>
              <a:t>：</a:t>
            </a:r>
            <a:r>
              <a:rPr lang="en-US" altLang="zh-CN" sz="2000" b="1" dirty="0"/>
              <a:t>begin</a:t>
            </a:r>
          </a:p>
          <a:p>
            <a:pPr algn="just">
              <a:defRPr/>
            </a:pPr>
            <a:r>
              <a:rPr lang="en-US" altLang="zh-CN" sz="2000" b="1" dirty="0"/>
              <a:t>                 repeat</a:t>
            </a:r>
          </a:p>
          <a:p>
            <a:pPr algn="just">
              <a:defRPr/>
            </a:pPr>
            <a:r>
              <a:rPr lang="en-US" altLang="zh-CN" sz="2000" b="1" dirty="0"/>
              <a:t>                      </a:t>
            </a:r>
            <a:r>
              <a:rPr lang="en-US" altLang="zh-CN" sz="2000" b="1" dirty="0">
                <a:solidFill>
                  <a:srgbClr val="0000FF"/>
                </a:solidFill>
              </a:rPr>
              <a:t>wait</a:t>
            </a:r>
            <a:r>
              <a:rPr lang="zh-CN" altLang="en-US" sz="2000" b="1" dirty="0">
                <a:solidFill>
                  <a:srgbClr val="0000FF"/>
                </a:solidFill>
              </a:rPr>
              <a:t>（</a:t>
            </a:r>
            <a:r>
              <a:rPr lang="en-US" altLang="zh-CN" sz="2000" b="1" dirty="0" err="1">
                <a:solidFill>
                  <a:srgbClr val="0000FF"/>
                </a:solidFill>
              </a:rPr>
              <a:t>mutex</a:t>
            </a:r>
            <a:r>
              <a:rPr lang="zh-CN" altLang="en-US" sz="2000" b="1" dirty="0">
                <a:solidFill>
                  <a:srgbClr val="0000FF"/>
                </a:solidFill>
              </a:rPr>
              <a:t>）；</a:t>
            </a:r>
          </a:p>
          <a:p>
            <a:pPr algn="just">
              <a:defRPr/>
            </a:pPr>
            <a:r>
              <a:rPr lang="zh-CN" altLang="en-US" sz="2000" b="1" dirty="0"/>
              <a:t>                      </a:t>
            </a:r>
            <a:r>
              <a:rPr lang="en-US" altLang="zh-CN" sz="2000" b="1" dirty="0">
                <a:solidFill>
                  <a:srgbClr val="FF0000"/>
                </a:solidFill>
              </a:rPr>
              <a:t>critica1  section</a:t>
            </a:r>
          </a:p>
          <a:p>
            <a:pPr algn="just">
              <a:defRPr/>
            </a:pPr>
            <a:r>
              <a:rPr lang="en-US" altLang="zh-CN" sz="2000" b="1" dirty="0"/>
              <a:t>                      </a:t>
            </a:r>
            <a:r>
              <a:rPr lang="en-US" altLang="zh-CN" sz="2000" b="1" dirty="0">
                <a:solidFill>
                  <a:srgbClr val="0000FF"/>
                </a:solidFill>
              </a:rPr>
              <a:t>signal</a:t>
            </a:r>
            <a:r>
              <a:rPr lang="zh-CN" altLang="en-US" sz="2000" b="1" dirty="0">
                <a:solidFill>
                  <a:srgbClr val="0000FF"/>
                </a:solidFill>
              </a:rPr>
              <a:t>（</a:t>
            </a:r>
            <a:r>
              <a:rPr lang="en-US" altLang="zh-CN" sz="2000" b="1" dirty="0" err="1">
                <a:solidFill>
                  <a:srgbClr val="0000FF"/>
                </a:solidFill>
              </a:rPr>
              <a:t>mutex</a:t>
            </a:r>
            <a:r>
              <a:rPr lang="zh-CN" altLang="en-US" sz="2000" b="1" dirty="0">
                <a:solidFill>
                  <a:srgbClr val="0000FF"/>
                </a:solidFill>
              </a:rPr>
              <a:t>）；</a:t>
            </a:r>
          </a:p>
          <a:p>
            <a:pPr algn="just">
              <a:defRPr/>
            </a:pPr>
            <a:r>
              <a:rPr lang="zh-CN" altLang="en-US" sz="2000" b="1" dirty="0"/>
              <a:t>                     </a:t>
            </a:r>
            <a:r>
              <a:rPr lang="en-US" altLang="zh-CN" sz="2000" b="1" dirty="0"/>
              <a:t>remainder  </a:t>
            </a:r>
            <a:r>
              <a:rPr lang="en-US" altLang="zh-CN" sz="2000" b="1" dirty="0" smtClean="0"/>
              <a:t>section  until </a:t>
            </a:r>
            <a:r>
              <a:rPr lang="en-US" altLang="zh-CN" sz="2000" b="1" dirty="0"/>
              <a:t>false;</a:t>
            </a:r>
          </a:p>
          <a:p>
            <a:pPr algn="just">
              <a:defRPr/>
            </a:pPr>
            <a:r>
              <a:rPr lang="en-US" altLang="zh-CN" sz="2000" b="1" dirty="0"/>
              <a:t>             </a:t>
            </a:r>
            <a:r>
              <a:rPr lang="en-US" altLang="zh-CN" sz="2000" b="1" dirty="0" smtClean="0"/>
              <a:t>end</a:t>
            </a:r>
            <a:endParaRPr lang="zh-CN" altLang="en-US" sz="2000" dirty="0"/>
          </a:p>
        </p:txBody>
      </p:sp>
      <p:sp>
        <p:nvSpPr>
          <p:cNvPr id="8" name="Rectangle 3">
            <a:extLst>
              <a:ext uri="{FF2B5EF4-FFF2-40B4-BE49-F238E27FC236}">
                <a16:creationId xmlns:a16="http://schemas.microsoft.com/office/drawing/2014/main" id="{7A85A29B-B383-A44C-9B1F-03041BB3D12C}"/>
              </a:ext>
            </a:extLst>
          </p:cNvPr>
          <p:cNvSpPr>
            <a:spLocks noChangeArrowheads="1"/>
          </p:cNvSpPr>
          <p:nvPr/>
        </p:nvSpPr>
        <p:spPr bwMode="auto">
          <a:xfrm>
            <a:off x="6853425" y="1394014"/>
            <a:ext cx="4758005" cy="338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just" eaLnBrk="1" hangingPunct="1">
              <a:buFont typeface="Wingdings" charset="2"/>
              <a:buNone/>
              <a:defRPr/>
            </a:pPr>
            <a:r>
              <a:rPr lang="en-US" altLang="zh-CN" sz="2000" b="1" dirty="0"/>
              <a:t>        process2</a:t>
            </a:r>
            <a:r>
              <a:rPr lang="zh-CN" altLang="en-US" sz="2000" b="1" dirty="0"/>
              <a:t>：</a:t>
            </a:r>
            <a:r>
              <a:rPr lang="en-US" altLang="zh-CN" sz="2000" b="1" dirty="0"/>
              <a:t>begin</a:t>
            </a:r>
          </a:p>
          <a:p>
            <a:pPr algn="just" eaLnBrk="1" hangingPunct="1">
              <a:buFont typeface="Wingdings" charset="2"/>
              <a:buNone/>
              <a:defRPr/>
            </a:pPr>
            <a:r>
              <a:rPr lang="en-US" altLang="zh-CN" sz="2000" b="1" dirty="0"/>
              <a:t>            repeat</a:t>
            </a:r>
          </a:p>
          <a:p>
            <a:pPr algn="just" eaLnBrk="1" hangingPunct="1">
              <a:buFont typeface="Wingdings" charset="2"/>
              <a:buNone/>
              <a:defRPr/>
            </a:pPr>
            <a:r>
              <a:rPr lang="en-US" altLang="zh-CN" sz="2000" b="1" dirty="0"/>
              <a:t>                </a:t>
            </a:r>
            <a:r>
              <a:rPr lang="en-US" altLang="zh-CN" sz="2000" b="1" dirty="0">
                <a:solidFill>
                  <a:srgbClr val="0000FF"/>
                </a:solidFill>
              </a:rPr>
              <a:t>wait</a:t>
            </a:r>
            <a:r>
              <a:rPr lang="zh-CN" altLang="en-US" sz="2000" b="1" dirty="0">
                <a:solidFill>
                  <a:srgbClr val="0000FF"/>
                </a:solidFill>
              </a:rPr>
              <a:t>（</a:t>
            </a:r>
            <a:r>
              <a:rPr lang="en-US" altLang="zh-CN" sz="2000" b="1" dirty="0" err="1">
                <a:solidFill>
                  <a:srgbClr val="0000FF"/>
                </a:solidFill>
              </a:rPr>
              <a:t>mutex</a:t>
            </a:r>
            <a:r>
              <a:rPr lang="zh-CN" altLang="en-US" sz="2000" b="1" dirty="0">
                <a:solidFill>
                  <a:srgbClr val="0000FF"/>
                </a:solidFill>
              </a:rPr>
              <a:t>）</a:t>
            </a:r>
            <a:r>
              <a:rPr lang="en-US" altLang="zh-CN" sz="2000" b="1" dirty="0">
                <a:solidFill>
                  <a:srgbClr val="0000FF"/>
                </a:solidFill>
              </a:rPr>
              <a:t>;</a:t>
            </a:r>
          </a:p>
          <a:p>
            <a:pPr algn="just" eaLnBrk="1" hangingPunct="1">
              <a:buFont typeface="Wingdings" charset="2"/>
              <a:buNone/>
              <a:defRPr/>
            </a:pPr>
            <a:r>
              <a:rPr lang="en-US" altLang="zh-CN" sz="2000" b="1" dirty="0"/>
              <a:t>                </a:t>
            </a:r>
            <a:r>
              <a:rPr lang="en-US" altLang="zh-CN" sz="2000" b="1" dirty="0">
                <a:solidFill>
                  <a:srgbClr val="FF0000"/>
                </a:solidFill>
              </a:rPr>
              <a:t>critical  section</a:t>
            </a:r>
          </a:p>
          <a:p>
            <a:pPr algn="just" eaLnBrk="1" hangingPunct="1">
              <a:buFont typeface="Wingdings" charset="2"/>
              <a:buNone/>
              <a:defRPr/>
            </a:pPr>
            <a:r>
              <a:rPr lang="en-US" altLang="zh-CN" sz="2000" b="1" dirty="0"/>
              <a:t>                </a:t>
            </a:r>
            <a:r>
              <a:rPr lang="en-US" altLang="zh-CN" sz="2000" b="1" dirty="0">
                <a:solidFill>
                  <a:srgbClr val="0000FF"/>
                </a:solidFill>
              </a:rPr>
              <a:t>signal</a:t>
            </a:r>
            <a:r>
              <a:rPr lang="zh-CN" altLang="en-US" sz="2000" b="1" dirty="0">
                <a:solidFill>
                  <a:srgbClr val="0000FF"/>
                </a:solidFill>
              </a:rPr>
              <a:t>（</a:t>
            </a:r>
            <a:r>
              <a:rPr lang="en-US" altLang="zh-CN" sz="2000" b="1" dirty="0" err="1">
                <a:solidFill>
                  <a:srgbClr val="0000FF"/>
                </a:solidFill>
              </a:rPr>
              <a:t>mutex</a:t>
            </a:r>
            <a:r>
              <a:rPr lang="zh-CN" altLang="en-US" sz="2000" b="1" dirty="0">
                <a:solidFill>
                  <a:srgbClr val="0000FF"/>
                </a:solidFill>
              </a:rPr>
              <a:t>）</a:t>
            </a:r>
            <a:r>
              <a:rPr lang="en-US" altLang="zh-CN" sz="2000" b="1" dirty="0">
                <a:solidFill>
                  <a:srgbClr val="0000FF"/>
                </a:solidFill>
              </a:rPr>
              <a:t>;</a:t>
            </a:r>
          </a:p>
          <a:p>
            <a:pPr algn="just" eaLnBrk="1" hangingPunct="1">
              <a:buFont typeface="Wingdings" charset="2"/>
              <a:buNone/>
              <a:defRPr/>
            </a:pPr>
            <a:r>
              <a:rPr lang="en-US" altLang="zh-CN" sz="2000" b="1" dirty="0"/>
              <a:t>                </a:t>
            </a:r>
            <a:r>
              <a:rPr lang="en-US" altLang="zh-CN" sz="2000" b="1" dirty="0" smtClean="0"/>
              <a:t>remainder section until </a:t>
            </a:r>
            <a:r>
              <a:rPr lang="en-US" altLang="zh-CN" sz="2000" b="1" dirty="0"/>
              <a:t>false</a:t>
            </a:r>
            <a:r>
              <a:rPr lang="zh-CN" altLang="en-US" sz="2000" b="1" dirty="0"/>
              <a:t>；</a:t>
            </a:r>
          </a:p>
          <a:p>
            <a:pPr algn="just" eaLnBrk="1" hangingPunct="1">
              <a:buFont typeface="Wingdings" charset="2"/>
              <a:buNone/>
              <a:defRPr/>
            </a:pPr>
            <a:r>
              <a:rPr lang="zh-CN" altLang="en-US" sz="2000" b="1" dirty="0"/>
              <a:t>        </a:t>
            </a:r>
            <a:r>
              <a:rPr lang="en-US" altLang="zh-CN" sz="2000" b="1" dirty="0"/>
              <a:t>end</a:t>
            </a:r>
          </a:p>
          <a:p>
            <a:pPr eaLnBrk="1" hangingPunct="1">
              <a:buFont typeface="Wingdings" charset="2"/>
              <a:buNone/>
              <a:defRPr/>
            </a:pPr>
            <a:r>
              <a:rPr lang="en-US" altLang="zh-CN" sz="2000" b="1" dirty="0"/>
              <a:t>   </a:t>
            </a:r>
            <a:r>
              <a:rPr lang="en-US" altLang="zh-CN" sz="2000" b="1" dirty="0" err="1"/>
              <a:t>parend</a:t>
            </a:r>
            <a:r>
              <a:rPr lang="en-US" altLang="zh-CN" sz="2000" b="1" dirty="0"/>
              <a:t> </a:t>
            </a:r>
          </a:p>
          <a:p>
            <a:pPr eaLnBrk="1" hangingPunct="1">
              <a:buFont typeface="Wingdings" charset="2"/>
              <a:buNone/>
              <a:defRPr/>
            </a:pPr>
            <a:r>
              <a:rPr lang="en-US" altLang="zh-CN" sz="2000" b="1" dirty="0"/>
              <a:t>   end</a:t>
            </a:r>
          </a:p>
        </p:txBody>
      </p:sp>
      <p:sp>
        <p:nvSpPr>
          <p:cNvPr id="9" name="Rectangle 4">
            <a:extLst>
              <a:ext uri="{FF2B5EF4-FFF2-40B4-BE49-F238E27FC236}">
                <a16:creationId xmlns:a16="http://schemas.microsoft.com/office/drawing/2014/main" id="{19318EA9-4147-C640-8F74-97C0384A0CEB}"/>
              </a:ext>
            </a:extLst>
          </p:cNvPr>
          <p:cNvSpPr>
            <a:spLocks noChangeArrowheads="1"/>
          </p:cNvSpPr>
          <p:nvPr/>
        </p:nvSpPr>
        <p:spPr bwMode="auto">
          <a:xfrm>
            <a:off x="8565356" y="334779"/>
            <a:ext cx="3457575" cy="558876"/>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信号量的应用</a:t>
            </a:r>
          </a:p>
        </p:txBody>
      </p:sp>
      <p:sp>
        <p:nvSpPr>
          <p:cNvPr id="10"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grpSp>
        <p:nvGrpSpPr>
          <p:cNvPr id="6" name="组合 5"/>
          <p:cNvGrpSpPr/>
          <p:nvPr/>
        </p:nvGrpSpPr>
        <p:grpSpPr>
          <a:xfrm>
            <a:off x="1304187" y="4712851"/>
            <a:ext cx="9670525" cy="1906844"/>
            <a:chOff x="1215188" y="4736398"/>
            <a:chExt cx="9670525" cy="1906844"/>
          </a:xfrm>
        </p:grpSpPr>
        <p:sp>
          <p:nvSpPr>
            <p:cNvPr id="11" name="矩形 10">
              <a:extLst>
                <a:ext uri="{FF2B5EF4-FFF2-40B4-BE49-F238E27FC236}">
                  <a16:creationId xmlns:a16="http://schemas.microsoft.com/office/drawing/2014/main" id="{995C5525-6CFA-9B4C-B4D3-7A35937370DD}"/>
                </a:ext>
              </a:extLst>
            </p:cNvPr>
            <p:cNvSpPr/>
            <p:nvPr/>
          </p:nvSpPr>
          <p:spPr>
            <a:xfrm>
              <a:off x="1215188" y="5165914"/>
              <a:ext cx="9670525" cy="1477328"/>
            </a:xfrm>
            <a:prstGeom prst="rect">
              <a:avLst/>
            </a:prstGeom>
          </p:spPr>
          <p:txBody>
            <a:bodyPr wrap="square">
              <a:spAutoFit/>
            </a:bodyPr>
            <a:lstStyle/>
            <a:p>
              <a:pPr marL="227013" indent="-227013">
                <a:lnSpc>
                  <a:spcPct val="150000"/>
                </a:lnSpc>
                <a:buFont typeface="Wingdings" charset="2"/>
                <a:buChar char="n"/>
                <a:defRPr/>
              </a:pPr>
              <a:r>
                <a:rPr lang="en-US" altLang="zh-CN" sz="2000" b="1" dirty="0">
                  <a:solidFill>
                    <a:schemeClr val="bg2">
                      <a:lumMod val="25000"/>
                    </a:schemeClr>
                  </a:solidFill>
                  <a:latin typeface="+mj-ea"/>
                  <a:ea typeface="+mj-ea"/>
                </a:rPr>
                <a:t>wait</a:t>
              </a:r>
              <a:r>
                <a:rPr lang="zh-CN" altLang="en-US" sz="2000" b="1" dirty="0">
                  <a:solidFill>
                    <a:schemeClr val="bg2">
                      <a:lumMod val="25000"/>
                    </a:schemeClr>
                  </a:solidFill>
                  <a:latin typeface="+mj-ea"/>
                  <a:ea typeface="+mj-ea"/>
                </a:rPr>
                <a:t>（</a:t>
              </a:r>
              <a:r>
                <a:rPr lang="en-US" altLang="zh-CN" sz="2000" b="1" dirty="0" err="1">
                  <a:solidFill>
                    <a:schemeClr val="bg2">
                      <a:lumMod val="25000"/>
                    </a:schemeClr>
                  </a:solidFill>
                  <a:latin typeface="+mj-ea"/>
                  <a:ea typeface="+mj-ea"/>
                </a:rPr>
                <a:t>mutex</a:t>
              </a:r>
              <a:r>
                <a:rPr lang="zh-CN" altLang="en-US" sz="2000" b="1" dirty="0">
                  <a:solidFill>
                    <a:schemeClr val="bg2">
                      <a:lumMod val="25000"/>
                    </a:schemeClr>
                  </a:solidFill>
                  <a:latin typeface="+mj-ea"/>
                  <a:ea typeface="+mj-ea"/>
                </a:rPr>
                <a:t>）和</a:t>
              </a:r>
              <a:r>
                <a:rPr lang="en-US" altLang="zh-CN" sz="2000" b="1" dirty="0">
                  <a:solidFill>
                    <a:schemeClr val="bg2">
                      <a:lumMod val="25000"/>
                    </a:schemeClr>
                  </a:solidFill>
                  <a:latin typeface="+mj-ea"/>
                  <a:ea typeface="+mj-ea"/>
                </a:rPr>
                <a:t>signal</a:t>
              </a:r>
              <a:r>
                <a:rPr lang="zh-CN" altLang="en-US" sz="2000" b="1" dirty="0">
                  <a:solidFill>
                    <a:schemeClr val="bg2">
                      <a:lumMod val="25000"/>
                    </a:schemeClr>
                  </a:solidFill>
                  <a:latin typeface="+mj-ea"/>
                  <a:ea typeface="+mj-ea"/>
                </a:rPr>
                <a:t>（</a:t>
              </a:r>
              <a:r>
                <a:rPr lang="en-US" altLang="zh-CN" sz="2000" b="1" dirty="0" err="1">
                  <a:solidFill>
                    <a:schemeClr val="bg2">
                      <a:lumMod val="25000"/>
                    </a:schemeClr>
                  </a:solidFill>
                  <a:latin typeface="+mj-ea"/>
                  <a:ea typeface="+mj-ea"/>
                </a:rPr>
                <a:t>mutex</a:t>
              </a:r>
              <a:r>
                <a:rPr lang="zh-CN" altLang="en-US" sz="2000" b="1" dirty="0">
                  <a:solidFill>
                    <a:schemeClr val="bg2">
                      <a:lumMod val="25000"/>
                    </a:schemeClr>
                  </a:solidFill>
                  <a:latin typeface="+mj-ea"/>
                  <a:ea typeface="+mj-ea"/>
                </a:rPr>
                <a:t>）必须成对出现；</a:t>
              </a:r>
            </a:p>
            <a:p>
              <a:pPr marL="227013" indent="-227013">
                <a:lnSpc>
                  <a:spcPct val="150000"/>
                </a:lnSpc>
                <a:buFont typeface="Wingdings" charset="2"/>
                <a:buChar char="n"/>
                <a:defRPr/>
              </a:pPr>
              <a:r>
                <a:rPr lang="zh-CN" altLang="en-US" sz="2000" b="1" dirty="0">
                  <a:solidFill>
                    <a:schemeClr val="bg2">
                      <a:lumMod val="25000"/>
                    </a:schemeClr>
                  </a:solidFill>
                  <a:latin typeface="+mj-ea"/>
                  <a:ea typeface="+mj-ea"/>
                </a:rPr>
                <a:t>缺少</a:t>
              </a:r>
              <a:r>
                <a:rPr lang="en-US" altLang="zh-CN" sz="2000" b="1" dirty="0">
                  <a:solidFill>
                    <a:schemeClr val="bg2">
                      <a:lumMod val="25000"/>
                    </a:schemeClr>
                  </a:solidFill>
                  <a:latin typeface="+mj-ea"/>
                  <a:ea typeface="+mj-ea"/>
                </a:rPr>
                <a:t>wait</a:t>
              </a:r>
              <a:r>
                <a:rPr lang="zh-CN" altLang="en-US" sz="2000" b="1" dirty="0">
                  <a:solidFill>
                    <a:schemeClr val="bg2">
                      <a:lumMod val="25000"/>
                    </a:schemeClr>
                  </a:solidFill>
                  <a:latin typeface="+mj-ea"/>
                  <a:ea typeface="+mj-ea"/>
                </a:rPr>
                <a:t>（</a:t>
              </a:r>
              <a:r>
                <a:rPr lang="en-US" altLang="zh-CN" sz="2000" b="1" dirty="0" err="1">
                  <a:solidFill>
                    <a:schemeClr val="bg2">
                      <a:lumMod val="25000"/>
                    </a:schemeClr>
                  </a:solidFill>
                  <a:latin typeface="+mj-ea"/>
                  <a:ea typeface="+mj-ea"/>
                </a:rPr>
                <a:t>mutex</a:t>
              </a:r>
              <a:r>
                <a:rPr lang="zh-CN" altLang="en-US" sz="2000" b="1" dirty="0">
                  <a:solidFill>
                    <a:schemeClr val="bg2">
                      <a:lumMod val="25000"/>
                    </a:schemeClr>
                  </a:solidFill>
                  <a:latin typeface="+mj-ea"/>
                  <a:ea typeface="+mj-ea"/>
                </a:rPr>
                <a:t>）导致系统混乱，不能保证对临界资源的互斥访问；</a:t>
              </a:r>
            </a:p>
            <a:p>
              <a:pPr marL="227013" indent="-227013">
                <a:lnSpc>
                  <a:spcPct val="150000"/>
                </a:lnSpc>
                <a:buFont typeface="Wingdings" charset="2"/>
                <a:buChar char="n"/>
                <a:defRPr/>
              </a:pPr>
              <a:r>
                <a:rPr lang="zh-CN" altLang="en-US" sz="2000" b="1" dirty="0">
                  <a:solidFill>
                    <a:schemeClr val="bg2">
                      <a:lumMod val="25000"/>
                    </a:schemeClr>
                  </a:solidFill>
                  <a:latin typeface="+mj-ea"/>
                  <a:ea typeface="+mj-ea"/>
                </a:rPr>
                <a:t>缺少</a:t>
              </a:r>
              <a:r>
                <a:rPr lang="en-US" altLang="zh-CN" sz="2000" b="1" dirty="0">
                  <a:solidFill>
                    <a:schemeClr val="bg2">
                      <a:lumMod val="25000"/>
                    </a:schemeClr>
                  </a:solidFill>
                  <a:latin typeface="+mj-ea"/>
                  <a:ea typeface="+mj-ea"/>
                </a:rPr>
                <a:t>signal</a:t>
              </a:r>
              <a:r>
                <a:rPr lang="zh-CN" altLang="en-US" sz="2000" b="1" dirty="0">
                  <a:solidFill>
                    <a:schemeClr val="bg2">
                      <a:lumMod val="25000"/>
                    </a:schemeClr>
                  </a:solidFill>
                  <a:latin typeface="+mj-ea"/>
                  <a:ea typeface="+mj-ea"/>
                </a:rPr>
                <a:t>（</a:t>
              </a:r>
              <a:r>
                <a:rPr lang="en-US" altLang="zh-CN" sz="2000" b="1" dirty="0" err="1">
                  <a:solidFill>
                    <a:schemeClr val="bg2">
                      <a:lumMod val="25000"/>
                    </a:schemeClr>
                  </a:solidFill>
                  <a:latin typeface="+mj-ea"/>
                  <a:ea typeface="+mj-ea"/>
                </a:rPr>
                <a:t>mutex</a:t>
              </a:r>
              <a:r>
                <a:rPr lang="zh-CN" altLang="en-US" sz="2000" b="1" dirty="0">
                  <a:solidFill>
                    <a:schemeClr val="bg2">
                      <a:lumMod val="25000"/>
                    </a:schemeClr>
                  </a:solidFill>
                  <a:latin typeface="+mj-ea"/>
                  <a:ea typeface="+mj-ea"/>
                </a:rPr>
                <a:t>）会使临界资源永远不释放，等待该资源的进程不能被唤醒</a:t>
              </a:r>
              <a:r>
                <a:rPr lang="zh-CN" altLang="en-US" b="1" dirty="0">
                  <a:solidFill>
                    <a:schemeClr val="bg2">
                      <a:lumMod val="25000"/>
                    </a:schemeClr>
                  </a:solidFill>
                  <a:latin typeface="+mj-ea"/>
                  <a:ea typeface="+mj-ea"/>
                </a:rPr>
                <a:t>。</a:t>
              </a:r>
            </a:p>
          </p:txBody>
        </p:sp>
        <p:sp>
          <p:nvSpPr>
            <p:cNvPr id="12" name="矩形 11">
              <a:extLst>
                <a:ext uri="{FF2B5EF4-FFF2-40B4-BE49-F238E27FC236}">
                  <a16:creationId xmlns:a16="http://schemas.microsoft.com/office/drawing/2014/main" id="{70381F99-F4CF-EE49-B286-2840A8C0793E}"/>
                </a:ext>
              </a:extLst>
            </p:cNvPr>
            <p:cNvSpPr/>
            <p:nvPr/>
          </p:nvSpPr>
          <p:spPr>
            <a:xfrm>
              <a:off x="1215188" y="4736398"/>
              <a:ext cx="1340699" cy="415498"/>
            </a:xfrm>
            <a:prstGeom prst="rect">
              <a:avLst/>
            </a:prstGeom>
          </p:spPr>
          <p:txBody>
            <a:bodyPr wrap="square">
              <a:spAutoFit/>
            </a:bodyPr>
            <a:lstStyle/>
            <a:p>
              <a:r>
                <a:rPr lang="zh-CN" altLang="en-US" sz="2000" b="1" u="sng" dirty="0">
                  <a:solidFill>
                    <a:srgbClr val="FF0000"/>
                  </a:solidFill>
                  <a:latin typeface="+mj-ea"/>
                  <a:ea typeface="+mj-ea"/>
                </a:rPr>
                <a:t>注意</a:t>
              </a:r>
              <a:r>
                <a:rPr lang="zh-CN" altLang="en-US" sz="2000" b="1" dirty="0">
                  <a:solidFill>
                    <a:srgbClr val="FF0000"/>
                  </a:solidFill>
                  <a:latin typeface="+mj-ea"/>
                  <a:ea typeface="+mj-ea"/>
                </a:rPr>
                <a:t>：</a:t>
              </a:r>
            </a:p>
          </p:txBody>
        </p:sp>
      </p:grpSp>
    </p:spTree>
    <p:extLst>
      <p:ext uri="{BB962C8B-B14F-4D97-AF65-F5344CB8AC3E}">
        <p14:creationId xmlns:p14="http://schemas.microsoft.com/office/powerpoint/2010/main" val="1474688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6306" y="1241134"/>
            <a:ext cx="5796116" cy="590931"/>
          </a:xfrm>
          <a:prstGeom prst="rect">
            <a:avLst/>
          </a:prstGeom>
        </p:spPr>
        <p:txBody>
          <a:bodyPr wrap="square">
            <a:spAutoFit/>
          </a:bodyPr>
          <a:lstStyle/>
          <a:p>
            <a:pPr algn="just">
              <a:lnSpc>
                <a:spcPct val="120000"/>
              </a:lnSpc>
              <a:spcBef>
                <a:spcPct val="30000"/>
              </a:spcBef>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利用信号量实现前趋关系</a:t>
            </a:r>
          </a:p>
        </p:txBody>
      </p:sp>
      <p:grpSp>
        <p:nvGrpSpPr>
          <p:cNvPr id="9" name="Group 6">
            <a:extLst>
              <a:ext uri="{FF2B5EF4-FFF2-40B4-BE49-F238E27FC236}">
                <a16:creationId xmlns:a16="http://schemas.microsoft.com/office/drawing/2014/main" id="{D640AFDC-3D60-3049-BACF-3DFB360A9D70}"/>
              </a:ext>
            </a:extLst>
          </p:cNvPr>
          <p:cNvGrpSpPr>
            <a:grpSpLocks/>
          </p:cNvGrpSpPr>
          <p:nvPr/>
        </p:nvGrpSpPr>
        <p:grpSpPr bwMode="auto">
          <a:xfrm>
            <a:off x="1017816" y="2256505"/>
            <a:ext cx="4536281" cy="3456385"/>
            <a:chOff x="703" y="890"/>
            <a:chExt cx="3810" cy="2903"/>
          </a:xfrm>
        </p:grpSpPr>
        <p:sp>
          <p:nvSpPr>
            <p:cNvPr id="10" name="Oval 7">
              <a:extLst>
                <a:ext uri="{FF2B5EF4-FFF2-40B4-BE49-F238E27FC236}">
                  <a16:creationId xmlns:a16="http://schemas.microsoft.com/office/drawing/2014/main" id="{268F61E8-497D-CF4E-96D2-214F02DA26E0}"/>
                </a:ext>
              </a:extLst>
            </p:cNvPr>
            <p:cNvSpPr>
              <a:spLocks noChangeArrowheads="1"/>
            </p:cNvSpPr>
            <p:nvPr/>
          </p:nvSpPr>
          <p:spPr bwMode="auto">
            <a:xfrm>
              <a:off x="3016" y="890"/>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2100" dirty="0">
                  <a:solidFill>
                    <a:schemeClr val="bg1"/>
                  </a:solidFill>
                  <a:latin typeface="Tahoma" charset="0"/>
                </a:rPr>
                <a:t>S1</a:t>
              </a:r>
            </a:p>
          </p:txBody>
        </p:sp>
        <p:sp>
          <p:nvSpPr>
            <p:cNvPr id="11" name="Oval 8">
              <a:extLst>
                <a:ext uri="{FF2B5EF4-FFF2-40B4-BE49-F238E27FC236}">
                  <a16:creationId xmlns:a16="http://schemas.microsoft.com/office/drawing/2014/main" id="{6CF12BC3-24B1-5547-A0DF-61EB07C18658}"/>
                </a:ext>
              </a:extLst>
            </p:cNvPr>
            <p:cNvSpPr>
              <a:spLocks noChangeArrowheads="1"/>
            </p:cNvSpPr>
            <p:nvPr/>
          </p:nvSpPr>
          <p:spPr bwMode="auto">
            <a:xfrm>
              <a:off x="1791" y="1525"/>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2100">
                  <a:solidFill>
                    <a:schemeClr val="bg1"/>
                  </a:solidFill>
                  <a:latin typeface="Tahoma" charset="0"/>
                </a:rPr>
                <a:t>S2</a:t>
              </a:r>
            </a:p>
          </p:txBody>
        </p:sp>
        <p:sp>
          <p:nvSpPr>
            <p:cNvPr id="12" name="Oval 9">
              <a:extLst>
                <a:ext uri="{FF2B5EF4-FFF2-40B4-BE49-F238E27FC236}">
                  <a16:creationId xmlns:a16="http://schemas.microsoft.com/office/drawing/2014/main" id="{799A95C2-3A65-204C-8D87-EDFCD3C052E2}"/>
                </a:ext>
              </a:extLst>
            </p:cNvPr>
            <p:cNvSpPr>
              <a:spLocks noChangeArrowheads="1"/>
            </p:cNvSpPr>
            <p:nvPr/>
          </p:nvSpPr>
          <p:spPr bwMode="auto">
            <a:xfrm>
              <a:off x="4059" y="1933"/>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2100" dirty="0">
                  <a:solidFill>
                    <a:schemeClr val="bg1"/>
                  </a:solidFill>
                  <a:latin typeface="Tahoma" charset="0"/>
                </a:rPr>
                <a:t>S3</a:t>
              </a:r>
            </a:p>
          </p:txBody>
        </p:sp>
        <p:sp>
          <p:nvSpPr>
            <p:cNvPr id="13" name="Oval 10">
              <a:extLst>
                <a:ext uri="{FF2B5EF4-FFF2-40B4-BE49-F238E27FC236}">
                  <a16:creationId xmlns:a16="http://schemas.microsoft.com/office/drawing/2014/main" id="{7AEED823-E544-CF43-B359-EB762B64DCAB}"/>
                </a:ext>
              </a:extLst>
            </p:cNvPr>
            <p:cNvSpPr>
              <a:spLocks noChangeArrowheads="1"/>
            </p:cNvSpPr>
            <p:nvPr/>
          </p:nvSpPr>
          <p:spPr bwMode="auto">
            <a:xfrm>
              <a:off x="703" y="2432"/>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2100">
                  <a:solidFill>
                    <a:schemeClr val="bg1"/>
                  </a:solidFill>
                  <a:latin typeface="Tahoma" charset="0"/>
                </a:rPr>
                <a:t>S4</a:t>
              </a:r>
            </a:p>
          </p:txBody>
        </p:sp>
        <p:sp>
          <p:nvSpPr>
            <p:cNvPr id="14" name="Oval 11">
              <a:extLst>
                <a:ext uri="{FF2B5EF4-FFF2-40B4-BE49-F238E27FC236}">
                  <a16:creationId xmlns:a16="http://schemas.microsoft.com/office/drawing/2014/main" id="{1C28DBB6-EBE8-4E43-B86E-B4B2F888A42D}"/>
                </a:ext>
              </a:extLst>
            </p:cNvPr>
            <p:cNvSpPr>
              <a:spLocks noChangeArrowheads="1"/>
            </p:cNvSpPr>
            <p:nvPr/>
          </p:nvSpPr>
          <p:spPr bwMode="auto">
            <a:xfrm>
              <a:off x="2200" y="2478"/>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2100">
                  <a:solidFill>
                    <a:schemeClr val="bg1"/>
                  </a:solidFill>
                  <a:latin typeface="Tahoma" charset="0"/>
                </a:rPr>
                <a:t>S5</a:t>
              </a:r>
            </a:p>
          </p:txBody>
        </p:sp>
        <p:sp>
          <p:nvSpPr>
            <p:cNvPr id="15" name="Oval 12">
              <a:extLst>
                <a:ext uri="{FF2B5EF4-FFF2-40B4-BE49-F238E27FC236}">
                  <a16:creationId xmlns:a16="http://schemas.microsoft.com/office/drawing/2014/main" id="{499606C6-8898-2743-BAF9-34C107F5B644}"/>
                </a:ext>
              </a:extLst>
            </p:cNvPr>
            <p:cNvSpPr>
              <a:spLocks noChangeArrowheads="1"/>
            </p:cNvSpPr>
            <p:nvPr/>
          </p:nvSpPr>
          <p:spPr bwMode="auto">
            <a:xfrm>
              <a:off x="1791" y="3385"/>
              <a:ext cx="454" cy="40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2100">
                  <a:solidFill>
                    <a:schemeClr val="bg1"/>
                  </a:solidFill>
                  <a:latin typeface="Tahoma" charset="0"/>
                </a:rPr>
                <a:t>S6</a:t>
              </a:r>
            </a:p>
          </p:txBody>
        </p:sp>
        <p:sp>
          <p:nvSpPr>
            <p:cNvPr id="16" name="Line 13">
              <a:extLst>
                <a:ext uri="{FF2B5EF4-FFF2-40B4-BE49-F238E27FC236}">
                  <a16:creationId xmlns:a16="http://schemas.microsoft.com/office/drawing/2014/main" id="{3FB4C743-8319-B14A-A7BD-0B1D4C147563}"/>
                </a:ext>
              </a:extLst>
            </p:cNvPr>
            <p:cNvSpPr>
              <a:spLocks noChangeShapeType="1"/>
            </p:cNvSpPr>
            <p:nvPr/>
          </p:nvSpPr>
          <p:spPr bwMode="auto">
            <a:xfrm flipH="1">
              <a:off x="2200" y="1207"/>
              <a:ext cx="861" cy="363"/>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7" name="Line 14">
              <a:extLst>
                <a:ext uri="{FF2B5EF4-FFF2-40B4-BE49-F238E27FC236}">
                  <a16:creationId xmlns:a16="http://schemas.microsoft.com/office/drawing/2014/main" id="{72977F31-D8D7-2644-897F-70BABF730007}"/>
                </a:ext>
              </a:extLst>
            </p:cNvPr>
            <p:cNvSpPr>
              <a:spLocks noChangeShapeType="1"/>
            </p:cNvSpPr>
            <p:nvPr/>
          </p:nvSpPr>
          <p:spPr bwMode="auto">
            <a:xfrm>
              <a:off x="3470" y="1162"/>
              <a:ext cx="725" cy="77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8" name="Line 15">
              <a:extLst>
                <a:ext uri="{FF2B5EF4-FFF2-40B4-BE49-F238E27FC236}">
                  <a16:creationId xmlns:a16="http://schemas.microsoft.com/office/drawing/2014/main" id="{3D841130-1BCC-144B-9470-E363CD0E7245}"/>
                </a:ext>
              </a:extLst>
            </p:cNvPr>
            <p:cNvSpPr>
              <a:spLocks noChangeShapeType="1"/>
            </p:cNvSpPr>
            <p:nvPr/>
          </p:nvSpPr>
          <p:spPr bwMode="auto">
            <a:xfrm flipH="1">
              <a:off x="1020" y="1842"/>
              <a:ext cx="771" cy="59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9" name="Line 16">
              <a:extLst>
                <a:ext uri="{FF2B5EF4-FFF2-40B4-BE49-F238E27FC236}">
                  <a16:creationId xmlns:a16="http://schemas.microsoft.com/office/drawing/2014/main" id="{3CC20A1D-628A-7A41-A58E-22723FF75F27}"/>
                </a:ext>
              </a:extLst>
            </p:cNvPr>
            <p:cNvSpPr>
              <a:spLocks noChangeShapeType="1"/>
            </p:cNvSpPr>
            <p:nvPr/>
          </p:nvSpPr>
          <p:spPr bwMode="auto">
            <a:xfrm>
              <a:off x="2109" y="1933"/>
              <a:ext cx="272" cy="54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0" name="Line 17">
              <a:extLst>
                <a:ext uri="{FF2B5EF4-FFF2-40B4-BE49-F238E27FC236}">
                  <a16:creationId xmlns:a16="http://schemas.microsoft.com/office/drawing/2014/main" id="{C64BBB6B-F309-1045-AD90-A8A91046F0EA}"/>
                </a:ext>
              </a:extLst>
            </p:cNvPr>
            <p:cNvSpPr>
              <a:spLocks noChangeShapeType="1"/>
            </p:cNvSpPr>
            <p:nvPr/>
          </p:nvSpPr>
          <p:spPr bwMode="auto">
            <a:xfrm>
              <a:off x="1066" y="2795"/>
              <a:ext cx="771" cy="63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1" name="Line 18">
              <a:extLst>
                <a:ext uri="{FF2B5EF4-FFF2-40B4-BE49-F238E27FC236}">
                  <a16:creationId xmlns:a16="http://schemas.microsoft.com/office/drawing/2014/main" id="{E7823857-5FEA-0F4D-BED2-5B2B8703CD67}"/>
                </a:ext>
              </a:extLst>
            </p:cNvPr>
            <p:cNvSpPr>
              <a:spLocks noChangeShapeType="1"/>
            </p:cNvSpPr>
            <p:nvPr/>
          </p:nvSpPr>
          <p:spPr bwMode="auto">
            <a:xfrm flipH="1">
              <a:off x="2154" y="2886"/>
              <a:ext cx="227" cy="49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2" name="Line 19">
              <a:extLst>
                <a:ext uri="{FF2B5EF4-FFF2-40B4-BE49-F238E27FC236}">
                  <a16:creationId xmlns:a16="http://schemas.microsoft.com/office/drawing/2014/main" id="{EA878C1C-E766-B44E-B8BF-91D86B018F70}"/>
                </a:ext>
              </a:extLst>
            </p:cNvPr>
            <p:cNvSpPr>
              <a:spLocks noChangeShapeType="1"/>
            </p:cNvSpPr>
            <p:nvPr/>
          </p:nvSpPr>
          <p:spPr bwMode="auto">
            <a:xfrm flipH="1">
              <a:off x="2245" y="2296"/>
              <a:ext cx="1905" cy="1225"/>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3" name="Text Box 20">
              <a:extLst>
                <a:ext uri="{FF2B5EF4-FFF2-40B4-BE49-F238E27FC236}">
                  <a16:creationId xmlns:a16="http://schemas.microsoft.com/office/drawing/2014/main" id="{C070A7F7-B0CF-3A42-AE97-1B4749EECE18}"/>
                </a:ext>
              </a:extLst>
            </p:cNvPr>
            <p:cNvSpPr txBox="1">
              <a:spLocks noChangeArrowheads="1"/>
            </p:cNvSpPr>
            <p:nvPr/>
          </p:nvSpPr>
          <p:spPr bwMode="auto">
            <a:xfrm>
              <a:off x="2504" y="1137"/>
              <a:ext cx="27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a</a:t>
              </a:r>
            </a:p>
          </p:txBody>
        </p:sp>
        <p:sp>
          <p:nvSpPr>
            <p:cNvPr id="24" name="Text Box 21">
              <a:extLst>
                <a:ext uri="{FF2B5EF4-FFF2-40B4-BE49-F238E27FC236}">
                  <a16:creationId xmlns:a16="http://schemas.microsoft.com/office/drawing/2014/main" id="{6462462E-DA10-6747-BADB-9AA328F25E00}"/>
                </a:ext>
              </a:extLst>
            </p:cNvPr>
            <p:cNvSpPr txBox="1">
              <a:spLocks noChangeArrowheads="1"/>
            </p:cNvSpPr>
            <p:nvPr/>
          </p:nvSpPr>
          <p:spPr bwMode="auto">
            <a:xfrm>
              <a:off x="3787" y="1174"/>
              <a:ext cx="28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b</a:t>
              </a:r>
            </a:p>
          </p:txBody>
        </p:sp>
        <p:sp>
          <p:nvSpPr>
            <p:cNvPr id="25" name="Text Box 22">
              <a:extLst>
                <a:ext uri="{FF2B5EF4-FFF2-40B4-BE49-F238E27FC236}">
                  <a16:creationId xmlns:a16="http://schemas.microsoft.com/office/drawing/2014/main" id="{3DAE8853-932C-804D-B03D-2EBBCD750DBC}"/>
                </a:ext>
              </a:extLst>
            </p:cNvPr>
            <p:cNvSpPr txBox="1">
              <a:spLocks noChangeArrowheads="1"/>
            </p:cNvSpPr>
            <p:nvPr/>
          </p:nvSpPr>
          <p:spPr bwMode="auto">
            <a:xfrm>
              <a:off x="1338" y="1809"/>
              <a:ext cx="26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c</a:t>
              </a:r>
            </a:p>
          </p:txBody>
        </p:sp>
        <p:sp>
          <p:nvSpPr>
            <p:cNvPr id="26" name="Text Box 23">
              <a:extLst>
                <a:ext uri="{FF2B5EF4-FFF2-40B4-BE49-F238E27FC236}">
                  <a16:creationId xmlns:a16="http://schemas.microsoft.com/office/drawing/2014/main" id="{162E7FAA-0979-7846-9416-23FB5068AF9A}"/>
                </a:ext>
              </a:extLst>
            </p:cNvPr>
            <p:cNvSpPr txBox="1">
              <a:spLocks noChangeArrowheads="1"/>
            </p:cNvSpPr>
            <p:nvPr/>
          </p:nvSpPr>
          <p:spPr bwMode="auto">
            <a:xfrm>
              <a:off x="2245" y="1946"/>
              <a:ext cx="28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d</a:t>
              </a:r>
            </a:p>
          </p:txBody>
        </p:sp>
        <p:sp>
          <p:nvSpPr>
            <p:cNvPr id="27" name="Text Box 24">
              <a:extLst>
                <a:ext uri="{FF2B5EF4-FFF2-40B4-BE49-F238E27FC236}">
                  <a16:creationId xmlns:a16="http://schemas.microsoft.com/office/drawing/2014/main" id="{A2F04867-28AE-0748-82BE-7B39DB51DE61}"/>
                </a:ext>
              </a:extLst>
            </p:cNvPr>
            <p:cNvSpPr txBox="1">
              <a:spLocks noChangeArrowheads="1"/>
            </p:cNvSpPr>
            <p:nvPr/>
          </p:nvSpPr>
          <p:spPr bwMode="auto">
            <a:xfrm>
              <a:off x="3288" y="2490"/>
              <a:ext cx="274"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e</a:t>
              </a:r>
            </a:p>
          </p:txBody>
        </p:sp>
        <p:sp>
          <p:nvSpPr>
            <p:cNvPr id="28" name="Text Box 25">
              <a:extLst>
                <a:ext uri="{FF2B5EF4-FFF2-40B4-BE49-F238E27FC236}">
                  <a16:creationId xmlns:a16="http://schemas.microsoft.com/office/drawing/2014/main" id="{D56CD1ED-9FA3-6D49-B405-AEE522C38382}"/>
                </a:ext>
              </a:extLst>
            </p:cNvPr>
            <p:cNvSpPr txBox="1">
              <a:spLocks noChangeArrowheads="1"/>
            </p:cNvSpPr>
            <p:nvPr/>
          </p:nvSpPr>
          <p:spPr bwMode="auto">
            <a:xfrm>
              <a:off x="2109" y="2853"/>
              <a:ext cx="28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g</a:t>
              </a:r>
            </a:p>
          </p:txBody>
        </p:sp>
        <p:sp>
          <p:nvSpPr>
            <p:cNvPr id="29" name="Text Box 26">
              <a:extLst>
                <a:ext uri="{FF2B5EF4-FFF2-40B4-BE49-F238E27FC236}">
                  <a16:creationId xmlns:a16="http://schemas.microsoft.com/office/drawing/2014/main" id="{F1E0201E-7B84-804A-A93F-DD7D00A25C30}"/>
                </a:ext>
              </a:extLst>
            </p:cNvPr>
            <p:cNvSpPr txBox="1">
              <a:spLocks noChangeArrowheads="1"/>
            </p:cNvSpPr>
            <p:nvPr/>
          </p:nvSpPr>
          <p:spPr bwMode="auto">
            <a:xfrm>
              <a:off x="1202" y="2989"/>
              <a:ext cx="226"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2100">
                  <a:latin typeface="Tahoma" charset="0"/>
                </a:rPr>
                <a:t>f</a:t>
              </a:r>
            </a:p>
          </p:txBody>
        </p:sp>
      </p:grpSp>
      <p:sp>
        <p:nvSpPr>
          <p:cNvPr id="30" name="Rectangle 4">
            <a:extLst>
              <a:ext uri="{FF2B5EF4-FFF2-40B4-BE49-F238E27FC236}">
                <a16:creationId xmlns:a16="http://schemas.microsoft.com/office/drawing/2014/main" id="{19318EA9-4147-C640-8F74-97C0384A0CEB}"/>
              </a:ext>
            </a:extLst>
          </p:cNvPr>
          <p:cNvSpPr>
            <a:spLocks noChangeArrowheads="1"/>
          </p:cNvSpPr>
          <p:nvPr/>
        </p:nvSpPr>
        <p:spPr bwMode="auto">
          <a:xfrm>
            <a:off x="8565356" y="334779"/>
            <a:ext cx="3457575" cy="558876"/>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信号量的应用</a:t>
            </a:r>
          </a:p>
        </p:txBody>
      </p:sp>
      <p:sp>
        <p:nvSpPr>
          <p:cNvPr id="31"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34" name="Rectangle 2">
            <a:extLst>
              <a:ext uri="{FF2B5EF4-FFF2-40B4-BE49-F238E27FC236}">
                <a16:creationId xmlns:a16="http://schemas.microsoft.com/office/drawing/2014/main" id="{ED381A59-68CA-C54D-858F-0D50BAEBCECD}"/>
              </a:ext>
            </a:extLst>
          </p:cNvPr>
          <p:cNvSpPr>
            <a:spLocks noGrp="1" noChangeArrowheads="1"/>
          </p:cNvSpPr>
          <p:nvPr>
            <p:ph/>
          </p:nvPr>
        </p:nvSpPr>
        <p:spPr>
          <a:xfrm>
            <a:off x="6310143" y="1379610"/>
            <a:ext cx="5712788" cy="4357688"/>
          </a:xfrm>
        </p:spPr>
        <p:txBody>
          <a:bodyPr/>
          <a:lstStyle/>
          <a:p>
            <a:pPr algn="just" eaLnBrk="1" hangingPunct="1">
              <a:lnSpc>
                <a:spcPct val="120000"/>
              </a:lnSpc>
              <a:buFont typeface="Wingdings" charset="2"/>
              <a:buNone/>
              <a:defRPr/>
            </a:pPr>
            <a:r>
              <a:rPr lang="en-US" altLang="zh-CN" sz="1800" dirty="0"/>
              <a:t>p1( ){ S1</a:t>
            </a:r>
            <a:r>
              <a:rPr lang="zh-CN" altLang="en-US" sz="1800" dirty="0"/>
              <a:t>； </a:t>
            </a:r>
            <a:r>
              <a:rPr lang="en-US" altLang="zh-CN" sz="1800" dirty="0">
                <a:solidFill>
                  <a:srgbClr val="0000FF"/>
                </a:solidFill>
              </a:rPr>
              <a:t>signal</a:t>
            </a:r>
            <a:r>
              <a:rPr lang="zh-CN" altLang="en-US" sz="1800" dirty="0">
                <a:solidFill>
                  <a:srgbClr val="0000FF"/>
                </a:solidFill>
              </a:rPr>
              <a:t>（</a:t>
            </a:r>
            <a:r>
              <a:rPr lang="en-US" altLang="zh-CN" sz="1800" dirty="0">
                <a:solidFill>
                  <a:srgbClr val="0000FF"/>
                </a:solidFill>
              </a:rPr>
              <a:t>a</a:t>
            </a:r>
            <a:r>
              <a:rPr lang="zh-CN" altLang="en-US" sz="1800" dirty="0">
                <a:solidFill>
                  <a:srgbClr val="0000FF"/>
                </a:solidFill>
              </a:rPr>
              <a:t>）</a:t>
            </a:r>
            <a:r>
              <a:rPr lang="zh-CN" altLang="en-US" sz="1800" dirty="0"/>
              <a:t>；</a:t>
            </a:r>
            <a:r>
              <a:rPr lang="en-US" altLang="zh-CN" sz="1800" dirty="0">
                <a:solidFill>
                  <a:srgbClr val="0000FF"/>
                </a:solidFill>
              </a:rPr>
              <a:t>signal</a:t>
            </a:r>
            <a:r>
              <a:rPr lang="zh-CN" altLang="en-US" sz="1800" dirty="0">
                <a:solidFill>
                  <a:srgbClr val="0000FF"/>
                </a:solidFill>
              </a:rPr>
              <a:t>（</a:t>
            </a:r>
            <a:r>
              <a:rPr lang="en-US" altLang="zh-CN" sz="1800" dirty="0">
                <a:solidFill>
                  <a:srgbClr val="0000FF"/>
                </a:solidFill>
              </a:rPr>
              <a:t>b</a:t>
            </a:r>
            <a:r>
              <a:rPr lang="zh-CN" altLang="en-US" sz="1800" dirty="0">
                <a:solidFill>
                  <a:srgbClr val="0000FF"/>
                </a:solidFill>
              </a:rPr>
              <a:t>）</a:t>
            </a:r>
            <a:r>
              <a:rPr lang="zh-CN" altLang="en-US" sz="1800" dirty="0"/>
              <a:t>；</a:t>
            </a:r>
            <a:r>
              <a:rPr lang="en-US" altLang="zh-CN" sz="1800" dirty="0"/>
              <a:t>}</a:t>
            </a:r>
            <a:endParaRPr lang="zh-CN" altLang="en-US" sz="1800" dirty="0"/>
          </a:p>
          <a:p>
            <a:pPr algn="just" eaLnBrk="1" hangingPunct="1">
              <a:lnSpc>
                <a:spcPct val="120000"/>
              </a:lnSpc>
              <a:buFont typeface="Wingdings" charset="2"/>
              <a:buNone/>
              <a:defRPr/>
            </a:pPr>
            <a:r>
              <a:rPr lang="en-US" altLang="zh-CN" sz="1800" dirty="0"/>
              <a:t>p2( ){ </a:t>
            </a:r>
            <a:r>
              <a:rPr lang="en-US" altLang="zh-CN" sz="1800" dirty="0">
                <a:solidFill>
                  <a:srgbClr val="FF0000"/>
                </a:solidFill>
              </a:rPr>
              <a:t>wait(a);</a:t>
            </a:r>
            <a:r>
              <a:rPr lang="en-US" altLang="zh-CN" sz="1800" dirty="0"/>
              <a:t> S2</a:t>
            </a:r>
            <a:r>
              <a:rPr lang="zh-CN" altLang="en-US" sz="1800" dirty="0"/>
              <a:t>；</a:t>
            </a:r>
            <a:r>
              <a:rPr lang="en-US" altLang="zh-CN" sz="1800" dirty="0">
                <a:solidFill>
                  <a:srgbClr val="0000FF"/>
                </a:solidFill>
              </a:rPr>
              <a:t>signal</a:t>
            </a:r>
            <a:r>
              <a:rPr lang="zh-CN" altLang="en-US" sz="1800" dirty="0">
                <a:solidFill>
                  <a:srgbClr val="0000FF"/>
                </a:solidFill>
              </a:rPr>
              <a:t>（</a:t>
            </a:r>
            <a:r>
              <a:rPr lang="en-US" altLang="zh-CN" sz="1800" dirty="0">
                <a:solidFill>
                  <a:srgbClr val="0000FF"/>
                </a:solidFill>
              </a:rPr>
              <a:t>c</a:t>
            </a:r>
            <a:r>
              <a:rPr lang="zh-CN" altLang="en-US" sz="1800" dirty="0">
                <a:solidFill>
                  <a:srgbClr val="0000FF"/>
                </a:solidFill>
              </a:rPr>
              <a:t>）；</a:t>
            </a:r>
            <a:r>
              <a:rPr lang="en-US" altLang="zh-CN" sz="1800" dirty="0">
                <a:solidFill>
                  <a:srgbClr val="0000FF"/>
                </a:solidFill>
              </a:rPr>
              <a:t>signal</a:t>
            </a:r>
            <a:r>
              <a:rPr lang="zh-CN" altLang="en-US" sz="1800" dirty="0">
                <a:solidFill>
                  <a:srgbClr val="0000FF"/>
                </a:solidFill>
              </a:rPr>
              <a:t>（</a:t>
            </a:r>
            <a:r>
              <a:rPr lang="en-US" altLang="zh-CN" sz="1800" dirty="0">
                <a:solidFill>
                  <a:srgbClr val="0000FF"/>
                </a:solidFill>
              </a:rPr>
              <a:t>d</a:t>
            </a:r>
            <a:r>
              <a:rPr lang="zh-CN" altLang="en-US" sz="1800" dirty="0">
                <a:solidFill>
                  <a:srgbClr val="0000FF"/>
                </a:solidFill>
              </a:rPr>
              <a:t>）</a:t>
            </a:r>
            <a:r>
              <a:rPr lang="en-US" altLang="zh-CN" sz="1800" dirty="0">
                <a:solidFill>
                  <a:srgbClr val="0000FF"/>
                </a:solidFill>
              </a:rPr>
              <a:t>;</a:t>
            </a:r>
            <a:r>
              <a:rPr lang="en-US" altLang="zh-CN" sz="1800" dirty="0"/>
              <a:t> }</a:t>
            </a:r>
            <a:endParaRPr lang="zh-CN" altLang="en-US" sz="1800" dirty="0"/>
          </a:p>
          <a:p>
            <a:pPr algn="just" eaLnBrk="1" hangingPunct="1">
              <a:lnSpc>
                <a:spcPct val="120000"/>
              </a:lnSpc>
              <a:buFont typeface="Wingdings" charset="2"/>
              <a:buNone/>
              <a:defRPr/>
            </a:pPr>
            <a:r>
              <a:rPr lang="en-US" altLang="zh-CN" sz="1800" dirty="0"/>
              <a:t>p3( ){ </a:t>
            </a:r>
            <a:r>
              <a:rPr lang="en-US" altLang="zh-CN" sz="1800" dirty="0">
                <a:solidFill>
                  <a:srgbClr val="FF0000"/>
                </a:solidFill>
              </a:rPr>
              <a:t>wait</a:t>
            </a:r>
            <a:r>
              <a:rPr lang="zh-CN" altLang="en-US" sz="1800" dirty="0">
                <a:solidFill>
                  <a:srgbClr val="FF0000"/>
                </a:solidFill>
              </a:rPr>
              <a:t>（</a:t>
            </a:r>
            <a:r>
              <a:rPr lang="en-US" altLang="zh-CN" sz="1800" dirty="0">
                <a:solidFill>
                  <a:srgbClr val="FF0000"/>
                </a:solidFill>
              </a:rPr>
              <a:t>b</a:t>
            </a:r>
            <a:r>
              <a:rPr lang="zh-CN" altLang="en-US" sz="1800" dirty="0">
                <a:solidFill>
                  <a:srgbClr val="FF0000"/>
                </a:solidFill>
              </a:rPr>
              <a:t>）</a:t>
            </a:r>
            <a:r>
              <a:rPr lang="zh-CN" altLang="en-US" sz="1800" dirty="0"/>
              <a:t>；</a:t>
            </a:r>
            <a:r>
              <a:rPr lang="en-US" altLang="zh-CN" sz="1800" dirty="0"/>
              <a:t>S3</a:t>
            </a:r>
            <a:r>
              <a:rPr lang="zh-CN" altLang="en-US" sz="1800" dirty="0"/>
              <a:t>；</a:t>
            </a:r>
            <a:r>
              <a:rPr lang="en-US" altLang="zh-CN" sz="1800" dirty="0">
                <a:solidFill>
                  <a:srgbClr val="0000FF"/>
                </a:solidFill>
              </a:rPr>
              <a:t>signal</a:t>
            </a:r>
            <a:r>
              <a:rPr lang="zh-CN" altLang="en-US" sz="1800" dirty="0">
                <a:solidFill>
                  <a:srgbClr val="0000FF"/>
                </a:solidFill>
              </a:rPr>
              <a:t>（</a:t>
            </a:r>
            <a:r>
              <a:rPr lang="en-US" altLang="zh-CN" sz="1800" dirty="0">
                <a:solidFill>
                  <a:srgbClr val="0000FF"/>
                </a:solidFill>
              </a:rPr>
              <a:t>e</a:t>
            </a:r>
            <a:r>
              <a:rPr lang="zh-CN" altLang="en-US" sz="1800" dirty="0">
                <a:solidFill>
                  <a:srgbClr val="0000FF"/>
                </a:solidFill>
              </a:rPr>
              <a:t>）；</a:t>
            </a:r>
            <a:r>
              <a:rPr lang="en-US" altLang="zh-CN" sz="1800" dirty="0"/>
              <a:t>}</a:t>
            </a:r>
            <a:endParaRPr lang="zh-CN" altLang="en-US" sz="1800" dirty="0"/>
          </a:p>
          <a:p>
            <a:pPr algn="just" eaLnBrk="1" hangingPunct="1">
              <a:lnSpc>
                <a:spcPct val="120000"/>
              </a:lnSpc>
              <a:buFont typeface="Wingdings" charset="2"/>
              <a:buNone/>
              <a:defRPr/>
            </a:pPr>
            <a:r>
              <a:rPr lang="en-US" altLang="zh-CN" sz="1800" dirty="0"/>
              <a:t>p4( ){ </a:t>
            </a:r>
            <a:r>
              <a:rPr lang="en-US" altLang="zh-CN" sz="1800" dirty="0">
                <a:solidFill>
                  <a:srgbClr val="FF0000"/>
                </a:solidFill>
              </a:rPr>
              <a:t>wait</a:t>
            </a:r>
            <a:r>
              <a:rPr lang="zh-CN" altLang="en-US" sz="1800" dirty="0">
                <a:solidFill>
                  <a:srgbClr val="FF0000"/>
                </a:solidFill>
              </a:rPr>
              <a:t>（</a:t>
            </a:r>
            <a:r>
              <a:rPr lang="en-US" altLang="zh-CN" sz="1800" dirty="0">
                <a:solidFill>
                  <a:srgbClr val="FF0000"/>
                </a:solidFill>
              </a:rPr>
              <a:t>c</a:t>
            </a:r>
            <a:r>
              <a:rPr lang="zh-CN" altLang="en-US" sz="1800" dirty="0">
                <a:solidFill>
                  <a:srgbClr val="FF0000"/>
                </a:solidFill>
              </a:rPr>
              <a:t>）</a:t>
            </a:r>
            <a:r>
              <a:rPr lang="zh-CN" altLang="en-US" sz="1800" dirty="0"/>
              <a:t>；</a:t>
            </a:r>
            <a:r>
              <a:rPr lang="en-US" altLang="zh-CN" sz="1800" dirty="0"/>
              <a:t>S4</a:t>
            </a:r>
            <a:r>
              <a:rPr lang="zh-CN" altLang="en-US" sz="1800" dirty="0"/>
              <a:t>；</a:t>
            </a:r>
            <a:r>
              <a:rPr lang="en-US" altLang="zh-CN" sz="1800" dirty="0">
                <a:solidFill>
                  <a:srgbClr val="0000FF"/>
                </a:solidFill>
              </a:rPr>
              <a:t>signal</a:t>
            </a:r>
            <a:r>
              <a:rPr lang="zh-CN" altLang="en-US" sz="1800" dirty="0">
                <a:solidFill>
                  <a:srgbClr val="0000FF"/>
                </a:solidFill>
              </a:rPr>
              <a:t>（</a:t>
            </a:r>
            <a:r>
              <a:rPr lang="en-US" altLang="zh-CN" sz="1800" dirty="0">
                <a:solidFill>
                  <a:srgbClr val="0000FF"/>
                </a:solidFill>
              </a:rPr>
              <a:t>f</a:t>
            </a:r>
            <a:r>
              <a:rPr lang="zh-CN" altLang="en-US" sz="1800" dirty="0">
                <a:solidFill>
                  <a:srgbClr val="0000FF"/>
                </a:solidFill>
              </a:rPr>
              <a:t>）</a:t>
            </a:r>
            <a:r>
              <a:rPr lang="zh-CN" altLang="en-US" sz="1800" dirty="0"/>
              <a:t>；</a:t>
            </a:r>
            <a:r>
              <a:rPr lang="en-US" altLang="zh-CN" sz="1800" dirty="0"/>
              <a:t>}</a:t>
            </a:r>
            <a:endParaRPr lang="zh-CN" altLang="en-US" sz="1800" dirty="0"/>
          </a:p>
          <a:p>
            <a:pPr algn="just" eaLnBrk="1" hangingPunct="1">
              <a:lnSpc>
                <a:spcPct val="120000"/>
              </a:lnSpc>
              <a:buFont typeface="Wingdings" charset="2"/>
              <a:buNone/>
              <a:defRPr/>
            </a:pPr>
            <a:r>
              <a:rPr lang="en-US" altLang="zh-CN" sz="1800" dirty="0"/>
              <a:t>p5( ){ </a:t>
            </a:r>
            <a:r>
              <a:rPr lang="en-US" altLang="zh-CN" sz="1800" dirty="0">
                <a:solidFill>
                  <a:srgbClr val="FF0000"/>
                </a:solidFill>
              </a:rPr>
              <a:t>wait</a:t>
            </a:r>
            <a:r>
              <a:rPr lang="zh-CN" altLang="en-US" sz="1800" dirty="0">
                <a:solidFill>
                  <a:srgbClr val="FF0000"/>
                </a:solidFill>
              </a:rPr>
              <a:t>（</a:t>
            </a:r>
            <a:r>
              <a:rPr lang="en-US" altLang="zh-CN" sz="1800" dirty="0">
                <a:solidFill>
                  <a:srgbClr val="FF0000"/>
                </a:solidFill>
              </a:rPr>
              <a:t>d</a:t>
            </a:r>
            <a:r>
              <a:rPr lang="zh-CN" altLang="en-US" sz="1800" dirty="0">
                <a:solidFill>
                  <a:srgbClr val="FF0000"/>
                </a:solidFill>
              </a:rPr>
              <a:t>）</a:t>
            </a:r>
            <a:r>
              <a:rPr lang="zh-CN" altLang="en-US" sz="1800" dirty="0"/>
              <a:t>；</a:t>
            </a:r>
            <a:r>
              <a:rPr lang="en-US" altLang="zh-CN" sz="1800" dirty="0"/>
              <a:t>S5</a:t>
            </a:r>
            <a:r>
              <a:rPr lang="zh-CN" altLang="en-US" sz="1800" dirty="0"/>
              <a:t>；</a:t>
            </a:r>
            <a:r>
              <a:rPr lang="en-US" altLang="zh-CN" sz="1800" dirty="0">
                <a:solidFill>
                  <a:srgbClr val="0000FF"/>
                </a:solidFill>
              </a:rPr>
              <a:t>signal</a:t>
            </a:r>
            <a:r>
              <a:rPr lang="zh-CN" altLang="en-US" sz="1800" dirty="0">
                <a:solidFill>
                  <a:srgbClr val="0000FF"/>
                </a:solidFill>
              </a:rPr>
              <a:t>（</a:t>
            </a:r>
            <a:r>
              <a:rPr lang="en-US" altLang="zh-CN" sz="1800" dirty="0">
                <a:solidFill>
                  <a:srgbClr val="0000FF"/>
                </a:solidFill>
              </a:rPr>
              <a:t>g</a:t>
            </a:r>
            <a:r>
              <a:rPr lang="zh-CN" altLang="en-US" sz="1800" dirty="0">
                <a:solidFill>
                  <a:srgbClr val="0000FF"/>
                </a:solidFill>
              </a:rPr>
              <a:t>）</a:t>
            </a:r>
            <a:r>
              <a:rPr lang="zh-CN" altLang="en-US" sz="1800" dirty="0"/>
              <a:t>；</a:t>
            </a:r>
            <a:r>
              <a:rPr lang="en-US" altLang="zh-CN" sz="1800" dirty="0"/>
              <a:t>}</a:t>
            </a:r>
            <a:endParaRPr lang="zh-CN" altLang="en-US" sz="1800" dirty="0"/>
          </a:p>
          <a:p>
            <a:pPr algn="just" eaLnBrk="1" hangingPunct="1">
              <a:lnSpc>
                <a:spcPct val="120000"/>
              </a:lnSpc>
              <a:buFont typeface="Wingdings" charset="2"/>
              <a:buNone/>
              <a:defRPr/>
            </a:pPr>
            <a:r>
              <a:rPr lang="en-US" altLang="zh-CN" sz="1800" dirty="0"/>
              <a:t>p6( ){ </a:t>
            </a:r>
            <a:r>
              <a:rPr lang="en-US" altLang="zh-CN" sz="1800" dirty="0">
                <a:solidFill>
                  <a:srgbClr val="FF0000"/>
                </a:solidFill>
              </a:rPr>
              <a:t>wait</a:t>
            </a:r>
            <a:r>
              <a:rPr lang="zh-CN" altLang="en-US" sz="1800" dirty="0">
                <a:solidFill>
                  <a:srgbClr val="FF0000"/>
                </a:solidFill>
              </a:rPr>
              <a:t>（</a:t>
            </a:r>
            <a:r>
              <a:rPr lang="en-US" altLang="zh-CN" sz="1800" dirty="0">
                <a:solidFill>
                  <a:srgbClr val="FF0000"/>
                </a:solidFill>
              </a:rPr>
              <a:t>e</a:t>
            </a:r>
            <a:r>
              <a:rPr lang="zh-CN" altLang="en-US" sz="1800" dirty="0">
                <a:solidFill>
                  <a:srgbClr val="FF0000"/>
                </a:solidFill>
              </a:rPr>
              <a:t>）；</a:t>
            </a:r>
            <a:r>
              <a:rPr lang="en-US" altLang="zh-CN" sz="1800" dirty="0">
                <a:solidFill>
                  <a:srgbClr val="FF0000"/>
                </a:solidFill>
              </a:rPr>
              <a:t>wait</a:t>
            </a:r>
            <a:r>
              <a:rPr lang="zh-CN" altLang="en-US" sz="1800" dirty="0">
                <a:solidFill>
                  <a:srgbClr val="FF0000"/>
                </a:solidFill>
              </a:rPr>
              <a:t>（</a:t>
            </a:r>
            <a:r>
              <a:rPr lang="en-US" altLang="zh-CN" sz="1800" dirty="0">
                <a:solidFill>
                  <a:srgbClr val="FF0000"/>
                </a:solidFill>
              </a:rPr>
              <a:t>f</a:t>
            </a:r>
            <a:r>
              <a:rPr lang="zh-CN" altLang="en-US" sz="1800" dirty="0">
                <a:solidFill>
                  <a:srgbClr val="FF0000"/>
                </a:solidFill>
              </a:rPr>
              <a:t>）；</a:t>
            </a:r>
            <a:r>
              <a:rPr lang="en-US" altLang="zh-CN" sz="1800" dirty="0">
                <a:solidFill>
                  <a:srgbClr val="FF0000"/>
                </a:solidFill>
              </a:rPr>
              <a:t>wait</a:t>
            </a:r>
            <a:r>
              <a:rPr lang="zh-CN" altLang="en-US" sz="1800" dirty="0">
                <a:solidFill>
                  <a:srgbClr val="FF0000"/>
                </a:solidFill>
              </a:rPr>
              <a:t>（</a:t>
            </a:r>
            <a:r>
              <a:rPr lang="en-US" altLang="zh-CN" sz="1800" dirty="0">
                <a:solidFill>
                  <a:srgbClr val="FF0000"/>
                </a:solidFill>
              </a:rPr>
              <a:t>g</a:t>
            </a:r>
            <a:r>
              <a:rPr lang="zh-CN" altLang="en-US" sz="1800" dirty="0">
                <a:solidFill>
                  <a:srgbClr val="FF0000"/>
                </a:solidFill>
              </a:rPr>
              <a:t>）；</a:t>
            </a:r>
            <a:r>
              <a:rPr lang="en-US" altLang="zh-CN" sz="1800" dirty="0"/>
              <a:t>S6</a:t>
            </a:r>
            <a:r>
              <a:rPr lang="zh-CN" altLang="en-US" sz="1800" dirty="0"/>
              <a:t>；</a:t>
            </a:r>
            <a:r>
              <a:rPr lang="en-US" altLang="zh-CN" sz="1800" dirty="0"/>
              <a:t>}</a:t>
            </a:r>
          </a:p>
          <a:p>
            <a:pPr algn="just" eaLnBrk="1" hangingPunct="1">
              <a:lnSpc>
                <a:spcPct val="120000"/>
              </a:lnSpc>
              <a:buFont typeface="Wingdings" charset="2"/>
              <a:buNone/>
              <a:defRPr/>
            </a:pPr>
            <a:endParaRPr lang="en-US" altLang="zh-CN" sz="1800" dirty="0"/>
          </a:p>
          <a:p>
            <a:pPr algn="just" eaLnBrk="1" hangingPunct="1">
              <a:lnSpc>
                <a:spcPct val="120000"/>
              </a:lnSpc>
              <a:buFont typeface="Wingdings" charset="2"/>
              <a:buNone/>
              <a:defRPr/>
            </a:pPr>
            <a:r>
              <a:rPr lang="en-US" altLang="zh-CN" sz="1800" dirty="0"/>
              <a:t>void main( ){</a:t>
            </a:r>
          </a:p>
          <a:p>
            <a:pPr algn="just" eaLnBrk="1" hangingPunct="1">
              <a:lnSpc>
                <a:spcPct val="120000"/>
              </a:lnSpc>
              <a:buFont typeface="Wingdings" charset="2"/>
              <a:buNone/>
              <a:defRPr/>
            </a:pPr>
            <a:r>
              <a:rPr lang="en-US" altLang="zh-CN" sz="1800" dirty="0"/>
              <a:t>    semaphore </a:t>
            </a:r>
            <a:r>
              <a:rPr lang="en-US" altLang="zh-CN" sz="1800" dirty="0" err="1"/>
              <a:t>a,b,c,d,e,f,g</a:t>
            </a:r>
            <a:r>
              <a:rPr lang="en-US" altLang="zh-CN" sz="1800" dirty="0"/>
              <a:t>;</a:t>
            </a:r>
          </a:p>
          <a:p>
            <a:pPr algn="just" eaLnBrk="1" hangingPunct="1">
              <a:lnSpc>
                <a:spcPct val="120000"/>
              </a:lnSpc>
              <a:buFont typeface="Wingdings" charset="2"/>
              <a:buNone/>
              <a:defRPr/>
            </a:pPr>
            <a:r>
              <a:rPr lang="en-US" altLang="zh-CN" sz="1800" dirty="0"/>
              <a:t>    </a:t>
            </a:r>
            <a:r>
              <a:rPr lang="en-US" altLang="zh-CN" sz="1800" dirty="0" err="1"/>
              <a:t>a.value</a:t>
            </a:r>
            <a:r>
              <a:rPr lang="en-US" altLang="zh-CN" sz="1800" dirty="0"/>
              <a:t>=</a:t>
            </a:r>
            <a:r>
              <a:rPr lang="en-US" altLang="zh-CN" sz="1800" dirty="0" err="1"/>
              <a:t>b.value</a:t>
            </a:r>
            <a:r>
              <a:rPr lang="en-US" altLang="zh-CN" sz="1800" dirty="0"/>
              <a:t>=</a:t>
            </a:r>
            <a:r>
              <a:rPr lang="en-US" altLang="zh-CN" sz="1800" dirty="0" err="1"/>
              <a:t>c.value</a:t>
            </a:r>
            <a:r>
              <a:rPr lang="en-US" altLang="zh-CN" sz="1800" dirty="0"/>
              <a:t>=0;</a:t>
            </a:r>
          </a:p>
          <a:p>
            <a:pPr algn="just" eaLnBrk="1" hangingPunct="1">
              <a:lnSpc>
                <a:spcPct val="120000"/>
              </a:lnSpc>
              <a:buFont typeface="Wingdings" charset="2"/>
              <a:buNone/>
              <a:defRPr/>
            </a:pPr>
            <a:r>
              <a:rPr lang="en-US" altLang="zh-CN" sz="1800" dirty="0"/>
              <a:t>    </a:t>
            </a:r>
            <a:r>
              <a:rPr lang="en-US" altLang="zh-CN" sz="1800" dirty="0" err="1"/>
              <a:t>d.value</a:t>
            </a:r>
            <a:r>
              <a:rPr lang="en-US" altLang="zh-CN" sz="1800" dirty="0"/>
              <a:t>=</a:t>
            </a:r>
            <a:r>
              <a:rPr lang="en-US" altLang="zh-CN" sz="1800" dirty="0" err="1"/>
              <a:t>e.value</a:t>
            </a:r>
            <a:r>
              <a:rPr lang="en-US" altLang="zh-CN" sz="1800" dirty="0"/>
              <a:t>=</a:t>
            </a:r>
            <a:r>
              <a:rPr lang="en-US" altLang="zh-CN" sz="1800" dirty="0" err="1"/>
              <a:t>f.value</a:t>
            </a:r>
            <a:r>
              <a:rPr lang="en-US" altLang="zh-CN" sz="1800" dirty="0"/>
              <a:t>=</a:t>
            </a:r>
            <a:r>
              <a:rPr lang="en-US" altLang="zh-CN" sz="1800" dirty="0" err="1"/>
              <a:t>g.value</a:t>
            </a:r>
            <a:r>
              <a:rPr lang="en-US" altLang="zh-CN" sz="1800" dirty="0"/>
              <a:t>=0;</a:t>
            </a:r>
          </a:p>
          <a:p>
            <a:pPr algn="just" eaLnBrk="1" hangingPunct="1">
              <a:lnSpc>
                <a:spcPct val="120000"/>
              </a:lnSpc>
              <a:buFont typeface="Wingdings" charset="2"/>
              <a:buNone/>
              <a:defRPr/>
            </a:pPr>
            <a:r>
              <a:rPr lang="en-US" altLang="zh-CN" sz="1800" dirty="0"/>
              <a:t>    </a:t>
            </a:r>
            <a:r>
              <a:rPr lang="en-US" altLang="zh-CN" sz="1800" dirty="0" err="1"/>
              <a:t>cobegin</a:t>
            </a:r>
            <a:endParaRPr lang="en-US" altLang="zh-CN" sz="1800" dirty="0"/>
          </a:p>
          <a:p>
            <a:pPr algn="just" eaLnBrk="1" hangingPunct="1">
              <a:lnSpc>
                <a:spcPct val="120000"/>
              </a:lnSpc>
              <a:buFont typeface="Wingdings" charset="2"/>
              <a:buNone/>
              <a:defRPr/>
            </a:pPr>
            <a:r>
              <a:rPr lang="en-US" altLang="zh-CN" sz="1800" dirty="0"/>
              <a:t>         p1(</a:t>
            </a:r>
            <a:r>
              <a:rPr lang="zh-CN" altLang="en-US" sz="1800" dirty="0"/>
              <a:t> </a:t>
            </a:r>
            <a:r>
              <a:rPr lang="en-US" altLang="zh-CN" sz="1800" dirty="0"/>
              <a:t>);</a:t>
            </a:r>
            <a:r>
              <a:rPr lang="zh-CN" altLang="en-US" sz="1800" dirty="0"/>
              <a:t> </a:t>
            </a:r>
            <a:r>
              <a:rPr lang="en-US" altLang="zh-CN" sz="1800" dirty="0"/>
              <a:t>p2(</a:t>
            </a:r>
            <a:r>
              <a:rPr lang="zh-CN" altLang="en-US" sz="1800" dirty="0"/>
              <a:t> </a:t>
            </a:r>
            <a:r>
              <a:rPr lang="en-US" altLang="zh-CN" sz="1800" dirty="0"/>
              <a:t>);</a:t>
            </a:r>
            <a:r>
              <a:rPr lang="zh-CN" altLang="en-US" sz="1800" dirty="0"/>
              <a:t> </a:t>
            </a:r>
            <a:r>
              <a:rPr lang="en-US" altLang="zh-CN" sz="1800" dirty="0"/>
              <a:t>p3(</a:t>
            </a:r>
            <a:r>
              <a:rPr lang="zh-CN" altLang="en-US" sz="1800" dirty="0"/>
              <a:t> </a:t>
            </a:r>
            <a:r>
              <a:rPr lang="en-US" altLang="zh-CN" sz="1800" dirty="0"/>
              <a:t>);</a:t>
            </a:r>
            <a:r>
              <a:rPr lang="zh-CN" altLang="en-US" sz="1800" dirty="0"/>
              <a:t> </a:t>
            </a:r>
            <a:r>
              <a:rPr lang="en-US" altLang="zh-CN" sz="1800" dirty="0"/>
              <a:t>p4(</a:t>
            </a:r>
            <a:r>
              <a:rPr lang="zh-CN" altLang="en-US" sz="1800" dirty="0"/>
              <a:t> </a:t>
            </a:r>
            <a:r>
              <a:rPr lang="en-US" altLang="zh-CN" sz="1800" dirty="0"/>
              <a:t>);</a:t>
            </a:r>
            <a:r>
              <a:rPr lang="zh-CN" altLang="en-US" sz="1800" dirty="0"/>
              <a:t> </a:t>
            </a:r>
            <a:r>
              <a:rPr lang="en-US" altLang="zh-CN" sz="1800" dirty="0"/>
              <a:t>p5(</a:t>
            </a:r>
            <a:r>
              <a:rPr lang="zh-CN" altLang="en-US" sz="1800" dirty="0"/>
              <a:t> </a:t>
            </a:r>
            <a:r>
              <a:rPr lang="en-US" altLang="zh-CN" sz="1800" dirty="0"/>
              <a:t>);</a:t>
            </a:r>
            <a:r>
              <a:rPr lang="zh-CN" altLang="en-US" sz="1800" dirty="0"/>
              <a:t> </a:t>
            </a:r>
            <a:r>
              <a:rPr lang="en-US" altLang="zh-CN" sz="1800" dirty="0"/>
              <a:t>p6(</a:t>
            </a:r>
            <a:r>
              <a:rPr lang="zh-CN" altLang="en-US" sz="1800" dirty="0"/>
              <a:t> </a:t>
            </a:r>
            <a:r>
              <a:rPr lang="en-US" altLang="zh-CN" sz="1800" dirty="0"/>
              <a:t>);</a:t>
            </a:r>
          </a:p>
          <a:p>
            <a:pPr algn="just" eaLnBrk="1" hangingPunct="1">
              <a:lnSpc>
                <a:spcPct val="120000"/>
              </a:lnSpc>
              <a:buFont typeface="Wingdings" charset="2"/>
              <a:buNone/>
              <a:defRPr/>
            </a:pPr>
            <a:r>
              <a:rPr lang="en-US" altLang="zh-CN" sz="1800" dirty="0"/>
              <a:t>    </a:t>
            </a:r>
            <a:r>
              <a:rPr lang="en-US" altLang="zh-CN" sz="1800" dirty="0" err="1"/>
              <a:t>coend</a:t>
            </a:r>
            <a:r>
              <a:rPr lang="en-US" altLang="zh-CN" sz="1800" dirty="0"/>
              <a:t>;</a:t>
            </a:r>
          </a:p>
          <a:p>
            <a:pPr algn="just" eaLnBrk="1" hangingPunct="1">
              <a:lnSpc>
                <a:spcPct val="120000"/>
              </a:lnSpc>
              <a:buFont typeface="Wingdings" charset="2"/>
              <a:buNone/>
              <a:defRPr/>
            </a:pPr>
            <a:r>
              <a:rPr lang="en-US" altLang="zh-CN" sz="1800" dirty="0"/>
              <a:t>}</a:t>
            </a:r>
            <a:endParaRPr lang="zh-CN" altLang="en-US" sz="1800" dirty="0"/>
          </a:p>
        </p:txBody>
      </p:sp>
    </p:spTree>
    <p:extLst>
      <p:ext uri="{BB962C8B-B14F-4D97-AF65-F5344CB8AC3E}">
        <p14:creationId xmlns:p14="http://schemas.microsoft.com/office/powerpoint/2010/main" val="301825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blinds(vertical)">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34">
                                            <p:txEl>
                                              <p:pRg st="1" end="1"/>
                                            </p:txEl>
                                          </p:spTgt>
                                        </p:tgtEl>
                                        <p:attrNameLst>
                                          <p:attrName>style.visibility</p:attrName>
                                        </p:attrNameLst>
                                      </p:cBhvr>
                                      <p:to>
                                        <p:strVal val="visible"/>
                                      </p:to>
                                    </p:set>
                                    <p:animEffect transition="in" filter="blinds(vertical)">
                                      <p:cBhvr>
                                        <p:cTn id="12" dur="500"/>
                                        <p:tgtEl>
                                          <p:spTgt spid="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34">
                                            <p:txEl>
                                              <p:pRg st="2" end="2"/>
                                            </p:txEl>
                                          </p:spTgt>
                                        </p:tgtEl>
                                        <p:attrNameLst>
                                          <p:attrName>style.visibility</p:attrName>
                                        </p:attrNameLst>
                                      </p:cBhvr>
                                      <p:to>
                                        <p:strVal val="visible"/>
                                      </p:to>
                                    </p:set>
                                    <p:animEffect transition="in" filter="blinds(vertical)">
                                      <p:cBhvr>
                                        <p:cTn id="17" dur="500"/>
                                        <p:tgtEl>
                                          <p:spTgt spid="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34">
                                            <p:txEl>
                                              <p:pRg st="3" end="3"/>
                                            </p:txEl>
                                          </p:spTgt>
                                        </p:tgtEl>
                                        <p:attrNameLst>
                                          <p:attrName>style.visibility</p:attrName>
                                        </p:attrNameLst>
                                      </p:cBhvr>
                                      <p:to>
                                        <p:strVal val="visible"/>
                                      </p:to>
                                    </p:set>
                                    <p:animEffect transition="in" filter="blinds(vertical)">
                                      <p:cBhvr>
                                        <p:cTn id="22" dur="500"/>
                                        <p:tgtEl>
                                          <p:spTgt spid="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34">
                                            <p:txEl>
                                              <p:pRg st="4" end="4"/>
                                            </p:txEl>
                                          </p:spTgt>
                                        </p:tgtEl>
                                        <p:attrNameLst>
                                          <p:attrName>style.visibility</p:attrName>
                                        </p:attrNameLst>
                                      </p:cBhvr>
                                      <p:to>
                                        <p:strVal val="visible"/>
                                      </p:to>
                                    </p:set>
                                    <p:animEffect transition="in" filter="blinds(vertical)">
                                      <p:cBhvr>
                                        <p:cTn id="27" dur="500"/>
                                        <p:tgtEl>
                                          <p:spTgt spid="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nodeType="clickEffect">
                                  <p:stCondLst>
                                    <p:cond delay="0"/>
                                  </p:stCondLst>
                                  <p:childTnLst>
                                    <p:set>
                                      <p:cBhvr>
                                        <p:cTn id="31" dur="1" fill="hold">
                                          <p:stCondLst>
                                            <p:cond delay="0"/>
                                          </p:stCondLst>
                                        </p:cTn>
                                        <p:tgtEl>
                                          <p:spTgt spid="34">
                                            <p:txEl>
                                              <p:pRg st="5" end="5"/>
                                            </p:txEl>
                                          </p:spTgt>
                                        </p:tgtEl>
                                        <p:attrNameLst>
                                          <p:attrName>style.visibility</p:attrName>
                                        </p:attrNameLst>
                                      </p:cBhvr>
                                      <p:to>
                                        <p:strVal val="visible"/>
                                      </p:to>
                                    </p:set>
                                    <p:animEffect transition="in" filter="blinds(vertical)">
                                      <p:cBhvr>
                                        <p:cTn id="32" dur="500"/>
                                        <p:tgtEl>
                                          <p:spTgt spid="3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34">
                                            <p:txEl>
                                              <p:pRg st="7" end="7"/>
                                            </p:txEl>
                                          </p:spTgt>
                                        </p:tgtEl>
                                        <p:attrNameLst>
                                          <p:attrName>style.visibility</p:attrName>
                                        </p:attrNameLst>
                                      </p:cBhvr>
                                      <p:to>
                                        <p:strVal val="visible"/>
                                      </p:to>
                                    </p:set>
                                    <p:animEffect transition="in" filter="blinds(vertical)">
                                      <p:cBhvr>
                                        <p:cTn id="37" dur="500"/>
                                        <p:tgtEl>
                                          <p:spTgt spid="3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5" fill="hold" nodeType="clickEffect">
                                  <p:stCondLst>
                                    <p:cond delay="0"/>
                                  </p:stCondLst>
                                  <p:childTnLst>
                                    <p:set>
                                      <p:cBhvr>
                                        <p:cTn id="41" dur="1" fill="hold">
                                          <p:stCondLst>
                                            <p:cond delay="0"/>
                                          </p:stCondLst>
                                        </p:cTn>
                                        <p:tgtEl>
                                          <p:spTgt spid="34">
                                            <p:txEl>
                                              <p:pRg st="8" end="8"/>
                                            </p:txEl>
                                          </p:spTgt>
                                        </p:tgtEl>
                                        <p:attrNameLst>
                                          <p:attrName>style.visibility</p:attrName>
                                        </p:attrNameLst>
                                      </p:cBhvr>
                                      <p:to>
                                        <p:strVal val="visible"/>
                                      </p:to>
                                    </p:set>
                                    <p:animEffect transition="in" filter="blinds(vertical)">
                                      <p:cBhvr>
                                        <p:cTn id="42" dur="500"/>
                                        <p:tgtEl>
                                          <p:spTgt spid="3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5" fill="hold" nodeType="clickEffect">
                                  <p:stCondLst>
                                    <p:cond delay="0"/>
                                  </p:stCondLst>
                                  <p:childTnLst>
                                    <p:set>
                                      <p:cBhvr>
                                        <p:cTn id="46" dur="1" fill="hold">
                                          <p:stCondLst>
                                            <p:cond delay="0"/>
                                          </p:stCondLst>
                                        </p:cTn>
                                        <p:tgtEl>
                                          <p:spTgt spid="34">
                                            <p:txEl>
                                              <p:pRg st="9" end="9"/>
                                            </p:txEl>
                                          </p:spTgt>
                                        </p:tgtEl>
                                        <p:attrNameLst>
                                          <p:attrName>style.visibility</p:attrName>
                                        </p:attrNameLst>
                                      </p:cBhvr>
                                      <p:to>
                                        <p:strVal val="visible"/>
                                      </p:to>
                                    </p:set>
                                    <p:animEffect transition="in" filter="blinds(vertical)">
                                      <p:cBhvr>
                                        <p:cTn id="47" dur="500"/>
                                        <p:tgtEl>
                                          <p:spTgt spid="3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nodeType="clickEffect">
                                  <p:stCondLst>
                                    <p:cond delay="0"/>
                                  </p:stCondLst>
                                  <p:childTnLst>
                                    <p:set>
                                      <p:cBhvr>
                                        <p:cTn id="51" dur="1" fill="hold">
                                          <p:stCondLst>
                                            <p:cond delay="0"/>
                                          </p:stCondLst>
                                        </p:cTn>
                                        <p:tgtEl>
                                          <p:spTgt spid="34">
                                            <p:txEl>
                                              <p:pRg st="10" end="10"/>
                                            </p:txEl>
                                          </p:spTgt>
                                        </p:tgtEl>
                                        <p:attrNameLst>
                                          <p:attrName>style.visibility</p:attrName>
                                        </p:attrNameLst>
                                      </p:cBhvr>
                                      <p:to>
                                        <p:strVal val="visible"/>
                                      </p:to>
                                    </p:set>
                                    <p:animEffect transition="in" filter="blinds(vertical)">
                                      <p:cBhvr>
                                        <p:cTn id="52" dur="500"/>
                                        <p:tgtEl>
                                          <p:spTgt spid="3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nodeType="clickEffect">
                                  <p:stCondLst>
                                    <p:cond delay="0"/>
                                  </p:stCondLst>
                                  <p:childTnLst>
                                    <p:set>
                                      <p:cBhvr>
                                        <p:cTn id="56" dur="1" fill="hold">
                                          <p:stCondLst>
                                            <p:cond delay="0"/>
                                          </p:stCondLst>
                                        </p:cTn>
                                        <p:tgtEl>
                                          <p:spTgt spid="34">
                                            <p:txEl>
                                              <p:pRg st="11" end="11"/>
                                            </p:txEl>
                                          </p:spTgt>
                                        </p:tgtEl>
                                        <p:attrNameLst>
                                          <p:attrName>style.visibility</p:attrName>
                                        </p:attrNameLst>
                                      </p:cBhvr>
                                      <p:to>
                                        <p:strVal val="visible"/>
                                      </p:to>
                                    </p:set>
                                    <p:animEffect transition="in" filter="blinds(vertical)">
                                      <p:cBhvr>
                                        <p:cTn id="57" dur="500"/>
                                        <p:tgtEl>
                                          <p:spTgt spid="3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5" fill="hold" nodeType="clickEffect">
                                  <p:stCondLst>
                                    <p:cond delay="0"/>
                                  </p:stCondLst>
                                  <p:childTnLst>
                                    <p:set>
                                      <p:cBhvr>
                                        <p:cTn id="61" dur="1" fill="hold">
                                          <p:stCondLst>
                                            <p:cond delay="0"/>
                                          </p:stCondLst>
                                        </p:cTn>
                                        <p:tgtEl>
                                          <p:spTgt spid="34">
                                            <p:txEl>
                                              <p:pRg st="12" end="12"/>
                                            </p:txEl>
                                          </p:spTgt>
                                        </p:tgtEl>
                                        <p:attrNameLst>
                                          <p:attrName>style.visibility</p:attrName>
                                        </p:attrNameLst>
                                      </p:cBhvr>
                                      <p:to>
                                        <p:strVal val="visible"/>
                                      </p:to>
                                    </p:set>
                                    <p:animEffect transition="in" filter="blinds(vertical)">
                                      <p:cBhvr>
                                        <p:cTn id="62" dur="500"/>
                                        <p:tgtEl>
                                          <p:spTgt spid="34">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nodeType="clickEffect">
                                  <p:stCondLst>
                                    <p:cond delay="0"/>
                                  </p:stCondLst>
                                  <p:childTnLst>
                                    <p:set>
                                      <p:cBhvr>
                                        <p:cTn id="66" dur="1" fill="hold">
                                          <p:stCondLst>
                                            <p:cond delay="0"/>
                                          </p:stCondLst>
                                        </p:cTn>
                                        <p:tgtEl>
                                          <p:spTgt spid="34">
                                            <p:txEl>
                                              <p:pRg st="13" end="13"/>
                                            </p:txEl>
                                          </p:spTgt>
                                        </p:tgtEl>
                                        <p:attrNameLst>
                                          <p:attrName>style.visibility</p:attrName>
                                        </p:attrNameLst>
                                      </p:cBhvr>
                                      <p:to>
                                        <p:strVal val="visible"/>
                                      </p:to>
                                    </p:set>
                                    <p:animEffect transition="in" filter="blinds(vertical)">
                                      <p:cBhvr>
                                        <p:cTn id="67" dur="500"/>
                                        <p:tgtEl>
                                          <p:spTgt spid="34">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5" fill="hold" nodeType="clickEffect">
                                  <p:stCondLst>
                                    <p:cond delay="0"/>
                                  </p:stCondLst>
                                  <p:childTnLst>
                                    <p:set>
                                      <p:cBhvr>
                                        <p:cTn id="71" dur="1" fill="hold">
                                          <p:stCondLst>
                                            <p:cond delay="0"/>
                                          </p:stCondLst>
                                        </p:cTn>
                                        <p:tgtEl>
                                          <p:spTgt spid="34">
                                            <p:txEl>
                                              <p:pRg st="14" end="14"/>
                                            </p:txEl>
                                          </p:spTgt>
                                        </p:tgtEl>
                                        <p:attrNameLst>
                                          <p:attrName>style.visibility</p:attrName>
                                        </p:attrNameLst>
                                      </p:cBhvr>
                                      <p:to>
                                        <p:strVal val="visible"/>
                                      </p:to>
                                    </p:set>
                                    <p:animEffect transition="in" filter="blinds(vertical)">
                                      <p:cBhvr>
                                        <p:cTn id="72" dur="500"/>
                                        <p:tgtEl>
                                          <p:spTgt spid="3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549590" y="1245923"/>
            <a:ext cx="6146977"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2.4.5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管程机制 </a:t>
            </a:r>
          </a:p>
          <a:p>
            <a:pPr>
              <a:spcBef>
                <a:spcPct val="0"/>
              </a:spcBef>
              <a:defRPr/>
            </a:pPr>
            <a:r>
              <a:rPr lang="zh-CN" altLang="en-US" sz="2800" b="1" dirty="0">
                <a:solidFill>
                  <a:srgbClr val="4A66AC">
                    <a:lumMod val="75000"/>
                  </a:srgbClr>
                </a:solidFill>
                <a:latin typeface="微软雅黑" panose="020B0503020204020204" pitchFamily="34" charset="-122"/>
                <a:ea typeface="微软雅黑" panose="020B0503020204020204" pitchFamily="34" charset="-122"/>
              </a:rPr>
              <a:t> </a:t>
            </a:r>
          </a:p>
        </p:txBody>
      </p:sp>
      <p:sp>
        <p:nvSpPr>
          <p:cNvPr id="4" name="矩形 3"/>
          <p:cNvSpPr/>
          <p:nvPr/>
        </p:nvSpPr>
        <p:spPr>
          <a:xfrm>
            <a:off x="1683658" y="1997653"/>
            <a:ext cx="10109200" cy="2905411"/>
          </a:xfrm>
          <a:prstGeom prst="rect">
            <a:avLst/>
          </a:prstGeom>
        </p:spPr>
        <p:txBody>
          <a:bodyPr wrap="square">
            <a:spAutoFit/>
          </a:bodyPr>
          <a:lstStyle/>
          <a:p>
            <a:pPr marL="342900" indent="-342900">
              <a:lnSpc>
                <a:spcPct val="120000"/>
              </a:lnSpc>
              <a:spcBef>
                <a:spcPts val="600"/>
              </a:spcBef>
              <a:spcAft>
                <a:spcPts val="600"/>
              </a:spcAft>
              <a:buClr>
                <a:schemeClr val="bg2">
                  <a:lumMod val="25000"/>
                </a:schemeClr>
              </a:buClr>
              <a:buFont typeface="Wingdings" panose="05000000000000000000" pitchFamily="2" charset="2"/>
              <a:buChar char="n"/>
              <a:defRPr/>
            </a:pPr>
            <a:r>
              <a:rPr lang="zh-CN" altLang="en-US" sz="2400" b="1" dirty="0">
                <a:latin typeface="+mj-ea"/>
                <a:ea typeface="+mj-ea"/>
              </a:rPr>
              <a:t>当共享资源用共享数据结构表示时，资源管理程序可用对该数据结构进行操作的一组过程来表示</a:t>
            </a:r>
            <a:r>
              <a:rPr lang="en-US" altLang="zh-CN" sz="2400" b="1" dirty="0">
                <a:latin typeface="+mj-ea"/>
                <a:ea typeface="+mj-ea"/>
              </a:rPr>
              <a:t>(</a:t>
            </a:r>
            <a:r>
              <a:rPr lang="zh-CN" altLang="en-US" sz="2400" b="1" dirty="0">
                <a:latin typeface="+mj-ea"/>
                <a:ea typeface="+mj-ea"/>
              </a:rPr>
              <a:t>例如，资源的请求和释放过程</a:t>
            </a:r>
            <a:r>
              <a:rPr lang="en-US" altLang="zh-CN" sz="2400" b="1" dirty="0">
                <a:latin typeface="+mj-ea"/>
                <a:ea typeface="+mj-ea"/>
              </a:rPr>
              <a:t>request</a:t>
            </a:r>
            <a:r>
              <a:rPr lang="zh-CN" altLang="en-US" sz="2400" b="1" dirty="0">
                <a:latin typeface="+mj-ea"/>
                <a:ea typeface="+mj-ea"/>
              </a:rPr>
              <a:t>和</a:t>
            </a:r>
            <a:r>
              <a:rPr lang="en-US" altLang="zh-CN" sz="2400" b="1" dirty="0">
                <a:latin typeface="+mj-ea"/>
                <a:ea typeface="+mj-ea"/>
              </a:rPr>
              <a:t>release)</a:t>
            </a:r>
            <a:r>
              <a:rPr lang="zh-CN" altLang="en-US" sz="2400" b="1" dirty="0">
                <a:latin typeface="+mj-ea"/>
                <a:ea typeface="+mj-ea"/>
              </a:rPr>
              <a:t>，我们把这样一组相关的数据结构和过程一并称为管程。 </a:t>
            </a:r>
          </a:p>
          <a:p>
            <a:pPr marL="342900" indent="-342900">
              <a:lnSpc>
                <a:spcPct val="120000"/>
              </a:lnSpc>
              <a:spcBef>
                <a:spcPts val="600"/>
              </a:spcBef>
              <a:spcAft>
                <a:spcPts val="600"/>
              </a:spcAft>
              <a:buClr>
                <a:schemeClr val="bg2">
                  <a:lumMod val="25000"/>
                </a:schemeClr>
              </a:buClr>
              <a:buFont typeface="Wingdings" panose="05000000000000000000" pitchFamily="2" charset="2"/>
              <a:buChar char="n"/>
              <a:defRPr/>
            </a:pPr>
            <a:r>
              <a:rPr lang="en-US" altLang="zh-CN" sz="2400" b="1" dirty="0" err="1">
                <a:latin typeface="+mj-ea"/>
                <a:ea typeface="+mj-ea"/>
              </a:rPr>
              <a:t>Hansan</a:t>
            </a:r>
            <a:r>
              <a:rPr lang="zh-CN" altLang="en-US" sz="2400" b="1" dirty="0">
                <a:latin typeface="+mj-ea"/>
                <a:ea typeface="+mj-ea"/>
              </a:rPr>
              <a:t>为管程所下的定义是：“一个管程定义了一个数据结构和能为并发进程所执行（在该数据结构上）的一组操作，这组操作能同步进程和改变管程中的数据”。 </a:t>
            </a:r>
          </a:p>
        </p:txBody>
      </p:sp>
      <p:sp>
        <p:nvSpPr>
          <p:cNvPr id="6"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Tree>
    <p:extLst>
      <p:ext uri="{BB962C8B-B14F-4D97-AF65-F5344CB8AC3E}">
        <p14:creationId xmlns:p14="http://schemas.microsoft.com/office/powerpoint/2010/main" val="108794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914476-DA7D-C445-AAA5-226BA2255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1791" y="1128178"/>
            <a:ext cx="3637967" cy="3385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矩形 3"/>
          <p:cNvSpPr/>
          <p:nvPr/>
        </p:nvSpPr>
        <p:spPr>
          <a:xfrm>
            <a:off x="1063362" y="1219297"/>
            <a:ext cx="6172201" cy="2808654"/>
          </a:xfrm>
          <a:prstGeom prst="rect">
            <a:avLst/>
          </a:prstGeom>
        </p:spPr>
        <p:txBody>
          <a:bodyPr wrap="square">
            <a:spAutoFit/>
          </a:bodyPr>
          <a:lstStyle/>
          <a:p>
            <a:pPr>
              <a:lnSpc>
                <a:spcPct val="110000"/>
              </a:lnSpc>
              <a:spcBef>
                <a:spcPct val="30000"/>
              </a:spcBef>
              <a:buClr>
                <a:schemeClr val="bg2">
                  <a:lumMod val="25000"/>
                </a:schemeClr>
              </a:buClr>
              <a:buFont typeface="Wingdings" charset="2"/>
              <a:buChar char="n"/>
              <a:defRPr/>
            </a:pPr>
            <a:r>
              <a:rPr lang="zh-CN" altLang="en-US" sz="2200" b="1" dirty="0">
                <a:latin typeface="+mj-ea"/>
                <a:ea typeface="+mj-ea"/>
              </a:rPr>
              <a:t>如图</a:t>
            </a:r>
            <a:r>
              <a:rPr lang="en-US" altLang="zh-CN" sz="2200" b="1" dirty="0">
                <a:latin typeface="+mj-ea"/>
                <a:ea typeface="+mj-ea"/>
              </a:rPr>
              <a:t>2-15</a:t>
            </a:r>
            <a:r>
              <a:rPr lang="zh-CN" altLang="en-US" sz="2200" b="1" dirty="0">
                <a:latin typeface="+mj-ea"/>
                <a:ea typeface="+mj-ea"/>
              </a:rPr>
              <a:t>所示，管程由</a:t>
            </a:r>
            <a:r>
              <a:rPr lang="en-US" altLang="zh-CN" sz="2200" b="1" dirty="0">
                <a:latin typeface="+mj-ea"/>
                <a:ea typeface="+mj-ea"/>
              </a:rPr>
              <a:t>4</a:t>
            </a:r>
            <a:r>
              <a:rPr lang="zh-CN" altLang="en-US" sz="2200" b="1" dirty="0">
                <a:latin typeface="+mj-ea"/>
                <a:ea typeface="+mj-ea"/>
              </a:rPr>
              <a:t>部分组成：</a:t>
            </a:r>
          </a:p>
          <a:p>
            <a:pPr marL="457200" indent="-457200">
              <a:lnSpc>
                <a:spcPct val="110000"/>
              </a:lnSpc>
              <a:spcBef>
                <a:spcPct val="30000"/>
              </a:spcBef>
              <a:buFont typeface="+mj-ea"/>
              <a:buAutoNum type="circleNumDbPlain"/>
              <a:defRPr/>
            </a:pPr>
            <a:r>
              <a:rPr lang="zh-CN" altLang="en-US" sz="2200" b="1" dirty="0">
                <a:effectLst>
                  <a:outerShdw blurRad="38100" dist="38100" dir="2700000" algn="tl">
                    <a:srgbClr val="C0C0C0"/>
                  </a:outerShdw>
                </a:effectLst>
                <a:latin typeface="+mj-ea"/>
                <a:ea typeface="+mj-ea"/>
              </a:rPr>
              <a:t>管程的名字；</a:t>
            </a:r>
            <a:endParaRPr lang="en-US" altLang="zh-CN" sz="2200" b="1" dirty="0">
              <a:effectLst>
                <a:outerShdw blurRad="38100" dist="38100" dir="2700000" algn="tl">
                  <a:srgbClr val="C0C0C0"/>
                </a:outerShdw>
              </a:effectLst>
              <a:latin typeface="+mj-ea"/>
              <a:ea typeface="+mj-ea"/>
            </a:endParaRPr>
          </a:p>
          <a:p>
            <a:pPr marL="457200" indent="-457200">
              <a:lnSpc>
                <a:spcPct val="110000"/>
              </a:lnSpc>
              <a:spcBef>
                <a:spcPct val="30000"/>
              </a:spcBef>
              <a:buFont typeface="+mj-ea"/>
              <a:buAutoNum type="circleNumDbPlain"/>
              <a:defRPr/>
            </a:pPr>
            <a:r>
              <a:rPr lang="zh-CN" altLang="en-US" sz="2200" b="1" dirty="0">
                <a:effectLst>
                  <a:outerShdw blurRad="38100" dist="38100" dir="2700000" algn="tl">
                    <a:srgbClr val="C0C0C0"/>
                  </a:outerShdw>
                </a:effectLst>
                <a:latin typeface="+mj-ea"/>
                <a:ea typeface="+mj-ea"/>
              </a:rPr>
              <a:t>局部于管程的共享变量说明；</a:t>
            </a:r>
          </a:p>
          <a:p>
            <a:pPr marL="457200" indent="-457200">
              <a:lnSpc>
                <a:spcPct val="110000"/>
              </a:lnSpc>
              <a:spcBef>
                <a:spcPct val="30000"/>
              </a:spcBef>
              <a:buFont typeface="+mj-ea"/>
              <a:buAutoNum type="circleNumDbPlain"/>
              <a:defRPr/>
            </a:pPr>
            <a:r>
              <a:rPr lang="zh-CN" altLang="en-US" sz="2200" b="1" dirty="0">
                <a:effectLst>
                  <a:outerShdw blurRad="38100" dist="38100" dir="2700000" algn="tl">
                    <a:srgbClr val="C0C0C0"/>
                  </a:outerShdw>
                </a:effectLst>
                <a:latin typeface="+mj-ea"/>
                <a:ea typeface="+mj-ea"/>
              </a:rPr>
              <a:t>对该数据结构进行操作的一组过程；</a:t>
            </a:r>
          </a:p>
          <a:p>
            <a:pPr marL="457200" indent="-457200">
              <a:lnSpc>
                <a:spcPct val="110000"/>
              </a:lnSpc>
              <a:spcBef>
                <a:spcPct val="30000"/>
              </a:spcBef>
              <a:buFont typeface="+mj-ea"/>
              <a:buAutoNum type="circleNumDbPlain"/>
              <a:defRPr/>
            </a:pPr>
            <a:r>
              <a:rPr lang="zh-CN" altLang="en-US" sz="2200" b="1" dirty="0">
                <a:effectLst>
                  <a:outerShdw blurRad="38100" dist="38100" dir="2700000" algn="tl">
                    <a:srgbClr val="C0C0C0"/>
                  </a:outerShdw>
                </a:effectLst>
                <a:latin typeface="+mj-ea"/>
                <a:ea typeface="+mj-ea"/>
              </a:rPr>
              <a:t>对局部于管程的数据设置初始值的语句。</a:t>
            </a:r>
          </a:p>
          <a:p>
            <a:pPr>
              <a:lnSpc>
                <a:spcPct val="110000"/>
              </a:lnSpc>
              <a:spcBef>
                <a:spcPct val="30000"/>
              </a:spcBef>
              <a:buFont typeface="Wingdings" charset="2"/>
              <a:buChar char="n"/>
              <a:defRPr/>
            </a:pPr>
            <a:r>
              <a:rPr lang="en-US" altLang="zh-CN" sz="2200" b="1" dirty="0">
                <a:latin typeface="+mj-ea"/>
                <a:ea typeface="+mj-ea"/>
              </a:rPr>
              <a:t>Monitor</a:t>
            </a:r>
            <a:r>
              <a:rPr lang="zh-CN" altLang="en-US" sz="2200" b="1" dirty="0">
                <a:latin typeface="+mj-ea"/>
                <a:ea typeface="+mj-ea"/>
              </a:rPr>
              <a:t>（管程）</a:t>
            </a:r>
            <a:r>
              <a:rPr lang="en-US" altLang="zh-CN" sz="2200" b="1" dirty="0">
                <a:latin typeface="+mj-ea"/>
                <a:ea typeface="+mj-ea"/>
              </a:rPr>
              <a:t>—— </a:t>
            </a:r>
            <a:r>
              <a:rPr lang="zh-CN" altLang="en-US" sz="2200" b="1" dirty="0">
                <a:latin typeface="+mj-ea"/>
                <a:ea typeface="+mj-ea"/>
              </a:rPr>
              <a:t>面向对象方法  </a:t>
            </a:r>
          </a:p>
        </p:txBody>
      </p:sp>
      <p:sp>
        <p:nvSpPr>
          <p:cNvPr id="6" name="Rectangle 4">
            <a:extLst>
              <a:ext uri="{FF2B5EF4-FFF2-40B4-BE49-F238E27FC236}">
                <a16:creationId xmlns:a16="http://schemas.microsoft.com/office/drawing/2014/main" id="{19318EA9-4147-C640-8F74-97C0384A0CEB}"/>
              </a:ext>
            </a:extLst>
          </p:cNvPr>
          <p:cNvSpPr>
            <a:spLocks noChangeArrowheads="1"/>
          </p:cNvSpPr>
          <p:nvPr/>
        </p:nvSpPr>
        <p:spPr bwMode="auto">
          <a:xfrm>
            <a:off x="9245600" y="334779"/>
            <a:ext cx="2777331" cy="558876"/>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2.4.5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管程机制 </a:t>
            </a: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grpSp>
        <p:nvGrpSpPr>
          <p:cNvPr id="2" name="组合 1"/>
          <p:cNvGrpSpPr/>
          <p:nvPr/>
        </p:nvGrpSpPr>
        <p:grpSpPr>
          <a:xfrm>
            <a:off x="720107" y="4204966"/>
            <a:ext cx="10267207" cy="2304565"/>
            <a:chOff x="720107" y="4204966"/>
            <a:chExt cx="10267207" cy="2304565"/>
          </a:xfrm>
        </p:grpSpPr>
        <p:sp>
          <p:nvSpPr>
            <p:cNvPr id="8" name="矩形 7"/>
            <p:cNvSpPr/>
            <p:nvPr/>
          </p:nvSpPr>
          <p:spPr>
            <a:xfrm>
              <a:off x="720107" y="4204966"/>
              <a:ext cx="2581893" cy="480131"/>
            </a:xfrm>
            <a:prstGeom prst="rect">
              <a:avLst/>
            </a:prstGeom>
          </p:spPr>
          <p:txBody>
            <a:bodyPr wrap="square">
              <a:spAutoFit/>
            </a:bodyPr>
            <a:lstStyle/>
            <a:p>
              <a:pPr>
                <a:lnSpc>
                  <a:spcPct val="120000"/>
                </a:lnSpc>
                <a:spcBef>
                  <a:spcPct val="30000"/>
                </a:spcBef>
                <a:buClr>
                  <a:schemeClr val="bg2">
                    <a:lumMod val="25000"/>
                  </a:schemeClr>
                </a:buClr>
                <a:defRPr/>
              </a:pPr>
              <a:r>
                <a:rPr lang="zh-CN" altLang="en-US" sz="2100" b="1" dirty="0">
                  <a:solidFill>
                    <a:srgbClr val="0000FF"/>
                  </a:solidFill>
                  <a:latin typeface="+mj-ea"/>
                  <a:ea typeface="+mj-ea"/>
                </a:rPr>
                <a:t>管程的主要特点：</a:t>
              </a:r>
              <a:endParaRPr lang="en-US" altLang="zh-CN" sz="2100" b="1" dirty="0">
                <a:effectLst>
                  <a:outerShdw blurRad="38100" dist="38100" dir="2700000" algn="tl">
                    <a:srgbClr val="C0C0C0"/>
                  </a:outerShdw>
                </a:effectLst>
                <a:latin typeface="+mj-ea"/>
                <a:ea typeface="+mj-ea"/>
              </a:endParaRPr>
            </a:p>
          </p:txBody>
        </p:sp>
        <p:sp>
          <p:nvSpPr>
            <p:cNvPr id="9" name="矩形 8"/>
            <p:cNvSpPr/>
            <p:nvPr/>
          </p:nvSpPr>
          <p:spPr>
            <a:xfrm>
              <a:off x="1063362" y="4619783"/>
              <a:ext cx="9923952" cy="1889748"/>
            </a:xfrm>
            <a:prstGeom prst="rect">
              <a:avLst/>
            </a:prstGeom>
          </p:spPr>
          <p:txBody>
            <a:bodyPr wrap="square">
              <a:spAutoFit/>
            </a:bodyPr>
            <a:lstStyle/>
            <a:p>
              <a:pPr marL="342900" indent="-342900">
                <a:lnSpc>
                  <a:spcPct val="110000"/>
                </a:lnSpc>
                <a:spcBef>
                  <a:spcPts val="600"/>
                </a:spcBef>
                <a:spcAft>
                  <a:spcPts val="600"/>
                </a:spcAft>
                <a:buClr>
                  <a:schemeClr val="bg2">
                    <a:lumMod val="25000"/>
                  </a:schemeClr>
                </a:buClr>
                <a:buFont typeface="Wingdings" pitchFamily="2" charset="2"/>
                <a:buChar char="n"/>
                <a:defRPr/>
              </a:pPr>
              <a:r>
                <a:rPr lang="zh-CN" altLang="en-US" sz="2200" b="1" dirty="0">
                  <a:latin typeface="+mj-ea"/>
                  <a:ea typeface="+mj-ea"/>
                </a:rPr>
                <a:t>局部数据变量只能被管程的过程访问，任何外部过程都不能访问。</a:t>
              </a:r>
            </a:p>
            <a:p>
              <a:pPr marL="342900" indent="-342900">
                <a:lnSpc>
                  <a:spcPct val="110000"/>
                </a:lnSpc>
                <a:spcBef>
                  <a:spcPts val="600"/>
                </a:spcBef>
                <a:spcAft>
                  <a:spcPts val="600"/>
                </a:spcAft>
                <a:buClr>
                  <a:schemeClr val="bg2">
                    <a:lumMod val="25000"/>
                  </a:schemeClr>
                </a:buClr>
                <a:buFont typeface="Wingdings" pitchFamily="2" charset="2"/>
                <a:buChar char="n"/>
                <a:defRPr/>
              </a:pPr>
              <a:r>
                <a:rPr lang="zh-CN" altLang="en-US" sz="2200" b="1" dirty="0">
                  <a:latin typeface="+mj-ea"/>
                  <a:ea typeface="+mj-ea"/>
                </a:rPr>
                <a:t>一个进程通过调用管程的一个过程进入管程。</a:t>
              </a:r>
            </a:p>
            <a:p>
              <a:pPr marL="342900" indent="-342900">
                <a:lnSpc>
                  <a:spcPct val="110000"/>
                </a:lnSpc>
                <a:spcBef>
                  <a:spcPts val="600"/>
                </a:spcBef>
                <a:spcAft>
                  <a:spcPts val="600"/>
                </a:spcAft>
                <a:buClr>
                  <a:schemeClr val="bg2">
                    <a:lumMod val="25000"/>
                  </a:schemeClr>
                </a:buClr>
                <a:buFont typeface="Wingdings" pitchFamily="2" charset="2"/>
                <a:buChar char="n"/>
                <a:defRPr/>
              </a:pPr>
              <a:r>
                <a:rPr lang="zh-CN" altLang="en-US" sz="2200" b="1" dirty="0">
                  <a:latin typeface="+mj-ea"/>
                  <a:ea typeface="+mj-ea"/>
                </a:rPr>
                <a:t>在任何时候，只能有一个进程在管程中执行，调用管程的任何其他进程都被挂起，以等待管程变成可用的。 </a:t>
              </a:r>
            </a:p>
          </p:txBody>
        </p:sp>
      </p:grpSp>
    </p:spTree>
    <p:extLst>
      <p:ext uri="{BB962C8B-B14F-4D97-AF65-F5344CB8AC3E}">
        <p14:creationId xmlns:p14="http://schemas.microsoft.com/office/powerpoint/2010/main" val="333715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Rectangle 3">
            <a:extLst>
              <a:ext uri="{FF2B5EF4-FFF2-40B4-BE49-F238E27FC236}">
                <a16:creationId xmlns:a16="http://schemas.microsoft.com/office/drawing/2014/main" id="{1DC5758F-4E32-9C40-9C59-2A7078C8D99A}"/>
              </a:ext>
            </a:extLst>
          </p:cNvPr>
          <p:cNvSpPr>
            <a:spLocks noGrp="1" noChangeArrowheads="1"/>
          </p:cNvSpPr>
          <p:nvPr>
            <p:ph idx="1"/>
          </p:nvPr>
        </p:nvSpPr>
        <p:spPr>
          <a:xfrm>
            <a:off x="1553001" y="2339498"/>
            <a:ext cx="7379541" cy="3880229"/>
          </a:xfrm>
        </p:spPr>
        <p:txBody>
          <a:bodyPr/>
          <a:lstStyle/>
          <a:p>
            <a:pPr marL="134541" indent="-134541" algn="just">
              <a:lnSpc>
                <a:spcPct val="120000"/>
              </a:lnSpc>
              <a:buFont typeface="Wingdings" charset="2"/>
              <a:buChar char="Ø"/>
              <a:defRPr/>
            </a:pPr>
            <a:r>
              <a:rPr lang="zh-CN" altLang="en-US" dirty="0">
                <a:latin typeface="+mj-ea"/>
                <a:ea typeface="+mj-ea"/>
              </a:rPr>
              <a:t>有两个循环程序</a:t>
            </a:r>
            <a:r>
              <a:rPr lang="en-US" altLang="zh-CN" dirty="0">
                <a:latin typeface="+mj-ea"/>
                <a:ea typeface="+mj-ea"/>
              </a:rPr>
              <a:t>A</a:t>
            </a:r>
            <a:r>
              <a:rPr lang="zh-CN" altLang="en-US" dirty="0">
                <a:latin typeface="+mj-ea"/>
                <a:ea typeface="+mj-ea"/>
              </a:rPr>
              <a:t>和</a:t>
            </a:r>
            <a:r>
              <a:rPr lang="en-US" altLang="zh-CN" dirty="0">
                <a:latin typeface="+mj-ea"/>
                <a:ea typeface="+mj-ea"/>
              </a:rPr>
              <a:t>B</a:t>
            </a:r>
            <a:r>
              <a:rPr lang="zh-CN" altLang="en-US" dirty="0">
                <a:latin typeface="+mj-ea"/>
                <a:ea typeface="+mj-ea"/>
              </a:rPr>
              <a:t>它们共享一个变量</a:t>
            </a:r>
            <a:r>
              <a:rPr lang="en-US" altLang="zh-CN" dirty="0">
                <a:latin typeface="+mj-ea"/>
                <a:ea typeface="+mj-ea"/>
              </a:rPr>
              <a:t>N</a:t>
            </a:r>
            <a:r>
              <a:rPr lang="zh-CN" altLang="en-US" dirty="0">
                <a:latin typeface="+mj-ea"/>
                <a:ea typeface="+mj-ea"/>
              </a:rPr>
              <a:t>。</a:t>
            </a:r>
          </a:p>
          <a:p>
            <a:pPr marL="134541" indent="-134541" algn="just">
              <a:lnSpc>
                <a:spcPct val="120000"/>
              </a:lnSpc>
              <a:buFont typeface="Wingdings" charset="2"/>
              <a:buChar char="Ø"/>
              <a:defRPr/>
            </a:pPr>
            <a:r>
              <a:rPr lang="zh-CN" altLang="en-US" dirty="0">
                <a:latin typeface="+mj-ea"/>
                <a:ea typeface="+mj-ea"/>
              </a:rPr>
              <a:t>程序</a:t>
            </a:r>
            <a:r>
              <a:rPr lang="en-US" altLang="zh-CN" dirty="0">
                <a:latin typeface="+mj-ea"/>
                <a:ea typeface="+mj-ea"/>
              </a:rPr>
              <a:t>A</a:t>
            </a:r>
            <a:r>
              <a:rPr lang="zh-CN" altLang="en-US" dirty="0">
                <a:latin typeface="+mj-ea"/>
                <a:ea typeface="+mj-ea"/>
              </a:rPr>
              <a:t>每执行一次时，都要做 </a:t>
            </a:r>
            <a:r>
              <a:rPr lang="en-US" altLang="zh-CN" dirty="0">
                <a:solidFill>
                  <a:srgbClr val="FF0000"/>
                </a:solidFill>
                <a:latin typeface="+mj-ea"/>
                <a:ea typeface="+mj-ea"/>
              </a:rPr>
              <a:t>N = N</a:t>
            </a:r>
            <a:r>
              <a:rPr lang="zh-CN" altLang="en-US" dirty="0">
                <a:solidFill>
                  <a:srgbClr val="FF0000"/>
                </a:solidFill>
                <a:latin typeface="+mj-ea"/>
                <a:ea typeface="+mj-ea"/>
              </a:rPr>
              <a:t>＋</a:t>
            </a:r>
            <a:r>
              <a:rPr lang="en-US" altLang="zh-CN" dirty="0">
                <a:solidFill>
                  <a:srgbClr val="FF0000"/>
                </a:solidFill>
                <a:latin typeface="+mj-ea"/>
                <a:ea typeface="+mj-ea"/>
              </a:rPr>
              <a:t>1</a:t>
            </a:r>
            <a:r>
              <a:rPr lang="en-US" altLang="zh-CN" dirty="0">
                <a:latin typeface="+mj-ea"/>
                <a:ea typeface="+mj-ea"/>
              </a:rPr>
              <a:t> </a:t>
            </a:r>
            <a:r>
              <a:rPr lang="zh-CN" altLang="en-US" dirty="0">
                <a:latin typeface="+mj-ea"/>
                <a:ea typeface="+mj-ea"/>
              </a:rPr>
              <a:t>操作；</a:t>
            </a:r>
          </a:p>
          <a:p>
            <a:pPr marL="134541" indent="-134541" algn="just">
              <a:lnSpc>
                <a:spcPct val="120000"/>
              </a:lnSpc>
              <a:buFont typeface="Wingdings" charset="2"/>
              <a:buChar char="Ø"/>
              <a:defRPr/>
            </a:pPr>
            <a:r>
              <a:rPr lang="zh-CN" altLang="en-US" dirty="0">
                <a:latin typeface="+mj-ea"/>
                <a:ea typeface="+mj-ea"/>
              </a:rPr>
              <a:t>程序</a:t>
            </a:r>
            <a:r>
              <a:rPr lang="en-US" altLang="zh-CN" dirty="0">
                <a:latin typeface="+mj-ea"/>
                <a:ea typeface="+mj-ea"/>
              </a:rPr>
              <a:t>B</a:t>
            </a:r>
            <a:r>
              <a:rPr lang="zh-CN" altLang="en-US" dirty="0">
                <a:latin typeface="+mj-ea"/>
                <a:ea typeface="+mj-ea"/>
              </a:rPr>
              <a:t>每执行一次时，都要执行 </a:t>
            </a:r>
            <a:r>
              <a:rPr lang="en-US" altLang="zh-CN" dirty="0">
                <a:solidFill>
                  <a:srgbClr val="FF0000"/>
                </a:solidFill>
                <a:latin typeface="+mj-ea"/>
                <a:ea typeface="+mj-ea"/>
              </a:rPr>
              <a:t>Print</a:t>
            </a:r>
            <a:r>
              <a:rPr lang="zh-CN" altLang="en-US" dirty="0">
                <a:solidFill>
                  <a:srgbClr val="FF0000"/>
                </a:solidFill>
                <a:latin typeface="+mj-ea"/>
                <a:ea typeface="+mj-ea"/>
              </a:rPr>
              <a:t>（</a:t>
            </a:r>
            <a:r>
              <a:rPr lang="en-US" altLang="zh-CN" dirty="0">
                <a:solidFill>
                  <a:srgbClr val="FF0000"/>
                </a:solidFill>
                <a:latin typeface="+mj-ea"/>
                <a:ea typeface="+mj-ea"/>
              </a:rPr>
              <a:t>N</a:t>
            </a:r>
            <a:r>
              <a:rPr lang="zh-CN" altLang="en-US" dirty="0">
                <a:solidFill>
                  <a:srgbClr val="FF0000"/>
                </a:solidFill>
                <a:latin typeface="+mj-ea"/>
                <a:ea typeface="+mj-ea"/>
              </a:rPr>
              <a:t>）</a:t>
            </a:r>
            <a:r>
              <a:rPr lang="zh-CN" altLang="en-US" dirty="0">
                <a:latin typeface="+mj-ea"/>
                <a:ea typeface="+mj-ea"/>
              </a:rPr>
              <a:t> 操作，然后再将</a:t>
            </a:r>
            <a:r>
              <a:rPr lang="en-US" altLang="zh-CN" dirty="0">
                <a:latin typeface="+mj-ea"/>
                <a:ea typeface="+mj-ea"/>
              </a:rPr>
              <a:t>N</a:t>
            </a:r>
            <a:r>
              <a:rPr lang="zh-CN" altLang="en-US" dirty="0">
                <a:latin typeface="+mj-ea"/>
                <a:ea typeface="+mj-ea"/>
              </a:rPr>
              <a:t>置成“</a:t>
            </a:r>
            <a:r>
              <a:rPr lang="en-US" altLang="zh-CN" dirty="0">
                <a:latin typeface="+mj-ea"/>
                <a:ea typeface="+mj-ea"/>
              </a:rPr>
              <a:t>0”</a:t>
            </a:r>
            <a:r>
              <a:rPr lang="zh-CN" altLang="en-US" dirty="0">
                <a:latin typeface="+mj-ea"/>
                <a:ea typeface="+mj-ea"/>
              </a:rPr>
              <a:t>，即：</a:t>
            </a:r>
            <a:r>
              <a:rPr lang="en-US" altLang="zh-CN" dirty="0">
                <a:solidFill>
                  <a:srgbClr val="FF0000"/>
                </a:solidFill>
                <a:latin typeface="+mj-ea"/>
                <a:ea typeface="+mj-ea"/>
              </a:rPr>
              <a:t>N = 0</a:t>
            </a:r>
            <a:r>
              <a:rPr lang="zh-CN" altLang="en-US" dirty="0">
                <a:latin typeface="+mj-ea"/>
                <a:ea typeface="+mj-ea"/>
              </a:rPr>
              <a:t>。</a:t>
            </a:r>
          </a:p>
          <a:p>
            <a:pPr marL="134541" indent="-134541" algn="just">
              <a:lnSpc>
                <a:spcPct val="120000"/>
              </a:lnSpc>
              <a:buFont typeface="Wingdings" charset="2"/>
              <a:buChar char="Ø"/>
              <a:defRPr/>
            </a:pPr>
            <a:r>
              <a:rPr lang="zh-CN" altLang="en-US" dirty="0">
                <a:latin typeface="+mj-ea"/>
                <a:ea typeface="+mj-ea"/>
              </a:rPr>
              <a:t>程序</a:t>
            </a:r>
            <a:r>
              <a:rPr lang="en-US" altLang="zh-CN" dirty="0">
                <a:latin typeface="+mj-ea"/>
                <a:ea typeface="+mj-ea"/>
              </a:rPr>
              <a:t>A</a:t>
            </a:r>
            <a:r>
              <a:rPr lang="zh-CN" altLang="en-US" dirty="0">
                <a:latin typeface="+mj-ea"/>
                <a:ea typeface="+mj-ea"/>
              </a:rPr>
              <a:t>和</a:t>
            </a:r>
            <a:r>
              <a:rPr lang="en-US" altLang="zh-CN" dirty="0">
                <a:latin typeface="+mj-ea"/>
                <a:ea typeface="+mj-ea"/>
              </a:rPr>
              <a:t>B</a:t>
            </a:r>
            <a:r>
              <a:rPr lang="zh-CN" altLang="en-US" dirty="0">
                <a:latin typeface="+mj-ea"/>
                <a:ea typeface="+mj-ea"/>
              </a:rPr>
              <a:t>以不同的速度运行。</a:t>
            </a:r>
          </a:p>
          <a:p>
            <a:pPr marL="134541" indent="-134541" algn="just">
              <a:lnSpc>
                <a:spcPct val="120000"/>
              </a:lnSpc>
              <a:buFont typeface="Wingdings" charset="2"/>
              <a:buChar char="Ø"/>
              <a:defRPr/>
            </a:pPr>
            <a:r>
              <a:rPr lang="zh-CN" altLang="en-US" dirty="0">
                <a:solidFill>
                  <a:srgbClr val="FF0000"/>
                </a:solidFill>
                <a:latin typeface="+mj-ea"/>
                <a:ea typeface="+mj-ea"/>
              </a:rPr>
              <a:t>会出现什么样的结果？</a:t>
            </a:r>
          </a:p>
        </p:txBody>
      </p:sp>
      <p:sp>
        <p:nvSpPr>
          <p:cNvPr id="25602" name="Rectangle 2">
            <a:extLst>
              <a:ext uri="{FF2B5EF4-FFF2-40B4-BE49-F238E27FC236}">
                <a16:creationId xmlns:a16="http://schemas.microsoft.com/office/drawing/2014/main" id="{758A8771-F341-CA42-BD67-1932F829360D}"/>
              </a:ext>
            </a:extLst>
          </p:cNvPr>
          <p:cNvSpPr>
            <a:spLocks noGrp="1" noChangeArrowheads="1"/>
          </p:cNvSpPr>
          <p:nvPr>
            <p:ph type="title"/>
          </p:nvPr>
        </p:nvSpPr>
        <p:spPr>
          <a:xfrm>
            <a:off x="1553000" y="1631954"/>
            <a:ext cx="3554016" cy="1028700"/>
          </a:xfrm>
        </p:spPr>
        <p:txBody>
          <a:bodyPr/>
          <a:lstStyle/>
          <a:p>
            <a:pPr algn="l" eaLnBrk="1" hangingPunct="1">
              <a:defRPr/>
            </a:pPr>
            <a:r>
              <a:rPr lang="zh-CN" altLang="en-US" b="1" dirty="0"/>
              <a:t>举例：</a:t>
            </a:r>
          </a:p>
        </p:txBody>
      </p:sp>
      <p:sp>
        <p:nvSpPr>
          <p:cNvPr id="5" name="Rectangle 2">
            <a:extLst>
              <a:ext uri="{FF2B5EF4-FFF2-40B4-BE49-F238E27FC236}">
                <a16:creationId xmlns:a16="http://schemas.microsoft.com/office/drawing/2014/main" id="{60EEC64D-5DEC-AD45-AC0E-BBB66E85CB41}"/>
              </a:ext>
            </a:extLst>
          </p:cNvPr>
          <p:cNvSpPr txBox="1">
            <a:spLocks noChangeArrowheads="1"/>
          </p:cNvSpPr>
          <p:nvPr/>
        </p:nvSpPr>
        <p:spPr>
          <a:xfrm>
            <a:off x="6528707" y="434315"/>
            <a:ext cx="5587093"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2.1.3 </a:t>
            </a:r>
            <a:r>
              <a:rPr lang="zh-CN" altLang="en-US" sz="2800" dirty="0">
                <a:latin typeface="+mj-ea"/>
                <a:ea typeface="+mj-ea"/>
              </a:rPr>
              <a:t>程序的</a:t>
            </a:r>
            <a:r>
              <a:rPr lang="zh-CN" altLang="en-US" sz="2800" dirty="0">
                <a:solidFill>
                  <a:srgbClr val="FF0000"/>
                </a:solidFill>
                <a:latin typeface="+mj-ea"/>
                <a:ea typeface="+mj-ea"/>
              </a:rPr>
              <a:t>并发</a:t>
            </a:r>
            <a:r>
              <a:rPr lang="zh-CN" altLang="en-US" sz="2800" dirty="0">
                <a:latin typeface="+mj-ea"/>
                <a:ea typeface="+mj-ea"/>
              </a:rPr>
              <a:t>执行及其特征</a:t>
            </a:r>
          </a:p>
        </p:txBody>
      </p:sp>
      <p:sp>
        <p:nvSpPr>
          <p:cNvPr id="6" name="Rectangle 4">
            <a:extLst>
              <a:ext uri="{FF2B5EF4-FFF2-40B4-BE49-F238E27FC236}">
                <a16:creationId xmlns:a16="http://schemas.microsoft.com/office/drawing/2014/main" id="{FAA06B02-4E2D-3B48-8ED8-AF588D25CEE3}"/>
              </a:ext>
            </a:extLst>
          </p:cNvPr>
          <p:cNvSpPr>
            <a:spLocks noChangeArrowheads="1"/>
          </p:cNvSpPr>
          <p:nvPr/>
        </p:nvSpPr>
        <p:spPr bwMode="auto">
          <a:xfrm>
            <a:off x="1363437" y="363890"/>
            <a:ext cx="44577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spTree>
    <p:extLst>
      <p:ext uri="{BB962C8B-B14F-4D97-AF65-F5344CB8AC3E}">
        <p14:creationId xmlns:p14="http://schemas.microsoft.com/office/powerpoint/2010/main" val="39208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460803">
                                            <p:txEl>
                                              <p:pRg st="0" end="0"/>
                                            </p:txEl>
                                          </p:spTgt>
                                        </p:tgtEl>
                                        <p:attrNameLst>
                                          <p:attrName>style.visibility</p:attrName>
                                        </p:attrNameLst>
                                      </p:cBhvr>
                                      <p:to>
                                        <p:strVal val="visible"/>
                                      </p:to>
                                    </p:set>
                                    <p:animEffect transition="in" filter="blinds(vertical)">
                                      <p:cBhvr>
                                        <p:cTn id="7" dur="500"/>
                                        <p:tgtEl>
                                          <p:spTgt spid="460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60803">
                                            <p:txEl>
                                              <p:pRg st="1" end="1"/>
                                            </p:txEl>
                                          </p:spTgt>
                                        </p:tgtEl>
                                        <p:attrNameLst>
                                          <p:attrName>style.visibility</p:attrName>
                                        </p:attrNameLst>
                                      </p:cBhvr>
                                      <p:to>
                                        <p:strVal val="visible"/>
                                      </p:to>
                                    </p:set>
                                    <p:animEffect transition="in" filter="blinds(vertical)">
                                      <p:cBhvr>
                                        <p:cTn id="12" dur="500"/>
                                        <p:tgtEl>
                                          <p:spTgt spid="460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0803">
                                            <p:txEl>
                                              <p:pRg st="2" end="2"/>
                                            </p:txEl>
                                          </p:spTgt>
                                        </p:tgtEl>
                                        <p:attrNameLst>
                                          <p:attrName>style.visibility</p:attrName>
                                        </p:attrNameLst>
                                      </p:cBhvr>
                                      <p:to>
                                        <p:strVal val="visible"/>
                                      </p:to>
                                    </p:set>
                                    <p:animEffect transition="in" filter="blinds(horizontal)">
                                      <p:cBhvr>
                                        <p:cTn id="17" dur="500"/>
                                        <p:tgtEl>
                                          <p:spTgt spid="460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460803">
                                            <p:txEl>
                                              <p:pRg st="3" end="3"/>
                                            </p:txEl>
                                          </p:spTgt>
                                        </p:tgtEl>
                                        <p:attrNameLst>
                                          <p:attrName>style.visibility</p:attrName>
                                        </p:attrNameLst>
                                      </p:cBhvr>
                                      <p:to>
                                        <p:strVal val="visible"/>
                                      </p:to>
                                    </p:set>
                                    <p:animEffect transition="in" filter="blinds(vertical)">
                                      <p:cBhvr>
                                        <p:cTn id="22" dur="500"/>
                                        <p:tgtEl>
                                          <p:spTgt spid="460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460803">
                                            <p:txEl>
                                              <p:pRg st="4" end="4"/>
                                            </p:txEl>
                                          </p:spTgt>
                                        </p:tgtEl>
                                        <p:attrNameLst>
                                          <p:attrName>style.visibility</p:attrName>
                                        </p:attrNameLst>
                                      </p:cBhvr>
                                      <p:to>
                                        <p:strVal val="visible"/>
                                      </p:to>
                                    </p:set>
                                    <p:animEffect transition="in" filter="blinds(vertical)">
                                      <p:cBhvr>
                                        <p:cTn id="27" dur="500"/>
                                        <p:tgtEl>
                                          <p:spTgt spid="460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85844" y="718845"/>
            <a:ext cx="2532869" cy="1170653"/>
          </a:xfrm>
        </p:spPr>
        <p:txBody>
          <a:bodyPr>
            <a:normAutofit/>
          </a:bodyPr>
          <a:lstStyle/>
          <a:p>
            <a:pPr algn="ctr"/>
            <a:r>
              <a:rPr lang="zh-CN" altLang="en-US" sz="3200" dirty="0">
                <a:sym typeface="+mn-lt"/>
              </a:rPr>
              <a:t>第二章</a:t>
            </a:r>
          </a:p>
        </p:txBody>
      </p:sp>
      <p:sp>
        <p:nvSpPr>
          <p:cNvPr id="6" name="标题 3">
            <a:extLst>
              <a:ext uri="{FF2B5EF4-FFF2-40B4-BE49-F238E27FC236}">
                <a16:creationId xmlns:a16="http://schemas.microsoft.com/office/drawing/2014/main" id="{BE173D91-303A-5B4E-ABE3-7DE679C17721}"/>
              </a:ext>
            </a:extLst>
          </p:cNvPr>
          <p:cNvSpPr txBox="1">
            <a:spLocks/>
          </p:cNvSpPr>
          <p:nvPr/>
        </p:nvSpPr>
        <p:spPr>
          <a:xfrm>
            <a:off x="2762363" y="2646293"/>
            <a:ext cx="579830" cy="2908347"/>
          </a:xfrm>
          <a:prstGeom prst="rect">
            <a:avLst/>
          </a:prstGeom>
        </p:spPr>
        <p:txBody>
          <a:bodyPr rtlCol="0" anchor="t">
            <a:normAutofit lnSpcReduction="10000"/>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defRPr/>
            </a:pPr>
            <a:r>
              <a:rPr lang="zh-CN" altLang="en-US" dirty="0">
                <a:solidFill>
                  <a:prstClr val="white"/>
                </a:solidFill>
                <a:sym typeface="+mn-lt"/>
              </a:rPr>
              <a:t>进程管理</a:t>
            </a:r>
          </a:p>
        </p:txBody>
      </p:sp>
      <p:sp>
        <p:nvSpPr>
          <p:cNvPr id="10" name="Rectangle 3">
            <a:extLst>
              <a:ext uri="{FF2B5EF4-FFF2-40B4-BE49-F238E27FC236}">
                <a16:creationId xmlns:a16="http://schemas.microsoft.com/office/drawing/2014/main" id="{F6EA0FF5-3DEA-A54A-A4A3-2E4459FAD9D1}"/>
              </a:ext>
            </a:extLst>
          </p:cNvPr>
          <p:cNvSpPr txBox="1">
            <a:spLocks noChangeArrowheads="1"/>
          </p:cNvSpPr>
          <p:nvPr/>
        </p:nvSpPr>
        <p:spPr>
          <a:xfrm>
            <a:off x="5535700" y="718845"/>
            <a:ext cx="4681924" cy="468663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20000"/>
              </a:lnSpc>
              <a:buClr>
                <a:srgbClr val="4A66AC">
                  <a:lumMod val="75000"/>
                </a:srgbClr>
              </a:buClr>
              <a:buNone/>
              <a:defRPr/>
            </a:pPr>
            <a:r>
              <a:rPr lang="en-US" altLang="zh-CN" sz="2800" b="1" dirty="0"/>
              <a:t>2.1 </a:t>
            </a:r>
            <a:r>
              <a:rPr lang="zh-CN" altLang="en-US" sz="2800" b="1" dirty="0"/>
              <a:t>前趋图和程序执行</a:t>
            </a:r>
          </a:p>
          <a:p>
            <a:pPr marL="0" indent="0">
              <a:lnSpc>
                <a:spcPct val="120000"/>
              </a:lnSpc>
              <a:buClr>
                <a:srgbClr val="4A66AC">
                  <a:lumMod val="75000"/>
                </a:srgbClr>
              </a:buClr>
              <a:buNone/>
              <a:defRPr/>
            </a:pPr>
            <a:r>
              <a:rPr lang="en-US" altLang="zh-CN" sz="2800" b="1" dirty="0">
                <a:solidFill>
                  <a:prstClr val="black"/>
                </a:solidFill>
              </a:rPr>
              <a:t>2.2 </a:t>
            </a:r>
            <a:r>
              <a:rPr lang="zh-CN" altLang="en-US" sz="2800" b="1" dirty="0">
                <a:solidFill>
                  <a:prstClr val="black"/>
                </a:solidFill>
              </a:rPr>
              <a:t>进程的描述</a:t>
            </a:r>
          </a:p>
          <a:p>
            <a:pPr marL="0" indent="0">
              <a:lnSpc>
                <a:spcPct val="120000"/>
              </a:lnSpc>
              <a:buClr>
                <a:srgbClr val="4A66AC">
                  <a:lumMod val="75000"/>
                </a:srgbClr>
              </a:buClr>
              <a:buNone/>
              <a:defRPr/>
            </a:pPr>
            <a:r>
              <a:rPr lang="en-US" altLang="zh-CN" sz="2800" b="1" dirty="0">
                <a:solidFill>
                  <a:prstClr val="black"/>
                </a:solidFill>
              </a:rPr>
              <a:t>2.3 </a:t>
            </a:r>
            <a:r>
              <a:rPr lang="zh-CN" altLang="en-US" sz="2800" b="1" dirty="0">
                <a:solidFill>
                  <a:prstClr val="black"/>
                </a:solidFill>
              </a:rPr>
              <a:t>进程控制</a:t>
            </a:r>
          </a:p>
          <a:p>
            <a:pPr marL="0" indent="0">
              <a:lnSpc>
                <a:spcPct val="120000"/>
              </a:lnSpc>
              <a:buClr>
                <a:srgbClr val="4A66AC">
                  <a:lumMod val="75000"/>
                </a:srgbClr>
              </a:buClr>
              <a:buNone/>
              <a:defRPr/>
            </a:pPr>
            <a:r>
              <a:rPr lang="en-US" altLang="zh-CN" sz="2800" b="1" dirty="0">
                <a:solidFill>
                  <a:prstClr val="black"/>
                </a:solidFill>
              </a:rPr>
              <a:t>2.4 </a:t>
            </a:r>
            <a:r>
              <a:rPr lang="zh-CN" altLang="en-US" sz="2800" b="1" dirty="0">
                <a:solidFill>
                  <a:prstClr val="black"/>
                </a:solidFill>
              </a:rPr>
              <a:t>进程同步</a:t>
            </a:r>
          </a:p>
          <a:p>
            <a:pPr marL="0" indent="0">
              <a:lnSpc>
                <a:spcPct val="120000"/>
              </a:lnSpc>
              <a:buClr>
                <a:srgbClr val="4A66AC">
                  <a:lumMod val="75000"/>
                </a:srgbClr>
              </a:buClr>
              <a:buNone/>
              <a:defRPr/>
            </a:pPr>
            <a:r>
              <a:rPr lang="en-US" altLang="zh-CN" sz="2800" b="1" dirty="0">
                <a:solidFill>
                  <a:srgbClr val="FF0000"/>
                </a:solidFill>
              </a:rPr>
              <a:t>2.5 </a:t>
            </a:r>
            <a:r>
              <a:rPr lang="zh-CN" altLang="en-US" sz="2800" b="1" dirty="0">
                <a:solidFill>
                  <a:srgbClr val="FF0000"/>
                </a:solidFill>
              </a:rPr>
              <a:t>经典进程的同步问题</a:t>
            </a:r>
          </a:p>
          <a:p>
            <a:pPr marL="0" indent="0">
              <a:lnSpc>
                <a:spcPct val="120000"/>
              </a:lnSpc>
              <a:buClr>
                <a:srgbClr val="4A66AC">
                  <a:lumMod val="75000"/>
                </a:srgbClr>
              </a:buClr>
              <a:buNone/>
              <a:defRPr/>
            </a:pPr>
            <a:r>
              <a:rPr lang="en-US" altLang="zh-CN" sz="2800" b="1" dirty="0">
                <a:solidFill>
                  <a:prstClr val="black"/>
                </a:solidFill>
              </a:rPr>
              <a:t>2.6 </a:t>
            </a:r>
            <a:r>
              <a:rPr lang="zh-CN" altLang="en-US" sz="2800" b="1" dirty="0">
                <a:solidFill>
                  <a:prstClr val="black"/>
                </a:solidFill>
              </a:rPr>
              <a:t>进程通信</a:t>
            </a:r>
            <a:endParaRPr lang="en-US" altLang="zh-CN" sz="2800" b="1" dirty="0">
              <a:solidFill>
                <a:prstClr val="black"/>
              </a:solidFill>
            </a:endParaRPr>
          </a:p>
          <a:p>
            <a:pPr marL="0" indent="0">
              <a:lnSpc>
                <a:spcPct val="120000"/>
              </a:lnSpc>
              <a:buClr>
                <a:srgbClr val="4A66AC">
                  <a:lumMod val="75000"/>
                </a:srgbClr>
              </a:buClr>
              <a:buNone/>
              <a:defRPr/>
            </a:pPr>
            <a:r>
              <a:rPr lang="en-US" altLang="zh-CN" sz="2800" b="1" dirty="0">
                <a:solidFill>
                  <a:prstClr val="black"/>
                </a:solidFill>
              </a:rPr>
              <a:t>2.7</a:t>
            </a:r>
            <a:r>
              <a:rPr lang="zh-CN" altLang="en-US" sz="2800" b="1" dirty="0">
                <a:solidFill>
                  <a:prstClr val="black"/>
                </a:solidFill>
              </a:rPr>
              <a:t> 线程与线程控制</a:t>
            </a:r>
          </a:p>
          <a:p>
            <a:pPr marL="0" indent="0">
              <a:lnSpc>
                <a:spcPct val="120000"/>
              </a:lnSpc>
              <a:buClr>
                <a:srgbClr val="4A66AC">
                  <a:lumMod val="75000"/>
                </a:srgbClr>
              </a:buClr>
              <a:buNone/>
              <a:defRPr/>
            </a:pPr>
            <a:endParaRPr lang="zh-CN" altLang="en-US" sz="2800" b="1" dirty="0">
              <a:solidFill>
                <a:prstClr val="black"/>
              </a:solidFill>
            </a:endParaRPr>
          </a:p>
        </p:txBody>
      </p:sp>
    </p:spTree>
    <p:custDataLst>
      <p:tags r:id="rId1"/>
    </p:custDataLst>
    <p:extLst>
      <p:ext uri="{BB962C8B-B14F-4D97-AF65-F5344CB8AC3E}">
        <p14:creationId xmlns:p14="http://schemas.microsoft.com/office/powerpoint/2010/main" val="2329905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133670" y="3411879"/>
            <a:ext cx="6146977"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消费者问题</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470713" y="248924"/>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3" name="矩形 2"/>
          <p:cNvSpPr/>
          <p:nvPr/>
        </p:nvSpPr>
        <p:spPr>
          <a:xfrm>
            <a:off x="1512658" y="4067327"/>
            <a:ext cx="10240318" cy="2308324"/>
          </a:xfrm>
          <a:prstGeom prst="rect">
            <a:avLst/>
          </a:prstGeom>
        </p:spPr>
        <p:txBody>
          <a:bodyPr wrap="square">
            <a:spAutoFit/>
          </a:bodyPr>
          <a:lstStyle/>
          <a:p>
            <a:pPr marL="342900" indent="-342900">
              <a:lnSpc>
                <a:spcPct val="150000"/>
              </a:lnSpc>
              <a:buClr>
                <a:schemeClr val="bg2">
                  <a:lumMod val="25000"/>
                </a:schemeClr>
              </a:buClr>
              <a:buFont typeface="Wingdings" pitchFamily="2" charset="2"/>
              <a:buChar char="n"/>
              <a:defRPr/>
            </a:pPr>
            <a:r>
              <a:rPr lang="zh-CN" altLang="en-US" sz="2400" b="1" dirty="0">
                <a:latin typeface="+mj-ea"/>
                <a:ea typeface="+mj-ea"/>
              </a:rPr>
              <a:t>生产者与消费者是一个广义的概念，可以代表一类具有相同属性的进程。</a:t>
            </a:r>
          </a:p>
          <a:p>
            <a:pPr marL="342900" indent="-342900">
              <a:lnSpc>
                <a:spcPct val="150000"/>
              </a:lnSpc>
              <a:buClr>
                <a:schemeClr val="bg2">
                  <a:lumMod val="25000"/>
                </a:schemeClr>
              </a:buClr>
              <a:buFont typeface="Wingdings" pitchFamily="2" charset="2"/>
              <a:buChar char="n"/>
              <a:defRPr/>
            </a:pPr>
            <a:r>
              <a:rPr lang="zh-CN" altLang="en-US" sz="2400" b="1" dirty="0">
                <a:latin typeface="+mj-ea"/>
                <a:ea typeface="+mj-ea"/>
              </a:rPr>
              <a:t>生产者和消费者进程共享一个大小固定的缓冲区，其中，一个或多个生产者生产数据，并将生产的数据存入缓冲区，并有一个消费者从缓冲区中取数据</a:t>
            </a:r>
            <a:r>
              <a:rPr lang="zh-CN" altLang="en-US" sz="2400" dirty="0">
                <a:effectLst>
                  <a:outerShdw blurRad="38100" dist="38100" dir="2700000" algn="tl">
                    <a:srgbClr val="C0C0C0"/>
                  </a:outerShdw>
                </a:effectLst>
                <a:latin typeface="+mj-ea"/>
                <a:ea typeface="+mj-ea"/>
              </a:rPr>
              <a:t>。</a:t>
            </a:r>
            <a:r>
              <a:rPr lang="zh-CN" altLang="en-US" sz="2400" dirty="0">
                <a:latin typeface="+mj-ea"/>
                <a:ea typeface="+mj-ea"/>
              </a:rPr>
              <a:t> </a:t>
            </a:r>
          </a:p>
        </p:txBody>
      </p:sp>
      <p:sp>
        <p:nvSpPr>
          <p:cNvPr id="5" name="Rectangle 3">
            <a:extLst>
              <a:ext uri="{FF2B5EF4-FFF2-40B4-BE49-F238E27FC236}">
                <a16:creationId xmlns:a16="http://schemas.microsoft.com/office/drawing/2014/main" id="{03FA18DD-0C1D-3B4B-ACBC-BFA10353701C}"/>
              </a:ext>
            </a:extLst>
          </p:cNvPr>
          <p:cNvSpPr>
            <a:spLocks noGrp="1" noChangeArrowheads="1"/>
          </p:cNvSpPr>
          <p:nvPr>
            <p:ph idx="1"/>
          </p:nvPr>
        </p:nvSpPr>
        <p:spPr>
          <a:xfrm>
            <a:off x="2304987" y="1425274"/>
            <a:ext cx="4916090" cy="1586374"/>
          </a:xfrm>
        </p:spPr>
        <p:txBody>
          <a:bodyPr/>
          <a:lstStyle/>
          <a:p>
            <a:pPr eaLnBrk="1" hangingPunct="1">
              <a:buFont typeface="Wingdings" charset="2"/>
              <a:buChar char="n"/>
              <a:defRPr/>
            </a:pPr>
            <a:r>
              <a:rPr lang="zh-CN" altLang="en-US" dirty="0">
                <a:effectLst>
                  <a:outerShdw blurRad="38100" dist="38100" dir="2700000" algn="tl">
                    <a:srgbClr val="C0C0C0"/>
                  </a:outerShdw>
                </a:effectLst>
                <a:latin typeface="+mj-ea"/>
                <a:ea typeface="+mj-ea"/>
              </a:rPr>
              <a:t>生产者</a:t>
            </a:r>
            <a:r>
              <a:rPr lang="en-US" altLang="zh-CN" dirty="0">
                <a:effectLst>
                  <a:outerShdw blurRad="38100" dist="38100" dir="2700000" algn="tl">
                    <a:srgbClr val="C0C0C0"/>
                  </a:outerShdw>
                </a:effectLst>
                <a:latin typeface="+mj-ea"/>
                <a:ea typeface="+mj-ea"/>
              </a:rPr>
              <a:t>—</a:t>
            </a:r>
            <a:r>
              <a:rPr lang="zh-CN" altLang="en-US" dirty="0">
                <a:effectLst>
                  <a:outerShdw blurRad="38100" dist="38100" dir="2700000" algn="tl">
                    <a:srgbClr val="C0C0C0"/>
                  </a:outerShdw>
                </a:effectLst>
                <a:latin typeface="+mj-ea"/>
                <a:ea typeface="+mj-ea"/>
              </a:rPr>
              <a:t>消费者问题</a:t>
            </a:r>
          </a:p>
          <a:p>
            <a:pPr eaLnBrk="1" hangingPunct="1">
              <a:buFont typeface="Wingdings" charset="2"/>
              <a:buChar char="n"/>
              <a:defRPr/>
            </a:pPr>
            <a:r>
              <a:rPr lang="zh-CN" altLang="en-US" dirty="0">
                <a:effectLst>
                  <a:outerShdw blurRad="38100" dist="38100" dir="2700000" algn="tl">
                    <a:srgbClr val="C0C0C0"/>
                  </a:outerShdw>
                </a:effectLst>
                <a:latin typeface="+mj-ea"/>
                <a:ea typeface="+mj-ea"/>
              </a:rPr>
              <a:t>哲学家进餐问题</a:t>
            </a:r>
          </a:p>
          <a:p>
            <a:pPr>
              <a:buFont typeface="Wingdings" charset="2"/>
              <a:buChar char="n"/>
              <a:defRPr/>
            </a:pPr>
            <a:r>
              <a:rPr lang="zh-CN" altLang="en-US" dirty="0">
                <a:effectLst>
                  <a:outerShdw blurRad="38100" dist="38100" dir="2700000" algn="tl">
                    <a:srgbClr val="C0C0C0"/>
                  </a:outerShdw>
                </a:effectLst>
                <a:latin typeface="+mj-ea"/>
                <a:ea typeface="+mj-ea"/>
              </a:rPr>
              <a:t>读者</a:t>
            </a:r>
            <a:r>
              <a:rPr lang="en-US" altLang="zh-CN" dirty="0">
                <a:effectLst>
                  <a:outerShdw blurRad="38100" dist="38100" dir="2700000" algn="tl">
                    <a:srgbClr val="C0C0C0"/>
                  </a:outerShdw>
                </a:effectLst>
                <a:latin typeface="+mj-ea"/>
              </a:rPr>
              <a:t>—</a:t>
            </a:r>
            <a:r>
              <a:rPr lang="zh-CN" altLang="en-US" dirty="0">
                <a:effectLst>
                  <a:outerShdw blurRad="38100" dist="38100" dir="2700000" algn="tl">
                    <a:srgbClr val="C0C0C0"/>
                  </a:outerShdw>
                </a:effectLst>
                <a:latin typeface="+mj-ea"/>
                <a:ea typeface="+mj-ea"/>
              </a:rPr>
              <a:t>写者问题 </a:t>
            </a:r>
          </a:p>
        </p:txBody>
      </p:sp>
    </p:spTree>
    <p:extLst>
      <p:ext uri="{BB962C8B-B14F-4D97-AF65-F5344CB8AC3E}">
        <p14:creationId xmlns:p14="http://schemas.microsoft.com/office/powerpoint/2010/main" val="153343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772"/>
                                        </p:tgtEl>
                                        <p:attrNameLst>
                                          <p:attrName>style.visibility</p:attrName>
                                        </p:attrNameLst>
                                      </p:cBhvr>
                                      <p:to>
                                        <p:strVal val="visible"/>
                                      </p:to>
                                    </p:set>
                                    <p:animEffect transition="in" filter="wipe(left)">
                                      <p:cBhvr>
                                        <p:cTn id="10"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7272180" y="331294"/>
            <a:ext cx="4690521"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a:t>
            </a:r>
            <a:r>
              <a:rPr lang="zh-CN" altLang="en-US" sz="2800" b="1" dirty="0" smtClean="0">
                <a:solidFill>
                  <a:srgbClr val="4A66AC">
                    <a:lumMod val="75000"/>
                  </a:srgbClr>
                </a:solidFill>
                <a:latin typeface="微软雅黑" panose="020B0503020204020204" pitchFamily="34" charset="-122"/>
                <a:ea typeface="微软雅黑" panose="020B0503020204020204" pitchFamily="34" charset="-122"/>
              </a:rPr>
              <a:t>问题</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3" name="矩形 2"/>
          <p:cNvSpPr/>
          <p:nvPr/>
        </p:nvSpPr>
        <p:spPr>
          <a:xfrm>
            <a:off x="1477493" y="1506402"/>
            <a:ext cx="10233537" cy="1412694"/>
          </a:xfrm>
          <a:prstGeom prst="rect">
            <a:avLst/>
          </a:prstGeom>
        </p:spPr>
        <p:txBody>
          <a:bodyPr wrap="square">
            <a:spAutoFit/>
          </a:bodyPr>
          <a:lstStyle/>
          <a:p>
            <a:pPr>
              <a:lnSpc>
                <a:spcPct val="120000"/>
              </a:lnSpc>
              <a:spcBef>
                <a:spcPct val="30000"/>
              </a:spcBef>
              <a:buClr>
                <a:schemeClr val="bg2">
                  <a:lumMod val="25000"/>
                </a:schemeClr>
              </a:buClr>
              <a:buFont typeface="Wingdings" charset="2"/>
              <a:buChar char="n"/>
              <a:defRPr/>
            </a:pPr>
            <a:r>
              <a:rPr lang="zh-CN" altLang="en-US" sz="2200" b="1" dirty="0">
                <a:latin typeface="+mj-ea"/>
                <a:ea typeface="+mj-ea"/>
              </a:rPr>
              <a:t>假设缓冲区的大小为</a:t>
            </a:r>
            <a:r>
              <a:rPr lang="en-US" altLang="zh-CN" sz="2200" b="1" dirty="0">
                <a:latin typeface="+mj-ea"/>
                <a:ea typeface="+mj-ea"/>
              </a:rPr>
              <a:t>n</a:t>
            </a:r>
            <a:r>
              <a:rPr lang="zh-CN" altLang="en-US" sz="2200" b="1" dirty="0">
                <a:latin typeface="+mj-ea"/>
                <a:ea typeface="+mj-ea"/>
              </a:rPr>
              <a:t>（存储单元的个数），它可以被生产者和消费者循环</a:t>
            </a:r>
            <a:r>
              <a:rPr lang="zh-CN" altLang="en-US" sz="2200" b="1" dirty="0" smtClean="0">
                <a:latin typeface="+mj-ea"/>
                <a:ea typeface="+mj-ea"/>
              </a:rPr>
              <a:t>使用</a:t>
            </a:r>
            <a:endParaRPr lang="zh-CN" altLang="en-US" sz="2200" b="1" dirty="0">
              <a:latin typeface="+mj-ea"/>
              <a:ea typeface="+mj-ea"/>
            </a:endParaRPr>
          </a:p>
          <a:p>
            <a:pPr>
              <a:lnSpc>
                <a:spcPct val="120000"/>
              </a:lnSpc>
              <a:spcBef>
                <a:spcPct val="30000"/>
              </a:spcBef>
              <a:buClr>
                <a:schemeClr val="bg2">
                  <a:lumMod val="25000"/>
                </a:schemeClr>
              </a:buClr>
              <a:buFont typeface="Wingdings" charset="2"/>
              <a:buChar char="n"/>
              <a:defRPr/>
            </a:pPr>
            <a:r>
              <a:rPr lang="zh-CN" altLang="en-US" sz="2200" b="1" dirty="0">
                <a:latin typeface="+mj-ea"/>
                <a:ea typeface="+mj-ea"/>
              </a:rPr>
              <a:t>分别设置两个指针</a:t>
            </a:r>
            <a:r>
              <a:rPr lang="en-US" altLang="zh-CN" sz="2200" b="1" dirty="0">
                <a:latin typeface="+mj-ea"/>
                <a:ea typeface="+mj-ea"/>
              </a:rPr>
              <a:t>in</a:t>
            </a:r>
            <a:r>
              <a:rPr lang="zh-CN" altLang="en-US" sz="2200" b="1" dirty="0">
                <a:latin typeface="+mj-ea"/>
                <a:ea typeface="+mj-ea"/>
              </a:rPr>
              <a:t>和</a:t>
            </a:r>
            <a:r>
              <a:rPr lang="en-US" altLang="zh-CN" sz="2200" b="1" dirty="0">
                <a:latin typeface="+mj-ea"/>
                <a:ea typeface="+mj-ea"/>
              </a:rPr>
              <a:t>out</a:t>
            </a:r>
            <a:r>
              <a:rPr lang="zh-CN" altLang="en-US" sz="2200" b="1" dirty="0">
                <a:latin typeface="+mj-ea"/>
                <a:ea typeface="+mj-ea"/>
              </a:rPr>
              <a:t>，指向生产者将存放数据的存储单元和消费者将取数据的存储单元，如图</a:t>
            </a:r>
          </a:p>
        </p:txBody>
      </p:sp>
      <p:grpSp>
        <p:nvGrpSpPr>
          <p:cNvPr id="5" name="Group 2">
            <a:extLst>
              <a:ext uri="{FF2B5EF4-FFF2-40B4-BE49-F238E27FC236}">
                <a16:creationId xmlns:a16="http://schemas.microsoft.com/office/drawing/2014/main" id="{56FEA8C5-D1C0-6E42-982B-E26E4B036A9B}"/>
              </a:ext>
            </a:extLst>
          </p:cNvPr>
          <p:cNvGrpSpPr>
            <a:grpSpLocks/>
          </p:cNvGrpSpPr>
          <p:nvPr/>
        </p:nvGrpSpPr>
        <p:grpSpPr bwMode="auto">
          <a:xfrm>
            <a:off x="2606728" y="3438457"/>
            <a:ext cx="3269386" cy="1307306"/>
            <a:chOff x="2697" y="8928"/>
            <a:chExt cx="4597" cy="1872"/>
          </a:xfrm>
        </p:grpSpPr>
        <p:grpSp>
          <p:nvGrpSpPr>
            <p:cNvPr id="6" name="Group 3">
              <a:extLst>
                <a:ext uri="{FF2B5EF4-FFF2-40B4-BE49-F238E27FC236}">
                  <a16:creationId xmlns:a16="http://schemas.microsoft.com/office/drawing/2014/main" id="{E40F2EC5-DEA1-7047-8723-3C08A4F113FA}"/>
                </a:ext>
              </a:extLst>
            </p:cNvPr>
            <p:cNvGrpSpPr>
              <a:grpSpLocks/>
            </p:cNvGrpSpPr>
            <p:nvPr/>
          </p:nvGrpSpPr>
          <p:grpSpPr bwMode="auto">
            <a:xfrm>
              <a:off x="2697" y="8928"/>
              <a:ext cx="4597" cy="936"/>
              <a:chOff x="2697" y="9552"/>
              <a:chExt cx="4597" cy="936"/>
            </a:xfrm>
          </p:grpSpPr>
          <p:grpSp>
            <p:nvGrpSpPr>
              <p:cNvPr id="14" name="Group 4">
                <a:extLst>
                  <a:ext uri="{FF2B5EF4-FFF2-40B4-BE49-F238E27FC236}">
                    <a16:creationId xmlns:a16="http://schemas.microsoft.com/office/drawing/2014/main" id="{BAEBD920-4543-F744-9C81-188E4CA721A5}"/>
                  </a:ext>
                </a:extLst>
              </p:cNvPr>
              <p:cNvGrpSpPr>
                <a:grpSpLocks/>
              </p:cNvGrpSpPr>
              <p:nvPr/>
            </p:nvGrpSpPr>
            <p:grpSpPr bwMode="auto">
              <a:xfrm>
                <a:off x="3777" y="10020"/>
                <a:ext cx="2700" cy="468"/>
                <a:chOff x="3777" y="9240"/>
                <a:chExt cx="2700" cy="468"/>
              </a:xfrm>
            </p:grpSpPr>
            <p:sp>
              <p:nvSpPr>
                <p:cNvPr id="43" name="Line 5">
                  <a:extLst>
                    <a:ext uri="{FF2B5EF4-FFF2-40B4-BE49-F238E27FC236}">
                      <a16:creationId xmlns:a16="http://schemas.microsoft.com/office/drawing/2014/main" id="{03A1C389-3CA2-5949-8B0F-D2757853A7AA}"/>
                    </a:ext>
                  </a:extLst>
                </p:cNvPr>
                <p:cNvSpPr>
                  <a:spLocks noChangeShapeType="1"/>
                </p:cNvSpPr>
                <p:nvPr/>
              </p:nvSpPr>
              <p:spPr bwMode="auto">
                <a:xfrm>
                  <a:off x="37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 name="Line 6">
                  <a:extLst>
                    <a:ext uri="{FF2B5EF4-FFF2-40B4-BE49-F238E27FC236}">
                      <a16:creationId xmlns:a16="http://schemas.microsoft.com/office/drawing/2014/main" id="{A1D14EA0-1068-B84F-9DB3-CBADDA4AEEF0}"/>
                    </a:ext>
                  </a:extLst>
                </p:cNvPr>
                <p:cNvSpPr>
                  <a:spLocks noChangeShapeType="1"/>
                </p:cNvSpPr>
                <p:nvPr/>
              </p:nvSpPr>
              <p:spPr bwMode="auto">
                <a:xfrm>
                  <a:off x="41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5" name="Line 7">
                  <a:extLst>
                    <a:ext uri="{FF2B5EF4-FFF2-40B4-BE49-F238E27FC236}">
                      <a16:creationId xmlns:a16="http://schemas.microsoft.com/office/drawing/2014/main" id="{7BEB2C16-1EDF-484B-A296-7CF5A0498998}"/>
                    </a:ext>
                  </a:extLst>
                </p:cNvPr>
                <p:cNvSpPr>
                  <a:spLocks noChangeShapeType="1"/>
                </p:cNvSpPr>
                <p:nvPr/>
              </p:nvSpPr>
              <p:spPr bwMode="auto">
                <a:xfrm>
                  <a:off x="44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 name="Line 8">
                  <a:extLst>
                    <a:ext uri="{FF2B5EF4-FFF2-40B4-BE49-F238E27FC236}">
                      <a16:creationId xmlns:a16="http://schemas.microsoft.com/office/drawing/2014/main" id="{9309F733-C21B-5D41-98F9-2DF57163C2F0}"/>
                    </a:ext>
                  </a:extLst>
                </p:cNvPr>
                <p:cNvSpPr>
                  <a:spLocks noChangeShapeType="1"/>
                </p:cNvSpPr>
                <p:nvPr/>
              </p:nvSpPr>
              <p:spPr bwMode="auto">
                <a:xfrm>
                  <a:off x="48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7" name="Line 9">
                  <a:extLst>
                    <a:ext uri="{FF2B5EF4-FFF2-40B4-BE49-F238E27FC236}">
                      <a16:creationId xmlns:a16="http://schemas.microsoft.com/office/drawing/2014/main" id="{648F1C76-0CA0-CB48-BA1F-F0E026AA433E}"/>
                    </a:ext>
                  </a:extLst>
                </p:cNvPr>
                <p:cNvSpPr>
                  <a:spLocks noChangeShapeType="1"/>
                </p:cNvSpPr>
                <p:nvPr/>
              </p:nvSpPr>
              <p:spPr bwMode="auto">
                <a:xfrm>
                  <a:off x="5937" y="9552"/>
                  <a:ext cx="54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5" name="Group 10">
                <a:extLst>
                  <a:ext uri="{FF2B5EF4-FFF2-40B4-BE49-F238E27FC236}">
                    <a16:creationId xmlns:a16="http://schemas.microsoft.com/office/drawing/2014/main" id="{FB351260-1D8B-7D4C-91A6-259BA4961A0A}"/>
                  </a:ext>
                </a:extLst>
              </p:cNvPr>
              <p:cNvGrpSpPr>
                <a:grpSpLocks/>
              </p:cNvGrpSpPr>
              <p:nvPr/>
            </p:nvGrpSpPr>
            <p:grpSpPr bwMode="auto">
              <a:xfrm>
                <a:off x="2697" y="9552"/>
                <a:ext cx="4597" cy="936"/>
                <a:chOff x="2697" y="8772"/>
                <a:chExt cx="4597" cy="936"/>
              </a:xfrm>
            </p:grpSpPr>
            <p:grpSp>
              <p:nvGrpSpPr>
                <p:cNvPr id="16" name="Group 11">
                  <a:extLst>
                    <a:ext uri="{FF2B5EF4-FFF2-40B4-BE49-F238E27FC236}">
                      <a16:creationId xmlns:a16="http://schemas.microsoft.com/office/drawing/2014/main" id="{42E30E98-158C-3046-81F5-A891B0F6C82D}"/>
                    </a:ext>
                  </a:extLst>
                </p:cNvPr>
                <p:cNvGrpSpPr>
                  <a:grpSpLocks/>
                </p:cNvGrpSpPr>
                <p:nvPr/>
              </p:nvGrpSpPr>
              <p:grpSpPr bwMode="auto">
                <a:xfrm>
                  <a:off x="3777" y="9240"/>
                  <a:ext cx="360" cy="468"/>
                  <a:chOff x="3777" y="9240"/>
                  <a:chExt cx="360" cy="468"/>
                </a:xfrm>
              </p:grpSpPr>
              <p:sp>
                <p:nvSpPr>
                  <p:cNvPr id="39" name="Line 12">
                    <a:extLst>
                      <a:ext uri="{FF2B5EF4-FFF2-40B4-BE49-F238E27FC236}">
                        <a16:creationId xmlns:a16="http://schemas.microsoft.com/office/drawing/2014/main" id="{AC4E9BE0-80EB-A24A-86E5-AB5E64D6BC45}"/>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0" name="Line 13">
                    <a:extLst>
                      <a:ext uri="{FF2B5EF4-FFF2-40B4-BE49-F238E27FC236}">
                        <a16:creationId xmlns:a16="http://schemas.microsoft.com/office/drawing/2014/main" id="{E1774455-099E-484A-8D35-795AF8214FA9}"/>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 name="Line 14">
                    <a:extLst>
                      <a:ext uri="{FF2B5EF4-FFF2-40B4-BE49-F238E27FC236}">
                        <a16:creationId xmlns:a16="http://schemas.microsoft.com/office/drawing/2014/main" id="{20364E2C-15BF-C14A-9022-99F72E36B72B}"/>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 name="Line 15">
                    <a:extLst>
                      <a:ext uri="{FF2B5EF4-FFF2-40B4-BE49-F238E27FC236}">
                        <a16:creationId xmlns:a16="http://schemas.microsoft.com/office/drawing/2014/main" id="{CF743EF1-60C9-5041-9E6C-3BAB756D1E45}"/>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7" name="Group 16">
                  <a:extLst>
                    <a:ext uri="{FF2B5EF4-FFF2-40B4-BE49-F238E27FC236}">
                      <a16:creationId xmlns:a16="http://schemas.microsoft.com/office/drawing/2014/main" id="{53043208-7707-4047-AC52-AC848E6AC898}"/>
                    </a:ext>
                  </a:extLst>
                </p:cNvPr>
                <p:cNvGrpSpPr>
                  <a:grpSpLocks/>
                </p:cNvGrpSpPr>
                <p:nvPr/>
              </p:nvGrpSpPr>
              <p:grpSpPr bwMode="auto">
                <a:xfrm>
                  <a:off x="4137" y="9240"/>
                  <a:ext cx="360" cy="468"/>
                  <a:chOff x="3777" y="9240"/>
                  <a:chExt cx="360" cy="468"/>
                </a:xfrm>
              </p:grpSpPr>
              <p:sp>
                <p:nvSpPr>
                  <p:cNvPr id="35" name="Line 17">
                    <a:extLst>
                      <a:ext uri="{FF2B5EF4-FFF2-40B4-BE49-F238E27FC236}">
                        <a16:creationId xmlns:a16="http://schemas.microsoft.com/office/drawing/2014/main" id="{66C1FA87-C19C-884B-B6B6-8491F4D5A2E1}"/>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 name="Line 18">
                    <a:extLst>
                      <a:ext uri="{FF2B5EF4-FFF2-40B4-BE49-F238E27FC236}">
                        <a16:creationId xmlns:a16="http://schemas.microsoft.com/office/drawing/2014/main" id="{D3185B43-05AC-6C46-BD3C-31FD4E107015}"/>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 name="Line 19">
                    <a:extLst>
                      <a:ext uri="{FF2B5EF4-FFF2-40B4-BE49-F238E27FC236}">
                        <a16:creationId xmlns:a16="http://schemas.microsoft.com/office/drawing/2014/main" id="{D8AB126A-E942-F645-BFFC-8C13A1116ED5}"/>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8" name="Line 20">
                    <a:extLst>
                      <a:ext uri="{FF2B5EF4-FFF2-40B4-BE49-F238E27FC236}">
                        <a16:creationId xmlns:a16="http://schemas.microsoft.com/office/drawing/2014/main" id="{E19A1CEC-E87A-9D4C-98FF-0B8E4A8ADB2D}"/>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8" name="Group 21">
                  <a:extLst>
                    <a:ext uri="{FF2B5EF4-FFF2-40B4-BE49-F238E27FC236}">
                      <a16:creationId xmlns:a16="http://schemas.microsoft.com/office/drawing/2014/main" id="{BE23CFA2-38A6-7647-A738-61C7E4746A81}"/>
                    </a:ext>
                  </a:extLst>
                </p:cNvPr>
                <p:cNvGrpSpPr>
                  <a:grpSpLocks/>
                </p:cNvGrpSpPr>
                <p:nvPr/>
              </p:nvGrpSpPr>
              <p:grpSpPr bwMode="auto">
                <a:xfrm>
                  <a:off x="4497" y="9240"/>
                  <a:ext cx="360" cy="468"/>
                  <a:chOff x="3777" y="9240"/>
                  <a:chExt cx="360" cy="468"/>
                </a:xfrm>
              </p:grpSpPr>
              <p:sp>
                <p:nvSpPr>
                  <p:cNvPr id="31" name="Line 22">
                    <a:extLst>
                      <a:ext uri="{FF2B5EF4-FFF2-40B4-BE49-F238E27FC236}">
                        <a16:creationId xmlns:a16="http://schemas.microsoft.com/office/drawing/2014/main" id="{8C247745-0A5E-034C-8763-CB3246437FAC}"/>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2" name="Line 23">
                    <a:extLst>
                      <a:ext uri="{FF2B5EF4-FFF2-40B4-BE49-F238E27FC236}">
                        <a16:creationId xmlns:a16="http://schemas.microsoft.com/office/drawing/2014/main" id="{CA2EF2C0-EED3-CB4D-98E4-0682A39E4F18}"/>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 name="Line 24">
                    <a:extLst>
                      <a:ext uri="{FF2B5EF4-FFF2-40B4-BE49-F238E27FC236}">
                        <a16:creationId xmlns:a16="http://schemas.microsoft.com/office/drawing/2014/main" id="{7F225866-8B72-B24D-B4A0-5843C8627A89}"/>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4" name="Line 25">
                    <a:extLst>
                      <a:ext uri="{FF2B5EF4-FFF2-40B4-BE49-F238E27FC236}">
                        <a16:creationId xmlns:a16="http://schemas.microsoft.com/office/drawing/2014/main" id="{51A365F6-95BF-634A-BAFA-B268C0385E20}"/>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9" name="Group 26">
                  <a:extLst>
                    <a:ext uri="{FF2B5EF4-FFF2-40B4-BE49-F238E27FC236}">
                      <a16:creationId xmlns:a16="http://schemas.microsoft.com/office/drawing/2014/main" id="{303409B3-AE55-BE4F-979B-33C97D477DB1}"/>
                    </a:ext>
                  </a:extLst>
                </p:cNvPr>
                <p:cNvGrpSpPr>
                  <a:grpSpLocks/>
                </p:cNvGrpSpPr>
                <p:nvPr/>
              </p:nvGrpSpPr>
              <p:grpSpPr bwMode="auto">
                <a:xfrm>
                  <a:off x="2697" y="8772"/>
                  <a:ext cx="4597" cy="936"/>
                  <a:chOff x="2697" y="8772"/>
                  <a:chExt cx="4597" cy="936"/>
                </a:xfrm>
              </p:grpSpPr>
              <p:grpSp>
                <p:nvGrpSpPr>
                  <p:cNvPr id="20" name="Group 27">
                    <a:extLst>
                      <a:ext uri="{FF2B5EF4-FFF2-40B4-BE49-F238E27FC236}">
                        <a16:creationId xmlns:a16="http://schemas.microsoft.com/office/drawing/2014/main" id="{1E3232E6-5E8E-3A44-9EDB-3C5C2443311D}"/>
                      </a:ext>
                    </a:extLst>
                  </p:cNvPr>
                  <p:cNvGrpSpPr>
                    <a:grpSpLocks/>
                  </p:cNvGrpSpPr>
                  <p:nvPr/>
                </p:nvGrpSpPr>
                <p:grpSpPr bwMode="auto">
                  <a:xfrm>
                    <a:off x="2697" y="9240"/>
                    <a:ext cx="4500" cy="468"/>
                    <a:chOff x="2697" y="9240"/>
                    <a:chExt cx="4500" cy="468"/>
                  </a:xfrm>
                </p:grpSpPr>
                <p:sp>
                  <p:nvSpPr>
                    <p:cNvPr id="22" name="Line 28">
                      <a:extLst>
                        <a:ext uri="{FF2B5EF4-FFF2-40B4-BE49-F238E27FC236}">
                          <a16:creationId xmlns:a16="http://schemas.microsoft.com/office/drawing/2014/main" id="{DBC05423-5535-B94A-A7D0-D463E02E3702}"/>
                        </a:ext>
                      </a:extLst>
                    </p:cNvPr>
                    <p:cNvSpPr>
                      <a:spLocks noChangeShapeType="1"/>
                    </p:cNvSpPr>
                    <p:nvPr/>
                  </p:nvSpPr>
                  <p:spPr bwMode="auto">
                    <a:xfrm>
                      <a:off x="2697" y="9240"/>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3" name="Line 29">
                      <a:extLst>
                        <a:ext uri="{FF2B5EF4-FFF2-40B4-BE49-F238E27FC236}">
                          <a16:creationId xmlns:a16="http://schemas.microsoft.com/office/drawing/2014/main" id="{A18C38D4-7702-6342-B735-CA1538BE0B88}"/>
                        </a:ext>
                      </a:extLst>
                    </p:cNvPr>
                    <p:cNvSpPr>
                      <a:spLocks noChangeShapeType="1"/>
                    </p:cNvSpPr>
                    <p:nvPr/>
                  </p:nvSpPr>
                  <p:spPr bwMode="auto">
                    <a:xfrm>
                      <a:off x="2697" y="9708"/>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 name="Line 30">
                      <a:extLst>
                        <a:ext uri="{FF2B5EF4-FFF2-40B4-BE49-F238E27FC236}">
                          <a16:creationId xmlns:a16="http://schemas.microsoft.com/office/drawing/2014/main" id="{761AFB1C-6D7F-7743-B7B4-580D57A6A66C}"/>
                        </a:ext>
                      </a:extLst>
                    </p:cNvPr>
                    <p:cNvSpPr>
                      <a:spLocks noChangeShapeType="1"/>
                    </p:cNvSpPr>
                    <p:nvPr/>
                  </p:nvSpPr>
                  <p:spPr bwMode="auto">
                    <a:xfrm>
                      <a:off x="26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5" name="Line 31">
                      <a:extLst>
                        <a:ext uri="{FF2B5EF4-FFF2-40B4-BE49-F238E27FC236}">
                          <a16:creationId xmlns:a16="http://schemas.microsoft.com/office/drawing/2014/main" id="{6B767AFE-5CB9-D443-9959-10CE44A66A4D}"/>
                        </a:ext>
                      </a:extLst>
                    </p:cNvPr>
                    <p:cNvSpPr>
                      <a:spLocks noChangeShapeType="1"/>
                    </p:cNvSpPr>
                    <p:nvPr/>
                  </p:nvSpPr>
                  <p:spPr bwMode="auto">
                    <a:xfrm>
                      <a:off x="71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6" name="Line 32">
                      <a:extLst>
                        <a:ext uri="{FF2B5EF4-FFF2-40B4-BE49-F238E27FC236}">
                          <a16:creationId xmlns:a16="http://schemas.microsoft.com/office/drawing/2014/main" id="{80549EC4-EE46-524B-A3F4-F87FD519A3D1}"/>
                        </a:ext>
                      </a:extLst>
                    </p:cNvPr>
                    <p:cNvSpPr>
                      <a:spLocks noChangeShapeType="1"/>
                    </p:cNvSpPr>
                    <p:nvPr/>
                  </p:nvSpPr>
                  <p:spPr bwMode="auto">
                    <a:xfrm>
                      <a:off x="30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7" name="Line 33">
                      <a:extLst>
                        <a:ext uri="{FF2B5EF4-FFF2-40B4-BE49-F238E27FC236}">
                          <a16:creationId xmlns:a16="http://schemas.microsoft.com/office/drawing/2014/main" id="{8CC9D70E-8E85-C245-8ECC-2F870A9F914E}"/>
                        </a:ext>
                      </a:extLst>
                    </p:cNvPr>
                    <p:cNvSpPr>
                      <a:spLocks noChangeShapeType="1"/>
                    </p:cNvSpPr>
                    <p:nvPr/>
                  </p:nvSpPr>
                  <p:spPr bwMode="auto">
                    <a:xfrm>
                      <a:off x="34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8" name="Line 34">
                      <a:extLst>
                        <a:ext uri="{FF2B5EF4-FFF2-40B4-BE49-F238E27FC236}">
                          <a16:creationId xmlns:a16="http://schemas.microsoft.com/office/drawing/2014/main" id="{81B5D82F-B509-5141-BFE1-80DB86820639}"/>
                        </a:ext>
                      </a:extLst>
                    </p:cNvPr>
                    <p:cNvSpPr>
                      <a:spLocks noChangeShapeType="1"/>
                    </p:cNvSpPr>
                    <p:nvPr/>
                  </p:nvSpPr>
                  <p:spPr bwMode="auto">
                    <a:xfrm>
                      <a:off x="52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9" name="Line 35">
                      <a:extLst>
                        <a:ext uri="{FF2B5EF4-FFF2-40B4-BE49-F238E27FC236}">
                          <a16:creationId xmlns:a16="http://schemas.microsoft.com/office/drawing/2014/main" id="{E358CCD0-0887-184C-8CA4-DCBC005EABEB}"/>
                        </a:ext>
                      </a:extLst>
                    </p:cNvPr>
                    <p:cNvSpPr>
                      <a:spLocks noChangeShapeType="1"/>
                    </p:cNvSpPr>
                    <p:nvPr/>
                  </p:nvSpPr>
                  <p:spPr bwMode="auto">
                    <a:xfrm>
                      <a:off x="55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0" name="Line 36">
                      <a:extLst>
                        <a:ext uri="{FF2B5EF4-FFF2-40B4-BE49-F238E27FC236}">
                          <a16:creationId xmlns:a16="http://schemas.microsoft.com/office/drawing/2014/main" id="{A9337937-1990-F840-A239-9B0B3E930E12}"/>
                        </a:ext>
                      </a:extLst>
                    </p:cNvPr>
                    <p:cNvSpPr>
                      <a:spLocks noChangeShapeType="1"/>
                    </p:cNvSpPr>
                    <p:nvPr/>
                  </p:nvSpPr>
                  <p:spPr bwMode="auto">
                    <a:xfrm>
                      <a:off x="68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21" name="Text Box 37">
                    <a:extLst>
                      <a:ext uri="{FF2B5EF4-FFF2-40B4-BE49-F238E27FC236}">
                        <a16:creationId xmlns:a16="http://schemas.microsoft.com/office/drawing/2014/main" id="{68EACAAA-B068-A148-936A-356AA4063679}"/>
                      </a:ext>
                    </a:extLst>
                  </p:cNvPr>
                  <p:cNvSpPr txBox="1">
                    <a:spLocks noChangeArrowheads="1"/>
                  </p:cNvSpPr>
                  <p:nvPr/>
                </p:nvSpPr>
                <p:spPr bwMode="auto">
                  <a:xfrm>
                    <a:off x="2697" y="8772"/>
                    <a:ext cx="459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dirty="0">
                        <a:latin typeface="Times New Roman" panose="02020603050405020304" pitchFamily="18" charset="0"/>
                      </a:rPr>
                      <a:t>0  1  2   3   4  5  6  7                n-1</a:t>
                    </a:r>
                  </a:p>
                </p:txBody>
              </p:sp>
            </p:grpSp>
          </p:grpSp>
        </p:grpSp>
        <p:grpSp>
          <p:nvGrpSpPr>
            <p:cNvPr id="7" name="Group 38">
              <a:extLst>
                <a:ext uri="{FF2B5EF4-FFF2-40B4-BE49-F238E27FC236}">
                  <a16:creationId xmlns:a16="http://schemas.microsoft.com/office/drawing/2014/main" id="{C3F486F8-98DC-874E-A218-1000E2BC162A}"/>
                </a:ext>
              </a:extLst>
            </p:cNvPr>
            <p:cNvGrpSpPr>
              <a:grpSpLocks/>
            </p:cNvGrpSpPr>
            <p:nvPr/>
          </p:nvGrpSpPr>
          <p:grpSpPr bwMode="auto">
            <a:xfrm>
              <a:off x="3597" y="9864"/>
              <a:ext cx="717" cy="624"/>
              <a:chOff x="3597" y="9864"/>
              <a:chExt cx="717" cy="624"/>
            </a:xfrm>
          </p:grpSpPr>
          <p:sp>
            <p:nvSpPr>
              <p:cNvPr id="12" name="Line 39">
                <a:extLst>
                  <a:ext uri="{FF2B5EF4-FFF2-40B4-BE49-F238E27FC236}">
                    <a16:creationId xmlns:a16="http://schemas.microsoft.com/office/drawing/2014/main" id="{2549BD6F-BFBC-0848-B0E0-A0CC69B0C92D}"/>
                  </a:ext>
                </a:extLst>
              </p:cNvPr>
              <p:cNvSpPr>
                <a:spLocks noChangeShapeType="1"/>
              </p:cNvSpPr>
              <p:nvPr/>
            </p:nvSpPr>
            <p:spPr bwMode="auto">
              <a:xfrm flipV="1">
                <a:off x="395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3" name="Text Box 40">
                <a:extLst>
                  <a:ext uri="{FF2B5EF4-FFF2-40B4-BE49-F238E27FC236}">
                    <a16:creationId xmlns:a16="http://schemas.microsoft.com/office/drawing/2014/main" id="{15430309-E56E-B34B-92BF-2DC3171A2349}"/>
                  </a:ext>
                </a:extLst>
              </p:cNvPr>
              <p:cNvSpPr txBox="1">
                <a:spLocks noChangeArrowheads="1"/>
              </p:cNvSpPr>
              <p:nvPr/>
            </p:nvSpPr>
            <p:spPr bwMode="auto">
              <a:xfrm>
                <a:off x="3597" y="10020"/>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out</a:t>
                </a:r>
              </a:p>
            </p:txBody>
          </p:sp>
        </p:grpSp>
        <p:grpSp>
          <p:nvGrpSpPr>
            <p:cNvPr id="8" name="Group 41">
              <a:extLst>
                <a:ext uri="{FF2B5EF4-FFF2-40B4-BE49-F238E27FC236}">
                  <a16:creationId xmlns:a16="http://schemas.microsoft.com/office/drawing/2014/main" id="{9C44FCBE-9F39-8A44-90A8-28E204394129}"/>
                </a:ext>
              </a:extLst>
            </p:cNvPr>
            <p:cNvGrpSpPr>
              <a:grpSpLocks/>
            </p:cNvGrpSpPr>
            <p:nvPr/>
          </p:nvGrpSpPr>
          <p:grpSpPr bwMode="auto">
            <a:xfrm>
              <a:off x="4857" y="9864"/>
              <a:ext cx="540" cy="624"/>
              <a:chOff x="4857" y="9864"/>
              <a:chExt cx="540" cy="624"/>
            </a:xfrm>
          </p:grpSpPr>
          <p:sp>
            <p:nvSpPr>
              <p:cNvPr id="10" name="Line 42">
                <a:extLst>
                  <a:ext uri="{FF2B5EF4-FFF2-40B4-BE49-F238E27FC236}">
                    <a16:creationId xmlns:a16="http://schemas.microsoft.com/office/drawing/2014/main" id="{841E49D4-8C09-4F4D-9444-31BD715CC48F}"/>
                  </a:ext>
                </a:extLst>
              </p:cNvPr>
              <p:cNvSpPr>
                <a:spLocks noChangeShapeType="1"/>
              </p:cNvSpPr>
              <p:nvPr/>
            </p:nvSpPr>
            <p:spPr bwMode="auto">
              <a:xfrm flipV="1">
                <a:off x="503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1" name="Text Box 43">
                <a:extLst>
                  <a:ext uri="{FF2B5EF4-FFF2-40B4-BE49-F238E27FC236}">
                    <a16:creationId xmlns:a16="http://schemas.microsoft.com/office/drawing/2014/main" id="{606CDCD0-1F86-6C42-B136-1079D547F91B}"/>
                  </a:ext>
                </a:extLst>
              </p:cNvPr>
              <p:cNvSpPr txBox="1">
                <a:spLocks noChangeArrowheads="1"/>
              </p:cNvSpPr>
              <p:nvPr/>
            </p:nvSpPr>
            <p:spPr bwMode="auto">
              <a:xfrm>
                <a:off x="4857" y="100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500" b="1">
                    <a:latin typeface="Times New Roman" panose="02020603050405020304" pitchFamily="18" charset="0"/>
                  </a:rPr>
                  <a:t>in</a:t>
                </a:r>
              </a:p>
            </p:txBody>
          </p:sp>
        </p:grpSp>
        <p:sp>
          <p:nvSpPr>
            <p:cNvPr id="9" name="Text Box 44">
              <a:extLst>
                <a:ext uri="{FF2B5EF4-FFF2-40B4-BE49-F238E27FC236}">
                  <a16:creationId xmlns:a16="http://schemas.microsoft.com/office/drawing/2014/main" id="{C91DC442-60E1-7C4F-96A4-2E670CC1E12F}"/>
                </a:ext>
              </a:extLst>
            </p:cNvPr>
            <p:cNvSpPr txBox="1">
              <a:spLocks noChangeArrowheads="1"/>
            </p:cNvSpPr>
            <p:nvPr/>
          </p:nvSpPr>
          <p:spPr bwMode="auto">
            <a:xfrm>
              <a:off x="4317" y="1033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350" b="1">
                  <a:latin typeface="Times New Roman" panose="02020603050405020304" pitchFamily="18" charset="0"/>
                </a:rPr>
                <a:t>(a)</a:t>
              </a:r>
            </a:p>
          </p:txBody>
        </p:sp>
      </p:grpSp>
      <p:grpSp>
        <p:nvGrpSpPr>
          <p:cNvPr id="48" name="Group 45">
            <a:extLst>
              <a:ext uri="{FF2B5EF4-FFF2-40B4-BE49-F238E27FC236}">
                <a16:creationId xmlns:a16="http://schemas.microsoft.com/office/drawing/2014/main" id="{9B5E116E-DB56-2343-8D33-FA252D00D901}"/>
              </a:ext>
            </a:extLst>
          </p:cNvPr>
          <p:cNvGrpSpPr>
            <a:grpSpLocks/>
          </p:cNvGrpSpPr>
          <p:nvPr/>
        </p:nvGrpSpPr>
        <p:grpSpPr bwMode="auto">
          <a:xfrm>
            <a:off x="6703239" y="3438756"/>
            <a:ext cx="3287166" cy="1197769"/>
            <a:chOff x="2697" y="11580"/>
            <a:chExt cx="4622" cy="1716"/>
          </a:xfrm>
        </p:grpSpPr>
        <p:grpSp>
          <p:nvGrpSpPr>
            <p:cNvPr id="49" name="Group 46">
              <a:extLst>
                <a:ext uri="{FF2B5EF4-FFF2-40B4-BE49-F238E27FC236}">
                  <a16:creationId xmlns:a16="http://schemas.microsoft.com/office/drawing/2014/main" id="{D2E7F396-240A-2B4B-88B9-4FBC618229F3}"/>
                </a:ext>
              </a:extLst>
            </p:cNvPr>
            <p:cNvGrpSpPr>
              <a:grpSpLocks/>
            </p:cNvGrpSpPr>
            <p:nvPr/>
          </p:nvGrpSpPr>
          <p:grpSpPr bwMode="auto">
            <a:xfrm>
              <a:off x="5037" y="12516"/>
              <a:ext cx="717" cy="624"/>
              <a:chOff x="3597" y="9864"/>
              <a:chExt cx="717" cy="624"/>
            </a:xfrm>
          </p:grpSpPr>
          <p:sp>
            <p:nvSpPr>
              <p:cNvPr id="105" name="Line 47">
                <a:extLst>
                  <a:ext uri="{FF2B5EF4-FFF2-40B4-BE49-F238E27FC236}">
                    <a16:creationId xmlns:a16="http://schemas.microsoft.com/office/drawing/2014/main" id="{C8B6541A-6C9B-614A-8146-C1946FA1D4E0}"/>
                  </a:ext>
                </a:extLst>
              </p:cNvPr>
              <p:cNvSpPr>
                <a:spLocks noChangeShapeType="1"/>
              </p:cNvSpPr>
              <p:nvPr/>
            </p:nvSpPr>
            <p:spPr bwMode="auto">
              <a:xfrm flipV="1">
                <a:off x="395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06" name="Text Box 48">
                <a:extLst>
                  <a:ext uri="{FF2B5EF4-FFF2-40B4-BE49-F238E27FC236}">
                    <a16:creationId xmlns:a16="http://schemas.microsoft.com/office/drawing/2014/main" id="{19CF4649-09B4-B745-B8BF-3B92DBA1EDF4}"/>
                  </a:ext>
                </a:extLst>
              </p:cNvPr>
              <p:cNvSpPr txBox="1">
                <a:spLocks noChangeArrowheads="1"/>
              </p:cNvSpPr>
              <p:nvPr/>
            </p:nvSpPr>
            <p:spPr bwMode="auto">
              <a:xfrm>
                <a:off x="3597" y="10020"/>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out</a:t>
                </a:r>
              </a:p>
            </p:txBody>
          </p:sp>
        </p:grpSp>
        <p:grpSp>
          <p:nvGrpSpPr>
            <p:cNvPr id="50" name="Group 49">
              <a:extLst>
                <a:ext uri="{FF2B5EF4-FFF2-40B4-BE49-F238E27FC236}">
                  <a16:creationId xmlns:a16="http://schemas.microsoft.com/office/drawing/2014/main" id="{98B2D60A-0CE5-4D40-B47F-E9835B2EC2DE}"/>
                </a:ext>
              </a:extLst>
            </p:cNvPr>
            <p:cNvGrpSpPr>
              <a:grpSpLocks/>
            </p:cNvGrpSpPr>
            <p:nvPr/>
          </p:nvGrpSpPr>
          <p:grpSpPr bwMode="auto">
            <a:xfrm>
              <a:off x="3417" y="12516"/>
              <a:ext cx="540" cy="624"/>
              <a:chOff x="4857" y="9864"/>
              <a:chExt cx="540" cy="624"/>
            </a:xfrm>
          </p:grpSpPr>
          <p:sp>
            <p:nvSpPr>
              <p:cNvPr id="103" name="Line 50">
                <a:extLst>
                  <a:ext uri="{FF2B5EF4-FFF2-40B4-BE49-F238E27FC236}">
                    <a16:creationId xmlns:a16="http://schemas.microsoft.com/office/drawing/2014/main" id="{298D1394-C7F1-1548-9A42-548DCCAEB9B8}"/>
                  </a:ext>
                </a:extLst>
              </p:cNvPr>
              <p:cNvSpPr>
                <a:spLocks noChangeShapeType="1"/>
              </p:cNvSpPr>
              <p:nvPr/>
            </p:nvSpPr>
            <p:spPr bwMode="auto">
              <a:xfrm flipV="1">
                <a:off x="503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04" name="Text Box 51">
                <a:extLst>
                  <a:ext uri="{FF2B5EF4-FFF2-40B4-BE49-F238E27FC236}">
                    <a16:creationId xmlns:a16="http://schemas.microsoft.com/office/drawing/2014/main" id="{0D1C6794-FFF5-C34C-A39B-30F4E1904BA8}"/>
                  </a:ext>
                </a:extLst>
              </p:cNvPr>
              <p:cNvSpPr txBox="1">
                <a:spLocks noChangeArrowheads="1"/>
              </p:cNvSpPr>
              <p:nvPr/>
            </p:nvSpPr>
            <p:spPr bwMode="auto">
              <a:xfrm>
                <a:off x="4857" y="100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in</a:t>
                </a:r>
              </a:p>
            </p:txBody>
          </p:sp>
        </p:grpSp>
        <p:grpSp>
          <p:nvGrpSpPr>
            <p:cNvPr id="51" name="Group 52">
              <a:extLst>
                <a:ext uri="{FF2B5EF4-FFF2-40B4-BE49-F238E27FC236}">
                  <a16:creationId xmlns:a16="http://schemas.microsoft.com/office/drawing/2014/main" id="{3D72CB45-E85C-984E-BC1B-9A75CAE8869D}"/>
                </a:ext>
              </a:extLst>
            </p:cNvPr>
            <p:cNvGrpSpPr>
              <a:grpSpLocks/>
            </p:cNvGrpSpPr>
            <p:nvPr/>
          </p:nvGrpSpPr>
          <p:grpSpPr bwMode="auto">
            <a:xfrm>
              <a:off x="2697" y="11580"/>
              <a:ext cx="4622" cy="1716"/>
              <a:chOff x="2697" y="11580"/>
              <a:chExt cx="4622" cy="1716"/>
            </a:xfrm>
          </p:grpSpPr>
          <p:grpSp>
            <p:nvGrpSpPr>
              <p:cNvPr id="52" name="Group 53">
                <a:extLst>
                  <a:ext uri="{FF2B5EF4-FFF2-40B4-BE49-F238E27FC236}">
                    <a16:creationId xmlns:a16="http://schemas.microsoft.com/office/drawing/2014/main" id="{517A57B6-541F-B542-94CA-B1ADA5E4768F}"/>
                  </a:ext>
                </a:extLst>
              </p:cNvPr>
              <p:cNvGrpSpPr>
                <a:grpSpLocks/>
              </p:cNvGrpSpPr>
              <p:nvPr/>
            </p:nvGrpSpPr>
            <p:grpSpPr bwMode="auto">
              <a:xfrm>
                <a:off x="2697" y="11580"/>
                <a:ext cx="4622" cy="936"/>
                <a:chOff x="2697" y="12048"/>
                <a:chExt cx="4622" cy="936"/>
              </a:xfrm>
            </p:grpSpPr>
            <p:grpSp>
              <p:nvGrpSpPr>
                <p:cNvPr id="54" name="Group 54">
                  <a:extLst>
                    <a:ext uri="{FF2B5EF4-FFF2-40B4-BE49-F238E27FC236}">
                      <a16:creationId xmlns:a16="http://schemas.microsoft.com/office/drawing/2014/main" id="{C085AB9F-5EC0-0648-9005-41005C9D460D}"/>
                    </a:ext>
                  </a:extLst>
                </p:cNvPr>
                <p:cNvGrpSpPr>
                  <a:grpSpLocks/>
                </p:cNvGrpSpPr>
                <p:nvPr/>
              </p:nvGrpSpPr>
              <p:grpSpPr bwMode="auto">
                <a:xfrm>
                  <a:off x="2697" y="12516"/>
                  <a:ext cx="4500" cy="468"/>
                  <a:chOff x="2697" y="11268"/>
                  <a:chExt cx="4500" cy="468"/>
                </a:xfrm>
              </p:grpSpPr>
              <p:grpSp>
                <p:nvGrpSpPr>
                  <p:cNvPr id="72" name="Group 55">
                    <a:extLst>
                      <a:ext uri="{FF2B5EF4-FFF2-40B4-BE49-F238E27FC236}">
                        <a16:creationId xmlns:a16="http://schemas.microsoft.com/office/drawing/2014/main" id="{57C981C4-1D91-DA48-A163-76AA35BA495D}"/>
                      </a:ext>
                    </a:extLst>
                  </p:cNvPr>
                  <p:cNvGrpSpPr>
                    <a:grpSpLocks/>
                  </p:cNvGrpSpPr>
                  <p:nvPr/>
                </p:nvGrpSpPr>
                <p:grpSpPr bwMode="auto">
                  <a:xfrm>
                    <a:off x="5217" y="11268"/>
                    <a:ext cx="360" cy="468"/>
                    <a:chOff x="3777" y="9240"/>
                    <a:chExt cx="360" cy="468"/>
                  </a:xfrm>
                </p:grpSpPr>
                <p:sp>
                  <p:nvSpPr>
                    <p:cNvPr id="99" name="Line 56">
                      <a:extLst>
                        <a:ext uri="{FF2B5EF4-FFF2-40B4-BE49-F238E27FC236}">
                          <a16:creationId xmlns:a16="http://schemas.microsoft.com/office/drawing/2014/main" id="{D843FA58-D353-F448-97CE-0F2D7151DB1B}"/>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0" name="Line 57">
                      <a:extLst>
                        <a:ext uri="{FF2B5EF4-FFF2-40B4-BE49-F238E27FC236}">
                          <a16:creationId xmlns:a16="http://schemas.microsoft.com/office/drawing/2014/main" id="{754BD32A-FCC1-744F-A2D0-87FFEB7493D4}"/>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1" name="Line 58">
                      <a:extLst>
                        <a:ext uri="{FF2B5EF4-FFF2-40B4-BE49-F238E27FC236}">
                          <a16:creationId xmlns:a16="http://schemas.microsoft.com/office/drawing/2014/main" id="{8957FA6B-AA76-2948-8DBE-59C55A3F8E95}"/>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2" name="Line 59">
                      <a:extLst>
                        <a:ext uri="{FF2B5EF4-FFF2-40B4-BE49-F238E27FC236}">
                          <a16:creationId xmlns:a16="http://schemas.microsoft.com/office/drawing/2014/main" id="{E2A74C3A-F588-8D49-9638-7C8DF88288FA}"/>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73" name="Group 60">
                    <a:extLst>
                      <a:ext uri="{FF2B5EF4-FFF2-40B4-BE49-F238E27FC236}">
                        <a16:creationId xmlns:a16="http://schemas.microsoft.com/office/drawing/2014/main" id="{307C7FD5-E46E-FD4C-BFCB-F95886FC111F}"/>
                      </a:ext>
                    </a:extLst>
                  </p:cNvPr>
                  <p:cNvGrpSpPr>
                    <a:grpSpLocks/>
                  </p:cNvGrpSpPr>
                  <p:nvPr/>
                </p:nvGrpSpPr>
                <p:grpSpPr bwMode="auto">
                  <a:xfrm>
                    <a:off x="2697" y="11268"/>
                    <a:ext cx="360" cy="468"/>
                    <a:chOff x="3777" y="9240"/>
                    <a:chExt cx="360" cy="468"/>
                  </a:xfrm>
                </p:grpSpPr>
                <p:sp>
                  <p:nvSpPr>
                    <p:cNvPr id="95" name="Line 61">
                      <a:extLst>
                        <a:ext uri="{FF2B5EF4-FFF2-40B4-BE49-F238E27FC236}">
                          <a16:creationId xmlns:a16="http://schemas.microsoft.com/office/drawing/2014/main" id="{B9E4A51F-0D0F-6442-9EF8-F7EF4532A297}"/>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6" name="Line 62">
                      <a:extLst>
                        <a:ext uri="{FF2B5EF4-FFF2-40B4-BE49-F238E27FC236}">
                          <a16:creationId xmlns:a16="http://schemas.microsoft.com/office/drawing/2014/main" id="{6BABA341-EDDB-6542-8604-E38ED1FA180D}"/>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7" name="Line 63">
                      <a:extLst>
                        <a:ext uri="{FF2B5EF4-FFF2-40B4-BE49-F238E27FC236}">
                          <a16:creationId xmlns:a16="http://schemas.microsoft.com/office/drawing/2014/main" id="{28657FF4-E230-5341-BEB6-8EC352E18E7A}"/>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8" name="Line 64">
                      <a:extLst>
                        <a:ext uri="{FF2B5EF4-FFF2-40B4-BE49-F238E27FC236}">
                          <a16:creationId xmlns:a16="http://schemas.microsoft.com/office/drawing/2014/main" id="{9FED1BE6-6AA8-2543-96DC-A8D0228C5313}"/>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74" name="Group 65">
                    <a:extLst>
                      <a:ext uri="{FF2B5EF4-FFF2-40B4-BE49-F238E27FC236}">
                        <a16:creationId xmlns:a16="http://schemas.microsoft.com/office/drawing/2014/main" id="{F2D8FA46-A507-E748-B46F-805E6B487E19}"/>
                      </a:ext>
                    </a:extLst>
                  </p:cNvPr>
                  <p:cNvGrpSpPr>
                    <a:grpSpLocks/>
                  </p:cNvGrpSpPr>
                  <p:nvPr/>
                </p:nvGrpSpPr>
                <p:grpSpPr bwMode="auto">
                  <a:xfrm>
                    <a:off x="3057" y="11268"/>
                    <a:ext cx="360" cy="468"/>
                    <a:chOff x="3777" y="9240"/>
                    <a:chExt cx="360" cy="468"/>
                  </a:xfrm>
                </p:grpSpPr>
                <p:sp>
                  <p:nvSpPr>
                    <p:cNvPr id="91" name="Line 66">
                      <a:extLst>
                        <a:ext uri="{FF2B5EF4-FFF2-40B4-BE49-F238E27FC236}">
                          <a16:creationId xmlns:a16="http://schemas.microsoft.com/office/drawing/2014/main" id="{E139D3A9-40E2-8341-8CEE-C700F49B9086}"/>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2" name="Line 67">
                      <a:extLst>
                        <a:ext uri="{FF2B5EF4-FFF2-40B4-BE49-F238E27FC236}">
                          <a16:creationId xmlns:a16="http://schemas.microsoft.com/office/drawing/2014/main" id="{EFE72A6F-5F14-6141-A6A9-CFA47C1E605E}"/>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3" name="Line 68">
                      <a:extLst>
                        <a:ext uri="{FF2B5EF4-FFF2-40B4-BE49-F238E27FC236}">
                          <a16:creationId xmlns:a16="http://schemas.microsoft.com/office/drawing/2014/main" id="{E3DC61A8-5BDF-1F49-B9BA-7600421B28FC}"/>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4" name="Line 69">
                      <a:extLst>
                        <a:ext uri="{FF2B5EF4-FFF2-40B4-BE49-F238E27FC236}">
                          <a16:creationId xmlns:a16="http://schemas.microsoft.com/office/drawing/2014/main" id="{F676C8C6-8485-5848-90DE-7B6EBC9CDEE7}"/>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75" name="Group 70">
                    <a:extLst>
                      <a:ext uri="{FF2B5EF4-FFF2-40B4-BE49-F238E27FC236}">
                        <a16:creationId xmlns:a16="http://schemas.microsoft.com/office/drawing/2014/main" id="{2C18F40D-433C-6440-B651-FF7A11399687}"/>
                      </a:ext>
                    </a:extLst>
                  </p:cNvPr>
                  <p:cNvGrpSpPr>
                    <a:grpSpLocks/>
                  </p:cNvGrpSpPr>
                  <p:nvPr/>
                </p:nvGrpSpPr>
                <p:grpSpPr bwMode="auto">
                  <a:xfrm>
                    <a:off x="5577" y="11268"/>
                    <a:ext cx="360" cy="468"/>
                    <a:chOff x="3777" y="9240"/>
                    <a:chExt cx="360" cy="468"/>
                  </a:xfrm>
                </p:grpSpPr>
                <p:sp>
                  <p:nvSpPr>
                    <p:cNvPr id="87" name="Line 71">
                      <a:extLst>
                        <a:ext uri="{FF2B5EF4-FFF2-40B4-BE49-F238E27FC236}">
                          <a16:creationId xmlns:a16="http://schemas.microsoft.com/office/drawing/2014/main" id="{F17C5875-2572-9C40-8CF1-D3A75EF4A455}"/>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8" name="Line 72">
                      <a:extLst>
                        <a:ext uri="{FF2B5EF4-FFF2-40B4-BE49-F238E27FC236}">
                          <a16:creationId xmlns:a16="http://schemas.microsoft.com/office/drawing/2014/main" id="{F2559CA1-2190-544D-B996-236048C2C5EF}"/>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9" name="Line 73">
                      <a:extLst>
                        <a:ext uri="{FF2B5EF4-FFF2-40B4-BE49-F238E27FC236}">
                          <a16:creationId xmlns:a16="http://schemas.microsoft.com/office/drawing/2014/main" id="{B7BD6CB5-B543-824F-AC78-9EC1E4267BE6}"/>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0" name="Line 74">
                      <a:extLst>
                        <a:ext uri="{FF2B5EF4-FFF2-40B4-BE49-F238E27FC236}">
                          <a16:creationId xmlns:a16="http://schemas.microsoft.com/office/drawing/2014/main" id="{C4BF8440-6CE8-2F4A-A0B4-B6115EE45C06}"/>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76" name="Group 75">
                    <a:extLst>
                      <a:ext uri="{FF2B5EF4-FFF2-40B4-BE49-F238E27FC236}">
                        <a16:creationId xmlns:a16="http://schemas.microsoft.com/office/drawing/2014/main" id="{3AD241C5-51C5-0746-9015-890AEDE97FB9}"/>
                      </a:ext>
                    </a:extLst>
                  </p:cNvPr>
                  <p:cNvGrpSpPr>
                    <a:grpSpLocks/>
                  </p:cNvGrpSpPr>
                  <p:nvPr/>
                </p:nvGrpSpPr>
                <p:grpSpPr bwMode="auto">
                  <a:xfrm>
                    <a:off x="6477" y="11268"/>
                    <a:ext cx="360" cy="468"/>
                    <a:chOff x="3777" y="9240"/>
                    <a:chExt cx="360" cy="468"/>
                  </a:xfrm>
                </p:grpSpPr>
                <p:sp>
                  <p:nvSpPr>
                    <p:cNvPr id="83" name="Line 76">
                      <a:extLst>
                        <a:ext uri="{FF2B5EF4-FFF2-40B4-BE49-F238E27FC236}">
                          <a16:creationId xmlns:a16="http://schemas.microsoft.com/office/drawing/2014/main" id="{622B0BA8-0806-6745-83D4-8242C6C81204}"/>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4" name="Line 77">
                      <a:extLst>
                        <a:ext uri="{FF2B5EF4-FFF2-40B4-BE49-F238E27FC236}">
                          <a16:creationId xmlns:a16="http://schemas.microsoft.com/office/drawing/2014/main" id="{A1BC97A2-25E9-5A42-88A9-88C2358A5568}"/>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5" name="Line 78">
                      <a:extLst>
                        <a:ext uri="{FF2B5EF4-FFF2-40B4-BE49-F238E27FC236}">
                          <a16:creationId xmlns:a16="http://schemas.microsoft.com/office/drawing/2014/main" id="{6A3B671F-7318-7640-8DF3-1F5647F89A1B}"/>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6" name="Line 79">
                      <a:extLst>
                        <a:ext uri="{FF2B5EF4-FFF2-40B4-BE49-F238E27FC236}">
                          <a16:creationId xmlns:a16="http://schemas.microsoft.com/office/drawing/2014/main" id="{CA7380BB-7558-0E4D-B9F5-1C263F42EA85}"/>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77" name="Group 80">
                    <a:extLst>
                      <a:ext uri="{FF2B5EF4-FFF2-40B4-BE49-F238E27FC236}">
                        <a16:creationId xmlns:a16="http://schemas.microsoft.com/office/drawing/2014/main" id="{DA14E9E1-B991-0846-979A-D43BC528BAE0}"/>
                      </a:ext>
                    </a:extLst>
                  </p:cNvPr>
                  <p:cNvGrpSpPr>
                    <a:grpSpLocks/>
                  </p:cNvGrpSpPr>
                  <p:nvPr/>
                </p:nvGrpSpPr>
                <p:grpSpPr bwMode="auto">
                  <a:xfrm>
                    <a:off x="6837" y="11268"/>
                    <a:ext cx="360" cy="468"/>
                    <a:chOff x="3777" y="9240"/>
                    <a:chExt cx="360" cy="468"/>
                  </a:xfrm>
                </p:grpSpPr>
                <p:sp>
                  <p:nvSpPr>
                    <p:cNvPr id="79" name="Line 81">
                      <a:extLst>
                        <a:ext uri="{FF2B5EF4-FFF2-40B4-BE49-F238E27FC236}">
                          <a16:creationId xmlns:a16="http://schemas.microsoft.com/office/drawing/2014/main" id="{AA3A7B2D-0CA1-6947-B5B5-6CAB837BCB77}"/>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0" name="Line 82">
                      <a:extLst>
                        <a:ext uri="{FF2B5EF4-FFF2-40B4-BE49-F238E27FC236}">
                          <a16:creationId xmlns:a16="http://schemas.microsoft.com/office/drawing/2014/main" id="{68489DEA-0AF9-F84F-81EC-D3829D61ED3D}"/>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1" name="Line 83">
                      <a:extLst>
                        <a:ext uri="{FF2B5EF4-FFF2-40B4-BE49-F238E27FC236}">
                          <a16:creationId xmlns:a16="http://schemas.microsoft.com/office/drawing/2014/main" id="{9198C900-9ECF-664F-89D0-8A627EA163AD}"/>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2" name="Line 84">
                      <a:extLst>
                        <a:ext uri="{FF2B5EF4-FFF2-40B4-BE49-F238E27FC236}">
                          <a16:creationId xmlns:a16="http://schemas.microsoft.com/office/drawing/2014/main" id="{6F4F2F76-DD72-764E-B090-22EA4AF48320}"/>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78" name="Line 85">
                    <a:extLst>
                      <a:ext uri="{FF2B5EF4-FFF2-40B4-BE49-F238E27FC236}">
                        <a16:creationId xmlns:a16="http://schemas.microsoft.com/office/drawing/2014/main" id="{2F8A085D-2505-D944-8D22-863F2556C42D}"/>
                      </a:ext>
                    </a:extLst>
                  </p:cNvPr>
                  <p:cNvSpPr>
                    <a:spLocks noChangeShapeType="1"/>
                  </p:cNvSpPr>
                  <p:nvPr/>
                </p:nvSpPr>
                <p:spPr bwMode="auto">
                  <a:xfrm>
                    <a:off x="5937" y="11580"/>
                    <a:ext cx="54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55" name="Group 86">
                  <a:extLst>
                    <a:ext uri="{FF2B5EF4-FFF2-40B4-BE49-F238E27FC236}">
                      <a16:creationId xmlns:a16="http://schemas.microsoft.com/office/drawing/2014/main" id="{A4FC4A49-A26E-EF45-B4D9-F8DBDC9EBC2C}"/>
                    </a:ext>
                  </a:extLst>
                </p:cNvPr>
                <p:cNvGrpSpPr>
                  <a:grpSpLocks/>
                </p:cNvGrpSpPr>
                <p:nvPr/>
              </p:nvGrpSpPr>
              <p:grpSpPr bwMode="auto">
                <a:xfrm>
                  <a:off x="2697" y="12048"/>
                  <a:ext cx="4622" cy="936"/>
                  <a:chOff x="2697" y="10800"/>
                  <a:chExt cx="4622" cy="936"/>
                </a:xfrm>
              </p:grpSpPr>
              <p:grpSp>
                <p:nvGrpSpPr>
                  <p:cNvPr id="56" name="Group 87">
                    <a:extLst>
                      <a:ext uri="{FF2B5EF4-FFF2-40B4-BE49-F238E27FC236}">
                        <a16:creationId xmlns:a16="http://schemas.microsoft.com/office/drawing/2014/main" id="{D607FF6B-9670-D544-9771-E48D5F4FED62}"/>
                      </a:ext>
                    </a:extLst>
                  </p:cNvPr>
                  <p:cNvGrpSpPr>
                    <a:grpSpLocks/>
                  </p:cNvGrpSpPr>
                  <p:nvPr/>
                </p:nvGrpSpPr>
                <p:grpSpPr bwMode="auto">
                  <a:xfrm>
                    <a:off x="2697" y="10800"/>
                    <a:ext cx="4622" cy="936"/>
                    <a:chOff x="2697" y="8772"/>
                    <a:chExt cx="4622" cy="936"/>
                  </a:xfrm>
                </p:grpSpPr>
                <p:grpSp>
                  <p:nvGrpSpPr>
                    <p:cNvPr id="61" name="Group 88">
                      <a:extLst>
                        <a:ext uri="{FF2B5EF4-FFF2-40B4-BE49-F238E27FC236}">
                          <a16:creationId xmlns:a16="http://schemas.microsoft.com/office/drawing/2014/main" id="{2C3479A7-3603-AC44-89AC-BA59F847D968}"/>
                        </a:ext>
                      </a:extLst>
                    </p:cNvPr>
                    <p:cNvGrpSpPr>
                      <a:grpSpLocks/>
                    </p:cNvGrpSpPr>
                    <p:nvPr/>
                  </p:nvGrpSpPr>
                  <p:grpSpPr bwMode="auto">
                    <a:xfrm>
                      <a:off x="2697" y="9240"/>
                      <a:ext cx="4500" cy="468"/>
                      <a:chOff x="2697" y="9240"/>
                      <a:chExt cx="4500" cy="468"/>
                    </a:xfrm>
                  </p:grpSpPr>
                  <p:sp>
                    <p:nvSpPr>
                      <p:cNvPr id="63" name="Line 89">
                        <a:extLst>
                          <a:ext uri="{FF2B5EF4-FFF2-40B4-BE49-F238E27FC236}">
                            <a16:creationId xmlns:a16="http://schemas.microsoft.com/office/drawing/2014/main" id="{5CAEBE88-FFB2-2649-ADE2-FC30130A8A8A}"/>
                          </a:ext>
                        </a:extLst>
                      </p:cNvPr>
                      <p:cNvSpPr>
                        <a:spLocks noChangeShapeType="1"/>
                      </p:cNvSpPr>
                      <p:nvPr/>
                    </p:nvSpPr>
                    <p:spPr bwMode="auto">
                      <a:xfrm>
                        <a:off x="2697" y="9240"/>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4" name="Line 90">
                        <a:extLst>
                          <a:ext uri="{FF2B5EF4-FFF2-40B4-BE49-F238E27FC236}">
                            <a16:creationId xmlns:a16="http://schemas.microsoft.com/office/drawing/2014/main" id="{C83E701D-E5BA-7840-B400-C4427E6C9FDF}"/>
                          </a:ext>
                        </a:extLst>
                      </p:cNvPr>
                      <p:cNvSpPr>
                        <a:spLocks noChangeShapeType="1"/>
                      </p:cNvSpPr>
                      <p:nvPr/>
                    </p:nvSpPr>
                    <p:spPr bwMode="auto">
                      <a:xfrm>
                        <a:off x="2697" y="9708"/>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5" name="Line 91">
                        <a:extLst>
                          <a:ext uri="{FF2B5EF4-FFF2-40B4-BE49-F238E27FC236}">
                            <a16:creationId xmlns:a16="http://schemas.microsoft.com/office/drawing/2014/main" id="{339DFE1B-9556-2A49-803B-9C6B664E9B2B}"/>
                          </a:ext>
                        </a:extLst>
                      </p:cNvPr>
                      <p:cNvSpPr>
                        <a:spLocks noChangeShapeType="1"/>
                      </p:cNvSpPr>
                      <p:nvPr/>
                    </p:nvSpPr>
                    <p:spPr bwMode="auto">
                      <a:xfrm>
                        <a:off x="26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6" name="Line 92">
                        <a:extLst>
                          <a:ext uri="{FF2B5EF4-FFF2-40B4-BE49-F238E27FC236}">
                            <a16:creationId xmlns:a16="http://schemas.microsoft.com/office/drawing/2014/main" id="{52754E31-C19B-0A49-A501-AEAF421F788C}"/>
                          </a:ext>
                        </a:extLst>
                      </p:cNvPr>
                      <p:cNvSpPr>
                        <a:spLocks noChangeShapeType="1"/>
                      </p:cNvSpPr>
                      <p:nvPr/>
                    </p:nvSpPr>
                    <p:spPr bwMode="auto">
                      <a:xfrm>
                        <a:off x="71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7" name="Line 93">
                        <a:extLst>
                          <a:ext uri="{FF2B5EF4-FFF2-40B4-BE49-F238E27FC236}">
                            <a16:creationId xmlns:a16="http://schemas.microsoft.com/office/drawing/2014/main" id="{334BD8AE-D30C-444F-9C25-EA781E1598D6}"/>
                          </a:ext>
                        </a:extLst>
                      </p:cNvPr>
                      <p:cNvSpPr>
                        <a:spLocks noChangeShapeType="1"/>
                      </p:cNvSpPr>
                      <p:nvPr/>
                    </p:nvSpPr>
                    <p:spPr bwMode="auto">
                      <a:xfrm>
                        <a:off x="30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8" name="Line 94">
                        <a:extLst>
                          <a:ext uri="{FF2B5EF4-FFF2-40B4-BE49-F238E27FC236}">
                            <a16:creationId xmlns:a16="http://schemas.microsoft.com/office/drawing/2014/main" id="{0CD92FEB-F81B-D248-84A2-232783567345}"/>
                          </a:ext>
                        </a:extLst>
                      </p:cNvPr>
                      <p:cNvSpPr>
                        <a:spLocks noChangeShapeType="1"/>
                      </p:cNvSpPr>
                      <p:nvPr/>
                    </p:nvSpPr>
                    <p:spPr bwMode="auto">
                      <a:xfrm>
                        <a:off x="34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9" name="Line 95">
                        <a:extLst>
                          <a:ext uri="{FF2B5EF4-FFF2-40B4-BE49-F238E27FC236}">
                            <a16:creationId xmlns:a16="http://schemas.microsoft.com/office/drawing/2014/main" id="{EE455E1F-574E-C04B-8B2C-512CD0AEC9B0}"/>
                          </a:ext>
                        </a:extLst>
                      </p:cNvPr>
                      <p:cNvSpPr>
                        <a:spLocks noChangeShapeType="1"/>
                      </p:cNvSpPr>
                      <p:nvPr/>
                    </p:nvSpPr>
                    <p:spPr bwMode="auto">
                      <a:xfrm>
                        <a:off x="52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0" name="Line 96">
                        <a:extLst>
                          <a:ext uri="{FF2B5EF4-FFF2-40B4-BE49-F238E27FC236}">
                            <a16:creationId xmlns:a16="http://schemas.microsoft.com/office/drawing/2014/main" id="{777DEC0C-DDD3-314B-9193-931F498AAEFA}"/>
                          </a:ext>
                        </a:extLst>
                      </p:cNvPr>
                      <p:cNvSpPr>
                        <a:spLocks noChangeShapeType="1"/>
                      </p:cNvSpPr>
                      <p:nvPr/>
                    </p:nvSpPr>
                    <p:spPr bwMode="auto">
                      <a:xfrm>
                        <a:off x="55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1" name="Line 97">
                        <a:extLst>
                          <a:ext uri="{FF2B5EF4-FFF2-40B4-BE49-F238E27FC236}">
                            <a16:creationId xmlns:a16="http://schemas.microsoft.com/office/drawing/2014/main" id="{F8D90DEE-6AFB-4D49-9563-C1DB5643AF42}"/>
                          </a:ext>
                        </a:extLst>
                      </p:cNvPr>
                      <p:cNvSpPr>
                        <a:spLocks noChangeShapeType="1"/>
                      </p:cNvSpPr>
                      <p:nvPr/>
                    </p:nvSpPr>
                    <p:spPr bwMode="auto">
                      <a:xfrm>
                        <a:off x="68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62" name="Text Box 98">
                      <a:extLst>
                        <a:ext uri="{FF2B5EF4-FFF2-40B4-BE49-F238E27FC236}">
                          <a16:creationId xmlns:a16="http://schemas.microsoft.com/office/drawing/2014/main" id="{5BF27DED-2160-6441-8FA1-C08AA6A5D9B9}"/>
                        </a:ext>
                      </a:extLst>
                    </p:cNvPr>
                    <p:cNvSpPr txBox="1">
                      <a:spLocks noChangeArrowheads="1"/>
                    </p:cNvSpPr>
                    <p:nvPr/>
                  </p:nvSpPr>
                  <p:spPr bwMode="auto">
                    <a:xfrm>
                      <a:off x="2697" y="8772"/>
                      <a:ext cx="4622"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dirty="0">
                          <a:latin typeface="Times New Roman" panose="02020603050405020304" pitchFamily="18" charset="0"/>
                        </a:rPr>
                        <a:t>0  1  2   3   4  5  6  7                n-1</a:t>
                      </a:r>
                    </a:p>
                  </p:txBody>
                </p:sp>
              </p:grpSp>
              <p:sp>
                <p:nvSpPr>
                  <p:cNvPr id="57" name="Line 99">
                    <a:extLst>
                      <a:ext uri="{FF2B5EF4-FFF2-40B4-BE49-F238E27FC236}">
                        <a16:creationId xmlns:a16="http://schemas.microsoft.com/office/drawing/2014/main" id="{CB343FFA-D785-9E48-A77F-2CEAC2BE2748}"/>
                      </a:ext>
                    </a:extLst>
                  </p:cNvPr>
                  <p:cNvSpPr>
                    <a:spLocks noChangeShapeType="1"/>
                  </p:cNvSpPr>
                  <p:nvPr/>
                </p:nvSpPr>
                <p:spPr bwMode="auto">
                  <a:xfrm>
                    <a:off x="377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8" name="Line 100">
                    <a:extLst>
                      <a:ext uri="{FF2B5EF4-FFF2-40B4-BE49-F238E27FC236}">
                        <a16:creationId xmlns:a16="http://schemas.microsoft.com/office/drawing/2014/main" id="{E80DE89E-4315-D243-BDED-5B3D426A3AEC}"/>
                      </a:ext>
                    </a:extLst>
                  </p:cNvPr>
                  <p:cNvSpPr>
                    <a:spLocks noChangeShapeType="1"/>
                  </p:cNvSpPr>
                  <p:nvPr/>
                </p:nvSpPr>
                <p:spPr bwMode="auto">
                  <a:xfrm>
                    <a:off x="413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9" name="Line 101">
                    <a:extLst>
                      <a:ext uri="{FF2B5EF4-FFF2-40B4-BE49-F238E27FC236}">
                        <a16:creationId xmlns:a16="http://schemas.microsoft.com/office/drawing/2014/main" id="{B342CED9-8BFC-3D43-8691-E3338DBB3A70}"/>
                      </a:ext>
                    </a:extLst>
                  </p:cNvPr>
                  <p:cNvSpPr>
                    <a:spLocks noChangeShapeType="1"/>
                  </p:cNvSpPr>
                  <p:nvPr/>
                </p:nvSpPr>
                <p:spPr bwMode="auto">
                  <a:xfrm>
                    <a:off x="449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0" name="Line 102">
                    <a:extLst>
                      <a:ext uri="{FF2B5EF4-FFF2-40B4-BE49-F238E27FC236}">
                        <a16:creationId xmlns:a16="http://schemas.microsoft.com/office/drawing/2014/main" id="{FB2896F1-2351-2843-855B-CFE0234F1B83}"/>
                      </a:ext>
                    </a:extLst>
                  </p:cNvPr>
                  <p:cNvSpPr>
                    <a:spLocks noChangeShapeType="1"/>
                  </p:cNvSpPr>
                  <p:nvPr/>
                </p:nvSpPr>
                <p:spPr bwMode="auto">
                  <a:xfrm>
                    <a:off x="485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sp>
            <p:nvSpPr>
              <p:cNvPr id="53" name="Text Box 103">
                <a:extLst>
                  <a:ext uri="{FF2B5EF4-FFF2-40B4-BE49-F238E27FC236}">
                    <a16:creationId xmlns:a16="http://schemas.microsoft.com/office/drawing/2014/main" id="{925A1F19-EDED-594A-B2FB-2EE1AB019ADE}"/>
                  </a:ext>
                </a:extLst>
              </p:cNvPr>
              <p:cNvSpPr txBox="1">
                <a:spLocks noChangeArrowheads="1"/>
              </p:cNvSpPr>
              <p:nvPr/>
            </p:nvSpPr>
            <p:spPr bwMode="auto">
              <a:xfrm>
                <a:off x="4137" y="1282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350" b="1">
                    <a:latin typeface="Times New Roman" panose="02020603050405020304" pitchFamily="18" charset="0"/>
                  </a:rPr>
                  <a:t>(b)</a:t>
                </a:r>
              </a:p>
            </p:txBody>
          </p:sp>
        </p:grpSp>
      </p:grpSp>
      <p:sp>
        <p:nvSpPr>
          <p:cNvPr id="107" name="Text Box 104">
            <a:extLst>
              <a:ext uri="{FF2B5EF4-FFF2-40B4-BE49-F238E27FC236}">
                <a16:creationId xmlns:a16="http://schemas.microsoft.com/office/drawing/2014/main" id="{90B7A5EE-2BD2-BA41-AD3D-06626A6F9397}"/>
              </a:ext>
            </a:extLst>
          </p:cNvPr>
          <p:cNvSpPr txBox="1">
            <a:spLocks noChangeArrowheads="1"/>
          </p:cNvSpPr>
          <p:nvPr/>
        </p:nvSpPr>
        <p:spPr bwMode="auto">
          <a:xfrm>
            <a:off x="4142920" y="5072588"/>
            <a:ext cx="4400550" cy="1197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500" b="1">
                <a:latin typeface="Times New Roman" panose="02020603050405020304" pitchFamily="18" charset="0"/>
              </a:rPr>
              <a:t>  </a:t>
            </a:r>
            <a:r>
              <a:rPr lang="zh-CN" altLang="en-US" sz="1500" b="1">
                <a:latin typeface="Times New Roman" panose="02020603050405020304" pitchFamily="18" charset="0"/>
              </a:rPr>
              <a:t>其中，</a:t>
            </a:r>
            <a:r>
              <a:rPr lang="en-US" altLang="zh-CN" sz="1500" b="1">
                <a:latin typeface="Times New Roman" panose="02020603050405020304" pitchFamily="18" charset="0"/>
              </a:rPr>
              <a:t>in</a:t>
            </a:r>
            <a:r>
              <a:rPr lang="zh-CN" altLang="en-US" sz="1500" b="1">
                <a:latin typeface="Times New Roman" panose="02020603050405020304" pitchFamily="18" charset="0"/>
              </a:rPr>
              <a:t>表示存数据位置，</a:t>
            </a:r>
            <a:r>
              <a:rPr lang="en-US" altLang="zh-CN" sz="1500" b="1">
                <a:latin typeface="Times New Roman" panose="02020603050405020304" pitchFamily="18" charset="0"/>
              </a:rPr>
              <a:t>out</a:t>
            </a:r>
            <a:r>
              <a:rPr lang="zh-CN" altLang="en-US" sz="1500" b="1">
                <a:latin typeface="Times New Roman" panose="02020603050405020304" pitchFamily="18" charset="0"/>
              </a:rPr>
              <a:t>表示取数据位置</a:t>
            </a:r>
          </a:p>
          <a:p>
            <a:pPr algn="just">
              <a:spcBef>
                <a:spcPct val="0"/>
              </a:spcBef>
              <a:buClrTx/>
              <a:buSzTx/>
              <a:buFontTx/>
              <a:buNone/>
            </a:pPr>
            <a:r>
              <a:rPr lang="zh-CN" altLang="en-US" sz="1500" b="1">
                <a:latin typeface="Times New Roman" panose="02020603050405020304" pitchFamily="18" charset="0"/>
              </a:rPr>
              <a:t>    </a:t>
            </a:r>
          </a:p>
          <a:p>
            <a:pPr algn="just">
              <a:spcBef>
                <a:spcPct val="0"/>
              </a:spcBef>
              <a:buClrTx/>
              <a:buSzTx/>
              <a:buFontTx/>
              <a:buNone/>
            </a:pPr>
            <a:r>
              <a:rPr lang="zh-CN" altLang="en-US" sz="1500" b="1">
                <a:latin typeface="Times New Roman" panose="02020603050405020304" pitchFamily="18" charset="0"/>
              </a:rPr>
              <a:t>             ：被占用单元 ，      ：空存储单元</a:t>
            </a:r>
          </a:p>
          <a:p>
            <a:pPr algn="just">
              <a:spcBef>
                <a:spcPct val="0"/>
              </a:spcBef>
              <a:buClrTx/>
              <a:buSzTx/>
              <a:buFontTx/>
              <a:buNone/>
            </a:pPr>
            <a:endParaRPr lang="zh-CN" altLang="en-US" sz="1500" b="1">
              <a:latin typeface="Times New Roman" panose="02020603050405020304" pitchFamily="18" charset="0"/>
            </a:endParaRPr>
          </a:p>
          <a:p>
            <a:pPr algn="just">
              <a:spcBef>
                <a:spcPct val="0"/>
              </a:spcBef>
              <a:buClrTx/>
              <a:buSzTx/>
              <a:buFontTx/>
              <a:buNone/>
            </a:pPr>
            <a:r>
              <a:rPr lang="zh-CN" altLang="en-US" sz="1500" b="1">
                <a:latin typeface="Times New Roman" panose="02020603050405020304" pitchFamily="18" charset="0"/>
              </a:rPr>
              <a:t>         </a:t>
            </a:r>
          </a:p>
        </p:txBody>
      </p:sp>
      <p:grpSp>
        <p:nvGrpSpPr>
          <p:cNvPr id="108" name="Group 105">
            <a:extLst>
              <a:ext uri="{FF2B5EF4-FFF2-40B4-BE49-F238E27FC236}">
                <a16:creationId xmlns:a16="http://schemas.microsoft.com/office/drawing/2014/main" id="{C4AC9326-867E-E540-8A08-6F1280C3F81D}"/>
              </a:ext>
            </a:extLst>
          </p:cNvPr>
          <p:cNvGrpSpPr>
            <a:grpSpLocks/>
          </p:cNvGrpSpPr>
          <p:nvPr/>
        </p:nvGrpSpPr>
        <p:grpSpPr bwMode="auto">
          <a:xfrm>
            <a:off x="4542971" y="5527407"/>
            <a:ext cx="238125" cy="326231"/>
            <a:chOff x="1687" y="2768"/>
            <a:chExt cx="200" cy="274"/>
          </a:xfrm>
        </p:grpSpPr>
        <p:sp>
          <p:nvSpPr>
            <p:cNvPr id="109" name="Rectangle 106">
              <a:extLst>
                <a:ext uri="{FF2B5EF4-FFF2-40B4-BE49-F238E27FC236}">
                  <a16:creationId xmlns:a16="http://schemas.microsoft.com/office/drawing/2014/main" id="{01CBD6CF-E14B-BE48-A02D-E13762E09375}"/>
                </a:ext>
              </a:extLst>
            </p:cNvPr>
            <p:cNvSpPr>
              <a:spLocks noChangeArrowheads="1"/>
            </p:cNvSpPr>
            <p:nvPr/>
          </p:nvSpPr>
          <p:spPr bwMode="auto">
            <a:xfrm>
              <a:off x="1687" y="2768"/>
              <a:ext cx="200" cy="2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10" name="Line 107">
              <a:extLst>
                <a:ext uri="{FF2B5EF4-FFF2-40B4-BE49-F238E27FC236}">
                  <a16:creationId xmlns:a16="http://schemas.microsoft.com/office/drawing/2014/main" id="{87C42533-1E59-E742-AE8D-1931CC4DA36E}"/>
                </a:ext>
              </a:extLst>
            </p:cNvPr>
            <p:cNvSpPr>
              <a:spLocks noChangeShapeType="1"/>
            </p:cNvSpPr>
            <p:nvPr/>
          </p:nvSpPr>
          <p:spPr bwMode="auto">
            <a:xfrm flipH="1">
              <a:off x="1687" y="2768"/>
              <a:ext cx="100"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1" name="Line 108">
              <a:extLst>
                <a:ext uri="{FF2B5EF4-FFF2-40B4-BE49-F238E27FC236}">
                  <a16:creationId xmlns:a16="http://schemas.microsoft.com/office/drawing/2014/main" id="{97F18C25-E787-114B-B19E-3BC68D4C82FB}"/>
                </a:ext>
              </a:extLst>
            </p:cNvPr>
            <p:cNvSpPr>
              <a:spLocks noChangeShapeType="1"/>
            </p:cNvSpPr>
            <p:nvPr/>
          </p:nvSpPr>
          <p:spPr bwMode="auto">
            <a:xfrm flipH="1">
              <a:off x="1687" y="2768"/>
              <a:ext cx="200"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2" name="Line 109">
              <a:extLst>
                <a:ext uri="{FF2B5EF4-FFF2-40B4-BE49-F238E27FC236}">
                  <a16:creationId xmlns:a16="http://schemas.microsoft.com/office/drawing/2014/main" id="{59A34E8D-1C55-8C44-A9C8-ECB4C1530F9E}"/>
                </a:ext>
              </a:extLst>
            </p:cNvPr>
            <p:cNvSpPr>
              <a:spLocks noChangeShapeType="1"/>
            </p:cNvSpPr>
            <p:nvPr/>
          </p:nvSpPr>
          <p:spPr bwMode="auto">
            <a:xfrm flipH="1">
              <a:off x="1687" y="2859"/>
              <a:ext cx="200"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3" name="Line 110">
              <a:extLst>
                <a:ext uri="{FF2B5EF4-FFF2-40B4-BE49-F238E27FC236}">
                  <a16:creationId xmlns:a16="http://schemas.microsoft.com/office/drawing/2014/main" id="{495C8C96-4344-2747-A927-2E7FA994AC7C}"/>
                </a:ext>
              </a:extLst>
            </p:cNvPr>
            <p:cNvSpPr>
              <a:spLocks noChangeShapeType="1"/>
            </p:cNvSpPr>
            <p:nvPr/>
          </p:nvSpPr>
          <p:spPr bwMode="auto">
            <a:xfrm flipH="1">
              <a:off x="1787" y="2951"/>
              <a:ext cx="100"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114" name="Rectangle 111">
            <a:extLst>
              <a:ext uri="{FF2B5EF4-FFF2-40B4-BE49-F238E27FC236}">
                <a16:creationId xmlns:a16="http://schemas.microsoft.com/office/drawing/2014/main" id="{A0E3A36F-3663-0C43-8E2D-38700B37AF8C}"/>
              </a:ext>
            </a:extLst>
          </p:cNvPr>
          <p:cNvSpPr>
            <a:spLocks noChangeArrowheads="1"/>
          </p:cNvSpPr>
          <p:nvPr/>
        </p:nvSpPr>
        <p:spPr bwMode="auto">
          <a:xfrm>
            <a:off x="6200322" y="5527407"/>
            <a:ext cx="236935" cy="326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16" name="Rectangle 5">
            <a:extLst>
              <a:ext uri="{FF2B5EF4-FFF2-40B4-BE49-F238E27FC236}">
                <a16:creationId xmlns:a16="http://schemas.microsoft.com/office/drawing/2014/main" id="{043A2A6B-E801-3041-8FEC-BAFD269A067A}"/>
              </a:ext>
            </a:extLst>
          </p:cNvPr>
          <p:cNvSpPr>
            <a:spLocks noChangeArrowheads="1"/>
          </p:cNvSpPr>
          <p:nvPr/>
        </p:nvSpPr>
        <p:spPr bwMode="auto">
          <a:xfrm>
            <a:off x="1470713" y="248924"/>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Tree>
    <p:extLst>
      <p:ext uri="{BB962C8B-B14F-4D97-AF65-F5344CB8AC3E}">
        <p14:creationId xmlns:p14="http://schemas.microsoft.com/office/powerpoint/2010/main" val="258296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 Box 2">
            <a:extLst>
              <a:ext uri="{FF2B5EF4-FFF2-40B4-BE49-F238E27FC236}">
                <a16:creationId xmlns:a16="http://schemas.microsoft.com/office/drawing/2014/main" id="{ADA63E37-BA3B-2F44-BA2A-6F7924505F73}"/>
              </a:ext>
            </a:extLst>
          </p:cNvPr>
          <p:cNvSpPr txBox="1">
            <a:spLocks noChangeArrowheads="1"/>
          </p:cNvSpPr>
          <p:nvPr/>
        </p:nvSpPr>
        <p:spPr bwMode="auto">
          <a:xfrm>
            <a:off x="3207546" y="5912036"/>
            <a:ext cx="821531" cy="25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350" b="1">
                <a:solidFill>
                  <a:srgbClr val="003300"/>
                </a:solidFill>
                <a:latin typeface="Times New Roman" panose="02020603050405020304" pitchFamily="18" charset="0"/>
              </a:rPr>
              <a:t>(a)  </a:t>
            </a:r>
            <a:r>
              <a:rPr lang="zh-CN" altLang="en-US" sz="1350" b="1">
                <a:solidFill>
                  <a:srgbClr val="003300"/>
                </a:solidFill>
                <a:latin typeface="Times New Roman" panose="02020603050405020304" pitchFamily="18" charset="0"/>
              </a:rPr>
              <a:t>生产者</a:t>
            </a:r>
          </a:p>
        </p:txBody>
      </p:sp>
      <p:sp>
        <p:nvSpPr>
          <p:cNvPr id="116" name="Text Box 3">
            <a:extLst>
              <a:ext uri="{FF2B5EF4-FFF2-40B4-BE49-F238E27FC236}">
                <a16:creationId xmlns:a16="http://schemas.microsoft.com/office/drawing/2014/main" id="{0B325191-1E3C-034C-BC71-84B3760B9D5B}"/>
              </a:ext>
            </a:extLst>
          </p:cNvPr>
          <p:cNvSpPr txBox="1">
            <a:spLocks noChangeArrowheads="1"/>
          </p:cNvSpPr>
          <p:nvPr/>
        </p:nvSpPr>
        <p:spPr bwMode="auto">
          <a:xfrm>
            <a:off x="7984331" y="5907274"/>
            <a:ext cx="10715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solidFill>
                  <a:srgbClr val="003300"/>
                </a:solidFill>
                <a:latin typeface="Times New Roman" panose="02020603050405020304" pitchFamily="18" charset="0"/>
              </a:rPr>
              <a:t>(b)  </a:t>
            </a:r>
            <a:r>
              <a:rPr lang="zh-CN" altLang="en-US" sz="1200" b="1">
                <a:solidFill>
                  <a:srgbClr val="003300"/>
                </a:solidFill>
                <a:latin typeface="Times New Roman" panose="02020603050405020304" pitchFamily="18" charset="0"/>
              </a:rPr>
              <a:t>消费者</a:t>
            </a:r>
          </a:p>
        </p:txBody>
      </p:sp>
      <p:sp>
        <p:nvSpPr>
          <p:cNvPr id="117" name="Text Box 4">
            <a:extLst>
              <a:ext uri="{FF2B5EF4-FFF2-40B4-BE49-F238E27FC236}">
                <a16:creationId xmlns:a16="http://schemas.microsoft.com/office/drawing/2014/main" id="{F8B543CC-854F-D44A-AD9D-214B666887FB}"/>
              </a:ext>
            </a:extLst>
          </p:cNvPr>
          <p:cNvSpPr txBox="1">
            <a:spLocks noChangeArrowheads="1"/>
          </p:cNvSpPr>
          <p:nvPr/>
        </p:nvSpPr>
        <p:spPr bwMode="auto">
          <a:xfrm>
            <a:off x="8292703" y="1743658"/>
            <a:ext cx="30837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无</a:t>
            </a:r>
          </a:p>
        </p:txBody>
      </p:sp>
      <p:sp>
        <p:nvSpPr>
          <p:cNvPr id="118" name="Line 5">
            <a:extLst>
              <a:ext uri="{FF2B5EF4-FFF2-40B4-BE49-F238E27FC236}">
                <a16:creationId xmlns:a16="http://schemas.microsoft.com/office/drawing/2014/main" id="{8298EDFF-317F-AF49-80D6-C30A6B6A6CBC}"/>
              </a:ext>
            </a:extLst>
          </p:cNvPr>
          <p:cNvSpPr>
            <a:spLocks noChangeShapeType="1"/>
          </p:cNvSpPr>
          <p:nvPr/>
        </p:nvSpPr>
        <p:spPr bwMode="auto">
          <a:xfrm>
            <a:off x="8395097" y="1962733"/>
            <a:ext cx="10358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19" name="Line 6">
            <a:extLst>
              <a:ext uri="{FF2B5EF4-FFF2-40B4-BE49-F238E27FC236}">
                <a16:creationId xmlns:a16="http://schemas.microsoft.com/office/drawing/2014/main" id="{103938FF-AB34-8841-856E-FF954B82B29B}"/>
              </a:ext>
            </a:extLst>
          </p:cNvPr>
          <p:cNvSpPr>
            <a:spLocks noChangeShapeType="1"/>
          </p:cNvSpPr>
          <p:nvPr/>
        </p:nvSpPr>
        <p:spPr bwMode="auto">
          <a:xfrm>
            <a:off x="9114234" y="1524584"/>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20" name="Text Box 7">
            <a:extLst>
              <a:ext uri="{FF2B5EF4-FFF2-40B4-BE49-F238E27FC236}">
                <a16:creationId xmlns:a16="http://schemas.microsoft.com/office/drawing/2014/main" id="{7E88D31E-3045-D04E-9270-9F52A8622B44}"/>
              </a:ext>
            </a:extLst>
          </p:cNvPr>
          <p:cNvSpPr txBox="1">
            <a:spLocks noChangeArrowheads="1"/>
          </p:cNvSpPr>
          <p:nvPr/>
        </p:nvSpPr>
        <p:spPr bwMode="auto">
          <a:xfrm>
            <a:off x="8598693" y="1757945"/>
            <a:ext cx="1428750" cy="414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等待资源，阻塞</a:t>
            </a:r>
          </a:p>
        </p:txBody>
      </p:sp>
      <p:sp>
        <p:nvSpPr>
          <p:cNvPr id="121" name="Line 8">
            <a:extLst>
              <a:ext uri="{FF2B5EF4-FFF2-40B4-BE49-F238E27FC236}">
                <a16:creationId xmlns:a16="http://schemas.microsoft.com/office/drawing/2014/main" id="{2114079E-F24D-0C4E-9A55-2F786E2D09E9}"/>
              </a:ext>
            </a:extLst>
          </p:cNvPr>
          <p:cNvSpPr>
            <a:spLocks noChangeShapeType="1"/>
          </p:cNvSpPr>
          <p:nvPr/>
        </p:nvSpPr>
        <p:spPr bwMode="auto">
          <a:xfrm flipV="1">
            <a:off x="8498681" y="1524583"/>
            <a:ext cx="0" cy="438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22" name="Line 9">
            <a:extLst>
              <a:ext uri="{FF2B5EF4-FFF2-40B4-BE49-F238E27FC236}">
                <a16:creationId xmlns:a16="http://schemas.microsoft.com/office/drawing/2014/main" id="{8B535C90-EFEC-1242-85BF-30E2D7C0DBE2}"/>
              </a:ext>
            </a:extLst>
          </p:cNvPr>
          <p:cNvSpPr>
            <a:spLocks noChangeShapeType="1"/>
          </p:cNvSpPr>
          <p:nvPr/>
        </p:nvSpPr>
        <p:spPr bwMode="auto">
          <a:xfrm>
            <a:off x="8498680" y="1524583"/>
            <a:ext cx="6155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23" name="Line 10">
            <a:extLst>
              <a:ext uri="{FF2B5EF4-FFF2-40B4-BE49-F238E27FC236}">
                <a16:creationId xmlns:a16="http://schemas.microsoft.com/office/drawing/2014/main" id="{BF293EBD-7F3D-3241-8D98-359C82B708DB}"/>
              </a:ext>
            </a:extLst>
          </p:cNvPr>
          <p:cNvSpPr>
            <a:spLocks noChangeShapeType="1"/>
          </p:cNvSpPr>
          <p:nvPr/>
        </p:nvSpPr>
        <p:spPr bwMode="auto">
          <a:xfrm>
            <a:off x="9113044" y="2157995"/>
            <a:ext cx="1191" cy="133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24" name="Text Box 11">
            <a:extLst>
              <a:ext uri="{FF2B5EF4-FFF2-40B4-BE49-F238E27FC236}">
                <a16:creationId xmlns:a16="http://schemas.microsoft.com/office/drawing/2014/main" id="{04B19D72-AB46-6545-992B-14FED620F1B8}"/>
              </a:ext>
            </a:extLst>
          </p:cNvPr>
          <p:cNvSpPr txBox="1">
            <a:spLocks noChangeArrowheads="1"/>
          </p:cNvSpPr>
          <p:nvPr/>
        </p:nvSpPr>
        <p:spPr bwMode="auto">
          <a:xfrm>
            <a:off x="8805863" y="2291346"/>
            <a:ext cx="691644"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被唤醒</a:t>
            </a:r>
          </a:p>
        </p:txBody>
      </p:sp>
      <p:sp>
        <p:nvSpPr>
          <p:cNvPr id="125" name="Line 12">
            <a:extLst>
              <a:ext uri="{FF2B5EF4-FFF2-40B4-BE49-F238E27FC236}">
                <a16:creationId xmlns:a16="http://schemas.microsoft.com/office/drawing/2014/main" id="{AA94119C-2E08-9045-AC00-5250F687BC6E}"/>
              </a:ext>
            </a:extLst>
          </p:cNvPr>
          <p:cNvSpPr>
            <a:spLocks noChangeShapeType="1"/>
          </p:cNvSpPr>
          <p:nvPr/>
        </p:nvSpPr>
        <p:spPr bwMode="auto">
          <a:xfrm>
            <a:off x="9114234" y="2619957"/>
            <a:ext cx="0" cy="109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26" name="Line 13">
            <a:extLst>
              <a:ext uri="{FF2B5EF4-FFF2-40B4-BE49-F238E27FC236}">
                <a16:creationId xmlns:a16="http://schemas.microsoft.com/office/drawing/2014/main" id="{241584E7-5E8F-3349-ACB6-A82F8700B649}"/>
              </a:ext>
            </a:extLst>
          </p:cNvPr>
          <p:cNvSpPr>
            <a:spLocks noChangeShapeType="1"/>
          </p:cNvSpPr>
          <p:nvPr/>
        </p:nvSpPr>
        <p:spPr bwMode="auto">
          <a:xfrm flipH="1">
            <a:off x="7985524" y="2400883"/>
            <a:ext cx="6155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27" name="Text Box 14">
            <a:extLst>
              <a:ext uri="{FF2B5EF4-FFF2-40B4-BE49-F238E27FC236}">
                <a16:creationId xmlns:a16="http://schemas.microsoft.com/office/drawing/2014/main" id="{86537EC2-D624-C74A-A8D5-99B80FADC159}"/>
              </a:ext>
            </a:extLst>
          </p:cNvPr>
          <p:cNvSpPr txBox="1">
            <a:spLocks noChangeArrowheads="1"/>
          </p:cNvSpPr>
          <p:nvPr/>
        </p:nvSpPr>
        <p:spPr bwMode="auto">
          <a:xfrm>
            <a:off x="8190309" y="2510421"/>
            <a:ext cx="30837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否</a:t>
            </a:r>
          </a:p>
        </p:txBody>
      </p:sp>
      <p:sp>
        <p:nvSpPr>
          <p:cNvPr id="128" name="Line 15">
            <a:extLst>
              <a:ext uri="{FF2B5EF4-FFF2-40B4-BE49-F238E27FC236}">
                <a16:creationId xmlns:a16="http://schemas.microsoft.com/office/drawing/2014/main" id="{A63A401E-77F7-E448-BC25-96E49481B14E}"/>
              </a:ext>
            </a:extLst>
          </p:cNvPr>
          <p:cNvSpPr>
            <a:spLocks noChangeShapeType="1"/>
          </p:cNvSpPr>
          <p:nvPr/>
        </p:nvSpPr>
        <p:spPr bwMode="auto">
          <a:xfrm flipH="1">
            <a:off x="8998745" y="2839033"/>
            <a:ext cx="13097" cy="1190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29" name="Line 16">
            <a:extLst>
              <a:ext uri="{FF2B5EF4-FFF2-40B4-BE49-F238E27FC236}">
                <a16:creationId xmlns:a16="http://schemas.microsoft.com/office/drawing/2014/main" id="{FF3C4581-62A8-1043-96B8-084506103F76}"/>
              </a:ext>
            </a:extLst>
          </p:cNvPr>
          <p:cNvSpPr>
            <a:spLocks noChangeShapeType="1"/>
          </p:cNvSpPr>
          <p:nvPr/>
        </p:nvSpPr>
        <p:spPr bwMode="auto">
          <a:xfrm>
            <a:off x="8292703" y="2839033"/>
            <a:ext cx="719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30" name="Line 17">
            <a:extLst>
              <a:ext uri="{FF2B5EF4-FFF2-40B4-BE49-F238E27FC236}">
                <a16:creationId xmlns:a16="http://schemas.microsoft.com/office/drawing/2014/main" id="{46D87D52-186E-014B-9995-8588FE9002C0}"/>
              </a:ext>
            </a:extLst>
          </p:cNvPr>
          <p:cNvSpPr>
            <a:spLocks noChangeShapeType="1"/>
          </p:cNvSpPr>
          <p:nvPr/>
        </p:nvSpPr>
        <p:spPr bwMode="auto">
          <a:xfrm>
            <a:off x="9011840" y="3386720"/>
            <a:ext cx="0" cy="2202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31" name="Text Box 18">
            <a:extLst>
              <a:ext uri="{FF2B5EF4-FFF2-40B4-BE49-F238E27FC236}">
                <a16:creationId xmlns:a16="http://schemas.microsoft.com/office/drawing/2014/main" id="{D8EC0F72-5181-E548-8DBF-5F8B3BE27CB8}"/>
              </a:ext>
            </a:extLst>
          </p:cNvPr>
          <p:cNvSpPr txBox="1">
            <a:spLocks noChangeArrowheads="1"/>
          </p:cNvSpPr>
          <p:nvPr/>
        </p:nvSpPr>
        <p:spPr bwMode="auto">
          <a:xfrm>
            <a:off x="8799908" y="3606987"/>
            <a:ext cx="697598"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被唤醒</a:t>
            </a:r>
          </a:p>
        </p:txBody>
      </p:sp>
      <p:sp>
        <p:nvSpPr>
          <p:cNvPr id="132" name="Line 19">
            <a:extLst>
              <a:ext uri="{FF2B5EF4-FFF2-40B4-BE49-F238E27FC236}">
                <a16:creationId xmlns:a16="http://schemas.microsoft.com/office/drawing/2014/main" id="{BE86FC9C-B79C-B84A-AC87-23F3A39DD2D3}"/>
              </a:ext>
            </a:extLst>
          </p:cNvPr>
          <p:cNvSpPr>
            <a:spLocks noChangeShapeType="1"/>
          </p:cNvSpPr>
          <p:nvPr/>
        </p:nvSpPr>
        <p:spPr bwMode="auto">
          <a:xfrm>
            <a:off x="9011840" y="3935598"/>
            <a:ext cx="0" cy="109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33" name="Line 20">
            <a:extLst>
              <a:ext uri="{FF2B5EF4-FFF2-40B4-BE49-F238E27FC236}">
                <a16:creationId xmlns:a16="http://schemas.microsoft.com/office/drawing/2014/main" id="{14535B98-C256-5C46-A090-B9C07459E26D}"/>
              </a:ext>
            </a:extLst>
          </p:cNvPr>
          <p:cNvSpPr>
            <a:spLocks noChangeShapeType="1"/>
          </p:cNvSpPr>
          <p:nvPr/>
        </p:nvSpPr>
        <p:spPr bwMode="auto">
          <a:xfrm flipH="1">
            <a:off x="8601074" y="4045136"/>
            <a:ext cx="4107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34" name="Line 21">
            <a:extLst>
              <a:ext uri="{FF2B5EF4-FFF2-40B4-BE49-F238E27FC236}">
                <a16:creationId xmlns:a16="http://schemas.microsoft.com/office/drawing/2014/main" id="{0B70CEF3-0814-A946-91A0-35F1C02D7581}"/>
              </a:ext>
            </a:extLst>
          </p:cNvPr>
          <p:cNvSpPr>
            <a:spLocks noChangeShapeType="1"/>
          </p:cNvSpPr>
          <p:nvPr/>
        </p:nvSpPr>
        <p:spPr bwMode="auto">
          <a:xfrm flipV="1">
            <a:off x="8601074" y="3496258"/>
            <a:ext cx="0" cy="5488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35" name="Line 22">
            <a:extLst>
              <a:ext uri="{FF2B5EF4-FFF2-40B4-BE49-F238E27FC236}">
                <a16:creationId xmlns:a16="http://schemas.microsoft.com/office/drawing/2014/main" id="{3488B766-2C0C-E44F-BFAF-D807E21AC368}"/>
              </a:ext>
            </a:extLst>
          </p:cNvPr>
          <p:cNvSpPr>
            <a:spLocks noChangeShapeType="1"/>
          </p:cNvSpPr>
          <p:nvPr/>
        </p:nvSpPr>
        <p:spPr bwMode="auto">
          <a:xfrm flipH="1">
            <a:off x="7985524" y="3496258"/>
            <a:ext cx="6155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36" name="Line 23">
            <a:extLst>
              <a:ext uri="{FF2B5EF4-FFF2-40B4-BE49-F238E27FC236}">
                <a16:creationId xmlns:a16="http://schemas.microsoft.com/office/drawing/2014/main" id="{CB3AB97E-9750-B247-A323-236E17B5A9D0}"/>
              </a:ext>
            </a:extLst>
          </p:cNvPr>
          <p:cNvSpPr>
            <a:spLocks noChangeShapeType="1"/>
          </p:cNvSpPr>
          <p:nvPr/>
        </p:nvSpPr>
        <p:spPr bwMode="auto">
          <a:xfrm flipH="1">
            <a:off x="8601075" y="2729495"/>
            <a:ext cx="513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37" name="Line 24">
            <a:extLst>
              <a:ext uri="{FF2B5EF4-FFF2-40B4-BE49-F238E27FC236}">
                <a16:creationId xmlns:a16="http://schemas.microsoft.com/office/drawing/2014/main" id="{29EE9AC2-51E2-5C44-859B-3BF242030F82}"/>
              </a:ext>
            </a:extLst>
          </p:cNvPr>
          <p:cNvSpPr>
            <a:spLocks noChangeShapeType="1"/>
          </p:cNvSpPr>
          <p:nvPr/>
        </p:nvSpPr>
        <p:spPr bwMode="auto">
          <a:xfrm flipV="1">
            <a:off x="8601074" y="2400883"/>
            <a:ext cx="0" cy="3286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38" name="AutoShape 25">
            <a:extLst>
              <a:ext uri="{FF2B5EF4-FFF2-40B4-BE49-F238E27FC236}">
                <a16:creationId xmlns:a16="http://schemas.microsoft.com/office/drawing/2014/main" id="{BDBE6CB6-68C3-CB43-9A01-E37862157F61}"/>
              </a:ext>
            </a:extLst>
          </p:cNvPr>
          <p:cNvSpPr>
            <a:spLocks noChangeArrowheads="1"/>
          </p:cNvSpPr>
          <p:nvPr/>
        </p:nvSpPr>
        <p:spPr bwMode="auto">
          <a:xfrm>
            <a:off x="7368780" y="1634121"/>
            <a:ext cx="1026319" cy="657225"/>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200" b="1">
              <a:solidFill>
                <a:srgbClr val="003300"/>
              </a:solidFill>
            </a:endParaRPr>
          </a:p>
        </p:txBody>
      </p:sp>
      <p:sp>
        <p:nvSpPr>
          <p:cNvPr id="139" name="Text Box 26">
            <a:extLst>
              <a:ext uri="{FF2B5EF4-FFF2-40B4-BE49-F238E27FC236}">
                <a16:creationId xmlns:a16="http://schemas.microsoft.com/office/drawing/2014/main" id="{40465CB9-3B46-784F-A6E3-128911869F60}"/>
              </a:ext>
            </a:extLst>
          </p:cNvPr>
          <p:cNvSpPr txBox="1">
            <a:spLocks noChangeArrowheads="1"/>
          </p:cNvSpPr>
          <p:nvPr/>
        </p:nvSpPr>
        <p:spPr bwMode="auto">
          <a:xfrm>
            <a:off x="7543800" y="1741278"/>
            <a:ext cx="719138"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dirty="0">
                <a:solidFill>
                  <a:srgbClr val="003300"/>
                </a:solidFill>
                <a:latin typeface="Times New Roman" panose="02020603050405020304" pitchFamily="18" charset="0"/>
              </a:rPr>
              <a:t>是否有</a:t>
            </a:r>
          </a:p>
          <a:p>
            <a:pPr algn="ctr">
              <a:spcBef>
                <a:spcPct val="0"/>
              </a:spcBef>
              <a:buClrTx/>
              <a:buSzTx/>
              <a:buFontTx/>
              <a:buNone/>
            </a:pPr>
            <a:r>
              <a:rPr lang="zh-CN" altLang="en-US" sz="1200" b="1" dirty="0">
                <a:solidFill>
                  <a:srgbClr val="003300"/>
                </a:solidFill>
                <a:latin typeface="Times New Roman" panose="02020603050405020304" pitchFamily="18" charset="0"/>
              </a:rPr>
              <a:t>数据单元</a:t>
            </a:r>
          </a:p>
        </p:txBody>
      </p:sp>
      <p:sp>
        <p:nvSpPr>
          <p:cNvPr id="140" name="Text Box 27">
            <a:extLst>
              <a:ext uri="{FF2B5EF4-FFF2-40B4-BE49-F238E27FC236}">
                <a16:creationId xmlns:a16="http://schemas.microsoft.com/office/drawing/2014/main" id="{8E07A601-C619-5540-A2D6-5F6CF304C010}"/>
              </a:ext>
            </a:extLst>
          </p:cNvPr>
          <p:cNvSpPr txBox="1">
            <a:spLocks noChangeArrowheads="1"/>
          </p:cNvSpPr>
          <p:nvPr/>
        </p:nvSpPr>
        <p:spPr bwMode="auto">
          <a:xfrm>
            <a:off x="7471171" y="5250049"/>
            <a:ext cx="719138"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消费数据</a:t>
            </a:r>
          </a:p>
        </p:txBody>
      </p:sp>
      <p:sp>
        <p:nvSpPr>
          <p:cNvPr id="141" name="Line 28">
            <a:extLst>
              <a:ext uri="{FF2B5EF4-FFF2-40B4-BE49-F238E27FC236}">
                <a16:creationId xmlns:a16="http://schemas.microsoft.com/office/drawing/2014/main" id="{15C5A046-D5E5-A34B-B282-8C56BE6240EE}"/>
              </a:ext>
            </a:extLst>
          </p:cNvPr>
          <p:cNvSpPr>
            <a:spLocks noChangeShapeType="1"/>
          </p:cNvSpPr>
          <p:nvPr/>
        </p:nvSpPr>
        <p:spPr bwMode="auto">
          <a:xfrm>
            <a:off x="7881937" y="1415046"/>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42" name="Line 29">
            <a:extLst>
              <a:ext uri="{FF2B5EF4-FFF2-40B4-BE49-F238E27FC236}">
                <a16:creationId xmlns:a16="http://schemas.microsoft.com/office/drawing/2014/main" id="{20619254-4FC5-BD44-BD06-2BFE098F10F3}"/>
              </a:ext>
            </a:extLst>
          </p:cNvPr>
          <p:cNvSpPr>
            <a:spLocks noChangeShapeType="1"/>
          </p:cNvSpPr>
          <p:nvPr/>
        </p:nvSpPr>
        <p:spPr bwMode="auto">
          <a:xfrm>
            <a:off x="7881937" y="2291346"/>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43" name="AutoShape 30">
            <a:extLst>
              <a:ext uri="{FF2B5EF4-FFF2-40B4-BE49-F238E27FC236}">
                <a16:creationId xmlns:a16="http://schemas.microsoft.com/office/drawing/2014/main" id="{23FBD161-379A-A945-AB0B-A094BAB601AB}"/>
              </a:ext>
            </a:extLst>
          </p:cNvPr>
          <p:cNvSpPr>
            <a:spLocks noChangeArrowheads="1"/>
          </p:cNvSpPr>
          <p:nvPr/>
        </p:nvSpPr>
        <p:spPr bwMode="auto">
          <a:xfrm>
            <a:off x="7471174" y="2510420"/>
            <a:ext cx="844153" cy="547688"/>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200" b="1">
              <a:solidFill>
                <a:srgbClr val="003300"/>
              </a:solidFill>
            </a:endParaRPr>
          </a:p>
        </p:txBody>
      </p:sp>
      <p:sp>
        <p:nvSpPr>
          <p:cNvPr id="144" name="Text Box 31">
            <a:extLst>
              <a:ext uri="{FF2B5EF4-FFF2-40B4-BE49-F238E27FC236}">
                <a16:creationId xmlns:a16="http://schemas.microsoft.com/office/drawing/2014/main" id="{886E5984-11EB-B444-8FA1-BD201B0AC5C4}"/>
              </a:ext>
            </a:extLst>
          </p:cNvPr>
          <p:cNvSpPr txBox="1">
            <a:spLocks noChangeArrowheads="1"/>
          </p:cNvSpPr>
          <p:nvPr/>
        </p:nvSpPr>
        <p:spPr bwMode="auto">
          <a:xfrm>
            <a:off x="7652636" y="2606862"/>
            <a:ext cx="51077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dirty="0">
                <a:solidFill>
                  <a:srgbClr val="003300"/>
                </a:solidFill>
                <a:latin typeface="Times New Roman" panose="02020603050405020304" pitchFamily="18" charset="0"/>
              </a:rPr>
              <a:t>是否</a:t>
            </a:r>
          </a:p>
          <a:p>
            <a:pPr algn="ctr">
              <a:spcBef>
                <a:spcPct val="0"/>
              </a:spcBef>
              <a:buClrTx/>
              <a:buSzTx/>
              <a:buFontTx/>
              <a:buNone/>
            </a:pPr>
            <a:r>
              <a:rPr lang="zh-CN" altLang="en-US" sz="1200" b="1" dirty="0">
                <a:solidFill>
                  <a:srgbClr val="003300"/>
                </a:solidFill>
                <a:latin typeface="Times New Roman" panose="02020603050405020304" pitchFamily="18" charset="0"/>
              </a:rPr>
              <a:t>可用</a:t>
            </a:r>
          </a:p>
        </p:txBody>
      </p:sp>
      <p:sp>
        <p:nvSpPr>
          <p:cNvPr id="145" name="Text Box 32">
            <a:extLst>
              <a:ext uri="{FF2B5EF4-FFF2-40B4-BE49-F238E27FC236}">
                <a16:creationId xmlns:a16="http://schemas.microsoft.com/office/drawing/2014/main" id="{F539C1F6-4D7D-C64F-817A-72ADB1A2D346}"/>
              </a:ext>
            </a:extLst>
          </p:cNvPr>
          <p:cNvSpPr txBox="1">
            <a:spLocks noChangeArrowheads="1"/>
          </p:cNvSpPr>
          <p:nvPr/>
        </p:nvSpPr>
        <p:spPr bwMode="auto">
          <a:xfrm>
            <a:off x="7483080" y="3606987"/>
            <a:ext cx="829865"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取一条数据</a:t>
            </a:r>
          </a:p>
        </p:txBody>
      </p:sp>
      <p:sp>
        <p:nvSpPr>
          <p:cNvPr id="146" name="Line 33">
            <a:extLst>
              <a:ext uri="{FF2B5EF4-FFF2-40B4-BE49-F238E27FC236}">
                <a16:creationId xmlns:a16="http://schemas.microsoft.com/office/drawing/2014/main" id="{307C13B6-640F-9C4B-BA70-F10E07508682}"/>
              </a:ext>
            </a:extLst>
          </p:cNvPr>
          <p:cNvSpPr>
            <a:spLocks noChangeShapeType="1"/>
          </p:cNvSpPr>
          <p:nvPr/>
        </p:nvSpPr>
        <p:spPr bwMode="auto">
          <a:xfrm>
            <a:off x="7881937" y="3058108"/>
            <a:ext cx="0" cy="5488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47" name="Line 34">
            <a:extLst>
              <a:ext uri="{FF2B5EF4-FFF2-40B4-BE49-F238E27FC236}">
                <a16:creationId xmlns:a16="http://schemas.microsoft.com/office/drawing/2014/main" id="{8D76FBB6-FA50-FD4D-8606-FB39E7B0248C}"/>
              </a:ext>
            </a:extLst>
          </p:cNvPr>
          <p:cNvSpPr>
            <a:spLocks noChangeShapeType="1"/>
          </p:cNvSpPr>
          <p:nvPr/>
        </p:nvSpPr>
        <p:spPr bwMode="auto">
          <a:xfrm>
            <a:off x="7881937" y="3935600"/>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48" name="Line 35">
            <a:extLst>
              <a:ext uri="{FF2B5EF4-FFF2-40B4-BE49-F238E27FC236}">
                <a16:creationId xmlns:a16="http://schemas.microsoft.com/office/drawing/2014/main" id="{FFE50DB0-D032-794B-849C-0A30013879AD}"/>
              </a:ext>
            </a:extLst>
          </p:cNvPr>
          <p:cNvSpPr>
            <a:spLocks noChangeShapeType="1"/>
          </p:cNvSpPr>
          <p:nvPr/>
        </p:nvSpPr>
        <p:spPr bwMode="auto">
          <a:xfrm>
            <a:off x="7881937" y="5578662"/>
            <a:ext cx="0" cy="2190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49" name="Line 36">
            <a:extLst>
              <a:ext uri="{FF2B5EF4-FFF2-40B4-BE49-F238E27FC236}">
                <a16:creationId xmlns:a16="http://schemas.microsoft.com/office/drawing/2014/main" id="{00412F42-0CA2-2840-8715-FC86CC0B5DE1}"/>
              </a:ext>
            </a:extLst>
          </p:cNvPr>
          <p:cNvSpPr>
            <a:spLocks noChangeShapeType="1"/>
          </p:cNvSpPr>
          <p:nvPr/>
        </p:nvSpPr>
        <p:spPr bwMode="auto">
          <a:xfrm flipH="1">
            <a:off x="7266386" y="5797736"/>
            <a:ext cx="61555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50" name="Line 38">
            <a:extLst>
              <a:ext uri="{FF2B5EF4-FFF2-40B4-BE49-F238E27FC236}">
                <a16:creationId xmlns:a16="http://schemas.microsoft.com/office/drawing/2014/main" id="{5A5DAA0A-110F-C548-9AFE-74B64A558C44}"/>
              </a:ext>
            </a:extLst>
          </p:cNvPr>
          <p:cNvSpPr>
            <a:spLocks noChangeShapeType="1"/>
          </p:cNvSpPr>
          <p:nvPr/>
        </p:nvSpPr>
        <p:spPr bwMode="auto">
          <a:xfrm>
            <a:off x="7266385" y="1524583"/>
            <a:ext cx="51315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51" name="Text Box 39">
            <a:extLst>
              <a:ext uri="{FF2B5EF4-FFF2-40B4-BE49-F238E27FC236}">
                <a16:creationId xmlns:a16="http://schemas.microsoft.com/office/drawing/2014/main" id="{67DF9150-D2BA-BC48-A4B7-48242747580A}"/>
              </a:ext>
            </a:extLst>
          </p:cNvPr>
          <p:cNvSpPr txBox="1">
            <a:spLocks noChangeArrowheads="1"/>
          </p:cNvSpPr>
          <p:nvPr/>
        </p:nvSpPr>
        <p:spPr bwMode="auto">
          <a:xfrm>
            <a:off x="7574758" y="2291346"/>
            <a:ext cx="307181"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有</a:t>
            </a:r>
          </a:p>
        </p:txBody>
      </p:sp>
      <p:sp>
        <p:nvSpPr>
          <p:cNvPr id="152" name="Text Box 40">
            <a:extLst>
              <a:ext uri="{FF2B5EF4-FFF2-40B4-BE49-F238E27FC236}">
                <a16:creationId xmlns:a16="http://schemas.microsoft.com/office/drawing/2014/main" id="{42814A1F-29E4-C046-85DC-EE95DD7B2073}"/>
              </a:ext>
            </a:extLst>
          </p:cNvPr>
          <p:cNvSpPr txBox="1">
            <a:spLocks noChangeArrowheads="1"/>
          </p:cNvSpPr>
          <p:nvPr/>
        </p:nvSpPr>
        <p:spPr bwMode="auto">
          <a:xfrm>
            <a:off x="7627145" y="3167646"/>
            <a:ext cx="307181"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是</a:t>
            </a:r>
          </a:p>
        </p:txBody>
      </p:sp>
      <p:sp>
        <p:nvSpPr>
          <p:cNvPr id="153" name="Text Box 41">
            <a:extLst>
              <a:ext uri="{FF2B5EF4-FFF2-40B4-BE49-F238E27FC236}">
                <a16:creationId xmlns:a16="http://schemas.microsoft.com/office/drawing/2014/main" id="{503B832E-E75C-F645-9646-2E2687BDFF0D}"/>
              </a:ext>
            </a:extLst>
          </p:cNvPr>
          <p:cNvSpPr txBox="1">
            <a:spLocks noChangeArrowheads="1"/>
          </p:cNvSpPr>
          <p:nvPr/>
        </p:nvSpPr>
        <p:spPr bwMode="auto">
          <a:xfrm>
            <a:off x="7471173" y="4154674"/>
            <a:ext cx="923925"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归还使用权</a:t>
            </a:r>
          </a:p>
        </p:txBody>
      </p:sp>
      <p:sp>
        <p:nvSpPr>
          <p:cNvPr id="154" name="Line 42">
            <a:extLst>
              <a:ext uri="{FF2B5EF4-FFF2-40B4-BE49-F238E27FC236}">
                <a16:creationId xmlns:a16="http://schemas.microsoft.com/office/drawing/2014/main" id="{8BE1C99E-F289-AB4A-BF21-E9D34E83C4FC}"/>
              </a:ext>
            </a:extLst>
          </p:cNvPr>
          <p:cNvSpPr>
            <a:spLocks noChangeShapeType="1"/>
          </p:cNvSpPr>
          <p:nvPr/>
        </p:nvSpPr>
        <p:spPr bwMode="auto">
          <a:xfrm>
            <a:off x="7881937" y="4483287"/>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55" name="Text Box 43">
            <a:extLst>
              <a:ext uri="{FF2B5EF4-FFF2-40B4-BE49-F238E27FC236}">
                <a16:creationId xmlns:a16="http://schemas.microsoft.com/office/drawing/2014/main" id="{D168AFA5-4943-9D49-85B1-A8498E6E78F2}"/>
              </a:ext>
            </a:extLst>
          </p:cNvPr>
          <p:cNvSpPr txBox="1">
            <a:spLocks noChangeArrowheads="1"/>
          </p:cNvSpPr>
          <p:nvPr/>
        </p:nvSpPr>
        <p:spPr bwMode="auto">
          <a:xfrm>
            <a:off x="7471171" y="4702361"/>
            <a:ext cx="1356122" cy="3702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solidFill>
                  <a:srgbClr val="003300"/>
                </a:solidFill>
                <a:latin typeface="Times New Roman" panose="02020603050405020304" pitchFamily="18" charset="0"/>
              </a:rPr>
              <a:t>Empty</a:t>
            </a:r>
            <a:r>
              <a:rPr lang="zh-CN" altLang="en-US" sz="1200" b="1">
                <a:solidFill>
                  <a:srgbClr val="003300"/>
                </a:solidFill>
                <a:latin typeface="Times New Roman" panose="02020603050405020304" pitchFamily="18" charset="0"/>
              </a:rPr>
              <a:t>信号量加</a:t>
            </a:r>
            <a:r>
              <a:rPr lang="en-US" altLang="zh-CN" sz="1200" b="1">
                <a:solidFill>
                  <a:srgbClr val="003300"/>
                </a:solidFill>
                <a:latin typeface="Times New Roman" panose="02020603050405020304" pitchFamily="18" charset="0"/>
              </a:rPr>
              <a:t>1</a:t>
            </a:r>
          </a:p>
          <a:p>
            <a:pPr algn="ctr">
              <a:spcBef>
                <a:spcPct val="0"/>
              </a:spcBef>
              <a:buClrTx/>
              <a:buSzTx/>
              <a:buFontTx/>
              <a:buNone/>
            </a:pPr>
            <a:r>
              <a:rPr lang="zh-CN" altLang="en-US" sz="1200" b="1">
                <a:solidFill>
                  <a:srgbClr val="003300"/>
                </a:solidFill>
                <a:latin typeface="Times New Roman" panose="02020603050405020304" pitchFamily="18" charset="0"/>
              </a:rPr>
              <a:t>唤醒一个生产者</a:t>
            </a:r>
          </a:p>
        </p:txBody>
      </p:sp>
      <p:sp>
        <p:nvSpPr>
          <p:cNvPr id="156" name="Line 44">
            <a:extLst>
              <a:ext uri="{FF2B5EF4-FFF2-40B4-BE49-F238E27FC236}">
                <a16:creationId xmlns:a16="http://schemas.microsoft.com/office/drawing/2014/main" id="{013ABC71-68E4-B946-A0DC-CCE6A8E3BFFF}"/>
              </a:ext>
            </a:extLst>
          </p:cNvPr>
          <p:cNvSpPr>
            <a:spLocks noChangeShapeType="1"/>
          </p:cNvSpPr>
          <p:nvPr/>
        </p:nvSpPr>
        <p:spPr bwMode="auto">
          <a:xfrm>
            <a:off x="4542235" y="4154674"/>
            <a:ext cx="0" cy="1095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57" name="Line 45">
            <a:extLst>
              <a:ext uri="{FF2B5EF4-FFF2-40B4-BE49-F238E27FC236}">
                <a16:creationId xmlns:a16="http://schemas.microsoft.com/office/drawing/2014/main" id="{FA286568-4CFC-604A-BCA6-B77C73864989}"/>
              </a:ext>
            </a:extLst>
          </p:cNvPr>
          <p:cNvSpPr>
            <a:spLocks noChangeShapeType="1"/>
          </p:cNvSpPr>
          <p:nvPr/>
        </p:nvSpPr>
        <p:spPr bwMode="auto">
          <a:xfrm flipH="1">
            <a:off x="3412331" y="3826062"/>
            <a:ext cx="7191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58" name="Line 46">
            <a:extLst>
              <a:ext uri="{FF2B5EF4-FFF2-40B4-BE49-F238E27FC236}">
                <a16:creationId xmlns:a16="http://schemas.microsoft.com/office/drawing/2014/main" id="{8C7D4683-5346-C645-B499-AE2A37BAE332}"/>
              </a:ext>
            </a:extLst>
          </p:cNvPr>
          <p:cNvSpPr>
            <a:spLocks noChangeShapeType="1"/>
          </p:cNvSpPr>
          <p:nvPr/>
        </p:nvSpPr>
        <p:spPr bwMode="auto">
          <a:xfrm>
            <a:off x="4644629" y="1524584"/>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59" name="Text Box 47">
            <a:extLst>
              <a:ext uri="{FF2B5EF4-FFF2-40B4-BE49-F238E27FC236}">
                <a16:creationId xmlns:a16="http://schemas.microsoft.com/office/drawing/2014/main" id="{573AF25B-0390-5D4E-8200-78EA2BCC6AAE}"/>
              </a:ext>
            </a:extLst>
          </p:cNvPr>
          <p:cNvSpPr txBox="1">
            <a:spLocks noChangeArrowheads="1"/>
          </p:cNvSpPr>
          <p:nvPr/>
        </p:nvSpPr>
        <p:spPr bwMode="auto">
          <a:xfrm>
            <a:off x="4112419" y="1762708"/>
            <a:ext cx="1200150" cy="419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等待资源，阻塞</a:t>
            </a:r>
          </a:p>
        </p:txBody>
      </p:sp>
      <p:sp>
        <p:nvSpPr>
          <p:cNvPr id="160" name="Text Box 48">
            <a:extLst>
              <a:ext uri="{FF2B5EF4-FFF2-40B4-BE49-F238E27FC236}">
                <a16:creationId xmlns:a16="http://schemas.microsoft.com/office/drawing/2014/main" id="{40E6343A-7053-4E4A-8E1E-CFBFC98AA0B0}"/>
              </a:ext>
            </a:extLst>
          </p:cNvPr>
          <p:cNvSpPr txBox="1">
            <a:spLocks noChangeArrowheads="1"/>
          </p:cNvSpPr>
          <p:nvPr/>
        </p:nvSpPr>
        <p:spPr bwMode="auto">
          <a:xfrm>
            <a:off x="4130280" y="3278374"/>
            <a:ext cx="953690" cy="4274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阻塞</a:t>
            </a:r>
          </a:p>
          <a:p>
            <a:pPr algn="ctr">
              <a:spcBef>
                <a:spcPct val="0"/>
              </a:spcBef>
              <a:buClrTx/>
              <a:buSzTx/>
              <a:buFontTx/>
              <a:buNone/>
            </a:pPr>
            <a:r>
              <a:rPr lang="zh-CN" altLang="en-US" sz="1200" b="1">
                <a:solidFill>
                  <a:srgbClr val="003300"/>
                </a:solidFill>
                <a:latin typeface="Times New Roman" panose="02020603050405020304" pitchFamily="18" charset="0"/>
              </a:rPr>
              <a:t>等待使用权</a:t>
            </a:r>
          </a:p>
        </p:txBody>
      </p:sp>
      <p:sp>
        <p:nvSpPr>
          <p:cNvPr id="161" name="Line 49">
            <a:extLst>
              <a:ext uri="{FF2B5EF4-FFF2-40B4-BE49-F238E27FC236}">
                <a16:creationId xmlns:a16="http://schemas.microsoft.com/office/drawing/2014/main" id="{59D82A6B-C4C0-8848-863C-9313DE39F958}"/>
              </a:ext>
            </a:extLst>
          </p:cNvPr>
          <p:cNvSpPr>
            <a:spLocks noChangeShapeType="1"/>
          </p:cNvSpPr>
          <p:nvPr/>
        </p:nvSpPr>
        <p:spPr bwMode="auto">
          <a:xfrm flipV="1">
            <a:off x="4055269" y="1524583"/>
            <a:ext cx="0" cy="985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62" name="Line 50">
            <a:extLst>
              <a:ext uri="{FF2B5EF4-FFF2-40B4-BE49-F238E27FC236}">
                <a16:creationId xmlns:a16="http://schemas.microsoft.com/office/drawing/2014/main" id="{D8E93356-58BA-8544-937C-087073863CF8}"/>
              </a:ext>
            </a:extLst>
          </p:cNvPr>
          <p:cNvSpPr>
            <a:spLocks noChangeShapeType="1"/>
          </p:cNvSpPr>
          <p:nvPr/>
        </p:nvSpPr>
        <p:spPr bwMode="auto">
          <a:xfrm>
            <a:off x="4027886" y="1524583"/>
            <a:ext cx="6167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63" name="Text Box 51">
            <a:extLst>
              <a:ext uri="{FF2B5EF4-FFF2-40B4-BE49-F238E27FC236}">
                <a16:creationId xmlns:a16="http://schemas.microsoft.com/office/drawing/2014/main" id="{BAEF7AA1-CF98-2347-AB69-9AA331098C51}"/>
              </a:ext>
            </a:extLst>
          </p:cNvPr>
          <p:cNvSpPr txBox="1">
            <a:spLocks noChangeArrowheads="1"/>
          </p:cNvSpPr>
          <p:nvPr/>
        </p:nvSpPr>
        <p:spPr bwMode="auto">
          <a:xfrm>
            <a:off x="4336256" y="2291346"/>
            <a:ext cx="615554"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被唤醒</a:t>
            </a:r>
          </a:p>
        </p:txBody>
      </p:sp>
      <p:sp>
        <p:nvSpPr>
          <p:cNvPr id="164" name="Line 52">
            <a:extLst>
              <a:ext uri="{FF2B5EF4-FFF2-40B4-BE49-F238E27FC236}">
                <a16:creationId xmlns:a16="http://schemas.microsoft.com/office/drawing/2014/main" id="{754F0361-81B5-754A-BF44-94E0D85E29B8}"/>
              </a:ext>
            </a:extLst>
          </p:cNvPr>
          <p:cNvSpPr>
            <a:spLocks noChangeShapeType="1"/>
          </p:cNvSpPr>
          <p:nvPr/>
        </p:nvSpPr>
        <p:spPr bwMode="auto">
          <a:xfrm>
            <a:off x="4644629" y="2619958"/>
            <a:ext cx="0" cy="3298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65" name="Line 53">
            <a:extLst>
              <a:ext uri="{FF2B5EF4-FFF2-40B4-BE49-F238E27FC236}">
                <a16:creationId xmlns:a16="http://schemas.microsoft.com/office/drawing/2014/main" id="{A90F527D-CCC1-8C4B-8DBE-B509E79FAE1A}"/>
              </a:ext>
            </a:extLst>
          </p:cNvPr>
          <p:cNvSpPr>
            <a:spLocks noChangeShapeType="1"/>
          </p:cNvSpPr>
          <p:nvPr/>
        </p:nvSpPr>
        <p:spPr bwMode="auto">
          <a:xfrm flipH="1">
            <a:off x="3514725" y="2949762"/>
            <a:ext cx="11299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66" name="Text Box 54">
            <a:extLst>
              <a:ext uri="{FF2B5EF4-FFF2-40B4-BE49-F238E27FC236}">
                <a16:creationId xmlns:a16="http://schemas.microsoft.com/office/drawing/2014/main" id="{74A45344-2A68-4144-B954-9D2CC01D4939}"/>
              </a:ext>
            </a:extLst>
          </p:cNvPr>
          <p:cNvSpPr txBox="1">
            <a:spLocks noChangeArrowheads="1"/>
          </p:cNvSpPr>
          <p:nvPr/>
        </p:nvSpPr>
        <p:spPr bwMode="auto">
          <a:xfrm>
            <a:off x="3656410" y="3077159"/>
            <a:ext cx="30837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否</a:t>
            </a:r>
          </a:p>
        </p:txBody>
      </p:sp>
      <p:sp>
        <p:nvSpPr>
          <p:cNvPr id="167" name="Line 55">
            <a:extLst>
              <a:ext uri="{FF2B5EF4-FFF2-40B4-BE49-F238E27FC236}">
                <a16:creationId xmlns:a16="http://schemas.microsoft.com/office/drawing/2014/main" id="{8D9B0C66-42A3-3E40-BF5E-3BA25C4DA642}"/>
              </a:ext>
            </a:extLst>
          </p:cNvPr>
          <p:cNvSpPr>
            <a:spLocks noChangeShapeType="1"/>
          </p:cNvSpPr>
          <p:nvPr/>
        </p:nvSpPr>
        <p:spPr bwMode="auto">
          <a:xfrm>
            <a:off x="3862389" y="3367671"/>
            <a:ext cx="10239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68" name="Line 56">
            <a:extLst>
              <a:ext uri="{FF2B5EF4-FFF2-40B4-BE49-F238E27FC236}">
                <a16:creationId xmlns:a16="http://schemas.microsoft.com/office/drawing/2014/main" id="{54EA8190-0ED5-3642-AF15-D649023C9528}"/>
              </a:ext>
            </a:extLst>
          </p:cNvPr>
          <p:cNvSpPr>
            <a:spLocks noChangeShapeType="1"/>
          </p:cNvSpPr>
          <p:nvPr/>
        </p:nvSpPr>
        <p:spPr bwMode="auto">
          <a:xfrm>
            <a:off x="4683919" y="3148596"/>
            <a:ext cx="0" cy="1571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69" name="Line 57">
            <a:extLst>
              <a:ext uri="{FF2B5EF4-FFF2-40B4-BE49-F238E27FC236}">
                <a16:creationId xmlns:a16="http://schemas.microsoft.com/office/drawing/2014/main" id="{C0E91987-0C8E-634A-9850-F606057EF711}"/>
              </a:ext>
            </a:extLst>
          </p:cNvPr>
          <p:cNvSpPr>
            <a:spLocks noChangeShapeType="1"/>
          </p:cNvSpPr>
          <p:nvPr/>
        </p:nvSpPr>
        <p:spPr bwMode="auto">
          <a:xfrm flipV="1">
            <a:off x="3964782" y="3148597"/>
            <a:ext cx="0" cy="2190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70" name="Line 58">
            <a:extLst>
              <a:ext uri="{FF2B5EF4-FFF2-40B4-BE49-F238E27FC236}">
                <a16:creationId xmlns:a16="http://schemas.microsoft.com/office/drawing/2014/main" id="{2AB299D6-38C4-0643-8712-536B2E6F787B}"/>
              </a:ext>
            </a:extLst>
          </p:cNvPr>
          <p:cNvSpPr>
            <a:spLocks noChangeShapeType="1"/>
          </p:cNvSpPr>
          <p:nvPr/>
        </p:nvSpPr>
        <p:spPr bwMode="auto">
          <a:xfrm>
            <a:off x="3964781" y="3148596"/>
            <a:ext cx="719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71" name="Line 59">
            <a:extLst>
              <a:ext uri="{FF2B5EF4-FFF2-40B4-BE49-F238E27FC236}">
                <a16:creationId xmlns:a16="http://schemas.microsoft.com/office/drawing/2014/main" id="{7983BF48-4B75-8448-9B08-7C787B5ECB05}"/>
              </a:ext>
            </a:extLst>
          </p:cNvPr>
          <p:cNvSpPr>
            <a:spLocks noChangeShapeType="1"/>
          </p:cNvSpPr>
          <p:nvPr/>
        </p:nvSpPr>
        <p:spPr bwMode="auto">
          <a:xfrm>
            <a:off x="4626770" y="3705808"/>
            <a:ext cx="17860" cy="120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72" name="Text Box 60">
            <a:extLst>
              <a:ext uri="{FF2B5EF4-FFF2-40B4-BE49-F238E27FC236}">
                <a16:creationId xmlns:a16="http://schemas.microsoft.com/office/drawing/2014/main" id="{28CCDF7B-E30D-AF4C-8532-C9DAAF982B16}"/>
              </a:ext>
            </a:extLst>
          </p:cNvPr>
          <p:cNvSpPr txBox="1">
            <a:spLocks noChangeArrowheads="1"/>
          </p:cNvSpPr>
          <p:nvPr/>
        </p:nvSpPr>
        <p:spPr bwMode="auto">
          <a:xfrm>
            <a:off x="4233863" y="3826062"/>
            <a:ext cx="717947"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dirty="0">
                <a:solidFill>
                  <a:srgbClr val="003300"/>
                </a:solidFill>
                <a:latin typeface="Times New Roman" panose="02020603050405020304" pitchFamily="18" charset="0"/>
              </a:rPr>
              <a:t>被唤醒</a:t>
            </a:r>
          </a:p>
        </p:txBody>
      </p:sp>
      <p:sp>
        <p:nvSpPr>
          <p:cNvPr id="173" name="Line 61">
            <a:extLst>
              <a:ext uri="{FF2B5EF4-FFF2-40B4-BE49-F238E27FC236}">
                <a16:creationId xmlns:a16="http://schemas.microsoft.com/office/drawing/2014/main" id="{8336DA4F-861B-0E47-9F93-4D1CABD110EC}"/>
              </a:ext>
            </a:extLst>
          </p:cNvPr>
          <p:cNvSpPr>
            <a:spLocks noChangeShapeType="1"/>
          </p:cNvSpPr>
          <p:nvPr/>
        </p:nvSpPr>
        <p:spPr bwMode="auto">
          <a:xfrm flipH="1">
            <a:off x="4131469" y="4264212"/>
            <a:ext cx="41076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74" name="Line 62">
            <a:extLst>
              <a:ext uri="{FF2B5EF4-FFF2-40B4-BE49-F238E27FC236}">
                <a16:creationId xmlns:a16="http://schemas.microsoft.com/office/drawing/2014/main" id="{C0DC1B40-D7E4-3B4F-913A-BF648C0EC9FF}"/>
              </a:ext>
            </a:extLst>
          </p:cNvPr>
          <p:cNvSpPr>
            <a:spLocks noChangeShapeType="1"/>
          </p:cNvSpPr>
          <p:nvPr/>
        </p:nvSpPr>
        <p:spPr bwMode="auto">
          <a:xfrm flipV="1">
            <a:off x="4131469" y="3826062"/>
            <a:ext cx="0" cy="4381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75" name="AutoShape 63">
            <a:extLst>
              <a:ext uri="{FF2B5EF4-FFF2-40B4-BE49-F238E27FC236}">
                <a16:creationId xmlns:a16="http://schemas.microsoft.com/office/drawing/2014/main" id="{42036DBD-2495-2B46-B3BE-9B5B62279F06}"/>
              </a:ext>
            </a:extLst>
          </p:cNvPr>
          <p:cNvSpPr>
            <a:spLocks noChangeArrowheads="1"/>
          </p:cNvSpPr>
          <p:nvPr/>
        </p:nvSpPr>
        <p:spPr bwMode="auto">
          <a:xfrm>
            <a:off x="2797969" y="2162759"/>
            <a:ext cx="1257300" cy="657225"/>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200" b="1">
              <a:solidFill>
                <a:srgbClr val="003300"/>
              </a:solidFill>
            </a:endParaRPr>
          </a:p>
        </p:txBody>
      </p:sp>
      <p:sp>
        <p:nvSpPr>
          <p:cNvPr id="176" name="Text Box 64">
            <a:extLst>
              <a:ext uri="{FF2B5EF4-FFF2-40B4-BE49-F238E27FC236}">
                <a16:creationId xmlns:a16="http://schemas.microsoft.com/office/drawing/2014/main" id="{8FC32B00-F80F-A744-9314-8BCCB8EB919F}"/>
              </a:ext>
            </a:extLst>
          </p:cNvPr>
          <p:cNvSpPr txBox="1">
            <a:spLocks noChangeArrowheads="1"/>
          </p:cNvSpPr>
          <p:nvPr/>
        </p:nvSpPr>
        <p:spPr bwMode="auto">
          <a:xfrm>
            <a:off x="3082529" y="2271106"/>
            <a:ext cx="7191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dirty="0">
                <a:solidFill>
                  <a:srgbClr val="003300"/>
                </a:solidFill>
                <a:latin typeface="Times New Roman" panose="02020603050405020304" pitchFamily="18" charset="0"/>
                <a:ea typeface="仿宋_GB2312" pitchFamily="49" charset="-122"/>
              </a:rPr>
              <a:t>是否有空</a:t>
            </a:r>
          </a:p>
          <a:p>
            <a:pPr algn="ctr">
              <a:spcBef>
                <a:spcPct val="0"/>
              </a:spcBef>
              <a:buClrTx/>
              <a:buSzTx/>
              <a:buFontTx/>
              <a:buNone/>
            </a:pPr>
            <a:r>
              <a:rPr lang="zh-CN" altLang="en-US" sz="1200" b="1" dirty="0">
                <a:solidFill>
                  <a:srgbClr val="003300"/>
                </a:solidFill>
                <a:latin typeface="Times New Roman" panose="02020603050405020304" pitchFamily="18" charset="0"/>
                <a:ea typeface="仿宋_GB2312" pitchFamily="49" charset="-122"/>
              </a:rPr>
              <a:t>存储单元</a:t>
            </a:r>
          </a:p>
        </p:txBody>
      </p:sp>
      <p:sp>
        <p:nvSpPr>
          <p:cNvPr id="177" name="Text Box 65">
            <a:extLst>
              <a:ext uri="{FF2B5EF4-FFF2-40B4-BE49-F238E27FC236}">
                <a16:creationId xmlns:a16="http://schemas.microsoft.com/office/drawing/2014/main" id="{F20A445B-3741-704B-AC5F-0940FE139E0E}"/>
              </a:ext>
            </a:extLst>
          </p:cNvPr>
          <p:cNvSpPr txBox="1">
            <a:spLocks noChangeArrowheads="1"/>
          </p:cNvSpPr>
          <p:nvPr/>
        </p:nvSpPr>
        <p:spPr bwMode="auto">
          <a:xfrm>
            <a:off x="2858692" y="1634121"/>
            <a:ext cx="1082278"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生产一条数据</a:t>
            </a:r>
          </a:p>
        </p:txBody>
      </p:sp>
      <p:sp>
        <p:nvSpPr>
          <p:cNvPr id="178" name="Line 66">
            <a:extLst>
              <a:ext uri="{FF2B5EF4-FFF2-40B4-BE49-F238E27FC236}">
                <a16:creationId xmlns:a16="http://schemas.microsoft.com/office/drawing/2014/main" id="{ADC65829-0B05-594B-9206-4B90250022AE}"/>
              </a:ext>
            </a:extLst>
          </p:cNvPr>
          <p:cNvSpPr>
            <a:spLocks noChangeShapeType="1"/>
          </p:cNvSpPr>
          <p:nvPr/>
        </p:nvSpPr>
        <p:spPr bwMode="auto">
          <a:xfrm>
            <a:off x="3412332" y="1962734"/>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79" name="Line 67">
            <a:extLst>
              <a:ext uri="{FF2B5EF4-FFF2-40B4-BE49-F238E27FC236}">
                <a16:creationId xmlns:a16="http://schemas.microsoft.com/office/drawing/2014/main" id="{A2D41600-554E-C34E-AC56-314057781BF4}"/>
              </a:ext>
            </a:extLst>
          </p:cNvPr>
          <p:cNvSpPr>
            <a:spLocks noChangeShapeType="1"/>
          </p:cNvSpPr>
          <p:nvPr/>
        </p:nvSpPr>
        <p:spPr bwMode="auto">
          <a:xfrm>
            <a:off x="3412332" y="1305509"/>
            <a:ext cx="0" cy="3286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sz="1350"/>
          </a:p>
        </p:txBody>
      </p:sp>
      <p:sp>
        <p:nvSpPr>
          <p:cNvPr id="180" name="Line 68">
            <a:extLst>
              <a:ext uri="{FF2B5EF4-FFF2-40B4-BE49-F238E27FC236}">
                <a16:creationId xmlns:a16="http://schemas.microsoft.com/office/drawing/2014/main" id="{DFB4DBA6-A193-7948-B20D-69A28059586A}"/>
              </a:ext>
            </a:extLst>
          </p:cNvPr>
          <p:cNvSpPr>
            <a:spLocks noChangeShapeType="1"/>
          </p:cNvSpPr>
          <p:nvPr/>
        </p:nvSpPr>
        <p:spPr bwMode="auto">
          <a:xfrm>
            <a:off x="3412332" y="2839034"/>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81" name="AutoShape 69">
            <a:extLst>
              <a:ext uri="{FF2B5EF4-FFF2-40B4-BE49-F238E27FC236}">
                <a16:creationId xmlns:a16="http://schemas.microsoft.com/office/drawing/2014/main" id="{16BE61FC-BA82-B943-AED9-2E1BF628141E}"/>
              </a:ext>
            </a:extLst>
          </p:cNvPr>
          <p:cNvSpPr>
            <a:spLocks noChangeArrowheads="1"/>
          </p:cNvSpPr>
          <p:nvPr/>
        </p:nvSpPr>
        <p:spPr bwMode="auto">
          <a:xfrm>
            <a:off x="3001569" y="3058109"/>
            <a:ext cx="821531" cy="548879"/>
          </a:xfrm>
          <a:prstGeom prst="flowChartDecision">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1200" b="1">
              <a:solidFill>
                <a:srgbClr val="003300"/>
              </a:solidFill>
            </a:endParaRPr>
          </a:p>
        </p:txBody>
      </p:sp>
      <p:sp>
        <p:nvSpPr>
          <p:cNvPr id="182" name="Text Box 70">
            <a:extLst>
              <a:ext uri="{FF2B5EF4-FFF2-40B4-BE49-F238E27FC236}">
                <a16:creationId xmlns:a16="http://schemas.microsoft.com/office/drawing/2014/main" id="{58439DAC-0069-FF45-BD76-ED7D11929606}"/>
              </a:ext>
            </a:extLst>
          </p:cNvPr>
          <p:cNvSpPr txBox="1">
            <a:spLocks noChangeArrowheads="1"/>
          </p:cNvSpPr>
          <p:nvPr/>
        </p:nvSpPr>
        <p:spPr bwMode="auto">
          <a:xfrm>
            <a:off x="3131347" y="3173600"/>
            <a:ext cx="551259"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dirty="0">
                <a:solidFill>
                  <a:srgbClr val="003300"/>
                </a:solidFill>
                <a:latin typeface="Times New Roman" panose="02020603050405020304" pitchFamily="18" charset="0"/>
                <a:ea typeface="仿宋_GB2312" pitchFamily="49" charset="-122"/>
              </a:rPr>
              <a:t>是否</a:t>
            </a:r>
          </a:p>
          <a:p>
            <a:pPr algn="ctr">
              <a:spcBef>
                <a:spcPct val="0"/>
              </a:spcBef>
              <a:buClrTx/>
              <a:buSzTx/>
              <a:buFontTx/>
              <a:buNone/>
            </a:pPr>
            <a:r>
              <a:rPr lang="zh-CN" altLang="en-US" sz="1200" b="1" dirty="0">
                <a:solidFill>
                  <a:srgbClr val="003300"/>
                </a:solidFill>
                <a:latin typeface="Times New Roman" panose="02020603050405020304" pitchFamily="18" charset="0"/>
                <a:ea typeface="仿宋_GB2312" pitchFamily="49" charset="-122"/>
              </a:rPr>
              <a:t>可用</a:t>
            </a:r>
          </a:p>
        </p:txBody>
      </p:sp>
      <p:sp>
        <p:nvSpPr>
          <p:cNvPr id="183" name="Text Box 71">
            <a:extLst>
              <a:ext uri="{FF2B5EF4-FFF2-40B4-BE49-F238E27FC236}">
                <a16:creationId xmlns:a16="http://schemas.microsoft.com/office/drawing/2014/main" id="{2DEA5F09-48EB-4C41-93E9-650DAFED369E}"/>
              </a:ext>
            </a:extLst>
          </p:cNvPr>
          <p:cNvSpPr txBox="1">
            <a:spLocks noChangeArrowheads="1"/>
          </p:cNvSpPr>
          <p:nvPr/>
        </p:nvSpPr>
        <p:spPr bwMode="auto">
          <a:xfrm>
            <a:off x="3103960" y="2729496"/>
            <a:ext cx="30837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有</a:t>
            </a:r>
          </a:p>
        </p:txBody>
      </p:sp>
      <p:sp>
        <p:nvSpPr>
          <p:cNvPr id="184" name="Text Box 72">
            <a:extLst>
              <a:ext uri="{FF2B5EF4-FFF2-40B4-BE49-F238E27FC236}">
                <a16:creationId xmlns:a16="http://schemas.microsoft.com/office/drawing/2014/main" id="{66B96E55-DEA9-BF4B-A8F4-63E7526AF8AB}"/>
              </a:ext>
            </a:extLst>
          </p:cNvPr>
          <p:cNvSpPr txBox="1">
            <a:spLocks noChangeArrowheads="1"/>
          </p:cNvSpPr>
          <p:nvPr/>
        </p:nvSpPr>
        <p:spPr bwMode="auto">
          <a:xfrm>
            <a:off x="2855120" y="4045137"/>
            <a:ext cx="1076325"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存入一条数据</a:t>
            </a:r>
          </a:p>
        </p:txBody>
      </p:sp>
      <p:sp>
        <p:nvSpPr>
          <p:cNvPr id="185" name="Line 73">
            <a:extLst>
              <a:ext uri="{FF2B5EF4-FFF2-40B4-BE49-F238E27FC236}">
                <a16:creationId xmlns:a16="http://schemas.microsoft.com/office/drawing/2014/main" id="{32EC6E6F-A367-474A-85BA-9FC2B9F13507}"/>
              </a:ext>
            </a:extLst>
          </p:cNvPr>
          <p:cNvSpPr>
            <a:spLocks noChangeShapeType="1"/>
          </p:cNvSpPr>
          <p:nvPr/>
        </p:nvSpPr>
        <p:spPr bwMode="auto">
          <a:xfrm>
            <a:off x="3417095" y="3608178"/>
            <a:ext cx="1191" cy="4369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86" name="Text Box 74">
            <a:extLst>
              <a:ext uri="{FF2B5EF4-FFF2-40B4-BE49-F238E27FC236}">
                <a16:creationId xmlns:a16="http://schemas.microsoft.com/office/drawing/2014/main" id="{40FB89B7-BF9C-AA48-A28C-3CADFF76AB8C}"/>
              </a:ext>
            </a:extLst>
          </p:cNvPr>
          <p:cNvSpPr txBox="1">
            <a:spLocks noChangeArrowheads="1"/>
          </p:cNvSpPr>
          <p:nvPr/>
        </p:nvSpPr>
        <p:spPr bwMode="auto">
          <a:xfrm>
            <a:off x="2855120" y="4592825"/>
            <a:ext cx="1076325" cy="3286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归还使用权</a:t>
            </a:r>
          </a:p>
        </p:txBody>
      </p:sp>
      <p:sp>
        <p:nvSpPr>
          <p:cNvPr id="187" name="Line 75">
            <a:extLst>
              <a:ext uri="{FF2B5EF4-FFF2-40B4-BE49-F238E27FC236}">
                <a16:creationId xmlns:a16="http://schemas.microsoft.com/office/drawing/2014/main" id="{F4A33204-37A1-5041-AFFB-C3DB79A20C6F}"/>
              </a:ext>
            </a:extLst>
          </p:cNvPr>
          <p:cNvSpPr>
            <a:spLocks noChangeShapeType="1"/>
          </p:cNvSpPr>
          <p:nvPr/>
        </p:nvSpPr>
        <p:spPr bwMode="auto">
          <a:xfrm>
            <a:off x="3418285" y="4373750"/>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88" name="Line 76">
            <a:extLst>
              <a:ext uri="{FF2B5EF4-FFF2-40B4-BE49-F238E27FC236}">
                <a16:creationId xmlns:a16="http://schemas.microsoft.com/office/drawing/2014/main" id="{9B5C663E-B612-F542-A2A4-5D3B1350D3A9}"/>
              </a:ext>
            </a:extLst>
          </p:cNvPr>
          <p:cNvSpPr>
            <a:spLocks noChangeShapeType="1"/>
          </p:cNvSpPr>
          <p:nvPr/>
        </p:nvSpPr>
        <p:spPr bwMode="auto">
          <a:xfrm>
            <a:off x="3418285" y="5601284"/>
            <a:ext cx="0" cy="2190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89" name="Line 77">
            <a:extLst>
              <a:ext uri="{FF2B5EF4-FFF2-40B4-BE49-F238E27FC236}">
                <a16:creationId xmlns:a16="http://schemas.microsoft.com/office/drawing/2014/main" id="{F01A9A38-FB89-0F41-9A8D-B17F6D01A0C4}"/>
              </a:ext>
            </a:extLst>
          </p:cNvPr>
          <p:cNvSpPr>
            <a:spLocks noChangeShapeType="1"/>
          </p:cNvSpPr>
          <p:nvPr/>
        </p:nvSpPr>
        <p:spPr bwMode="auto">
          <a:xfrm flipH="1">
            <a:off x="2569369" y="5820358"/>
            <a:ext cx="8572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90" name="Line 78">
            <a:extLst>
              <a:ext uri="{FF2B5EF4-FFF2-40B4-BE49-F238E27FC236}">
                <a16:creationId xmlns:a16="http://schemas.microsoft.com/office/drawing/2014/main" id="{14785E6D-0FB5-1E4C-A035-9B10C0EA0C4E}"/>
              </a:ext>
            </a:extLst>
          </p:cNvPr>
          <p:cNvSpPr>
            <a:spLocks noChangeShapeType="1"/>
          </p:cNvSpPr>
          <p:nvPr/>
        </p:nvSpPr>
        <p:spPr bwMode="auto">
          <a:xfrm flipV="1">
            <a:off x="2569369" y="1524584"/>
            <a:ext cx="0" cy="42957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91" name="Line 79">
            <a:extLst>
              <a:ext uri="{FF2B5EF4-FFF2-40B4-BE49-F238E27FC236}">
                <a16:creationId xmlns:a16="http://schemas.microsoft.com/office/drawing/2014/main" id="{93EF4717-7704-C14D-9977-499389B1D0F1}"/>
              </a:ext>
            </a:extLst>
          </p:cNvPr>
          <p:cNvSpPr>
            <a:spLocks noChangeShapeType="1"/>
          </p:cNvSpPr>
          <p:nvPr/>
        </p:nvSpPr>
        <p:spPr bwMode="auto">
          <a:xfrm>
            <a:off x="2569370" y="1524583"/>
            <a:ext cx="5131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92" name="Text Box 80">
            <a:extLst>
              <a:ext uri="{FF2B5EF4-FFF2-40B4-BE49-F238E27FC236}">
                <a16:creationId xmlns:a16="http://schemas.microsoft.com/office/drawing/2014/main" id="{760E3150-D837-7841-AF0E-B55C1E168862}"/>
              </a:ext>
            </a:extLst>
          </p:cNvPr>
          <p:cNvSpPr txBox="1">
            <a:spLocks noChangeArrowheads="1"/>
          </p:cNvSpPr>
          <p:nvPr/>
        </p:nvSpPr>
        <p:spPr bwMode="auto">
          <a:xfrm>
            <a:off x="3111106" y="3606987"/>
            <a:ext cx="307181"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是</a:t>
            </a:r>
          </a:p>
        </p:txBody>
      </p:sp>
      <p:sp>
        <p:nvSpPr>
          <p:cNvPr id="193" name="Line 81">
            <a:extLst>
              <a:ext uri="{FF2B5EF4-FFF2-40B4-BE49-F238E27FC236}">
                <a16:creationId xmlns:a16="http://schemas.microsoft.com/office/drawing/2014/main" id="{ACA7997C-9FB3-F849-81E8-975DCC5295B3}"/>
              </a:ext>
            </a:extLst>
          </p:cNvPr>
          <p:cNvSpPr>
            <a:spLocks noChangeShapeType="1"/>
          </p:cNvSpPr>
          <p:nvPr/>
        </p:nvSpPr>
        <p:spPr bwMode="auto">
          <a:xfrm>
            <a:off x="3418285" y="4921438"/>
            <a:ext cx="0" cy="2190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94" name="Text Box 82">
            <a:extLst>
              <a:ext uri="{FF2B5EF4-FFF2-40B4-BE49-F238E27FC236}">
                <a16:creationId xmlns:a16="http://schemas.microsoft.com/office/drawing/2014/main" id="{C4BC95FE-AC4E-4D44-B144-A176C7CAEDDF}"/>
              </a:ext>
            </a:extLst>
          </p:cNvPr>
          <p:cNvSpPr txBox="1">
            <a:spLocks noChangeArrowheads="1"/>
          </p:cNvSpPr>
          <p:nvPr/>
        </p:nvSpPr>
        <p:spPr bwMode="auto">
          <a:xfrm>
            <a:off x="2797969" y="5140512"/>
            <a:ext cx="1314450" cy="4512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b="1">
                <a:solidFill>
                  <a:srgbClr val="003300"/>
                </a:solidFill>
                <a:latin typeface="Times New Roman" panose="02020603050405020304" pitchFamily="18" charset="0"/>
              </a:rPr>
              <a:t>Full</a:t>
            </a:r>
            <a:r>
              <a:rPr lang="zh-CN" altLang="en-US" sz="1200" b="1">
                <a:solidFill>
                  <a:srgbClr val="003300"/>
                </a:solidFill>
                <a:latin typeface="Times New Roman" panose="02020603050405020304" pitchFamily="18" charset="0"/>
              </a:rPr>
              <a:t>信号量加</a:t>
            </a:r>
            <a:r>
              <a:rPr lang="en-US" altLang="zh-CN" sz="1200" b="1">
                <a:solidFill>
                  <a:srgbClr val="003300"/>
                </a:solidFill>
                <a:latin typeface="Times New Roman" panose="02020603050405020304" pitchFamily="18" charset="0"/>
              </a:rPr>
              <a:t>1</a:t>
            </a:r>
          </a:p>
          <a:p>
            <a:pPr algn="ctr">
              <a:spcBef>
                <a:spcPct val="0"/>
              </a:spcBef>
              <a:buClrTx/>
              <a:buSzTx/>
              <a:buFontTx/>
              <a:buNone/>
            </a:pPr>
            <a:r>
              <a:rPr lang="zh-CN" altLang="en-US" sz="1200" b="1">
                <a:solidFill>
                  <a:srgbClr val="003300"/>
                </a:solidFill>
                <a:latin typeface="Times New Roman" panose="02020603050405020304" pitchFamily="18" charset="0"/>
              </a:rPr>
              <a:t>唤醒一个消费者</a:t>
            </a:r>
          </a:p>
        </p:txBody>
      </p:sp>
      <p:sp>
        <p:nvSpPr>
          <p:cNvPr id="195" name="Text Box 83">
            <a:extLst>
              <a:ext uri="{FF2B5EF4-FFF2-40B4-BE49-F238E27FC236}">
                <a16:creationId xmlns:a16="http://schemas.microsoft.com/office/drawing/2014/main" id="{6B0450FC-25AA-9246-8DB2-7C4267863917}"/>
              </a:ext>
            </a:extLst>
          </p:cNvPr>
          <p:cNvSpPr txBox="1">
            <a:spLocks noChangeArrowheads="1"/>
          </p:cNvSpPr>
          <p:nvPr/>
        </p:nvSpPr>
        <p:spPr bwMode="auto">
          <a:xfrm>
            <a:off x="4691062" y="6208956"/>
            <a:ext cx="36004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500" b="1" dirty="0">
                <a:solidFill>
                  <a:srgbClr val="003300"/>
                </a:solidFill>
                <a:latin typeface="Times New Roman" panose="02020603050405020304" pitchFamily="18" charset="0"/>
              </a:rPr>
              <a:t>图  生产者</a:t>
            </a:r>
            <a:r>
              <a:rPr lang="en-US" altLang="zh-CN" sz="1500" b="1" dirty="0">
                <a:solidFill>
                  <a:srgbClr val="003300"/>
                </a:solidFill>
                <a:latin typeface="Times New Roman" panose="02020603050405020304" pitchFamily="18" charset="0"/>
              </a:rPr>
              <a:t>/</a:t>
            </a:r>
            <a:r>
              <a:rPr lang="zh-CN" altLang="en-US" sz="1500" b="1" dirty="0">
                <a:solidFill>
                  <a:srgbClr val="003300"/>
                </a:solidFill>
                <a:latin typeface="Times New Roman" panose="02020603050405020304" pitchFamily="18" charset="0"/>
              </a:rPr>
              <a:t>消费者执行流程图</a:t>
            </a:r>
          </a:p>
        </p:txBody>
      </p:sp>
      <p:sp>
        <p:nvSpPr>
          <p:cNvPr id="196" name="Line 84">
            <a:extLst>
              <a:ext uri="{FF2B5EF4-FFF2-40B4-BE49-F238E27FC236}">
                <a16:creationId xmlns:a16="http://schemas.microsoft.com/office/drawing/2014/main" id="{6ADA72BA-508B-CB40-821A-FB778B4252F9}"/>
              </a:ext>
            </a:extLst>
          </p:cNvPr>
          <p:cNvSpPr>
            <a:spLocks noChangeShapeType="1"/>
          </p:cNvSpPr>
          <p:nvPr/>
        </p:nvSpPr>
        <p:spPr bwMode="auto">
          <a:xfrm>
            <a:off x="7855743" y="5072645"/>
            <a:ext cx="0" cy="1714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97" name="Line 85">
            <a:extLst>
              <a:ext uri="{FF2B5EF4-FFF2-40B4-BE49-F238E27FC236}">
                <a16:creationId xmlns:a16="http://schemas.microsoft.com/office/drawing/2014/main" id="{8797E35A-E553-D543-ABA6-BCBF2CCC73B5}"/>
              </a:ext>
            </a:extLst>
          </p:cNvPr>
          <p:cNvSpPr>
            <a:spLocks noChangeShapeType="1"/>
          </p:cNvSpPr>
          <p:nvPr/>
        </p:nvSpPr>
        <p:spPr bwMode="auto">
          <a:xfrm>
            <a:off x="4608911" y="2162758"/>
            <a:ext cx="17859" cy="12025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lstStyle/>
          <a:p>
            <a:pPr algn="ctr"/>
            <a:endParaRPr lang="zh-CN" altLang="en-US" sz="1350"/>
          </a:p>
        </p:txBody>
      </p:sp>
      <p:sp>
        <p:nvSpPr>
          <p:cNvPr id="198" name="Text Box 86">
            <a:extLst>
              <a:ext uri="{FF2B5EF4-FFF2-40B4-BE49-F238E27FC236}">
                <a16:creationId xmlns:a16="http://schemas.microsoft.com/office/drawing/2014/main" id="{CDD975E2-03EB-A640-9915-408DA3A96113}"/>
              </a:ext>
            </a:extLst>
          </p:cNvPr>
          <p:cNvSpPr txBox="1">
            <a:spLocks noChangeArrowheads="1"/>
          </p:cNvSpPr>
          <p:nvPr/>
        </p:nvSpPr>
        <p:spPr bwMode="auto">
          <a:xfrm>
            <a:off x="3712370" y="2048459"/>
            <a:ext cx="30837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无</a:t>
            </a:r>
          </a:p>
        </p:txBody>
      </p:sp>
      <p:sp>
        <p:nvSpPr>
          <p:cNvPr id="199" name="Text Box 87">
            <a:extLst>
              <a:ext uri="{FF2B5EF4-FFF2-40B4-BE49-F238E27FC236}">
                <a16:creationId xmlns:a16="http://schemas.microsoft.com/office/drawing/2014/main" id="{4A419B0D-39AC-694C-A2B1-2B82740DEB1A}"/>
              </a:ext>
            </a:extLst>
          </p:cNvPr>
          <p:cNvSpPr txBox="1">
            <a:spLocks noChangeArrowheads="1"/>
          </p:cNvSpPr>
          <p:nvPr/>
        </p:nvSpPr>
        <p:spPr bwMode="auto">
          <a:xfrm>
            <a:off x="8598694" y="2958097"/>
            <a:ext cx="953691" cy="42743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b="1">
                <a:solidFill>
                  <a:srgbClr val="003300"/>
                </a:solidFill>
                <a:latin typeface="Times New Roman" panose="02020603050405020304" pitchFamily="18" charset="0"/>
              </a:rPr>
              <a:t>阻塞</a:t>
            </a:r>
          </a:p>
          <a:p>
            <a:pPr algn="ctr">
              <a:spcBef>
                <a:spcPct val="0"/>
              </a:spcBef>
              <a:buClrTx/>
              <a:buSzTx/>
              <a:buFontTx/>
              <a:buNone/>
            </a:pPr>
            <a:r>
              <a:rPr lang="zh-CN" altLang="en-US" sz="1200" b="1">
                <a:solidFill>
                  <a:srgbClr val="003300"/>
                </a:solidFill>
                <a:latin typeface="Times New Roman" panose="02020603050405020304" pitchFamily="18" charset="0"/>
              </a:rPr>
              <a:t>等待使用权</a:t>
            </a:r>
          </a:p>
        </p:txBody>
      </p:sp>
      <p:cxnSp>
        <p:nvCxnSpPr>
          <p:cNvPr id="200" name="直接连接符 90">
            <a:extLst>
              <a:ext uri="{FF2B5EF4-FFF2-40B4-BE49-F238E27FC236}">
                <a16:creationId xmlns:a16="http://schemas.microsoft.com/office/drawing/2014/main" id="{5C768BE0-3290-E348-83E2-AE6A0CC15E3E}"/>
              </a:ext>
            </a:extLst>
          </p:cNvPr>
          <p:cNvCxnSpPr>
            <a:cxnSpLocks noChangeShapeType="1"/>
            <a:stCxn id="150" idx="0"/>
            <a:endCxn id="149" idx="1"/>
          </p:cNvCxnSpPr>
          <p:nvPr/>
        </p:nvCxnSpPr>
        <p:spPr bwMode="auto">
          <a:xfrm rot="5400000">
            <a:off x="5130405" y="3661756"/>
            <a:ext cx="4273153" cy="11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0" name="Rectangle 4">
            <a:extLst>
              <a:ext uri="{FF2B5EF4-FFF2-40B4-BE49-F238E27FC236}">
                <a16:creationId xmlns:a16="http://schemas.microsoft.com/office/drawing/2014/main" id="{19318EA9-4147-C640-8F74-97C0384A0CEB}"/>
              </a:ext>
            </a:extLst>
          </p:cNvPr>
          <p:cNvSpPr>
            <a:spLocks noChangeArrowheads="1"/>
          </p:cNvSpPr>
          <p:nvPr/>
        </p:nvSpPr>
        <p:spPr bwMode="auto">
          <a:xfrm>
            <a:off x="7272180" y="331294"/>
            <a:ext cx="4690521"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a:t>
            </a:r>
            <a:r>
              <a:rPr lang="zh-CN" altLang="en-US" sz="2800" b="1" dirty="0" smtClean="0">
                <a:solidFill>
                  <a:srgbClr val="4A66AC">
                    <a:lumMod val="75000"/>
                  </a:srgbClr>
                </a:solidFill>
                <a:latin typeface="微软雅黑" panose="020B0503020204020204" pitchFamily="34" charset="-122"/>
                <a:ea typeface="微软雅黑" panose="020B0503020204020204" pitchFamily="34" charset="-122"/>
              </a:rPr>
              <a:t>问题</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91" name="Rectangle 5">
            <a:extLst>
              <a:ext uri="{FF2B5EF4-FFF2-40B4-BE49-F238E27FC236}">
                <a16:creationId xmlns:a16="http://schemas.microsoft.com/office/drawing/2014/main" id="{043A2A6B-E801-3041-8FEC-BAFD269A067A}"/>
              </a:ext>
            </a:extLst>
          </p:cNvPr>
          <p:cNvSpPr>
            <a:spLocks noChangeArrowheads="1"/>
          </p:cNvSpPr>
          <p:nvPr/>
        </p:nvSpPr>
        <p:spPr bwMode="auto">
          <a:xfrm>
            <a:off x="1470713" y="248924"/>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Tree>
    <p:extLst>
      <p:ext uri="{BB962C8B-B14F-4D97-AF65-F5344CB8AC3E}">
        <p14:creationId xmlns:p14="http://schemas.microsoft.com/office/powerpoint/2010/main" val="328843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blinds(horizontal)">
                                      <p:cBhvr>
                                        <p:cTn id="7" dur="500"/>
                                        <p:tgtEl>
                                          <p:spTgt spid="11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7"/>
                                        </p:tgtEl>
                                        <p:attrNameLst>
                                          <p:attrName>style.visibility</p:attrName>
                                        </p:attrNameLst>
                                      </p:cBhvr>
                                      <p:to>
                                        <p:strVal val="visible"/>
                                      </p:to>
                                    </p:set>
                                    <p:animEffect transition="in" filter="blinds(horizontal)">
                                      <p:cBhvr>
                                        <p:cTn id="10" dur="500"/>
                                        <p:tgtEl>
                                          <p:spTgt spid="117"/>
                                        </p:tgtEl>
                                      </p:cBhvr>
                                    </p:animEffect>
                                  </p:childTnLst>
                                </p:cTn>
                              </p:par>
                              <p:par>
                                <p:cTn id="11" presetID="3" presetClass="entr" presetSubtype="10" fill="hold" nodeType="withEffect">
                                  <p:stCondLst>
                                    <p:cond delay="0"/>
                                  </p:stCondLst>
                                  <p:childTnLst>
                                    <p:set>
                                      <p:cBhvr>
                                        <p:cTn id="12" dur="1" fill="hold">
                                          <p:stCondLst>
                                            <p:cond delay="0"/>
                                          </p:stCondLst>
                                        </p:cTn>
                                        <p:tgtEl>
                                          <p:spTgt spid="118"/>
                                        </p:tgtEl>
                                        <p:attrNameLst>
                                          <p:attrName>style.visibility</p:attrName>
                                        </p:attrNameLst>
                                      </p:cBhvr>
                                      <p:to>
                                        <p:strVal val="visible"/>
                                      </p:to>
                                    </p:set>
                                    <p:animEffect transition="in" filter="blinds(horizontal)">
                                      <p:cBhvr>
                                        <p:cTn id="13" dur="500"/>
                                        <p:tgtEl>
                                          <p:spTgt spid="118"/>
                                        </p:tgtEl>
                                      </p:cBhvr>
                                    </p:animEffect>
                                  </p:childTnLst>
                                </p:cTn>
                              </p:par>
                              <p:par>
                                <p:cTn id="14" presetID="3" presetClass="entr" presetSubtype="10" fill="hold" nodeType="withEffect">
                                  <p:stCondLst>
                                    <p:cond delay="0"/>
                                  </p:stCondLst>
                                  <p:childTnLst>
                                    <p:set>
                                      <p:cBhvr>
                                        <p:cTn id="15" dur="1" fill="hold">
                                          <p:stCondLst>
                                            <p:cond delay="0"/>
                                          </p:stCondLst>
                                        </p:cTn>
                                        <p:tgtEl>
                                          <p:spTgt spid="119"/>
                                        </p:tgtEl>
                                        <p:attrNameLst>
                                          <p:attrName>style.visibility</p:attrName>
                                        </p:attrNameLst>
                                      </p:cBhvr>
                                      <p:to>
                                        <p:strVal val="visible"/>
                                      </p:to>
                                    </p:set>
                                    <p:animEffect transition="in" filter="blinds(horizontal)">
                                      <p:cBhvr>
                                        <p:cTn id="16" dur="500"/>
                                        <p:tgtEl>
                                          <p:spTgt spid="11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0"/>
                                        </p:tgtEl>
                                        <p:attrNameLst>
                                          <p:attrName>style.visibility</p:attrName>
                                        </p:attrNameLst>
                                      </p:cBhvr>
                                      <p:to>
                                        <p:strVal val="visible"/>
                                      </p:to>
                                    </p:set>
                                    <p:animEffect transition="in" filter="blinds(horizontal)">
                                      <p:cBhvr>
                                        <p:cTn id="19" dur="500"/>
                                        <p:tgtEl>
                                          <p:spTgt spid="120"/>
                                        </p:tgtEl>
                                      </p:cBhvr>
                                    </p:animEffect>
                                  </p:childTnLst>
                                </p:cTn>
                              </p:par>
                              <p:par>
                                <p:cTn id="20" presetID="3" presetClass="entr" presetSubtype="10" fill="hold" nodeType="withEffect">
                                  <p:stCondLst>
                                    <p:cond delay="0"/>
                                  </p:stCondLst>
                                  <p:childTnLst>
                                    <p:set>
                                      <p:cBhvr>
                                        <p:cTn id="21" dur="1" fill="hold">
                                          <p:stCondLst>
                                            <p:cond delay="0"/>
                                          </p:stCondLst>
                                        </p:cTn>
                                        <p:tgtEl>
                                          <p:spTgt spid="121"/>
                                        </p:tgtEl>
                                        <p:attrNameLst>
                                          <p:attrName>style.visibility</p:attrName>
                                        </p:attrNameLst>
                                      </p:cBhvr>
                                      <p:to>
                                        <p:strVal val="visible"/>
                                      </p:to>
                                    </p:set>
                                    <p:animEffect transition="in" filter="blinds(horizontal)">
                                      <p:cBhvr>
                                        <p:cTn id="22" dur="500"/>
                                        <p:tgtEl>
                                          <p:spTgt spid="121"/>
                                        </p:tgtEl>
                                      </p:cBhvr>
                                    </p:animEffect>
                                  </p:childTnLst>
                                </p:cTn>
                              </p:par>
                              <p:par>
                                <p:cTn id="23" presetID="3" presetClass="entr" presetSubtype="10" fill="hold" nodeType="withEffect">
                                  <p:stCondLst>
                                    <p:cond delay="0"/>
                                  </p:stCondLst>
                                  <p:childTnLst>
                                    <p:set>
                                      <p:cBhvr>
                                        <p:cTn id="24" dur="1" fill="hold">
                                          <p:stCondLst>
                                            <p:cond delay="0"/>
                                          </p:stCondLst>
                                        </p:cTn>
                                        <p:tgtEl>
                                          <p:spTgt spid="122"/>
                                        </p:tgtEl>
                                        <p:attrNameLst>
                                          <p:attrName>style.visibility</p:attrName>
                                        </p:attrNameLst>
                                      </p:cBhvr>
                                      <p:to>
                                        <p:strVal val="visible"/>
                                      </p:to>
                                    </p:set>
                                    <p:animEffect transition="in" filter="blinds(horizontal)">
                                      <p:cBhvr>
                                        <p:cTn id="25" dur="500"/>
                                        <p:tgtEl>
                                          <p:spTgt spid="122"/>
                                        </p:tgtEl>
                                      </p:cBhvr>
                                    </p:animEffect>
                                  </p:childTnLst>
                                </p:cTn>
                              </p:par>
                              <p:par>
                                <p:cTn id="26" presetID="3" presetClass="entr" presetSubtype="10" fill="hold" nodeType="withEffect">
                                  <p:stCondLst>
                                    <p:cond delay="0"/>
                                  </p:stCondLst>
                                  <p:childTnLst>
                                    <p:set>
                                      <p:cBhvr>
                                        <p:cTn id="27" dur="1" fill="hold">
                                          <p:stCondLst>
                                            <p:cond delay="0"/>
                                          </p:stCondLst>
                                        </p:cTn>
                                        <p:tgtEl>
                                          <p:spTgt spid="123"/>
                                        </p:tgtEl>
                                        <p:attrNameLst>
                                          <p:attrName>style.visibility</p:attrName>
                                        </p:attrNameLst>
                                      </p:cBhvr>
                                      <p:to>
                                        <p:strVal val="visible"/>
                                      </p:to>
                                    </p:set>
                                    <p:animEffect transition="in" filter="blinds(horizontal)">
                                      <p:cBhvr>
                                        <p:cTn id="28" dur="500"/>
                                        <p:tgtEl>
                                          <p:spTgt spid="12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24"/>
                                        </p:tgtEl>
                                        <p:attrNameLst>
                                          <p:attrName>style.visibility</p:attrName>
                                        </p:attrNameLst>
                                      </p:cBhvr>
                                      <p:to>
                                        <p:strVal val="visible"/>
                                      </p:to>
                                    </p:set>
                                    <p:animEffect transition="in" filter="blinds(horizontal)">
                                      <p:cBhvr>
                                        <p:cTn id="31" dur="500"/>
                                        <p:tgtEl>
                                          <p:spTgt spid="124"/>
                                        </p:tgtEl>
                                      </p:cBhvr>
                                    </p:animEffect>
                                  </p:childTnLst>
                                </p:cTn>
                              </p:par>
                              <p:par>
                                <p:cTn id="32" presetID="3" presetClass="entr" presetSubtype="10"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blinds(horizontal)">
                                      <p:cBhvr>
                                        <p:cTn id="34" dur="500"/>
                                        <p:tgtEl>
                                          <p:spTgt spid="125"/>
                                        </p:tgtEl>
                                      </p:cBhvr>
                                    </p:animEffect>
                                  </p:childTnLst>
                                </p:cTn>
                              </p:par>
                              <p:par>
                                <p:cTn id="35" presetID="3" presetClass="entr" presetSubtype="10" fill="hold" nodeType="withEffect">
                                  <p:stCondLst>
                                    <p:cond delay="0"/>
                                  </p:stCondLst>
                                  <p:childTnLst>
                                    <p:set>
                                      <p:cBhvr>
                                        <p:cTn id="36" dur="1" fill="hold">
                                          <p:stCondLst>
                                            <p:cond delay="0"/>
                                          </p:stCondLst>
                                        </p:cTn>
                                        <p:tgtEl>
                                          <p:spTgt spid="126"/>
                                        </p:tgtEl>
                                        <p:attrNameLst>
                                          <p:attrName>style.visibility</p:attrName>
                                        </p:attrNameLst>
                                      </p:cBhvr>
                                      <p:to>
                                        <p:strVal val="visible"/>
                                      </p:to>
                                    </p:set>
                                    <p:animEffect transition="in" filter="blinds(horizontal)">
                                      <p:cBhvr>
                                        <p:cTn id="37" dur="500"/>
                                        <p:tgtEl>
                                          <p:spTgt spid="12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27"/>
                                        </p:tgtEl>
                                        <p:attrNameLst>
                                          <p:attrName>style.visibility</p:attrName>
                                        </p:attrNameLst>
                                      </p:cBhvr>
                                      <p:to>
                                        <p:strVal val="visible"/>
                                      </p:to>
                                    </p:set>
                                    <p:animEffect transition="in" filter="blinds(horizontal)">
                                      <p:cBhvr>
                                        <p:cTn id="40" dur="500"/>
                                        <p:tgtEl>
                                          <p:spTgt spid="127"/>
                                        </p:tgtEl>
                                      </p:cBhvr>
                                    </p:animEffect>
                                  </p:childTnLst>
                                </p:cTn>
                              </p:par>
                              <p:par>
                                <p:cTn id="41" presetID="3" presetClass="entr" presetSubtype="10" fill="hold" nodeType="withEffect">
                                  <p:stCondLst>
                                    <p:cond delay="0"/>
                                  </p:stCondLst>
                                  <p:childTnLst>
                                    <p:set>
                                      <p:cBhvr>
                                        <p:cTn id="42" dur="1" fill="hold">
                                          <p:stCondLst>
                                            <p:cond delay="0"/>
                                          </p:stCondLst>
                                        </p:cTn>
                                        <p:tgtEl>
                                          <p:spTgt spid="128"/>
                                        </p:tgtEl>
                                        <p:attrNameLst>
                                          <p:attrName>style.visibility</p:attrName>
                                        </p:attrNameLst>
                                      </p:cBhvr>
                                      <p:to>
                                        <p:strVal val="visible"/>
                                      </p:to>
                                    </p:set>
                                    <p:animEffect transition="in" filter="blinds(horizontal)">
                                      <p:cBhvr>
                                        <p:cTn id="43" dur="500"/>
                                        <p:tgtEl>
                                          <p:spTgt spid="128"/>
                                        </p:tgtEl>
                                      </p:cBhvr>
                                    </p:animEffect>
                                  </p:childTnLst>
                                </p:cTn>
                              </p:par>
                              <p:par>
                                <p:cTn id="44" presetID="3" presetClass="entr" presetSubtype="10" fill="hold" nodeType="withEffect">
                                  <p:stCondLst>
                                    <p:cond delay="0"/>
                                  </p:stCondLst>
                                  <p:childTnLst>
                                    <p:set>
                                      <p:cBhvr>
                                        <p:cTn id="45" dur="1" fill="hold">
                                          <p:stCondLst>
                                            <p:cond delay="0"/>
                                          </p:stCondLst>
                                        </p:cTn>
                                        <p:tgtEl>
                                          <p:spTgt spid="129"/>
                                        </p:tgtEl>
                                        <p:attrNameLst>
                                          <p:attrName>style.visibility</p:attrName>
                                        </p:attrNameLst>
                                      </p:cBhvr>
                                      <p:to>
                                        <p:strVal val="visible"/>
                                      </p:to>
                                    </p:set>
                                    <p:animEffect transition="in" filter="blinds(horizontal)">
                                      <p:cBhvr>
                                        <p:cTn id="46" dur="500"/>
                                        <p:tgtEl>
                                          <p:spTgt spid="129"/>
                                        </p:tgtEl>
                                      </p:cBhvr>
                                    </p:animEffect>
                                  </p:childTnLst>
                                </p:cTn>
                              </p:par>
                              <p:par>
                                <p:cTn id="47" presetID="3" presetClass="entr" presetSubtype="10" fill="hold" nodeType="withEffect">
                                  <p:stCondLst>
                                    <p:cond delay="0"/>
                                  </p:stCondLst>
                                  <p:childTnLst>
                                    <p:set>
                                      <p:cBhvr>
                                        <p:cTn id="48" dur="1" fill="hold">
                                          <p:stCondLst>
                                            <p:cond delay="0"/>
                                          </p:stCondLst>
                                        </p:cTn>
                                        <p:tgtEl>
                                          <p:spTgt spid="130"/>
                                        </p:tgtEl>
                                        <p:attrNameLst>
                                          <p:attrName>style.visibility</p:attrName>
                                        </p:attrNameLst>
                                      </p:cBhvr>
                                      <p:to>
                                        <p:strVal val="visible"/>
                                      </p:to>
                                    </p:set>
                                    <p:animEffect transition="in" filter="blinds(horizontal)">
                                      <p:cBhvr>
                                        <p:cTn id="49" dur="500"/>
                                        <p:tgtEl>
                                          <p:spTgt spid="13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31"/>
                                        </p:tgtEl>
                                        <p:attrNameLst>
                                          <p:attrName>style.visibility</p:attrName>
                                        </p:attrNameLst>
                                      </p:cBhvr>
                                      <p:to>
                                        <p:strVal val="visible"/>
                                      </p:to>
                                    </p:set>
                                    <p:animEffect transition="in" filter="blinds(horizontal)">
                                      <p:cBhvr>
                                        <p:cTn id="52" dur="500"/>
                                        <p:tgtEl>
                                          <p:spTgt spid="131"/>
                                        </p:tgtEl>
                                      </p:cBhvr>
                                    </p:animEffect>
                                  </p:childTnLst>
                                </p:cTn>
                              </p:par>
                              <p:par>
                                <p:cTn id="53" presetID="3" presetClass="entr" presetSubtype="10" fill="hold" nodeType="withEffect">
                                  <p:stCondLst>
                                    <p:cond delay="0"/>
                                  </p:stCondLst>
                                  <p:childTnLst>
                                    <p:set>
                                      <p:cBhvr>
                                        <p:cTn id="54" dur="1" fill="hold">
                                          <p:stCondLst>
                                            <p:cond delay="0"/>
                                          </p:stCondLst>
                                        </p:cTn>
                                        <p:tgtEl>
                                          <p:spTgt spid="132"/>
                                        </p:tgtEl>
                                        <p:attrNameLst>
                                          <p:attrName>style.visibility</p:attrName>
                                        </p:attrNameLst>
                                      </p:cBhvr>
                                      <p:to>
                                        <p:strVal val="visible"/>
                                      </p:to>
                                    </p:set>
                                    <p:animEffect transition="in" filter="blinds(horizontal)">
                                      <p:cBhvr>
                                        <p:cTn id="55" dur="500"/>
                                        <p:tgtEl>
                                          <p:spTgt spid="132"/>
                                        </p:tgtEl>
                                      </p:cBhvr>
                                    </p:animEffect>
                                  </p:childTnLst>
                                </p:cTn>
                              </p:par>
                              <p:par>
                                <p:cTn id="56" presetID="3" presetClass="entr" presetSubtype="10" fill="hold" nodeType="withEffect">
                                  <p:stCondLst>
                                    <p:cond delay="0"/>
                                  </p:stCondLst>
                                  <p:childTnLst>
                                    <p:set>
                                      <p:cBhvr>
                                        <p:cTn id="57" dur="1" fill="hold">
                                          <p:stCondLst>
                                            <p:cond delay="0"/>
                                          </p:stCondLst>
                                        </p:cTn>
                                        <p:tgtEl>
                                          <p:spTgt spid="133"/>
                                        </p:tgtEl>
                                        <p:attrNameLst>
                                          <p:attrName>style.visibility</p:attrName>
                                        </p:attrNameLst>
                                      </p:cBhvr>
                                      <p:to>
                                        <p:strVal val="visible"/>
                                      </p:to>
                                    </p:set>
                                    <p:animEffect transition="in" filter="blinds(horizontal)">
                                      <p:cBhvr>
                                        <p:cTn id="58" dur="500"/>
                                        <p:tgtEl>
                                          <p:spTgt spid="133"/>
                                        </p:tgtEl>
                                      </p:cBhvr>
                                    </p:animEffect>
                                  </p:childTnLst>
                                </p:cTn>
                              </p:par>
                              <p:par>
                                <p:cTn id="59" presetID="3" presetClass="entr" presetSubtype="10" fill="hold" nodeType="withEffect">
                                  <p:stCondLst>
                                    <p:cond delay="0"/>
                                  </p:stCondLst>
                                  <p:childTnLst>
                                    <p:set>
                                      <p:cBhvr>
                                        <p:cTn id="60" dur="1" fill="hold">
                                          <p:stCondLst>
                                            <p:cond delay="0"/>
                                          </p:stCondLst>
                                        </p:cTn>
                                        <p:tgtEl>
                                          <p:spTgt spid="134"/>
                                        </p:tgtEl>
                                        <p:attrNameLst>
                                          <p:attrName>style.visibility</p:attrName>
                                        </p:attrNameLst>
                                      </p:cBhvr>
                                      <p:to>
                                        <p:strVal val="visible"/>
                                      </p:to>
                                    </p:set>
                                    <p:animEffect transition="in" filter="blinds(horizontal)">
                                      <p:cBhvr>
                                        <p:cTn id="61" dur="500"/>
                                        <p:tgtEl>
                                          <p:spTgt spid="134"/>
                                        </p:tgtEl>
                                      </p:cBhvr>
                                    </p:animEffect>
                                  </p:childTnLst>
                                </p:cTn>
                              </p:par>
                              <p:par>
                                <p:cTn id="62" presetID="3" presetClass="entr" presetSubtype="10" fill="hold" nodeType="withEffect">
                                  <p:stCondLst>
                                    <p:cond delay="0"/>
                                  </p:stCondLst>
                                  <p:childTnLst>
                                    <p:set>
                                      <p:cBhvr>
                                        <p:cTn id="63" dur="1" fill="hold">
                                          <p:stCondLst>
                                            <p:cond delay="0"/>
                                          </p:stCondLst>
                                        </p:cTn>
                                        <p:tgtEl>
                                          <p:spTgt spid="135"/>
                                        </p:tgtEl>
                                        <p:attrNameLst>
                                          <p:attrName>style.visibility</p:attrName>
                                        </p:attrNameLst>
                                      </p:cBhvr>
                                      <p:to>
                                        <p:strVal val="visible"/>
                                      </p:to>
                                    </p:set>
                                    <p:animEffect transition="in" filter="blinds(horizontal)">
                                      <p:cBhvr>
                                        <p:cTn id="64" dur="500"/>
                                        <p:tgtEl>
                                          <p:spTgt spid="135"/>
                                        </p:tgtEl>
                                      </p:cBhvr>
                                    </p:animEffect>
                                  </p:childTnLst>
                                </p:cTn>
                              </p:par>
                              <p:par>
                                <p:cTn id="65" presetID="3" presetClass="entr" presetSubtype="10" fill="hold" nodeType="withEffect">
                                  <p:stCondLst>
                                    <p:cond delay="0"/>
                                  </p:stCondLst>
                                  <p:childTnLst>
                                    <p:set>
                                      <p:cBhvr>
                                        <p:cTn id="66" dur="1" fill="hold">
                                          <p:stCondLst>
                                            <p:cond delay="0"/>
                                          </p:stCondLst>
                                        </p:cTn>
                                        <p:tgtEl>
                                          <p:spTgt spid="136"/>
                                        </p:tgtEl>
                                        <p:attrNameLst>
                                          <p:attrName>style.visibility</p:attrName>
                                        </p:attrNameLst>
                                      </p:cBhvr>
                                      <p:to>
                                        <p:strVal val="visible"/>
                                      </p:to>
                                    </p:set>
                                    <p:animEffect transition="in" filter="blinds(horizontal)">
                                      <p:cBhvr>
                                        <p:cTn id="67" dur="500"/>
                                        <p:tgtEl>
                                          <p:spTgt spid="136"/>
                                        </p:tgtEl>
                                      </p:cBhvr>
                                    </p:animEffect>
                                  </p:childTnLst>
                                </p:cTn>
                              </p:par>
                              <p:par>
                                <p:cTn id="68" presetID="3" presetClass="entr" presetSubtype="10" fill="hold" nodeType="withEffect">
                                  <p:stCondLst>
                                    <p:cond delay="0"/>
                                  </p:stCondLst>
                                  <p:childTnLst>
                                    <p:set>
                                      <p:cBhvr>
                                        <p:cTn id="69" dur="1" fill="hold">
                                          <p:stCondLst>
                                            <p:cond delay="0"/>
                                          </p:stCondLst>
                                        </p:cTn>
                                        <p:tgtEl>
                                          <p:spTgt spid="137"/>
                                        </p:tgtEl>
                                        <p:attrNameLst>
                                          <p:attrName>style.visibility</p:attrName>
                                        </p:attrNameLst>
                                      </p:cBhvr>
                                      <p:to>
                                        <p:strVal val="visible"/>
                                      </p:to>
                                    </p:set>
                                    <p:animEffect transition="in" filter="blinds(horizontal)">
                                      <p:cBhvr>
                                        <p:cTn id="70" dur="500"/>
                                        <p:tgtEl>
                                          <p:spTgt spid="137"/>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38"/>
                                        </p:tgtEl>
                                        <p:attrNameLst>
                                          <p:attrName>style.visibility</p:attrName>
                                        </p:attrNameLst>
                                      </p:cBhvr>
                                      <p:to>
                                        <p:strVal val="visible"/>
                                      </p:to>
                                    </p:set>
                                    <p:animEffect transition="in" filter="blinds(horizontal)">
                                      <p:cBhvr>
                                        <p:cTn id="73" dur="500"/>
                                        <p:tgtEl>
                                          <p:spTgt spid="138"/>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39"/>
                                        </p:tgtEl>
                                        <p:attrNameLst>
                                          <p:attrName>style.visibility</p:attrName>
                                        </p:attrNameLst>
                                      </p:cBhvr>
                                      <p:to>
                                        <p:strVal val="visible"/>
                                      </p:to>
                                    </p:set>
                                    <p:animEffect transition="in" filter="blinds(horizontal)">
                                      <p:cBhvr>
                                        <p:cTn id="76" dur="500"/>
                                        <p:tgtEl>
                                          <p:spTgt spid="139"/>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40"/>
                                        </p:tgtEl>
                                        <p:attrNameLst>
                                          <p:attrName>style.visibility</p:attrName>
                                        </p:attrNameLst>
                                      </p:cBhvr>
                                      <p:to>
                                        <p:strVal val="visible"/>
                                      </p:to>
                                    </p:set>
                                    <p:animEffect transition="in" filter="blinds(horizontal)">
                                      <p:cBhvr>
                                        <p:cTn id="79" dur="500"/>
                                        <p:tgtEl>
                                          <p:spTgt spid="140"/>
                                        </p:tgtEl>
                                      </p:cBhvr>
                                    </p:animEffect>
                                  </p:childTnLst>
                                </p:cTn>
                              </p:par>
                              <p:par>
                                <p:cTn id="80" presetID="3" presetClass="entr" presetSubtype="10" fill="hold" nodeType="withEffect">
                                  <p:stCondLst>
                                    <p:cond delay="0"/>
                                  </p:stCondLst>
                                  <p:childTnLst>
                                    <p:set>
                                      <p:cBhvr>
                                        <p:cTn id="81" dur="1" fill="hold">
                                          <p:stCondLst>
                                            <p:cond delay="0"/>
                                          </p:stCondLst>
                                        </p:cTn>
                                        <p:tgtEl>
                                          <p:spTgt spid="141"/>
                                        </p:tgtEl>
                                        <p:attrNameLst>
                                          <p:attrName>style.visibility</p:attrName>
                                        </p:attrNameLst>
                                      </p:cBhvr>
                                      <p:to>
                                        <p:strVal val="visible"/>
                                      </p:to>
                                    </p:set>
                                    <p:animEffect transition="in" filter="blinds(horizontal)">
                                      <p:cBhvr>
                                        <p:cTn id="82" dur="500"/>
                                        <p:tgtEl>
                                          <p:spTgt spid="141"/>
                                        </p:tgtEl>
                                      </p:cBhvr>
                                    </p:animEffect>
                                  </p:childTnLst>
                                </p:cTn>
                              </p:par>
                              <p:par>
                                <p:cTn id="83" presetID="3" presetClass="entr" presetSubtype="10" fill="hold" nodeType="withEffect">
                                  <p:stCondLst>
                                    <p:cond delay="0"/>
                                  </p:stCondLst>
                                  <p:childTnLst>
                                    <p:set>
                                      <p:cBhvr>
                                        <p:cTn id="84" dur="1" fill="hold">
                                          <p:stCondLst>
                                            <p:cond delay="0"/>
                                          </p:stCondLst>
                                        </p:cTn>
                                        <p:tgtEl>
                                          <p:spTgt spid="142"/>
                                        </p:tgtEl>
                                        <p:attrNameLst>
                                          <p:attrName>style.visibility</p:attrName>
                                        </p:attrNameLst>
                                      </p:cBhvr>
                                      <p:to>
                                        <p:strVal val="visible"/>
                                      </p:to>
                                    </p:set>
                                    <p:animEffect transition="in" filter="blinds(horizontal)">
                                      <p:cBhvr>
                                        <p:cTn id="85" dur="500"/>
                                        <p:tgtEl>
                                          <p:spTgt spid="142"/>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43"/>
                                        </p:tgtEl>
                                        <p:attrNameLst>
                                          <p:attrName>style.visibility</p:attrName>
                                        </p:attrNameLst>
                                      </p:cBhvr>
                                      <p:to>
                                        <p:strVal val="visible"/>
                                      </p:to>
                                    </p:set>
                                    <p:animEffect transition="in" filter="blinds(horizontal)">
                                      <p:cBhvr>
                                        <p:cTn id="88" dur="500"/>
                                        <p:tgtEl>
                                          <p:spTgt spid="143"/>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44"/>
                                        </p:tgtEl>
                                        <p:attrNameLst>
                                          <p:attrName>style.visibility</p:attrName>
                                        </p:attrNameLst>
                                      </p:cBhvr>
                                      <p:to>
                                        <p:strVal val="visible"/>
                                      </p:to>
                                    </p:set>
                                    <p:animEffect transition="in" filter="blinds(horizontal)">
                                      <p:cBhvr>
                                        <p:cTn id="91" dur="500"/>
                                        <p:tgtEl>
                                          <p:spTgt spid="144"/>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45"/>
                                        </p:tgtEl>
                                        <p:attrNameLst>
                                          <p:attrName>style.visibility</p:attrName>
                                        </p:attrNameLst>
                                      </p:cBhvr>
                                      <p:to>
                                        <p:strVal val="visible"/>
                                      </p:to>
                                    </p:set>
                                    <p:animEffect transition="in" filter="blinds(horizontal)">
                                      <p:cBhvr>
                                        <p:cTn id="94" dur="500"/>
                                        <p:tgtEl>
                                          <p:spTgt spid="145"/>
                                        </p:tgtEl>
                                      </p:cBhvr>
                                    </p:animEffect>
                                  </p:childTnLst>
                                </p:cTn>
                              </p:par>
                              <p:par>
                                <p:cTn id="95" presetID="3" presetClass="entr" presetSubtype="10" fill="hold" nodeType="withEffect">
                                  <p:stCondLst>
                                    <p:cond delay="0"/>
                                  </p:stCondLst>
                                  <p:childTnLst>
                                    <p:set>
                                      <p:cBhvr>
                                        <p:cTn id="96" dur="1" fill="hold">
                                          <p:stCondLst>
                                            <p:cond delay="0"/>
                                          </p:stCondLst>
                                        </p:cTn>
                                        <p:tgtEl>
                                          <p:spTgt spid="146"/>
                                        </p:tgtEl>
                                        <p:attrNameLst>
                                          <p:attrName>style.visibility</p:attrName>
                                        </p:attrNameLst>
                                      </p:cBhvr>
                                      <p:to>
                                        <p:strVal val="visible"/>
                                      </p:to>
                                    </p:set>
                                    <p:animEffect transition="in" filter="blinds(horizontal)">
                                      <p:cBhvr>
                                        <p:cTn id="97" dur="500"/>
                                        <p:tgtEl>
                                          <p:spTgt spid="146"/>
                                        </p:tgtEl>
                                      </p:cBhvr>
                                    </p:animEffect>
                                  </p:childTnLst>
                                </p:cTn>
                              </p:par>
                              <p:par>
                                <p:cTn id="98" presetID="3" presetClass="entr" presetSubtype="10" fill="hold" nodeType="withEffect">
                                  <p:stCondLst>
                                    <p:cond delay="0"/>
                                  </p:stCondLst>
                                  <p:childTnLst>
                                    <p:set>
                                      <p:cBhvr>
                                        <p:cTn id="99" dur="1" fill="hold">
                                          <p:stCondLst>
                                            <p:cond delay="0"/>
                                          </p:stCondLst>
                                        </p:cTn>
                                        <p:tgtEl>
                                          <p:spTgt spid="147"/>
                                        </p:tgtEl>
                                        <p:attrNameLst>
                                          <p:attrName>style.visibility</p:attrName>
                                        </p:attrNameLst>
                                      </p:cBhvr>
                                      <p:to>
                                        <p:strVal val="visible"/>
                                      </p:to>
                                    </p:set>
                                    <p:animEffect transition="in" filter="blinds(horizontal)">
                                      <p:cBhvr>
                                        <p:cTn id="100" dur="500"/>
                                        <p:tgtEl>
                                          <p:spTgt spid="147"/>
                                        </p:tgtEl>
                                      </p:cBhvr>
                                    </p:animEffect>
                                  </p:childTnLst>
                                </p:cTn>
                              </p:par>
                              <p:par>
                                <p:cTn id="101" presetID="3" presetClass="entr" presetSubtype="10" fill="hold" nodeType="withEffect">
                                  <p:stCondLst>
                                    <p:cond delay="0"/>
                                  </p:stCondLst>
                                  <p:childTnLst>
                                    <p:set>
                                      <p:cBhvr>
                                        <p:cTn id="102" dur="1" fill="hold">
                                          <p:stCondLst>
                                            <p:cond delay="0"/>
                                          </p:stCondLst>
                                        </p:cTn>
                                        <p:tgtEl>
                                          <p:spTgt spid="148"/>
                                        </p:tgtEl>
                                        <p:attrNameLst>
                                          <p:attrName>style.visibility</p:attrName>
                                        </p:attrNameLst>
                                      </p:cBhvr>
                                      <p:to>
                                        <p:strVal val="visible"/>
                                      </p:to>
                                    </p:set>
                                    <p:animEffect transition="in" filter="blinds(horizontal)">
                                      <p:cBhvr>
                                        <p:cTn id="103" dur="500"/>
                                        <p:tgtEl>
                                          <p:spTgt spid="148"/>
                                        </p:tgtEl>
                                      </p:cBhvr>
                                    </p:animEffect>
                                  </p:childTnLst>
                                </p:cTn>
                              </p:par>
                              <p:par>
                                <p:cTn id="104" presetID="3" presetClass="entr" presetSubtype="10" fill="hold" nodeType="withEffect">
                                  <p:stCondLst>
                                    <p:cond delay="0"/>
                                  </p:stCondLst>
                                  <p:childTnLst>
                                    <p:set>
                                      <p:cBhvr>
                                        <p:cTn id="105" dur="1" fill="hold">
                                          <p:stCondLst>
                                            <p:cond delay="0"/>
                                          </p:stCondLst>
                                        </p:cTn>
                                        <p:tgtEl>
                                          <p:spTgt spid="149"/>
                                        </p:tgtEl>
                                        <p:attrNameLst>
                                          <p:attrName>style.visibility</p:attrName>
                                        </p:attrNameLst>
                                      </p:cBhvr>
                                      <p:to>
                                        <p:strVal val="visible"/>
                                      </p:to>
                                    </p:set>
                                    <p:animEffect transition="in" filter="blinds(horizontal)">
                                      <p:cBhvr>
                                        <p:cTn id="106" dur="500"/>
                                        <p:tgtEl>
                                          <p:spTgt spid="149"/>
                                        </p:tgtEl>
                                      </p:cBhvr>
                                    </p:animEffect>
                                  </p:childTnLst>
                                </p:cTn>
                              </p:par>
                              <p:par>
                                <p:cTn id="107" presetID="3" presetClass="entr" presetSubtype="1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animEffect transition="in" filter="blinds(horizontal)">
                                      <p:cBhvr>
                                        <p:cTn id="109" dur="500"/>
                                        <p:tgtEl>
                                          <p:spTgt spid="150"/>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51"/>
                                        </p:tgtEl>
                                        <p:attrNameLst>
                                          <p:attrName>style.visibility</p:attrName>
                                        </p:attrNameLst>
                                      </p:cBhvr>
                                      <p:to>
                                        <p:strVal val="visible"/>
                                      </p:to>
                                    </p:set>
                                    <p:animEffect transition="in" filter="blinds(horizontal)">
                                      <p:cBhvr>
                                        <p:cTn id="112" dur="500"/>
                                        <p:tgtEl>
                                          <p:spTgt spid="151"/>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52"/>
                                        </p:tgtEl>
                                        <p:attrNameLst>
                                          <p:attrName>style.visibility</p:attrName>
                                        </p:attrNameLst>
                                      </p:cBhvr>
                                      <p:to>
                                        <p:strVal val="visible"/>
                                      </p:to>
                                    </p:set>
                                    <p:animEffect transition="in" filter="blinds(horizontal)">
                                      <p:cBhvr>
                                        <p:cTn id="115" dur="500"/>
                                        <p:tgtEl>
                                          <p:spTgt spid="152"/>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53"/>
                                        </p:tgtEl>
                                        <p:attrNameLst>
                                          <p:attrName>style.visibility</p:attrName>
                                        </p:attrNameLst>
                                      </p:cBhvr>
                                      <p:to>
                                        <p:strVal val="visible"/>
                                      </p:to>
                                    </p:set>
                                    <p:animEffect transition="in" filter="blinds(horizontal)">
                                      <p:cBhvr>
                                        <p:cTn id="118" dur="500"/>
                                        <p:tgtEl>
                                          <p:spTgt spid="153"/>
                                        </p:tgtEl>
                                      </p:cBhvr>
                                    </p:animEffect>
                                  </p:childTnLst>
                                </p:cTn>
                              </p:par>
                              <p:par>
                                <p:cTn id="119" presetID="3" presetClass="entr" presetSubtype="10" fill="hold" nodeType="withEffect">
                                  <p:stCondLst>
                                    <p:cond delay="0"/>
                                  </p:stCondLst>
                                  <p:childTnLst>
                                    <p:set>
                                      <p:cBhvr>
                                        <p:cTn id="120" dur="1" fill="hold">
                                          <p:stCondLst>
                                            <p:cond delay="0"/>
                                          </p:stCondLst>
                                        </p:cTn>
                                        <p:tgtEl>
                                          <p:spTgt spid="154"/>
                                        </p:tgtEl>
                                        <p:attrNameLst>
                                          <p:attrName>style.visibility</p:attrName>
                                        </p:attrNameLst>
                                      </p:cBhvr>
                                      <p:to>
                                        <p:strVal val="visible"/>
                                      </p:to>
                                    </p:set>
                                    <p:animEffect transition="in" filter="blinds(horizontal)">
                                      <p:cBhvr>
                                        <p:cTn id="121" dur="500"/>
                                        <p:tgtEl>
                                          <p:spTgt spid="154"/>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155"/>
                                        </p:tgtEl>
                                        <p:attrNameLst>
                                          <p:attrName>style.visibility</p:attrName>
                                        </p:attrNameLst>
                                      </p:cBhvr>
                                      <p:to>
                                        <p:strVal val="visible"/>
                                      </p:to>
                                    </p:set>
                                    <p:animEffect transition="in" filter="blinds(horizontal)">
                                      <p:cBhvr>
                                        <p:cTn id="124" dur="500"/>
                                        <p:tgtEl>
                                          <p:spTgt spid="155"/>
                                        </p:tgtEl>
                                      </p:cBhvr>
                                    </p:animEffect>
                                  </p:childTnLst>
                                </p:cTn>
                              </p:par>
                              <p:par>
                                <p:cTn id="125" presetID="3" presetClass="entr" presetSubtype="10" fill="hold" nodeType="withEffect">
                                  <p:stCondLst>
                                    <p:cond delay="0"/>
                                  </p:stCondLst>
                                  <p:childTnLst>
                                    <p:set>
                                      <p:cBhvr>
                                        <p:cTn id="126" dur="1" fill="hold">
                                          <p:stCondLst>
                                            <p:cond delay="0"/>
                                          </p:stCondLst>
                                        </p:cTn>
                                        <p:tgtEl>
                                          <p:spTgt spid="196"/>
                                        </p:tgtEl>
                                        <p:attrNameLst>
                                          <p:attrName>style.visibility</p:attrName>
                                        </p:attrNameLst>
                                      </p:cBhvr>
                                      <p:to>
                                        <p:strVal val="visible"/>
                                      </p:to>
                                    </p:set>
                                    <p:animEffect transition="in" filter="blinds(horizontal)">
                                      <p:cBhvr>
                                        <p:cTn id="127" dur="500"/>
                                        <p:tgtEl>
                                          <p:spTgt spid="196"/>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199"/>
                                        </p:tgtEl>
                                        <p:attrNameLst>
                                          <p:attrName>style.visibility</p:attrName>
                                        </p:attrNameLst>
                                      </p:cBhvr>
                                      <p:to>
                                        <p:strVal val="visible"/>
                                      </p:to>
                                    </p:set>
                                    <p:animEffect transition="in" filter="blinds(horizontal)">
                                      <p:cBhvr>
                                        <p:cTn id="130" dur="500"/>
                                        <p:tgtEl>
                                          <p:spTgt spid="199"/>
                                        </p:tgtEl>
                                      </p:cBhvr>
                                    </p:animEffect>
                                  </p:childTnLst>
                                </p:cTn>
                              </p:par>
                              <p:par>
                                <p:cTn id="131" presetID="3" presetClass="entr" presetSubtype="10" fill="hold" nodeType="withEffect">
                                  <p:stCondLst>
                                    <p:cond delay="0"/>
                                  </p:stCondLst>
                                  <p:childTnLst>
                                    <p:set>
                                      <p:cBhvr>
                                        <p:cTn id="132" dur="1" fill="hold">
                                          <p:stCondLst>
                                            <p:cond delay="0"/>
                                          </p:stCondLst>
                                        </p:cTn>
                                        <p:tgtEl>
                                          <p:spTgt spid="200"/>
                                        </p:tgtEl>
                                        <p:attrNameLst>
                                          <p:attrName>style.visibility</p:attrName>
                                        </p:attrNameLst>
                                      </p:cBhvr>
                                      <p:to>
                                        <p:strVal val="visible"/>
                                      </p:to>
                                    </p:set>
                                    <p:animEffect transition="in" filter="blinds(horizontal)">
                                      <p:cBhvr>
                                        <p:cTn id="133"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20" grpId="0" animBg="1"/>
      <p:bldP spid="124" grpId="0" animBg="1"/>
      <p:bldP spid="127" grpId="0"/>
      <p:bldP spid="131" grpId="0" animBg="1"/>
      <p:bldP spid="138" grpId="0" animBg="1"/>
      <p:bldP spid="139" grpId="0"/>
      <p:bldP spid="140" grpId="0" animBg="1"/>
      <p:bldP spid="143" grpId="0" animBg="1"/>
      <p:bldP spid="144" grpId="0"/>
      <p:bldP spid="145" grpId="0" animBg="1"/>
      <p:bldP spid="151" grpId="0"/>
      <p:bldP spid="152" grpId="0"/>
      <p:bldP spid="153" grpId="0" animBg="1"/>
      <p:bldP spid="155" grpId="0" animBg="1"/>
      <p:bldP spid="199"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0713" y="1328719"/>
            <a:ext cx="7307828" cy="461665"/>
          </a:xfrm>
          <a:prstGeom prst="rect">
            <a:avLst/>
          </a:prstGeom>
        </p:spPr>
        <p:txBody>
          <a:bodyPr wrap="square">
            <a:spAutoFit/>
          </a:bodyPr>
          <a:lstStyle/>
          <a:p>
            <a:r>
              <a:rPr lang="en-US" altLang="zh-CN" sz="2400" b="1" dirty="0">
                <a:solidFill>
                  <a:srgbClr val="0000FF"/>
                </a:solidFill>
                <a:latin typeface="+mj-ea"/>
                <a:ea typeface="+mj-ea"/>
              </a:rPr>
              <a:t>1.</a:t>
            </a:r>
            <a:r>
              <a:rPr lang="zh-CN" altLang="en-US" sz="2400" b="1" dirty="0">
                <a:solidFill>
                  <a:srgbClr val="0000FF"/>
                </a:solidFill>
                <a:latin typeface="+mj-ea"/>
                <a:ea typeface="+mj-ea"/>
              </a:rPr>
              <a:t>利用记录型信号量解决生产者一消费者问题</a:t>
            </a:r>
            <a:endParaRPr lang="zh-CN" altLang="en-US" sz="2400" b="1" dirty="0">
              <a:latin typeface="+mj-ea"/>
              <a:ea typeface="+mj-ea"/>
            </a:endParaRPr>
          </a:p>
        </p:txBody>
      </p:sp>
      <p:sp>
        <p:nvSpPr>
          <p:cNvPr id="3" name="矩形 2"/>
          <p:cNvSpPr/>
          <p:nvPr/>
        </p:nvSpPr>
        <p:spPr>
          <a:xfrm>
            <a:off x="1735579" y="2132361"/>
            <a:ext cx="7042962" cy="4487382"/>
          </a:xfrm>
          <a:prstGeom prst="rect">
            <a:avLst/>
          </a:prstGeom>
        </p:spPr>
        <p:txBody>
          <a:bodyPr wrap="square">
            <a:spAutoFit/>
          </a:bodyPr>
          <a:lstStyle/>
          <a:p>
            <a:pPr>
              <a:lnSpc>
                <a:spcPct val="120000"/>
              </a:lnSpc>
              <a:defRPr/>
            </a:pPr>
            <a:r>
              <a:rPr lang="en-US" altLang="zh-CN" sz="2000" b="1" dirty="0">
                <a:ea typeface="楷体_GB2312" charset="0"/>
              </a:rPr>
              <a:t> </a:t>
            </a:r>
            <a:r>
              <a:rPr lang="en-US" altLang="zh-CN" sz="2000" b="1" dirty="0" err="1">
                <a:latin typeface="+mj-ea"/>
                <a:ea typeface="+mj-ea"/>
              </a:rPr>
              <a:t>int</a:t>
            </a:r>
            <a:r>
              <a:rPr lang="en-US" altLang="zh-CN" sz="2000" b="1" dirty="0">
                <a:latin typeface="+mj-ea"/>
                <a:ea typeface="+mj-ea"/>
              </a:rPr>
              <a:t>  in=0, out=0;</a:t>
            </a:r>
          </a:p>
          <a:p>
            <a:pPr>
              <a:lnSpc>
                <a:spcPct val="120000"/>
              </a:lnSpc>
              <a:defRPr/>
            </a:pPr>
            <a:r>
              <a:rPr lang="en-US" altLang="zh-CN" sz="2000" b="1" dirty="0">
                <a:latin typeface="+mj-ea"/>
                <a:ea typeface="+mj-ea"/>
              </a:rPr>
              <a:t> item    buffer [n];</a:t>
            </a:r>
          </a:p>
          <a:p>
            <a:pPr>
              <a:lnSpc>
                <a:spcPct val="120000"/>
              </a:lnSpc>
              <a:defRPr/>
            </a:pPr>
            <a:r>
              <a:rPr lang="en-US" altLang="zh-CN" sz="2000" b="1" dirty="0">
                <a:latin typeface="+mj-ea"/>
                <a:ea typeface="+mj-ea"/>
              </a:rPr>
              <a:t> semaphore	</a:t>
            </a:r>
            <a:r>
              <a:rPr lang="en-US" altLang="zh-CN" sz="2000" b="1" dirty="0" err="1">
                <a:latin typeface="+mj-ea"/>
                <a:ea typeface="+mj-ea"/>
              </a:rPr>
              <a:t>mutex</a:t>
            </a:r>
            <a:r>
              <a:rPr lang="en-US" altLang="zh-CN" sz="2000" b="1" dirty="0">
                <a:latin typeface="+mj-ea"/>
                <a:ea typeface="+mj-ea"/>
              </a:rPr>
              <a:t>=1, empty=n, full=0;   </a:t>
            </a:r>
          </a:p>
          <a:p>
            <a:pPr>
              <a:lnSpc>
                <a:spcPct val="120000"/>
              </a:lnSpc>
              <a:defRPr/>
            </a:pPr>
            <a:r>
              <a:rPr lang="en-US" altLang="zh-CN" sz="2000" b="1" dirty="0">
                <a:latin typeface="+mj-ea"/>
                <a:ea typeface="+mj-ea"/>
              </a:rPr>
              <a:t> </a:t>
            </a:r>
          </a:p>
          <a:p>
            <a:pPr>
              <a:lnSpc>
                <a:spcPct val="120000"/>
              </a:lnSpc>
              <a:defRPr/>
            </a:pPr>
            <a:r>
              <a:rPr lang="en-US" altLang="zh-CN" sz="2000" b="1" dirty="0">
                <a:latin typeface="+mj-ea"/>
                <a:ea typeface="+mj-ea"/>
              </a:rPr>
              <a:t>void producer</a:t>
            </a:r>
            <a:r>
              <a:rPr lang="en-US" altLang="zh-CN" sz="2000" b="1" dirty="0" smtClean="0">
                <a:latin typeface="+mj-ea"/>
                <a:ea typeface="+mj-ea"/>
              </a:rPr>
              <a:t>( );</a:t>
            </a:r>
            <a:endParaRPr lang="en-US" altLang="zh-CN" sz="2000" b="1" dirty="0">
              <a:latin typeface="+mj-ea"/>
              <a:ea typeface="+mj-ea"/>
            </a:endParaRPr>
          </a:p>
          <a:p>
            <a:pPr>
              <a:lnSpc>
                <a:spcPct val="120000"/>
              </a:lnSpc>
              <a:defRPr/>
            </a:pPr>
            <a:r>
              <a:rPr lang="en-US" altLang="zh-CN" sz="2000" b="1" dirty="0">
                <a:latin typeface="+mj-ea"/>
                <a:ea typeface="+mj-ea"/>
              </a:rPr>
              <a:t>void consumer</a:t>
            </a:r>
            <a:r>
              <a:rPr lang="en-US" altLang="zh-CN" sz="2000" b="1" dirty="0" smtClean="0">
                <a:latin typeface="+mj-ea"/>
                <a:ea typeface="+mj-ea"/>
              </a:rPr>
              <a:t>( );</a:t>
            </a:r>
            <a:endParaRPr lang="en-US" altLang="zh-CN" sz="2000" b="1" dirty="0">
              <a:latin typeface="+mj-ea"/>
              <a:ea typeface="+mj-ea"/>
            </a:endParaRPr>
          </a:p>
          <a:p>
            <a:pPr>
              <a:lnSpc>
                <a:spcPct val="120000"/>
              </a:lnSpc>
              <a:defRPr/>
            </a:pPr>
            <a:endParaRPr lang="en-US" altLang="zh-CN" sz="2000" b="1" dirty="0">
              <a:latin typeface="+mj-ea"/>
              <a:ea typeface="+mj-ea"/>
            </a:endParaRPr>
          </a:p>
          <a:p>
            <a:pPr>
              <a:lnSpc>
                <a:spcPct val="120000"/>
              </a:lnSpc>
              <a:defRPr/>
            </a:pPr>
            <a:r>
              <a:rPr lang="en-US" altLang="zh-CN" sz="2000" b="1" dirty="0">
                <a:latin typeface="+mj-ea"/>
                <a:ea typeface="+mj-ea"/>
              </a:rPr>
              <a:t>void </a:t>
            </a:r>
            <a:r>
              <a:rPr lang="en-US" altLang="zh-CN" sz="2000" b="1" dirty="0" smtClean="0">
                <a:latin typeface="+mj-ea"/>
                <a:ea typeface="+mj-ea"/>
              </a:rPr>
              <a:t>main( ){</a:t>
            </a:r>
            <a:endParaRPr lang="en-US" altLang="zh-CN" sz="2000" b="1" dirty="0">
              <a:latin typeface="+mj-ea"/>
              <a:ea typeface="+mj-ea"/>
            </a:endParaRPr>
          </a:p>
          <a:p>
            <a:pPr>
              <a:lnSpc>
                <a:spcPct val="120000"/>
              </a:lnSpc>
              <a:defRPr/>
            </a:pPr>
            <a:r>
              <a:rPr lang="en-US" altLang="zh-CN" sz="2000" b="1" dirty="0">
                <a:latin typeface="+mj-ea"/>
                <a:ea typeface="+mj-ea"/>
              </a:rPr>
              <a:t>      </a:t>
            </a:r>
            <a:r>
              <a:rPr lang="en-US" altLang="zh-CN" sz="2000" b="1" dirty="0" err="1">
                <a:latin typeface="+mj-ea"/>
                <a:ea typeface="+mj-ea"/>
              </a:rPr>
              <a:t>cobegin</a:t>
            </a:r>
            <a:endParaRPr lang="en-US" altLang="zh-CN" sz="2000" b="1" dirty="0">
              <a:latin typeface="+mj-ea"/>
              <a:ea typeface="+mj-ea"/>
            </a:endParaRPr>
          </a:p>
          <a:p>
            <a:pPr>
              <a:lnSpc>
                <a:spcPct val="120000"/>
              </a:lnSpc>
              <a:defRPr/>
            </a:pPr>
            <a:r>
              <a:rPr lang="en-US" altLang="zh-CN" sz="2000" b="1" dirty="0">
                <a:latin typeface="+mj-ea"/>
                <a:ea typeface="+mj-ea"/>
              </a:rPr>
              <a:t>             producer</a:t>
            </a:r>
            <a:r>
              <a:rPr lang="en-US" altLang="zh-CN" sz="2000" b="1" dirty="0" smtClean="0">
                <a:latin typeface="+mj-ea"/>
                <a:ea typeface="+mj-ea"/>
              </a:rPr>
              <a:t>( ); </a:t>
            </a:r>
            <a:r>
              <a:rPr lang="en-US" altLang="zh-CN" sz="2000" b="1" dirty="0">
                <a:latin typeface="+mj-ea"/>
                <a:ea typeface="+mj-ea"/>
              </a:rPr>
              <a:t>consumer</a:t>
            </a:r>
            <a:r>
              <a:rPr lang="en-US" altLang="zh-CN" sz="2000" b="1" dirty="0" smtClean="0">
                <a:latin typeface="+mj-ea"/>
                <a:ea typeface="+mj-ea"/>
              </a:rPr>
              <a:t>( );</a:t>
            </a:r>
            <a:endParaRPr lang="en-US" altLang="zh-CN" sz="2000" b="1" dirty="0">
              <a:latin typeface="+mj-ea"/>
              <a:ea typeface="+mj-ea"/>
            </a:endParaRPr>
          </a:p>
          <a:p>
            <a:pPr>
              <a:lnSpc>
                <a:spcPct val="120000"/>
              </a:lnSpc>
              <a:defRPr/>
            </a:pPr>
            <a:r>
              <a:rPr lang="en-US" altLang="zh-CN" sz="2000" b="1" dirty="0">
                <a:latin typeface="+mj-ea"/>
                <a:ea typeface="+mj-ea"/>
              </a:rPr>
              <a:t>      </a:t>
            </a:r>
            <a:r>
              <a:rPr lang="en-US" altLang="zh-CN" sz="2000" b="1" dirty="0" err="1">
                <a:latin typeface="+mj-ea"/>
                <a:ea typeface="+mj-ea"/>
              </a:rPr>
              <a:t>coend</a:t>
            </a:r>
            <a:endParaRPr lang="en-US" altLang="zh-CN" sz="2000" b="1" dirty="0">
              <a:latin typeface="+mj-ea"/>
              <a:ea typeface="+mj-ea"/>
            </a:endParaRPr>
          </a:p>
          <a:p>
            <a:pPr>
              <a:lnSpc>
                <a:spcPct val="120000"/>
              </a:lnSpc>
              <a:defRPr/>
            </a:pPr>
            <a:r>
              <a:rPr lang="en-US" altLang="zh-CN" sz="2000" b="1" dirty="0">
                <a:latin typeface="+mj-ea"/>
                <a:ea typeface="+mj-ea"/>
              </a:rPr>
              <a:t>}</a:t>
            </a:r>
          </a:p>
        </p:txBody>
      </p:sp>
      <p:sp>
        <p:nvSpPr>
          <p:cNvPr id="4" name="矩形 3"/>
          <p:cNvSpPr/>
          <p:nvPr/>
        </p:nvSpPr>
        <p:spPr>
          <a:xfrm>
            <a:off x="8114222" y="2866973"/>
            <a:ext cx="3006436" cy="1754326"/>
          </a:xfrm>
          <a:prstGeom prst="rect">
            <a:avLst/>
          </a:prstGeom>
        </p:spPr>
        <p:txBody>
          <a:bodyPr wrap="square">
            <a:spAutoFit/>
          </a:bodyPr>
          <a:lstStyle/>
          <a:p>
            <a:pPr>
              <a:lnSpc>
                <a:spcPct val="120000"/>
              </a:lnSpc>
              <a:spcBef>
                <a:spcPct val="0"/>
              </a:spcBef>
            </a:pPr>
            <a:r>
              <a:rPr lang="en-US" altLang="zh-CN" b="1" dirty="0">
                <a:solidFill>
                  <a:srgbClr val="FF0000"/>
                </a:solidFill>
                <a:ea typeface="楷体_GB2312" pitchFamily="49" charset="-122"/>
              </a:rPr>
              <a:t>//</a:t>
            </a:r>
            <a:r>
              <a:rPr lang="en-US" altLang="zh-CN" b="1" dirty="0" err="1">
                <a:solidFill>
                  <a:srgbClr val="FF0000"/>
                </a:solidFill>
                <a:ea typeface="楷体_GB2312" pitchFamily="49" charset="-122"/>
              </a:rPr>
              <a:t>mutex</a:t>
            </a:r>
            <a:r>
              <a:rPr lang="zh-CN" altLang="en-US" b="1" dirty="0">
                <a:solidFill>
                  <a:srgbClr val="FF0000"/>
                </a:solidFill>
                <a:ea typeface="楷体_GB2312" pitchFamily="49" charset="-122"/>
              </a:rPr>
              <a:t>：使诸进程互斥地访问缓冲区（</a:t>
            </a:r>
            <a:r>
              <a:rPr lang="en-US" altLang="zh-CN" b="1" dirty="0">
                <a:solidFill>
                  <a:srgbClr val="FF0000"/>
                </a:solidFill>
                <a:ea typeface="楷体_GB2312" pitchFamily="49" charset="-122"/>
              </a:rPr>
              <a:t>n</a:t>
            </a:r>
            <a:r>
              <a:rPr lang="zh-CN" altLang="en-US" b="1" dirty="0">
                <a:solidFill>
                  <a:srgbClr val="FF0000"/>
                </a:solidFill>
                <a:ea typeface="楷体_GB2312" pitchFamily="49" charset="-122"/>
              </a:rPr>
              <a:t>个缓冲区）</a:t>
            </a:r>
            <a:endParaRPr lang="en-US" altLang="zh-CN" b="1" dirty="0">
              <a:solidFill>
                <a:srgbClr val="FF0000"/>
              </a:solidFill>
              <a:ea typeface="楷体_GB2312" pitchFamily="49" charset="-122"/>
            </a:endParaRPr>
          </a:p>
          <a:p>
            <a:pPr>
              <a:lnSpc>
                <a:spcPct val="120000"/>
              </a:lnSpc>
              <a:spcBef>
                <a:spcPct val="0"/>
              </a:spcBef>
            </a:pPr>
            <a:endParaRPr lang="zh-CN" altLang="en-US" b="1" dirty="0">
              <a:solidFill>
                <a:srgbClr val="FF0000"/>
              </a:solidFill>
              <a:ea typeface="楷体_GB2312" pitchFamily="49" charset="-122"/>
            </a:endParaRPr>
          </a:p>
          <a:p>
            <a:pPr>
              <a:lnSpc>
                <a:spcPct val="120000"/>
              </a:lnSpc>
              <a:spcBef>
                <a:spcPct val="0"/>
              </a:spcBef>
            </a:pPr>
            <a:r>
              <a:rPr lang="en-US" altLang="zh-CN" b="1" dirty="0">
                <a:solidFill>
                  <a:srgbClr val="FF0000"/>
                </a:solidFill>
                <a:ea typeface="楷体_GB2312" pitchFamily="49" charset="-122"/>
              </a:rPr>
              <a:t>//empty</a:t>
            </a:r>
            <a:r>
              <a:rPr lang="zh-CN" altLang="en-US" b="1" dirty="0">
                <a:solidFill>
                  <a:srgbClr val="FF0000"/>
                </a:solidFill>
                <a:ea typeface="楷体_GB2312" pitchFamily="49" charset="-122"/>
              </a:rPr>
              <a:t>、 </a:t>
            </a:r>
            <a:r>
              <a:rPr lang="en-US" altLang="zh-CN" b="1" dirty="0">
                <a:solidFill>
                  <a:srgbClr val="FF0000"/>
                </a:solidFill>
                <a:ea typeface="楷体_GB2312" pitchFamily="49" charset="-122"/>
              </a:rPr>
              <a:t>full</a:t>
            </a:r>
            <a:r>
              <a:rPr lang="zh-CN" altLang="en-US" b="1" dirty="0">
                <a:solidFill>
                  <a:srgbClr val="FF0000"/>
                </a:solidFill>
                <a:ea typeface="楷体_GB2312" pitchFamily="49" charset="-122"/>
              </a:rPr>
              <a:t>：空、满缓冲区数量</a:t>
            </a: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272180" y="331294"/>
            <a:ext cx="4690521"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a:t>
            </a:r>
            <a:r>
              <a:rPr lang="zh-CN" altLang="en-US" sz="2800" b="1" dirty="0" smtClean="0">
                <a:solidFill>
                  <a:srgbClr val="4A66AC">
                    <a:lumMod val="75000"/>
                  </a:srgbClr>
                </a:solidFill>
                <a:latin typeface="微软雅黑" panose="020B0503020204020204" pitchFamily="34" charset="-122"/>
                <a:ea typeface="微软雅黑" panose="020B0503020204020204" pitchFamily="34" charset="-122"/>
              </a:rPr>
              <a:t>问题</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470713" y="248924"/>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Tree>
    <p:extLst>
      <p:ext uri="{BB962C8B-B14F-4D97-AF65-F5344CB8AC3E}">
        <p14:creationId xmlns:p14="http://schemas.microsoft.com/office/powerpoint/2010/main" val="406823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77218" y="1610462"/>
            <a:ext cx="4572000" cy="4385368"/>
          </a:xfrm>
          <a:prstGeom prst="rect">
            <a:avLst/>
          </a:prstGeom>
        </p:spPr>
        <p:txBody>
          <a:bodyPr>
            <a:spAutoFit/>
          </a:bodyPr>
          <a:lstStyle/>
          <a:p>
            <a:pPr marL="342900" indent="-342900">
              <a:lnSpc>
                <a:spcPct val="120000"/>
              </a:lnSpc>
              <a:defRPr/>
            </a:pPr>
            <a:r>
              <a:rPr lang="en-US" altLang="zh-CN" b="1" dirty="0">
                <a:latin typeface="+mj-ea"/>
                <a:ea typeface="+mj-ea"/>
              </a:rPr>
              <a:t>void producer( ){</a:t>
            </a:r>
          </a:p>
          <a:p>
            <a:pPr marL="342900" indent="-342900">
              <a:lnSpc>
                <a:spcPct val="120000"/>
              </a:lnSpc>
              <a:defRPr/>
            </a:pPr>
            <a:r>
              <a:rPr lang="en-US" altLang="zh-CN" b="1" dirty="0">
                <a:latin typeface="+mj-ea"/>
                <a:ea typeface="+mj-ea"/>
              </a:rPr>
              <a:t>    do{</a:t>
            </a:r>
          </a:p>
          <a:p>
            <a:pPr marL="342900" indent="-342900">
              <a:lnSpc>
                <a:spcPct val="120000"/>
              </a:lnSpc>
              <a:defRPr/>
            </a:pPr>
            <a:r>
              <a:rPr lang="en-US" altLang="zh-CN" b="1" dirty="0">
                <a:latin typeface="+mj-ea"/>
                <a:ea typeface="+mj-ea"/>
              </a:rPr>
              <a:t>      			…</a:t>
            </a:r>
          </a:p>
          <a:p>
            <a:pPr marL="342900" indent="-342900">
              <a:lnSpc>
                <a:spcPct val="120000"/>
              </a:lnSpc>
              <a:defRPr/>
            </a:pPr>
            <a:r>
              <a:rPr lang="en-US" altLang="zh-CN" b="1" dirty="0">
                <a:latin typeface="+mj-ea"/>
                <a:ea typeface="+mj-ea"/>
              </a:rPr>
              <a:t>		Produce an item in </a:t>
            </a:r>
            <a:r>
              <a:rPr lang="en-US" altLang="zh-CN" b="1" dirty="0" err="1">
                <a:latin typeface="+mj-ea"/>
                <a:ea typeface="+mj-ea"/>
              </a:rPr>
              <a:t>nextp</a:t>
            </a:r>
            <a:r>
              <a:rPr lang="en-US" altLang="zh-CN" b="1" dirty="0">
                <a:latin typeface="+mj-ea"/>
                <a:ea typeface="+mj-ea"/>
              </a:rPr>
              <a:t>;</a:t>
            </a:r>
          </a:p>
          <a:p>
            <a:pPr marL="342900" indent="-342900">
              <a:lnSpc>
                <a:spcPct val="120000"/>
              </a:lnSpc>
              <a:defRPr/>
            </a:pPr>
            <a:r>
              <a:rPr lang="en-US" altLang="zh-CN" b="1" dirty="0">
                <a:latin typeface="+mj-ea"/>
                <a:ea typeface="+mj-ea"/>
              </a:rPr>
              <a:t>              		…</a:t>
            </a:r>
          </a:p>
          <a:p>
            <a:pPr marL="971550" lvl="2" indent="-285750">
              <a:lnSpc>
                <a:spcPct val="120000"/>
              </a:lnSpc>
              <a:defRPr/>
            </a:pPr>
            <a:r>
              <a:rPr lang="en-US" altLang="zh-CN" b="1" dirty="0">
                <a:solidFill>
                  <a:srgbClr val="FF0000"/>
                </a:solidFill>
                <a:latin typeface="+mj-ea"/>
                <a:ea typeface="+mj-ea"/>
              </a:rPr>
              <a:t>wait(empty);</a:t>
            </a:r>
          </a:p>
          <a:p>
            <a:pPr marL="971550" lvl="2" indent="-285750">
              <a:lnSpc>
                <a:spcPct val="120000"/>
              </a:lnSpc>
              <a:defRPr/>
            </a:pPr>
            <a:r>
              <a:rPr lang="en-US" altLang="zh-CN" b="1" dirty="0">
                <a:solidFill>
                  <a:srgbClr val="0000FF"/>
                </a:solidFill>
                <a:latin typeface="+mj-ea"/>
                <a:ea typeface="+mj-ea"/>
              </a:rPr>
              <a:t>wait(</a:t>
            </a:r>
            <a:r>
              <a:rPr lang="en-US" altLang="zh-CN" b="1" dirty="0" err="1">
                <a:solidFill>
                  <a:srgbClr val="0000FF"/>
                </a:solidFill>
                <a:latin typeface="+mj-ea"/>
                <a:ea typeface="+mj-ea"/>
              </a:rPr>
              <a:t>mutex</a:t>
            </a:r>
            <a:r>
              <a:rPr lang="en-US" altLang="zh-CN" b="1" dirty="0">
                <a:solidFill>
                  <a:srgbClr val="0000FF"/>
                </a:solidFill>
                <a:latin typeface="+mj-ea"/>
                <a:ea typeface="+mj-ea"/>
              </a:rPr>
              <a:t>);</a:t>
            </a:r>
          </a:p>
          <a:p>
            <a:pPr marL="971550" lvl="2" indent="-285750">
              <a:lnSpc>
                <a:spcPct val="120000"/>
              </a:lnSpc>
              <a:defRPr/>
            </a:pPr>
            <a:r>
              <a:rPr lang="en-US" altLang="zh-CN" b="1" dirty="0">
                <a:latin typeface="+mj-ea"/>
                <a:ea typeface="+mj-ea"/>
              </a:rPr>
              <a:t>buffer(in):=</a:t>
            </a:r>
            <a:r>
              <a:rPr lang="en-US" altLang="zh-CN" b="1" dirty="0" err="1">
                <a:latin typeface="+mj-ea"/>
                <a:ea typeface="+mj-ea"/>
              </a:rPr>
              <a:t>nextp</a:t>
            </a:r>
            <a:r>
              <a:rPr lang="en-US" altLang="zh-CN" b="1" dirty="0">
                <a:latin typeface="+mj-ea"/>
                <a:ea typeface="+mj-ea"/>
              </a:rPr>
              <a:t>;</a:t>
            </a:r>
          </a:p>
          <a:p>
            <a:pPr marL="971550" lvl="2" indent="-285750">
              <a:lnSpc>
                <a:spcPct val="120000"/>
              </a:lnSpc>
              <a:defRPr/>
            </a:pPr>
            <a:r>
              <a:rPr lang="en-US" altLang="zh-CN" b="1" dirty="0">
                <a:latin typeface="+mj-ea"/>
                <a:ea typeface="+mj-ea"/>
              </a:rPr>
              <a:t>in:=(in+1) mod n;</a:t>
            </a:r>
          </a:p>
          <a:p>
            <a:pPr marL="971550" lvl="2" indent="-285750">
              <a:lnSpc>
                <a:spcPct val="120000"/>
              </a:lnSpc>
              <a:defRPr/>
            </a:pPr>
            <a:r>
              <a:rPr lang="en-US" altLang="zh-CN" b="1" dirty="0">
                <a:solidFill>
                  <a:srgbClr val="0000FF"/>
                </a:solidFill>
                <a:latin typeface="+mj-ea"/>
                <a:ea typeface="+mj-ea"/>
              </a:rPr>
              <a:t>signal(</a:t>
            </a:r>
            <a:r>
              <a:rPr lang="en-US" altLang="zh-CN" b="1" dirty="0" err="1">
                <a:solidFill>
                  <a:srgbClr val="0000FF"/>
                </a:solidFill>
                <a:latin typeface="+mj-ea"/>
                <a:ea typeface="+mj-ea"/>
              </a:rPr>
              <a:t>mutex</a:t>
            </a:r>
            <a:r>
              <a:rPr lang="en-US" altLang="zh-CN" b="1" dirty="0">
                <a:solidFill>
                  <a:srgbClr val="0000FF"/>
                </a:solidFill>
                <a:latin typeface="+mj-ea"/>
                <a:ea typeface="+mj-ea"/>
              </a:rPr>
              <a:t>);</a:t>
            </a:r>
          </a:p>
          <a:p>
            <a:pPr marL="971550" lvl="2" indent="-285750">
              <a:lnSpc>
                <a:spcPct val="120000"/>
              </a:lnSpc>
              <a:defRPr/>
            </a:pPr>
            <a:r>
              <a:rPr lang="en-US" altLang="zh-CN" b="1" dirty="0">
                <a:solidFill>
                  <a:srgbClr val="FF0000"/>
                </a:solidFill>
                <a:latin typeface="+mj-ea"/>
                <a:ea typeface="+mj-ea"/>
              </a:rPr>
              <a:t>signal(full);</a:t>
            </a:r>
          </a:p>
          <a:p>
            <a:pPr marL="971550" lvl="2" indent="-773906">
              <a:lnSpc>
                <a:spcPct val="120000"/>
              </a:lnSpc>
              <a:defRPr/>
            </a:pPr>
            <a:r>
              <a:rPr lang="en-US" altLang="zh-CN" b="1" dirty="0">
                <a:latin typeface="+mj-ea"/>
                <a:ea typeface="+mj-ea"/>
              </a:rPr>
              <a:t>}while(TRUE);</a:t>
            </a:r>
          </a:p>
          <a:p>
            <a:pPr marL="685800" lvl="1" indent="-615554">
              <a:lnSpc>
                <a:spcPct val="120000"/>
              </a:lnSpc>
              <a:defRPr/>
            </a:pPr>
            <a:r>
              <a:rPr lang="en-US" altLang="zh-CN" b="1" dirty="0">
                <a:latin typeface="+mj-ea"/>
                <a:ea typeface="+mj-ea"/>
              </a:rPr>
              <a:t>}</a:t>
            </a:r>
          </a:p>
        </p:txBody>
      </p:sp>
      <p:sp>
        <p:nvSpPr>
          <p:cNvPr id="8" name="Rectangle 10">
            <a:extLst>
              <a:ext uri="{FF2B5EF4-FFF2-40B4-BE49-F238E27FC236}">
                <a16:creationId xmlns:a16="http://schemas.microsoft.com/office/drawing/2014/main" id="{F0B8C7D4-8A9F-0A40-9A56-684A9D05B634}"/>
              </a:ext>
            </a:extLst>
          </p:cNvPr>
          <p:cNvSpPr>
            <a:spLocks noChangeArrowheads="1"/>
          </p:cNvSpPr>
          <p:nvPr/>
        </p:nvSpPr>
        <p:spPr bwMode="auto">
          <a:xfrm>
            <a:off x="6936146" y="1610462"/>
            <a:ext cx="371475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457200" indent="-457200">
              <a:spcBef>
                <a:spcPct val="20000"/>
              </a:spcBef>
              <a:buClr>
                <a:schemeClr val="bg2"/>
              </a:buClr>
              <a:buSzPct val="75000"/>
              <a:buFont typeface="Wingdings" charset="2"/>
              <a:buChar char="n"/>
              <a:defRPr sz="3200">
                <a:solidFill>
                  <a:schemeClr val="tx1"/>
                </a:solidFill>
                <a:latin typeface="Arial" charset="0"/>
                <a:ea typeface="宋体" charset="0"/>
              </a:defRPr>
            </a:lvl1pPr>
            <a:lvl2pPr marL="914400" indent="-45720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295400" indent="-381000">
              <a:spcBef>
                <a:spcPct val="20000"/>
              </a:spcBef>
              <a:buClr>
                <a:schemeClr val="bg2"/>
              </a:buClr>
              <a:buSzPct val="65000"/>
              <a:buFont typeface="Wingdings" charset="2"/>
              <a:buChar char="n"/>
              <a:defRPr sz="2400">
                <a:solidFill>
                  <a:schemeClr val="tx1"/>
                </a:solidFill>
                <a:latin typeface="Arial" charset="0"/>
                <a:ea typeface="宋体" charset="0"/>
              </a:defRPr>
            </a:lvl3pPr>
            <a:lvl4pPr marL="1714500" indent="-3429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171700" indent="-342900">
              <a:spcBef>
                <a:spcPct val="20000"/>
              </a:spcBef>
              <a:buClr>
                <a:schemeClr val="bg2"/>
              </a:buClr>
              <a:buFont typeface="Wingdings" charset="2"/>
              <a:buChar char="§"/>
              <a:defRPr sz="2000">
                <a:solidFill>
                  <a:schemeClr val="tx1"/>
                </a:solidFill>
                <a:latin typeface="Arial" charset="0"/>
                <a:ea typeface="宋体" charset="0"/>
              </a:defRPr>
            </a:lvl5pPr>
            <a:lvl6pPr marL="2628900" indent="-3429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3086100" indent="-3429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543300" indent="-3429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4000500" indent="-3429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lnSpc>
                <a:spcPct val="120000"/>
              </a:lnSpc>
              <a:spcBef>
                <a:spcPct val="0"/>
              </a:spcBef>
              <a:buFont typeface="Wingdings" charset="2"/>
              <a:buNone/>
              <a:defRPr/>
            </a:pPr>
            <a:r>
              <a:rPr lang="en-US" altLang="zh-CN" sz="1800" b="1" dirty="0">
                <a:latin typeface="+mj-ea"/>
                <a:ea typeface="+mj-ea"/>
              </a:rPr>
              <a:t>void consumer{</a:t>
            </a:r>
          </a:p>
          <a:p>
            <a:pPr eaLnBrk="1" hangingPunct="1">
              <a:lnSpc>
                <a:spcPct val="120000"/>
              </a:lnSpc>
              <a:spcBef>
                <a:spcPct val="0"/>
              </a:spcBef>
              <a:buFont typeface="Wingdings" charset="2"/>
              <a:buNone/>
              <a:defRPr/>
            </a:pPr>
            <a:r>
              <a:rPr lang="en-US" altLang="zh-CN" sz="1800" b="1" dirty="0">
                <a:latin typeface="+mj-ea"/>
                <a:ea typeface="+mj-ea"/>
              </a:rPr>
              <a:t>	do{</a:t>
            </a:r>
          </a:p>
          <a:p>
            <a:pPr eaLnBrk="1" hangingPunct="1">
              <a:lnSpc>
                <a:spcPct val="120000"/>
              </a:lnSpc>
              <a:spcBef>
                <a:spcPct val="0"/>
              </a:spcBef>
              <a:buFont typeface="Wingdings" charset="2"/>
              <a:buNone/>
              <a:defRPr/>
            </a:pPr>
            <a:r>
              <a:rPr lang="en-US" altLang="zh-CN" sz="1800" b="1" dirty="0">
                <a:latin typeface="+mj-ea"/>
                <a:ea typeface="+mj-ea"/>
              </a:rPr>
              <a:t>	      </a:t>
            </a:r>
            <a:r>
              <a:rPr lang="en-US" altLang="zh-CN" sz="1800" b="1" dirty="0">
                <a:solidFill>
                  <a:srgbClr val="FF0000"/>
                </a:solidFill>
                <a:latin typeface="+mj-ea"/>
                <a:ea typeface="+mj-ea"/>
              </a:rPr>
              <a:t>wait(full);</a:t>
            </a:r>
          </a:p>
          <a:p>
            <a:pPr lvl="2" eaLnBrk="1" hangingPunct="1">
              <a:lnSpc>
                <a:spcPct val="120000"/>
              </a:lnSpc>
              <a:spcBef>
                <a:spcPct val="0"/>
              </a:spcBef>
              <a:buFont typeface="Wingdings" charset="2"/>
              <a:buNone/>
              <a:defRPr/>
            </a:pPr>
            <a:r>
              <a:rPr lang="en-US" altLang="zh-CN" sz="1800" b="1" dirty="0">
                <a:solidFill>
                  <a:srgbClr val="0000FF"/>
                </a:solidFill>
                <a:latin typeface="+mj-ea"/>
                <a:ea typeface="+mj-ea"/>
              </a:rPr>
              <a:t>wait(</a:t>
            </a:r>
            <a:r>
              <a:rPr lang="en-US" altLang="zh-CN" sz="1800" b="1" dirty="0" err="1">
                <a:solidFill>
                  <a:srgbClr val="0000FF"/>
                </a:solidFill>
                <a:latin typeface="+mj-ea"/>
                <a:ea typeface="+mj-ea"/>
              </a:rPr>
              <a:t>mutex</a:t>
            </a:r>
            <a:r>
              <a:rPr lang="en-US" altLang="zh-CN" sz="1800" b="1" dirty="0">
                <a:solidFill>
                  <a:srgbClr val="0000FF"/>
                </a:solidFill>
                <a:latin typeface="+mj-ea"/>
                <a:ea typeface="+mj-ea"/>
              </a:rPr>
              <a:t>);</a:t>
            </a:r>
          </a:p>
          <a:p>
            <a:pPr lvl="2" eaLnBrk="1" hangingPunct="1">
              <a:lnSpc>
                <a:spcPct val="120000"/>
              </a:lnSpc>
              <a:spcBef>
                <a:spcPct val="0"/>
              </a:spcBef>
              <a:buFont typeface="Wingdings" charset="2"/>
              <a:buNone/>
              <a:defRPr/>
            </a:pPr>
            <a:r>
              <a:rPr lang="en-US" altLang="zh-CN" sz="1800" b="1" dirty="0" err="1">
                <a:latin typeface="+mj-ea"/>
                <a:ea typeface="+mj-ea"/>
              </a:rPr>
              <a:t>nextc</a:t>
            </a:r>
            <a:r>
              <a:rPr lang="en-US" altLang="zh-CN" sz="1800" b="1" dirty="0">
                <a:latin typeface="+mj-ea"/>
                <a:ea typeface="+mj-ea"/>
              </a:rPr>
              <a:t>:=buffer(out);</a:t>
            </a:r>
          </a:p>
          <a:p>
            <a:pPr lvl="2" eaLnBrk="1" hangingPunct="1">
              <a:lnSpc>
                <a:spcPct val="120000"/>
              </a:lnSpc>
              <a:spcBef>
                <a:spcPct val="0"/>
              </a:spcBef>
              <a:buFont typeface="Wingdings" charset="2"/>
              <a:buNone/>
              <a:defRPr/>
            </a:pPr>
            <a:r>
              <a:rPr lang="en-US" altLang="zh-CN" sz="1800" b="1" dirty="0">
                <a:latin typeface="+mj-ea"/>
                <a:ea typeface="+mj-ea"/>
              </a:rPr>
              <a:t>out:=(out+1) mod n;</a:t>
            </a:r>
          </a:p>
          <a:p>
            <a:pPr lvl="2" eaLnBrk="1" hangingPunct="1">
              <a:lnSpc>
                <a:spcPct val="120000"/>
              </a:lnSpc>
              <a:spcBef>
                <a:spcPct val="0"/>
              </a:spcBef>
              <a:buFont typeface="Wingdings" charset="2"/>
              <a:buNone/>
              <a:defRPr/>
            </a:pPr>
            <a:r>
              <a:rPr lang="en-US" altLang="zh-CN" sz="1800" b="1" dirty="0">
                <a:solidFill>
                  <a:srgbClr val="0000FF"/>
                </a:solidFill>
                <a:latin typeface="+mj-ea"/>
                <a:ea typeface="+mj-ea"/>
              </a:rPr>
              <a:t>signal(</a:t>
            </a:r>
            <a:r>
              <a:rPr lang="en-US" altLang="zh-CN" sz="1800" b="1" dirty="0" err="1">
                <a:solidFill>
                  <a:srgbClr val="0000FF"/>
                </a:solidFill>
                <a:latin typeface="+mj-ea"/>
                <a:ea typeface="+mj-ea"/>
              </a:rPr>
              <a:t>mutex</a:t>
            </a:r>
            <a:r>
              <a:rPr lang="en-US" altLang="zh-CN" sz="1800" b="1" dirty="0">
                <a:solidFill>
                  <a:srgbClr val="0000FF"/>
                </a:solidFill>
                <a:latin typeface="+mj-ea"/>
                <a:ea typeface="+mj-ea"/>
              </a:rPr>
              <a:t>);</a:t>
            </a:r>
          </a:p>
          <a:p>
            <a:pPr lvl="2" eaLnBrk="1" hangingPunct="1">
              <a:lnSpc>
                <a:spcPct val="120000"/>
              </a:lnSpc>
              <a:spcBef>
                <a:spcPct val="0"/>
              </a:spcBef>
              <a:buFont typeface="Wingdings" charset="2"/>
              <a:buNone/>
              <a:defRPr/>
            </a:pPr>
            <a:r>
              <a:rPr lang="en-US" altLang="zh-CN" sz="1800" b="1" dirty="0">
                <a:solidFill>
                  <a:srgbClr val="FF0000"/>
                </a:solidFill>
                <a:latin typeface="+mj-ea"/>
                <a:ea typeface="+mj-ea"/>
              </a:rPr>
              <a:t>signal(empty);</a:t>
            </a:r>
          </a:p>
          <a:p>
            <a:pPr lvl="2" eaLnBrk="1" hangingPunct="1">
              <a:lnSpc>
                <a:spcPct val="120000"/>
              </a:lnSpc>
              <a:spcBef>
                <a:spcPct val="0"/>
              </a:spcBef>
              <a:buFont typeface="Wingdings" charset="2"/>
              <a:buNone/>
              <a:defRPr/>
            </a:pPr>
            <a:r>
              <a:rPr lang="en-US" altLang="zh-CN" sz="1800" b="1" dirty="0">
                <a:latin typeface="+mj-ea"/>
                <a:ea typeface="+mj-ea"/>
              </a:rPr>
              <a:t>Consumer the item in </a:t>
            </a:r>
            <a:r>
              <a:rPr lang="en-US" altLang="zh-CN" sz="1800" b="1" dirty="0" err="1">
                <a:latin typeface="+mj-ea"/>
                <a:ea typeface="+mj-ea"/>
              </a:rPr>
              <a:t>nextc</a:t>
            </a:r>
            <a:r>
              <a:rPr lang="en-US" altLang="zh-CN" sz="1800" b="1" dirty="0">
                <a:latin typeface="+mj-ea"/>
                <a:ea typeface="+mj-ea"/>
              </a:rPr>
              <a:t>;</a:t>
            </a:r>
          </a:p>
          <a:p>
            <a:pPr lvl="1" eaLnBrk="1" hangingPunct="1">
              <a:lnSpc>
                <a:spcPct val="120000"/>
              </a:lnSpc>
              <a:spcBef>
                <a:spcPct val="0"/>
              </a:spcBef>
              <a:buFont typeface="Wingdings" charset="2"/>
              <a:buNone/>
              <a:defRPr/>
            </a:pPr>
            <a:r>
              <a:rPr lang="en-US" altLang="zh-CN" sz="1800" b="1" dirty="0">
                <a:latin typeface="+mj-ea"/>
                <a:ea typeface="+mj-ea"/>
              </a:rPr>
              <a:t>     ……</a:t>
            </a:r>
          </a:p>
          <a:p>
            <a:pPr lvl="1" eaLnBrk="1" hangingPunct="1">
              <a:lnSpc>
                <a:spcPct val="120000"/>
              </a:lnSpc>
              <a:spcBef>
                <a:spcPct val="0"/>
              </a:spcBef>
              <a:buFont typeface="Wingdings" charset="2"/>
              <a:buNone/>
              <a:defRPr/>
            </a:pPr>
            <a:r>
              <a:rPr lang="en-US" altLang="zh-CN" sz="1800" b="1" dirty="0">
                <a:latin typeface="+mj-ea"/>
                <a:ea typeface="+mj-ea"/>
              </a:rPr>
              <a:t>}while(TRUE);</a:t>
            </a:r>
          </a:p>
          <a:p>
            <a:pPr eaLnBrk="1" hangingPunct="1">
              <a:lnSpc>
                <a:spcPct val="120000"/>
              </a:lnSpc>
              <a:spcBef>
                <a:spcPct val="0"/>
              </a:spcBef>
              <a:buFont typeface="Wingdings" charset="2"/>
              <a:buNone/>
              <a:defRPr/>
            </a:pPr>
            <a:r>
              <a:rPr lang="en-US" altLang="zh-CN" sz="1800" b="1" dirty="0">
                <a:latin typeface="+mj-ea"/>
                <a:ea typeface="+mj-ea"/>
              </a:rPr>
              <a:t>}</a:t>
            </a:r>
          </a:p>
        </p:txBody>
      </p:sp>
      <p:sp>
        <p:nvSpPr>
          <p:cNvPr id="9" name="Line 7">
            <a:extLst>
              <a:ext uri="{FF2B5EF4-FFF2-40B4-BE49-F238E27FC236}">
                <a16:creationId xmlns:a16="http://schemas.microsoft.com/office/drawing/2014/main" id="{2F0FC935-EF7A-FF4E-B242-4A9D992B1F1C}"/>
              </a:ext>
            </a:extLst>
          </p:cNvPr>
          <p:cNvSpPr>
            <a:spLocks noChangeShapeType="1"/>
          </p:cNvSpPr>
          <p:nvPr/>
        </p:nvSpPr>
        <p:spPr bwMode="auto">
          <a:xfrm flipH="1" flipV="1">
            <a:off x="4236439" y="3514987"/>
            <a:ext cx="3550067" cy="647788"/>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0" name="Line 6">
            <a:extLst>
              <a:ext uri="{FF2B5EF4-FFF2-40B4-BE49-F238E27FC236}">
                <a16:creationId xmlns:a16="http://schemas.microsoft.com/office/drawing/2014/main" id="{51159CE1-0C4A-134D-89B2-8D06884A2F6F}"/>
              </a:ext>
            </a:extLst>
          </p:cNvPr>
          <p:cNvSpPr>
            <a:spLocks noChangeShapeType="1"/>
          </p:cNvSpPr>
          <p:nvPr/>
        </p:nvSpPr>
        <p:spPr bwMode="auto">
          <a:xfrm flipV="1">
            <a:off x="3967993" y="2592197"/>
            <a:ext cx="3818513" cy="2541863"/>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1" name="Rectangle 4">
            <a:extLst>
              <a:ext uri="{FF2B5EF4-FFF2-40B4-BE49-F238E27FC236}">
                <a16:creationId xmlns:a16="http://schemas.microsoft.com/office/drawing/2014/main" id="{19318EA9-4147-C640-8F74-97C0384A0CEB}"/>
              </a:ext>
            </a:extLst>
          </p:cNvPr>
          <p:cNvSpPr>
            <a:spLocks noChangeArrowheads="1"/>
          </p:cNvSpPr>
          <p:nvPr/>
        </p:nvSpPr>
        <p:spPr bwMode="auto">
          <a:xfrm>
            <a:off x="7272180" y="331294"/>
            <a:ext cx="4690521"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a:t>
            </a:r>
            <a:r>
              <a:rPr lang="zh-CN" altLang="en-US" sz="2800" b="1" dirty="0" smtClean="0">
                <a:solidFill>
                  <a:srgbClr val="4A66AC">
                    <a:lumMod val="75000"/>
                  </a:srgbClr>
                </a:solidFill>
                <a:latin typeface="微软雅黑" panose="020B0503020204020204" pitchFamily="34" charset="-122"/>
                <a:ea typeface="微软雅黑" panose="020B0503020204020204" pitchFamily="34" charset="-122"/>
              </a:rPr>
              <a:t>问题</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12" name="Rectangle 5">
            <a:extLst>
              <a:ext uri="{FF2B5EF4-FFF2-40B4-BE49-F238E27FC236}">
                <a16:creationId xmlns:a16="http://schemas.microsoft.com/office/drawing/2014/main" id="{043A2A6B-E801-3041-8FEC-BAFD269A067A}"/>
              </a:ext>
            </a:extLst>
          </p:cNvPr>
          <p:cNvSpPr>
            <a:spLocks noChangeArrowheads="1"/>
          </p:cNvSpPr>
          <p:nvPr/>
        </p:nvSpPr>
        <p:spPr bwMode="auto">
          <a:xfrm>
            <a:off x="1470713" y="248924"/>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Tree>
    <p:extLst>
      <p:ext uri="{BB962C8B-B14F-4D97-AF65-F5344CB8AC3E}">
        <p14:creationId xmlns:p14="http://schemas.microsoft.com/office/powerpoint/2010/main" val="211582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ppt_x+#ppt_w/2"/>
                                          </p:val>
                                        </p:tav>
                                        <p:tav tm="100000">
                                          <p:val>
                                            <p:strVal val="#ppt_x"/>
                                          </p:val>
                                        </p:tav>
                                      </p:tavLst>
                                    </p:anim>
                                    <p:anim calcmode="lin" valueType="num">
                                      <p:cBhvr>
                                        <p:cTn id="13" dur="500" fill="hold"/>
                                        <p:tgtEl>
                                          <p:spTgt spid="9"/>
                                        </p:tgtEl>
                                        <p:attrNameLst>
                                          <p:attrName>ppt_y</p:attrName>
                                        </p:attrNameLst>
                                      </p:cBhvr>
                                      <p:tavLst>
                                        <p:tav tm="0">
                                          <p:val>
                                            <p:strVal val="#ppt_y"/>
                                          </p:val>
                                        </p:tav>
                                        <p:tav tm="100000">
                                          <p:val>
                                            <p:strVal val="#ppt_y"/>
                                          </p:val>
                                        </p:tav>
                                      </p:tavLst>
                                    </p:anim>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ppt_x</p:attrName>
                                        </p:attrNameLst>
                                      </p:cBhvr>
                                      <p:tavLst>
                                        <p:tav tm="0">
                                          <p:val>
                                            <p:strVal val="#ppt_x-#ppt_w/2"/>
                                          </p:val>
                                        </p:tav>
                                        <p:tav tm="100000">
                                          <p:val>
                                            <p:strVal val="#ppt_x"/>
                                          </p:val>
                                        </p:tav>
                                      </p:tavLst>
                                    </p:anim>
                                    <p:anim calcmode="lin" valueType="num">
                                      <p:cBhvr>
                                        <p:cTn id="21" dur="500" fill="hold"/>
                                        <p:tgtEl>
                                          <p:spTgt spid="10"/>
                                        </p:tgtEl>
                                        <p:attrNameLst>
                                          <p:attrName>ppt_y</p:attrName>
                                        </p:attrNameLst>
                                      </p:cBhvr>
                                      <p:tavLst>
                                        <p:tav tm="0">
                                          <p:val>
                                            <p:strVal val="#ppt_y"/>
                                          </p:val>
                                        </p:tav>
                                        <p:tav tm="100000">
                                          <p:val>
                                            <p:strVal val="#ppt_y"/>
                                          </p:val>
                                        </p:tav>
                                      </p:tavLst>
                                    </p:anim>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8507" y="1114585"/>
            <a:ext cx="7579047" cy="461665"/>
          </a:xfrm>
          <a:prstGeom prst="rect">
            <a:avLst/>
          </a:prstGeom>
        </p:spPr>
        <p:txBody>
          <a:bodyPr wrap="square">
            <a:spAutoFit/>
          </a:bodyPr>
          <a:lstStyle/>
          <a:p>
            <a:r>
              <a:rPr lang="en-US" altLang="zh-CN" sz="2400" b="1" dirty="0">
                <a:solidFill>
                  <a:srgbClr val="0000FF"/>
                </a:solidFill>
                <a:latin typeface="+mj-ea"/>
                <a:ea typeface="+mj-ea"/>
              </a:rPr>
              <a:t>2.</a:t>
            </a:r>
            <a:r>
              <a:rPr lang="zh-CN" altLang="en-US" sz="2400" b="1" dirty="0">
                <a:solidFill>
                  <a:srgbClr val="0000FF"/>
                </a:solidFill>
                <a:latin typeface="+mj-ea"/>
                <a:ea typeface="+mj-ea"/>
              </a:rPr>
              <a:t>利用</a:t>
            </a:r>
            <a:r>
              <a:rPr lang="en-US" altLang="zh-CN" sz="2400" b="1" dirty="0">
                <a:solidFill>
                  <a:srgbClr val="0000FF"/>
                </a:solidFill>
                <a:latin typeface="+mj-ea"/>
                <a:ea typeface="+mj-ea"/>
              </a:rPr>
              <a:t>AND</a:t>
            </a:r>
            <a:r>
              <a:rPr lang="zh-CN" altLang="en-US" sz="2400" b="1" dirty="0">
                <a:solidFill>
                  <a:srgbClr val="0000FF"/>
                </a:solidFill>
                <a:latin typeface="+mj-ea"/>
                <a:ea typeface="+mj-ea"/>
              </a:rPr>
              <a:t>信号量解决生产者</a:t>
            </a:r>
            <a:r>
              <a:rPr lang="en-US" altLang="zh-CN" sz="2400" b="1" dirty="0">
                <a:solidFill>
                  <a:srgbClr val="0000FF"/>
                </a:solidFill>
                <a:latin typeface="+mj-ea"/>
                <a:ea typeface="+mj-ea"/>
              </a:rPr>
              <a:t>—</a:t>
            </a:r>
            <a:r>
              <a:rPr lang="zh-CN" altLang="en-US" sz="2400" b="1" dirty="0">
                <a:solidFill>
                  <a:srgbClr val="0000FF"/>
                </a:solidFill>
                <a:latin typeface="+mj-ea"/>
                <a:ea typeface="+mj-ea"/>
              </a:rPr>
              <a:t>消费者问题</a:t>
            </a:r>
            <a:endParaRPr lang="zh-CN" altLang="en-US" sz="2400" b="1" dirty="0">
              <a:latin typeface="+mj-ea"/>
              <a:ea typeface="+mj-ea"/>
            </a:endParaRPr>
          </a:p>
        </p:txBody>
      </p:sp>
      <p:sp>
        <p:nvSpPr>
          <p:cNvPr id="11" name="Rectangle 3">
            <a:extLst>
              <a:ext uri="{FF2B5EF4-FFF2-40B4-BE49-F238E27FC236}">
                <a16:creationId xmlns:a16="http://schemas.microsoft.com/office/drawing/2014/main" id="{31A76013-BA1D-9A4F-B3E6-42CF6737D5F6}"/>
              </a:ext>
            </a:extLst>
          </p:cNvPr>
          <p:cNvSpPr txBox="1">
            <a:spLocks noChangeArrowheads="1"/>
          </p:cNvSpPr>
          <p:nvPr/>
        </p:nvSpPr>
        <p:spPr>
          <a:xfrm>
            <a:off x="1598126" y="1704093"/>
            <a:ext cx="4207136" cy="4810347"/>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spcBef>
                <a:spcPts val="0"/>
              </a:spcBef>
              <a:buNone/>
              <a:defRPr/>
            </a:pPr>
            <a:r>
              <a:rPr lang="zh-CN" altLang="en-US" sz="1800" dirty="0">
                <a:latin typeface="+mj-ea"/>
                <a:ea typeface="+mj-ea"/>
              </a:rPr>
              <a:t>  </a:t>
            </a:r>
            <a:r>
              <a:rPr lang="en-US" altLang="zh-CN" sz="1800" dirty="0" err="1">
                <a:latin typeface="+mj-ea"/>
                <a:ea typeface="+mj-ea"/>
              </a:rPr>
              <a:t>int</a:t>
            </a:r>
            <a:r>
              <a:rPr lang="en-US" altLang="zh-CN" sz="1800" dirty="0">
                <a:latin typeface="+mj-ea"/>
                <a:ea typeface="+mj-ea"/>
              </a:rPr>
              <a:t>  in=0, out=0;</a:t>
            </a:r>
          </a:p>
          <a:p>
            <a:pPr>
              <a:spcBef>
                <a:spcPts val="0"/>
              </a:spcBef>
              <a:buNone/>
              <a:defRPr/>
            </a:pPr>
            <a:r>
              <a:rPr lang="en-US" altLang="zh-CN" sz="1800" dirty="0">
                <a:latin typeface="+mj-ea"/>
                <a:ea typeface="+mj-ea"/>
              </a:rPr>
              <a:t> </a:t>
            </a:r>
            <a:r>
              <a:rPr lang="zh-CN" altLang="en-US" sz="1800" dirty="0">
                <a:latin typeface="+mj-ea"/>
                <a:ea typeface="+mj-ea"/>
              </a:rPr>
              <a:t> </a:t>
            </a:r>
            <a:r>
              <a:rPr lang="en-US" altLang="zh-CN" sz="1800" dirty="0">
                <a:latin typeface="+mj-ea"/>
                <a:ea typeface="+mj-ea"/>
              </a:rPr>
              <a:t>item    buffer[ n ];</a:t>
            </a:r>
          </a:p>
          <a:p>
            <a:pPr>
              <a:spcBef>
                <a:spcPts val="0"/>
              </a:spcBef>
              <a:buNone/>
              <a:defRPr/>
            </a:pPr>
            <a:r>
              <a:rPr lang="en-US" altLang="zh-CN" sz="1800" dirty="0">
                <a:latin typeface="+mj-ea"/>
                <a:ea typeface="+mj-ea"/>
              </a:rPr>
              <a:t> </a:t>
            </a:r>
            <a:r>
              <a:rPr lang="zh-CN" altLang="en-US" sz="1800" dirty="0">
                <a:latin typeface="+mj-ea"/>
                <a:ea typeface="+mj-ea"/>
              </a:rPr>
              <a:t> </a:t>
            </a:r>
            <a:r>
              <a:rPr lang="en-US" altLang="zh-CN" sz="1800" dirty="0">
                <a:latin typeface="+mj-ea"/>
                <a:ea typeface="+mj-ea"/>
              </a:rPr>
              <a:t>semaphore</a:t>
            </a:r>
            <a:r>
              <a:rPr lang="zh-CN" altLang="en-US" sz="1800" dirty="0">
                <a:latin typeface="+mj-ea"/>
                <a:ea typeface="+mj-ea"/>
              </a:rPr>
              <a:t>   </a:t>
            </a:r>
            <a:r>
              <a:rPr lang="en-US" altLang="zh-CN" sz="1800" dirty="0">
                <a:latin typeface="+mj-ea"/>
                <a:ea typeface="+mj-ea"/>
              </a:rPr>
              <a:t>mutex=1;</a:t>
            </a:r>
          </a:p>
          <a:p>
            <a:pPr>
              <a:spcBef>
                <a:spcPts val="0"/>
              </a:spcBef>
              <a:buNone/>
              <a:defRPr/>
            </a:pPr>
            <a:r>
              <a:rPr lang="zh-CN" altLang="en-US" sz="1800" dirty="0">
                <a:latin typeface="+mj-ea"/>
              </a:rPr>
              <a:t>  </a:t>
            </a:r>
            <a:r>
              <a:rPr lang="en-US" altLang="zh-CN" sz="1800" dirty="0">
                <a:latin typeface="+mj-ea"/>
              </a:rPr>
              <a:t>semaphore</a:t>
            </a:r>
            <a:r>
              <a:rPr lang="zh-CN" altLang="en-US" sz="1800" dirty="0">
                <a:latin typeface="+mj-ea"/>
              </a:rPr>
              <a:t>  </a:t>
            </a:r>
            <a:r>
              <a:rPr lang="en-US" altLang="zh-CN" sz="1800" dirty="0">
                <a:latin typeface="+mj-ea"/>
                <a:ea typeface="+mj-ea"/>
              </a:rPr>
              <a:t>empty=n, full=0;</a:t>
            </a:r>
          </a:p>
          <a:p>
            <a:pPr>
              <a:spcBef>
                <a:spcPts val="0"/>
              </a:spcBef>
              <a:buNone/>
              <a:defRPr/>
            </a:pPr>
            <a:endParaRPr lang="en-US" altLang="zh-CN" sz="1800" dirty="0">
              <a:latin typeface="+mj-ea"/>
              <a:ea typeface="+mj-ea"/>
            </a:endParaRPr>
          </a:p>
          <a:p>
            <a:pPr marL="457200" indent="-457200">
              <a:spcBef>
                <a:spcPts val="0"/>
              </a:spcBef>
              <a:buNone/>
              <a:defRPr/>
            </a:pPr>
            <a:r>
              <a:rPr lang="en-US" altLang="zh-CN" sz="1800" dirty="0">
                <a:latin typeface="+mj-ea"/>
                <a:ea typeface="+mj-ea"/>
              </a:rPr>
              <a:t>  void producer( ){</a:t>
            </a:r>
          </a:p>
          <a:p>
            <a:pPr marL="457200" indent="-457200">
              <a:spcBef>
                <a:spcPts val="0"/>
              </a:spcBef>
              <a:buNone/>
              <a:defRPr/>
            </a:pPr>
            <a:r>
              <a:rPr lang="en-US" altLang="zh-CN" sz="1800" dirty="0">
                <a:latin typeface="+mj-ea"/>
                <a:ea typeface="+mj-ea"/>
              </a:rPr>
              <a:t>       do{</a:t>
            </a:r>
          </a:p>
          <a:p>
            <a:pPr marL="457200" indent="-457200">
              <a:spcBef>
                <a:spcPts val="0"/>
              </a:spcBef>
              <a:buNone/>
              <a:defRPr/>
            </a:pPr>
            <a:r>
              <a:rPr lang="en-US" altLang="zh-CN" sz="1800" dirty="0">
                <a:latin typeface="+mj-ea"/>
                <a:ea typeface="+mj-ea"/>
              </a:rPr>
              <a:t>			…</a:t>
            </a:r>
          </a:p>
          <a:p>
            <a:pPr marL="457200" indent="-457200">
              <a:spcBef>
                <a:spcPts val="0"/>
              </a:spcBef>
              <a:buNone/>
              <a:defRPr/>
            </a:pPr>
            <a:r>
              <a:rPr lang="en-US" altLang="zh-CN" sz="1800" dirty="0">
                <a:latin typeface="+mj-ea"/>
                <a:ea typeface="+mj-ea"/>
              </a:rPr>
              <a:t>		 produce an item in </a:t>
            </a:r>
            <a:r>
              <a:rPr lang="en-US" altLang="zh-CN" sz="1800" dirty="0" err="1">
                <a:latin typeface="+mj-ea"/>
                <a:ea typeface="+mj-ea"/>
              </a:rPr>
              <a:t>nextp</a:t>
            </a:r>
            <a:r>
              <a:rPr lang="en-US" altLang="zh-CN" sz="1800" dirty="0">
                <a:latin typeface="+mj-ea"/>
                <a:ea typeface="+mj-ea"/>
              </a:rPr>
              <a:t>;</a:t>
            </a:r>
          </a:p>
          <a:p>
            <a:pPr marL="457200" indent="-457200">
              <a:spcBef>
                <a:spcPts val="0"/>
              </a:spcBef>
              <a:buNone/>
              <a:defRPr/>
            </a:pPr>
            <a:r>
              <a:rPr lang="en-US" altLang="zh-CN" sz="1800" dirty="0">
                <a:latin typeface="+mj-ea"/>
                <a:ea typeface="+mj-ea"/>
              </a:rPr>
              <a:t>			…</a:t>
            </a:r>
          </a:p>
          <a:p>
            <a:pPr marL="457200" indent="-457200">
              <a:spcBef>
                <a:spcPts val="0"/>
              </a:spcBef>
              <a:buNone/>
              <a:defRPr/>
            </a:pPr>
            <a:r>
              <a:rPr lang="en-US" altLang="zh-CN" sz="1800" dirty="0">
                <a:latin typeface="+mj-ea"/>
                <a:ea typeface="+mj-ea"/>
              </a:rPr>
              <a:t>		</a:t>
            </a:r>
            <a:r>
              <a:rPr lang="en-US" altLang="zh-CN" sz="1800" dirty="0" err="1">
                <a:solidFill>
                  <a:srgbClr val="FF0000"/>
                </a:solidFill>
                <a:latin typeface="+mj-ea"/>
                <a:ea typeface="+mj-ea"/>
              </a:rPr>
              <a:t>Swait</a:t>
            </a:r>
            <a:r>
              <a:rPr lang="en-US" altLang="zh-CN" sz="1800" dirty="0">
                <a:solidFill>
                  <a:srgbClr val="FF0000"/>
                </a:solidFill>
                <a:latin typeface="+mj-ea"/>
                <a:ea typeface="+mj-ea"/>
              </a:rPr>
              <a:t>(empty, mutex);</a:t>
            </a:r>
          </a:p>
          <a:p>
            <a:pPr marL="457200" indent="-457200">
              <a:spcBef>
                <a:spcPts val="0"/>
              </a:spcBef>
              <a:buNone/>
              <a:defRPr/>
            </a:pPr>
            <a:r>
              <a:rPr lang="en-US" altLang="zh-CN" sz="1800" dirty="0">
                <a:latin typeface="+mj-ea"/>
                <a:ea typeface="+mj-ea"/>
              </a:rPr>
              <a:t>		buffer[in] = </a:t>
            </a:r>
            <a:r>
              <a:rPr lang="en-US" altLang="zh-CN" sz="1800" dirty="0" err="1">
                <a:latin typeface="+mj-ea"/>
                <a:ea typeface="+mj-ea"/>
              </a:rPr>
              <a:t>nextp</a:t>
            </a:r>
            <a:r>
              <a:rPr lang="en-US" altLang="zh-CN" sz="1800" dirty="0">
                <a:latin typeface="+mj-ea"/>
                <a:ea typeface="+mj-ea"/>
              </a:rPr>
              <a:t>;</a:t>
            </a:r>
          </a:p>
          <a:p>
            <a:pPr marL="1028700" lvl="2" indent="-342900">
              <a:lnSpc>
                <a:spcPct val="95000"/>
              </a:lnSpc>
              <a:buNone/>
              <a:defRPr/>
            </a:pPr>
            <a:r>
              <a:rPr lang="en-US" altLang="zh-CN" sz="1600" dirty="0">
                <a:ea typeface="楷体_GB2312" pitchFamily="49" charset="-122"/>
              </a:rPr>
              <a:t> in = (in+1) % n;</a:t>
            </a:r>
          </a:p>
          <a:p>
            <a:pPr marL="1028700" lvl="2" indent="-342900">
              <a:lnSpc>
                <a:spcPct val="95000"/>
              </a:lnSpc>
              <a:buNone/>
              <a:defRPr/>
            </a:pPr>
            <a:r>
              <a:rPr lang="en-US" altLang="zh-CN" sz="1600" dirty="0">
                <a:solidFill>
                  <a:srgbClr val="FF0000"/>
                </a:solidFill>
                <a:ea typeface="楷体_GB2312" pitchFamily="49" charset="-122"/>
              </a:rPr>
              <a:t>   </a:t>
            </a:r>
            <a:r>
              <a:rPr lang="en-US" altLang="zh-CN" sz="1600" dirty="0" err="1">
                <a:solidFill>
                  <a:srgbClr val="FF0000"/>
                </a:solidFill>
                <a:ea typeface="楷体_GB2312" pitchFamily="49" charset="-122"/>
              </a:rPr>
              <a:t>Ssignal</a:t>
            </a:r>
            <a:r>
              <a:rPr lang="en-US" altLang="zh-CN" sz="1600" dirty="0">
                <a:solidFill>
                  <a:srgbClr val="FF0000"/>
                </a:solidFill>
                <a:ea typeface="楷体_GB2312" pitchFamily="49" charset="-122"/>
              </a:rPr>
              <a:t>(mutex, full);</a:t>
            </a:r>
          </a:p>
          <a:p>
            <a:pPr marL="742950" lvl="1" indent="-400050">
              <a:lnSpc>
                <a:spcPct val="95000"/>
              </a:lnSpc>
              <a:buNone/>
              <a:defRPr/>
            </a:pPr>
            <a:r>
              <a:rPr lang="en-US" altLang="zh-CN" sz="1600" dirty="0">
                <a:ea typeface="楷体_GB2312" pitchFamily="49" charset="-122"/>
              </a:rPr>
              <a:t>      }while(TRUE);</a:t>
            </a:r>
          </a:p>
          <a:p>
            <a:pPr marL="742950" lvl="1" indent="-400050">
              <a:lnSpc>
                <a:spcPct val="95000"/>
              </a:lnSpc>
              <a:buNone/>
              <a:defRPr/>
            </a:pPr>
            <a:r>
              <a:rPr lang="en-US" altLang="zh-CN" sz="1600" dirty="0">
                <a:ea typeface="楷体_GB2312" pitchFamily="49" charset="-122"/>
              </a:rPr>
              <a:t>   } //end producer</a:t>
            </a:r>
          </a:p>
          <a:p>
            <a:pPr marL="457200" indent="-457200">
              <a:spcBef>
                <a:spcPts val="0"/>
              </a:spcBef>
              <a:buNone/>
              <a:defRPr/>
            </a:pPr>
            <a:endParaRPr lang="en-US" altLang="zh-CN" sz="1800" dirty="0">
              <a:latin typeface="+mj-ea"/>
              <a:ea typeface="+mj-ea"/>
            </a:endParaRPr>
          </a:p>
        </p:txBody>
      </p:sp>
      <p:sp>
        <p:nvSpPr>
          <p:cNvPr id="6" name="Rectangle 3">
            <a:extLst>
              <a:ext uri="{FF2B5EF4-FFF2-40B4-BE49-F238E27FC236}">
                <a16:creationId xmlns:a16="http://schemas.microsoft.com/office/drawing/2014/main" id="{77953976-44F2-3A4F-96C5-CFF870937FAD}"/>
              </a:ext>
            </a:extLst>
          </p:cNvPr>
          <p:cNvSpPr txBox="1">
            <a:spLocks noChangeArrowheads="1"/>
          </p:cNvSpPr>
          <p:nvPr/>
        </p:nvSpPr>
        <p:spPr>
          <a:xfrm>
            <a:off x="6656443" y="1857136"/>
            <a:ext cx="4238060" cy="3313299"/>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742950" lvl="1" indent="-742950">
              <a:lnSpc>
                <a:spcPct val="95000"/>
              </a:lnSpc>
              <a:buNone/>
              <a:defRPr/>
            </a:pPr>
            <a:r>
              <a:rPr lang="en-US" altLang="zh-CN" sz="1600" dirty="0">
                <a:ea typeface="楷体_GB2312" pitchFamily="49" charset="-122"/>
              </a:rPr>
              <a:t>void consumer{</a:t>
            </a:r>
          </a:p>
          <a:p>
            <a:pPr marL="742950" lvl="1" indent="-400050">
              <a:lnSpc>
                <a:spcPct val="95000"/>
              </a:lnSpc>
              <a:buNone/>
              <a:defRPr/>
            </a:pPr>
            <a:r>
              <a:rPr lang="en-US" altLang="zh-CN" sz="1600" dirty="0">
                <a:ea typeface="楷体_GB2312" pitchFamily="49" charset="-122"/>
              </a:rPr>
              <a:t>   do{</a:t>
            </a:r>
          </a:p>
          <a:p>
            <a:pPr marL="742950" lvl="1" indent="-400050">
              <a:lnSpc>
                <a:spcPct val="95000"/>
              </a:lnSpc>
              <a:buNone/>
              <a:defRPr/>
            </a:pPr>
            <a:r>
              <a:rPr lang="en-US" altLang="zh-CN" sz="1600" dirty="0">
                <a:ea typeface="楷体_GB2312" pitchFamily="49" charset="-122"/>
              </a:rPr>
              <a:t>	   </a:t>
            </a:r>
            <a:r>
              <a:rPr lang="en-US" altLang="zh-CN" sz="1600" dirty="0" err="1">
                <a:solidFill>
                  <a:srgbClr val="FF0000"/>
                </a:solidFill>
                <a:ea typeface="楷体_GB2312" pitchFamily="49" charset="-122"/>
              </a:rPr>
              <a:t>Swait</a:t>
            </a:r>
            <a:r>
              <a:rPr lang="en-US" altLang="zh-CN" sz="1600" dirty="0">
                <a:solidFill>
                  <a:srgbClr val="FF0000"/>
                </a:solidFill>
                <a:ea typeface="楷体_GB2312" pitchFamily="49" charset="-122"/>
              </a:rPr>
              <a:t>(full, </a:t>
            </a:r>
            <a:r>
              <a:rPr lang="en-US" altLang="zh-CN" sz="1600" dirty="0" err="1">
                <a:solidFill>
                  <a:srgbClr val="FF0000"/>
                </a:solidFill>
                <a:ea typeface="楷体_GB2312" pitchFamily="49" charset="-122"/>
              </a:rPr>
              <a:t>mutex</a:t>
            </a:r>
            <a:r>
              <a:rPr lang="en-US" altLang="zh-CN" sz="1600" dirty="0">
                <a:solidFill>
                  <a:srgbClr val="FF0000"/>
                </a:solidFill>
                <a:ea typeface="楷体_GB2312" pitchFamily="49" charset="-122"/>
              </a:rPr>
              <a:t>);</a:t>
            </a:r>
          </a:p>
          <a:p>
            <a:pPr marL="742950" lvl="1" indent="-400050">
              <a:lnSpc>
                <a:spcPct val="95000"/>
              </a:lnSpc>
              <a:buNone/>
              <a:defRPr/>
            </a:pPr>
            <a:r>
              <a:rPr lang="en-US" altLang="zh-CN" sz="1600" dirty="0">
                <a:ea typeface="楷体_GB2312" pitchFamily="49" charset="-122"/>
              </a:rPr>
              <a:t>	   </a:t>
            </a:r>
            <a:r>
              <a:rPr lang="en-US" altLang="zh-CN" sz="1600" dirty="0" err="1">
                <a:ea typeface="楷体_GB2312" pitchFamily="49" charset="-122"/>
              </a:rPr>
              <a:t>nextc</a:t>
            </a:r>
            <a:r>
              <a:rPr lang="en-US" altLang="zh-CN" sz="1600" dirty="0">
                <a:ea typeface="楷体_GB2312" pitchFamily="49" charset="-122"/>
              </a:rPr>
              <a:t> = buffer[out];</a:t>
            </a:r>
          </a:p>
          <a:p>
            <a:pPr marL="742950" lvl="1" indent="-400050">
              <a:lnSpc>
                <a:spcPct val="95000"/>
              </a:lnSpc>
              <a:buNone/>
              <a:defRPr/>
            </a:pPr>
            <a:r>
              <a:rPr lang="en-US" altLang="zh-CN" sz="1600" dirty="0">
                <a:ea typeface="楷体_GB2312" pitchFamily="49" charset="-122"/>
              </a:rPr>
              <a:t>	   out = (out+1) % n;</a:t>
            </a:r>
          </a:p>
          <a:p>
            <a:pPr marL="742950" lvl="1" indent="-400050">
              <a:lnSpc>
                <a:spcPct val="95000"/>
              </a:lnSpc>
              <a:buNone/>
              <a:defRPr/>
            </a:pPr>
            <a:r>
              <a:rPr lang="en-US" altLang="zh-CN" sz="1600" dirty="0">
                <a:ea typeface="楷体_GB2312" pitchFamily="49" charset="-122"/>
              </a:rPr>
              <a:t>	   </a:t>
            </a:r>
            <a:r>
              <a:rPr lang="en-US" altLang="zh-CN" sz="1600" dirty="0" err="1">
                <a:solidFill>
                  <a:srgbClr val="FF0000"/>
                </a:solidFill>
                <a:ea typeface="楷体_GB2312" pitchFamily="49" charset="-122"/>
              </a:rPr>
              <a:t>Ssignal</a:t>
            </a:r>
            <a:r>
              <a:rPr lang="en-US" altLang="zh-CN" sz="1600" dirty="0">
                <a:solidFill>
                  <a:srgbClr val="FF0000"/>
                </a:solidFill>
                <a:ea typeface="楷体_GB2312" pitchFamily="49" charset="-122"/>
              </a:rPr>
              <a:t>(</a:t>
            </a:r>
            <a:r>
              <a:rPr lang="en-US" altLang="zh-CN" sz="1600" dirty="0" err="1">
                <a:solidFill>
                  <a:srgbClr val="FF0000"/>
                </a:solidFill>
                <a:ea typeface="楷体_GB2312" pitchFamily="49" charset="-122"/>
              </a:rPr>
              <a:t>mutex</a:t>
            </a:r>
            <a:r>
              <a:rPr lang="en-US" altLang="zh-CN" sz="1600" dirty="0">
                <a:solidFill>
                  <a:srgbClr val="FF0000"/>
                </a:solidFill>
                <a:ea typeface="楷体_GB2312" pitchFamily="49" charset="-122"/>
              </a:rPr>
              <a:t>, empty);</a:t>
            </a:r>
          </a:p>
          <a:p>
            <a:pPr marL="742950" lvl="1" indent="-400050">
              <a:lnSpc>
                <a:spcPct val="95000"/>
              </a:lnSpc>
              <a:buNone/>
              <a:defRPr/>
            </a:pPr>
            <a:r>
              <a:rPr lang="en-US" altLang="zh-CN" sz="1600" dirty="0">
                <a:ea typeface="楷体_GB2312" pitchFamily="49" charset="-122"/>
              </a:rPr>
              <a:t>	   consumer the item in </a:t>
            </a:r>
            <a:r>
              <a:rPr lang="en-US" altLang="zh-CN" sz="1600" dirty="0" err="1">
                <a:ea typeface="楷体_GB2312" pitchFamily="49" charset="-122"/>
              </a:rPr>
              <a:t>nextc</a:t>
            </a:r>
            <a:r>
              <a:rPr lang="en-US" altLang="zh-CN" sz="1600" dirty="0">
                <a:ea typeface="楷体_GB2312" pitchFamily="49" charset="-122"/>
              </a:rPr>
              <a:t>;</a:t>
            </a:r>
          </a:p>
          <a:p>
            <a:pPr marL="742950" lvl="1" indent="-400050">
              <a:lnSpc>
                <a:spcPct val="95000"/>
              </a:lnSpc>
              <a:buNone/>
              <a:defRPr/>
            </a:pPr>
            <a:r>
              <a:rPr lang="en-US" altLang="zh-CN" sz="1600" dirty="0">
                <a:ea typeface="楷体_GB2312" pitchFamily="49" charset="-122"/>
              </a:rPr>
              <a:t>     }while(TRUE);</a:t>
            </a:r>
          </a:p>
          <a:p>
            <a:pPr marL="742950" lvl="1" indent="-742950">
              <a:lnSpc>
                <a:spcPct val="95000"/>
              </a:lnSpc>
              <a:buNone/>
              <a:defRPr/>
            </a:pPr>
            <a:r>
              <a:rPr lang="en-US" altLang="zh-CN" sz="1600" dirty="0">
                <a:ea typeface="楷体_GB2312" pitchFamily="49" charset="-122"/>
              </a:rPr>
              <a:t>}</a:t>
            </a:r>
            <a:endParaRPr lang="en-US" altLang="zh-CN" sz="1600" dirty="0">
              <a:latin typeface="+mj-ea"/>
              <a:ea typeface="+mj-ea"/>
            </a:endParaRP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272180" y="331294"/>
            <a:ext cx="4690521"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生产者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消费者</a:t>
            </a:r>
            <a:r>
              <a:rPr lang="zh-CN" altLang="en-US" sz="2800" b="1" dirty="0" smtClean="0">
                <a:solidFill>
                  <a:srgbClr val="4A66AC">
                    <a:lumMod val="75000"/>
                  </a:srgbClr>
                </a:solidFill>
                <a:latin typeface="微软雅黑" panose="020B0503020204020204" pitchFamily="34" charset="-122"/>
                <a:ea typeface="微软雅黑" panose="020B0503020204020204" pitchFamily="34" charset="-122"/>
              </a:rPr>
              <a:t>问题</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470713" y="248924"/>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Tree>
    <p:extLst>
      <p:ext uri="{BB962C8B-B14F-4D97-AF65-F5344CB8AC3E}">
        <p14:creationId xmlns:p14="http://schemas.microsoft.com/office/powerpoint/2010/main" val="307081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470713" y="1232125"/>
            <a:ext cx="6146977"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2.5.2</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哲学家进餐问题</a:t>
            </a:r>
          </a:p>
        </p:txBody>
      </p:sp>
      <p:sp>
        <p:nvSpPr>
          <p:cNvPr id="6" name="Rectangle 3">
            <a:extLst>
              <a:ext uri="{FF2B5EF4-FFF2-40B4-BE49-F238E27FC236}">
                <a16:creationId xmlns:a16="http://schemas.microsoft.com/office/drawing/2014/main" id="{0763F25B-0BA2-2B4E-A2A2-F05BBF19F297}"/>
              </a:ext>
            </a:extLst>
          </p:cNvPr>
          <p:cNvSpPr txBox="1">
            <a:spLocks noChangeArrowheads="1"/>
          </p:cNvSpPr>
          <p:nvPr/>
        </p:nvSpPr>
        <p:spPr>
          <a:xfrm>
            <a:off x="1495707" y="1985961"/>
            <a:ext cx="2229006" cy="300038"/>
          </a:xfrm>
          <a:prstGeom prst="rect">
            <a:avLst/>
          </a:prstGeo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0" indent="0">
              <a:spcBef>
                <a:spcPct val="0"/>
              </a:spcBef>
              <a:buClrTx/>
              <a:buSzTx/>
              <a:buNone/>
              <a:defRPr/>
            </a:pPr>
            <a:r>
              <a:rPr lang="zh-CN" altLang="en-US" dirty="0">
                <a:solidFill>
                  <a:srgbClr val="0000FF"/>
                </a:solidFill>
                <a:latin typeface="+mj-ea"/>
                <a:ea typeface="+mj-ea"/>
              </a:rPr>
              <a:t>问题描述：</a:t>
            </a:r>
          </a:p>
        </p:txBody>
      </p:sp>
      <p:pic>
        <p:nvPicPr>
          <p:cNvPr id="7" name="Picture 8" descr="200px-Dining_philosophers">
            <a:hlinkClick r:id="rId3"/>
            <a:extLst>
              <a:ext uri="{FF2B5EF4-FFF2-40B4-BE49-F238E27FC236}">
                <a16:creationId xmlns:a16="http://schemas.microsoft.com/office/drawing/2014/main" id="{A9646234-E3F5-474E-83BB-E4C6F53899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8328" y="2470556"/>
            <a:ext cx="3140487" cy="325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a:extLst>
              <a:ext uri="{FF2B5EF4-FFF2-40B4-BE49-F238E27FC236}">
                <a16:creationId xmlns:a16="http://schemas.microsoft.com/office/drawing/2014/main" id="{043A2A6B-E801-3041-8FEC-BAFD269A067A}"/>
              </a:ext>
            </a:extLst>
          </p:cNvPr>
          <p:cNvSpPr>
            <a:spLocks noChangeArrowheads="1"/>
          </p:cNvSpPr>
          <p:nvPr/>
        </p:nvSpPr>
        <p:spPr bwMode="auto">
          <a:xfrm>
            <a:off x="1470713" y="248924"/>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Tree>
    <p:extLst>
      <p:ext uri="{BB962C8B-B14F-4D97-AF65-F5344CB8AC3E}">
        <p14:creationId xmlns:p14="http://schemas.microsoft.com/office/powerpoint/2010/main" val="95204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8247534" y="453853"/>
            <a:ext cx="3731945"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2.5.2</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哲学家进餐问题</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466224" y="366370"/>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6" name="Rectangle 3">
            <a:extLst>
              <a:ext uri="{FF2B5EF4-FFF2-40B4-BE49-F238E27FC236}">
                <a16:creationId xmlns:a16="http://schemas.microsoft.com/office/drawing/2014/main" id="{0763F25B-0BA2-2B4E-A2A2-F05BBF19F297}"/>
              </a:ext>
            </a:extLst>
          </p:cNvPr>
          <p:cNvSpPr txBox="1">
            <a:spLocks noChangeArrowheads="1"/>
          </p:cNvSpPr>
          <p:nvPr/>
        </p:nvSpPr>
        <p:spPr>
          <a:xfrm>
            <a:off x="988052" y="1266736"/>
            <a:ext cx="4733240" cy="572501"/>
          </a:xfrm>
          <a:prstGeom prst="rect">
            <a:avLst/>
          </a:prstGeo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0" indent="0">
              <a:spcBef>
                <a:spcPct val="0"/>
              </a:spcBef>
              <a:buClrTx/>
              <a:buSzTx/>
              <a:buNone/>
              <a:defRPr/>
            </a:pPr>
            <a:r>
              <a:rPr lang="en-US" altLang="zh-CN" sz="2000" dirty="0">
                <a:solidFill>
                  <a:srgbClr val="0000FF"/>
                </a:solidFill>
                <a:latin typeface="+mj-ea"/>
                <a:ea typeface="+mj-ea"/>
              </a:rPr>
              <a:t>1.</a:t>
            </a:r>
            <a:r>
              <a:rPr lang="zh-CN" altLang="en-US" sz="2000" dirty="0">
                <a:solidFill>
                  <a:srgbClr val="0000FF"/>
                </a:solidFill>
                <a:latin typeface="+mj-ea"/>
                <a:ea typeface="+mj-ea"/>
              </a:rPr>
              <a:t>利用记录型信号量解决哲学家进餐问题</a:t>
            </a:r>
          </a:p>
        </p:txBody>
      </p:sp>
      <p:sp>
        <p:nvSpPr>
          <p:cNvPr id="8" name="Text Box 4">
            <a:extLst>
              <a:ext uri="{FF2B5EF4-FFF2-40B4-BE49-F238E27FC236}">
                <a16:creationId xmlns:a16="http://schemas.microsoft.com/office/drawing/2014/main" id="{EFE86BDC-99FD-7045-B4D4-B50F88A8BAAA}"/>
              </a:ext>
            </a:extLst>
          </p:cNvPr>
          <p:cNvSpPr txBox="1">
            <a:spLocks noChangeArrowheads="1"/>
          </p:cNvSpPr>
          <p:nvPr/>
        </p:nvSpPr>
        <p:spPr bwMode="auto">
          <a:xfrm>
            <a:off x="1300345" y="2056353"/>
            <a:ext cx="4697016"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lnSpc>
                <a:spcPct val="120000"/>
              </a:lnSpc>
              <a:spcBef>
                <a:spcPct val="0"/>
              </a:spcBef>
              <a:buClrTx/>
              <a:buSzTx/>
              <a:buFontTx/>
              <a:buNone/>
              <a:defRPr/>
            </a:pPr>
            <a:r>
              <a:rPr kumimoji="1" lang="en-US" altLang="zh-CN" sz="1800" b="1" dirty="0">
                <a:latin typeface="+mj-ea"/>
                <a:ea typeface="+mj-ea"/>
              </a:rPr>
              <a:t>semaphore chopstick[5]={1,1,1,1,1};</a:t>
            </a:r>
          </a:p>
          <a:p>
            <a:pPr eaLnBrk="1" hangingPunct="1">
              <a:lnSpc>
                <a:spcPct val="120000"/>
              </a:lnSpc>
              <a:spcBef>
                <a:spcPct val="0"/>
              </a:spcBef>
              <a:buClrTx/>
              <a:buSzTx/>
              <a:buFontTx/>
              <a:buNone/>
              <a:defRPr/>
            </a:pPr>
            <a:r>
              <a:rPr kumimoji="1" lang="en-US" altLang="zh-CN" sz="1800" b="1" dirty="0">
                <a:latin typeface="+mj-ea"/>
                <a:ea typeface="+mj-ea"/>
              </a:rPr>
              <a:t>do{</a:t>
            </a:r>
          </a:p>
          <a:p>
            <a:pPr eaLnBrk="1" hangingPunct="1">
              <a:lnSpc>
                <a:spcPct val="120000"/>
              </a:lnSpc>
              <a:spcBef>
                <a:spcPct val="0"/>
              </a:spcBef>
              <a:buClrTx/>
              <a:buSzTx/>
              <a:buFontTx/>
              <a:buNone/>
              <a:defRPr/>
            </a:pPr>
            <a:r>
              <a:rPr kumimoji="1" lang="en-US" altLang="zh-CN" sz="1800" b="1" dirty="0">
                <a:latin typeface="+mj-ea"/>
                <a:ea typeface="+mj-ea"/>
              </a:rPr>
              <a:t>    </a:t>
            </a:r>
            <a:r>
              <a:rPr kumimoji="1" lang="en-US" altLang="zh-CN" sz="1800" b="1" dirty="0">
                <a:solidFill>
                  <a:srgbClr val="FF0000"/>
                </a:solidFill>
                <a:latin typeface="+mj-ea"/>
                <a:ea typeface="+mj-ea"/>
              </a:rPr>
              <a:t>wait(chopstick[</a:t>
            </a:r>
            <a:r>
              <a:rPr kumimoji="1" lang="en-US" altLang="zh-CN" sz="1800" b="1" dirty="0" err="1">
                <a:solidFill>
                  <a:srgbClr val="FF0000"/>
                </a:solidFill>
                <a:latin typeface="+mj-ea"/>
                <a:ea typeface="+mj-ea"/>
              </a:rPr>
              <a:t>i</a:t>
            </a:r>
            <a:r>
              <a:rPr kumimoji="1" lang="en-US" altLang="zh-CN" sz="1800" b="1" dirty="0">
                <a:solidFill>
                  <a:srgbClr val="FF0000"/>
                </a:solidFill>
                <a:latin typeface="+mj-ea"/>
                <a:ea typeface="+mj-ea"/>
              </a:rPr>
              <a:t>]);</a:t>
            </a:r>
          </a:p>
          <a:p>
            <a:pPr eaLnBrk="1" hangingPunct="1">
              <a:lnSpc>
                <a:spcPct val="120000"/>
              </a:lnSpc>
              <a:spcBef>
                <a:spcPct val="0"/>
              </a:spcBef>
              <a:buClrTx/>
              <a:buSzTx/>
              <a:buFontTx/>
              <a:buNone/>
              <a:defRPr/>
            </a:pPr>
            <a:r>
              <a:rPr kumimoji="1" lang="en-US" altLang="zh-CN" sz="1800" b="1" dirty="0">
                <a:solidFill>
                  <a:srgbClr val="FF0000"/>
                </a:solidFill>
                <a:latin typeface="+mj-ea"/>
                <a:ea typeface="+mj-ea"/>
              </a:rPr>
              <a:t>    wait(chopstick[(i+1) % 5]);</a:t>
            </a:r>
          </a:p>
          <a:p>
            <a:pPr eaLnBrk="1" hangingPunct="1">
              <a:lnSpc>
                <a:spcPct val="120000"/>
              </a:lnSpc>
              <a:spcBef>
                <a:spcPct val="0"/>
              </a:spcBef>
              <a:buClrTx/>
              <a:buSzTx/>
              <a:buFontTx/>
              <a:buNone/>
              <a:defRPr/>
            </a:pPr>
            <a:r>
              <a:rPr kumimoji="1" lang="en-US" altLang="zh-CN" sz="1800" b="1" dirty="0">
                <a:latin typeface="+mj-ea"/>
                <a:ea typeface="+mj-ea"/>
              </a:rPr>
              <a:t>    …</a:t>
            </a:r>
          </a:p>
          <a:p>
            <a:pPr eaLnBrk="1" hangingPunct="1">
              <a:lnSpc>
                <a:spcPct val="120000"/>
              </a:lnSpc>
              <a:spcBef>
                <a:spcPct val="0"/>
              </a:spcBef>
              <a:buClrTx/>
              <a:buSzTx/>
              <a:buFontTx/>
              <a:buNone/>
              <a:defRPr/>
            </a:pPr>
            <a:r>
              <a:rPr kumimoji="1" lang="en-US" altLang="zh-CN" sz="1800" b="1" dirty="0">
                <a:latin typeface="+mj-ea"/>
                <a:ea typeface="+mj-ea"/>
              </a:rPr>
              <a:t>   eat</a:t>
            </a:r>
          </a:p>
          <a:p>
            <a:pPr eaLnBrk="1" hangingPunct="1">
              <a:lnSpc>
                <a:spcPct val="120000"/>
              </a:lnSpc>
              <a:spcBef>
                <a:spcPct val="0"/>
              </a:spcBef>
              <a:buClrTx/>
              <a:buSzTx/>
              <a:buFontTx/>
              <a:buNone/>
              <a:defRPr/>
            </a:pPr>
            <a:r>
              <a:rPr kumimoji="1" lang="en-US" altLang="zh-CN" sz="1800" b="1" dirty="0">
                <a:latin typeface="+mj-ea"/>
                <a:ea typeface="+mj-ea"/>
              </a:rPr>
              <a:t>    …</a:t>
            </a:r>
          </a:p>
          <a:p>
            <a:pPr eaLnBrk="1" hangingPunct="1">
              <a:lnSpc>
                <a:spcPct val="120000"/>
              </a:lnSpc>
              <a:spcBef>
                <a:spcPct val="0"/>
              </a:spcBef>
              <a:buClrTx/>
              <a:buSzTx/>
              <a:buFontTx/>
              <a:buNone/>
              <a:defRPr/>
            </a:pPr>
            <a:r>
              <a:rPr kumimoji="1" lang="en-US" altLang="zh-CN" sz="1800" b="1" dirty="0">
                <a:solidFill>
                  <a:srgbClr val="FF0000"/>
                </a:solidFill>
                <a:latin typeface="+mj-ea"/>
                <a:ea typeface="+mj-ea"/>
              </a:rPr>
              <a:t>   signal(chopstick[</a:t>
            </a:r>
            <a:r>
              <a:rPr kumimoji="1" lang="en-US" altLang="zh-CN" sz="1800" b="1" dirty="0" err="1">
                <a:solidFill>
                  <a:srgbClr val="FF0000"/>
                </a:solidFill>
                <a:latin typeface="+mj-ea"/>
                <a:ea typeface="+mj-ea"/>
              </a:rPr>
              <a:t>i</a:t>
            </a:r>
            <a:r>
              <a:rPr kumimoji="1" lang="en-US" altLang="zh-CN" sz="1800" b="1" dirty="0">
                <a:solidFill>
                  <a:srgbClr val="FF0000"/>
                </a:solidFill>
                <a:latin typeface="+mj-ea"/>
                <a:ea typeface="+mj-ea"/>
              </a:rPr>
              <a:t>]);</a:t>
            </a:r>
          </a:p>
          <a:p>
            <a:pPr eaLnBrk="1" hangingPunct="1">
              <a:lnSpc>
                <a:spcPct val="120000"/>
              </a:lnSpc>
              <a:spcBef>
                <a:spcPct val="0"/>
              </a:spcBef>
              <a:buClrTx/>
              <a:buSzTx/>
              <a:buFontTx/>
              <a:buNone/>
              <a:defRPr/>
            </a:pPr>
            <a:r>
              <a:rPr kumimoji="1" lang="en-US" altLang="zh-CN" sz="1800" b="1" dirty="0">
                <a:solidFill>
                  <a:srgbClr val="FF0000"/>
                </a:solidFill>
                <a:latin typeface="+mj-ea"/>
                <a:ea typeface="+mj-ea"/>
              </a:rPr>
              <a:t>   signal(chopstick[(i+1) % 5]);</a:t>
            </a:r>
          </a:p>
          <a:p>
            <a:pPr eaLnBrk="1" hangingPunct="1">
              <a:lnSpc>
                <a:spcPct val="120000"/>
              </a:lnSpc>
              <a:spcBef>
                <a:spcPct val="0"/>
              </a:spcBef>
              <a:buClrTx/>
              <a:buSzTx/>
              <a:buFontTx/>
              <a:buNone/>
              <a:defRPr/>
            </a:pPr>
            <a:r>
              <a:rPr kumimoji="1" lang="en-US" altLang="zh-CN" sz="1800" b="1" dirty="0">
                <a:latin typeface="+mj-ea"/>
                <a:ea typeface="+mj-ea"/>
              </a:rPr>
              <a:t>    …</a:t>
            </a:r>
          </a:p>
          <a:p>
            <a:pPr eaLnBrk="1" hangingPunct="1">
              <a:lnSpc>
                <a:spcPct val="120000"/>
              </a:lnSpc>
              <a:spcBef>
                <a:spcPct val="0"/>
              </a:spcBef>
              <a:buClrTx/>
              <a:buSzTx/>
              <a:buFontTx/>
              <a:buNone/>
              <a:defRPr/>
            </a:pPr>
            <a:r>
              <a:rPr kumimoji="1" lang="en-US" altLang="zh-CN" sz="1800" b="1" dirty="0">
                <a:latin typeface="+mj-ea"/>
                <a:ea typeface="+mj-ea"/>
              </a:rPr>
              <a:t>   think;</a:t>
            </a:r>
          </a:p>
          <a:p>
            <a:pPr eaLnBrk="1" hangingPunct="1">
              <a:lnSpc>
                <a:spcPct val="120000"/>
              </a:lnSpc>
              <a:spcBef>
                <a:spcPct val="0"/>
              </a:spcBef>
              <a:buClrTx/>
              <a:buSzTx/>
              <a:buFontTx/>
              <a:buNone/>
              <a:defRPr/>
            </a:pPr>
            <a:r>
              <a:rPr kumimoji="1" lang="en-US" altLang="zh-CN" sz="1800" b="1" dirty="0">
                <a:latin typeface="+mj-ea"/>
                <a:ea typeface="+mj-ea"/>
              </a:rPr>
              <a:t>}while(TRUE);</a:t>
            </a:r>
          </a:p>
        </p:txBody>
      </p:sp>
      <p:grpSp>
        <p:nvGrpSpPr>
          <p:cNvPr id="2" name="组合 1"/>
          <p:cNvGrpSpPr/>
          <p:nvPr/>
        </p:nvGrpSpPr>
        <p:grpSpPr>
          <a:xfrm>
            <a:off x="6594604" y="1327647"/>
            <a:ext cx="5419587" cy="3471929"/>
            <a:chOff x="6594604" y="1327647"/>
            <a:chExt cx="5419587" cy="3471929"/>
          </a:xfrm>
        </p:grpSpPr>
        <p:sp>
          <p:nvSpPr>
            <p:cNvPr id="7" name="Rectangle 3">
              <a:extLst>
                <a:ext uri="{FF2B5EF4-FFF2-40B4-BE49-F238E27FC236}">
                  <a16:creationId xmlns:a16="http://schemas.microsoft.com/office/drawing/2014/main" id="{0763F25B-0BA2-2B4E-A2A2-F05BBF19F297}"/>
                </a:ext>
              </a:extLst>
            </p:cNvPr>
            <p:cNvSpPr txBox="1">
              <a:spLocks noChangeArrowheads="1"/>
            </p:cNvSpPr>
            <p:nvPr/>
          </p:nvSpPr>
          <p:spPr>
            <a:xfrm>
              <a:off x="6594604" y="1327647"/>
              <a:ext cx="4768304" cy="450677"/>
            </a:xfrm>
            <a:prstGeom prst="rect">
              <a:avLst/>
            </a:prstGeom>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nchor="ct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spcBef>
                  <a:spcPct val="0"/>
                </a:spcBef>
                <a:buClrTx/>
                <a:buSzTx/>
                <a:buNone/>
                <a:defRPr/>
              </a:pPr>
              <a:r>
                <a:rPr lang="en-US" altLang="zh-CN" sz="2000" dirty="0">
                  <a:solidFill>
                    <a:srgbClr val="0000FF"/>
                  </a:solidFill>
                  <a:latin typeface="+mj-ea"/>
                  <a:ea typeface="+mj-ea"/>
                </a:rPr>
                <a:t>2.</a:t>
              </a:r>
              <a:r>
                <a:rPr lang="zh-CN" altLang="en-US" sz="2000" dirty="0">
                  <a:solidFill>
                    <a:srgbClr val="0000FF"/>
                  </a:solidFill>
                  <a:latin typeface="+mj-ea"/>
                  <a:ea typeface="+mj-ea"/>
                </a:rPr>
                <a:t>利用</a:t>
              </a:r>
              <a:r>
                <a:rPr lang="en-US" altLang="zh-CN" sz="2000" dirty="0">
                  <a:solidFill>
                    <a:srgbClr val="0000FF"/>
                  </a:solidFill>
                  <a:latin typeface="+mj-ea"/>
                  <a:ea typeface="+mj-ea"/>
                </a:rPr>
                <a:t>AND</a:t>
              </a:r>
              <a:r>
                <a:rPr lang="zh-CN" altLang="en-US" sz="2000" dirty="0">
                  <a:solidFill>
                    <a:srgbClr val="0000FF"/>
                  </a:solidFill>
                  <a:latin typeface="+mj-ea"/>
                  <a:ea typeface="+mj-ea"/>
                </a:rPr>
                <a:t>信号量解决哲学家进餐问题</a:t>
              </a:r>
            </a:p>
          </p:txBody>
        </p:sp>
        <p:sp>
          <p:nvSpPr>
            <p:cNvPr id="9" name="矩形 8"/>
            <p:cNvSpPr/>
            <p:nvPr/>
          </p:nvSpPr>
          <p:spPr>
            <a:xfrm>
              <a:off x="6668465" y="2048054"/>
              <a:ext cx="5345726" cy="2751522"/>
            </a:xfrm>
            <a:prstGeom prst="rect">
              <a:avLst/>
            </a:prstGeom>
          </p:spPr>
          <p:txBody>
            <a:bodyPr wrap="square">
              <a:spAutoFit/>
            </a:bodyPr>
            <a:lstStyle/>
            <a:p>
              <a:pPr>
                <a:lnSpc>
                  <a:spcPct val="120000"/>
                </a:lnSpc>
                <a:defRPr/>
              </a:pPr>
              <a:r>
                <a:rPr kumimoji="1" lang="en-US" altLang="zh-CN" b="1" dirty="0">
                  <a:latin typeface="+mj-ea"/>
                  <a:ea typeface="+mj-ea"/>
                </a:rPr>
                <a:t>semaphore chopstick[5]={1,1,1,1,1};</a:t>
              </a:r>
            </a:p>
            <a:p>
              <a:pPr>
                <a:lnSpc>
                  <a:spcPct val="120000"/>
                </a:lnSpc>
                <a:defRPr/>
              </a:pPr>
              <a:r>
                <a:rPr kumimoji="1" lang="en-US" altLang="zh-CN" b="1" dirty="0">
                  <a:latin typeface="+mj-ea"/>
                  <a:ea typeface="+mj-ea"/>
                </a:rPr>
                <a:t>do{</a:t>
              </a:r>
            </a:p>
            <a:p>
              <a:pPr>
                <a:lnSpc>
                  <a:spcPct val="120000"/>
                </a:lnSpc>
                <a:defRPr/>
              </a:pPr>
              <a:r>
                <a:rPr kumimoji="1" lang="en-US" altLang="zh-CN" b="1" dirty="0">
                  <a:latin typeface="+mj-ea"/>
                  <a:ea typeface="+mj-ea"/>
                </a:rPr>
                <a:t>    ……;</a:t>
              </a:r>
            </a:p>
            <a:p>
              <a:pPr>
                <a:lnSpc>
                  <a:spcPct val="120000"/>
                </a:lnSpc>
                <a:defRPr/>
              </a:pPr>
              <a:r>
                <a:rPr kumimoji="1" lang="en-US" altLang="zh-CN" b="1" dirty="0">
                  <a:effectLst>
                    <a:outerShdw blurRad="38100" dist="38100" dir="2700000" algn="tl">
                      <a:srgbClr val="C0C0C0"/>
                    </a:outerShdw>
                  </a:effectLst>
                  <a:latin typeface="+mj-ea"/>
                  <a:ea typeface="+mj-ea"/>
                </a:rPr>
                <a:t>    think;</a:t>
              </a:r>
            </a:p>
            <a:p>
              <a:pPr>
                <a:lnSpc>
                  <a:spcPct val="120000"/>
                </a:lnSpc>
                <a:defRPr/>
              </a:pPr>
              <a:r>
                <a:rPr kumimoji="1" lang="en-US" altLang="zh-CN" b="1" dirty="0">
                  <a:effectLst>
                    <a:outerShdw blurRad="38100" dist="38100" dir="2700000" algn="tl">
                      <a:srgbClr val="C0C0C0"/>
                    </a:outerShdw>
                  </a:effectLst>
                  <a:latin typeface="+mj-ea"/>
                  <a:ea typeface="+mj-ea"/>
                </a:rPr>
                <a:t>    </a:t>
              </a:r>
              <a:r>
                <a:rPr kumimoji="1" lang="en-US" altLang="zh-CN" b="1" dirty="0" err="1">
                  <a:solidFill>
                    <a:srgbClr val="FF0000"/>
                  </a:solidFill>
                  <a:effectLst>
                    <a:outerShdw blurRad="38100" dist="38100" dir="2700000" algn="tl">
                      <a:srgbClr val="C0C0C0"/>
                    </a:outerShdw>
                  </a:effectLst>
                  <a:latin typeface="+mj-ea"/>
                  <a:ea typeface="+mj-ea"/>
                </a:rPr>
                <a:t>Sswait</a:t>
              </a:r>
              <a:r>
                <a:rPr kumimoji="1" lang="en-US" altLang="zh-CN" b="1" dirty="0">
                  <a:solidFill>
                    <a:srgbClr val="FF0000"/>
                  </a:solidFill>
                  <a:effectLst>
                    <a:outerShdw blurRad="38100" dist="38100" dir="2700000" algn="tl">
                      <a:srgbClr val="C0C0C0"/>
                    </a:outerShdw>
                  </a:effectLst>
                  <a:latin typeface="+mj-ea"/>
                  <a:ea typeface="+mj-ea"/>
                </a:rPr>
                <a:t>(chopstick[(i+1) % </a:t>
              </a:r>
              <a:r>
                <a:rPr kumimoji="1" lang="en-US" altLang="zh-CN" b="1" dirty="0" smtClean="0">
                  <a:solidFill>
                    <a:srgbClr val="FF0000"/>
                  </a:solidFill>
                  <a:effectLst>
                    <a:outerShdw blurRad="38100" dist="38100" dir="2700000" algn="tl">
                      <a:srgbClr val="C0C0C0"/>
                    </a:outerShdw>
                  </a:effectLst>
                  <a:latin typeface="+mj-ea"/>
                  <a:ea typeface="+mj-ea"/>
                </a:rPr>
                <a:t>5], chopstick[</a:t>
              </a:r>
              <a:r>
                <a:rPr kumimoji="1" lang="en-US" altLang="zh-CN" b="1" dirty="0" err="1" smtClean="0">
                  <a:solidFill>
                    <a:srgbClr val="FF0000"/>
                  </a:solidFill>
                  <a:effectLst>
                    <a:outerShdw blurRad="38100" dist="38100" dir="2700000" algn="tl">
                      <a:srgbClr val="C0C0C0"/>
                    </a:outerShdw>
                  </a:effectLst>
                  <a:latin typeface="+mj-ea"/>
                  <a:ea typeface="+mj-ea"/>
                </a:rPr>
                <a:t>i</a:t>
              </a:r>
              <a:r>
                <a:rPr kumimoji="1" lang="en-US" altLang="zh-CN" b="1" dirty="0">
                  <a:solidFill>
                    <a:srgbClr val="FF0000"/>
                  </a:solidFill>
                  <a:effectLst>
                    <a:outerShdw blurRad="38100" dist="38100" dir="2700000" algn="tl">
                      <a:srgbClr val="C0C0C0"/>
                    </a:outerShdw>
                  </a:effectLst>
                  <a:latin typeface="+mj-ea"/>
                  <a:ea typeface="+mj-ea"/>
                </a:rPr>
                <a:t>]);</a:t>
              </a:r>
            </a:p>
            <a:p>
              <a:pPr>
                <a:lnSpc>
                  <a:spcPct val="120000"/>
                </a:lnSpc>
                <a:defRPr/>
              </a:pPr>
              <a:r>
                <a:rPr kumimoji="1" lang="en-US" altLang="zh-CN" b="1" dirty="0">
                  <a:effectLst>
                    <a:outerShdw blurRad="38100" dist="38100" dir="2700000" algn="tl">
                      <a:srgbClr val="C0C0C0"/>
                    </a:outerShdw>
                  </a:effectLst>
                  <a:latin typeface="+mj-ea"/>
                  <a:ea typeface="+mj-ea"/>
                </a:rPr>
                <a:t>    eat</a:t>
              </a:r>
              <a:r>
                <a:rPr kumimoji="1" lang="zh-CN" altLang="en-US" b="1" dirty="0">
                  <a:effectLst>
                    <a:outerShdw blurRad="38100" dist="38100" dir="2700000" algn="tl">
                      <a:srgbClr val="C0C0C0"/>
                    </a:outerShdw>
                  </a:effectLst>
                  <a:latin typeface="+mj-ea"/>
                  <a:ea typeface="+mj-ea"/>
                </a:rPr>
                <a:t>；</a:t>
              </a:r>
            </a:p>
            <a:p>
              <a:pPr>
                <a:lnSpc>
                  <a:spcPct val="120000"/>
                </a:lnSpc>
                <a:defRPr/>
              </a:pPr>
              <a:r>
                <a:rPr kumimoji="1" lang="zh-CN" altLang="en-US" b="1" dirty="0">
                  <a:effectLst>
                    <a:outerShdw blurRad="38100" dist="38100" dir="2700000" algn="tl">
                      <a:srgbClr val="C0C0C0"/>
                    </a:outerShdw>
                  </a:effectLst>
                  <a:latin typeface="+mj-ea"/>
                  <a:ea typeface="+mj-ea"/>
                </a:rPr>
                <a:t>    </a:t>
              </a:r>
              <a:r>
                <a:rPr kumimoji="1" lang="en-US" altLang="zh-CN" b="1" dirty="0" err="1">
                  <a:solidFill>
                    <a:srgbClr val="FF0000"/>
                  </a:solidFill>
                  <a:effectLst>
                    <a:outerShdw blurRad="38100" dist="38100" dir="2700000" algn="tl">
                      <a:srgbClr val="C0C0C0"/>
                    </a:outerShdw>
                  </a:effectLst>
                  <a:latin typeface="+mj-ea"/>
                  <a:ea typeface="+mj-ea"/>
                </a:rPr>
                <a:t>Ssignal</a:t>
              </a:r>
              <a:r>
                <a:rPr kumimoji="1" lang="en-US" altLang="zh-CN" b="1" dirty="0">
                  <a:solidFill>
                    <a:srgbClr val="FF0000"/>
                  </a:solidFill>
                  <a:effectLst>
                    <a:outerShdw blurRad="38100" dist="38100" dir="2700000" algn="tl">
                      <a:srgbClr val="C0C0C0"/>
                    </a:outerShdw>
                  </a:effectLst>
                  <a:latin typeface="+mj-ea"/>
                  <a:ea typeface="+mj-ea"/>
                </a:rPr>
                <a:t>(chopstick[(i+1) % 5</a:t>
              </a:r>
              <a:r>
                <a:rPr kumimoji="1" lang="en-US" altLang="zh-CN" b="1" dirty="0" smtClean="0">
                  <a:solidFill>
                    <a:srgbClr val="FF0000"/>
                  </a:solidFill>
                  <a:effectLst>
                    <a:outerShdw blurRad="38100" dist="38100" dir="2700000" algn="tl">
                      <a:srgbClr val="C0C0C0"/>
                    </a:outerShdw>
                  </a:effectLst>
                  <a:latin typeface="+mj-ea"/>
                  <a:ea typeface="+mj-ea"/>
                </a:rPr>
                <a:t>], chopstick[</a:t>
              </a:r>
              <a:r>
                <a:rPr kumimoji="1" lang="en-US" altLang="zh-CN" b="1" dirty="0" err="1" smtClean="0">
                  <a:solidFill>
                    <a:srgbClr val="FF0000"/>
                  </a:solidFill>
                  <a:effectLst>
                    <a:outerShdw blurRad="38100" dist="38100" dir="2700000" algn="tl">
                      <a:srgbClr val="C0C0C0"/>
                    </a:outerShdw>
                  </a:effectLst>
                  <a:latin typeface="+mj-ea"/>
                  <a:ea typeface="+mj-ea"/>
                </a:rPr>
                <a:t>i</a:t>
              </a:r>
              <a:r>
                <a:rPr kumimoji="1" lang="en-US" altLang="zh-CN" b="1" dirty="0">
                  <a:solidFill>
                    <a:srgbClr val="FF0000"/>
                  </a:solidFill>
                  <a:effectLst>
                    <a:outerShdw blurRad="38100" dist="38100" dir="2700000" algn="tl">
                      <a:srgbClr val="C0C0C0"/>
                    </a:outerShdw>
                  </a:effectLst>
                  <a:latin typeface="+mj-ea"/>
                  <a:ea typeface="+mj-ea"/>
                </a:rPr>
                <a:t>]);</a:t>
              </a:r>
            </a:p>
            <a:p>
              <a:pPr>
                <a:lnSpc>
                  <a:spcPct val="120000"/>
                </a:lnSpc>
                <a:defRPr/>
              </a:pPr>
              <a:r>
                <a:rPr kumimoji="1" lang="en-US" altLang="zh-CN" b="1" dirty="0">
                  <a:latin typeface="+mj-ea"/>
                  <a:ea typeface="+mj-ea"/>
                </a:rPr>
                <a:t>}while(TRUE);</a:t>
              </a:r>
            </a:p>
          </p:txBody>
        </p:sp>
      </p:grpSp>
    </p:spTree>
    <p:extLst>
      <p:ext uri="{BB962C8B-B14F-4D97-AF65-F5344CB8AC3E}">
        <p14:creationId xmlns:p14="http://schemas.microsoft.com/office/powerpoint/2010/main" val="295141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536341" y="1271884"/>
            <a:ext cx="6146977"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读者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写者问题</a:t>
            </a:r>
          </a:p>
        </p:txBody>
      </p:sp>
      <p:sp>
        <p:nvSpPr>
          <p:cNvPr id="3" name="矩形 2"/>
          <p:cNvSpPr/>
          <p:nvPr/>
        </p:nvSpPr>
        <p:spPr>
          <a:xfrm>
            <a:off x="3035709" y="2248072"/>
            <a:ext cx="4572000" cy="1449628"/>
          </a:xfrm>
          <a:prstGeom prst="rect">
            <a:avLst/>
          </a:prstGeom>
        </p:spPr>
        <p:txBody>
          <a:bodyPr>
            <a:spAutoFit/>
          </a:bodyPr>
          <a:lstStyle/>
          <a:p>
            <a:pPr>
              <a:lnSpc>
                <a:spcPct val="120000"/>
              </a:lnSpc>
              <a:spcBef>
                <a:spcPct val="30000"/>
              </a:spcBef>
              <a:buClr>
                <a:schemeClr val="bg2">
                  <a:lumMod val="25000"/>
                </a:schemeClr>
              </a:buClr>
              <a:buFont typeface="Wingdings" charset="2"/>
              <a:buChar char="n"/>
              <a:defRPr/>
            </a:pPr>
            <a:r>
              <a:rPr lang="zh-CN" altLang="en-US" sz="2100" b="1" dirty="0">
                <a:effectLst>
                  <a:outerShdw blurRad="38100" dist="38100" dir="2700000" algn="tl">
                    <a:srgbClr val="C0C0C0"/>
                  </a:outerShdw>
                </a:effectLst>
                <a:latin typeface="+mj-ea"/>
                <a:ea typeface="+mj-ea"/>
              </a:rPr>
              <a:t>特点：	</a:t>
            </a:r>
          </a:p>
          <a:p>
            <a:pPr marL="800100" lvl="1" indent="-342900">
              <a:lnSpc>
                <a:spcPct val="120000"/>
              </a:lnSpc>
              <a:spcBef>
                <a:spcPct val="30000"/>
              </a:spcBef>
              <a:buClr>
                <a:schemeClr val="bg2">
                  <a:lumMod val="25000"/>
                </a:schemeClr>
              </a:buClr>
              <a:buFont typeface="Arial" panose="020B0604020202020204" pitchFamily="34" charset="0"/>
              <a:buChar char="•"/>
              <a:defRPr/>
            </a:pPr>
            <a:r>
              <a:rPr lang="zh-CN" altLang="en-US" sz="2100" b="1" dirty="0">
                <a:effectLst>
                  <a:outerShdw blurRad="38100" dist="38100" dir="2700000" algn="tl">
                    <a:srgbClr val="C0C0C0"/>
                  </a:outerShdw>
                </a:effectLst>
                <a:latin typeface="+mj-ea"/>
                <a:ea typeface="+mj-ea"/>
              </a:rPr>
              <a:t>读进程可共享同一对象。</a:t>
            </a:r>
          </a:p>
          <a:p>
            <a:pPr marL="800100" lvl="1" indent="-342900">
              <a:lnSpc>
                <a:spcPct val="120000"/>
              </a:lnSpc>
              <a:spcBef>
                <a:spcPct val="30000"/>
              </a:spcBef>
              <a:buClr>
                <a:schemeClr val="bg2">
                  <a:lumMod val="25000"/>
                </a:schemeClr>
              </a:buClr>
              <a:buFont typeface="Arial" panose="020B0604020202020204" pitchFamily="34" charset="0"/>
              <a:buChar char="•"/>
              <a:defRPr/>
            </a:pPr>
            <a:r>
              <a:rPr lang="zh-CN" altLang="en-US" sz="2100" b="1" dirty="0">
                <a:effectLst>
                  <a:outerShdw blurRad="38100" dist="38100" dir="2700000" algn="tl">
                    <a:srgbClr val="C0C0C0"/>
                  </a:outerShdw>
                </a:effectLst>
                <a:latin typeface="+mj-ea"/>
                <a:ea typeface="+mj-ea"/>
              </a:rPr>
              <a:t>写进程不可共享同一对象</a:t>
            </a:r>
            <a:endParaRPr lang="zh-CN" altLang="en-US" sz="2100" dirty="0">
              <a:latin typeface="+mj-ea"/>
              <a:ea typeface="+mj-ea"/>
            </a:endParaRPr>
          </a:p>
        </p:txBody>
      </p:sp>
      <p:sp>
        <p:nvSpPr>
          <p:cNvPr id="5" name="Rectangle 5">
            <a:extLst>
              <a:ext uri="{FF2B5EF4-FFF2-40B4-BE49-F238E27FC236}">
                <a16:creationId xmlns:a16="http://schemas.microsoft.com/office/drawing/2014/main" id="{043A2A6B-E801-3041-8FEC-BAFD269A067A}"/>
              </a:ext>
            </a:extLst>
          </p:cNvPr>
          <p:cNvSpPr>
            <a:spLocks noChangeArrowheads="1"/>
          </p:cNvSpPr>
          <p:nvPr/>
        </p:nvSpPr>
        <p:spPr bwMode="auto">
          <a:xfrm>
            <a:off x="1466224" y="366370"/>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Tree>
    <p:extLst>
      <p:ext uri="{BB962C8B-B14F-4D97-AF65-F5344CB8AC3E}">
        <p14:creationId xmlns:p14="http://schemas.microsoft.com/office/powerpoint/2010/main" val="221882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1" name="Rectangle 3">
            <a:extLst>
              <a:ext uri="{FF2B5EF4-FFF2-40B4-BE49-F238E27FC236}">
                <a16:creationId xmlns:a16="http://schemas.microsoft.com/office/drawing/2014/main" id="{605A0957-E4F7-B748-8C6E-9C1A00687D23}"/>
              </a:ext>
            </a:extLst>
          </p:cNvPr>
          <p:cNvSpPr>
            <a:spLocks noGrp="1" noChangeArrowheads="1"/>
          </p:cNvSpPr>
          <p:nvPr>
            <p:ph idx="1"/>
          </p:nvPr>
        </p:nvSpPr>
        <p:spPr>
          <a:xfrm>
            <a:off x="1417100" y="1617651"/>
            <a:ext cx="7779223" cy="5227338"/>
          </a:xfrm>
        </p:spPr>
        <p:txBody>
          <a:bodyPr/>
          <a:lstStyle/>
          <a:p>
            <a:pPr>
              <a:spcBef>
                <a:spcPts val="0"/>
              </a:spcBef>
              <a:buNone/>
              <a:defRPr/>
            </a:pPr>
            <a:r>
              <a:rPr lang="en-US" altLang="zh-CN" dirty="0">
                <a:latin typeface="+mj-ea"/>
                <a:ea typeface="+mj-ea"/>
              </a:rPr>
              <a:t>1</a:t>
            </a:r>
            <a:r>
              <a:rPr lang="zh-CN" altLang="en-US" dirty="0">
                <a:latin typeface="+mj-ea"/>
                <a:ea typeface="+mj-ea"/>
              </a:rPr>
              <a:t>、</a:t>
            </a:r>
            <a:r>
              <a:rPr lang="en-US" altLang="zh-CN" dirty="0">
                <a:latin typeface="+mj-ea"/>
                <a:ea typeface="+mj-ea"/>
              </a:rPr>
              <a:t>N=N+1</a:t>
            </a:r>
            <a:r>
              <a:rPr lang="zh-CN" altLang="en-US" dirty="0">
                <a:latin typeface="+mj-ea"/>
                <a:ea typeface="+mj-ea"/>
              </a:rPr>
              <a:t>，在</a:t>
            </a:r>
            <a:r>
              <a:rPr lang="en-US" altLang="zh-CN" dirty="0">
                <a:latin typeface="+mj-ea"/>
                <a:ea typeface="+mj-ea"/>
              </a:rPr>
              <a:t>Print</a:t>
            </a:r>
            <a:r>
              <a:rPr lang="zh-CN" altLang="en-US" dirty="0">
                <a:latin typeface="+mj-ea"/>
                <a:ea typeface="+mj-ea"/>
              </a:rPr>
              <a:t>（</a:t>
            </a:r>
            <a:r>
              <a:rPr lang="en-US" altLang="zh-CN" dirty="0">
                <a:latin typeface="+mj-ea"/>
                <a:ea typeface="+mj-ea"/>
              </a:rPr>
              <a:t>N</a:t>
            </a:r>
            <a:r>
              <a:rPr lang="zh-CN" altLang="en-US" dirty="0">
                <a:latin typeface="+mj-ea"/>
                <a:ea typeface="+mj-ea"/>
              </a:rPr>
              <a:t>）和</a:t>
            </a:r>
            <a:r>
              <a:rPr lang="en-US" altLang="zh-CN" dirty="0">
                <a:latin typeface="+mj-ea"/>
                <a:ea typeface="+mj-ea"/>
              </a:rPr>
              <a:t>N=0</a:t>
            </a:r>
            <a:r>
              <a:rPr lang="zh-CN" altLang="en-US" dirty="0">
                <a:latin typeface="+mj-ea"/>
                <a:ea typeface="+mj-ea"/>
              </a:rPr>
              <a:t>之前执行，</a:t>
            </a:r>
          </a:p>
          <a:p>
            <a:pPr>
              <a:spcBef>
                <a:spcPts val="0"/>
              </a:spcBef>
              <a:buClrTx/>
              <a:buSzTx/>
              <a:buNone/>
              <a:defRPr/>
            </a:pPr>
            <a:r>
              <a:rPr lang="zh-CN" altLang="en-US" dirty="0">
                <a:latin typeface="+mj-ea"/>
                <a:ea typeface="+mj-ea"/>
              </a:rPr>
              <a:t>      即执行次序：     </a:t>
            </a:r>
            <a:r>
              <a:rPr lang="en-US" altLang="zh-CN" dirty="0">
                <a:latin typeface="+mj-ea"/>
                <a:ea typeface="+mj-ea"/>
              </a:rPr>
              <a:t>N=N+1		 </a:t>
            </a:r>
            <a:r>
              <a:rPr lang="en-US" altLang="zh-CN" dirty="0">
                <a:solidFill>
                  <a:srgbClr val="FF0000"/>
                </a:solidFill>
                <a:latin typeface="+mj-ea"/>
                <a:ea typeface="+mj-ea"/>
              </a:rPr>
              <a:t>n+1 </a:t>
            </a:r>
          </a:p>
          <a:p>
            <a:pPr>
              <a:spcBef>
                <a:spcPts val="0"/>
              </a:spcBef>
              <a:buClrTx/>
              <a:buSzTx/>
              <a:buNone/>
              <a:defRPr/>
            </a:pPr>
            <a:r>
              <a:rPr lang="en-US" altLang="zh-CN" dirty="0">
                <a:latin typeface="+mj-ea"/>
                <a:ea typeface="+mj-ea"/>
              </a:rPr>
              <a:t>				</a:t>
            </a:r>
            <a:r>
              <a:rPr lang="zh-CN" altLang="en-US" dirty="0">
                <a:latin typeface="+mj-ea"/>
                <a:ea typeface="+mj-ea"/>
              </a:rPr>
              <a:t>       </a:t>
            </a:r>
            <a:r>
              <a:rPr lang="en-US" altLang="zh-CN" dirty="0">
                <a:latin typeface="+mj-ea"/>
                <a:ea typeface="+mj-ea"/>
              </a:rPr>
              <a:t> Print</a:t>
            </a:r>
            <a:r>
              <a:rPr lang="zh-CN" altLang="en-US" dirty="0">
                <a:latin typeface="+mj-ea"/>
                <a:ea typeface="+mj-ea"/>
              </a:rPr>
              <a:t>（</a:t>
            </a:r>
            <a:r>
              <a:rPr lang="en-US" altLang="zh-CN" dirty="0">
                <a:latin typeface="+mj-ea"/>
                <a:ea typeface="+mj-ea"/>
              </a:rPr>
              <a:t>N</a:t>
            </a:r>
            <a:r>
              <a:rPr lang="zh-CN" altLang="en-US" dirty="0">
                <a:latin typeface="+mj-ea"/>
                <a:ea typeface="+mj-ea"/>
              </a:rPr>
              <a:t>）	</a:t>
            </a:r>
            <a:r>
              <a:rPr lang="zh-CN" altLang="en-US" dirty="0">
                <a:solidFill>
                  <a:srgbClr val="FF0000"/>
                </a:solidFill>
                <a:latin typeface="+mj-ea"/>
                <a:ea typeface="+mj-ea"/>
              </a:rPr>
              <a:t> </a:t>
            </a:r>
            <a:r>
              <a:rPr lang="en-US" altLang="zh-CN" dirty="0">
                <a:solidFill>
                  <a:srgbClr val="FF0000"/>
                </a:solidFill>
                <a:latin typeface="+mj-ea"/>
                <a:ea typeface="+mj-ea"/>
              </a:rPr>
              <a:t>n+1</a:t>
            </a:r>
            <a:r>
              <a:rPr lang="en-US" altLang="zh-CN" dirty="0">
                <a:latin typeface="+mj-ea"/>
                <a:ea typeface="+mj-ea"/>
              </a:rPr>
              <a:t>	 	</a:t>
            </a:r>
          </a:p>
          <a:p>
            <a:pPr>
              <a:spcBef>
                <a:spcPts val="0"/>
              </a:spcBef>
              <a:buClrTx/>
              <a:buSzTx/>
              <a:buNone/>
              <a:defRPr/>
            </a:pPr>
            <a:r>
              <a:rPr lang="en-US" altLang="zh-CN" dirty="0">
                <a:latin typeface="+mj-ea"/>
                <a:ea typeface="+mj-ea"/>
              </a:rPr>
              <a:t>				 </a:t>
            </a:r>
            <a:r>
              <a:rPr lang="zh-CN" altLang="en-US" dirty="0">
                <a:latin typeface="+mj-ea"/>
                <a:ea typeface="+mj-ea"/>
              </a:rPr>
              <a:t>       </a:t>
            </a:r>
            <a:r>
              <a:rPr lang="en-US" altLang="zh-CN" dirty="0">
                <a:latin typeface="+mj-ea"/>
                <a:ea typeface="+mj-ea"/>
              </a:rPr>
              <a:t>N=0		 </a:t>
            </a:r>
            <a:r>
              <a:rPr lang="en-US" altLang="zh-CN" dirty="0">
                <a:solidFill>
                  <a:srgbClr val="FF0000"/>
                </a:solidFill>
                <a:latin typeface="+mj-ea"/>
                <a:ea typeface="+mj-ea"/>
              </a:rPr>
              <a:t>0</a:t>
            </a:r>
          </a:p>
          <a:p>
            <a:pPr>
              <a:spcBef>
                <a:spcPts val="0"/>
              </a:spcBef>
              <a:buClrTx/>
              <a:buSzTx/>
              <a:buNone/>
              <a:defRPr/>
            </a:pPr>
            <a:endParaRPr lang="en-US" altLang="zh-CN" dirty="0">
              <a:solidFill>
                <a:srgbClr val="FF0000"/>
              </a:solidFill>
              <a:latin typeface="+mj-ea"/>
              <a:ea typeface="+mj-ea"/>
            </a:endParaRPr>
          </a:p>
          <a:p>
            <a:pPr>
              <a:spcBef>
                <a:spcPts val="0"/>
              </a:spcBef>
              <a:buClrTx/>
              <a:buSzTx/>
              <a:buNone/>
              <a:defRPr/>
            </a:pPr>
            <a:r>
              <a:rPr lang="en-US" altLang="zh-CN" dirty="0">
                <a:latin typeface="+mj-ea"/>
                <a:ea typeface="+mj-ea"/>
              </a:rPr>
              <a:t>2</a:t>
            </a:r>
            <a:r>
              <a:rPr lang="zh-CN" altLang="en-US" dirty="0">
                <a:latin typeface="+mj-ea"/>
                <a:ea typeface="+mj-ea"/>
              </a:rPr>
              <a:t>、</a:t>
            </a:r>
            <a:r>
              <a:rPr lang="en-US" altLang="zh-CN" dirty="0">
                <a:latin typeface="+mj-ea"/>
                <a:ea typeface="+mj-ea"/>
              </a:rPr>
              <a:t>N=N+1</a:t>
            </a:r>
            <a:r>
              <a:rPr lang="zh-CN" altLang="en-US" dirty="0">
                <a:latin typeface="+mj-ea"/>
                <a:ea typeface="+mj-ea"/>
              </a:rPr>
              <a:t>，在</a:t>
            </a:r>
            <a:r>
              <a:rPr lang="en-US" altLang="zh-CN" dirty="0">
                <a:latin typeface="+mj-ea"/>
                <a:ea typeface="+mj-ea"/>
              </a:rPr>
              <a:t>Print</a:t>
            </a:r>
            <a:r>
              <a:rPr lang="zh-CN" altLang="en-US" dirty="0">
                <a:latin typeface="+mj-ea"/>
                <a:ea typeface="+mj-ea"/>
              </a:rPr>
              <a:t>和</a:t>
            </a:r>
            <a:r>
              <a:rPr lang="en-US" altLang="zh-CN" dirty="0">
                <a:latin typeface="+mj-ea"/>
                <a:ea typeface="+mj-ea"/>
              </a:rPr>
              <a:t>N=0</a:t>
            </a:r>
            <a:r>
              <a:rPr lang="zh-CN" altLang="en-US" dirty="0">
                <a:latin typeface="+mj-ea"/>
                <a:ea typeface="+mj-ea"/>
              </a:rPr>
              <a:t>之后执行，</a:t>
            </a:r>
          </a:p>
          <a:p>
            <a:pPr>
              <a:spcBef>
                <a:spcPts val="0"/>
              </a:spcBef>
              <a:buClrTx/>
              <a:buSzTx/>
              <a:buNone/>
              <a:defRPr/>
            </a:pPr>
            <a:r>
              <a:rPr lang="zh-CN" altLang="en-US" dirty="0">
                <a:latin typeface="+mj-ea"/>
                <a:ea typeface="+mj-ea"/>
              </a:rPr>
              <a:t>     即执行次序：	 </a:t>
            </a:r>
            <a:r>
              <a:rPr lang="en-US" altLang="zh-CN" dirty="0">
                <a:latin typeface="+mj-ea"/>
                <a:ea typeface="+mj-ea"/>
              </a:rPr>
              <a:t>Print</a:t>
            </a:r>
            <a:r>
              <a:rPr lang="zh-CN" altLang="en-US" dirty="0">
                <a:latin typeface="+mj-ea"/>
                <a:ea typeface="+mj-ea"/>
              </a:rPr>
              <a:t>（</a:t>
            </a:r>
            <a:r>
              <a:rPr lang="en-US" altLang="zh-CN" dirty="0">
                <a:latin typeface="+mj-ea"/>
                <a:ea typeface="+mj-ea"/>
              </a:rPr>
              <a:t>N</a:t>
            </a:r>
            <a:r>
              <a:rPr lang="zh-CN" altLang="en-US" dirty="0">
                <a:latin typeface="+mj-ea"/>
                <a:ea typeface="+mj-ea"/>
              </a:rPr>
              <a:t>）	 </a:t>
            </a:r>
            <a:r>
              <a:rPr lang="en-US" altLang="zh-CN" dirty="0">
                <a:solidFill>
                  <a:srgbClr val="FF0000"/>
                </a:solidFill>
                <a:latin typeface="+mj-ea"/>
                <a:ea typeface="+mj-ea"/>
              </a:rPr>
              <a:t>n</a:t>
            </a:r>
            <a:r>
              <a:rPr lang="en-US" altLang="zh-CN" dirty="0">
                <a:latin typeface="+mj-ea"/>
                <a:ea typeface="+mj-ea"/>
              </a:rPr>
              <a:t>				 				 N=0		 </a:t>
            </a:r>
            <a:r>
              <a:rPr lang="en-US" altLang="zh-CN" dirty="0">
                <a:solidFill>
                  <a:srgbClr val="FF0000"/>
                </a:solidFill>
                <a:latin typeface="+mj-ea"/>
                <a:ea typeface="+mj-ea"/>
              </a:rPr>
              <a:t>0</a:t>
            </a:r>
          </a:p>
          <a:p>
            <a:pPr>
              <a:spcBef>
                <a:spcPts val="0"/>
              </a:spcBef>
              <a:buClrTx/>
              <a:buSzTx/>
              <a:buNone/>
              <a:defRPr/>
            </a:pPr>
            <a:r>
              <a:rPr lang="en-US" altLang="zh-CN" dirty="0">
                <a:latin typeface="+mj-ea"/>
                <a:ea typeface="+mj-ea"/>
              </a:rPr>
              <a:t>				 	 N=N+1		 </a:t>
            </a:r>
            <a:r>
              <a:rPr lang="en-US" altLang="zh-CN" dirty="0">
                <a:solidFill>
                  <a:srgbClr val="FF0000"/>
                </a:solidFill>
                <a:latin typeface="+mj-ea"/>
                <a:ea typeface="+mj-ea"/>
              </a:rPr>
              <a:t>1</a:t>
            </a:r>
          </a:p>
          <a:p>
            <a:pPr>
              <a:spcBef>
                <a:spcPts val="0"/>
              </a:spcBef>
              <a:buClrTx/>
              <a:buSzTx/>
              <a:buNone/>
              <a:defRPr/>
            </a:pPr>
            <a:endParaRPr lang="en-US" altLang="zh-CN" dirty="0">
              <a:solidFill>
                <a:srgbClr val="FF0000"/>
              </a:solidFill>
              <a:latin typeface="+mj-ea"/>
              <a:ea typeface="+mj-ea"/>
            </a:endParaRPr>
          </a:p>
          <a:p>
            <a:pPr>
              <a:spcBef>
                <a:spcPts val="0"/>
              </a:spcBef>
              <a:buClrTx/>
              <a:buSzTx/>
              <a:buNone/>
              <a:defRPr/>
            </a:pPr>
            <a:r>
              <a:rPr lang="en-US" altLang="zh-CN" dirty="0">
                <a:latin typeface="+mj-ea"/>
                <a:ea typeface="+mj-ea"/>
              </a:rPr>
              <a:t>3</a:t>
            </a:r>
            <a:r>
              <a:rPr lang="zh-CN" altLang="en-US" dirty="0">
                <a:latin typeface="+mj-ea"/>
                <a:ea typeface="+mj-ea"/>
              </a:rPr>
              <a:t>、</a:t>
            </a:r>
            <a:r>
              <a:rPr lang="en-US" altLang="zh-CN" dirty="0">
                <a:latin typeface="+mj-ea"/>
                <a:ea typeface="+mj-ea"/>
              </a:rPr>
              <a:t>N=N+1</a:t>
            </a:r>
            <a:r>
              <a:rPr lang="zh-CN" altLang="en-US" dirty="0">
                <a:latin typeface="+mj-ea"/>
                <a:ea typeface="+mj-ea"/>
              </a:rPr>
              <a:t>，在</a:t>
            </a:r>
            <a:r>
              <a:rPr lang="en-US" altLang="zh-CN" dirty="0">
                <a:latin typeface="+mj-ea"/>
                <a:ea typeface="+mj-ea"/>
              </a:rPr>
              <a:t>Print</a:t>
            </a:r>
            <a:r>
              <a:rPr lang="zh-CN" altLang="en-US" dirty="0">
                <a:latin typeface="+mj-ea"/>
                <a:ea typeface="+mj-ea"/>
              </a:rPr>
              <a:t>和</a:t>
            </a:r>
            <a:r>
              <a:rPr lang="en-US" altLang="zh-CN" dirty="0">
                <a:latin typeface="+mj-ea"/>
                <a:ea typeface="+mj-ea"/>
              </a:rPr>
              <a:t>N=0</a:t>
            </a:r>
            <a:r>
              <a:rPr lang="zh-CN" altLang="en-US" dirty="0">
                <a:latin typeface="+mj-ea"/>
                <a:ea typeface="+mj-ea"/>
              </a:rPr>
              <a:t>之间执行，</a:t>
            </a:r>
          </a:p>
          <a:p>
            <a:pPr>
              <a:spcBef>
                <a:spcPts val="0"/>
              </a:spcBef>
              <a:buClrTx/>
              <a:buSzTx/>
              <a:buNone/>
              <a:defRPr/>
            </a:pPr>
            <a:r>
              <a:rPr lang="zh-CN" altLang="en-US" dirty="0">
                <a:latin typeface="+mj-ea"/>
                <a:ea typeface="+mj-ea"/>
              </a:rPr>
              <a:t>    即执行次序：	 </a:t>
            </a:r>
            <a:r>
              <a:rPr lang="en-US" altLang="zh-CN" dirty="0">
                <a:latin typeface="+mj-ea"/>
                <a:ea typeface="+mj-ea"/>
              </a:rPr>
              <a:t>Print</a:t>
            </a:r>
            <a:r>
              <a:rPr lang="zh-CN" altLang="en-US" dirty="0">
                <a:latin typeface="+mj-ea"/>
                <a:ea typeface="+mj-ea"/>
              </a:rPr>
              <a:t>（</a:t>
            </a:r>
            <a:r>
              <a:rPr lang="en-US" altLang="zh-CN" dirty="0">
                <a:latin typeface="+mj-ea"/>
                <a:ea typeface="+mj-ea"/>
              </a:rPr>
              <a:t>N</a:t>
            </a:r>
            <a:r>
              <a:rPr lang="zh-CN" altLang="en-US" dirty="0">
                <a:latin typeface="+mj-ea"/>
                <a:ea typeface="+mj-ea"/>
              </a:rPr>
              <a:t>）	 </a:t>
            </a:r>
            <a:r>
              <a:rPr lang="en-US" altLang="zh-CN" dirty="0">
                <a:solidFill>
                  <a:srgbClr val="FF0000"/>
                </a:solidFill>
                <a:latin typeface="+mj-ea"/>
                <a:ea typeface="+mj-ea"/>
              </a:rPr>
              <a:t>n</a:t>
            </a:r>
            <a:r>
              <a:rPr lang="en-US" altLang="zh-CN" dirty="0">
                <a:latin typeface="+mj-ea"/>
                <a:ea typeface="+mj-ea"/>
              </a:rPr>
              <a:t>	</a:t>
            </a:r>
          </a:p>
          <a:p>
            <a:pPr>
              <a:spcBef>
                <a:spcPts val="0"/>
              </a:spcBef>
              <a:buClrTx/>
              <a:buSzTx/>
              <a:buNone/>
              <a:defRPr/>
            </a:pPr>
            <a:r>
              <a:rPr lang="en-US" altLang="zh-CN" dirty="0">
                <a:latin typeface="+mj-ea"/>
                <a:ea typeface="+mj-ea"/>
              </a:rPr>
              <a:t>			 		 N=N+1		</a:t>
            </a:r>
            <a:r>
              <a:rPr lang="en-US" altLang="zh-CN" dirty="0">
                <a:solidFill>
                  <a:srgbClr val="FF0000"/>
                </a:solidFill>
                <a:latin typeface="+mj-ea"/>
                <a:ea typeface="+mj-ea"/>
              </a:rPr>
              <a:t> n+1</a:t>
            </a:r>
          </a:p>
          <a:p>
            <a:pPr>
              <a:spcBef>
                <a:spcPts val="0"/>
              </a:spcBef>
              <a:buClrTx/>
              <a:buSzTx/>
              <a:buNone/>
              <a:defRPr/>
            </a:pPr>
            <a:r>
              <a:rPr lang="en-US" altLang="zh-CN" dirty="0">
                <a:solidFill>
                  <a:schemeClr val="hlink"/>
                </a:solidFill>
                <a:latin typeface="+mj-ea"/>
                <a:ea typeface="+mj-ea"/>
              </a:rPr>
              <a:t>					 </a:t>
            </a:r>
            <a:r>
              <a:rPr lang="en-US" altLang="zh-CN" dirty="0">
                <a:latin typeface="+mj-ea"/>
                <a:ea typeface="+mj-ea"/>
              </a:rPr>
              <a:t>N=0		 </a:t>
            </a:r>
            <a:r>
              <a:rPr lang="en-US" altLang="zh-CN" dirty="0">
                <a:solidFill>
                  <a:srgbClr val="FF0000"/>
                </a:solidFill>
                <a:latin typeface="+mj-ea"/>
                <a:ea typeface="+mj-ea"/>
              </a:rPr>
              <a:t>0</a:t>
            </a:r>
          </a:p>
        </p:txBody>
      </p:sp>
      <p:sp>
        <p:nvSpPr>
          <p:cNvPr id="27650" name="Rectangle 2">
            <a:extLst>
              <a:ext uri="{FF2B5EF4-FFF2-40B4-BE49-F238E27FC236}">
                <a16:creationId xmlns:a16="http://schemas.microsoft.com/office/drawing/2014/main" id="{9CA81CB8-FC94-0140-BE80-D829D5148237}"/>
              </a:ext>
            </a:extLst>
          </p:cNvPr>
          <p:cNvSpPr>
            <a:spLocks noGrp="1" noChangeArrowheads="1"/>
          </p:cNvSpPr>
          <p:nvPr>
            <p:ph type="title"/>
          </p:nvPr>
        </p:nvSpPr>
        <p:spPr>
          <a:xfrm>
            <a:off x="1515956" y="1223555"/>
            <a:ext cx="5844779" cy="394097"/>
          </a:xfrm>
        </p:spPr>
        <p:txBody>
          <a:bodyPr/>
          <a:lstStyle/>
          <a:p>
            <a:pPr eaLnBrk="1" hangingPunct="1">
              <a:defRPr/>
            </a:pPr>
            <a:r>
              <a:rPr lang="zh-CN" altLang="en-US" dirty="0"/>
              <a:t>程序</a:t>
            </a:r>
            <a:r>
              <a:rPr lang="en-US" altLang="zh-CN" dirty="0"/>
              <a:t>A</a:t>
            </a:r>
            <a:r>
              <a:rPr lang="zh-CN" altLang="en-US" dirty="0"/>
              <a:t>和</a:t>
            </a:r>
            <a:r>
              <a:rPr lang="en-US" altLang="zh-CN" dirty="0"/>
              <a:t>B</a:t>
            </a:r>
            <a:r>
              <a:rPr lang="zh-CN" altLang="en-US" dirty="0"/>
              <a:t>以不同的速度运行出现的情况：</a:t>
            </a:r>
          </a:p>
        </p:txBody>
      </p:sp>
      <p:sp>
        <p:nvSpPr>
          <p:cNvPr id="462852" name="AutoShape 4">
            <a:extLst>
              <a:ext uri="{FF2B5EF4-FFF2-40B4-BE49-F238E27FC236}">
                <a16:creationId xmlns:a16="http://schemas.microsoft.com/office/drawing/2014/main" id="{30D7E66C-2C9C-1442-8019-B08563F20D0C}"/>
              </a:ext>
            </a:extLst>
          </p:cNvPr>
          <p:cNvSpPr>
            <a:spLocks noChangeArrowheads="1"/>
          </p:cNvSpPr>
          <p:nvPr/>
        </p:nvSpPr>
        <p:spPr bwMode="auto">
          <a:xfrm>
            <a:off x="9154041" y="1392463"/>
            <a:ext cx="790629" cy="5008728"/>
          </a:xfrm>
          <a:prstGeom prst="wedgeRoundRectCallout">
            <a:avLst>
              <a:gd name="adj1" fmla="val 43519"/>
              <a:gd name="adj2" fmla="val 4500"/>
              <a:gd name="adj3" fmla="val 16667"/>
            </a:avLst>
          </a:prstGeom>
          <a:ln>
            <a:headEnd/>
            <a:tailEnd/>
          </a:ln>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2">
            <a:schemeClr val="accent3">
              <a:shade val="50000"/>
            </a:schemeClr>
          </a:lnRef>
          <a:fillRef idx="1">
            <a:schemeClr val="accent3"/>
          </a:fillRef>
          <a:effectRef idx="0">
            <a:schemeClr val="accent3"/>
          </a:effectRef>
          <a:fontRef idx="minor">
            <a:schemeClr val="lt1"/>
          </a:fontRef>
        </p:style>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2400" b="1" dirty="0">
                <a:solidFill>
                  <a:schemeClr val="bg1"/>
                </a:solidFill>
                <a:latin typeface="Tahoma" charset="0"/>
              </a:rPr>
              <a:t>红色的为执行结果</a:t>
            </a:r>
          </a:p>
          <a:p>
            <a:pPr algn="ctr" eaLnBrk="1" hangingPunct="1">
              <a:spcBef>
                <a:spcPct val="0"/>
              </a:spcBef>
              <a:buClrTx/>
              <a:buSzTx/>
              <a:buFontTx/>
              <a:buNone/>
              <a:defRPr/>
            </a:pPr>
            <a:r>
              <a:rPr kumimoji="1" lang="zh-CN" altLang="en-US" sz="2400" b="1" dirty="0">
                <a:solidFill>
                  <a:schemeClr val="bg1"/>
                </a:solidFill>
                <a:latin typeface="Tahoma" charset="0"/>
              </a:rPr>
              <a:t>，各不相同</a:t>
            </a:r>
          </a:p>
        </p:txBody>
      </p:sp>
      <p:sp>
        <p:nvSpPr>
          <p:cNvPr id="6" name="Rectangle 2">
            <a:extLst>
              <a:ext uri="{FF2B5EF4-FFF2-40B4-BE49-F238E27FC236}">
                <a16:creationId xmlns:a16="http://schemas.microsoft.com/office/drawing/2014/main" id="{60EEC64D-5DEC-AD45-AC0E-BBB66E85CB41}"/>
              </a:ext>
            </a:extLst>
          </p:cNvPr>
          <p:cNvSpPr txBox="1">
            <a:spLocks noChangeArrowheads="1"/>
          </p:cNvSpPr>
          <p:nvPr/>
        </p:nvSpPr>
        <p:spPr>
          <a:xfrm>
            <a:off x="6825345" y="434315"/>
            <a:ext cx="5225143"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2.1.3 </a:t>
            </a:r>
            <a:r>
              <a:rPr lang="zh-CN" altLang="en-US" sz="2800" dirty="0">
                <a:latin typeface="+mj-ea"/>
                <a:ea typeface="+mj-ea"/>
              </a:rPr>
              <a:t>程序的</a:t>
            </a:r>
            <a:r>
              <a:rPr lang="zh-CN" altLang="en-US" sz="2800" dirty="0">
                <a:solidFill>
                  <a:srgbClr val="FF0000"/>
                </a:solidFill>
                <a:latin typeface="+mj-ea"/>
                <a:ea typeface="+mj-ea"/>
              </a:rPr>
              <a:t>并发</a:t>
            </a:r>
            <a:r>
              <a:rPr lang="zh-CN" altLang="en-US" sz="2800" dirty="0">
                <a:latin typeface="+mj-ea"/>
                <a:ea typeface="+mj-ea"/>
              </a:rPr>
              <a:t>执行及其特征</a:t>
            </a:r>
          </a:p>
        </p:txBody>
      </p:sp>
      <p:sp>
        <p:nvSpPr>
          <p:cNvPr id="7" name="Rectangle 4">
            <a:extLst>
              <a:ext uri="{FF2B5EF4-FFF2-40B4-BE49-F238E27FC236}">
                <a16:creationId xmlns:a16="http://schemas.microsoft.com/office/drawing/2014/main" id="{FAA06B02-4E2D-3B48-8ED8-AF588D25CEE3}"/>
              </a:ext>
            </a:extLst>
          </p:cNvPr>
          <p:cNvSpPr>
            <a:spLocks noChangeArrowheads="1"/>
          </p:cNvSpPr>
          <p:nvPr/>
        </p:nvSpPr>
        <p:spPr bwMode="auto">
          <a:xfrm>
            <a:off x="1363437" y="363890"/>
            <a:ext cx="44577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spTree>
    <p:extLst>
      <p:ext uri="{BB962C8B-B14F-4D97-AF65-F5344CB8AC3E}">
        <p14:creationId xmlns:p14="http://schemas.microsoft.com/office/powerpoint/2010/main" val="355192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462851">
                                            <p:txEl>
                                              <p:pRg st="1" end="1"/>
                                            </p:txEl>
                                          </p:spTgt>
                                        </p:tgtEl>
                                        <p:attrNameLst>
                                          <p:attrName>style.visibility</p:attrName>
                                        </p:attrNameLst>
                                      </p:cBhvr>
                                      <p:to>
                                        <p:strVal val="visible"/>
                                      </p:to>
                                    </p:set>
                                    <p:anim calcmode="lin" valueType="num">
                                      <p:cBhvr>
                                        <p:cTn id="7" dur="500" fill="hold"/>
                                        <p:tgtEl>
                                          <p:spTgt spid="462851">
                                            <p:txEl>
                                              <p:pRg st="1" end="1"/>
                                            </p:txEl>
                                          </p:spTgt>
                                        </p:tgtEl>
                                        <p:attrNameLst>
                                          <p:attrName>ppt_x</p:attrName>
                                        </p:attrNameLst>
                                      </p:cBhvr>
                                      <p:tavLst>
                                        <p:tav tm="0">
                                          <p:val>
                                            <p:strVal val="#ppt_x-#ppt_w/2"/>
                                          </p:val>
                                        </p:tav>
                                        <p:tav tm="100000">
                                          <p:val>
                                            <p:strVal val="#ppt_x"/>
                                          </p:val>
                                        </p:tav>
                                      </p:tavLst>
                                    </p:anim>
                                    <p:anim calcmode="lin" valueType="num">
                                      <p:cBhvr>
                                        <p:cTn id="8" dur="500" fill="hold"/>
                                        <p:tgtEl>
                                          <p:spTgt spid="462851">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462851">
                                            <p:txEl>
                                              <p:pRg st="1" end="1"/>
                                            </p:txEl>
                                          </p:spTgt>
                                        </p:tgtEl>
                                        <p:attrNameLst>
                                          <p:attrName>ppt_w</p:attrName>
                                        </p:attrNameLst>
                                      </p:cBhvr>
                                      <p:tavLst>
                                        <p:tav tm="0">
                                          <p:val>
                                            <p:fltVal val="0"/>
                                          </p:val>
                                        </p:tav>
                                        <p:tav tm="100000">
                                          <p:val>
                                            <p:strVal val="#ppt_w"/>
                                          </p:val>
                                        </p:tav>
                                      </p:tavLst>
                                    </p:anim>
                                    <p:anim calcmode="lin" valueType="num">
                                      <p:cBhvr>
                                        <p:cTn id="10" dur="500" fill="hold"/>
                                        <p:tgtEl>
                                          <p:spTgt spid="462851">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462851">
                                            <p:txEl>
                                              <p:pRg st="2" end="2"/>
                                            </p:txEl>
                                          </p:spTgt>
                                        </p:tgtEl>
                                        <p:attrNameLst>
                                          <p:attrName>style.visibility</p:attrName>
                                        </p:attrNameLst>
                                      </p:cBhvr>
                                      <p:to>
                                        <p:strVal val="visible"/>
                                      </p:to>
                                    </p:set>
                                    <p:anim calcmode="lin" valueType="num">
                                      <p:cBhvr>
                                        <p:cTn id="15" dur="500" fill="hold"/>
                                        <p:tgtEl>
                                          <p:spTgt spid="462851">
                                            <p:txEl>
                                              <p:pRg st="2" end="2"/>
                                            </p:txEl>
                                          </p:spTgt>
                                        </p:tgtEl>
                                        <p:attrNameLst>
                                          <p:attrName>ppt_x</p:attrName>
                                        </p:attrNameLst>
                                      </p:cBhvr>
                                      <p:tavLst>
                                        <p:tav tm="0">
                                          <p:val>
                                            <p:strVal val="#ppt_x-#ppt_w/2"/>
                                          </p:val>
                                        </p:tav>
                                        <p:tav tm="100000">
                                          <p:val>
                                            <p:strVal val="#ppt_x"/>
                                          </p:val>
                                        </p:tav>
                                      </p:tavLst>
                                    </p:anim>
                                    <p:anim calcmode="lin" valueType="num">
                                      <p:cBhvr>
                                        <p:cTn id="16" dur="500" fill="hold"/>
                                        <p:tgtEl>
                                          <p:spTgt spid="462851">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46285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462851">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0" fill="hold" nodeType="clickEffect">
                                  <p:stCondLst>
                                    <p:cond delay="0"/>
                                  </p:stCondLst>
                                  <p:childTnLst>
                                    <p:set>
                                      <p:cBhvr>
                                        <p:cTn id="22" dur="1" fill="hold">
                                          <p:stCondLst>
                                            <p:cond delay="0"/>
                                          </p:stCondLst>
                                        </p:cTn>
                                        <p:tgtEl>
                                          <p:spTgt spid="462851">
                                            <p:txEl>
                                              <p:pRg st="3" end="3"/>
                                            </p:txEl>
                                          </p:spTgt>
                                        </p:tgtEl>
                                        <p:attrNameLst>
                                          <p:attrName>style.visibility</p:attrName>
                                        </p:attrNameLst>
                                      </p:cBhvr>
                                      <p:to>
                                        <p:strVal val="visible"/>
                                      </p:to>
                                    </p:set>
                                    <p:anim calcmode="lin" valueType="num">
                                      <p:cBhvr>
                                        <p:cTn id="23" dur="500" fill="hold"/>
                                        <p:tgtEl>
                                          <p:spTgt spid="462851">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462851">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62851">
                                            <p:txEl>
                                              <p:pRg st="5" end="5"/>
                                            </p:txEl>
                                          </p:spTgt>
                                        </p:tgtEl>
                                        <p:attrNameLst>
                                          <p:attrName>style.visibility</p:attrName>
                                        </p:attrNameLst>
                                      </p:cBhvr>
                                      <p:to>
                                        <p:strVal val="visible"/>
                                      </p:to>
                                    </p:set>
                                    <p:anim calcmode="lin" valueType="num">
                                      <p:cBhvr additive="base">
                                        <p:cTn id="29" dur="500" fill="hold"/>
                                        <p:tgtEl>
                                          <p:spTgt spid="46285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285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462851">
                                            <p:txEl>
                                              <p:pRg st="6" end="6"/>
                                            </p:txEl>
                                          </p:spTgt>
                                        </p:tgtEl>
                                        <p:attrNameLst>
                                          <p:attrName>style.visibility</p:attrName>
                                        </p:attrNameLst>
                                      </p:cBhvr>
                                      <p:to>
                                        <p:strVal val="visible"/>
                                      </p:to>
                                    </p:set>
                                    <p:anim calcmode="lin" valueType="num">
                                      <p:cBhvr additive="base">
                                        <p:cTn id="35" dur="500" fill="hold"/>
                                        <p:tgtEl>
                                          <p:spTgt spid="46285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285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62851">
                                            <p:txEl>
                                              <p:pRg st="7" end="7"/>
                                            </p:txEl>
                                          </p:spTgt>
                                        </p:tgtEl>
                                        <p:attrNameLst>
                                          <p:attrName>style.visibility</p:attrName>
                                        </p:attrNameLst>
                                      </p:cBhvr>
                                      <p:to>
                                        <p:strVal val="visible"/>
                                      </p:to>
                                    </p:set>
                                    <p:anim calcmode="lin" valueType="num">
                                      <p:cBhvr additive="base">
                                        <p:cTn id="41" dur="500" fill="hold"/>
                                        <p:tgtEl>
                                          <p:spTgt spid="462851">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285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462851">
                                            <p:txEl>
                                              <p:pRg st="9" end="9"/>
                                            </p:txEl>
                                          </p:spTgt>
                                        </p:tgtEl>
                                        <p:attrNameLst>
                                          <p:attrName>style.visibility</p:attrName>
                                        </p:attrNameLst>
                                      </p:cBhvr>
                                      <p:to>
                                        <p:strVal val="visible"/>
                                      </p:to>
                                    </p:set>
                                    <p:animEffect transition="in" filter="checkerboard(across)">
                                      <p:cBhvr>
                                        <p:cTn id="47" dur="500"/>
                                        <p:tgtEl>
                                          <p:spTgt spid="462851">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462851">
                                            <p:txEl>
                                              <p:pRg st="10" end="10"/>
                                            </p:txEl>
                                          </p:spTgt>
                                        </p:tgtEl>
                                        <p:attrNameLst>
                                          <p:attrName>style.visibility</p:attrName>
                                        </p:attrNameLst>
                                      </p:cBhvr>
                                      <p:to>
                                        <p:strVal val="visible"/>
                                      </p:to>
                                    </p:set>
                                    <p:animEffect transition="in" filter="checkerboard(across)">
                                      <p:cBhvr>
                                        <p:cTn id="52" dur="500"/>
                                        <p:tgtEl>
                                          <p:spTgt spid="46285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462851">
                                            <p:txEl>
                                              <p:pRg st="11" end="11"/>
                                            </p:txEl>
                                          </p:spTgt>
                                        </p:tgtEl>
                                        <p:attrNameLst>
                                          <p:attrName>style.visibility</p:attrName>
                                        </p:attrNameLst>
                                      </p:cBhvr>
                                      <p:to>
                                        <p:strVal val="visible"/>
                                      </p:to>
                                    </p:set>
                                    <p:animEffect transition="in" filter="checkerboard(across)">
                                      <p:cBhvr>
                                        <p:cTn id="57" dur="500"/>
                                        <p:tgtEl>
                                          <p:spTgt spid="462851">
                                            <p:txEl>
                                              <p:pRg st="11" end="11"/>
                                            </p:txEl>
                                          </p:spTgt>
                                        </p:tgtEl>
                                      </p:cBhvr>
                                    </p:animEffect>
                                  </p:childTnLst>
                                </p:cTn>
                              </p:par>
                              <p:par>
                                <p:cTn id="58" presetID="5" presetClass="entr" presetSubtype="10" fill="hold" nodeType="withEffect">
                                  <p:stCondLst>
                                    <p:cond delay="0"/>
                                  </p:stCondLst>
                                  <p:childTnLst>
                                    <p:set>
                                      <p:cBhvr>
                                        <p:cTn id="59" dur="1" fill="hold">
                                          <p:stCondLst>
                                            <p:cond delay="0"/>
                                          </p:stCondLst>
                                        </p:cTn>
                                        <p:tgtEl>
                                          <p:spTgt spid="462851">
                                            <p:txEl>
                                              <p:pRg st="12" end="12"/>
                                            </p:txEl>
                                          </p:spTgt>
                                        </p:tgtEl>
                                        <p:attrNameLst>
                                          <p:attrName>style.visibility</p:attrName>
                                        </p:attrNameLst>
                                      </p:cBhvr>
                                      <p:to>
                                        <p:strVal val="visible"/>
                                      </p:to>
                                    </p:set>
                                    <p:animEffect transition="in" filter="checkerboard(across)">
                                      <p:cBhvr>
                                        <p:cTn id="60" dur="500"/>
                                        <p:tgtEl>
                                          <p:spTgt spid="462851">
                                            <p:txEl>
                                              <p:pRg st="12" end="1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462852"/>
                                        </p:tgtEl>
                                        <p:attrNameLst>
                                          <p:attrName>style.visibility</p:attrName>
                                        </p:attrNameLst>
                                      </p:cBhvr>
                                      <p:to>
                                        <p:strVal val="visible"/>
                                      </p:to>
                                    </p:set>
                                    <p:anim calcmode="lin" valueType="num">
                                      <p:cBhvr>
                                        <p:cTn id="65" dur="500" fill="hold"/>
                                        <p:tgtEl>
                                          <p:spTgt spid="462852"/>
                                        </p:tgtEl>
                                        <p:attrNameLst>
                                          <p:attrName>ppt_w</p:attrName>
                                        </p:attrNameLst>
                                      </p:cBhvr>
                                      <p:tavLst>
                                        <p:tav tm="0">
                                          <p:val>
                                            <p:fltVal val="0"/>
                                          </p:val>
                                        </p:tav>
                                        <p:tav tm="100000">
                                          <p:val>
                                            <p:strVal val="#ppt_w"/>
                                          </p:val>
                                        </p:tav>
                                      </p:tavLst>
                                    </p:anim>
                                    <p:anim calcmode="lin" valueType="num">
                                      <p:cBhvr>
                                        <p:cTn id="66" dur="500" fill="hold"/>
                                        <p:tgtEl>
                                          <p:spTgt spid="4628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7920363" y="366370"/>
            <a:ext cx="4033949"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读者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写者问题</a:t>
            </a:r>
          </a:p>
        </p:txBody>
      </p:sp>
      <p:sp>
        <p:nvSpPr>
          <p:cNvPr id="2" name="矩形 1"/>
          <p:cNvSpPr/>
          <p:nvPr/>
        </p:nvSpPr>
        <p:spPr>
          <a:xfrm>
            <a:off x="1085960" y="1147961"/>
            <a:ext cx="5718232" cy="461665"/>
          </a:xfrm>
          <a:prstGeom prst="rect">
            <a:avLst/>
          </a:prstGeom>
        </p:spPr>
        <p:txBody>
          <a:bodyPr wrap="none">
            <a:spAutoFit/>
          </a:bodyPr>
          <a:lstStyle/>
          <a:p>
            <a:r>
              <a:rPr lang="en-US" altLang="zh-CN" sz="2400" b="1" dirty="0">
                <a:solidFill>
                  <a:srgbClr val="0000FF"/>
                </a:solidFill>
                <a:latin typeface="+mj-ea"/>
                <a:ea typeface="+mj-ea"/>
              </a:rPr>
              <a:t>1.</a:t>
            </a:r>
            <a:r>
              <a:rPr lang="zh-CN" altLang="en-US" sz="2400" b="1" dirty="0">
                <a:solidFill>
                  <a:srgbClr val="0000FF"/>
                </a:solidFill>
                <a:latin typeface="+mj-ea"/>
                <a:ea typeface="+mj-ea"/>
              </a:rPr>
              <a:t>利用记录型信号量解决读者</a:t>
            </a:r>
            <a:r>
              <a:rPr lang="en-US" altLang="zh-CN" sz="2400" b="1" dirty="0">
                <a:solidFill>
                  <a:srgbClr val="0000FF"/>
                </a:solidFill>
                <a:latin typeface="+mj-ea"/>
                <a:ea typeface="+mj-ea"/>
              </a:rPr>
              <a:t>—</a:t>
            </a:r>
            <a:r>
              <a:rPr lang="zh-CN" altLang="en-US" sz="2400" b="1" dirty="0">
                <a:solidFill>
                  <a:srgbClr val="0000FF"/>
                </a:solidFill>
                <a:latin typeface="+mj-ea"/>
                <a:ea typeface="+mj-ea"/>
              </a:rPr>
              <a:t>写者问题</a:t>
            </a:r>
            <a:endParaRPr lang="zh-CN" altLang="en-US" sz="2400" b="1" dirty="0">
              <a:latin typeface="+mj-ea"/>
              <a:ea typeface="+mj-ea"/>
            </a:endParaRPr>
          </a:p>
        </p:txBody>
      </p:sp>
      <p:sp>
        <p:nvSpPr>
          <p:cNvPr id="4" name="矩形 3"/>
          <p:cNvSpPr/>
          <p:nvPr/>
        </p:nvSpPr>
        <p:spPr>
          <a:xfrm>
            <a:off x="1217801" y="1546785"/>
            <a:ext cx="4572000" cy="732508"/>
          </a:xfrm>
          <a:prstGeom prst="rect">
            <a:avLst/>
          </a:prstGeom>
        </p:spPr>
        <p:txBody>
          <a:bodyPr>
            <a:spAutoFit/>
          </a:bodyPr>
          <a:lstStyle/>
          <a:p>
            <a:pPr algn="just">
              <a:lnSpc>
                <a:spcPct val="115000"/>
              </a:lnSpc>
              <a:spcBef>
                <a:spcPct val="10000"/>
              </a:spcBef>
              <a:spcAft>
                <a:spcPct val="20000"/>
              </a:spcAft>
              <a:defRPr/>
            </a:pPr>
            <a:r>
              <a:rPr lang="en-US" altLang="zh-CN" sz="1600" b="1" dirty="0">
                <a:ea typeface="楷体_GB2312" charset="0"/>
              </a:rPr>
              <a:t>semaphore </a:t>
            </a:r>
            <a:r>
              <a:rPr lang="en-US" altLang="zh-CN" sz="1600" b="1" dirty="0" err="1">
                <a:ea typeface="楷体_GB2312" charset="0"/>
              </a:rPr>
              <a:t>rmutex</a:t>
            </a:r>
            <a:r>
              <a:rPr lang="en-US" altLang="zh-CN" sz="1600" b="1" dirty="0">
                <a:ea typeface="楷体_GB2312" charset="0"/>
              </a:rPr>
              <a:t>=1, </a:t>
            </a:r>
            <a:r>
              <a:rPr lang="en-US" altLang="zh-CN" sz="1600" b="1" dirty="0" err="1">
                <a:ea typeface="楷体_GB2312" charset="0"/>
              </a:rPr>
              <a:t>wmutex</a:t>
            </a:r>
            <a:r>
              <a:rPr lang="en-US" altLang="zh-CN" sz="1600" b="1" dirty="0">
                <a:ea typeface="楷体_GB2312" charset="0"/>
              </a:rPr>
              <a:t> = 1;</a:t>
            </a:r>
          </a:p>
          <a:p>
            <a:pPr algn="just">
              <a:lnSpc>
                <a:spcPct val="115000"/>
              </a:lnSpc>
              <a:spcBef>
                <a:spcPct val="10000"/>
              </a:spcBef>
              <a:spcAft>
                <a:spcPct val="20000"/>
              </a:spcAft>
              <a:defRPr/>
            </a:pPr>
            <a:r>
              <a:rPr lang="en-US" altLang="zh-CN" sz="1600" b="1" dirty="0" err="1" smtClean="0">
                <a:ea typeface="楷体_GB2312" charset="0"/>
              </a:rPr>
              <a:t>int</a:t>
            </a:r>
            <a:r>
              <a:rPr lang="en-US" altLang="zh-CN" sz="1600" b="1" dirty="0" smtClean="0">
                <a:ea typeface="楷体_GB2312" charset="0"/>
              </a:rPr>
              <a:t> </a:t>
            </a:r>
            <a:r>
              <a:rPr lang="en-US" altLang="zh-CN" sz="1600" b="1" dirty="0" err="1">
                <a:ea typeface="楷体_GB2312" charset="0"/>
              </a:rPr>
              <a:t>readcount</a:t>
            </a:r>
            <a:r>
              <a:rPr lang="en-US" altLang="zh-CN" sz="1600" b="1" dirty="0">
                <a:ea typeface="楷体_GB2312" charset="0"/>
              </a:rPr>
              <a:t> = 0</a:t>
            </a:r>
            <a:r>
              <a:rPr lang="en-US" altLang="zh-CN" sz="1600" b="1" dirty="0" smtClean="0">
                <a:ea typeface="楷体_GB2312" charset="0"/>
              </a:rPr>
              <a:t>;</a:t>
            </a:r>
            <a:endParaRPr lang="en-US" altLang="zh-CN" sz="1600" b="1" dirty="0">
              <a:ea typeface="楷体_GB2312" charset="0"/>
            </a:endParaRPr>
          </a:p>
        </p:txBody>
      </p:sp>
      <p:sp>
        <p:nvSpPr>
          <p:cNvPr id="6" name="Rectangle 5">
            <a:extLst>
              <a:ext uri="{FF2B5EF4-FFF2-40B4-BE49-F238E27FC236}">
                <a16:creationId xmlns:a16="http://schemas.microsoft.com/office/drawing/2014/main" id="{043A2A6B-E801-3041-8FEC-BAFD269A067A}"/>
              </a:ext>
            </a:extLst>
          </p:cNvPr>
          <p:cNvSpPr>
            <a:spLocks noChangeArrowheads="1"/>
          </p:cNvSpPr>
          <p:nvPr/>
        </p:nvSpPr>
        <p:spPr bwMode="auto">
          <a:xfrm>
            <a:off x="1466224" y="366370"/>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
        <p:nvSpPr>
          <p:cNvPr id="7" name="Rectangle 6">
            <a:extLst>
              <a:ext uri="{FF2B5EF4-FFF2-40B4-BE49-F238E27FC236}">
                <a16:creationId xmlns:a16="http://schemas.microsoft.com/office/drawing/2014/main" id="{6E72C580-0DC7-6846-9AD8-3CCF86979D09}"/>
              </a:ext>
            </a:extLst>
          </p:cNvPr>
          <p:cNvSpPr>
            <a:spLocks noChangeArrowheads="1"/>
          </p:cNvSpPr>
          <p:nvPr/>
        </p:nvSpPr>
        <p:spPr bwMode="auto">
          <a:xfrm>
            <a:off x="1217801" y="2389813"/>
            <a:ext cx="417195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just" eaLnBrk="1" hangingPunct="1">
              <a:spcBef>
                <a:spcPct val="0"/>
              </a:spcBef>
              <a:spcAft>
                <a:spcPct val="20000"/>
              </a:spcAft>
              <a:buFont typeface="Wingdings" charset="2"/>
              <a:buNone/>
              <a:defRPr/>
            </a:pPr>
            <a:r>
              <a:rPr lang="en-US" altLang="zh-CN" sz="1600" b="1" dirty="0">
                <a:ea typeface="楷体_GB2312" charset="0"/>
              </a:rPr>
              <a:t>void reader( ){</a:t>
            </a:r>
          </a:p>
          <a:p>
            <a:pPr algn="just" eaLnBrk="1" hangingPunct="1">
              <a:spcBef>
                <a:spcPct val="0"/>
              </a:spcBef>
              <a:spcAft>
                <a:spcPct val="20000"/>
              </a:spcAft>
              <a:buFont typeface="Wingdings" charset="2"/>
              <a:buNone/>
              <a:defRPr/>
            </a:pPr>
            <a:r>
              <a:rPr lang="en-US" altLang="zh-CN" sz="1600" b="1" dirty="0">
                <a:ea typeface="楷体_GB2312" charset="0"/>
              </a:rPr>
              <a:t>	do{</a:t>
            </a:r>
          </a:p>
          <a:p>
            <a:pPr algn="just" eaLnBrk="1" hangingPunct="1">
              <a:spcBef>
                <a:spcPct val="0"/>
              </a:spcBef>
              <a:spcAft>
                <a:spcPct val="20000"/>
              </a:spcAft>
              <a:buFont typeface="Wingdings" charset="2"/>
              <a:buNone/>
              <a:defRPr/>
            </a:pPr>
            <a:r>
              <a:rPr lang="en-US" altLang="zh-CN" sz="1600" b="1" dirty="0">
                <a:ea typeface="楷体_GB2312" charset="0"/>
              </a:rPr>
              <a:t>	  </a:t>
            </a:r>
            <a:r>
              <a:rPr lang="en-US" altLang="zh-CN" sz="1600" b="1" dirty="0">
                <a:solidFill>
                  <a:srgbClr val="FF0000"/>
                </a:solidFill>
                <a:ea typeface="楷体_GB2312" charset="0"/>
              </a:rPr>
              <a:t>wait(</a:t>
            </a:r>
            <a:r>
              <a:rPr lang="en-US" altLang="zh-CN" sz="1600" b="1" dirty="0" err="1">
                <a:solidFill>
                  <a:srgbClr val="FF0000"/>
                </a:solidFill>
                <a:ea typeface="楷体_GB2312" charset="0"/>
              </a:rPr>
              <a:t>rmutex</a:t>
            </a:r>
            <a:r>
              <a:rPr lang="en-US" altLang="zh-CN" sz="1600" b="1" dirty="0">
                <a:solidFill>
                  <a:srgbClr val="FF0000"/>
                </a:solidFill>
                <a:ea typeface="楷体_GB2312" charset="0"/>
              </a:rPr>
              <a:t>);</a:t>
            </a:r>
          </a:p>
          <a:p>
            <a:pPr algn="just" eaLnBrk="1" hangingPunct="1">
              <a:spcBef>
                <a:spcPct val="0"/>
              </a:spcBef>
              <a:spcAft>
                <a:spcPct val="20000"/>
              </a:spcAft>
              <a:buFont typeface="Wingdings" charset="2"/>
              <a:buNone/>
              <a:defRPr/>
            </a:pPr>
            <a:r>
              <a:rPr lang="en-US" altLang="zh-CN" sz="1600" b="1" dirty="0">
                <a:ea typeface="楷体_GB2312" charset="0"/>
              </a:rPr>
              <a:t>	  if  </a:t>
            </a:r>
            <a:r>
              <a:rPr lang="en-US" altLang="zh-CN" sz="1600" b="1" dirty="0" err="1">
                <a:ea typeface="楷体_GB2312" charset="0"/>
              </a:rPr>
              <a:t>readcount</a:t>
            </a:r>
            <a:r>
              <a:rPr lang="en-US" altLang="zh-CN" sz="1600" b="1" dirty="0">
                <a:ea typeface="楷体_GB2312" charset="0"/>
              </a:rPr>
              <a:t>=0  then  </a:t>
            </a:r>
            <a:r>
              <a:rPr lang="en-US" altLang="zh-CN" sz="1600" b="1" dirty="0">
                <a:solidFill>
                  <a:srgbClr val="FF0000"/>
                </a:solidFill>
                <a:ea typeface="楷体_GB2312" charset="0"/>
              </a:rPr>
              <a:t>wait(</a:t>
            </a:r>
            <a:r>
              <a:rPr lang="en-US" altLang="zh-CN" sz="1600" b="1" dirty="0" err="1">
                <a:solidFill>
                  <a:srgbClr val="FF0000"/>
                </a:solidFill>
                <a:ea typeface="楷体_GB2312" charset="0"/>
              </a:rPr>
              <a:t>wmutex</a:t>
            </a:r>
            <a:r>
              <a:rPr lang="en-US" altLang="zh-CN" sz="1600" b="1" dirty="0">
                <a:solidFill>
                  <a:srgbClr val="FF0000"/>
                </a:solidFill>
                <a:ea typeface="楷体_GB2312" charset="0"/>
              </a:rPr>
              <a:t>);</a:t>
            </a:r>
          </a:p>
          <a:p>
            <a:pPr algn="just" eaLnBrk="1" hangingPunct="1">
              <a:spcBef>
                <a:spcPct val="0"/>
              </a:spcBef>
              <a:spcAft>
                <a:spcPct val="20000"/>
              </a:spcAft>
              <a:buFont typeface="Wingdings" charset="2"/>
              <a:buNone/>
              <a:defRPr/>
            </a:pPr>
            <a:r>
              <a:rPr lang="en-US" altLang="zh-CN" sz="1600" b="1" dirty="0">
                <a:ea typeface="楷体_GB2312" charset="0"/>
              </a:rPr>
              <a:t>	  </a:t>
            </a:r>
            <a:r>
              <a:rPr lang="en-US" altLang="zh-CN" sz="1600" b="1" dirty="0" err="1">
                <a:ea typeface="楷体_GB2312" charset="0"/>
              </a:rPr>
              <a:t>readcount</a:t>
            </a:r>
            <a:r>
              <a:rPr lang="en-US" altLang="zh-CN" sz="1600" b="1" dirty="0">
                <a:ea typeface="楷体_GB2312" charset="0"/>
              </a:rPr>
              <a:t>:=readcount+1;</a:t>
            </a:r>
          </a:p>
          <a:p>
            <a:pPr algn="just" eaLnBrk="1" hangingPunct="1">
              <a:spcBef>
                <a:spcPct val="0"/>
              </a:spcBef>
              <a:spcAft>
                <a:spcPct val="20000"/>
              </a:spcAft>
              <a:buFont typeface="Wingdings" charset="2"/>
              <a:buNone/>
              <a:defRPr/>
            </a:pPr>
            <a:r>
              <a:rPr lang="en-US" altLang="zh-CN" sz="1600" b="1" dirty="0">
                <a:ea typeface="楷体_GB2312" charset="0"/>
              </a:rPr>
              <a:t>	  </a:t>
            </a:r>
            <a:r>
              <a:rPr lang="en-US" altLang="zh-CN" sz="1600" b="1" dirty="0">
                <a:solidFill>
                  <a:srgbClr val="FF0000"/>
                </a:solidFill>
                <a:ea typeface="楷体_GB2312" charset="0"/>
              </a:rPr>
              <a:t>signal(</a:t>
            </a:r>
            <a:r>
              <a:rPr lang="en-US" altLang="zh-CN" sz="1600" b="1" dirty="0" err="1">
                <a:solidFill>
                  <a:srgbClr val="FF0000"/>
                </a:solidFill>
                <a:ea typeface="楷体_GB2312" charset="0"/>
              </a:rPr>
              <a:t>rmutex</a:t>
            </a:r>
            <a:r>
              <a:rPr lang="en-US" altLang="zh-CN" sz="1600" b="1" dirty="0">
                <a:solidFill>
                  <a:srgbClr val="FF0000"/>
                </a:solidFill>
                <a:ea typeface="楷体_GB2312" charset="0"/>
              </a:rPr>
              <a:t>);</a:t>
            </a:r>
          </a:p>
          <a:p>
            <a:pPr algn="just" eaLnBrk="1" hangingPunct="1">
              <a:spcBef>
                <a:spcPct val="0"/>
              </a:spcBef>
              <a:spcAft>
                <a:spcPct val="20000"/>
              </a:spcAft>
              <a:buFont typeface="Wingdings" charset="2"/>
              <a:buNone/>
              <a:defRPr/>
            </a:pPr>
            <a:r>
              <a:rPr lang="en-US" altLang="zh-CN" sz="1600" b="1" dirty="0">
                <a:ea typeface="楷体_GB2312" charset="0"/>
              </a:rPr>
              <a:t>		    </a:t>
            </a:r>
            <a:r>
              <a:rPr lang="en-US" altLang="zh-CN" sz="1600" b="1" dirty="0" smtClean="0">
                <a:ea typeface="楷体_GB2312" charset="0"/>
              </a:rPr>
              <a:t>…</a:t>
            </a:r>
            <a:r>
              <a:rPr lang="en-US" altLang="zh-CN" sz="1600" b="1" dirty="0">
                <a:ea typeface="楷体_GB2312" charset="0"/>
              </a:rPr>
              <a:t>	</a:t>
            </a:r>
          </a:p>
          <a:p>
            <a:pPr algn="just" eaLnBrk="1" hangingPunct="1">
              <a:spcBef>
                <a:spcPct val="0"/>
              </a:spcBef>
              <a:spcAft>
                <a:spcPct val="20000"/>
              </a:spcAft>
              <a:buFont typeface="Wingdings" charset="2"/>
              <a:buNone/>
              <a:defRPr/>
            </a:pPr>
            <a:r>
              <a:rPr lang="en-US" altLang="zh-CN" sz="1600" b="1" dirty="0">
                <a:ea typeface="楷体_GB2312" charset="0"/>
              </a:rPr>
              <a:t>      perform read operation</a:t>
            </a:r>
          </a:p>
          <a:p>
            <a:pPr algn="just" eaLnBrk="1" hangingPunct="1">
              <a:spcBef>
                <a:spcPct val="0"/>
              </a:spcBef>
              <a:spcAft>
                <a:spcPct val="20000"/>
              </a:spcAft>
              <a:buFont typeface="Wingdings" charset="2"/>
              <a:buNone/>
              <a:defRPr/>
            </a:pPr>
            <a:r>
              <a:rPr lang="en-US" altLang="zh-CN" sz="1600" b="1" dirty="0">
                <a:ea typeface="楷体_GB2312" charset="0"/>
              </a:rPr>
              <a:t>		    …</a:t>
            </a:r>
          </a:p>
          <a:p>
            <a:pPr algn="just" eaLnBrk="1" hangingPunct="1">
              <a:spcBef>
                <a:spcPct val="0"/>
              </a:spcBef>
              <a:spcAft>
                <a:spcPct val="20000"/>
              </a:spcAft>
              <a:buFont typeface="Wingdings" charset="2"/>
              <a:buNone/>
              <a:defRPr/>
            </a:pPr>
            <a:r>
              <a:rPr lang="en-US" altLang="zh-CN" sz="1600" b="1" dirty="0">
                <a:ea typeface="楷体_GB2312" charset="0"/>
              </a:rPr>
              <a:t>	  </a:t>
            </a:r>
            <a:r>
              <a:rPr lang="en-US" altLang="zh-CN" sz="1600" b="1" dirty="0">
                <a:solidFill>
                  <a:srgbClr val="FF0000"/>
                </a:solidFill>
                <a:ea typeface="楷体_GB2312" charset="0"/>
              </a:rPr>
              <a:t>wait(</a:t>
            </a:r>
            <a:r>
              <a:rPr lang="en-US" altLang="zh-CN" sz="1600" b="1" dirty="0" err="1">
                <a:solidFill>
                  <a:srgbClr val="FF0000"/>
                </a:solidFill>
                <a:ea typeface="楷体_GB2312" charset="0"/>
              </a:rPr>
              <a:t>rmutex</a:t>
            </a:r>
            <a:r>
              <a:rPr lang="en-US" altLang="zh-CN" sz="1600" b="1" dirty="0">
                <a:solidFill>
                  <a:srgbClr val="FF0000"/>
                </a:solidFill>
                <a:ea typeface="楷体_GB2312" charset="0"/>
              </a:rPr>
              <a:t>);</a:t>
            </a:r>
          </a:p>
          <a:p>
            <a:pPr algn="just" eaLnBrk="1" hangingPunct="1">
              <a:spcBef>
                <a:spcPct val="0"/>
              </a:spcBef>
              <a:spcAft>
                <a:spcPct val="20000"/>
              </a:spcAft>
              <a:buFont typeface="Wingdings" charset="2"/>
              <a:buNone/>
              <a:defRPr/>
            </a:pPr>
            <a:r>
              <a:rPr lang="en-US" altLang="zh-CN" sz="1600" b="1" dirty="0">
                <a:ea typeface="楷体_GB2312" charset="0"/>
              </a:rPr>
              <a:t>	  </a:t>
            </a:r>
            <a:r>
              <a:rPr lang="en-US" altLang="zh-CN" sz="1600" b="1" dirty="0" err="1">
                <a:ea typeface="楷体_GB2312" charset="0"/>
              </a:rPr>
              <a:t>readcount</a:t>
            </a:r>
            <a:r>
              <a:rPr lang="en-US" altLang="zh-CN" sz="1600" b="1" dirty="0">
                <a:ea typeface="楷体_GB2312" charset="0"/>
              </a:rPr>
              <a:t>:=readcount-1;</a:t>
            </a:r>
          </a:p>
          <a:p>
            <a:pPr algn="just" eaLnBrk="1" hangingPunct="1">
              <a:spcBef>
                <a:spcPct val="0"/>
              </a:spcBef>
              <a:spcAft>
                <a:spcPct val="20000"/>
              </a:spcAft>
              <a:buFont typeface="Wingdings" charset="2"/>
              <a:buNone/>
              <a:defRPr/>
            </a:pPr>
            <a:r>
              <a:rPr lang="en-US" altLang="zh-CN" sz="1600" b="1" dirty="0">
                <a:ea typeface="楷体_GB2312" charset="0"/>
              </a:rPr>
              <a:t>	  if </a:t>
            </a:r>
            <a:r>
              <a:rPr lang="en-US" altLang="zh-CN" sz="1600" b="1" dirty="0" err="1">
                <a:ea typeface="楷体_GB2312" charset="0"/>
              </a:rPr>
              <a:t>readcount</a:t>
            </a:r>
            <a:r>
              <a:rPr lang="en-US" altLang="zh-CN" sz="1600" b="1" dirty="0">
                <a:ea typeface="楷体_GB2312" charset="0"/>
              </a:rPr>
              <a:t>=0  then </a:t>
            </a:r>
            <a:r>
              <a:rPr lang="en-US" altLang="zh-CN" sz="1600" b="1" dirty="0">
                <a:solidFill>
                  <a:srgbClr val="FF0000"/>
                </a:solidFill>
                <a:ea typeface="楷体_GB2312" charset="0"/>
              </a:rPr>
              <a:t>signal(</a:t>
            </a:r>
            <a:r>
              <a:rPr lang="en-US" altLang="zh-CN" sz="1600" b="1" dirty="0" err="1">
                <a:solidFill>
                  <a:srgbClr val="FF0000"/>
                </a:solidFill>
                <a:ea typeface="楷体_GB2312" charset="0"/>
              </a:rPr>
              <a:t>wmutex</a:t>
            </a:r>
            <a:r>
              <a:rPr lang="en-US" altLang="zh-CN" sz="1600" b="1" dirty="0">
                <a:solidFill>
                  <a:srgbClr val="FF0000"/>
                </a:solidFill>
                <a:ea typeface="楷体_GB2312" charset="0"/>
              </a:rPr>
              <a:t>);</a:t>
            </a:r>
          </a:p>
          <a:p>
            <a:pPr algn="just" eaLnBrk="1" hangingPunct="1">
              <a:spcBef>
                <a:spcPct val="0"/>
              </a:spcBef>
              <a:spcAft>
                <a:spcPct val="20000"/>
              </a:spcAft>
              <a:buFont typeface="Wingdings" charset="2"/>
              <a:buNone/>
              <a:defRPr/>
            </a:pPr>
            <a:r>
              <a:rPr lang="en-US" altLang="zh-CN" sz="1600" b="1" dirty="0">
                <a:ea typeface="楷体_GB2312" charset="0"/>
              </a:rPr>
              <a:t>	  </a:t>
            </a:r>
            <a:r>
              <a:rPr lang="en-US" altLang="zh-CN" sz="1600" b="1" dirty="0">
                <a:solidFill>
                  <a:srgbClr val="FF0000"/>
                </a:solidFill>
                <a:ea typeface="楷体_GB2312" charset="0"/>
              </a:rPr>
              <a:t>signal(</a:t>
            </a:r>
            <a:r>
              <a:rPr lang="en-US" altLang="zh-CN" sz="1600" b="1" dirty="0" err="1">
                <a:solidFill>
                  <a:srgbClr val="FF0000"/>
                </a:solidFill>
                <a:ea typeface="楷体_GB2312" charset="0"/>
              </a:rPr>
              <a:t>rmutex</a:t>
            </a:r>
            <a:r>
              <a:rPr lang="en-US" altLang="zh-CN" sz="1600" b="1" dirty="0">
                <a:solidFill>
                  <a:srgbClr val="FF0000"/>
                </a:solidFill>
                <a:ea typeface="楷体_GB2312" charset="0"/>
              </a:rPr>
              <a:t>);</a:t>
            </a:r>
          </a:p>
          <a:p>
            <a:pPr algn="just" eaLnBrk="1" hangingPunct="1">
              <a:spcBef>
                <a:spcPct val="0"/>
              </a:spcBef>
              <a:spcAft>
                <a:spcPct val="20000"/>
              </a:spcAft>
              <a:buFont typeface="Wingdings" charset="2"/>
              <a:buNone/>
              <a:defRPr/>
            </a:pPr>
            <a:r>
              <a:rPr lang="en-US" altLang="zh-CN" sz="1600" b="1" dirty="0">
                <a:ea typeface="楷体_GB2312" charset="0"/>
              </a:rPr>
              <a:t>	}while(TRUE);</a:t>
            </a:r>
          </a:p>
          <a:p>
            <a:pPr algn="just" eaLnBrk="1" hangingPunct="1">
              <a:spcBef>
                <a:spcPct val="0"/>
              </a:spcBef>
              <a:spcAft>
                <a:spcPct val="20000"/>
              </a:spcAft>
              <a:buFont typeface="Wingdings" charset="2"/>
              <a:buNone/>
              <a:defRPr/>
            </a:pPr>
            <a:r>
              <a:rPr lang="en-US" altLang="zh-CN" sz="1600" b="1" dirty="0">
                <a:ea typeface="楷体_GB2312" charset="0"/>
              </a:rPr>
              <a:t>}//end reader</a:t>
            </a:r>
          </a:p>
        </p:txBody>
      </p:sp>
      <p:sp>
        <p:nvSpPr>
          <p:cNvPr id="9" name="Rectangle 3">
            <a:extLst>
              <a:ext uri="{FF2B5EF4-FFF2-40B4-BE49-F238E27FC236}">
                <a16:creationId xmlns:a16="http://schemas.microsoft.com/office/drawing/2014/main" id="{F6FC225D-F03C-264C-9C11-398BB4D3668C}"/>
              </a:ext>
            </a:extLst>
          </p:cNvPr>
          <p:cNvSpPr txBox="1">
            <a:spLocks noChangeArrowheads="1"/>
          </p:cNvSpPr>
          <p:nvPr/>
        </p:nvSpPr>
        <p:spPr>
          <a:xfrm>
            <a:off x="6601368" y="2389813"/>
            <a:ext cx="3574478" cy="4292964"/>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342900" indent="-342900" algn="just" defTabSz="914400">
              <a:spcBef>
                <a:spcPct val="0"/>
              </a:spcBef>
              <a:spcAft>
                <a:spcPct val="20000"/>
              </a:spcAft>
              <a:buClr>
                <a:schemeClr val="bg2"/>
              </a:buClr>
              <a:buSzPct val="75000"/>
              <a:buNone/>
              <a:defRPr/>
            </a:pPr>
            <a:r>
              <a:rPr lang="en-US" altLang="zh-CN" sz="1650" dirty="0">
                <a:ea typeface="楷体_GB2312" charset="0"/>
              </a:rPr>
              <a:t>	</a:t>
            </a:r>
            <a:r>
              <a:rPr lang="en-US" altLang="zh-CN" sz="1600" dirty="0">
                <a:latin typeface="Arial" charset="0"/>
                <a:ea typeface="楷体_GB2312" charset="0"/>
              </a:rPr>
              <a:t>void writer( ){</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do{</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wait(</a:t>
            </a:r>
            <a:r>
              <a:rPr lang="en-US" altLang="zh-CN" sz="1600" dirty="0" err="1">
                <a:latin typeface="Arial" charset="0"/>
                <a:ea typeface="楷体_GB2312" charset="0"/>
              </a:rPr>
              <a:t>wmutex</a:t>
            </a:r>
            <a:r>
              <a:rPr lang="en-US" altLang="zh-CN" sz="1600" dirty="0">
                <a:latin typeface="Arial" charset="0"/>
                <a:ea typeface="楷体_GB2312" charset="0"/>
              </a:rPr>
              <a:t>)</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perform write operation;</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signal(</a:t>
            </a:r>
            <a:r>
              <a:rPr lang="en-US" altLang="zh-CN" sz="1600" dirty="0" err="1">
                <a:latin typeface="Arial" charset="0"/>
                <a:ea typeface="楷体_GB2312" charset="0"/>
              </a:rPr>
              <a:t>wmutex</a:t>
            </a:r>
            <a:r>
              <a:rPr lang="en-US" altLang="zh-CN" sz="1600" dirty="0">
                <a:latin typeface="Arial" charset="0"/>
                <a:ea typeface="楷体_GB2312" charset="0"/>
              </a:rPr>
              <a:t>)</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}while(TRUE);</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a:t>
            </a:r>
            <a:r>
              <a:rPr lang="en-US" altLang="zh-CN" sz="1600" dirty="0" smtClean="0">
                <a:latin typeface="Arial" charset="0"/>
                <a:ea typeface="楷体_GB2312" charset="0"/>
              </a:rPr>
              <a:t>}</a:t>
            </a:r>
          </a:p>
          <a:p>
            <a:pPr marL="342900" indent="-342900" algn="just" defTabSz="914400">
              <a:spcBef>
                <a:spcPct val="0"/>
              </a:spcBef>
              <a:spcAft>
                <a:spcPct val="20000"/>
              </a:spcAft>
              <a:buClr>
                <a:schemeClr val="bg2"/>
              </a:buClr>
              <a:buSzPct val="75000"/>
              <a:buNone/>
              <a:defRPr/>
            </a:pPr>
            <a:endParaRPr lang="en-US" altLang="zh-CN" sz="1600" dirty="0">
              <a:latin typeface="Arial" charset="0"/>
              <a:ea typeface="楷体_GB2312" charset="0"/>
            </a:endParaRP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void main(){</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a:t>
            </a:r>
            <a:r>
              <a:rPr lang="en-US" altLang="zh-CN" sz="1600" dirty="0" err="1">
                <a:latin typeface="Arial" charset="0"/>
                <a:ea typeface="楷体_GB2312" charset="0"/>
              </a:rPr>
              <a:t>cobegin</a:t>
            </a:r>
            <a:endParaRPr lang="en-US" altLang="zh-CN" sz="1600" dirty="0">
              <a:latin typeface="Arial" charset="0"/>
              <a:ea typeface="楷体_GB2312" charset="0"/>
            </a:endParaRP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reader(); writer();</a:t>
            </a: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    </a:t>
            </a:r>
            <a:r>
              <a:rPr lang="en-US" altLang="zh-CN" sz="1600" dirty="0" err="1">
                <a:latin typeface="Arial" charset="0"/>
                <a:ea typeface="楷体_GB2312" charset="0"/>
              </a:rPr>
              <a:t>coend</a:t>
            </a:r>
            <a:endParaRPr lang="en-US" altLang="zh-CN" sz="1600" dirty="0">
              <a:latin typeface="Arial" charset="0"/>
              <a:ea typeface="楷体_GB2312" charset="0"/>
            </a:endParaRPr>
          </a:p>
          <a:p>
            <a:pPr marL="342900" indent="-342900" algn="just" defTabSz="914400">
              <a:spcBef>
                <a:spcPct val="0"/>
              </a:spcBef>
              <a:spcAft>
                <a:spcPct val="20000"/>
              </a:spcAft>
              <a:buClr>
                <a:schemeClr val="bg2"/>
              </a:buClr>
              <a:buSzPct val="75000"/>
              <a:buNone/>
              <a:defRPr/>
            </a:pPr>
            <a:r>
              <a:rPr lang="en-US" altLang="zh-CN" sz="1600" dirty="0">
                <a:latin typeface="Arial" charset="0"/>
                <a:ea typeface="楷体_GB2312" charset="0"/>
              </a:rPr>
              <a:t>}</a:t>
            </a:r>
          </a:p>
        </p:txBody>
      </p:sp>
    </p:spTree>
    <p:extLst>
      <p:ext uri="{BB962C8B-B14F-4D97-AF65-F5344CB8AC3E}">
        <p14:creationId xmlns:p14="http://schemas.microsoft.com/office/powerpoint/2010/main" val="2188989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blinds(horizontal)">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blinds(horizontal)">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blinds(horizontal)">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blinds(horizontal)">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xEl>
                                              <p:pRg st="8" end="8"/>
                                            </p:txEl>
                                          </p:spTgt>
                                        </p:tgtEl>
                                        <p:attrNameLst>
                                          <p:attrName>style.visibility</p:attrName>
                                        </p:attrNameLst>
                                      </p:cBhvr>
                                      <p:to>
                                        <p:strVal val="visible"/>
                                      </p:to>
                                    </p:set>
                                    <p:animEffect transition="in" filter="blinds(horizontal)">
                                      <p:cBhvr>
                                        <p:cTn id="42" dur="500"/>
                                        <p:tgtEl>
                                          <p:spTgt spid="9">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animEffect transition="in" filter="blinds(horizontal)">
                                      <p:cBhvr>
                                        <p:cTn id="47" dur="500"/>
                                        <p:tgtEl>
                                          <p:spTgt spid="9">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
                                            <p:txEl>
                                              <p:pRg st="10" end="10"/>
                                            </p:txEl>
                                          </p:spTgt>
                                        </p:tgtEl>
                                        <p:attrNameLst>
                                          <p:attrName>style.visibility</p:attrName>
                                        </p:attrNameLst>
                                      </p:cBhvr>
                                      <p:to>
                                        <p:strVal val="visible"/>
                                      </p:to>
                                    </p:set>
                                    <p:animEffect transition="in" filter="blinds(horizontal)">
                                      <p:cBhvr>
                                        <p:cTn id="52" dur="500"/>
                                        <p:tgtEl>
                                          <p:spTgt spid="9">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9">
                                            <p:txEl>
                                              <p:pRg st="11" end="11"/>
                                            </p:txEl>
                                          </p:spTgt>
                                        </p:tgtEl>
                                        <p:attrNameLst>
                                          <p:attrName>style.visibility</p:attrName>
                                        </p:attrNameLst>
                                      </p:cBhvr>
                                      <p:to>
                                        <p:strVal val="visible"/>
                                      </p:to>
                                    </p:set>
                                    <p:animEffect transition="in" filter="blinds(horizontal)">
                                      <p:cBhvr>
                                        <p:cTn id="57" dur="500"/>
                                        <p:tgtEl>
                                          <p:spTgt spid="9">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
                                            <p:txEl>
                                              <p:pRg st="12" end="12"/>
                                            </p:txEl>
                                          </p:spTgt>
                                        </p:tgtEl>
                                        <p:attrNameLst>
                                          <p:attrName>style.visibility</p:attrName>
                                        </p:attrNameLst>
                                      </p:cBhvr>
                                      <p:to>
                                        <p:strVal val="visible"/>
                                      </p:to>
                                    </p:set>
                                    <p:animEffect transition="in" filter="blinds(horizontal)">
                                      <p:cBhvr>
                                        <p:cTn id="62"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66224" y="1177329"/>
            <a:ext cx="4487126" cy="461665"/>
          </a:xfrm>
          <a:prstGeom prst="rect">
            <a:avLst/>
          </a:prstGeom>
        </p:spPr>
        <p:txBody>
          <a:bodyPr wrap="none">
            <a:spAutoFit/>
          </a:bodyPr>
          <a:lstStyle/>
          <a:p>
            <a:r>
              <a:rPr lang="en-US" altLang="zh-CN" sz="2400" b="1" dirty="0">
                <a:solidFill>
                  <a:srgbClr val="0000FF"/>
                </a:solidFill>
                <a:latin typeface="+mj-ea"/>
                <a:ea typeface="+mj-ea"/>
              </a:rPr>
              <a:t>2.</a:t>
            </a:r>
            <a:r>
              <a:rPr lang="zh-CN" altLang="en-US" sz="2400" b="1" dirty="0">
                <a:solidFill>
                  <a:srgbClr val="0000FF"/>
                </a:solidFill>
                <a:latin typeface="+mj-ea"/>
                <a:ea typeface="+mj-ea"/>
              </a:rPr>
              <a:t>信号量集解决读者</a:t>
            </a:r>
            <a:r>
              <a:rPr lang="en-US" altLang="zh-CN" sz="2400" b="1" dirty="0">
                <a:solidFill>
                  <a:srgbClr val="0000FF"/>
                </a:solidFill>
                <a:latin typeface="+mj-ea"/>
                <a:ea typeface="+mj-ea"/>
              </a:rPr>
              <a:t>—</a:t>
            </a:r>
            <a:r>
              <a:rPr lang="zh-CN" altLang="en-US" sz="2400" b="1" dirty="0">
                <a:solidFill>
                  <a:srgbClr val="0000FF"/>
                </a:solidFill>
                <a:latin typeface="+mj-ea"/>
                <a:ea typeface="+mj-ea"/>
              </a:rPr>
              <a:t>写者</a:t>
            </a:r>
            <a:r>
              <a:rPr lang="zh-CN" altLang="en-US" sz="2400" b="1" dirty="0" smtClean="0">
                <a:solidFill>
                  <a:srgbClr val="0000FF"/>
                </a:solidFill>
                <a:latin typeface="+mj-ea"/>
                <a:ea typeface="+mj-ea"/>
              </a:rPr>
              <a:t>问题</a:t>
            </a:r>
            <a:endParaRPr lang="zh-CN" altLang="en-US" sz="2400" b="1" dirty="0">
              <a:solidFill>
                <a:srgbClr val="0000FF"/>
              </a:solidFill>
              <a:latin typeface="+mj-ea"/>
              <a:ea typeface="+mj-ea"/>
            </a:endParaRPr>
          </a:p>
        </p:txBody>
      </p:sp>
      <p:sp>
        <p:nvSpPr>
          <p:cNvPr id="8" name="Rectangle 4">
            <a:extLst>
              <a:ext uri="{FF2B5EF4-FFF2-40B4-BE49-F238E27FC236}">
                <a16:creationId xmlns:a16="http://schemas.microsoft.com/office/drawing/2014/main" id="{C0B42C42-7883-E14F-8F60-4344426B7CF0}"/>
              </a:ext>
            </a:extLst>
          </p:cNvPr>
          <p:cNvSpPr txBox="1">
            <a:spLocks noChangeArrowheads="1"/>
          </p:cNvSpPr>
          <p:nvPr/>
        </p:nvSpPr>
        <p:spPr>
          <a:xfrm>
            <a:off x="1709046" y="1865178"/>
            <a:ext cx="4104215" cy="3780235"/>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a:lnSpc>
                <a:spcPct val="110000"/>
              </a:lnSpc>
              <a:spcBef>
                <a:spcPct val="0"/>
              </a:spcBef>
              <a:spcAft>
                <a:spcPct val="20000"/>
              </a:spcAft>
              <a:buFont typeface="Wingdings" charset="2"/>
              <a:buNone/>
              <a:defRPr/>
            </a:pPr>
            <a:r>
              <a:rPr lang="en-US" altLang="zh-CN" sz="1650" dirty="0" err="1">
                <a:latin typeface="+mj-ea"/>
                <a:ea typeface="+mj-ea"/>
              </a:rPr>
              <a:t>int</a:t>
            </a:r>
            <a:r>
              <a:rPr lang="en-US" altLang="zh-CN" sz="1650" dirty="0">
                <a:latin typeface="+mj-ea"/>
                <a:ea typeface="+mj-ea"/>
              </a:rPr>
              <a:t> RN;</a:t>
            </a:r>
          </a:p>
          <a:p>
            <a:pPr algn="just">
              <a:lnSpc>
                <a:spcPct val="110000"/>
              </a:lnSpc>
              <a:spcBef>
                <a:spcPct val="0"/>
              </a:spcBef>
              <a:spcAft>
                <a:spcPct val="20000"/>
              </a:spcAft>
              <a:buFont typeface="Wingdings" charset="2"/>
              <a:buNone/>
              <a:defRPr/>
            </a:pPr>
            <a:r>
              <a:rPr lang="en-US" altLang="zh-CN" sz="1650" dirty="0">
                <a:latin typeface="+mj-ea"/>
                <a:ea typeface="+mj-ea"/>
              </a:rPr>
              <a:t>Semaphore L=RN, mx=1;</a:t>
            </a:r>
          </a:p>
          <a:p>
            <a:pPr algn="just">
              <a:lnSpc>
                <a:spcPct val="110000"/>
              </a:lnSpc>
              <a:spcBef>
                <a:spcPct val="0"/>
              </a:spcBef>
              <a:spcAft>
                <a:spcPct val="20000"/>
              </a:spcAft>
              <a:buFont typeface="Wingdings" charset="2"/>
              <a:buNone/>
              <a:defRPr/>
            </a:pPr>
            <a:r>
              <a:rPr lang="en-US" altLang="zh-CN" sz="1650" dirty="0">
                <a:solidFill>
                  <a:srgbClr val="0070C0"/>
                </a:solidFill>
                <a:latin typeface="+mj-ea"/>
                <a:ea typeface="+mj-ea"/>
              </a:rPr>
              <a:t>//RN</a:t>
            </a:r>
            <a:r>
              <a:rPr lang="zh-CN" altLang="en-US" sz="1650" dirty="0">
                <a:solidFill>
                  <a:srgbClr val="0070C0"/>
                </a:solidFill>
                <a:latin typeface="+mj-ea"/>
                <a:ea typeface="+mj-ea"/>
              </a:rPr>
              <a:t>标示同时允许多少读进程存在</a:t>
            </a:r>
            <a:endParaRPr lang="en-US" altLang="zh-CN" sz="1650" dirty="0">
              <a:solidFill>
                <a:srgbClr val="0070C0"/>
              </a:solidFill>
              <a:latin typeface="+mj-ea"/>
              <a:ea typeface="+mj-ea"/>
            </a:endParaRPr>
          </a:p>
          <a:p>
            <a:pPr algn="just">
              <a:lnSpc>
                <a:spcPct val="110000"/>
              </a:lnSpc>
              <a:spcBef>
                <a:spcPct val="0"/>
              </a:spcBef>
              <a:spcAft>
                <a:spcPct val="20000"/>
              </a:spcAft>
              <a:buFont typeface="Wingdings" charset="2"/>
              <a:buNone/>
              <a:defRPr/>
            </a:pPr>
            <a:r>
              <a:rPr lang="en-US" altLang="zh-CN" sz="1650" dirty="0">
                <a:latin typeface="+mj-ea"/>
                <a:ea typeface="+mj-ea"/>
              </a:rPr>
              <a:t>void reader( ){</a:t>
            </a:r>
          </a:p>
          <a:p>
            <a:pPr algn="just">
              <a:lnSpc>
                <a:spcPct val="110000"/>
              </a:lnSpc>
              <a:spcBef>
                <a:spcPct val="0"/>
              </a:spcBef>
              <a:spcAft>
                <a:spcPct val="20000"/>
              </a:spcAft>
              <a:buFont typeface="Wingdings" charset="2"/>
              <a:buNone/>
              <a:defRPr/>
            </a:pPr>
            <a:r>
              <a:rPr lang="en-US" altLang="zh-CN" sz="1650" dirty="0">
                <a:latin typeface="+mj-ea"/>
                <a:ea typeface="+mj-ea"/>
              </a:rPr>
              <a:t>	   do{</a:t>
            </a:r>
          </a:p>
          <a:p>
            <a:pPr algn="just">
              <a:lnSpc>
                <a:spcPct val="110000"/>
              </a:lnSpc>
              <a:spcBef>
                <a:spcPct val="0"/>
              </a:spcBef>
              <a:spcAft>
                <a:spcPct val="20000"/>
              </a:spcAft>
              <a:buFont typeface="Wingdings" charset="2"/>
              <a:buNone/>
              <a:defRPr/>
            </a:pPr>
            <a:r>
              <a:rPr lang="en-US" altLang="zh-CN" sz="1650" dirty="0">
                <a:latin typeface="+mj-ea"/>
                <a:ea typeface="+mj-ea"/>
              </a:rPr>
              <a:t>              </a:t>
            </a:r>
            <a:r>
              <a:rPr lang="en-US" altLang="zh-CN" sz="1650" dirty="0" err="1">
                <a:solidFill>
                  <a:srgbClr val="FF0000"/>
                </a:solidFill>
                <a:latin typeface="+mj-ea"/>
                <a:ea typeface="+mj-ea"/>
              </a:rPr>
              <a:t>swait</a:t>
            </a:r>
            <a:r>
              <a:rPr lang="en-US" altLang="zh-CN" sz="1650" dirty="0">
                <a:solidFill>
                  <a:srgbClr val="FF0000"/>
                </a:solidFill>
                <a:latin typeface="+mj-ea"/>
                <a:ea typeface="+mj-ea"/>
              </a:rPr>
              <a:t>(L,1,1);</a:t>
            </a:r>
          </a:p>
          <a:p>
            <a:pPr algn="just">
              <a:lnSpc>
                <a:spcPct val="110000"/>
              </a:lnSpc>
              <a:spcBef>
                <a:spcPct val="0"/>
              </a:spcBef>
              <a:spcAft>
                <a:spcPct val="20000"/>
              </a:spcAft>
              <a:buFont typeface="Wingdings" charset="2"/>
              <a:buNone/>
              <a:defRPr/>
            </a:pPr>
            <a:r>
              <a:rPr lang="en-US" altLang="zh-CN" sz="1650" dirty="0">
                <a:solidFill>
                  <a:srgbClr val="FF0000"/>
                </a:solidFill>
                <a:latin typeface="+mj-ea"/>
                <a:ea typeface="+mj-ea"/>
              </a:rPr>
              <a:t>              </a:t>
            </a:r>
            <a:r>
              <a:rPr lang="en-US" altLang="zh-CN" sz="1650" dirty="0" err="1">
                <a:solidFill>
                  <a:srgbClr val="FF0000"/>
                </a:solidFill>
                <a:latin typeface="+mj-ea"/>
                <a:ea typeface="+mj-ea"/>
              </a:rPr>
              <a:t>swait</a:t>
            </a:r>
            <a:r>
              <a:rPr lang="en-US" altLang="zh-CN" sz="1650" dirty="0">
                <a:solidFill>
                  <a:srgbClr val="FF0000"/>
                </a:solidFill>
                <a:latin typeface="+mj-ea"/>
                <a:ea typeface="+mj-ea"/>
              </a:rPr>
              <a:t>(mx,1,0);</a:t>
            </a:r>
          </a:p>
          <a:p>
            <a:pPr algn="just">
              <a:lnSpc>
                <a:spcPct val="110000"/>
              </a:lnSpc>
              <a:spcBef>
                <a:spcPct val="0"/>
              </a:spcBef>
              <a:spcAft>
                <a:spcPct val="20000"/>
              </a:spcAft>
              <a:buFont typeface="Wingdings" charset="2"/>
              <a:buNone/>
              <a:defRPr/>
            </a:pPr>
            <a:r>
              <a:rPr lang="en-US" altLang="zh-CN" sz="1650" dirty="0">
                <a:latin typeface="+mj-ea"/>
                <a:ea typeface="+mj-ea"/>
              </a:rPr>
              <a:t>                   …</a:t>
            </a:r>
          </a:p>
          <a:p>
            <a:pPr algn="just">
              <a:lnSpc>
                <a:spcPct val="110000"/>
              </a:lnSpc>
              <a:spcBef>
                <a:spcPct val="0"/>
              </a:spcBef>
              <a:spcAft>
                <a:spcPct val="20000"/>
              </a:spcAft>
              <a:buFont typeface="Wingdings" charset="2"/>
              <a:buNone/>
              <a:defRPr/>
            </a:pPr>
            <a:r>
              <a:rPr lang="en-US" altLang="zh-CN" sz="1650" dirty="0">
                <a:latin typeface="+mj-ea"/>
                <a:ea typeface="+mj-ea"/>
              </a:rPr>
              <a:t> 	        perform read operation;</a:t>
            </a:r>
          </a:p>
          <a:p>
            <a:pPr algn="just">
              <a:lnSpc>
                <a:spcPct val="110000"/>
              </a:lnSpc>
              <a:spcBef>
                <a:spcPct val="0"/>
              </a:spcBef>
              <a:spcAft>
                <a:spcPct val="20000"/>
              </a:spcAft>
              <a:buFont typeface="Wingdings" charset="2"/>
              <a:buNone/>
              <a:defRPr/>
            </a:pPr>
            <a:r>
              <a:rPr lang="en-US" altLang="zh-CN" sz="1650" dirty="0">
                <a:latin typeface="+mj-ea"/>
                <a:ea typeface="+mj-ea"/>
              </a:rPr>
              <a:t>		        …</a:t>
            </a:r>
          </a:p>
          <a:p>
            <a:pPr algn="just">
              <a:lnSpc>
                <a:spcPct val="110000"/>
              </a:lnSpc>
              <a:spcBef>
                <a:spcPct val="0"/>
              </a:spcBef>
              <a:spcAft>
                <a:spcPct val="20000"/>
              </a:spcAft>
              <a:buFont typeface="Wingdings" charset="2"/>
              <a:buNone/>
              <a:defRPr/>
            </a:pPr>
            <a:r>
              <a:rPr lang="en-US" altLang="zh-CN" sz="1650" dirty="0">
                <a:latin typeface="+mj-ea"/>
                <a:ea typeface="+mj-ea"/>
              </a:rPr>
              <a:t>	         </a:t>
            </a:r>
            <a:r>
              <a:rPr lang="en-US" altLang="zh-CN" sz="1650" dirty="0" err="1">
                <a:solidFill>
                  <a:srgbClr val="FF0000"/>
                </a:solidFill>
                <a:latin typeface="+mj-ea"/>
                <a:ea typeface="+mj-ea"/>
              </a:rPr>
              <a:t>ssignal</a:t>
            </a:r>
            <a:r>
              <a:rPr lang="en-US" altLang="zh-CN" sz="1650" dirty="0">
                <a:solidFill>
                  <a:srgbClr val="FF0000"/>
                </a:solidFill>
                <a:latin typeface="+mj-ea"/>
                <a:ea typeface="+mj-ea"/>
              </a:rPr>
              <a:t>(L,1);</a:t>
            </a:r>
          </a:p>
          <a:p>
            <a:pPr algn="just">
              <a:lnSpc>
                <a:spcPct val="110000"/>
              </a:lnSpc>
              <a:spcBef>
                <a:spcPct val="0"/>
              </a:spcBef>
              <a:spcAft>
                <a:spcPct val="20000"/>
              </a:spcAft>
              <a:buFont typeface="Wingdings" charset="2"/>
              <a:buNone/>
              <a:defRPr/>
            </a:pPr>
            <a:r>
              <a:rPr lang="en-US" altLang="zh-CN" sz="1650" dirty="0">
                <a:latin typeface="+mj-ea"/>
                <a:ea typeface="+mj-ea"/>
              </a:rPr>
              <a:t>        }while(TRUE);</a:t>
            </a:r>
          </a:p>
          <a:p>
            <a:pPr algn="just">
              <a:lnSpc>
                <a:spcPct val="110000"/>
              </a:lnSpc>
              <a:spcBef>
                <a:spcPct val="0"/>
              </a:spcBef>
              <a:spcAft>
                <a:spcPct val="20000"/>
              </a:spcAft>
              <a:buFont typeface="Wingdings" charset="2"/>
              <a:buNone/>
              <a:defRPr/>
            </a:pPr>
            <a:r>
              <a:rPr lang="en-US" altLang="zh-CN" sz="1650" dirty="0">
                <a:latin typeface="+mj-ea"/>
                <a:ea typeface="+mj-ea"/>
              </a:rPr>
              <a:t>}//end reader</a:t>
            </a:r>
          </a:p>
        </p:txBody>
      </p:sp>
      <p:sp>
        <p:nvSpPr>
          <p:cNvPr id="9" name="Rectangle 6">
            <a:extLst>
              <a:ext uri="{FF2B5EF4-FFF2-40B4-BE49-F238E27FC236}">
                <a16:creationId xmlns:a16="http://schemas.microsoft.com/office/drawing/2014/main" id="{175C23B2-20EC-0A41-98C4-65591133ABA8}"/>
              </a:ext>
            </a:extLst>
          </p:cNvPr>
          <p:cNvSpPr>
            <a:spLocks noChangeArrowheads="1"/>
          </p:cNvSpPr>
          <p:nvPr/>
        </p:nvSpPr>
        <p:spPr bwMode="auto">
          <a:xfrm>
            <a:off x="6575322" y="1865178"/>
            <a:ext cx="391949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just" eaLnBrk="1" hangingPunct="1">
              <a:spcAft>
                <a:spcPct val="20000"/>
              </a:spcAft>
              <a:buFont typeface="Wingdings" charset="2"/>
              <a:buNone/>
              <a:defRPr/>
            </a:pPr>
            <a:r>
              <a:rPr lang="en-US" altLang="zh-CN" sz="1650" b="1" dirty="0">
                <a:latin typeface="+mj-ea"/>
                <a:ea typeface="+mj-ea"/>
              </a:rPr>
              <a:t> void writer( ){</a:t>
            </a:r>
          </a:p>
          <a:p>
            <a:pPr algn="just" eaLnBrk="1" hangingPunct="1">
              <a:spcAft>
                <a:spcPct val="20000"/>
              </a:spcAft>
              <a:buFont typeface="Wingdings" charset="2"/>
              <a:buNone/>
              <a:defRPr/>
            </a:pPr>
            <a:r>
              <a:rPr lang="en-US" altLang="zh-CN" sz="1650" b="1" dirty="0">
                <a:latin typeface="+mj-ea"/>
                <a:ea typeface="+mj-ea"/>
              </a:rPr>
              <a:t>        do{</a:t>
            </a:r>
          </a:p>
          <a:p>
            <a:pPr algn="just" eaLnBrk="1" hangingPunct="1">
              <a:spcAft>
                <a:spcPct val="20000"/>
              </a:spcAft>
              <a:buFont typeface="Wingdings" charset="2"/>
              <a:buNone/>
              <a:defRPr/>
            </a:pPr>
            <a:r>
              <a:rPr lang="en-US" altLang="zh-CN" sz="1650" b="1" dirty="0">
                <a:latin typeface="+mj-ea"/>
                <a:ea typeface="+mj-ea"/>
              </a:rPr>
              <a:t>             </a:t>
            </a:r>
            <a:r>
              <a:rPr lang="en-US" altLang="zh-CN" sz="1650" b="1" dirty="0" err="1">
                <a:solidFill>
                  <a:srgbClr val="FF0000"/>
                </a:solidFill>
                <a:latin typeface="+mj-ea"/>
                <a:ea typeface="+mj-ea"/>
              </a:rPr>
              <a:t>swait</a:t>
            </a:r>
            <a:r>
              <a:rPr lang="en-US" altLang="zh-CN" sz="1650" b="1" dirty="0">
                <a:solidFill>
                  <a:srgbClr val="FF0000"/>
                </a:solidFill>
                <a:latin typeface="+mj-ea"/>
                <a:ea typeface="+mj-ea"/>
              </a:rPr>
              <a:t>(mx,1,1; L,RN,0);</a:t>
            </a:r>
          </a:p>
          <a:p>
            <a:pPr algn="just" eaLnBrk="1" hangingPunct="1">
              <a:spcAft>
                <a:spcPct val="20000"/>
              </a:spcAft>
              <a:buFont typeface="Wingdings" charset="2"/>
              <a:buNone/>
              <a:defRPr/>
            </a:pPr>
            <a:r>
              <a:rPr lang="en-US" altLang="zh-CN" sz="1650" b="1" dirty="0">
                <a:latin typeface="+mj-ea"/>
                <a:ea typeface="+mj-ea"/>
              </a:rPr>
              <a:t>             perform write operation;</a:t>
            </a:r>
          </a:p>
          <a:p>
            <a:pPr algn="just" eaLnBrk="1" hangingPunct="1">
              <a:spcAft>
                <a:spcPct val="20000"/>
              </a:spcAft>
              <a:buFont typeface="Wingdings" charset="2"/>
              <a:buNone/>
              <a:defRPr/>
            </a:pPr>
            <a:r>
              <a:rPr lang="en-US" altLang="zh-CN" sz="1650" b="1" dirty="0">
                <a:latin typeface="+mj-ea"/>
                <a:ea typeface="+mj-ea"/>
              </a:rPr>
              <a:t>             </a:t>
            </a:r>
            <a:r>
              <a:rPr lang="en-US" altLang="zh-CN" sz="1650" b="1" dirty="0" err="1">
                <a:solidFill>
                  <a:srgbClr val="FF0000"/>
                </a:solidFill>
                <a:latin typeface="+mj-ea"/>
                <a:ea typeface="+mj-ea"/>
              </a:rPr>
              <a:t>ssignal</a:t>
            </a:r>
            <a:r>
              <a:rPr lang="en-US" altLang="zh-CN" sz="1650" b="1" dirty="0">
                <a:solidFill>
                  <a:srgbClr val="FF0000"/>
                </a:solidFill>
                <a:latin typeface="+mj-ea"/>
                <a:ea typeface="+mj-ea"/>
              </a:rPr>
              <a:t>(mx, 1);</a:t>
            </a:r>
          </a:p>
          <a:p>
            <a:pPr algn="just" eaLnBrk="1" hangingPunct="1">
              <a:spcAft>
                <a:spcPct val="20000"/>
              </a:spcAft>
              <a:buFont typeface="Wingdings" charset="2"/>
              <a:buNone/>
              <a:defRPr/>
            </a:pPr>
            <a:r>
              <a:rPr lang="en-US" altLang="zh-CN" sz="1650" b="1" dirty="0">
                <a:latin typeface="+mj-ea"/>
                <a:ea typeface="+mj-ea"/>
              </a:rPr>
              <a:t>        }while(TRUE);</a:t>
            </a:r>
          </a:p>
          <a:p>
            <a:pPr algn="just" eaLnBrk="1" hangingPunct="1">
              <a:spcAft>
                <a:spcPct val="20000"/>
              </a:spcAft>
              <a:buFont typeface="Wingdings" charset="2"/>
              <a:buNone/>
              <a:defRPr/>
            </a:pPr>
            <a:r>
              <a:rPr lang="en-US" altLang="zh-CN" sz="1650" b="1" dirty="0">
                <a:latin typeface="+mj-ea"/>
                <a:ea typeface="+mj-ea"/>
              </a:rPr>
              <a:t> } //end writer</a:t>
            </a:r>
          </a:p>
          <a:p>
            <a:pPr algn="just" eaLnBrk="1" hangingPunct="1">
              <a:spcAft>
                <a:spcPct val="20000"/>
              </a:spcAft>
              <a:buFont typeface="Wingdings" charset="2"/>
              <a:buNone/>
              <a:defRPr/>
            </a:pPr>
            <a:endParaRPr lang="en-US" altLang="zh-CN" sz="1650" b="1" dirty="0">
              <a:latin typeface="+mj-ea"/>
              <a:ea typeface="+mj-ea"/>
            </a:endParaRPr>
          </a:p>
        </p:txBody>
      </p:sp>
      <p:sp>
        <p:nvSpPr>
          <p:cNvPr id="10" name="Rectangle 6">
            <a:extLst>
              <a:ext uri="{FF2B5EF4-FFF2-40B4-BE49-F238E27FC236}">
                <a16:creationId xmlns:a16="http://schemas.microsoft.com/office/drawing/2014/main" id="{8E03B9FD-3F44-574E-8F03-30E81243FB6C}"/>
              </a:ext>
            </a:extLst>
          </p:cNvPr>
          <p:cNvSpPr>
            <a:spLocks noChangeArrowheads="1"/>
          </p:cNvSpPr>
          <p:nvPr/>
        </p:nvSpPr>
        <p:spPr bwMode="auto">
          <a:xfrm>
            <a:off x="6575322" y="5082026"/>
            <a:ext cx="3257550" cy="1416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just">
              <a:lnSpc>
                <a:spcPts val="1500"/>
              </a:lnSpc>
              <a:spcAft>
                <a:spcPct val="20000"/>
              </a:spcAft>
              <a:buNone/>
              <a:defRPr/>
            </a:pPr>
            <a:r>
              <a:rPr lang="en-US" altLang="zh-CN" sz="1650" b="1" dirty="0">
                <a:latin typeface="+mj-ea"/>
                <a:ea typeface="+mj-ea"/>
              </a:rPr>
              <a:t> void main( ){</a:t>
            </a:r>
          </a:p>
          <a:p>
            <a:pPr algn="just">
              <a:lnSpc>
                <a:spcPts val="1500"/>
              </a:lnSpc>
              <a:spcAft>
                <a:spcPct val="20000"/>
              </a:spcAft>
              <a:buNone/>
              <a:defRPr/>
            </a:pPr>
            <a:r>
              <a:rPr lang="en-US" altLang="zh-CN" sz="1650" b="1" dirty="0">
                <a:latin typeface="+mj-ea"/>
                <a:ea typeface="+mj-ea"/>
              </a:rPr>
              <a:t>    </a:t>
            </a:r>
            <a:r>
              <a:rPr lang="en-US" altLang="zh-CN" sz="1650" b="1" dirty="0" err="1">
                <a:latin typeface="+mj-ea"/>
                <a:ea typeface="+mj-ea"/>
              </a:rPr>
              <a:t>cobegin</a:t>
            </a:r>
            <a:endParaRPr lang="en-US" altLang="zh-CN" sz="1650" b="1" dirty="0">
              <a:latin typeface="+mj-ea"/>
              <a:ea typeface="+mj-ea"/>
            </a:endParaRPr>
          </a:p>
          <a:p>
            <a:pPr algn="just">
              <a:lnSpc>
                <a:spcPts val="1500"/>
              </a:lnSpc>
              <a:spcAft>
                <a:spcPct val="20000"/>
              </a:spcAft>
              <a:buNone/>
              <a:defRPr/>
            </a:pPr>
            <a:r>
              <a:rPr lang="en-US" altLang="zh-CN" sz="1650" b="1" dirty="0">
                <a:latin typeface="+mj-ea"/>
                <a:ea typeface="+mj-ea"/>
              </a:rPr>
              <a:t>       </a:t>
            </a:r>
            <a:r>
              <a:rPr lang="en-US" altLang="zh-CN" sz="1650" b="1">
                <a:latin typeface="+mj-ea"/>
                <a:ea typeface="+mj-ea"/>
              </a:rPr>
              <a:t>reader</a:t>
            </a:r>
            <a:r>
              <a:rPr lang="en-US" altLang="zh-CN" sz="1650" b="1" smtClean="0">
                <a:latin typeface="+mj-ea"/>
                <a:ea typeface="+mj-ea"/>
              </a:rPr>
              <a:t>( ); </a:t>
            </a:r>
            <a:r>
              <a:rPr lang="en-US" altLang="zh-CN" sz="1650" b="1">
                <a:latin typeface="+mj-ea"/>
                <a:ea typeface="+mj-ea"/>
              </a:rPr>
              <a:t>writer</a:t>
            </a:r>
            <a:r>
              <a:rPr lang="en-US" altLang="zh-CN" sz="1650" b="1" smtClean="0">
                <a:latin typeface="+mj-ea"/>
                <a:ea typeface="+mj-ea"/>
              </a:rPr>
              <a:t>( );</a:t>
            </a:r>
            <a:endParaRPr lang="en-US" altLang="zh-CN" sz="1650" b="1" dirty="0">
              <a:latin typeface="+mj-ea"/>
              <a:ea typeface="+mj-ea"/>
            </a:endParaRPr>
          </a:p>
          <a:p>
            <a:pPr algn="just">
              <a:lnSpc>
                <a:spcPts val="1500"/>
              </a:lnSpc>
              <a:spcAft>
                <a:spcPct val="20000"/>
              </a:spcAft>
              <a:buNone/>
              <a:defRPr/>
            </a:pPr>
            <a:r>
              <a:rPr lang="en-US" altLang="zh-CN" sz="1650" b="1" dirty="0">
                <a:latin typeface="+mj-ea"/>
                <a:ea typeface="+mj-ea"/>
              </a:rPr>
              <a:t>    </a:t>
            </a:r>
            <a:r>
              <a:rPr lang="en-US" altLang="zh-CN" sz="1650" b="1" dirty="0" err="1">
                <a:latin typeface="+mj-ea"/>
                <a:ea typeface="+mj-ea"/>
              </a:rPr>
              <a:t>coedn</a:t>
            </a:r>
            <a:endParaRPr lang="en-US" altLang="zh-CN" sz="1650" b="1" dirty="0">
              <a:latin typeface="+mj-ea"/>
              <a:ea typeface="+mj-ea"/>
            </a:endParaRPr>
          </a:p>
          <a:p>
            <a:pPr algn="just">
              <a:lnSpc>
                <a:spcPts val="1500"/>
              </a:lnSpc>
              <a:spcAft>
                <a:spcPct val="20000"/>
              </a:spcAft>
              <a:buNone/>
              <a:defRPr/>
            </a:pPr>
            <a:r>
              <a:rPr lang="en-US" altLang="zh-CN" sz="1650" b="1" dirty="0">
                <a:latin typeface="+mj-ea"/>
                <a:ea typeface="+mj-ea"/>
              </a:rPr>
              <a:t>}</a:t>
            </a:r>
          </a:p>
        </p:txBody>
      </p:sp>
      <p:sp>
        <p:nvSpPr>
          <p:cNvPr id="11" name="Rectangle 4">
            <a:extLst>
              <a:ext uri="{FF2B5EF4-FFF2-40B4-BE49-F238E27FC236}">
                <a16:creationId xmlns:a16="http://schemas.microsoft.com/office/drawing/2014/main" id="{19318EA9-4147-C640-8F74-97C0384A0CEB}"/>
              </a:ext>
            </a:extLst>
          </p:cNvPr>
          <p:cNvSpPr>
            <a:spLocks noChangeArrowheads="1"/>
          </p:cNvSpPr>
          <p:nvPr/>
        </p:nvSpPr>
        <p:spPr bwMode="auto">
          <a:xfrm>
            <a:off x="7920363" y="366370"/>
            <a:ext cx="4033949"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2.5.3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读者 </a:t>
            </a:r>
            <a:r>
              <a:rPr lang="en-US" altLang="zh-CN" sz="2800" b="1" dirty="0">
                <a:solidFill>
                  <a:srgbClr val="4A66AC">
                    <a:lumMod val="75000"/>
                  </a:srgbClr>
                </a:solidFill>
                <a:latin typeface="微软雅黑" panose="020B0503020204020204" pitchFamily="34" charset="-122"/>
                <a:ea typeface="微软雅黑" panose="020B0503020204020204" pitchFamily="34" charset="-122"/>
              </a:rPr>
              <a:t>—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写者问题</a:t>
            </a:r>
          </a:p>
        </p:txBody>
      </p:sp>
      <p:sp>
        <p:nvSpPr>
          <p:cNvPr id="12" name="Rectangle 5">
            <a:extLst>
              <a:ext uri="{FF2B5EF4-FFF2-40B4-BE49-F238E27FC236}">
                <a16:creationId xmlns:a16="http://schemas.microsoft.com/office/drawing/2014/main" id="{043A2A6B-E801-3041-8FEC-BAFD269A067A}"/>
              </a:ext>
            </a:extLst>
          </p:cNvPr>
          <p:cNvSpPr>
            <a:spLocks noChangeArrowheads="1"/>
          </p:cNvSpPr>
          <p:nvPr/>
        </p:nvSpPr>
        <p:spPr bwMode="auto">
          <a:xfrm>
            <a:off x="1466224" y="366370"/>
            <a:ext cx="45898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2.5 </a:t>
            </a:r>
            <a:r>
              <a:rPr kumimoji="1" lang="zh-CN" altLang="en-US" b="1" dirty="0">
                <a:solidFill>
                  <a:srgbClr val="242852"/>
                </a:solidFill>
                <a:latin typeface="微软雅黑" panose="020B0503020204020204" pitchFamily="34" charset="-122"/>
                <a:ea typeface="微软雅黑" panose="020B0503020204020204" pitchFamily="34" charset="-122"/>
              </a:rPr>
              <a:t>经典进程同步问题 </a:t>
            </a:r>
          </a:p>
        </p:txBody>
      </p:sp>
    </p:spTree>
    <p:extLst>
      <p:ext uri="{BB962C8B-B14F-4D97-AF65-F5344CB8AC3E}">
        <p14:creationId xmlns:p14="http://schemas.microsoft.com/office/powerpoint/2010/main" val="385583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85844" y="718845"/>
            <a:ext cx="2532869" cy="1170653"/>
          </a:xfrm>
        </p:spPr>
        <p:txBody>
          <a:bodyPr>
            <a:normAutofit/>
          </a:bodyPr>
          <a:lstStyle/>
          <a:p>
            <a:pPr algn="ctr"/>
            <a:r>
              <a:rPr lang="zh-CN" altLang="en-US" sz="3200" dirty="0">
                <a:sym typeface="+mn-lt"/>
              </a:rPr>
              <a:t>第二章</a:t>
            </a:r>
          </a:p>
        </p:txBody>
      </p:sp>
      <p:sp>
        <p:nvSpPr>
          <p:cNvPr id="6" name="标题 3">
            <a:extLst>
              <a:ext uri="{FF2B5EF4-FFF2-40B4-BE49-F238E27FC236}">
                <a16:creationId xmlns:a16="http://schemas.microsoft.com/office/drawing/2014/main" id="{BE173D91-303A-5B4E-ABE3-7DE679C17721}"/>
              </a:ext>
            </a:extLst>
          </p:cNvPr>
          <p:cNvSpPr txBox="1">
            <a:spLocks/>
          </p:cNvSpPr>
          <p:nvPr/>
        </p:nvSpPr>
        <p:spPr>
          <a:xfrm>
            <a:off x="2762363" y="2646293"/>
            <a:ext cx="579830" cy="2908347"/>
          </a:xfrm>
          <a:prstGeom prst="rect">
            <a:avLst/>
          </a:prstGeom>
        </p:spPr>
        <p:txBody>
          <a:bodyPr rtlCol="0" anchor="t">
            <a:normAutofit lnSpcReduction="10000"/>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defRPr/>
            </a:pPr>
            <a:r>
              <a:rPr lang="zh-CN" altLang="en-US" dirty="0">
                <a:solidFill>
                  <a:prstClr val="white"/>
                </a:solidFill>
                <a:sym typeface="+mn-lt"/>
              </a:rPr>
              <a:t>进程管理</a:t>
            </a:r>
          </a:p>
        </p:txBody>
      </p:sp>
      <p:sp>
        <p:nvSpPr>
          <p:cNvPr id="10" name="Rectangle 3">
            <a:extLst>
              <a:ext uri="{FF2B5EF4-FFF2-40B4-BE49-F238E27FC236}">
                <a16:creationId xmlns:a16="http://schemas.microsoft.com/office/drawing/2014/main" id="{F6EA0FF5-3DEA-A54A-A4A3-2E4459FAD9D1}"/>
              </a:ext>
            </a:extLst>
          </p:cNvPr>
          <p:cNvSpPr txBox="1">
            <a:spLocks noChangeArrowheads="1"/>
          </p:cNvSpPr>
          <p:nvPr/>
        </p:nvSpPr>
        <p:spPr>
          <a:xfrm>
            <a:off x="5535700" y="718844"/>
            <a:ext cx="4681924" cy="5509678"/>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20000"/>
              </a:lnSpc>
              <a:buClr>
                <a:srgbClr val="4A66AC">
                  <a:lumMod val="75000"/>
                </a:srgbClr>
              </a:buClr>
              <a:buNone/>
              <a:defRPr/>
            </a:pPr>
            <a:r>
              <a:rPr lang="en-US" altLang="zh-CN" sz="2800" b="1" dirty="0"/>
              <a:t>2.1 </a:t>
            </a:r>
            <a:r>
              <a:rPr lang="zh-CN" altLang="en-US" sz="2800" b="1" dirty="0"/>
              <a:t>前趋图和程序执行</a:t>
            </a:r>
          </a:p>
          <a:p>
            <a:pPr marL="0" indent="0">
              <a:lnSpc>
                <a:spcPct val="120000"/>
              </a:lnSpc>
              <a:buClr>
                <a:srgbClr val="4A66AC">
                  <a:lumMod val="75000"/>
                </a:srgbClr>
              </a:buClr>
              <a:buNone/>
              <a:defRPr/>
            </a:pPr>
            <a:r>
              <a:rPr lang="en-US" altLang="zh-CN" sz="2800" b="1" dirty="0">
                <a:solidFill>
                  <a:prstClr val="black"/>
                </a:solidFill>
              </a:rPr>
              <a:t>2.2 </a:t>
            </a:r>
            <a:r>
              <a:rPr lang="zh-CN" altLang="en-US" sz="2800" b="1" dirty="0">
                <a:solidFill>
                  <a:prstClr val="black"/>
                </a:solidFill>
              </a:rPr>
              <a:t>进程的描述</a:t>
            </a:r>
          </a:p>
          <a:p>
            <a:pPr marL="0" indent="0">
              <a:lnSpc>
                <a:spcPct val="120000"/>
              </a:lnSpc>
              <a:buClr>
                <a:srgbClr val="4A66AC">
                  <a:lumMod val="75000"/>
                </a:srgbClr>
              </a:buClr>
              <a:buNone/>
              <a:defRPr/>
            </a:pPr>
            <a:r>
              <a:rPr lang="en-US" altLang="zh-CN" sz="2800" b="1" dirty="0">
                <a:solidFill>
                  <a:prstClr val="black"/>
                </a:solidFill>
              </a:rPr>
              <a:t>2.3 </a:t>
            </a:r>
            <a:r>
              <a:rPr lang="zh-CN" altLang="en-US" sz="2800" b="1" dirty="0">
                <a:solidFill>
                  <a:prstClr val="black"/>
                </a:solidFill>
              </a:rPr>
              <a:t>进程控制</a:t>
            </a:r>
          </a:p>
          <a:p>
            <a:pPr marL="0" indent="0">
              <a:lnSpc>
                <a:spcPct val="120000"/>
              </a:lnSpc>
              <a:buClr>
                <a:srgbClr val="4A66AC">
                  <a:lumMod val="75000"/>
                </a:srgbClr>
              </a:buClr>
              <a:buNone/>
              <a:defRPr/>
            </a:pPr>
            <a:r>
              <a:rPr lang="en-US" altLang="zh-CN" sz="2800" b="1" dirty="0">
                <a:solidFill>
                  <a:prstClr val="black"/>
                </a:solidFill>
              </a:rPr>
              <a:t>2.4 </a:t>
            </a:r>
            <a:r>
              <a:rPr lang="zh-CN" altLang="en-US" sz="2800" b="1" dirty="0">
                <a:solidFill>
                  <a:prstClr val="black"/>
                </a:solidFill>
              </a:rPr>
              <a:t>进程同步</a:t>
            </a:r>
          </a:p>
          <a:p>
            <a:pPr marL="0" indent="0">
              <a:lnSpc>
                <a:spcPct val="120000"/>
              </a:lnSpc>
              <a:buClr>
                <a:srgbClr val="4A66AC">
                  <a:lumMod val="75000"/>
                </a:srgbClr>
              </a:buClr>
              <a:buNone/>
              <a:defRPr/>
            </a:pPr>
            <a:r>
              <a:rPr lang="en-US" altLang="zh-CN" sz="2800" b="1" dirty="0">
                <a:solidFill>
                  <a:prstClr val="black"/>
                </a:solidFill>
              </a:rPr>
              <a:t>2.5 </a:t>
            </a:r>
            <a:r>
              <a:rPr lang="zh-CN" altLang="en-US" sz="2800" b="1" dirty="0">
                <a:solidFill>
                  <a:prstClr val="black"/>
                </a:solidFill>
              </a:rPr>
              <a:t>经典进程的同步问题</a:t>
            </a:r>
          </a:p>
          <a:p>
            <a:pPr marL="0" indent="0">
              <a:lnSpc>
                <a:spcPct val="120000"/>
              </a:lnSpc>
              <a:buClr>
                <a:srgbClr val="4A66AC">
                  <a:lumMod val="75000"/>
                </a:srgbClr>
              </a:buClr>
              <a:buNone/>
              <a:defRPr/>
            </a:pPr>
            <a:r>
              <a:rPr lang="en-US" altLang="zh-CN" sz="2800" b="1" dirty="0">
                <a:solidFill>
                  <a:srgbClr val="FF0000"/>
                </a:solidFill>
              </a:rPr>
              <a:t>2.6 </a:t>
            </a:r>
            <a:r>
              <a:rPr lang="zh-CN" altLang="en-US" sz="2800" b="1" dirty="0">
                <a:solidFill>
                  <a:srgbClr val="FF0000"/>
                </a:solidFill>
              </a:rPr>
              <a:t>进程通信</a:t>
            </a:r>
            <a:endParaRPr lang="en-US" altLang="zh-CN" sz="2800" b="1" dirty="0">
              <a:solidFill>
                <a:srgbClr val="FF0000"/>
              </a:solidFill>
            </a:endParaRPr>
          </a:p>
          <a:p>
            <a:pPr marL="0" indent="0">
              <a:lnSpc>
                <a:spcPct val="120000"/>
              </a:lnSpc>
              <a:buClr>
                <a:srgbClr val="4A66AC">
                  <a:lumMod val="75000"/>
                </a:srgbClr>
              </a:buClr>
              <a:buNone/>
              <a:defRPr/>
            </a:pPr>
            <a:r>
              <a:rPr lang="en-US" altLang="zh-CN" sz="2800" b="1" dirty="0">
                <a:solidFill>
                  <a:prstClr val="black"/>
                </a:solidFill>
              </a:rPr>
              <a:t>2.7</a:t>
            </a:r>
            <a:r>
              <a:rPr lang="zh-CN" altLang="en-US" sz="2800" b="1" dirty="0">
                <a:solidFill>
                  <a:prstClr val="black"/>
                </a:solidFill>
              </a:rPr>
              <a:t> 线程与线程控制</a:t>
            </a:r>
          </a:p>
        </p:txBody>
      </p:sp>
    </p:spTree>
    <p:custDataLst>
      <p:tags r:id="rId1"/>
    </p:custDataLst>
    <p:extLst>
      <p:ext uri="{BB962C8B-B14F-4D97-AF65-F5344CB8AC3E}">
        <p14:creationId xmlns:p14="http://schemas.microsoft.com/office/powerpoint/2010/main" val="3270889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10220" y="284096"/>
            <a:ext cx="3027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smtClean="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
        <p:nvSpPr>
          <p:cNvPr id="3" name="矩形 2"/>
          <p:cNvSpPr/>
          <p:nvPr/>
        </p:nvSpPr>
        <p:spPr>
          <a:xfrm>
            <a:off x="1510220" y="1104518"/>
            <a:ext cx="8471980" cy="2774606"/>
          </a:xfrm>
          <a:prstGeom prst="rect">
            <a:avLst/>
          </a:prstGeom>
        </p:spPr>
        <p:txBody>
          <a:bodyPr wrap="square">
            <a:spAutoFit/>
          </a:bodyPr>
          <a:lstStyle/>
          <a:p>
            <a:pPr>
              <a:lnSpc>
                <a:spcPct val="150000"/>
              </a:lnSpc>
              <a:spcBef>
                <a:spcPct val="40000"/>
              </a:spcBef>
              <a:buClr>
                <a:schemeClr val="bg2">
                  <a:lumMod val="25000"/>
                </a:schemeClr>
              </a:buClr>
              <a:buFont typeface="Wingdings" charset="2"/>
              <a:buChar char="n"/>
              <a:defRPr/>
            </a:pPr>
            <a:r>
              <a:rPr lang="zh-CN" altLang="en-US" sz="2100" b="1" dirty="0">
                <a:latin typeface="+mj-ea"/>
                <a:ea typeface="+mj-ea"/>
              </a:rPr>
              <a:t>进程通信</a:t>
            </a:r>
            <a:r>
              <a:rPr lang="en-US" altLang="zh-CN" sz="2100" b="1" dirty="0">
                <a:latin typeface="+mj-ea"/>
                <a:ea typeface="+mj-ea"/>
              </a:rPr>
              <a:t>——</a:t>
            </a:r>
            <a:r>
              <a:rPr lang="zh-CN" altLang="en-US" sz="2100" b="1" dirty="0">
                <a:latin typeface="+mj-ea"/>
                <a:ea typeface="+mj-ea"/>
              </a:rPr>
              <a:t>是指进程之间的信息交换。</a:t>
            </a:r>
          </a:p>
          <a:p>
            <a:pPr>
              <a:lnSpc>
                <a:spcPct val="150000"/>
              </a:lnSpc>
              <a:spcBef>
                <a:spcPct val="40000"/>
              </a:spcBef>
              <a:buClr>
                <a:schemeClr val="bg2">
                  <a:lumMod val="25000"/>
                </a:schemeClr>
              </a:buClr>
              <a:buFont typeface="Wingdings" charset="2"/>
              <a:buChar char="n"/>
              <a:defRPr/>
            </a:pPr>
            <a:r>
              <a:rPr lang="zh-CN" altLang="en-US" sz="2100" b="1" dirty="0">
                <a:solidFill>
                  <a:srgbClr val="0000CC"/>
                </a:solidFill>
                <a:latin typeface="+mj-ea"/>
                <a:ea typeface="+mj-ea"/>
              </a:rPr>
              <a:t>进程通信分为两类：</a:t>
            </a:r>
          </a:p>
          <a:p>
            <a:pPr>
              <a:lnSpc>
                <a:spcPct val="150000"/>
              </a:lnSpc>
              <a:spcBef>
                <a:spcPct val="40000"/>
              </a:spcBef>
              <a:defRPr/>
            </a:pPr>
            <a:r>
              <a:rPr lang="zh-CN" altLang="en-US" sz="2100" b="1" dirty="0">
                <a:latin typeface="+mj-ea"/>
                <a:ea typeface="+mj-ea"/>
              </a:rPr>
              <a:t>（</a:t>
            </a:r>
            <a:r>
              <a:rPr lang="en-US" altLang="zh-CN" sz="2100" b="1" dirty="0">
                <a:latin typeface="+mj-ea"/>
                <a:ea typeface="+mj-ea"/>
              </a:rPr>
              <a:t>1</a:t>
            </a:r>
            <a:r>
              <a:rPr lang="zh-CN" altLang="en-US" sz="2100" b="1" dirty="0">
                <a:latin typeface="+mj-ea"/>
                <a:ea typeface="+mj-ea"/>
              </a:rPr>
              <a:t>）低级通信：信号量机制缺点：</a:t>
            </a:r>
            <a:endParaRPr lang="en-US" altLang="zh-CN" sz="2100" b="1" dirty="0">
              <a:latin typeface="+mj-ea"/>
              <a:ea typeface="+mj-ea"/>
            </a:endParaRPr>
          </a:p>
          <a:p>
            <a:pPr marL="457200" indent="31750">
              <a:lnSpc>
                <a:spcPct val="150000"/>
              </a:lnSpc>
              <a:buFont typeface="+mj-ea"/>
              <a:buAutoNum type="circleNumDbPlain"/>
              <a:defRPr/>
            </a:pPr>
            <a:r>
              <a:rPr lang="zh-CN" altLang="en-US" sz="2100" b="1" dirty="0">
                <a:latin typeface="+mj-ea"/>
                <a:ea typeface="+mj-ea"/>
              </a:rPr>
              <a:t>效率低</a:t>
            </a:r>
          </a:p>
          <a:p>
            <a:pPr marL="457200" indent="31750">
              <a:lnSpc>
                <a:spcPct val="150000"/>
              </a:lnSpc>
              <a:buFont typeface="+mj-ea"/>
              <a:buAutoNum type="circleNumDbPlain"/>
              <a:defRPr/>
            </a:pPr>
            <a:r>
              <a:rPr lang="zh-CN" altLang="en-US" sz="2100" b="1" dirty="0">
                <a:latin typeface="+mj-ea"/>
                <a:ea typeface="+mj-ea"/>
              </a:rPr>
              <a:t>通信对用户不透明</a:t>
            </a:r>
          </a:p>
        </p:txBody>
      </p:sp>
      <p:sp>
        <p:nvSpPr>
          <p:cNvPr id="5" name="矩形 4"/>
          <p:cNvSpPr/>
          <p:nvPr/>
        </p:nvSpPr>
        <p:spPr>
          <a:xfrm>
            <a:off x="1510220" y="4181721"/>
            <a:ext cx="9476127" cy="1675843"/>
          </a:xfrm>
          <a:prstGeom prst="rect">
            <a:avLst/>
          </a:prstGeom>
        </p:spPr>
        <p:txBody>
          <a:bodyPr wrap="square">
            <a:spAutoFit/>
          </a:bodyPr>
          <a:lstStyle/>
          <a:p>
            <a:pPr marL="400050" indent="-393700">
              <a:lnSpc>
                <a:spcPct val="150000"/>
              </a:lnSpc>
              <a:spcBef>
                <a:spcPct val="40000"/>
              </a:spcBef>
              <a:defRPr/>
            </a:pPr>
            <a:r>
              <a:rPr lang="zh-CN" altLang="en-US" sz="2100" b="1" dirty="0">
                <a:latin typeface="+mj-ea"/>
                <a:ea typeface="+mj-ea"/>
              </a:rPr>
              <a:t>（</a:t>
            </a:r>
            <a:r>
              <a:rPr lang="en-US" altLang="zh-CN" sz="2100" b="1" dirty="0">
                <a:latin typeface="+mj-ea"/>
                <a:ea typeface="+mj-ea"/>
              </a:rPr>
              <a:t>2</a:t>
            </a:r>
            <a:r>
              <a:rPr lang="zh-CN" altLang="en-US" sz="2100" b="1" dirty="0">
                <a:latin typeface="+mj-ea"/>
                <a:ea typeface="+mj-ea"/>
              </a:rPr>
              <a:t>）高级通信：直接利用操作系统所提供的一组通信命令，高效地传送大量数据的一种通信方式。</a:t>
            </a:r>
            <a:endParaRPr lang="en-US" altLang="zh-CN" sz="2100" b="1" dirty="0">
              <a:latin typeface="+mj-ea"/>
              <a:ea typeface="+mj-ea"/>
            </a:endParaRPr>
          </a:p>
          <a:p>
            <a:pPr marL="400050" indent="-393700">
              <a:lnSpc>
                <a:spcPct val="150000"/>
              </a:lnSpc>
              <a:spcBef>
                <a:spcPct val="40000"/>
              </a:spcBef>
              <a:defRPr/>
            </a:pPr>
            <a:r>
              <a:rPr lang="zh-CN" altLang="en-US" sz="2100" b="1" dirty="0">
                <a:latin typeface="+mj-ea"/>
                <a:ea typeface="+mj-ea"/>
              </a:rPr>
              <a:t>特点：效率高，通信实现细节对用户透明 </a:t>
            </a:r>
          </a:p>
        </p:txBody>
      </p:sp>
    </p:spTree>
    <p:extLst>
      <p:ext uri="{BB962C8B-B14F-4D97-AF65-F5344CB8AC3E}">
        <p14:creationId xmlns:p14="http://schemas.microsoft.com/office/powerpoint/2010/main" val="2851830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570270" y="1289679"/>
            <a:ext cx="6146977"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进程通信的类型</a:t>
            </a:r>
          </a:p>
        </p:txBody>
      </p:sp>
      <p:pic>
        <p:nvPicPr>
          <p:cNvPr id="4" name="图片 3">
            <a:extLst>
              <a:ext uri="{FF2B5EF4-FFF2-40B4-BE49-F238E27FC236}">
                <a16:creationId xmlns:a16="http://schemas.microsoft.com/office/drawing/2014/main" id="{53C48A0E-15AB-A349-8AA5-85B9CCD7A5E8}"/>
              </a:ext>
            </a:extLst>
          </p:cNvPr>
          <p:cNvPicPr>
            <a:picLocks noChangeAspect="1"/>
          </p:cNvPicPr>
          <p:nvPr/>
        </p:nvPicPr>
        <p:blipFill>
          <a:blip r:embed="rId3"/>
          <a:stretch>
            <a:fillRect/>
          </a:stretch>
        </p:blipFill>
        <p:spPr>
          <a:xfrm>
            <a:off x="3619845" y="1945127"/>
            <a:ext cx="4321505" cy="2219151"/>
          </a:xfrm>
          <a:prstGeom prst="rect">
            <a:avLst/>
          </a:prstGeom>
        </p:spPr>
      </p:pic>
      <p:sp>
        <p:nvSpPr>
          <p:cNvPr id="7" name="矩形 6">
            <a:extLst>
              <a:ext uri="{FF2B5EF4-FFF2-40B4-BE49-F238E27FC236}">
                <a16:creationId xmlns:a16="http://schemas.microsoft.com/office/drawing/2014/main" id="{D3BC970D-7323-7C4A-B64C-5F499FD247DE}"/>
              </a:ext>
            </a:extLst>
          </p:cNvPr>
          <p:cNvSpPr/>
          <p:nvPr/>
        </p:nvSpPr>
        <p:spPr>
          <a:xfrm>
            <a:off x="1510220" y="4669181"/>
            <a:ext cx="4716349" cy="1372683"/>
          </a:xfrm>
          <a:prstGeom prst="rect">
            <a:avLst/>
          </a:prstGeom>
        </p:spPr>
        <p:txBody>
          <a:bodyPr wrap="square">
            <a:spAutoFit/>
          </a:bodyPr>
          <a:lstStyle/>
          <a:p>
            <a:pPr>
              <a:lnSpc>
                <a:spcPct val="130000"/>
              </a:lnSpc>
              <a:defRPr/>
            </a:pPr>
            <a:r>
              <a:rPr lang="en-US" altLang="zh-CN" sz="2400" b="1" dirty="0">
                <a:solidFill>
                  <a:srgbClr val="0000FF"/>
                </a:solidFill>
                <a:latin typeface="+mj-ea"/>
                <a:ea typeface="+mj-ea"/>
              </a:rPr>
              <a:t>1.</a:t>
            </a:r>
            <a:r>
              <a:rPr lang="zh-CN" altLang="en-US" sz="2400" b="1" dirty="0">
                <a:solidFill>
                  <a:srgbClr val="0000FF"/>
                </a:solidFill>
                <a:latin typeface="+mj-ea"/>
                <a:ea typeface="+mj-ea"/>
              </a:rPr>
              <a:t>共享存储器系统</a:t>
            </a:r>
            <a:r>
              <a:rPr lang="zh-CN" altLang="en-US" sz="2000" b="1" dirty="0">
                <a:solidFill>
                  <a:srgbClr val="0000FF"/>
                </a:solidFill>
                <a:latin typeface="+mj-ea"/>
                <a:ea typeface="+mj-ea"/>
              </a:rPr>
              <a:t> </a:t>
            </a:r>
          </a:p>
          <a:p>
            <a:pPr>
              <a:lnSpc>
                <a:spcPct val="130000"/>
              </a:lnSpc>
              <a:defRPr/>
            </a:pPr>
            <a:r>
              <a:rPr lang="zh-CN" altLang="en-US" sz="2000" b="1" dirty="0">
                <a:latin typeface="+mj-ea"/>
                <a:ea typeface="+mj-ea"/>
              </a:rPr>
              <a:t> （</a:t>
            </a:r>
            <a:r>
              <a:rPr lang="en-US" altLang="zh-CN" sz="2000" b="1" dirty="0">
                <a:latin typeface="+mj-ea"/>
                <a:ea typeface="+mj-ea"/>
              </a:rPr>
              <a:t>1</a:t>
            </a:r>
            <a:r>
              <a:rPr lang="zh-CN" altLang="en-US" sz="2000" b="1" dirty="0">
                <a:latin typeface="+mj-ea"/>
                <a:ea typeface="+mj-ea"/>
              </a:rPr>
              <a:t>）基于共享数据结构的通信方式。 </a:t>
            </a:r>
          </a:p>
          <a:p>
            <a:pPr>
              <a:lnSpc>
                <a:spcPct val="130000"/>
              </a:lnSpc>
              <a:defRPr/>
            </a:pPr>
            <a:r>
              <a:rPr lang="zh-CN" altLang="en-US" sz="2000" b="1" dirty="0">
                <a:latin typeface="+mj-ea"/>
                <a:ea typeface="+mj-ea"/>
              </a:rPr>
              <a:t> （</a:t>
            </a:r>
            <a:r>
              <a:rPr lang="en-US" altLang="zh-CN" sz="2000" b="1" dirty="0">
                <a:latin typeface="+mj-ea"/>
                <a:ea typeface="+mj-ea"/>
              </a:rPr>
              <a:t>2</a:t>
            </a:r>
            <a:r>
              <a:rPr lang="zh-CN" altLang="en-US" sz="2000" b="1" dirty="0">
                <a:latin typeface="+mj-ea"/>
                <a:ea typeface="+mj-ea"/>
              </a:rPr>
              <a:t>）基于共享存储区的通信方式。 </a:t>
            </a:r>
          </a:p>
        </p:txBody>
      </p:sp>
      <p:sp>
        <p:nvSpPr>
          <p:cNvPr id="6"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10220" y="284096"/>
            <a:ext cx="3027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smtClean="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Tree>
    <p:extLst>
      <p:ext uri="{BB962C8B-B14F-4D97-AF65-F5344CB8AC3E}">
        <p14:creationId xmlns:p14="http://schemas.microsoft.com/office/powerpoint/2010/main" val="489256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8131322" y="366044"/>
            <a:ext cx="3845934"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进程通信的类型</a:t>
            </a:r>
          </a:p>
        </p:txBody>
      </p:sp>
      <p:sp>
        <p:nvSpPr>
          <p:cNvPr id="3" name="矩形 2"/>
          <p:cNvSpPr/>
          <p:nvPr/>
        </p:nvSpPr>
        <p:spPr>
          <a:xfrm>
            <a:off x="1510220" y="1350468"/>
            <a:ext cx="9926707" cy="2382191"/>
          </a:xfrm>
          <a:prstGeom prst="rect">
            <a:avLst/>
          </a:prstGeom>
        </p:spPr>
        <p:txBody>
          <a:bodyPr wrap="square">
            <a:spAutoFit/>
          </a:bodyPr>
          <a:lstStyle/>
          <a:p>
            <a:pPr>
              <a:lnSpc>
                <a:spcPct val="120000"/>
              </a:lnSpc>
              <a:defRPr/>
            </a:pPr>
            <a:r>
              <a:rPr lang="en-US" altLang="zh-CN" sz="2400" b="1" dirty="0">
                <a:solidFill>
                  <a:srgbClr val="0000FF"/>
                </a:solidFill>
                <a:latin typeface="+mj-ea"/>
                <a:ea typeface="+mj-ea"/>
              </a:rPr>
              <a:t>2.</a:t>
            </a:r>
            <a:r>
              <a:rPr lang="zh-CN" altLang="en-US" sz="2400" b="1" dirty="0">
                <a:solidFill>
                  <a:srgbClr val="0000FF"/>
                </a:solidFill>
                <a:latin typeface="+mj-ea"/>
                <a:ea typeface="+mj-ea"/>
              </a:rPr>
              <a:t>消息传递系统 </a:t>
            </a:r>
          </a:p>
          <a:p>
            <a:pPr marL="800100" lvl="1" indent="-342900">
              <a:lnSpc>
                <a:spcPct val="120000"/>
              </a:lnSpc>
              <a:buClr>
                <a:schemeClr val="bg2">
                  <a:lumMod val="25000"/>
                </a:schemeClr>
              </a:buClr>
              <a:buFont typeface="Arial" panose="020B0604020202020204" pitchFamily="34" charset="0"/>
              <a:buChar char="•"/>
              <a:defRPr/>
            </a:pPr>
            <a:r>
              <a:rPr lang="zh-CN" altLang="en-US" sz="2000" b="1" dirty="0">
                <a:effectLst>
                  <a:outerShdw blurRad="38100" dist="38100" dir="2700000" algn="tl">
                    <a:srgbClr val="C0C0C0"/>
                  </a:outerShdw>
                </a:effectLst>
                <a:latin typeface="+mj-ea"/>
                <a:ea typeface="+mj-ea"/>
              </a:rPr>
              <a:t>是目前的主要通信方式，信息单位：消息（报文）</a:t>
            </a:r>
          </a:p>
          <a:p>
            <a:pPr marL="800100" lvl="1" indent="-342900">
              <a:lnSpc>
                <a:spcPct val="120000"/>
              </a:lnSpc>
              <a:buClr>
                <a:schemeClr val="bg2">
                  <a:lumMod val="25000"/>
                </a:schemeClr>
              </a:buClr>
              <a:buFont typeface="Arial" panose="020B0604020202020204" pitchFamily="34" charset="0"/>
              <a:buChar char="•"/>
              <a:defRPr/>
            </a:pPr>
            <a:r>
              <a:rPr lang="zh-CN" altLang="en-US" sz="2000" b="1" dirty="0">
                <a:effectLst>
                  <a:outerShdw blurRad="38100" dist="38100" dir="2700000" algn="tl">
                    <a:srgbClr val="C0C0C0"/>
                  </a:outerShdw>
                </a:effectLst>
                <a:latin typeface="+mj-ea"/>
                <a:ea typeface="+mj-ea"/>
              </a:rPr>
              <a:t>实现：一组通信命令（原语），具有透明性</a:t>
            </a:r>
            <a:r>
              <a:rPr lang="zh-CN" altLang="en-US" sz="2000" b="1" dirty="0">
                <a:effectLst>
                  <a:outerShdw blurRad="38100" dist="38100" dir="2700000" algn="tl">
                    <a:srgbClr val="C0C0C0"/>
                  </a:outerShdw>
                </a:effectLst>
                <a:latin typeface="+mj-ea"/>
                <a:ea typeface="+mj-ea"/>
                <a:sym typeface="Wingdings" charset="2"/>
              </a:rPr>
              <a:t></a:t>
            </a:r>
            <a:r>
              <a:rPr lang="zh-CN" altLang="en-US" sz="2000" b="1" dirty="0">
                <a:effectLst>
                  <a:outerShdw blurRad="38100" dist="38100" dir="2700000" algn="tl">
                    <a:srgbClr val="C0C0C0"/>
                  </a:outerShdw>
                </a:effectLst>
                <a:latin typeface="+mj-ea"/>
                <a:ea typeface="+mj-ea"/>
              </a:rPr>
              <a:t>同步的实现。</a:t>
            </a:r>
            <a:endParaRPr lang="zh-CN" altLang="en-US" sz="2000" b="1" dirty="0">
              <a:latin typeface="+mj-ea"/>
              <a:ea typeface="+mj-ea"/>
            </a:endParaRPr>
          </a:p>
          <a:p>
            <a:pPr>
              <a:lnSpc>
                <a:spcPct val="120000"/>
              </a:lnSpc>
              <a:defRPr/>
            </a:pPr>
            <a:r>
              <a:rPr lang="zh-CN" altLang="en-US" sz="2000" b="1" dirty="0">
                <a:latin typeface="+mj-ea"/>
                <a:ea typeface="+mj-ea"/>
              </a:rPr>
              <a:t>     </a:t>
            </a:r>
            <a:r>
              <a:rPr lang="zh-CN" altLang="en-US" sz="2000" b="1" dirty="0">
                <a:solidFill>
                  <a:srgbClr val="0000CC"/>
                </a:solidFill>
                <a:effectLst>
                  <a:outerShdw blurRad="38100" dist="38100" dir="2700000" algn="tl">
                    <a:srgbClr val="C0C0C0"/>
                  </a:outerShdw>
                </a:effectLst>
                <a:latin typeface="+mj-ea"/>
                <a:ea typeface="+mj-ea"/>
              </a:rPr>
              <a:t>实现方式的不同，而分成：</a:t>
            </a:r>
          </a:p>
          <a:p>
            <a:pPr>
              <a:lnSpc>
                <a:spcPct val="120000"/>
              </a:lnSpc>
              <a:defRPr/>
            </a:pPr>
            <a:r>
              <a:rPr lang="zh-CN" altLang="en-US" sz="2000" b="1" dirty="0">
                <a:latin typeface="+mj-ea"/>
                <a:ea typeface="+mj-ea"/>
              </a:rPr>
              <a:t>   （</a:t>
            </a:r>
            <a:r>
              <a:rPr lang="en-US" altLang="zh-CN" sz="2000" b="1" dirty="0">
                <a:latin typeface="+mj-ea"/>
                <a:ea typeface="+mj-ea"/>
              </a:rPr>
              <a:t>1</a:t>
            </a:r>
            <a:r>
              <a:rPr lang="zh-CN" altLang="en-US" sz="2000" b="1" dirty="0">
                <a:latin typeface="+mj-ea"/>
                <a:ea typeface="+mj-ea"/>
              </a:rPr>
              <a:t>）直接通信方式</a:t>
            </a:r>
          </a:p>
          <a:p>
            <a:pPr>
              <a:lnSpc>
                <a:spcPct val="120000"/>
              </a:lnSpc>
              <a:defRPr/>
            </a:pPr>
            <a:r>
              <a:rPr lang="zh-CN" altLang="en-US" sz="2000" b="1" dirty="0">
                <a:latin typeface="+mj-ea"/>
                <a:ea typeface="+mj-ea"/>
              </a:rPr>
              <a:t>   （</a:t>
            </a:r>
            <a:r>
              <a:rPr lang="en-US" altLang="zh-CN" sz="2000" b="1" dirty="0">
                <a:latin typeface="+mj-ea"/>
                <a:ea typeface="+mj-ea"/>
              </a:rPr>
              <a:t>2</a:t>
            </a:r>
            <a:r>
              <a:rPr lang="zh-CN" altLang="en-US" sz="2000" b="1" dirty="0">
                <a:latin typeface="+mj-ea"/>
                <a:ea typeface="+mj-ea"/>
              </a:rPr>
              <a:t>）间接通信方式</a:t>
            </a:r>
          </a:p>
        </p:txBody>
      </p:sp>
      <p:sp>
        <p:nvSpPr>
          <p:cNvPr id="5" name="矩形 4">
            <a:extLst>
              <a:ext uri="{FF2B5EF4-FFF2-40B4-BE49-F238E27FC236}">
                <a16:creationId xmlns:a16="http://schemas.microsoft.com/office/drawing/2014/main" id="{30C4C0D8-0C1A-BD42-8E53-6866BD74B96A}"/>
              </a:ext>
            </a:extLst>
          </p:cNvPr>
          <p:cNvSpPr/>
          <p:nvPr/>
        </p:nvSpPr>
        <p:spPr>
          <a:xfrm>
            <a:off x="1510220" y="4061636"/>
            <a:ext cx="7552217" cy="2012859"/>
          </a:xfrm>
          <a:prstGeom prst="rect">
            <a:avLst/>
          </a:prstGeom>
        </p:spPr>
        <p:txBody>
          <a:bodyPr wrap="square">
            <a:spAutoFit/>
          </a:bodyPr>
          <a:lstStyle/>
          <a:p>
            <a:pPr algn="just">
              <a:lnSpc>
                <a:spcPct val="120000"/>
              </a:lnSpc>
              <a:defRPr/>
            </a:pPr>
            <a:r>
              <a:rPr lang="en-US" altLang="zh-CN" sz="2400" b="1" dirty="0">
                <a:solidFill>
                  <a:srgbClr val="0000FF"/>
                </a:solidFill>
                <a:latin typeface="+mj-ea"/>
                <a:ea typeface="+mj-ea"/>
              </a:rPr>
              <a:t>3.</a:t>
            </a:r>
            <a:r>
              <a:rPr lang="zh-CN" altLang="en-US" sz="2400" b="1" dirty="0">
                <a:solidFill>
                  <a:srgbClr val="0000FF"/>
                </a:solidFill>
                <a:latin typeface="+mj-ea"/>
                <a:ea typeface="+mj-ea"/>
              </a:rPr>
              <a:t>管道（</a:t>
            </a:r>
            <a:r>
              <a:rPr lang="en-US" altLang="zh-CN" sz="2400" b="1" dirty="0">
                <a:solidFill>
                  <a:srgbClr val="0000FF"/>
                </a:solidFill>
                <a:latin typeface="+mj-ea"/>
                <a:ea typeface="+mj-ea"/>
              </a:rPr>
              <a:t>Pipe</a:t>
            </a:r>
            <a:r>
              <a:rPr lang="zh-CN" altLang="en-US" sz="2400" b="1" dirty="0">
                <a:solidFill>
                  <a:srgbClr val="0000FF"/>
                </a:solidFill>
                <a:latin typeface="+mj-ea"/>
                <a:ea typeface="+mj-ea"/>
              </a:rPr>
              <a:t>）通信</a:t>
            </a:r>
          </a:p>
          <a:p>
            <a:pPr marL="800100" lvl="1" indent="-342900">
              <a:lnSpc>
                <a:spcPct val="120000"/>
              </a:lnSpc>
              <a:buClr>
                <a:schemeClr val="bg2">
                  <a:lumMod val="25000"/>
                </a:schemeClr>
              </a:buClr>
              <a:buFont typeface="Wingdings" panose="05000000000000000000" pitchFamily="2" charset="2"/>
              <a:buChar char="n"/>
              <a:defRPr/>
            </a:pPr>
            <a:r>
              <a:rPr lang="zh-CN" altLang="en-US" sz="2000" b="1" dirty="0">
                <a:effectLst>
                  <a:outerShdw blurRad="38100" dist="38100" dir="2700000" algn="tl">
                    <a:srgbClr val="C0C0C0"/>
                  </a:outerShdw>
                </a:effectLst>
                <a:latin typeface="+mj-ea"/>
                <a:ea typeface="+mj-ea"/>
              </a:rPr>
              <a:t>管道：连接一个读进程和一个写进程之间通信的共享文件。</a:t>
            </a:r>
          </a:p>
          <a:p>
            <a:pPr marL="800100" lvl="1" indent="-342900">
              <a:lnSpc>
                <a:spcPct val="120000"/>
              </a:lnSpc>
              <a:buClr>
                <a:schemeClr val="bg2">
                  <a:lumMod val="25000"/>
                </a:schemeClr>
              </a:buClr>
              <a:buFont typeface="Wingdings" panose="05000000000000000000" pitchFamily="2" charset="2"/>
              <a:buChar char="n"/>
              <a:defRPr/>
            </a:pPr>
            <a:r>
              <a:rPr lang="zh-CN" altLang="en-US" sz="2000" b="1" dirty="0">
                <a:effectLst>
                  <a:outerShdw blurRad="38100" dist="38100" dir="2700000" algn="tl">
                    <a:srgbClr val="C0C0C0"/>
                  </a:outerShdw>
                </a:effectLst>
                <a:latin typeface="+mj-ea"/>
                <a:ea typeface="+mj-ea"/>
              </a:rPr>
              <a:t>功能：大量的数据发收。</a:t>
            </a:r>
          </a:p>
          <a:p>
            <a:pPr marL="800100" lvl="1" indent="-342900">
              <a:lnSpc>
                <a:spcPct val="120000"/>
              </a:lnSpc>
              <a:buClr>
                <a:schemeClr val="bg2">
                  <a:lumMod val="25000"/>
                </a:schemeClr>
              </a:buClr>
              <a:buFont typeface="Wingdings" panose="05000000000000000000" pitchFamily="2" charset="2"/>
              <a:buChar char="n"/>
              <a:defRPr/>
            </a:pPr>
            <a:r>
              <a:rPr lang="zh-CN" altLang="en-US" sz="2000" b="1" dirty="0">
                <a:effectLst>
                  <a:outerShdw blurRad="38100" dist="38100" dir="2700000" algn="tl">
                    <a:srgbClr val="C0C0C0"/>
                  </a:outerShdw>
                </a:effectLst>
                <a:latin typeface="+mj-ea"/>
                <a:ea typeface="+mj-ea"/>
              </a:rPr>
              <a:t>注意：   （</a:t>
            </a:r>
            <a:r>
              <a:rPr lang="en-US" altLang="zh-CN" sz="2000" b="1" dirty="0">
                <a:effectLst>
                  <a:outerShdw blurRad="38100" dist="38100" dir="2700000" algn="tl">
                    <a:srgbClr val="C0C0C0"/>
                  </a:outerShdw>
                </a:effectLst>
                <a:latin typeface="+mj-ea"/>
                <a:ea typeface="+mj-ea"/>
              </a:rPr>
              <a:t>1</a:t>
            </a:r>
            <a:r>
              <a:rPr lang="zh-CN" altLang="en-US" sz="2000" b="1" dirty="0">
                <a:effectLst>
                  <a:outerShdw blurRad="38100" dist="38100" dir="2700000" algn="tl">
                    <a:srgbClr val="C0C0C0"/>
                  </a:outerShdw>
                </a:effectLst>
                <a:latin typeface="+mj-ea"/>
                <a:ea typeface="+mj-ea"/>
              </a:rPr>
              <a:t>）互斥     （</a:t>
            </a:r>
            <a:r>
              <a:rPr lang="en-US" altLang="zh-CN" sz="2000" b="1" dirty="0">
                <a:effectLst>
                  <a:outerShdw blurRad="38100" dist="38100" dir="2700000" algn="tl">
                    <a:srgbClr val="C0C0C0"/>
                  </a:outerShdw>
                </a:effectLst>
                <a:latin typeface="+mj-ea"/>
                <a:ea typeface="+mj-ea"/>
              </a:rPr>
              <a:t>2</a:t>
            </a:r>
            <a:r>
              <a:rPr lang="zh-CN" altLang="en-US" sz="2000" b="1" dirty="0">
                <a:effectLst>
                  <a:outerShdw blurRad="38100" dist="38100" dir="2700000" algn="tl">
                    <a:srgbClr val="C0C0C0"/>
                  </a:outerShdw>
                </a:effectLst>
                <a:latin typeface="+mj-ea"/>
                <a:ea typeface="+mj-ea"/>
              </a:rPr>
              <a:t>）同步</a:t>
            </a:r>
          </a:p>
          <a:p>
            <a:pPr lvl="2">
              <a:lnSpc>
                <a:spcPct val="120000"/>
              </a:lnSpc>
              <a:defRPr/>
            </a:pPr>
            <a:r>
              <a:rPr lang="zh-CN" altLang="en-US" sz="2000" b="1" dirty="0">
                <a:effectLst>
                  <a:outerShdw blurRad="38100" dist="38100" dir="2700000" algn="tl">
                    <a:srgbClr val="C0C0C0"/>
                  </a:outerShdw>
                </a:effectLst>
                <a:latin typeface="+mj-ea"/>
                <a:ea typeface="+mj-ea"/>
              </a:rPr>
              <a:t>            （</a:t>
            </a:r>
            <a:r>
              <a:rPr lang="en-US" altLang="zh-CN" sz="2000" b="1" dirty="0">
                <a:effectLst>
                  <a:outerShdw blurRad="38100" dist="38100" dir="2700000" algn="tl">
                    <a:srgbClr val="C0C0C0"/>
                  </a:outerShdw>
                </a:effectLst>
                <a:latin typeface="+mj-ea"/>
                <a:ea typeface="+mj-ea"/>
              </a:rPr>
              <a:t>3</a:t>
            </a:r>
            <a:r>
              <a:rPr lang="zh-CN" altLang="en-US" sz="2000" b="1" dirty="0">
                <a:effectLst>
                  <a:outerShdw blurRad="38100" dist="38100" dir="2700000" algn="tl">
                    <a:srgbClr val="C0C0C0"/>
                  </a:outerShdw>
                </a:effectLst>
                <a:latin typeface="+mj-ea"/>
                <a:ea typeface="+mj-ea"/>
              </a:rPr>
              <a:t>）对方是否存在</a:t>
            </a:r>
            <a:endParaRPr lang="zh-CN" altLang="en-US" sz="2000" b="1" dirty="0">
              <a:latin typeface="+mj-ea"/>
              <a:ea typeface="+mj-ea"/>
            </a:endParaRPr>
          </a:p>
        </p:txBody>
      </p:sp>
      <p:sp>
        <p:nvSpPr>
          <p:cNvPr id="6"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10220" y="284096"/>
            <a:ext cx="3027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smtClean="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Tree>
    <p:extLst>
      <p:ext uri="{BB962C8B-B14F-4D97-AF65-F5344CB8AC3E}">
        <p14:creationId xmlns:p14="http://schemas.microsoft.com/office/powerpoint/2010/main" val="3047434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464644" y="1324102"/>
            <a:ext cx="6146977"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消息传递通信的实现方法</a:t>
            </a:r>
          </a:p>
        </p:txBody>
      </p:sp>
      <p:sp>
        <p:nvSpPr>
          <p:cNvPr id="3" name="矩形 2"/>
          <p:cNvSpPr/>
          <p:nvPr/>
        </p:nvSpPr>
        <p:spPr>
          <a:xfrm>
            <a:off x="1335165" y="2064065"/>
            <a:ext cx="5085955" cy="3208571"/>
          </a:xfrm>
          <a:prstGeom prst="rect">
            <a:avLst/>
          </a:prstGeom>
        </p:spPr>
        <p:txBody>
          <a:bodyPr wrap="square">
            <a:spAutoFit/>
          </a:bodyPr>
          <a:lstStyle/>
          <a:p>
            <a:pPr algn="just">
              <a:lnSpc>
                <a:spcPct val="150000"/>
              </a:lnSpc>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直接通信方式</a:t>
            </a:r>
          </a:p>
          <a:p>
            <a:pPr algn="just">
              <a:lnSpc>
                <a:spcPct val="150000"/>
              </a:lnSpc>
              <a:defRPr/>
            </a:pPr>
            <a:r>
              <a:rPr lang="zh-CN" altLang="en-US" sz="2400" b="1" dirty="0"/>
              <a:t>    </a:t>
            </a:r>
            <a:r>
              <a:rPr lang="zh-CN" altLang="en-US" sz="2100" dirty="0">
                <a:latin typeface="+mj-ea"/>
                <a:ea typeface="+mj-ea"/>
              </a:rPr>
              <a:t>这是指发送进程利用</a:t>
            </a:r>
            <a:r>
              <a:rPr lang="en-US" altLang="zh-CN" sz="2100" dirty="0">
                <a:latin typeface="+mj-ea"/>
                <a:ea typeface="+mj-ea"/>
              </a:rPr>
              <a:t>OS</a:t>
            </a:r>
            <a:r>
              <a:rPr lang="zh-CN" altLang="en-US" sz="2100" dirty="0">
                <a:latin typeface="+mj-ea"/>
                <a:ea typeface="+mj-ea"/>
              </a:rPr>
              <a:t>所提供的发送命令，直接把消息发送给目标进程。</a:t>
            </a:r>
          </a:p>
          <a:p>
            <a:pPr algn="just">
              <a:lnSpc>
                <a:spcPct val="150000"/>
              </a:lnSpc>
              <a:buClr>
                <a:schemeClr val="bg2">
                  <a:lumMod val="25000"/>
                </a:schemeClr>
              </a:buClr>
              <a:buFont typeface="Wingdings" charset="2"/>
              <a:buChar char="n"/>
              <a:defRPr/>
            </a:pPr>
            <a:r>
              <a:rPr lang="zh-CN" altLang="en-US" sz="2100" dirty="0">
                <a:latin typeface="+mj-ea"/>
                <a:ea typeface="+mj-ea"/>
              </a:rPr>
              <a:t>系统提供下述两条通信命令（原语）：</a:t>
            </a:r>
          </a:p>
          <a:p>
            <a:pPr algn="just">
              <a:lnSpc>
                <a:spcPct val="150000"/>
              </a:lnSpc>
              <a:defRPr/>
            </a:pPr>
            <a:r>
              <a:rPr lang="zh-CN" altLang="en-US" sz="2100" dirty="0">
                <a:latin typeface="+mj-ea"/>
                <a:ea typeface="+mj-ea"/>
              </a:rPr>
              <a:t>     </a:t>
            </a:r>
            <a:r>
              <a:rPr lang="en-US" altLang="zh-CN" sz="2100" dirty="0">
                <a:latin typeface="+mj-ea"/>
                <a:ea typeface="+mj-ea"/>
              </a:rPr>
              <a:t>Send  </a:t>
            </a:r>
            <a:r>
              <a:rPr lang="zh-CN" altLang="en-US" sz="2100" dirty="0">
                <a:latin typeface="+mj-ea"/>
                <a:ea typeface="+mj-ea"/>
              </a:rPr>
              <a:t>（</a:t>
            </a:r>
            <a:r>
              <a:rPr lang="en-US" altLang="zh-CN" sz="2100" dirty="0">
                <a:latin typeface="+mj-ea"/>
                <a:ea typeface="+mj-ea"/>
              </a:rPr>
              <a:t>Receiver</a:t>
            </a:r>
            <a:r>
              <a:rPr lang="zh-CN" altLang="en-US" sz="2100" dirty="0">
                <a:latin typeface="+mj-ea"/>
                <a:ea typeface="+mj-ea"/>
              </a:rPr>
              <a:t>，  </a:t>
            </a:r>
            <a:r>
              <a:rPr lang="en-US" altLang="zh-CN" sz="2100" dirty="0">
                <a:latin typeface="+mj-ea"/>
                <a:ea typeface="+mj-ea"/>
              </a:rPr>
              <a:t>message</a:t>
            </a:r>
            <a:r>
              <a:rPr lang="zh-CN" altLang="en-US" sz="2100" dirty="0">
                <a:latin typeface="+mj-ea"/>
                <a:ea typeface="+mj-ea"/>
              </a:rPr>
              <a:t>）；</a:t>
            </a:r>
          </a:p>
          <a:p>
            <a:pPr>
              <a:lnSpc>
                <a:spcPct val="150000"/>
              </a:lnSpc>
              <a:defRPr/>
            </a:pPr>
            <a:r>
              <a:rPr lang="zh-CN" altLang="en-US" sz="2100" dirty="0">
                <a:latin typeface="+mj-ea"/>
                <a:ea typeface="+mj-ea"/>
              </a:rPr>
              <a:t>     </a:t>
            </a:r>
            <a:r>
              <a:rPr lang="en-US" altLang="zh-CN" sz="2100" dirty="0">
                <a:latin typeface="+mj-ea"/>
                <a:ea typeface="+mj-ea"/>
              </a:rPr>
              <a:t>Receive</a:t>
            </a:r>
            <a:r>
              <a:rPr lang="zh-CN" altLang="en-US" sz="2100" dirty="0">
                <a:latin typeface="+mj-ea"/>
                <a:ea typeface="+mj-ea"/>
              </a:rPr>
              <a:t>（</a:t>
            </a:r>
            <a:r>
              <a:rPr lang="en-US" altLang="zh-CN" sz="2100" dirty="0">
                <a:latin typeface="+mj-ea"/>
                <a:ea typeface="+mj-ea"/>
              </a:rPr>
              <a:t>Sender</a:t>
            </a:r>
            <a:r>
              <a:rPr lang="zh-CN" altLang="en-US" sz="2100" dirty="0">
                <a:latin typeface="+mj-ea"/>
                <a:ea typeface="+mj-ea"/>
              </a:rPr>
              <a:t>，  </a:t>
            </a:r>
            <a:r>
              <a:rPr lang="en-US" altLang="zh-CN" sz="2100" dirty="0">
                <a:latin typeface="+mj-ea"/>
                <a:ea typeface="+mj-ea"/>
              </a:rPr>
              <a:t>message</a:t>
            </a:r>
            <a:r>
              <a:rPr lang="zh-CN" altLang="en-US" sz="2100" dirty="0">
                <a:latin typeface="+mj-ea"/>
                <a:ea typeface="+mj-ea"/>
              </a:rPr>
              <a:t>）； </a:t>
            </a:r>
          </a:p>
        </p:txBody>
      </p:sp>
      <p:sp>
        <p:nvSpPr>
          <p:cNvPr id="6"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10220" y="284096"/>
            <a:ext cx="3027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smtClean="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
        <p:nvSpPr>
          <p:cNvPr id="7" name="矩形 6"/>
          <p:cNvSpPr/>
          <p:nvPr/>
        </p:nvSpPr>
        <p:spPr>
          <a:xfrm>
            <a:off x="6950260" y="2111478"/>
            <a:ext cx="4537314" cy="3619452"/>
          </a:xfrm>
          <a:prstGeom prst="rect">
            <a:avLst/>
          </a:prstGeom>
        </p:spPr>
        <p:txBody>
          <a:bodyPr wrap="square">
            <a:spAutoFit/>
          </a:bodyPr>
          <a:lstStyle/>
          <a:p>
            <a:pPr algn="just">
              <a:lnSpc>
                <a:spcPct val="120000"/>
              </a:lnSpc>
              <a:defRPr/>
            </a:pPr>
            <a:r>
              <a:rPr lang="zh-CN" altLang="en-US" sz="2100" b="1" dirty="0" smtClean="0">
                <a:effectLst>
                  <a:outerShdw blurRad="38100" dist="38100" dir="2700000" algn="tl">
                    <a:srgbClr val="C0C0C0"/>
                  </a:outerShdw>
                </a:effectLst>
                <a:latin typeface="+mj-ea"/>
                <a:ea typeface="+mj-ea"/>
              </a:rPr>
              <a:t>例</a:t>
            </a:r>
            <a:r>
              <a:rPr lang="zh-CN" altLang="en-US" sz="2100" b="1" dirty="0">
                <a:effectLst>
                  <a:outerShdw blurRad="38100" dist="38100" dir="2700000" algn="tl">
                    <a:srgbClr val="C0C0C0"/>
                  </a:outerShdw>
                </a:effectLst>
                <a:latin typeface="+mj-ea"/>
                <a:ea typeface="+mj-ea"/>
              </a:rPr>
              <a:t>：解决生产</a:t>
            </a:r>
            <a:r>
              <a:rPr lang="en-US" altLang="zh-CN" sz="2100" b="1" dirty="0">
                <a:effectLst>
                  <a:outerShdw blurRad="38100" dist="38100" dir="2700000" algn="tl">
                    <a:srgbClr val="C0C0C0"/>
                  </a:outerShdw>
                </a:effectLst>
                <a:latin typeface="+mj-ea"/>
                <a:ea typeface="+mj-ea"/>
              </a:rPr>
              <a:t>—</a:t>
            </a:r>
            <a:r>
              <a:rPr lang="zh-CN" altLang="en-US" sz="2100" b="1" dirty="0">
                <a:effectLst>
                  <a:outerShdw blurRad="38100" dist="38100" dir="2700000" algn="tl">
                    <a:srgbClr val="C0C0C0"/>
                  </a:outerShdw>
                </a:effectLst>
                <a:latin typeface="+mj-ea"/>
                <a:ea typeface="+mj-ea"/>
              </a:rPr>
              <a:t>消费问题。</a:t>
            </a:r>
          </a:p>
          <a:p>
            <a:pPr>
              <a:defRPr/>
            </a:pPr>
            <a:r>
              <a:rPr lang="zh-CN" altLang="en-US" sz="2400" b="1" dirty="0">
                <a:effectLst>
                  <a:outerShdw blurRad="38100" dist="38100" dir="2700000" algn="tl">
                    <a:srgbClr val="C0C0C0"/>
                  </a:outerShdw>
                </a:effectLst>
              </a:rPr>
              <a:t>	</a:t>
            </a:r>
            <a:r>
              <a:rPr lang="en-US" altLang="zh-CN" b="1" dirty="0">
                <a:effectLst>
                  <a:outerShdw blurRad="38100" dist="38100" dir="2700000" algn="tl">
                    <a:srgbClr val="C0C0C0"/>
                  </a:outerShdw>
                </a:effectLst>
                <a:latin typeface="+mj-ea"/>
                <a:ea typeface="+mj-ea"/>
              </a:rPr>
              <a:t>do{</a:t>
            </a:r>
          </a:p>
          <a:p>
            <a:pPr>
              <a:defRPr/>
            </a:pPr>
            <a:r>
              <a:rPr lang="en-US" altLang="zh-CN" b="1" dirty="0">
                <a:effectLst>
                  <a:outerShdw blurRad="38100" dist="38100" dir="2700000" algn="tl">
                    <a:srgbClr val="C0C0C0"/>
                  </a:outerShdw>
                </a:effectLst>
                <a:latin typeface="+mj-ea"/>
                <a:ea typeface="+mj-ea"/>
              </a:rPr>
              <a:t>	      …        </a:t>
            </a:r>
          </a:p>
          <a:p>
            <a:pPr>
              <a:defRPr/>
            </a:pPr>
            <a:r>
              <a:rPr lang="en-US" altLang="zh-CN" b="1" dirty="0">
                <a:effectLst>
                  <a:outerShdw blurRad="38100" dist="38100" dir="2700000" algn="tl">
                    <a:srgbClr val="C0C0C0"/>
                  </a:outerShdw>
                </a:effectLst>
                <a:latin typeface="+mj-ea"/>
                <a:ea typeface="+mj-ea"/>
              </a:rPr>
              <a:t>                produce an item in </a:t>
            </a:r>
            <a:r>
              <a:rPr lang="en-US" altLang="zh-CN" b="1" dirty="0" err="1">
                <a:effectLst>
                  <a:outerShdw blurRad="38100" dist="38100" dir="2700000" algn="tl">
                    <a:srgbClr val="C0C0C0"/>
                  </a:outerShdw>
                </a:effectLst>
                <a:latin typeface="+mj-ea"/>
                <a:ea typeface="+mj-ea"/>
              </a:rPr>
              <a:t>nextp</a:t>
            </a:r>
            <a:r>
              <a:rPr lang="en-US" altLang="zh-CN" b="1" dirty="0">
                <a:effectLst>
                  <a:outerShdw blurRad="38100" dist="38100" dir="2700000" algn="tl">
                    <a:srgbClr val="C0C0C0"/>
                  </a:outerShdw>
                </a:effectLst>
                <a:latin typeface="+mj-ea"/>
                <a:ea typeface="+mj-ea"/>
              </a:rPr>
              <a:t>; </a:t>
            </a:r>
          </a:p>
          <a:p>
            <a:pPr>
              <a:defRPr/>
            </a:pPr>
            <a:r>
              <a:rPr lang="en-US" altLang="zh-CN" b="1" dirty="0">
                <a:effectLst>
                  <a:outerShdw blurRad="38100" dist="38100" dir="2700000" algn="tl">
                    <a:srgbClr val="C0C0C0"/>
                  </a:outerShdw>
                </a:effectLst>
                <a:latin typeface="+mj-ea"/>
                <a:ea typeface="+mj-ea"/>
              </a:rPr>
              <a:t>                 …</a:t>
            </a:r>
          </a:p>
          <a:p>
            <a:pPr>
              <a:defRPr/>
            </a:pPr>
            <a:r>
              <a:rPr lang="en-US" altLang="zh-CN" b="1" dirty="0">
                <a:effectLst>
                  <a:outerShdw blurRad="38100" dist="38100" dir="2700000" algn="tl">
                    <a:srgbClr val="C0C0C0"/>
                  </a:outerShdw>
                </a:effectLst>
                <a:latin typeface="+mj-ea"/>
                <a:ea typeface="+mj-ea"/>
              </a:rPr>
              <a:t>                </a:t>
            </a:r>
            <a:r>
              <a:rPr lang="en-US" altLang="zh-CN" b="1" dirty="0">
                <a:solidFill>
                  <a:srgbClr val="FF0000"/>
                </a:solidFill>
                <a:effectLst>
                  <a:outerShdw blurRad="38100" dist="38100" dir="2700000" algn="tl">
                    <a:srgbClr val="C0C0C0"/>
                  </a:outerShdw>
                </a:effectLst>
                <a:latin typeface="+mj-ea"/>
                <a:ea typeface="+mj-ea"/>
              </a:rPr>
              <a:t>send(consumer, </a:t>
            </a:r>
            <a:r>
              <a:rPr lang="en-US" altLang="zh-CN" b="1" dirty="0" err="1">
                <a:solidFill>
                  <a:srgbClr val="FF0000"/>
                </a:solidFill>
                <a:effectLst>
                  <a:outerShdw blurRad="38100" dist="38100" dir="2700000" algn="tl">
                    <a:srgbClr val="C0C0C0"/>
                  </a:outerShdw>
                </a:effectLst>
                <a:latin typeface="+mj-ea"/>
                <a:ea typeface="+mj-ea"/>
              </a:rPr>
              <a:t>nextp</a:t>
            </a:r>
            <a:r>
              <a:rPr lang="en-US" altLang="zh-CN" b="1" dirty="0">
                <a:solidFill>
                  <a:srgbClr val="FF0000"/>
                </a:solidFill>
                <a:effectLst>
                  <a:outerShdw blurRad="38100" dist="38100" dir="2700000" algn="tl">
                    <a:srgbClr val="C0C0C0"/>
                  </a:outerShdw>
                </a:effectLst>
                <a:latin typeface="+mj-ea"/>
                <a:ea typeface="+mj-ea"/>
              </a:rPr>
              <a:t>);</a:t>
            </a:r>
          </a:p>
          <a:p>
            <a:pPr>
              <a:defRPr/>
            </a:pPr>
            <a:r>
              <a:rPr lang="en-US" altLang="zh-CN" b="1" dirty="0">
                <a:effectLst>
                  <a:outerShdw blurRad="38100" dist="38100" dir="2700000" algn="tl">
                    <a:srgbClr val="C0C0C0"/>
                  </a:outerShdw>
                </a:effectLst>
                <a:latin typeface="+mj-ea"/>
                <a:ea typeface="+mj-ea"/>
              </a:rPr>
              <a:t>           }while(TRUE);</a:t>
            </a:r>
          </a:p>
          <a:p>
            <a:pPr>
              <a:defRPr/>
            </a:pPr>
            <a:r>
              <a:rPr lang="en-US" altLang="zh-CN" b="1" dirty="0">
                <a:effectLst>
                  <a:outerShdw blurRad="38100" dist="38100" dir="2700000" algn="tl">
                    <a:srgbClr val="C0C0C0"/>
                  </a:outerShdw>
                </a:effectLst>
                <a:latin typeface="+mj-ea"/>
                <a:ea typeface="+mj-ea"/>
              </a:rPr>
              <a:t>           do{</a:t>
            </a:r>
          </a:p>
          <a:p>
            <a:pPr>
              <a:defRPr/>
            </a:pPr>
            <a:r>
              <a:rPr lang="en-US" altLang="zh-CN" b="1" dirty="0">
                <a:effectLst>
                  <a:outerShdw blurRad="38100" dist="38100" dir="2700000" algn="tl">
                    <a:srgbClr val="C0C0C0"/>
                  </a:outerShdw>
                </a:effectLst>
                <a:latin typeface="+mj-ea"/>
                <a:ea typeface="+mj-ea"/>
              </a:rPr>
              <a:t>               </a:t>
            </a:r>
            <a:r>
              <a:rPr lang="en-US" altLang="zh-CN" b="1" dirty="0">
                <a:solidFill>
                  <a:srgbClr val="FF0000"/>
                </a:solidFill>
                <a:effectLst>
                  <a:outerShdw blurRad="38100" dist="38100" dir="2700000" algn="tl">
                    <a:srgbClr val="C0C0C0"/>
                  </a:outerShdw>
                </a:effectLst>
                <a:latin typeface="+mj-ea"/>
                <a:ea typeface="+mj-ea"/>
              </a:rPr>
              <a:t>receive( producer, </a:t>
            </a:r>
            <a:r>
              <a:rPr lang="en-US" altLang="zh-CN" b="1" dirty="0" err="1">
                <a:solidFill>
                  <a:srgbClr val="FF0000"/>
                </a:solidFill>
                <a:effectLst>
                  <a:outerShdw blurRad="38100" dist="38100" dir="2700000" algn="tl">
                    <a:srgbClr val="C0C0C0"/>
                  </a:outerShdw>
                </a:effectLst>
                <a:latin typeface="+mj-ea"/>
                <a:ea typeface="+mj-ea"/>
              </a:rPr>
              <a:t>nextc</a:t>
            </a:r>
            <a:r>
              <a:rPr lang="en-US" altLang="zh-CN" b="1" dirty="0">
                <a:solidFill>
                  <a:srgbClr val="FF0000"/>
                </a:solidFill>
                <a:effectLst>
                  <a:outerShdw blurRad="38100" dist="38100" dir="2700000" algn="tl">
                    <a:srgbClr val="C0C0C0"/>
                  </a:outerShdw>
                </a:effectLst>
                <a:latin typeface="+mj-ea"/>
                <a:ea typeface="+mj-ea"/>
              </a:rPr>
              <a:t>);</a:t>
            </a:r>
          </a:p>
          <a:p>
            <a:pPr>
              <a:defRPr/>
            </a:pPr>
            <a:r>
              <a:rPr lang="en-US" altLang="zh-CN" b="1" dirty="0">
                <a:effectLst>
                  <a:outerShdw blurRad="38100" dist="38100" dir="2700000" algn="tl">
                    <a:srgbClr val="C0C0C0"/>
                  </a:outerShdw>
                </a:effectLst>
                <a:latin typeface="+mj-ea"/>
                <a:ea typeface="+mj-ea"/>
              </a:rPr>
              <a:t>                 …</a:t>
            </a:r>
          </a:p>
          <a:p>
            <a:pPr>
              <a:defRPr/>
            </a:pPr>
            <a:r>
              <a:rPr lang="en-US" altLang="zh-CN" b="1" dirty="0">
                <a:effectLst>
                  <a:outerShdw blurRad="38100" dist="38100" dir="2700000" algn="tl">
                    <a:srgbClr val="C0C0C0"/>
                  </a:outerShdw>
                </a:effectLst>
                <a:latin typeface="+mj-ea"/>
                <a:ea typeface="+mj-ea"/>
              </a:rPr>
              <a:t>               consumer the item in </a:t>
            </a:r>
            <a:r>
              <a:rPr lang="en-US" altLang="zh-CN" b="1" dirty="0" err="1">
                <a:effectLst>
                  <a:outerShdw blurRad="38100" dist="38100" dir="2700000" algn="tl">
                    <a:srgbClr val="C0C0C0"/>
                  </a:outerShdw>
                </a:effectLst>
                <a:latin typeface="+mj-ea"/>
                <a:ea typeface="+mj-ea"/>
              </a:rPr>
              <a:t>nextc</a:t>
            </a:r>
            <a:r>
              <a:rPr lang="en-US" altLang="zh-CN" b="1" dirty="0">
                <a:effectLst>
                  <a:outerShdw blurRad="38100" dist="38100" dir="2700000" algn="tl">
                    <a:srgbClr val="C0C0C0"/>
                  </a:outerShdw>
                </a:effectLst>
                <a:latin typeface="+mj-ea"/>
                <a:ea typeface="+mj-ea"/>
              </a:rPr>
              <a:t>;</a:t>
            </a:r>
          </a:p>
          <a:p>
            <a:pPr>
              <a:defRPr/>
            </a:pPr>
            <a:r>
              <a:rPr lang="en-US" altLang="zh-CN" b="1" dirty="0">
                <a:effectLst>
                  <a:outerShdw blurRad="38100" dist="38100" dir="2700000" algn="tl">
                    <a:srgbClr val="C0C0C0"/>
                  </a:outerShdw>
                </a:effectLst>
                <a:latin typeface="+mj-ea"/>
                <a:ea typeface="+mj-ea"/>
              </a:rPr>
              <a:t>          }while(TRUE);</a:t>
            </a:r>
          </a:p>
        </p:txBody>
      </p:sp>
    </p:spTree>
    <p:extLst>
      <p:ext uri="{BB962C8B-B14F-4D97-AF65-F5344CB8AC3E}">
        <p14:creationId xmlns:p14="http://schemas.microsoft.com/office/powerpoint/2010/main" val="379836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35425" y="1119338"/>
            <a:ext cx="10389215" cy="2492990"/>
          </a:xfrm>
          <a:prstGeom prst="rect">
            <a:avLst/>
          </a:prstGeom>
        </p:spPr>
        <p:txBody>
          <a:bodyPr wrap="square">
            <a:spAutoFit/>
          </a:bodyPr>
          <a:lstStyle/>
          <a:p>
            <a:pPr algn="just">
              <a:lnSpc>
                <a:spcPct val="150000"/>
              </a:lnSpc>
              <a:defRPr/>
            </a:pPr>
            <a:r>
              <a:rPr lang="en-US" altLang="zh-CN" sz="2400" b="1" dirty="0">
                <a:solidFill>
                  <a:srgbClr val="0000FF"/>
                </a:solidFill>
                <a:latin typeface="+mj-ea"/>
                <a:ea typeface="+mj-ea"/>
              </a:rPr>
              <a:t>2.</a:t>
            </a:r>
            <a:r>
              <a:rPr lang="zh-CN" altLang="en-US" sz="2400" b="1" dirty="0">
                <a:solidFill>
                  <a:srgbClr val="0000FF"/>
                </a:solidFill>
                <a:latin typeface="+mj-ea"/>
                <a:ea typeface="+mj-ea"/>
              </a:rPr>
              <a:t>间接通信方式</a:t>
            </a:r>
          </a:p>
          <a:p>
            <a:pPr>
              <a:lnSpc>
                <a:spcPct val="150000"/>
              </a:lnSpc>
              <a:defRPr/>
            </a:pPr>
            <a:r>
              <a:rPr lang="zh-CN" altLang="en-US" sz="2000" b="1" dirty="0"/>
              <a:t>     </a:t>
            </a:r>
            <a:r>
              <a:rPr lang="zh-CN" altLang="en-US" sz="2000" b="1" dirty="0">
                <a:latin typeface="+mj-ea"/>
                <a:ea typeface="+mj-ea"/>
              </a:rPr>
              <a:t>指进程之间利用信箱的通信方式。发送进程发送给目标进程的消息存放信箱；接收进程则从该信箱中，取出对方发送给自己的消息；消息在信箱中可以安全地保存，只允许核准的目标用户随时读取。</a:t>
            </a:r>
          </a:p>
          <a:p>
            <a:pPr>
              <a:lnSpc>
                <a:spcPct val="150000"/>
              </a:lnSpc>
              <a:defRPr/>
            </a:pPr>
            <a:r>
              <a:rPr lang="zh-CN" altLang="en-US" sz="2000" b="1" dirty="0">
                <a:latin typeface="+mj-ea"/>
                <a:ea typeface="+mj-ea"/>
              </a:rPr>
              <a:t>     系统为信箱通信提供了若干条原语，分别用于信箱的创建、撤消和消息的发送、接收等。 </a:t>
            </a:r>
          </a:p>
        </p:txBody>
      </p:sp>
      <p:sp>
        <p:nvSpPr>
          <p:cNvPr id="5" name="Rectangle 4">
            <a:extLst>
              <a:ext uri="{FF2B5EF4-FFF2-40B4-BE49-F238E27FC236}">
                <a16:creationId xmlns:a16="http://schemas.microsoft.com/office/drawing/2014/main" id="{19318EA9-4147-C640-8F74-97C0384A0CEB}"/>
              </a:ext>
            </a:extLst>
          </p:cNvPr>
          <p:cNvSpPr>
            <a:spLocks noChangeArrowheads="1"/>
          </p:cNvSpPr>
          <p:nvPr/>
        </p:nvSpPr>
        <p:spPr bwMode="auto">
          <a:xfrm>
            <a:off x="6700431" y="301475"/>
            <a:ext cx="5193543" cy="567396"/>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消息传递通信的实现方法</a:t>
            </a:r>
          </a:p>
        </p:txBody>
      </p:sp>
      <p:sp>
        <p:nvSpPr>
          <p:cNvPr id="6"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10220" y="284096"/>
            <a:ext cx="3027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smtClean="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
        <p:nvSpPr>
          <p:cNvPr id="7" name="矩形 6"/>
          <p:cNvSpPr/>
          <p:nvPr/>
        </p:nvSpPr>
        <p:spPr>
          <a:xfrm>
            <a:off x="1734611" y="3808755"/>
            <a:ext cx="6081106" cy="2516073"/>
          </a:xfrm>
          <a:prstGeom prst="rect">
            <a:avLst/>
          </a:prstGeom>
        </p:spPr>
        <p:txBody>
          <a:bodyPr wrap="square">
            <a:spAutoFit/>
          </a:bodyPr>
          <a:lstStyle/>
          <a:p>
            <a:pPr>
              <a:lnSpc>
                <a:spcPct val="150000"/>
              </a:lnSpc>
              <a:defRPr/>
            </a:pPr>
            <a:r>
              <a:rPr lang="zh-CN" altLang="en-US" sz="2100" b="1" dirty="0">
                <a:effectLst>
                  <a:outerShdw blurRad="38100" dist="38100" dir="2700000" algn="tl">
                    <a:srgbClr val="C0C0C0"/>
                  </a:outerShdw>
                </a:effectLst>
                <a:latin typeface="+mj-ea"/>
                <a:ea typeface="+mj-ea"/>
              </a:rPr>
              <a:t>优点：在读</a:t>
            </a:r>
            <a:r>
              <a:rPr lang="en-US" altLang="zh-CN" sz="2100" b="1" dirty="0">
                <a:effectLst>
                  <a:outerShdw blurRad="38100" dist="38100" dir="2700000" algn="tl">
                    <a:srgbClr val="C0C0C0"/>
                  </a:outerShdw>
                </a:effectLst>
                <a:latin typeface="+mj-ea"/>
                <a:ea typeface="+mj-ea"/>
              </a:rPr>
              <a:t>/</a:t>
            </a:r>
            <a:r>
              <a:rPr lang="zh-CN" altLang="en-US" sz="2100" b="1" dirty="0">
                <a:effectLst>
                  <a:outerShdw blurRad="38100" dist="38100" dir="2700000" algn="tl">
                    <a:srgbClr val="C0C0C0"/>
                  </a:outerShdw>
                </a:effectLst>
                <a:latin typeface="+mj-ea"/>
                <a:ea typeface="+mj-ea"/>
              </a:rPr>
              <a:t>写时间上的随机性</a:t>
            </a:r>
          </a:p>
          <a:p>
            <a:pPr>
              <a:lnSpc>
                <a:spcPct val="150000"/>
              </a:lnSpc>
              <a:defRPr/>
            </a:pPr>
            <a:r>
              <a:rPr lang="zh-CN" altLang="en-US" sz="2100" b="1" dirty="0">
                <a:effectLst>
                  <a:outerShdw blurRad="38100" dist="38100" dir="2700000" algn="tl">
                    <a:srgbClr val="C0C0C0"/>
                  </a:outerShdw>
                </a:effectLst>
                <a:latin typeface="+mj-ea"/>
                <a:ea typeface="+mj-ea"/>
              </a:rPr>
              <a:t>写进程 </a:t>
            </a:r>
            <a:r>
              <a:rPr lang="zh-CN" altLang="en-US" sz="2100" b="1" dirty="0">
                <a:effectLst>
                  <a:outerShdw blurRad="38100" dist="38100" dir="2700000" algn="tl">
                    <a:srgbClr val="C0C0C0"/>
                  </a:outerShdw>
                </a:effectLst>
                <a:latin typeface="+mj-ea"/>
                <a:ea typeface="+mj-ea"/>
                <a:sym typeface="Wingdings" pitchFamily="2" charset="2"/>
              </a:rPr>
              <a:t> </a:t>
            </a:r>
            <a:r>
              <a:rPr lang="zh-CN" altLang="en-US" sz="2100" b="1" dirty="0">
                <a:effectLst>
                  <a:outerShdw blurRad="38100" dist="38100" dir="2700000" algn="tl">
                    <a:srgbClr val="C0C0C0"/>
                  </a:outerShdw>
                </a:effectLst>
                <a:latin typeface="+mj-ea"/>
                <a:ea typeface="+mj-ea"/>
              </a:rPr>
              <a:t> 信箱（中间实体） </a:t>
            </a:r>
            <a:r>
              <a:rPr lang="zh-CN" altLang="en-US" sz="2100" b="1" dirty="0">
                <a:effectLst>
                  <a:outerShdw blurRad="38100" dist="38100" dir="2700000" algn="tl">
                    <a:srgbClr val="C0C0C0"/>
                  </a:outerShdw>
                </a:effectLst>
                <a:latin typeface="+mj-ea"/>
                <a:ea typeface="+mj-ea"/>
                <a:sym typeface="Wingdings" pitchFamily="2" charset="2"/>
              </a:rPr>
              <a:t></a:t>
            </a:r>
            <a:r>
              <a:rPr lang="zh-CN" altLang="en-US" sz="2100" b="1" dirty="0">
                <a:effectLst>
                  <a:outerShdw blurRad="38100" dist="38100" dir="2700000" algn="tl">
                    <a:srgbClr val="C0C0C0"/>
                  </a:outerShdw>
                </a:effectLst>
                <a:latin typeface="+mj-ea"/>
                <a:ea typeface="+mj-ea"/>
              </a:rPr>
              <a:t>读进程原语</a:t>
            </a:r>
          </a:p>
          <a:p>
            <a:pPr lvl="1">
              <a:lnSpc>
                <a:spcPct val="150000"/>
              </a:lnSpc>
              <a:defRPr/>
            </a:pPr>
            <a:r>
              <a:rPr lang="zh-CN" altLang="en-US" sz="2100" b="1" dirty="0">
                <a:effectLst>
                  <a:outerShdw blurRad="38100" dist="38100" dir="2700000" algn="tl">
                    <a:srgbClr val="C0C0C0"/>
                  </a:outerShdw>
                </a:effectLst>
                <a:latin typeface="+mj-ea"/>
                <a:ea typeface="+mj-ea"/>
              </a:rPr>
              <a:t>消息的发送和接收</a:t>
            </a:r>
          </a:p>
          <a:p>
            <a:pPr lvl="2">
              <a:lnSpc>
                <a:spcPct val="150000"/>
              </a:lnSpc>
              <a:defRPr/>
            </a:pPr>
            <a:r>
              <a:rPr lang="en-US" altLang="zh-CN" sz="2100" b="1" dirty="0">
                <a:effectLst>
                  <a:outerShdw blurRad="38100" dist="38100" dir="2700000" algn="tl">
                    <a:srgbClr val="C0C0C0"/>
                  </a:outerShdw>
                </a:effectLst>
                <a:latin typeface="+mj-ea"/>
                <a:ea typeface="+mj-ea"/>
              </a:rPr>
              <a:t>Send (mailbox, message)</a:t>
            </a:r>
          </a:p>
          <a:p>
            <a:pPr lvl="2">
              <a:lnSpc>
                <a:spcPct val="150000"/>
              </a:lnSpc>
              <a:defRPr/>
            </a:pPr>
            <a:r>
              <a:rPr lang="en-US" altLang="zh-CN" sz="2100" b="1" dirty="0">
                <a:effectLst>
                  <a:outerShdw blurRad="38100" dist="38100" dir="2700000" algn="tl">
                    <a:srgbClr val="C0C0C0"/>
                  </a:outerShdw>
                </a:effectLst>
                <a:latin typeface="+mj-ea"/>
                <a:ea typeface="+mj-ea"/>
              </a:rPr>
              <a:t>Receive (mailbox, message)</a:t>
            </a:r>
            <a:endParaRPr lang="en-US" altLang="zh-CN" sz="2100" dirty="0">
              <a:latin typeface="+mj-ea"/>
              <a:ea typeface="+mj-ea"/>
            </a:endParaRPr>
          </a:p>
        </p:txBody>
      </p:sp>
    </p:spTree>
    <p:extLst>
      <p:ext uri="{BB962C8B-B14F-4D97-AF65-F5344CB8AC3E}">
        <p14:creationId xmlns:p14="http://schemas.microsoft.com/office/powerpoint/2010/main" val="353871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572233" y="1208314"/>
            <a:ext cx="5826667" cy="461665"/>
          </a:xfrm>
          <a:prstGeom prst="rect">
            <a:avLst/>
          </a:prstGeom>
        </p:spPr>
        <p:txBody>
          <a:bodyPr wrap="square">
            <a:spAutoFit/>
          </a:bodyPr>
          <a:lstStyle/>
          <a:p>
            <a:pPr algn="just">
              <a:defRPr/>
            </a:pPr>
            <a:r>
              <a:rPr lang="en-US" altLang="zh-CN" sz="2400" b="1" dirty="0">
                <a:solidFill>
                  <a:srgbClr val="0000FF"/>
                </a:solidFill>
                <a:latin typeface="+mj-ea"/>
                <a:ea typeface="+mj-ea"/>
              </a:rPr>
              <a:t>2</a:t>
            </a:r>
            <a:r>
              <a:rPr lang="zh-CN" altLang="en-US" sz="2400" b="1" dirty="0">
                <a:solidFill>
                  <a:srgbClr val="0000FF"/>
                </a:solidFill>
                <a:latin typeface="+mj-ea"/>
                <a:ea typeface="+mj-ea"/>
              </a:rPr>
              <a:t>．间接通信方式</a:t>
            </a:r>
          </a:p>
        </p:txBody>
      </p:sp>
      <p:sp>
        <p:nvSpPr>
          <p:cNvPr id="4" name="矩形 3"/>
          <p:cNvSpPr/>
          <p:nvPr/>
        </p:nvSpPr>
        <p:spPr>
          <a:xfrm>
            <a:off x="1572233" y="1786982"/>
            <a:ext cx="8858700" cy="3970318"/>
          </a:xfrm>
          <a:prstGeom prst="rect">
            <a:avLst/>
          </a:prstGeom>
        </p:spPr>
        <p:txBody>
          <a:bodyPr wrap="square">
            <a:spAutoFit/>
          </a:bodyPr>
          <a:lstStyle/>
          <a:p>
            <a:pPr>
              <a:lnSpc>
                <a:spcPct val="120000"/>
              </a:lnSpc>
              <a:defRPr/>
            </a:pPr>
            <a:r>
              <a:rPr lang="zh-CN" altLang="en-US" sz="2100" b="1" dirty="0">
                <a:solidFill>
                  <a:srgbClr val="0000CC"/>
                </a:solidFill>
                <a:effectLst>
                  <a:outerShdw blurRad="38100" dist="38100" dir="2700000" algn="tl">
                    <a:srgbClr val="C0C0C0"/>
                  </a:outerShdw>
                </a:effectLst>
                <a:latin typeface="+mj-ea"/>
                <a:ea typeface="+mj-ea"/>
              </a:rPr>
              <a:t>信箱分为以下三类</a:t>
            </a:r>
            <a:r>
              <a:rPr lang="zh-CN" altLang="en-US" sz="2100" b="1" dirty="0">
                <a:latin typeface="+mj-ea"/>
                <a:ea typeface="+mj-ea"/>
              </a:rPr>
              <a:t>：</a:t>
            </a:r>
          </a:p>
          <a:p>
            <a:pPr indent="488950" algn="just">
              <a:lnSpc>
                <a:spcPct val="120000"/>
              </a:lnSpc>
              <a:defRPr/>
            </a:pPr>
            <a:r>
              <a:rPr lang="zh-CN" altLang="en-US" sz="2100" b="1" dirty="0">
                <a:latin typeface="+mj-ea"/>
                <a:ea typeface="+mj-ea"/>
              </a:rPr>
              <a:t>（</a:t>
            </a:r>
            <a:r>
              <a:rPr lang="en-US" altLang="zh-CN" sz="2100" b="1" dirty="0">
                <a:latin typeface="+mj-ea"/>
                <a:ea typeface="+mj-ea"/>
              </a:rPr>
              <a:t>1</a:t>
            </a:r>
            <a:r>
              <a:rPr lang="zh-CN" altLang="en-US" sz="2100" b="1" dirty="0">
                <a:latin typeface="+mj-ea"/>
                <a:ea typeface="+mj-ea"/>
              </a:rPr>
              <a:t>）私用信箱</a:t>
            </a:r>
          </a:p>
          <a:p>
            <a:pPr indent="488950" algn="just">
              <a:lnSpc>
                <a:spcPct val="120000"/>
              </a:lnSpc>
              <a:defRPr/>
            </a:pPr>
            <a:r>
              <a:rPr lang="zh-CN" altLang="en-US" sz="2100" b="1" dirty="0">
                <a:latin typeface="+mj-ea"/>
                <a:ea typeface="+mj-ea"/>
              </a:rPr>
              <a:t>（</a:t>
            </a:r>
            <a:r>
              <a:rPr lang="en-US" altLang="zh-CN" sz="2100" b="1" dirty="0">
                <a:latin typeface="+mj-ea"/>
                <a:ea typeface="+mj-ea"/>
              </a:rPr>
              <a:t>2</a:t>
            </a:r>
            <a:r>
              <a:rPr lang="zh-CN" altLang="en-US" sz="2100" b="1" dirty="0">
                <a:latin typeface="+mj-ea"/>
                <a:ea typeface="+mj-ea"/>
              </a:rPr>
              <a:t>）公用信箱</a:t>
            </a:r>
          </a:p>
          <a:p>
            <a:pPr indent="488950" algn="just">
              <a:lnSpc>
                <a:spcPct val="120000"/>
              </a:lnSpc>
              <a:defRPr/>
            </a:pPr>
            <a:r>
              <a:rPr lang="zh-CN" altLang="en-US" sz="2100" b="1" dirty="0">
                <a:latin typeface="+mj-ea"/>
                <a:ea typeface="+mj-ea"/>
              </a:rPr>
              <a:t>（</a:t>
            </a:r>
            <a:r>
              <a:rPr lang="en-US" altLang="zh-CN" sz="2100" b="1" dirty="0">
                <a:latin typeface="+mj-ea"/>
                <a:ea typeface="+mj-ea"/>
              </a:rPr>
              <a:t>3</a:t>
            </a:r>
            <a:r>
              <a:rPr lang="zh-CN" altLang="en-US" sz="2100" b="1" dirty="0">
                <a:latin typeface="+mj-ea"/>
                <a:ea typeface="+mj-ea"/>
              </a:rPr>
              <a:t>）共享</a:t>
            </a:r>
            <a:r>
              <a:rPr lang="zh-CN" altLang="en-US" sz="2100" b="1" dirty="0" smtClean="0">
                <a:latin typeface="+mj-ea"/>
                <a:ea typeface="+mj-ea"/>
              </a:rPr>
              <a:t>信箱</a:t>
            </a:r>
            <a:endParaRPr lang="en-US" altLang="zh-CN" sz="2100" b="1" dirty="0" smtClean="0">
              <a:latin typeface="+mj-ea"/>
              <a:ea typeface="+mj-ea"/>
            </a:endParaRPr>
          </a:p>
          <a:p>
            <a:pPr indent="488950" algn="just">
              <a:lnSpc>
                <a:spcPct val="120000"/>
              </a:lnSpc>
              <a:defRPr/>
            </a:pPr>
            <a:endParaRPr lang="zh-CN" altLang="en-US" sz="2100" b="1" dirty="0">
              <a:latin typeface="+mj-ea"/>
              <a:ea typeface="+mj-ea"/>
            </a:endParaRPr>
          </a:p>
          <a:p>
            <a:pPr>
              <a:lnSpc>
                <a:spcPct val="120000"/>
              </a:lnSpc>
              <a:defRPr/>
            </a:pPr>
            <a:r>
              <a:rPr lang="zh-CN" altLang="en-US" sz="2100" b="1" dirty="0">
                <a:latin typeface="+mj-ea"/>
                <a:ea typeface="+mj-ea"/>
              </a:rPr>
              <a:t>在利用信箱通信时，在发送进程和接收进程之间，存在以下四种关系：</a:t>
            </a:r>
          </a:p>
          <a:p>
            <a:pPr indent="579438">
              <a:lnSpc>
                <a:spcPct val="120000"/>
              </a:lnSpc>
              <a:defRPr/>
            </a:pPr>
            <a:r>
              <a:rPr lang="zh-CN" altLang="en-US" sz="2100" b="1" dirty="0">
                <a:latin typeface="+mj-ea"/>
                <a:ea typeface="+mj-ea"/>
              </a:rPr>
              <a:t>（</a:t>
            </a:r>
            <a:r>
              <a:rPr lang="en-US" altLang="zh-CN" sz="2100" b="1" dirty="0">
                <a:latin typeface="+mj-ea"/>
                <a:ea typeface="+mj-ea"/>
              </a:rPr>
              <a:t>1</a:t>
            </a:r>
            <a:r>
              <a:rPr lang="zh-CN" altLang="en-US" sz="2100" b="1" dirty="0">
                <a:latin typeface="+mj-ea"/>
                <a:ea typeface="+mj-ea"/>
              </a:rPr>
              <a:t>）一对一关系。 </a:t>
            </a:r>
          </a:p>
          <a:p>
            <a:pPr indent="579438">
              <a:lnSpc>
                <a:spcPct val="120000"/>
              </a:lnSpc>
              <a:defRPr/>
            </a:pPr>
            <a:r>
              <a:rPr lang="zh-CN" altLang="en-US" sz="2100" b="1" dirty="0">
                <a:latin typeface="+mj-ea"/>
                <a:ea typeface="+mj-ea"/>
              </a:rPr>
              <a:t>（</a:t>
            </a:r>
            <a:r>
              <a:rPr lang="en-US" altLang="zh-CN" sz="2100" b="1" dirty="0">
                <a:latin typeface="+mj-ea"/>
                <a:ea typeface="+mj-ea"/>
              </a:rPr>
              <a:t>2</a:t>
            </a:r>
            <a:r>
              <a:rPr lang="zh-CN" altLang="en-US" sz="2100" b="1" dirty="0">
                <a:latin typeface="+mj-ea"/>
                <a:ea typeface="+mj-ea"/>
              </a:rPr>
              <a:t>）多对一关系，客户</a:t>
            </a:r>
            <a:r>
              <a:rPr lang="en-US" altLang="zh-CN" sz="2100" b="1" dirty="0">
                <a:latin typeface="+mj-ea"/>
                <a:ea typeface="+mj-ea"/>
              </a:rPr>
              <a:t>/</a:t>
            </a:r>
            <a:r>
              <a:rPr lang="zh-CN" altLang="en-US" sz="2100" b="1" dirty="0">
                <a:latin typeface="+mj-ea"/>
                <a:ea typeface="+mj-ea"/>
              </a:rPr>
              <a:t>服务器交互。 </a:t>
            </a:r>
          </a:p>
          <a:p>
            <a:pPr indent="579438">
              <a:lnSpc>
                <a:spcPct val="120000"/>
              </a:lnSpc>
              <a:defRPr/>
            </a:pPr>
            <a:r>
              <a:rPr lang="zh-CN" altLang="en-US" sz="2100" b="1" dirty="0">
                <a:latin typeface="+mj-ea"/>
                <a:ea typeface="+mj-ea"/>
              </a:rPr>
              <a:t>（</a:t>
            </a:r>
            <a:r>
              <a:rPr lang="en-US" altLang="zh-CN" sz="2100" b="1" dirty="0">
                <a:latin typeface="+mj-ea"/>
                <a:ea typeface="+mj-ea"/>
              </a:rPr>
              <a:t>3</a:t>
            </a:r>
            <a:r>
              <a:rPr lang="zh-CN" altLang="en-US" sz="2100" b="1" dirty="0">
                <a:latin typeface="+mj-ea"/>
                <a:ea typeface="+mj-ea"/>
              </a:rPr>
              <a:t>）一对多关系， 广播方式。</a:t>
            </a:r>
          </a:p>
          <a:p>
            <a:pPr indent="579438">
              <a:lnSpc>
                <a:spcPct val="120000"/>
              </a:lnSpc>
              <a:defRPr/>
            </a:pPr>
            <a:r>
              <a:rPr lang="zh-CN" altLang="en-US" sz="2100" b="1" dirty="0">
                <a:latin typeface="+mj-ea"/>
                <a:ea typeface="+mj-ea"/>
              </a:rPr>
              <a:t>（</a:t>
            </a:r>
            <a:r>
              <a:rPr lang="en-US" altLang="zh-CN" sz="2100" b="1" dirty="0">
                <a:latin typeface="+mj-ea"/>
                <a:ea typeface="+mj-ea"/>
              </a:rPr>
              <a:t>4</a:t>
            </a:r>
            <a:r>
              <a:rPr lang="zh-CN" altLang="en-US" sz="2100" b="1" dirty="0">
                <a:latin typeface="+mj-ea"/>
                <a:ea typeface="+mj-ea"/>
              </a:rPr>
              <a:t>）多对多关系。  </a:t>
            </a:r>
          </a:p>
        </p:txBody>
      </p:sp>
      <p:sp>
        <p:nvSpPr>
          <p:cNvPr id="6" name="Rectangle 4">
            <a:extLst>
              <a:ext uri="{FF2B5EF4-FFF2-40B4-BE49-F238E27FC236}">
                <a16:creationId xmlns:a16="http://schemas.microsoft.com/office/drawing/2014/main" id="{19318EA9-4147-C640-8F74-97C0384A0CEB}"/>
              </a:ext>
            </a:extLst>
          </p:cNvPr>
          <p:cNvSpPr>
            <a:spLocks noChangeArrowheads="1"/>
          </p:cNvSpPr>
          <p:nvPr/>
        </p:nvSpPr>
        <p:spPr bwMode="auto">
          <a:xfrm>
            <a:off x="6700431" y="301475"/>
            <a:ext cx="5193543" cy="567396"/>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消息传递通信的实现方法</a:t>
            </a: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10220" y="284096"/>
            <a:ext cx="3027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smtClean="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Tree>
    <p:extLst>
      <p:ext uri="{BB962C8B-B14F-4D97-AF65-F5344CB8AC3E}">
        <p14:creationId xmlns:p14="http://schemas.microsoft.com/office/powerpoint/2010/main" val="68419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563496" y="1236434"/>
            <a:ext cx="6146977"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消息传递系统中的几个问题 </a:t>
            </a:r>
          </a:p>
        </p:txBody>
      </p:sp>
      <p:sp>
        <p:nvSpPr>
          <p:cNvPr id="2" name="矩形 1"/>
          <p:cNvSpPr/>
          <p:nvPr/>
        </p:nvSpPr>
        <p:spPr>
          <a:xfrm>
            <a:off x="1612053" y="1984754"/>
            <a:ext cx="4572000" cy="470257"/>
          </a:xfrm>
          <a:prstGeom prst="rect">
            <a:avLst/>
          </a:prstGeom>
        </p:spPr>
        <p:txBody>
          <a:bodyPr>
            <a:spAutoFit/>
          </a:bodyPr>
          <a:lstStyle/>
          <a:p>
            <a:pPr algn="just">
              <a:lnSpc>
                <a:spcPct val="110000"/>
              </a:lnSpc>
              <a:defRPr/>
            </a:pPr>
            <a:r>
              <a:rPr lang="en-US" altLang="zh-CN" sz="2400" b="1" dirty="0">
                <a:solidFill>
                  <a:srgbClr val="0000FF"/>
                </a:solidFill>
                <a:latin typeface="+mj-ea"/>
                <a:ea typeface="+mj-ea"/>
              </a:rPr>
              <a:t>1.</a:t>
            </a:r>
            <a:r>
              <a:rPr lang="zh-CN" altLang="en-US" sz="2400" b="1" dirty="0">
                <a:solidFill>
                  <a:srgbClr val="0000FF"/>
                </a:solidFill>
                <a:latin typeface="+mj-ea"/>
                <a:ea typeface="+mj-ea"/>
              </a:rPr>
              <a:t>消息格式：</a:t>
            </a:r>
          </a:p>
        </p:txBody>
      </p:sp>
      <p:sp>
        <p:nvSpPr>
          <p:cNvPr id="5" name="矩形 4"/>
          <p:cNvSpPr/>
          <p:nvPr/>
        </p:nvSpPr>
        <p:spPr>
          <a:xfrm>
            <a:off x="1612053" y="2600363"/>
            <a:ext cx="8778239" cy="2031325"/>
          </a:xfrm>
          <a:prstGeom prst="rect">
            <a:avLst/>
          </a:prstGeom>
        </p:spPr>
        <p:txBody>
          <a:bodyPr wrap="square">
            <a:spAutoFit/>
          </a:bodyPr>
          <a:lstStyle/>
          <a:p>
            <a:pPr lvl="1">
              <a:lnSpc>
                <a:spcPct val="150000"/>
              </a:lnSpc>
              <a:defRPr/>
            </a:pPr>
            <a:r>
              <a:rPr lang="zh-CN" altLang="en-US" sz="2100" b="1" dirty="0">
                <a:latin typeface="+mj-ea"/>
                <a:ea typeface="+mj-ea"/>
              </a:rPr>
              <a:t>消息头：含控制信息如：收</a:t>
            </a:r>
            <a:r>
              <a:rPr lang="en-US" altLang="zh-CN" sz="2100" b="1" dirty="0">
                <a:latin typeface="+mj-ea"/>
                <a:ea typeface="+mj-ea"/>
              </a:rPr>
              <a:t>/</a:t>
            </a:r>
            <a:r>
              <a:rPr lang="zh-CN" altLang="en-US" sz="2100" b="1" dirty="0">
                <a:latin typeface="+mj-ea"/>
                <a:ea typeface="+mj-ea"/>
              </a:rPr>
              <a:t>发进程名，消息长度、类型、编号</a:t>
            </a:r>
          </a:p>
          <a:p>
            <a:pPr lvl="1">
              <a:lnSpc>
                <a:spcPct val="150000"/>
              </a:lnSpc>
              <a:defRPr/>
            </a:pPr>
            <a:r>
              <a:rPr lang="zh-CN" altLang="en-US" sz="2100" b="1" dirty="0">
                <a:latin typeface="+mj-ea"/>
                <a:ea typeface="+mj-ea"/>
              </a:rPr>
              <a:t>消息内容</a:t>
            </a:r>
          </a:p>
          <a:p>
            <a:pPr marL="800100" lvl="1" indent="-342900">
              <a:lnSpc>
                <a:spcPct val="150000"/>
              </a:lnSpc>
              <a:buFont typeface="Wingdings" panose="05000000000000000000" pitchFamily="2" charset="2"/>
              <a:buChar char="l"/>
              <a:defRPr/>
            </a:pPr>
            <a:r>
              <a:rPr lang="zh-CN" altLang="en-US" sz="2100" b="1" dirty="0">
                <a:latin typeface="+mj-ea"/>
                <a:ea typeface="+mj-ea"/>
              </a:rPr>
              <a:t>定长消息：系统开销小，用户不便（特别是传长消息用户）</a:t>
            </a:r>
          </a:p>
          <a:p>
            <a:pPr marL="800100" lvl="1" indent="-342900">
              <a:lnSpc>
                <a:spcPct val="150000"/>
              </a:lnSpc>
              <a:buFont typeface="Wingdings" panose="05000000000000000000" pitchFamily="2" charset="2"/>
              <a:buChar char="l"/>
              <a:defRPr/>
            </a:pPr>
            <a:r>
              <a:rPr lang="zh-CN" altLang="en-US" sz="2100" b="1" dirty="0">
                <a:latin typeface="+mj-ea"/>
                <a:ea typeface="+mj-ea"/>
              </a:rPr>
              <a:t>变长消息：开销大，用户方便。</a:t>
            </a: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10220" y="284096"/>
            <a:ext cx="3027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smtClean="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Tree>
    <p:extLst>
      <p:ext uri="{BB962C8B-B14F-4D97-AF65-F5344CB8AC3E}">
        <p14:creationId xmlns:p14="http://schemas.microsoft.com/office/powerpoint/2010/main" val="313747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a:extLst>
              <a:ext uri="{FF2B5EF4-FFF2-40B4-BE49-F238E27FC236}">
                <a16:creationId xmlns:a16="http://schemas.microsoft.com/office/drawing/2014/main" id="{16FABDB5-F891-CF4F-BB15-1B10F265B8B2}"/>
              </a:ext>
            </a:extLst>
          </p:cNvPr>
          <p:cNvSpPr>
            <a:spLocks noGrp="1" noChangeArrowheads="1"/>
          </p:cNvSpPr>
          <p:nvPr>
            <p:ph idx="1"/>
          </p:nvPr>
        </p:nvSpPr>
        <p:spPr>
          <a:xfrm>
            <a:off x="1942011" y="2278856"/>
            <a:ext cx="8464732" cy="3480198"/>
          </a:xfrm>
        </p:spPr>
        <p:txBody>
          <a:bodyPr/>
          <a:lstStyle/>
          <a:p>
            <a:pPr algn="just" eaLnBrk="1" hangingPunct="1">
              <a:lnSpc>
                <a:spcPct val="120000"/>
              </a:lnSpc>
              <a:buFont typeface="Wingdings" charset="2"/>
              <a:buNone/>
              <a:defRPr/>
            </a:pPr>
            <a:r>
              <a:rPr lang="en-US" altLang="zh-CN" b="1" dirty="0">
                <a:latin typeface="+mj-ea"/>
                <a:ea typeface="+mj-ea"/>
              </a:rPr>
              <a:t>          </a:t>
            </a:r>
            <a:r>
              <a:rPr lang="zh-CN" altLang="en-US" b="1" dirty="0">
                <a:latin typeface="+mj-ea"/>
                <a:ea typeface="+mj-ea"/>
              </a:rPr>
              <a:t>计算的结果由于并发执行的</a:t>
            </a:r>
            <a:r>
              <a:rPr lang="zh-CN" altLang="en-US" b="1" dirty="0">
                <a:solidFill>
                  <a:srgbClr val="FF0000"/>
                </a:solidFill>
                <a:latin typeface="+mj-ea"/>
                <a:ea typeface="+mj-ea"/>
              </a:rPr>
              <a:t>不可再现性</a:t>
            </a:r>
            <a:r>
              <a:rPr lang="zh-CN" altLang="en-US" b="1" dirty="0">
                <a:latin typeface="+mj-ea"/>
                <a:ea typeface="+mj-ea"/>
              </a:rPr>
              <a:t>，亦即，程序经过多次执行后，虽然它们执行时的环境和初始条件相同，但得到的结果却各不相同。</a:t>
            </a:r>
            <a:endParaRPr lang="zh-CN" altLang="en-US" dirty="0">
              <a:latin typeface="+mj-ea"/>
              <a:ea typeface="+mj-ea"/>
            </a:endParaRPr>
          </a:p>
          <a:p>
            <a:pPr eaLnBrk="1" hangingPunct="1">
              <a:lnSpc>
                <a:spcPct val="120000"/>
              </a:lnSpc>
              <a:buFont typeface="Wingdings" charset="2"/>
              <a:buChar char="n"/>
              <a:defRPr/>
            </a:pPr>
            <a:endParaRPr lang="en-US" altLang="zh-CN" dirty="0">
              <a:latin typeface="+mj-ea"/>
              <a:ea typeface="+mj-ea"/>
            </a:endParaRPr>
          </a:p>
        </p:txBody>
      </p:sp>
      <p:sp>
        <p:nvSpPr>
          <p:cNvPr id="29698" name="Rectangle 2">
            <a:extLst>
              <a:ext uri="{FF2B5EF4-FFF2-40B4-BE49-F238E27FC236}">
                <a16:creationId xmlns:a16="http://schemas.microsoft.com/office/drawing/2014/main" id="{CFAD8748-2093-AD44-B3FE-EB528EC7BAEE}"/>
              </a:ext>
            </a:extLst>
          </p:cNvPr>
          <p:cNvSpPr>
            <a:spLocks noGrp="1" noChangeArrowheads="1"/>
          </p:cNvSpPr>
          <p:nvPr>
            <p:ph type="title"/>
          </p:nvPr>
        </p:nvSpPr>
        <p:spPr>
          <a:xfrm>
            <a:off x="2647015" y="1385293"/>
            <a:ext cx="5844779" cy="394097"/>
          </a:xfrm>
        </p:spPr>
        <p:txBody>
          <a:bodyPr/>
          <a:lstStyle/>
          <a:p>
            <a:pPr eaLnBrk="1" hangingPunct="1">
              <a:defRPr/>
            </a:pPr>
            <a:r>
              <a:rPr lang="zh-CN" altLang="en-US" dirty="0"/>
              <a:t>程序</a:t>
            </a:r>
            <a:r>
              <a:rPr lang="en-US" altLang="zh-CN" dirty="0"/>
              <a:t>A</a:t>
            </a:r>
            <a:r>
              <a:rPr lang="zh-CN" altLang="en-US" dirty="0"/>
              <a:t>和</a:t>
            </a:r>
            <a:r>
              <a:rPr lang="en-US" altLang="zh-CN" dirty="0"/>
              <a:t>B</a:t>
            </a:r>
            <a:r>
              <a:rPr lang="zh-CN" altLang="en-US" dirty="0"/>
              <a:t>以不同的速度运行出现的结果：</a:t>
            </a:r>
          </a:p>
        </p:txBody>
      </p:sp>
      <p:sp>
        <p:nvSpPr>
          <p:cNvPr id="5" name="Rectangle 2">
            <a:extLst>
              <a:ext uri="{FF2B5EF4-FFF2-40B4-BE49-F238E27FC236}">
                <a16:creationId xmlns:a16="http://schemas.microsoft.com/office/drawing/2014/main" id="{60EEC64D-5DEC-AD45-AC0E-BBB66E85CB41}"/>
              </a:ext>
            </a:extLst>
          </p:cNvPr>
          <p:cNvSpPr txBox="1">
            <a:spLocks noChangeArrowheads="1"/>
          </p:cNvSpPr>
          <p:nvPr/>
        </p:nvSpPr>
        <p:spPr>
          <a:xfrm>
            <a:off x="6528707" y="434315"/>
            <a:ext cx="5587093"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2.1.3 </a:t>
            </a:r>
            <a:r>
              <a:rPr lang="zh-CN" altLang="en-US" sz="2800" dirty="0">
                <a:latin typeface="+mj-ea"/>
                <a:ea typeface="+mj-ea"/>
              </a:rPr>
              <a:t>程序的</a:t>
            </a:r>
            <a:r>
              <a:rPr lang="zh-CN" altLang="en-US" sz="2800" dirty="0">
                <a:solidFill>
                  <a:srgbClr val="FF0000"/>
                </a:solidFill>
                <a:latin typeface="+mj-ea"/>
                <a:ea typeface="+mj-ea"/>
              </a:rPr>
              <a:t>并发</a:t>
            </a:r>
            <a:r>
              <a:rPr lang="zh-CN" altLang="en-US" sz="2800" dirty="0">
                <a:latin typeface="+mj-ea"/>
                <a:ea typeface="+mj-ea"/>
              </a:rPr>
              <a:t>执行及其特征</a:t>
            </a:r>
          </a:p>
        </p:txBody>
      </p:sp>
      <p:sp>
        <p:nvSpPr>
          <p:cNvPr id="6" name="Rectangle 4">
            <a:extLst>
              <a:ext uri="{FF2B5EF4-FFF2-40B4-BE49-F238E27FC236}">
                <a16:creationId xmlns:a16="http://schemas.microsoft.com/office/drawing/2014/main" id="{FAA06B02-4E2D-3B48-8ED8-AF588D25CEE3}"/>
              </a:ext>
            </a:extLst>
          </p:cNvPr>
          <p:cNvSpPr>
            <a:spLocks noChangeArrowheads="1"/>
          </p:cNvSpPr>
          <p:nvPr/>
        </p:nvSpPr>
        <p:spPr bwMode="auto">
          <a:xfrm>
            <a:off x="1363437" y="363890"/>
            <a:ext cx="44577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spTree>
    <p:extLst>
      <p:ext uri="{BB962C8B-B14F-4D97-AF65-F5344CB8AC3E}">
        <p14:creationId xmlns:p14="http://schemas.microsoft.com/office/powerpoint/2010/main" val="56170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4899">
                                            <p:txEl>
                                              <p:pRg st="0" end="0"/>
                                            </p:txEl>
                                          </p:spTgt>
                                        </p:tgtEl>
                                        <p:attrNameLst>
                                          <p:attrName>style.visibility</p:attrName>
                                        </p:attrNameLst>
                                      </p:cBhvr>
                                      <p:to>
                                        <p:strVal val="visible"/>
                                      </p:to>
                                    </p:set>
                                    <p:animEffect transition="in" filter="blinds(horizontal)">
                                      <p:cBhvr>
                                        <p:cTn id="7" dur="500"/>
                                        <p:tgtEl>
                                          <p:spTgt spid="4648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3048" y="1260808"/>
            <a:ext cx="4572000" cy="498598"/>
          </a:xfrm>
          <a:prstGeom prst="rect">
            <a:avLst/>
          </a:prstGeom>
        </p:spPr>
        <p:txBody>
          <a:bodyPr>
            <a:spAutoFit/>
          </a:bodyPr>
          <a:lstStyle/>
          <a:p>
            <a:pPr algn="just">
              <a:lnSpc>
                <a:spcPct val="110000"/>
              </a:lnSpc>
              <a:defRPr/>
            </a:pPr>
            <a:r>
              <a:rPr lang="en-US" altLang="zh-CN" sz="2400" b="1" dirty="0">
                <a:solidFill>
                  <a:srgbClr val="0000FF"/>
                </a:solidFill>
                <a:latin typeface="+mj-ea"/>
                <a:ea typeface="+mj-ea"/>
              </a:rPr>
              <a:t>2.</a:t>
            </a:r>
            <a:r>
              <a:rPr lang="zh-CN" altLang="en-US" sz="2400" b="1" dirty="0">
                <a:solidFill>
                  <a:srgbClr val="0000FF"/>
                </a:solidFill>
                <a:latin typeface="+mj-ea"/>
                <a:ea typeface="+mj-ea"/>
              </a:rPr>
              <a:t>消息格式进程同步方式：</a:t>
            </a:r>
          </a:p>
        </p:txBody>
      </p:sp>
      <p:sp>
        <p:nvSpPr>
          <p:cNvPr id="5" name="矩形 4"/>
          <p:cNvSpPr/>
          <p:nvPr/>
        </p:nvSpPr>
        <p:spPr>
          <a:xfrm>
            <a:off x="1002221" y="1777255"/>
            <a:ext cx="10519219" cy="3000821"/>
          </a:xfrm>
          <a:prstGeom prst="rect">
            <a:avLst/>
          </a:prstGeom>
        </p:spPr>
        <p:txBody>
          <a:bodyPr wrap="square">
            <a:spAutoFit/>
          </a:bodyPr>
          <a:lstStyle/>
          <a:p>
            <a:pPr lvl="1">
              <a:lnSpc>
                <a:spcPct val="150000"/>
              </a:lnSpc>
              <a:defRPr/>
            </a:pPr>
            <a:r>
              <a:rPr lang="en-US" altLang="zh-CN" sz="2100" b="1" dirty="0">
                <a:latin typeface="+mj-ea"/>
                <a:ea typeface="+mj-ea"/>
              </a:rPr>
              <a:t>1</a:t>
            </a:r>
            <a:r>
              <a:rPr lang="zh-CN" altLang="en-US" sz="2100" b="1" dirty="0">
                <a:latin typeface="+mj-ea"/>
                <a:ea typeface="+mj-ea"/>
              </a:rPr>
              <a:t>）发送和接收进程阻塞（汇合）</a:t>
            </a:r>
          </a:p>
          <a:p>
            <a:pPr lvl="2">
              <a:lnSpc>
                <a:spcPct val="150000"/>
              </a:lnSpc>
              <a:defRPr/>
            </a:pPr>
            <a:r>
              <a:rPr lang="zh-CN" altLang="en-US" sz="2100" b="1" dirty="0">
                <a:latin typeface="+mj-ea"/>
                <a:ea typeface="+mj-ea"/>
              </a:rPr>
              <a:t>用于紧密同步，无缓冲区时。</a:t>
            </a:r>
          </a:p>
          <a:p>
            <a:pPr lvl="1">
              <a:lnSpc>
                <a:spcPct val="150000"/>
              </a:lnSpc>
              <a:defRPr/>
            </a:pPr>
            <a:r>
              <a:rPr lang="en-US" altLang="zh-CN" sz="2100" b="1" dirty="0">
                <a:latin typeface="+mj-ea"/>
                <a:ea typeface="+mj-ea"/>
              </a:rPr>
              <a:t>2</a:t>
            </a:r>
            <a:r>
              <a:rPr lang="zh-CN" altLang="en-US" sz="2100" b="1" dirty="0">
                <a:latin typeface="+mj-ea"/>
                <a:ea typeface="+mj-ea"/>
              </a:rPr>
              <a:t>）发送进程不阻塞，接收进程阻塞（多个）</a:t>
            </a:r>
          </a:p>
          <a:p>
            <a:pPr lvl="2">
              <a:lnSpc>
                <a:spcPct val="150000"/>
              </a:lnSpc>
              <a:defRPr/>
            </a:pPr>
            <a:r>
              <a:rPr lang="zh-CN" altLang="en-US" sz="2100" b="1" dirty="0">
                <a:latin typeface="+mj-ea"/>
                <a:ea typeface="+mj-ea"/>
              </a:rPr>
              <a:t>相当于接收进程（可能是多个）一直等待发送进程，如：打印进程等待打印任务。</a:t>
            </a:r>
          </a:p>
          <a:p>
            <a:pPr lvl="1">
              <a:lnSpc>
                <a:spcPct val="150000"/>
              </a:lnSpc>
              <a:defRPr/>
            </a:pPr>
            <a:r>
              <a:rPr lang="en-US" altLang="zh-CN" sz="2100" b="1" dirty="0">
                <a:latin typeface="+mj-ea"/>
                <a:ea typeface="+mj-ea"/>
              </a:rPr>
              <a:t>3</a:t>
            </a:r>
            <a:r>
              <a:rPr lang="zh-CN" altLang="en-US" sz="2100" b="1" dirty="0">
                <a:latin typeface="+mj-ea"/>
                <a:ea typeface="+mj-ea"/>
              </a:rPr>
              <a:t>）发送</a:t>
            </a:r>
            <a:r>
              <a:rPr lang="en-US" altLang="zh-CN" sz="2100" b="1" dirty="0">
                <a:latin typeface="+mj-ea"/>
                <a:ea typeface="+mj-ea"/>
              </a:rPr>
              <a:t>/</a:t>
            </a:r>
            <a:r>
              <a:rPr lang="zh-CN" altLang="en-US" sz="2100" b="1" dirty="0">
                <a:latin typeface="+mj-ea"/>
                <a:ea typeface="+mj-ea"/>
              </a:rPr>
              <a:t>接收进程均不阻塞</a:t>
            </a:r>
          </a:p>
          <a:p>
            <a:pPr lvl="2">
              <a:lnSpc>
                <a:spcPct val="150000"/>
              </a:lnSpc>
              <a:defRPr/>
            </a:pPr>
            <a:r>
              <a:rPr lang="zh-CN" altLang="en-US" sz="2100" b="1" dirty="0">
                <a:latin typeface="+mj-ea"/>
                <a:ea typeface="+mj-ea"/>
              </a:rPr>
              <a:t>一般在发、收进程间有多个缓冲区时</a:t>
            </a:r>
            <a:r>
              <a:rPr lang="zh-CN" altLang="en-US" b="1" dirty="0">
                <a:effectLst>
                  <a:outerShdw blurRad="38100" dist="38100" dir="2700000" algn="tl">
                    <a:srgbClr val="C0C0C0"/>
                  </a:outerShdw>
                </a:effectLst>
                <a:latin typeface="楷体_GB2312" pitchFamily="49" charset="-122"/>
                <a:ea typeface="楷体_GB2312" pitchFamily="49" charset="-122"/>
              </a:rPr>
              <a:t>。</a:t>
            </a:r>
          </a:p>
        </p:txBody>
      </p:sp>
      <p:sp>
        <p:nvSpPr>
          <p:cNvPr id="6" name="Rectangle 4">
            <a:extLst>
              <a:ext uri="{FF2B5EF4-FFF2-40B4-BE49-F238E27FC236}">
                <a16:creationId xmlns:a16="http://schemas.microsoft.com/office/drawing/2014/main" id="{19318EA9-4147-C640-8F74-97C0384A0CEB}"/>
              </a:ext>
            </a:extLst>
          </p:cNvPr>
          <p:cNvSpPr>
            <a:spLocks noChangeArrowheads="1"/>
          </p:cNvSpPr>
          <p:nvPr/>
        </p:nvSpPr>
        <p:spPr bwMode="auto">
          <a:xfrm>
            <a:off x="6257416" y="423721"/>
            <a:ext cx="6146977"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消息传递系统中的几个问题 </a:t>
            </a: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10220" y="284096"/>
            <a:ext cx="3027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smtClean="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Tree>
    <p:extLst>
      <p:ext uri="{BB962C8B-B14F-4D97-AF65-F5344CB8AC3E}">
        <p14:creationId xmlns:p14="http://schemas.microsoft.com/office/powerpoint/2010/main" val="412509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615591" y="1219967"/>
            <a:ext cx="6146977"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消息缓冲队列通信机制 </a:t>
            </a:r>
          </a:p>
        </p:txBody>
      </p:sp>
      <p:sp>
        <p:nvSpPr>
          <p:cNvPr id="2" name="矩形 1"/>
          <p:cNvSpPr/>
          <p:nvPr/>
        </p:nvSpPr>
        <p:spPr>
          <a:xfrm>
            <a:off x="1615591" y="1842328"/>
            <a:ext cx="4572000" cy="456407"/>
          </a:xfrm>
          <a:prstGeom prst="rect">
            <a:avLst/>
          </a:prstGeom>
        </p:spPr>
        <p:txBody>
          <a:bodyPr>
            <a:spAutoFit/>
          </a:bodyPr>
          <a:lstStyle/>
          <a:p>
            <a:pPr>
              <a:lnSpc>
                <a:spcPct val="105000"/>
              </a:lnSpc>
              <a:spcBef>
                <a:spcPct val="0"/>
              </a:spcBef>
              <a:defRPr/>
            </a:pPr>
            <a:r>
              <a:rPr lang="en-US" altLang="zh-CN" sz="2400" b="1" dirty="0">
                <a:solidFill>
                  <a:srgbClr val="0000FF"/>
                </a:solidFill>
                <a:latin typeface="+mj-ea"/>
                <a:ea typeface="+mj-ea"/>
              </a:rPr>
              <a:t>1.</a:t>
            </a:r>
            <a:r>
              <a:rPr lang="zh-CN" altLang="en-US" sz="2400" b="1" dirty="0">
                <a:solidFill>
                  <a:srgbClr val="0000FF"/>
                </a:solidFill>
                <a:latin typeface="+mj-ea"/>
                <a:ea typeface="+mj-ea"/>
              </a:rPr>
              <a:t>数据结构</a:t>
            </a:r>
          </a:p>
        </p:txBody>
      </p:sp>
      <p:sp>
        <p:nvSpPr>
          <p:cNvPr id="5" name="矩形 4"/>
          <p:cNvSpPr/>
          <p:nvPr/>
        </p:nvSpPr>
        <p:spPr>
          <a:xfrm>
            <a:off x="1121139" y="2413855"/>
            <a:ext cx="4940995" cy="3173946"/>
          </a:xfrm>
          <a:prstGeom prst="rect">
            <a:avLst/>
          </a:prstGeom>
        </p:spPr>
        <p:txBody>
          <a:bodyPr wrap="square">
            <a:spAutoFit/>
          </a:bodyPr>
          <a:lstStyle/>
          <a:p>
            <a:pPr lvl="1">
              <a:lnSpc>
                <a:spcPct val="150000"/>
              </a:lnSpc>
              <a:spcBef>
                <a:spcPct val="0"/>
              </a:spcBef>
              <a:defRPr/>
            </a:pPr>
            <a:r>
              <a:rPr lang="en-US" altLang="zh-CN" b="1" dirty="0">
                <a:ea typeface="楷体_GB2312" charset="0"/>
              </a:rPr>
              <a:t>1</a:t>
            </a:r>
            <a:r>
              <a:rPr lang="zh-CN" altLang="en-US" b="1" dirty="0">
                <a:ea typeface="楷体_GB2312" charset="0"/>
              </a:rPr>
              <a:t>）消息缓冲区</a:t>
            </a:r>
          </a:p>
          <a:p>
            <a:pPr lvl="2">
              <a:lnSpc>
                <a:spcPct val="150000"/>
              </a:lnSpc>
              <a:spcBef>
                <a:spcPct val="0"/>
              </a:spcBef>
              <a:defRPr/>
            </a:pPr>
            <a:r>
              <a:rPr lang="en-US" altLang="zh-CN" sz="1650" b="1" dirty="0" err="1">
                <a:ea typeface="楷体_GB2312" charset="0"/>
              </a:rPr>
              <a:t>typedef</a:t>
            </a:r>
            <a:r>
              <a:rPr lang="en-US" altLang="zh-CN" sz="1650" b="1" dirty="0">
                <a:ea typeface="楷体_GB2312" charset="0"/>
              </a:rPr>
              <a:t> </a:t>
            </a:r>
            <a:r>
              <a:rPr lang="en-US" altLang="zh-CN" sz="1650" b="1" dirty="0" err="1">
                <a:ea typeface="楷体_GB2312" charset="0"/>
              </a:rPr>
              <a:t>struct</a:t>
            </a:r>
            <a:r>
              <a:rPr lang="en-US" altLang="zh-CN" sz="1650" b="1" dirty="0">
                <a:ea typeface="楷体_GB2312" charset="0"/>
              </a:rPr>
              <a:t> </a:t>
            </a:r>
            <a:r>
              <a:rPr lang="en-US" altLang="zh-CN" sz="1650" b="1" dirty="0" err="1">
                <a:ea typeface="楷体_GB2312" charset="0"/>
              </a:rPr>
              <a:t>message_buffer</a:t>
            </a:r>
            <a:r>
              <a:rPr lang="en-US" altLang="zh-CN" sz="1650" b="1" dirty="0">
                <a:ea typeface="楷体_GB2312" charset="0"/>
              </a:rPr>
              <a:t>{ </a:t>
            </a:r>
          </a:p>
          <a:p>
            <a:pPr lvl="2">
              <a:lnSpc>
                <a:spcPct val="150000"/>
              </a:lnSpc>
              <a:spcBef>
                <a:spcPct val="0"/>
              </a:spcBef>
              <a:defRPr/>
            </a:pPr>
            <a:r>
              <a:rPr lang="en-US" altLang="zh-CN" sz="1650" b="1" dirty="0">
                <a:ea typeface="楷体_GB2312" charset="0"/>
              </a:rPr>
              <a:t>    </a:t>
            </a:r>
            <a:r>
              <a:rPr lang="en-US" altLang="zh-CN" sz="1650" b="1" dirty="0" err="1">
                <a:ea typeface="楷体_GB2312" charset="0"/>
              </a:rPr>
              <a:t>int</a:t>
            </a:r>
            <a:r>
              <a:rPr lang="en-US" altLang="zh-CN" sz="1650" b="1" dirty="0">
                <a:ea typeface="楷体_GB2312" charset="0"/>
              </a:rPr>
              <a:t> sender;   //</a:t>
            </a:r>
            <a:r>
              <a:rPr lang="zh-CN" altLang="en-US" sz="1650" b="1" dirty="0">
                <a:ea typeface="楷体_GB2312" charset="0"/>
              </a:rPr>
              <a:t>发送者进程标识符</a:t>
            </a:r>
            <a:endParaRPr lang="en-US" altLang="zh-CN" sz="1650" b="1" dirty="0">
              <a:ea typeface="楷体_GB2312" charset="0"/>
            </a:endParaRPr>
          </a:p>
          <a:p>
            <a:pPr lvl="2">
              <a:lnSpc>
                <a:spcPct val="150000"/>
              </a:lnSpc>
              <a:spcBef>
                <a:spcPct val="0"/>
              </a:spcBef>
              <a:defRPr/>
            </a:pPr>
            <a:r>
              <a:rPr lang="en-US" altLang="zh-CN" sz="1650" b="1" dirty="0">
                <a:ea typeface="楷体_GB2312" charset="0"/>
              </a:rPr>
              <a:t>    </a:t>
            </a:r>
            <a:r>
              <a:rPr lang="en-US" altLang="zh-CN" sz="1650" b="1" dirty="0" err="1">
                <a:ea typeface="楷体_GB2312" charset="0"/>
              </a:rPr>
              <a:t>int</a:t>
            </a:r>
            <a:r>
              <a:rPr lang="en-US" altLang="zh-CN" sz="1650" b="1" dirty="0">
                <a:ea typeface="楷体_GB2312" charset="0"/>
              </a:rPr>
              <a:t> size;        //</a:t>
            </a:r>
            <a:r>
              <a:rPr lang="zh-CN" altLang="en-US" sz="1650" b="1" dirty="0">
                <a:ea typeface="楷体_GB2312" charset="0"/>
              </a:rPr>
              <a:t>消息长度</a:t>
            </a:r>
            <a:endParaRPr lang="en-US" altLang="zh-CN" sz="1650" b="1" dirty="0">
              <a:ea typeface="楷体_GB2312" charset="0"/>
            </a:endParaRPr>
          </a:p>
          <a:p>
            <a:pPr lvl="2">
              <a:lnSpc>
                <a:spcPct val="150000"/>
              </a:lnSpc>
              <a:spcBef>
                <a:spcPct val="0"/>
              </a:spcBef>
              <a:defRPr/>
            </a:pPr>
            <a:r>
              <a:rPr lang="en-US" altLang="zh-CN" sz="1650" b="1" dirty="0">
                <a:ea typeface="楷体_GB2312" charset="0"/>
              </a:rPr>
              <a:t>    </a:t>
            </a:r>
            <a:r>
              <a:rPr lang="en-US" altLang="zh-CN" sz="1650" b="1" dirty="0" err="1">
                <a:ea typeface="楷体_GB2312" charset="0"/>
              </a:rPr>
              <a:t>int</a:t>
            </a:r>
            <a:r>
              <a:rPr lang="en-US" altLang="zh-CN" sz="1650" b="1" dirty="0">
                <a:ea typeface="楷体_GB2312" charset="0"/>
              </a:rPr>
              <a:t> *text;       // </a:t>
            </a:r>
            <a:r>
              <a:rPr lang="zh-CN" altLang="en-US" sz="1650" b="1" dirty="0" smtClean="0">
                <a:ea typeface="楷体_GB2312" charset="0"/>
              </a:rPr>
              <a:t>消息正文</a:t>
            </a:r>
            <a:endParaRPr lang="en-US" altLang="zh-CN" sz="1650" b="1" dirty="0" smtClean="0">
              <a:ea typeface="楷体_GB2312" charset="0"/>
            </a:endParaRPr>
          </a:p>
          <a:p>
            <a:pPr lvl="2">
              <a:lnSpc>
                <a:spcPct val="150000"/>
              </a:lnSpc>
              <a:spcBef>
                <a:spcPct val="0"/>
              </a:spcBef>
              <a:defRPr/>
            </a:pPr>
            <a:r>
              <a:rPr lang="en-US" altLang="zh-CN" sz="1650" b="1" dirty="0" smtClean="0">
                <a:ea typeface="楷体_GB2312" charset="0"/>
              </a:rPr>
              <a:t>    </a:t>
            </a:r>
            <a:r>
              <a:rPr lang="en-US" altLang="zh-CN" sz="1650" b="1" dirty="0">
                <a:ea typeface="楷体_GB2312" charset="0"/>
              </a:rPr>
              <a:t>//</a:t>
            </a:r>
            <a:r>
              <a:rPr lang="zh-CN" altLang="en-US" sz="1650" b="1" dirty="0">
                <a:ea typeface="楷体_GB2312" charset="0"/>
              </a:rPr>
              <a:t>指向下一缓冲区</a:t>
            </a:r>
            <a:endParaRPr lang="en-US" altLang="zh-CN" sz="1650" b="1" dirty="0">
              <a:ea typeface="楷体_GB2312" charset="0"/>
            </a:endParaRPr>
          </a:p>
          <a:p>
            <a:pPr lvl="2">
              <a:lnSpc>
                <a:spcPct val="150000"/>
              </a:lnSpc>
              <a:spcBef>
                <a:spcPct val="0"/>
              </a:spcBef>
              <a:defRPr/>
            </a:pPr>
            <a:r>
              <a:rPr lang="en-US" altLang="zh-CN" sz="1650" b="1" dirty="0">
                <a:ea typeface="楷体_GB2312" charset="0"/>
              </a:rPr>
              <a:t>   </a:t>
            </a:r>
            <a:r>
              <a:rPr lang="en-US" altLang="zh-CN" sz="1650" b="1" dirty="0" err="1">
                <a:ea typeface="楷体_GB2312" charset="0"/>
              </a:rPr>
              <a:t>struct</a:t>
            </a:r>
            <a:r>
              <a:rPr lang="en-US" altLang="zh-CN" sz="1650" b="1" dirty="0">
                <a:ea typeface="楷体_GB2312" charset="0"/>
              </a:rPr>
              <a:t> </a:t>
            </a:r>
            <a:r>
              <a:rPr lang="en-US" altLang="zh-CN" sz="1650" b="1" dirty="0" err="1">
                <a:ea typeface="楷体_GB2312" charset="0"/>
              </a:rPr>
              <a:t>message_buffer</a:t>
            </a:r>
            <a:r>
              <a:rPr lang="en-US" altLang="zh-CN" sz="1650" b="1" dirty="0">
                <a:ea typeface="楷体_GB2312" charset="0"/>
              </a:rPr>
              <a:t> *next;   </a:t>
            </a:r>
            <a:endParaRPr lang="en-US" altLang="zh-CN" sz="1650" b="1" dirty="0" smtClean="0">
              <a:ea typeface="楷体_GB2312" charset="0"/>
            </a:endParaRPr>
          </a:p>
          <a:p>
            <a:pPr lvl="2">
              <a:lnSpc>
                <a:spcPct val="150000"/>
              </a:lnSpc>
              <a:spcBef>
                <a:spcPct val="0"/>
              </a:spcBef>
              <a:defRPr/>
            </a:pPr>
            <a:r>
              <a:rPr lang="en-US" altLang="zh-CN" sz="1650" b="1" dirty="0" smtClean="0">
                <a:ea typeface="楷体_GB2312" charset="0"/>
              </a:rPr>
              <a:t>}</a:t>
            </a:r>
            <a:endParaRPr lang="zh-CN" altLang="en-US" sz="1650" b="1" dirty="0">
              <a:ea typeface="楷体_GB2312" charset="0"/>
            </a:endParaRPr>
          </a:p>
        </p:txBody>
      </p:sp>
      <p:sp>
        <p:nvSpPr>
          <p:cNvPr id="6"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10220" y="284096"/>
            <a:ext cx="3027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smtClean="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
        <p:nvSpPr>
          <p:cNvPr id="4" name="矩形 3"/>
          <p:cNvSpPr/>
          <p:nvPr/>
        </p:nvSpPr>
        <p:spPr>
          <a:xfrm>
            <a:off x="5757333" y="2356295"/>
            <a:ext cx="5743787" cy="3173946"/>
          </a:xfrm>
          <a:prstGeom prst="rect">
            <a:avLst/>
          </a:prstGeom>
        </p:spPr>
        <p:txBody>
          <a:bodyPr wrap="square">
            <a:spAutoFit/>
          </a:bodyPr>
          <a:lstStyle/>
          <a:p>
            <a:pPr lvl="1">
              <a:lnSpc>
                <a:spcPct val="150000"/>
              </a:lnSpc>
              <a:spcBef>
                <a:spcPct val="0"/>
              </a:spcBef>
              <a:defRPr/>
            </a:pPr>
            <a:r>
              <a:rPr lang="en-US" altLang="zh-CN" b="1" dirty="0">
                <a:ea typeface="楷体_GB2312" charset="0"/>
              </a:rPr>
              <a:t>2</a:t>
            </a:r>
            <a:r>
              <a:rPr lang="zh-CN" altLang="en-US" b="1" dirty="0">
                <a:ea typeface="楷体_GB2312" charset="0"/>
              </a:rPr>
              <a:t>）</a:t>
            </a:r>
            <a:r>
              <a:rPr lang="en-US" altLang="zh-CN" b="1" dirty="0">
                <a:ea typeface="楷体_GB2312" charset="0"/>
              </a:rPr>
              <a:t> PCB</a:t>
            </a:r>
            <a:r>
              <a:rPr lang="zh-CN" altLang="en-US" b="1" dirty="0">
                <a:ea typeface="楷体_GB2312" charset="0"/>
              </a:rPr>
              <a:t>中应增数据项：</a:t>
            </a:r>
          </a:p>
          <a:p>
            <a:pPr lvl="2">
              <a:lnSpc>
                <a:spcPct val="150000"/>
              </a:lnSpc>
              <a:spcBef>
                <a:spcPct val="0"/>
              </a:spcBef>
              <a:defRPr/>
            </a:pPr>
            <a:r>
              <a:rPr lang="en-US" altLang="zh-CN" sz="1650" b="1" dirty="0" err="1">
                <a:ea typeface="楷体_GB2312" charset="0"/>
              </a:rPr>
              <a:t>typedef</a:t>
            </a:r>
            <a:r>
              <a:rPr lang="en-US" altLang="zh-CN" sz="1650" b="1" dirty="0">
                <a:ea typeface="楷体_GB2312" charset="0"/>
              </a:rPr>
              <a:t> </a:t>
            </a:r>
            <a:r>
              <a:rPr lang="en-US" altLang="zh-CN" sz="1650" b="1" dirty="0" err="1">
                <a:ea typeface="楷体_GB2312" charset="0"/>
              </a:rPr>
              <a:t>struct</a:t>
            </a:r>
            <a:r>
              <a:rPr lang="en-US" altLang="zh-CN" sz="1650" b="1" dirty="0">
                <a:ea typeface="楷体_GB2312" charset="0"/>
              </a:rPr>
              <a:t> </a:t>
            </a:r>
            <a:r>
              <a:rPr lang="en-US" altLang="zh-CN" sz="1650" b="1" dirty="0" err="1">
                <a:ea typeface="楷体_GB2312" charset="0"/>
              </a:rPr>
              <a:t>pcb</a:t>
            </a:r>
            <a:r>
              <a:rPr lang="en-US" altLang="zh-CN" sz="1650" b="1" dirty="0">
                <a:ea typeface="楷体_GB2312" charset="0"/>
              </a:rPr>
              <a:t> {</a:t>
            </a:r>
          </a:p>
          <a:p>
            <a:pPr lvl="2">
              <a:lnSpc>
                <a:spcPct val="150000"/>
              </a:lnSpc>
              <a:spcBef>
                <a:spcPct val="0"/>
              </a:spcBef>
              <a:defRPr/>
            </a:pPr>
            <a:r>
              <a:rPr lang="en-US" altLang="zh-CN" sz="1650" b="1" dirty="0">
                <a:ea typeface="楷体_GB2312" charset="0"/>
              </a:rPr>
              <a:t>    //</a:t>
            </a:r>
            <a:r>
              <a:rPr lang="zh-CN" altLang="en-US" sz="1650" b="1" dirty="0">
                <a:ea typeface="楷体_GB2312" charset="0"/>
              </a:rPr>
              <a:t>消息队列首指针</a:t>
            </a:r>
          </a:p>
          <a:p>
            <a:pPr lvl="2">
              <a:lnSpc>
                <a:spcPct val="150000"/>
              </a:lnSpc>
              <a:spcBef>
                <a:spcPct val="0"/>
              </a:spcBef>
              <a:defRPr/>
            </a:pPr>
            <a:r>
              <a:rPr lang="en-US" altLang="zh-CN" sz="1650" b="1" dirty="0" smtClean="0">
                <a:ea typeface="楷体_GB2312" charset="0"/>
              </a:rPr>
              <a:t>    </a:t>
            </a:r>
            <a:r>
              <a:rPr lang="en-US" altLang="zh-CN" sz="1650" b="1" dirty="0" err="1" smtClean="0">
                <a:ea typeface="楷体_GB2312" charset="0"/>
              </a:rPr>
              <a:t>struct</a:t>
            </a:r>
            <a:r>
              <a:rPr lang="en-US" altLang="zh-CN" sz="1650" b="1" dirty="0" smtClean="0">
                <a:ea typeface="楷体_GB2312" charset="0"/>
              </a:rPr>
              <a:t> </a:t>
            </a:r>
            <a:r>
              <a:rPr lang="en-US" altLang="zh-CN" sz="1650" b="1" dirty="0" err="1">
                <a:ea typeface="楷体_GB2312" charset="0"/>
              </a:rPr>
              <a:t>message_buffer</a:t>
            </a:r>
            <a:r>
              <a:rPr lang="en-US" altLang="zh-CN" sz="1650" b="1" dirty="0">
                <a:ea typeface="楷体_GB2312" charset="0"/>
              </a:rPr>
              <a:t> *</a:t>
            </a:r>
            <a:r>
              <a:rPr lang="en-US" altLang="zh-CN" sz="1650" b="1" dirty="0" err="1">
                <a:ea typeface="楷体_GB2312" charset="0"/>
              </a:rPr>
              <a:t>mq</a:t>
            </a:r>
            <a:r>
              <a:rPr lang="en-US" altLang="zh-CN" sz="1650" b="1" dirty="0">
                <a:ea typeface="楷体_GB2312" charset="0"/>
              </a:rPr>
              <a:t>;      </a:t>
            </a:r>
            <a:endParaRPr lang="en-US" altLang="zh-CN" sz="1650" b="1" dirty="0" smtClean="0">
              <a:ea typeface="楷体_GB2312" charset="0"/>
            </a:endParaRPr>
          </a:p>
          <a:p>
            <a:pPr lvl="2">
              <a:lnSpc>
                <a:spcPct val="150000"/>
              </a:lnSpc>
              <a:spcBef>
                <a:spcPct val="0"/>
              </a:spcBef>
              <a:defRPr/>
            </a:pPr>
            <a:r>
              <a:rPr lang="en-US" altLang="zh-CN" sz="1650" b="1" dirty="0" smtClean="0">
                <a:ea typeface="楷体_GB2312" charset="0"/>
              </a:rPr>
              <a:t>    semaphore  </a:t>
            </a:r>
            <a:r>
              <a:rPr lang="en-US" altLang="zh-CN" sz="1650" b="1" dirty="0" err="1">
                <a:ea typeface="楷体_GB2312" charset="0"/>
              </a:rPr>
              <a:t>mutex</a:t>
            </a:r>
            <a:r>
              <a:rPr lang="en-US" altLang="zh-CN" sz="1650" b="1" dirty="0">
                <a:ea typeface="楷体_GB2312" charset="0"/>
              </a:rPr>
              <a:t>;   </a:t>
            </a:r>
            <a:r>
              <a:rPr lang="en-US" altLang="zh-CN" sz="1650" b="1" dirty="0" smtClean="0">
                <a:ea typeface="楷体_GB2312" charset="0"/>
              </a:rPr>
              <a:t>//</a:t>
            </a:r>
            <a:r>
              <a:rPr lang="zh-CN" altLang="en-US" sz="1650" b="1" dirty="0">
                <a:ea typeface="楷体_GB2312" charset="0"/>
              </a:rPr>
              <a:t>消息队列互斥信息量</a:t>
            </a:r>
          </a:p>
          <a:p>
            <a:pPr lvl="2">
              <a:lnSpc>
                <a:spcPct val="150000"/>
              </a:lnSpc>
              <a:spcBef>
                <a:spcPct val="0"/>
              </a:spcBef>
              <a:defRPr/>
            </a:pPr>
            <a:r>
              <a:rPr lang="en-US" altLang="zh-CN" sz="1650" b="1" dirty="0">
                <a:ea typeface="楷体_GB2312" charset="0"/>
              </a:rPr>
              <a:t>     //</a:t>
            </a:r>
            <a:r>
              <a:rPr lang="zh-CN" altLang="en-US" sz="1650" b="1" dirty="0">
                <a:ea typeface="楷体_GB2312" charset="0"/>
              </a:rPr>
              <a:t>消息队列资源信息量（表资源消息数）</a:t>
            </a:r>
            <a:endParaRPr lang="en-US" altLang="zh-CN" sz="1650" b="1" dirty="0" smtClean="0">
              <a:ea typeface="楷体_GB2312" charset="0"/>
            </a:endParaRPr>
          </a:p>
          <a:p>
            <a:pPr lvl="2">
              <a:lnSpc>
                <a:spcPct val="150000"/>
              </a:lnSpc>
              <a:spcBef>
                <a:spcPct val="0"/>
              </a:spcBef>
              <a:defRPr/>
            </a:pPr>
            <a:r>
              <a:rPr lang="en-US" altLang="zh-CN" sz="1650" b="1" dirty="0">
                <a:ea typeface="楷体_GB2312" charset="0"/>
              </a:rPr>
              <a:t> </a:t>
            </a:r>
            <a:r>
              <a:rPr lang="en-US" altLang="zh-CN" sz="1650" b="1" dirty="0" smtClean="0">
                <a:ea typeface="楷体_GB2312" charset="0"/>
              </a:rPr>
              <a:t>   semaphore  </a:t>
            </a:r>
            <a:r>
              <a:rPr lang="en-US" altLang="zh-CN" sz="1650" b="1" dirty="0" err="1">
                <a:ea typeface="楷体_GB2312" charset="0"/>
              </a:rPr>
              <a:t>sm</a:t>
            </a:r>
            <a:r>
              <a:rPr lang="en-US" altLang="zh-CN" sz="1650" b="1" dirty="0">
                <a:ea typeface="楷体_GB2312" charset="0"/>
              </a:rPr>
              <a:t>;   </a:t>
            </a:r>
            <a:endParaRPr lang="en-US" altLang="zh-CN" sz="1650" b="1" dirty="0" smtClean="0">
              <a:ea typeface="楷体_GB2312" charset="0"/>
            </a:endParaRPr>
          </a:p>
          <a:p>
            <a:pPr lvl="2">
              <a:lnSpc>
                <a:spcPct val="150000"/>
              </a:lnSpc>
              <a:spcBef>
                <a:spcPct val="0"/>
              </a:spcBef>
              <a:defRPr/>
            </a:pPr>
            <a:r>
              <a:rPr lang="en-US" altLang="zh-CN" sz="1650" b="1" dirty="0" smtClean="0">
                <a:ea typeface="楷体_GB2312" charset="0"/>
              </a:rPr>
              <a:t>}</a:t>
            </a:r>
            <a:endParaRPr lang="zh-CN" altLang="en-US" sz="1650" b="1" dirty="0">
              <a:ea typeface="楷体_GB2312" charset="0"/>
            </a:endParaRPr>
          </a:p>
        </p:txBody>
      </p:sp>
    </p:spTree>
    <p:extLst>
      <p:ext uri="{BB962C8B-B14F-4D97-AF65-F5344CB8AC3E}">
        <p14:creationId xmlns:p14="http://schemas.microsoft.com/office/powerpoint/2010/main" val="272352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328746" y="1500776"/>
            <a:ext cx="4102269" cy="4554584"/>
            <a:chOff x="7328746" y="1500776"/>
            <a:chExt cx="4102269" cy="4554584"/>
          </a:xfrm>
        </p:grpSpPr>
        <p:sp>
          <p:nvSpPr>
            <p:cNvPr id="2" name="矩形 1"/>
            <p:cNvSpPr/>
            <p:nvPr/>
          </p:nvSpPr>
          <p:spPr>
            <a:xfrm>
              <a:off x="7328746" y="1500776"/>
              <a:ext cx="3538609" cy="424732"/>
            </a:xfrm>
            <a:prstGeom prst="rect">
              <a:avLst/>
            </a:prstGeom>
          </p:spPr>
          <p:txBody>
            <a:bodyPr wrap="square">
              <a:spAutoFit/>
            </a:bodyPr>
            <a:lstStyle/>
            <a:p>
              <a:pPr>
                <a:lnSpc>
                  <a:spcPct val="90000"/>
                </a:lnSpc>
                <a:spcBef>
                  <a:spcPct val="0"/>
                </a:spcBef>
                <a:defRPr/>
              </a:pPr>
              <a:r>
                <a:rPr lang="en-US" altLang="zh-CN" sz="2400" b="1" dirty="0">
                  <a:solidFill>
                    <a:srgbClr val="0000FF"/>
                  </a:solidFill>
                  <a:latin typeface="+mj-ea"/>
                  <a:ea typeface="+mj-ea"/>
                </a:rPr>
                <a:t>3.</a:t>
              </a:r>
              <a:r>
                <a:rPr lang="zh-CN" altLang="en-US" sz="2400" b="1" dirty="0">
                  <a:solidFill>
                    <a:srgbClr val="0000FF"/>
                  </a:solidFill>
                  <a:latin typeface="+mj-ea"/>
                  <a:ea typeface="+mj-ea"/>
                </a:rPr>
                <a:t> 接收原语</a:t>
              </a:r>
            </a:p>
          </p:txBody>
        </p:sp>
        <p:sp>
          <p:nvSpPr>
            <p:cNvPr id="6" name="Rectangle 3">
              <a:extLst>
                <a:ext uri="{FF2B5EF4-FFF2-40B4-BE49-F238E27FC236}">
                  <a16:creationId xmlns:a16="http://schemas.microsoft.com/office/drawing/2014/main" id="{34F6A4D4-E5AA-9A4E-8CB9-D6B7B59F11D8}"/>
                </a:ext>
              </a:extLst>
            </p:cNvPr>
            <p:cNvSpPr txBox="1">
              <a:spLocks noChangeArrowheads="1"/>
            </p:cNvSpPr>
            <p:nvPr/>
          </p:nvSpPr>
          <p:spPr>
            <a:xfrm>
              <a:off x="7487665" y="1967056"/>
              <a:ext cx="3943350" cy="4088304"/>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a:lnSpc>
                  <a:spcPct val="105000"/>
                </a:lnSpc>
                <a:spcBef>
                  <a:spcPts val="600"/>
                </a:spcBef>
                <a:buNone/>
                <a:defRPr/>
              </a:pPr>
              <a:r>
                <a:rPr lang="en-US" altLang="zh-CN" sz="1800" dirty="0">
                  <a:latin typeface="+mj-ea"/>
                  <a:ea typeface="+mj-ea"/>
                </a:rPr>
                <a:t>void receive(b) {</a:t>
              </a:r>
            </a:p>
            <a:p>
              <a:pPr algn="just">
                <a:lnSpc>
                  <a:spcPct val="105000"/>
                </a:lnSpc>
                <a:spcBef>
                  <a:spcPts val="600"/>
                </a:spcBef>
                <a:buNone/>
                <a:defRPr/>
              </a:pPr>
              <a:r>
                <a:rPr lang="en-US" altLang="zh-CN" sz="1800" dirty="0">
                  <a:latin typeface="+mj-ea"/>
                  <a:ea typeface="+mj-ea"/>
                </a:rPr>
                <a:t>	    j:=internal name;</a:t>
              </a:r>
            </a:p>
            <a:p>
              <a:pPr algn="just">
                <a:lnSpc>
                  <a:spcPct val="105000"/>
                </a:lnSpc>
                <a:spcBef>
                  <a:spcPts val="600"/>
                </a:spcBef>
                <a:buNone/>
                <a:defRPr/>
              </a:pPr>
              <a:r>
                <a:rPr lang="en-US" altLang="zh-CN" sz="1800" dirty="0">
                  <a:latin typeface="+mj-ea"/>
                  <a:ea typeface="+mj-ea"/>
                </a:rPr>
                <a:t>	    </a:t>
              </a:r>
              <a:r>
                <a:rPr lang="en-US" altLang="zh-CN" sz="1800" dirty="0">
                  <a:solidFill>
                    <a:srgbClr val="FF0000"/>
                  </a:solidFill>
                  <a:latin typeface="+mj-ea"/>
                  <a:ea typeface="+mj-ea"/>
                </a:rPr>
                <a:t>wait(j.sm);</a:t>
              </a:r>
            </a:p>
            <a:p>
              <a:pPr algn="just">
                <a:lnSpc>
                  <a:spcPct val="105000"/>
                </a:lnSpc>
                <a:spcBef>
                  <a:spcPts val="600"/>
                </a:spcBef>
                <a:buNone/>
                <a:defRPr/>
              </a:pPr>
              <a:r>
                <a:rPr lang="en-US" altLang="zh-CN" sz="1800" dirty="0">
                  <a:latin typeface="+mj-ea"/>
                  <a:ea typeface="+mj-ea"/>
                </a:rPr>
                <a:t>	    </a:t>
              </a:r>
              <a:r>
                <a:rPr lang="en-US" altLang="zh-CN" sz="1800" dirty="0">
                  <a:solidFill>
                    <a:srgbClr val="660033"/>
                  </a:solidFill>
                  <a:latin typeface="+mj-ea"/>
                  <a:ea typeface="+mj-ea"/>
                </a:rPr>
                <a:t>wait(</a:t>
              </a:r>
              <a:r>
                <a:rPr lang="en-US" altLang="zh-CN" sz="1800" dirty="0" err="1">
                  <a:solidFill>
                    <a:srgbClr val="660033"/>
                  </a:solidFill>
                  <a:latin typeface="+mj-ea"/>
                  <a:ea typeface="+mj-ea"/>
                </a:rPr>
                <a:t>j.mutex</a:t>
              </a:r>
              <a:r>
                <a:rPr lang="en-US" altLang="zh-CN" sz="1800" dirty="0">
                  <a:solidFill>
                    <a:srgbClr val="660033"/>
                  </a:solidFill>
                  <a:latin typeface="+mj-ea"/>
                  <a:ea typeface="+mj-ea"/>
                </a:rPr>
                <a:t>);</a:t>
              </a:r>
            </a:p>
            <a:p>
              <a:pPr algn="just">
                <a:lnSpc>
                  <a:spcPct val="105000"/>
                </a:lnSpc>
                <a:spcBef>
                  <a:spcPts val="600"/>
                </a:spcBef>
                <a:buNone/>
                <a:defRPr/>
              </a:pPr>
              <a:r>
                <a:rPr lang="en-US" altLang="zh-CN" sz="1800" dirty="0">
                  <a:latin typeface="+mj-ea"/>
                  <a:ea typeface="+mj-ea"/>
                </a:rPr>
                <a:t>	    remove(j.mq, </a:t>
              </a:r>
              <a:r>
                <a:rPr lang="en-US" altLang="zh-CN" sz="1800" dirty="0" err="1">
                  <a:latin typeface="+mj-ea"/>
                  <a:ea typeface="+mj-ea"/>
                </a:rPr>
                <a:t>i</a:t>
              </a:r>
              <a:r>
                <a:rPr lang="en-US" altLang="zh-CN" sz="1800" dirty="0">
                  <a:latin typeface="+mj-ea"/>
                  <a:ea typeface="+mj-ea"/>
                </a:rPr>
                <a:t>);</a:t>
              </a:r>
            </a:p>
            <a:p>
              <a:pPr algn="just">
                <a:lnSpc>
                  <a:spcPct val="105000"/>
                </a:lnSpc>
                <a:spcBef>
                  <a:spcPts val="600"/>
                </a:spcBef>
                <a:buNone/>
                <a:defRPr/>
              </a:pPr>
              <a:r>
                <a:rPr lang="en-US" altLang="zh-CN" sz="1800" dirty="0">
                  <a:latin typeface="+mj-ea"/>
                  <a:ea typeface="+mj-ea"/>
                </a:rPr>
                <a:t>	    </a:t>
              </a:r>
              <a:r>
                <a:rPr lang="en-US" altLang="zh-CN" sz="1800" dirty="0">
                  <a:solidFill>
                    <a:srgbClr val="660033"/>
                  </a:solidFill>
                  <a:latin typeface="+mj-ea"/>
                  <a:ea typeface="+mj-ea"/>
                </a:rPr>
                <a:t>signal(</a:t>
              </a:r>
              <a:r>
                <a:rPr lang="en-US" altLang="zh-CN" sz="1800" dirty="0" err="1">
                  <a:solidFill>
                    <a:srgbClr val="660033"/>
                  </a:solidFill>
                  <a:latin typeface="+mj-ea"/>
                  <a:ea typeface="+mj-ea"/>
                </a:rPr>
                <a:t>j.mutex</a:t>
              </a:r>
              <a:r>
                <a:rPr lang="en-US" altLang="zh-CN" sz="1800" dirty="0">
                  <a:solidFill>
                    <a:srgbClr val="660033"/>
                  </a:solidFill>
                  <a:latin typeface="+mj-ea"/>
                  <a:ea typeface="+mj-ea"/>
                </a:rPr>
                <a:t>);</a:t>
              </a:r>
            </a:p>
            <a:p>
              <a:pPr algn="just">
                <a:lnSpc>
                  <a:spcPct val="105000"/>
                </a:lnSpc>
                <a:spcBef>
                  <a:spcPts val="600"/>
                </a:spcBef>
                <a:buNone/>
                <a:defRPr/>
              </a:pPr>
              <a:r>
                <a:rPr lang="en-US" altLang="zh-CN" sz="1800" dirty="0">
                  <a:latin typeface="+mj-ea"/>
                  <a:ea typeface="+mj-ea"/>
                </a:rPr>
                <a:t>	    </a:t>
              </a:r>
              <a:r>
                <a:rPr lang="en-US" altLang="zh-CN" sz="1800" dirty="0" err="1">
                  <a:latin typeface="+mj-ea"/>
                  <a:ea typeface="+mj-ea"/>
                </a:rPr>
                <a:t>b.sender</a:t>
              </a:r>
              <a:r>
                <a:rPr lang="en-US" altLang="zh-CN" sz="1800" dirty="0">
                  <a:latin typeface="+mj-ea"/>
                  <a:ea typeface="+mj-ea"/>
                </a:rPr>
                <a:t>:=</a:t>
              </a:r>
              <a:r>
                <a:rPr lang="en-US" altLang="zh-CN" sz="1800" dirty="0" err="1">
                  <a:latin typeface="+mj-ea"/>
                  <a:ea typeface="+mj-ea"/>
                </a:rPr>
                <a:t>i.sender</a:t>
              </a:r>
              <a:r>
                <a:rPr lang="en-US" altLang="zh-CN" sz="1800" dirty="0">
                  <a:latin typeface="+mj-ea"/>
                  <a:ea typeface="+mj-ea"/>
                </a:rPr>
                <a:t>;</a:t>
              </a:r>
            </a:p>
            <a:p>
              <a:pPr algn="just">
                <a:lnSpc>
                  <a:spcPct val="105000"/>
                </a:lnSpc>
                <a:spcBef>
                  <a:spcPts val="600"/>
                </a:spcBef>
                <a:buNone/>
                <a:defRPr/>
              </a:pPr>
              <a:r>
                <a:rPr lang="en-US" altLang="zh-CN" sz="1800" dirty="0">
                  <a:latin typeface="+mj-ea"/>
                  <a:ea typeface="+mj-ea"/>
                </a:rPr>
                <a:t>	    </a:t>
              </a:r>
              <a:r>
                <a:rPr lang="en-US" altLang="zh-CN" sz="1800" dirty="0" err="1">
                  <a:latin typeface="+mj-ea"/>
                  <a:ea typeface="+mj-ea"/>
                </a:rPr>
                <a:t>b.size</a:t>
              </a:r>
              <a:r>
                <a:rPr lang="en-US" altLang="zh-CN" sz="1800" dirty="0">
                  <a:latin typeface="+mj-ea"/>
                  <a:ea typeface="+mj-ea"/>
                </a:rPr>
                <a:t>:=</a:t>
              </a:r>
              <a:r>
                <a:rPr lang="en-US" altLang="zh-CN" sz="1800" dirty="0" err="1">
                  <a:latin typeface="+mj-ea"/>
                  <a:ea typeface="+mj-ea"/>
                </a:rPr>
                <a:t>i.size</a:t>
              </a:r>
              <a:r>
                <a:rPr lang="en-US" altLang="zh-CN" sz="1800" dirty="0">
                  <a:latin typeface="+mj-ea"/>
                  <a:ea typeface="+mj-ea"/>
                </a:rPr>
                <a:t>;</a:t>
              </a:r>
            </a:p>
            <a:p>
              <a:pPr algn="just">
                <a:lnSpc>
                  <a:spcPct val="105000"/>
                </a:lnSpc>
                <a:spcBef>
                  <a:spcPts val="600"/>
                </a:spcBef>
                <a:buNone/>
                <a:defRPr/>
              </a:pPr>
              <a:r>
                <a:rPr lang="en-US" altLang="zh-CN" sz="1800" dirty="0">
                  <a:latin typeface="+mj-ea"/>
                  <a:ea typeface="+mj-ea"/>
                </a:rPr>
                <a:t>	    copy( </a:t>
              </a:r>
              <a:r>
                <a:rPr lang="en-US" altLang="zh-CN" sz="1800" dirty="0" err="1">
                  <a:latin typeface="+mj-ea"/>
                  <a:ea typeface="+mj-ea"/>
                </a:rPr>
                <a:t>b.text</a:t>
              </a:r>
              <a:r>
                <a:rPr lang="en-US" altLang="zh-CN" sz="1800" dirty="0">
                  <a:latin typeface="+mj-ea"/>
                  <a:ea typeface="+mj-ea"/>
                </a:rPr>
                <a:t>, </a:t>
              </a:r>
              <a:r>
                <a:rPr lang="en-US" altLang="zh-CN" sz="1800" dirty="0" err="1">
                  <a:latin typeface="+mj-ea"/>
                  <a:ea typeface="+mj-ea"/>
                </a:rPr>
                <a:t>i.text</a:t>
              </a:r>
              <a:r>
                <a:rPr lang="en-US" altLang="zh-CN" sz="1800" dirty="0">
                  <a:latin typeface="+mj-ea"/>
                  <a:ea typeface="+mj-ea"/>
                </a:rPr>
                <a:t>);</a:t>
              </a:r>
            </a:p>
            <a:p>
              <a:pPr algn="just">
                <a:lnSpc>
                  <a:spcPct val="105000"/>
                </a:lnSpc>
                <a:spcBef>
                  <a:spcPts val="600"/>
                </a:spcBef>
                <a:buNone/>
                <a:defRPr/>
              </a:pPr>
              <a:r>
                <a:rPr lang="en-US" altLang="zh-CN" sz="1800" dirty="0" smtClean="0">
                  <a:latin typeface="+mj-ea"/>
                  <a:ea typeface="+mj-ea"/>
                </a:rPr>
                <a:t>       </a:t>
              </a:r>
              <a:r>
                <a:rPr lang="en-US" altLang="zh-CN" sz="1800" dirty="0" err="1" smtClean="0">
                  <a:latin typeface="+mj-ea"/>
                  <a:ea typeface="+mj-ea"/>
                </a:rPr>
                <a:t>releasebuf</a:t>
              </a:r>
              <a:r>
                <a:rPr lang="en-US" altLang="zh-CN" sz="1800" dirty="0" smtClean="0">
                  <a:latin typeface="+mj-ea"/>
                  <a:ea typeface="+mj-ea"/>
                </a:rPr>
                <a:t>(</a:t>
              </a:r>
              <a:r>
                <a:rPr lang="en-US" altLang="zh-CN" sz="1800" dirty="0" err="1" smtClean="0">
                  <a:latin typeface="+mj-ea"/>
                  <a:ea typeface="+mj-ea"/>
                </a:rPr>
                <a:t>i</a:t>
              </a:r>
              <a:r>
                <a:rPr lang="en-US" altLang="zh-CN" sz="1800" dirty="0">
                  <a:latin typeface="+mj-ea"/>
                  <a:ea typeface="+mj-ea"/>
                </a:rPr>
                <a:t>);</a:t>
              </a:r>
            </a:p>
            <a:p>
              <a:pPr algn="just">
                <a:lnSpc>
                  <a:spcPct val="105000"/>
                </a:lnSpc>
                <a:spcBef>
                  <a:spcPts val="600"/>
                </a:spcBef>
                <a:buNone/>
                <a:defRPr/>
              </a:pPr>
              <a:r>
                <a:rPr lang="en-US" altLang="zh-CN" sz="1800" dirty="0">
                  <a:latin typeface="+mj-ea"/>
                  <a:ea typeface="+mj-ea"/>
                </a:rPr>
                <a:t>}</a:t>
              </a:r>
            </a:p>
          </p:txBody>
        </p:sp>
      </p:grpSp>
      <p:grpSp>
        <p:nvGrpSpPr>
          <p:cNvPr id="7" name="组合 6"/>
          <p:cNvGrpSpPr/>
          <p:nvPr/>
        </p:nvGrpSpPr>
        <p:grpSpPr>
          <a:xfrm>
            <a:off x="1510220" y="1500776"/>
            <a:ext cx="4572000" cy="4405820"/>
            <a:chOff x="7311071" y="1842328"/>
            <a:chExt cx="4572000" cy="4405820"/>
          </a:xfrm>
        </p:grpSpPr>
        <p:sp>
          <p:nvSpPr>
            <p:cNvPr id="8" name="矩形 7"/>
            <p:cNvSpPr/>
            <p:nvPr/>
          </p:nvSpPr>
          <p:spPr>
            <a:xfrm>
              <a:off x="7311071" y="1842328"/>
              <a:ext cx="3448519" cy="424732"/>
            </a:xfrm>
            <a:prstGeom prst="rect">
              <a:avLst/>
            </a:prstGeom>
          </p:spPr>
          <p:txBody>
            <a:bodyPr wrap="square">
              <a:spAutoFit/>
            </a:bodyPr>
            <a:lstStyle/>
            <a:p>
              <a:pPr>
                <a:lnSpc>
                  <a:spcPct val="90000"/>
                </a:lnSpc>
                <a:spcBef>
                  <a:spcPct val="0"/>
                </a:spcBef>
                <a:defRPr/>
              </a:pPr>
              <a:r>
                <a:rPr lang="en-US" altLang="zh-CN" sz="2400" b="1" dirty="0">
                  <a:solidFill>
                    <a:srgbClr val="0000FF"/>
                  </a:solidFill>
                  <a:latin typeface="+mj-ea"/>
                  <a:ea typeface="+mj-ea"/>
                </a:rPr>
                <a:t>2.</a:t>
              </a:r>
              <a:r>
                <a:rPr lang="zh-CN" altLang="en-US" sz="2400" b="1" dirty="0">
                  <a:solidFill>
                    <a:srgbClr val="0000FF"/>
                  </a:solidFill>
                  <a:latin typeface="+mj-ea"/>
                  <a:ea typeface="+mj-ea"/>
                </a:rPr>
                <a:t>发送原语</a:t>
              </a:r>
            </a:p>
          </p:txBody>
        </p:sp>
        <p:sp>
          <p:nvSpPr>
            <p:cNvPr id="9" name="矩形 8"/>
            <p:cNvSpPr/>
            <p:nvPr/>
          </p:nvSpPr>
          <p:spPr>
            <a:xfrm>
              <a:off x="7633546" y="2308608"/>
              <a:ext cx="4249525" cy="3939540"/>
            </a:xfrm>
            <a:prstGeom prst="rect">
              <a:avLst/>
            </a:prstGeom>
          </p:spPr>
          <p:txBody>
            <a:bodyPr wrap="square">
              <a:spAutoFit/>
            </a:bodyPr>
            <a:lstStyle/>
            <a:p>
              <a:pPr>
                <a:lnSpc>
                  <a:spcPts val="2475"/>
                </a:lnSpc>
                <a:spcBef>
                  <a:spcPct val="0"/>
                </a:spcBef>
                <a:defRPr/>
              </a:pPr>
              <a:r>
                <a:rPr lang="en-US" altLang="zh-CN" b="1" dirty="0">
                  <a:ea typeface="楷体_GB2312" charset="0"/>
                </a:rPr>
                <a:t>void send(receiver, a){</a:t>
              </a:r>
            </a:p>
            <a:p>
              <a:pPr>
                <a:lnSpc>
                  <a:spcPts val="2475"/>
                </a:lnSpc>
                <a:spcBef>
                  <a:spcPct val="0"/>
                </a:spcBef>
                <a:defRPr/>
              </a:pPr>
              <a:r>
                <a:rPr lang="en-US" altLang="zh-CN" b="1" dirty="0">
                  <a:ea typeface="楷体_GB2312" charset="0"/>
                </a:rPr>
                <a:t>	  </a:t>
              </a:r>
              <a:r>
                <a:rPr lang="en-US" altLang="zh-CN" b="1" dirty="0" err="1">
                  <a:ea typeface="楷体_GB2312" charset="0"/>
                </a:rPr>
                <a:t>getbuf</a:t>
              </a:r>
              <a:r>
                <a:rPr lang="en-US" altLang="zh-CN" b="1" dirty="0">
                  <a:ea typeface="楷体_GB2312" charset="0"/>
                </a:rPr>
                <a:t>(</a:t>
              </a:r>
              <a:r>
                <a:rPr lang="en-US" altLang="zh-CN" b="1" dirty="0" err="1">
                  <a:ea typeface="楷体_GB2312" charset="0"/>
                </a:rPr>
                <a:t>a.size</a:t>
              </a:r>
              <a:r>
                <a:rPr lang="en-US" altLang="zh-CN" b="1" dirty="0">
                  <a:ea typeface="楷体_GB2312" charset="0"/>
                </a:rPr>
                <a:t>, </a:t>
              </a:r>
              <a:r>
                <a:rPr lang="en-US" altLang="zh-CN" b="1" dirty="0" err="1">
                  <a:ea typeface="楷体_GB2312" charset="0"/>
                </a:rPr>
                <a:t>i</a:t>
              </a:r>
              <a:r>
                <a:rPr lang="en-US" altLang="zh-CN" b="1" dirty="0">
                  <a:ea typeface="楷体_GB2312" charset="0"/>
                </a:rPr>
                <a:t>);</a:t>
              </a:r>
            </a:p>
            <a:p>
              <a:pPr>
                <a:lnSpc>
                  <a:spcPts val="2475"/>
                </a:lnSpc>
                <a:spcBef>
                  <a:spcPct val="0"/>
                </a:spcBef>
                <a:defRPr/>
              </a:pPr>
              <a:r>
                <a:rPr lang="en-US" altLang="zh-CN" b="1" dirty="0">
                  <a:ea typeface="楷体_GB2312" charset="0"/>
                </a:rPr>
                <a:t>	  </a:t>
              </a:r>
              <a:r>
                <a:rPr lang="en-US" altLang="zh-CN" b="1" dirty="0" err="1">
                  <a:ea typeface="楷体_GB2312" charset="0"/>
                </a:rPr>
                <a:t>i.sender</a:t>
              </a:r>
              <a:r>
                <a:rPr lang="en-US" altLang="zh-CN" b="1" dirty="0">
                  <a:ea typeface="楷体_GB2312" charset="0"/>
                </a:rPr>
                <a:t>:=</a:t>
              </a:r>
              <a:r>
                <a:rPr lang="en-US" altLang="zh-CN" b="1" dirty="0" err="1">
                  <a:latin typeface="+mj-ea"/>
                  <a:ea typeface="+mj-ea"/>
                </a:rPr>
                <a:t>a.sender</a:t>
              </a:r>
              <a:r>
                <a:rPr lang="en-US" altLang="zh-CN" b="1" dirty="0">
                  <a:ea typeface="楷体_GB2312" charset="0"/>
                </a:rPr>
                <a:t>;</a:t>
              </a:r>
            </a:p>
            <a:p>
              <a:pPr>
                <a:lnSpc>
                  <a:spcPts val="2475"/>
                </a:lnSpc>
                <a:spcBef>
                  <a:spcPct val="0"/>
                </a:spcBef>
                <a:defRPr/>
              </a:pPr>
              <a:r>
                <a:rPr lang="en-US" altLang="zh-CN" b="1" dirty="0">
                  <a:ea typeface="楷体_GB2312" charset="0"/>
                </a:rPr>
                <a:t>	  </a:t>
              </a:r>
              <a:r>
                <a:rPr lang="en-US" altLang="zh-CN" b="1" dirty="0" err="1">
                  <a:ea typeface="楷体_GB2312" charset="0"/>
                </a:rPr>
                <a:t>i.size</a:t>
              </a:r>
              <a:r>
                <a:rPr lang="en-US" altLang="zh-CN" b="1" dirty="0">
                  <a:ea typeface="楷体_GB2312" charset="0"/>
                </a:rPr>
                <a:t>:=</a:t>
              </a:r>
              <a:r>
                <a:rPr lang="en-US" altLang="zh-CN" b="1" dirty="0" err="1">
                  <a:ea typeface="楷体_GB2312" charset="0"/>
                </a:rPr>
                <a:t>a.size</a:t>
              </a:r>
              <a:r>
                <a:rPr lang="en-US" altLang="zh-CN" b="1" dirty="0">
                  <a:ea typeface="楷体_GB2312" charset="0"/>
                </a:rPr>
                <a:t>;</a:t>
              </a:r>
            </a:p>
            <a:p>
              <a:pPr>
                <a:lnSpc>
                  <a:spcPts val="2475"/>
                </a:lnSpc>
                <a:spcBef>
                  <a:spcPct val="0"/>
                </a:spcBef>
                <a:defRPr/>
              </a:pPr>
              <a:r>
                <a:rPr lang="en-US" altLang="zh-CN" b="1" dirty="0">
                  <a:ea typeface="楷体_GB2312" charset="0"/>
                </a:rPr>
                <a:t>	  copy( </a:t>
              </a:r>
              <a:r>
                <a:rPr lang="en-US" altLang="zh-CN" b="1" dirty="0" err="1">
                  <a:ea typeface="楷体_GB2312" charset="0"/>
                </a:rPr>
                <a:t>i.text</a:t>
              </a:r>
              <a:r>
                <a:rPr lang="en-US" altLang="zh-CN" b="1" dirty="0">
                  <a:ea typeface="楷体_GB2312" charset="0"/>
                </a:rPr>
                <a:t>, </a:t>
              </a:r>
              <a:r>
                <a:rPr lang="en-US" altLang="zh-CN" b="1" dirty="0" err="1">
                  <a:ea typeface="楷体_GB2312" charset="0"/>
                </a:rPr>
                <a:t>a.text</a:t>
              </a:r>
              <a:r>
                <a:rPr lang="en-US" altLang="zh-CN" b="1" dirty="0">
                  <a:ea typeface="楷体_GB2312" charset="0"/>
                </a:rPr>
                <a:t>);</a:t>
              </a:r>
            </a:p>
            <a:p>
              <a:pPr>
                <a:lnSpc>
                  <a:spcPts val="2475"/>
                </a:lnSpc>
                <a:spcBef>
                  <a:spcPct val="0"/>
                </a:spcBef>
                <a:defRPr/>
              </a:pPr>
              <a:r>
                <a:rPr lang="en-US" altLang="zh-CN" b="1" dirty="0">
                  <a:ea typeface="楷体_GB2312" charset="0"/>
                </a:rPr>
                <a:t>	  </a:t>
              </a:r>
              <a:r>
                <a:rPr lang="en-US" altLang="zh-CN" b="1" dirty="0" err="1">
                  <a:ea typeface="楷体_GB2312" charset="0"/>
                </a:rPr>
                <a:t>i.next</a:t>
              </a:r>
              <a:r>
                <a:rPr lang="en-US" altLang="zh-CN" b="1" dirty="0">
                  <a:ea typeface="楷体_GB2312" charset="0"/>
                </a:rPr>
                <a:t>:=0;</a:t>
              </a:r>
            </a:p>
            <a:p>
              <a:pPr>
                <a:lnSpc>
                  <a:spcPts val="2475"/>
                </a:lnSpc>
                <a:spcBef>
                  <a:spcPct val="0"/>
                </a:spcBef>
                <a:defRPr/>
              </a:pPr>
              <a:r>
                <a:rPr lang="en-US" altLang="zh-CN" b="1" dirty="0">
                  <a:ea typeface="楷体_GB2312" charset="0"/>
                </a:rPr>
                <a:t>	  </a:t>
              </a:r>
              <a:r>
                <a:rPr lang="en-US" altLang="zh-CN" b="1" dirty="0" err="1">
                  <a:ea typeface="楷体_GB2312" charset="0"/>
                </a:rPr>
                <a:t>getid</a:t>
              </a:r>
              <a:r>
                <a:rPr lang="en-US" altLang="zh-CN" b="1" dirty="0">
                  <a:ea typeface="楷体_GB2312" charset="0"/>
                </a:rPr>
                <a:t>(</a:t>
              </a:r>
              <a:r>
                <a:rPr lang="en-US" altLang="zh-CN" b="1" dirty="0" err="1">
                  <a:ea typeface="楷体_GB2312" charset="0"/>
                </a:rPr>
                <a:t>PCBset</a:t>
              </a:r>
              <a:r>
                <a:rPr lang="en-US" altLang="zh-CN" b="1" dirty="0">
                  <a:ea typeface="楷体_GB2312" charset="0"/>
                </a:rPr>
                <a:t>, </a:t>
              </a:r>
              <a:r>
                <a:rPr lang="en-US" altLang="zh-CN" b="1" dirty="0" err="1">
                  <a:ea typeface="楷体_GB2312" charset="0"/>
                </a:rPr>
                <a:t>receiver.j</a:t>
              </a:r>
              <a:r>
                <a:rPr lang="en-US" altLang="zh-CN" b="1" dirty="0">
                  <a:ea typeface="楷体_GB2312" charset="0"/>
                </a:rPr>
                <a:t>);</a:t>
              </a:r>
            </a:p>
            <a:p>
              <a:pPr>
                <a:lnSpc>
                  <a:spcPts val="2475"/>
                </a:lnSpc>
                <a:spcBef>
                  <a:spcPct val="0"/>
                </a:spcBef>
                <a:defRPr/>
              </a:pPr>
              <a:r>
                <a:rPr lang="en-US" altLang="zh-CN" b="1" dirty="0">
                  <a:ea typeface="楷体_GB2312" charset="0"/>
                </a:rPr>
                <a:t>	  </a:t>
              </a:r>
              <a:r>
                <a:rPr lang="en-US" altLang="zh-CN" b="1" dirty="0">
                  <a:solidFill>
                    <a:srgbClr val="660033"/>
                  </a:solidFill>
                  <a:ea typeface="楷体_GB2312" charset="0"/>
                </a:rPr>
                <a:t>wait(</a:t>
              </a:r>
              <a:r>
                <a:rPr lang="en-US" altLang="zh-CN" b="1" dirty="0" err="1">
                  <a:solidFill>
                    <a:srgbClr val="660033"/>
                  </a:solidFill>
                  <a:ea typeface="楷体_GB2312" charset="0"/>
                </a:rPr>
                <a:t>j.mutex</a:t>
              </a:r>
              <a:r>
                <a:rPr lang="en-US" altLang="zh-CN" b="1" dirty="0">
                  <a:solidFill>
                    <a:srgbClr val="660033"/>
                  </a:solidFill>
                  <a:ea typeface="楷体_GB2312" charset="0"/>
                </a:rPr>
                <a:t>);</a:t>
              </a:r>
            </a:p>
            <a:p>
              <a:pPr>
                <a:lnSpc>
                  <a:spcPts val="2475"/>
                </a:lnSpc>
                <a:spcBef>
                  <a:spcPct val="0"/>
                </a:spcBef>
                <a:defRPr/>
              </a:pPr>
              <a:r>
                <a:rPr lang="en-US" altLang="zh-CN" b="1" dirty="0">
                  <a:ea typeface="楷体_GB2312" charset="0"/>
                </a:rPr>
                <a:t>	  insert(&amp;j.mq, </a:t>
              </a:r>
              <a:r>
                <a:rPr lang="en-US" altLang="zh-CN" b="1" dirty="0" err="1">
                  <a:ea typeface="楷体_GB2312" charset="0"/>
                </a:rPr>
                <a:t>i</a:t>
              </a:r>
              <a:r>
                <a:rPr lang="en-US" altLang="zh-CN" b="1" dirty="0">
                  <a:ea typeface="楷体_GB2312" charset="0"/>
                </a:rPr>
                <a:t>);</a:t>
              </a:r>
            </a:p>
            <a:p>
              <a:pPr>
                <a:lnSpc>
                  <a:spcPts val="2475"/>
                </a:lnSpc>
                <a:spcBef>
                  <a:spcPct val="0"/>
                </a:spcBef>
                <a:defRPr/>
              </a:pPr>
              <a:r>
                <a:rPr lang="en-US" altLang="zh-CN" b="1" dirty="0">
                  <a:ea typeface="楷体_GB2312" charset="0"/>
                </a:rPr>
                <a:t>	  </a:t>
              </a:r>
              <a:r>
                <a:rPr lang="en-US" altLang="zh-CN" b="1" dirty="0">
                  <a:solidFill>
                    <a:srgbClr val="660033"/>
                  </a:solidFill>
                  <a:ea typeface="楷体_GB2312" charset="0"/>
                </a:rPr>
                <a:t>signal(</a:t>
              </a:r>
              <a:r>
                <a:rPr lang="en-US" altLang="zh-CN" b="1" dirty="0" err="1">
                  <a:solidFill>
                    <a:srgbClr val="660033"/>
                  </a:solidFill>
                  <a:ea typeface="楷体_GB2312" charset="0"/>
                </a:rPr>
                <a:t>j.mutex</a:t>
              </a:r>
              <a:r>
                <a:rPr lang="en-US" altLang="zh-CN" b="1" dirty="0">
                  <a:solidFill>
                    <a:srgbClr val="660033"/>
                  </a:solidFill>
                  <a:ea typeface="楷体_GB2312" charset="0"/>
                </a:rPr>
                <a:t>);</a:t>
              </a:r>
            </a:p>
            <a:p>
              <a:pPr>
                <a:lnSpc>
                  <a:spcPts val="2475"/>
                </a:lnSpc>
                <a:spcBef>
                  <a:spcPct val="0"/>
                </a:spcBef>
                <a:defRPr/>
              </a:pPr>
              <a:r>
                <a:rPr lang="en-US" altLang="zh-CN" b="1" dirty="0">
                  <a:ea typeface="楷体_GB2312" charset="0"/>
                </a:rPr>
                <a:t>	  </a:t>
              </a:r>
              <a:r>
                <a:rPr lang="en-US" altLang="zh-CN" b="1" dirty="0">
                  <a:solidFill>
                    <a:srgbClr val="FF0000"/>
                  </a:solidFill>
                  <a:ea typeface="楷体_GB2312" charset="0"/>
                </a:rPr>
                <a:t>signal(j.sm);</a:t>
              </a:r>
            </a:p>
            <a:p>
              <a:pPr>
                <a:lnSpc>
                  <a:spcPts val="2475"/>
                </a:lnSpc>
                <a:spcBef>
                  <a:spcPct val="0"/>
                </a:spcBef>
                <a:defRPr/>
              </a:pPr>
              <a:r>
                <a:rPr lang="en-US" altLang="zh-CN" b="1" dirty="0">
                  <a:ea typeface="楷体_GB2312" charset="0"/>
                </a:rPr>
                <a:t>}</a:t>
              </a:r>
            </a:p>
          </p:txBody>
        </p:sp>
      </p:grpSp>
      <p:sp>
        <p:nvSpPr>
          <p:cNvPr id="10" name="Rectangle 4">
            <a:extLst>
              <a:ext uri="{FF2B5EF4-FFF2-40B4-BE49-F238E27FC236}">
                <a16:creationId xmlns:a16="http://schemas.microsoft.com/office/drawing/2014/main" id="{19318EA9-4147-C640-8F74-97C0384A0CEB}"/>
              </a:ext>
            </a:extLst>
          </p:cNvPr>
          <p:cNvSpPr>
            <a:spLocks noChangeArrowheads="1"/>
          </p:cNvSpPr>
          <p:nvPr/>
        </p:nvSpPr>
        <p:spPr bwMode="auto">
          <a:xfrm>
            <a:off x="6973298" y="441033"/>
            <a:ext cx="6146977"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消息缓冲队列通信机制 </a:t>
            </a:r>
          </a:p>
        </p:txBody>
      </p:sp>
      <p:sp>
        <p:nvSpPr>
          <p:cNvPr id="11"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10220" y="284096"/>
            <a:ext cx="3027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smtClean="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Tree>
    <p:extLst>
      <p:ext uri="{BB962C8B-B14F-4D97-AF65-F5344CB8AC3E}">
        <p14:creationId xmlns:p14="http://schemas.microsoft.com/office/powerpoint/2010/main" val="134861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67">
            <a:extLst>
              <a:ext uri="{FF2B5EF4-FFF2-40B4-BE49-F238E27FC236}">
                <a16:creationId xmlns:a16="http://schemas.microsoft.com/office/drawing/2014/main" id="{F57F5ADE-C538-4B4B-AA0A-E8D5C4E935F2}"/>
              </a:ext>
            </a:extLst>
          </p:cNvPr>
          <p:cNvGraphicFramePr>
            <a:graphicFrameLocks noGrp="1"/>
          </p:cNvGraphicFramePr>
          <p:nvPr>
            <p:ph sz="half" idx="1"/>
            <p:extLst>
              <p:ext uri="{D42A27DB-BD31-4B8C-83A1-F6EECF244321}">
                <p14:modId xmlns:p14="http://schemas.microsoft.com/office/powerpoint/2010/main" val="1896040468"/>
              </p:ext>
            </p:extLst>
          </p:nvPr>
        </p:nvGraphicFramePr>
        <p:xfrm>
          <a:off x="5284815" y="2275948"/>
          <a:ext cx="1097756" cy="1188256"/>
        </p:xfrm>
        <a:graphic>
          <a:graphicData uri="http://schemas.openxmlformats.org/drawingml/2006/table">
            <a:tbl>
              <a:tblPr/>
              <a:tblGrid>
                <a:gridCol w="1097756">
                  <a:extLst>
                    <a:ext uri="{9D8B030D-6E8A-4147-A177-3AD203B41FA5}">
                      <a16:colId xmlns:a16="http://schemas.microsoft.com/office/drawing/2014/main" val="20000"/>
                    </a:ext>
                  </a:extLst>
                </a:gridCol>
              </a:tblGrid>
              <a:tr h="2970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0" marR="68580" marT="34232" marB="3423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0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mq</a:t>
                      </a:r>
                    </a:p>
                  </a:txBody>
                  <a:tcPr marL="68580" marR="68580" marT="34232" marB="3423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0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mutex</a:t>
                      </a:r>
                    </a:p>
                  </a:txBody>
                  <a:tcPr marL="68580" marR="68580" marT="34232" marB="3423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0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sm</a:t>
                      </a:r>
                    </a:p>
                  </a:txBody>
                  <a:tcPr marL="68580" marR="68580" marT="34232" marB="34232"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Group 66">
            <a:extLst>
              <a:ext uri="{FF2B5EF4-FFF2-40B4-BE49-F238E27FC236}">
                <a16:creationId xmlns:a16="http://schemas.microsoft.com/office/drawing/2014/main" id="{67386769-EA89-8244-8A06-169D3114E1D6}"/>
              </a:ext>
            </a:extLst>
          </p:cNvPr>
          <p:cNvGraphicFramePr>
            <a:graphicFrameLocks/>
          </p:cNvGraphicFramePr>
          <p:nvPr>
            <p:extLst>
              <p:ext uri="{D42A27DB-BD31-4B8C-83A1-F6EECF244321}">
                <p14:modId xmlns:p14="http://schemas.microsoft.com/office/powerpoint/2010/main" val="379853989"/>
              </p:ext>
            </p:extLst>
          </p:nvPr>
        </p:nvGraphicFramePr>
        <p:xfrm>
          <a:off x="5369350" y="3579681"/>
          <a:ext cx="1079897" cy="1189436"/>
        </p:xfrm>
        <a:graphic>
          <a:graphicData uri="http://schemas.openxmlformats.org/drawingml/2006/table">
            <a:tbl>
              <a:tblPr/>
              <a:tblGrid>
                <a:gridCol w="1079897">
                  <a:extLst>
                    <a:ext uri="{9D8B030D-6E8A-4147-A177-3AD203B41FA5}">
                      <a16:colId xmlns:a16="http://schemas.microsoft.com/office/drawing/2014/main" val="20000"/>
                    </a:ext>
                  </a:extLst>
                </a:gridCol>
              </a:tblGrid>
              <a:tr h="29756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sender :A</a:t>
                      </a:r>
                    </a:p>
                  </a:txBody>
                  <a:tcPr marL="68580" marR="68580" marT="34279" marB="3427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5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size :5</a:t>
                      </a:r>
                    </a:p>
                  </a:txBody>
                  <a:tcPr marL="68580" marR="68580" marT="34279" marB="3427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56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text:hello</a:t>
                      </a:r>
                    </a:p>
                  </a:txBody>
                  <a:tcPr marL="68580" marR="68580" marT="34279" marB="3427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715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next:0</a:t>
                      </a:r>
                    </a:p>
                  </a:txBody>
                  <a:tcPr marL="68580" marR="68580" marT="34279" marB="3427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Rectangle 15">
            <a:extLst>
              <a:ext uri="{FF2B5EF4-FFF2-40B4-BE49-F238E27FC236}">
                <a16:creationId xmlns:a16="http://schemas.microsoft.com/office/drawing/2014/main" id="{B5ED8E34-103F-5F4D-B3D2-E0941136D53B}"/>
              </a:ext>
            </a:extLst>
          </p:cNvPr>
          <p:cNvSpPr>
            <a:spLocks noChangeArrowheads="1"/>
          </p:cNvSpPr>
          <p:nvPr/>
        </p:nvSpPr>
        <p:spPr bwMode="auto">
          <a:xfrm>
            <a:off x="3045147" y="1798507"/>
            <a:ext cx="1079897" cy="2051447"/>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10" name="Rectangle 16">
            <a:extLst>
              <a:ext uri="{FF2B5EF4-FFF2-40B4-BE49-F238E27FC236}">
                <a16:creationId xmlns:a16="http://schemas.microsoft.com/office/drawing/2014/main" id="{07895A1C-70EA-3A43-9219-8A5700E0DC85}"/>
              </a:ext>
            </a:extLst>
          </p:cNvPr>
          <p:cNvSpPr>
            <a:spLocks noChangeArrowheads="1"/>
          </p:cNvSpPr>
          <p:nvPr/>
        </p:nvSpPr>
        <p:spPr bwMode="auto">
          <a:xfrm>
            <a:off x="3045147" y="3849953"/>
            <a:ext cx="1079897"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500" b="1">
                <a:latin typeface="Tahoma" charset="0"/>
              </a:rPr>
              <a:t>sender:A</a:t>
            </a:r>
          </a:p>
        </p:txBody>
      </p:sp>
      <p:sp>
        <p:nvSpPr>
          <p:cNvPr id="11" name="Rectangle 17">
            <a:extLst>
              <a:ext uri="{FF2B5EF4-FFF2-40B4-BE49-F238E27FC236}">
                <a16:creationId xmlns:a16="http://schemas.microsoft.com/office/drawing/2014/main" id="{AB1DBA50-6816-3549-876C-95FD6D2FE926}"/>
              </a:ext>
            </a:extLst>
          </p:cNvPr>
          <p:cNvSpPr>
            <a:spLocks noChangeArrowheads="1"/>
          </p:cNvSpPr>
          <p:nvPr/>
        </p:nvSpPr>
        <p:spPr bwMode="auto">
          <a:xfrm>
            <a:off x="3045147" y="4173803"/>
            <a:ext cx="1079897"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500" b="1">
                <a:latin typeface="Tahoma" charset="0"/>
              </a:rPr>
              <a:t>size:5</a:t>
            </a:r>
          </a:p>
        </p:txBody>
      </p:sp>
      <p:sp>
        <p:nvSpPr>
          <p:cNvPr id="12" name="Rectangle 18">
            <a:extLst>
              <a:ext uri="{FF2B5EF4-FFF2-40B4-BE49-F238E27FC236}">
                <a16:creationId xmlns:a16="http://schemas.microsoft.com/office/drawing/2014/main" id="{85720794-E610-FD40-8408-167EBDF1DD12}"/>
              </a:ext>
            </a:extLst>
          </p:cNvPr>
          <p:cNvSpPr>
            <a:spLocks noChangeArrowheads="1"/>
          </p:cNvSpPr>
          <p:nvPr/>
        </p:nvSpPr>
        <p:spPr bwMode="auto">
          <a:xfrm>
            <a:off x="3045147" y="4498844"/>
            <a:ext cx="1079897"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500" b="1">
                <a:latin typeface="Tahoma" charset="0"/>
              </a:rPr>
              <a:t>text:Hello</a:t>
            </a:r>
          </a:p>
        </p:txBody>
      </p:sp>
      <p:sp>
        <p:nvSpPr>
          <p:cNvPr id="13" name="Rectangle 19">
            <a:extLst>
              <a:ext uri="{FF2B5EF4-FFF2-40B4-BE49-F238E27FC236}">
                <a16:creationId xmlns:a16="http://schemas.microsoft.com/office/drawing/2014/main" id="{6436FB40-D6B9-6742-A818-982D63336D30}"/>
              </a:ext>
            </a:extLst>
          </p:cNvPr>
          <p:cNvSpPr>
            <a:spLocks noChangeArrowheads="1"/>
          </p:cNvSpPr>
          <p:nvPr/>
        </p:nvSpPr>
        <p:spPr bwMode="auto">
          <a:xfrm>
            <a:off x="3045147" y="4822695"/>
            <a:ext cx="1079897" cy="432197"/>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14" name="Text Box 20">
            <a:extLst>
              <a:ext uri="{FF2B5EF4-FFF2-40B4-BE49-F238E27FC236}">
                <a16:creationId xmlns:a16="http://schemas.microsoft.com/office/drawing/2014/main" id="{63FB8893-15A2-4A41-BD72-8187D769E034}"/>
              </a:ext>
            </a:extLst>
          </p:cNvPr>
          <p:cNvSpPr txBox="1">
            <a:spLocks noChangeArrowheads="1"/>
          </p:cNvSpPr>
          <p:nvPr/>
        </p:nvSpPr>
        <p:spPr bwMode="auto">
          <a:xfrm>
            <a:off x="2991567" y="2104499"/>
            <a:ext cx="1124026"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1500" b="1">
                <a:latin typeface="Tahoma" charset="0"/>
              </a:rPr>
              <a:t>send(B,a)</a:t>
            </a:r>
          </a:p>
        </p:txBody>
      </p:sp>
      <p:sp>
        <p:nvSpPr>
          <p:cNvPr id="15" name="Line 21">
            <a:extLst>
              <a:ext uri="{FF2B5EF4-FFF2-40B4-BE49-F238E27FC236}">
                <a16:creationId xmlns:a16="http://schemas.microsoft.com/office/drawing/2014/main" id="{D1BB6BDC-C8AF-9E4C-A7C2-35CB61A6C831}"/>
              </a:ext>
            </a:extLst>
          </p:cNvPr>
          <p:cNvSpPr>
            <a:spLocks noChangeShapeType="1"/>
          </p:cNvSpPr>
          <p:nvPr/>
        </p:nvSpPr>
        <p:spPr bwMode="auto">
          <a:xfrm>
            <a:off x="4071464" y="2229513"/>
            <a:ext cx="377429"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6" name="Line 22">
            <a:extLst>
              <a:ext uri="{FF2B5EF4-FFF2-40B4-BE49-F238E27FC236}">
                <a16:creationId xmlns:a16="http://schemas.microsoft.com/office/drawing/2014/main" id="{252C0BAE-5702-F245-AA7C-76DC93452CD4}"/>
              </a:ext>
            </a:extLst>
          </p:cNvPr>
          <p:cNvSpPr>
            <a:spLocks noChangeShapeType="1"/>
          </p:cNvSpPr>
          <p:nvPr/>
        </p:nvSpPr>
        <p:spPr bwMode="auto">
          <a:xfrm>
            <a:off x="4448892" y="2229514"/>
            <a:ext cx="0" cy="32504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7" name="Line 23">
            <a:extLst>
              <a:ext uri="{FF2B5EF4-FFF2-40B4-BE49-F238E27FC236}">
                <a16:creationId xmlns:a16="http://schemas.microsoft.com/office/drawing/2014/main" id="{3B7E7ECE-4BB6-A146-BC56-C1FCBA67164A}"/>
              </a:ext>
            </a:extLst>
          </p:cNvPr>
          <p:cNvSpPr>
            <a:spLocks noChangeShapeType="1"/>
          </p:cNvSpPr>
          <p:nvPr/>
        </p:nvSpPr>
        <p:spPr bwMode="auto">
          <a:xfrm flipH="1">
            <a:off x="2721297" y="2554553"/>
            <a:ext cx="1727597"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8" name="Line 24">
            <a:extLst>
              <a:ext uri="{FF2B5EF4-FFF2-40B4-BE49-F238E27FC236}">
                <a16:creationId xmlns:a16="http://schemas.microsoft.com/office/drawing/2014/main" id="{5E1483B1-2547-574D-91B0-5EC526A14F29}"/>
              </a:ext>
            </a:extLst>
          </p:cNvPr>
          <p:cNvSpPr>
            <a:spLocks noChangeShapeType="1"/>
          </p:cNvSpPr>
          <p:nvPr/>
        </p:nvSpPr>
        <p:spPr bwMode="auto">
          <a:xfrm>
            <a:off x="2721295" y="2554554"/>
            <a:ext cx="0" cy="1296591"/>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9" name="Line 25">
            <a:extLst>
              <a:ext uri="{FF2B5EF4-FFF2-40B4-BE49-F238E27FC236}">
                <a16:creationId xmlns:a16="http://schemas.microsoft.com/office/drawing/2014/main" id="{3922250B-1241-EC40-854F-9309CFE020C6}"/>
              </a:ext>
            </a:extLst>
          </p:cNvPr>
          <p:cNvSpPr>
            <a:spLocks noChangeShapeType="1"/>
          </p:cNvSpPr>
          <p:nvPr/>
        </p:nvSpPr>
        <p:spPr bwMode="auto">
          <a:xfrm>
            <a:off x="2721295" y="3849953"/>
            <a:ext cx="323850"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0" name="Line 26">
            <a:extLst>
              <a:ext uri="{FF2B5EF4-FFF2-40B4-BE49-F238E27FC236}">
                <a16:creationId xmlns:a16="http://schemas.microsoft.com/office/drawing/2014/main" id="{879F367E-3583-DE45-961D-F6946B1F3B51}"/>
              </a:ext>
            </a:extLst>
          </p:cNvPr>
          <p:cNvSpPr>
            <a:spLocks noChangeShapeType="1"/>
          </p:cNvSpPr>
          <p:nvPr/>
        </p:nvSpPr>
        <p:spPr bwMode="auto">
          <a:xfrm>
            <a:off x="6340899" y="2229513"/>
            <a:ext cx="485775"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1" name="Line 27">
            <a:extLst>
              <a:ext uri="{FF2B5EF4-FFF2-40B4-BE49-F238E27FC236}">
                <a16:creationId xmlns:a16="http://schemas.microsoft.com/office/drawing/2014/main" id="{41A8CDCB-C7C6-A841-B1C2-13DFCD8C9E02}"/>
              </a:ext>
            </a:extLst>
          </p:cNvPr>
          <p:cNvSpPr>
            <a:spLocks noChangeShapeType="1"/>
          </p:cNvSpPr>
          <p:nvPr/>
        </p:nvSpPr>
        <p:spPr bwMode="auto">
          <a:xfrm>
            <a:off x="6826673" y="2229515"/>
            <a:ext cx="0" cy="1026319"/>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2" name="Line 28">
            <a:extLst>
              <a:ext uri="{FF2B5EF4-FFF2-40B4-BE49-F238E27FC236}">
                <a16:creationId xmlns:a16="http://schemas.microsoft.com/office/drawing/2014/main" id="{AF5475B1-EE35-224E-9973-1755F2A3DE51}"/>
              </a:ext>
            </a:extLst>
          </p:cNvPr>
          <p:cNvSpPr>
            <a:spLocks noChangeShapeType="1"/>
          </p:cNvSpPr>
          <p:nvPr/>
        </p:nvSpPr>
        <p:spPr bwMode="auto">
          <a:xfrm flipH="1">
            <a:off x="5045499" y="3255831"/>
            <a:ext cx="1781175"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3" name="Line 41">
            <a:extLst>
              <a:ext uri="{FF2B5EF4-FFF2-40B4-BE49-F238E27FC236}">
                <a16:creationId xmlns:a16="http://schemas.microsoft.com/office/drawing/2014/main" id="{DF4055AC-EDC3-294A-AE9C-52838B24E8C2}"/>
              </a:ext>
            </a:extLst>
          </p:cNvPr>
          <p:cNvSpPr>
            <a:spLocks noChangeShapeType="1"/>
          </p:cNvSpPr>
          <p:nvPr/>
        </p:nvSpPr>
        <p:spPr bwMode="auto">
          <a:xfrm>
            <a:off x="5045498" y="3255831"/>
            <a:ext cx="0" cy="32385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4" name="Line 42">
            <a:extLst>
              <a:ext uri="{FF2B5EF4-FFF2-40B4-BE49-F238E27FC236}">
                <a16:creationId xmlns:a16="http://schemas.microsoft.com/office/drawing/2014/main" id="{6B45D718-431D-4841-B77E-0F1B597F0623}"/>
              </a:ext>
            </a:extLst>
          </p:cNvPr>
          <p:cNvSpPr>
            <a:spLocks noChangeShapeType="1"/>
          </p:cNvSpPr>
          <p:nvPr/>
        </p:nvSpPr>
        <p:spPr bwMode="auto">
          <a:xfrm>
            <a:off x="5045498" y="3579681"/>
            <a:ext cx="323850"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5" name="AutoShape 43">
            <a:extLst>
              <a:ext uri="{FF2B5EF4-FFF2-40B4-BE49-F238E27FC236}">
                <a16:creationId xmlns:a16="http://schemas.microsoft.com/office/drawing/2014/main" id="{1E1D44A2-EDAC-F248-BFDA-8BA2C4E87AC3}"/>
              </a:ext>
            </a:extLst>
          </p:cNvPr>
          <p:cNvSpPr>
            <a:spLocks/>
          </p:cNvSpPr>
          <p:nvPr/>
        </p:nvSpPr>
        <p:spPr bwMode="auto">
          <a:xfrm>
            <a:off x="2774873" y="3849954"/>
            <a:ext cx="270272" cy="972741"/>
          </a:xfrm>
          <a:prstGeom prst="leftBrace">
            <a:avLst>
              <a:gd name="adj1" fmla="val 29993"/>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endParaRPr kumimoji="1" lang="zh-CN" altLang="zh-CN" sz="1500" b="1">
              <a:latin typeface="Tahoma" charset="0"/>
            </a:endParaRPr>
          </a:p>
        </p:txBody>
      </p:sp>
      <p:sp>
        <p:nvSpPr>
          <p:cNvPr id="26" name="Text Box 44">
            <a:extLst>
              <a:ext uri="{FF2B5EF4-FFF2-40B4-BE49-F238E27FC236}">
                <a16:creationId xmlns:a16="http://schemas.microsoft.com/office/drawing/2014/main" id="{6E9D5BAA-CB21-C741-A42A-81E363379E62}"/>
              </a:ext>
            </a:extLst>
          </p:cNvPr>
          <p:cNvSpPr txBox="1">
            <a:spLocks noChangeArrowheads="1"/>
          </p:cNvSpPr>
          <p:nvPr/>
        </p:nvSpPr>
        <p:spPr bwMode="auto">
          <a:xfrm>
            <a:off x="1935484" y="4157135"/>
            <a:ext cx="89319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zh-CN" altLang="en-US" sz="1500" b="1">
                <a:latin typeface="Tahoma" charset="0"/>
              </a:rPr>
              <a:t>发送区</a:t>
            </a:r>
            <a:r>
              <a:rPr kumimoji="1" lang="en-US" altLang="zh-CN" sz="1500" b="1">
                <a:latin typeface="Tahoma" charset="0"/>
              </a:rPr>
              <a:t>A</a:t>
            </a:r>
          </a:p>
        </p:txBody>
      </p:sp>
      <p:sp>
        <p:nvSpPr>
          <p:cNvPr id="27" name="Rectangle 45">
            <a:extLst>
              <a:ext uri="{FF2B5EF4-FFF2-40B4-BE49-F238E27FC236}">
                <a16:creationId xmlns:a16="http://schemas.microsoft.com/office/drawing/2014/main" id="{CD6847A4-416F-3F49-AFCA-FD504792FF25}"/>
              </a:ext>
            </a:extLst>
          </p:cNvPr>
          <p:cNvSpPr>
            <a:spLocks noChangeArrowheads="1"/>
          </p:cNvSpPr>
          <p:nvPr/>
        </p:nvSpPr>
        <p:spPr bwMode="auto">
          <a:xfrm>
            <a:off x="8078497" y="1843751"/>
            <a:ext cx="1079897" cy="2051447"/>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28" name="Rectangle 46">
            <a:extLst>
              <a:ext uri="{FF2B5EF4-FFF2-40B4-BE49-F238E27FC236}">
                <a16:creationId xmlns:a16="http://schemas.microsoft.com/office/drawing/2014/main" id="{7CD6745F-F697-C740-ABEF-4656EE440D91}"/>
              </a:ext>
            </a:extLst>
          </p:cNvPr>
          <p:cNvSpPr>
            <a:spLocks noChangeArrowheads="1"/>
          </p:cNvSpPr>
          <p:nvPr/>
        </p:nvSpPr>
        <p:spPr bwMode="auto">
          <a:xfrm>
            <a:off x="8078497" y="3895197"/>
            <a:ext cx="1079897"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500" b="1">
                <a:latin typeface="Tahoma" charset="0"/>
              </a:rPr>
              <a:t>sender:A</a:t>
            </a:r>
          </a:p>
        </p:txBody>
      </p:sp>
      <p:sp>
        <p:nvSpPr>
          <p:cNvPr id="29" name="Rectangle 47">
            <a:extLst>
              <a:ext uri="{FF2B5EF4-FFF2-40B4-BE49-F238E27FC236}">
                <a16:creationId xmlns:a16="http://schemas.microsoft.com/office/drawing/2014/main" id="{8C0B4CCB-1497-584C-83DA-B064A8D7F5DF}"/>
              </a:ext>
            </a:extLst>
          </p:cNvPr>
          <p:cNvSpPr>
            <a:spLocks noChangeArrowheads="1"/>
          </p:cNvSpPr>
          <p:nvPr/>
        </p:nvSpPr>
        <p:spPr bwMode="auto">
          <a:xfrm>
            <a:off x="8078497" y="4219047"/>
            <a:ext cx="1079897"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500" b="1">
                <a:latin typeface="Tahoma" charset="0"/>
              </a:rPr>
              <a:t>size:5</a:t>
            </a:r>
          </a:p>
        </p:txBody>
      </p:sp>
      <p:sp>
        <p:nvSpPr>
          <p:cNvPr id="30" name="Rectangle 48">
            <a:extLst>
              <a:ext uri="{FF2B5EF4-FFF2-40B4-BE49-F238E27FC236}">
                <a16:creationId xmlns:a16="http://schemas.microsoft.com/office/drawing/2014/main" id="{77F4E311-E526-BD49-B596-3562B6EDFDC3}"/>
              </a:ext>
            </a:extLst>
          </p:cNvPr>
          <p:cNvSpPr>
            <a:spLocks noChangeArrowheads="1"/>
          </p:cNvSpPr>
          <p:nvPr/>
        </p:nvSpPr>
        <p:spPr bwMode="auto">
          <a:xfrm>
            <a:off x="8078497" y="4544088"/>
            <a:ext cx="1079897"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500" b="1">
                <a:latin typeface="Tahoma" charset="0"/>
              </a:rPr>
              <a:t>text:Hello</a:t>
            </a:r>
          </a:p>
        </p:txBody>
      </p:sp>
      <p:sp>
        <p:nvSpPr>
          <p:cNvPr id="31" name="Text Box 50">
            <a:extLst>
              <a:ext uri="{FF2B5EF4-FFF2-40B4-BE49-F238E27FC236}">
                <a16:creationId xmlns:a16="http://schemas.microsoft.com/office/drawing/2014/main" id="{822702FE-2AFF-DB48-8BC8-729A5A7471A6}"/>
              </a:ext>
            </a:extLst>
          </p:cNvPr>
          <p:cNvSpPr txBox="1">
            <a:spLocks noChangeArrowheads="1"/>
          </p:cNvSpPr>
          <p:nvPr/>
        </p:nvSpPr>
        <p:spPr bwMode="auto">
          <a:xfrm>
            <a:off x="8024920" y="2149742"/>
            <a:ext cx="1173719"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1500" b="1">
                <a:latin typeface="Tahoma" charset="0"/>
              </a:rPr>
              <a:t>receive(b)</a:t>
            </a:r>
          </a:p>
        </p:txBody>
      </p:sp>
      <p:sp>
        <p:nvSpPr>
          <p:cNvPr id="32" name="Line 51">
            <a:extLst>
              <a:ext uri="{FF2B5EF4-FFF2-40B4-BE49-F238E27FC236}">
                <a16:creationId xmlns:a16="http://schemas.microsoft.com/office/drawing/2014/main" id="{ACB3EF41-0EBD-5C46-A2BC-7194710F3E7F}"/>
              </a:ext>
            </a:extLst>
          </p:cNvPr>
          <p:cNvSpPr>
            <a:spLocks noChangeShapeType="1"/>
          </p:cNvSpPr>
          <p:nvPr/>
        </p:nvSpPr>
        <p:spPr bwMode="auto">
          <a:xfrm>
            <a:off x="9104816" y="2274756"/>
            <a:ext cx="377428"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3" name="Line 52">
            <a:extLst>
              <a:ext uri="{FF2B5EF4-FFF2-40B4-BE49-F238E27FC236}">
                <a16:creationId xmlns:a16="http://schemas.microsoft.com/office/drawing/2014/main" id="{A0FE878F-189C-4A4B-85A0-DA0DF46034D7}"/>
              </a:ext>
            </a:extLst>
          </p:cNvPr>
          <p:cNvSpPr>
            <a:spLocks noChangeShapeType="1"/>
          </p:cNvSpPr>
          <p:nvPr/>
        </p:nvSpPr>
        <p:spPr bwMode="auto">
          <a:xfrm>
            <a:off x="9482243" y="2274758"/>
            <a:ext cx="0" cy="32504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4" name="Line 53">
            <a:extLst>
              <a:ext uri="{FF2B5EF4-FFF2-40B4-BE49-F238E27FC236}">
                <a16:creationId xmlns:a16="http://schemas.microsoft.com/office/drawing/2014/main" id="{79F09FE5-DC43-3A42-868C-4F7D357975DB}"/>
              </a:ext>
            </a:extLst>
          </p:cNvPr>
          <p:cNvSpPr>
            <a:spLocks noChangeShapeType="1"/>
          </p:cNvSpPr>
          <p:nvPr/>
        </p:nvSpPr>
        <p:spPr bwMode="auto">
          <a:xfrm flipH="1">
            <a:off x="7754647" y="2599797"/>
            <a:ext cx="1727597"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5" name="Line 54">
            <a:extLst>
              <a:ext uri="{FF2B5EF4-FFF2-40B4-BE49-F238E27FC236}">
                <a16:creationId xmlns:a16="http://schemas.microsoft.com/office/drawing/2014/main" id="{E19F9E75-1D46-0844-B9F6-C1821F851A74}"/>
              </a:ext>
            </a:extLst>
          </p:cNvPr>
          <p:cNvSpPr>
            <a:spLocks noChangeShapeType="1"/>
          </p:cNvSpPr>
          <p:nvPr/>
        </p:nvSpPr>
        <p:spPr bwMode="auto">
          <a:xfrm>
            <a:off x="7754647" y="2599797"/>
            <a:ext cx="0" cy="129540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6" name="Line 55">
            <a:extLst>
              <a:ext uri="{FF2B5EF4-FFF2-40B4-BE49-F238E27FC236}">
                <a16:creationId xmlns:a16="http://schemas.microsoft.com/office/drawing/2014/main" id="{0773E889-C844-8E4F-9C05-13D363E01F65}"/>
              </a:ext>
            </a:extLst>
          </p:cNvPr>
          <p:cNvSpPr>
            <a:spLocks noChangeShapeType="1"/>
          </p:cNvSpPr>
          <p:nvPr/>
        </p:nvSpPr>
        <p:spPr bwMode="auto">
          <a:xfrm>
            <a:off x="7754647" y="3895197"/>
            <a:ext cx="32385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7" name="AutoShape 56">
            <a:extLst>
              <a:ext uri="{FF2B5EF4-FFF2-40B4-BE49-F238E27FC236}">
                <a16:creationId xmlns:a16="http://schemas.microsoft.com/office/drawing/2014/main" id="{9F4AD277-A1FC-C84E-BAC8-A39BE16D4D32}"/>
              </a:ext>
            </a:extLst>
          </p:cNvPr>
          <p:cNvSpPr>
            <a:spLocks/>
          </p:cNvSpPr>
          <p:nvPr/>
        </p:nvSpPr>
        <p:spPr bwMode="auto">
          <a:xfrm>
            <a:off x="7808226" y="3895198"/>
            <a:ext cx="270272" cy="972741"/>
          </a:xfrm>
          <a:prstGeom prst="leftBrace">
            <a:avLst>
              <a:gd name="adj1" fmla="val 29993"/>
              <a:gd name="adj2" fmla="val 50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endParaRPr kumimoji="1" lang="zh-CN" altLang="zh-CN" sz="1500" b="1">
              <a:latin typeface="Tahoma" charset="0"/>
            </a:endParaRPr>
          </a:p>
        </p:txBody>
      </p:sp>
      <p:sp>
        <p:nvSpPr>
          <p:cNvPr id="38" name="AutoShape 57">
            <a:extLst>
              <a:ext uri="{FF2B5EF4-FFF2-40B4-BE49-F238E27FC236}">
                <a16:creationId xmlns:a16="http://schemas.microsoft.com/office/drawing/2014/main" id="{6D74BB8E-6153-4941-A587-95AED9A03F35}"/>
              </a:ext>
            </a:extLst>
          </p:cNvPr>
          <p:cNvSpPr>
            <a:spLocks noChangeArrowheads="1"/>
          </p:cNvSpPr>
          <p:nvPr/>
        </p:nvSpPr>
        <p:spPr bwMode="auto">
          <a:xfrm>
            <a:off x="6426623" y="3985684"/>
            <a:ext cx="1028700" cy="285750"/>
          </a:xfrm>
          <a:prstGeom prst="rightArrow">
            <a:avLst>
              <a:gd name="adj1" fmla="val 50000"/>
              <a:gd name="adj2" fmla="val 9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39" name="Text Box 58">
            <a:extLst>
              <a:ext uri="{FF2B5EF4-FFF2-40B4-BE49-F238E27FC236}">
                <a16:creationId xmlns:a16="http://schemas.microsoft.com/office/drawing/2014/main" id="{25F45933-F73E-F74B-BD34-8DC52F67EDA8}"/>
              </a:ext>
            </a:extLst>
          </p:cNvPr>
          <p:cNvSpPr txBox="1">
            <a:spLocks noChangeArrowheads="1"/>
          </p:cNvSpPr>
          <p:nvPr/>
        </p:nvSpPr>
        <p:spPr bwMode="auto">
          <a:xfrm>
            <a:off x="7024795" y="4271435"/>
            <a:ext cx="89319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zh-CN" altLang="en-US" sz="1500" b="1">
                <a:latin typeface="Tahoma" charset="0"/>
              </a:rPr>
              <a:t>接收区</a:t>
            </a:r>
            <a:r>
              <a:rPr kumimoji="1" lang="en-US" altLang="zh-CN" sz="1500" b="1">
                <a:latin typeface="Tahoma" charset="0"/>
              </a:rPr>
              <a:t>B</a:t>
            </a:r>
          </a:p>
        </p:txBody>
      </p:sp>
      <p:sp>
        <p:nvSpPr>
          <p:cNvPr id="40" name="Text Box 59">
            <a:extLst>
              <a:ext uri="{FF2B5EF4-FFF2-40B4-BE49-F238E27FC236}">
                <a16:creationId xmlns:a16="http://schemas.microsoft.com/office/drawing/2014/main" id="{322E6429-FD28-7E45-9F87-56736FBC9CF8}"/>
              </a:ext>
            </a:extLst>
          </p:cNvPr>
          <p:cNvSpPr txBox="1">
            <a:spLocks noChangeArrowheads="1"/>
          </p:cNvSpPr>
          <p:nvPr/>
        </p:nvSpPr>
        <p:spPr bwMode="auto">
          <a:xfrm>
            <a:off x="2505792" y="3726130"/>
            <a:ext cx="30008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1500" b="1">
                <a:latin typeface="Tahoma" charset="0"/>
              </a:rPr>
              <a:t>a</a:t>
            </a:r>
          </a:p>
        </p:txBody>
      </p:sp>
      <p:sp>
        <p:nvSpPr>
          <p:cNvPr id="41" name="Text Box 60">
            <a:extLst>
              <a:ext uri="{FF2B5EF4-FFF2-40B4-BE49-F238E27FC236}">
                <a16:creationId xmlns:a16="http://schemas.microsoft.com/office/drawing/2014/main" id="{D4D35932-20DF-8B4B-8ED7-332FE2010A2C}"/>
              </a:ext>
            </a:extLst>
          </p:cNvPr>
          <p:cNvSpPr txBox="1">
            <a:spLocks noChangeArrowheads="1"/>
          </p:cNvSpPr>
          <p:nvPr/>
        </p:nvSpPr>
        <p:spPr bwMode="auto">
          <a:xfrm>
            <a:off x="7539143" y="3757086"/>
            <a:ext cx="30649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1500" b="1">
                <a:latin typeface="Tahoma" charset="0"/>
              </a:rPr>
              <a:t>b</a:t>
            </a:r>
          </a:p>
        </p:txBody>
      </p:sp>
      <p:sp>
        <p:nvSpPr>
          <p:cNvPr id="42" name="Text Box 61">
            <a:extLst>
              <a:ext uri="{FF2B5EF4-FFF2-40B4-BE49-F238E27FC236}">
                <a16:creationId xmlns:a16="http://schemas.microsoft.com/office/drawing/2014/main" id="{C2DFD3C0-57BB-574C-B9EF-F8CA09B7F004}"/>
              </a:ext>
            </a:extLst>
          </p:cNvPr>
          <p:cNvSpPr txBox="1">
            <a:spLocks noChangeArrowheads="1"/>
          </p:cNvSpPr>
          <p:nvPr/>
        </p:nvSpPr>
        <p:spPr bwMode="auto">
          <a:xfrm>
            <a:off x="3192784" y="1519901"/>
            <a:ext cx="70083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zh-CN" altLang="en-US" sz="1500" b="1">
                <a:latin typeface="Tahoma" charset="0"/>
              </a:rPr>
              <a:t>进程</a:t>
            </a:r>
            <a:r>
              <a:rPr kumimoji="1" lang="en-US" altLang="zh-CN" sz="1500" b="1">
                <a:latin typeface="Tahoma" charset="0"/>
              </a:rPr>
              <a:t>A</a:t>
            </a:r>
          </a:p>
        </p:txBody>
      </p:sp>
      <p:sp>
        <p:nvSpPr>
          <p:cNvPr id="43" name="Text Box 62">
            <a:extLst>
              <a:ext uri="{FF2B5EF4-FFF2-40B4-BE49-F238E27FC236}">
                <a16:creationId xmlns:a16="http://schemas.microsoft.com/office/drawing/2014/main" id="{7D4CC77A-B4F2-BE45-B24C-B8732680063D}"/>
              </a:ext>
            </a:extLst>
          </p:cNvPr>
          <p:cNvSpPr txBox="1">
            <a:spLocks noChangeArrowheads="1"/>
          </p:cNvSpPr>
          <p:nvPr/>
        </p:nvSpPr>
        <p:spPr bwMode="auto">
          <a:xfrm>
            <a:off x="5388400" y="1528236"/>
            <a:ext cx="87556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sz="1500" b="1">
                <a:latin typeface="Tahoma" charset="0"/>
              </a:rPr>
              <a:t>PCB(B)</a:t>
            </a:r>
          </a:p>
        </p:txBody>
      </p:sp>
      <p:sp>
        <p:nvSpPr>
          <p:cNvPr id="44" name="Text Box 63">
            <a:extLst>
              <a:ext uri="{FF2B5EF4-FFF2-40B4-BE49-F238E27FC236}">
                <a16:creationId xmlns:a16="http://schemas.microsoft.com/office/drawing/2014/main" id="{1CE25EA1-9FE8-4946-B73E-C310134B776B}"/>
              </a:ext>
            </a:extLst>
          </p:cNvPr>
          <p:cNvSpPr txBox="1">
            <a:spLocks noChangeArrowheads="1"/>
          </p:cNvSpPr>
          <p:nvPr/>
        </p:nvSpPr>
        <p:spPr bwMode="auto">
          <a:xfrm>
            <a:off x="8226136" y="1456798"/>
            <a:ext cx="70083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zh-CN" altLang="en-US" sz="1500" b="1">
                <a:latin typeface="Tahoma" charset="0"/>
              </a:rPr>
              <a:t>进程</a:t>
            </a:r>
            <a:r>
              <a:rPr kumimoji="1" lang="en-US" altLang="zh-CN" sz="1500" b="1">
                <a:latin typeface="Tahoma" charset="0"/>
              </a:rPr>
              <a:t>B</a:t>
            </a:r>
          </a:p>
        </p:txBody>
      </p:sp>
      <p:sp>
        <p:nvSpPr>
          <p:cNvPr id="47" name="Rectangle 4">
            <a:extLst>
              <a:ext uri="{FF2B5EF4-FFF2-40B4-BE49-F238E27FC236}">
                <a16:creationId xmlns:a16="http://schemas.microsoft.com/office/drawing/2014/main" id="{19318EA9-4147-C640-8F74-97C0384A0CEB}"/>
              </a:ext>
            </a:extLst>
          </p:cNvPr>
          <p:cNvSpPr>
            <a:spLocks noChangeArrowheads="1"/>
          </p:cNvSpPr>
          <p:nvPr/>
        </p:nvSpPr>
        <p:spPr bwMode="auto">
          <a:xfrm>
            <a:off x="6973298" y="441033"/>
            <a:ext cx="6146977"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消息缓冲队列通信机制 </a:t>
            </a:r>
          </a:p>
        </p:txBody>
      </p:sp>
      <p:sp>
        <p:nvSpPr>
          <p:cNvPr id="4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10220" y="284096"/>
            <a:ext cx="3027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smtClean="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Tree>
    <p:extLst>
      <p:ext uri="{BB962C8B-B14F-4D97-AF65-F5344CB8AC3E}">
        <p14:creationId xmlns:p14="http://schemas.microsoft.com/office/powerpoint/2010/main" val="353703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8907" y="1732237"/>
            <a:ext cx="10993120" cy="738664"/>
          </a:xfrm>
          <a:prstGeom prst="rect">
            <a:avLst/>
          </a:prstGeom>
        </p:spPr>
        <p:txBody>
          <a:bodyPr wrap="square">
            <a:spAutoFit/>
          </a:bodyPr>
          <a:lstStyle/>
          <a:p>
            <a:pPr marL="171450" indent="-171450" defTabSz="685800">
              <a:spcBef>
                <a:spcPts val="1350"/>
              </a:spcBef>
              <a:buClr>
                <a:srgbClr val="4A66AC">
                  <a:lumMod val="75000"/>
                </a:srgbClr>
              </a:buClr>
              <a:buSzPct val="100000"/>
              <a:buFont typeface="Wingdings" charset="2"/>
              <a:buChar char="n"/>
              <a:defRPr/>
            </a:pPr>
            <a:r>
              <a:rPr lang="zh-CN" altLang="en-US" sz="2100" b="1" dirty="0">
                <a:solidFill>
                  <a:prstClr val="black"/>
                </a:solidFill>
                <a:latin typeface="+mj-ea"/>
                <a:ea typeface="+mj-ea"/>
              </a:rPr>
              <a:t>试说明如果使用</a:t>
            </a:r>
            <a:r>
              <a:rPr lang="en-US" altLang="zh-CN" sz="2100" b="1" dirty="0" err="1">
                <a:solidFill>
                  <a:prstClr val="black"/>
                </a:solidFill>
                <a:latin typeface="+mj-ea"/>
                <a:ea typeface="+mj-ea"/>
              </a:rPr>
              <a:t>send_mailbox</a:t>
            </a:r>
            <a:r>
              <a:rPr lang="zh-CN" altLang="en-US" sz="2100" b="1" dirty="0">
                <a:solidFill>
                  <a:prstClr val="black"/>
                </a:solidFill>
                <a:latin typeface="+mj-ea"/>
                <a:ea typeface="+mj-ea"/>
              </a:rPr>
              <a:t>和</a:t>
            </a:r>
            <a:r>
              <a:rPr lang="en-US" altLang="zh-CN" sz="2100" b="1" dirty="0" err="1">
                <a:solidFill>
                  <a:prstClr val="black"/>
                </a:solidFill>
                <a:latin typeface="+mj-ea"/>
                <a:ea typeface="+mj-ea"/>
              </a:rPr>
              <a:t>receive_mailbox</a:t>
            </a:r>
            <a:r>
              <a:rPr lang="en-US" altLang="zh-CN" sz="2100" b="1" dirty="0">
                <a:solidFill>
                  <a:prstClr val="black"/>
                </a:solidFill>
                <a:latin typeface="+mj-ea"/>
                <a:ea typeface="+mj-ea"/>
              </a:rPr>
              <a:t> </a:t>
            </a:r>
            <a:r>
              <a:rPr lang="zh-CN" altLang="en-US" sz="2100" b="1" dirty="0">
                <a:solidFill>
                  <a:prstClr val="black"/>
                </a:solidFill>
                <a:latin typeface="+mj-ea"/>
                <a:ea typeface="+mj-ea"/>
              </a:rPr>
              <a:t>原语实现打印文件的系统。欲打印的进程将要打印的文件名发送到邮箱</a:t>
            </a:r>
            <a:r>
              <a:rPr lang="en-US" altLang="zh-CN" sz="2100" b="1" dirty="0">
                <a:solidFill>
                  <a:prstClr val="black"/>
                </a:solidFill>
                <a:latin typeface="+mj-ea"/>
                <a:ea typeface="+mj-ea"/>
              </a:rPr>
              <a:t>printer,</a:t>
            </a:r>
            <a:r>
              <a:rPr lang="zh-CN" altLang="en-US" sz="2100" b="1" dirty="0">
                <a:solidFill>
                  <a:prstClr val="black"/>
                </a:solidFill>
                <a:latin typeface="+mj-ea"/>
                <a:ea typeface="+mj-ea"/>
              </a:rPr>
              <a:t>打印机假脱机将打印邮箱中出现名字的任何文件</a:t>
            </a:r>
          </a:p>
        </p:txBody>
      </p:sp>
      <p:sp>
        <p:nvSpPr>
          <p:cNvPr id="45" name="矩形 44"/>
          <p:cNvSpPr/>
          <p:nvPr/>
        </p:nvSpPr>
        <p:spPr>
          <a:xfrm>
            <a:off x="1238180" y="1226941"/>
            <a:ext cx="1511793" cy="383182"/>
          </a:xfrm>
          <a:prstGeom prst="rect">
            <a:avLst/>
          </a:prstGeom>
        </p:spPr>
        <p:txBody>
          <a:bodyPr wrap="square">
            <a:spAutoFit/>
          </a:bodyPr>
          <a:lstStyle/>
          <a:p>
            <a:pPr>
              <a:lnSpc>
                <a:spcPct val="90000"/>
              </a:lnSpc>
              <a:spcBef>
                <a:spcPct val="0"/>
              </a:spcBef>
              <a:defRPr/>
            </a:pPr>
            <a:r>
              <a:rPr lang="zh-CN" altLang="en-US" sz="2100" b="1" u="sng" dirty="0">
                <a:solidFill>
                  <a:srgbClr val="0000FF"/>
                </a:solidFill>
                <a:latin typeface="+mj-ea"/>
                <a:ea typeface="+mj-ea"/>
              </a:rPr>
              <a:t>练习</a:t>
            </a:r>
            <a:r>
              <a:rPr lang="zh-CN" altLang="en-US" sz="2100" b="1" dirty="0">
                <a:solidFill>
                  <a:srgbClr val="0000FF"/>
                </a:solidFill>
                <a:latin typeface="+mj-ea"/>
                <a:ea typeface="+mj-ea"/>
              </a:rPr>
              <a:t>：</a:t>
            </a:r>
          </a:p>
        </p:txBody>
      </p:sp>
      <p:sp>
        <p:nvSpPr>
          <p:cNvPr id="6" name="Rectangle 4">
            <a:extLst>
              <a:ext uri="{FF2B5EF4-FFF2-40B4-BE49-F238E27FC236}">
                <a16:creationId xmlns:a16="http://schemas.microsoft.com/office/drawing/2014/main" id="{19318EA9-4147-C640-8F74-97C0384A0CEB}"/>
              </a:ext>
            </a:extLst>
          </p:cNvPr>
          <p:cNvSpPr>
            <a:spLocks noChangeArrowheads="1"/>
          </p:cNvSpPr>
          <p:nvPr/>
        </p:nvSpPr>
        <p:spPr bwMode="auto">
          <a:xfrm>
            <a:off x="6973298" y="441033"/>
            <a:ext cx="6146977" cy="655448"/>
          </a:xfrm>
          <a:prstGeom prst="rect">
            <a:avLst/>
          </a:prstGeom>
          <a:extLst/>
        </p:spPr>
        <p:txBody>
          <a:bodyPr/>
          <a:lstStyle/>
          <a:p>
            <a:pPr lvl="0">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*2.6.4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消息缓冲队列通信机制 </a:t>
            </a: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10220" y="284096"/>
            <a:ext cx="30279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lvl="0">
              <a:spcBef>
                <a:spcPct val="0"/>
              </a:spcBef>
              <a:buClrTx/>
              <a:buSzTx/>
              <a:buNone/>
              <a:defRPr/>
            </a:pPr>
            <a:r>
              <a:rPr kumimoji="1" lang="en-US" altLang="zh-CN" b="1" dirty="0" smtClean="0">
                <a:solidFill>
                  <a:srgbClr val="242852"/>
                </a:solidFill>
                <a:latin typeface="微软雅黑" panose="020B0503020204020204" pitchFamily="34" charset="-122"/>
                <a:ea typeface="微软雅黑" panose="020B0503020204020204" pitchFamily="34" charset="-122"/>
              </a:rPr>
              <a:t>2.6 </a:t>
            </a:r>
            <a:r>
              <a:rPr kumimoji="1" lang="zh-CN" altLang="en-US" b="1" dirty="0">
                <a:solidFill>
                  <a:srgbClr val="242852"/>
                </a:solidFill>
                <a:latin typeface="微软雅黑" panose="020B0503020204020204" pitchFamily="34" charset="-122"/>
                <a:ea typeface="微软雅黑" panose="020B0503020204020204" pitchFamily="34" charset="-122"/>
              </a:rPr>
              <a:t>进程通信</a:t>
            </a:r>
          </a:p>
        </p:txBody>
      </p:sp>
      <p:sp>
        <p:nvSpPr>
          <p:cNvPr id="8" name="矩形 7"/>
          <p:cNvSpPr/>
          <p:nvPr/>
        </p:nvSpPr>
        <p:spPr>
          <a:xfrm>
            <a:off x="2546657" y="2470901"/>
            <a:ext cx="7877620" cy="4228850"/>
          </a:xfrm>
          <a:prstGeom prst="rect">
            <a:avLst/>
          </a:prstGeom>
        </p:spPr>
        <p:txBody>
          <a:bodyPr wrap="square">
            <a:spAutoFit/>
          </a:bodyPr>
          <a:lstStyle/>
          <a:p>
            <a:pPr>
              <a:lnSpc>
                <a:spcPct val="120000"/>
              </a:lnSpc>
              <a:defRPr/>
            </a:pPr>
            <a:r>
              <a:rPr lang="en-US" altLang="zh-CN" sz="1600" b="1" dirty="0">
                <a:latin typeface="+mj-ea"/>
                <a:ea typeface="+mj-ea"/>
              </a:rPr>
              <a:t>//process wish to print</a:t>
            </a:r>
          </a:p>
          <a:p>
            <a:pPr>
              <a:lnSpc>
                <a:spcPct val="120000"/>
              </a:lnSpc>
              <a:defRPr/>
            </a:pPr>
            <a:r>
              <a:rPr lang="en-US" altLang="zh-CN" sz="1600" b="1" dirty="0">
                <a:latin typeface="+mj-ea"/>
                <a:ea typeface="+mj-ea"/>
              </a:rPr>
              <a:t>Char		filename[ ];</a:t>
            </a:r>
          </a:p>
          <a:p>
            <a:pPr>
              <a:lnSpc>
                <a:spcPct val="120000"/>
              </a:lnSpc>
              <a:defRPr/>
            </a:pPr>
            <a:r>
              <a:rPr lang="en-US" altLang="zh-CN" sz="1600" b="1" dirty="0">
                <a:latin typeface="+mj-ea"/>
                <a:ea typeface="+mj-ea"/>
              </a:rPr>
              <a:t>Status=</a:t>
            </a:r>
            <a:r>
              <a:rPr lang="en-US" altLang="zh-CN" sz="1600" b="1" dirty="0" err="1">
                <a:solidFill>
                  <a:srgbClr val="FF3300"/>
                </a:solidFill>
                <a:latin typeface="+mj-ea"/>
                <a:ea typeface="+mj-ea"/>
              </a:rPr>
              <a:t>send_mailbox</a:t>
            </a:r>
            <a:r>
              <a:rPr lang="en-US" altLang="zh-CN" sz="1600" b="1" dirty="0">
                <a:latin typeface="+mj-ea"/>
                <a:ea typeface="+mj-ea"/>
              </a:rPr>
              <a:t>(“</a:t>
            </a:r>
            <a:r>
              <a:rPr lang="en-US" altLang="zh-CN" sz="1600" b="1" dirty="0" err="1">
                <a:latin typeface="+mj-ea"/>
                <a:ea typeface="+mj-ea"/>
              </a:rPr>
              <a:t>printer”,filename</a:t>
            </a:r>
            <a:r>
              <a:rPr lang="en-US" altLang="zh-CN" sz="1600" b="1" dirty="0">
                <a:latin typeface="+mj-ea"/>
                <a:ea typeface="+mj-ea"/>
              </a:rPr>
              <a:t>);</a:t>
            </a:r>
          </a:p>
          <a:p>
            <a:pPr>
              <a:lnSpc>
                <a:spcPct val="120000"/>
              </a:lnSpc>
              <a:defRPr/>
            </a:pPr>
            <a:r>
              <a:rPr lang="en-US" altLang="zh-CN" sz="1600" b="1" dirty="0">
                <a:latin typeface="+mj-ea"/>
                <a:ea typeface="+mj-ea"/>
              </a:rPr>
              <a:t>If (status&lt; 0)</a:t>
            </a:r>
          </a:p>
          <a:p>
            <a:pPr>
              <a:lnSpc>
                <a:spcPct val="120000"/>
              </a:lnSpc>
              <a:defRPr/>
            </a:pPr>
            <a:r>
              <a:rPr lang="en-US" altLang="zh-CN" sz="1600" b="1" dirty="0">
                <a:latin typeface="+mj-ea"/>
                <a:ea typeface="+mj-ea"/>
              </a:rPr>
              <a:t>{  //failure}</a:t>
            </a:r>
          </a:p>
          <a:p>
            <a:pPr>
              <a:lnSpc>
                <a:spcPct val="120000"/>
              </a:lnSpc>
              <a:defRPr/>
            </a:pPr>
            <a:endParaRPr lang="en-US" altLang="zh-CN" sz="1600" b="1" dirty="0">
              <a:latin typeface="+mj-ea"/>
              <a:ea typeface="+mj-ea"/>
            </a:endParaRPr>
          </a:p>
          <a:p>
            <a:pPr>
              <a:lnSpc>
                <a:spcPct val="120000"/>
              </a:lnSpc>
              <a:defRPr/>
            </a:pPr>
            <a:r>
              <a:rPr lang="en-US" altLang="zh-CN" sz="1600" b="1" dirty="0">
                <a:latin typeface="+mj-ea"/>
                <a:ea typeface="+mj-ea"/>
              </a:rPr>
              <a:t>//print spooler</a:t>
            </a:r>
          </a:p>
          <a:p>
            <a:pPr>
              <a:lnSpc>
                <a:spcPct val="120000"/>
              </a:lnSpc>
              <a:defRPr/>
            </a:pPr>
            <a:r>
              <a:rPr lang="en-US" altLang="zh-CN" sz="1600" b="1" dirty="0">
                <a:latin typeface="+mj-ea"/>
                <a:ea typeface="+mj-ea"/>
              </a:rPr>
              <a:t>char filename[ ]</a:t>
            </a:r>
          </a:p>
          <a:p>
            <a:pPr>
              <a:lnSpc>
                <a:spcPct val="120000"/>
              </a:lnSpc>
              <a:defRPr/>
            </a:pPr>
            <a:r>
              <a:rPr lang="en-US" altLang="zh-CN" sz="1600" b="1" dirty="0">
                <a:latin typeface="+mj-ea"/>
                <a:ea typeface="+mj-ea"/>
              </a:rPr>
              <a:t>while (true)</a:t>
            </a:r>
          </a:p>
          <a:p>
            <a:pPr>
              <a:lnSpc>
                <a:spcPct val="120000"/>
              </a:lnSpc>
              <a:defRPr/>
            </a:pPr>
            <a:r>
              <a:rPr lang="en-US" altLang="zh-CN" sz="1600" b="1" dirty="0">
                <a:latin typeface="+mj-ea"/>
                <a:ea typeface="+mj-ea"/>
              </a:rPr>
              <a:t>{	status=</a:t>
            </a:r>
            <a:r>
              <a:rPr lang="en-US" altLang="zh-CN" sz="1600" b="1" dirty="0" err="1">
                <a:solidFill>
                  <a:srgbClr val="FF3300"/>
                </a:solidFill>
                <a:latin typeface="+mj-ea"/>
                <a:ea typeface="+mj-ea"/>
              </a:rPr>
              <a:t>receive_mailbox</a:t>
            </a:r>
            <a:r>
              <a:rPr lang="en-US" altLang="zh-CN" sz="1600" b="1" dirty="0">
                <a:latin typeface="+mj-ea"/>
                <a:ea typeface="+mj-ea"/>
              </a:rPr>
              <a:t>(“</a:t>
            </a:r>
            <a:r>
              <a:rPr lang="en-US" altLang="zh-CN" sz="1600" b="1" dirty="0" err="1">
                <a:latin typeface="+mj-ea"/>
                <a:ea typeface="+mj-ea"/>
              </a:rPr>
              <a:t>printer”,filename</a:t>
            </a:r>
            <a:r>
              <a:rPr lang="en-US" altLang="zh-CN" sz="1600" b="1" dirty="0">
                <a:latin typeface="+mj-ea"/>
                <a:ea typeface="+mj-ea"/>
              </a:rPr>
              <a:t>);</a:t>
            </a:r>
          </a:p>
          <a:p>
            <a:pPr>
              <a:lnSpc>
                <a:spcPct val="120000"/>
              </a:lnSpc>
              <a:defRPr/>
            </a:pPr>
            <a:r>
              <a:rPr lang="en-US" altLang="zh-CN" sz="1600" b="1" dirty="0">
                <a:latin typeface="+mj-ea"/>
                <a:ea typeface="+mj-ea"/>
              </a:rPr>
              <a:t>	if(status &lt;0)</a:t>
            </a:r>
          </a:p>
          <a:p>
            <a:pPr>
              <a:lnSpc>
                <a:spcPct val="120000"/>
              </a:lnSpc>
              <a:defRPr/>
            </a:pPr>
            <a:r>
              <a:rPr lang="en-US" altLang="zh-CN" sz="1600" b="1" dirty="0">
                <a:latin typeface="+mj-ea"/>
                <a:ea typeface="+mj-ea"/>
              </a:rPr>
              <a:t>		{//failure}</a:t>
            </a:r>
          </a:p>
          <a:p>
            <a:pPr>
              <a:lnSpc>
                <a:spcPct val="120000"/>
              </a:lnSpc>
              <a:defRPr/>
            </a:pPr>
            <a:r>
              <a:rPr lang="en-US" altLang="zh-CN" sz="1600" b="1" dirty="0">
                <a:latin typeface="+mj-ea"/>
                <a:ea typeface="+mj-ea"/>
              </a:rPr>
              <a:t>	print(filename);</a:t>
            </a:r>
          </a:p>
          <a:p>
            <a:pPr>
              <a:lnSpc>
                <a:spcPct val="120000"/>
              </a:lnSpc>
              <a:defRPr/>
            </a:pPr>
            <a:r>
              <a:rPr lang="en-US" altLang="zh-CN" sz="1600" b="1" dirty="0" smtClean="0">
                <a:latin typeface="+mj-ea"/>
                <a:ea typeface="+mj-ea"/>
              </a:rPr>
              <a:t>}</a:t>
            </a:r>
            <a:endParaRPr lang="en-US" altLang="zh-CN" dirty="0"/>
          </a:p>
        </p:txBody>
      </p:sp>
    </p:spTree>
    <p:extLst>
      <p:ext uri="{BB962C8B-B14F-4D97-AF65-F5344CB8AC3E}">
        <p14:creationId xmlns:p14="http://schemas.microsoft.com/office/powerpoint/2010/main" val="119174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85844" y="718845"/>
            <a:ext cx="2532869" cy="1170653"/>
          </a:xfrm>
        </p:spPr>
        <p:txBody>
          <a:bodyPr>
            <a:normAutofit/>
          </a:bodyPr>
          <a:lstStyle/>
          <a:p>
            <a:pPr algn="ctr"/>
            <a:r>
              <a:rPr lang="zh-CN" altLang="en-US" sz="3200" dirty="0">
                <a:sym typeface="+mn-lt"/>
              </a:rPr>
              <a:t>第二章</a:t>
            </a:r>
          </a:p>
        </p:txBody>
      </p:sp>
      <p:sp>
        <p:nvSpPr>
          <p:cNvPr id="6" name="标题 3">
            <a:extLst>
              <a:ext uri="{FF2B5EF4-FFF2-40B4-BE49-F238E27FC236}">
                <a16:creationId xmlns:a16="http://schemas.microsoft.com/office/drawing/2014/main" id="{BE173D91-303A-5B4E-ABE3-7DE679C17721}"/>
              </a:ext>
            </a:extLst>
          </p:cNvPr>
          <p:cNvSpPr txBox="1">
            <a:spLocks/>
          </p:cNvSpPr>
          <p:nvPr/>
        </p:nvSpPr>
        <p:spPr>
          <a:xfrm>
            <a:off x="2762363" y="2646293"/>
            <a:ext cx="579830" cy="2908347"/>
          </a:xfrm>
          <a:prstGeom prst="rect">
            <a:avLst/>
          </a:prstGeom>
        </p:spPr>
        <p:txBody>
          <a:bodyPr rtlCol="0" anchor="t">
            <a:normAutofit lnSpcReduction="10000"/>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defRPr/>
            </a:pPr>
            <a:r>
              <a:rPr lang="zh-CN" altLang="en-US" dirty="0">
                <a:solidFill>
                  <a:prstClr val="white"/>
                </a:solidFill>
                <a:sym typeface="+mn-lt"/>
              </a:rPr>
              <a:t>进程管理</a:t>
            </a:r>
          </a:p>
        </p:txBody>
      </p:sp>
      <p:sp>
        <p:nvSpPr>
          <p:cNvPr id="10" name="Rectangle 3">
            <a:extLst>
              <a:ext uri="{FF2B5EF4-FFF2-40B4-BE49-F238E27FC236}">
                <a16:creationId xmlns:a16="http://schemas.microsoft.com/office/drawing/2014/main" id="{F6EA0FF5-3DEA-A54A-A4A3-2E4459FAD9D1}"/>
              </a:ext>
            </a:extLst>
          </p:cNvPr>
          <p:cNvSpPr txBox="1">
            <a:spLocks noChangeArrowheads="1"/>
          </p:cNvSpPr>
          <p:nvPr/>
        </p:nvSpPr>
        <p:spPr>
          <a:xfrm>
            <a:off x="5535700" y="718845"/>
            <a:ext cx="4681924" cy="468663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20000"/>
              </a:lnSpc>
              <a:buClr>
                <a:srgbClr val="4A66AC">
                  <a:lumMod val="75000"/>
                </a:srgbClr>
              </a:buClr>
              <a:buNone/>
              <a:defRPr/>
            </a:pPr>
            <a:r>
              <a:rPr lang="en-US" altLang="zh-CN" sz="2800" b="1" dirty="0"/>
              <a:t>2.1 </a:t>
            </a:r>
            <a:r>
              <a:rPr lang="zh-CN" altLang="en-US" sz="2800" b="1" dirty="0"/>
              <a:t>前趋图和程序执行</a:t>
            </a:r>
          </a:p>
          <a:p>
            <a:pPr marL="0" indent="0">
              <a:lnSpc>
                <a:spcPct val="120000"/>
              </a:lnSpc>
              <a:buClr>
                <a:srgbClr val="4A66AC">
                  <a:lumMod val="75000"/>
                </a:srgbClr>
              </a:buClr>
              <a:buNone/>
              <a:defRPr/>
            </a:pPr>
            <a:r>
              <a:rPr lang="en-US" altLang="zh-CN" sz="2800" b="1" dirty="0">
                <a:solidFill>
                  <a:prstClr val="black"/>
                </a:solidFill>
              </a:rPr>
              <a:t>2.2 </a:t>
            </a:r>
            <a:r>
              <a:rPr lang="zh-CN" altLang="en-US" sz="2800" b="1" dirty="0">
                <a:solidFill>
                  <a:prstClr val="black"/>
                </a:solidFill>
              </a:rPr>
              <a:t>进程的描述</a:t>
            </a:r>
          </a:p>
          <a:p>
            <a:pPr marL="0" indent="0">
              <a:lnSpc>
                <a:spcPct val="120000"/>
              </a:lnSpc>
              <a:buClr>
                <a:srgbClr val="4A66AC">
                  <a:lumMod val="75000"/>
                </a:srgbClr>
              </a:buClr>
              <a:buNone/>
              <a:defRPr/>
            </a:pPr>
            <a:r>
              <a:rPr lang="en-US" altLang="zh-CN" sz="2800" b="1" dirty="0">
                <a:solidFill>
                  <a:prstClr val="black"/>
                </a:solidFill>
              </a:rPr>
              <a:t>2.3 </a:t>
            </a:r>
            <a:r>
              <a:rPr lang="zh-CN" altLang="en-US" sz="2800" b="1" dirty="0">
                <a:solidFill>
                  <a:prstClr val="black"/>
                </a:solidFill>
              </a:rPr>
              <a:t>进程控制</a:t>
            </a:r>
          </a:p>
          <a:p>
            <a:pPr marL="0" indent="0">
              <a:lnSpc>
                <a:spcPct val="120000"/>
              </a:lnSpc>
              <a:buClr>
                <a:srgbClr val="4A66AC">
                  <a:lumMod val="75000"/>
                </a:srgbClr>
              </a:buClr>
              <a:buNone/>
              <a:defRPr/>
            </a:pPr>
            <a:r>
              <a:rPr lang="en-US" altLang="zh-CN" sz="2800" b="1" dirty="0">
                <a:solidFill>
                  <a:prstClr val="black"/>
                </a:solidFill>
              </a:rPr>
              <a:t>2.4 </a:t>
            </a:r>
            <a:r>
              <a:rPr lang="zh-CN" altLang="en-US" sz="2800" b="1" dirty="0">
                <a:solidFill>
                  <a:prstClr val="black"/>
                </a:solidFill>
              </a:rPr>
              <a:t>进程同步</a:t>
            </a:r>
          </a:p>
          <a:p>
            <a:pPr marL="0" indent="0">
              <a:lnSpc>
                <a:spcPct val="120000"/>
              </a:lnSpc>
              <a:buClr>
                <a:srgbClr val="4A66AC">
                  <a:lumMod val="75000"/>
                </a:srgbClr>
              </a:buClr>
              <a:buNone/>
              <a:defRPr/>
            </a:pPr>
            <a:r>
              <a:rPr lang="en-US" altLang="zh-CN" sz="2800" b="1" dirty="0">
                <a:solidFill>
                  <a:prstClr val="black"/>
                </a:solidFill>
              </a:rPr>
              <a:t>2.5 </a:t>
            </a:r>
            <a:r>
              <a:rPr lang="zh-CN" altLang="en-US" sz="2800" b="1" dirty="0">
                <a:solidFill>
                  <a:prstClr val="black"/>
                </a:solidFill>
              </a:rPr>
              <a:t>经典进程的同步问题</a:t>
            </a:r>
          </a:p>
          <a:p>
            <a:pPr marL="0" indent="0">
              <a:lnSpc>
                <a:spcPct val="120000"/>
              </a:lnSpc>
              <a:buClr>
                <a:srgbClr val="4A66AC">
                  <a:lumMod val="75000"/>
                </a:srgbClr>
              </a:buClr>
              <a:buNone/>
              <a:defRPr/>
            </a:pPr>
            <a:r>
              <a:rPr lang="en-US" altLang="zh-CN" sz="2800" b="1" dirty="0"/>
              <a:t>2.6 </a:t>
            </a:r>
            <a:r>
              <a:rPr lang="zh-CN" altLang="en-US" sz="2800" b="1" dirty="0"/>
              <a:t>进程通信</a:t>
            </a:r>
            <a:endParaRPr lang="en-US" altLang="zh-CN" sz="2800" b="1" dirty="0"/>
          </a:p>
          <a:p>
            <a:pPr marL="0" indent="0">
              <a:lnSpc>
                <a:spcPct val="120000"/>
              </a:lnSpc>
              <a:buClr>
                <a:srgbClr val="4A66AC">
                  <a:lumMod val="75000"/>
                </a:srgbClr>
              </a:buClr>
              <a:buNone/>
              <a:defRPr/>
            </a:pPr>
            <a:r>
              <a:rPr lang="en-US" altLang="zh-CN" sz="2800" b="1" dirty="0">
                <a:solidFill>
                  <a:srgbClr val="FF0000"/>
                </a:solidFill>
              </a:rPr>
              <a:t>2.7</a:t>
            </a:r>
            <a:r>
              <a:rPr lang="zh-CN" altLang="en-US" sz="2800" b="1" dirty="0">
                <a:solidFill>
                  <a:srgbClr val="FF0000"/>
                </a:solidFill>
              </a:rPr>
              <a:t> 线程与线程控制</a:t>
            </a:r>
          </a:p>
        </p:txBody>
      </p:sp>
    </p:spTree>
    <p:custDataLst>
      <p:tags r:id="rId1"/>
    </p:custDataLst>
    <p:extLst>
      <p:ext uri="{BB962C8B-B14F-4D97-AF65-F5344CB8AC3E}">
        <p14:creationId xmlns:p14="http://schemas.microsoft.com/office/powerpoint/2010/main" val="303114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AE20D-C92D-460E-B393-668EF96EA62D}"/>
              </a:ext>
            </a:extLst>
          </p:cNvPr>
          <p:cNvSpPr>
            <a:spLocks noGrp="1"/>
          </p:cNvSpPr>
          <p:nvPr>
            <p:ph type="title"/>
          </p:nvPr>
        </p:nvSpPr>
        <p:spPr>
          <a:xfrm>
            <a:off x="1534500" y="270196"/>
            <a:ext cx="4297680" cy="5492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defTabSz="914400">
              <a:buFont typeface="Wingdings" charset="2"/>
            </a:pPr>
            <a:r>
              <a:rPr kumimoji="1" lang="en-US" altLang="zh-CN" sz="3200" dirty="0">
                <a:solidFill>
                  <a:srgbClr val="242852"/>
                </a:solidFill>
                <a:cs typeface="+mn-cs"/>
              </a:rPr>
              <a:t>2.7 </a:t>
            </a:r>
            <a:r>
              <a:rPr kumimoji="1" lang="zh-CN" altLang="en-US" sz="3200" dirty="0">
                <a:solidFill>
                  <a:srgbClr val="242852"/>
                </a:solidFill>
                <a:cs typeface="+mn-cs"/>
              </a:rPr>
              <a:t>线程与线程控制</a:t>
            </a:r>
          </a:p>
        </p:txBody>
      </p:sp>
      <p:sp>
        <p:nvSpPr>
          <p:cNvPr id="10" name="Rectangle 2051">
            <a:extLst>
              <a:ext uri="{FF2B5EF4-FFF2-40B4-BE49-F238E27FC236}">
                <a16:creationId xmlns:a16="http://schemas.microsoft.com/office/drawing/2014/main" id="{58A2333B-3935-4D1F-ACF3-877BC40A0E06}"/>
              </a:ext>
            </a:extLst>
          </p:cNvPr>
          <p:cNvSpPr txBox="1">
            <a:spLocks noChangeArrowheads="1"/>
          </p:cNvSpPr>
          <p:nvPr/>
        </p:nvSpPr>
        <p:spPr bwMode="auto">
          <a:xfrm>
            <a:off x="3089168" y="1503451"/>
            <a:ext cx="5289446"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30000"/>
              </a:spcBef>
              <a:spcAft>
                <a:spcPct val="0"/>
              </a:spcAft>
              <a:buFont typeface="Wingdings" panose="05000000000000000000" pitchFamily="2" charset="2"/>
              <a:buChar char="l"/>
              <a:defRPr sz="24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0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b="1">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b="1">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b="1">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b="1">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b="1">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b="1">
                <a:solidFill>
                  <a:schemeClr val="tx1"/>
                </a:solidFill>
                <a:latin typeface="+mn-lt"/>
                <a:ea typeface="宋体" pitchFamily="2" charset="-122"/>
              </a:defRPr>
            </a:lvl9pPr>
          </a:lstStyle>
          <a:p>
            <a:pPr eaLnBrk="1" hangingPunct="1">
              <a:lnSpc>
                <a:spcPct val="150000"/>
              </a:lnSpc>
              <a:defRPr/>
            </a:pPr>
            <a:r>
              <a:rPr lang="en-US" altLang="zh-CN" kern="0" dirty="0" smtClean="0">
                <a:solidFill>
                  <a:srgbClr val="C00000"/>
                </a:solidFill>
                <a:latin typeface="Microsoft YaHei" panose="020B0503020204020204" pitchFamily="34" charset="-122"/>
                <a:ea typeface="Microsoft YaHei" panose="020B0503020204020204" pitchFamily="34" charset="-122"/>
              </a:rPr>
              <a:t>2.7.1</a:t>
            </a:r>
            <a:r>
              <a:rPr lang="zh-CN" altLang="en-US" kern="0" dirty="0" smtClean="0">
                <a:solidFill>
                  <a:srgbClr val="C00000"/>
                </a:solidFill>
                <a:latin typeface="Microsoft YaHei" panose="020B0503020204020204" pitchFamily="34" charset="-122"/>
                <a:ea typeface="Microsoft YaHei" panose="020B0503020204020204" pitchFamily="34" charset="-122"/>
              </a:rPr>
              <a:t> </a:t>
            </a:r>
            <a:r>
              <a:rPr lang="zh-CN" altLang="en-US" kern="0" dirty="0">
                <a:solidFill>
                  <a:srgbClr val="C00000"/>
                </a:solidFill>
                <a:latin typeface="Microsoft YaHei" panose="020B0503020204020204" pitchFamily="34" charset="-122"/>
                <a:ea typeface="Microsoft YaHei" panose="020B0503020204020204" pitchFamily="34" charset="-122"/>
              </a:rPr>
              <a:t>线程概述</a:t>
            </a:r>
            <a:endParaRPr lang="en-US" altLang="zh-CN" kern="0" dirty="0">
              <a:solidFill>
                <a:srgbClr val="C00000"/>
              </a:solidFill>
              <a:latin typeface="Microsoft YaHei" panose="020B0503020204020204" pitchFamily="34" charset="-122"/>
              <a:ea typeface="Microsoft YaHei" panose="020B0503020204020204" pitchFamily="34" charset="-122"/>
            </a:endParaRPr>
          </a:p>
          <a:p>
            <a:pPr eaLnBrk="1" hangingPunct="1">
              <a:lnSpc>
                <a:spcPct val="150000"/>
              </a:lnSpc>
              <a:defRPr/>
            </a:pPr>
            <a:r>
              <a:rPr lang="en-US" altLang="zh-CN" kern="0" dirty="0">
                <a:solidFill>
                  <a:schemeClr val="bg2">
                    <a:lumMod val="25000"/>
                  </a:schemeClr>
                </a:solidFill>
                <a:latin typeface="Microsoft YaHei" panose="020B0503020204020204" pitchFamily="34" charset="-122"/>
                <a:ea typeface="Microsoft YaHei" panose="020B0503020204020204" pitchFamily="34" charset="-122"/>
              </a:rPr>
              <a:t>2.7.2</a:t>
            </a:r>
            <a:r>
              <a:rPr lang="zh-CN" altLang="en-US" kern="0" dirty="0">
                <a:solidFill>
                  <a:schemeClr val="bg2">
                    <a:lumMod val="25000"/>
                  </a:schemeClr>
                </a:solidFill>
                <a:latin typeface="Microsoft YaHei" panose="020B0503020204020204" pitchFamily="34" charset="-122"/>
                <a:ea typeface="Microsoft YaHei" panose="020B0503020204020204" pitchFamily="34" charset="-122"/>
              </a:rPr>
              <a:t> 线程与进程的比较</a:t>
            </a:r>
            <a:endParaRPr lang="en-US" altLang="zh-CN" kern="0" dirty="0">
              <a:solidFill>
                <a:schemeClr val="bg2">
                  <a:lumMod val="25000"/>
                </a:schemeClr>
              </a:solidFill>
              <a:latin typeface="Microsoft YaHei" panose="020B0503020204020204" pitchFamily="34" charset="-122"/>
              <a:ea typeface="Microsoft YaHei" panose="020B0503020204020204" pitchFamily="34" charset="-122"/>
            </a:endParaRPr>
          </a:p>
          <a:p>
            <a:pPr eaLnBrk="1" hangingPunct="1">
              <a:lnSpc>
                <a:spcPct val="150000"/>
              </a:lnSpc>
              <a:defRPr/>
            </a:pPr>
            <a:r>
              <a:rPr lang="en-US" altLang="zh-CN" kern="0" dirty="0">
                <a:solidFill>
                  <a:schemeClr val="bg2">
                    <a:lumMod val="25000"/>
                  </a:schemeClr>
                </a:solidFill>
                <a:latin typeface="Microsoft YaHei" panose="020B0503020204020204" pitchFamily="34" charset="-122"/>
                <a:ea typeface="Microsoft YaHei" panose="020B0503020204020204" pitchFamily="34" charset="-122"/>
              </a:rPr>
              <a:t>2.7.3</a:t>
            </a:r>
            <a:r>
              <a:rPr lang="zh-CN" altLang="en-US" kern="0" dirty="0">
                <a:solidFill>
                  <a:schemeClr val="bg2">
                    <a:lumMod val="25000"/>
                  </a:schemeClr>
                </a:solidFill>
                <a:latin typeface="Microsoft YaHei" panose="020B0503020204020204" pitchFamily="34" charset="-122"/>
                <a:ea typeface="Microsoft YaHei" panose="020B0503020204020204" pitchFamily="34" charset="-122"/>
              </a:rPr>
              <a:t> 线程的控制</a:t>
            </a:r>
            <a:endParaRPr lang="en-US" altLang="zh-CN" kern="0" dirty="0">
              <a:solidFill>
                <a:schemeClr val="bg2">
                  <a:lumMod val="25000"/>
                </a:schemeClr>
              </a:solidFill>
              <a:latin typeface="Microsoft YaHei" panose="020B0503020204020204" pitchFamily="34" charset="-122"/>
              <a:ea typeface="Microsoft YaHei" panose="020B0503020204020204" pitchFamily="34" charset="-122"/>
            </a:endParaRPr>
          </a:p>
          <a:p>
            <a:pPr eaLnBrk="1" hangingPunct="1">
              <a:lnSpc>
                <a:spcPct val="150000"/>
              </a:lnSpc>
              <a:defRPr/>
            </a:pPr>
            <a:r>
              <a:rPr kumimoji="1" lang="en-US" altLang="zh-CN" dirty="0">
                <a:solidFill>
                  <a:srgbClr val="002060"/>
                </a:solidFill>
                <a:latin typeface="微软雅黑" panose="020B0503020204020204" pitchFamily="34" charset="-122"/>
                <a:ea typeface="微软雅黑" panose="020B0503020204020204" pitchFamily="34" charset="-122"/>
              </a:rPr>
              <a:t>2.7.4</a:t>
            </a:r>
            <a:r>
              <a:rPr kumimoji="1" lang="zh-CN" altLang="en-US" dirty="0">
                <a:solidFill>
                  <a:srgbClr val="002060"/>
                </a:solidFill>
                <a:latin typeface="微软雅黑" panose="020B0503020204020204" pitchFamily="34" charset="-122"/>
                <a:ea typeface="微软雅黑" panose="020B0503020204020204" pitchFamily="34" charset="-122"/>
              </a:rPr>
              <a:t> 线程的属性</a:t>
            </a:r>
            <a:endParaRPr lang="en-US" altLang="zh-CN" kern="0" dirty="0">
              <a:solidFill>
                <a:srgbClr val="C00000"/>
              </a:solidFill>
              <a:latin typeface="Microsoft YaHei" panose="020B0503020204020204" pitchFamily="34" charset="-122"/>
              <a:ea typeface="Microsoft YaHei" panose="020B0503020204020204" pitchFamily="34" charset="-122"/>
            </a:endParaRPr>
          </a:p>
          <a:p>
            <a:pPr eaLnBrk="1" hangingPunct="1">
              <a:lnSpc>
                <a:spcPct val="150000"/>
              </a:lnSpc>
              <a:defRPr/>
            </a:pPr>
            <a:r>
              <a:rPr lang="en-US" altLang="zh-CN" kern="0" dirty="0">
                <a:solidFill>
                  <a:schemeClr val="bg2">
                    <a:lumMod val="25000"/>
                  </a:schemeClr>
                </a:solidFill>
                <a:latin typeface="Microsoft YaHei" panose="020B0503020204020204" pitchFamily="34" charset="-122"/>
                <a:ea typeface="Microsoft YaHei" panose="020B0503020204020204" pitchFamily="34" charset="-122"/>
              </a:rPr>
              <a:t>2.7.5 </a:t>
            </a:r>
            <a:r>
              <a:rPr lang="zh-CN" altLang="en-US" kern="0" dirty="0">
                <a:solidFill>
                  <a:schemeClr val="bg2">
                    <a:lumMod val="25000"/>
                  </a:schemeClr>
                </a:solidFill>
                <a:latin typeface="Microsoft YaHei" panose="020B0503020204020204" pitchFamily="34" charset="-122"/>
                <a:ea typeface="Microsoft YaHei" panose="020B0503020204020204" pitchFamily="34" charset="-122"/>
              </a:rPr>
              <a:t>线程间的同步和通信</a:t>
            </a:r>
            <a:endParaRPr lang="en-US" altLang="zh-CN" kern="0" dirty="0">
              <a:solidFill>
                <a:schemeClr val="bg2">
                  <a:lumMod val="25000"/>
                </a:schemeClr>
              </a:solidFill>
              <a:latin typeface="Microsoft YaHei" panose="020B0503020204020204" pitchFamily="34" charset="-122"/>
              <a:ea typeface="Microsoft YaHei" panose="020B0503020204020204" pitchFamily="34" charset="-122"/>
            </a:endParaRPr>
          </a:p>
          <a:p>
            <a:pPr lvl="0" eaLnBrk="1" hangingPunct="1">
              <a:lnSpc>
                <a:spcPct val="150000"/>
              </a:lnSpc>
              <a:defRPr/>
            </a:pPr>
            <a:r>
              <a:rPr lang="en-US" altLang="zh-CN" kern="0" dirty="0">
                <a:solidFill>
                  <a:schemeClr val="bg2">
                    <a:lumMod val="25000"/>
                  </a:schemeClr>
                </a:solidFill>
                <a:latin typeface="Microsoft YaHei" panose="020B0503020204020204" pitchFamily="34" charset="-122"/>
                <a:ea typeface="Microsoft YaHei" panose="020B0503020204020204" pitchFamily="34" charset="-122"/>
              </a:rPr>
              <a:t>2.7.6  </a:t>
            </a:r>
            <a:r>
              <a:rPr lang="zh-CN" altLang="en-US" kern="0" dirty="0">
                <a:solidFill>
                  <a:schemeClr val="bg2">
                    <a:lumMod val="25000"/>
                  </a:schemeClr>
                </a:solidFill>
                <a:latin typeface="Microsoft YaHei" panose="020B0503020204020204" pitchFamily="34" charset="-122"/>
                <a:ea typeface="Microsoft YaHei" panose="020B0503020204020204" pitchFamily="34" charset="-122"/>
              </a:rPr>
              <a:t>线程的实现方式</a:t>
            </a:r>
          </a:p>
          <a:p>
            <a:pPr eaLnBrk="1" hangingPunct="1">
              <a:lnSpc>
                <a:spcPct val="150000"/>
              </a:lnSpc>
              <a:defRPr/>
            </a:pPr>
            <a:endParaRPr lang="zh-CN" altLang="en-US" kern="0" dirty="0">
              <a:solidFill>
                <a:schemeClr val="bg2">
                  <a:lumMod val="25000"/>
                </a:schemeClr>
              </a:solidFill>
              <a:latin typeface="Microsoft YaHei" panose="020B0503020204020204" pitchFamily="34" charset="-122"/>
              <a:ea typeface="Microsoft YaHei" panose="020B0503020204020204" pitchFamily="34" charset="-122"/>
            </a:endParaRPr>
          </a:p>
        </p:txBody>
      </p:sp>
      <p:sp>
        <p:nvSpPr>
          <p:cNvPr id="3" name="矩形 2"/>
          <p:cNvSpPr/>
          <p:nvPr/>
        </p:nvSpPr>
        <p:spPr>
          <a:xfrm>
            <a:off x="10217501" y="357806"/>
            <a:ext cx="1415772" cy="461665"/>
          </a:xfrm>
          <a:prstGeom prst="rect">
            <a:avLst/>
          </a:prstGeom>
        </p:spPr>
        <p:txBody>
          <a:bodyPr wrap="none">
            <a:spAutoFit/>
          </a:bodyPr>
          <a:lstStyle/>
          <a:p>
            <a:pPr algn="ctr">
              <a:defRPr/>
            </a:pPr>
            <a:r>
              <a:rPr lang="zh-CN" altLang="en-US" sz="2400" b="1" kern="0" dirty="0">
                <a:solidFill>
                  <a:schemeClr val="bg2">
                    <a:lumMod val="25000"/>
                  </a:schemeClr>
                </a:solidFill>
                <a:latin typeface="Microsoft YaHei" panose="020B0503020204020204" pitchFamily="34" charset="-122"/>
                <a:ea typeface="Microsoft YaHei" panose="020B0503020204020204" pitchFamily="34" charset="-122"/>
              </a:rPr>
              <a:t>主要内容</a:t>
            </a:r>
            <a:endParaRPr lang="en-US" altLang="zh-CN" sz="2400" b="1" kern="0" dirty="0">
              <a:solidFill>
                <a:schemeClr val="bg2">
                  <a:lumMod val="2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8403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a:extLst>
              <a:ext uri="{FF2B5EF4-FFF2-40B4-BE49-F238E27FC236}">
                <a16:creationId xmlns:a16="http://schemas.microsoft.com/office/drawing/2014/main" id="{0F22567E-900D-4EEC-98B4-FED22D14764C}"/>
              </a:ext>
            </a:extLst>
          </p:cNvPr>
          <p:cNvSpPr>
            <a:spLocks noGrp="1" noRot="1" noChangeArrowheads="1"/>
          </p:cNvSpPr>
          <p:nvPr>
            <p:ph type="body" idx="1"/>
          </p:nvPr>
        </p:nvSpPr>
        <p:spPr>
          <a:xfrm>
            <a:off x="1442720" y="1960420"/>
            <a:ext cx="10491893" cy="3965575"/>
          </a:xfrm>
        </p:spPr>
        <p:txBody>
          <a:bodyPr/>
          <a:lstStyle/>
          <a:p>
            <a:r>
              <a:rPr kumimoji="1" lang="zh-CN" altLang="en-US" b="1" dirty="0">
                <a:latin typeface="Microsoft YaHei" panose="020B0503020204020204" pitchFamily="34" charset="-122"/>
                <a:ea typeface="Microsoft YaHei" panose="020B0503020204020204" pitchFamily="34" charset="-122"/>
              </a:rPr>
              <a:t>为使程序能并发执行，系统必须进行以下的一系列操作：</a:t>
            </a:r>
          </a:p>
          <a:p>
            <a:pPr marL="457200" indent="31750">
              <a:buFont typeface="+mj-ea"/>
              <a:buAutoNum type="circleNumDbPlain"/>
            </a:pPr>
            <a:r>
              <a:rPr kumimoji="1" lang="zh-CN" altLang="en-US" b="1" dirty="0">
                <a:latin typeface="Microsoft YaHei" panose="020B0503020204020204" pitchFamily="34" charset="-122"/>
                <a:ea typeface="Microsoft YaHei" panose="020B0503020204020204" pitchFamily="34" charset="-122"/>
              </a:rPr>
              <a:t>创建进程</a:t>
            </a:r>
          </a:p>
          <a:p>
            <a:pPr marL="457200" indent="31750">
              <a:buFont typeface="+mj-ea"/>
              <a:buAutoNum type="circleNumDbPlain"/>
            </a:pPr>
            <a:r>
              <a:rPr kumimoji="1" lang="zh-CN" altLang="en-US" b="1" dirty="0">
                <a:latin typeface="Microsoft YaHei" panose="020B0503020204020204" pitchFamily="34" charset="-122"/>
                <a:ea typeface="Microsoft YaHei" panose="020B0503020204020204" pitchFamily="34" charset="-122"/>
              </a:rPr>
              <a:t>撤消进程 </a:t>
            </a:r>
          </a:p>
          <a:p>
            <a:pPr marL="457200" indent="31750">
              <a:buFont typeface="+mj-ea"/>
              <a:buAutoNum type="circleNumDbPlain"/>
            </a:pPr>
            <a:r>
              <a:rPr kumimoji="1" lang="zh-CN" altLang="en-US" b="1" dirty="0">
                <a:latin typeface="Microsoft YaHei" panose="020B0503020204020204" pitchFamily="34" charset="-122"/>
                <a:ea typeface="Microsoft YaHei" panose="020B0503020204020204" pitchFamily="34" charset="-122"/>
              </a:rPr>
              <a:t>进程切换 </a:t>
            </a:r>
          </a:p>
          <a:p>
            <a:r>
              <a:rPr kumimoji="1" lang="zh-CN" altLang="en-US" b="1" dirty="0">
                <a:latin typeface="Microsoft YaHei" panose="020B0503020204020204" pitchFamily="34" charset="-122"/>
                <a:ea typeface="Microsoft YaHei" panose="020B0503020204020204" pitchFamily="34" charset="-122"/>
              </a:rPr>
              <a:t>由于进程是一个资源的拥有者，因此在创建、撤销和切换中，系统必须为此付出较大的时间和空间的开销。</a:t>
            </a:r>
          </a:p>
          <a:p>
            <a:r>
              <a:rPr kumimoji="1" lang="zh-CN" altLang="en-US" b="1" dirty="0">
                <a:solidFill>
                  <a:srgbClr val="FF0000"/>
                </a:solidFill>
                <a:latin typeface="Microsoft YaHei" panose="020B0503020204020204" pitchFamily="34" charset="-122"/>
                <a:ea typeface="Microsoft YaHei" panose="020B0503020204020204" pitchFamily="34" charset="-122"/>
              </a:rPr>
              <a:t>如何使多个程序更好的并发执行，同时又能减少系统开销？</a:t>
            </a:r>
          </a:p>
          <a:p>
            <a:endParaRPr lang="zh-CN" altLang="en-US" b="1" dirty="0">
              <a:solidFill>
                <a:srgbClr val="FF0000"/>
              </a:solidFill>
              <a:latin typeface="Microsoft YaHei" panose="020B0503020204020204" pitchFamily="34" charset="-122"/>
              <a:ea typeface="Microsoft YaHei" panose="020B0503020204020204" pitchFamily="34" charset="-122"/>
            </a:endParaRPr>
          </a:p>
        </p:txBody>
      </p:sp>
      <p:sp>
        <p:nvSpPr>
          <p:cNvPr id="450565" name="Text Box 5">
            <a:extLst>
              <a:ext uri="{FF2B5EF4-FFF2-40B4-BE49-F238E27FC236}">
                <a16:creationId xmlns:a16="http://schemas.microsoft.com/office/drawing/2014/main" id="{41ED2063-109A-4C5F-898F-EFE5B6D6330C}"/>
              </a:ext>
            </a:extLst>
          </p:cNvPr>
          <p:cNvSpPr txBox="1">
            <a:spLocks noChangeArrowheads="1"/>
          </p:cNvSpPr>
          <p:nvPr/>
        </p:nvSpPr>
        <p:spPr bwMode="auto">
          <a:xfrm>
            <a:off x="1356054" y="1301482"/>
            <a:ext cx="3161760" cy="461665"/>
          </a:xfrm>
          <a:prstGeom prst="rect">
            <a:avLst/>
          </a:prstGeom>
          <a:noFill/>
          <a:ln w="9525">
            <a:noFill/>
            <a:miter lim="800000"/>
            <a:headEnd/>
            <a:tailEnd/>
          </a:ln>
          <a:effectLst>
            <a:prstShdw prst="shdw18" dist="17961" dir="13500000">
              <a:schemeClr val="accent1">
                <a:gamma/>
                <a:shade val="60000"/>
                <a:invGamma/>
              </a:schemeClr>
            </a:prstShdw>
          </a:effectLst>
        </p:spPr>
        <p:txBody>
          <a:bodyPr wrap="square">
            <a:spAutoFit/>
          </a:bodyPr>
          <a:lstStyle/>
          <a:p>
            <a:pPr>
              <a:spcBef>
                <a:spcPct val="50000"/>
              </a:spcBef>
              <a:defRPr/>
            </a:pPr>
            <a:r>
              <a:rPr lang="en-US" altLang="zh-CN" sz="2400" b="1" dirty="0">
                <a:solidFill>
                  <a:srgbClr val="0000CC"/>
                </a:solidFill>
                <a:latin typeface="Microsoft YaHei" panose="020B0503020204020204" pitchFamily="34" charset="-122"/>
                <a:ea typeface="Microsoft YaHei" panose="020B0503020204020204" pitchFamily="34" charset="-122"/>
              </a:rPr>
              <a:t>1.</a:t>
            </a:r>
            <a:r>
              <a:rPr lang="zh-CN" altLang="en-US" sz="2400" b="1" dirty="0">
                <a:solidFill>
                  <a:srgbClr val="0000CC"/>
                </a:solidFill>
                <a:latin typeface="Microsoft YaHei" panose="020B0503020204020204" pitchFamily="34" charset="-122"/>
                <a:ea typeface="Microsoft YaHei" panose="020B0503020204020204" pitchFamily="34" charset="-122"/>
              </a:rPr>
              <a:t> 线程的引入</a:t>
            </a:r>
          </a:p>
        </p:txBody>
      </p:sp>
      <p:sp>
        <p:nvSpPr>
          <p:cNvPr id="2" name="TextBox 1">
            <a:extLst>
              <a:ext uri="{FF2B5EF4-FFF2-40B4-BE49-F238E27FC236}">
                <a16:creationId xmlns:a16="http://schemas.microsoft.com/office/drawing/2014/main" id="{3EC134F3-23C9-4B02-96FC-AE795F20C677}"/>
              </a:ext>
            </a:extLst>
          </p:cNvPr>
          <p:cNvSpPr txBox="1">
            <a:spLocks noChangeArrowheads="1"/>
          </p:cNvSpPr>
          <p:nvPr/>
        </p:nvSpPr>
        <p:spPr bwMode="auto">
          <a:xfrm>
            <a:off x="4981684" y="5805850"/>
            <a:ext cx="166295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lang="zh-CN" altLang="en-US" sz="2400" b="1" dirty="0">
                <a:solidFill>
                  <a:prstClr val="black"/>
                </a:solidFill>
                <a:latin typeface="Microsoft YaHei" panose="020B0503020204020204" pitchFamily="34" charset="-122"/>
                <a:ea typeface="Microsoft YaHei" panose="020B0503020204020204" pitchFamily="34" charset="-122"/>
              </a:rPr>
              <a:t>引入线程</a:t>
            </a:r>
          </a:p>
        </p:txBody>
      </p:sp>
      <p:sp>
        <p:nvSpPr>
          <p:cNvPr id="6" name="标题 1">
            <a:extLst>
              <a:ext uri="{FF2B5EF4-FFF2-40B4-BE49-F238E27FC236}">
                <a16:creationId xmlns:a16="http://schemas.microsoft.com/office/drawing/2014/main" id="{68767A1F-E571-644F-ADE6-7986960553A0}"/>
              </a:ext>
            </a:extLst>
          </p:cNvPr>
          <p:cNvSpPr txBox="1">
            <a:spLocks/>
          </p:cNvSpPr>
          <p:nvPr/>
        </p:nvSpPr>
        <p:spPr>
          <a:xfrm>
            <a:off x="9208686" y="425081"/>
            <a:ext cx="289526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2.7.1 </a:t>
            </a:r>
            <a:r>
              <a:rPr kumimoji="1" lang="zh-CN" altLang="en-US" sz="2800" dirty="0">
                <a:solidFill>
                  <a:srgbClr val="002060"/>
                </a:solidFill>
                <a:cs typeface="+mn-cs"/>
              </a:rPr>
              <a:t>线程概述</a:t>
            </a:r>
          </a:p>
        </p:txBody>
      </p:sp>
      <p:sp>
        <p:nvSpPr>
          <p:cNvPr id="7" name="标题 1">
            <a:extLst>
              <a:ext uri="{FF2B5EF4-FFF2-40B4-BE49-F238E27FC236}">
                <a16:creationId xmlns:a16="http://schemas.microsoft.com/office/drawing/2014/main" id="{968AE20D-C92D-460E-B393-668EF96EA62D}"/>
              </a:ext>
            </a:extLst>
          </p:cNvPr>
          <p:cNvSpPr>
            <a:spLocks noGrp="1"/>
          </p:cNvSpPr>
          <p:nvPr>
            <p:ph type="title"/>
          </p:nvPr>
        </p:nvSpPr>
        <p:spPr>
          <a:xfrm>
            <a:off x="1534500" y="270196"/>
            <a:ext cx="4297680" cy="5492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defTabSz="914400">
              <a:buFont typeface="Wingdings" charset="2"/>
            </a:pPr>
            <a:r>
              <a:rPr kumimoji="1" lang="en-US" altLang="zh-CN" sz="3200" dirty="0">
                <a:solidFill>
                  <a:srgbClr val="242852"/>
                </a:solidFill>
                <a:cs typeface="+mn-cs"/>
              </a:rPr>
              <a:t>2.7 </a:t>
            </a:r>
            <a:r>
              <a:rPr kumimoji="1" lang="zh-CN" altLang="en-US" sz="3200" dirty="0">
                <a:solidFill>
                  <a:srgbClr val="242852"/>
                </a:solidFill>
                <a:cs typeface="+mn-cs"/>
              </a:rPr>
              <a:t>线程与线程控制</a:t>
            </a:r>
          </a:p>
        </p:txBody>
      </p:sp>
    </p:spTree>
    <p:extLst>
      <p:ext uri="{BB962C8B-B14F-4D97-AF65-F5344CB8AC3E}">
        <p14:creationId xmlns:p14="http://schemas.microsoft.com/office/powerpoint/2010/main" val="525031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016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20163">
                                            <p:txEl>
                                              <p:pRg st="5" end="5"/>
                                            </p:txEl>
                                          </p:spTgt>
                                        </p:tgtEl>
                                        <p:attrNameLst>
                                          <p:attrName>style.visibility</p:attrName>
                                        </p:attrNameLst>
                                      </p:cBhvr>
                                      <p:to>
                                        <p:strVal val="visible"/>
                                      </p:to>
                                    </p:set>
                                    <p:animEffect transition="in" filter="fade">
                                      <p:cBhvr>
                                        <p:cTn id="11" dur="500"/>
                                        <p:tgtEl>
                                          <p:spTgt spid="220163">
                                            <p:txEl>
                                              <p:pRg st="5" end="5"/>
                                            </p:txEl>
                                          </p:spTgt>
                                        </p:tgtEl>
                                      </p:cBhvr>
                                    </p:animEffect>
                                  </p:childTnLst>
                                </p:cTn>
                              </p:par>
                            </p:childTnLst>
                          </p:cTn>
                        </p:par>
                      </p:childTnLst>
                    </p:cTn>
                  </p:par>
                  <p:par>
                    <p:cTn id="12" fill="hold">
                      <p:stCondLst>
                        <p:cond delay="indefinite"/>
                      </p:stCondLst>
                      <p:childTnLst>
                        <p:par>
                          <p:cTn id="13" fill="hold" nodeType="after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 calcmode="lin" valueType="num">
                                      <p:cBhvr additive="base">
                                        <p:cTn id="16"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B7E585A-B739-4481-B2B6-793D8D4E6EC0}"/>
              </a:ext>
            </a:extLst>
          </p:cNvPr>
          <p:cNvSpPr>
            <a:spLocks noGrp="1"/>
          </p:cNvSpPr>
          <p:nvPr>
            <p:ph idx="1"/>
          </p:nvPr>
        </p:nvSpPr>
        <p:spPr>
          <a:xfrm>
            <a:off x="1232748" y="1311567"/>
            <a:ext cx="10593492" cy="5157643"/>
          </a:xfrm>
        </p:spPr>
        <p:txBody>
          <a:bodyPr/>
          <a:lstStyle/>
          <a:p>
            <a:pPr>
              <a:lnSpc>
                <a:spcPct val="150000"/>
              </a:lnSpc>
              <a:spcBef>
                <a:spcPts val="0"/>
              </a:spcBef>
              <a:defRPr/>
            </a:pPr>
            <a:r>
              <a:rPr lang="zh-CN" altLang="en-US" dirty="0">
                <a:latin typeface="Microsoft YaHei" panose="020B0503020204020204" pitchFamily="34" charset="-122"/>
                <a:ea typeface="Microsoft YaHei" panose="020B0503020204020204" pitchFamily="34" charset="-122"/>
              </a:rPr>
              <a:t>进程的概念体现出两个特点： </a:t>
            </a:r>
          </a:p>
          <a:p>
            <a:pPr>
              <a:lnSpc>
                <a:spcPct val="150000"/>
              </a:lnSpc>
              <a:spcBef>
                <a:spcPts val="0"/>
              </a:spcBef>
              <a:buNone/>
              <a:defRPr/>
            </a:pPr>
            <a:r>
              <a:rPr lang="zh-CN" altLang="en-US" b="0" dirty="0">
                <a:latin typeface="Microsoft YaHei" panose="020B0503020204020204" pitchFamily="34" charset="-122"/>
                <a:ea typeface="Microsoft YaHei" panose="020B0503020204020204" pitchFamily="34" charset="-122"/>
              </a:rPr>
              <a:t>①</a:t>
            </a:r>
            <a:r>
              <a:rPr lang="zh-CN" altLang="en-US" b="0" dirty="0">
                <a:solidFill>
                  <a:schemeClr val="bg2">
                    <a:lumMod val="50000"/>
                  </a:schemeClr>
                </a:solidFill>
                <a:latin typeface="Microsoft YaHei" panose="020B0503020204020204" pitchFamily="34" charset="-122"/>
                <a:ea typeface="Microsoft YaHei" panose="020B0503020204020204" pitchFamily="34" charset="-122"/>
              </a:rPr>
              <a:t>资源所有权</a:t>
            </a:r>
            <a:r>
              <a:rPr lang="zh-CN" altLang="en-US" b="0" dirty="0">
                <a:latin typeface="Microsoft YaHei" panose="020B0503020204020204" pitchFamily="34" charset="-122"/>
                <a:ea typeface="Microsoft YaHei" panose="020B0503020204020204" pitchFamily="34" charset="-122"/>
              </a:rPr>
              <a:t>：一个进程包括一个保存进程映像的虚地址空间，并且随时分配对资源的控制或所有权，包括内存、</a:t>
            </a:r>
            <a:r>
              <a:rPr lang="en-US" altLang="zh-CN" b="0" dirty="0">
                <a:latin typeface="Microsoft YaHei" panose="020B0503020204020204" pitchFamily="34" charset="-122"/>
                <a:ea typeface="Microsoft YaHei" panose="020B0503020204020204" pitchFamily="34" charset="-122"/>
              </a:rPr>
              <a:t>I/O</a:t>
            </a:r>
            <a:r>
              <a:rPr lang="zh-CN" altLang="en-US" b="0" dirty="0">
                <a:latin typeface="Microsoft YaHei" panose="020B0503020204020204" pitchFamily="34" charset="-122"/>
                <a:ea typeface="Microsoft YaHei" panose="020B0503020204020204" pitchFamily="34" charset="-122"/>
              </a:rPr>
              <a:t>通道、</a:t>
            </a:r>
            <a:r>
              <a:rPr lang="en-US" altLang="zh-CN" b="0" dirty="0">
                <a:latin typeface="Microsoft YaHei" panose="020B0503020204020204" pitchFamily="34" charset="-122"/>
                <a:ea typeface="Microsoft YaHei" panose="020B0503020204020204" pitchFamily="34" charset="-122"/>
              </a:rPr>
              <a:t>I/O</a:t>
            </a:r>
            <a:r>
              <a:rPr lang="zh-CN" altLang="en-US" b="0" dirty="0">
                <a:latin typeface="Microsoft YaHei" panose="020B0503020204020204" pitchFamily="34" charset="-122"/>
                <a:ea typeface="Microsoft YaHei" panose="020B0503020204020204" pitchFamily="34" charset="-122"/>
              </a:rPr>
              <a:t>设备、文件等。</a:t>
            </a:r>
          </a:p>
          <a:p>
            <a:pPr>
              <a:lnSpc>
                <a:spcPct val="150000"/>
              </a:lnSpc>
              <a:spcBef>
                <a:spcPts val="0"/>
              </a:spcBef>
              <a:buNone/>
              <a:defRPr/>
            </a:pPr>
            <a:r>
              <a:rPr lang="zh-CN" altLang="en-US" b="0" dirty="0">
                <a:latin typeface="Microsoft YaHei" panose="020B0503020204020204" pitchFamily="34" charset="-122"/>
                <a:ea typeface="Microsoft YaHei" panose="020B0503020204020204" pitchFamily="34" charset="-122"/>
              </a:rPr>
              <a:t>②</a:t>
            </a:r>
            <a:r>
              <a:rPr lang="zh-CN" altLang="en-US" b="0" dirty="0">
                <a:solidFill>
                  <a:schemeClr val="bg2">
                    <a:lumMod val="50000"/>
                  </a:schemeClr>
                </a:solidFill>
                <a:latin typeface="Microsoft YaHei" panose="020B0503020204020204" pitchFamily="34" charset="-122"/>
                <a:ea typeface="Microsoft YaHei" panose="020B0503020204020204" pitchFamily="34" charset="-122"/>
              </a:rPr>
              <a:t>调度／执行：</a:t>
            </a:r>
            <a:r>
              <a:rPr lang="zh-CN" altLang="en-US" b="0" dirty="0">
                <a:latin typeface="Microsoft YaHei" panose="020B0503020204020204" pitchFamily="34" charset="-122"/>
                <a:ea typeface="Microsoft YaHei" panose="020B0503020204020204" pitchFamily="34" charset="-122"/>
              </a:rPr>
              <a:t>进程是被操作系统</a:t>
            </a:r>
            <a:r>
              <a:rPr lang="zh-CN" altLang="en-US" b="0" dirty="0">
                <a:solidFill>
                  <a:schemeClr val="bg2">
                    <a:lumMod val="50000"/>
                  </a:schemeClr>
                </a:solidFill>
                <a:latin typeface="Microsoft YaHei" panose="020B0503020204020204" pitchFamily="34" charset="-122"/>
                <a:ea typeface="Microsoft YaHei" panose="020B0503020204020204" pitchFamily="34" charset="-122"/>
              </a:rPr>
              <a:t>调度的实体</a:t>
            </a:r>
            <a:r>
              <a:rPr lang="zh-CN" altLang="en-US" b="0" dirty="0">
                <a:latin typeface="Microsoft YaHei" panose="020B0503020204020204" pitchFamily="34" charset="-122"/>
                <a:ea typeface="Microsoft YaHei" panose="020B0503020204020204" pitchFamily="34" charset="-122"/>
              </a:rPr>
              <a:t>。</a:t>
            </a:r>
            <a:endParaRPr lang="en-US" altLang="zh-CN" b="0" dirty="0">
              <a:latin typeface="Microsoft YaHei" panose="020B0503020204020204" pitchFamily="34" charset="-122"/>
              <a:ea typeface="Microsoft YaHei" panose="020B0503020204020204" pitchFamily="34" charset="-122"/>
            </a:endParaRPr>
          </a:p>
          <a:p>
            <a:pPr>
              <a:lnSpc>
                <a:spcPct val="150000"/>
              </a:lnSpc>
              <a:spcBef>
                <a:spcPts val="0"/>
              </a:spcBef>
              <a:buNone/>
              <a:defRPr/>
            </a:pPr>
            <a:endParaRPr lang="zh-CN" altLang="en-US" dirty="0">
              <a:latin typeface="楷体_GB2312" pitchFamily="49" charset="-122"/>
              <a:ea typeface="楷体_GB2312" pitchFamily="49" charset="-122"/>
            </a:endParaRPr>
          </a:p>
          <a:p>
            <a:pPr>
              <a:lnSpc>
                <a:spcPct val="150000"/>
              </a:lnSpc>
              <a:spcBef>
                <a:spcPts val="0"/>
              </a:spcBef>
              <a:defRPr/>
            </a:pPr>
            <a:r>
              <a:rPr lang="zh-CN" altLang="en-US" dirty="0">
                <a:latin typeface="Microsoft YaHei" panose="020B0503020204020204" pitchFamily="34" charset="-122"/>
                <a:ea typeface="Microsoft YaHei" panose="020B0503020204020204" pitchFamily="34" charset="-122"/>
              </a:rPr>
              <a:t>调度和分派的部分通常称为</a:t>
            </a:r>
            <a:r>
              <a:rPr lang="zh-CN" altLang="en-US" dirty="0">
                <a:solidFill>
                  <a:schemeClr val="bg2">
                    <a:lumMod val="50000"/>
                  </a:schemeClr>
                </a:solidFill>
                <a:effectLst>
                  <a:outerShdw blurRad="38100" dist="38100" dir="2700000" algn="tl">
                    <a:srgbClr val="C0C0C0"/>
                  </a:outerShdw>
                </a:effectLst>
                <a:latin typeface="Microsoft YaHei" panose="020B0503020204020204" pitchFamily="34" charset="-122"/>
                <a:ea typeface="Microsoft YaHei" panose="020B0503020204020204" pitchFamily="34" charset="-122"/>
              </a:rPr>
              <a:t>线程或轻型进程</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lightweight process</a:t>
            </a:r>
            <a:r>
              <a:rPr lang="zh-CN" altLang="en-US" dirty="0">
                <a:latin typeface="Microsoft YaHei" panose="020B0503020204020204" pitchFamily="34" charset="-122"/>
                <a:ea typeface="Microsoft YaHei" panose="020B0503020204020204" pitchFamily="34" charset="-122"/>
              </a:rPr>
              <a:t>），而资源所有权的部分通常称为</a:t>
            </a:r>
            <a:r>
              <a:rPr lang="zh-CN" altLang="en-US" dirty="0">
                <a:solidFill>
                  <a:srgbClr val="0070C0"/>
                </a:solidFill>
                <a:latin typeface="Microsoft YaHei" panose="020B0503020204020204" pitchFamily="34" charset="-122"/>
                <a:ea typeface="Microsoft YaHei" panose="020B0503020204020204" pitchFamily="34" charset="-122"/>
              </a:rPr>
              <a:t>进程</a:t>
            </a:r>
            <a:r>
              <a:rPr lang="zh-CN" altLang="en-US" dirty="0">
                <a:latin typeface="Microsoft YaHei" panose="020B0503020204020204" pitchFamily="34" charset="-122"/>
                <a:ea typeface="Microsoft YaHei" panose="020B0503020204020204" pitchFamily="34" charset="-122"/>
              </a:rPr>
              <a:t>。</a:t>
            </a:r>
          </a:p>
          <a:p>
            <a:pPr>
              <a:lnSpc>
                <a:spcPct val="150000"/>
              </a:lnSpc>
              <a:spcBef>
                <a:spcPts val="0"/>
              </a:spcBef>
            </a:pPr>
            <a:endParaRPr lang="zh-CN" altLang="en-US" dirty="0"/>
          </a:p>
        </p:txBody>
      </p:sp>
      <p:sp>
        <p:nvSpPr>
          <p:cNvPr id="5" name="标题 1">
            <a:extLst>
              <a:ext uri="{FF2B5EF4-FFF2-40B4-BE49-F238E27FC236}">
                <a16:creationId xmlns:a16="http://schemas.microsoft.com/office/drawing/2014/main" id="{68767A1F-E571-644F-ADE6-7986960553A0}"/>
              </a:ext>
            </a:extLst>
          </p:cNvPr>
          <p:cNvSpPr txBox="1">
            <a:spLocks/>
          </p:cNvSpPr>
          <p:nvPr/>
        </p:nvSpPr>
        <p:spPr>
          <a:xfrm>
            <a:off x="9208686" y="425081"/>
            <a:ext cx="289526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2.7.1 </a:t>
            </a:r>
            <a:r>
              <a:rPr kumimoji="1" lang="zh-CN" altLang="en-US" sz="2800" dirty="0">
                <a:solidFill>
                  <a:srgbClr val="002060"/>
                </a:solidFill>
                <a:cs typeface="+mn-cs"/>
              </a:rPr>
              <a:t>线程概述</a:t>
            </a:r>
          </a:p>
        </p:txBody>
      </p:sp>
      <p:sp>
        <p:nvSpPr>
          <p:cNvPr id="6" name="标题 1">
            <a:extLst>
              <a:ext uri="{FF2B5EF4-FFF2-40B4-BE49-F238E27FC236}">
                <a16:creationId xmlns:a16="http://schemas.microsoft.com/office/drawing/2014/main" id="{968AE20D-C92D-460E-B393-668EF96EA62D}"/>
              </a:ext>
            </a:extLst>
          </p:cNvPr>
          <p:cNvSpPr>
            <a:spLocks noGrp="1"/>
          </p:cNvSpPr>
          <p:nvPr>
            <p:ph type="title"/>
          </p:nvPr>
        </p:nvSpPr>
        <p:spPr>
          <a:xfrm>
            <a:off x="1534500" y="270196"/>
            <a:ext cx="4297680" cy="5492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defTabSz="914400">
              <a:buFont typeface="Wingdings" charset="2"/>
            </a:pPr>
            <a:r>
              <a:rPr kumimoji="1" lang="en-US" altLang="zh-CN" sz="3200" dirty="0">
                <a:solidFill>
                  <a:srgbClr val="242852"/>
                </a:solidFill>
                <a:cs typeface="+mn-cs"/>
              </a:rPr>
              <a:t>2.7 </a:t>
            </a:r>
            <a:r>
              <a:rPr kumimoji="1" lang="zh-CN" altLang="en-US" sz="3200" dirty="0">
                <a:solidFill>
                  <a:srgbClr val="242852"/>
                </a:solidFill>
                <a:cs typeface="+mn-cs"/>
              </a:rPr>
              <a:t>线程与线程控制</a:t>
            </a:r>
          </a:p>
        </p:txBody>
      </p:sp>
    </p:spTree>
    <p:extLst>
      <p:ext uri="{BB962C8B-B14F-4D97-AF65-F5344CB8AC3E}">
        <p14:creationId xmlns:p14="http://schemas.microsoft.com/office/powerpoint/2010/main" val="898505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wipe(down)">
                                      <p:cBhvr>
                                        <p:cTn id="7"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FDF8390-DAEC-4B5B-9554-87D31AE1A552}"/>
              </a:ext>
            </a:extLst>
          </p:cNvPr>
          <p:cNvSpPr>
            <a:spLocks noGrp="1"/>
          </p:cNvSpPr>
          <p:nvPr>
            <p:ph idx="1"/>
          </p:nvPr>
        </p:nvSpPr>
        <p:spPr>
          <a:xfrm>
            <a:off x="1534500" y="1834651"/>
            <a:ext cx="10190140" cy="4377173"/>
          </a:xfrm>
        </p:spPr>
        <p:txBody>
          <a:bodyPr/>
          <a:lstStyle/>
          <a:p>
            <a:pPr>
              <a:lnSpc>
                <a:spcPct val="150000"/>
              </a:lnSpc>
              <a:spcBef>
                <a:spcPts val="0"/>
              </a:spcBef>
            </a:pPr>
            <a:r>
              <a:rPr lang="en-US" altLang="zh-CN" dirty="0">
                <a:latin typeface="Microsoft YaHei" panose="020B0503020204020204" pitchFamily="34" charset="-122"/>
                <a:ea typeface="Microsoft YaHei" panose="020B0503020204020204" pitchFamily="34" charset="-122"/>
              </a:rPr>
              <a:t>60</a:t>
            </a:r>
            <a:r>
              <a:rPr lang="zh-CN" altLang="en-US" dirty="0">
                <a:latin typeface="Microsoft YaHei" panose="020B0503020204020204" pitchFamily="34" charset="-122"/>
                <a:ea typeface="Microsoft YaHei" panose="020B0503020204020204" pitchFamily="34" charset="-122"/>
              </a:rPr>
              <a:t>年代：提出</a:t>
            </a:r>
            <a:r>
              <a:rPr lang="zh-CN" altLang="en-US" dirty="0">
                <a:solidFill>
                  <a:srgbClr val="FF0000"/>
                </a:solidFill>
                <a:latin typeface="Microsoft YaHei" panose="020B0503020204020204" pitchFamily="34" charset="-122"/>
                <a:ea typeface="Microsoft YaHei" panose="020B0503020204020204" pitchFamily="34" charset="-122"/>
              </a:rPr>
              <a:t>进程</a:t>
            </a:r>
            <a:r>
              <a:rPr lang="en-US" altLang="zh-CN" dirty="0">
                <a:solidFill>
                  <a:srgbClr val="FF0000"/>
                </a:solidFill>
                <a:latin typeface="Microsoft YaHei" panose="020B0503020204020204" pitchFamily="34" charset="-122"/>
                <a:ea typeface="Microsoft YaHei" panose="020B0503020204020204" pitchFamily="34" charset="-122"/>
              </a:rPr>
              <a:t>(Process)</a:t>
            </a:r>
            <a:r>
              <a:rPr lang="zh-CN" altLang="en-US" dirty="0">
                <a:latin typeface="Microsoft YaHei" panose="020B0503020204020204" pitchFamily="34" charset="-122"/>
                <a:ea typeface="Microsoft YaHei" panose="020B0503020204020204" pitchFamily="34" charset="-122"/>
              </a:rPr>
              <a:t>概念，在</a:t>
            </a:r>
            <a:r>
              <a:rPr lang="en-US" altLang="zh-CN" dirty="0">
                <a:latin typeface="Microsoft YaHei" panose="020B0503020204020204" pitchFamily="34" charset="-122"/>
                <a:ea typeface="Microsoft YaHei" panose="020B0503020204020204" pitchFamily="34" charset="-122"/>
              </a:rPr>
              <a:t>OS</a:t>
            </a:r>
            <a:r>
              <a:rPr lang="zh-CN" altLang="en-US" dirty="0">
                <a:latin typeface="Microsoft YaHei" panose="020B0503020204020204" pitchFamily="34" charset="-122"/>
                <a:ea typeface="Microsoft YaHei" panose="020B0503020204020204" pitchFamily="34" charset="-122"/>
              </a:rPr>
              <a:t>中一直都是以进程作为能拥有资源和独立运行的基本单位的。</a:t>
            </a:r>
          </a:p>
          <a:p>
            <a:pPr>
              <a:lnSpc>
                <a:spcPct val="150000"/>
              </a:lnSpc>
              <a:spcBef>
                <a:spcPts val="0"/>
              </a:spcBef>
            </a:pPr>
            <a:r>
              <a:rPr lang="en-US" altLang="zh-CN" dirty="0">
                <a:latin typeface="Microsoft YaHei" panose="020B0503020204020204" pitchFamily="34" charset="-122"/>
                <a:ea typeface="Microsoft YaHei" panose="020B0503020204020204" pitchFamily="34" charset="-122"/>
              </a:rPr>
              <a:t>80</a:t>
            </a:r>
            <a:r>
              <a:rPr lang="zh-CN" altLang="en-US" dirty="0">
                <a:latin typeface="Microsoft YaHei" panose="020B0503020204020204" pitchFamily="34" charset="-122"/>
                <a:ea typeface="Microsoft YaHei" panose="020B0503020204020204" pitchFamily="34" charset="-122"/>
              </a:rPr>
              <a:t>年代中期：提出</a:t>
            </a:r>
            <a:r>
              <a:rPr lang="zh-CN" altLang="en-US" dirty="0">
                <a:solidFill>
                  <a:srgbClr val="FF0000"/>
                </a:solidFill>
                <a:latin typeface="Microsoft YaHei" panose="020B0503020204020204" pitchFamily="34" charset="-122"/>
                <a:ea typeface="Microsoft YaHei" panose="020B0503020204020204" pitchFamily="34" charset="-122"/>
              </a:rPr>
              <a:t>线程（</a:t>
            </a:r>
            <a:r>
              <a:rPr lang="en-US" altLang="zh-CN" dirty="0">
                <a:solidFill>
                  <a:srgbClr val="FF0000"/>
                </a:solidFill>
                <a:latin typeface="Microsoft YaHei" panose="020B0503020204020204" pitchFamily="34" charset="-122"/>
                <a:ea typeface="Microsoft YaHei" panose="020B0503020204020204" pitchFamily="34" charset="-122"/>
              </a:rPr>
              <a:t>Thread</a:t>
            </a:r>
            <a:r>
              <a:rPr lang="zh-CN" altLang="en-US" dirty="0">
                <a:solidFill>
                  <a:srgbClr val="FF0000"/>
                </a:solidFill>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概念，线程是比进程更小的能独立运行的基本单位，目的是提高系统内程序并发执行的程度，进一步提高系统的吞吐量。</a:t>
            </a:r>
          </a:p>
          <a:p>
            <a:pPr>
              <a:lnSpc>
                <a:spcPct val="150000"/>
              </a:lnSpc>
              <a:spcBef>
                <a:spcPts val="0"/>
              </a:spcBef>
            </a:pPr>
            <a:r>
              <a:rPr lang="en-US" altLang="zh-CN" dirty="0">
                <a:latin typeface="Microsoft YaHei" panose="020B0503020204020204" pitchFamily="34" charset="-122"/>
                <a:ea typeface="Microsoft YaHei" panose="020B0503020204020204" pitchFamily="34" charset="-122"/>
              </a:rPr>
              <a:t>90</a:t>
            </a:r>
            <a:r>
              <a:rPr lang="zh-CN" altLang="en-US" dirty="0">
                <a:latin typeface="Microsoft YaHei" panose="020B0503020204020204" pitchFamily="34" charset="-122"/>
                <a:ea typeface="Microsoft YaHei" panose="020B0503020204020204" pitchFamily="34" charset="-122"/>
              </a:rPr>
              <a:t>年代：多处理机系统得到迅速发展，线程能比进程更好地提高程序的并行执行程度，充分发挥多处理机的优越性。</a:t>
            </a:r>
          </a:p>
          <a:p>
            <a:pPr>
              <a:lnSpc>
                <a:spcPct val="150000"/>
              </a:lnSpc>
              <a:spcBef>
                <a:spcPts val="0"/>
              </a:spcBef>
            </a:pPr>
            <a:endParaRPr lang="zh-CN" altLang="en-US" dirty="0">
              <a:latin typeface="Microsoft YaHei" panose="020B0503020204020204" pitchFamily="34" charset="-122"/>
              <a:ea typeface="Microsoft YaHei" panose="020B0503020204020204" pitchFamily="34" charset="-122"/>
            </a:endParaRPr>
          </a:p>
        </p:txBody>
      </p:sp>
      <p:sp>
        <p:nvSpPr>
          <p:cNvPr id="3" name="标题 2">
            <a:extLst>
              <a:ext uri="{FF2B5EF4-FFF2-40B4-BE49-F238E27FC236}">
                <a16:creationId xmlns:a16="http://schemas.microsoft.com/office/drawing/2014/main" id="{B6BC84B0-A8E1-48CA-8586-9FDDB0CB63A8}"/>
              </a:ext>
            </a:extLst>
          </p:cNvPr>
          <p:cNvSpPr>
            <a:spLocks noGrp="1"/>
          </p:cNvSpPr>
          <p:nvPr>
            <p:ph type="title"/>
          </p:nvPr>
        </p:nvSpPr>
        <p:spPr>
          <a:xfrm>
            <a:off x="2530237" y="1345771"/>
            <a:ext cx="7330537" cy="549275"/>
          </a:xfrm>
        </p:spPr>
        <p:txBody>
          <a:bodyPr/>
          <a:lstStyle/>
          <a:p>
            <a:r>
              <a:rPr lang="zh-CN" altLang="en-US" dirty="0">
                <a:effectLst>
                  <a:outerShdw blurRad="38100" dist="38100" dir="2700000" algn="tl">
                    <a:srgbClr val="C0C0C0"/>
                  </a:outerShdw>
                </a:effectLst>
              </a:rPr>
              <a:t>线程 </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另一种并发实体 </a:t>
            </a:r>
            <a:endParaRPr lang="zh-CN" altLang="en-US" dirty="0"/>
          </a:p>
        </p:txBody>
      </p:sp>
      <p:sp>
        <p:nvSpPr>
          <p:cNvPr id="5" name="标题 1">
            <a:extLst>
              <a:ext uri="{FF2B5EF4-FFF2-40B4-BE49-F238E27FC236}">
                <a16:creationId xmlns:a16="http://schemas.microsoft.com/office/drawing/2014/main" id="{68767A1F-E571-644F-ADE6-7986960553A0}"/>
              </a:ext>
            </a:extLst>
          </p:cNvPr>
          <p:cNvSpPr txBox="1">
            <a:spLocks/>
          </p:cNvSpPr>
          <p:nvPr/>
        </p:nvSpPr>
        <p:spPr>
          <a:xfrm>
            <a:off x="9208686" y="425081"/>
            <a:ext cx="289526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2.7.1 </a:t>
            </a:r>
            <a:r>
              <a:rPr kumimoji="1" lang="zh-CN" altLang="en-US" sz="2800" dirty="0">
                <a:solidFill>
                  <a:srgbClr val="002060"/>
                </a:solidFill>
                <a:cs typeface="+mn-cs"/>
              </a:rPr>
              <a:t>线程概述</a:t>
            </a:r>
          </a:p>
        </p:txBody>
      </p:sp>
      <p:sp>
        <p:nvSpPr>
          <p:cNvPr id="6" name="标题 1">
            <a:extLst>
              <a:ext uri="{FF2B5EF4-FFF2-40B4-BE49-F238E27FC236}">
                <a16:creationId xmlns:a16="http://schemas.microsoft.com/office/drawing/2014/main" id="{968AE20D-C92D-460E-B393-668EF96EA62D}"/>
              </a:ext>
            </a:extLst>
          </p:cNvPr>
          <p:cNvSpPr txBox="1">
            <a:spLocks/>
          </p:cNvSpPr>
          <p:nvPr/>
        </p:nvSpPr>
        <p:spPr>
          <a:xfrm>
            <a:off x="1534500" y="270196"/>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smtClean="0">
                <a:solidFill>
                  <a:srgbClr val="242852"/>
                </a:solidFill>
                <a:cs typeface="+mn-cs"/>
              </a:rPr>
              <a:t>2.7 </a:t>
            </a:r>
            <a:r>
              <a:rPr kumimoji="1" lang="zh-CN" altLang="en-US" sz="320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2067105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25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2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85844" y="718845"/>
            <a:ext cx="2532869" cy="1170653"/>
          </a:xfrm>
        </p:spPr>
        <p:txBody>
          <a:bodyPr>
            <a:normAutofit/>
          </a:bodyPr>
          <a:lstStyle/>
          <a:p>
            <a:pPr algn="ctr"/>
            <a:r>
              <a:rPr lang="zh-CN" altLang="en-US" sz="3200" dirty="0">
                <a:sym typeface="+mn-lt"/>
              </a:rPr>
              <a:t>第二章</a:t>
            </a:r>
          </a:p>
        </p:txBody>
      </p:sp>
      <p:sp>
        <p:nvSpPr>
          <p:cNvPr id="6" name="标题 3">
            <a:extLst>
              <a:ext uri="{FF2B5EF4-FFF2-40B4-BE49-F238E27FC236}">
                <a16:creationId xmlns:a16="http://schemas.microsoft.com/office/drawing/2014/main" id="{BE173D91-303A-5B4E-ABE3-7DE679C17721}"/>
              </a:ext>
            </a:extLst>
          </p:cNvPr>
          <p:cNvSpPr txBox="1">
            <a:spLocks/>
          </p:cNvSpPr>
          <p:nvPr/>
        </p:nvSpPr>
        <p:spPr>
          <a:xfrm>
            <a:off x="2762363" y="2646293"/>
            <a:ext cx="579830" cy="2908347"/>
          </a:xfrm>
          <a:prstGeom prst="rect">
            <a:avLst/>
          </a:prstGeom>
        </p:spPr>
        <p:txBody>
          <a:bodyPr rtlCol="0" anchor="t">
            <a:normAutofit lnSpcReduction="10000"/>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pPr>
            <a:r>
              <a:rPr lang="zh-CN" altLang="en-US" dirty="0">
                <a:sym typeface="+mn-lt"/>
              </a:rPr>
              <a:t>进程管理</a:t>
            </a:r>
          </a:p>
        </p:txBody>
      </p:sp>
      <p:sp>
        <p:nvSpPr>
          <p:cNvPr id="10" name="Rectangle 3">
            <a:extLst>
              <a:ext uri="{FF2B5EF4-FFF2-40B4-BE49-F238E27FC236}">
                <a16:creationId xmlns:a16="http://schemas.microsoft.com/office/drawing/2014/main" id="{F6EA0FF5-3DEA-A54A-A4A3-2E4459FAD9D1}"/>
              </a:ext>
            </a:extLst>
          </p:cNvPr>
          <p:cNvSpPr txBox="1">
            <a:spLocks noChangeArrowheads="1"/>
          </p:cNvSpPr>
          <p:nvPr/>
        </p:nvSpPr>
        <p:spPr>
          <a:xfrm>
            <a:off x="5535700" y="718845"/>
            <a:ext cx="4681924" cy="527252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20000"/>
              </a:lnSpc>
              <a:buNone/>
              <a:defRPr/>
            </a:pPr>
            <a:r>
              <a:rPr lang="en-US" altLang="zh-CN" sz="2800" b="1" dirty="0"/>
              <a:t>2.1 </a:t>
            </a:r>
            <a:r>
              <a:rPr lang="zh-CN" altLang="en-US" sz="2800" b="1" dirty="0"/>
              <a:t>前趋图和程序执行</a:t>
            </a:r>
          </a:p>
          <a:p>
            <a:pPr marL="0" indent="0">
              <a:lnSpc>
                <a:spcPct val="120000"/>
              </a:lnSpc>
              <a:buNone/>
              <a:defRPr/>
            </a:pPr>
            <a:r>
              <a:rPr lang="en-US" altLang="zh-CN" sz="2800" b="1" dirty="0">
                <a:solidFill>
                  <a:srgbClr val="FF0000"/>
                </a:solidFill>
              </a:rPr>
              <a:t>2.2 </a:t>
            </a:r>
            <a:r>
              <a:rPr lang="zh-CN" altLang="en-US" sz="2800" b="1" dirty="0">
                <a:solidFill>
                  <a:srgbClr val="FF0000"/>
                </a:solidFill>
              </a:rPr>
              <a:t>进程的描述</a:t>
            </a:r>
          </a:p>
          <a:p>
            <a:pPr marL="0" indent="0">
              <a:lnSpc>
                <a:spcPct val="120000"/>
              </a:lnSpc>
              <a:buNone/>
              <a:defRPr/>
            </a:pPr>
            <a:r>
              <a:rPr lang="en-US" altLang="zh-CN" sz="2800" b="1" dirty="0"/>
              <a:t>2.3 </a:t>
            </a:r>
            <a:r>
              <a:rPr lang="zh-CN" altLang="en-US" sz="2800" b="1" dirty="0"/>
              <a:t>进程控制</a:t>
            </a:r>
          </a:p>
          <a:p>
            <a:pPr marL="0" indent="0">
              <a:lnSpc>
                <a:spcPct val="120000"/>
              </a:lnSpc>
              <a:buNone/>
              <a:defRPr/>
            </a:pPr>
            <a:r>
              <a:rPr lang="en-US" altLang="zh-CN" sz="2800" b="1" dirty="0"/>
              <a:t>2.4 </a:t>
            </a:r>
            <a:r>
              <a:rPr lang="zh-CN" altLang="en-US" sz="2800" b="1" dirty="0"/>
              <a:t>进程同步</a:t>
            </a:r>
          </a:p>
          <a:p>
            <a:pPr marL="0" indent="0">
              <a:lnSpc>
                <a:spcPct val="120000"/>
              </a:lnSpc>
              <a:buNone/>
              <a:defRPr/>
            </a:pPr>
            <a:r>
              <a:rPr lang="en-US" altLang="zh-CN" sz="2800" b="1" dirty="0"/>
              <a:t>2.5 </a:t>
            </a:r>
            <a:r>
              <a:rPr lang="zh-CN" altLang="en-US" sz="2800" b="1" dirty="0"/>
              <a:t>经典进程的同步问题</a:t>
            </a:r>
          </a:p>
          <a:p>
            <a:pPr marL="0" indent="0">
              <a:lnSpc>
                <a:spcPct val="120000"/>
              </a:lnSpc>
              <a:buNone/>
              <a:defRPr/>
            </a:pPr>
            <a:r>
              <a:rPr lang="en-US" altLang="zh-CN" sz="2800" b="1" dirty="0"/>
              <a:t>2.6 </a:t>
            </a:r>
            <a:r>
              <a:rPr lang="zh-CN" altLang="en-US" sz="2800" b="1" dirty="0"/>
              <a:t>进程通信</a:t>
            </a:r>
            <a:endParaRPr lang="en-US" altLang="zh-CN" sz="2800" b="1" dirty="0"/>
          </a:p>
          <a:p>
            <a:pPr marL="0" indent="0">
              <a:lnSpc>
                <a:spcPct val="120000"/>
              </a:lnSpc>
              <a:buNone/>
              <a:defRPr/>
            </a:pPr>
            <a:r>
              <a:rPr lang="en-US" altLang="zh-CN" sz="2800" b="1" dirty="0">
                <a:solidFill>
                  <a:prstClr val="black"/>
                </a:solidFill>
              </a:rPr>
              <a:t>2.7</a:t>
            </a:r>
            <a:r>
              <a:rPr lang="zh-CN" altLang="en-US" sz="2800" b="1" dirty="0">
                <a:solidFill>
                  <a:prstClr val="black"/>
                </a:solidFill>
              </a:rPr>
              <a:t> 线程与线程控制</a:t>
            </a:r>
          </a:p>
        </p:txBody>
      </p:sp>
    </p:spTree>
    <p:custDataLst>
      <p:tags r:id="rId1"/>
    </p:custDataLst>
    <p:extLst>
      <p:ext uri="{BB962C8B-B14F-4D97-AF65-F5344CB8AC3E}">
        <p14:creationId xmlns:p14="http://schemas.microsoft.com/office/powerpoint/2010/main" val="66429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45E3593D-3273-4510-8FED-6F42A7BD4407}"/>
              </a:ext>
            </a:extLst>
          </p:cNvPr>
          <p:cNvSpPr>
            <a:spLocks noGrp="1" noChangeArrowheads="1"/>
          </p:cNvSpPr>
          <p:nvPr>
            <p:ph type="title"/>
          </p:nvPr>
        </p:nvSpPr>
        <p:spPr>
          <a:xfrm>
            <a:off x="2194464" y="1082172"/>
            <a:ext cx="7330537" cy="549275"/>
          </a:xfrm>
        </p:spPr>
        <p:txBody>
          <a:bodyPr/>
          <a:lstStyle/>
          <a:p>
            <a:r>
              <a:rPr lang="zh-CN" altLang="en-US" dirty="0">
                <a:latin typeface="+mj-ea"/>
                <a:ea typeface="+mj-ea"/>
              </a:rPr>
              <a:t>进程回顾</a:t>
            </a:r>
          </a:p>
        </p:txBody>
      </p:sp>
      <p:graphicFrame>
        <p:nvGraphicFramePr>
          <p:cNvPr id="177155" name="Object 3">
            <a:extLst>
              <a:ext uri="{FF2B5EF4-FFF2-40B4-BE49-F238E27FC236}">
                <a16:creationId xmlns:a16="http://schemas.microsoft.com/office/drawing/2014/main" id="{C36126D3-0361-4A06-AE4E-031293A2AB9E}"/>
              </a:ext>
            </a:extLst>
          </p:cNvPr>
          <p:cNvGraphicFramePr>
            <a:graphicFrameLocks noGrp="1" noChangeAspect="1"/>
          </p:cNvGraphicFramePr>
          <p:nvPr>
            <p:ph idx="1"/>
            <p:extLst>
              <p:ext uri="{D42A27DB-BD31-4B8C-83A1-F6EECF244321}">
                <p14:modId xmlns:p14="http://schemas.microsoft.com/office/powerpoint/2010/main" val="3027156797"/>
              </p:ext>
            </p:extLst>
          </p:nvPr>
        </p:nvGraphicFramePr>
        <p:xfrm>
          <a:off x="9378187" y="1157290"/>
          <a:ext cx="1155700" cy="1219200"/>
        </p:xfrm>
        <a:graphic>
          <a:graphicData uri="http://schemas.openxmlformats.org/presentationml/2006/ole">
            <mc:AlternateContent xmlns:mc="http://schemas.openxmlformats.org/markup-compatibility/2006">
              <mc:Choice xmlns:v="urn:schemas-microsoft-com:vml" Requires="v">
                <p:oleObj spid="_x0000_s61583" name="剪辑" r:id="rId4" imgW="2166840" imgH="2287440" progId="MS_ClipArt_Gallery.2">
                  <p:embed/>
                </p:oleObj>
              </mc:Choice>
              <mc:Fallback>
                <p:oleObj name="剪辑" r:id="rId4" imgW="2166840" imgH="2287440" progId="MS_ClipArt_Gallery.2">
                  <p:embed/>
                  <p:pic>
                    <p:nvPicPr>
                      <p:cNvPr id="177155" name="Object 3">
                        <a:extLst>
                          <a:ext uri="{FF2B5EF4-FFF2-40B4-BE49-F238E27FC236}">
                            <a16:creationId xmlns:a16="http://schemas.microsoft.com/office/drawing/2014/main" id="{C36126D3-0361-4A06-AE4E-031293A2AB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8187" y="115729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156" name="Rectangle 4">
            <a:extLst>
              <a:ext uri="{FF2B5EF4-FFF2-40B4-BE49-F238E27FC236}">
                <a16:creationId xmlns:a16="http://schemas.microsoft.com/office/drawing/2014/main" id="{37F2D4D6-C2FD-4F24-B8AD-260156039684}"/>
              </a:ext>
            </a:extLst>
          </p:cNvPr>
          <p:cNvSpPr>
            <a:spLocks noChangeArrowheads="1"/>
          </p:cNvSpPr>
          <p:nvPr/>
        </p:nvSpPr>
        <p:spPr bwMode="auto">
          <a:xfrm>
            <a:off x="2129849" y="1489936"/>
            <a:ext cx="7921625" cy="81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sz="2400" dirty="0">
                <a:solidFill>
                  <a:srgbClr val="FF0000"/>
                </a:solidFill>
                <a:latin typeface="+mj-ea"/>
                <a:ea typeface="+mj-ea"/>
              </a:rPr>
              <a:t>进程 </a:t>
            </a:r>
            <a:r>
              <a:rPr lang="en-US" altLang="zh-CN" sz="2400" dirty="0">
                <a:solidFill>
                  <a:srgbClr val="FF0000"/>
                </a:solidFill>
                <a:latin typeface="+mj-ea"/>
                <a:ea typeface="+mj-ea"/>
                <a:sym typeface="Symbol" panose="05050102010706020507" pitchFamily="18" charset="2"/>
              </a:rPr>
              <a:t>= </a:t>
            </a:r>
            <a:r>
              <a:rPr lang="zh-CN" altLang="en-US" sz="2400" dirty="0">
                <a:solidFill>
                  <a:srgbClr val="FF0000"/>
                </a:solidFill>
                <a:latin typeface="+mj-ea"/>
                <a:ea typeface="+mj-ea"/>
                <a:sym typeface="Symbol" panose="05050102010706020507" pitchFamily="18" charset="2"/>
              </a:rPr>
              <a:t>资源 </a:t>
            </a:r>
            <a:r>
              <a:rPr lang="en-US" altLang="zh-CN" sz="2400" dirty="0">
                <a:solidFill>
                  <a:srgbClr val="FF0000"/>
                </a:solidFill>
                <a:latin typeface="+mj-ea"/>
                <a:ea typeface="+mj-ea"/>
                <a:sym typeface="Symbol" panose="05050102010706020507" pitchFamily="18" charset="2"/>
              </a:rPr>
              <a:t>+ </a:t>
            </a:r>
            <a:r>
              <a:rPr lang="zh-CN" altLang="en-US" sz="2400" dirty="0">
                <a:solidFill>
                  <a:srgbClr val="FF0000"/>
                </a:solidFill>
                <a:latin typeface="+mj-ea"/>
                <a:ea typeface="+mj-ea"/>
                <a:sym typeface="Symbol" panose="05050102010706020507" pitchFamily="18" charset="2"/>
              </a:rPr>
              <a:t>指令执行</a:t>
            </a:r>
            <a:endParaRPr lang="zh-CN" altLang="zh-CN" sz="2400" dirty="0">
              <a:solidFill>
                <a:srgbClr val="FF0000"/>
              </a:solidFill>
              <a:latin typeface="+mj-ea"/>
              <a:ea typeface="+mj-ea"/>
              <a:sym typeface="Symbol" panose="05050102010706020507" pitchFamily="18" charset="2"/>
            </a:endParaRPr>
          </a:p>
        </p:txBody>
      </p:sp>
      <p:grpSp>
        <p:nvGrpSpPr>
          <p:cNvPr id="177199" name="Group 47">
            <a:extLst>
              <a:ext uri="{FF2B5EF4-FFF2-40B4-BE49-F238E27FC236}">
                <a16:creationId xmlns:a16="http://schemas.microsoft.com/office/drawing/2014/main" id="{EFCC0D84-BD5B-4184-9076-397F3D475FFC}"/>
              </a:ext>
            </a:extLst>
          </p:cNvPr>
          <p:cNvGrpSpPr>
            <a:grpSpLocks/>
          </p:cNvGrpSpPr>
          <p:nvPr/>
        </p:nvGrpSpPr>
        <p:grpSpPr bwMode="auto">
          <a:xfrm>
            <a:off x="2438400" y="1953492"/>
            <a:ext cx="6256338" cy="609601"/>
            <a:chOff x="523" y="1876"/>
            <a:chExt cx="3941" cy="384"/>
          </a:xfrm>
        </p:grpSpPr>
        <p:sp>
          <p:nvSpPr>
            <p:cNvPr id="177200" name="Rectangle 48">
              <a:extLst>
                <a:ext uri="{FF2B5EF4-FFF2-40B4-BE49-F238E27FC236}">
                  <a16:creationId xmlns:a16="http://schemas.microsoft.com/office/drawing/2014/main" id="{880B10B9-938C-4BA1-8CED-B9790C76219A}"/>
                </a:ext>
              </a:extLst>
            </p:cNvPr>
            <p:cNvSpPr>
              <a:spLocks noChangeArrowheads="1"/>
            </p:cNvSpPr>
            <p:nvPr/>
          </p:nvSpPr>
          <p:spPr bwMode="auto">
            <a:xfrm>
              <a:off x="523" y="1876"/>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dirty="0">
                  <a:solidFill>
                    <a:prstClr val="black"/>
                  </a:solidFill>
                  <a:latin typeface="+mj-ea"/>
                  <a:ea typeface="+mj-ea"/>
                </a:rPr>
                <a:t>将资源和指令执行分开</a:t>
              </a:r>
              <a:endParaRPr lang="zh-CN" altLang="en-US" sz="2400" b="1" dirty="0">
                <a:solidFill>
                  <a:srgbClr val="FF0000"/>
                </a:solidFill>
                <a:latin typeface="+mj-ea"/>
                <a:ea typeface="+mj-ea"/>
              </a:endParaRPr>
            </a:p>
          </p:txBody>
        </p:sp>
        <p:pic>
          <p:nvPicPr>
            <p:cNvPr id="177201" name="Picture 49">
              <a:extLst>
                <a:ext uri="{FF2B5EF4-FFF2-40B4-BE49-F238E27FC236}">
                  <a16:creationId xmlns:a16="http://schemas.microsoft.com/office/drawing/2014/main" id="{592FC3A0-3FDD-48CC-800F-67BB2FAD84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7202" name="Group 50">
            <a:extLst>
              <a:ext uri="{FF2B5EF4-FFF2-40B4-BE49-F238E27FC236}">
                <a16:creationId xmlns:a16="http://schemas.microsoft.com/office/drawing/2014/main" id="{D591E723-EAB8-4FE7-B7E3-722C0DECAB1B}"/>
              </a:ext>
            </a:extLst>
          </p:cNvPr>
          <p:cNvGrpSpPr>
            <a:grpSpLocks/>
          </p:cNvGrpSpPr>
          <p:nvPr/>
        </p:nvGrpSpPr>
        <p:grpSpPr bwMode="auto">
          <a:xfrm>
            <a:off x="2430464" y="2368556"/>
            <a:ext cx="6256337" cy="609601"/>
            <a:chOff x="523" y="1876"/>
            <a:chExt cx="3941" cy="384"/>
          </a:xfrm>
        </p:grpSpPr>
        <p:sp>
          <p:nvSpPr>
            <p:cNvPr id="177203" name="Rectangle 51">
              <a:extLst>
                <a:ext uri="{FF2B5EF4-FFF2-40B4-BE49-F238E27FC236}">
                  <a16:creationId xmlns:a16="http://schemas.microsoft.com/office/drawing/2014/main" id="{ECCFAEC6-635F-4B9A-9220-976AE50444A4}"/>
                </a:ext>
              </a:extLst>
            </p:cNvPr>
            <p:cNvSpPr>
              <a:spLocks noChangeArrowheads="1"/>
            </p:cNvSpPr>
            <p:nvPr/>
          </p:nvSpPr>
          <p:spPr bwMode="auto">
            <a:xfrm>
              <a:off x="523" y="1876"/>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dirty="0">
                  <a:solidFill>
                    <a:prstClr val="black"/>
                  </a:solidFill>
                  <a:latin typeface="+mj-ea"/>
                  <a:ea typeface="+mj-ea"/>
                </a:rPr>
                <a:t>一个资源 </a:t>
              </a:r>
              <a:r>
                <a:rPr lang="en-US" altLang="zh-CN" sz="2400" b="1" dirty="0">
                  <a:solidFill>
                    <a:prstClr val="black"/>
                  </a:solidFill>
                  <a:latin typeface="+mj-ea"/>
                  <a:ea typeface="+mj-ea"/>
                </a:rPr>
                <a:t>+ </a:t>
              </a:r>
              <a:r>
                <a:rPr lang="zh-CN" altLang="en-US" sz="2400" b="1" dirty="0">
                  <a:solidFill>
                    <a:prstClr val="black"/>
                  </a:solidFill>
                  <a:latin typeface="+mj-ea"/>
                  <a:ea typeface="+mj-ea"/>
                </a:rPr>
                <a:t>多个指令执行序列</a:t>
              </a:r>
              <a:endParaRPr lang="zh-CN" altLang="en-US" sz="2400" b="1" dirty="0">
                <a:solidFill>
                  <a:srgbClr val="FF0000"/>
                </a:solidFill>
                <a:latin typeface="+mj-ea"/>
                <a:ea typeface="+mj-ea"/>
              </a:endParaRPr>
            </a:p>
          </p:txBody>
        </p:sp>
        <p:pic>
          <p:nvPicPr>
            <p:cNvPr id="177204" name="Picture 52">
              <a:extLst>
                <a:ext uri="{FF2B5EF4-FFF2-40B4-BE49-F238E27FC236}">
                  <a16:creationId xmlns:a16="http://schemas.microsoft.com/office/drawing/2014/main" id="{E096074E-104E-4E0C-8A4A-1E72DC5932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7205" name="Group 53">
            <a:extLst>
              <a:ext uri="{FF2B5EF4-FFF2-40B4-BE49-F238E27FC236}">
                <a16:creationId xmlns:a16="http://schemas.microsoft.com/office/drawing/2014/main" id="{ADC8DE8F-ED6B-4554-B4BE-0BB351621BC0}"/>
              </a:ext>
            </a:extLst>
          </p:cNvPr>
          <p:cNvGrpSpPr>
            <a:grpSpLocks/>
          </p:cNvGrpSpPr>
          <p:nvPr/>
        </p:nvGrpSpPr>
        <p:grpSpPr bwMode="auto">
          <a:xfrm>
            <a:off x="1828800" y="3048000"/>
            <a:ext cx="7924800" cy="2743200"/>
            <a:chOff x="192" y="1296"/>
            <a:chExt cx="4967" cy="1728"/>
          </a:xfrm>
        </p:grpSpPr>
        <p:sp>
          <p:nvSpPr>
            <p:cNvPr id="177206" name="Rectangle 54">
              <a:extLst>
                <a:ext uri="{FF2B5EF4-FFF2-40B4-BE49-F238E27FC236}">
                  <a16:creationId xmlns:a16="http://schemas.microsoft.com/office/drawing/2014/main" id="{3F85FDA7-8EF1-4E75-96FC-18D876C4F6DF}"/>
                </a:ext>
              </a:extLst>
            </p:cNvPr>
            <p:cNvSpPr>
              <a:spLocks noChangeArrowheads="1"/>
            </p:cNvSpPr>
            <p:nvPr/>
          </p:nvSpPr>
          <p:spPr bwMode="auto">
            <a:xfrm>
              <a:off x="768" y="1296"/>
              <a:ext cx="3216" cy="1728"/>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mj-ea"/>
                <a:ea typeface="+mj-ea"/>
              </a:endParaRPr>
            </a:p>
          </p:txBody>
        </p:sp>
        <p:sp>
          <p:nvSpPr>
            <p:cNvPr id="177207" name="Rectangle 55">
              <a:extLst>
                <a:ext uri="{FF2B5EF4-FFF2-40B4-BE49-F238E27FC236}">
                  <a16:creationId xmlns:a16="http://schemas.microsoft.com/office/drawing/2014/main" id="{C9DAAC33-D1E9-44CA-ABD7-5A53B8A979BD}"/>
                </a:ext>
              </a:extLst>
            </p:cNvPr>
            <p:cNvSpPr>
              <a:spLocks noChangeArrowheads="1"/>
            </p:cNvSpPr>
            <p:nvPr/>
          </p:nvSpPr>
          <p:spPr bwMode="auto">
            <a:xfrm>
              <a:off x="892" y="1355"/>
              <a:ext cx="1440" cy="1199"/>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mj-ea"/>
                <a:ea typeface="+mj-ea"/>
              </a:endParaRPr>
            </a:p>
          </p:txBody>
        </p:sp>
        <p:sp>
          <p:nvSpPr>
            <p:cNvPr id="177208" name="Text Box 56">
              <a:extLst>
                <a:ext uri="{FF2B5EF4-FFF2-40B4-BE49-F238E27FC236}">
                  <a16:creationId xmlns:a16="http://schemas.microsoft.com/office/drawing/2014/main" id="{1F60583B-F459-41DC-B1B7-0B871F707766}"/>
                </a:ext>
              </a:extLst>
            </p:cNvPr>
            <p:cNvSpPr txBox="1">
              <a:spLocks noChangeArrowheads="1"/>
            </p:cNvSpPr>
            <p:nvPr/>
          </p:nvSpPr>
          <p:spPr bwMode="auto">
            <a:xfrm>
              <a:off x="892" y="1391"/>
              <a:ext cx="1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defRPr/>
              </a:pPr>
              <a:r>
                <a:rPr lang="en-US" altLang="zh-CN" sz="2000" b="1" dirty="0">
                  <a:solidFill>
                    <a:prstClr val="black"/>
                  </a:solidFill>
                  <a:latin typeface="+mj-ea"/>
                  <a:ea typeface="+mj-ea"/>
                </a:rPr>
                <a:t>   mov [100], ax</a:t>
              </a:r>
            </a:p>
          </p:txBody>
        </p:sp>
        <p:sp>
          <p:nvSpPr>
            <p:cNvPr id="177209" name="Rectangle 57">
              <a:extLst>
                <a:ext uri="{FF2B5EF4-FFF2-40B4-BE49-F238E27FC236}">
                  <a16:creationId xmlns:a16="http://schemas.microsoft.com/office/drawing/2014/main" id="{CEF45204-AF39-460D-AA68-B71BBF4A433D}"/>
                </a:ext>
              </a:extLst>
            </p:cNvPr>
            <p:cNvSpPr>
              <a:spLocks noChangeArrowheads="1"/>
            </p:cNvSpPr>
            <p:nvPr/>
          </p:nvSpPr>
          <p:spPr bwMode="auto">
            <a:xfrm>
              <a:off x="192" y="1440"/>
              <a:ext cx="4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a:defRPr/>
              </a:pPr>
              <a:r>
                <a:rPr lang="zh-CN" altLang="en-US" sz="2400" b="1">
                  <a:solidFill>
                    <a:prstClr val="black"/>
                  </a:solidFill>
                  <a:latin typeface="+mj-ea"/>
                  <a:ea typeface="+mj-ea"/>
                </a:rPr>
                <a:t>进程</a:t>
              </a:r>
            </a:p>
          </p:txBody>
        </p:sp>
        <p:sp>
          <p:nvSpPr>
            <p:cNvPr id="177210" name="AutoShape 58">
              <a:extLst>
                <a:ext uri="{FF2B5EF4-FFF2-40B4-BE49-F238E27FC236}">
                  <a16:creationId xmlns:a16="http://schemas.microsoft.com/office/drawing/2014/main" id="{795D7094-05E3-4A25-87E3-83381DC0884C}"/>
                </a:ext>
              </a:extLst>
            </p:cNvPr>
            <p:cNvSpPr>
              <a:spLocks noChangeArrowheads="1"/>
            </p:cNvSpPr>
            <p:nvPr/>
          </p:nvSpPr>
          <p:spPr bwMode="auto">
            <a:xfrm>
              <a:off x="4464" y="1584"/>
              <a:ext cx="480" cy="1296"/>
            </a:xfrm>
            <a:prstGeom prst="irregularSeal2">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mj-ea"/>
                <a:ea typeface="+mj-ea"/>
              </a:endParaRPr>
            </a:p>
          </p:txBody>
        </p:sp>
        <p:sp>
          <p:nvSpPr>
            <p:cNvPr id="177211" name="Rectangle 59">
              <a:extLst>
                <a:ext uri="{FF2B5EF4-FFF2-40B4-BE49-F238E27FC236}">
                  <a16:creationId xmlns:a16="http://schemas.microsoft.com/office/drawing/2014/main" id="{195A2553-A404-48B9-8CB1-22431DBC44FA}"/>
                </a:ext>
              </a:extLst>
            </p:cNvPr>
            <p:cNvSpPr>
              <a:spLocks noChangeArrowheads="1"/>
            </p:cNvSpPr>
            <p:nvPr/>
          </p:nvSpPr>
          <p:spPr bwMode="auto">
            <a:xfrm>
              <a:off x="4464" y="1296"/>
              <a:ext cx="6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defRPr/>
              </a:pPr>
              <a:r>
                <a:rPr lang="zh-CN" altLang="en-US" sz="2400" b="1">
                  <a:solidFill>
                    <a:prstClr val="black"/>
                  </a:solidFill>
                  <a:latin typeface="+mj-ea"/>
                  <a:ea typeface="+mj-ea"/>
                </a:rPr>
                <a:t>映射表</a:t>
              </a:r>
            </a:p>
          </p:txBody>
        </p:sp>
        <p:sp>
          <p:nvSpPr>
            <p:cNvPr id="177212" name="Freeform 60">
              <a:extLst>
                <a:ext uri="{FF2B5EF4-FFF2-40B4-BE49-F238E27FC236}">
                  <a16:creationId xmlns:a16="http://schemas.microsoft.com/office/drawing/2014/main" id="{55B2E00E-245F-40A3-A18E-B2ADD21191B3}"/>
                </a:ext>
              </a:extLst>
            </p:cNvPr>
            <p:cNvSpPr>
              <a:spLocks/>
            </p:cNvSpPr>
            <p:nvPr/>
          </p:nvSpPr>
          <p:spPr bwMode="auto">
            <a:xfrm>
              <a:off x="1564" y="1632"/>
              <a:ext cx="96" cy="48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mj-ea"/>
                <a:ea typeface="+mj-ea"/>
              </a:endParaRPr>
            </a:p>
          </p:txBody>
        </p:sp>
        <p:sp>
          <p:nvSpPr>
            <p:cNvPr id="177213" name="Rectangle 61">
              <a:extLst>
                <a:ext uri="{FF2B5EF4-FFF2-40B4-BE49-F238E27FC236}">
                  <a16:creationId xmlns:a16="http://schemas.microsoft.com/office/drawing/2014/main" id="{B2373D2F-2C9C-4F07-8599-3CC262322E73}"/>
                </a:ext>
              </a:extLst>
            </p:cNvPr>
            <p:cNvSpPr>
              <a:spLocks noChangeArrowheads="1"/>
            </p:cNvSpPr>
            <p:nvPr/>
          </p:nvSpPr>
          <p:spPr bwMode="auto">
            <a:xfrm>
              <a:off x="2431" y="1345"/>
              <a:ext cx="1440" cy="1199"/>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mj-ea"/>
                <a:ea typeface="+mj-ea"/>
              </a:endParaRPr>
            </a:p>
          </p:txBody>
        </p:sp>
        <p:sp>
          <p:nvSpPr>
            <p:cNvPr id="177214" name="Text Box 62">
              <a:extLst>
                <a:ext uri="{FF2B5EF4-FFF2-40B4-BE49-F238E27FC236}">
                  <a16:creationId xmlns:a16="http://schemas.microsoft.com/office/drawing/2014/main" id="{905A9CC9-82D7-4FA1-B6BF-18386B094A6F}"/>
                </a:ext>
              </a:extLst>
            </p:cNvPr>
            <p:cNvSpPr txBox="1">
              <a:spLocks noChangeArrowheads="1"/>
            </p:cNvSpPr>
            <p:nvPr/>
          </p:nvSpPr>
          <p:spPr bwMode="auto">
            <a:xfrm>
              <a:off x="2431" y="1381"/>
              <a:ext cx="158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defRPr/>
              </a:pPr>
              <a:r>
                <a:rPr lang="en-US" altLang="zh-CN" sz="2000" b="1" dirty="0">
                  <a:solidFill>
                    <a:prstClr val="black"/>
                  </a:solidFill>
                  <a:latin typeface="+mj-ea"/>
                  <a:ea typeface="+mj-ea"/>
                </a:rPr>
                <a:t>   mov [100], ax</a:t>
              </a:r>
            </a:p>
          </p:txBody>
        </p:sp>
        <p:sp>
          <p:nvSpPr>
            <p:cNvPr id="177215" name="Freeform 63">
              <a:extLst>
                <a:ext uri="{FF2B5EF4-FFF2-40B4-BE49-F238E27FC236}">
                  <a16:creationId xmlns:a16="http://schemas.microsoft.com/office/drawing/2014/main" id="{AF2B44C9-F747-479C-9779-1DCFE6E7A0B2}"/>
                </a:ext>
              </a:extLst>
            </p:cNvPr>
            <p:cNvSpPr>
              <a:spLocks/>
            </p:cNvSpPr>
            <p:nvPr/>
          </p:nvSpPr>
          <p:spPr bwMode="auto">
            <a:xfrm>
              <a:off x="3103" y="1632"/>
              <a:ext cx="96" cy="48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mj-ea"/>
                <a:ea typeface="+mj-ea"/>
              </a:endParaRPr>
            </a:p>
          </p:txBody>
        </p:sp>
        <p:sp>
          <p:nvSpPr>
            <p:cNvPr id="177216" name="Rectangle 64">
              <a:extLst>
                <a:ext uri="{FF2B5EF4-FFF2-40B4-BE49-F238E27FC236}">
                  <a16:creationId xmlns:a16="http://schemas.microsoft.com/office/drawing/2014/main" id="{EA017E58-40DF-4000-856C-7D66AE108D58}"/>
                </a:ext>
              </a:extLst>
            </p:cNvPr>
            <p:cNvSpPr>
              <a:spLocks noChangeArrowheads="1"/>
            </p:cNvSpPr>
            <p:nvPr/>
          </p:nvSpPr>
          <p:spPr bwMode="auto">
            <a:xfrm>
              <a:off x="892" y="2208"/>
              <a:ext cx="1440" cy="34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mj-ea"/>
                <a:ea typeface="+mj-ea"/>
              </a:endParaRPr>
            </a:p>
          </p:txBody>
        </p:sp>
        <p:sp>
          <p:nvSpPr>
            <p:cNvPr id="177217" name="Text Box 65">
              <a:extLst>
                <a:ext uri="{FF2B5EF4-FFF2-40B4-BE49-F238E27FC236}">
                  <a16:creationId xmlns:a16="http://schemas.microsoft.com/office/drawing/2014/main" id="{8FCA6AAC-B444-4391-A00E-213350F1D6E6}"/>
                </a:ext>
              </a:extLst>
            </p:cNvPr>
            <p:cNvSpPr txBox="1">
              <a:spLocks noChangeArrowheads="1"/>
            </p:cNvSpPr>
            <p:nvPr/>
          </p:nvSpPr>
          <p:spPr bwMode="auto">
            <a:xfrm>
              <a:off x="988" y="2256"/>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defRPr/>
              </a:pPr>
              <a:r>
                <a:rPr lang="en-US" altLang="zh-CN" sz="2000" b="1" dirty="0">
                  <a:solidFill>
                    <a:prstClr val="black"/>
                  </a:solidFill>
                  <a:latin typeface="+mj-ea"/>
                  <a:ea typeface="+mj-ea"/>
                </a:rPr>
                <a:t>   </a:t>
              </a:r>
              <a:r>
                <a:rPr lang="zh-CN" altLang="en-US" sz="2000" b="1">
                  <a:solidFill>
                    <a:prstClr val="black"/>
                  </a:solidFill>
                  <a:latin typeface="+mj-ea"/>
                  <a:ea typeface="+mj-ea"/>
                </a:rPr>
                <a:t>寄存器映像</a:t>
              </a:r>
            </a:p>
          </p:txBody>
        </p:sp>
        <p:sp>
          <p:nvSpPr>
            <p:cNvPr id="177218" name="Rectangle 66">
              <a:extLst>
                <a:ext uri="{FF2B5EF4-FFF2-40B4-BE49-F238E27FC236}">
                  <a16:creationId xmlns:a16="http://schemas.microsoft.com/office/drawing/2014/main" id="{FCB5949E-B12D-4564-980E-9642D1A84C13}"/>
                </a:ext>
              </a:extLst>
            </p:cNvPr>
            <p:cNvSpPr>
              <a:spLocks noChangeArrowheads="1"/>
            </p:cNvSpPr>
            <p:nvPr/>
          </p:nvSpPr>
          <p:spPr bwMode="auto">
            <a:xfrm>
              <a:off x="2430" y="2208"/>
              <a:ext cx="1440" cy="34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mj-ea"/>
                <a:ea typeface="+mj-ea"/>
              </a:endParaRPr>
            </a:p>
          </p:txBody>
        </p:sp>
        <p:sp>
          <p:nvSpPr>
            <p:cNvPr id="177219" name="Text Box 67">
              <a:extLst>
                <a:ext uri="{FF2B5EF4-FFF2-40B4-BE49-F238E27FC236}">
                  <a16:creationId xmlns:a16="http://schemas.microsoft.com/office/drawing/2014/main" id="{0E40C09D-53E4-46A5-B4F2-95CADE3445D2}"/>
                </a:ext>
              </a:extLst>
            </p:cNvPr>
            <p:cNvSpPr txBox="1">
              <a:spLocks noChangeArrowheads="1"/>
            </p:cNvSpPr>
            <p:nvPr/>
          </p:nvSpPr>
          <p:spPr bwMode="auto">
            <a:xfrm>
              <a:off x="2524" y="2256"/>
              <a:ext cx="120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defRPr/>
              </a:pPr>
              <a:r>
                <a:rPr lang="en-US" altLang="zh-CN" sz="2000" b="1" dirty="0">
                  <a:solidFill>
                    <a:prstClr val="black"/>
                  </a:solidFill>
                  <a:latin typeface="+mj-ea"/>
                  <a:ea typeface="+mj-ea"/>
                </a:rPr>
                <a:t>   </a:t>
              </a:r>
              <a:r>
                <a:rPr lang="zh-CN" altLang="en-US" sz="2000" b="1">
                  <a:solidFill>
                    <a:prstClr val="black"/>
                  </a:solidFill>
                  <a:latin typeface="+mj-ea"/>
                  <a:ea typeface="+mj-ea"/>
                </a:rPr>
                <a:t>寄存器映像</a:t>
              </a:r>
            </a:p>
          </p:txBody>
        </p:sp>
        <p:sp>
          <p:nvSpPr>
            <p:cNvPr id="177220" name="Rectangle 68">
              <a:extLst>
                <a:ext uri="{FF2B5EF4-FFF2-40B4-BE49-F238E27FC236}">
                  <a16:creationId xmlns:a16="http://schemas.microsoft.com/office/drawing/2014/main" id="{48B44E7C-7DCE-4E25-A796-D325788D292A}"/>
                </a:ext>
              </a:extLst>
            </p:cNvPr>
            <p:cNvSpPr>
              <a:spLocks noChangeArrowheads="1"/>
            </p:cNvSpPr>
            <p:nvPr/>
          </p:nvSpPr>
          <p:spPr bwMode="auto">
            <a:xfrm>
              <a:off x="768" y="2678"/>
              <a:ext cx="3216" cy="346"/>
            </a:xfrm>
            <a:prstGeom prst="rect">
              <a:avLst/>
            </a:prstGeom>
            <a:solidFill>
              <a:schemeClr val="bg1"/>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mj-ea"/>
                <a:ea typeface="+mj-ea"/>
              </a:endParaRPr>
            </a:p>
          </p:txBody>
        </p:sp>
        <p:sp>
          <p:nvSpPr>
            <p:cNvPr id="177221" name="Text Box 69">
              <a:extLst>
                <a:ext uri="{FF2B5EF4-FFF2-40B4-BE49-F238E27FC236}">
                  <a16:creationId xmlns:a16="http://schemas.microsoft.com/office/drawing/2014/main" id="{7D74ECC7-7735-4D39-9BBC-8F9468D1BF8B}"/>
                </a:ext>
              </a:extLst>
            </p:cNvPr>
            <p:cNvSpPr txBox="1">
              <a:spLocks noChangeArrowheads="1"/>
            </p:cNvSpPr>
            <p:nvPr/>
          </p:nvSpPr>
          <p:spPr bwMode="auto">
            <a:xfrm>
              <a:off x="864" y="2726"/>
              <a:ext cx="30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457200">
                <a:spcBef>
                  <a:spcPct val="50000"/>
                </a:spcBef>
                <a:defRPr/>
              </a:pPr>
              <a:r>
                <a:rPr lang="zh-CN" altLang="en-US" sz="2000" b="1">
                  <a:solidFill>
                    <a:prstClr val="black"/>
                  </a:solidFill>
                  <a:latin typeface="+mj-ea"/>
                  <a:ea typeface="+mj-ea"/>
                </a:rPr>
                <a:t>进程代码、进程数据、进程资源</a:t>
              </a:r>
            </a:p>
          </p:txBody>
        </p:sp>
        <p:sp>
          <p:nvSpPr>
            <p:cNvPr id="177222" name="Line 70">
              <a:extLst>
                <a:ext uri="{FF2B5EF4-FFF2-40B4-BE49-F238E27FC236}">
                  <a16:creationId xmlns:a16="http://schemas.microsoft.com/office/drawing/2014/main" id="{D1DFB561-E80D-4847-A548-9085CD02D8C4}"/>
                </a:ext>
              </a:extLst>
            </p:cNvPr>
            <p:cNvSpPr>
              <a:spLocks noChangeShapeType="1"/>
            </p:cNvSpPr>
            <p:nvPr/>
          </p:nvSpPr>
          <p:spPr bwMode="auto">
            <a:xfrm flipV="1">
              <a:off x="3840" y="2304"/>
              <a:ext cx="768" cy="52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defRPr/>
              </a:pPr>
              <a:endParaRPr lang="zh-CN" altLang="en-US">
                <a:solidFill>
                  <a:prstClr val="black"/>
                </a:solidFill>
                <a:latin typeface="+mj-ea"/>
                <a:ea typeface="+mj-ea"/>
              </a:endParaRPr>
            </a:p>
          </p:txBody>
        </p:sp>
      </p:grpSp>
      <p:grpSp>
        <p:nvGrpSpPr>
          <p:cNvPr id="177232" name="Group 80">
            <a:extLst>
              <a:ext uri="{FF2B5EF4-FFF2-40B4-BE49-F238E27FC236}">
                <a16:creationId xmlns:a16="http://schemas.microsoft.com/office/drawing/2014/main" id="{FD24A1B1-AF87-4CC7-BB41-D96115E40C9F}"/>
              </a:ext>
            </a:extLst>
          </p:cNvPr>
          <p:cNvGrpSpPr>
            <a:grpSpLocks/>
          </p:cNvGrpSpPr>
          <p:nvPr/>
        </p:nvGrpSpPr>
        <p:grpSpPr bwMode="auto">
          <a:xfrm>
            <a:off x="5105400" y="1905000"/>
            <a:ext cx="4419600" cy="1371600"/>
            <a:chOff x="2256" y="1200"/>
            <a:chExt cx="2784" cy="864"/>
          </a:xfrm>
        </p:grpSpPr>
        <p:sp>
          <p:nvSpPr>
            <p:cNvPr id="177223" name="Line 71">
              <a:extLst>
                <a:ext uri="{FF2B5EF4-FFF2-40B4-BE49-F238E27FC236}">
                  <a16:creationId xmlns:a16="http://schemas.microsoft.com/office/drawing/2014/main" id="{B2FF28D1-C857-4870-89A1-FC111880B4B2}"/>
                </a:ext>
              </a:extLst>
            </p:cNvPr>
            <p:cNvSpPr>
              <a:spLocks noChangeShapeType="1"/>
            </p:cNvSpPr>
            <p:nvPr/>
          </p:nvSpPr>
          <p:spPr bwMode="auto">
            <a:xfrm flipH="1">
              <a:off x="2256" y="1440"/>
              <a:ext cx="2112" cy="62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defRPr/>
              </a:pPr>
              <a:endParaRPr lang="zh-CN" altLang="en-US">
                <a:solidFill>
                  <a:prstClr val="black"/>
                </a:solidFill>
                <a:latin typeface="+mj-ea"/>
                <a:ea typeface="+mj-ea"/>
              </a:endParaRPr>
            </a:p>
          </p:txBody>
        </p:sp>
        <p:sp>
          <p:nvSpPr>
            <p:cNvPr id="177224" name="Line 72">
              <a:extLst>
                <a:ext uri="{FF2B5EF4-FFF2-40B4-BE49-F238E27FC236}">
                  <a16:creationId xmlns:a16="http://schemas.microsoft.com/office/drawing/2014/main" id="{33DFFD9D-D7AD-452C-9361-9900F4283EE6}"/>
                </a:ext>
              </a:extLst>
            </p:cNvPr>
            <p:cNvSpPr>
              <a:spLocks noChangeShapeType="1"/>
            </p:cNvSpPr>
            <p:nvPr/>
          </p:nvSpPr>
          <p:spPr bwMode="auto">
            <a:xfrm flipH="1">
              <a:off x="3792" y="1440"/>
              <a:ext cx="576" cy="624"/>
            </a:xfrm>
            <a:prstGeom prst="line">
              <a:avLst/>
            </a:prstGeom>
            <a:noFill/>
            <a:ln w="28575">
              <a:solidFill>
                <a:srgbClr val="FF0000"/>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defRPr/>
              </a:pPr>
              <a:endParaRPr lang="zh-CN" altLang="en-US">
                <a:solidFill>
                  <a:prstClr val="black"/>
                </a:solidFill>
                <a:latin typeface="+mj-ea"/>
                <a:ea typeface="+mj-ea"/>
              </a:endParaRPr>
            </a:p>
          </p:txBody>
        </p:sp>
        <p:sp>
          <p:nvSpPr>
            <p:cNvPr id="177225" name="Rectangle 73">
              <a:extLst>
                <a:ext uri="{FF2B5EF4-FFF2-40B4-BE49-F238E27FC236}">
                  <a16:creationId xmlns:a16="http://schemas.microsoft.com/office/drawing/2014/main" id="{15E3DCBD-1E41-46C1-8C38-2D02279BC3A2}"/>
                </a:ext>
              </a:extLst>
            </p:cNvPr>
            <p:cNvSpPr>
              <a:spLocks noChangeArrowheads="1"/>
            </p:cNvSpPr>
            <p:nvPr/>
          </p:nvSpPr>
          <p:spPr bwMode="auto">
            <a:xfrm>
              <a:off x="4416" y="120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defRPr/>
              </a:pPr>
              <a:r>
                <a:rPr lang="zh-CN" altLang="en-US" sz="2400" b="1" dirty="0">
                  <a:solidFill>
                    <a:srgbClr val="FF0000"/>
                  </a:solidFill>
                  <a:latin typeface="+mj-ea"/>
                  <a:ea typeface="+mj-ea"/>
                </a:rPr>
                <a:t>线程</a:t>
              </a:r>
            </a:p>
          </p:txBody>
        </p:sp>
      </p:grpSp>
      <p:grpSp>
        <p:nvGrpSpPr>
          <p:cNvPr id="177231" name="Group 79">
            <a:extLst>
              <a:ext uri="{FF2B5EF4-FFF2-40B4-BE49-F238E27FC236}">
                <a16:creationId xmlns:a16="http://schemas.microsoft.com/office/drawing/2014/main" id="{2670F09E-F58F-4243-8534-34FD0BB32CA5}"/>
              </a:ext>
            </a:extLst>
          </p:cNvPr>
          <p:cNvGrpSpPr>
            <a:grpSpLocks/>
          </p:cNvGrpSpPr>
          <p:nvPr/>
        </p:nvGrpSpPr>
        <p:grpSpPr bwMode="auto">
          <a:xfrm>
            <a:off x="2430464" y="5943610"/>
            <a:ext cx="7170737" cy="609601"/>
            <a:chOff x="571" y="3744"/>
            <a:chExt cx="4517" cy="384"/>
          </a:xfrm>
        </p:grpSpPr>
        <p:sp>
          <p:nvSpPr>
            <p:cNvPr id="177228" name="Rectangle 76">
              <a:extLst>
                <a:ext uri="{FF2B5EF4-FFF2-40B4-BE49-F238E27FC236}">
                  <a16:creationId xmlns:a16="http://schemas.microsoft.com/office/drawing/2014/main" id="{D527F535-D4B1-461E-BB1D-2EC63619F129}"/>
                </a:ext>
              </a:extLst>
            </p:cNvPr>
            <p:cNvSpPr>
              <a:spLocks noChangeArrowheads="1"/>
            </p:cNvSpPr>
            <p:nvPr/>
          </p:nvSpPr>
          <p:spPr bwMode="auto">
            <a:xfrm>
              <a:off x="571" y="3744"/>
              <a:ext cx="451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a:solidFill>
                    <a:srgbClr val="FF0000"/>
                  </a:solidFill>
                  <a:latin typeface="+mj-ea"/>
                  <a:ea typeface="+mj-ea"/>
                </a:rPr>
                <a:t>线程</a:t>
              </a:r>
              <a:r>
                <a:rPr lang="en-US" altLang="zh-CN" sz="2400" b="1" dirty="0">
                  <a:solidFill>
                    <a:srgbClr val="FF0000"/>
                  </a:solidFill>
                  <a:latin typeface="+mj-ea"/>
                  <a:ea typeface="+mj-ea"/>
                </a:rPr>
                <a:t>: </a:t>
              </a:r>
              <a:r>
                <a:rPr lang="zh-CN" altLang="en-US" sz="2400" b="1">
                  <a:solidFill>
                    <a:srgbClr val="FF0000"/>
                  </a:solidFill>
                  <a:latin typeface="+mj-ea"/>
                  <a:ea typeface="+mj-ea"/>
                </a:rPr>
                <a:t>保留了并发的优点，避免了进程的高代价</a:t>
              </a:r>
            </a:p>
          </p:txBody>
        </p:sp>
        <p:pic>
          <p:nvPicPr>
            <p:cNvPr id="177229" name="Picture 77">
              <a:extLst>
                <a:ext uri="{FF2B5EF4-FFF2-40B4-BE49-F238E27FC236}">
                  <a16:creationId xmlns:a16="http://schemas.microsoft.com/office/drawing/2014/main" id="{CC4E0935-73C8-4C38-83D7-D1C78CA58B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6" y="3893"/>
              <a:ext cx="119" cy="121"/>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标题 1">
            <a:extLst>
              <a:ext uri="{FF2B5EF4-FFF2-40B4-BE49-F238E27FC236}">
                <a16:creationId xmlns:a16="http://schemas.microsoft.com/office/drawing/2014/main" id="{68767A1F-E571-644F-ADE6-7986960553A0}"/>
              </a:ext>
            </a:extLst>
          </p:cNvPr>
          <p:cNvSpPr txBox="1">
            <a:spLocks/>
          </p:cNvSpPr>
          <p:nvPr/>
        </p:nvSpPr>
        <p:spPr>
          <a:xfrm>
            <a:off x="9208686" y="425081"/>
            <a:ext cx="289526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2.7.1 </a:t>
            </a:r>
            <a:r>
              <a:rPr kumimoji="1" lang="zh-CN" altLang="en-US" sz="2800" dirty="0">
                <a:solidFill>
                  <a:srgbClr val="002060"/>
                </a:solidFill>
                <a:cs typeface="+mn-cs"/>
              </a:rPr>
              <a:t>线程概述</a:t>
            </a:r>
          </a:p>
        </p:txBody>
      </p:sp>
      <p:sp>
        <p:nvSpPr>
          <p:cNvPr id="38" name="标题 1">
            <a:extLst>
              <a:ext uri="{FF2B5EF4-FFF2-40B4-BE49-F238E27FC236}">
                <a16:creationId xmlns:a16="http://schemas.microsoft.com/office/drawing/2014/main" id="{968AE20D-C92D-460E-B393-668EF96EA62D}"/>
              </a:ext>
            </a:extLst>
          </p:cNvPr>
          <p:cNvSpPr txBox="1">
            <a:spLocks/>
          </p:cNvSpPr>
          <p:nvPr/>
        </p:nvSpPr>
        <p:spPr>
          <a:xfrm>
            <a:off x="1534500" y="270196"/>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smtClean="0">
                <a:solidFill>
                  <a:srgbClr val="242852"/>
                </a:solidFill>
                <a:cs typeface="+mn-cs"/>
              </a:rPr>
              <a:t>2.7 </a:t>
            </a:r>
            <a:r>
              <a:rPr kumimoji="1" lang="zh-CN" altLang="en-US" sz="320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229282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7199"/>
                                        </p:tgtEl>
                                        <p:attrNameLst>
                                          <p:attrName>style.visibility</p:attrName>
                                        </p:attrNameLst>
                                      </p:cBhvr>
                                      <p:to>
                                        <p:strVal val="visible"/>
                                      </p:to>
                                    </p:set>
                                    <p:animEffect transition="in" filter="dissolve">
                                      <p:cBhvr>
                                        <p:cTn id="7" dur="500"/>
                                        <p:tgtEl>
                                          <p:spTgt spid="1771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77202"/>
                                        </p:tgtEl>
                                        <p:attrNameLst>
                                          <p:attrName>style.visibility</p:attrName>
                                        </p:attrNameLst>
                                      </p:cBhvr>
                                      <p:to>
                                        <p:strVal val="visible"/>
                                      </p:to>
                                    </p:set>
                                    <p:animEffect transition="in" filter="dissolve">
                                      <p:cBhvr>
                                        <p:cTn id="12" dur="500"/>
                                        <p:tgtEl>
                                          <p:spTgt spid="177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7205"/>
                                        </p:tgtEl>
                                        <p:attrNameLst>
                                          <p:attrName>style.visibility</p:attrName>
                                        </p:attrNameLst>
                                      </p:cBhvr>
                                      <p:to>
                                        <p:strVal val="visible"/>
                                      </p:to>
                                    </p:set>
                                    <p:animEffect transition="in" filter="dissolve">
                                      <p:cBhvr>
                                        <p:cTn id="17" dur="500"/>
                                        <p:tgtEl>
                                          <p:spTgt spid="1772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77232"/>
                                        </p:tgtEl>
                                        <p:attrNameLst>
                                          <p:attrName>style.visibility</p:attrName>
                                        </p:attrNameLst>
                                      </p:cBhvr>
                                      <p:to>
                                        <p:strVal val="visible"/>
                                      </p:to>
                                    </p:set>
                                    <p:animEffect transition="in" filter="dissolve">
                                      <p:cBhvr>
                                        <p:cTn id="22" dur="500"/>
                                        <p:tgtEl>
                                          <p:spTgt spid="1772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7231"/>
                                        </p:tgtEl>
                                        <p:attrNameLst>
                                          <p:attrName>style.visibility</p:attrName>
                                        </p:attrNameLst>
                                      </p:cBhvr>
                                      <p:to>
                                        <p:strVal val="visible"/>
                                      </p:to>
                                    </p:set>
                                    <p:animEffect transition="in" filter="dissolve">
                                      <p:cBhvr>
                                        <p:cTn id="27" dur="500"/>
                                        <p:tgtEl>
                                          <p:spTgt spid="177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5ECA95F2-7F90-4A28-8223-333FB37D6F69}"/>
              </a:ext>
            </a:extLst>
          </p:cNvPr>
          <p:cNvSpPr>
            <a:spLocks noGrp="1" noChangeArrowheads="1"/>
          </p:cNvSpPr>
          <p:nvPr>
            <p:ph type="title"/>
          </p:nvPr>
        </p:nvSpPr>
        <p:spPr>
          <a:xfrm>
            <a:off x="1905000" y="304801"/>
            <a:ext cx="8763000" cy="676275"/>
          </a:xfrm>
        </p:spPr>
        <p:txBody>
          <a:bodyPr/>
          <a:lstStyle/>
          <a:p>
            <a:r>
              <a:rPr lang="zh-CN" altLang="en-US">
                <a:latin typeface="Microsoft YaHei" panose="020B0503020204020204" pitchFamily="34" charset="-122"/>
                <a:ea typeface="Microsoft YaHei" panose="020B0503020204020204" pitchFamily="34" charset="-122"/>
              </a:rPr>
              <a:t>多个执行序列</a:t>
            </a:r>
            <a:r>
              <a:rPr lang="en-US" altLang="zh-CN">
                <a:latin typeface="Microsoft YaHei" panose="020B0503020204020204" pitchFamily="34" charset="-122"/>
                <a:ea typeface="Microsoft YaHei" panose="020B0503020204020204" pitchFamily="34" charset="-122"/>
              </a:rPr>
              <a:t>+</a:t>
            </a:r>
            <a:r>
              <a:rPr lang="zh-CN" altLang="en-US">
                <a:latin typeface="Microsoft YaHei" panose="020B0503020204020204" pitchFamily="34" charset="-122"/>
                <a:ea typeface="Microsoft YaHei" panose="020B0503020204020204" pitchFamily="34" charset="-122"/>
              </a:rPr>
              <a:t>一个地址空间是否实用</a:t>
            </a:r>
            <a:r>
              <a:rPr lang="en-US" altLang="zh-CN">
                <a:latin typeface="Microsoft YaHei" panose="020B0503020204020204" pitchFamily="34" charset="-122"/>
                <a:ea typeface="Microsoft YaHei" panose="020B0503020204020204" pitchFamily="34" charset="-122"/>
              </a:rPr>
              <a:t>?</a:t>
            </a:r>
          </a:p>
        </p:txBody>
      </p:sp>
      <p:sp>
        <p:nvSpPr>
          <p:cNvPr id="162828" name="Rectangle 12">
            <a:extLst>
              <a:ext uri="{FF2B5EF4-FFF2-40B4-BE49-F238E27FC236}">
                <a16:creationId xmlns:a16="http://schemas.microsoft.com/office/drawing/2014/main" id="{63E3FE98-485A-4FCB-8BFE-A296C1890D4B}"/>
              </a:ext>
            </a:extLst>
          </p:cNvPr>
          <p:cNvSpPr>
            <a:spLocks noChangeArrowheads="1"/>
          </p:cNvSpPr>
          <p:nvPr/>
        </p:nvSpPr>
        <p:spPr bwMode="auto">
          <a:xfrm>
            <a:off x="2209801" y="4392614"/>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sz="2400" dirty="0">
                <a:solidFill>
                  <a:srgbClr val="FF0000"/>
                </a:solidFill>
                <a:latin typeface="Microsoft YaHei" panose="020B0503020204020204" pitchFamily="34" charset="-122"/>
                <a:ea typeface="Microsoft YaHei" panose="020B0503020204020204" pitchFamily="34" charset="-122"/>
              </a:rPr>
              <a:t>这些线程共用一个地址空间吗</a:t>
            </a:r>
            <a:r>
              <a:rPr lang="en-US" altLang="zh-CN" sz="2400" dirty="0">
                <a:solidFill>
                  <a:srgbClr val="FF0000"/>
                </a:solidFill>
                <a:latin typeface="Microsoft YaHei" panose="020B0503020204020204" pitchFamily="34" charset="-122"/>
                <a:ea typeface="Microsoft YaHei" panose="020B0503020204020204" pitchFamily="34" charset="-122"/>
              </a:rPr>
              <a:t>?</a:t>
            </a:r>
          </a:p>
        </p:txBody>
      </p:sp>
      <p:sp>
        <p:nvSpPr>
          <p:cNvPr id="162844" name="Rectangle 28">
            <a:extLst>
              <a:ext uri="{FF2B5EF4-FFF2-40B4-BE49-F238E27FC236}">
                <a16:creationId xmlns:a16="http://schemas.microsoft.com/office/drawing/2014/main" id="{1C15719A-DE50-4DDE-829A-FCB991BCDCBC}"/>
              </a:ext>
            </a:extLst>
          </p:cNvPr>
          <p:cNvSpPr>
            <a:spLocks noChangeArrowheads="1"/>
          </p:cNvSpPr>
          <p:nvPr/>
        </p:nvSpPr>
        <p:spPr bwMode="auto">
          <a:xfrm>
            <a:off x="2136776" y="1268414"/>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sz="2400" dirty="0">
                <a:solidFill>
                  <a:srgbClr val="FF0000"/>
                </a:solidFill>
                <a:latin typeface="Microsoft YaHei" panose="020B0503020204020204" pitchFamily="34" charset="-122"/>
                <a:ea typeface="Microsoft YaHei" panose="020B0503020204020204" pitchFamily="34" charset="-122"/>
              </a:rPr>
              <a:t>一个网页浏览器</a:t>
            </a:r>
            <a:endParaRPr lang="zh-CN" altLang="zh-CN" sz="2400" dirty="0">
              <a:solidFill>
                <a:srgbClr val="FF0000"/>
              </a:solidFill>
              <a:latin typeface="Microsoft YaHei" panose="020B0503020204020204" pitchFamily="34" charset="-122"/>
              <a:ea typeface="Microsoft YaHei" panose="020B0503020204020204" pitchFamily="34" charset="-122"/>
              <a:sym typeface="Symbol" panose="05050102010706020507" pitchFamily="18" charset="2"/>
            </a:endParaRPr>
          </a:p>
        </p:txBody>
      </p:sp>
      <p:grpSp>
        <p:nvGrpSpPr>
          <p:cNvPr id="162845" name="Group 29">
            <a:extLst>
              <a:ext uri="{FF2B5EF4-FFF2-40B4-BE49-F238E27FC236}">
                <a16:creationId xmlns:a16="http://schemas.microsoft.com/office/drawing/2014/main" id="{136D7648-5EEE-4316-965F-339E6903835E}"/>
              </a:ext>
            </a:extLst>
          </p:cNvPr>
          <p:cNvGrpSpPr>
            <a:grpSpLocks/>
          </p:cNvGrpSpPr>
          <p:nvPr/>
        </p:nvGrpSpPr>
        <p:grpSpPr bwMode="auto">
          <a:xfrm>
            <a:off x="2438400" y="1911356"/>
            <a:ext cx="6256338" cy="609601"/>
            <a:chOff x="523" y="1876"/>
            <a:chExt cx="3941" cy="384"/>
          </a:xfrm>
        </p:grpSpPr>
        <p:sp>
          <p:nvSpPr>
            <p:cNvPr id="162846" name="Rectangle 30">
              <a:extLst>
                <a:ext uri="{FF2B5EF4-FFF2-40B4-BE49-F238E27FC236}">
                  <a16:creationId xmlns:a16="http://schemas.microsoft.com/office/drawing/2014/main" id="{4623097C-5639-4A8C-B143-6395FED8CCB4}"/>
                </a:ext>
              </a:extLst>
            </p:cNvPr>
            <p:cNvSpPr>
              <a:spLocks noChangeArrowheads="1"/>
            </p:cNvSpPr>
            <p:nvPr/>
          </p:nvSpPr>
          <p:spPr bwMode="auto">
            <a:xfrm>
              <a:off x="523" y="1876"/>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a:solidFill>
                    <a:prstClr val="black"/>
                  </a:solidFill>
                  <a:latin typeface="Microsoft YaHei" panose="020B0503020204020204" pitchFamily="34" charset="-122"/>
                  <a:ea typeface="Microsoft YaHei" panose="020B0503020204020204" pitchFamily="34" charset="-122"/>
                </a:rPr>
                <a:t>一个线程用来从服务器接收数据</a:t>
              </a:r>
              <a:endParaRPr lang="zh-CN" altLang="en-US" sz="2400" b="1">
                <a:solidFill>
                  <a:srgbClr val="FF0000"/>
                </a:solidFill>
                <a:latin typeface="Microsoft YaHei" panose="020B0503020204020204" pitchFamily="34" charset="-122"/>
                <a:ea typeface="Microsoft YaHei" panose="020B0503020204020204" pitchFamily="34" charset="-122"/>
              </a:endParaRPr>
            </a:p>
          </p:txBody>
        </p:sp>
        <p:pic>
          <p:nvPicPr>
            <p:cNvPr id="162847" name="Picture 31">
              <a:extLst>
                <a:ext uri="{FF2B5EF4-FFF2-40B4-BE49-F238E27FC236}">
                  <a16:creationId xmlns:a16="http://schemas.microsoft.com/office/drawing/2014/main" id="{B1B9DBC2-85B6-451D-9EC4-2A194404E8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2851" name="Group 35">
            <a:extLst>
              <a:ext uri="{FF2B5EF4-FFF2-40B4-BE49-F238E27FC236}">
                <a16:creationId xmlns:a16="http://schemas.microsoft.com/office/drawing/2014/main" id="{FC006F65-BB19-4CB3-9B3D-DA37C6320C67}"/>
              </a:ext>
            </a:extLst>
          </p:cNvPr>
          <p:cNvGrpSpPr>
            <a:grpSpLocks/>
          </p:cNvGrpSpPr>
          <p:nvPr/>
        </p:nvGrpSpPr>
        <p:grpSpPr bwMode="auto">
          <a:xfrm>
            <a:off x="2438400" y="2978156"/>
            <a:ext cx="6256338" cy="609601"/>
            <a:chOff x="523" y="1876"/>
            <a:chExt cx="3941" cy="384"/>
          </a:xfrm>
        </p:grpSpPr>
        <p:sp>
          <p:nvSpPr>
            <p:cNvPr id="162852" name="Rectangle 36">
              <a:extLst>
                <a:ext uri="{FF2B5EF4-FFF2-40B4-BE49-F238E27FC236}">
                  <a16:creationId xmlns:a16="http://schemas.microsoft.com/office/drawing/2014/main" id="{3CCA9015-7965-442B-A5AA-82261E82D71C}"/>
                </a:ext>
              </a:extLst>
            </p:cNvPr>
            <p:cNvSpPr>
              <a:spLocks noChangeArrowheads="1"/>
            </p:cNvSpPr>
            <p:nvPr/>
          </p:nvSpPr>
          <p:spPr bwMode="auto">
            <a:xfrm>
              <a:off x="523" y="1876"/>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dirty="0">
                  <a:solidFill>
                    <a:prstClr val="black"/>
                  </a:solidFill>
                  <a:latin typeface="Microsoft YaHei" panose="020B0503020204020204" pitchFamily="34" charset="-122"/>
                  <a:ea typeface="Microsoft YaHei" panose="020B0503020204020204" pitchFamily="34" charset="-122"/>
                </a:rPr>
                <a:t>一个线程用来处理图片</a:t>
              </a:r>
              <a:r>
                <a:rPr lang="en-US" altLang="zh-CN" sz="2400" b="1" dirty="0">
                  <a:solidFill>
                    <a:prstClr val="black"/>
                  </a:solidFill>
                  <a:latin typeface="Microsoft YaHei" panose="020B0503020204020204" pitchFamily="34" charset="-122"/>
                  <a:ea typeface="Microsoft YaHei" panose="020B0503020204020204" pitchFamily="34" charset="-122"/>
                </a:rPr>
                <a:t>(</a:t>
              </a:r>
              <a:r>
                <a:rPr lang="zh-CN" altLang="en-US" sz="2400" b="1" dirty="0">
                  <a:solidFill>
                    <a:prstClr val="black"/>
                  </a:solidFill>
                  <a:latin typeface="Microsoft YaHei" panose="020B0503020204020204" pitchFamily="34" charset="-122"/>
                  <a:ea typeface="Microsoft YaHei" panose="020B0503020204020204" pitchFamily="34" charset="-122"/>
                </a:rPr>
                <a:t>如解压缩</a:t>
              </a:r>
              <a:r>
                <a:rPr lang="en-US" altLang="zh-CN" sz="2400" b="1" dirty="0">
                  <a:solidFill>
                    <a:prstClr val="black"/>
                  </a:solidFill>
                  <a:latin typeface="Microsoft YaHei" panose="020B0503020204020204" pitchFamily="34" charset="-122"/>
                  <a:ea typeface="Microsoft YaHei" panose="020B0503020204020204" pitchFamily="34" charset="-122"/>
                </a:rPr>
                <a:t>)</a:t>
              </a:r>
              <a:endParaRPr lang="en-US" altLang="zh-CN" sz="2400" b="1" dirty="0">
                <a:solidFill>
                  <a:srgbClr val="FF0000"/>
                </a:solidFill>
                <a:latin typeface="Microsoft YaHei" panose="020B0503020204020204" pitchFamily="34" charset="-122"/>
                <a:ea typeface="Microsoft YaHei" panose="020B0503020204020204" pitchFamily="34" charset="-122"/>
              </a:endParaRPr>
            </a:p>
          </p:txBody>
        </p:sp>
        <p:pic>
          <p:nvPicPr>
            <p:cNvPr id="162853" name="Picture 37">
              <a:extLst>
                <a:ext uri="{FF2B5EF4-FFF2-40B4-BE49-F238E27FC236}">
                  <a16:creationId xmlns:a16="http://schemas.microsoft.com/office/drawing/2014/main" id="{644A631A-8C21-4F19-BDEC-7E6460BBD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2854" name="Group 38">
            <a:extLst>
              <a:ext uri="{FF2B5EF4-FFF2-40B4-BE49-F238E27FC236}">
                <a16:creationId xmlns:a16="http://schemas.microsoft.com/office/drawing/2014/main" id="{579A5923-9292-481A-8450-F55373C452B9}"/>
              </a:ext>
            </a:extLst>
          </p:cNvPr>
          <p:cNvGrpSpPr>
            <a:grpSpLocks/>
          </p:cNvGrpSpPr>
          <p:nvPr/>
        </p:nvGrpSpPr>
        <p:grpSpPr bwMode="auto">
          <a:xfrm>
            <a:off x="2438400" y="2438406"/>
            <a:ext cx="6256338" cy="609601"/>
            <a:chOff x="523" y="1876"/>
            <a:chExt cx="3941" cy="384"/>
          </a:xfrm>
        </p:grpSpPr>
        <p:sp>
          <p:nvSpPr>
            <p:cNvPr id="162855" name="Rectangle 39">
              <a:extLst>
                <a:ext uri="{FF2B5EF4-FFF2-40B4-BE49-F238E27FC236}">
                  <a16:creationId xmlns:a16="http://schemas.microsoft.com/office/drawing/2014/main" id="{60958BBC-F087-4288-96A2-FB7060413880}"/>
                </a:ext>
              </a:extLst>
            </p:cNvPr>
            <p:cNvSpPr>
              <a:spLocks noChangeArrowheads="1"/>
            </p:cNvSpPr>
            <p:nvPr/>
          </p:nvSpPr>
          <p:spPr bwMode="auto">
            <a:xfrm>
              <a:off x="523" y="1876"/>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a:solidFill>
                    <a:prstClr val="black"/>
                  </a:solidFill>
                  <a:latin typeface="Microsoft YaHei" panose="020B0503020204020204" pitchFamily="34" charset="-122"/>
                  <a:ea typeface="Microsoft YaHei" panose="020B0503020204020204" pitchFamily="34" charset="-122"/>
                </a:rPr>
                <a:t>一个线程用来显示文本</a:t>
              </a:r>
              <a:endParaRPr lang="zh-CN" altLang="en-US" sz="2400" b="1">
                <a:solidFill>
                  <a:srgbClr val="FF0000"/>
                </a:solidFill>
                <a:latin typeface="Microsoft YaHei" panose="020B0503020204020204" pitchFamily="34" charset="-122"/>
                <a:ea typeface="Microsoft YaHei" panose="020B0503020204020204" pitchFamily="34" charset="-122"/>
              </a:endParaRPr>
            </a:p>
          </p:txBody>
        </p:sp>
        <p:pic>
          <p:nvPicPr>
            <p:cNvPr id="162856" name="Picture 40">
              <a:extLst>
                <a:ext uri="{FF2B5EF4-FFF2-40B4-BE49-F238E27FC236}">
                  <a16:creationId xmlns:a16="http://schemas.microsoft.com/office/drawing/2014/main" id="{060919DE-41C9-4602-B5B0-BAFC67AE4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2857" name="Group 41">
            <a:extLst>
              <a:ext uri="{FF2B5EF4-FFF2-40B4-BE49-F238E27FC236}">
                <a16:creationId xmlns:a16="http://schemas.microsoft.com/office/drawing/2014/main" id="{4DB59EB3-16A3-4241-935B-D805B9934188}"/>
              </a:ext>
            </a:extLst>
          </p:cNvPr>
          <p:cNvGrpSpPr>
            <a:grpSpLocks/>
          </p:cNvGrpSpPr>
          <p:nvPr/>
        </p:nvGrpSpPr>
        <p:grpSpPr bwMode="auto">
          <a:xfrm>
            <a:off x="2438400" y="3581406"/>
            <a:ext cx="6256338" cy="609601"/>
            <a:chOff x="523" y="1876"/>
            <a:chExt cx="3941" cy="384"/>
          </a:xfrm>
        </p:grpSpPr>
        <p:sp>
          <p:nvSpPr>
            <p:cNvPr id="162858" name="Rectangle 42">
              <a:extLst>
                <a:ext uri="{FF2B5EF4-FFF2-40B4-BE49-F238E27FC236}">
                  <a16:creationId xmlns:a16="http://schemas.microsoft.com/office/drawing/2014/main" id="{4BD51EC2-99C5-4FDB-A89D-8DF2398099D8}"/>
                </a:ext>
              </a:extLst>
            </p:cNvPr>
            <p:cNvSpPr>
              <a:spLocks noChangeArrowheads="1"/>
            </p:cNvSpPr>
            <p:nvPr/>
          </p:nvSpPr>
          <p:spPr bwMode="auto">
            <a:xfrm>
              <a:off x="523" y="1876"/>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a:solidFill>
                    <a:prstClr val="black"/>
                  </a:solidFill>
                  <a:latin typeface="Microsoft YaHei" panose="020B0503020204020204" pitchFamily="34" charset="-122"/>
                  <a:ea typeface="Microsoft YaHei" panose="020B0503020204020204" pitchFamily="34" charset="-122"/>
                </a:rPr>
                <a:t>一个线程用来显示图片</a:t>
              </a:r>
              <a:endParaRPr lang="zh-CN" altLang="en-US" sz="2400" b="1">
                <a:solidFill>
                  <a:srgbClr val="FF0000"/>
                </a:solidFill>
                <a:latin typeface="Microsoft YaHei" panose="020B0503020204020204" pitchFamily="34" charset="-122"/>
                <a:ea typeface="Microsoft YaHei" panose="020B0503020204020204" pitchFamily="34" charset="-122"/>
              </a:endParaRPr>
            </a:p>
          </p:txBody>
        </p:sp>
        <p:pic>
          <p:nvPicPr>
            <p:cNvPr id="162859" name="Picture 43">
              <a:extLst>
                <a:ext uri="{FF2B5EF4-FFF2-40B4-BE49-F238E27FC236}">
                  <a16:creationId xmlns:a16="http://schemas.microsoft.com/office/drawing/2014/main" id="{CA727FC9-BEF2-4934-928B-553369C56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2860" name="Group 44">
            <a:extLst>
              <a:ext uri="{FF2B5EF4-FFF2-40B4-BE49-F238E27FC236}">
                <a16:creationId xmlns:a16="http://schemas.microsoft.com/office/drawing/2014/main" id="{28E7C1B9-8E2E-419F-86BE-60B10C56F932}"/>
              </a:ext>
            </a:extLst>
          </p:cNvPr>
          <p:cNvGrpSpPr>
            <a:grpSpLocks/>
          </p:cNvGrpSpPr>
          <p:nvPr/>
        </p:nvGrpSpPr>
        <p:grpSpPr bwMode="auto">
          <a:xfrm>
            <a:off x="2438400" y="4965706"/>
            <a:ext cx="6256338" cy="609601"/>
            <a:chOff x="523" y="1876"/>
            <a:chExt cx="3941" cy="384"/>
          </a:xfrm>
        </p:grpSpPr>
        <p:sp>
          <p:nvSpPr>
            <p:cNvPr id="162861" name="Rectangle 45">
              <a:extLst>
                <a:ext uri="{FF2B5EF4-FFF2-40B4-BE49-F238E27FC236}">
                  <a16:creationId xmlns:a16="http://schemas.microsoft.com/office/drawing/2014/main" id="{AF3C457E-DCE5-4E11-A7E8-592FF686A262}"/>
                </a:ext>
              </a:extLst>
            </p:cNvPr>
            <p:cNvSpPr>
              <a:spLocks noChangeArrowheads="1"/>
            </p:cNvSpPr>
            <p:nvPr/>
          </p:nvSpPr>
          <p:spPr bwMode="auto">
            <a:xfrm>
              <a:off x="523" y="1876"/>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a:solidFill>
                    <a:prstClr val="black"/>
                  </a:solidFill>
                  <a:latin typeface="Microsoft YaHei" panose="020B0503020204020204" pitchFamily="34" charset="-122"/>
                  <a:ea typeface="Microsoft YaHei" panose="020B0503020204020204" pitchFamily="34" charset="-122"/>
                </a:rPr>
                <a:t>同一个服务器建立连接并接收数据</a:t>
              </a:r>
              <a:endParaRPr lang="zh-CN" altLang="en-US" sz="2400" b="1">
                <a:solidFill>
                  <a:srgbClr val="FF0000"/>
                </a:solidFill>
                <a:latin typeface="Microsoft YaHei" panose="020B0503020204020204" pitchFamily="34" charset="-122"/>
                <a:ea typeface="Microsoft YaHei" panose="020B0503020204020204" pitchFamily="34" charset="-122"/>
              </a:endParaRPr>
            </a:p>
          </p:txBody>
        </p:sp>
        <p:pic>
          <p:nvPicPr>
            <p:cNvPr id="162862" name="Picture 46">
              <a:extLst>
                <a:ext uri="{FF2B5EF4-FFF2-40B4-BE49-F238E27FC236}">
                  <a16:creationId xmlns:a16="http://schemas.microsoft.com/office/drawing/2014/main" id="{D3CDD039-B912-4BBA-AEFA-A52657AC79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2863" name="Group 47">
            <a:extLst>
              <a:ext uri="{FF2B5EF4-FFF2-40B4-BE49-F238E27FC236}">
                <a16:creationId xmlns:a16="http://schemas.microsoft.com/office/drawing/2014/main" id="{74396FA5-10AD-4521-A900-A51072AAE7B9}"/>
              </a:ext>
            </a:extLst>
          </p:cNvPr>
          <p:cNvGrpSpPr>
            <a:grpSpLocks/>
          </p:cNvGrpSpPr>
          <p:nvPr/>
        </p:nvGrpSpPr>
        <p:grpSpPr bwMode="auto">
          <a:xfrm>
            <a:off x="2430464" y="5562606"/>
            <a:ext cx="6256337" cy="609601"/>
            <a:chOff x="523" y="1876"/>
            <a:chExt cx="3941" cy="384"/>
          </a:xfrm>
        </p:grpSpPr>
        <p:sp>
          <p:nvSpPr>
            <p:cNvPr id="162864" name="Rectangle 48">
              <a:extLst>
                <a:ext uri="{FF2B5EF4-FFF2-40B4-BE49-F238E27FC236}">
                  <a16:creationId xmlns:a16="http://schemas.microsoft.com/office/drawing/2014/main" id="{92D0D57E-C85E-4EA0-AB46-42B90CA689BF}"/>
                </a:ext>
              </a:extLst>
            </p:cNvPr>
            <p:cNvSpPr>
              <a:spLocks noChangeArrowheads="1"/>
            </p:cNvSpPr>
            <p:nvPr/>
          </p:nvSpPr>
          <p:spPr bwMode="auto">
            <a:xfrm>
              <a:off x="523" y="1876"/>
              <a:ext cx="394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a:solidFill>
                    <a:prstClr val="black"/>
                  </a:solidFill>
                  <a:latin typeface="Microsoft YaHei" panose="020B0503020204020204" pitchFamily="34" charset="-122"/>
                  <a:ea typeface="Microsoft YaHei" panose="020B0503020204020204" pitchFamily="34" charset="-122"/>
                </a:rPr>
                <a:t>所有的文本、图片都显示在一个屏幕上</a:t>
              </a:r>
              <a:endParaRPr lang="zh-CN" altLang="en-US" sz="2400" b="1">
                <a:solidFill>
                  <a:srgbClr val="FF0000"/>
                </a:solidFill>
                <a:latin typeface="Microsoft YaHei" panose="020B0503020204020204" pitchFamily="34" charset="-122"/>
                <a:ea typeface="Microsoft YaHei" panose="020B0503020204020204" pitchFamily="34" charset="-122"/>
              </a:endParaRPr>
            </a:p>
          </p:txBody>
        </p:sp>
        <p:pic>
          <p:nvPicPr>
            <p:cNvPr id="162865" name="Picture 49">
              <a:extLst>
                <a:ext uri="{FF2B5EF4-FFF2-40B4-BE49-F238E27FC236}">
                  <a16:creationId xmlns:a16="http://schemas.microsoft.com/office/drawing/2014/main" id="{9BB1148B-DACD-4376-AD5F-AF87A6A64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 y="2025"/>
              <a:ext cx="119" cy="121"/>
            </a:xfrm>
            <a:prstGeom prst="rect">
              <a:avLst/>
            </a:prstGeom>
            <a:noFill/>
            <a:extLst>
              <a:ext uri="{909E8E84-426E-40DD-AFC4-6F175D3DCCD1}">
                <a14:hiddenFill xmlns:a14="http://schemas.microsoft.com/office/drawing/2010/main">
                  <a:solidFill>
                    <a:srgbClr val="FFFFFF"/>
                  </a:solidFill>
                </a14:hiddenFill>
              </a:ext>
            </a:extLst>
          </p:spPr>
        </p:pic>
      </p:grpSp>
      <p:pic>
        <p:nvPicPr>
          <p:cNvPr id="162866" name="Picture 50">
            <a:extLst>
              <a:ext uri="{FF2B5EF4-FFF2-40B4-BE49-F238E27FC236}">
                <a16:creationId xmlns:a16="http://schemas.microsoft.com/office/drawing/2014/main" id="{357C42D5-BAFA-45AD-A045-0E9D0E89B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155700"/>
            <a:ext cx="2971800" cy="1892300"/>
          </a:xfrm>
          <a:prstGeom prst="rect">
            <a:avLst/>
          </a:prstGeom>
          <a:noFill/>
          <a:extLst>
            <a:ext uri="{909E8E84-426E-40DD-AFC4-6F175D3DCCD1}">
              <a14:hiddenFill xmlns:a14="http://schemas.microsoft.com/office/drawing/2010/main">
                <a:solidFill>
                  <a:srgbClr val="FFFFFF"/>
                </a:solidFill>
              </a14:hiddenFill>
            </a:ext>
          </a:extLst>
        </p:spPr>
      </p:pic>
      <p:pic>
        <p:nvPicPr>
          <p:cNvPr id="162867" name="Picture 51">
            <a:extLst>
              <a:ext uri="{FF2B5EF4-FFF2-40B4-BE49-F238E27FC236}">
                <a16:creationId xmlns:a16="http://schemas.microsoft.com/office/drawing/2014/main" id="{EEFDDC58-DEB4-40CF-8F69-58E166402C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0" y="3657600"/>
            <a:ext cx="2971800" cy="1924050"/>
          </a:xfrm>
          <a:prstGeom prst="rect">
            <a:avLst/>
          </a:prstGeom>
          <a:noFill/>
          <a:extLst>
            <a:ext uri="{909E8E84-426E-40DD-AFC4-6F175D3DCCD1}">
              <a14:hiddenFill xmlns:a14="http://schemas.microsoft.com/office/drawing/2010/main">
                <a:solidFill>
                  <a:srgbClr val="FFFFFF"/>
                </a:solidFill>
              </a14:hiddenFill>
            </a:ext>
          </a:extLst>
        </p:spPr>
      </p:pic>
      <p:sp>
        <p:nvSpPr>
          <p:cNvPr id="162868" name="AutoShape 52">
            <a:extLst>
              <a:ext uri="{FF2B5EF4-FFF2-40B4-BE49-F238E27FC236}">
                <a16:creationId xmlns:a16="http://schemas.microsoft.com/office/drawing/2014/main" id="{BE241061-EAFD-4BCE-BE1A-57D28FA270DE}"/>
              </a:ext>
            </a:extLst>
          </p:cNvPr>
          <p:cNvSpPr>
            <a:spLocks noChangeArrowheads="1"/>
          </p:cNvSpPr>
          <p:nvPr/>
        </p:nvSpPr>
        <p:spPr bwMode="auto">
          <a:xfrm rot="16200000" flipH="1">
            <a:off x="9010650" y="3295650"/>
            <a:ext cx="495300" cy="76200"/>
          </a:xfrm>
          <a:prstGeom prst="rightArrow">
            <a:avLst>
              <a:gd name="adj1" fmla="val 50000"/>
              <a:gd name="adj2" fmla="val 1625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59044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2844"/>
                                        </p:tgtEl>
                                        <p:attrNameLst>
                                          <p:attrName>style.visibility</p:attrName>
                                        </p:attrNameLst>
                                      </p:cBhvr>
                                      <p:to>
                                        <p:strVal val="visible"/>
                                      </p:to>
                                    </p:set>
                                    <p:animEffect transition="in" filter="dissolve">
                                      <p:cBhvr>
                                        <p:cTn id="7" dur="500"/>
                                        <p:tgtEl>
                                          <p:spTgt spid="162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62845"/>
                                        </p:tgtEl>
                                        <p:attrNameLst>
                                          <p:attrName>style.visibility</p:attrName>
                                        </p:attrNameLst>
                                      </p:cBhvr>
                                      <p:to>
                                        <p:strVal val="visible"/>
                                      </p:to>
                                    </p:set>
                                    <p:animEffect transition="in" filter="dissolve">
                                      <p:cBhvr>
                                        <p:cTn id="12" dur="500"/>
                                        <p:tgtEl>
                                          <p:spTgt spid="162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2854"/>
                                        </p:tgtEl>
                                        <p:attrNameLst>
                                          <p:attrName>style.visibility</p:attrName>
                                        </p:attrNameLst>
                                      </p:cBhvr>
                                      <p:to>
                                        <p:strVal val="visible"/>
                                      </p:to>
                                    </p:set>
                                    <p:animEffect transition="in" filter="dissolve">
                                      <p:cBhvr>
                                        <p:cTn id="17" dur="500"/>
                                        <p:tgtEl>
                                          <p:spTgt spid="1628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62851"/>
                                        </p:tgtEl>
                                        <p:attrNameLst>
                                          <p:attrName>style.visibility</p:attrName>
                                        </p:attrNameLst>
                                      </p:cBhvr>
                                      <p:to>
                                        <p:strVal val="visible"/>
                                      </p:to>
                                    </p:set>
                                    <p:animEffect transition="in" filter="dissolve">
                                      <p:cBhvr>
                                        <p:cTn id="22" dur="500"/>
                                        <p:tgtEl>
                                          <p:spTgt spid="1628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62857"/>
                                        </p:tgtEl>
                                        <p:attrNameLst>
                                          <p:attrName>style.visibility</p:attrName>
                                        </p:attrNameLst>
                                      </p:cBhvr>
                                      <p:to>
                                        <p:strVal val="visible"/>
                                      </p:to>
                                    </p:set>
                                    <p:animEffect transition="in" filter="dissolve">
                                      <p:cBhvr>
                                        <p:cTn id="27" dur="500"/>
                                        <p:tgtEl>
                                          <p:spTgt spid="1628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62828">
                                            <p:txEl>
                                              <p:pRg st="0" end="0"/>
                                            </p:txEl>
                                          </p:spTgt>
                                        </p:tgtEl>
                                        <p:attrNameLst>
                                          <p:attrName>style.visibility</p:attrName>
                                        </p:attrNameLst>
                                      </p:cBhvr>
                                      <p:to>
                                        <p:strVal val="visible"/>
                                      </p:to>
                                    </p:set>
                                    <p:animEffect transition="in" filter="dissolve">
                                      <p:cBhvr>
                                        <p:cTn id="32" dur="500"/>
                                        <p:tgtEl>
                                          <p:spTgt spid="16282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62860"/>
                                        </p:tgtEl>
                                        <p:attrNameLst>
                                          <p:attrName>style.visibility</p:attrName>
                                        </p:attrNameLst>
                                      </p:cBhvr>
                                      <p:to>
                                        <p:strVal val="visible"/>
                                      </p:to>
                                    </p:set>
                                    <p:animEffect transition="in" filter="dissolve">
                                      <p:cBhvr>
                                        <p:cTn id="37" dur="500"/>
                                        <p:tgtEl>
                                          <p:spTgt spid="1628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62863"/>
                                        </p:tgtEl>
                                        <p:attrNameLst>
                                          <p:attrName>style.visibility</p:attrName>
                                        </p:attrNameLst>
                                      </p:cBhvr>
                                      <p:to>
                                        <p:strVal val="visible"/>
                                      </p:to>
                                    </p:set>
                                    <p:animEffect transition="in" filter="dissolve">
                                      <p:cBhvr>
                                        <p:cTn id="42" dur="500"/>
                                        <p:tgtEl>
                                          <p:spTgt spid="162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8" grpId="0" build="p"/>
      <p:bldP spid="162844"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1755859-BFAB-4169-A75B-3D2FCA1475B3}"/>
              </a:ext>
            </a:extLst>
          </p:cNvPr>
          <p:cNvSpPr>
            <a:spLocks noGrp="1" noChangeArrowheads="1"/>
          </p:cNvSpPr>
          <p:nvPr>
            <p:ph type="title"/>
          </p:nvPr>
        </p:nvSpPr>
        <p:spPr>
          <a:xfrm>
            <a:off x="1249288" y="1131025"/>
            <a:ext cx="2604369" cy="549275"/>
          </a:xfrm>
        </p:spPr>
        <p:txBody>
          <a:bodyPr anchor="ctr"/>
          <a:lstStyle/>
          <a:p>
            <a:pPr algn="l">
              <a:defRPr/>
            </a:pPr>
            <a:r>
              <a:rPr lang="zh-CN" altLang="en-US" dirty="0"/>
              <a:t>创建进程和线程</a:t>
            </a:r>
            <a:endParaRPr lang="zh-CN" dirty="0"/>
          </a:p>
        </p:txBody>
      </p:sp>
      <p:sp>
        <p:nvSpPr>
          <p:cNvPr id="152578" name="灯片编号占位符 5">
            <a:extLst>
              <a:ext uri="{FF2B5EF4-FFF2-40B4-BE49-F238E27FC236}">
                <a16:creationId xmlns:a16="http://schemas.microsoft.com/office/drawing/2014/main" id="{12283B5C-109E-40B1-9F47-BBBE88AEBE6E}"/>
              </a:ext>
            </a:extLst>
          </p:cNvPr>
          <p:cNvSpPr>
            <a:spLocks noGrp="1"/>
          </p:cNvSpPr>
          <p:nvPr>
            <p:ph type="sldNum" sz="quarter" idx="4294967295"/>
          </p:nvPr>
        </p:nvSpPr>
        <p:spPr bwMode="auto">
          <a:xfrm>
            <a:off x="6588034" y="6425266"/>
            <a:ext cx="2133600" cy="483326"/>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latin typeface="+mj-ea"/>
                <a:ea typeface="+mj-ea"/>
              </a:rPr>
              <a:pPr>
                <a:spcBef>
                  <a:spcPct val="0"/>
                </a:spcBef>
                <a:buFont typeface="Arial" panose="020B0604020202020204" pitchFamily="34" charset="0"/>
                <a:buNone/>
              </a:pPr>
              <a:t>142</a:t>
            </a:fld>
            <a:endParaRPr lang="zh-CN" altLang="zh-CN">
              <a:latin typeface="+mj-ea"/>
              <a:ea typeface="+mj-ea"/>
            </a:endParaRPr>
          </a:p>
        </p:txBody>
      </p:sp>
      <p:sp>
        <p:nvSpPr>
          <p:cNvPr id="152581" name="Rectangle 5">
            <a:extLst>
              <a:ext uri="{FF2B5EF4-FFF2-40B4-BE49-F238E27FC236}">
                <a16:creationId xmlns:a16="http://schemas.microsoft.com/office/drawing/2014/main" id="{CDAD5DE8-AC2F-4328-9578-38410FEB9EA4}"/>
              </a:ext>
            </a:extLst>
          </p:cNvPr>
          <p:cNvSpPr>
            <a:spLocks noChangeArrowheads="1"/>
          </p:cNvSpPr>
          <p:nvPr/>
        </p:nvSpPr>
        <p:spPr bwMode="auto">
          <a:xfrm>
            <a:off x="1524001" y="30613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b="0">
              <a:latin typeface="+mj-ea"/>
              <a:ea typeface="+mj-ea"/>
            </a:endParaRPr>
          </a:p>
        </p:txBody>
      </p:sp>
      <p:graphicFrame>
        <p:nvGraphicFramePr>
          <p:cNvPr id="152582" name="Object 2">
            <a:extLst>
              <a:ext uri="{FF2B5EF4-FFF2-40B4-BE49-F238E27FC236}">
                <a16:creationId xmlns:a16="http://schemas.microsoft.com/office/drawing/2014/main" id="{45FBAD5E-CB9E-4EAB-A06F-763ACB406E42}"/>
              </a:ext>
            </a:extLst>
          </p:cNvPr>
          <p:cNvGraphicFramePr>
            <a:graphicFrameLocks noChangeAspect="1"/>
          </p:cNvGraphicFramePr>
          <p:nvPr>
            <p:extLst>
              <p:ext uri="{D42A27DB-BD31-4B8C-83A1-F6EECF244321}">
                <p14:modId xmlns:p14="http://schemas.microsoft.com/office/powerpoint/2010/main" val="1004338440"/>
              </p:ext>
            </p:extLst>
          </p:nvPr>
        </p:nvGraphicFramePr>
        <p:xfrm>
          <a:off x="1968501" y="3291542"/>
          <a:ext cx="3770313" cy="3133725"/>
        </p:xfrm>
        <a:graphic>
          <a:graphicData uri="http://schemas.openxmlformats.org/presentationml/2006/ole">
            <mc:AlternateContent xmlns:mc="http://schemas.openxmlformats.org/markup-compatibility/2006">
              <mc:Choice xmlns:v="urn:schemas-microsoft-com:vml" Requires="v">
                <p:oleObj spid="_x0000_s62749" name="Visio" r:id="rId4" imgW="3286963" imgH="2736799" progId="Visio.Drawing.11">
                  <p:embed/>
                </p:oleObj>
              </mc:Choice>
              <mc:Fallback>
                <p:oleObj name="Visio" r:id="rId4" imgW="3286963" imgH="2736799" progId="Visio.Drawing.11">
                  <p:embed/>
                  <p:pic>
                    <p:nvPicPr>
                      <p:cNvPr id="152582" name="Object 2">
                        <a:extLst>
                          <a:ext uri="{FF2B5EF4-FFF2-40B4-BE49-F238E27FC236}">
                            <a16:creationId xmlns:a16="http://schemas.microsoft.com/office/drawing/2014/main" id="{45FBAD5E-CB9E-4EAB-A06F-763ACB406E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501" y="3291542"/>
                        <a:ext cx="3770313"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2583" name="Rectangle 7">
            <a:extLst>
              <a:ext uri="{FF2B5EF4-FFF2-40B4-BE49-F238E27FC236}">
                <a16:creationId xmlns:a16="http://schemas.microsoft.com/office/drawing/2014/main" id="{96664B9C-2DE0-4E44-9CAA-7D2418957B68}"/>
              </a:ext>
            </a:extLst>
          </p:cNvPr>
          <p:cNvSpPr>
            <a:spLocks noChangeArrowheads="1"/>
          </p:cNvSpPr>
          <p:nvPr/>
        </p:nvSpPr>
        <p:spPr bwMode="auto">
          <a:xfrm>
            <a:off x="1524001" y="324711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endParaRPr lang="zh-CN" altLang="en-US" sz="1800" b="0">
              <a:latin typeface="+mj-ea"/>
              <a:ea typeface="+mj-ea"/>
            </a:endParaRPr>
          </a:p>
        </p:txBody>
      </p:sp>
      <p:graphicFrame>
        <p:nvGraphicFramePr>
          <p:cNvPr id="152584" name="Object 3">
            <a:extLst>
              <a:ext uri="{FF2B5EF4-FFF2-40B4-BE49-F238E27FC236}">
                <a16:creationId xmlns:a16="http://schemas.microsoft.com/office/drawing/2014/main" id="{D716BEB8-14AD-4C90-9A3E-FD25266BE1C9}"/>
              </a:ext>
            </a:extLst>
          </p:cNvPr>
          <p:cNvGraphicFramePr>
            <a:graphicFrameLocks noChangeAspect="1"/>
          </p:cNvGraphicFramePr>
          <p:nvPr>
            <p:extLst>
              <p:ext uri="{D42A27DB-BD31-4B8C-83A1-F6EECF244321}">
                <p14:modId xmlns:p14="http://schemas.microsoft.com/office/powerpoint/2010/main" val="719877766"/>
              </p:ext>
            </p:extLst>
          </p:nvPr>
        </p:nvGraphicFramePr>
        <p:xfrm>
          <a:off x="5998582" y="3307419"/>
          <a:ext cx="4508500" cy="3011488"/>
        </p:xfrm>
        <a:graphic>
          <a:graphicData uri="http://schemas.openxmlformats.org/presentationml/2006/ole">
            <mc:AlternateContent xmlns:mc="http://schemas.openxmlformats.org/markup-compatibility/2006">
              <mc:Choice xmlns:v="urn:schemas-microsoft-com:vml" Requires="v">
                <p:oleObj spid="_x0000_s62750" name="Visio" r:id="rId6" imgW="3286963" imgH="2207971" progId="Visio.Drawing.11">
                  <p:embed/>
                </p:oleObj>
              </mc:Choice>
              <mc:Fallback>
                <p:oleObj name="Visio" r:id="rId6" imgW="3286963" imgH="2207971" progId="Visio.Drawing.11">
                  <p:embed/>
                  <p:pic>
                    <p:nvPicPr>
                      <p:cNvPr id="152584" name="Object 3">
                        <a:extLst>
                          <a:ext uri="{FF2B5EF4-FFF2-40B4-BE49-F238E27FC236}">
                            <a16:creationId xmlns:a16="http://schemas.microsoft.com/office/drawing/2014/main" id="{D716BEB8-14AD-4C90-9A3E-FD25266BE1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8582" y="3307419"/>
                        <a:ext cx="4508500"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a:extLst>
              <a:ext uri="{FF2B5EF4-FFF2-40B4-BE49-F238E27FC236}">
                <a16:creationId xmlns:a16="http://schemas.microsoft.com/office/drawing/2014/main" id="{B3A3DF62-3E4E-9F4B-BBBC-08D9804114E7}"/>
              </a:ext>
            </a:extLst>
          </p:cNvPr>
          <p:cNvSpPr/>
          <p:nvPr/>
        </p:nvSpPr>
        <p:spPr>
          <a:xfrm>
            <a:off x="1232748" y="1680300"/>
            <a:ext cx="10613812" cy="1532727"/>
          </a:xfrm>
          <a:prstGeom prst="rect">
            <a:avLst/>
          </a:prstGeom>
        </p:spPr>
        <p:txBody>
          <a:bodyPr wrap="square">
            <a:spAutoFit/>
          </a:bodyPr>
          <a:lstStyle/>
          <a:p>
            <a:pPr>
              <a:lnSpc>
                <a:spcPct val="130000"/>
              </a:lnSpc>
            </a:pPr>
            <a:r>
              <a:rPr lang="zh-CN" altLang="en-US" sz="2400" b="1" dirty="0">
                <a:solidFill>
                  <a:srgbClr val="FF0000"/>
                </a:solidFill>
                <a:latin typeface="Microsoft YaHei" panose="020B0503020204020204" pitchFamily="34" charset="-122"/>
                <a:ea typeface="Microsoft YaHei" panose="020B0503020204020204" pitchFamily="34" charset="-122"/>
              </a:rPr>
              <a:t>进程</a:t>
            </a:r>
            <a:r>
              <a:rPr lang="zh-CN" altLang="en-US" sz="2400" b="1" dirty="0">
                <a:latin typeface="Microsoft YaHei" panose="020B0503020204020204" pitchFamily="34" charset="-122"/>
                <a:ea typeface="Microsoft YaHei" panose="020B0503020204020204" pitchFamily="34" charset="-122"/>
              </a:rPr>
              <a:t>的概念体现出两个特点：资源（代码和数据空间、打开的文件等）以及调度执行。</a:t>
            </a:r>
            <a:endParaRPr lang="en-US" altLang="zh-CN" sz="2400" b="1" dirty="0">
              <a:latin typeface="Microsoft YaHei" panose="020B0503020204020204" pitchFamily="34" charset="-122"/>
              <a:ea typeface="Microsoft YaHei" panose="020B0503020204020204" pitchFamily="34" charset="-122"/>
            </a:endParaRPr>
          </a:p>
          <a:p>
            <a:pPr>
              <a:lnSpc>
                <a:spcPct val="130000"/>
              </a:lnSpc>
            </a:pPr>
            <a:r>
              <a:rPr lang="zh-CN" altLang="en-US" sz="2400" b="1" dirty="0">
                <a:solidFill>
                  <a:srgbClr val="FF0000"/>
                </a:solidFill>
                <a:latin typeface="Microsoft YaHei" panose="020B0503020204020204" pitchFamily="34" charset="-122"/>
                <a:ea typeface="Microsoft YaHei" panose="020B0503020204020204" pitchFamily="34" charset="-122"/>
              </a:rPr>
              <a:t>线程</a:t>
            </a:r>
            <a:r>
              <a:rPr lang="zh-CN" altLang="en-US" sz="2400" b="1" dirty="0">
                <a:latin typeface="Microsoft YaHei" panose="020B0503020204020204" pitchFamily="34" charset="-122"/>
                <a:ea typeface="Microsoft YaHei" panose="020B0503020204020204" pitchFamily="34" charset="-122"/>
              </a:rPr>
              <a:t>是进程内的独立执行代码的实体和调度单元。</a:t>
            </a:r>
          </a:p>
        </p:txBody>
      </p:sp>
      <p:sp>
        <p:nvSpPr>
          <p:cNvPr id="10" name="标题 1">
            <a:extLst>
              <a:ext uri="{FF2B5EF4-FFF2-40B4-BE49-F238E27FC236}">
                <a16:creationId xmlns:a16="http://schemas.microsoft.com/office/drawing/2014/main" id="{68767A1F-E571-644F-ADE6-7986960553A0}"/>
              </a:ext>
            </a:extLst>
          </p:cNvPr>
          <p:cNvSpPr txBox="1">
            <a:spLocks/>
          </p:cNvSpPr>
          <p:nvPr/>
        </p:nvSpPr>
        <p:spPr>
          <a:xfrm>
            <a:off x="9208686" y="425081"/>
            <a:ext cx="289526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2.7.1 </a:t>
            </a:r>
            <a:r>
              <a:rPr kumimoji="1" lang="zh-CN" altLang="en-US" sz="2800" dirty="0">
                <a:solidFill>
                  <a:srgbClr val="002060"/>
                </a:solidFill>
                <a:cs typeface="+mn-cs"/>
              </a:rPr>
              <a:t>线程概述</a:t>
            </a:r>
          </a:p>
        </p:txBody>
      </p:sp>
      <p:sp>
        <p:nvSpPr>
          <p:cNvPr id="11" name="标题 1">
            <a:extLst>
              <a:ext uri="{FF2B5EF4-FFF2-40B4-BE49-F238E27FC236}">
                <a16:creationId xmlns:a16="http://schemas.microsoft.com/office/drawing/2014/main" id="{968AE20D-C92D-460E-B393-668EF96EA62D}"/>
              </a:ext>
            </a:extLst>
          </p:cNvPr>
          <p:cNvSpPr txBox="1">
            <a:spLocks/>
          </p:cNvSpPr>
          <p:nvPr/>
        </p:nvSpPr>
        <p:spPr>
          <a:xfrm>
            <a:off x="1534500" y="270196"/>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smtClean="0">
                <a:solidFill>
                  <a:srgbClr val="242852"/>
                </a:solidFill>
                <a:cs typeface="+mn-cs"/>
              </a:rPr>
              <a:t>2.7 </a:t>
            </a:r>
            <a:r>
              <a:rPr kumimoji="1" lang="zh-CN" altLang="en-US" sz="320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18189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ext Box 4">
            <a:extLst>
              <a:ext uri="{FF2B5EF4-FFF2-40B4-BE49-F238E27FC236}">
                <a16:creationId xmlns:a16="http://schemas.microsoft.com/office/drawing/2014/main" id="{FBB4FFFD-74E0-419B-A01C-94CAB766FFAC}"/>
              </a:ext>
            </a:extLst>
          </p:cNvPr>
          <p:cNvSpPr txBox="1">
            <a:spLocks noChangeArrowheads="1"/>
          </p:cNvSpPr>
          <p:nvPr/>
        </p:nvSpPr>
        <p:spPr bwMode="auto">
          <a:xfrm>
            <a:off x="1197957" y="1242674"/>
            <a:ext cx="181491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defTabSz="685800">
              <a:lnSpc>
                <a:spcPct val="90000"/>
              </a:lnSpc>
              <a:spcBef>
                <a:spcPct val="0"/>
              </a:spcBef>
              <a:buClrTx/>
              <a:buSzTx/>
              <a:buNone/>
              <a:defRPr/>
            </a:pPr>
            <a:r>
              <a:rPr lang="zh-CN" altLang="en-US" sz="2400" b="1" dirty="0">
                <a:solidFill>
                  <a:srgbClr val="4A66AC">
                    <a:lumMod val="75000"/>
                  </a:srgbClr>
                </a:solidFill>
                <a:latin typeface="微软雅黑" panose="020B0503020204020204" pitchFamily="34" charset="-122"/>
                <a:ea typeface="微软雅黑" panose="020B0503020204020204" pitchFamily="34" charset="-122"/>
              </a:rPr>
              <a:t>线程的属性 </a:t>
            </a:r>
          </a:p>
        </p:txBody>
      </p:sp>
      <p:sp>
        <p:nvSpPr>
          <p:cNvPr id="189443" name="Text Box 5">
            <a:extLst>
              <a:ext uri="{FF2B5EF4-FFF2-40B4-BE49-F238E27FC236}">
                <a16:creationId xmlns:a16="http://schemas.microsoft.com/office/drawing/2014/main" id="{06AC041A-C29B-4616-9623-E9AE3651FD70}"/>
              </a:ext>
            </a:extLst>
          </p:cNvPr>
          <p:cNvSpPr txBox="1">
            <a:spLocks noChangeArrowheads="1"/>
          </p:cNvSpPr>
          <p:nvPr/>
        </p:nvSpPr>
        <p:spPr bwMode="auto">
          <a:xfrm>
            <a:off x="1090507" y="1667406"/>
            <a:ext cx="10397066" cy="4131900"/>
          </a:xfrm>
          <a:prstGeom prst="rect">
            <a:avLst/>
          </a:prstGeom>
          <a:noFill/>
          <a:ln w="9525">
            <a:noFill/>
            <a:miter lim="800000"/>
            <a:headEnd/>
            <a:tailEnd/>
          </a:ln>
        </p:spPr>
        <p:txBody>
          <a:bodyPr wrap="square">
            <a:spAutoFit/>
          </a:bodyPr>
          <a:lstStyle/>
          <a:p>
            <a:pPr>
              <a:lnSpc>
                <a:spcPts val="3500"/>
              </a:lnSpc>
              <a:defRPr/>
            </a:pP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）轻型实体</a:t>
            </a:r>
            <a:endParaRPr lang="en-US" altLang="zh-CN" sz="2400" b="1" dirty="0">
              <a:solidFill>
                <a:srgbClr val="C00000"/>
              </a:solidFill>
              <a:latin typeface="微软雅黑" panose="020B0503020204020204" pitchFamily="34" charset="-122"/>
              <a:ea typeface="微软雅黑" panose="020B0503020204020204" pitchFamily="34" charset="-122"/>
            </a:endParaRPr>
          </a:p>
          <a:p>
            <a:pPr lvl="2">
              <a:lnSpc>
                <a:spcPts val="3500"/>
              </a:lnSpc>
              <a:defRPr/>
            </a:pPr>
            <a:r>
              <a:rPr lang="zh-CN" altLang="en-US" sz="2000" dirty="0">
                <a:solidFill>
                  <a:prstClr val="black"/>
                </a:solidFill>
                <a:latin typeface="微软雅黑" panose="020B0503020204020204" pitchFamily="34" charset="-122"/>
                <a:ea typeface="微软雅黑" panose="020B0503020204020204" pitchFamily="34" charset="-122"/>
              </a:rPr>
              <a:t>线程自己基本不拥有系统资源，只拥有少量必不可少的资源：</a:t>
            </a:r>
            <a:r>
              <a:rPr lang="en-US" altLang="zh-CN" sz="2000" dirty="0">
                <a:solidFill>
                  <a:prstClr val="black"/>
                </a:solidFill>
                <a:latin typeface="微软雅黑" panose="020B0503020204020204" pitchFamily="34" charset="-122"/>
                <a:ea typeface="微软雅黑" panose="020B0503020204020204" pitchFamily="34" charset="-122"/>
              </a:rPr>
              <a:t>TCB</a:t>
            </a:r>
            <a:r>
              <a:rPr lang="zh-CN" altLang="en-US" sz="2000" dirty="0">
                <a:solidFill>
                  <a:prstClr val="black"/>
                </a:solidFill>
                <a:latin typeface="微软雅黑" panose="020B0503020204020204" pitchFamily="34" charset="-122"/>
                <a:ea typeface="微软雅黑" panose="020B0503020204020204" pitchFamily="34" charset="-122"/>
              </a:rPr>
              <a:t>，程序计数器、一组寄存器、栈。</a:t>
            </a:r>
          </a:p>
          <a:p>
            <a:pPr>
              <a:lnSpc>
                <a:spcPts val="3500"/>
              </a:lnSpc>
              <a:defRPr/>
            </a:pPr>
            <a:r>
              <a:rPr lang="zh-CN" altLang="en-US" sz="2400" b="1" dirty="0">
                <a:solidFill>
                  <a:srgbClr val="C00000"/>
                </a:solidFill>
                <a:latin typeface="微软雅黑" panose="020B0503020204020204" pitchFamily="34" charset="-122"/>
                <a:ea typeface="微软雅黑" panose="020B0503020204020204" pitchFamily="34" charset="-122"/>
              </a:rPr>
              <a:t>（2）独立调度和分派的基本单位</a:t>
            </a:r>
            <a:endParaRPr lang="en-US" altLang="zh-CN" sz="2400" b="1" dirty="0">
              <a:solidFill>
                <a:srgbClr val="C00000"/>
              </a:solidFill>
              <a:latin typeface="微软雅黑" panose="020B0503020204020204" pitchFamily="34" charset="-122"/>
              <a:ea typeface="微软雅黑" panose="020B0503020204020204" pitchFamily="34" charset="-122"/>
            </a:endParaRPr>
          </a:p>
          <a:p>
            <a:pPr lvl="2">
              <a:lnSpc>
                <a:spcPts val="3500"/>
              </a:lnSpc>
              <a:defRPr/>
            </a:pPr>
            <a:r>
              <a:rPr lang="zh-CN" altLang="en-US" sz="2000" dirty="0">
                <a:solidFill>
                  <a:prstClr val="black"/>
                </a:solidFill>
                <a:latin typeface="微软雅黑" panose="020B0503020204020204" pitchFamily="34" charset="-122"/>
                <a:ea typeface="微软雅黑" panose="020B0503020204020204" pitchFamily="34" charset="-122"/>
              </a:rPr>
              <a:t>在多线程</a:t>
            </a:r>
            <a:r>
              <a:rPr lang="en-US" altLang="zh-CN" sz="2000" dirty="0">
                <a:solidFill>
                  <a:prstClr val="black"/>
                </a:solidFill>
                <a:latin typeface="微软雅黑" panose="020B0503020204020204" pitchFamily="34" charset="-122"/>
                <a:ea typeface="微软雅黑" panose="020B0503020204020204" pitchFamily="34" charset="-122"/>
              </a:rPr>
              <a:t>OS</a:t>
            </a:r>
            <a:r>
              <a:rPr lang="zh-CN" altLang="en-US" sz="2000" dirty="0">
                <a:solidFill>
                  <a:prstClr val="black"/>
                </a:solidFill>
                <a:latin typeface="微软雅黑" panose="020B0503020204020204" pitchFamily="34" charset="-122"/>
                <a:ea typeface="微软雅黑" panose="020B0503020204020204" pitchFamily="34" charset="-122"/>
              </a:rPr>
              <a:t>中,线程是独立运行的基本单位,因而也是独立调度和分派的基本单位。</a:t>
            </a:r>
          </a:p>
          <a:p>
            <a:pPr>
              <a:lnSpc>
                <a:spcPts val="3500"/>
              </a:lnSpc>
              <a:defRPr/>
            </a:pPr>
            <a:r>
              <a:rPr lang="zh-CN" altLang="en-US" sz="2400" b="1" dirty="0">
                <a:solidFill>
                  <a:srgbClr val="C00000"/>
                </a:solidFill>
                <a:latin typeface="微软雅黑" panose="020B0503020204020204" pitchFamily="34" charset="-122"/>
                <a:ea typeface="微软雅黑" panose="020B0503020204020204" pitchFamily="34" charset="-122"/>
              </a:rPr>
              <a:t>（3）可并发执行</a:t>
            </a:r>
            <a:endParaRPr lang="en-US" altLang="zh-CN" sz="2400" b="1" dirty="0">
              <a:solidFill>
                <a:srgbClr val="C00000"/>
              </a:solidFill>
              <a:latin typeface="微软雅黑" panose="020B0503020204020204" pitchFamily="34" charset="-122"/>
              <a:ea typeface="微软雅黑" panose="020B0503020204020204" pitchFamily="34" charset="-122"/>
            </a:endParaRPr>
          </a:p>
          <a:p>
            <a:pPr lvl="2">
              <a:lnSpc>
                <a:spcPts val="3500"/>
              </a:lnSpc>
              <a:defRPr/>
            </a:pPr>
            <a:r>
              <a:rPr lang="zh-CN" altLang="en-US" sz="2000" dirty="0">
                <a:solidFill>
                  <a:prstClr val="black"/>
                </a:solidFill>
                <a:latin typeface="微软雅黑" panose="020B0503020204020204" pitchFamily="34" charset="-122"/>
                <a:ea typeface="微软雅黑" panose="020B0503020204020204" pitchFamily="34" charset="-122"/>
              </a:rPr>
              <a:t>同一进程中的多个线程之间可以并发执行，一个线程可以创建和撤消另一个线程</a:t>
            </a:r>
            <a:r>
              <a:rPr lang="zh-CN" altLang="en-US" sz="2400" b="1" dirty="0">
                <a:solidFill>
                  <a:prstClr val="black"/>
                </a:solidFill>
                <a:latin typeface="微软雅黑" panose="020B0503020204020204" pitchFamily="34" charset="-122"/>
                <a:ea typeface="微软雅黑" panose="020B0503020204020204" pitchFamily="34" charset="-122"/>
              </a:rPr>
              <a:t>。</a:t>
            </a:r>
          </a:p>
          <a:p>
            <a:pPr>
              <a:lnSpc>
                <a:spcPts val="3500"/>
              </a:lnSpc>
              <a:defRPr/>
            </a:pPr>
            <a:r>
              <a:rPr lang="zh-CN" altLang="en-US" sz="2400" b="1" dirty="0">
                <a:solidFill>
                  <a:srgbClr val="C00000"/>
                </a:solidFill>
                <a:latin typeface="微软雅黑" panose="020B0503020204020204" pitchFamily="34" charset="-122"/>
                <a:ea typeface="微软雅黑" panose="020B0503020204020204" pitchFamily="34" charset="-122"/>
              </a:rPr>
              <a:t>（4）共享进程资源</a:t>
            </a:r>
            <a:endParaRPr lang="en-US" altLang="zh-CN" sz="2400" b="1" dirty="0">
              <a:solidFill>
                <a:srgbClr val="C00000"/>
              </a:solidFill>
              <a:latin typeface="微软雅黑" panose="020B0503020204020204" pitchFamily="34" charset="-122"/>
              <a:ea typeface="微软雅黑" panose="020B0503020204020204" pitchFamily="34" charset="-122"/>
            </a:endParaRPr>
          </a:p>
          <a:p>
            <a:pPr lvl="2">
              <a:lnSpc>
                <a:spcPts val="3500"/>
              </a:lnSpc>
              <a:defRPr/>
            </a:pPr>
            <a:r>
              <a:rPr lang="zh-CN" altLang="en-US" sz="2000" dirty="0">
                <a:solidFill>
                  <a:prstClr val="black"/>
                </a:solidFill>
                <a:latin typeface="微软雅黑" panose="020B0503020204020204" pitchFamily="34" charset="-122"/>
                <a:ea typeface="微软雅黑" panose="020B0503020204020204" pitchFamily="34" charset="-122"/>
              </a:rPr>
              <a:t>它可与同属一个进程的其它线程共享进程所拥有的全部资源。</a:t>
            </a:r>
          </a:p>
        </p:txBody>
      </p:sp>
      <p:sp>
        <p:nvSpPr>
          <p:cNvPr id="5" name="标题 1">
            <a:extLst>
              <a:ext uri="{FF2B5EF4-FFF2-40B4-BE49-F238E27FC236}">
                <a16:creationId xmlns:a16="http://schemas.microsoft.com/office/drawing/2014/main" id="{68767A1F-E571-644F-ADE6-7986960553A0}"/>
              </a:ext>
            </a:extLst>
          </p:cNvPr>
          <p:cNvSpPr txBox="1">
            <a:spLocks/>
          </p:cNvSpPr>
          <p:nvPr/>
        </p:nvSpPr>
        <p:spPr>
          <a:xfrm>
            <a:off x="9208686" y="425081"/>
            <a:ext cx="289526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2.7.1 </a:t>
            </a:r>
            <a:r>
              <a:rPr kumimoji="1" lang="zh-CN" altLang="en-US" sz="2800" dirty="0">
                <a:solidFill>
                  <a:srgbClr val="002060"/>
                </a:solidFill>
                <a:cs typeface="+mn-cs"/>
              </a:rPr>
              <a:t>线程概述</a:t>
            </a:r>
          </a:p>
        </p:txBody>
      </p:sp>
      <p:sp>
        <p:nvSpPr>
          <p:cNvPr id="6" name="标题 1">
            <a:extLst>
              <a:ext uri="{FF2B5EF4-FFF2-40B4-BE49-F238E27FC236}">
                <a16:creationId xmlns:a16="http://schemas.microsoft.com/office/drawing/2014/main" id="{968AE20D-C92D-460E-B393-668EF96EA62D}"/>
              </a:ext>
            </a:extLst>
          </p:cNvPr>
          <p:cNvSpPr>
            <a:spLocks noGrp="1"/>
          </p:cNvSpPr>
          <p:nvPr>
            <p:ph type="title"/>
          </p:nvPr>
        </p:nvSpPr>
        <p:spPr>
          <a:xfrm>
            <a:off x="1534500" y="270196"/>
            <a:ext cx="4297680" cy="5492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defTabSz="914400">
              <a:buFont typeface="Wingdings" charset="2"/>
            </a:pPr>
            <a:r>
              <a:rPr kumimoji="1" lang="en-US" altLang="zh-CN" sz="3200" dirty="0">
                <a:solidFill>
                  <a:srgbClr val="242852"/>
                </a:solidFill>
                <a:cs typeface="+mn-cs"/>
              </a:rPr>
              <a:t>2.7 </a:t>
            </a:r>
            <a:r>
              <a:rPr kumimoji="1" lang="zh-CN" altLang="en-US" sz="3200" dirty="0">
                <a:solidFill>
                  <a:srgbClr val="242852"/>
                </a:solidFill>
                <a:cs typeface="+mn-cs"/>
              </a:rPr>
              <a:t>线程与线程控制</a:t>
            </a:r>
          </a:p>
        </p:txBody>
      </p:sp>
    </p:spTree>
    <p:extLst>
      <p:ext uri="{BB962C8B-B14F-4D97-AF65-F5344CB8AC3E}">
        <p14:creationId xmlns:p14="http://schemas.microsoft.com/office/powerpoint/2010/main" val="203625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9443">
                                            <p:txEl>
                                              <p:pRg st="1" end="1"/>
                                            </p:txEl>
                                          </p:spTgt>
                                        </p:tgtEl>
                                        <p:attrNameLst>
                                          <p:attrName>style.visibility</p:attrName>
                                        </p:attrNameLst>
                                      </p:cBhvr>
                                      <p:to>
                                        <p:strVal val="visible"/>
                                      </p:to>
                                    </p:set>
                                    <p:anim calcmode="lin" valueType="num">
                                      <p:cBhvr additive="base">
                                        <p:cTn id="11" dur="5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9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 calcmode="lin" valueType="num">
                                      <p:cBhvr additive="base">
                                        <p:cTn id="17" dur="500" fill="hold"/>
                                        <p:tgtEl>
                                          <p:spTgt spid="18944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944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89443">
                                            <p:txEl>
                                              <p:pRg st="3" end="3"/>
                                            </p:txEl>
                                          </p:spTgt>
                                        </p:tgtEl>
                                        <p:attrNameLst>
                                          <p:attrName>style.visibility</p:attrName>
                                        </p:attrNameLst>
                                      </p:cBhvr>
                                      <p:to>
                                        <p:strVal val="visible"/>
                                      </p:to>
                                    </p:set>
                                    <p:anim calcmode="lin" valueType="num">
                                      <p:cBhvr additive="base">
                                        <p:cTn id="21" dur="500" fill="hold"/>
                                        <p:tgtEl>
                                          <p:spTgt spid="1894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9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89443">
                                            <p:txEl>
                                              <p:pRg st="4" end="4"/>
                                            </p:txEl>
                                          </p:spTgt>
                                        </p:tgtEl>
                                        <p:attrNameLst>
                                          <p:attrName>style.visibility</p:attrName>
                                        </p:attrNameLst>
                                      </p:cBhvr>
                                      <p:to>
                                        <p:strVal val="visible"/>
                                      </p:to>
                                    </p:set>
                                    <p:anim calcmode="lin" valueType="num">
                                      <p:cBhvr additive="base">
                                        <p:cTn id="27" dur="500" fill="hold"/>
                                        <p:tgtEl>
                                          <p:spTgt spid="18944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944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9443">
                                            <p:txEl>
                                              <p:pRg st="5" end="5"/>
                                            </p:txEl>
                                          </p:spTgt>
                                        </p:tgtEl>
                                        <p:attrNameLst>
                                          <p:attrName>style.visibility</p:attrName>
                                        </p:attrNameLst>
                                      </p:cBhvr>
                                      <p:to>
                                        <p:strVal val="visible"/>
                                      </p:to>
                                    </p:set>
                                    <p:anim calcmode="lin" valueType="num">
                                      <p:cBhvr additive="base">
                                        <p:cTn id="31" dur="500" fill="hold"/>
                                        <p:tgtEl>
                                          <p:spTgt spid="1894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94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89443">
                                            <p:txEl>
                                              <p:pRg st="6" end="6"/>
                                            </p:txEl>
                                          </p:spTgt>
                                        </p:tgtEl>
                                        <p:attrNameLst>
                                          <p:attrName>style.visibility</p:attrName>
                                        </p:attrNameLst>
                                      </p:cBhvr>
                                      <p:to>
                                        <p:strVal val="visible"/>
                                      </p:to>
                                    </p:set>
                                    <p:anim calcmode="lin" valueType="num">
                                      <p:cBhvr additive="base">
                                        <p:cTn id="37" dur="500" fill="hold"/>
                                        <p:tgtEl>
                                          <p:spTgt spid="18944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8944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89443">
                                            <p:txEl>
                                              <p:pRg st="7" end="7"/>
                                            </p:txEl>
                                          </p:spTgt>
                                        </p:tgtEl>
                                        <p:attrNameLst>
                                          <p:attrName>style.visibility</p:attrName>
                                        </p:attrNameLst>
                                      </p:cBhvr>
                                      <p:to>
                                        <p:strVal val="visible"/>
                                      </p:to>
                                    </p:set>
                                    <p:anim calcmode="lin" valueType="num">
                                      <p:cBhvr additive="base">
                                        <p:cTn id="41" dur="500" fill="hold"/>
                                        <p:tgtEl>
                                          <p:spTgt spid="18944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894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203C3ED-ED30-45D6-9E77-00765B2CD464}"/>
              </a:ext>
            </a:extLst>
          </p:cNvPr>
          <p:cNvSpPr>
            <a:spLocks noGrp="1"/>
          </p:cNvSpPr>
          <p:nvPr>
            <p:ph idx="1"/>
          </p:nvPr>
        </p:nvSpPr>
        <p:spPr/>
        <p:txBody>
          <a:bodyPr/>
          <a:lstStyle/>
          <a:p>
            <a:r>
              <a:rPr lang="zh-CN" altLang="en-US" dirty="0">
                <a:latin typeface="Microsoft YaHei" panose="020B0503020204020204" pitchFamily="34" charset="-122"/>
                <a:ea typeface="Microsoft YaHei" panose="020B0503020204020204" pitchFamily="34" charset="-122"/>
              </a:rPr>
              <a:t>下面关于线程的叙述中，正确的是（     ）。 </a:t>
            </a:r>
          </a:p>
          <a:p>
            <a:pPr marL="0" indent="0">
              <a:buNone/>
            </a:pPr>
            <a:r>
              <a:rPr lang="en-US" altLang="zh-CN" dirty="0">
                <a:latin typeface="Microsoft YaHei" panose="020B0503020204020204" pitchFamily="34" charset="-122"/>
                <a:ea typeface="Microsoft YaHei" panose="020B0503020204020204" pitchFamily="34" charset="-122"/>
              </a:rPr>
              <a:t>A.</a:t>
            </a:r>
            <a:r>
              <a:rPr lang="zh-CN" altLang="en-US" dirty="0">
                <a:latin typeface="Microsoft YaHei" panose="020B0503020204020204" pitchFamily="34" charset="-122"/>
                <a:ea typeface="Microsoft YaHei" panose="020B0503020204020204" pitchFamily="34" charset="-122"/>
              </a:rPr>
              <a:t>不论是系统支持线程还是用户级线程，其切换都需要内核的支持。  </a:t>
            </a:r>
            <a:endParaRPr lang="en-US" altLang="zh-CN" dirty="0">
              <a:latin typeface="Microsoft YaHei" panose="020B0503020204020204" pitchFamily="34" charset="-122"/>
              <a:ea typeface="Microsoft YaHei" panose="020B0503020204020204" pitchFamily="34" charset="-122"/>
            </a:endParaRPr>
          </a:p>
          <a:p>
            <a:pPr marL="0" indent="0">
              <a:buNone/>
            </a:pPr>
            <a:r>
              <a:rPr lang="en-US" altLang="zh-CN" dirty="0">
                <a:latin typeface="Microsoft YaHei" panose="020B0503020204020204" pitchFamily="34" charset="-122"/>
                <a:ea typeface="Microsoft YaHei" panose="020B0503020204020204" pitchFamily="34" charset="-122"/>
              </a:rPr>
              <a:t>B.</a:t>
            </a:r>
            <a:r>
              <a:rPr lang="zh-CN" altLang="en-US" dirty="0">
                <a:latin typeface="Microsoft YaHei" panose="020B0503020204020204" pitchFamily="34" charset="-122"/>
                <a:ea typeface="Microsoft YaHei" panose="020B0503020204020204" pitchFamily="34" charset="-122"/>
              </a:rPr>
              <a:t>线程是资源的分配单位，进程是调度和分配的单位。 </a:t>
            </a:r>
          </a:p>
          <a:p>
            <a:pPr marL="0" indent="0">
              <a:buNone/>
            </a:pPr>
            <a:r>
              <a:rPr lang="en-US" altLang="zh-CN" dirty="0">
                <a:latin typeface="Microsoft YaHei" panose="020B0503020204020204" pitchFamily="34" charset="-122"/>
                <a:ea typeface="Microsoft YaHei" panose="020B0503020204020204" pitchFamily="34" charset="-122"/>
              </a:rPr>
              <a:t>C.</a:t>
            </a:r>
            <a:r>
              <a:rPr lang="zh-CN" altLang="en-US" dirty="0">
                <a:latin typeface="Microsoft YaHei" panose="020B0503020204020204" pitchFamily="34" charset="-122"/>
                <a:ea typeface="Microsoft YaHei" panose="020B0503020204020204" pitchFamily="34" charset="-122"/>
              </a:rPr>
              <a:t>不管系统中是否有线程，进程都是拥有资源的独立单位。   </a:t>
            </a:r>
            <a:endParaRPr lang="en-US" altLang="zh-CN" dirty="0">
              <a:latin typeface="Microsoft YaHei" panose="020B0503020204020204" pitchFamily="34" charset="-122"/>
              <a:ea typeface="Microsoft YaHei" panose="020B0503020204020204" pitchFamily="34" charset="-122"/>
            </a:endParaRPr>
          </a:p>
          <a:p>
            <a:pPr marL="0" indent="0">
              <a:buNone/>
            </a:pPr>
            <a:r>
              <a:rPr lang="en-US" altLang="zh-CN" dirty="0">
                <a:latin typeface="Microsoft YaHei" panose="020B0503020204020204" pitchFamily="34" charset="-122"/>
                <a:ea typeface="Microsoft YaHei" panose="020B0503020204020204" pitchFamily="34" charset="-122"/>
              </a:rPr>
              <a:t>D.</a:t>
            </a:r>
            <a:r>
              <a:rPr lang="zh-CN" altLang="en-US" dirty="0">
                <a:latin typeface="Microsoft YaHei" panose="020B0503020204020204" pitchFamily="34" charset="-122"/>
                <a:ea typeface="Microsoft YaHei" panose="020B0503020204020204" pitchFamily="34" charset="-122"/>
              </a:rPr>
              <a:t>在引入线程的系统中，进程仍是资源分配和调度分派的基本单位。</a:t>
            </a:r>
          </a:p>
        </p:txBody>
      </p:sp>
      <p:sp>
        <p:nvSpPr>
          <p:cNvPr id="3" name="标题 2">
            <a:extLst>
              <a:ext uri="{FF2B5EF4-FFF2-40B4-BE49-F238E27FC236}">
                <a16:creationId xmlns:a16="http://schemas.microsoft.com/office/drawing/2014/main" id="{21A57703-0C80-4DEB-9F72-36599B2CB586}"/>
              </a:ext>
            </a:extLst>
          </p:cNvPr>
          <p:cNvSpPr>
            <a:spLocks noGrp="1"/>
          </p:cNvSpPr>
          <p:nvPr>
            <p:ph type="title"/>
          </p:nvPr>
        </p:nvSpPr>
        <p:spPr/>
        <p:txBody>
          <a:bodyPr/>
          <a:lstStyle/>
          <a:p>
            <a:r>
              <a:rPr lang="zh-CN" altLang="en-US" dirty="0"/>
              <a:t>课堂练习</a:t>
            </a:r>
          </a:p>
        </p:txBody>
      </p:sp>
    </p:spTree>
    <p:extLst>
      <p:ext uri="{BB962C8B-B14F-4D97-AF65-F5344CB8AC3E}">
        <p14:creationId xmlns:p14="http://schemas.microsoft.com/office/powerpoint/2010/main" val="2507512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3">
            <a:extLst>
              <a:ext uri="{FF2B5EF4-FFF2-40B4-BE49-F238E27FC236}">
                <a16:creationId xmlns:a16="http://schemas.microsoft.com/office/drawing/2014/main" id="{8689EE84-5A16-47A0-B31F-B6F854B1C917}"/>
              </a:ext>
            </a:extLst>
          </p:cNvPr>
          <p:cNvSpPr>
            <a:spLocks noGrp="1" noChangeArrowheads="1"/>
          </p:cNvSpPr>
          <p:nvPr>
            <p:ph idx="1"/>
          </p:nvPr>
        </p:nvSpPr>
        <p:spPr>
          <a:xfrm>
            <a:off x="1534500" y="1818520"/>
            <a:ext cx="10041127" cy="3894709"/>
          </a:xfrm>
        </p:spPr>
        <p:txBody>
          <a:bodyPr/>
          <a:lstStyle/>
          <a:p>
            <a:pPr eaLnBrk="1" hangingPunct="1"/>
            <a:r>
              <a:rPr lang="zh-CN" altLang="zh-CN" dirty="0">
                <a:latin typeface="Microsoft YaHei" panose="020B0503020204020204" pitchFamily="34" charset="-122"/>
                <a:ea typeface="Microsoft YaHei" panose="020B0503020204020204" pitchFamily="34" charset="-122"/>
              </a:rPr>
              <a:t>进程内的所有线程共享</a:t>
            </a:r>
            <a:r>
              <a:rPr lang="zh-CN" altLang="en-US" dirty="0">
                <a:latin typeface="Microsoft YaHei" panose="020B0503020204020204" pitchFamily="34" charset="-122"/>
                <a:ea typeface="Microsoft YaHei" panose="020B0503020204020204" pitchFamily="34" charset="-122"/>
              </a:rPr>
              <a:t>进程的很多资源（这</a:t>
            </a:r>
            <a:r>
              <a:rPr lang="zh-CN" altLang="zh-CN" dirty="0">
                <a:latin typeface="Microsoft YaHei" panose="020B0503020204020204" pitchFamily="34" charset="-122"/>
                <a:ea typeface="Microsoft YaHei" panose="020B0503020204020204" pitchFamily="34" charset="-122"/>
              </a:rPr>
              <a:t>种</a:t>
            </a:r>
            <a:r>
              <a:rPr lang="zh-CN" altLang="en-US" dirty="0">
                <a:latin typeface="Microsoft YaHei" panose="020B0503020204020204" pitchFamily="34" charset="-122"/>
                <a:ea typeface="Microsoft YaHei" panose="020B0503020204020204" pitchFamily="34" charset="-122"/>
              </a:rPr>
              <a:t>共享</a:t>
            </a:r>
            <a:r>
              <a:rPr lang="zh-CN" altLang="zh-CN" dirty="0">
                <a:latin typeface="Microsoft YaHei" panose="020B0503020204020204" pitchFamily="34" charset="-122"/>
                <a:ea typeface="Microsoft YaHei" panose="020B0503020204020204" pitchFamily="34" charset="-122"/>
              </a:rPr>
              <a:t>又带来了同步问题）</a:t>
            </a:r>
          </a:p>
          <a:p>
            <a:pPr eaLnBrk="1" hangingPunct="1">
              <a:buFont typeface="Wingdings" panose="05000000000000000000" pitchFamily="2" charset="2"/>
              <a:buNone/>
            </a:pPr>
            <a:r>
              <a:rPr lang="zh-CN" altLang="zh-CN" sz="2000" dirty="0">
                <a:solidFill>
                  <a:srgbClr val="7030A0"/>
                </a:solidFill>
                <a:latin typeface="Microsoft YaHei" panose="020B0503020204020204" pitchFamily="34" charset="-122"/>
                <a:ea typeface="Microsoft YaHei" panose="020B0503020204020204" pitchFamily="34" charset="-122"/>
              </a:rPr>
              <a:t>  </a:t>
            </a:r>
            <a:r>
              <a:rPr lang="zh-CN" altLang="en-US" sz="2000" dirty="0">
                <a:solidFill>
                  <a:srgbClr val="C00000"/>
                </a:solidFill>
                <a:latin typeface="Microsoft YaHei" panose="020B0503020204020204" pitchFamily="34" charset="-122"/>
                <a:ea typeface="Microsoft YaHei" panose="020B0503020204020204" pitchFamily="34" charset="-122"/>
              </a:rPr>
              <a:t>线程间</a:t>
            </a:r>
            <a:r>
              <a:rPr lang="zh-CN" altLang="zh-CN" sz="2000" dirty="0" smtClean="0">
                <a:solidFill>
                  <a:srgbClr val="C00000"/>
                </a:solidFill>
                <a:latin typeface="Microsoft YaHei" panose="020B0503020204020204" pitchFamily="34" charset="-122"/>
                <a:ea typeface="Microsoft YaHei" panose="020B0503020204020204" pitchFamily="34" charset="-122"/>
              </a:rPr>
              <a:t>共享</a:t>
            </a:r>
            <a:r>
              <a:rPr lang="en-US" altLang="zh-CN" sz="2000" dirty="0" smtClean="0">
                <a:solidFill>
                  <a:srgbClr val="C00000"/>
                </a:solidFill>
                <a:latin typeface="Microsoft YaHei" panose="020B0503020204020204" pitchFamily="34" charset="-122"/>
                <a:ea typeface="Microsoft YaHei" panose="020B0503020204020204" pitchFamily="34" charset="-122"/>
              </a:rPr>
              <a:t>:     </a:t>
            </a:r>
            <a:r>
              <a:rPr lang="zh-CN" altLang="zh-CN" sz="2000" dirty="0" smtClean="0">
                <a:solidFill>
                  <a:srgbClr val="C00000"/>
                </a:solidFill>
                <a:latin typeface="Microsoft YaHei" panose="020B0503020204020204" pitchFamily="34" charset="-122"/>
                <a:ea typeface="Microsoft YaHei" panose="020B0503020204020204" pitchFamily="34" charset="-122"/>
              </a:rPr>
              <a:t>      </a:t>
            </a:r>
            <a:r>
              <a:rPr lang="en-US" altLang="zh-CN" sz="2000" dirty="0" smtClean="0">
                <a:solidFill>
                  <a:srgbClr val="C00000"/>
                </a:solidFill>
                <a:latin typeface="Microsoft YaHei" panose="020B0503020204020204" pitchFamily="34" charset="-122"/>
                <a:ea typeface="Microsoft YaHei" panose="020B0503020204020204" pitchFamily="34" charset="-122"/>
              </a:rPr>
              <a:t> </a:t>
            </a:r>
            <a:r>
              <a:rPr lang="zh-CN" altLang="zh-CN" sz="2000" dirty="0" smtClean="0">
                <a:solidFill>
                  <a:srgbClr val="C00000"/>
                </a:solidFill>
                <a:latin typeface="Microsoft YaHei" panose="020B0503020204020204" pitchFamily="34" charset="-122"/>
                <a:ea typeface="Microsoft YaHei" panose="020B0503020204020204" pitchFamily="34" charset="-122"/>
              </a:rPr>
              <a:t> </a:t>
            </a:r>
            <a:r>
              <a:rPr lang="zh-CN" altLang="en-US" sz="2000" dirty="0">
                <a:solidFill>
                  <a:srgbClr val="C00000"/>
                </a:solidFill>
                <a:latin typeface="Microsoft YaHei" panose="020B0503020204020204" pitchFamily="34" charset="-122"/>
                <a:ea typeface="Microsoft YaHei" panose="020B0503020204020204" pitchFamily="34" charset="-122"/>
              </a:rPr>
              <a:t>线程</a:t>
            </a:r>
            <a:r>
              <a:rPr lang="zh-CN" altLang="zh-CN" sz="2000" dirty="0" smtClean="0">
                <a:solidFill>
                  <a:srgbClr val="C00000"/>
                </a:solidFill>
                <a:latin typeface="Microsoft YaHei" panose="020B0503020204020204" pitchFamily="34" charset="-122"/>
                <a:ea typeface="Microsoft YaHei" panose="020B0503020204020204" pitchFamily="34" charset="-122"/>
              </a:rPr>
              <a:t>私有</a:t>
            </a:r>
            <a:r>
              <a:rPr lang="en-US" altLang="zh-CN" sz="2000" dirty="0">
                <a:solidFill>
                  <a:srgbClr val="C00000"/>
                </a:solidFill>
                <a:latin typeface="Microsoft YaHei" panose="020B0503020204020204" pitchFamily="34" charset="-122"/>
                <a:ea typeface="Microsoft YaHei" panose="020B0503020204020204" pitchFamily="34" charset="-122"/>
              </a:rPr>
              <a:t>:</a:t>
            </a:r>
            <a:endParaRPr lang="zh-CN" altLang="zh-CN" sz="2000" dirty="0">
              <a:solidFill>
                <a:srgbClr val="C00000"/>
              </a:solidFill>
              <a:latin typeface="Microsoft YaHei" panose="020B0503020204020204" pitchFamily="34" charset="-122"/>
              <a:ea typeface="Microsoft YaHei" panose="020B0503020204020204" pitchFamily="34" charset="-122"/>
            </a:endParaRPr>
          </a:p>
          <a:p>
            <a:pPr marL="205740" lvl="1" indent="0" algn="just">
              <a:buNone/>
            </a:pPr>
            <a:r>
              <a:rPr lang="zh-CN" altLang="zh-CN" sz="2000" dirty="0">
                <a:solidFill>
                  <a:srgbClr val="7030A0"/>
                </a:solidFill>
                <a:latin typeface="Microsoft YaHei" panose="020B0503020204020204" pitchFamily="34" charset="-122"/>
                <a:ea typeface="Microsoft YaHei" panose="020B0503020204020204" pitchFamily="34" charset="-122"/>
              </a:rPr>
              <a:t>进程指令</a:t>
            </a:r>
            <a:r>
              <a:rPr lang="zh-CN" altLang="zh-CN" sz="2000" dirty="0">
                <a:latin typeface="Microsoft YaHei" panose="020B0503020204020204" pitchFamily="34" charset="-122"/>
                <a:ea typeface="Microsoft YaHei" panose="020B0503020204020204" pitchFamily="34" charset="-122"/>
              </a:rPr>
              <a:t>			</a:t>
            </a:r>
            <a:r>
              <a:rPr lang="zh-CN" altLang="zh-CN" sz="2000" dirty="0">
                <a:solidFill>
                  <a:srgbClr val="0070C0"/>
                </a:solidFill>
                <a:latin typeface="Microsoft YaHei" panose="020B0503020204020204" pitchFamily="34" charset="-122"/>
                <a:ea typeface="Microsoft YaHei" panose="020B0503020204020204" pitchFamily="34" charset="-122"/>
              </a:rPr>
              <a:t>线程ID</a:t>
            </a:r>
          </a:p>
          <a:p>
            <a:pPr marL="205740" lvl="1" indent="0" algn="just">
              <a:buNone/>
            </a:pPr>
            <a:r>
              <a:rPr lang="zh-CN" altLang="en-US" sz="2000" dirty="0">
                <a:solidFill>
                  <a:srgbClr val="7030A0"/>
                </a:solidFill>
                <a:latin typeface="Microsoft YaHei" panose="020B0503020204020204" pitchFamily="34" charset="-122"/>
                <a:ea typeface="Microsoft YaHei" panose="020B0503020204020204" pitchFamily="34" charset="-122"/>
              </a:rPr>
              <a:t>全局变量</a:t>
            </a:r>
            <a:r>
              <a:rPr lang="zh-CN" altLang="zh-CN"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        	</a:t>
            </a:r>
            <a:r>
              <a:rPr lang="zh-CN" altLang="zh-CN" sz="2000" dirty="0">
                <a:solidFill>
                  <a:srgbClr val="0070C0"/>
                </a:solidFill>
                <a:latin typeface="Microsoft YaHei" panose="020B0503020204020204" pitchFamily="34" charset="-122"/>
                <a:ea typeface="Microsoft YaHei" panose="020B0503020204020204" pitchFamily="34" charset="-122"/>
              </a:rPr>
              <a:t>寄存器集合（包括PC和栈指针）</a:t>
            </a:r>
            <a:endParaRPr lang="zh-CN" altLang="zh-CN" sz="2400" dirty="0">
              <a:solidFill>
                <a:srgbClr val="0070C0"/>
              </a:solidFill>
              <a:latin typeface="Microsoft YaHei" panose="020B0503020204020204" pitchFamily="34" charset="-122"/>
              <a:ea typeface="Microsoft YaHei" panose="020B0503020204020204" pitchFamily="34" charset="-122"/>
            </a:endParaRPr>
          </a:p>
          <a:p>
            <a:pPr marL="205740" lvl="1" indent="0" algn="just">
              <a:buNone/>
            </a:pPr>
            <a:r>
              <a:rPr lang="zh-CN" altLang="zh-CN" sz="2000" dirty="0">
                <a:solidFill>
                  <a:srgbClr val="7030A0"/>
                </a:solidFill>
                <a:latin typeface="Microsoft YaHei" panose="020B0503020204020204" pitchFamily="34" charset="-122"/>
                <a:ea typeface="Microsoft YaHei" panose="020B0503020204020204" pitchFamily="34" charset="-122"/>
              </a:rPr>
              <a:t>打开的文件</a:t>
            </a:r>
            <a:r>
              <a:rPr lang="zh-CN" altLang="zh-CN"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         </a:t>
            </a:r>
            <a:r>
              <a:rPr lang="zh-CN" altLang="zh-CN" sz="2000" dirty="0">
                <a:solidFill>
                  <a:srgbClr val="0070C0"/>
                </a:solidFill>
                <a:latin typeface="Microsoft YaHei" panose="020B0503020204020204" pitchFamily="34" charset="-122"/>
                <a:ea typeface="Microsoft YaHei" panose="020B0503020204020204" pitchFamily="34" charset="-122"/>
              </a:rPr>
              <a:t>栈（用于存放局部变量）</a:t>
            </a:r>
          </a:p>
          <a:p>
            <a:pPr marL="205740" lvl="1" indent="0" algn="just">
              <a:buNone/>
            </a:pPr>
            <a:r>
              <a:rPr lang="zh-CN" altLang="zh-CN" sz="2000" dirty="0">
                <a:solidFill>
                  <a:srgbClr val="7030A0"/>
                </a:solidFill>
                <a:latin typeface="Microsoft YaHei" panose="020B0503020204020204" pitchFamily="34" charset="-122"/>
                <a:ea typeface="Microsoft YaHei" panose="020B0503020204020204" pitchFamily="34" charset="-122"/>
              </a:rPr>
              <a:t>信号处理程序</a:t>
            </a:r>
            <a:r>
              <a:rPr lang="en-US" altLang="zh-CN" sz="2000" dirty="0">
                <a:solidFill>
                  <a:srgbClr val="7030A0"/>
                </a:solidFill>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          </a:t>
            </a:r>
            <a:r>
              <a:rPr lang="zh-CN" altLang="zh-CN" sz="2000" dirty="0">
                <a:solidFill>
                  <a:srgbClr val="0070C0"/>
                </a:solidFill>
                <a:latin typeface="Microsoft YaHei" panose="020B0503020204020204" pitchFamily="34" charset="-122"/>
                <a:ea typeface="Microsoft YaHei" panose="020B0503020204020204" pitchFamily="34" charset="-122"/>
              </a:rPr>
              <a:t>信号掩码</a:t>
            </a:r>
          </a:p>
          <a:p>
            <a:pPr marL="205740" lvl="1" indent="0" algn="just">
              <a:buNone/>
            </a:pPr>
            <a:r>
              <a:rPr lang="zh-CN" altLang="zh-CN" sz="2000" dirty="0">
                <a:solidFill>
                  <a:srgbClr val="7030A0"/>
                </a:solidFill>
                <a:latin typeface="Microsoft YaHei" panose="020B0503020204020204" pitchFamily="34" charset="-122"/>
                <a:ea typeface="Microsoft YaHei" panose="020B0503020204020204" pitchFamily="34" charset="-122"/>
              </a:rPr>
              <a:t>当前工作目录</a:t>
            </a:r>
            <a:r>
              <a:rPr lang="en-US" altLang="zh-CN" sz="2000" dirty="0">
                <a:solidFill>
                  <a:srgbClr val="7030A0"/>
                </a:solidFill>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            </a:t>
            </a:r>
            <a:r>
              <a:rPr lang="zh-CN" altLang="zh-CN" sz="2000" dirty="0">
                <a:solidFill>
                  <a:srgbClr val="0070C0"/>
                </a:solidFill>
                <a:latin typeface="Microsoft YaHei" panose="020B0503020204020204" pitchFamily="34" charset="-122"/>
                <a:ea typeface="Microsoft YaHei" panose="020B0503020204020204" pitchFamily="34" charset="-122"/>
              </a:rPr>
              <a:t>优先级	</a:t>
            </a:r>
            <a:r>
              <a:rPr lang="zh-CN" altLang="zh-CN" sz="2000" dirty="0">
                <a:latin typeface="Microsoft YaHei" panose="020B0503020204020204" pitchFamily="34" charset="-122"/>
                <a:ea typeface="Microsoft YaHei" panose="020B0503020204020204" pitchFamily="34" charset="-122"/>
              </a:rPr>
              <a:t>	</a:t>
            </a:r>
          </a:p>
          <a:p>
            <a:pPr marL="205740" lvl="1" indent="0" algn="just">
              <a:buNone/>
            </a:pPr>
            <a:r>
              <a:rPr lang="zh-CN" altLang="zh-CN" sz="2000" dirty="0">
                <a:solidFill>
                  <a:srgbClr val="7030A0"/>
                </a:solidFill>
                <a:latin typeface="Microsoft YaHei" panose="020B0503020204020204" pitchFamily="34" charset="-122"/>
                <a:ea typeface="Microsoft YaHei" panose="020B0503020204020204" pitchFamily="34" charset="-122"/>
              </a:rPr>
              <a:t>用户ID</a:t>
            </a:r>
          </a:p>
        </p:txBody>
      </p:sp>
      <p:sp>
        <p:nvSpPr>
          <p:cNvPr id="2" name="Rectangle 2">
            <a:extLst>
              <a:ext uri="{FF2B5EF4-FFF2-40B4-BE49-F238E27FC236}">
                <a16:creationId xmlns:a16="http://schemas.microsoft.com/office/drawing/2014/main" id="{E4CDD3FC-CF48-4E45-9A68-DF22B985A30C}"/>
              </a:ext>
            </a:extLst>
          </p:cNvPr>
          <p:cNvSpPr>
            <a:spLocks noGrp="1" noChangeArrowheads="1"/>
          </p:cNvSpPr>
          <p:nvPr>
            <p:ph type="title"/>
          </p:nvPr>
        </p:nvSpPr>
        <p:spPr>
          <a:xfrm>
            <a:off x="1622079" y="1269245"/>
            <a:ext cx="4210102" cy="549275"/>
          </a:xfrm>
        </p:spPr>
        <p:txBody>
          <a:bodyPr/>
          <a:lstStyle/>
          <a:p>
            <a:pPr algn="l" eaLnBrk="1" hangingPunct="1">
              <a:defRPr/>
            </a:pPr>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 </a:t>
            </a:r>
            <a:r>
              <a:rPr lang="zh-CN" altLang="zh-CN" dirty="0">
                <a:latin typeface="Microsoft YaHei" panose="020B0503020204020204" pitchFamily="34" charset="-122"/>
                <a:ea typeface="Microsoft YaHei" panose="020B0503020204020204" pitchFamily="34" charset="-122"/>
              </a:rPr>
              <a:t>线程</a:t>
            </a:r>
            <a:r>
              <a:rPr lang="zh-CN" altLang="en-US" dirty="0">
                <a:latin typeface="Microsoft YaHei" panose="020B0503020204020204" pitchFamily="34" charset="-122"/>
                <a:ea typeface="Microsoft YaHei" panose="020B0503020204020204" pitchFamily="34" charset="-122"/>
              </a:rPr>
              <a:t>的共享问题</a:t>
            </a:r>
            <a:endParaRPr lang="zh-CN" dirty="0">
              <a:latin typeface="Microsoft YaHei" panose="020B0503020204020204" pitchFamily="34" charset="-122"/>
              <a:ea typeface="Microsoft YaHei" panose="020B0503020204020204" pitchFamily="34" charset="-122"/>
            </a:endParaRPr>
          </a:p>
        </p:txBody>
      </p:sp>
      <p:pic>
        <p:nvPicPr>
          <p:cNvPr id="6" name="图片 1">
            <a:extLst>
              <a:ext uri="{FF2B5EF4-FFF2-40B4-BE49-F238E27FC236}">
                <a16:creationId xmlns:a16="http://schemas.microsoft.com/office/drawing/2014/main" id="{A7DC28FF-8070-0343-BED2-CF924086B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163" y="3671053"/>
            <a:ext cx="3430772" cy="2470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68767A1F-E571-644F-ADE6-7986960553A0}"/>
              </a:ext>
            </a:extLst>
          </p:cNvPr>
          <p:cNvSpPr txBox="1">
            <a:spLocks/>
          </p:cNvSpPr>
          <p:nvPr/>
        </p:nvSpPr>
        <p:spPr>
          <a:xfrm>
            <a:off x="9208686" y="425081"/>
            <a:ext cx="289526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2.7.1 </a:t>
            </a:r>
            <a:r>
              <a:rPr kumimoji="1" lang="zh-CN" altLang="en-US" sz="2800" dirty="0">
                <a:solidFill>
                  <a:srgbClr val="002060"/>
                </a:solidFill>
                <a:cs typeface="+mn-cs"/>
              </a:rPr>
              <a:t>线程概述</a:t>
            </a:r>
          </a:p>
        </p:txBody>
      </p:sp>
      <p:sp>
        <p:nvSpPr>
          <p:cNvPr id="8" name="标题 1">
            <a:extLst>
              <a:ext uri="{FF2B5EF4-FFF2-40B4-BE49-F238E27FC236}">
                <a16:creationId xmlns:a16="http://schemas.microsoft.com/office/drawing/2014/main" id="{968AE20D-C92D-460E-B393-668EF96EA62D}"/>
              </a:ext>
            </a:extLst>
          </p:cNvPr>
          <p:cNvSpPr txBox="1">
            <a:spLocks/>
          </p:cNvSpPr>
          <p:nvPr/>
        </p:nvSpPr>
        <p:spPr>
          <a:xfrm>
            <a:off x="1534500" y="270196"/>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smtClean="0">
                <a:solidFill>
                  <a:srgbClr val="242852"/>
                </a:solidFill>
                <a:cs typeface="+mn-cs"/>
              </a:rPr>
              <a:t>2.7 </a:t>
            </a:r>
            <a:r>
              <a:rPr kumimoji="1" lang="zh-CN" altLang="en-US" sz="320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19473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a:extLst>
              <a:ext uri="{FF2B5EF4-FFF2-40B4-BE49-F238E27FC236}">
                <a16:creationId xmlns:a16="http://schemas.microsoft.com/office/drawing/2014/main" id="{C5E9DACB-E600-4F3A-A210-329F60A42304}"/>
              </a:ext>
            </a:extLst>
          </p:cNvPr>
          <p:cNvSpPr>
            <a:spLocks noGrp="1" noChangeArrowheads="1"/>
          </p:cNvSpPr>
          <p:nvPr>
            <p:ph idx="1"/>
          </p:nvPr>
        </p:nvSpPr>
        <p:spPr>
          <a:xfrm>
            <a:off x="1534501" y="1819343"/>
            <a:ext cx="8512518" cy="4579185"/>
          </a:xfrm>
        </p:spPr>
        <p:txBody>
          <a:bodyPr>
            <a:normAutofit/>
          </a:bodyPr>
          <a:lstStyle/>
          <a:p>
            <a:pPr>
              <a:defRPr/>
            </a:pPr>
            <a:r>
              <a:rPr lang="zh-CN" altLang="en-US" dirty="0">
                <a:latin typeface="Microsoft YaHei" panose="020B0503020204020204" pitchFamily="34" charset="-122"/>
                <a:ea typeface="Microsoft YaHei" panose="020B0503020204020204" pitchFamily="34" charset="-122"/>
              </a:rPr>
              <a:t>对全局变量进行访问的基本步骤</a:t>
            </a:r>
          </a:p>
          <a:p>
            <a:pPr eaLnBrk="1" hangingPunct="1">
              <a:buFont typeface="Wingdings" panose="05000000000000000000" pitchFamily="2" charset="2"/>
              <a:buNone/>
              <a:defRPr/>
            </a:pPr>
            <a:endParaRPr lang="zh-CN" altLang="zh-CN" dirty="0">
              <a:latin typeface="Microsoft YaHei" panose="020B0503020204020204" pitchFamily="34" charset="-122"/>
              <a:ea typeface="Microsoft YaHei" panose="020B0503020204020204" pitchFamily="34" charset="-122"/>
            </a:endParaRPr>
          </a:p>
        </p:txBody>
      </p:sp>
      <p:sp>
        <p:nvSpPr>
          <p:cNvPr id="15363" name="Rectangle 2">
            <a:extLst>
              <a:ext uri="{FF2B5EF4-FFF2-40B4-BE49-F238E27FC236}">
                <a16:creationId xmlns:a16="http://schemas.microsoft.com/office/drawing/2014/main" id="{046740CB-AC1E-4AAE-B2FB-6B8CEBBF41C8}"/>
              </a:ext>
            </a:extLst>
          </p:cNvPr>
          <p:cNvSpPr>
            <a:spLocks noGrp="1" noChangeArrowheads="1"/>
          </p:cNvSpPr>
          <p:nvPr>
            <p:ph type="title"/>
          </p:nvPr>
        </p:nvSpPr>
        <p:spPr>
          <a:xfrm>
            <a:off x="1582806" y="1151023"/>
            <a:ext cx="7269973" cy="549275"/>
          </a:xfrm>
        </p:spPr>
        <p:txBody>
          <a:bodyPr/>
          <a:lstStyle/>
          <a:p>
            <a:pPr algn="l" eaLnBrk="1" hangingPunct="1">
              <a:defRPr/>
            </a:pPr>
            <a:r>
              <a:rPr lang="en-US" altLang="zh-CN" dirty="0">
                <a:latin typeface="Microsoft YaHei" panose="020B0503020204020204" pitchFamily="34" charset="-122"/>
                <a:ea typeface="Microsoft YaHei" panose="020B0503020204020204" pitchFamily="34" charset="-122"/>
              </a:rPr>
              <a:t>3 </a:t>
            </a:r>
            <a:r>
              <a:rPr lang="zh-CN" altLang="zh-CN" dirty="0">
                <a:latin typeface="Microsoft YaHei" panose="020B0503020204020204" pitchFamily="34" charset="-122"/>
                <a:ea typeface="Microsoft YaHei" panose="020B0503020204020204" pitchFamily="34" charset="-122"/>
              </a:rPr>
              <a:t>线程</a:t>
            </a:r>
            <a:r>
              <a:rPr lang="zh-CN" altLang="en-US" dirty="0">
                <a:latin typeface="Microsoft YaHei" panose="020B0503020204020204" pitchFamily="34" charset="-122"/>
                <a:ea typeface="Microsoft YaHei" panose="020B0503020204020204" pitchFamily="34" charset="-122"/>
              </a:rPr>
              <a:t>的互斥问题</a:t>
            </a:r>
            <a:endParaRPr lang="zh-CN" altLang="zh-CN" dirty="0">
              <a:latin typeface="Microsoft YaHei" panose="020B0503020204020204" pitchFamily="34" charset="-122"/>
              <a:ea typeface="Microsoft YaHei" panose="020B0503020204020204" pitchFamily="34" charset="-122"/>
            </a:endParaRPr>
          </a:p>
        </p:txBody>
      </p:sp>
      <p:pic>
        <p:nvPicPr>
          <p:cNvPr id="5" name="Picture 4">
            <a:extLst>
              <a:ext uri="{FF2B5EF4-FFF2-40B4-BE49-F238E27FC236}">
                <a16:creationId xmlns:a16="http://schemas.microsoft.com/office/drawing/2014/main" id="{98E29CB9-5EC0-4324-8A67-5612AE17DE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4116" y="2086114"/>
            <a:ext cx="5170812" cy="41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98BE65E3-167B-4BE7-B890-8CFC728A013F}"/>
              </a:ext>
            </a:extLst>
          </p:cNvPr>
          <p:cNvSpPr txBox="1"/>
          <p:nvPr/>
        </p:nvSpPr>
        <p:spPr>
          <a:xfrm>
            <a:off x="1347894" y="2841065"/>
            <a:ext cx="4315316" cy="2169825"/>
          </a:xfrm>
          <a:prstGeom prst="rect">
            <a:avLst/>
          </a:prstGeom>
          <a:noFill/>
        </p:spPr>
        <p:txBody>
          <a:bodyPr wrap="square">
            <a:spAutoFit/>
          </a:bodyPr>
          <a:lstStyle/>
          <a:p>
            <a:pPr marL="720090" lvl="1" indent="-514350" defTabSz="685800">
              <a:spcBef>
                <a:spcPts val="900"/>
              </a:spcBef>
              <a:buClr>
                <a:srgbClr val="4A66AC">
                  <a:lumMod val="75000"/>
                </a:srgbClr>
              </a:buClr>
              <a:buSzPct val="100000"/>
              <a:buFont typeface="+mj-ea"/>
              <a:buAutoNum type="circleNumDbPlain"/>
              <a:defRPr/>
            </a:pPr>
            <a:r>
              <a:rPr lang="zh-CN" altLang="en-US" sz="2400" dirty="0">
                <a:solidFill>
                  <a:prstClr val="black"/>
                </a:solidFill>
                <a:latin typeface="Microsoft YaHei" panose="020B0503020204020204" pitchFamily="34" charset="-122"/>
                <a:ea typeface="Microsoft YaHei" panose="020B0503020204020204" pitchFamily="34" charset="-122"/>
              </a:rPr>
              <a:t>将内存单元中的数据读入寄存器</a:t>
            </a:r>
          </a:p>
          <a:p>
            <a:pPr marL="720090" lvl="1" indent="-514350" defTabSz="685800">
              <a:spcBef>
                <a:spcPts val="900"/>
              </a:spcBef>
              <a:buClr>
                <a:srgbClr val="4A66AC">
                  <a:lumMod val="75000"/>
                </a:srgbClr>
              </a:buClr>
              <a:buSzPct val="100000"/>
              <a:buFont typeface="+mj-ea"/>
              <a:buAutoNum type="circleNumDbPlain"/>
              <a:defRPr/>
            </a:pPr>
            <a:r>
              <a:rPr lang="zh-CN" altLang="en-US" sz="2400" dirty="0">
                <a:solidFill>
                  <a:prstClr val="black"/>
                </a:solidFill>
                <a:latin typeface="Microsoft YaHei" panose="020B0503020204020204" pitchFamily="34" charset="-122"/>
                <a:ea typeface="Microsoft YaHei" panose="020B0503020204020204" pitchFamily="34" charset="-122"/>
              </a:rPr>
              <a:t>对寄存器中的值进行运算</a:t>
            </a:r>
          </a:p>
          <a:p>
            <a:pPr marL="720090" lvl="1" indent="-514350" defTabSz="685800">
              <a:spcBef>
                <a:spcPts val="900"/>
              </a:spcBef>
              <a:buClr>
                <a:srgbClr val="4A66AC">
                  <a:lumMod val="75000"/>
                </a:srgbClr>
              </a:buClr>
              <a:buSzPct val="100000"/>
              <a:buFont typeface="+mj-ea"/>
              <a:buAutoNum type="circleNumDbPlain"/>
              <a:defRPr/>
            </a:pPr>
            <a:r>
              <a:rPr lang="zh-CN" altLang="en-US" sz="2400" dirty="0">
                <a:solidFill>
                  <a:prstClr val="black"/>
                </a:solidFill>
                <a:latin typeface="Microsoft YaHei" panose="020B0503020204020204" pitchFamily="34" charset="-122"/>
                <a:ea typeface="Microsoft YaHei" panose="020B0503020204020204" pitchFamily="34" charset="-122"/>
              </a:rPr>
              <a:t>将寄存器中的值写回内存单元</a:t>
            </a:r>
          </a:p>
        </p:txBody>
      </p:sp>
      <p:sp>
        <p:nvSpPr>
          <p:cNvPr id="8" name="标题 1">
            <a:extLst>
              <a:ext uri="{FF2B5EF4-FFF2-40B4-BE49-F238E27FC236}">
                <a16:creationId xmlns:a16="http://schemas.microsoft.com/office/drawing/2014/main" id="{68767A1F-E571-644F-ADE6-7986960553A0}"/>
              </a:ext>
            </a:extLst>
          </p:cNvPr>
          <p:cNvSpPr txBox="1">
            <a:spLocks/>
          </p:cNvSpPr>
          <p:nvPr/>
        </p:nvSpPr>
        <p:spPr>
          <a:xfrm>
            <a:off x="9208686" y="425081"/>
            <a:ext cx="289526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2.7.1 </a:t>
            </a:r>
            <a:r>
              <a:rPr kumimoji="1" lang="zh-CN" altLang="en-US" sz="2800" dirty="0">
                <a:solidFill>
                  <a:srgbClr val="002060"/>
                </a:solidFill>
                <a:cs typeface="+mn-cs"/>
              </a:rPr>
              <a:t>线程概述</a:t>
            </a:r>
          </a:p>
        </p:txBody>
      </p:sp>
      <p:sp>
        <p:nvSpPr>
          <p:cNvPr id="9" name="标题 1">
            <a:extLst>
              <a:ext uri="{FF2B5EF4-FFF2-40B4-BE49-F238E27FC236}">
                <a16:creationId xmlns:a16="http://schemas.microsoft.com/office/drawing/2014/main" id="{968AE20D-C92D-460E-B393-668EF96EA62D}"/>
              </a:ext>
            </a:extLst>
          </p:cNvPr>
          <p:cNvSpPr txBox="1">
            <a:spLocks/>
          </p:cNvSpPr>
          <p:nvPr/>
        </p:nvSpPr>
        <p:spPr>
          <a:xfrm>
            <a:off x="1534500" y="270196"/>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smtClean="0">
                <a:solidFill>
                  <a:srgbClr val="242852"/>
                </a:solidFill>
                <a:cs typeface="+mn-cs"/>
              </a:rPr>
              <a:t>2.7 </a:t>
            </a:r>
            <a:r>
              <a:rPr kumimoji="1" lang="zh-CN" altLang="en-US" sz="320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248009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7" name="Rectangle 3">
            <a:extLst>
              <a:ext uri="{FF2B5EF4-FFF2-40B4-BE49-F238E27FC236}">
                <a16:creationId xmlns:a16="http://schemas.microsoft.com/office/drawing/2014/main" id="{6A2E09DD-0EE6-4087-9323-D4BBE71D46BA}"/>
              </a:ext>
            </a:extLst>
          </p:cNvPr>
          <p:cNvSpPr>
            <a:spLocks noGrp="1" noRot="1" noChangeArrowheads="1"/>
          </p:cNvSpPr>
          <p:nvPr>
            <p:ph type="body" idx="1"/>
          </p:nvPr>
        </p:nvSpPr>
        <p:spPr>
          <a:xfrm>
            <a:off x="1534500" y="2207396"/>
            <a:ext cx="10373020" cy="4498975"/>
          </a:xfrm>
        </p:spPr>
        <p:txBody>
          <a:bodyPr/>
          <a:lstStyle/>
          <a:p>
            <a:pPr>
              <a:lnSpc>
                <a:spcPct val="150000"/>
              </a:lnSpc>
            </a:pPr>
            <a:r>
              <a:rPr lang="zh-CN" altLang="en-US" dirty="0">
                <a:solidFill>
                  <a:srgbClr val="FF0000"/>
                </a:solidFill>
                <a:latin typeface="+mj-ea"/>
                <a:ea typeface="+mj-ea"/>
              </a:rPr>
              <a:t>线程</a:t>
            </a:r>
            <a:r>
              <a:rPr lang="zh-CN" altLang="en-US" dirty="0">
                <a:latin typeface="+mj-ea"/>
                <a:ea typeface="+mj-ea"/>
              </a:rPr>
              <a:t>具有许多传统进程所具有的特征，所以又称为</a:t>
            </a:r>
            <a:r>
              <a:rPr lang="zh-CN" altLang="en-US" dirty="0">
                <a:solidFill>
                  <a:srgbClr val="FF0000"/>
                </a:solidFill>
                <a:latin typeface="+mj-ea"/>
                <a:ea typeface="+mj-ea"/>
              </a:rPr>
              <a:t>轻型进程</a:t>
            </a:r>
            <a:r>
              <a:rPr lang="en-US" altLang="zh-CN" dirty="0">
                <a:latin typeface="+mj-ea"/>
                <a:ea typeface="+mj-ea"/>
              </a:rPr>
              <a:t>(Light-Weight Process)</a:t>
            </a:r>
            <a:r>
              <a:rPr lang="zh-CN" altLang="en-US" dirty="0">
                <a:latin typeface="+mj-ea"/>
                <a:ea typeface="+mj-ea"/>
              </a:rPr>
              <a:t> ，相应地把传统进程称为</a:t>
            </a:r>
            <a:r>
              <a:rPr lang="zh-CN" altLang="en-US" dirty="0">
                <a:solidFill>
                  <a:srgbClr val="FF0000"/>
                </a:solidFill>
                <a:latin typeface="+mj-ea"/>
                <a:ea typeface="+mj-ea"/>
              </a:rPr>
              <a:t>重型进程</a:t>
            </a:r>
            <a:r>
              <a:rPr lang="en-US" altLang="zh-CN" dirty="0">
                <a:latin typeface="+mj-ea"/>
                <a:ea typeface="+mj-ea"/>
              </a:rPr>
              <a:t>(Heavy-Weight Process)</a:t>
            </a:r>
            <a:r>
              <a:rPr lang="zh-CN" altLang="en-US" dirty="0">
                <a:latin typeface="+mj-ea"/>
                <a:ea typeface="+mj-ea"/>
              </a:rPr>
              <a:t>，传统进程相当于只有一个线程的任务。</a:t>
            </a:r>
          </a:p>
          <a:p>
            <a:pPr>
              <a:lnSpc>
                <a:spcPct val="150000"/>
              </a:lnSpc>
            </a:pPr>
            <a:r>
              <a:rPr lang="zh-CN" altLang="en-US" dirty="0">
                <a:latin typeface="+mj-ea"/>
                <a:ea typeface="+mj-ea"/>
              </a:rPr>
              <a:t>在引入了线程的操作系统中，通常一个进程都拥有若干个线程，至少也有一个线程。</a:t>
            </a:r>
          </a:p>
        </p:txBody>
      </p:sp>
      <p:sp>
        <p:nvSpPr>
          <p:cNvPr id="4" name="标题 1">
            <a:extLst>
              <a:ext uri="{FF2B5EF4-FFF2-40B4-BE49-F238E27FC236}">
                <a16:creationId xmlns:a16="http://schemas.microsoft.com/office/drawing/2014/main" id="{6DDF63F4-5B6D-7C45-BF43-6E9258C89D0A}"/>
              </a:ext>
            </a:extLst>
          </p:cNvPr>
          <p:cNvSpPr txBox="1">
            <a:spLocks/>
          </p:cNvSpPr>
          <p:nvPr/>
        </p:nvSpPr>
        <p:spPr>
          <a:xfrm>
            <a:off x="1534500" y="1359801"/>
            <a:ext cx="429768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2.7.2</a:t>
            </a:r>
            <a:r>
              <a:rPr kumimoji="1" lang="zh-CN" altLang="en-US" sz="2800" dirty="0">
                <a:solidFill>
                  <a:srgbClr val="002060"/>
                </a:solidFill>
                <a:cs typeface="+mn-cs"/>
              </a:rPr>
              <a:t> </a:t>
            </a:r>
            <a:r>
              <a:rPr lang="zh-CN" altLang="en-US" sz="2800" kern="0" dirty="0">
                <a:solidFill>
                  <a:schemeClr val="bg2">
                    <a:lumMod val="25000"/>
                  </a:schemeClr>
                </a:solidFill>
                <a:latin typeface="Microsoft YaHei" panose="020B0503020204020204" pitchFamily="34" charset="-122"/>
                <a:ea typeface="Microsoft YaHei" panose="020B0503020204020204" pitchFamily="34" charset="-122"/>
              </a:rPr>
              <a:t>线程与进程的比较</a:t>
            </a:r>
            <a:endParaRPr kumimoji="1" lang="zh-CN" altLang="en-US" sz="2800" b="0" dirty="0">
              <a:solidFill>
                <a:srgbClr val="002060"/>
              </a:solidFill>
              <a:cs typeface="+mn-cs"/>
            </a:endParaRPr>
          </a:p>
        </p:txBody>
      </p:sp>
      <p:sp>
        <p:nvSpPr>
          <p:cNvPr id="6" name="标题 1">
            <a:extLst>
              <a:ext uri="{FF2B5EF4-FFF2-40B4-BE49-F238E27FC236}">
                <a16:creationId xmlns:a16="http://schemas.microsoft.com/office/drawing/2014/main" id="{968AE20D-C92D-460E-B393-668EF96EA62D}"/>
              </a:ext>
            </a:extLst>
          </p:cNvPr>
          <p:cNvSpPr>
            <a:spLocks noGrp="1"/>
          </p:cNvSpPr>
          <p:nvPr>
            <p:ph type="title"/>
          </p:nvPr>
        </p:nvSpPr>
        <p:spPr>
          <a:xfrm>
            <a:off x="1534500" y="270196"/>
            <a:ext cx="4297680" cy="5492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defTabSz="914400">
              <a:buFont typeface="Wingdings" charset="2"/>
            </a:pPr>
            <a:r>
              <a:rPr kumimoji="1" lang="en-US" altLang="zh-CN" sz="3200" dirty="0">
                <a:solidFill>
                  <a:srgbClr val="242852"/>
                </a:solidFill>
                <a:cs typeface="+mn-cs"/>
              </a:rPr>
              <a:t>2.7 </a:t>
            </a:r>
            <a:r>
              <a:rPr kumimoji="1" lang="zh-CN" altLang="en-US" sz="3200" dirty="0">
                <a:solidFill>
                  <a:srgbClr val="242852"/>
                </a:solidFill>
                <a:cs typeface="+mn-cs"/>
              </a:rPr>
              <a:t>线程与线程控制</a:t>
            </a:r>
          </a:p>
        </p:txBody>
      </p:sp>
    </p:spTree>
    <p:extLst>
      <p:ext uri="{BB962C8B-B14F-4D97-AF65-F5344CB8AC3E}">
        <p14:creationId xmlns:p14="http://schemas.microsoft.com/office/powerpoint/2010/main" val="3207260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3">
            <a:extLst>
              <a:ext uri="{FF2B5EF4-FFF2-40B4-BE49-F238E27FC236}">
                <a16:creationId xmlns:a16="http://schemas.microsoft.com/office/drawing/2014/main" id="{E1AFEF3F-CFB9-40FD-834E-F3E8E433A917}"/>
              </a:ext>
            </a:extLst>
          </p:cNvPr>
          <p:cNvSpPr>
            <a:spLocks noGrp="1" noChangeArrowheads="1"/>
          </p:cNvSpPr>
          <p:nvPr>
            <p:ph idx="1"/>
          </p:nvPr>
        </p:nvSpPr>
        <p:spPr>
          <a:xfrm>
            <a:off x="1456267" y="1311567"/>
            <a:ext cx="10051626" cy="4826841"/>
          </a:xfrm>
        </p:spPr>
        <p:txBody>
          <a:bodyPr/>
          <a:lstStyle/>
          <a:p>
            <a:pPr>
              <a:defRPr/>
            </a:pPr>
            <a:r>
              <a:rPr lang="zh-CN" altLang="en-US" b="0" dirty="0">
                <a:latin typeface="Microsoft YaHei" panose="020B0503020204020204" pitchFamily="34" charset="-122"/>
                <a:ea typeface="Microsoft YaHei" panose="020B0503020204020204" pitchFamily="34" charset="-122"/>
              </a:rPr>
              <a:t>线程只拥有少量在运行中必不可少的资源</a:t>
            </a:r>
            <a:endParaRPr lang="en-US" altLang="zh-CN" b="0" dirty="0">
              <a:latin typeface="Microsoft YaHei" panose="020B0503020204020204" pitchFamily="34" charset="-122"/>
              <a:ea typeface="Microsoft YaHei" panose="020B0503020204020204" pitchFamily="34" charset="-122"/>
            </a:endParaRPr>
          </a:p>
          <a:p>
            <a:pPr lvl="2">
              <a:defRPr/>
            </a:pPr>
            <a:r>
              <a:rPr lang="en-US" altLang="zh-CN" b="0" dirty="0">
                <a:solidFill>
                  <a:srgbClr val="0070C0"/>
                </a:solidFill>
                <a:latin typeface="Microsoft YaHei" panose="020B0503020204020204" pitchFamily="34" charset="-122"/>
                <a:ea typeface="Microsoft YaHei" panose="020B0503020204020204" pitchFamily="34" charset="-122"/>
              </a:rPr>
              <a:t>PC</a:t>
            </a:r>
            <a:r>
              <a:rPr lang="zh-CN" altLang="en-US" b="0" dirty="0">
                <a:solidFill>
                  <a:srgbClr val="0070C0"/>
                </a:solidFill>
                <a:latin typeface="Microsoft YaHei" panose="020B0503020204020204" pitchFamily="34" charset="-122"/>
                <a:ea typeface="Microsoft YaHei" panose="020B0503020204020204" pitchFamily="34" charset="-122"/>
              </a:rPr>
              <a:t>指针：标识当前线程代码执行的位置</a:t>
            </a:r>
          </a:p>
          <a:p>
            <a:pPr lvl="2">
              <a:defRPr/>
            </a:pPr>
            <a:r>
              <a:rPr lang="zh-CN" altLang="en-US" b="0" dirty="0">
                <a:solidFill>
                  <a:srgbClr val="0070C0"/>
                </a:solidFill>
                <a:latin typeface="Microsoft YaHei" panose="020B0503020204020204" pitchFamily="34" charset="-122"/>
                <a:ea typeface="Microsoft YaHei" panose="020B0503020204020204" pitchFamily="34" charset="-122"/>
              </a:rPr>
              <a:t>寄存器：当前线程执行的上下文环境</a:t>
            </a:r>
          </a:p>
          <a:p>
            <a:pPr lvl="2">
              <a:defRPr/>
            </a:pPr>
            <a:r>
              <a:rPr lang="zh-CN" altLang="en-US" b="0" dirty="0">
                <a:solidFill>
                  <a:srgbClr val="0070C0"/>
                </a:solidFill>
                <a:latin typeface="Microsoft YaHei" panose="020B0503020204020204" pitchFamily="34" charset="-122"/>
                <a:ea typeface="Microsoft YaHei" panose="020B0503020204020204" pitchFamily="34" charset="-122"/>
              </a:rPr>
              <a:t>栈：用于实现函数调用、局部变量</a:t>
            </a:r>
            <a:endParaRPr lang="en-US" altLang="zh-CN" b="0" dirty="0">
              <a:solidFill>
                <a:srgbClr val="0070C0"/>
              </a:solidFill>
              <a:latin typeface="Microsoft YaHei" panose="020B0503020204020204" pitchFamily="34" charset="-122"/>
              <a:ea typeface="Microsoft YaHei" panose="020B0503020204020204" pitchFamily="34" charset="-122"/>
            </a:endParaRPr>
          </a:p>
          <a:p>
            <a:pPr lvl="2">
              <a:defRPr/>
            </a:pPr>
            <a:r>
              <a:rPr lang="zh-CN" altLang="en-US" b="0" dirty="0">
                <a:solidFill>
                  <a:srgbClr val="0070C0"/>
                </a:solidFill>
                <a:latin typeface="Microsoft YaHei" panose="020B0503020204020204" pitchFamily="34" charset="-122"/>
                <a:ea typeface="Microsoft YaHei" panose="020B0503020204020204" pitchFamily="34" charset="-122"/>
              </a:rPr>
              <a:t>线程局部变量和私有数据（在栈中申请的数据）</a:t>
            </a:r>
            <a:endParaRPr lang="en-US" altLang="zh-CN" b="0" dirty="0">
              <a:solidFill>
                <a:srgbClr val="0070C0"/>
              </a:solidFill>
              <a:latin typeface="Microsoft YaHei" panose="020B0503020204020204" pitchFamily="34" charset="-122"/>
              <a:ea typeface="Microsoft YaHei" panose="020B0503020204020204" pitchFamily="34" charset="-122"/>
            </a:endParaRPr>
          </a:p>
          <a:p>
            <a:pPr lvl="2">
              <a:defRPr/>
            </a:pPr>
            <a:r>
              <a:rPr lang="zh-CN" altLang="en-US" b="0" dirty="0">
                <a:solidFill>
                  <a:srgbClr val="0070C0"/>
                </a:solidFill>
                <a:latin typeface="Microsoft YaHei" panose="020B0503020204020204" pitchFamily="34" charset="-122"/>
                <a:ea typeface="Microsoft YaHei" panose="020B0503020204020204" pitchFamily="34" charset="-122"/>
              </a:rPr>
              <a:t>线程信号掩码（可以设置每个线程阻塞的信号）</a:t>
            </a:r>
          </a:p>
          <a:p>
            <a:pPr>
              <a:defRPr/>
            </a:pPr>
            <a:r>
              <a:rPr lang="zh-CN" altLang="en-US" b="0" dirty="0">
                <a:latin typeface="Microsoft YaHei" panose="020B0503020204020204" pitchFamily="34" charset="-122"/>
                <a:ea typeface="Microsoft YaHei" panose="020B0503020204020204" pitchFamily="34" charset="-122"/>
              </a:rPr>
              <a:t>进程占用资源多，线程占用资源少，使用灵活</a:t>
            </a:r>
            <a:endParaRPr lang="en-US" altLang="zh-CN" b="0" dirty="0">
              <a:latin typeface="Microsoft YaHei" panose="020B0503020204020204" pitchFamily="34" charset="-122"/>
              <a:ea typeface="Microsoft YaHei" panose="020B0503020204020204" pitchFamily="34" charset="-122"/>
            </a:endParaRPr>
          </a:p>
          <a:p>
            <a:pPr>
              <a:defRPr/>
            </a:pPr>
            <a:r>
              <a:rPr lang="zh-CN" altLang="en-US" b="0" dirty="0">
                <a:latin typeface="Microsoft YaHei" panose="020B0503020204020204" pitchFamily="34" charset="-122"/>
                <a:ea typeface="Microsoft YaHei" panose="020B0503020204020204" pitchFamily="34" charset="-122"/>
              </a:rPr>
              <a:t>线程不能脱离进程而存在，线程的层次关系，执行顺序并不明显，会增加程序的复杂度</a:t>
            </a:r>
            <a:endParaRPr lang="en-US" altLang="zh-CN" b="0" dirty="0">
              <a:latin typeface="Microsoft YaHei" panose="020B0503020204020204" pitchFamily="34" charset="-122"/>
              <a:ea typeface="Microsoft YaHei" panose="020B0503020204020204" pitchFamily="34" charset="-122"/>
            </a:endParaRPr>
          </a:p>
          <a:p>
            <a:pPr>
              <a:defRPr/>
            </a:pPr>
            <a:r>
              <a:rPr lang="zh-CN" altLang="en-US" b="0" dirty="0">
                <a:latin typeface="Microsoft YaHei" panose="020B0503020204020204" pitchFamily="34" charset="-122"/>
                <a:ea typeface="Microsoft YaHei" panose="020B0503020204020204" pitchFamily="34" charset="-122"/>
              </a:rPr>
              <a:t>没有通过代码显示创建线程的进程，可以看成是只有一个线程的进程</a:t>
            </a:r>
          </a:p>
        </p:txBody>
      </p:sp>
      <p:sp>
        <p:nvSpPr>
          <p:cNvPr id="7" name="标题 1">
            <a:extLst>
              <a:ext uri="{FF2B5EF4-FFF2-40B4-BE49-F238E27FC236}">
                <a16:creationId xmlns:a16="http://schemas.microsoft.com/office/drawing/2014/main" id="{672A07CD-9FD7-D948-BFF5-3A7AC50F5D37}"/>
              </a:ext>
            </a:extLst>
          </p:cNvPr>
          <p:cNvSpPr txBox="1">
            <a:spLocks/>
          </p:cNvSpPr>
          <p:nvPr/>
        </p:nvSpPr>
        <p:spPr>
          <a:xfrm>
            <a:off x="7826927" y="438628"/>
            <a:ext cx="429768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2.7.2</a:t>
            </a:r>
            <a:r>
              <a:rPr kumimoji="1" lang="zh-CN" altLang="en-US" sz="2800" dirty="0">
                <a:solidFill>
                  <a:srgbClr val="002060"/>
                </a:solidFill>
                <a:cs typeface="+mn-cs"/>
              </a:rPr>
              <a:t> </a:t>
            </a:r>
            <a:r>
              <a:rPr lang="zh-CN" altLang="en-US" sz="2800" kern="0" dirty="0">
                <a:solidFill>
                  <a:schemeClr val="bg2">
                    <a:lumMod val="25000"/>
                  </a:schemeClr>
                </a:solidFill>
                <a:latin typeface="Microsoft YaHei" panose="020B0503020204020204" pitchFamily="34" charset="-122"/>
                <a:ea typeface="Microsoft YaHei" panose="020B0503020204020204" pitchFamily="34" charset="-122"/>
              </a:rPr>
              <a:t>线程与进程的比较</a:t>
            </a:r>
            <a:endParaRPr kumimoji="1" lang="zh-CN" altLang="en-US" sz="2800" b="0" dirty="0">
              <a:solidFill>
                <a:srgbClr val="002060"/>
              </a:solidFill>
              <a:cs typeface="+mn-cs"/>
            </a:endParaRPr>
          </a:p>
        </p:txBody>
      </p:sp>
      <p:sp>
        <p:nvSpPr>
          <p:cNvPr id="4" name="标题 1">
            <a:extLst>
              <a:ext uri="{FF2B5EF4-FFF2-40B4-BE49-F238E27FC236}">
                <a16:creationId xmlns:a16="http://schemas.microsoft.com/office/drawing/2014/main" id="{968AE20D-C92D-460E-B393-668EF96EA62D}"/>
              </a:ext>
            </a:extLst>
          </p:cNvPr>
          <p:cNvSpPr>
            <a:spLocks noGrp="1"/>
          </p:cNvSpPr>
          <p:nvPr>
            <p:ph type="title"/>
          </p:nvPr>
        </p:nvSpPr>
        <p:spPr>
          <a:xfrm>
            <a:off x="1507406" y="369484"/>
            <a:ext cx="4297680" cy="5492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defTabSz="914400">
              <a:buFont typeface="Wingdings" charset="2"/>
            </a:pPr>
            <a:r>
              <a:rPr kumimoji="1" lang="en-US" altLang="zh-CN" sz="3200" dirty="0">
                <a:solidFill>
                  <a:srgbClr val="242852"/>
                </a:solidFill>
                <a:cs typeface="+mn-cs"/>
              </a:rPr>
              <a:t>2.7 </a:t>
            </a:r>
            <a:r>
              <a:rPr kumimoji="1" lang="zh-CN" altLang="en-US" sz="3200" dirty="0">
                <a:solidFill>
                  <a:srgbClr val="242852"/>
                </a:solidFill>
                <a:cs typeface="+mn-cs"/>
              </a:rPr>
              <a:t>线程与线程控制</a:t>
            </a:r>
          </a:p>
        </p:txBody>
      </p:sp>
    </p:spTree>
    <p:extLst>
      <p:ext uri="{BB962C8B-B14F-4D97-AF65-F5344CB8AC3E}">
        <p14:creationId xmlns:p14="http://schemas.microsoft.com/office/powerpoint/2010/main" val="343722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6676">
                                            <p:txEl>
                                              <p:pRg st="0" end="0"/>
                                            </p:txEl>
                                          </p:spTgt>
                                        </p:tgtEl>
                                        <p:attrNameLst>
                                          <p:attrName>style.visibility</p:attrName>
                                        </p:attrNameLst>
                                      </p:cBhvr>
                                      <p:to>
                                        <p:strVal val="visible"/>
                                      </p:to>
                                    </p:set>
                                    <p:animEffect transition="in" filter="wipe(down)">
                                      <p:cBhvr>
                                        <p:cTn id="7" dur="500"/>
                                        <p:tgtEl>
                                          <p:spTgt spid="156676">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56676">
                                            <p:txEl>
                                              <p:pRg st="1" end="1"/>
                                            </p:txEl>
                                          </p:spTgt>
                                        </p:tgtEl>
                                        <p:attrNameLst>
                                          <p:attrName>style.visibility</p:attrName>
                                        </p:attrNameLst>
                                      </p:cBhvr>
                                      <p:to>
                                        <p:strVal val="visible"/>
                                      </p:to>
                                    </p:set>
                                    <p:animEffect transition="in" filter="wipe(down)">
                                      <p:cBhvr>
                                        <p:cTn id="10" dur="500"/>
                                        <p:tgtEl>
                                          <p:spTgt spid="156676">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56676">
                                            <p:txEl>
                                              <p:pRg st="2" end="2"/>
                                            </p:txEl>
                                          </p:spTgt>
                                        </p:tgtEl>
                                        <p:attrNameLst>
                                          <p:attrName>style.visibility</p:attrName>
                                        </p:attrNameLst>
                                      </p:cBhvr>
                                      <p:to>
                                        <p:strVal val="visible"/>
                                      </p:to>
                                    </p:set>
                                    <p:animEffect transition="in" filter="wipe(down)">
                                      <p:cBhvr>
                                        <p:cTn id="13" dur="500"/>
                                        <p:tgtEl>
                                          <p:spTgt spid="156676">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56676">
                                            <p:txEl>
                                              <p:pRg st="3" end="3"/>
                                            </p:txEl>
                                          </p:spTgt>
                                        </p:tgtEl>
                                        <p:attrNameLst>
                                          <p:attrName>style.visibility</p:attrName>
                                        </p:attrNameLst>
                                      </p:cBhvr>
                                      <p:to>
                                        <p:strVal val="visible"/>
                                      </p:to>
                                    </p:set>
                                    <p:animEffect transition="in" filter="wipe(down)">
                                      <p:cBhvr>
                                        <p:cTn id="16" dur="500"/>
                                        <p:tgtEl>
                                          <p:spTgt spid="156676">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156676">
                                            <p:txEl>
                                              <p:pRg st="4" end="4"/>
                                            </p:txEl>
                                          </p:spTgt>
                                        </p:tgtEl>
                                        <p:attrNameLst>
                                          <p:attrName>style.visibility</p:attrName>
                                        </p:attrNameLst>
                                      </p:cBhvr>
                                      <p:to>
                                        <p:strVal val="visible"/>
                                      </p:to>
                                    </p:set>
                                    <p:animEffect transition="in" filter="wipe(down)">
                                      <p:cBhvr>
                                        <p:cTn id="19" dur="500"/>
                                        <p:tgtEl>
                                          <p:spTgt spid="156676">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156676">
                                            <p:txEl>
                                              <p:pRg st="5" end="5"/>
                                            </p:txEl>
                                          </p:spTgt>
                                        </p:tgtEl>
                                        <p:attrNameLst>
                                          <p:attrName>style.visibility</p:attrName>
                                        </p:attrNameLst>
                                      </p:cBhvr>
                                      <p:to>
                                        <p:strVal val="visible"/>
                                      </p:to>
                                    </p:set>
                                    <p:animEffect transition="in" filter="wipe(down)">
                                      <p:cBhvr>
                                        <p:cTn id="22" dur="500"/>
                                        <p:tgtEl>
                                          <p:spTgt spid="15667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56676">
                                            <p:txEl>
                                              <p:pRg st="6" end="6"/>
                                            </p:txEl>
                                          </p:spTgt>
                                        </p:tgtEl>
                                        <p:attrNameLst>
                                          <p:attrName>style.visibility</p:attrName>
                                        </p:attrNameLst>
                                      </p:cBhvr>
                                      <p:to>
                                        <p:strVal val="visible"/>
                                      </p:to>
                                    </p:set>
                                    <p:animEffect transition="in" filter="wipe(down)">
                                      <p:cBhvr>
                                        <p:cTn id="27" dur="500"/>
                                        <p:tgtEl>
                                          <p:spTgt spid="15667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6676">
                                            <p:txEl>
                                              <p:pRg st="7" end="7"/>
                                            </p:txEl>
                                          </p:spTgt>
                                        </p:tgtEl>
                                        <p:attrNameLst>
                                          <p:attrName>style.visibility</p:attrName>
                                        </p:attrNameLst>
                                      </p:cBhvr>
                                      <p:to>
                                        <p:strVal val="visible"/>
                                      </p:to>
                                    </p:set>
                                    <p:animEffect transition="in" filter="wipe(down)">
                                      <p:cBhvr>
                                        <p:cTn id="32" dur="500"/>
                                        <p:tgtEl>
                                          <p:spTgt spid="156676">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56676">
                                            <p:txEl>
                                              <p:pRg st="8" end="8"/>
                                            </p:txEl>
                                          </p:spTgt>
                                        </p:tgtEl>
                                        <p:attrNameLst>
                                          <p:attrName>style.visibility</p:attrName>
                                        </p:attrNameLst>
                                      </p:cBhvr>
                                      <p:to>
                                        <p:strVal val="visible"/>
                                      </p:to>
                                    </p:set>
                                    <p:animEffect transition="in" filter="wipe(down)">
                                      <p:cBhvr>
                                        <p:cTn id="37" dur="500"/>
                                        <p:tgtEl>
                                          <p:spTgt spid="15667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a:extLst>
              <a:ext uri="{FF2B5EF4-FFF2-40B4-BE49-F238E27FC236}">
                <a16:creationId xmlns:a16="http://schemas.microsoft.com/office/drawing/2014/main" id="{170A8DB7-4E94-4633-9016-0C834CCC5D40}"/>
              </a:ext>
            </a:extLst>
          </p:cNvPr>
          <p:cNvSpPr>
            <a:spLocks noGrp="1" noRot="1" noChangeArrowheads="1"/>
          </p:cNvSpPr>
          <p:nvPr>
            <p:ph type="body" idx="1"/>
          </p:nvPr>
        </p:nvSpPr>
        <p:spPr/>
        <p:txBody>
          <a:bodyPr/>
          <a:lstStyle/>
          <a:p>
            <a:pPr>
              <a:lnSpc>
                <a:spcPct val="120000"/>
              </a:lnSpc>
            </a:pPr>
            <a:r>
              <a:rPr lang="zh-CN" altLang="en-US" sz="2800" dirty="0">
                <a:latin typeface="Microsoft YaHei" panose="020B0503020204020204" pitchFamily="34" charset="-122"/>
                <a:ea typeface="Microsoft YaHei" panose="020B0503020204020204" pitchFamily="34" charset="-122"/>
              </a:rPr>
              <a:t>从</a:t>
            </a:r>
            <a:r>
              <a:rPr lang="zh-CN" altLang="en-US" sz="2800" dirty="0">
                <a:solidFill>
                  <a:srgbClr val="C00000"/>
                </a:solidFill>
                <a:latin typeface="Microsoft YaHei" panose="020B0503020204020204" pitchFamily="34" charset="-122"/>
                <a:ea typeface="Microsoft YaHei" panose="020B0503020204020204" pitchFamily="34" charset="-122"/>
              </a:rPr>
              <a:t>调度性</a:t>
            </a:r>
            <a:r>
              <a:rPr lang="zh-CN" altLang="en-US" sz="2800" dirty="0">
                <a:latin typeface="Microsoft YaHei" panose="020B0503020204020204" pitchFamily="34" charset="-122"/>
                <a:ea typeface="Microsoft YaHei" panose="020B0503020204020204" pitchFamily="34" charset="-122"/>
              </a:rPr>
              <a:t>、</a:t>
            </a:r>
            <a:r>
              <a:rPr lang="zh-CN" altLang="en-US" sz="2800" dirty="0">
                <a:solidFill>
                  <a:srgbClr val="C00000"/>
                </a:solidFill>
                <a:latin typeface="Microsoft YaHei" panose="020B0503020204020204" pitchFamily="34" charset="-122"/>
                <a:ea typeface="Microsoft YaHei" panose="020B0503020204020204" pitchFamily="34" charset="-122"/>
              </a:rPr>
              <a:t>并发性</a:t>
            </a:r>
            <a:r>
              <a:rPr lang="zh-CN" altLang="en-US" sz="2800" dirty="0">
                <a:latin typeface="Microsoft YaHei" panose="020B0503020204020204" pitchFamily="34" charset="-122"/>
                <a:ea typeface="Microsoft YaHei" panose="020B0503020204020204" pitchFamily="34" charset="-122"/>
              </a:rPr>
              <a:t>、</a:t>
            </a:r>
            <a:r>
              <a:rPr lang="zh-CN" altLang="en-US" sz="2800" dirty="0">
                <a:solidFill>
                  <a:srgbClr val="C00000"/>
                </a:solidFill>
                <a:latin typeface="Microsoft YaHei" panose="020B0503020204020204" pitchFamily="34" charset="-122"/>
                <a:ea typeface="Microsoft YaHei" panose="020B0503020204020204" pitchFamily="34" charset="-122"/>
              </a:rPr>
              <a:t>系统开销</a:t>
            </a:r>
            <a:r>
              <a:rPr lang="zh-CN" altLang="en-US" sz="2800" dirty="0">
                <a:latin typeface="Microsoft YaHei" panose="020B0503020204020204" pitchFamily="34" charset="-122"/>
                <a:ea typeface="Microsoft YaHei" panose="020B0503020204020204" pitchFamily="34" charset="-122"/>
              </a:rPr>
              <a:t>和</a:t>
            </a:r>
            <a:r>
              <a:rPr lang="zh-CN" altLang="en-US" sz="2800" dirty="0">
                <a:solidFill>
                  <a:srgbClr val="C00000"/>
                </a:solidFill>
                <a:latin typeface="Microsoft YaHei" panose="020B0503020204020204" pitchFamily="34" charset="-122"/>
                <a:ea typeface="Microsoft YaHei" panose="020B0503020204020204" pitchFamily="34" charset="-122"/>
              </a:rPr>
              <a:t>拥有资源</a:t>
            </a:r>
            <a:r>
              <a:rPr lang="zh-CN" altLang="en-US" sz="2800" dirty="0">
                <a:latin typeface="Microsoft YaHei" panose="020B0503020204020204" pitchFamily="34" charset="-122"/>
                <a:ea typeface="Microsoft YaHei" panose="020B0503020204020204" pitchFamily="34" charset="-122"/>
              </a:rPr>
              <a:t>等方面对线程和进程进行比较。</a:t>
            </a:r>
          </a:p>
          <a:p>
            <a:pPr>
              <a:lnSpc>
                <a:spcPct val="120000"/>
              </a:lnSpc>
            </a:pPr>
            <a:r>
              <a:rPr lang="zh-CN" altLang="en-US" dirty="0">
                <a:solidFill>
                  <a:srgbClr val="C00000"/>
                </a:solidFill>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1</a:t>
            </a:r>
            <a:r>
              <a:rPr lang="zh-CN" altLang="en-US" dirty="0">
                <a:solidFill>
                  <a:srgbClr val="C00000"/>
                </a:solidFill>
                <a:latin typeface="Microsoft YaHei" panose="020B0503020204020204" pitchFamily="34" charset="-122"/>
                <a:ea typeface="Microsoft YaHei" panose="020B0503020204020204" pitchFamily="34" charset="-122"/>
              </a:rPr>
              <a:t>）</a:t>
            </a:r>
            <a:r>
              <a:rPr lang="zh-CN" altLang="en-US" b="1" dirty="0">
                <a:solidFill>
                  <a:srgbClr val="C00000"/>
                </a:solidFill>
                <a:latin typeface="Microsoft YaHei" panose="020B0503020204020204" pitchFamily="34" charset="-122"/>
                <a:ea typeface="Microsoft YaHei" panose="020B0503020204020204" pitchFamily="34" charset="-122"/>
              </a:rPr>
              <a:t>调度</a:t>
            </a:r>
          </a:p>
          <a:p>
            <a:pPr lvl="1">
              <a:lnSpc>
                <a:spcPct val="120000"/>
              </a:lnSpc>
            </a:pPr>
            <a:r>
              <a:rPr lang="zh-CN" altLang="en-US" sz="2400" dirty="0">
                <a:latin typeface="Microsoft YaHei" panose="020B0503020204020204" pitchFamily="34" charset="-122"/>
                <a:ea typeface="Microsoft YaHei" panose="020B0503020204020204" pitchFamily="34" charset="-122"/>
              </a:rPr>
              <a:t>在传统的操作系统中，进程作为拥有资源和独立调度、分派的基本单位。而在引入线程的操作系统中，则把</a:t>
            </a:r>
            <a:r>
              <a:rPr lang="zh-CN" altLang="en-US" sz="2400" dirty="0">
                <a:solidFill>
                  <a:srgbClr val="FF0000"/>
                </a:solidFill>
                <a:latin typeface="Microsoft YaHei" panose="020B0503020204020204" pitchFamily="34" charset="-122"/>
                <a:ea typeface="Microsoft YaHei" panose="020B0503020204020204" pitchFamily="34" charset="-122"/>
              </a:rPr>
              <a:t>线程作为调度和分派的基本单位</a:t>
            </a:r>
            <a:r>
              <a:rPr lang="zh-CN" altLang="en-US" sz="2400" dirty="0">
                <a:latin typeface="Microsoft YaHei" panose="020B0503020204020204" pitchFamily="34" charset="-122"/>
                <a:ea typeface="Microsoft YaHei" panose="020B0503020204020204" pitchFamily="34" charset="-122"/>
              </a:rPr>
              <a:t>，而</a:t>
            </a:r>
            <a:r>
              <a:rPr lang="zh-CN" altLang="en-US" sz="2400" dirty="0">
                <a:solidFill>
                  <a:srgbClr val="FF0000"/>
                </a:solidFill>
                <a:latin typeface="Microsoft YaHei" panose="020B0503020204020204" pitchFamily="34" charset="-122"/>
                <a:ea typeface="Microsoft YaHei" panose="020B0503020204020204" pitchFamily="34" charset="-122"/>
              </a:rPr>
              <a:t>进程作为资源拥有的基本单位</a:t>
            </a:r>
            <a:r>
              <a:rPr lang="zh-CN" altLang="en-US" sz="2400" dirty="0">
                <a:latin typeface="Microsoft YaHei" panose="020B0503020204020204" pitchFamily="34" charset="-122"/>
                <a:ea typeface="Microsoft YaHei" panose="020B0503020204020204" pitchFamily="34" charset="-122"/>
              </a:rPr>
              <a:t>。</a:t>
            </a:r>
          </a:p>
          <a:p>
            <a:pPr lvl="1">
              <a:lnSpc>
                <a:spcPct val="120000"/>
              </a:lnSpc>
            </a:pPr>
            <a:r>
              <a:rPr lang="zh-CN" altLang="en-US" sz="2400" dirty="0">
                <a:latin typeface="Microsoft YaHei" panose="020B0503020204020204" pitchFamily="34" charset="-122"/>
                <a:ea typeface="Microsoft YaHei" panose="020B0503020204020204" pitchFamily="34" charset="-122"/>
              </a:rPr>
              <a:t>在同一进程中，线程的切换不会引起进程的切换；但从一个进程中的线程切换到另一个进程中的线程时，将会引起进程的切换。</a:t>
            </a:r>
          </a:p>
        </p:txBody>
      </p:sp>
      <p:sp>
        <p:nvSpPr>
          <p:cNvPr id="4" name="标题 1">
            <a:extLst>
              <a:ext uri="{FF2B5EF4-FFF2-40B4-BE49-F238E27FC236}">
                <a16:creationId xmlns:a16="http://schemas.microsoft.com/office/drawing/2014/main" id="{672A07CD-9FD7-D948-BFF5-3A7AC50F5D37}"/>
              </a:ext>
            </a:extLst>
          </p:cNvPr>
          <p:cNvSpPr txBox="1">
            <a:spLocks/>
          </p:cNvSpPr>
          <p:nvPr/>
        </p:nvSpPr>
        <p:spPr>
          <a:xfrm>
            <a:off x="7826927" y="438628"/>
            <a:ext cx="429768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2.7.2</a:t>
            </a:r>
            <a:r>
              <a:rPr kumimoji="1" lang="zh-CN" altLang="en-US" sz="2800" dirty="0">
                <a:solidFill>
                  <a:srgbClr val="002060"/>
                </a:solidFill>
                <a:cs typeface="+mn-cs"/>
              </a:rPr>
              <a:t> </a:t>
            </a:r>
            <a:r>
              <a:rPr lang="zh-CN" altLang="en-US" sz="2800" kern="0" dirty="0">
                <a:solidFill>
                  <a:schemeClr val="bg2">
                    <a:lumMod val="25000"/>
                  </a:schemeClr>
                </a:solidFill>
                <a:latin typeface="Microsoft YaHei" panose="020B0503020204020204" pitchFamily="34" charset="-122"/>
                <a:ea typeface="Microsoft YaHei" panose="020B0503020204020204" pitchFamily="34" charset="-122"/>
              </a:rPr>
              <a:t>线程与进程的比较</a:t>
            </a:r>
            <a:endParaRPr kumimoji="1" lang="zh-CN" altLang="en-US" sz="2800" b="0" dirty="0">
              <a:solidFill>
                <a:srgbClr val="002060"/>
              </a:solidFill>
              <a:cs typeface="+mn-cs"/>
            </a:endParaRPr>
          </a:p>
        </p:txBody>
      </p:sp>
      <p:sp>
        <p:nvSpPr>
          <p:cNvPr id="5" name="标题 1">
            <a:extLst>
              <a:ext uri="{FF2B5EF4-FFF2-40B4-BE49-F238E27FC236}">
                <a16:creationId xmlns:a16="http://schemas.microsoft.com/office/drawing/2014/main" id="{968AE20D-C92D-460E-B393-668EF96EA62D}"/>
              </a:ext>
            </a:extLst>
          </p:cNvPr>
          <p:cNvSpPr>
            <a:spLocks noGrp="1"/>
          </p:cNvSpPr>
          <p:nvPr>
            <p:ph type="title"/>
          </p:nvPr>
        </p:nvSpPr>
        <p:spPr>
          <a:xfrm>
            <a:off x="1507406" y="369484"/>
            <a:ext cx="4297680" cy="5492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defTabSz="914400">
              <a:buFont typeface="Wingdings" charset="2"/>
            </a:pPr>
            <a:r>
              <a:rPr kumimoji="1" lang="en-US" altLang="zh-CN" sz="3200" dirty="0">
                <a:solidFill>
                  <a:srgbClr val="242852"/>
                </a:solidFill>
                <a:cs typeface="+mn-cs"/>
              </a:rPr>
              <a:t>2.7 </a:t>
            </a:r>
            <a:r>
              <a:rPr kumimoji="1" lang="zh-CN" altLang="en-US" sz="3200" dirty="0">
                <a:solidFill>
                  <a:srgbClr val="242852"/>
                </a:solidFill>
                <a:cs typeface="+mn-cs"/>
              </a:rPr>
              <a:t>线程与线程控制</a:t>
            </a:r>
          </a:p>
        </p:txBody>
      </p:sp>
    </p:spTree>
    <p:extLst>
      <p:ext uri="{BB962C8B-B14F-4D97-AF65-F5344CB8AC3E}">
        <p14:creationId xmlns:p14="http://schemas.microsoft.com/office/powerpoint/2010/main" val="694686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5107">
                                            <p:txEl>
                                              <p:pRg st="1" end="1"/>
                                            </p:txEl>
                                          </p:spTgt>
                                        </p:tgtEl>
                                        <p:attrNameLst>
                                          <p:attrName>style.visibility</p:attrName>
                                        </p:attrNameLst>
                                      </p:cBhvr>
                                      <p:to>
                                        <p:strVal val="visible"/>
                                      </p:to>
                                    </p:set>
                                    <p:animEffect transition="in" filter="blinds(horizontal)">
                                      <p:cBhvr>
                                        <p:cTn id="7" dur="500"/>
                                        <p:tgtEl>
                                          <p:spTgt spid="17510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5107">
                                            <p:txEl>
                                              <p:pRg st="2" end="2"/>
                                            </p:txEl>
                                          </p:spTgt>
                                        </p:tgtEl>
                                        <p:attrNameLst>
                                          <p:attrName>style.visibility</p:attrName>
                                        </p:attrNameLst>
                                      </p:cBhvr>
                                      <p:to>
                                        <p:strVal val="visible"/>
                                      </p:to>
                                    </p:set>
                                    <p:animEffect transition="in" filter="blinds(horizontal)">
                                      <p:cBhvr>
                                        <p:cTn id="12" dur="500"/>
                                        <p:tgtEl>
                                          <p:spTgt spid="17510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5107">
                                            <p:txEl>
                                              <p:pRg st="3" end="3"/>
                                            </p:txEl>
                                          </p:spTgt>
                                        </p:tgtEl>
                                        <p:attrNameLst>
                                          <p:attrName>style.visibility</p:attrName>
                                        </p:attrNameLst>
                                      </p:cBhvr>
                                      <p:to>
                                        <p:strVal val="visible"/>
                                      </p:to>
                                    </p:set>
                                    <p:animEffect transition="in" filter="blinds(horizontal)">
                                      <p:cBhvr>
                                        <p:cTn id="17" dur="500"/>
                                        <p:tgtEl>
                                          <p:spTgt spid="175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263839" y="2253344"/>
            <a:ext cx="10255967" cy="3545858"/>
          </a:xfrm>
        </p:spPr>
        <p:txBody>
          <a:bodyPr/>
          <a:lstStyle/>
          <a:p>
            <a:pPr algn="just" eaLnBrk="1" hangingPunct="1">
              <a:lnSpc>
                <a:spcPct val="110000"/>
              </a:lnSpc>
              <a:buFont typeface="Wingdings" charset="2"/>
              <a:buNone/>
              <a:defRPr/>
            </a:pPr>
            <a:r>
              <a:rPr lang="zh-CN" altLang="en-US" dirty="0">
                <a:latin typeface="+mj-ea"/>
                <a:ea typeface="+mj-ea"/>
              </a:rPr>
              <a:t>典型的进程定义有：</a:t>
            </a:r>
          </a:p>
          <a:p>
            <a:pPr algn="just" eaLnBrk="1" hangingPunct="1">
              <a:lnSpc>
                <a:spcPct val="110000"/>
              </a:lnSpc>
              <a:buFont typeface="Wingdings" charset="2"/>
              <a:buNone/>
              <a:defRPr/>
            </a:pPr>
            <a:r>
              <a:rPr lang="zh-CN" altLang="en-US" dirty="0">
                <a:latin typeface="+mj-ea"/>
                <a:ea typeface="+mj-ea"/>
              </a:rPr>
              <a:t>（</a:t>
            </a:r>
            <a:r>
              <a:rPr lang="en-US" altLang="zh-CN" dirty="0">
                <a:latin typeface="+mj-ea"/>
                <a:ea typeface="+mj-ea"/>
              </a:rPr>
              <a:t>1</a:t>
            </a:r>
            <a:r>
              <a:rPr lang="zh-CN" altLang="en-US" dirty="0">
                <a:latin typeface="+mj-ea"/>
                <a:ea typeface="+mj-ea"/>
              </a:rPr>
              <a:t>）进程是程序的一次</a:t>
            </a:r>
            <a:r>
              <a:rPr lang="zh-CN" altLang="en-US" dirty="0">
                <a:solidFill>
                  <a:srgbClr val="FF0000"/>
                </a:solidFill>
                <a:latin typeface="+mj-ea"/>
                <a:ea typeface="+mj-ea"/>
              </a:rPr>
              <a:t>执行</a:t>
            </a:r>
            <a:r>
              <a:rPr lang="zh-CN" altLang="en-US" dirty="0">
                <a:latin typeface="+mj-ea"/>
                <a:ea typeface="+mj-ea"/>
              </a:rPr>
              <a:t>。</a:t>
            </a:r>
          </a:p>
          <a:p>
            <a:pPr algn="just" eaLnBrk="1" hangingPunct="1">
              <a:lnSpc>
                <a:spcPct val="110000"/>
              </a:lnSpc>
              <a:buFont typeface="Wingdings" charset="2"/>
              <a:buNone/>
              <a:defRPr/>
            </a:pPr>
            <a:r>
              <a:rPr lang="zh-CN" altLang="en-US" dirty="0">
                <a:latin typeface="+mj-ea"/>
                <a:ea typeface="+mj-ea"/>
              </a:rPr>
              <a:t>（</a:t>
            </a:r>
            <a:r>
              <a:rPr lang="en-US" altLang="zh-CN" dirty="0">
                <a:latin typeface="+mj-ea"/>
                <a:ea typeface="+mj-ea"/>
              </a:rPr>
              <a:t>2</a:t>
            </a:r>
            <a:r>
              <a:rPr lang="zh-CN" altLang="en-US" dirty="0">
                <a:latin typeface="+mj-ea"/>
                <a:ea typeface="+mj-ea"/>
              </a:rPr>
              <a:t>）进程是一个程序及其数据在处理机上顺序执行时所发生的</a:t>
            </a:r>
            <a:r>
              <a:rPr lang="zh-CN" altLang="en-US" dirty="0">
                <a:solidFill>
                  <a:srgbClr val="FF0000"/>
                </a:solidFill>
                <a:latin typeface="+mj-ea"/>
                <a:ea typeface="+mj-ea"/>
              </a:rPr>
              <a:t>活动</a:t>
            </a:r>
            <a:r>
              <a:rPr lang="zh-CN" altLang="en-US" dirty="0">
                <a:latin typeface="+mj-ea"/>
                <a:ea typeface="+mj-ea"/>
              </a:rPr>
              <a:t>。</a:t>
            </a:r>
          </a:p>
          <a:p>
            <a:pPr algn="just" eaLnBrk="1" hangingPunct="1">
              <a:lnSpc>
                <a:spcPct val="110000"/>
              </a:lnSpc>
              <a:buFont typeface="Wingdings" charset="2"/>
              <a:buNone/>
              <a:defRPr/>
            </a:pPr>
            <a:r>
              <a:rPr lang="zh-CN" altLang="en-US" dirty="0">
                <a:latin typeface="+mj-ea"/>
                <a:ea typeface="+mj-ea"/>
              </a:rPr>
              <a:t>（</a:t>
            </a:r>
            <a:r>
              <a:rPr lang="en-US" altLang="zh-CN" dirty="0">
                <a:latin typeface="+mj-ea"/>
                <a:ea typeface="+mj-ea"/>
              </a:rPr>
              <a:t>3</a:t>
            </a:r>
            <a:r>
              <a:rPr lang="zh-CN" altLang="en-US" dirty="0">
                <a:latin typeface="+mj-ea"/>
                <a:ea typeface="+mj-ea"/>
              </a:rPr>
              <a:t>）进程是程序在一个数据集合上运行的</a:t>
            </a:r>
            <a:r>
              <a:rPr lang="zh-CN" altLang="en-US" dirty="0">
                <a:solidFill>
                  <a:srgbClr val="FF0000"/>
                </a:solidFill>
                <a:latin typeface="+mj-ea"/>
                <a:ea typeface="+mj-ea"/>
              </a:rPr>
              <a:t>过程</a:t>
            </a:r>
            <a:r>
              <a:rPr lang="zh-CN" altLang="en-US" dirty="0">
                <a:latin typeface="+mj-ea"/>
                <a:ea typeface="+mj-ea"/>
              </a:rPr>
              <a:t>，它是系统进行资源分配和调度的一个独立单位。</a:t>
            </a:r>
          </a:p>
        </p:txBody>
      </p:sp>
      <p:sp>
        <p:nvSpPr>
          <p:cNvPr id="32770" name="Rectangle 2">
            <a:extLst>
              <a:ext uri="{FF2B5EF4-FFF2-40B4-BE49-F238E27FC236}">
                <a16:creationId xmlns:a16="http://schemas.microsoft.com/office/drawing/2014/main" id="{66083FD4-8198-D74F-B1EE-1874857191DD}"/>
              </a:ext>
            </a:extLst>
          </p:cNvPr>
          <p:cNvSpPr>
            <a:spLocks noGrp="1" noChangeArrowheads="1"/>
          </p:cNvSpPr>
          <p:nvPr>
            <p:ph type="title"/>
          </p:nvPr>
        </p:nvSpPr>
        <p:spPr>
          <a:xfrm>
            <a:off x="1141011" y="1540765"/>
            <a:ext cx="5844779" cy="485775"/>
          </a:xfrm>
        </p:spPr>
        <p:txBody>
          <a:bodyPr/>
          <a:lstStyle/>
          <a:p>
            <a:pPr algn="l" eaLnBrk="1" hangingPunct="1">
              <a:defRPr/>
            </a:pPr>
            <a:r>
              <a:rPr lang="en-US" altLang="zh-CN" sz="2800" dirty="0">
                <a:solidFill>
                  <a:srgbClr val="0000FF"/>
                </a:solidFill>
              </a:rPr>
              <a:t>1. </a:t>
            </a:r>
            <a:r>
              <a:rPr lang="zh-CN" altLang="en-US" sz="2800" dirty="0">
                <a:solidFill>
                  <a:srgbClr val="0000FF"/>
                </a:solidFill>
              </a:rPr>
              <a:t>进程的定义</a:t>
            </a:r>
            <a:r>
              <a:rPr lang="zh-CN" altLang="en-US" sz="2800" dirty="0"/>
              <a:t> </a:t>
            </a:r>
          </a:p>
        </p:txBody>
      </p:sp>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7794903" y="456709"/>
            <a:ext cx="4026983" cy="571500"/>
          </a:xfrm>
          <a:prstGeom prst="rect">
            <a:avLst/>
          </a:prstGeom>
          <a:extLst/>
        </p:spPr>
        <p:txBody>
          <a:bodyPr/>
          <a:lstStyle/>
          <a:p>
            <a:pPr defTabSz="685800">
              <a:lnSpc>
                <a:spcPct val="90000"/>
              </a:lnSpc>
              <a:spcBef>
                <a:spcPct val="0"/>
              </a:spcBef>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2.2.1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进程的特征与状态</a:t>
            </a:r>
          </a:p>
        </p:txBody>
      </p:sp>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02229" y="290868"/>
            <a:ext cx="583737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44954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6947">
                                            <p:txEl>
                                              <p:pRg st="1" end="1"/>
                                            </p:txEl>
                                          </p:spTgt>
                                        </p:tgtEl>
                                        <p:attrNameLst>
                                          <p:attrName>style.visibility</p:attrName>
                                        </p:attrNameLst>
                                      </p:cBhvr>
                                      <p:to>
                                        <p:strVal val="visible"/>
                                      </p:to>
                                    </p:set>
                                    <p:anim calcmode="lin" valueType="num">
                                      <p:cBhvr additive="base">
                                        <p:cTn id="7" dur="500" fill="hold"/>
                                        <p:tgtEl>
                                          <p:spTgt spid="4669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69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6947">
                                            <p:txEl>
                                              <p:pRg st="2" end="2"/>
                                            </p:txEl>
                                          </p:spTgt>
                                        </p:tgtEl>
                                        <p:attrNameLst>
                                          <p:attrName>style.visibility</p:attrName>
                                        </p:attrNameLst>
                                      </p:cBhvr>
                                      <p:to>
                                        <p:strVal val="visible"/>
                                      </p:to>
                                    </p:set>
                                    <p:anim calcmode="lin" valueType="num">
                                      <p:cBhvr additive="base">
                                        <p:cTn id="13" dur="500" fill="hold"/>
                                        <p:tgtEl>
                                          <p:spTgt spid="4669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6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6947">
                                            <p:txEl>
                                              <p:pRg st="3" end="3"/>
                                            </p:txEl>
                                          </p:spTgt>
                                        </p:tgtEl>
                                        <p:attrNameLst>
                                          <p:attrName>style.visibility</p:attrName>
                                        </p:attrNameLst>
                                      </p:cBhvr>
                                      <p:to>
                                        <p:strVal val="visible"/>
                                      </p:to>
                                    </p:set>
                                    <p:anim calcmode="lin" valueType="num">
                                      <p:cBhvr additive="base">
                                        <p:cTn id="19" dur="500" fill="hold"/>
                                        <p:tgtEl>
                                          <p:spTgt spid="4669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69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3">
            <a:extLst>
              <a:ext uri="{FF2B5EF4-FFF2-40B4-BE49-F238E27FC236}">
                <a16:creationId xmlns:a16="http://schemas.microsoft.com/office/drawing/2014/main" id="{86E16D6C-C5DB-4061-AE02-14040FF884E9}"/>
              </a:ext>
            </a:extLst>
          </p:cNvPr>
          <p:cNvSpPr>
            <a:spLocks noGrp="1" noRot="1" noChangeArrowheads="1"/>
          </p:cNvSpPr>
          <p:nvPr>
            <p:ph type="body" idx="1"/>
          </p:nvPr>
        </p:nvSpPr>
        <p:spPr>
          <a:xfrm>
            <a:off x="1232747" y="1335796"/>
            <a:ext cx="10478346" cy="5413375"/>
          </a:xfrm>
        </p:spPr>
        <p:txBody>
          <a:bodyPr/>
          <a:lstStyle/>
          <a:p>
            <a:pPr>
              <a:lnSpc>
                <a:spcPct val="120000"/>
              </a:lnSpc>
            </a:pPr>
            <a:r>
              <a:rPr lang="zh-CN" altLang="en-US" b="1" dirty="0">
                <a:solidFill>
                  <a:srgbClr val="C00000"/>
                </a:solidFill>
                <a:latin typeface="Microsoft YaHei" panose="020B0503020204020204" pitchFamily="34" charset="-122"/>
                <a:ea typeface="Microsoft YaHei" panose="020B0503020204020204" pitchFamily="34" charset="-122"/>
              </a:rPr>
              <a:t>（</a:t>
            </a:r>
            <a:r>
              <a:rPr lang="en-US" altLang="zh-CN" b="1" dirty="0">
                <a:solidFill>
                  <a:srgbClr val="C00000"/>
                </a:solidFill>
                <a:latin typeface="Microsoft YaHei" panose="020B0503020204020204" pitchFamily="34" charset="-122"/>
                <a:ea typeface="Microsoft YaHei" panose="020B0503020204020204" pitchFamily="34" charset="-122"/>
              </a:rPr>
              <a:t>2</a:t>
            </a:r>
            <a:r>
              <a:rPr lang="zh-CN" altLang="en-US" b="1" dirty="0">
                <a:solidFill>
                  <a:srgbClr val="C00000"/>
                </a:solidFill>
                <a:latin typeface="Microsoft YaHei" panose="020B0503020204020204" pitchFamily="34" charset="-122"/>
                <a:ea typeface="Microsoft YaHei" panose="020B0503020204020204" pitchFamily="34" charset="-122"/>
              </a:rPr>
              <a:t>）并发性</a:t>
            </a:r>
          </a:p>
          <a:p>
            <a:pPr lvl="1">
              <a:lnSpc>
                <a:spcPct val="120000"/>
              </a:lnSpc>
            </a:pPr>
            <a:r>
              <a:rPr lang="zh-CN" altLang="en-US" sz="2400" dirty="0">
                <a:latin typeface="Microsoft YaHei" panose="020B0503020204020204" pitchFamily="34" charset="-122"/>
                <a:ea typeface="Microsoft YaHei" panose="020B0503020204020204" pitchFamily="34" charset="-122"/>
              </a:rPr>
              <a:t>在引入线程的操作系统中，不仅进程之间可以并发执行，而且在一个进程中的</a:t>
            </a:r>
            <a:r>
              <a:rPr lang="zh-CN" altLang="en-US" sz="2400" dirty="0">
                <a:solidFill>
                  <a:srgbClr val="FF0000"/>
                </a:solidFill>
                <a:latin typeface="Microsoft YaHei" panose="020B0503020204020204" pitchFamily="34" charset="-122"/>
                <a:ea typeface="Microsoft YaHei" panose="020B0503020204020204" pitchFamily="34" charset="-122"/>
              </a:rPr>
              <a:t>多个线程之间亦可并发执行</a:t>
            </a:r>
            <a:r>
              <a:rPr lang="zh-CN" altLang="en-US" sz="2400" dirty="0">
                <a:latin typeface="Microsoft YaHei" panose="020B0503020204020204" pitchFamily="34" charset="-122"/>
                <a:ea typeface="Microsoft YaHei" panose="020B0503020204020204" pitchFamily="34" charset="-122"/>
              </a:rPr>
              <a:t>，使得操作系统具有更好的并发性，从而能更加有效地提高系统资源的利用率和系统的吞吐量。</a:t>
            </a:r>
          </a:p>
          <a:p>
            <a:pPr lvl="2">
              <a:lnSpc>
                <a:spcPct val="120000"/>
              </a:lnSpc>
            </a:pPr>
            <a:r>
              <a:rPr lang="zh-CN" altLang="en-US" b="0" dirty="0">
                <a:latin typeface="Microsoft YaHei" panose="020B0503020204020204" pitchFamily="34" charset="-122"/>
                <a:ea typeface="Microsoft YaHei" panose="020B0503020204020204" pitchFamily="34" charset="-122"/>
              </a:rPr>
              <a:t>例如，在一个未引入线程的单</a:t>
            </a:r>
            <a:r>
              <a:rPr lang="en-US" altLang="zh-CN" b="0" dirty="0">
                <a:latin typeface="Microsoft YaHei" panose="020B0503020204020204" pitchFamily="34" charset="-122"/>
                <a:ea typeface="Microsoft YaHei" panose="020B0503020204020204" pitchFamily="34" charset="-122"/>
              </a:rPr>
              <a:t>CPU</a:t>
            </a:r>
            <a:r>
              <a:rPr lang="zh-CN" altLang="en-US" b="0" dirty="0">
                <a:latin typeface="Microsoft YaHei" panose="020B0503020204020204" pitchFamily="34" charset="-122"/>
                <a:ea typeface="Microsoft YaHei" panose="020B0503020204020204" pitchFamily="34" charset="-122"/>
              </a:rPr>
              <a:t>操作系统中，若仅设置一个文件服务进程，当该进程由于某种原因而被阻塞时，便没有其它的文件服务进程来提供服务。</a:t>
            </a:r>
          </a:p>
          <a:p>
            <a:pPr lvl="2">
              <a:lnSpc>
                <a:spcPct val="120000"/>
              </a:lnSpc>
            </a:pPr>
            <a:r>
              <a:rPr lang="zh-CN" altLang="en-US" b="0" dirty="0">
                <a:latin typeface="Microsoft YaHei" panose="020B0503020204020204" pitchFamily="34" charset="-122"/>
                <a:ea typeface="Microsoft YaHei" panose="020B0503020204020204" pitchFamily="34" charset="-122"/>
              </a:rPr>
              <a:t>在引入线程的操作系统中，可以在一个文件服务进程中设置多个服务线程。当第一个线程等待时，文件服务进程中的第二个线程可以继续运行，以提供文件服务；当第二个线程阻塞时，则可由第三个继续执行，提供服务。显然，这样的方法可以显著地提高文件服务的质量和系统的吞吐量。</a:t>
            </a:r>
          </a:p>
        </p:txBody>
      </p:sp>
      <p:sp>
        <p:nvSpPr>
          <p:cNvPr id="4" name="标题 1">
            <a:extLst>
              <a:ext uri="{FF2B5EF4-FFF2-40B4-BE49-F238E27FC236}">
                <a16:creationId xmlns:a16="http://schemas.microsoft.com/office/drawing/2014/main" id="{672A07CD-9FD7-D948-BFF5-3A7AC50F5D37}"/>
              </a:ext>
            </a:extLst>
          </p:cNvPr>
          <p:cNvSpPr txBox="1">
            <a:spLocks/>
          </p:cNvSpPr>
          <p:nvPr/>
        </p:nvSpPr>
        <p:spPr>
          <a:xfrm>
            <a:off x="7826927" y="438628"/>
            <a:ext cx="429768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2.7.2</a:t>
            </a:r>
            <a:r>
              <a:rPr kumimoji="1" lang="zh-CN" altLang="en-US" sz="2800" dirty="0">
                <a:solidFill>
                  <a:srgbClr val="002060"/>
                </a:solidFill>
                <a:cs typeface="+mn-cs"/>
              </a:rPr>
              <a:t> </a:t>
            </a:r>
            <a:r>
              <a:rPr lang="zh-CN" altLang="en-US" sz="2800" kern="0" dirty="0">
                <a:solidFill>
                  <a:schemeClr val="bg2">
                    <a:lumMod val="25000"/>
                  </a:schemeClr>
                </a:solidFill>
                <a:latin typeface="Microsoft YaHei" panose="020B0503020204020204" pitchFamily="34" charset="-122"/>
                <a:ea typeface="Microsoft YaHei" panose="020B0503020204020204" pitchFamily="34" charset="-122"/>
              </a:rPr>
              <a:t>线程与进程的比较</a:t>
            </a:r>
            <a:endParaRPr kumimoji="1" lang="zh-CN" altLang="en-US" sz="2800" b="0" dirty="0">
              <a:solidFill>
                <a:srgbClr val="002060"/>
              </a:solidFill>
              <a:cs typeface="+mn-cs"/>
            </a:endParaRPr>
          </a:p>
        </p:txBody>
      </p:sp>
      <p:sp>
        <p:nvSpPr>
          <p:cNvPr id="5" name="标题 1">
            <a:extLst>
              <a:ext uri="{FF2B5EF4-FFF2-40B4-BE49-F238E27FC236}">
                <a16:creationId xmlns:a16="http://schemas.microsoft.com/office/drawing/2014/main" id="{968AE20D-C92D-460E-B393-668EF96EA62D}"/>
              </a:ext>
            </a:extLst>
          </p:cNvPr>
          <p:cNvSpPr>
            <a:spLocks noGrp="1"/>
          </p:cNvSpPr>
          <p:nvPr>
            <p:ph type="title"/>
          </p:nvPr>
        </p:nvSpPr>
        <p:spPr>
          <a:xfrm>
            <a:off x="1507406" y="369484"/>
            <a:ext cx="4297680" cy="5492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defTabSz="914400">
              <a:buFont typeface="Wingdings" charset="2"/>
            </a:pPr>
            <a:r>
              <a:rPr kumimoji="1" lang="en-US" altLang="zh-CN" sz="3200" dirty="0">
                <a:solidFill>
                  <a:srgbClr val="242852"/>
                </a:solidFill>
                <a:cs typeface="+mn-cs"/>
              </a:rPr>
              <a:t>2.7 </a:t>
            </a:r>
            <a:r>
              <a:rPr kumimoji="1" lang="zh-CN" altLang="en-US" sz="3200" dirty="0">
                <a:solidFill>
                  <a:srgbClr val="242852"/>
                </a:solidFill>
                <a:cs typeface="+mn-cs"/>
              </a:rPr>
              <a:t>线程与线程控制</a:t>
            </a:r>
          </a:p>
        </p:txBody>
      </p:sp>
    </p:spTree>
    <p:extLst>
      <p:ext uri="{BB962C8B-B14F-4D97-AF65-F5344CB8AC3E}">
        <p14:creationId xmlns:p14="http://schemas.microsoft.com/office/powerpoint/2010/main" val="2274983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6130">
                                            <p:txEl>
                                              <p:pRg st="1" end="1"/>
                                            </p:txEl>
                                          </p:spTgt>
                                        </p:tgtEl>
                                        <p:attrNameLst>
                                          <p:attrName>style.visibility</p:attrName>
                                        </p:attrNameLst>
                                      </p:cBhvr>
                                      <p:to>
                                        <p:strVal val="visible"/>
                                      </p:to>
                                    </p:set>
                                    <p:animEffect transition="in" filter="wipe(down)">
                                      <p:cBhvr>
                                        <p:cTn id="7" dur="500"/>
                                        <p:tgtEl>
                                          <p:spTgt spid="1761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6130">
                                            <p:txEl>
                                              <p:pRg st="2" end="2"/>
                                            </p:txEl>
                                          </p:spTgt>
                                        </p:tgtEl>
                                        <p:attrNameLst>
                                          <p:attrName>style.visibility</p:attrName>
                                        </p:attrNameLst>
                                      </p:cBhvr>
                                      <p:to>
                                        <p:strVal val="visible"/>
                                      </p:to>
                                    </p:set>
                                    <p:animEffect transition="in" filter="wipe(down)">
                                      <p:cBhvr>
                                        <p:cTn id="12" dur="500"/>
                                        <p:tgtEl>
                                          <p:spTgt spid="1761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6130">
                                            <p:txEl>
                                              <p:pRg st="3" end="3"/>
                                            </p:txEl>
                                          </p:spTgt>
                                        </p:tgtEl>
                                        <p:attrNameLst>
                                          <p:attrName>style.visibility</p:attrName>
                                        </p:attrNameLst>
                                      </p:cBhvr>
                                      <p:to>
                                        <p:strVal val="visible"/>
                                      </p:to>
                                    </p:set>
                                    <p:animEffect transition="in" filter="wipe(down)">
                                      <p:cBhvr>
                                        <p:cTn id="17" dur="500"/>
                                        <p:tgtEl>
                                          <p:spTgt spid="1761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0" grpId="0" uiExpand="1"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a:extLst>
              <a:ext uri="{FF2B5EF4-FFF2-40B4-BE49-F238E27FC236}">
                <a16:creationId xmlns:a16="http://schemas.microsoft.com/office/drawing/2014/main" id="{80E37BBA-59E2-45FD-AAAC-607BD3A66785}"/>
              </a:ext>
            </a:extLst>
          </p:cNvPr>
          <p:cNvSpPr>
            <a:spLocks noGrp="1" noRot="1" noChangeArrowheads="1"/>
          </p:cNvSpPr>
          <p:nvPr>
            <p:ph type="body" idx="1"/>
          </p:nvPr>
        </p:nvSpPr>
        <p:spPr>
          <a:xfrm>
            <a:off x="1354667" y="1311567"/>
            <a:ext cx="10365552" cy="5157643"/>
          </a:xfrm>
        </p:spPr>
        <p:txBody>
          <a:bodyPr/>
          <a:lstStyle/>
          <a:p>
            <a:pPr>
              <a:lnSpc>
                <a:spcPct val="120000"/>
              </a:lnSpc>
            </a:pPr>
            <a:r>
              <a:rPr lang="zh-CN" altLang="en-US" dirty="0">
                <a:solidFill>
                  <a:srgbClr val="C00000"/>
                </a:solidFill>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3</a:t>
            </a:r>
            <a:r>
              <a:rPr lang="zh-CN" altLang="en-US" dirty="0">
                <a:solidFill>
                  <a:srgbClr val="C00000"/>
                </a:solidFill>
                <a:latin typeface="Microsoft YaHei" panose="020B0503020204020204" pitchFamily="34" charset="-122"/>
                <a:ea typeface="Microsoft YaHei" panose="020B0503020204020204" pitchFamily="34" charset="-122"/>
              </a:rPr>
              <a:t>）拥有资源</a:t>
            </a:r>
          </a:p>
          <a:p>
            <a:pPr lvl="1">
              <a:lnSpc>
                <a:spcPct val="120000"/>
              </a:lnSpc>
            </a:pPr>
            <a:r>
              <a:rPr lang="zh-CN" altLang="en-US" sz="2400" b="0" dirty="0">
                <a:latin typeface="Microsoft YaHei" panose="020B0503020204020204" pitchFamily="34" charset="-122"/>
                <a:ea typeface="Microsoft YaHei" panose="020B0503020204020204" pitchFamily="34" charset="-122"/>
              </a:rPr>
              <a:t>一般而言，线程自己不拥有系统资源</a:t>
            </a:r>
            <a:r>
              <a:rPr lang="en-US" altLang="zh-CN" sz="2400" b="0" dirty="0">
                <a:latin typeface="Microsoft YaHei" panose="020B0503020204020204" pitchFamily="34" charset="-122"/>
                <a:ea typeface="Microsoft YaHei" panose="020B0503020204020204" pitchFamily="34" charset="-122"/>
              </a:rPr>
              <a:t>(</a:t>
            </a:r>
            <a:r>
              <a:rPr lang="zh-CN" altLang="en-US" sz="2400" b="0" dirty="0">
                <a:latin typeface="Microsoft YaHei" panose="020B0503020204020204" pitchFamily="34" charset="-122"/>
                <a:ea typeface="Microsoft YaHei" panose="020B0503020204020204" pitchFamily="34" charset="-122"/>
              </a:rPr>
              <a:t>也有一点必不可少的资源</a:t>
            </a:r>
            <a:r>
              <a:rPr lang="en-US" altLang="zh-CN" sz="2400" b="0" dirty="0">
                <a:latin typeface="Microsoft YaHei" panose="020B0503020204020204" pitchFamily="34" charset="-122"/>
                <a:ea typeface="Microsoft YaHei" panose="020B0503020204020204" pitchFamily="34" charset="-122"/>
              </a:rPr>
              <a:t>)</a:t>
            </a:r>
            <a:r>
              <a:rPr lang="zh-CN" altLang="en-US" sz="2400" b="0" dirty="0">
                <a:latin typeface="Microsoft YaHei" panose="020B0503020204020204" pitchFamily="34" charset="-122"/>
                <a:ea typeface="Microsoft YaHei" panose="020B0503020204020204" pitchFamily="34" charset="-122"/>
              </a:rPr>
              <a:t>，但它可以访问其隶属进程的资源，即一个进程的代码段、数据段及所拥有的系统资源，如已打开的文件、</a:t>
            </a:r>
            <a:r>
              <a:rPr lang="en-US" altLang="zh-CN" sz="2400" b="0" dirty="0">
                <a:latin typeface="Microsoft YaHei" panose="020B0503020204020204" pitchFamily="34" charset="-122"/>
                <a:ea typeface="Microsoft YaHei" panose="020B0503020204020204" pitchFamily="34" charset="-122"/>
              </a:rPr>
              <a:t>I/O </a:t>
            </a:r>
            <a:r>
              <a:rPr lang="zh-CN" altLang="en-US" sz="2400" b="0" dirty="0">
                <a:latin typeface="Microsoft YaHei" panose="020B0503020204020204" pitchFamily="34" charset="-122"/>
                <a:ea typeface="Microsoft YaHei" panose="020B0503020204020204" pitchFamily="34" charset="-122"/>
              </a:rPr>
              <a:t>设备等，可以供该进程中的所有线程所共享。</a:t>
            </a:r>
            <a:endParaRPr lang="en-US" altLang="zh-CN" sz="2400" b="0" dirty="0">
              <a:latin typeface="Microsoft YaHei" panose="020B0503020204020204" pitchFamily="34" charset="-122"/>
              <a:ea typeface="Microsoft YaHei" panose="020B0503020204020204" pitchFamily="34" charset="-122"/>
            </a:endParaRPr>
          </a:p>
          <a:p>
            <a:pPr>
              <a:lnSpc>
                <a:spcPct val="120000"/>
              </a:lnSpc>
            </a:pPr>
            <a:r>
              <a:rPr lang="zh-CN" altLang="en-US" dirty="0">
                <a:solidFill>
                  <a:srgbClr val="C00000"/>
                </a:solidFill>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4</a:t>
            </a:r>
            <a:r>
              <a:rPr lang="zh-CN" altLang="en-US" dirty="0">
                <a:solidFill>
                  <a:srgbClr val="C00000"/>
                </a:solidFill>
                <a:latin typeface="Microsoft YaHei" panose="020B0503020204020204" pitchFamily="34" charset="-122"/>
                <a:ea typeface="Microsoft YaHei" panose="020B0503020204020204" pitchFamily="34" charset="-122"/>
              </a:rPr>
              <a:t>）独立性</a:t>
            </a:r>
            <a:endParaRPr lang="en-US" altLang="zh-CN" dirty="0">
              <a:solidFill>
                <a:srgbClr val="C00000"/>
              </a:solidFill>
              <a:latin typeface="Microsoft YaHei" panose="020B0503020204020204" pitchFamily="34" charset="-122"/>
              <a:ea typeface="Microsoft YaHei" panose="020B0503020204020204" pitchFamily="34" charset="-122"/>
            </a:endParaRPr>
          </a:p>
          <a:p>
            <a:pPr lvl="1">
              <a:lnSpc>
                <a:spcPct val="120000"/>
              </a:lnSpc>
            </a:pPr>
            <a:r>
              <a:rPr lang="zh-CN" altLang="en-US" sz="2400" b="0" dirty="0">
                <a:latin typeface="Microsoft YaHei" panose="020B0503020204020204" pitchFamily="34" charset="-122"/>
                <a:ea typeface="Microsoft YaHei" panose="020B0503020204020204" pitchFamily="34" charset="-122"/>
              </a:rPr>
              <a:t>同一进程中的不同线程共享进程的内存空间和资源。</a:t>
            </a:r>
            <a:endParaRPr lang="en-US" altLang="zh-CN" sz="2400" b="0" dirty="0">
              <a:latin typeface="Microsoft YaHei" panose="020B0503020204020204" pitchFamily="34" charset="-122"/>
              <a:ea typeface="Microsoft YaHei" panose="020B0503020204020204" pitchFamily="34" charset="-122"/>
            </a:endParaRPr>
          </a:p>
          <a:p>
            <a:pPr lvl="1">
              <a:lnSpc>
                <a:spcPct val="120000"/>
              </a:lnSpc>
            </a:pPr>
            <a:r>
              <a:rPr lang="zh-CN" altLang="en-US" sz="2400" b="0" dirty="0">
                <a:latin typeface="Microsoft YaHei" panose="020B0503020204020204" pitchFamily="34" charset="-122"/>
                <a:ea typeface="Microsoft YaHei" panose="020B0503020204020204" pitchFamily="34" charset="-122"/>
              </a:rPr>
              <a:t>同一进程中的不同线程的独立性低于不同进程。</a:t>
            </a:r>
          </a:p>
        </p:txBody>
      </p:sp>
      <p:sp>
        <p:nvSpPr>
          <p:cNvPr id="4" name="标题 1">
            <a:extLst>
              <a:ext uri="{FF2B5EF4-FFF2-40B4-BE49-F238E27FC236}">
                <a16:creationId xmlns:a16="http://schemas.microsoft.com/office/drawing/2014/main" id="{672A07CD-9FD7-D948-BFF5-3A7AC50F5D37}"/>
              </a:ext>
            </a:extLst>
          </p:cNvPr>
          <p:cNvSpPr txBox="1">
            <a:spLocks/>
          </p:cNvSpPr>
          <p:nvPr/>
        </p:nvSpPr>
        <p:spPr>
          <a:xfrm>
            <a:off x="7826927" y="438628"/>
            <a:ext cx="429768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2.7.2</a:t>
            </a:r>
            <a:r>
              <a:rPr kumimoji="1" lang="zh-CN" altLang="en-US" sz="2800" dirty="0">
                <a:solidFill>
                  <a:srgbClr val="002060"/>
                </a:solidFill>
                <a:cs typeface="+mn-cs"/>
              </a:rPr>
              <a:t> </a:t>
            </a:r>
            <a:r>
              <a:rPr lang="zh-CN" altLang="en-US" sz="2800" kern="0" dirty="0">
                <a:solidFill>
                  <a:schemeClr val="bg2">
                    <a:lumMod val="25000"/>
                  </a:schemeClr>
                </a:solidFill>
                <a:latin typeface="Microsoft YaHei" panose="020B0503020204020204" pitchFamily="34" charset="-122"/>
                <a:ea typeface="Microsoft YaHei" panose="020B0503020204020204" pitchFamily="34" charset="-122"/>
              </a:rPr>
              <a:t>线程与进程的比较</a:t>
            </a:r>
            <a:endParaRPr kumimoji="1" lang="zh-CN" altLang="en-US" sz="2800" b="0" dirty="0">
              <a:solidFill>
                <a:srgbClr val="002060"/>
              </a:solidFill>
              <a:cs typeface="+mn-cs"/>
            </a:endParaRPr>
          </a:p>
        </p:txBody>
      </p:sp>
      <p:sp>
        <p:nvSpPr>
          <p:cNvPr id="5" name="标题 1">
            <a:extLst>
              <a:ext uri="{FF2B5EF4-FFF2-40B4-BE49-F238E27FC236}">
                <a16:creationId xmlns:a16="http://schemas.microsoft.com/office/drawing/2014/main" id="{968AE20D-C92D-460E-B393-668EF96EA62D}"/>
              </a:ext>
            </a:extLst>
          </p:cNvPr>
          <p:cNvSpPr>
            <a:spLocks noGrp="1"/>
          </p:cNvSpPr>
          <p:nvPr>
            <p:ph type="title"/>
          </p:nvPr>
        </p:nvSpPr>
        <p:spPr>
          <a:xfrm>
            <a:off x="1507406" y="369484"/>
            <a:ext cx="4297680" cy="5492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defTabSz="914400">
              <a:buFont typeface="Wingdings" charset="2"/>
            </a:pPr>
            <a:r>
              <a:rPr kumimoji="1" lang="en-US" altLang="zh-CN" sz="3200" dirty="0">
                <a:solidFill>
                  <a:srgbClr val="242852"/>
                </a:solidFill>
                <a:cs typeface="+mn-cs"/>
              </a:rPr>
              <a:t>2.7 </a:t>
            </a:r>
            <a:r>
              <a:rPr kumimoji="1" lang="zh-CN" altLang="en-US" sz="3200" dirty="0">
                <a:solidFill>
                  <a:srgbClr val="242852"/>
                </a:solidFill>
                <a:cs typeface="+mn-cs"/>
              </a:rPr>
              <a:t>线程与线程控制</a:t>
            </a:r>
          </a:p>
        </p:txBody>
      </p:sp>
    </p:spTree>
    <p:extLst>
      <p:ext uri="{BB962C8B-B14F-4D97-AF65-F5344CB8AC3E}">
        <p14:creationId xmlns:p14="http://schemas.microsoft.com/office/powerpoint/2010/main" val="14613738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6179">
                                            <p:txEl>
                                              <p:pRg st="2" end="2"/>
                                            </p:txEl>
                                          </p:spTgt>
                                        </p:tgtEl>
                                        <p:attrNameLst>
                                          <p:attrName>style.visibility</p:attrName>
                                        </p:attrNameLst>
                                      </p:cBhvr>
                                      <p:to>
                                        <p:strVal val="visible"/>
                                      </p:to>
                                    </p:set>
                                    <p:animEffect transition="in" filter="wipe(down)">
                                      <p:cBhvr>
                                        <p:cTn id="7" dur="250"/>
                                        <p:tgtEl>
                                          <p:spTgt spid="306179">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06179">
                                            <p:txEl>
                                              <p:pRg st="3" end="3"/>
                                            </p:txEl>
                                          </p:spTgt>
                                        </p:tgtEl>
                                        <p:attrNameLst>
                                          <p:attrName>style.visibility</p:attrName>
                                        </p:attrNameLst>
                                      </p:cBhvr>
                                      <p:to>
                                        <p:strVal val="visible"/>
                                      </p:to>
                                    </p:set>
                                    <p:animEffect transition="in" filter="wipe(down)">
                                      <p:cBhvr>
                                        <p:cTn id="10" dur="250"/>
                                        <p:tgtEl>
                                          <p:spTgt spid="306179">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06179">
                                            <p:txEl>
                                              <p:pRg st="4" end="4"/>
                                            </p:txEl>
                                          </p:spTgt>
                                        </p:tgtEl>
                                        <p:attrNameLst>
                                          <p:attrName>style.visibility</p:attrName>
                                        </p:attrNameLst>
                                      </p:cBhvr>
                                      <p:to>
                                        <p:strVal val="visible"/>
                                      </p:to>
                                    </p:set>
                                    <p:animEffect transition="in" filter="wipe(down)">
                                      <p:cBhvr>
                                        <p:cTn id="13" dur="250"/>
                                        <p:tgtEl>
                                          <p:spTgt spid="306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3" name="Rectangle 3">
            <a:extLst>
              <a:ext uri="{FF2B5EF4-FFF2-40B4-BE49-F238E27FC236}">
                <a16:creationId xmlns:a16="http://schemas.microsoft.com/office/drawing/2014/main" id="{F6877809-9DDA-42CB-922F-993D882045CA}"/>
              </a:ext>
            </a:extLst>
          </p:cNvPr>
          <p:cNvSpPr>
            <a:spLocks noGrp="1" noRot="1" noChangeArrowheads="1"/>
          </p:cNvSpPr>
          <p:nvPr>
            <p:ph type="body" idx="1"/>
          </p:nvPr>
        </p:nvSpPr>
        <p:spPr>
          <a:xfrm>
            <a:off x="1354667" y="1311567"/>
            <a:ext cx="10365552" cy="5157643"/>
          </a:xfrm>
        </p:spPr>
        <p:txBody>
          <a:bodyPr/>
          <a:lstStyle/>
          <a:p>
            <a:pPr>
              <a:lnSpc>
                <a:spcPct val="120000"/>
              </a:lnSpc>
            </a:pPr>
            <a:r>
              <a:rPr lang="zh-CN" altLang="en-US" dirty="0">
                <a:solidFill>
                  <a:srgbClr val="C00000"/>
                </a:solidFill>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5</a:t>
            </a:r>
            <a:r>
              <a:rPr lang="zh-CN" altLang="en-US" dirty="0">
                <a:solidFill>
                  <a:srgbClr val="C00000"/>
                </a:solidFill>
                <a:latin typeface="Microsoft YaHei" panose="020B0503020204020204" pitchFamily="34" charset="-122"/>
                <a:ea typeface="Microsoft YaHei" panose="020B0503020204020204" pitchFamily="34" charset="-122"/>
              </a:rPr>
              <a:t>）系统开销</a:t>
            </a:r>
          </a:p>
          <a:p>
            <a:pPr lvl="1">
              <a:lnSpc>
                <a:spcPct val="120000"/>
              </a:lnSpc>
            </a:pPr>
            <a:r>
              <a:rPr lang="zh-CN" altLang="en-US" sz="2400" b="0" dirty="0">
                <a:latin typeface="Microsoft YaHei" panose="020B0503020204020204" pitchFamily="34" charset="-122"/>
                <a:ea typeface="Microsoft YaHei" panose="020B0503020204020204" pitchFamily="34" charset="-122"/>
              </a:rPr>
              <a:t> 线程的切换只需要保存和设置少量的寄存器内容，不涉及存储器管理方面的操作。</a:t>
            </a:r>
            <a:endParaRPr lang="en-US" altLang="zh-CN" sz="2400" b="0" dirty="0">
              <a:latin typeface="Microsoft YaHei" panose="020B0503020204020204" pitchFamily="34" charset="-122"/>
              <a:ea typeface="Microsoft YaHei" panose="020B0503020204020204" pitchFamily="34" charset="-122"/>
            </a:endParaRPr>
          </a:p>
          <a:p>
            <a:pPr lvl="1">
              <a:lnSpc>
                <a:spcPct val="120000"/>
              </a:lnSpc>
            </a:pPr>
            <a:r>
              <a:rPr lang="zh-CN" altLang="en-US" sz="2400" b="0" dirty="0">
                <a:latin typeface="Microsoft YaHei" panose="020B0503020204020204" pitchFamily="34" charset="-122"/>
                <a:ea typeface="Microsoft YaHei" panose="020B0503020204020204" pitchFamily="34" charset="-122"/>
              </a:rPr>
              <a:t>由于一个进程中的多个线程具有相同的地址空间，在同步和通信的实现方面线程也比进程容易。</a:t>
            </a:r>
            <a:r>
              <a:rPr lang="zh-CN" altLang="en-US" sz="2400" b="0" dirty="0">
                <a:solidFill>
                  <a:srgbClr val="00B0F0"/>
                </a:solidFill>
                <a:latin typeface="Microsoft YaHei" panose="020B0503020204020204" pitchFamily="34" charset="-122"/>
                <a:ea typeface="Microsoft YaHei" panose="020B0503020204020204" pitchFamily="34" charset="-122"/>
              </a:rPr>
              <a:t>在一些操作系统中，线程的切换、同步和通信都无须操作系统内核的干预。</a:t>
            </a:r>
            <a:endParaRPr lang="en-US" altLang="zh-CN" sz="2400" b="0" dirty="0">
              <a:solidFill>
                <a:srgbClr val="00B0F0"/>
              </a:solidFill>
              <a:latin typeface="Microsoft YaHei" panose="020B0503020204020204" pitchFamily="34" charset="-122"/>
              <a:ea typeface="Microsoft YaHei" panose="020B0503020204020204" pitchFamily="34" charset="-122"/>
            </a:endParaRPr>
          </a:p>
          <a:p>
            <a:pPr>
              <a:lnSpc>
                <a:spcPct val="120000"/>
              </a:lnSpc>
            </a:pPr>
            <a:r>
              <a:rPr lang="zh-CN" altLang="en-US" dirty="0">
                <a:solidFill>
                  <a:srgbClr val="C00000"/>
                </a:solidFill>
                <a:latin typeface="Microsoft YaHei" panose="020B0503020204020204" pitchFamily="34" charset="-122"/>
                <a:ea typeface="Microsoft YaHei" panose="020B0503020204020204" pitchFamily="34" charset="-122"/>
              </a:rPr>
              <a:t>（</a:t>
            </a:r>
            <a:r>
              <a:rPr lang="en-US" altLang="zh-CN" dirty="0">
                <a:solidFill>
                  <a:srgbClr val="C00000"/>
                </a:solidFill>
                <a:latin typeface="Microsoft YaHei" panose="020B0503020204020204" pitchFamily="34" charset="-122"/>
                <a:ea typeface="Microsoft YaHei" panose="020B0503020204020204" pitchFamily="34" charset="-122"/>
              </a:rPr>
              <a:t>6</a:t>
            </a:r>
            <a:r>
              <a:rPr lang="zh-CN" altLang="en-US" dirty="0">
                <a:solidFill>
                  <a:srgbClr val="C00000"/>
                </a:solidFill>
                <a:latin typeface="Microsoft YaHei" panose="020B0503020204020204" pitchFamily="34" charset="-122"/>
                <a:ea typeface="Microsoft YaHei" panose="020B0503020204020204" pitchFamily="34" charset="-122"/>
              </a:rPr>
              <a:t>）支持多处理机系统</a:t>
            </a:r>
            <a:endParaRPr lang="en-US" altLang="zh-CN" dirty="0">
              <a:solidFill>
                <a:srgbClr val="C00000"/>
              </a:solidFill>
              <a:latin typeface="Microsoft YaHei" panose="020B0503020204020204" pitchFamily="34" charset="-122"/>
              <a:ea typeface="Microsoft YaHei" panose="020B0503020204020204" pitchFamily="34" charset="-122"/>
            </a:endParaRPr>
          </a:p>
          <a:p>
            <a:pPr lvl="1">
              <a:lnSpc>
                <a:spcPct val="120000"/>
              </a:lnSpc>
            </a:pPr>
            <a:r>
              <a:rPr lang="zh-CN" altLang="en-US" sz="2400" b="0" dirty="0">
                <a:latin typeface="Microsoft YaHei" panose="020B0503020204020204" pitchFamily="34" charset="-122"/>
                <a:ea typeface="Microsoft YaHei" panose="020B0503020204020204" pitchFamily="34" charset="-122"/>
              </a:rPr>
              <a:t>一个进程分为多个线程分配到多个处理机上并行执行，可加速进程的完成。</a:t>
            </a:r>
          </a:p>
        </p:txBody>
      </p:sp>
      <p:sp>
        <p:nvSpPr>
          <p:cNvPr id="4" name="标题 1">
            <a:extLst>
              <a:ext uri="{FF2B5EF4-FFF2-40B4-BE49-F238E27FC236}">
                <a16:creationId xmlns:a16="http://schemas.microsoft.com/office/drawing/2014/main" id="{672A07CD-9FD7-D948-BFF5-3A7AC50F5D37}"/>
              </a:ext>
            </a:extLst>
          </p:cNvPr>
          <p:cNvSpPr txBox="1">
            <a:spLocks/>
          </p:cNvSpPr>
          <p:nvPr/>
        </p:nvSpPr>
        <p:spPr>
          <a:xfrm>
            <a:off x="7826927" y="438628"/>
            <a:ext cx="4297680"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r>
              <a:rPr kumimoji="1" lang="en-US" altLang="zh-CN" sz="2800" dirty="0">
                <a:solidFill>
                  <a:srgbClr val="002060"/>
                </a:solidFill>
                <a:cs typeface="+mn-cs"/>
              </a:rPr>
              <a:t>2.7.2</a:t>
            </a:r>
            <a:r>
              <a:rPr kumimoji="1" lang="zh-CN" altLang="en-US" sz="2800" dirty="0">
                <a:solidFill>
                  <a:srgbClr val="002060"/>
                </a:solidFill>
                <a:cs typeface="+mn-cs"/>
              </a:rPr>
              <a:t> </a:t>
            </a:r>
            <a:r>
              <a:rPr lang="zh-CN" altLang="en-US" sz="2800" kern="0" dirty="0">
                <a:solidFill>
                  <a:schemeClr val="bg2">
                    <a:lumMod val="25000"/>
                  </a:schemeClr>
                </a:solidFill>
                <a:latin typeface="Microsoft YaHei" panose="020B0503020204020204" pitchFamily="34" charset="-122"/>
                <a:ea typeface="Microsoft YaHei" panose="020B0503020204020204" pitchFamily="34" charset="-122"/>
              </a:rPr>
              <a:t>线程与进程的比较</a:t>
            </a:r>
            <a:endParaRPr kumimoji="1" lang="zh-CN" altLang="en-US" sz="2800" b="0" dirty="0">
              <a:solidFill>
                <a:srgbClr val="002060"/>
              </a:solidFill>
              <a:cs typeface="+mn-cs"/>
            </a:endParaRPr>
          </a:p>
        </p:txBody>
      </p:sp>
      <p:sp>
        <p:nvSpPr>
          <p:cNvPr id="5" name="标题 1">
            <a:extLst>
              <a:ext uri="{FF2B5EF4-FFF2-40B4-BE49-F238E27FC236}">
                <a16:creationId xmlns:a16="http://schemas.microsoft.com/office/drawing/2014/main" id="{968AE20D-C92D-460E-B393-668EF96EA62D}"/>
              </a:ext>
            </a:extLst>
          </p:cNvPr>
          <p:cNvSpPr>
            <a:spLocks noGrp="1"/>
          </p:cNvSpPr>
          <p:nvPr>
            <p:ph type="title"/>
          </p:nvPr>
        </p:nvSpPr>
        <p:spPr>
          <a:xfrm>
            <a:off x="1507406" y="369484"/>
            <a:ext cx="4297680" cy="5492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defTabSz="914400">
              <a:buFont typeface="Wingdings" charset="2"/>
            </a:pPr>
            <a:r>
              <a:rPr kumimoji="1" lang="en-US" altLang="zh-CN" sz="3200" dirty="0">
                <a:solidFill>
                  <a:srgbClr val="242852"/>
                </a:solidFill>
                <a:cs typeface="+mn-cs"/>
              </a:rPr>
              <a:t>2.7 </a:t>
            </a:r>
            <a:r>
              <a:rPr kumimoji="1" lang="zh-CN" altLang="en-US" sz="3200" dirty="0">
                <a:solidFill>
                  <a:srgbClr val="242852"/>
                </a:solidFill>
                <a:cs typeface="+mn-cs"/>
              </a:rPr>
              <a:t>线程与线程控制</a:t>
            </a:r>
          </a:p>
        </p:txBody>
      </p:sp>
    </p:spTree>
    <p:extLst>
      <p:ext uri="{BB962C8B-B14F-4D97-AF65-F5344CB8AC3E}">
        <p14:creationId xmlns:p14="http://schemas.microsoft.com/office/powerpoint/2010/main" val="30795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7203">
                                            <p:txEl>
                                              <p:pRg st="3" end="3"/>
                                            </p:txEl>
                                          </p:spTgt>
                                        </p:tgtEl>
                                        <p:attrNameLst>
                                          <p:attrName>style.visibility</p:attrName>
                                        </p:attrNameLst>
                                      </p:cBhvr>
                                      <p:to>
                                        <p:strVal val="visible"/>
                                      </p:to>
                                    </p:set>
                                    <p:animEffect transition="in" filter="wipe(down)">
                                      <p:cBhvr>
                                        <p:cTn id="7" dur="500"/>
                                        <p:tgtEl>
                                          <p:spTgt spid="30720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07203">
                                            <p:txEl>
                                              <p:pRg st="4" end="4"/>
                                            </p:txEl>
                                          </p:spTgt>
                                        </p:tgtEl>
                                        <p:attrNameLst>
                                          <p:attrName>style.visibility</p:attrName>
                                        </p:attrNameLst>
                                      </p:cBhvr>
                                      <p:to>
                                        <p:strVal val="visible"/>
                                      </p:to>
                                    </p:set>
                                    <p:animEffect transition="in" filter="wipe(down)">
                                      <p:cBhvr>
                                        <p:cTn id="10" dur="500"/>
                                        <p:tgtEl>
                                          <p:spTgt spid="307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47B06146-8BBF-43E0-8A1F-85647CB25CD7}"/>
              </a:ext>
            </a:extLst>
          </p:cNvPr>
          <p:cNvSpPr>
            <a:spLocks noGrp="1" noChangeArrowheads="1"/>
          </p:cNvSpPr>
          <p:nvPr>
            <p:ph type="title"/>
          </p:nvPr>
        </p:nvSpPr>
        <p:spPr>
          <a:xfrm>
            <a:off x="1507406" y="1742049"/>
            <a:ext cx="6096000" cy="360363"/>
          </a:xfrm>
        </p:spPr>
        <p:txBody>
          <a:bodyPr/>
          <a:lstStyle/>
          <a:p>
            <a:pPr marL="342900" indent="-342900" algn="l">
              <a:buClr>
                <a:schemeClr val="folHlink"/>
              </a:buClr>
              <a:buSzPct val="85000"/>
              <a:defRPr/>
            </a:pPr>
            <a:r>
              <a:rPr kumimoji="1" lang="en-US" altLang="zh-CN" b="1" kern="1200" dirty="0">
                <a:solidFill>
                  <a:schemeClr val="bg2">
                    <a:lumMod val="50000"/>
                  </a:schemeClr>
                </a:solidFill>
                <a:latin typeface="+mj-ea"/>
                <a:ea typeface="+mj-ea"/>
                <a:cs typeface="+mn-cs"/>
              </a:rPr>
              <a:t>1. </a:t>
            </a:r>
            <a:r>
              <a:rPr kumimoji="1" lang="zh-CN" altLang="en-US" b="1" kern="1200" dirty="0">
                <a:solidFill>
                  <a:schemeClr val="bg2">
                    <a:lumMod val="50000"/>
                  </a:schemeClr>
                </a:solidFill>
                <a:latin typeface="+mj-ea"/>
                <a:ea typeface="+mj-ea"/>
                <a:cs typeface="+mn-cs"/>
              </a:rPr>
              <a:t>线程的组成</a:t>
            </a:r>
          </a:p>
        </p:txBody>
      </p:sp>
      <p:sp>
        <p:nvSpPr>
          <p:cNvPr id="313347" name="Rectangle 3">
            <a:extLst>
              <a:ext uri="{FF2B5EF4-FFF2-40B4-BE49-F238E27FC236}">
                <a16:creationId xmlns:a16="http://schemas.microsoft.com/office/drawing/2014/main" id="{8A81B680-9EF8-41C7-8CE3-3D392D35DD5B}"/>
              </a:ext>
            </a:extLst>
          </p:cNvPr>
          <p:cNvSpPr>
            <a:spLocks noGrp="1" noChangeArrowheads="1"/>
          </p:cNvSpPr>
          <p:nvPr>
            <p:ph type="body" idx="1"/>
          </p:nvPr>
        </p:nvSpPr>
        <p:spPr>
          <a:xfrm>
            <a:off x="1774460" y="2138130"/>
            <a:ext cx="7495309" cy="1223963"/>
          </a:xfrm>
        </p:spPr>
        <p:txBody>
          <a:bodyPr/>
          <a:lstStyle/>
          <a:p>
            <a:pPr>
              <a:lnSpc>
                <a:spcPct val="120000"/>
              </a:lnSpc>
              <a:spcBef>
                <a:spcPts val="0"/>
              </a:spcBef>
            </a:pPr>
            <a:r>
              <a:rPr lang="zh-CN" altLang="en-US" dirty="0">
                <a:latin typeface="+mj-ea"/>
                <a:ea typeface="+mj-ea"/>
              </a:rPr>
              <a:t>线程必须在某个进程内执行</a:t>
            </a:r>
          </a:p>
          <a:p>
            <a:pPr>
              <a:lnSpc>
                <a:spcPct val="120000"/>
              </a:lnSpc>
              <a:spcBef>
                <a:spcPts val="0"/>
              </a:spcBef>
            </a:pPr>
            <a:r>
              <a:rPr lang="zh-CN" altLang="en-US" dirty="0">
                <a:latin typeface="+mj-ea"/>
                <a:ea typeface="+mj-ea"/>
              </a:rPr>
              <a:t>一个进程可以包含一个线程或多个线程</a:t>
            </a:r>
          </a:p>
        </p:txBody>
      </p:sp>
      <p:sp>
        <p:nvSpPr>
          <p:cNvPr id="313348" name="Text Box 6">
            <a:extLst>
              <a:ext uri="{FF2B5EF4-FFF2-40B4-BE49-F238E27FC236}">
                <a16:creationId xmlns:a16="http://schemas.microsoft.com/office/drawing/2014/main" id="{5AD6F1A8-C980-4435-B0F8-9048C1F1EA6D}"/>
              </a:ext>
            </a:extLst>
          </p:cNvPr>
          <p:cNvSpPr txBox="1">
            <a:spLocks noChangeArrowheads="1"/>
          </p:cNvSpPr>
          <p:nvPr/>
        </p:nvSpPr>
        <p:spPr bwMode="auto">
          <a:xfrm>
            <a:off x="4224338" y="6491288"/>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None/>
              <a:defRPr/>
            </a:pPr>
            <a:r>
              <a:rPr lang="zh-CN" altLang="en-US" sz="1800">
                <a:solidFill>
                  <a:prstClr val="black"/>
                </a:solidFill>
                <a:latin typeface="Tahoma" panose="020B0604030504040204" pitchFamily="34" charset="0"/>
                <a:ea typeface="楷体_GB2312" pitchFamily="49" charset="-122"/>
              </a:rPr>
              <a:t>单线程和多线程的进程模型</a:t>
            </a:r>
          </a:p>
        </p:txBody>
      </p:sp>
      <p:pic>
        <p:nvPicPr>
          <p:cNvPr id="313349" name="Picture 7" descr="t29">
            <a:extLst>
              <a:ext uri="{FF2B5EF4-FFF2-40B4-BE49-F238E27FC236}">
                <a16:creationId xmlns:a16="http://schemas.microsoft.com/office/drawing/2014/main" id="{07AF1AFF-0BFE-476C-B0D2-0817BFB7F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216" y="3035302"/>
            <a:ext cx="6624637"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E9B3A3F4-3D65-0847-A55E-FF5C8ADD7858}"/>
              </a:ext>
            </a:extLst>
          </p:cNvPr>
          <p:cNvSpPr/>
          <p:nvPr/>
        </p:nvSpPr>
        <p:spPr>
          <a:xfrm>
            <a:off x="1455471" y="1160654"/>
            <a:ext cx="295625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90000"/>
              </a:lnSpc>
              <a:spcBef>
                <a:spcPct val="0"/>
              </a:spcBef>
            </a:pPr>
            <a:r>
              <a:rPr kumimoji="1" lang="en-US" altLang="zh-CN" sz="2800" b="1" dirty="0">
                <a:solidFill>
                  <a:srgbClr val="002060"/>
                </a:solidFill>
                <a:latin typeface="微软雅黑" panose="020B0503020204020204" pitchFamily="34" charset="-122"/>
                <a:ea typeface="微软雅黑" panose="020B0503020204020204" pitchFamily="34" charset="-122"/>
              </a:rPr>
              <a:t>2.7.3</a:t>
            </a:r>
            <a:r>
              <a:rPr kumimoji="1" lang="zh-CN" altLang="en-US" sz="2800" b="1" dirty="0">
                <a:solidFill>
                  <a:srgbClr val="002060"/>
                </a:solidFill>
                <a:latin typeface="微软雅黑" panose="020B0503020204020204" pitchFamily="34" charset="-122"/>
                <a:ea typeface="微软雅黑" panose="020B0503020204020204" pitchFamily="34" charset="-122"/>
              </a:rPr>
              <a:t> 线程的控制</a:t>
            </a:r>
          </a:p>
        </p:txBody>
      </p:sp>
      <p:sp>
        <p:nvSpPr>
          <p:cNvPr id="8"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3365372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E72C93-F134-4D1B-95A4-8C5C2EA72F91}"/>
              </a:ext>
            </a:extLst>
          </p:cNvPr>
          <p:cNvSpPr>
            <a:spLocks noGrp="1"/>
          </p:cNvSpPr>
          <p:nvPr>
            <p:ph idx="1"/>
          </p:nvPr>
        </p:nvSpPr>
        <p:spPr>
          <a:xfrm>
            <a:off x="1137921" y="1658389"/>
            <a:ext cx="10512212" cy="4384100"/>
          </a:xfrm>
        </p:spPr>
        <p:txBody>
          <a:bodyPr/>
          <a:lstStyle/>
          <a:p>
            <a:pPr indent="0">
              <a:buNone/>
              <a:defRPr/>
            </a:pPr>
            <a:r>
              <a:rPr lang="zh-CN" altLang="en-US" dirty="0">
                <a:latin typeface="楷体_GB2312" pitchFamily="49" charset="-122"/>
                <a:ea typeface="楷体_GB2312" pitchFamily="49" charset="-122"/>
              </a:rPr>
              <a:t>每个线程有一个</a:t>
            </a:r>
            <a:r>
              <a:rPr lang="en-US" altLang="zh-CN" dirty="0">
                <a:solidFill>
                  <a:srgbClr val="FF0000"/>
                </a:solidFill>
                <a:latin typeface="楷体_GB2312" pitchFamily="49" charset="-122"/>
                <a:ea typeface="楷体_GB2312" pitchFamily="49" charset="-122"/>
              </a:rPr>
              <a:t>TCB</a:t>
            </a:r>
            <a:r>
              <a:rPr lang="zh-CN" altLang="en-US" dirty="0">
                <a:latin typeface="楷体_GB2312" pitchFamily="49" charset="-122"/>
                <a:ea typeface="楷体_GB2312" pitchFamily="49" charset="-122"/>
              </a:rPr>
              <a:t>结构，即线程控制块，用于保存自己私有的信息，主要由以下部分组成：</a:t>
            </a:r>
          </a:p>
          <a:p>
            <a:pPr lvl="1">
              <a:defRPr/>
            </a:pPr>
            <a:r>
              <a:rPr lang="zh-CN" altLang="en-US" dirty="0">
                <a:latin typeface="仿宋_GB2312" pitchFamily="49" charset="-122"/>
                <a:ea typeface="仿宋_GB2312" pitchFamily="49" charset="-122"/>
              </a:rPr>
              <a:t>一个唯一的</a:t>
            </a:r>
            <a:r>
              <a:rPr lang="zh-CN" altLang="en-US" dirty="0">
                <a:solidFill>
                  <a:srgbClr val="00B0F0"/>
                </a:solidFill>
                <a:latin typeface="仿宋_GB2312" pitchFamily="49" charset="-122"/>
                <a:ea typeface="仿宋_GB2312" pitchFamily="49" charset="-122"/>
              </a:rPr>
              <a:t>线程标识符 </a:t>
            </a:r>
          </a:p>
          <a:p>
            <a:pPr lvl="1">
              <a:defRPr/>
            </a:pPr>
            <a:r>
              <a:rPr lang="zh-CN" altLang="en-US" dirty="0">
                <a:latin typeface="仿宋_GB2312" pitchFamily="49" charset="-122"/>
                <a:ea typeface="仿宋_GB2312" pitchFamily="49" charset="-122"/>
              </a:rPr>
              <a:t>一组</a:t>
            </a:r>
            <a:r>
              <a:rPr lang="zh-CN" altLang="en-US" dirty="0">
                <a:solidFill>
                  <a:srgbClr val="00B0F0"/>
                </a:solidFill>
                <a:latin typeface="仿宋_GB2312" pitchFamily="49" charset="-122"/>
                <a:ea typeface="仿宋_GB2312" pitchFamily="49" charset="-122"/>
              </a:rPr>
              <a:t>寄存器</a:t>
            </a:r>
            <a:r>
              <a:rPr lang="zh-CN" altLang="en-US" dirty="0">
                <a:latin typeface="仿宋_GB2312" pitchFamily="49" charset="-122"/>
                <a:ea typeface="仿宋_GB2312" pitchFamily="49" charset="-122"/>
              </a:rPr>
              <a:t> ：</a:t>
            </a:r>
            <a:r>
              <a:rPr kumimoji="1" lang="zh-CN" altLang="en-US" dirty="0">
                <a:latin typeface="Times New Roman" pitchFamily="18" charset="0"/>
              </a:rPr>
              <a:t>包括程序计数器、状态寄存器、通用寄存器的内容；</a:t>
            </a:r>
            <a:endParaRPr kumimoji="1" lang="en-US" altLang="zh-CN" sz="1800" dirty="0">
              <a:latin typeface="Times New Roman" pitchFamily="18" charset="0"/>
            </a:endParaRPr>
          </a:p>
          <a:p>
            <a:pPr lvl="1">
              <a:defRPr/>
            </a:pPr>
            <a:r>
              <a:rPr lang="zh-CN" altLang="en-US" dirty="0">
                <a:latin typeface="仿宋_GB2312" pitchFamily="49" charset="-122"/>
                <a:ea typeface="仿宋_GB2312" pitchFamily="49" charset="-122"/>
              </a:rPr>
              <a:t>线程运行</a:t>
            </a:r>
            <a:r>
              <a:rPr lang="zh-CN" altLang="en-US" dirty="0">
                <a:solidFill>
                  <a:srgbClr val="00B0F0"/>
                </a:solidFill>
                <a:latin typeface="仿宋_GB2312" pitchFamily="49" charset="-122"/>
                <a:ea typeface="仿宋_GB2312" pitchFamily="49" charset="-122"/>
              </a:rPr>
              <a:t>状态</a:t>
            </a:r>
            <a:r>
              <a:rPr lang="zh-CN" altLang="en-US" dirty="0">
                <a:latin typeface="仿宋_GB2312" pitchFamily="49" charset="-122"/>
                <a:ea typeface="仿宋_GB2312" pitchFamily="49" charset="-122"/>
              </a:rPr>
              <a:t>：用于描述线程正处于何种运行状态； </a:t>
            </a:r>
          </a:p>
          <a:p>
            <a:pPr lvl="1">
              <a:defRPr/>
            </a:pPr>
            <a:r>
              <a:rPr lang="zh-CN" altLang="en-US" dirty="0">
                <a:latin typeface="仿宋_GB2312" pitchFamily="49" charset="-122"/>
                <a:ea typeface="仿宋_GB2312" pitchFamily="49" charset="-122"/>
              </a:rPr>
              <a:t>优先级：描述线程执行的优先程度； </a:t>
            </a:r>
          </a:p>
          <a:p>
            <a:pPr lvl="1">
              <a:defRPr/>
            </a:pPr>
            <a:r>
              <a:rPr lang="zh-CN" altLang="en-US" dirty="0">
                <a:latin typeface="仿宋_GB2312" pitchFamily="49" charset="-122"/>
                <a:ea typeface="仿宋_GB2312" pitchFamily="49" charset="-122"/>
              </a:rPr>
              <a:t>线程专有</a:t>
            </a:r>
            <a:r>
              <a:rPr lang="zh-CN" altLang="en-US" dirty="0">
                <a:solidFill>
                  <a:srgbClr val="00B0F0"/>
                </a:solidFill>
                <a:latin typeface="仿宋_GB2312" pitchFamily="49" charset="-122"/>
                <a:ea typeface="仿宋_GB2312" pitchFamily="49" charset="-122"/>
              </a:rPr>
              <a:t>存储器</a:t>
            </a:r>
            <a:r>
              <a:rPr lang="zh-CN" altLang="en-US" dirty="0">
                <a:latin typeface="仿宋_GB2312" pitchFamily="49" charset="-122"/>
                <a:ea typeface="仿宋_GB2312" pitchFamily="49" charset="-122"/>
              </a:rPr>
              <a:t>：用于保存线程自己的局部变量拷贝；</a:t>
            </a:r>
          </a:p>
          <a:p>
            <a:pPr lvl="1">
              <a:defRPr/>
            </a:pPr>
            <a:r>
              <a:rPr lang="zh-CN" altLang="en-US" dirty="0">
                <a:solidFill>
                  <a:srgbClr val="00B0F0"/>
                </a:solidFill>
                <a:latin typeface="仿宋_GB2312" pitchFamily="49" charset="-122"/>
                <a:ea typeface="仿宋_GB2312" pitchFamily="49" charset="-122"/>
              </a:rPr>
              <a:t>信号屏蔽</a:t>
            </a:r>
            <a:r>
              <a:rPr lang="zh-CN" altLang="en-US" dirty="0">
                <a:latin typeface="仿宋_GB2312" pitchFamily="49" charset="-122"/>
                <a:ea typeface="仿宋_GB2312" pitchFamily="49" charset="-122"/>
              </a:rPr>
              <a:t>：对某些信号加以屏蔽。 </a:t>
            </a:r>
          </a:p>
          <a:p>
            <a:pPr lvl="1">
              <a:defRPr/>
            </a:pPr>
            <a:r>
              <a:rPr lang="zh-CN" altLang="en-US" dirty="0">
                <a:latin typeface="仿宋_GB2312" pitchFamily="49" charset="-122"/>
                <a:ea typeface="仿宋_GB2312" pitchFamily="49" charset="-122"/>
              </a:rPr>
              <a:t>两个</a:t>
            </a:r>
            <a:r>
              <a:rPr lang="zh-CN" altLang="en-US" dirty="0">
                <a:solidFill>
                  <a:srgbClr val="00B0F0"/>
                </a:solidFill>
                <a:latin typeface="仿宋_GB2312" pitchFamily="49" charset="-122"/>
                <a:ea typeface="仿宋_GB2312" pitchFamily="49" charset="-122"/>
              </a:rPr>
              <a:t>栈指针</a:t>
            </a:r>
            <a:r>
              <a:rPr lang="zh-CN" altLang="en-US" dirty="0">
                <a:latin typeface="仿宋_GB2312" pitchFamily="49" charset="-122"/>
                <a:ea typeface="仿宋_GB2312" pitchFamily="49" charset="-122"/>
              </a:rPr>
              <a:t>：核心栈、用户栈 </a:t>
            </a:r>
          </a:p>
          <a:p>
            <a:endParaRPr lang="zh-CN" altLang="en-US" dirty="0"/>
          </a:p>
        </p:txBody>
      </p:sp>
      <p:sp>
        <p:nvSpPr>
          <p:cNvPr id="3" name="标题 2">
            <a:extLst>
              <a:ext uri="{FF2B5EF4-FFF2-40B4-BE49-F238E27FC236}">
                <a16:creationId xmlns:a16="http://schemas.microsoft.com/office/drawing/2014/main" id="{46CEB906-8A84-4065-B2AA-E46715D59C39}"/>
              </a:ext>
            </a:extLst>
          </p:cNvPr>
          <p:cNvSpPr>
            <a:spLocks noGrp="1"/>
          </p:cNvSpPr>
          <p:nvPr>
            <p:ph type="title"/>
          </p:nvPr>
        </p:nvSpPr>
        <p:spPr>
          <a:xfrm>
            <a:off x="1335668" y="1227296"/>
            <a:ext cx="2949236" cy="549275"/>
          </a:xfrm>
        </p:spPr>
        <p:txBody>
          <a:bodyPr/>
          <a:lstStyle/>
          <a:p>
            <a:pPr algn="l"/>
            <a:r>
              <a:rPr kumimoji="1" lang="en-US" altLang="zh-CN" dirty="0">
                <a:solidFill>
                  <a:schemeClr val="bg2">
                    <a:lumMod val="50000"/>
                  </a:schemeClr>
                </a:solidFill>
                <a:latin typeface="+mj-ea"/>
                <a:ea typeface="+mj-ea"/>
                <a:cs typeface="+mn-cs"/>
              </a:rPr>
              <a:t>1.</a:t>
            </a:r>
            <a:r>
              <a:rPr kumimoji="1" lang="zh-CN" altLang="en-US" dirty="0">
                <a:solidFill>
                  <a:schemeClr val="bg2">
                    <a:lumMod val="50000"/>
                  </a:schemeClr>
                </a:solidFill>
                <a:latin typeface="+mj-ea"/>
                <a:ea typeface="+mj-ea"/>
                <a:cs typeface="+mn-cs"/>
              </a:rPr>
              <a:t> 线程的组成（续）</a:t>
            </a:r>
            <a:r>
              <a:rPr lang="en-US" altLang="zh-CN" dirty="0">
                <a:solidFill>
                  <a:srgbClr val="0033CC"/>
                </a:solidFill>
                <a:latin typeface="楷体_GB2312" pitchFamily="49" charset="-122"/>
                <a:ea typeface="楷体_GB2312" pitchFamily="49" charset="-122"/>
              </a:rPr>
              <a:t/>
            </a:r>
            <a:br>
              <a:rPr lang="en-US" altLang="zh-CN" dirty="0">
                <a:solidFill>
                  <a:srgbClr val="0033CC"/>
                </a:solidFill>
                <a:latin typeface="楷体_GB2312" pitchFamily="49" charset="-122"/>
                <a:ea typeface="楷体_GB2312" pitchFamily="49" charset="-122"/>
              </a:rPr>
            </a:br>
            <a:endParaRPr lang="zh-CN" altLang="en-US" dirty="0"/>
          </a:p>
        </p:txBody>
      </p:sp>
      <p:pic>
        <p:nvPicPr>
          <p:cNvPr id="4" name="Picture 4" descr="T28">
            <a:extLst>
              <a:ext uri="{FF2B5EF4-FFF2-40B4-BE49-F238E27FC236}">
                <a16:creationId xmlns:a16="http://schemas.microsoft.com/office/drawing/2014/main" id="{97FDDEA2-F714-4997-B931-D446E9210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4664" y="4680760"/>
            <a:ext cx="5929283" cy="2101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BD911743-E6C3-9C45-8CE3-E99491C150AB}"/>
              </a:ext>
            </a:extLst>
          </p:cNvPr>
          <p:cNvSpPr/>
          <p:nvPr/>
        </p:nvSpPr>
        <p:spPr>
          <a:xfrm>
            <a:off x="8932623" y="468353"/>
            <a:ext cx="295625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90000"/>
              </a:lnSpc>
              <a:spcBef>
                <a:spcPct val="0"/>
              </a:spcBef>
            </a:pPr>
            <a:r>
              <a:rPr kumimoji="1" lang="en-US" altLang="zh-CN" sz="2800" b="1" dirty="0">
                <a:solidFill>
                  <a:srgbClr val="002060"/>
                </a:solidFill>
                <a:latin typeface="微软雅黑" panose="020B0503020204020204" pitchFamily="34" charset="-122"/>
                <a:ea typeface="微软雅黑" panose="020B0503020204020204" pitchFamily="34" charset="-122"/>
              </a:rPr>
              <a:t>2.7.3</a:t>
            </a:r>
            <a:r>
              <a:rPr kumimoji="1" lang="zh-CN" altLang="en-US" sz="2800" b="1" dirty="0">
                <a:solidFill>
                  <a:srgbClr val="002060"/>
                </a:solidFill>
                <a:latin typeface="微软雅黑" panose="020B0503020204020204" pitchFamily="34" charset="-122"/>
                <a:ea typeface="微软雅黑" panose="020B0503020204020204" pitchFamily="34" charset="-122"/>
              </a:rPr>
              <a:t> 线程的控制</a:t>
            </a:r>
          </a:p>
        </p:txBody>
      </p:sp>
      <p:sp>
        <p:nvSpPr>
          <p:cNvPr id="6"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44589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Rectangle 3">
            <a:extLst>
              <a:ext uri="{FF2B5EF4-FFF2-40B4-BE49-F238E27FC236}">
                <a16:creationId xmlns:a16="http://schemas.microsoft.com/office/drawing/2014/main" id="{2CC193C5-D562-4DC9-8DFA-6B88F8DCC901}"/>
              </a:ext>
            </a:extLst>
          </p:cNvPr>
          <p:cNvSpPr>
            <a:spLocks noGrp="1" noChangeArrowheads="1"/>
          </p:cNvSpPr>
          <p:nvPr>
            <p:ph idx="1"/>
          </p:nvPr>
        </p:nvSpPr>
        <p:spPr>
          <a:xfrm>
            <a:off x="1625601" y="2346034"/>
            <a:ext cx="10444480" cy="3899191"/>
          </a:xfrm>
        </p:spPr>
        <p:txBody>
          <a:bodyPr/>
          <a:lstStyle/>
          <a:p>
            <a:pPr>
              <a:defRPr/>
            </a:pPr>
            <a:r>
              <a:rPr lang="zh-CN" altLang="en-US" dirty="0">
                <a:latin typeface="Microsoft YaHei" panose="020B0503020204020204" pitchFamily="34" charset="-122"/>
                <a:ea typeface="Microsoft YaHei" panose="020B0503020204020204" pitchFamily="34" charset="-122"/>
              </a:rPr>
              <a:t>同进程一样，每个线程也有一个线程</a:t>
            </a:r>
            <a:r>
              <a:rPr lang="en-US" altLang="zh-CN" dirty="0">
                <a:latin typeface="Microsoft YaHei" panose="020B0503020204020204" pitchFamily="34" charset="-122"/>
                <a:ea typeface="Microsoft YaHei" panose="020B0503020204020204" pitchFamily="34" charset="-122"/>
              </a:rPr>
              <a:t>ID</a:t>
            </a:r>
          </a:p>
          <a:p>
            <a:pPr>
              <a:defRPr/>
            </a:pPr>
            <a:r>
              <a:rPr lang="zh-CN" altLang="en-US" dirty="0">
                <a:latin typeface="Microsoft YaHei" panose="020B0503020204020204" pitchFamily="34" charset="-122"/>
                <a:ea typeface="Microsoft YaHei" panose="020B0503020204020204" pitchFamily="34" charset="-122"/>
              </a:rPr>
              <a:t>进程</a:t>
            </a:r>
            <a:r>
              <a:rPr lang="en-US" altLang="zh-CN" dirty="0">
                <a:latin typeface="Microsoft YaHei" panose="020B0503020204020204" pitchFamily="34" charset="-122"/>
                <a:ea typeface="Microsoft YaHei" panose="020B0503020204020204" pitchFamily="34" charset="-122"/>
              </a:rPr>
              <a:t>ID</a:t>
            </a:r>
            <a:r>
              <a:rPr lang="zh-CN" altLang="en-US" dirty="0">
                <a:latin typeface="Microsoft YaHei" panose="020B0503020204020204" pitchFamily="34" charset="-122"/>
                <a:ea typeface="Microsoft YaHei" panose="020B0503020204020204" pitchFamily="34" charset="-122"/>
              </a:rPr>
              <a:t>在整个系统中是唯一的，线程</a:t>
            </a:r>
            <a:r>
              <a:rPr lang="en-US" altLang="zh-CN" dirty="0">
                <a:latin typeface="Microsoft YaHei" panose="020B0503020204020204" pitchFamily="34" charset="-122"/>
                <a:ea typeface="Microsoft YaHei" panose="020B0503020204020204" pitchFamily="34" charset="-122"/>
              </a:rPr>
              <a:t>ID</a:t>
            </a:r>
            <a:r>
              <a:rPr lang="zh-CN" altLang="en-US" dirty="0">
                <a:latin typeface="Microsoft YaHei" panose="020B0503020204020204" pitchFamily="34" charset="-122"/>
                <a:ea typeface="Microsoft YaHei" panose="020B0503020204020204" pitchFamily="34" charset="-122"/>
              </a:rPr>
              <a:t>只在它所属的进程环境中唯一</a:t>
            </a:r>
          </a:p>
          <a:p>
            <a:pPr>
              <a:defRPr/>
            </a:pPr>
            <a:r>
              <a:rPr lang="zh-CN" altLang="en-US" dirty="0">
                <a:latin typeface="Microsoft YaHei" panose="020B0503020204020204" pitchFamily="34" charset="-122"/>
                <a:ea typeface="Microsoft YaHei" panose="020B0503020204020204" pitchFamily="34" charset="-122"/>
              </a:rPr>
              <a:t>线程</a:t>
            </a:r>
            <a:r>
              <a:rPr lang="en-US" altLang="zh-CN" dirty="0">
                <a:latin typeface="Microsoft YaHei" panose="020B0503020204020204" pitchFamily="34" charset="-122"/>
                <a:ea typeface="Microsoft YaHei" panose="020B0503020204020204" pitchFamily="34" charset="-122"/>
              </a:rPr>
              <a:t>ID</a:t>
            </a:r>
            <a:r>
              <a:rPr lang="zh-CN" altLang="en-US" dirty="0">
                <a:latin typeface="Microsoft YaHei" panose="020B0503020204020204" pitchFamily="34" charset="-122"/>
                <a:ea typeface="Microsoft YaHei" panose="020B0503020204020204" pitchFamily="34" charset="-122"/>
              </a:rPr>
              <a:t>的类型是</a:t>
            </a:r>
            <a:r>
              <a:rPr lang="en-US" altLang="zh-CN" dirty="0" err="1">
                <a:latin typeface="Microsoft YaHei" panose="020B0503020204020204" pitchFamily="34" charset="-122"/>
                <a:ea typeface="Microsoft YaHei" panose="020B0503020204020204" pitchFamily="34" charset="-122"/>
              </a:rPr>
              <a:t>pthread_t</a:t>
            </a:r>
            <a:r>
              <a:rPr lang="zh-CN" altLang="en-US" dirty="0">
                <a:latin typeface="Microsoft YaHei" panose="020B0503020204020204" pitchFamily="34" charset="-122"/>
                <a:ea typeface="Microsoft YaHei" panose="020B0503020204020204" pitchFamily="34" charset="-122"/>
              </a:rPr>
              <a:t>，在</a:t>
            </a:r>
            <a:r>
              <a:rPr lang="en-US" altLang="zh-CN" dirty="0">
                <a:latin typeface="Microsoft YaHei" panose="020B0503020204020204" pitchFamily="34" charset="-122"/>
                <a:ea typeface="Microsoft YaHei" panose="020B0503020204020204" pitchFamily="34" charset="-122"/>
              </a:rPr>
              <a:t>Linux</a:t>
            </a:r>
            <a:r>
              <a:rPr lang="zh-CN" altLang="en-US" dirty="0">
                <a:latin typeface="Microsoft YaHei" panose="020B0503020204020204" pitchFamily="34" charset="-122"/>
                <a:ea typeface="Microsoft YaHei" panose="020B0503020204020204" pitchFamily="34" charset="-122"/>
              </a:rPr>
              <a:t>中的定义如下：</a:t>
            </a:r>
          </a:p>
          <a:p>
            <a:pPr marL="205740" lvl="1" indent="0">
              <a:buNone/>
              <a:defRPr/>
            </a:pPr>
            <a:r>
              <a:rPr lang="en-US" altLang="zh-CN" sz="2800" b="0" dirty="0">
                <a:latin typeface="Microsoft YaHei" panose="020B0503020204020204" pitchFamily="34" charset="-122"/>
                <a:ea typeface="Microsoft YaHei" panose="020B0503020204020204" pitchFamily="34" charset="-122"/>
              </a:rPr>
              <a:t>    typedef unsigned long int </a:t>
            </a:r>
            <a:r>
              <a:rPr lang="en-US" altLang="zh-CN" sz="2800" b="0" dirty="0" err="1">
                <a:latin typeface="Microsoft YaHei" panose="020B0503020204020204" pitchFamily="34" charset="-122"/>
                <a:ea typeface="Microsoft YaHei" panose="020B0503020204020204" pitchFamily="34" charset="-122"/>
              </a:rPr>
              <a:t>pthread_t</a:t>
            </a:r>
            <a:endParaRPr lang="en-US" altLang="zh-CN" sz="2800" b="0" dirty="0">
              <a:latin typeface="Microsoft YaHei" panose="020B0503020204020204" pitchFamily="34" charset="-122"/>
              <a:ea typeface="Microsoft YaHei" panose="020B0503020204020204" pitchFamily="34" charset="-122"/>
            </a:endParaRPr>
          </a:p>
          <a:p>
            <a:pPr marL="457200" lvl="1" indent="0">
              <a:buNone/>
              <a:defRPr/>
            </a:pPr>
            <a:r>
              <a:rPr lang="zh-CN" altLang="en-US" sz="2800" b="0" dirty="0">
                <a:latin typeface="Microsoft YaHei" panose="020B0503020204020204" pitchFamily="34" charset="-122"/>
                <a:ea typeface="Microsoft YaHei" panose="020B0503020204020204" pitchFamily="34" charset="-122"/>
              </a:rPr>
              <a:t>（</a:t>
            </a:r>
            <a:r>
              <a:rPr lang="en-US" altLang="zh-CN" sz="2800" b="0" dirty="0">
                <a:latin typeface="Microsoft YaHei" panose="020B0503020204020204" pitchFamily="34" charset="-122"/>
                <a:ea typeface="Microsoft YaHei" panose="020B0503020204020204" pitchFamily="34" charset="-122"/>
              </a:rPr>
              <a:t>/</a:t>
            </a:r>
            <a:r>
              <a:rPr lang="en-US" altLang="zh-CN" sz="2800" b="0" dirty="0" err="1">
                <a:latin typeface="Microsoft YaHei" panose="020B0503020204020204" pitchFamily="34" charset="-122"/>
                <a:ea typeface="Microsoft YaHei" panose="020B0503020204020204" pitchFamily="34" charset="-122"/>
              </a:rPr>
              <a:t>usr</a:t>
            </a:r>
            <a:r>
              <a:rPr lang="en-US" altLang="zh-CN" sz="2800" b="0" dirty="0">
                <a:latin typeface="Microsoft YaHei" panose="020B0503020204020204" pitchFamily="34" charset="-122"/>
                <a:ea typeface="Microsoft YaHei" panose="020B0503020204020204" pitchFamily="34" charset="-122"/>
              </a:rPr>
              <a:t>/include/bits/</a:t>
            </a:r>
            <a:r>
              <a:rPr lang="en-US" altLang="zh-CN" sz="2800" b="0" dirty="0" err="1">
                <a:latin typeface="Microsoft YaHei" panose="020B0503020204020204" pitchFamily="34" charset="-122"/>
                <a:ea typeface="Microsoft YaHei" panose="020B0503020204020204" pitchFamily="34" charset="-122"/>
              </a:rPr>
              <a:t>pthreadtypes.h</a:t>
            </a:r>
            <a:r>
              <a:rPr lang="zh-CN" altLang="en-US" sz="2800" b="0" dirty="0">
                <a:latin typeface="Microsoft YaHei" panose="020B0503020204020204" pitchFamily="34" charset="-122"/>
                <a:ea typeface="Microsoft YaHei" panose="020B0503020204020204" pitchFamily="34" charset="-122"/>
              </a:rPr>
              <a:t>）</a:t>
            </a:r>
          </a:p>
          <a:p>
            <a:pPr lvl="1">
              <a:defRPr/>
            </a:pPr>
            <a:endParaRPr lang="en-US" altLang="zh-CN" dirty="0">
              <a:latin typeface="Microsoft YaHei" panose="020B0503020204020204" pitchFamily="34" charset="-122"/>
              <a:ea typeface="Microsoft YaHei" panose="020B0503020204020204" pitchFamily="34" charset="-122"/>
            </a:endParaRPr>
          </a:p>
        </p:txBody>
      </p:sp>
      <p:sp>
        <p:nvSpPr>
          <p:cNvPr id="676866" name="Rectangle 2">
            <a:extLst>
              <a:ext uri="{FF2B5EF4-FFF2-40B4-BE49-F238E27FC236}">
                <a16:creationId xmlns:a16="http://schemas.microsoft.com/office/drawing/2014/main" id="{287C900D-50FF-476F-8B17-B2A9B2E2FCA6}"/>
              </a:ext>
            </a:extLst>
          </p:cNvPr>
          <p:cNvSpPr>
            <a:spLocks noGrp="1" noChangeArrowheads="1"/>
          </p:cNvSpPr>
          <p:nvPr>
            <p:ph type="title"/>
          </p:nvPr>
        </p:nvSpPr>
        <p:spPr>
          <a:xfrm>
            <a:off x="1573778" y="1716019"/>
            <a:ext cx="1982532" cy="549275"/>
          </a:xfrm>
        </p:spPr>
        <p:txBody>
          <a:bodyPr/>
          <a:lstStyle/>
          <a:p>
            <a:pPr algn="l">
              <a:defRPr/>
            </a:pPr>
            <a:r>
              <a:rPr lang="zh-CN" altLang="en-US" dirty="0">
                <a:solidFill>
                  <a:srgbClr val="FF0000"/>
                </a:solidFill>
              </a:rPr>
              <a:t>线程</a:t>
            </a:r>
            <a:r>
              <a:rPr lang="en-US" altLang="zh-CN" dirty="0">
                <a:solidFill>
                  <a:srgbClr val="FF0000"/>
                </a:solidFill>
              </a:rPr>
              <a:t>ID</a:t>
            </a:r>
            <a:endParaRPr lang="zh-CN" altLang="en-US" dirty="0">
              <a:solidFill>
                <a:srgbClr val="FF0000"/>
              </a:solidFill>
            </a:endParaRPr>
          </a:p>
        </p:txBody>
      </p:sp>
      <p:sp>
        <p:nvSpPr>
          <p:cNvPr id="155650" name="灯片编号占位符 5">
            <a:extLst>
              <a:ext uri="{FF2B5EF4-FFF2-40B4-BE49-F238E27FC236}">
                <a16:creationId xmlns:a16="http://schemas.microsoft.com/office/drawing/2014/main" id="{1A1CF086-946E-4A94-A386-CD6C39FC6ABD}"/>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155</a:t>
            </a:fld>
            <a:endParaRPr lang="en-US" altLang="zh-CN"/>
          </a:p>
        </p:txBody>
      </p:sp>
      <p:sp>
        <p:nvSpPr>
          <p:cNvPr id="5" name="标题 2">
            <a:extLst>
              <a:ext uri="{FF2B5EF4-FFF2-40B4-BE49-F238E27FC236}">
                <a16:creationId xmlns:a16="http://schemas.microsoft.com/office/drawing/2014/main" id="{E4C40FDF-2949-0247-BD0D-6ED2BF96F531}"/>
              </a:ext>
            </a:extLst>
          </p:cNvPr>
          <p:cNvSpPr txBox="1">
            <a:spLocks/>
          </p:cNvSpPr>
          <p:nvPr/>
        </p:nvSpPr>
        <p:spPr>
          <a:xfrm>
            <a:off x="1507406" y="1166744"/>
            <a:ext cx="2949236" cy="54927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kumimoji="1" lang="en-US" altLang="zh-CN" dirty="0">
                <a:solidFill>
                  <a:schemeClr val="bg2">
                    <a:lumMod val="50000"/>
                  </a:schemeClr>
                </a:solidFill>
                <a:latin typeface="+mj-ea"/>
                <a:ea typeface="+mj-ea"/>
                <a:cs typeface="+mn-cs"/>
              </a:rPr>
              <a:t>1.</a:t>
            </a:r>
            <a:r>
              <a:rPr kumimoji="1" lang="zh-CN" altLang="en-US" dirty="0">
                <a:solidFill>
                  <a:schemeClr val="bg2">
                    <a:lumMod val="50000"/>
                  </a:schemeClr>
                </a:solidFill>
                <a:latin typeface="+mj-ea"/>
                <a:ea typeface="+mj-ea"/>
                <a:cs typeface="+mn-cs"/>
              </a:rPr>
              <a:t> 线程的组成（续</a:t>
            </a:r>
            <a:r>
              <a:rPr lang="zh-CN" altLang="en-US" dirty="0">
                <a:solidFill>
                  <a:srgbClr val="0033CC"/>
                </a:solidFill>
                <a:latin typeface="楷体_GB2312" pitchFamily="49" charset="-122"/>
                <a:ea typeface="楷体_GB2312" pitchFamily="49" charset="-122"/>
              </a:rPr>
              <a:t>）</a:t>
            </a:r>
            <a:endParaRPr lang="zh-CN" altLang="en-US" dirty="0"/>
          </a:p>
        </p:txBody>
      </p:sp>
      <p:sp>
        <p:nvSpPr>
          <p:cNvPr id="7" name="矩形 6">
            <a:extLst>
              <a:ext uri="{FF2B5EF4-FFF2-40B4-BE49-F238E27FC236}">
                <a16:creationId xmlns:a16="http://schemas.microsoft.com/office/drawing/2014/main" id="{BD911743-E6C3-9C45-8CE3-E99491C150AB}"/>
              </a:ext>
            </a:extLst>
          </p:cNvPr>
          <p:cNvSpPr/>
          <p:nvPr/>
        </p:nvSpPr>
        <p:spPr>
          <a:xfrm>
            <a:off x="8932623" y="468353"/>
            <a:ext cx="295625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90000"/>
              </a:lnSpc>
              <a:spcBef>
                <a:spcPct val="0"/>
              </a:spcBef>
            </a:pPr>
            <a:r>
              <a:rPr kumimoji="1" lang="en-US" altLang="zh-CN" sz="2800" b="1" dirty="0">
                <a:solidFill>
                  <a:srgbClr val="002060"/>
                </a:solidFill>
                <a:latin typeface="微软雅黑" panose="020B0503020204020204" pitchFamily="34" charset="-122"/>
                <a:ea typeface="微软雅黑" panose="020B0503020204020204" pitchFamily="34" charset="-122"/>
              </a:rPr>
              <a:t>2.7.3</a:t>
            </a:r>
            <a:r>
              <a:rPr kumimoji="1" lang="zh-CN" altLang="en-US" sz="2800" b="1" dirty="0">
                <a:solidFill>
                  <a:srgbClr val="002060"/>
                </a:solidFill>
                <a:latin typeface="微软雅黑" panose="020B0503020204020204" pitchFamily="34" charset="-122"/>
                <a:ea typeface="微软雅黑" panose="020B0503020204020204" pitchFamily="34" charset="-122"/>
              </a:rPr>
              <a:t> 线程的控制</a:t>
            </a:r>
          </a:p>
        </p:txBody>
      </p:sp>
      <p:sp>
        <p:nvSpPr>
          <p:cNvPr id="8"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166335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3">
            <a:extLst>
              <a:ext uri="{FF2B5EF4-FFF2-40B4-BE49-F238E27FC236}">
                <a16:creationId xmlns:a16="http://schemas.microsoft.com/office/drawing/2014/main" id="{6B27B364-30C2-427A-B82E-6688E424F652}"/>
              </a:ext>
            </a:extLst>
          </p:cNvPr>
          <p:cNvSpPr>
            <a:spLocks noGrp="1" noChangeArrowheads="1"/>
          </p:cNvSpPr>
          <p:nvPr>
            <p:ph idx="1"/>
          </p:nvPr>
        </p:nvSpPr>
        <p:spPr>
          <a:xfrm>
            <a:off x="2236178" y="2632365"/>
            <a:ext cx="8077986" cy="3836845"/>
          </a:xfrm>
        </p:spPr>
        <p:txBody>
          <a:bodyPr/>
          <a:lstStyle/>
          <a:p>
            <a:r>
              <a:rPr lang="en-US" altLang="zh-CN" dirty="0" err="1">
                <a:latin typeface="Microsoft YaHei" panose="020B0503020204020204" pitchFamily="34" charset="-122"/>
                <a:ea typeface="Microsoft YaHei" panose="020B0503020204020204" pitchFamily="34" charset="-122"/>
              </a:rPr>
              <a:t>pthread_self</a:t>
            </a:r>
            <a:r>
              <a:rPr lang="zh-CN" altLang="en-US" dirty="0">
                <a:latin typeface="Microsoft YaHei" panose="020B0503020204020204" pitchFamily="34" charset="-122"/>
                <a:ea typeface="Microsoft YaHei" panose="020B0503020204020204" pitchFamily="34" charset="-122"/>
              </a:rPr>
              <a:t>函数可以让调用线程获取自己的线程</a:t>
            </a:r>
            <a:r>
              <a:rPr lang="en-US" altLang="zh-CN" dirty="0">
                <a:latin typeface="Microsoft YaHei" panose="020B0503020204020204" pitchFamily="34" charset="-122"/>
                <a:ea typeface="Microsoft YaHei" panose="020B0503020204020204" pitchFamily="34" charset="-122"/>
              </a:rPr>
              <a:t>ID</a:t>
            </a:r>
          </a:p>
          <a:p>
            <a:r>
              <a:rPr lang="zh-CN" altLang="en-US" dirty="0">
                <a:latin typeface="Microsoft YaHei" panose="020B0503020204020204" pitchFamily="34" charset="-122"/>
                <a:ea typeface="Microsoft YaHei" panose="020B0503020204020204" pitchFamily="34" charset="-122"/>
              </a:rPr>
              <a:t>函数原型</a:t>
            </a:r>
            <a:endParaRPr lang="en-US" altLang="zh-CN" dirty="0">
              <a:latin typeface="Microsoft YaHei" panose="020B0503020204020204" pitchFamily="34" charset="-122"/>
              <a:ea typeface="Microsoft YaHei" panose="020B0503020204020204" pitchFamily="34" charset="-122"/>
            </a:endParaRPr>
          </a:p>
          <a:p>
            <a:pPr lvl="1"/>
            <a:r>
              <a:rPr lang="zh-CN" altLang="en-US" sz="2000" b="0" dirty="0">
                <a:latin typeface="Microsoft YaHei" panose="020B0503020204020204" pitchFamily="34" charset="-122"/>
                <a:ea typeface="Microsoft YaHei" panose="020B0503020204020204" pitchFamily="34" charset="-122"/>
              </a:rPr>
              <a:t>头文件：</a:t>
            </a:r>
            <a:r>
              <a:rPr lang="en-US" altLang="zh-CN" sz="2000" b="0" dirty="0" err="1">
                <a:latin typeface="Microsoft YaHei" panose="020B0503020204020204" pitchFamily="34" charset="-122"/>
                <a:ea typeface="Microsoft YaHei" panose="020B0503020204020204" pitchFamily="34" charset="-122"/>
              </a:rPr>
              <a:t>pthread.h</a:t>
            </a:r>
            <a:endParaRPr lang="en-US" altLang="zh-CN" sz="2000" b="0" dirty="0">
              <a:latin typeface="Microsoft YaHei" panose="020B0503020204020204" pitchFamily="34" charset="-122"/>
              <a:ea typeface="Microsoft YaHei" panose="020B0503020204020204" pitchFamily="34" charset="-122"/>
            </a:endParaRPr>
          </a:p>
          <a:p>
            <a:pPr lvl="1"/>
            <a:r>
              <a:rPr lang="en-US" altLang="zh-CN" sz="2000" b="0" dirty="0" err="1">
                <a:latin typeface="Microsoft YaHei" panose="020B0503020204020204" pitchFamily="34" charset="-122"/>
                <a:ea typeface="Microsoft YaHei" panose="020B0503020204020204" pitchFamily="34" charset="-122"/>
              </a:rPr>
              <a:t>pthread_t</a:t>
            </a:r>
            <a:r>
              <a:rPr lang="zh-CN" altLang="en-US" sz="2000" b="0" dirty="0">
                <a:latin typeface="Microsoft YaHei" panose="020B0503020204020204" pitchFamily="34" charset="-122"/>
                <a:ea typeface="Microsoft YaHei" panose="020B0503020204020204" pitchFamily="34" charset="-122"/>
              </a:rPr>
              <a:t> </a:t>
            </a:r>
            <a:r>
              <a:rPr lang="en-US" altLang="zh-CN" sz="2000" b="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pthread_self</a:t>
            </a:r>
            <a:r>
              <a:rPr lang="en-US" altLang="zh-CN" sz="2000" b="0" dirty="0">
                <a:latin typeface="Microsoft YaHei" panose="020B0503020204020204" pitchFamily="34" charset="-122"/>
                <a:ea typeface="Microsoft YaHei" panose="020B0503020204020204" pitchFamily="34" charset="-122"/>
              </a:rPr>
              <a:t>();</a:t>
            </a:r>
          </a:p>
          <a:p>
            <a:r>
              <a:rPr lang="zh-CN" altLang="en-US" dirty="0">
                <a:latin typeface="Microsoft YaHei" panose="020B0503020204020204" pitchFamily="34" charset="-122"/>
                <a:ea typeface="Microsoft YaHei" panose="020B0503020204020204" pitchFamily="34" charset="-122"/>
              </a:rPr>
              <a:t>返回调用线程的线程</a:t>
            </a:r>
            <a:r>
              <a:rPr lang="en-US" altLang="zh-CN" dirty="0">
                <a:latin typeface="Microsoft YaHei" panose="020B0503020204020204" pitchFamily="34" charset="-122"/>
                <a:ea typeface="Microsoft YaHei" panose="020B0503020204020204" pitchFamily="34" charset="-122"/>
              </a:rPr>
              <a:t>ID</a:t>
            </a:r>
          </a:p>
        </p:txBody>
      </p:sp>
      <p:sp>
        <p:nvSpPr>
          <p:cNvPr id="677890" name="Rectangle 2">
            <a:extLst>
              <a:ext uri="{FF2B5EF4-FFF2-40B4-BE49-F238E27FC236}">
                <a16:creationId xmlns:a16="http://schemas.microsoft.com/office/drawing/2014/main" id="{166660BA-FF5B-4B8A-9CA2-4E8EC64714D0}"/>
              </a:ext>
            </a:extLst>
          </p:cNvPr>
          <p:cNvSpPr>
            <a:spLocks noGrp="1" noChangeArrowheads="1"/>
          </p:cNvSpPr>
          <p:nvPr>
            <p:ph type="title"/>
          </p:nvPr>
        </p:nvSpPr>
        <p:spPr>
          <a:xfrm>
            <a:off x="2336274" y="1920734"/>
            <a:ext cx="7330537" cy="549275"/>
          </a:xfrm>
        </p:spPr>
        <p:txBody>
          <a:bodyPr/>
          <a:lstStyle/>
          <a:p>
            <a:pPr algn="l">
              <a:defRPr/>
            </a:pPr>
            <a:r>
              <a:rPr lang="zh-CN" altLang="en-US" dirty="0">
                <a:solidFill>
                  <a:srgbClr val="FF0000"/>
                </a:solidFill>
              </a:rPr>
              <a:t>获取线程</a:t>
            </a:r>
            <a:r>
              <a:rPr lang="en-US" altLang="zh-CN" dirty="0">
                <a:solidFill>
                  <a:srgbClr val="FF0000"/>
                </a:solidFill>
              </a:rPr>
              <a:t>ID</a:t>
            </a:r>
            <a:endParaRPr lang="zh-CN" altLang="en-US" dirty="0">
              <a:solidFill>
                <a:srgbClr val="FF0000"/>
              </a:solidFill>
            </a:endParaRPr>
          </a:p>
        </p:txBody>
      </p:sp>
      <p:sp>
        <p:nvSpPr>
          <p:cNvPr id="156674" name="灯片编号占位符 5">
            <a:extLst>
              <a:ext uri="{FF2B5EF4-FFF2-40B4-BE49-F238E27FC236}">
                <a16:creationId xmlns:a16="http://schemas.microsoft.com/office/drawing/2014/main" id="{77983BBF-2764-4AAB-849E-C1DD6EAD2394}"/>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156</a:t>
            </a:fld>
            <a:endParaRPr lang="en-US" altLang="zh-CN"/>
          </a:p>
        </p:txBody>
      </p:sp>
      <p:sp>
        <p:nvSpPr>
          <p:cNvPr id="5" name="标题 2">
            <a:extLst>
              <a:ext uri="{FF2B5EF4-FFF2-40B4-BE49-F238E27FC236}">
                <a16:creationId xmlns:a16="http://schemas.microsoft.com/office/drawing/2014/main" id="{B7184785-CF6F-F045-BB91-E3539344716A}"/>
              </a:ext>
            </a:extLst>
          </p:cNvPr>
          <p:cNvSpPr txBox="1">
            <a:spLocks/>
          </p:cNvSpPr>
          <p:nvPr/>
        </p:nvSpPr>
        <p:spPr>
          <a:xfrm>
            <a:off x="1507406" y="1209103"/>
            <a:ext cx="2949236" cy="54927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solidFill>
                  <a:srgbClr val="0033CC"/>
                </a:solidFill>
                <a:latin typeface="楷体_GB2312" pitchFamily="49" charset="-122"/>
                <a:ea typeface="楷体_GB2312" pitchFamily="49" charset="-122"/>
              </a:rPr>
              <a:t>1.</a:t>
            </a:r>
            <a:r>
              <a:rPr lang="zh-CN" altLang="en-US" dirty="0">
                <a:solidFill>
                  <a:srgbClr val="0033CC"/>
                </a:solidFill>
                <a:latin typeface="楷体_GB2312" pitchFamily="49" charset="-122"/>
                <a:ea typeface="楷体_GB2312" pitchFamily="49" charset="-122"/>
              </a:rPr>
              <a:t> 线程的组成（续）</a:t>
            </a:r>
            <a:endParaRPr lang="zh-CN" altLang="en-US" dirty="0"/>
          </a:p>
        </p:txBody>
      </p:sp>
      <p:sp>
        <p:nvSpPr>
          <p:cNvPr id="7" name="矩形 6">
            <a:extLst>
              <a:ext uri="{FF2B5EF4-FFF2-40B4-BE49-F238E27FC236}">
                <a16:creationId xmlns:a16="http://schemas.microsoft.com/office/drawing/2014/main" id="{BD911743-E6C3-9C45-8CE3-E99491C150AB}"/>
              </a:ext>
            </a:extLst>
          </p:cNvPr>
          <p:cNvSpPr/>
          <p:nvPr/>
        </p:nvSpPr>
        <p:spPr>
          <a:xfrm>
            <a:off x="8932623" y="468353"/>
            <a:ext cx="295625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90000"/>
              </a:lnSpc>
              <a:spcBef>
                <a:spcPct val="0"/>
              </a:spcBef>
            </a:pPr>
            <a:r>
              <a:rPr kumimoji="1" lang="en-US" altLang="zh-CN" sz="2800" b="1" dirty="0">
                <a:solidFill>
                  <a:srgbClr val="002060"/>
                </a:solidFill>
                <a:latin typeface="微软雅黑" panose="020B0503020204020204" pitchFamily="34" charset="-122"/>
                <a:ea typeface="微软雅黑" panose="020B0503020204020204" pitchFamily="34" charset="-122"/>
              </a:rPr>
              <a:t>2.7.3</a:t>
            </a:r>
            <a:r>
              <a:rPr kumimoji="1" lang="zh-CN" altLang="en-US" sz="2800" b="1" dirty="0">
                <a:solidFill>
                  <a:srgbClr val="002060"/>
                </a:solidFill>
                <a:latin typeface="微软雅黑" panose="020B0503020204020204" pitchFamily="34" charset="-122"/>
                <a:ea typeface="微软雅黑" panose="020B0503020204020204" pitchFamily="34" charset="-122"/>
              </a:rPr>
              <a:t> 线程的控制</a:t>
            </a:r>
          </a:p>
        </p:txBody>
      </p:sp>
      <p:sp>
        <p:nvSpPr>
          <p:cNvPr id="8"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252311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3">
            <a:extLst>
              <a:ext uri="{FF2B5EF4-FFF2-40B4-BE49-F238E27FC236}">
                <a16:creationId xmlns:a16="http://schemas.microsoft.com/office/drawing/2014/main" id="{CAB751CD-5FDF-47CB-81B5-BA50F52071C8}"/>
              </a:ext>
            </a:extLst>
          </p:cNvPr>
          <p:cNvSpPr>
            <a:spLocks noGrp="1" noChangeArrowheads="1"/>
          </p:cNvSpPr>
          <p:nvPr>
            <p:ph idx="1"/>
          </p:nvPr>
        </p:nvSpPr>
        <p:spPr>
          <a:xfrm>
            <a:off x="1602086" y="2310981"/>
            <a:ext cx="10286796" cy="2335526"/>
          </a:xfrm>
        </p:spPr>
        <p:txBody>
          <a:bodyPr/>
          <a:lstStyle/>
          <a:p>
            <a:r>
              <a:rPr lang="en-US" altLang="zh-CN" sz="2200" dirty="0">
                <a:latin typeface="Microsoft YaHei" panose="020B0503020204020204" pitchFamily="34" charset="-122"/>
                <a:ea typeface="Microsoft YaHei" panose="020B0503020204020204" pitchFamily="34" charset="-122"/>
              </a:rPr>
              <a:t>Linux</a:t>
            </a:r>
            <a:r>
              <a:rPr lang="zh-CN" altLang="en-US" sz="2200" dirty="0">
                <a:latin typeface="Microsoft YaHei" panose="020B0503020204020204" pitchFamily="34" charset="-122"/>
                <a:ea typeface="Microsoft YaHei" panose="020B0503020204020204" pitchFamily="34" charset="-122"/>
              </a:rPr>
              <a:t>中使用整型表示线程</a:t>
            </a:r>
            <a:r>
              <a:rPr lang="en-US" altLang="zh-CN" sz="2200" dirty="0">
                <a:latin typeface="Microsoft YaHei" panose="020B0503020204020204" pitchFamily="34" charset="-122"/>
                <a:ea typeface="Microsoft YaHei" panose="020B0503020204020204" pitchFamily="34" charset="-122"/>
              </a:rPr>
              <a:t>ID</a:t>
            </a:r>
            <a:r>
              <a:rPr lang="zh-CN" altLang="en-US" sz="2200" dirty="0">
                <a:latin typeface="Microsoft YaHei" panose="020B0503020204020204" pitchFamily="34" charset="-122"/>
                <a:ea typeface="Microsoft YaHei" panose="020B0503020204020204" pitchFamily="34" charset="-122"/>
              </a:rPr>
              <a:t>，而其他系统则不一定</a:t>
            </a:r>
          </a:p>
          <a:p>
            <a:r>
              <a:rPr lang="en-US" altLang="zh-CN" sz="2200" dirty="0">
                <a:latin typeface="Microsoft YaHei" panose="020B0503020204020204" pitchFamily="34" charset="-122"/>
                <a:ea typeface="Microsoft YaHei" panose="020B0503020204020204" pitchFamily="34" charset="-122"/>
              </a:rPr>
              <a:t>FreeBSD 5.2.1</a:t>
            </a:r>
            <a:r>
              <a:rPr lang="zh-CN" altLang="en-US" sz="2200" dirty="0">
                <a:latin typeface="Microsoft YaHei" panose="020B0503020204020204" pitchFamily="34" charset="-122"/>
                <a:ea typeface="Microsoft YaHei" panose="020B0503020204020204" pitchFamily="34" charset="-122"/>
              </a:rPr>
              <a:t>、</a:t>
            </a:r>
            <a:r>
              <a:rPr lang="en-US" altLang="zh-CN" sz="2200" dirty="0">
                <a:latin typeface="Microsoft YaHei" panose="020B0503020204020204" pitchFamily="34" charset="-122"/>
                <a:ea typeface="Microsoft YaHei" panose="020B0503020204020204" pitchFamily="34" charset="-122"/>
              </a:rPr>
              <a:t>Mac OS X 10.3</a:t>
            </a:r>
            <a:r>
              <a:rPr lang="zh-CN" altLang="en-US" sz="2200" dirty="0">
                <a:latin typeface="Microsoft YaHei" panose="020B0503020204020204" pitchFamily="34" charset="-122"/>
                <a:ea typeface="Microsoft YaHei" panose="020B0503020204020204" pitchFamily="34" charset="-122"/>
              </a:rPr>
              <a:t>用一个指向</a:t>
            </a:r>
            <a:r>
              <a:rPr lang="en-US" altLang="zh-CN" sz="2200" dirty="0" err="1">
                <a:latin typeface="Microsoft YaHei" panose="020B0503020204020204" pitchFamily="34" charset="-122"/>
                <a:ea typeface="Microsoft YaHei" panose="020B0503020204020204" pitchFamily="34" charset="-122"/>
              </a:rPr>
              <a:t>pthread</a:t>
            </a:r>
            <a:r>
              <a:rPr lang="zh-CN" altLang="en-US" sz="2200" dirty="0">
                <a:latin typeface="Microsoft YaHei" panose="020B0503020204020204" pitchFamily="34" charset="-122"/>
                <a:ea typeface="Microsoft YaHei" panose="020B0503020204020204" pitchFamily="34" charset="-122"/>
              </a:rPr>
              <a:t>结构的指针来表示</a:t>
            </a:r>
            <a:r>
              <a:rPr lang="en-US" altLang="zh-CN" sz="2200" dirty="0" err="1">
                <a:latin typeface="Microsoft YaHei" panose="020B0503020204020204" pitchFamily="34" charset="-122"/>
                <a:ea typeface="Microsoft YaHei" panose="020B0503020204020204" pitchFamily="34" charset="-122"/>
              </a:rPr>
              <a:t>pthread_t</a:t>
            </a:r>
            <a:r>
              <a:rPr lang="zh-CN" altLang="en-US" sz="2200" dirty="0">
                <a:latin typeface="Microsoft YaHei" panose="020B0503020204020204" pitchFamily="34" charset="-122"/>
                <a:ea typeface="Microsoft YaHei" panose="020B0503020204020204" pitchFamily="34" charset="-122"/>
              </a:rPr>
              <a:t>类型。</a:t>
            </a:r>
          </a:p>
          <a:p>
            <a:r>
              <a:rPr lang="zh-CN" altLang="en-US" sz="2200" dirty="0">
                <a:latin typeface="Microsoft YaHei" panose="020B0503020204020204" pitchFamily="34" charset="-122"/>
                <a:ea typeface="Microsoft YaHei" panose="020B0503020204020204" pitchFamily="34" charset="-122"/>
              </a:rPr>
              <a:t>为了保证应用程序的可移植性，在比较两个线程</a:t>
            </a:r>
            <a:r>
              <a:rPr lang="en-US" altLang="zh-CN" sz="2200" dirty="0">
                <a:latin typeface="Microsoft YaHei" panose="020B0503020204020204" pitchFamily="34" charset="-122"/>
                <a:ea typeface="Microsoft YaHei" panose="020B0503020204020204" pitchFamily="34" charset="-122"/>
              </a:rPr>
              <a:t>ID</a:t>
            </a:r>
            <a:r>
              <a:rPr lang="zh-CN" altLang="en-US" sz="2200" dirty="0">
                <a:latin typeface="Microsoft YaHei" panose="020B0503020204020204" pitchFamily="34" charset="-122"/>
                <a:ea typeface="Microsoft YaHei" panose="020B0503020204020204" pitchFamily="34" charset="-122"/>
              </a:rPr>
              <a:t>是否相同时，建议使用</a:t>
            </a:r>
            <a:r>
              <a:rPr lang="en-US" altLang="zh-CN" sz="2200" dirty="0" err="1">
                <a:solidFill>
                  <a:srgbClr val="FF0000"/>
                </a:solidFill>
                <a:latin typeface="Microsoft YaHei" panose="020B0503020204020204" pitchFamily="34" charset="-122"/>
                <a:ea typeface="Microsoft YaHei" panose="020B0503020204020204" pitchFamily="34" charset="-122"/>
              </a:rPr>
              <a:t>pthread_equal</a:t>
            </a:r>
            <a:r>
              <a:rPr lang="zh-CN" altLang="en-US" sz="2200" dirty="0">
                <a:latin typeface="Microsoft YaHei" panose="020B0503020204020204" pitchFamily="34" charset="-122"/>
                <a:ea typeface="Microsoft YaHei" panose="020B0503020204020204" pitchFamily="34" charset="-122"/>
              </a:rPr>
              <a:t>函数</a:t>
            </a:r>
          </a:p>
        </p:txBody>
      </p:sp>
      <p:sp>
        <p:nvSpPr>
          <p:cNvPr id="678914" name="Rectangle 2">
            <a:extLst>
              <a:ext uri="{FF2B5EF4-FFF2-40B4-BE49-F238E27FC236}">
                <a16:creationId xmlns:a16="http://schemas.microsoft.com/office/drawing/2014/main" id="{E5CF32A4-D4F5-4201-B54D-158A3E01CC0E}"/>
              </a:ext>
            </a:extLst>
          </p:cNvPr>
          <p:cNvSpPr>
            <a:spLocks noGrp="1" noChangeArrowheads="1"/>
          </p:cNvSpPr>
          <p:nvPr>
            <p:ph type="title"/>
          </p:nvPr>
        </p:nvSpPr>
        <p:spPr>
          <a:xfrm>
            <a:off x="1602086" y="1761706"/>
            <a:ext cx="7330537" cy="549275"/>
          </a:xfrm>
        </p:spPr>
        <p:txBody>
          <a:bodyPr/>
          <a:lstStyle/>
          <a:p>
            <a:pPr algn="l">
              <a:defRPr/>
            </a:pPr>
            <a:r>
              <a:rPr lang="zh-CN" altLang="en-US" dirty="0">
                <a:solidFill>
                  <a:srgbClr val="FF0000"/>
                </a:solidFill>
              </a:rPr>
              <a:t>比较线程</a:t>
            </a:r>
            <a:r>
              <a:rPr lang="en-US" altLang="zh-CN" dirty="0">
                <a:solidFill>
                  <a:srgbClr val="FF0000"/>
                </a:solidFill>
              </a:rPr>
              <a:t>ID</a:t>
            </a:r>
            <a:endParaRPr lang="zh-CN" altLang="en-US" dirty="0">
              <a:solidFill>
                <a:srgbClr val="FF0000"/>
              </a:solidFill>
            </a:endParaRPr>
          </a:p>
        </p:txBody>
      </p:sp>
      <p:sp>
        <p:nvSpPr>
          <p:cNvPr id="157698" name="灯片编号占位符 5">
            <a:extLst>
              <a:ext uri="{FF2B5EF4-FFF2-40B4-BE49-F238E27FC236}">
                <a16:creationId xmlns:a16="http://schemas.microsoft.com/office/drawing/2014/main" id="{AC329888-964D-4A2C-976B-07404D30EBE5}"/>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157</a:t>
            </a:fld>
            <a:endParaRPr lang="en-US" altLang="zh-CN"/>
          </a:p>
        </p:txBody>
      </p:sp>
      <p:sp>
        <p:nvSpPr>
          <p:cNvPr id="5" name="标题 2">
            <a:extLst>
              <a:ext uri="{FF2B5EF4-FFF2-40B4-BE49-F238E27FC236}">
                <a16:creationId xmlns:a16="http://schemas.microsoft.com/office/drawing/2014/main" id="{22830E22-6D12-FA4B-B938-89B3056ECF9B}"/>
              </a:ext>
            </a:extLst>
          </p:cNvPr>
          <p:cNvSpPr txBox="1">
            <a:spLocks/>
          </p:cNvSpPr>
          <p:nvPr/>
        </p:nvSpPr>
        <p:spPr>
          <a:xfrm>
            <a:off x="1507406" y="1212431"/>
            <a:ext cx="2949236" cy="54927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solidFill>
                  <a:srgbClr val="0033CC"/>
                </a:solidFill>
                <a:latin typeface="楷体_GB2312" pitchFamily="49" charset="-122"/>
                <a:ea typeface="楷体_GB2312" pitchFamily="49" charset="-122"/>
              </a:rPr>
              <a:t>1.</a:t>
            </a:r>
            <a:r>
              <a:rPr lang="zh-CN" altLang="en-US" dirty="0">
                <a:solidFill>
                  <a:srgbClr val="0033CC"/>
                </a:solidFill>
                <a:latin typeface="楷体_GB2312" pitchFamily="49" charset="-122"/>
                <a:ea typeface="楷体_GB2312" pitchFamily="49" charset="-122"/>
              </a:rPr>
              <a:t> 线程的组成（续）</a:t>
            </a:r>
            <a:endParaRPr lang="zh-CN" altLang="en-US" dirty="0"/>
          </a:p>
        </p:txBody>
      </p:sp>
      <p:sp>
        <p:nvSpPr>
          <p:cNvPr id="7" name="矩形 6">
            <a:extLst>
              <a:ext uri="{FF2B5EF4-FFF2-40B4-BE49-F238E27FC236}">
                <a16:creationId xmlns:a16="http://schemas.microsoft.com/office/drawing/2014/main" id="{BD911743-E6C3-9C45-8CE3-E99491C150AB}"/>
              </a:ext>
            </a:extLst>
          </p:cNvPr>
          <p:cNvSpPr/>
          <p:nvPr/>
        </p:nvSpPr>
        <p:spPr>
          <a:xfrm>
            <a:off x="8932623" y="468353"/>
            <a:ext cx="295625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90000"/>
              </a:lnSpc>
              <a:spcBef>
                <a:spcPct val="0"/>
              </a:spcBef>
            </a:pPr>
            <a:r>
              <a:rPr kumimoji="1" lang="en-US" altLang="zh-CN" sz="2800" b="1" dirty="0">
                <a:solidFill>
                  <a:srgbClr val="002060"/>
                </a:solidFill>
                <a:latin typeface="微软雅黑" panose="020B0503020204020204" pitchFamily="34" charset="-122"/>
                <a:ea typeface="微软雅黑" panose="020B0503020204020204" pitchFamily="34" charset="-122"/>
              </a:rPr>
              <a:t>2.7.3</a:t>
            </a:r>
            <a:r>
              <a:rPr kumimoji="1" lang="zh-CN" altLang="en-US" sz="2800" b="1" dirty="0">
                <a:solidFill>
                  <a:srgbClr val="002060"/>
                </a:solidFill>
                <a:latin typeface="微软雅黑" panose="020B0503020204020204" pitchFamily="34" charset="-122"/>
                <a:ea typeface="微软雅黑" panose="020B0503020204020204" pitchFamily="34" charset="-122"/>
              </a:rPr>
              <a:t> 线程的控制</a:t>
            </a:r>
          </a:p>
        </p:txBody>
      </p:sp>
      <p:sp>
        <p:nvSpPr>
          <p:cNvPr id="8"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323441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3">
            <a:extLst>
              <a:ext uri="{FF2B5EF4-FFF2-40B4-BE49-F238E27FC236}">
                <a16:creationId xmlns:a16="http://schemas.microsoft.com/office/drawing/2014/main" id="{C6440E69-B029-4766-A1F6-F082FCDC6548}"/>
              </a:ext>
            </a:extLst>
          </p:cNvPr>
          <p:cNvSpPr>
            <a:spLocks noGrp="1" noChangeArrowheads="1"/>
          </p:cNvSpPr>
          <p:nvPr>
            <p:ph idx="1"/>
          </p:nvPr>
        </p:nvSpPr>
        <p:spPr>
          <a:xfrm>
            <a:off x="2236178" y="2597727"/>
            <a:ext cx="8077986" cy="3871482"/>
          </a:xfrm>
        </p:spPr>
        <p:txBody>
          <a:bodyPr/>
          <a:lstStyle/>
          <a:p>
            <a:r>
              <a:rPr lang="zh-CN" altLang="en-US" dirty="0">
                <a:latin typeface="+mj-ea"/>
                <a:ea typeface="+mj-ea"/>
              </a:rPr>
              <a:t>该函数用于比较两个线程</a:t>
            </a:r>
            <a:r>
              <a:rPr lang="en-US" altLang="zh-CN" dirty="0">
                <a:latin typeface="+mj-ea"/>
                <a:ea typeface="+mj-ea"/>
              </a:rPr>
              <a:t>ID</a:t>
            </a:r>
            <a:r>
              <a:rPr lang="zh-CN" altLang="en-US" dirty="0">
                <a:latin typeface="+mj-ea"/>
                <a:ea typeface="+mj-ea"/>
              </a:rPr>
              <a:t>是否相同</a:t>
            </a:r>
          </a:p>
          <a:p>
            <a:r>
              <a:rPr lang="zh-CN" altLang="en-US" dirty="0">
                <a:latin typeface="+mj-ea"/>
                <a:ea typeface="+mj-ea"/>
              </a:rPr>
              <a:t>函数原型</a:t>
            </a:r>
            <a:endParaRPr lang="en-US" altLang="zh-CN" dirty="0">
              <a:latin typeface="+mj-ea"/>
              <a:ea typeface="+mj-ea"/>
            </a:endParaRPr>
          </a:p>
          <a:p>
            <a:pPr lvl="1"/>
            <a:r>
              <a:rPr lang="zh-CN" altLang="en-US" sz="2000" dirty="0">
                <a:latin typeface="+mj-ea"/>
                <a:ea typeface="+mj-ea"/>
              </a:rPr>
              <a:t>头文件：</a:t>
            </a:r>
            <a:r>
              <a:rPr lang="en-US" altLang="zh-CN" sz="2000" dirty="0" err="1">
                <a:latin typeface="+mj-ea"/>
                <a:ea typeface="+mj-ea"/>
              </a:rPr>
              <a:t>pthread.h</a:t>
            </a:r>
            <a:endParaRPr lang="en-US" altLang="zh-CN" sz="2000" dirty="0">
              <a:latin typeface="+mj-ea"/>
              <a:ea typeface="+mj-ea"/>
            </a:endParaRPr>
          </a:p>
          <a:p>
            <a:pPr lvl="1"/>
            <a:r>
              <a:rPr lang="en-US" altLang="zh-CN" sz="2000" dirty="0" err="1">
                <a:latin typeface="+mj-ea"/>
                <a:ea typeface="+mj-ea"/>
              </a:rPr>
              <a:t>int</a:t>
            </a:r>
            <a:r>
              <a:rPr lang="en-US" altLang="zh-CN" sz="2000" dirty="0">
                <a:latin typeface="+mj-ea"/>
                <a:ea typeface="+mj-ea"/>
              </a:rPr>
              <a:t> </a:t>
            </a:r>
            <a:r>
              <a:rPr lang="en-US" altLang="zh-CN" sz="2000" dirty="0" err="1">
                <a:latin typeface="+mj-ea"/>
                <a:ea typeface="+mj-ea"/>
              </a:rPr>
              <a:t>pthread_equal</a:t>
            </a:r>
            <a:r>
              <a:rPr lang="en-US" altLang="zh-CN" sz="2000" dirty="0">
                <a:latin typeface="+mj-ea"/>
                <a:ea typeface="+mj-ea"/>
              </a:rPr>
              <a:t>(</a:t>
            </a:r>
            <a:r>
              <a:rPr lang="en-US" altLang="zh-CN" sz="2000" dirty="0" err="1">
                <a:latin typeface="+mj-ea"/>
                <a:ea typeface="+mj-ea"/>
              </a:rPr>
              <a:t>pthread_t</a:t>
            </a:r>
            <a:r>
              <a:rPr lang="en-US" altLang="zh-CN" sz="2000" dirty="0">
                <a:latin typeface="+mj-ea"/>
                <a:ea typeface="+mj-ea"/>
              </a:rPr>
              <a:t> tid1, </a:t>
            </a:r>
            <a:r>
              <a:rPr lang="en-US" altLang="zh-CN" sz="2000" dirty="0" err="1">
                <a:latin typeface="+mj-ea"/>
                <a:ea typeface="+mj-ea"/>
              </a:rPr>
              <a:t>pthread_t</a:t>
            </a:r>
            <a:r>
              <a:rPr lang="en-US" altLang="zh-CN" sz="2000" dirty="0">
                <a:latin typeface="+mj-ea"/>
                <a:ea typeface="+mj-ea"/>
              </a:rPr>
              <a:t> tid2);</a:t>
            </a:r>
            <a:r>
              <a:rPr lang="zh-CN" altLang="en-US" sz="2000" dirty="0">
                <a:latin typeface="+mj-ea"/>
                <a:ea typeface="+mj-ea"/>
              </a:rPr>
              <a:t> </a:t>
            </a:r>
            <a:endParaRPr lang="en-US" altLang="zh-CN" sz="2000" dirty="0">
              <a:latin typeface="+mj-ea"/>
              <a:ea typeface="+mj-ea"/>
            </a:endParaRPr>
          </a:p>
          <a:p>
            <a:r>
              <a:rPr lang="zh-CN" altLang="en-US" dirty="0">
                <a:latin typeface="+mj-ea"/>
                <a:ea typeface="+mj-ea"/>
              </a:rPr>
              <a:t>若相等则返回非</a:t>
            </a:r>
            <a:r>
              <a:rPr lang="en-US" altLang="zh-CN" dirty="0">
                <a:latin typeface="+mj-ea"/>
                <a:ea typeface="+mj-ea"/>
              </a:rPr>
              <a:t>0</a:t>
            </a:r>
            <a:r>
              <a:rPr lang="zh-CN" altLang="en-US" dirty="0">
                <a:latin typeface="+mj-ea"/>
                <a:ea typeface="+mj-ea"/>
              </a:rPr>
              <a:t>值，否则返回</a:t>
            </a:r>
            <a:r>
              <a:rPr lang="en-US" altLang="zh-CN" dirty="0">
                <a:latin typeface="+mj-ea"/>
                <a:ea typeface="+mj-ea"/>
              </a:rPr>
              <a:t>0</a:t>
            </a:r>
          </a:p>
        </p:txBody>
      </p:sp>
      <p:sp>
        <p:nvSpPr>
          <p:cNvPr id="679938" name="Rectangle 2">
            <a:extLst>
              <a:ext uri="{FF2B5EF4-FFF2-40B4-BE49-F238E27FC236}">
                <a16:creationId xmlns:a16="http://schemas.microsoft.com/office/drawing/2014/main" id="{050149AE-6E14-429C-910D-B121C83E5818}"/>
              </a:ext>
            </a:extLst>
          </p:cNvPr>
          <p:cNvSpPr>
            <a:spLocks noGrp="1" noChangeArrowheads="1"/>
          </p:cNvSpPr>
          <p:nvPr>
            <p:ph type="title"/>
          </p:nvPr>
        </p:nvSpPr>
        <p:spPr>
          <a:xfrm>
            <a:off x="2329347" y="1982140"/>
            <a:ext cx="7330537" cy="549275"/>
          </a:xfrm>
        </p:spPr>
        <p:txBody>
          <a:bodyPr/>
          <a:lstStyle/>
          <a:p>
            <a:pPr algn="l">
              <a:defRPr/>
            </a:pPr>
            <a:r>
              <a:rPr lang="en-US" altLang="zh-CN" dirty="0" err="1">
                <a:solidFill>
                  <a:srgbClr val="FF0000"/>
                </a:solidFill>
              </a:rPr>
              <a:t>pthread_equal</a:t>
            </a:r>
            <a:r>
              <a:rPr lang="zh-CN" altLang="en-US" dirty="0">
                <a:solidFill>
                  <a:srgbClr val="FF0000"/>
                </a:solidFill>
              </a:rPr>
              <a:t>函数</a:t>
            </a:r>
          </a:p>
        </p:txBody>
      </p:sp>
      <p:sp>
        <p:nvSpPr>
          <p:cNvPr id="158722" name="灯片编号占位符 5">
            <a:extLst>
              <a:ext uri="{FF2B5EF4-FFF2-40B4-BE49-F238E27FC236}">
                <a16:creationId xmlns:a16="http://schemas.microsoft.com/office/drawing/2014/main" id="{C53AA5F5-27AA-46EB-9310-491876864A04}"/>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158</a:t>
            </a:fld>
            <a:endParaRPr lang="en-US" altLang="zh-CN"/>
          </a:p>
        </p:txBody>
      </p:sp>
      <p:sp>
        <p:nvSpPr>
          <p:cNvPr id="5" name="标题 2">
            <a:extLst>
              <a:ext uri="{FF2B5EF4-FFF2-40B4-BE49-F238E27FC236}">
                <a16:creationId xmlns:a16="http://schemas.microsoft.com/office/drawing/2014/main" id="{67F146AA-EB17-3E42-95BE-C7E0824C93D7}"/>
              </a:ext>
            </a:extLst>
          </p:cNvPr>
          <p:cNvSpPr txBox="1">
            <a:spLocks/>
          </p:cNvSpPr>
          <p:nvPr/>
        </p:nvSpPr>
        <p:spPr>
          <a:xfrm>
            <a:off x="2419401" y="1366552"/>
            <a:ext cx="2949236" cy="54927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solidFill>
                  <a:srgbClr val="0033CC"/>
                </a:solidFill>
                <a:latin typeface="楷体_GB2312" pitchFamily="49" charset="-122"/>
                <a:ea typeface="楷体_GB2312" pitchFamily="49" charset="-122"/>
              </a:rPr>
              <a:t>1.</a:t>
            </a:r>
            <a:r>
              <a:rPr lang="zh-CN" altLang="en-US" dirty="0">
                <a:solidFill>
                  <a:srgbClr val="0033CC"/>
                </a:solidFill>
                <a:latin typeface="楷体_GB2312" pitchFamily="49" charset="-122"/>
                <a:ea typeface="楷体_GB2312" pitchFamily="49" charset="-122"/>
              </a:rPr>
              <a:t> 线程的组成（续）</a:t>
            </a:r>
            <a:endParaRPr lang="zh-CN" altLang="en-US" dirty="0"/>
          </a:p>
        </p:txBody>
      </p:sp>
      <p:sp>
        <p:nvSpPr>
          <p:cNvPr id="6" name="矩形 5">
            <a:extLst>
              <a:ext uri="{FF2B5EF4-FFF2-40B4-BE49-F238E27FC236}">
                <a16:creationId xmlns:a16="http://schemas.microsoft.com/office/drawing/2014/main" id="{AA50CE09-1217-1C4E-9725-0A17F128EC6A}"/>
              </a:ext>
            </a:extLst>
          </p:cNvPr>
          <p:cNvSpPr/>
          <p:nvPr/>
        </p:nvSpPr>
        <p:spPr>
          <a:xfrm>
            <a:off x="2701765" y="427713"/>
            <a:ext cx="295625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90000"/>
              </a:lnSpc>
              <a:spcBef>
                <a:spcPct val="0"/>
              </a:spcBef>
            </a:pPr>
            <a:r>
              <a:rPr kumimoji="1" lang="en-US" altLang="zh-CN" sz="2800" b="1" dirty="0">
                <a:solidFill>
                  <a:srgbClr val="002060"/>
                </a:solidFill>
                <a:latin typeface="微软雅黑" panose="020B0503020204020204" pitchFamily="34" charset="-122"/>
                <a:ea typeface="微软雅黑" panose="020B0503020204020204" pitchFamily="34" charset="-122"/>
              </a:rPr>
              <a:t>2.7.3</a:t>
            </a:r>
            <a:r>
              <a:rPr kumimoji="1" lang="zh-CN" altLang="en-US" sz="2800" b="1" dirty="0">
                <a:solidFill>
                  <a:srgbClr val="002060"/>
                </a:solidFill>
                <a:latin typeface="微软雅黑" panose="020B0503020204020204" pitchFamily="34" charset="-122"/>
                <a:ea typeface="微软雅黑" panose="020B0503020204020204" pitchFamily="34" charset="-122"/>
              </a:rPr>
              <a:t> 线程的控制</a:t>
            </a:r>
          </a:p>
        </p:txBody>
      </p:sp>
    </p:spTree>
    <p:extLst>
      <p:ext uri="{BB962C8B-B14F-4D97-AF65-F5344CB8AC3E}">
        <p14:creationId xmlns:p14="http://schemas.microsoft.com/office/powerpoint/2010/main" val="427322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9" name="Rectangle 3">
            <a:extLst>
              <a:ext uri="{FF2B5EF4-FFF2-40B4-BE49-F238E27FC236}">
                <a16:creationId xmlns:a16="http://schemas.microsoft.com/office/drawing/2014/main" id="{F21A0048-D741-42A6-9104-AFC4FC4C3EF2}"/>
              </a:ext>
            </a:extLst>
          </p:cNvPr>
          <p:cNvSpPr>
            <a:spLocks noGrp="1" noRot="1" noChangeArrowheads="1"/>
          </p:cNvSpPr>
          <p:nvPr>
            <p:ph type="body" idx="1"/>
          </p:nvPr>
        </p:nvSpPr>
        <p:spPr>
          <a:xfrm>
            <a:off x="1507406" y="1757342"/>
            <a:ext cx="10305287" cy="4248150"/>
          </a:xfrm>
        </p:spPr>
        <p:txBody>
          <a:bodyPr/>
          <a:lstStyle/>
          <a:p>
            <a:pPr>
              <a:lnSpc>
                <a:spcPct val="120000"/>
              </a:lnSpc>
              <a:buClr>
                <a:srgbClr val="FF0000"/>
              </a:buClr>
              <a:buFont typeface="Wingdings" panose="05000000000000000000" pitchFamily="2" charset="2"/>
              <a:buChar char="Ø"/>
            </a:pPr>
            <a:r>
              <a:rPr lang="zh-CN" altLang="en-US" b="1" dirty="0">
                <a:solidFill>
                  <a:srgbClr val="000000"/>
                </a:solidFill>
                <a:latin typeface="Microsoft YaHei" panose="020B0503020204020204" pitchFamily="34" charset="-122"/>
                <a:ea typeface="Microsoft YaHei" panose="020B0503020204020204" pitchFamily="34" charset="-122"/>
              </a:rPr>
              <a:t>同进程一样，线程之间也存在共享资源和相互合作的制约关系，</a:t>
            </a:r>
            <a:r>
              <a:rPr kumimoji="1" lang="zh-CN" altLang="en-US" b="1" dirty="0">
                <a:latin typeface="Microsoft YaHei" panose="020B0503020204020204" pitchFamily="34" charset="-122"/>
                <a:ea typeface="Microsoft YaHei" panose="020B0503020204020204" pitchFamily="34" charset="-122"/>
              </a:rPr>
              <a:t>致使线程在运行时也具有间断性。</a:t>
            </a:r>
            <a:endParaRPr lang="zh-CN" altLang="en-US" b="1" dirty="0">
              <a:solidFill>
                <a:srgbClr val="000000"/>
              </a:solidFill>
              <a:latin typeface="Microsoft YaHei" panose="020B0503020204020204" pitchFamily="34" charset="-122"/>
              <a:ea typeface="Microsoft YaHei" panose="020B0503020204020204" pitchFamily="34" charset="-122"/>
            </a:endParaRPr>
          </a:p>
          <a:p>
            <a:pPr>
              <a:lnSpc>
                <a:spcPct val="120000"/>
              </a:lnSpc>
              <a:buClr>
                <a:srgbClr val="FF0000"/>
              </a:buClr>
              <a:buFont typeface="Wingdings" panose="05000000000000000000" pitchFamily="2" charset="2"/>
              <a:buChar char="Ø"/>
            </a:pPr>
            <a:r>
              <a:rPr lang="zh-CN" altLang="en-US" b="1" dirty="0">
                <a:solidFill>
                  <a:srgbClr val="000000"/>
                </a:solidFill>
                <a:latin typeface="Microsoft YaHei" panose="020B0503020204020204" pitchFamily="34" charset="-122"/>
                <a:ea typeface="Microsoft YaHei" panose="020B0503020204020204" pitchFamily="34" charset="-122"/>
              </a:rPr>
              <a:t>线程运行时有以下3种状态：</a:t>
            </a:r>
          </a:p>
          <a:p>
            <a:pPr>
              <a:lnSpc>
                <a:spcPct val="120000"/>
              </a:lnSpc>
              <a:buFont typeface="Wingdings" panose="05000000000000000000" pitchFamily="2" charset="2"/>
              <a:buNone/>
            </a:pPr>
            <a:r>
              <a:rPr lang="zh-CN" altLang="en-US" b="0" dirty="0">
                <a:solidFill>
                  <a:srgbClr val="000000"/>
                </a:solidFill>
                <a:latin typeface="Microsoft YaHei" panose="020B0503020204020204" pitchFamily="34" charset="-122"/>
                <a:ea typeface="Microsoft YaHei" panose="020B0503020204020204" pitchFamily="34" charset="-122"/>
              </a:rPr>
              <a:t>    ①</a:t>
            </a:r>
            <a:r>
              <a:rPr lang="zh-CN" altLang="en-US" b="0" dirty="0">
                <a:solidFill>
                  <a:srgbClr val="FF0000"/>
                </a:solidFill>
                <a:latin typeface="Microsoft YaHei" panose="020B0503020204020204" pitchFamily="34" charset="-122"/>
                <a:ea typeface="Microsoft YaHei" panose="020B0503020204020204" pitchFamily="34" charset="-122"/>
              </a:rPr>
              <a:t>执行</a:t>
            </a:r>
            <a:r>
              <a:rPr lang="zh-CN" altLang="en-US" b="0" dirty="0">
                <a:solidFill>
                  <a:srgbClr val="000000"/>
                </a:solidFill>
                <a:latin typeface="Microsoft YaHei" panose="020B0503020204020204" pitchFamily="34" charset="-122"/>
                <a:ea typeface="Microsoft YaHei" panose="020B0503020204020204" pitchFamily="34" charset="-122"/>
              </a:rPr>
              <a:t>状态：表示线程正获得</a:t>
            </a:r>
            <a:r>
              <a:rPr lang="en-US" altLang="zh-CN" b="0" dirty="0">
                <a:solidFill>
                  <a:srgbClr val="000000"/>
                </a:solidFill>
                <a:latin typeface="Microsoft YaHei" panose="020B0503020204020204" pitchFamily="34" charset="-122"/>
                <a:ea typeface="Microsoft YaHei" panose="020B0503020204020204" pitchFamily="34" charset="-122"/>
              </a:rPr>
              <a:t>CPU</a:t>
            </a:r>
            <a:r>
              <a:rPr lang="zh-CN" altLang="en-US" b="0" dirty="0">
                <a:solidFill>
                  <a:srgbClr val="000000"/>
                </a:solidFill>
                <a:latin typeface="Microsoft YaHei" panose="020B0503020204020204" pitchFamily="34" charset="-122"/>
                <a:ea typeface="Microsoft YaHei" panose="020B0503020204020204" pitchFamily="34" charset="-122"/>
              </a:rPr>
              <a:t>而运行</a:t>
            </a:r>
          </a:p>
          <a:p>
            <a:pPr>
              <a:lnSpc>
                <a:spcPct val="120000"/>
              </a:lnSpc>
              <a:buFont typeface="Wingdings" panose="05000000000000000000" pitchFamily="2" charset="2"/>
              <a:buNone/>
            </a:pPr>
            <a:r>
              <a:rPr lang="zh-CN" altLang="en-US" b="0" dirty="0">
                <a:solidFill>
                  <a:srgbClr val="000000"/>
                </a:solidFill>
                <a:latin typeface="Microsoft YaHei" panose="020B0503020204020204" pitchFamily="34" charset="-122"/>
                <a:ea typeface="Microsoft YaHei" panose="020B0503020204020204" pitchFamily="34" charset="-122"/>
              </a:rPr>
              <a:t>    ②</a:t>
            </a:r>
            <a:r>
              <a:rPr lang="zh-CN" altLang="en-US" b="0" dirty="0">
                <a:solidFill>
                  <a:srgbClr val="FF0000"/>
                </a:solidFill>
                <a:latin typeface="Microsoft YaHei" panose="020B0503020204020204" pitchFamily="34" charset="-122"/>
                <a:ea typeface="Microsoft YaHei" panose="020B0503020204020204" pitchFamily="34" charset="-122"/>
              </a:rPr>
              <a:t>就绪</a:t>
            </a:r>
            <a:r>
              <a:rPr lang="zh-CN" altLang="en-US" b="0" dirty="0">
                <a:solidFill>
                  <a:srgbClr val="000000"/>
                </a:solidFill>
                <a:latin typeface="Microsoft YaHei" panose="020B0503020204020204" pitchFamily="34" charset="-122"/>
                <a:ea typeface="Microsoft YaHei" panose="020B0503020204020204" pitchFamily="34" charset="-122"/>
              </a:rPr>
              <a:t>状态：表示线程已具备了各种运行条件，一旦获得</a:t>
            </a:r>
            <a:r>
              <a:rPr lang="en-US" altLang="zh-CN" b="0" dirty="0">
                <a:solidFill>
                  <a:srgbClr val="000000"/>
                </a:solidFill>
                <a:latin typeface="Microsoft YaHei" panose="020B0503020204020204" pitchFamily="34" charset="-122"/>
                <a:ea typeface="Microsoft YaHei" panose="020B0503020204020204" pitchFamily="34" charset="-122"/>
              </a:rPr>
              <a:t>CPU</a:t>
            </a:r>
            <a:r>
              <a:rPr lang="zh-CN" altLang="en-US" b="0" dirty="0">
                <a:solidFill>
                  <a:srgbClr val="000000"/>
                </a:solidFill>
                <a:latin typeface="Microsoft YaHei" panose="020B0503020204020204" pitchFamily="34" charset="-122"/>
                <a:ea typeface="Microsoft YaHei" panose="020B0503020204020204" pitchFamily="34" charset="-122"/>
              </a:rPr>
              <a:t>便可执行</a:t>
            </a:r>
          </a:p>
          <a:p>
            <a:pPr>
              <a:lnSpc>
                <a:spcPct val="120000"/>
              </a:lnSpc>
              <a:buFont typeface="Wingdings" panose="05000000000000000000" pitchFamily="2" charset="2"/>
              <a:buNone/>
            </a:pPr>
            <a:r>
              <a:rPr lang="zh-CN" altLang="en-US" b="0" dirty="0">
                <a:solidFill>
                  <a:srgbClr val="000000"/>
                </a:solidFill>
                <a:latin typeface="Microsoft YaHei" panose="020B0503020204020204" pitchFamily="34" charset="-122"/>
                <a:ea typeface="Microsoft YaHei" panose="020B0503020204020204" pitchFamily="34" charset="-122"/>
              </a:rPr>
              <a:t>    ③</a:t>
            </a:r>
            <a:r>
              <a:rPr lang="zh-CN" altLang="en-US" b="0" dirty="0">
                <a:solidFill>
                  <a:srgbClr val="FF0000"/>
                </a:solidFill>
                <a:latin typeface="Microsoft YaHei" panose="020B0503020204020204" pitchFamily="34" charset="-122"/>
                <a:ea typeface="Microsoft YaHei" panose="020B0503020204020204" pitchFamily="34" charset="-122"/>
              </a:rPr>
              <a:t>阻塞</a:t>
            </a:r>
            <a:r>
              <a:rPr lang="zh-CN" altLang="en-US" b="0" dirty="0">
                <a:solidFill>
                  <a:srgbClr val="000000"/>
                </a:solidFill>
                <a:latin typeface="Microsoft YaHei" panose="020B0503020204020204" pitchFamily="34" charset="-122"/>
                <a:ea typeface="Microsoft YaHei" panose="020B0503020204020204" pitchFamily="34" charset="-122"/>
              </a:rPr>
              <a:t>状态：表示线程在运行中因某事件而受阻，处于暂停执行的状态</a:t>
            </a:r>
          </a:p>
          <a:p>
            <a:pPr>
              <a:lnSpc>
                <a:spcPct val="120000"/>
              </a:lnSpc>
              <a:buFont typeface="Wingdings" panose="05000000000000000000" pitchFamily="2" charset="2"/>
              <a:buNone/>
            </a:pPr>
            <a:r>
              <a:rPr lang="zh-CN" altLang="en-US" b="1" dirty="0">
                <a:solidFill>
                  <a:srgbClr val="000000"/>
                </a:solidFill>
                <a:latin typeface="Microsoft YaHei" panose="020B0503020204020204" pitchFamily="34" charset="-122"/>
                <a:ea typeface="Microsoft YaHei" panose="020B0503020204020204" pitchFamily="34" charset="-122"/>
              </a:rPr>
              <a:t>   </a:t>
            </a:r>
          </a:p>
        </p:txBody>
      </p:sp>
      <p:sp>
        <p:nvSpPr>
          <p:cNvPr id="311299" name="矩形 2">
            <a:extLst>
              <a:ext uri="{FF2B5EF4-FFF2-40B4-BE49-F238E27FC236}">
                <a16:creationId xmlns:a16="http://schemas.microsoft.com/office/drawing/2014/main" id="{66D1741E-8CBA-4092-A6C1-D68BE470858D}"/>
              </a:ext>
            </a:extLst>
          </p:cNvPr>
          <p:cNvSpPr>
            <a:spLocks noChangeArrowheads="1"/>
          </p:cNvSpPr>
          <p:nvPr/>
        </p:nvSpPr>
        <p:spPr bwMode="auto">
          <a:xfrm>
            <a:off x="1507406" y="1302885"/>
            <a:ext cx="3302467"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defTabSz="685800">
              <a:lnSpc>
                <a:spcPct val="90000"/>
              </a:lnSpc>
              <a:spcBef>
                <a:spcPct val="0"/>
              </a:spcBef>
              <a:buClrTx/>
              <a:buSzTx/>
              <a:buNone/>
              <a:defRPr/>
            </a:pPr>
            <a:r>
              <a:rPr lang="en-US" altLang="zh-CN" sz="2400" b="1" dirty="0">
                <a:solidFill>
                  <a:schemeClr val="bg2">
                    <a:lumMod val="50000"/>
                  </a:schemeClr>
                </a:solidFill>
                <a:latin typeface="微软雅黑" panose="020B0503020204020204" pitchFamily="34" charset="-122"/>
                <a:ea typeface="微软雅黑" panose="020B0503020204020204" pitchFamily="34" charset="-122"/>
              </a:rPr>
              <a:t>2. </a:t>
            </a:r>
            <a:r>
              <a:rPr lang="zh-CN" altLang="en-US" sz="2400" b="1" dirty="0">
                <a:solidFill>
                  <a:schemeClr val="bg2">
                    <a:lumMod val="50000"/>
                  </a:schemeClr>
                </a:solidFill>
                <a:latin typeface="微软雅黑" panose="020B0503020204020204" pitchFamily="34" charset="-122"/>
                <a:ea typeface="微软雅黑" panose="020B0503020204020204" pitchFamily="34" charset="-122"/>
              </a:rPr>
              <a:t> 线程的状态</a:t>
            </a:r>
          </a:p>
        </p:txBody>
      </p:sp>
      <p:sp>
        <p:nvSpPr>
          <p:cNvPr id="5" name="矩形 4">
            <a:extLst>
              <a:ext uri="{FF2B5EF4-FFF2-40B4-BE49-F238E27FC236}">
                <a16:creationId xmlns:a16="http://schemas.microsoft.com/office/drawing/2014/main" id="{BD911743-E6C3-9C45-8CE3-E99491C150AB}"/>
              </a:ext>
            </a:extLst>
          </p:cNvPr>
          <p:cNvSpPr/>
          <p:nvPr/>
        </p:nvSpPr>
        <p:spPr>
          <a:xfrm>
            <a:off x="8932623" y="468353"/>
            <a:ext cx="295625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90000"/>
              </a:lnSpc>
              <a:spcBef>
                <a:spcPct val="0"/>
              </a:spcBef>
            </a:pPr>
            <a:r>
              <a:rPr kumimoji="1" lang="en-US" altLang="zh-CN" sz="2800" b="1" dirty="0">
                <a:solidFill>
                  <a:srgbClr val="002060"/>
                </a:solidFill>
                <a:latin typeface="微软雅黑" panose="020B0503020204020204" pitchFamily="34" charset="-122"/>
                <a:ea typeface="微软雅黑" panose="020B0503020204020204" pitchFamily="34" charset="-122"/>
              </a:rPr>
              <a:t>2.7.3</a:t>
            </a:r>
            <a:r>
              <a:rPr kumimoji="1" lang="zh-CN" altLang="en-US" sz="2800" b="1" dirty="0">
                <a:solidFill>
                  <a:srgbClr val="002060"/>
                </a:solidFill>
                <a:latin typeface="微软雅黑" panose="020B0503020204020204" pitchFamily="34" charset="-122"/>
                <a:ea typeface="微软雅黑" panose="020B0503020204020204" pitchFamily="34" charset="-122"/>
              </a:rPr>
              <a:t> 线程的控制</a:t>
            </a:r>
          </a:p>
        </p:txBody>
      </p:sp>
      <p:sp>
        <p:nvSpPr>
          <p:cNvPr id="6"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601350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2739">
                                            <p:txEl>
                                              <p:pRg st="1" end="1"/>
                                            </p:txEl>
                                          </p:spTgt>
                                        </p:tgtEl>
                                        <p:attrNameLst>
                                          <p:attrName>style.visibility</p:attrName>
                                        </p:attrNameLst>
                                      </p:cBhvr>
                                      <p:to>
                                        <p:strVal val="visible"/>
                                      </p:to>
                                    </p:set>
                                    <p:animEffect transition="in" filter="box(in)">
                                      <p:cBhvr>
                                        <p:cTn id="7" dur="500"/>
                                        <p:tgtEl>
                                          <p:spTgt spid="372739">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72739">
                                            <p:txEl>
                                              <p:pRg st="2" end="2"/>
                                            </p:txEl>
                                          </p:spTgt>
                                        </p:tgtEl>
                                        <p:attrNameLst>
                                          <p:attrName>style.visibility</p:attrName>
                                        </p:attrNameLst>
                                      </p:cBhvr>
                                      <p:to>
                                        <p:strVal val="visible"/>
                                      </p:to>
                                    </p:set>
                                    <p:animEffect transition="in" filter="box(in)">
                                      <p:cBhvr>
                                        <p:cTn id="10" dur="500"/>
                                        <p:tgtEl>
                                          <p:spTgt spid="372739">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72739">
                                            <p:txEl>
                                              <p:pRg st="3" end="3"/>
                                            </p:txEl>
                                          </p:spTgt>
                                        </p:tgtEl>
                                        <p:attrNameLst>
                                          <p:attrName>style.visibility</p:attrName>
                                        </p:attrNameLst>
                                      </p:cBhvr>
                                      <p:to>
                                        <p:strVal val="visible"/>
                                      </p:to>
                                    </p:set>
                                    <p:animEffect transition="in" filter="box(in)">
                                      <p:cBhvr>
                                        <p:cTn id="13" dur="500"/>
                                        <p:tgtEl>
                                          <p:spTgt spid="372739">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72739">
                                            <p:txEl>
                                              <p:pRg st="4" end="4"/>
                                            </p:txEl>
                                          </p:spTgt>
                                        </p:tgtEl>
                                        <p:attrNameLst>
                                          <p:attrName>style.visibility</p:attrName>
                                        </p:attrNameLst>
                                      </p:cBhvr>
                                      <p:to>
                                        <p:strVal val="visible"/>
                                      </p:to>
                                    </p:set>
                                    <p:animEffect transition="in" filter="box(in)">
                                      <p:cBhvr>
                                        <p:cTn id="16" dur="500"/>
                                        <p:tgtEl>
                                          <p:spTgt spid="3727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a:extLst>
              <a:ext uri="{FF2B5EF4-FFF2-40B4-BE49-F238E27FC236}">
                <a16:creationId xmlns:a16="http://schemas.microsoft.com/office/drawing/2014/main" id="{208354A0-DDD5-E943-8794-09D5A4A7C3EC}"/>
              </a:ext>
            </a:extLst>
          </p:cNvPr>
          <p:cNvSpPr>
            <a:spLocks noGrp="1" noChangeArrowheads="1"/>
          </p:cNvSpPr>
          <p:nvPr>
            <p:ph idx="1"/>
          </p:nvPr>
        </p:nvSpPr>
        <p:spPr>
          <a:xfrm>
            <a:off x="1295468" y="1494276"/>
            <a:ext cx="10526418" cy="3564731"/>
          </a:xfrm>
        </p:spPr>
        <p:txBody>
          <a:bodyPr/>
          <a:lstStyle/>
          <a:p>
            <a:pPr marL="434579" indent="-434579">
              <a:buNone/>
              <a:defRPr/>
            </a:pPr>
            <a:r>
              <a:rPr lang="en-US" altLang="zh-CN" b="1" dirty="0">
                <a:solidFill>
                  <a:srgbClr val="0000CC"/>
                </a:solidFill>
                <a:latin typeface="+mj-ea"/>
                <a:ea typeface="+mj-ea"/>
              </a:rPr>
              <a:t>2</a:t>
            </a:r>
            <a:r>
              <a:rPr lang="zh-CN" altLang="en-US" b="1" dirty="0">
                <a:solidFill>
                  <a:srgbClr val="0000CC"/>
                </a:solidFill>
                <a:latin typeface="+mj-ea"/>
                <a:ea typeface="+mj-ea"/>
              </a:rPr>
              <a:t>．</a:t>
            </a:r>
            <a:r>
              <a:rPr lang="zh-CN" altLang="en-US" sz="2800" b="1" dirty="0">
                <a:solidFill>
                  <a:srgbClr val="0000CC"/>
                </a:solidFill>
                <a:latin typeface="+mj-ea"/>
                <a:ea typeface="+mj-ea"/>
              </a:rPr>
              <a:t>进程的特征 </a:t>
            </a:r>
            <a:r>
              <a:rPr lang="en-US" altLang="zh-CN" sz="2800" b="1" dirty="0">
                <a:solidFill>
                  <a:srgbClr val="0000CC"/>
                </a:solidFill>
                <a:latin typeface="+mj-ea"/>
                <a:ea typeface="+mj-ea"/>
              </a:rPr>
              <a:t>:</a:t>
            </a:r>
          </a:p>
          <a:p>
            <a:pPr marL="434579" indent="-434579" algn="just">
              <a:lnSpc>
                <a:spcPct val="110000"/>
              </a:lnSpc>
              <a:buNone/>
              <a:defRPr/>
            </a:pPr>
            <a:r>
              <a:rPr lang="en-US" altLang="zh-CN" dirty="0">
                <a:latin typeface="+mj-ea"/>
                <a:ea typeface="+mj-ea"/>
              </a:rPr>
              <a:t>1</a:t>
            </a:r>
            <a:r>
              <a:rPr lang="zh-CN" altLang="en-US" dirty="0">
                <a:latin typeface="+mj-ea"/>
                <a:ea typeface="+mj-ea"/>
              </a:rPr>
              <a:t>）结构特征</a:t>
            </a:r>
          </a:p>
          <a:p>
            <a:pPr marL="434579" indent="-434579" algn="just">
              <a:lnSpc>
                <a:spcPct val="110000"/>
              </a:lnSpc>
              <a:defRPr/>
            </a:pPr>
            <a:r>
              <a:rPr lang="zh-CN" altLang="en-US" dirty="0">
                <a:latin typeface="+mj-ea"/>
                <a:ea typeface="+mj-ea"/>
              </a:rPr>
              <a:t>为使程序（含数据）能独立运行，应为之配置一进程控制块，即</a:t>
            </a:r>
            <a:r>
              <a:rPr lang="en-US" altLang="zh-CN" dirty="0">
                <a:latin typeface="+mj-ea"/>
                <a:ea typeface="+mj-ea"/>
              </a:rPr>
              <a:t>PCB(Process Control Block)</a:t>
            </a:r>
            <a:r>
              <a:rPr lang="zh-CN" altLang="en-US" dirty="0">
                <a:latin typeface="+mj-ea"/>
                <a:ea typeface="+mj-ea"/>
              </a:rPr>
              <a:t>；</a:t>
            </a:r>
          </a:p>
          <a:p>
            <a:pPr marL="434579" indent="-434579" algn="just">
              <a:lnSpc>
                <a:spcPct val="110000"/>
              </a:lnSpc>
              <a:defRPr/>
            </a:pPr>
            <a:r>
              <a:rPr lang="zh-CN" altLang="en-US" dirty="0">
                <a:latin typeface="+mj-ea"/>
                <a:ea typeface="+mj-ea"/>
              </a:rPr>
              <a:t>而由</a:t>
            </a:r>
            <a:r>
              <a:rPr lang="zh-CN" altLang="en-US" dirty="0">
                <a:solidFill>
                  <a:srgbClr val="FF0000"/>
                </a:solidFill>
                <a:latin typeface="+mj-ea"/>
                <a:ea typeface="+mj-ea"/>
              </a:rPr>
              <a:t>程序段</a:t>
            </a:r>
            <a:r>
              <a:rPr lang="zh-CN" altLang="en-US" dirty="0">
                <a:latin typeface="+mj-ea"/>
                <a:ea typeface="+mj-ea"/>
              </a:rPr>
              <a:t>、</a:t>
            </a:r>
            <a:r>
              <a:rPr lang="zh-CN" altLang="en-US" dirty="0">
                <a:solidFill>
                  <a:srgbClr val="FF0000"/>
                </a:solidFill>
                <a:latin typeface="+mj-ea"/>
                <a:ea typeface="+mj-ea"/>
              </a:rPr>
              <a:t>相关的数据段</a:t>
            </a:r>
            <a:r>
              <a:rPr lang="zh-CN" altLang="en-US" dirty="0">
                <a:latin typeface="+mj-ea"/>
                <a:ea typeface="+mj-ea"/>
              </a:rPr>
              <a:t>和</a:t>
            </a:r>
            <a:r>
              <a:rPr lang="en-US" altLang="zh-CN" dirty="0">
                <a:solidFill>
                  <a:srgbClr val="FF0000"/>
                </a:solidFill>
                <a:latin typeface="+mj-ea"/>
                <a:ea typeface="+mj-ea"/>
              </a:rPr>
              <a:t>PCB</a:t>
            </a:r>
            <a:r>
              <a:rPr lang="zh-CN" altLang="en-US" dirty="0">
                <a:latin typeface="+mj-ea"/>
                <a:ea typeface="+mj-ea"/>
              </a:rPr>
              <a:t>三部分便构成了进程实体。</a:t>
            </a:r>
          </a:p>
          <a:p>
            <a:pPr marL="434579" indent="-434579" algn="just">
              <a:lnSpc>
                <a:spcPct val="110000"/>
              </a:lnSpc>
              <a:defRPr/>
            </a:pPr>
            <a:r>
              <a:rPr lang="zh-CN" altLang="en-US" dirty="0">
                <a:latin typeface="+mj-ea"/>
                <a:ea typeface="+mj-ea"/>
              </a:rPr>
              <a:t>所谓创建进程，实质上是创建进程实体中的</a:t>
            </a:r>
            <a:r>
              <a:rPr lang="en-US" altLang="zh-CN" dirty="0">
                <a:latin typeface="+mj-ea"/>
                <a:ea typeface="+mj-ea"/>
              </a:rPr>
              <a:t>PCB</a:t>
            </a:r>
            <a:r>
              <a:rPr lang="zh-CN" altLang="en-US" dirty="0">
                <a:latin typeface="+mj-ea"/>
                <a:ea typeface="+mj-ea"/>
              </a:rPr>
              <a:t>；而撤消进程，实质上是撤消进程的</a:t>
            </a:r>
            <a:r>
              <a:rPr lang="en-US" altLang="zh-CN" dirty="0">
                <a:latin typeface="+mj-ea"/>
                <a:ea typeface="+mj-ea"/>
              </a:rPr>
              <a:t>PCB</a:t>
            </a:r>
            <a:r>
              <a:rPr lang="zh-CN" altLang="en-US" dirty="0">
                <a:latin typeface="+mj-ea"/>
                <a:ea typeface="+mj-ea"/>
              </a:rPr>
              <a:t>。     </a:t>
            </a:r>
          </a:p>
        </p:txBody>
      </p:sp>
      <p:sp>
        <p:nvSpPr>
          <p:cNvPr id="5" name="Rectangle 4">
            <a:extLst>
              <a:ext uri="{FF2B5EF4-FFF2-40B4-BE49-F238E27FC236}">
                <a16:creationId xmlns:a16="http://schemas.microsoft.com/office/drawing/2014/main" id="{19318EA9-4147-C640-8F74-97C0384A0CEB}"/>
              </a:ext>
            </a:extLst>
          </p:cNvPr>
          <p:cNvSpPr>
            <a:spLocks noChangeArrowheads="1"/>
          </p:cNvSpPr>
          <p:nvPr/>
        </p:nvSpPr>
        <p:spPr bwMode="auto">
          <a:xfrm>
            <a:off x="7794903" y="456709"/>
            <a:ext cx="4026983" cy="571500"/>
          </a:xfrm>
          <a:prstGeom prst="rect">
            <a:avLst/>
          </a:prstGeom>
          <a:extLst/>
        </p:spPr>
        <p:txBody>
          <a:bodyPr/>
          <a:lstStyle/>
          <a:p>
            <a:pPr defTabSz="685800">
              <a:lnSpc>
                <a:spcPct val="90000"/>
              </a:lnSpc>
              <a:spcBef>
                <a:spcPct val="0"/>
              </a:spcBef>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2.2.1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进程的特征与状态</a:t>
            </a:r>
          </a:p>
        </p:txBody>
      </p:sp>
      <p:sp>
        <p:nvSpPr>
          <p:cNvPr id="6"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02229" y="290868"/>
            <a:ext cx="583737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256796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67971">
                                            <p:txEl>
                                              <p:pRg st="1" end="1"/>
                                            </p:txEl>
                                          </p:spTgt>
                                        </p:tgtEl>
                                        <p:attrNameLst>
                                          <p:attrName>style.visibility</p:attrName>
                                        </p:attrNameLst>
                                      </p:cBhvr>
                                      <p:to>
                                        <p:strVal val="visible"/>
                                      </p:to>
                                    </p:set>
                                    <p:anim calcmode="lin" valueType="num">
                                      <p:cBhvr additive="base">
                                        <p:cTn id="7" dur="500" fill="hold"/>
                                        <p:tgtEl>
                                          <p:spTgt spid="467971">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7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7971">
                                            <p:txEl>
                                              <p:pRg st="2" end="2"/>
                                            </p:txEl>
                                          </p:spTgt>
                                        </p:tgtEl>
                                        <p:attrNameLst>
                                          <p:attrName>style.visibility</p:attrName>
                                        </p:attrNameLst>
                                      </p:cBhvr>
                                      <p:to>
                                        <p:strVal val="visible"/>
                                      </p:to>
                                    </p:set>
                                    <p:anim calcmode="lin" valueType="num">
                                      <p:cBhvr additive="base">
                                        <p:cTn id="13" dur="500" fill="hold"/>
                                        <p:tgtEl>
                                          <p:spTgt spid="4679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79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7971">
                                            <p:txEl>
                                              <p:pRg st="3" end="3"/>
                                            </p:txEl>
                                          </p:spTgt>
                                        </p:tgtEl>
                                        <p:attrNameLst>
                                          <p:attrName>style.visibility</p:attrName>
                                        </p:attrNameLst>
                                      </p:cBhvr>
                                      <p:to>
                                        <p:strVal val="visible"/>
                                      </p:to>
                                    </p:set>
                                    <p:anim calcmode="lin" valueType="num">
                                      <p:cBhvr additive="base">
                                        <p:cTn id="19" dur="500" fill="hold"/>
                                        <p:tgtEl>
                                          <p:spTgt spid="4679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79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67971">
                                            <p:txEl>
                                              <p:pRg st="4" end="4"/>
                                            </p:txEl>
                                          </p:spTgt>
                                        </p:tgtEl>
                                        <p:attrNameLst>
                                          <p:attrName>style.visibility</p:attrName>
                                        </p:attrNameLst>
                                      </p:cBhvr>
                                      <p:to>
                                        <p:strVal val="visible"/>
                                      </p:to>
                                    </p:set>
                                    <p:anim calcmode="lin" valueType="num">
                                      <p:cBhvr additive="base">
                                        <p:cTn id="25" dur="500" fill="hold"/>
                                        <p:tgtEl>
                                          <p:spTgt spid="4679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79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A0107131-0BE3-4291-A3E3-FDF57C602735}"/>
              </a:ext>
            </a:extLst>
          </p:cNvPr>
          <p:cNvSpPr>
            <a:spLocks noGrp="1" noChangeArrowheads="1"/>
          </p:cNvSpPr>
          <p:nvPr>
            <p:ph type="body" idx="1"/>
          </p:nvPr>
        </p:nvSpPr>
        <p:spPr>
          <a:xfrm>
            <a:off x="1259840" y="1394153"/>
            <a:ext cx="10674773" cy="1501447"/>
          </a:xfrm>
          <a:solidFill>
            <a:srgbClr val="CCFFFF"/>
          </a:solidFill>
        </p:spPr>
        <p:txBody>
          <a:bodyPr/>
          <a:lstStyle/>
          <a:p>
            <a:pPr eaLnBrk="1" hangingPunct="1">
              <a:buClr>
                <a:schemeClr val="tx1"/>
              </a:buClr>
              <a:buFont typeface="Wingdings" panose="05000000000000000000" pitchFamily="2" charset="2"/>
              <a:buNone/>
            </a:pPr>
            <a:r>
              <a:rPr lang="zh-CN" altLang="en-US" dirty="0">
                <a:solidFill>
                  <a:srgbClr val="990033"/>
                </a:solidFill>
                <a:latin typeface="Microsoft YaHei" panose="020B0503020204020204" pitchFamily="34" charset="-122"/>
                <a:ea typeface="Microsoft YaHei" panose="020B0503020204020204" pitchFamily="34" charset="-122"/>
              </a:rPr>
              <a:t>线程的状态转换：</a:t>
            </a:r>
            <a:endParaRPr lang="zh-CN" altLang="en-US" sz="2800" dirty="0">
              <a:solidFill>
                <a:srgbClr val="990033"/>
              </a:solidFill>
              <a:latin typeface="Microsoft YaHei" panose="020B0503020204020204" pitchFamily="34" charset="-122"/>
              <a:ea typeface="Microsoft YaHei" panose="020B0503020204020204" pitchFamily="34" charset="-122"/>
            </a:endParaRPr>
          </a:p>
          <a:p>
            <a:pPr eaLnBrk="1" hangingPunct="1">
              <a:buClr>
                <a:schemeClr val="tx1"/>
              </a:buClr>
              <a:buFont typeface="Wingdings" panose="05000000000000000000" pitchFamily="2" charset="2"/>
              <a:buNone/>
            </a:pPr>
            <a:r>
              <a:rPr lang="zh-CN" altLang="en-US" dirty="0">
                <a:latin typeface="Microsoft YaHei" panose="020B0503020204020204" pitchFamily="34" charset="-122"/>
                <a:ea typeface="Microsoft YaHei" panose="020B0503020204020204" pitchFamily="34" charset="-122"/>
              </a:rPr>
              <a:t>  三种状态：</a:t>
            </a:r>
            <a:r>
              <a:rPr lang="zh-CN" altLang="en-US" dirty="0">
                <a:solidFill>
                  <a:schemeClr val="hlink"/>
                </a:solidFill>
                <a:latin typeface="Microsoft YaHei" panose="020B0503020204020204" pitchFamily="34" charset="-122"/>
                <a:ea typeface="Microsoft YaHei" panose="020B0503020204020204" pitchFamily="34" charset="-122"/>
              </a:rPr>
              <a:t>就绪</a:t>
            </a:r>
            <a:r>
              <a:rPr lang="zh-CN" altLang="en-US" dirty="0">
                <a:latin typeface="Microsoft YaHei" panose="020B0503020204020204" pitchFamily="34" charset="-122"/>
                <a:ea typeface="Microsoft YaHei" panose="020B0503020204020204" pitchFamily="34" charset="-122"/>
              </a:rPr>
              <a:t>、</a:t>
            </a:r>
            <a:r>
              <a:rPr lang="zh-CN" altLang="en-US" dirty="0">
                <a:solidFill>
                  <a:schemeClr val="hlink"/>
                </a:solidFill>
                <a:latin typeface="Microsoft YaHei" panose="020B0503020204020204" pitchFamily="34" charset="-122"/>
                <a:ea typeface="Microsoft YaHei" panose="020B0503020204020204" pitchFamily="34" charset="-122"/>
              </a:rPr>
              <a:t>阻塞</a:t>
            </a:r>
            <a:r>
              <a:rPr lang="zh-CN" altLang="en-US" dirty="0">
                <a:latin typeface="Microsoft YaHei" panose="020B0503020204020204" pitchFamily="34" charset="-122"/>
                <a:ea typeface="Microsoft YaHei" panose="020B0503020204020204" pitchFamily="34" charset="-122"/>
              </a:rPr>
              <a:t>和</a:t>
            </a:r>
            <a:r>
              <a:rPr lang="zh-CN" altLang="en-US" dirty="0">
                <a:solidFill>
                  <a:schemeClr val="hlink"/>
                </a:solidFill>
                <a:latin typeface="Microsoft YaHei" panose="020B0503020204020204" pitchFamily="34" charset="-122"/>
                <a:ea typeface="Microsoft YaHei" panose="020B0503020204020204" pitchFamily="34" charset="-122"/>
              </a:rPr>
              <a:t>运行</a:t>
            </a:r>
            <a:r>
              <a:rPr lang="zh-CN" altLang="en-US" dirty="0">
                <a:latin typeface="Microsoft YaHei" panose="020B0503020204020204" pitchFamily="34" charset="-122"/>
                <a:ea typeface="Microsoft YaHei" panose="020B0503020204020204" pitchFamily="34" charset="-122"/>
              </a:rPr>
              <a:t>。线程中的挂起状态是指线程的“不可运行状态”（阻塞状态）。</a:t>
            </a:r>
          </a:p>
        </p:txBody>
      </p:sp>
      <p:grpSp>
        <p:nvGrpSpPr>
          <p:cNvPr id="2" name="Group 4">
            <a:extLst>
              <a:ext uri="{FF2B5EF4-FFF2-40B4-BE49-F238E27FC236}">
                <a16:creationId xmlns:a16="http://schemas.microsoft.com/office/drawing/2014/main" id="{BD19C7AA-0092-4CDA-BFA8-531261E06C2F}"/>
              </a:ext>
            </a:extLst>
          </p:cNvPr>
          <p:cNvGrpSpPr>
            <a:grpSpLocks/>
          </p:cNvGrpSpPr>
          <p:nvPr/>
        </p:nvGrpSpPr>
        <p:grpSpPr bwMode="auto">
          <a:xfrm>
            <a:off x="3200400" y="3200401"/>
            <a:ext cx="5867400" cy="3103563"/>
            <a:chOff x="480" y="1165"/>
            <a:chExt cx="3696" cy="1955"/>
          </a:xfrm>
        </p:grpSpPr>
        <p:grpSp>
          <p:nvGrpSpPr>
            <p:cNvPr id="312325" name="Group 5">
              <a:extLst>
                <a:ext uri="{FF2B5EF4-FFF2-40B4-BE49-F238E27FC236}">
                  <a16:creationId xmlns:a16="http://schemas.microsoft.com/office/drawing/2014/main" id="{A62AB236-945A-463D-A736-21E292644C59}"/>
                </a:ext>
              </a:extLst>
            </p:cNvPr>
            <p:cNvGrpSpPr>
              <a:grpSpLocks/>
            </p:cNvGrpSpPr>
            <p:nvPr/>
          </p:nvGrpSpPr>
          <p:grpSpPr bwMode="auto">
            <a:xfrm>
              <a:off x="480" y="1165"/>
              <a:ext cx="3696" cy="1955"/>
              <a:chOff x="480" y="1165"/>
              <a:chExt cx="3696" cy="1955"/>
            </a:xfrm>
          </p:grpSpPr>
          <p:sp>
            <p:nvSpPr>
              <p:cNvPr id="312327" name="Oval 6">
                <a:extLst>
                  <a:ext uri="{FF2B5EF4-FFF2-40B4-BE49-F238E27FC236}">
                    <a16:creationId xmlns:a16="http://schemas.microsoft.com/office/drawing/2014/main" id="{DB207FBC-BEA7-4EF4-8152-EF16C4AF3E79}"/>
                  </a:ext>
                </a:extLst>
              </p:cNvPr>
              <p:cNvSpPr>
                <a:spLocks noChangeArrowheads="1"/>
              </p:cNvSpPr>
              <p:nvPr/>
            </p:nvSpPr>
            <p:spPr bwMode="auto">
              <a:xfrm>
                <a:off x="1392" y="1488"/>
                <a:ext cx="480" cy="480"/>
              </a:xfrm>
              <a:prstGeom prst="ellipse">
                <a:avLst/>
              </a:prstGeom>
              <a:solidFill>
                <a:srgbClr val="FFFFCC"/>
              </a:solidFill>
              <a:ln w="9525" algn="ctr">
                <a:solidFill>
                  <a:srgbClr val="000000"/>
                </a:solidFill>
                <a:round/>
                <a:headEnd/>
                <a:tailEnd/>
              </a:ln>
              <a:effectLst>
                <a:outerShdw dist="20000" dir="5400000" rotWithShape="0">
                  <a:srgbClr val="000000">
                    <a:alpha val="37999"/>
                  </a:srgbClr>
                </a:outerShdw>
              </a:effec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ClrTx/>
                  <a:buSzTx/>
                  <a:buNone/>
                  <a:defRPr/>
                </a:pPr>
                <a:r>
                  <a:rPr kumimoji="1" lang="zh-CN" altLang="en-US" sz="2000" b="1">
                    <a:solidFill>
                      <a:prstClr val="black"/>
                    </a:solidFill>
                    <a:latin typeface="Microsoft YaHei" panose="020B0503020204020204" pitchFamily="34" charset="-122"/>
                    <a:ea typeface="Microsoft YaHei" panose="020B0503020204020204" pitchFamily="34" charset="-122"/>
                  </a:rPr>
                  <a:t>就绪</a:t>
                </a:r>
              </a:p>
            </p:txBody>
          </p:sp>
          <p:sp>
            <p:nvSpPr>
              <p:cNvPr id="312328" name="Oval 7">
                <a:extLst>
                  <a:ext uri="{FF2B5EF4-FFF2-40B4-BE49-F238E27FC236}">
                    <a16:creationId xmlns:a16="http://schemas.microsoft.com/office/drawing/2014/main" id="{2FF3E0F5-80A8-4AEE-85E6-E9368E2C4301}"/>
                  </a:ext>
                </a:extLst>
              </p:cNvPr>
              <p:cNvSpPr>
                <a:spLocks noChangeArrowheads="1"/>
              </p:cNvSpPr>
              <p:nvPr/>
            </p:nvSpPr>
            <p:spPr bwMode="auto">
              <a:xfrm>
                <a:off x="2880" y="2016"/>
                <a:ext cx="480" cy="480"/>
              </a:xfrm>
              <a:prstGeom prst="ellipse">
                <a:avLst/>
              </a:prstGeom>
              <a:solidFill>
                <a:srgbClr val="FFFFCC"/>
              </a:solidFill>
              <a:ln w="9525" algn="ctr">
                <a:solidFill>
                  <a:srgbClr val="000000"/>
                </a:solidFill>
                <a:round/>
                <a:headEnd/>
                <a:tailEnd/>
              </a:ln>
              <a:effectLst>
                <a:outerShdw dist="20000" dir="5400000" rotWithShape="0">
                  <a:srgbClr val="000000">
                    <a:alpha val="37999"/>
                  </a:srgbClr>
                </a:outerShdw>
              </a:effec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ClrTx/>
                  <a:buSzTx/>
                  <a:buNone/>
                  <a:defRPr/>
                </a:pPr>
                <a:r>
                  <a:rPr kumimoji="1" lang="zh-CN" altLang="en-US" sz="2000" b="1">
                    <a:solidFill>
                      <a:prstClr val="black"/>
                    </a:solidFill>
                    <a:latin typeface="Microsoft YaHei" panose="020B0503020204020204" pitchFamily="34" charset="-122"/>
                    <a:ea typeface="Microsoft YaHei" panose="020B0503020204020204" pitchFamily="34" charset="-122"/>
                  </a:rPr>
                  <a:t>执行</a:t>
                </a:r>
              </a:p>
            </p:txBody>
          </p:sp>
          <p:sp>
            <p:nvSpPr>
              <p:cNvPr id="312330" name="Oval 9">
                <a:extLst>
                  <a:ext uri="{FF2B5EF4-FFF2-40B4-BE49-F238E27FC236}">
                    <a16:creationId xmlns:a16="http://schemas.microsoft.com/office/drawing/2014/main" id="{10D90C29-6EEA-4522-B761-D69B2E43771C}"/>
                  </a:ext>
                </a:extLst>
              </p:cNvPr>
              <p:cNvSpPr>
                <a:spLocks noChangeArrowheads="1"/>
              </p:cNvSpPr>
              <p:nvPr/>
            </p:nvSpPr>
            <p:spPr bwMode="auto">
              <a:xfrm>
                <a:off x="1680" y="2640"/>
                <a:ext cx="480" cy="480"/>
              </a:xfrm>
              <a:prstGeom prst="ellipse">
                <a:avLst/>
              </a:prstGeom>
              <a:solidFill>
                <a:srgbClr val="FFFFCC"/>
              </a:solidFill>
              <a:ln w="9525" algn="ctr">
                <a:solidFill>
                  <a:srgbClr val="000000"/>
                </a:solidFill>
                <a:round/>
                <a:headEnd/>
                <a:tailEnd/>
              </a:ln>
              <a:effectLst>
                <a:outerShdw dist="20000" dir="5400000" rotWithShape="0">
                  <a:srgbClr val="000000">
                    <a:alpha val="37999"/>
                  </a:srgbClr>
                </a:outerShdw>
              </a:effec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ClrTx/>
                  <a:buSzTx/>
                  <a:buNone/>
                  <a:defRPr/>
                </a:pPr>
                <a:r>
                  <a:rPr kumimoji="1" lang="zh-CN" altLang="en-US" sz="2000" b="1">
                    <a:solidFill>
                      <a:prstClr val="black"/>
                    </a:solidFill>
                    <a:latin typeface="Microsoft YaHei" panose="020B0503020204020204" pitchFamily="34" charset="-122"/>
                    <a:ea typeface="Microsoft YaHei" panose="020B0503020204020204" pitchFamily="34" charset="-122"/>
                  </a:rPr>
                  <a:t>阻塞</a:t>
                </a:r>
              </a:p>
            </p:txBody>
          </p:sp>
          <p:sp>
            <p:nvSpPr>
              <p:cNvPr id="312331" name="Freeform 10">
                <a:extLst>
                  <a:ext uri="{FF2B5EF4-FFF2-40B4-BE49-F238E27FC236}">
                    <a16:creationId xmlns:a16="http://schemas.microsoft.com/office/drawing/2014/main" id="{AB2EE37D-C3CB-4BDA-BD10-5EAD5B04AA77}"/>
                  </a:ext>
                </a:extLst>
              </p:cNvPr>
              <p:cNvSpPr>
                <a:spLocks/>
              </p:cNvSpPr>
              <p:nvPr/>
            </p:nvSpPr>
            <p:spPr bwMode="auto">
              <a:xfrm>
                <a:off x="1824" y="1416"/>
                <a:ext cx="1248" cy="600"/>
              </a:xfrm>
              <a:custGeom>
                <a:avLst/>
                <a:gdLst>
                  <a:gd name="T0" fmla="*/ 0 w 1248"/>
                  <a:gd name="T1" fmla="*/ 168 h 600"/>
                  <a:gd name="T2" fmla="*/ 576 w 1248"/>
                  <a:gd name="T3" fmla="*/ 72 h 600"/>
                  <a:gd name="T4" fmla="*/ 1248 w 1248"/>
                  <a:gd name="T5" fmla="*/ 600 h 600"/>
                  <a:gd name="T6" fmla="*/ 0 60000 65536"/>
                  <a:gd name="T7" fmla="*/ 0 60000 65536"/>
                  <a:gd name="T8" fmla="*/ 0 60000 65536"/>
                  <a:gd name="T9" fmla="*/ 0 w 1248"/>
                  <a:gd name="T10" fmla="*/ 0 h 600"/>
                  <a:gd name="T11" fmla="*/ 1248 w 1248"/>
                  <a:gd name="T12" fmla="*/ 600 h 600"/>
                </a:gdLst>
                <a:ahLst/>
                <a:cxnLst>
                  <a:cxn ang="T6">
                    <a:pos x="T0" y="T1"/>
                  </a:cxn>
                  <a:cxn ang="T7">
                    <a:pos x="T2" y="T3"/>
                  </a:cxn>
                  <a:cxn ang="T8">
                    <a:pos x="T4" y="T5"/>
                  </a:cxn>
                </a:cxnLst>
                <a:rect l="T9" t="T10" r="T11" b="T12"/>
                <a:pathLst>
                  <a:path w="1248" h="600">
                    <a:moveTo>
                      <a:pt x="0" y="168"/>
                    </a:moveTo>
                    <a:cubicBezTo>
                      <a:pt x="184" y="84"/>
                      <a:pt x="368" y="0"/>
                      <a:pt x="576" y="72"/>
                    </a:cubicBezTo>
                    <a:cubicBezTo>
                      <a:pt x="784" y="144"/>
                      <a:pt x="1136" y="512"/>
                      <a:pt x="1248" y="600"/>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prstClr val="black"/>
                  </a:solidFill>
                  <a:latin typeface="Microsoft YaHei" panose="020B0503020204020204" pitchFamily="34" charset="-122"/>
                  <a:ea typeface="Microsoft YaHei" panose="020B0503020204020204" pitchFamily="34" charset="-122"/>
                </a:endParaRPr>
              </a:p>
            </p:txBody>
          </p:sp>
          <p:sp>
            <p:nvSpPr>
              <p:cNvPr id="312332" name="Freeform 11">
                <a:extLst>
                  <a:ext uri="{FF2B5EF4-FFF2-40B4-BE49-F238E27FC236}">
                    <a16:creationId xmlns:a16="http://schemas.microsoft.com/office/drawing/2014/main" id="{03A6028F-8F4F-4368-9266-14CE1797D8F6}"/>
                  </a:ext>
                </a:extLst>
              </p:cNvPr>
              <p:cNvSpPr>
                <a:spLocks/>
              </p:cNvSpPr>
              <p:nvPr/>
            </p:nvSpPr>
            <p:spPr bwMode="auto">
              <a:xfrm>
                <a:off x="1264" y="1872"/>
                <a:ext cx="416" cy="912"/>
              </a:xfrm>
              <a:custGeom>
                <a:avLst/>
                <a:gdLst>
                  <a:gd name="T0" fmla="*/ 224 w 416"/>
                  <a:gd name="T1" fmla="*/ 0 h 912"/>
                  <a:gd name="T2" fmla="*/ 32 w 416"/>
                  <a:gd name="T3" fmla="*/ 528 h 912"/>
                  <a:gd name="T4" fmla="*/ 416 w 416"/>
                  <a:gd name="T5" fmla="*/ 912 h 912"/>
                  <a:gd name="T6" fmla="*/ 0 60000 65536"/>
                  <a:gd name="T7" fmla="*/ 0 60000 65536"/>
                  <a:gd name="T8" fmla="*/ 0 60000 65536"/>
                  <a:gd name="T9" fmla="*/ 0 w 416"/>
                  <a:gd name="T10" fmla="*/ 0 h 912"/>
                  <a:gd name="T11" fmla="*/ 416 w 416"/>
                  <a:gd name="T12" fmla="*/ 912 h 912"/>
                </a:gdLst>
                <a:ahLst/>
                <a:cxnLst>
                  <a:cxn ang="T6">
                    <a:pos x="T0" y="T1"/>
                  </a:cxn>
                  <a:cxn ang="T7">
                    <a:pos x="T2" y="T3"/>
                  </a:cxn>
                  <a:cxn ang="T8">
                    <a:pos x="T4" y="T5"/>
                  </a:cxn>
                </a:cxnLst>
                <a:rect l="T9" t="T10" r="T11" b="T12"/>
                <a:pathLst>
                  <a:path w="416" h="912">
                    <a:moveTo>
                      <a:pt x="224" y="0"/>
                    </a:moveTo>
                    <a:cubicBezTo>
                      <a:pt x="112" y="188"/>
                      <a:pt x="0" y="376"/>
                      <a:pt x="32" y="528"/>
                    </a:cubicBezTo>
                    <a:cubicBezTo>
                      <a:pt x="64" y="680"/>
                      <a:pt x="352" y="848"/>
                      <a:pt x="416" y="912"/>
                    </a:cubicBezTo>
                  </a:path>
                </a:pathLst>
              </a:custGeom>
              <a:noFill/>
              <a:ln w="9525" cap="flat"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prstClr val="black"/>
                  </a:solidFill>
                  <a:latin typeface="Microsoft YaHei" panose="020B0503020204020204" pitchFamily="34" charset="-122"/>
                  <a:ea typeface="Microsoft YaHei" panose="020B0503020204020204" pitchFamily="34" charset="-122"/>
                </a:endParaRPr>
              </a:p>
            </p:txBody>
          </p:sp>
          <p:sp>
            <p:nvSpPr>
              <p:cNvPr id="312333" name="Freeform 12">
                <a:extLst>
                  <a:ext uri="{FF2B5EF4-FFF2-40B4-BE49-F238E27FC236}">
                    <a16:creationId xmlns:a16="http://schemas.microsoft.com/office/drawing/2014/main" id="{6FF683E4-0833-4C13-B79E-B9B27CBCB3FA}"/>
                  </a:ext>
                </a:extLst>
              </p:cNvPr>
              <p:cNvSpPr>
                <a:spLocks/>
              </p:cNvSpPr>
              <p:nvPr/>
            </p:nvSpPr>
            <p:spPr bwMode="auto">
              <a:xfrm>
                <a:off x="2112" y="2400"/>
                <a:ext cx="912" cy="432"/>
              </a:xfrm>
              <a:custGeom>
                <a:avLst/>
                <a:gdLst>
                  <a:gd name="T0" fmla="*/ 224 w 1016"/>
                  <a:gd name="T1" fmla="*/ 0 h 568"/>
                  <a:gd name="T2" fmla="*/ 213 w 1016"/>
                  <a:gd name="T3" fmla="*/ 14 h 568"/>
                  <a:gd name="T4" fmla="*/ 0 w 1016"/>
                  <a:gd name="T5" fmla="*/ 15 h 568"/>
                  <a:gd name="T6" fmla="*/ 0 60000 65536"/>
                  <a:gd name="T7" fmla="*/ 0 60000 65536"/>
                  <a:gd name="T8" fmla="*/ 0 60000 65536"/>
                  <a:gd name="T9" fmla="*/ 0 w 1016"/>
                  <a:gd name="T10" fmla="*/ 0 h 568"/>
                  <a:gd name="T11" fmla="*/ 1016 w 1016"/>
                  <a:gd name="T12" fmla="*/ 568 h 568"/>
                </a:gdLst>
                <a:ahLst/>
                <a:cxnLst>
                  <a:cxn ang="T6">
                    <a:pos x="T0" y="T1"/>
                  </a:cxn>
                  <a:cxn ang="T7">
                    <a:pos x="T2" y="T3"/>
                  </a:cxn>
                  <a:cxn ang="T8">
                    <a:pos x="T4" y="T5"/>
                  </a:cxn>
                </a:cxnLst>
                <a:rect l="T9" t="T10" r="T11" b="T12"/>
                <a:pathLst>
                  <a:path w="1016" h="568">
                    <a:moveTo>
                      <a:pt x="912" y="0"/>
                    </a:moveTo>
                    <a:cubicBezTo>
                      <a:pt x="964" y="196"/>
                      <a:pt x="1016" y="392"/>
                      <a:pt x="864" y="480"/>
                    </a:cubicBezTo>
                    <a:cubicBezTo>
                      <a:pt x="712" y="568"/>
                      <a:pt x="144" y="520"/>
                      <a:pt x="0" y="528"/>
                    </a:cubicBezTo>
                  </a:path>
                </a:pathLst>
              </a:custGeom>
              <a:noFill/>
              <a:ln w="952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prstClr val="black"/>
                  </a:solidFill>
                  <a:latin typeface="Microsoft YaHei" panose="020B0503020204020204" pitchFamily="34" charset="-122"/>
                  <a:ea typeface="Microsoft YaHei" panose="020B0503020204020204" pitchFamily="34" charset="-122"/>
                </a:endParaRPr>
              </a:p>
            </p:txBody>
          </p:sp>
          <p:sp>
            <p:nvSpPr>
              <p:cNvPr id="312334" name="Line 13">
                <a:extLst>
                  <a:ext uri="{FF2B5EF4-FFF2-40B4-BE49-F238E27FC236}">
                    <a16:creationId xmlns:a16="http://schemas.microsoft.com/office/drawing/2014/main" id="{43ED14F5-4482-437D-9F51-A7552297D3D2}"/>
                  </a:ext>
                </a:extLst>
              </p:cNvPr>
              <p:cNvSpPr>
                <a:spLocks noChangeShapeType="1"/>
              </p:cNvSpPr>
              <p:nvPr/>
            </p:nvSpPr>
            <p:spPr bwMode="auto">
              <a:xfrm>
                <a:off x="3360" y="2256"/>
                <a:ext cx="81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Microsoft YaHei" panose="020B0503020204020204" pitchFamily="34" charset="-122"/>
                  <a:ea typeface="Microsoft YaHei" panose="020B0503020204020204" pitchFamily="34" charset="-122"/>
                </a:endParaRPr>
              </a:p>
            </p:txBody>
          </p:sp>
          <p:sp>
            <p:nvSpPr>
              <p:cNvPr id="312335" name="Line 14">
                <a:extLst>
                  <a:ext uri="{FF2B5EF4-FFF2-40B4-BE49-F238E27FC236}">
                    <a16:creationId xmlns:a16="http://schemas.microsoft.com/office/drawing/2014/main" id="{7DEB37D3-2C6E-4ABC-B6F1-64258751C5C4}"/>
                  </a:ext>
                </a:extLst>
              </p:cNvPr>
              <p:cNvSpPr>
                <a:spLocks noChangeShapeType="1"/>
              </p:cNvSpPr>
              <p:nvPr/>
            </p:nvSpPr>
            <p:spPr bwMode="auto">
              <a:xfrm>
                <a:off x="480" y="1776"/>
                <a:ext cx="8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solidFill>
                    <a:prstClr val="black"/>
                  </a:solidFill>
                  <a:latin typeface="Microsoft YaHei" panose="020B0503020204020204" pitchFamily="34" charset="-122"/>
                  <a:ea typeface="Microsoft YaHei" panose="020B0503020204020204" pitchFamily="34" charset="-122"/>
                </a:endParaRPr>
              </a:p>
            </p:txBody>
          </p:sp>
          <p:sp>
            <p:nvSpPr>
              <p:cNvPr id="312336" name="Text Box 15">
                <a:extLst>
                  <a:ext uri="{FF2B5EF4-FFF2-40B4-BE49-F238E27FC236}">
                    <a16:creationId xmlns:a16="http://schemas.microsoft.com/office/drawing/2014/main" id="{83B5B272-9FF6-41AD-BAC0-C50CBDAE4706}"/>
                  </a:ext>
                </a:extLst>
              </p:cNvPr>
              <p:cNvSpPr txBox="1">
                <a:spLocks noChangeArrowheads="1"/>
              </p:cNvSpPr>
              <p:nvPr/>
            </p:nvSpPr>
            <p:spPr bwMode="auto">
              <a:xfrm>
                <a:off x="2342" y="1165"/>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ClrTx/>
                  <a:buSzTx/>
                  <a:buNone/>
                  <a:defRPr/>
                </a:pPr>
                <a:r>
                  <a:rPr kumimoji="1" lang="zh-CN" altLang="en-US" sz="2400" b="1">
                    <a:solidFill>
                      <a:srgbClr val="9900CC"/>
                    </a:solidFill>
                    <a:latin typeface="Microsoft YaHei" panose="020B0503020204020204" pitchFamily="34" charset="-122"/>
                    <a:ea typeface="Microsoft YaHei" panose="020B0503020204020204" pitchFamily="34" charset="-122"/>
                  </a:rPr>
                  <a:t>调度</a:t>
                </a:r>
              </a:p>
            </p:txBody>
          </p:sp>
          <p:sp>
            <p:nvSpPr>
              <p:cNvPr id="312337" name="Text Box 16">
                <a:extLst>
                  <a:ext uri="{FF2B5EF4-FFF2-40B4-BE49-F238E27FC236}">
                    <a16:creationId xmlns:a16="http://schemas.microsoft.com/office/drawing/2014/main" id="{797EB222-76B2-4D36-B4E3-6CF6098D114E}"/>
                  </a:ext>
                </a:extLst>
              </p:cNvPr>
              <p:cNvSpPr txBox="1">
                <a:spLocks noChangeArrowheads="1"/>
              </p:cNvSpPr>
              <p:nvPr/>
            </p:nvSpPr>
            <p:spPr bwMode="auto">
              <a:xfrm>
                <a:off x="2438" y="2749"/>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ClrTx/>
                  <a:buSzTx/>
                  <a:buNone/>
                  <a:defRPr/>
                </a:pPr>
                <a:r>
                  <a:rPr kumimoji="1" lang="zh-CN" altLang="en-US" sz="2400" b="1">
                    <a:solidFill>
                      <a:srgbClr val="9900CC"/>
                    </a:solidFill>
                    <a:latin typeface="Microsoft YaHei" panose="020B0503020204020204" pitchFamily="34" charset="-122"/>
                    <a:ea typeface="Microsoft YaHei" panose="020B0503020204020204" pitchFamily="34" charset="-122"/>
                  </a:rPr>
                  <a:t>阻塞</a:t>
                </a:r>
              </a:p>
            </p:txBody>
          </p:sp>
          <p:sp>
            <p:nvSpPr>
              <p:cNvPr id="312338" name="Text Box 17">
                <a:extLst>
                  <a:ext uri="{FF2B5EF4-FFF2-40B4-BE49-F238E27FC236}">
                    <a16:creationId xmlns:a16="http://schemas.microsoft.com/office/drawing/2014/main" id="{7DB60216-463F-4683-8EBF-F264E33955EC}"/>
                  </a:ext>
                </a:extLst>
              </p:cNvPr>
              <p:cNvSpPr txBox="1">
                <a:spLocks noChangeArrowheads="1"/>
              </p:cNvSpPr>
              <p:nvPr/>
            </p:nvSpPr>
            <p:spPr bwMode="auto">
              <a:xfrm>
                <a:off x="1056" y="2112"/>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ClrTx/>
                  <a:buSzTx/>
                  <a:buNone/>
                  <a:defRPr/>
                </a:pPr>
                <a:r>
                  <a:rPr kumimoji="1" lang="zh-CN" altLang="en-US" sz="2400" b="1">
                    <a:solidFill>
                      <a:srgbClr val="9900CC"/>
                    </a:solidFill>
                    <a:latin typeface="Microsoft YaHei" panose="020B0503020204020204" pitchFamily="34" charset="-122"/>
                    <a:ea typeface="Microsoft YaHei" panose="020B0503020204020204" pitchFamily="34" charset="-122"/>
                  </a:rPr>
                  <a:t>唤醒</a:t>
                </a:r>
              </a:p>
            </p:txBody>
          </p:sp>
          <p:sp>
            <p:nvSpPr>
              <p:cNvPr id="312339" name="Text Box 18">
                <a:extLst>
                  <a:ext uri="{FF2B5EF4-FFF2-40B4-BE49-F238E27FC236}">
                    <a16:creationId xmlns:a16="http://schemas.microsoft.com/office/drawing/2014/main" id="{BCF4CE6E-C95D-4E7A-AD84-17B7842975C0}"/>
                  </a:ext>
                </a:extLst>
              </p:cNvPr>
              <p:cNvSpPr txBox="1">
                <a:spLocks noChangeArrowheads="1"/>
              </p:cNvSpPr>
              <p:nvPr/>
            </p:nvSpPr>
            <p:spPr bwMode="auto">
              <a:xfrm>
                <a:off x="614" y="1453"/>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ClrTx/>
                  <a:buSzTx/>
                  <a:buNone/>
                  <a:defRPr/>
                </a:pPr>
                <a:r>
                  <a:rPr kumimoji="1" lang="zh-CN" altLang="en-US" sz="2400" b="1">
                    <a:solidFill>
                      <a:srgbClr val="9900CC"/>
                    </a:solidFill>
                    <a:latin typeface="Microsoft YaHei" panose="020B0503020204020204" pitchFamily="34" charset="-122"/>
                    <a:ea typeface="Microsoft YaHei" panose="020B0503020204020204" pitchFamily="34" charset="-122"/>
                  </a:rPr>
                  <a:t>创建</a:t>
                </a:r>
              </a:p>
            </p:txBody>
          </p:sp>
          <p:sp>
            <p:nvSpPr>
              <p:cNvPr id="312340" name="Text Box 19">
                <a:extLst>
                  <a:ext uri="{FF2B5EF4-FFF2-40B4-BE49-F238E27FC236}">
                    <a16:creationId xmlns:a16="http://schemas.microsoft.com/office/drawing/2014/main" id="{1D18C7D3-8523-40A0-B797-7CF421C3929F}"/>
                  </a:ext>
                </a:extLst>
              </p:cNvPr>
              <p:cNvSpPr txBox="1">
                <a:spLocks noChangeArrowheads="1"/>
              </p:cNvSpPr>
              <p:nvPr/>
            </p:nvSpPr>
            <p:spPr bwMode="auto">
              <a:xfrm>
                <a:off x="3446" y="1981"/>
                <a:ext cx="5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buClrTx/>
                  <a:buSzTx/>
                  <a:buNone/>
                  <a:defRPr/>
                </a:pPr>
                <a:r>
                  <a:rPr kumimoji="1" lang="zh-CN" altLang="en-US" sz="2400" b="1">
                    <a:solidFill>
                      <a:srgbClr val="9900CC"/>
                    </a:solidFill>
                    <a:latin typeface="Microsoft YaHei" panose="020B0503020204020204" pitchFamily="34" charset="-122"/>
                    <a:ea typeface="Microsoft YaHei" panose="020B0503020204020204" pitchFamily="34" charset="-122"/>
                  </a:rPr>
                  <a:t>结束</a:t>
                </a:r>
              </a:p>
            </p:txBody>
          </p:sp>
        </p:grpSp>
        <p:sp>
          <p:nvSpPr>
            <p:cNvPr id="312326" name="Line 20">
              <a:extLst>
                <a:ext uri="{FF2B5EF4-FFF2-40B4-BE49-F238E27FC236}">
                  <a16:creationId xmlns:a16="http://schemas.microsoft.com/office/drawing/2014/main" id="{3BDA8001-B4A4-47ED-82C0-0974B27C359F}"/>
                </a:ext>
              </a:extLst>
            </p:cNvPr>
            <p:cNvSpPr>
              <a:spLocks noChangeShapeType="1"/>
            </p:cNvSpPr>
            <p:nvPr/>
          </p:nvSpPr>
          <p:spPr bwMode="auto">
            <a:xfrm flipH="1" flipV="1">
              <a:off x="1776" y="1920"/>
              <a:ext cx="1056" cy="33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a:defRPr/>
              </a:pPr>
              <a:endParaRPr lang="zh-CN" altLang="en-US">
                <a:solidFill>
                  <a:prstClr val="black"/>
                </a:solidFill>
                <a:latin typeface="Microsoft YaHei" panose="020B0503020204020204" pitchFamily="34" charset="-122"/>
                <a:ea typeface="Microsoft YaHei" panose="020B0503020204020204" pitchFamily="34" charset="-122"/>
              </a:endParaRPr>
            </a:p>
          </p:txBody>
        </p:sp>
      </p:grpSp>
      <p:sp>
        <p:nvSpPr>
          <p:cNvPr id="143381" name="Text Box 21">
            <a:extLst>
              <a:ext uri="{FF2B5EF4-FFF2-40B4-BE49-F238E27FC236}">
                <a16:creationId xmlns:a16="http://schemas.microsoft.com/office/drawing/2014/main" id="{94294B62-D6BC-4A8F-AAC3-D94E9BD44C70}"/>
              </a:ext>
            </a:extLst>
          </p:cNvPr>
          <p:cNvSpPr txBox="1">
            <a:spLocks noChangeArrowheads="1"/>
          </p:cNvSpPr>
          <p:nvPr/>
        </p:nvSpPr>
        <p:spPr bwMode="auto">
          <a:xfrm>
            <a:off x="2560638" y="500856"/>
            <a:ext cx="7527925" cy="70788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zh-CN" altLang="en-US" sz="2000" b="1" dirty="0">
                <a:solidFill>
                  <a:prstClr val="black"/>
                </a:solidFill>
                <a:latin typeface="Microsoft YaHei" panose="020B0503020204020204" pitchFamily="34" charset="-122"/>
                <a:ea typeface="Microsoft YaHei" panose="020B0503020204020204" pitchFamily="34" charset="-122"/>
              </a:rPr>
              <a:t>思考：线程中的挂起操作与进程中的挂起操作是否为同一概念？</a:t>
            </a:r>
            <a:endParaRPr lang="en-US" altLang="zh-CN" sz="2000" b="1" dirty="0">
              <a:solidFill>
                <a:prstClr val="black"/>
              </a:solidFill>
              <a:latin typeface="Microsoft YaHei" panose="020B0503020204020204" pitchFamily="34" charset="-122"/>
              <a:ea typeface="Microsoft YaHei" panose="020B0503020204020204" pitchFamily="34" charset="-122"/>
            </a:endParaRPr>
          </a:p>
          <a:p>
            <a:pPr>
              <a:defRPr/>
            </a:pPr>
            <a:r>
              <a:rPr lang="en-US" altLang="zh-CN" sz="2000" b="1" dirty="0">
                <a:solidFill>
                  <a:prstClr val="black"/>
                </a:solidFill>
                <a:latin typeface="Microsoft YaHei" panose="020B0503020204020204" pitchFamily="34" charset="-122"/>
                <a:ea typeface="Microsoft YaHei" panose="020B0503020204020204" pitchFamily="34" charset="-122"/>
              </a:rPr>
              <a:t>      </a:t>
            </a:r>
            <a:r>
              <a:rPr lang="zh-CN" altLang="en-US" sz="2000" b="1" dirty="0">
                <a:solidFill>
                  <a:prstClr val="black"/>
                </a:solidFill>
                <a:latin typeface="Microsoft YaHei" panose="020B0503020204020204" pitchFamily="34" charset="-122"/>
                <a:ea typeface="Microsoft YaHei" panose="020B0503020204020204" pitchFamily="34" charset="-122"/>
              </a:rPr>
              <a:t>     为什么？</a:t>
            </a:r>
          </a:p>
        </p:txBody>
      </p:sp>
      <p:sp>
        <p:nvSpPr>
          <p:cNvPr id="3" name="矩形 2">
            <a:extLst>
              <a:ext uri="{FF2B5EF4-FFF2-40B4-BE49-F238E27FC236}">
                <a16:creationId xmlns:a16="http://schemas.microsoft.com/office/drawing/2014/main" id="{25352083-FD86-4326-A8F3-7CAF9F6B975B}"/>
              </a:ext>
            </a:extLst>
          </p:cNvPr>
          <p:cNvSpPr/>
          <p:nvPr/>
        </p:nvSpPr>
        <p:spPr>
          <a:xfrm>
            <a:off x="5334001" y="6389783"/>
            <a:ext cx="2044149" cy="369332"/>
          </a:xfrm>
          <a:prstGeom prst="rect">
            <a:avLst/>
          </a:prstGeom>
        </p:spPr>
        <p:txBody>
          <a:bodyPr wrap="none">
            <a:spAutoFit/>
          </a:bodyPr>
          <a:lstStyle/>
          <a:p>
            <a:pPr>
              <a:defRPr/>
            </a:pPr>
            <a:r>
              <a:rPr lang="zh-CN" altLang="en-US" b="1" dirty="0">
                <a:solidFill>
                  <a:prstClr val="black"/>
                </a:solidFill>
                <a:highlight>
                  <a:srgbClr val="FFFF00"/>
                </a:highlight>
                <a:latin typeface="Microsoft YaHei" panose="020B0503020204020204" pitchFamily="34" charset="-122"/>
                <a:ea typeface="Microsoft YaHei" panose="020B0503020204020204" pitchFamily="34" charset="-122"/>
              </a:rPr>
              <a:t>线程的状态转换图</a:t>
            </a:r>
            <a:endParaRPr lang="zh-CN" altLang="en-US" dirty="0">
              <a:solidFill>
                <a:prstClr val="black"/>
              </a:solidFill>
              <a:highlight>
                <a:srgbClr val="FFFF00"/>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210477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1" grpId="0" animBg="1"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8030" name="Group 158">
            <a:extLst>
              <a:ext uri="{FF2B5EF4-FFF2-40B4-BE49-F238E27FC236}">
                <a16:creationId xmlns:a16="http://schemas.microsoft.com/office/drawing/2014/main" id="{D8C09781-500E-4C1F-9F80-BA371154CE9E}"/>
              </a:ext>
            </a:extLst>
          </p:cNvPr>
          <p:cNvGraphicFramePr>
            <a:graphicFrameLocks noGrp="1"/>
          </p:cNvGraphicFramePr>
          <p:nvPr>
            <p:ph idx="1"/>
            <p:extLst>
              <p:ext uri="{D42A27DB-BD31-4B8C-83A1-F6EECF244321}">
                <p14:modId xmlns:p14="http://schemas.microsoft.com/office/powerpoint/2010/main" val="786712031"/>
              </p:ext>
            </p:extLst>
          </p:nvPr>
        </p:nvGraphicFramePr>
        <p:xfrm>
          <a:off x="2229700" y="1884365"/>
          <a:ext cx="8077198" cy="4360861"/>
        </p:xfrm>
        <a:graphic>
          <a:graphicData uri="http://schemas.openxmlformats.org/drawingml/2006/table">
            <a:tbl>
              <a:tblPr/>
              <a:tblGrid>
                <a:gridCol w="1530193">
                  <a:extLst>
                    <a:ext uri="{9D8B030D-6E8A-4147-A177-3AD203B41FA5}">
                      <a16:colId xmlns:a16="http://schemas.microsoft.com/office/drawing/2014/main" val="20000"/>
                    </a:ext>
                  </a:extLst>
                </a:gridCol>
                <a:gridCol w="3151270">
                  <a:extLst>
                    <a:ext uri="{9D8B030D-6E8A-4147-A177-3AD203B41FA5}">
                      <a16:colId xmlns:a16="http://schemas.microsoft.com/office/drawing/2014/main" val="20001"/>
                    </a:ext>
                  </a:extLst>
                </a:gridCol>
                <a:gridCol w="3395735">
                  <a:extLst>
                    <a:ext uri="{9D8B030D-6E8A-4147-A177-3AD203B41FA5}">
                      <a16:colId xmlns:a16="http://schemas.microsoft.com/office/drawing/2014/main" val="20002"/>
                    </a:ext>
                  </a:extLst>
                </a:gridCol>
              </a:tblGrid>
              <a:tr h="683018">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应用功能</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线程</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进程</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5142">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创建</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pthread_create</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fork,vfork</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142">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退出</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pthread_exit</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exit</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142">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pthread_join</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wait</a:t>
                      </a:r>
                      <a:r>
                        <a:rPr kumimoji="1" lang="zh-CN" altLang="en-US"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waitpid</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9719">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取消</a:t>
                      </a: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1" lang="zh-CN" altLang="en-US"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终止</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pthread_cancel</a:t>
                      </a:r>
                      <a:endParaRPr kumimoji="1"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abort</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990">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读取</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ID</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pthread_self</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getpid</a:t>
                      </a:r>
                      <a:r>
                        <a:rPr kumimoji="1"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188708">
                <a:tc>
                  <a:txBody>
                    <a:body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同步互斥</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通信机制</a:t>
                      </a:r>
                    </a:p>
                  </a:txBody>
                  <a:tcPr marL="91441"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39725" algn="l" defTabSz="904875"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互斥锁、条件变量、读写锁</a:t>
                      </a:r>
                    </a:p>
                  </a:txBody>
                  <a:tcPr marL="0"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39725" algn="l" defTabSz="904875"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无名管道、有名管道、信号、消息队列、信号量、共享内存</a:t>
                      </a:r>
                    </a:p>
                  </a:txBody>
                  <a:tcPr marL="0" marR="91441" marT="45715" marB="4571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127874" name="Rectangle 2">
            <a:extLst>
              <a:ext uri="{FF2B5EF4-FFF2-40B4-BE49-F238E27FC236}">
                <a16:creationId xmlns:a16="http://schemas.microsoft.com/office/drawing/2014/main" id="{4C2C683C-77D2-4246-A63C-96CB47572435}"/>
              </a:ext>
            </a:extLst>
          </p:cNvPr>
          <p:cNvSpPr>
            <a:spLocks noGrp="1" noChangeArrowheads="1"/>
          </p:cNvSpPr>
          <p:nvPr>
            <p:ph type="title"/>
          </p:nvPr>
        </p:nvSpPr>
        <p:spPr>
          <a:xfrm>
            <a:off x="2467248" y="1335090"/>
            <a:ext cx="7330537" cy="549275"/>
          </a:xfrm>
        </p:spPr>
        <p:txBody>
          <a:bodyPr/>
          <a:lstStyle/>
          <a:p>
            <a:pPr eaLnBrk="1" hangingPunct="1">
              <a:defRPr/>
            </a:pPr>
            <a:r>
              <a:rPr lang="zh-CN" altLang="en-US" dirty="0"/>
              <a:t>进程</a:t>
            </a:r>
            <a:r>
              <a:rPr lang="en-US" altLang="zh-CN" dirty="0"/>
              <a:t>/</a:t>
            </a:r>
            <a:r>
              <a:rPr lang="zh-CN" altLang="en-US" dirty="0"/>
              <a:t>线程控制操作对比 </a:t>
            </a:r>
          </a:p>
        </p:txBody>
      </p:sp>
      <p:sp>
        <p:nvSpPr>
          <p:cNvPr id="6" name="矩形 5">
            <a:extLst>
              <a:ext uri="{FF2B5EF4-FFF2-40B4-BE49-F238E27FC236}">
                <a16:creationId xmlns:a16="http://schemas.microsoft.com/office/drawing/2014/main" id="{BD911743-E6C3-9C45-8CE3-E99491C150AB}"/>
              </a:ext>
            </a:extLst>
          </p:cNvPr>
          <p:cNvSpPr/>
          <p:nvPr/>
        </p:nvSpPr>
        <p:spPr>
          <a:xfrm>
            <a:off x="8932623" y="468353"/>
            <a:ext cx="295625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90000"/>
              </a:lnSpc>
              <a:spcBef>
                <a:spcPct val="0"/>
              </a:spcBef>
            </a:pPr>
            <a:r>
              <a:rPr kumimoji="1" lang="en-US" altLang="zh-CN" sz="2800" b="1" dirty="0">
                <a:solidFill>
                  <a:srgbClr val="002060"/>
                </a:solidFill>
                <a:latin typeface="微软雅黑" panose="020B0503020204020204" pitchFamily="34" charset="-122"/>
                <a:ea typeface="微软雅黑" panose="020B0503020204020204" pitchFamily="34" charset="-122"/>
              </a:rPr>
              <a:t>2.7.3</a:t>
            </a:r>
            <a:r>
              <a:rPr kumimoji="1" lang="zh-CN" altLang="en-US" sz="2800" b="1" dirty="0">
                <a:solidFill>
                  <a:srgbClr val="002060"/>
                </a:solidFill>
                <a:latin typeface="微软雅黑" panose="020B0503020204020204" pitchFamily="34" charset="-122"/>
                <a:ea typeface="微软雅黑" panose="020B0503020204020204" pitchFamily="34" charset="-122"/>
              </a:rPr>
              <a:t> 线程的控制</a:t>
            </a:r>
          </a:p>
        </p:txBody>
      </p:sp>
      <p:sp>
        <p:nvSpPr>
          <p:cNvPr id="7"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1621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A52AFA0-321A-4609-AE64-9E68D90FF3EB}"/>
              </a:ext>
            </a:extLst>
          </p:cNvPr>
          <p:cNvSpPr>
            <a:spLocks noGrp="1"/>
          </p:cNvSpPr>
          <p:nvPr>
            <p:ph idx="1"/>
          </p:nvPr>
        </p:nvSpPr>
        <p:spPr>
          <a:xfrm>
            <a:off x="1049868" y="1809147"/>
            <a:ext cx="10620586" cy="4406501"/>
          </a:xfrm>
        </p:spPr>
        <p:txBody>
          <a:bodyPr/>
          <a:lstStyle/>
          <a:p>
            <a:pPr algn="just">
              <a:lnSpc>
                <a:spcPct val="150000"/>
              </a:lnSpc>
              <a:spcBef>
                <a:spcPct val="50000"/>
              </a:spcBef>
              <a:buClrTx/>
              <a:buSzTx/>
            </a:pPr>
            <a:r>
              <a:rPr kumimoji="1" lang="zh-CN" altLang="en-US" sz="2000" dirty="0">
                <a:latin typeface="Microsoft YaHei" panose="020B0503020204020204" pitchFamily="34" charset="-122"/>
                <a:ea typeface="Microsoft YaHei" panose="020B0503020204020204" pitchFamily="34" charset="-122"/>
              </a:rPr>
              <a:t>线程的创建：</a:t>
            </a:r>
            <a:endParaRPr kumimoji="1" lang="en-US" altLang="zh-CN" sz="2000" dirty="0">
              <a:latin typeface="Microsoft YaHei" panose="020B0503020204020204" pitchFamily="34" charset="-122"/>
              <a:ea typeface="Microsoft YaHei" panose="020B0503020204020204" pitchFamily="34" charset="-122"/>
            </a:endParaRPr>
          </a:p>
          <a:p>
            <a:pPr lvl="3" algn="just">
              <a:lnSpc>
                <a:spcPct val="150000"/>
              </a:lnSpc>
              <a:spcBef>
                <a:spcPts val="0"/>
              </a:spcBef>
              <a:buClrTx/>
              <a:buSzTx/>
              <a:buFont typeface="Wingdings" panose="05000000000000000000" pitchFamily="2" charset="2"/>
              <a:buChar char="ü"/>
            </a:pPr>
            <a:r>
              <a:rPr kumimoji="1" lang="zh-CN" altLang="en-US" sz="2000" dirty="0">
                <a:latin typeface="Microsoft YaHei" panose="020B0503020204020204" pitchFamily="34" charset="-122"/>
                <a:ea typeface="Microsoft YaHei" panose="020B0503020204020204" pitchFamily="34" charset="-122"/>
              </a:rPr>
              <a:t>在多线程</a:t>
            </a:r>
            <a:r>
              <a:rPr kumimoji="1" lang="en-US" altLang="zh-CN" sz="2000" dirty="0">
                <a:latin typeface="Microsoft YaHei" panose="020B0503020204020204" pitchFamily="34" charset="-122"/>
                <a:ea typeface="Microsoft YaHei" panose="020B0503020204020204" pitchFamily="34" charset="-122"/>
              </a:rPr>
              <a:t>OS</a:t>
            </a:r>
            <a:r>
              <a:rPr kumimoji="1" lang="zh-CN" altLang="en-US" sz="2000" dirty="0">
                <a:latin typeface="Microsoft YaHei" panose="020B0503020204020204" pitchFamily="34" charset="-122"/>
                <a:ea typeface="Microsoft YaHei" panose="020B0503020204020204" pitchFamily="34" charset="-122"/>
              </a:rPr>
              <a:t>环境下，应用程序在启动时，通常仅有一个“</a:t>
            </a:r>
            <a:r>
              <a:rPr kumimoji="1" lang="zh-CN" altLang="en-US" sz="2000" dirty="0">
                <a:solidFill>
                  <a:srgbClr val="FF0000"/>
                </a:solidFill>
                <a:latin typeface="Microsoft YaHei" panose="020B0503020204020204" pitchFamily="34" charset="-122"/>
                <a:ea typeface="Microsoft YaHei" panose="020B0503020204020204" pitchFamily="34" charset="-122"/>
              </a:rPr>
              <a:t>初始化线程</a:t>
            </a:r>
            <a:r>
              <a:rPr kumimoji="1" lang="zh-CN" altLang="en-US" sz="2000" dirty="0">
                <a:latin typeface="Microsoft YaHei" panose="020B0503020204020204" pitchFamily="34" charset="-122"/>
                <a:ea typeface="Microsoft YaHei" panose="020B0503020204020204" pitchFamily="34" charset="-122"/>
              </a:rPr>
              <a:t>”线程在执行。</a:t>
            </a:r>
            <a:endParaRPr kumimoji="1" lang="en-US" altLang="zh-CN" sz="2000" dirty="0">
              <a:latin typeface="Microsoft YaHei" panose="020B0503020204020204" pitchFamily="34" charset="-122"/>
              <a:ea typeface="Microsoft YaHei" panose="020B0503020204020204" pitchFamily="34" charset="-122"/>
            </a:endParaRPr>
          </a:p>
          <a:p>
            <a:pPr lvl="3" algn="just">
              <a:lnSpc>
                <a:spcPct val="150000"/>
              </a:lnSpc>
              <a:spcBef>
                <a:spcPts val="0"/>
              </a:spcBef>
              <a:buClrTx/>
              <a:buSzTx/>
              <a:buFont typeface="Wingdings" panose="05000000000000000000" pitchFamily="2" charset="2"/>
              <a:buChar char="ü"/>
            </a:pPr>
            <a:r>
              <a:rPr kumimoji="1" lang="zh-CN" altLang="en-US" sz="2000" dirty="0">
                <a:latin typeface="Microsoft YaHei" panose="020B0503020204020204" pitchFamily="34" charset="-122"/>
                <a:ea typeface="Microsoft YaHei" panose="020B0503020204020204" pitchFamily="34" charset="-122"/>
              </a:rPr>
              <a:t>在创建新线程时，需要利用一个</a:t>
            </a:r>
            <a:r>
              <a:rPr kumimoji="1" lang="zh-CN" altLang="en-US" sz="2000" dirty="0">
                <a:solidFill>
                  <a:srgbClr val="FF0000"/>
                </a:solidFill>
                <a:latin typeface="Microsoft YaHei" panose="020B0503020204020204" pitchFamily="34" charset="-122"/>
                <a:ea typeface="Microsoft YaHei" panose="020B0503020204020204" pitchFamily="34" charset="-122"/>
              </a:rPr>
              <a:t>线程创建函数</a:t>
            </a:r>
            <a:r>
              <a:rPr kumimoji="1" lang="en-US" altLang="zh-CN" sz="2000" dirty="0">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或系统调用</a:t>
            </a:r>
            <a:r>
              <a:rPr kumimoji="1" lang="en-US" altLang="zh-CN" sz="2000" dirty="0">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，并提供相应的参数。</a:t>
            </a:r>
            <a:endParaRPr kumimoji="1" lang="en-US" altLang="zh-CN" sz="2000" dirty="0">
              <a:latin typeface="Microsoft YaHei" panose="020B0503020204020204" pitchFamily="34" charset="-122"/>
              <a:ea typeface="Microsoft YaHei" panose="020B0503020204020204" pitchFamily="34" charset="-122"/>
            </a:endParaRPr>
          </a:p>
          <a:p>
            <a:pPr lvl="5" algn="just">
              <a:lnSpc>
                <a:spcPct val="150000"/>
              </a:lnSpc>
              <a:spcBef>
                <a:spcPts val="0"/>
              </a:spcBef>
              <a:buClrTx/>
              <a:buSzTx/>
              <a:buFont typeface="Arial" panose="020B0604020202020204" pitchFamily="34" charset="0"/>
              <a:buChar char="•"/>
            </a:pPr>
            <a:r>
              <a:rPr kumimoji="1" lang="zh-CN" altLang="en-US" sz="2000" dirty="0">
                <a:latin typeface="Microsoft YaHei" panose="020B0503020204020204" pitchFamily="34" charset="-122"/>
                <a:ea typeface="Microsoft YaHei" panose="020B0503020204020204" pitchFamily="34" charset="-122"/>
              </a:rPr>
              <a:t>如指向线程主程序的入口指针、堆栈的大小，以及用于调度的优先级等。</a:t>
            </a:r>
            <a:endParaRPr kumimoji="1" lang="en-US" altLang="zh-CN" sz="2000" dirty="0">
              <a:latin typeface="Microsoft YaHei" panose="020B0503020204020204" pitchFamily="34" charset="-122"/>
              <a:ea typeface="Microsoft YaHei" panose="020B0503020204020204" pitchFamily="34" charset="-122"/>
            </a:endParaRPr>
          </a:p>
          <a:p>
            <a:pPr lvl="3" algn="just">
              <a:lnSpc>
                <a:spcPct val="150000"/>
              </a:lnSpc>
              <a:spcBef>
                <a:spcPts val="0"/>
              </a:spcBef>
              <a:buClrTx/>
              <a:buSzTx/>
              <a:buFont typeface="Wingdings" panose="05000000000000000000" pitchFamily="2" charset="2"/>
              <a:buChar char="ü"/>
            </a:pPr>
            <a:r>
              <a:rPr kumimoji="1" lang="zh-CN" altLang="en-US" sz="2000" dirty="0">
                <a:latin typeface="Microsoft YaHei" panose="020B0503020204020204" pitchFamily="34" charset="-122"/>
                <a:ea typeface="Microsoft YaHei" panose="020B0503020204020204" pitchFamily="34" charset="-122"/>
              </a:rPr>
              <a:t>在线程创建函数执行完后，将返回一个</a:t>
            </a:r>
            <a:r>
              <a:rPr kumimoji="1" lang="zh-CN" altLang="en-US" sz="2000" dirty="0">
                <a:solidFill>
                  <a:srgbClr val="FF0000"/>
                </a:solidFill>
                <a:latin typeface="Microsoft YaHei" panose="020B0503020204020204" pitchFamily="34" charset="-122"/>
                <a:ea typeface="Microsoft YaHei" panose="020B0503020204020204" pitchFamily="34" charset="-122"/>
              </a:rPr>
              <a:t>线程标识符</a:t>
            </a:r>
            <a:r>
              <a:rPr kumimoji="1" lang="zh-CN" altLang="en-US" sz="2000" dirty="0">
                <a:latin typeface="Microsoft YaHei" panose="020B0503020204020204" pitchFamily="34" charset="-122"/>
                <a:ea typeface="Microsoft YaHei" panose="020B0503020204020204" pitchFamily="34" charset="-122"/>
              </a:rPr>
              <a:t>供以后使用。</a:t>
            </a:r>
            <a:endParaRPr kumimoji="1" lang="en-US" altLang="zh-CN" sz="2000" dirty="0">
              <a:latin typeface="Microsoft YaHei" panose="020B0503020204020204" pitchFamily="34" charset="-122"/>
              <a:ea typeface="Microsoft YaHei" panose="020B0503020204020204" pitchFamily="34" charset="-122"/>
            </a:endParaRPr>
          </a:p>
          <a:p>
            <a:pPr lvl="1" algn="just">
              <a:lnSpc>
                <a:spcPct val="150000"/>
              </a:lnSpc>
              <a:spcBef>
                <a:spcPts val="0"/>
              </a:spcBef>
              <a:buClrTx/>
              <a:buSzTx/>
              <a:buFont typeface="Wingdings" panose="05000000000000000000" pitchFamily="2" charset="2"/>
              <a:buChar char="Ø"/>
            </a:pPr>
            <a:r>
              <a:rPr kumimoji="1" lang="zh-CN" altLang="en-US" sz="2000" dirty="0">
                <a:latin typeface="Microsoft YaHei" panose="020B0503020204020204" pitchFamily="34" charset="-122"/>
                <a:ea typeface="Microsoft YaHei" panose="020B0503020204020204" pitchFamily="34" charset="-122"/>
              </a:rPr>
              <a:t>线程的终止：</a:t>
            </a:r>
            <a:endParaRPr kumimoji="1" lang="en-US" altLang="zh-CN" sz="2000" dirty="0">
              <a:latin typeface="Microsoft YaHei" panose="020B0503020204020204" pitchFamily="34" charset="-122"/>
              <a:ea typeface="Microsoft YaHei" panose="020B0503020204020204" pitchFamily="34" charset="-122"/>
            </a:endParaRPr>
          </a:p>
          <a:p>
            <a:pPr lvl="3" algn="just">
              <a:lnSpc>
                <a:spcPct val="150000"/>
              </a:lnSpc>
              <a:spcBef>
                <a:spcPts val="0"/>
              </a:spcBef>
              <a:buClrTx/>
              <a:buSzTx/>
              <a:buFont typeface="Wingdings" panose="05000000000000000000" pitchFamily="2" charset="2"/>
              <a:buChar char="ü"/>
            </a:pPr>
            <a:r>
              <a:rPr kumimoji="1" lang="zh-CN" altLang="en-US" sz="2000" dirty="0">
                <a:latin typeface="Microsoft YaHei" panose="020B0503020204020204" pitchFamily="34" charset="-122"/>
                <a:ea typeface="Microsoft YaHei" panose="020B0503020204020204" pitchFamily="34" charset="-122"/>
              </a:rPr>
              <a:t>线程完成了自己的工作后</a:t>
            </a:r>
            <a:r>
              <a:rPr kumimoji="1" lang="zh-CN" altLang="en-US" sz="2000" dirty="0">
                <a:solidFill>
                  <a:srgbClr val="FF0000"/>
                </a:solidFill>
                <a:latin typeface="Microsoft YaHei" panose="020B0503020204020204" pitchFamily="34" charset="-122"/>
                <a:ea typeface="Microsoft YaHei" panose="020B0503020204020204" pitchFamily="34" charset="-122"/>
              </a:rPr>
              <a:t>自愿退出</a:t>
            </a:r>
            <a:r>
              <a:rPr kumimoji="1" lang="zh-CN" altLang="en-US" sz="2000" dirty="0">
                <a:latin typeface="Microsoft YaHei" panose="020B0503020204020204" pitchFamily="34" charset="-122"/>
                <a:ea typeface="Microsoft YaHei" panose="020B0503020204020204" pitchFamily="34" charset="-122"/>
              </a:rPr>
              <a:t>；</a:t>
            </a:r>
            <a:endParaRPr kumimoji="1" lang="en-US" altLang="zh-CN" sz="2000" dirty="0">
              <a:latin typeface="Microsoft YaHei" panose="020B0503020204020204" pitchFamily="34" charset="-122"/>
              <a:ea typeface="Microsoft YaHei" panose="020B0503020204020204" pitchFamily="34" charset="-122"/>
            </a:endParaRPr>
          </a:p>
          <a:p>
            <a:pPr lvl="3" algn="just">
              <a:lnSpc>
                <a:spcPct val="150000"/>
              </a:lnSpc>
              <a:spcBef>
                <a:spcPts val="0"/>
              </a:spcBef>
              <a:buClrTx/>
              <a:buSzTx/>
              <a:buFont typeface="Wingdings" panose="05000000000000000000" pitchFamily="2" charset="2"/>
              <a:buChar char="ü"/>
            </a:pPr>
            <a:r>
              <a:rPr kumimoji="1" lang="zh-CN" altLang="en-US" sz="2000" dirty="0">
                <a:solidFill>
                  <a:srgbClr val="00B0F0"/>
                </a:solidFill>
                <a:latin typeface="Microsoft YaHei" panose="020B0503020204020204" pitchFamily="34" charset="-122"/>
                <a:ea typeface="Microsoft YaHei" panose="020B0503020204020204" pitchFamily="34" charset="-122"/>
              </a:rPr>
              <a:t>或</a:t>
            </a:r>
            <a:r>
              <a:rPr kumimoji="1" lang="zh-CN" altLang="en-US" sz="2000" dirty="0">
                <a:latin typeface="Microsoft YaHei" panose="020B0503020204020204" pitchFamily="34" charset="-122"/>
                <a:ea typeface="Microsoft YaHei" panose="020B0503020204020204" pitchFamily="34" charset="-122"/>
              </a:rPr>
              <a:t>线程在运行中出现错误或由于某种原因而被其它线程</a:t>
            </a:r>
            <a:r>
              <a:rPr kumimoji="1" lang="zh-CN" altLang="en-US" sz="2000" dirty="0">
                <a:solidFill>
                  <a:srgbClr val="FF0000"/>
                </a:solidFill>
                <a:latin typeface="Microsoft YaHei" panose="020B0503020204020204" pitchFamily="34" charset="-122"/>
                <a:ea typeface="Microsoft YaHei" panose="020B0503020204020204" pitchFamily="34" charset="-122"/>
              </a:rPr>
              <a:t>强行终止</a:t>
            </a:r>
            <a:r>
              <a:rPr kumimoji="1" lang="zh-CN" altLang="en-US" sz="2000" dirty="0">
                <a:latin typeface="Microsoft YaHei" panose="020B0503020204020204" pitchFamily="34" charset="-122"/>
                <a:ea typeface="Microsoft YaHei" panose="020B0503020204020204" pitchFamily="34" charset="-122"/>
              </a:rPr>
              <a:t>。 </a:t>
            </a:r>
          </a:p>
          <a:p>
            <a:pPr>
              <a:lnSpc>
                <a:spcPct val="150000"/>
              </a:lnSpc>
            </a:pPr>
            <a:endParaRPr lang="zh-CN" altLang="en-US" sz="2000" dirty="0">
              <a:latin typeface="Microsoft YaHei" panose="020B0503020204020204" pitchFamily="34" charset="-122"/>
              <a:ea typeface="Microsoft YaHei" panose="020B0503020204020204" pitchFamily="34" charset="-122"/>
            </a:endParaRPr>
          </a:p>
        </p:txBody>
      </p:sp>
      <p:sp>
        <p:nvSpPr>
          <p:cNvPr id="3" name="标题 2">
            <a:extLst>
              <a:ext uri="{FF2B5EF4-FFF2-40B4-BE49-F238E27FC236}">
                <a16:creationId xmlns:a16="http://schemas.microsoft.com/office/drawing/2014/main" id="{46FC5BBC-B6F6-4E0C-B9E8-F472E40BF1E6}"/>
              </a:ext>
            </a:extLst>
          </p:cNvPr>
          <p:cNvSpPr>
            <a:spLocks noGrp="1"/>
          </p:cNvSpPr>
          <p:nvPr>
            <p:ph type="title"/>
          </p:nvPr>
        </p:nvSpPr>
        <p:spPr>
          <a:xfrm>
            <a:off x="1229361" y="1180755"/>
            <a:ext cx="3536173" cy="549275"/>
          </a:xfrm>
        </p:spPr>
        <p:txBody>
          <a:bodyPr/>
          <a:lstStyle/>
          <a:p>
            <a:r>
              <a:rPr kumimoji="1" lang="en-US" altLang="zh-CN" dirty="0">
                <a:solidFill>
                  <a:schemeClr val="bg2">
                    <a:lumMod val="50000"/>
                  </a:schemeClr>
                </a:solidFill>
                <a:latin typeface="Times New Roman" panose="02020603050405020304" pitchFamily="18" charset="0"/>
              </a:rPr>
              <a:t>3. </a:t>
            </a:r>
            <a:r>
              <a:rPr kumimoji="1" lang="zh-CN" altLang="en-US" dirty="0">
                <a:solidFill>
                  <a:schemeClr val="bg2">
                    <a:lumMod val="50000"/>
                  </a:schemeClr>
                </a:solidFill>
                <a:latin typeface="Times New Roman" panose="02020603050405020304" pitchFamily="18" charset="0"/>
              </a:rPr>
              <a:t>线程的创建和终止</a:t>
            </a:r>
            <a:endParaRPr lang="zh-CN" altLang="en-US" dirty="0">
              <a:solidFill>
                <a:schemeClr val="bg2">
                  <a:lumMod val="50000"/>
                </a:schemeClr>
              </a:solidFill>
            </a:endParaRPr>
          </a:p>
        </p:txBody>
      </p:sp>
      <p:sp>
        <p:nvSpPr>
          <p:cNvPr id="5" name="矩形 4">
            <a:extLst>
              <a:ext uri="{FF2B5EF4-FFF2-40B4-BE49-F238E27FC236}">
                <a16:creationId xmlns:a16="http://schemas.microsoft.com/office/drawing/2014/main" id="{BD911743-E6C3-9C45-8CE3-E99491C150AB}"/>
              </a:ext>
            </a:extLst>
          </p:cNvPr>
          <p:cNvSpPr/>
          <p:nvPr/>
        </p:nvSpPr>
        <p:spPr>
          <a:xfrm>
            <a:off x="8932623" y="468353"/>
            <a:ext cx="2956259" cy="48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nSpc>
                <a:spcPct val="90000"/>
              </a:lnSpc>
              <a:spcBef>
                <a:spcPct val="0"/>
              </a:spcBef>
            </a:pPr>
            <a:r>
              <a:rPr kumimoji="1" lang="en-US" altLang="zh-CN" sz="2800" b="1" dirty="0">
                <a:solidFill>
                  <a:srgbClr val="002060"/>
                </a:solidFill>
                <a:latin typeface="微软雅黑" panose="020B0503020204020204" pitchFamily="34" charset="-122"/>
                <a:ea typeface="微软雅黑" panose="020B0503020204020204" pitchFamily="34" charset="-122"/>
              </a:rPr>
              <a:t>2.7.3</a:t>
            </a:r>
            <a:r>
              <a:rPr kumimoji="1" lang="zh-CN" altLang="en-US" sz="2800" b="1" dirty="0">
                <a:solidFill>
                  <a:srgbClr val="002060"/>
                </a:solidFill>
                <a:latin typeface="微软雅黑" panose="020B0503020204020204" pitchFamily="34" charset="-122"/>
                <a:ea typeface="微软雅黑" panose="020B0503020204020204" pitchFamily="34" charset="-122"/>
              </a:rPr>
              <a:t> 线程的控制</a:t>
            </a:r>
          </a:p>
        </p:txBody>
      </p:sp>
      <p:sp>
        <p:nvSpPr>
          <p:cNvPr id="6"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729881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1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down)">
                                      <p:cBhvr>
                                        <p:cTn id="12" dur="1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down)">
                                      <p:cBhvr>
                                        <p:cTn id="17" dur="1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down)">
                                      <p:cBhvr>
                                        <p:cTn id="22" dur="1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1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down)">
                                      <p:cBhvr>
                                        <p:cTn id="32" dur="1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wipe(down)">
                                      <p:cBhvr>
                                        <p:cTn id="37" dur="1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3">
            <a:extLst>
              <a:ext uri="{FF2B5EF4-FFF2-40B4-BE49-F238E27FC236}">
                <a16:creationId xmlns:a16="http://schemas.microsoft.com/office/drawing/2014/main" id="{7C9E2FB4-97F0-4C01-A0C1-097A6A763A9A}"/>
              </a:ext>
            </a:extLst>
          </p:cNvPr>
          <p:cNvSpPr>
            <a:spLocks noGrp="1" noRot="1" noChangeArrowheads="1"/>
          </p:cNvSpPr>
          <p:nvPr>
            <p:ph type="body" idx="1"/>
          </p:nvPr>
        </p:nvSpPr>
        <p:spPr>
          <a:xfrm>
            <a:off x="1827213" y="1604791"/>
            <a:ext cx="8537575" cy="4852716"/>
          </a:xfrm>
        </p:spPr>
        <p:txBody>
          <a:bodyPr/>
          <a:lstStyle/>
          <a:p>
            <a:r>
              <a:rPr lang="en-US" altLang="zh-CN" dirty="0">
                <a:latin typeface="Microsoft YaHei" panose="020B0503020204020204" pitchFamily="34" charset="-122"/>
                <a:ea typeface="Microsoft YaHei" panose="020B0503020204020204" pitchFamily="34" charset="-122"/>
              </a:rPr>
              <a:t>Linux</a:t>
            </a:r>
            <a:r>
              <a:rPr lang="zh-CN" altLang="en-US" dirty="0">
                <a:latin typeface="Microsoft YaHei" panose="020B0503020204020204" pitchFamily="34" charset="-122"/>
                <a:ea typeface="Microsoft YaHei" panose="020B0503020204020204" pitchFamily="34" charset="-122"/>
              </a:rPr>
              <a:t>系统下的多线程遵循</a:t>
            </a:r>
            <a:r>
              <a:rPr lang="en-US" altLang="zh-CN" dirty="0">
                <a:latin typeface="Microsoft YaHei" panose="020B0503020204020204" pitchFamily="34" charset="-122"/>
                <a:ea typeface="Microsoft YaHei" panose="020B0503020204020204" pitchFamily="34" charset="-122"/>
              </a:rPr>
              <a:t>POSIX</a:t>
            </a:r>
            <a:r>
              <a:rPr lang="zh-CN" altLang="en-US" dirty="0">
                <a:latin typeface="Microsoft YaHei" panose="020B0503020204020204" pitchFamily="34" charset="-122"/>
                <a:ea typeface="Microsoft YaHei" panose="020B0503020204020204" pitchFamily="34" charset="-122"/>
              </a:rPr>
              <a:t>线程接口，称为</a:t>
            </a:r>
            <a:r>
              <a:rPr lang="en-US" altLang="zh-CN" dirty="0" err="1">
                <a:latin typeface="Microsoft YaHei" panose="020B0503020204020204" pitchFamily="34" charset="-122"/>
                <a:ea typeface="Microsoft YaHei" panose="020B0503020204020204" pitchFamily="34" charset="-122"/>
              </a:rPr>
              <a:t>pthread</a:t>
            </a:r>
            <a:r>
              <a:rPr lang="zh-CN" altLang="en-US" dirty="0">
                <a:latin typeface="Microsoft YaHei" panose="020B0503020204020204" pitchFamily="34" charset="-122"/>
                <a:ea typeface="Microsoft YaHei" panose="020B0503020204020204" pitchFamily="34" charset="-122"/>
              </a:rPr>
              <a:t>。</a:t>
            </a:r>
          </a:p>
          <a:p>
            <a:pPr>
              <a:lnSpc>
                <a:spcPts val="3200"/>
              </a:lnSpc>
            </a:pPr>
            <a:r>
              <a:rPr lang="zh-CN" altLang="en-US" dirty="0">
                <a:latin typeface="Microsoft YaHei" panose="020B0503020204020204" pitchFamily="34" charset="-122"/>
                <a:ea typeface="Microsoft YaHei" panose="020B0503020204020204" pitchFamily="34" charset="-122"/>
              </a:rPr>
              <a:t>进程创建：</a:t>
            </a:r>
            <a:endParaRPr lang="en-US" altLang="zh-CN" dirty="0">
              <a:latin typeface="Microsoft YaHei" panose="020B0503020204020204" pitchFamily="34" charset="-122"/>
              <a:ea typeface="Microsoft YaHei" panose="020B0503020204020204" pitchFamily="34" charset="-122"/>
            </a:endParaRPr>
          </a:p>
          <a:p>
            <a:pPr marL="0" indent="0">
              <a:lnSpc>
                <a:spcPts val="3200"/>
              </a:lnSpc>
              <a:buNone/>
            </a:pPr>
            <a:r>
              <a:rPr lang="en-US" altLang="zh-CN" dirty="0">
                <a:latin typeface="Microsoft YaHei" panose="020B0503020204020204" pitchFamily="34" charset="-122"/>
                <a:ea typeface="Microsoft YaHei" panose="020B0503020204020204" pitchFamily="34" charset="-122"/>
              </a:rPr>
              <a:t>#include &lt;</a:t>
            </a:r>
            <a:r>
              <a:rPr lang="en-US" altLang="zh-CN" dirty="0" err="1">
                <a:latin typeface="Microsoft YaHei" panose="020B0503020204020204" pitchFamily="34" charset="-122"/>
                <a:ea typeface="Microsoft YaHei" panose="020B0503020204020204" pitchFamily="34" charset="-122"/>
              </a:rPr>
              <a:t>pthread.h</a:t>
            </a:r>
            <a:r>
              <a:rPr lang="en-US" altLang="zh-CN" dirty="0">
                <a:latin typeface="Microsoft YaHei" panose="020B0503020204020204" pitchFamily="34" charset="-122"/>
                <a:ea typeface="Microsoft YaHei" panose="020B0503020204020204" pitchFamily="34" charset="-122"/>
              </a:rPr>
              <a:t>&gt;</a:t>
            </a:r>
          </a:p>
          <a:p>
            <a:pPr marL="0" indent="0">
              <a:lnSpc>
                <a:spcPts val="3200"/>
              </a:lnSpc>
              <a:buNone/>
            </a:pPr>
            <a:r>
              <a:rPr lang="en-US" altLang="zh-CN" dirty="0">
                <a:latin typeface="Microsoft YaHei" panose="020B0503020204020204" pitchFamily="34" charset="-122"/>
                <a:ea typeface="Microsoft YaHei" panose="020B0503020204020204" pitchFamily="34" charset="-122"/>
              </a:rPr>
              <a:t>int </a:t>
            </a:r>
            <a:r>
              <a:rPr lang="en-US" altLang="zh-CN" dirty="0" err="1">
                <a:solidFill>
                  <a:srgbClr val="FF0000"/>
                </a:solidFill>
                <a:latin typeface="Microsoft YaHei" panose="020B0503020204020204" pitchFamily="34" charset="-122"/>
                <a:ea typeface="Microsoft YaHei" panose="020B0503020204020204" pitchFamily="34" charset="-122"/>
              </a:rPr>
              <a:t>pthread_create</a:t>
            </a:r>
            <a:r>
              <a:rPr lang="en-US" altLang="zh-CN" dirty="0">
                <a:latin typeface="Microsoft YaHei" panose="020B0503020204020204" pitchFamily="34" charset="-122"/>
                <a:ea typeface="Microsoft YaHei" panose="020B0503020204020204" pitchFamily="34" charset="-122"/>
              </a:rPr>
              <a:t>(</a:t>
            </a:r>
          </a:p>
          <a:p>
            <a:pPr>
              <a:lnSpc>
                <a:spcPct val="120000"/>
              </a:lnSpc>
              <a:buFont typeface="Wingdings 2" panose="05020102010507070707" pitchFamily="18" charset="2"/>
              <a:buNone/>
            </a:pPr>
            <a:r>
              <a:rPr lang="en-US" altLang="zh-CN"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pthread_t</a:t>
            </a:r>
            <a:r>
              <a:rPr lang="en-US" altLang="zh-CN" dirty="0">
                <a:latin typeface="Microsoft YaHei" panose="020B0503020204020204" pitchFamily="34" charset="-122"/>
                <a:ea typeface="Microsoft YaHei" panose="020B0503020204020204" pitchFamily="34" charset="-122"/>
              </a:rPr>
              <a:t>  *restrict  </a:t>
            </a:r>
            <a:r>
              <a:rPr lang="en-US" altLang="zh-CN" dirty="0" err="1">
                <a:latin typeface="Microsoft YaHei" panose="020B0503020204020204" pitchFamily="34" charset="-122"/>
                <a:ea typeface="Microsoft YaHei" panose="020B0503020204020204" pitchFamily="34" charset="-122"/>
              </a:rPr>
              <a:t>tidp</a:t>
            </a:r>
            <a:r>
              <a:rPr lang="en-US" altLang="zh-CN" dirty="0">
                <a:latin typeface="Microsoft YaHei" panose="020B0503020204020204" pitchFamily="34" charset="-122"/>
                <a:ea typeface="Microsoft YaHei" panose="020B0503020204020204" pitchFamily="34" charset="-122"/>
              </a:rPr>
              <a:t>,             </a:t>
            </a:r>
            <a:r>
              <a:rPr lang="en-US" altLang="zh-CN" sz="2000" dirty="0">
                <a:solidFill>
                  <a:srgbClr val="FF0000"/>
                </a:solidFill>
                <a:latin typeface="Microsoft YaHei" panose="020B0503020204020204" pitchFamily="34" charset="-122"/>
                <a:ea typeface="Microsoft YaHei" panose="020B0503020204020204" pitchFamily="34" charset="-122"/>
              </a:rPr>
              <a:t>//</a:t>
            </a:r>
            <a:r>
              <a:rPr lang="zh-CN" altLang="en-US" sz="2000" dirty="0">
                <a:solidFill>
                  <a:srgbClr val="FF0000"/>
                </a:solidFill>
                <a:latin typeface="Microsoft YaHei" panose="020B0503020204020204" pitchFamily="34" charset="-122"/>
                <a:ea typeface="Microsoft YaHei" panose="020B0503020204020204" pitchFamily="34" charset="-122"/>
              </a:rPr>
              <a:t>指向线程标识符的指针</a:t>
            </a:r>
            <a:r>
              <a:rPr lang="zh-CN" altLang="en-US" dirty="0">
                <a:latin typeface="Microsoft YaHei" panose="020B0503020204020204" pitchFamily="34" charset="-122"/>
                <a:ea typeface="Microsoft YaHei" panose="020B0503020204020204" pitchFamily="34" charset="-122"/>
              </a:rPr>
              <a:t/>
            </a:r>
            <a:br>
              <a:rPr lang="zh-CN" altLang="en-US" dirty="0">
                <a:latin typeface="Microsoft YaHei" panose="020B0503020204020204" pitchFamily="34" charset="-122"/>
                <a:ea typeface="Microsoft YaHei" panose="020B0503020204020204" pitchFamily="34" charset="-122"/>
              </a:rPr>
            </a:b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const  </a:t>
            </a:r>
            <a:r>
              <a:rPr lang="en-US" altLang="zh-CN" dirty="0" err="1">
                <a:latin typeface="Microsoft YaHei" panose="020B0503020204020204" pitchFamily="34" charset="-122"/>
                <a:ea typeface="Microsoft YaHei" panose="020B0503020204020204" pitchFamily="34" charset="-122"/>
              </a:rPr>
              <a:t>pthread_attr_t</a:t>
            </a:r>
            <a:r>
              <a:rPr lang="en-US" altLang="zh-CN" dirty="0">
                <a:latin typeface="Microsoft YaHei" panose="020B0503020204020204" pitchFamily="34" charset="-122"/>
                <a:ea typeface="Microsoft YaHei" panose="020B0503020204020204" pitchFamily="34" charset="-122"/>
              </a:rPr>
              <a:t>  *restrict  </a:t>
            </a:r>
            <a:r>
              <a:rPr lang="en-US" altLang="zh-CN" dirty="0" err="1">
                <a:latin typeface="Microsoft YaHei" panose="020B0503020204020204" pitchFamily="34" charset="-122"/>
                <a:ea typeface="Microsoft YaHei" panose="020B0503020204020204" pitchFamily="34" charset="-122"/>
              </a:rPr>
              <a:t>attr</a:t>
            </a:r>
            <a:r>
              <a:rPr lang="en-US" altLang="zh-CN" dirty="0">
                <a:latin typeface="Microsoft YaHei" panose="020B0503020204020204" pitchFamily="34" charset="-122"/>
                <a:ea typeface="Microsoft YaHei" panose="020B0503020204020204" pitchFamily="34" charset="-122"/>
              </a:rPr>
              <a:t>,  </a:t>
            </a:r>
            <a:r>
              <a:rPr lang="en-US" altLang="zh-CN" sz="2000" dirty="0">
                <a:solidFill>
                  <a:srgbClr val="FF0000"/>
                </a:solidFill>
                <a:latin typeface="Microsoft YaHei" panose="020B0503020204020204" pitchFamily="34" charset="-122"/>
                <a:ea typeface="Microsoft YaHei" panose="020B0503020204020204" pitchFamily="34" charset="-122"/>
              </a:rPr>
              <a:t>//</a:t>
            </a:r>
            <a:r>
              <a:rPr lang="zh-CN" altLang="en-US" sz="2000" dirty="0">
                <a:solidFill>
                  <a:srgbClr val="FF0000"/>
                </a:solidFill>
                <a:latin typeface="Microsoft YaHei" panose="020B0503020204020204" pitchFamily="34" charset="-122"/>
                <a:ea typeface="Microsoft YaHei" panose="020B0503020204020204" pitchFamily="34" charset="-122"/>
              </a:rPr>
              <a:t>设置线程属性</a:t>
            </a:r>
            <a:r>
              <a:rPr lang="zh-CN" altLang="en-US" dirty="0">
                <a:latin typeface="Microsoft YaHei" panose="020B0503020204020204" pitchFamily="34" charset="-122"/>
                <a:ea typeface="Microsoft YaHei" panose="020B0503020204020204" pitchFamily="34" charset="-122"/>
              </a:rPr>
              <a:t/>
            </a:r>
            <a:br>
              <a:rPr lang="zh-CN" altLang="en-US" dirty="0">
                <a:latin typeface="Microsoft YaHei" panose="020B0503020204020204" pitchFamily="34" charset="-122"/>
                <a:ea typeface="Microsoft YaHei" panose="020B0503020204020204" pitchFamily="34" charset="-122"/>
              </a:rPr>
            </a:b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void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 *(*</a:t>
            </a:r>
            <a:r>
              <a:rPr lang="en-US" altLang="zh-CN" dirty="0" err="1">
                <a:latin typeface="Microsoft YaHei" panose="020B0503020204020204" pitchFamily="34" charset="-122"/>
                <a:ea typeface="Microsoft YaHei" panose="020B0503020204020204" pitchFamily="34" charset="-122"/>
              </a:rPr>
              <a:t>start_rtn</a:t>
            </a:r>
            <a:r>
              <a:rPr lang="en-US" altLang="zh-CN" dirty="0">
                <a:latin typeface="Microsoft YaHei" panose="020B0503020204020204" pitchFamily="34" charset="-122"/>
                <a:ea typeface="Microsoft YaHei" panose="020B0503020204020204" pitchFamily="34" charset="-122"/>
              </a:rPr>
              <a:t>)(void),             </a:t>
            </a:r>
            <a:r>
              <a:rPr lang="en-US" altLang="zh-CN" sz="2000" dirty="0">
                <a:solidFill>
                  <a:srgbClr val="FF0000"/>
                </a:solidFill>
                <a:latin typeface="Microsoft YaHei" panose="020B0503020204020204" pitchFamily="34" charset="-122"/>
                <a:ea typeface="Microsoft YaHei" panose="020B0503020204020204" pitchFamily="34" charset="-122"/>
              </a:rPr>
              <a:t>//</a:t>
            </a:r>
            <a:r>
              <a:rPr lang="zh-CN" altLang="en-US" sz="2000" dirty="0">
                <a:solidFill>
                  <a:srgbClr val="FF0000"/>
                </a:solidFill>
                <a:latin typeface="Microsoft YaHei" panose="020B0503020204020204" pitchFamily="34" charset="-122"/>
                <a:ea typeface="Microsoft YaHei" panose="020B0503020204020204" pitchFamily="34" charset="-122"/>
              </a:rPr>
              <a:t>线程运行函数的起始地址</a:t>
            </a:r>
            <a:r>
              <a:rPr lang="zh-CN" altLang="en-US" dirty="0">
                <a:latin typeface="Microsoft YaHei" panose="020B0503020204020204" pitchFamily="34" charset="-122"/>
                <a:ea typeface="Microsoft YaHei" panose="020B0503020204020204" pitchFamily="34" charset="-122"/>
              </a:rPr>
              <a:t/>
            </a:r>
            <a:br>
              <a:rPr lang="zh-CN" altLang="en-US" dirty="0">
                <a:latin typeface="Microsoft YaHei" panose="020B0503020204020204" pitchFamily="34" charset="-122"/>
                <a:ea typeface="Microsoft YaHei" panose="020B0503020204020204" pitchFamily="34" charset="-122"/>
              </a:rPr>
            </a:b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void</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  *restrict  </a:t>
            </a:r>
            <a:r>
              <a:rPr lang="en-US" altLang="zh-CN" dirty="0" err="1">
                <a:latin typeface="Microsoft YaHei" panose="020B0503020204020204" pitchFamily="34" charset="-122"/>
                <a:ea typeface="Microsoft YaHei" panose="020B0503020204020204" pitchFamily="34" charset="-122"/>
              </a:rPr>
              <a:t>arg</a:t>
            </a: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                </a:t>
            </a:r>
            <a:r>
              <a:rPr lang="en-US" altLang="zh-CN" sz="2000" dirty="0">
                <a:solidFill>
                  <a:srgbClr val="FF0000"/>
                </a:solidFill>
                <a:latin typeface="Microsoft YaHei" panose="020B0503020204020204" pitchFamily="34" charset="-122"/>
                <a:ea typeface="Microsoft YaHei" panose="020B0503020204020204" pitchFamily="34" charset="-122"/>
              </a:rPr>
              <a:t>//</a:t>
            </a:r>
            <a:r>
              <a:rPr lang="zh-CN" altLang="en-US" sz="2000" dirty="0">
                <a:solidFill>
                  <a:srgbClr val="FF0000"/>
                </a:solidFill>
                <a:latin typeface="Microsoft YaHei" panose="020B0503020204020204" pitchFamily="34" charset="-122"/>
                <a:ea typeface="Microsoft YaHei" panose="020B0503020204020204" pitchFamily="34" charset="-122"/>
              </a:rPr>
              <a:t>运行函数的参数</a:t>
            </a:r>
            <a:endParaRPr lang="en-US" altLang="zh-CN" sz="2000" dirty="0">
              <a:solidFill>
                <a:srgbClr val="FF0000"/>
              </a:solidFill>
              <a:latin typeface="Microsoft YaHei" panose="020B0503020204020204" pitchFamily="34" charset="-122"/>
              <a:ea typeface="Microsoft YaHei" panose="020B0503020204020204" pitchFamily="34" charset="-122"/>
            </a:endParaRPr>
          </a:p>
          <a:p>
            <a:pPr>
              <a:buFont typeface="Wingdings 2" panose="05020102010507070707" pitchFamily="18" charset="2"/>
              <a:buNone/>
            </a:pPr>
            <a:r>
              <a:rPr lang="zh-CN" altLang="en-US" sz="2000" dirty="0">
                <a:latin typeface="Microsoft YaHei" panose="020B0503020204020204" pitchFamily="34" charset="-122"/>
                <a:ea typeface="Microsoft YaHei" panose="020B0503020204020204" pitchFamily="34" charset="-122"/>
              </a:rPr>
              <a:t>）</a:t>
            </a:r>
            <a:endParaRPr lang="zh-CN" altLang="en-US" sz="2000" dirty="0">
              <a:solidFill>
                <a:srgbClr val="FF0000"/>
              </a:solidFill>
              <a:latin typeface="Microsoft YaHei" panose="020B0503020204020204" pitchFamily="34" charset="-122"/>
              <a:ea typeface="Microsoft YaHei" panose="020B0503020204020204" pitchFamily="34" charset="-122"/>
            </a:endParaRPr>
          </a:p>
        </p:txBody>
      </p:sp>
      <p:sp>
        <p:nvSpPr>
          <p:cNvPr id="3" name="标题 2">
            <a:extLst>
              <a:ext uri="{FF2B5EF4-FFF2-40B4-BE49-F238E27FC236}">
                <a16:creationId xmlns:a16="http://schemas.microsoft.com/office/drawing/2014/main" id="{7F18FD6D-ED43-463C-8B2A-253DB8BAA41F}"/>
              </a:ext>
            </a:extLst>
          </p:cNvPr>
          <p:cNvSpPr>
            <a:spLocks noGrp="1"/>
          </p:cNvSpPr>
          <p:nvPr>
            <p:ph type="title"/>
          </p:nvPr>
        </p:nvSpPr>
        <p:spPr>
          <a:xfrm>
            <a:off x="2144982" y="459474"/>
            <a:ext cx="7902037" cy="549275"/>
          </a:xfrm>
        </p:spPr>
        <p:txBody>
          <a:bodyPr/>
          <a:lstStyle/>
          <a:p>
            <a:r>
              <a:rPr lang="en-US" altLang="zh-CN" dirty="0"/>
              <a:t>Linux</a:t>
            </a:r>
            <a:r>
              <a:rPr lang="zh-CN" altLang="en-US" dirty="0"/>
              <a:t>下多线程编程（</a:t>
            </a:r>
            <a:r>
              <a:rPr lang="en-US" altLang="zh-CN" dirty="0"/>
              <a:t>C</a:t>
            </a:r>
            <a:r>
              <a:rPr lang="zh-CN" altLang="en-US" dirty="0"/>
              <a:t>语言）</a:t>
            </a:r>
          </a:p>
        </p:txBody>
      </p:sp>
    </p:spTree>
    <p:extLst>
      <p:ext uri="{BB962C8B-B14F-4D97-AF65-F5344CB8AC3E}">
        <p14:creationId xmlns:p14="http://schemas.microsoft.com/office/powerpoint/2010/main" val="1352193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045CF963-0EEE-4B07-A24F-43DA3F01E106}"/>
              </a:ext>
            </a:extLst>
          </p:cNvPr>
          <p:cNvSpPr>
            <a:spLocks noGrp="1" noChangeArrowheads="1"/>
          </p:cNvSpPr>
          <p:nvPr>
            <p:ph type="title"/>
          </p:nvPr>
        </p:nvSpPr>
        <p:spPr>
          <a:xfrm>
            <a:off x="1905000" y="304801"/>
            <a:ext cx="8763000" cy="676275"/>
          </a:xfrm>
        </p:spPr>
        <p:txBody>
          <a:bodyPr/>
          <a:lstStyle/>
          <a:p>
            <a:r>
              <a:rPr lang="zh-CN" altLang="en-US" dirty="0"/>
              <a:t>线程实现浏览器</a:t>
            </a:r>
            <a:endParaRPr lang="en-US" altLang="zh-CN" dirty="0"/>
          </a:p>
        </p:txBody>
      </p:sp>
      <p:sp>
        <p:nvSpPr>
          <p:cNvPr id="179223" name="Rectangle 23">
            <a:extLst>
              <a:ext uri="{FF2B5EF4-FFF2-40B4-BE49-F238E27FC236}">
                <a16:creationId xmlns:a16="http://schemas.microsoft.com/office/drawing/2014/main" id="{FF29B5BF-FBEA-4FDF-97DD-EACF7AEF8A91}"/>
              </a:ext>
            </a:extLst>
          </p:cNvPr>
          <p:cNvSpPr>
            <a:spLocks noChangeArrowheads="1"/>
          </p:cNvSpPr>
          <p:nvPr/>
        </p:nvSpPr>
        <p:spPr bwMode="auto">
          <a:xfrm>
            <a:off x="1752600" y="1143000"/>
            <a:ext cx="8915400" cy="3048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spcBef>
                <a:spcPct val="0"/>
              </a:spcBef>
              <a:buClrTx/>
              <a:buSzTx/>
              <a:buNone/>
              <a:defRPr/>
            </a:pPr>
            <a:r>
              <a:rPr lang="en-US" altLang="zh-CN" sz="2400" dirty="0">
                <a:solidFill>
                  <a:prstClr val="black"/>
                </a:solidFill>
                <a:latin typeface="Microsoft YaHei" panose="020B0503020204020204" pitchFamily="34" charset="-122"/>
                <a:ea typeface="Microsoft YaHei" panose="020B0503020204020204" pitchFamily="34" charset="-122"/>
              </a:rPr>
              <a:t>void </a:t>
            </a:r>
            <a:r>
              <a:rPr lang="en-US" altLang="zh-CN" sz="2400" dirty="0" err="1">
                <a:solidFill>
                  <a:prstClr val="black"/>
                </a:solidFill>
                <a:latin typeface="Microsoft YaHei" panose="020B0503020204020204" pitchFamily="34" charset="-122"/>
                <a:ea typeface="Microsoft YaHei" panose="020B0503020204020204" pitchFamily="34" charset="-122"/>
              </a:rPr>
              <a:t>WebExplorer</a:t>
            </a:r>
            <a:r>
              <a:rPr lang="en-US" altLang="zh-CN" sz="2400" dirty="0">
                <a:solidFill>
                  <a:prstClr val="black"/>
                </a:solidFill>
                <a:latin typeface="Microsoft YaHei" panose="020B0503020204020204" pitchFamily="34" charset="-122"/>
                <a:ea typeface="Microsoft YaHei" panose="020B0503020204020204" pitchFamily="34" charset="-122"/>
              </a:rPr>
              <a:t>(char *URL)</a:t>
            </a:r>
          </a:p>
          <a:p>
            <a:pPr defTabSz="457200">
              <a:buNone/>
              <a:defRPr/>
            </a:pPr>
            <a:r>
              <a:rPr lang="en-US" altLang="zh-CN" sz="2400" dirty="0">
                <a:solidFill>
                  <a:prstClr val="black"/>
                </a:solidFill>
                <a:latin typeface="Microsoft YaHei" panose="020B0503020204020204" pitchFamily="34" charset="-122"/>
                <a:ea typeface="Microsoft YaHei" panose="020B0503020204020204" pitchFamily="34" charset="-122"/>
              </a:rPr>
              <a:t>{</a:t>
            </a:r>
          </a:p>
          <a:p>
            <a:pPr defTabSz="457200">
              <a:buNone/>
              <a:defRPr/>
            </a:pPr>
            <a:r>
              <a:rPr lang="en-US" altLang="zh-CN" sz="2400" dirty="0">
                <a:solidFill>
                  <a:prstClr val="black"/>
                </a:solidFill>
                <a:latin typeface="Microsoft YaHei" panose="020B0503020204020204" pitchFamily="34" charset="-122"/>
                <a:ea typeface="Microsoft YaHei" panose="020B0503020204020204" pitchFamily="34" charset="-122"/>
              </a:rPr>
              <a:t>   </a:t>
            </a:r>
            <a:r>
              <a:rPr lang="en-US" altLang="zh-CN" sz="2400" dirty="0" err="1">
                <a:solidFill>
                  <a:prstClr val="black"/>
                </a:solidFill>
                <a:latin typeface="Microsoft YaHei" panose="020B0503020204020204" pitchFamily="34" charset="-122"/>
                <a:ea typeface="Microsoft YaHei" panose="020B0503020204020204" pitchFamily="34" charset="-122"/>
              </a:rPr>
              <a:t>pthread_t</a:t>
            </a:r>
            <a:r>
              <a:rPr lang="en-US" altLang="zh-CN" sz="2400" dirty="0">
                <a:solidFill>
                  <a:prstClr val="black"/>
                </a:solidFill>
                <a:latin typeface="Microsoft YaHei" panose="020B0503020204020204" pitchFamily="34" charset="-122"/>
                <a:ea typeface="Microsoft YaHei" panose="020B0503020204020204" pitchFamily="34" charset="-122"/>
              </a:rPr>
              <a:t> tid1, tid2, tid3, tid4;</a:t>
            </a:r>
          </a:p>
          <a:p>
            <a:pPr defTabSz="457200">
              <a:buNone/>
              <a:defRPr/>
            </a:pPr>
            <a:r>
              <a:rPr lang="en-US" altLang="zh-CN" sz="2400" dirty="0">
                <a:solidFill>
                  <a:prstClr val="black"/>
                </a:solidFill>
                <a:latin typeface="Microsoft YaHei" panose="020B0503020204020204" pitchFamily="34" charset="-122"/>
                <a:ea typeface="Microsoft YaHei" panose="020B0503020204020204" pitchFamily="34" charset="-122"/>
              </a:rPr>
              <a:t>   </a:t>
            </a:r>
            <a:r>
              <a:rPr lang="en-US" altLang="zh-CN" sz="2400" dirty="0" err="1">
                <a:solidFill>
                  <a:prstClr val="black"/>
                </a:solidFill>
                <a:latin typeface="Microsoft YaHei" panose="020B0503020204020204" pitchFamily="34" charset="-122"/>
                <a:ea typeface="Microsoft YaHei" panose="020B0503020204020204" pitchFamily="34" charset="-122"/>
              </a:rPr>
              <a:t>pthread_attr_t</a:t>
            </a:r>
            <a:r>
              <a:rPr lang="en-US" altLang="zh-CN" sz="2400" dirty="0">
                <a:solidFill>
                  <a:prstClr val="black"/>
                </a:solidFill>
                <a:latin typeface="Microsoft YaHei" panose="020B0503020204020204" pitchFamily="34" charset="-122"/>
                <a:ea typeface="Microsoft YaHei" panose="020B0503020204020204" pitchFamily="34" charset="-122"/>
              </a:rPr>
              <a:t> attr1, attr2, attr3, attr4;</a:t>
            </a:r>
          </a:p>
          <a:p>
            <a:pPr defTabSz="457200">
              <a:buNone/>
              <a:defRPr/>
            </a:pPr>
            <a:r>
              <a:rPr lang="en-US" altLang="zh-CN" sz="2400" dirty="0">
                <a:solidFill>
                  <a:prstClr val="black"/>
                </a:solidFill>
                <a:latin typeface="Microsoft YaHei" panose="020B0503020204020204" pitchFamily="34" charset="-122"/>
                <a:ea typeface="Microsoft YaHei" panose="020B0503020204020204" pitchFamily="34" charset="-122"/>
              </a:rPr>
              <a:t>   </a:t>
            </a:r>
            <a:r>
              <a:rPr lang="en-US" altLang="zh-CN" sz="2400" dirty="0" err="1">
                <a:solidFill>
                  <a:prstClr val="black"/>
                </a:solidFill>
                <a:latin typeface="Microsoft YaHei" panose="020B0503020204020204" pitchFamily="34" charset="-122"/>
                <a:ea typeface="Microsoft YaHei" panose="020B0503020204020204" pitchFamily="34" charset="-122"/>
              </a:rPr>
              <a:t>pthread_attr_init</a:t>
            </a:r>
            <a:r>
              <a:rPr lang="en-US" altLang="zh-CN" sz="2400" dirty="0">
                <a:solidFill>
                  <a:prstClr val="black"/>
                </a:solidFill>
                <a:latin typeface="Microsoft YaHei" panose="020B0503020204020204" pitchFamily="34" charset="-122"/>
                <a:ea typeface="Microsoft YaHei" panose="020B0503020204020204" pitchFamily="34" charset="-122"/>
              </a:rPr>
              <a:t>(&amp;attr1); ...</a:t>
            </a:r>
          </a:p>
          <a:p>
            <a:pPr defTabSz="457200">
              <a:buNone/>
              <a:defRPr/>
            </a:pPr>
            <a:r>
              <a:rPr lang="en-US" altLang="zh-CN" sz="2400" dirty="0">
                <a:solidFill>
                  <a:prstClr val="black"/>
                </a:solidFill>
                <a:latin typeface="Microsoft YaHei" panose="020B0503020204020204" pitchFamily="34" charset="-122"/>
                <a:ea typeface="Microsoft YaHei" panose="020B0503020204020204" pitchFamily="34" charset="-122"/>
              </a:rPr>
              <a:t>   </a:t>
            </a:r>
            <a:r>
              <a:rPr lang="en-US" altLang="zh-CN" sz="2400" dirty="0" err="1">
                <a:solidFill>
                  <a:srgbClr val="FF0000"/>
                </a:solidFill>
                <a:latin typeface="Microsoft YaHei" panose="020B0503020204020204" pitchFamily="34" charset="-122"/>
                <a:ea typeface="Microsoft YaHei" panose="020B0503020204020204" pitchFamily="34" charset="-122"/>
              </a:rPr>
              <a:t>pthread_create</a:t>
            </a:r>
            <a:r>
              <a:rPr lang="en-US" altLang="zh-CN" sz="2400" dirty="0">
                <a:solidFill>
                  <a:srgbClr val="FF0000"/>
                </a:solidFill>
                <a:latin typeface="Microsoft YaHei" panose="020B0503020204020204" pitchFamily="34" charset="-122"/>
                <a:ea typeface="Microsoft YaHei" panose="020B0503020204020204" pitchFamily="34" charset="-122"/>
              </a:rPr>
              <a:t>(&amp;tid1,&amp;attr1,GetData,URL);</a:t>
            </a:r>
          </a:p>
          <a:p>
            <a:pPr defTabSz="457200">
              <a:buNone/>
              <a:defRPr/>
            </a:pPr>
            <a:r>
              <a:rPr lang="en-US" altLang="zh-CN" sz="2400" dirty="0">
                <a:solidFill>
                  <a:prstClr val="black"/>
                </a:solidFill>
                <a:latin typeface="Microsoft YaHei" panose="020B0503020204020204" pitchFamily="34" charset="-122"/>
                <a:ea typeface="Microsoft YaHei" panose="020B0503020204020204" pitchFamily="34" charset="-122"/>
              </a:rPr>
              <a:t>    ...</a:t>
            </a:r>
          </a:p>
          <a:p>
            <a:pPr defTabSz="457200">
              <a:buNone/>
              <a:defRPr/>
            </a:pPr>
            <a:r>
              <a:rPr lang="en-US" altLang="zh-CN" sz="2400" dirty="0">
                <a:solidFill>
                  <a:prstClr val="black"/>
                </a:solidFill>
                <a:latin typeface="Microsoft YaHei" panose="020B0503020204020204" pitchFamily="34" charset="-122"/>
                <a:ea typeface="Microsoft YaHei" panose="020B0503020204020204" pitchFamily="34" charset="-122"/>
              </a:rPr>
              <a:t>}</a:t>
            </a:r>
          </a:p>
        </p:txBody>
      </p:sp>
      <p:sp>
        <p:nvSpPr>
          <p:cNvPr id="179224" name="Rectangle 24">
            <a:extLst>
              <a:ext uri="{FF2B5EF4-FFF2-40B4-BE49-F238E27FC236}">
                <a16:creationId xmlns:a16="http://schemas.microsoft.com/office/drawing/2014/main" id="{5C7F714F-921A-4A91-AECB-1B16C27FFBFD}"/>
              </a:ext>
            </a:extLst>
          </p:cNvPr>
          <p:cNvSpPr>
            <a:spLocks noChangeArrowheads="1"/>
          </p:cNvSpPr>
          <p:nvPr/>
        </p:nvSpPr>
        <p:spPr bwMode="auto">
          <a:xfrm>
            <a:off x="1752600" y="4572000"/>
            <a:ext cx="8915400" cy="1981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buNone/>
              <a:defRPr/>
            </a:pPr>
            <a:r>
              <a:rPr lang="en-US" altLang="zh-CN" sz="2400" dirty="0">
                <a:solidFill>
                  <a:prstClr val="black"/>
                </a:solidFill>
                <a:latin typeface="Microsoft YaHei" panose="020B0503020204020204" pitchFamily="34" charset="-122"/>
                <a:ea typeface="Microsoft YaHei" panose="020B0503020204020204" pitchFamily="34" charset="-122"/>
              </a:rPr>
              <a:t>void </a:t>
            </a:r>
            <a:r>
              <a:rPr lang="en-US" altLang="zh-CN" sz="2400" dirty="0" err="1">
                <a:solidFill>
                  <a:prstClr val="black"/>
                </a:solidFill>
                <a:latin typeface="Microsoft YaHei" panose="020B0503020204020204" pitchFamily="34" charset="-122"/>
                <a:ea typeface="Microsoft YaHei" panose="020B0503020204020204" pitchFamily="34" charset="-122"/>
              </a:rPr>
              <a:t>GetData</a:t>
            </a:r>
            <a:r>
              <a:rPr lang="en-US" altLang="zh-CN" sz="2400" dirty="0">
                <a:solidFill>
                  <a:prstClr val="black"/>
                </a:solidFill>
                <a:latin typeface="Microsoft YaHei" panose="020B0503020204020204" pitchFamily="34" charset="-122"/>
                <a:ea typeface="Microsoft YaHei" panose="020B0503020204020204" pitchFamily="34" charset="-122"/>
              </a:rPr>
              <a:t>(char *URL){...};</a:t>
            </a:r>
          </a:p>
          <a:p>
            <a:pPr defTabSz="457200">
              <a:buNone/>
              <a:defRPr/>
            </a:pPr>
            <a:r>
              <a:rPr lang="en-US" altLang="zh-CN" sz="2400" dirty="0">
                <a:solidFill>
                  <a:prstClr val="black"/>
                </a:solidFill>
                <a:latin typeface="Microsoft YaHei" panose="020B0503020204020204" pitchFamily="34" charset="-122"/>
                <a:ea typeface="Microsoft YaHei" panose="020B0503020204020204" pitchFamily="34" charset="-122"/>
              </a:rPr>
              <a:t>void </a:t>
            </a:r>
            <a:r>
              <a:rPr lang="en-US" altLang="zh-CN" sz="2400" dirty="0" err="1">
                <a:solidFill>
                  <a:prstClr val="black"/>
                </a:solidFill>
                <a:latin typeface="Microsoft YaHei" panose="020B0503020204020204" pitchFamily="34" charset="-122"/>
                <a:ea typeface="Microsoft YaHei" panose="020B0503020204020204" pitchFamily="34" charset="-122"/>
              </a:rPr>
              <a:t>ShowText</a:t>
            </a:r>
            <a:r>
              <a:rPr lang="en-US" altLang="zh-CN" sz="2400" dirty="0">
                <a:solidFill>
                  <a:prstClr val="black"/>
                </a:solidFill>
                <a:latin typeface="Microsoft YaHei" panose="020B0503020204020204" pitchFamily="34" charset="-122"/>
                <a:ea typeface="Microsoft YaHei" panose="020B0503020204020204" pitchFamily="34" charset="-122"/>
              </a:rPr>
              <a:t>(){...};</a:t>
            </a:r>
          </a:p>
          <a:p>
            <a:pPr defTabSz="457200">
              <a:buNone/>
              <a:defRPr/>
            </a:pPr>
            <a:r>
              <a:rPr lang="en-US" altLang="zh-CN" sz="2400" dirty="0">
                <a:solidFill>
                  <a:prstClr val="black"/>
                </a:solidFill>
                <a:latin typeface="Microsoft YaHei" panose="020B0503020204020204" pitchFamily="34" charset="-122"/>
                <a:ea typeface="Microsoft YaHei" panose="020B0503020204020204" pitchFamily="34" charset="-122"/>
              </a:rPr>
              <a:t>void </a:t>
            </a:r>
            <a:r>
              <a:rPr lang="en-US" altLang="zh-CN" sz="2400" dirty="0" err="1">
                <a:solidFill>
                  <a:prstClr val="black"/>
                </a:solidFill>
                <a:latin typeface="Microsoft YaHei" panose="020B0503020204020204" pitchFamily="34" charset="-122"/>
                <a:ea typeface="Microsoft YaHei" panose="020B0503020204020204" pitchFamily="34" charset="-122"/>
              </a:rPr>
              <a:t>ProcessImage</a:t>
            </a:r>
            <a:r>
              <a:rPr lang="en-US" altLang="zh-CN" sz="2400" dirty="0">
                <a:solidFill>
                  <a:prstClr val="black"/>
                </a:solidFill>
                <a:latin typeface="Microsoft YaHei" panose="020B0503020204020204" pitchFamily="34" charset="-122"/>
                <a:ea typeface="Microsoft YaHei" panose="020B0503020204020204" pitchFamily="34" charset="-122"/>
              </a:rPr>
              <a:t>(){...};</a:t>
            </a:r>
          </a:p>
          <a:p>
            <a:pPr defTabSz="457200">
              <a:buNone/>
              <a:defRPr/>
            </a:pPr>
            <a:r>
              <a:rPr lang="en-US" altLang="zh-CN" sz="2400" dirty="0">
                <a:solidFill>
                  <a:prstClr val="black"/>
                </a:solidFill>
                <a:latin typeface="Microsoft YaHei" panose="020B0503020204020204" pitchFamily="34" charset="-122"/>
                <a:ea typeface="Microsoft YaHei" panose="020B0503020204020204" pitchFamily="34" charset="-122"/>
              </a:rPr>
              <a:t>void </a:t>
            </a:r>
            <a:r>
              <a:rPr lang="en-US" altLang="zh-CN" sz="2400" dirty="0" err="1">
                <a:solidFill>
                  <a:prstClr val="black"/>
                </a:solidFill>
                <a:latin typeface="Microsoft YaHei" panose="020B0503020204020204" pitchFamily="34" charset="-122"/>
                <a:ea typeface="Microsoft YaHei" panose="020B0503020204020204" pitchFamily="34" charset="-122"/>
              </a:rPr>
              <a:t>ShowImage</a:t>
            </a:r>
            <a:r>
              <a:rPr lang="en-US" altLang="zh-CN" sz="2400" dirty="0">
                <a:solidFill>
                  <a:prstClr val="black"/>
                </a:solidFill>
                <a:latin typeface="Microsoft YaHei" panose="020B0503020204020204" pitchFamily="34" charset="-122"/>
                <a:ea typeface="Microsoft YaHei" panose="020B0503020204020204" pitchFamily="34" charset="-122"/>
              </a:rPr>
              <a:t>(){...};</a:t>
            </a:r>
          </a:p>
        </p:txBody>
      </p:sp>
      <p:grpSp>
        <p:nvGrpSpPr>
          <p:cNvPr id="4" name="组合 3">
            <a:extLst>
              <a:ext uri="{FF2B5EF4-FFF2-40B4-BE49-F238E27FC236}">
                <a16:creationId xmlns:a16="http://schemas.microsoft.com/office/drawing/2014/main" id="{020BD498-E454-44C6-B201-1AD45DDC8432}"/>
              </a:ext>
            </a:extLst>
          </p:cNvPr>
          <p:cNvGrpSpPr/>
          <p:nvPr/>
        </p:nvGrpSpPr>
        <p:grpSpPr>
          <a:xfrm>
            <a:off x="1905001" y="2057470"/>
            <a:ext cx="8196943" cy="2057330"/>
            <a:chOff x="789379" y="2133670"/>
            <a:chExt cx="7565242" cy="1948473"/>
          </a:xfrm>
        </p:grpSpPr>
        <p:pic>
          <p:nvPicPr>
            <p:cNvPr id="2" name="图片 1">
              <a:extLst>
                <a:ext uri="{FF2B5EF4-FFF2-40B4-BE49-F238E27FC236}">
                  <a16:creationId xmlns:a16="http://schemas.microsoft.com/office/drawing/2014/main" id="{6F4BC4A3-086F-4EBE-8325-EA93BEB4A0F9}"/>
                </a:ext>
              </a:extLst>
            </p:cNvPr>
            <p:cNvPicPr>
              <a:picLocks noChangeAspect="1"/>
            </p:cNvPicPr>
            <p:nvPr/>
          </p:nvPicPr>
          <p:blipFill>
            <a:blip r:embed="rId3"/>
            <a:stretch>
              <a:fillRect/>
            </a:stretch>
          </p:blipFill>
          <p:spPr>
            <a:xfrm>
              <a:off x="789379" y="2133670"/>
              <a:ext cx="7565242" cy="1948473"/>
            </a:xfrm>
            <a:prstGeom prst="rect">
              <a:avLst/>
            </a:prstGeom>
          </p:spPr>
        </p:pic>
        <p:sp>
          <p:nvSpPr>
            <p:cNvPr id="3" name="文本框 2">
              <a:extLst>
                <a:ext uri="{FF2B5EF4-FFF2-40B4-BE49-F238E27FC236}">
                  <a16:creationId xmlns:a16="http://schemas.microsoft.com/office/drawing/2014/main" id="{F5DB83B3-AF96-4E1C-915C-66E6B6110690}"/>
                </a:ext>
              </a:extLst>
            </p:cNvPr>
            <p:cNvSpPr txBox="1"/>
            <p:nvPr/>
          </p:nvSpPr>
          <p:spPr>
            <a:xfrm>
              <a:off x="3102429" y="2275115"/>
              <a:ext cx="653142" cy="349790"/>
            </a:xfrm>
            <a:prstGeom prst="rect">
              <a:avLst/>
            </a:prstGeom>
            <a:solidFill>
              <a:schemeClr val="bg1"/>
            </a:solidFill>
          </p:spPr>
          <p:txBody>
            <a:bodyPr wrap="square" rtlCol="0">
              <a:spAutoFit/>
            </a:bodyPr>
            <a:lstStyle/>
            <a:p>
              <a:pPr defTabSz="457200">
                <a:defRPr/>
              </a:pPr>
              <a:r>
                <a:rPr lang="en-US" altLang="zh-CN" dirty="0">
                  <a:solidFill>
                    <a:srgbClr val="002060"/>
                  </a:solidFill>
                  <a:latin typeface="Microsoft YaHei" panose="020B0503020204020204" pitchFamily="34" charset="-122"/>
                  <a:ea typeface="Microsoft YaHei" panose="020B0503020204020204" pitchFamily="34" charset="-122"/>
                </a:rPr>
                <a:t>URL</a:t>
              </a:r>
              <a:endParaRPr lang="zh-CN" altLang="en-US" dirty="0">
                <a:solidFill>
                  <a:srgbClr val="002060"/>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1400067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9223"/>
                                        </p:tgtEl>
                                        <p:attrNameLst>
                                          <p:attrName>style.visibility</p:attrName>
                                        </p:attrNameLst>
                                      </p:cBhvr>
                                      <p:to>
                                        <p:strVal val="visible"/>
                                      </p:to>
                                    </p:set>
                                    <p:animEffect transition="in" filter="dissolve">
                                      <p:cBhvr>
                                        <p:cTn id="7" dur="500"/>
                                        <p:tgtEl>
                                          <p:spTgt spid="1792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9224"/>
                                        </p:tgtEl>
                                        <p:attrNameLst>
                                          <p:attrName>style.visibility</p:attrName>
                                        </p:attrNameLst>
                                      </p:cBhvr>
                                      <p:to>
                                        <p:strVal val="visible"/>
                                      </p:to>
                                    </p:set>
                                    <p:animEffect transition="in" filter="dissolve">
                                      <p:cBhvr>
                                        <p:cTn id="12" dur="500"/>
                                        <p:tgtEl>
                                          <p:spTgt spid="1792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23" grpId="0"/>
      <p:bldP spid="179224"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3">
            <a:extLst>
              <a:ext uri="{FF2B5EF4-FFF2-40B4-BE49-F238E27FC236}">
                <a16:creationId xmlns:a16="http://schemas.microsoft.com/office/drawing/2014/main" id="{839C252E-E5C1-41D3-9130-A403BDC8BCE7}"/>
              </a:ext>
            </a:extLst>
          </p:cNvPr>
          <p:cNvSpPr>
            <a:spLocks noGrp="1" noChangeArrowheads="1"/>
          </p:cNvSpPr>
          <p:nvPr>
            <p:ph idx="1"/>
          </p:nvPr>
        </p:nvSpPr>
        <p:spPr>
          <a:xfrm>
            <a:off x="2153945" y="1164343"/>
            <a:ext cx="8431822" cy="5157643"/>
          </a:xfrm>
        </p:spPr>
        <p:txBody>
          <a:bodyPr/>
          <a:lstStyle/>
          <a:p>
            <a:pPr>
              <a:lnSpc>
                <a:spcPct val="120000"/>
              </a:lnSpc>
              <a:spcBef>
                <a:spcPts val="0"/>
              </a:spcBef>
              <a:buNone/>
              <a:defRPr/>
            </a:pPr>
            <a:r>
              <a:rPr lang="en-US" altLang="zh-CN" sz="2000" dirty="0">
                <a:latin typeface="Microsoft YaHei" panose="020B0503020204020204" pitchFamily="34" charset="-122"/>
                <a:ea typeface="Microsoft YaHei" panose="020B0503020204020204" pitchFamily="34" charset="-122"/>
              </a:rPr>
              <a:t>void *</a:t>
            </a:r>
            <a:r>
              <a:rPr lang="en-US" altLang="zh-CN" sz="2000" dirty="0" err="1">
                <a:latin typeface="Microsoft YaHei" panose="020B0503020204020204" pitchFamily="34" charset="-122"/>
                <a:ea typeface="Microsoft YaHei" panose="020B0503020204020204" pitchFamily="34" charset="-122"/>
              </a:rPr>
              <a:t>childthread</a:t>
            </a:r>
            <a:r>
              <a:rPr lang="en-US" altLang="zh-CN" sz="2000" dirty="0">
                <a:latin typeface="Microsoft YaHei" panose="020B0503020204020204" pitchFamily="34" charset="-122"/>
                <a:ea typeface="Microsoft YaHei" panose="020B0503020204020204" pitchFamily="34" charset="-122"/>
              </a:rPr>
              <a:t>(void){</a:t>
            </a:r>
          </a:p>
          <a:p>
            <a:pPr lvl="1">
              <a:lnSpc>
                <a:spcPct val="120000"/>
              </a:lnSpc>
              <a:spcBef>
                <a:spcPts val="0"/>
              </a:spcBef>
              <a:buNone/>
              <a:defRPr/>
            </a:pPr>
            <a:r>
              <a:rPr lang="en-US" altLang="zh-CN" sz="2000" b="0" dirty="0" err="1">
                <a:latin typeface="Microsoft YaHei" panose="020B0503020204020204" pitchFamily="34" charset="-122"/>
                <a:ea typeface="Microsoft YaHei" panose="020B0503020204020204" pitchFamily="34" charset="-122"/>
              </a:rPr>
              <a:t>int</a:t>
            </a:r>
            <a:r>
              <a:rPr lang="en-US" altLang="zh-CN" sz="2000" b="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i</a:t>
            </a:r>
            <a:r>
              <a:rPr lang="en-US" altLang="zh-CN" sz="2000" b="0" dirty="0">
                <a:latin typeface="Microsoft YaHei" panose="020B0503020204020204" pitchFamily="34" charset="-122"/>
                <a:ea typeface="Microsoft YaHei" panose="020B0503020204020204" pitchFamily="34" charset="-122"/>
              </a:rPr>
              <a:t>;</a:t>
            </a:r>
          </a:p>
          <a:p>
            <a:pPr lvl="1">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for(</a:t>
            </a:r>
            <a:r>
              <a:rPr lang="en-US" altLang="zh-CN" sz="2000" b="0" dirty="0" err="1">
                <a:latin typeface="Microsoft YaHei" panose="020B0503020204020204" pitchFamily="34" charset="-122"/>
                <a:ea typeface="Microsoft YaHei" panose="020B0503020204020204" pitchFamily="34" charset="-122"/>
              </a:rPr>
              <a:t>i</a:t>
            </a:r>
            <a:r>
              <a:rPr lang="en-US" altLang="zh-CN" sz="2000" b="0" dirty="0">
                <a:latin typeface="Microsoft YaHei" panose="020B0503020204020204" pitchFamily="34" charset="-122"/>
                <a:ea typeface="Microsoft YaHei" panose="020B0503020204020204" pitchFamily="34" charset="-122"/>
              </a:rPr>
              <a:t>=0;i&lt;10;i++){</a:t>
            </a:r>
          </a:p>
          <a:p>
            <a:pPr lvl="1">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printf</a:t>
            </a:r>
            <a:r>
              <a:rPr lang="en-US" altLang="zh-CN" sz="2000" b="0" dirty="0">
                <a:latin typeface="Microsoft YaHei" panose="020B0503020204020204" pitchFamily="34" charset="-122"/>
                <a:ea typeface="Microsoft YaHei" panose="020B0503020204020204" pitchFamily="34" charset="-122"/>
              </a:rPr>
              <a:t>(“</a:t>
            </a:r>
            <a:r>
              <a:rPr lang="en-US" altLang="zh-CN" sz="2000" b="0" dirty="0" err="1">
                <a:latin typeface="Microsoft YaHei" panose="020B0503020204020204" pitchFamily="34" charset="-122"/>
                <a:ea typeface="Microsoft YaHei" panose="020B0503020204020204" pitchFamily="34" charset="-122"/>
              </a:rPr>
              <a:t>childthread</a:t>
            </a:r>
            <a:r>
              <a:rPr lang="en-US" altLang="zh-CN" sz="2000" b="0" dirty="0">
                <a:latin typeface="Microsoft YaHei" panose="020B0503020204020204" pitchFamily="34" charset="-122"/>
                <a:ea typeface="Microsoft YaHei" panose="020B0503020204020204" pitchFamily="34" charset="-122"/>
              </a:rPr>
              <a:t> message\n”);</a:t>
            </a:r>
          </a:p>
          <a:p>
            <a:pPr lvl="1">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sleep(3);</a:t>
            </a:r>
          </a:p>
          <a:p>
            <a:pPr lvl="1">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a:t>
            </a:r>
          </a:p>
          <a:p>
            <a:pPr lvl="1" indent="-334963">
              <a:lnSpc>
                <a:spcPct val="120000"/>
              </a:lnSpc>
              <a:spcBef>
                <a:spcPts val="0"/>
              </a:spcBef>
              <a:buNone/>
              <a:defRPr/>
            </a:pPr>
            <a:r>
              <a:rPr lang="en-US" altLang="zh-CN" sz="2000" dirty="0">
                <a:latin typeface="Microsoft YaHei" panose="020B0503020204020204" pitchFamily="34" charset="-122"/>
                <a:ea typeface="Microsoft YaHei" panose="020B0503020204020204" pitchFamily="34" charset="-122"/>
              </a:rPr>
              <a:t>}</a:t>
            </a:r>
          </a:p>
          <a:p>
            <a:pPr>
              <a:lnSpc>
                <a:spcPct val="120000"/>
              </a:lnSpc>
              <a:spcBef>
                <a:spcPts val="0"/>
              </a:spcBef>
              <a:buNone/>
              <a:defRPr/>
            </a:pPr>
            <a:r>
              <a:rPr lang="en-US" altLang="zh-CN" sz="2000" dirty="0" err="1">
                <a:latin typeface="Microsoft YaHei" panose="020B0503020204020204" pitchFamily="34" charset="-122"/>
                <a:ea typeface="Microsoft YaHei" panose="020B0503020204020204" pitchFamily="34" charset="-122"/>
              </a:rPr>
              <a:t>int</a:t>
            </a:r>
            <a:r>
              <a:rPr lang="en-US" altLang="zh-CN" sz="2000" dirty="0">
                <a:latin typeface="Microsoft YaHei" panose="020B0503020204020204" pitchFamily="34" charset="-122"/>
                <a:ea typeface="Microsoft YaHei" panose="020B0503020204020204" pitchFamily="34" charset="-122"/>
              </a:rPr>
              <a:t> main(){</a:t>
            </a:r>
          </a:p>
          <a:p>
            <a:pPr>
              <a:lnSpc>
                <a:spcPct val="120000"/>
              </a:lnSpc>
              <a:spcBef>
                <a:spcPts val="0"/>
              </a:spcBef>
              <a:buNone/>
              <a:defRPr/>
            </a:pPr>
            <a:r>
              <a:rPr lang="en-US" altLang="zh-CN" sz="200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pthread_t</a:t>
            </a:r>
            <a:r>
              <a:rPr lang="en-US" altLang="zh-CN" sz="2000" b="0" dirty="0">
                <a:latin typeface="Microsoft YaHei" panose="020B0503020204020204" pitchFamily="34" charset="-122"/>
                <a:ea typeface="Microsoft YaHei" panose="020B0503020204020204" pitchFamily="34" charset="-122"/>
              </a:rPr>
              <a:t> </a:t>
            </a:r>
            <a:r>
              <a:rPr lang="zh-CN" altLang="en-US" sz="2000" b="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tid</a:t>
            </a:r>
            <a:r>
              <a:rPr lang="en-US" altLang="zh-CN" sz="2000" b="0" dirty="0">
                <a:latin typeface="Microsoft YaHei" panose="020B0503020204020204" pitchFamily="34" charset="-122"/>
                <a:ea typeface="Microsoft YaHei" panose="020B0503020204020204" pitchFamily="34" charset="-122"/>
              </a:rPr>
              <a:t>;</a:t>
            </a:r>
          </a:p>
          <a:p>
            <a:pPr>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printf</a:t>
            </a:r>
            <a:r>
              <a:rPr lang="en-US" altLang="zh-CN" sz="2000" b="0" dirty="0">
                <a:latin typeface="Microsoft YaHei" panose="020B0503020204020204" pitchFamily="34" charset="-122"/>
                <a:ea typeface="Microsoft YaHei" panose="020B0503020204020204" pitchFamily="34" charset="-122"/>
              </a:rPr>
              <a:t>(“create </a:t>
            </a:r>
            <a:r>
              <a:rPr lang="en-US" altLang="zh-CN" sz="2000" b="0" dirty="0" err="1">
                <a:latin typeface="Microsoft YaHei" panose="020B0503020204020204" pitchFamily="34" charset="-122"/>
                <a:ea typeface="Microsoft YaHei" panose="020B0503020204020204" pitchFamily="34" charset="-122"/>
              </a:rPr>
              <a:t>childthread</a:t>
            </a:r>
            <a:r>
              <a:rPr lang="en-US" altLang="zh-CN" sz="2000" b="0" dirty="0">
                <a:latin typeface="Microsoft YaHei" panose="020B0503020204020204" pitchFamily="34" charset="-122"/>
                <a:ea typeface="Microsoft YaHei" panose="020B0503020204020204" pitchFamily="34" charset="-122"/>
              </a:rPr>
              <a:t>\n”); </a:t>
            </a:r>
          </a:p>
          <a:p>
            <a:pPr>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pthread_create</a:t>
            </a:r>
            <a:r>
              <a:rPr lang="en-US" altLang="zh-CN" sz="2000" b="0" dirty="0">
                <a:latin typeface="Microsoft YaHei" panose="020B0503020204020204" pitchFamily="34" charset="-122"/>
                <a:ea typeface="Microsoft YaHei" panose="020B0503020204020204" pitchFamily="34" charset="-122"/>
              </a:rPr>
              <a:t>(&amp;</a:t>
            </a:r>
            <a:r>
              <a:rPr lang="en-US" altLang="zh-CN" sz="2000" b="0" dirty="0" err="1">
                <a:latin typeface="Microsoft YaHei" panose="020B0503020204020204" pitchFamily="34" charset="-122"/>
                <a:ea typeface="Microsoft YaHei" panose="020B0503020204020204" pitchFamily="34" charset="-122"/>
              </a:rPr>
              <a:t>tid</a:t>
            </a:r>
            <a:r>
              <a:rPr lang="en-US" altLang="zh-CN" sz="2000" b="0" dirty="0">
                <a:latin typeface="Microsoft YaHei" panose="020B0503020204020204" pitchFamily="34" charset="-122"/>
                <a:ea typeface="Microsoft YaHei" panose="020B0503020204020204" pitchFamily="34" charset="-122"/>
              </a:rPr>
              <a:t>,</a:t>
            </a:r>
            <a:r>
              <a:rPr lang="zh-CN" altLang="en-US" sz="2000" b="0" dirty="0">
                <a:latin typeface="Microsoft YaHei" panose="020B0503020204020204" pitchFamily="34" charset="-122"/>
                <a:ea typeface="Microsoft YaHei" panose="020B0503020204020204" pitchFamily="34" charset="-122"/>
              </a:rPr>
              <a:t> </a:t>
            </a:r>
            <a:r>
              <a:rPr lang="en-US" altLang="zh-CN" sz="2000" b="0" dirty="0">
                <a:latin typeface="Microsoft YaHei" panose="020B0503020204020204" pitchFamily="34" charset="-122"/>
                <a:ea typeface="Microsoft YaHei" panose="020B0503020204020204" pitchFamily="34" charset="-122"/>
              </a:rPr>
              <a:t>NULL,</a:t>
            </a:r>
            <a:r>
              <a:rPr lang="zh-CN" altLang="en-US" sz="2000" b="0" dirty="0">
                <a:latin typeface="Microsoft YaHei" panose="020B0503020204020204" pitchFamily="34" charset="-122"/>
                <a:ea typeface="Microsoft YaHei" panose="020B0503020204020204" pitchFamily="34" charset="-122"/>
              </a:rPr>
              <a:t> </a:t>
            </a:r>
            <a:r>
              <a:rPr lang="en-US" altLang="zh-CN" sz="2000" b="0" dirty="0">
                <a:latin typeface="Microsoft YaHei" panose="020B0503020204020204" pitchFamily="34" charset="-122"/>
                <a:ea typeface="Microsoft YaHei" panose="020B0503020204020204" pitchFamily="34" charset="-122"/>
              </a:rPr>
              <a:t>(void *) </a:t>
            </a:r>
            <a:r>
              <a:rPr lang="en-US" altLang="zh-CN" sz="2000" b="0" dirty="0" err="1">
                <a:latin typeface="Microsoft YaHei" panose="020B0503020204020204" pitchFamily="34" charset="-122"/>
                <a:ea typeface="Microsoft YaHei" panose="020B0503020204020204" pitchFamily="34" charset="-122"/>
              </a:rPr>
              <a:t>childthread</a:t>
            </a:r>
            <a:r>
              <a:rPr lang="en-US" altLang="zh-CN" sz="2000" b="0" dirty="0">
                <a:latin typeface="Microsoft YaHei" panose="020B0503020204020204" pitchFamily="34" charset="-122"/>
                <a:ea typeface="Microsoft YaHei" panose="020B0503020204020204" pitchFamily="34" charset="-122"/>
              </a:rPr>
              <a:t>,</a:t>
            </a:r>
            <a:r>
              <a:rPr lang="zh-CN" altLang="en-US" sz="2000" b="0" dirty="0">
                <a:latin typeface="Microsoft YaHei" panose="020B0503020204020204" pitchFamily="34" charset="-122"/>
                <a:ea typeface="Microsoft YaHei" panose="020B0503020204020204" pitchFamily="34" charset="-122"/>
              </a:rPr>
              <a:t> </a:t>
            </a:r>
            <a:r>
              <a:rPr lang="en-US" altLang="zh-CN" sz="2000" b="0" dirty="0">
                <a:latin typeface="Microsoft YaHei" panose="020B0503020204020204" pitchFamily="34" charset="-122"/>
                <a:ea typeface="Microsoft YaHei" panose="020B0503020204020204" pitchFamily="34" charset="-122"/>
              </a:rPr>
              <a:t>NULL);</a:t>
            </a:r>
          </a:p>
          <a:p>
            <a:pPr>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sleep(3);</a:t>
            </a:r>
          </a:p>
          <a:p>
            <a:pPr>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printf</a:t>
            </a:r>
            <a:r>
              <a:rPr lang="en-US" altLang="zh-CN" sz="2000" b="0" dirty="0">
                <a:latin typeface="Microsoft YaHei" panose="020B0503020204020204" pitchFamily="34" charset="-122"/>
                <a:ea typeface="Microsoft YaHei" panose="020B0503020204020204" pitchFamily="34" charset="-122"/>
              </a:rPr>
              <a:t>(“process exit\n”);</a:t>
            </a:r>
          </a:p>
          <a:p>
            <a:pPr>
              <a:lnSpc>
                <a:spcPct val="120000"/>
              </a:lnSpc>
              <a:spcBef>
                <a:spcPts val="0"/>
              </a:spcBef>
              <a:buNone/>
              <a:defRPr/>
            </a:pPr>
            <a:r>
              <a:rPr lang="en-US" altLang="zh-CN" sz="20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704514" name="Rectangle 2">
            <a:extLst>
              <a:ext uri="{FF2B5EF4-FFF2-40B4-BE49-F238E27FC236}">
                <a16:creationId xmlns:a16="http://schemas.microsoft.com/office/drawing/2014/main" id="{9A0BF16A-D1BA-4333-8A55-8C4EF44FFE44}"/>
              </a:ext>
            </a:extLst>
          </p:cNvPr>
          <p:cNvSpPr>
            <a:spLocks noGrp="1" noChangeArrowheads="1"/>
          </p:cNvSpPr>
          <p:nvPr>
            <p:ph type="title"/>
          </p:nvPr>
        </p:nvSpPr>
        <p:spPr/>
        <p:txBody>
          <a:bodyPr/>
          <a:lstStyle/>
          <a:p>
            <a:pPr>
              <a:defRPr/>
            </a:pPr>
            <a:r>
              <a:rPr lang="zh-CN" altLang="en-US" dirty="0"/>
              <a:t>创建子线程代码示例</a:t>
            </a:r>
          </a:p>
        </p:txBody>
      </p:sp>
      <p:sp>
        <p:nvSpPr>
          <p:cNvPr id="164866" name="灯片编号占位符 5">
            <a:extLst>
              <a:ext uri="{FF2B5EF4-FFF2-40B4-BE49-F238E27FC236}">
                <a16:creationId xmlns:a16="http://schemas.microsoft.com/office/drawing/2014/main" id="{DB6114F3-2B44-4D43-BF00-DBD476B5A888}"/>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latin typeface="Microsoft YaHei" panose="020B0503020204020204" pitchFamily="34" charset="-122"/>
                <a:ea typeface="Microsoft YaHei" panose="020B0503020204020204" pitchFamily="34" charset="-122"/>
              </a:rPr>
              <a:pPr>
                <a:spcBef>
                  <a:spcPct val="0"/>
                </a:spcBef>
                <a:buFont typeface="Arial" panose="020B0604020202020204" pitchFamily="34" charset="0"/>
                <a:buNone/>
              </a:pPr>
              <a:t>165</a:t>
            </a:fld>
            <a:endParaRPr lang="en-US" altLang="zh-CN">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3669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3">
            <a:extLst>
              <a:ext uri="{FF2B5EF4-FFF2-40B4-BE49-F238E27FC236}">
                <a16:creationId xmlns:a16="http://schemas.microsoft.com/office/drawing/2014/main" id="{24F58759-C346-4B7F-9678-DFDEAF1EDCAC}"/>
              </a:ext>
            </a:extLst>
          </p:cNvPr>
          <p:cNvSpPr>
            <a:spLocks noGrp="1" noChangeArrowheads="1"/>
          </p:cNvSpPr>
          <p:nvPr>
            <p:ph idx="1"/>
          </p:nvPr>
        </p:nvSpPr>
        <p:spPr/>
        <p:txBody>
          <a:bodyPr/>
          <a:lstStyle/>
          <a:p>
            <a:pPr>
              <a:lnSpc>
                <a:spcPct val="130000"/>
              </a:lnSpc>
            </a:pPr>
            <a:r>
              <a:rPr lang="zh-CN" altLang="en-US" sz="2800" dirty="0">
                <a:latin typeface="Microsoft YaHei" panose="020B0503020204020204" pitchFamily="34" charset="-122"/>
                <a:ea typeface="Microsoft YaHei" panose="020B0503020204020204" pitchFamily="34" charset="-122"/>
              </a:rPr>
              <a:t>线程的三种正常终止方式</a:t>
            </a:r>
          </a:p>
          <a:p>
            <a:pPr lvl="2">
              <a:lnSpc>
                <a:spcPct val="130000"/>
              </a:lnSpc>
            </a:pPr>
            <a:r>
              <a:rPr lang="zh-CN" altLang="en-US" sz="2400" dirty="0">
                <a:latin typeface="Microsoft YaHei" panose="020B0503020204020204" pitchFamily="34" charset="-122"/>
                <a:ea typeface="Microsoft YaHei" panose="020B0503020204020204" pitchFamily="34" charset="-122"/>
              </a:rPr>
              <a:t>线程从启动线程函数中返回，函数返回值作为线程的退出码 </a:t>
            </a:r>
            <a:r>
              <a:rPr lang="en-US" altLang="zh-CN" sz="2400" dirty="0">
                <a:solidFill>
                  <a:srgbClr val="FF0000"/>
                </a:solidFill>
                <a:latin typeface="Microsoft YaHei" panose="020B0503020204020204" pitchFamily="34" charset="-122"/>
                <a:ea typeface="Microsoft YaHei" panose="020B0503020204020204" pitchFamily="34" charset="-122"/>
              </a:rPr>
              <a:t>return( )</a:t>
            </a:r>
            <a:endParaRPr lang="zh-CN" altLang="en-US" sz="2400" dirty="0">
              <a:solidFill>
                <a:srgbClr val="FF0000"/>
              </a:solidFill>
              <a:latin typeface="Microsoft YaHei" panose="020B0503020204020204" pitchFamily="34" charset="-122"/>
              <a:ea typeface="Microsoft YaHei" panose="020B0503020204020204" pitchFamily="34" charset="-122"/>
            </a:endParaRPr>
          </a:p>
          <a:p>
            <a:pPr lvl="2">
              <a:lnSpc>
                <a:spcPct val="130000"/>
              </a:lnSpc>
            </a:pPr>
            <a:r>
              <a:rPr lang="zh-CN" altLang="en-US" sz="2400" dirty="0">
                <a:latin typeface="Microsoft YaHei" panose="020B0503020204020204" pitchFamily="34" charset="-122"/>
                <a:ea typeface="Microsoft YaHei" panose="020B0503020204020204" pitchFamily="34" charset="-122"/>
              </a:rPr>
              <a:t>线程被同一进程中的其他线程取消 </a:t>
            </a:r>
            <a:r>
              <a:rPr lang="en-US" altLang="zh-CN" sz="2400" dirty="0" err="1">
                <a:solidFill>
                  <a:srgbClr val="FF0000"/>
                </a:solidFill>
                <a:latin typeface="Microsoft YaHei" panose="020B0503020204020204" pitchFamily="34" charset="-122"/>
                <a:ea typeface="Microsoft YaHei" panose="020B0503020204020204" pitchFamily="34" charset="-122"/>
              </a:rPr>
              <a:t>pthread_cancel</a:t>
            </a:r>
            <a:r>
              <a:rPr lang="en-US" altLang="zh-CN" sz="2400" dirty="0">
                <a:solidFill>
                  <a:srgbClr val="FF0000"/>
                </a:solidFill>
                <a:latin typeface="Microsoft YaHei" panose="020B0503020204020204" pitchFamily="34" charset="-122"/>
                <a:ea typeface="Microsoft YaHei" panose="020B0503020204020204" pitchFamily="34" charset="-122"/>
              </a:rPr>
              <a:t>( )</a:t>
            </a:r>
            <a:endParaRPr lang="zh-CN" altLang="en-US" sz="2400" dirty="0">
              <a:solidFill>
                <a:srgbClr val="FF0000"/>
              </a:solidFill>
              <a:latin typeface="Microsoft YaHei" panose="020B0503020204020204" pitchFamily="34" charset="-122"/>
              <a:ea typeface="Microsoft YaHei" panose="020B0503020204020204" pitchFamily="34" charset="-122"/>
            </a:endParaRPr>
          </a:p>
          <a:p>
            <a:pPr lvl="2">
              <a:lnSpc>
                <a:spcPct val="130000"/>
              </a:lnSpc>
            </a:pPr>
            <a:r>
              <a:rPr lang="zh-CN" altLang="en-US" sz="2400" dirty="0">
                <a:latin typeface="Microsoft YaHei" panose="020B0503020204020204" pitchFamily="34" charset="-122"/>
                <a:ea typeface="Microsoft YaHei" panose="020B0503020204020204" pitchFamily="34" charset="-122"/>
              </a:rPr>
              <a:t>线程在任意函数中调用</a:t>
            </a:r>
            <a:r>
              <a:rPr lang="en-US" altLang="zh-CN" sz="2400" dirty="0" err="1">
                <a:solidFill>
                  <a:srgbClr val="FF0000"/>
                </a:solidFill>
                <a:latin typeface="Microsoft YaHei" panose="020B0503020204020204" pitchFamily="34" charset="-122"/>
                <a:ea typeface="Microsoft YaHei" panose="020B0503020204020204" pitchFamily="34" charset="-122"/>
              </a:rPr>
              <a:t>pthread_exit</a:t>
            </a:r>
            <a:r>
              <a:rPr lang="zh-CN" altLang="en-US" sz="2400" dirty="0">
                <a:latin typeface="Microsoft YaHei" panose="020B0503020204020204" pitchFamily="34" charset="-122"/>
                <a:ea typeface="Microsoft YaHei" panose="020B0503020204020204" pitchFamily="34" charset="-122"/>
              </a:rPr>
              <a:t>函数终止执行</a:t>
            </a:r>
            <a:endParaRPr lang="en-US" altLang="zh-CN" sz="2400" dirty="0">
              <a:latin typeface="Microsoft YaHei" panose="020B0503020204020204" pitchFamily="34" charset="-122"/>
              <a:ea typeface="Microsoft YaHei" panose="020B0503020204020204" pitchFamily="34" charset="-122"/>
            </a:endParaRPr>
          </a:p>
          <a:p>
            <a:pPr lvl="1"/>
            <a:endParaRPr lang="zh-CN" altLang="en-US" sz="2400" dirty="0">
              <a:latin typeface="Microsoft YaHei" panose="020B0503020204020204" pitchFamily="34" charset="-122"/>
              <a:ea typeface="Microsoft YaHei" panose="020B0503020204020204" pitchFamily="34" charset="-122"/>
            </a:endParaRPr>
          </a:p>
        </p:txBody>
      </p:sp>
      <p:sp>
        <p:nvSpPr>
          <p:cNvPr id="691202" name="Rectangle 2">
            <a:extLst>
              <a:ext uri="{FF2B5EF4-FFF2-40B4-BE49-F238E27FC236}">
                <a16:creationId xmlns:a16="http://schemas.microsoft.com/office/drawing/2014/main" id="{E57C7A47-667C-421F-967E-27F28DBD937A}"/>
              </a:ext>
            </a:extLst>
          </p:cNvPr>
          <p:cNvSpPr>
            <a:spLocks noGrp="1" noChangeArrowheads="1"/>
          </p:cNvSpPr>
          <p:nvPr>
            <p:ph type="title"/>
          </p:nvPr>
        </p:nvSpPr>
        <p:spPr/>
        <p:txBody>
          <a:bodyPr/>
          <a:lstStyle/>
          <a:p>
            <a:pPr>
              <a:defRPr/>
            </a:pPr>
            <a:r>
              <a:rPr lang="zh-CN" altLang="en-US"/>
              <a:t>线程的终止</a:t>
            </a:r>
          </a:p>
        </p:txBody>
      </p:sp>
      <p:sp>
        <p:nvSpPr>
          <p:cNvPr id="165890" name="灯片编号占位符 5">
            <a:extLst>
              <a:ext uri="{FF2B5EF4-FFF2-40B4-BE49-F238E27FC236}">
                <a16:creationId xmlns:a16="http://schemas.microsoft.com/office/drawing/2014/main" id="{535873A0-CD15-401B-A5F2-61490B9B49CD}"/>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166</a:t>
            </a:fld>
            <a:endParaRPr lang="en-US" altLang="zh-CN"/>
          </a:p>
        </p:txBody>
      </p:sp>
    </p:spTree>
    <p:extLst>
      <p:ext uri="{BB962C8B-B14F-4D97-AF65-F5344CB8AC3E}">
        <p14:creationId xmlns:p14="http://schemas.microsoft.com/office/powerpoint/2010/main" val="316629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5892">
                                            <p:txEl>
                                              <p:pRg st="1" end="1"/>
                                            </p:txEl>
                                          </p:spTgt>
                                        </p:tgtEl>
                                        <p:attrNameLst>
                                          <p:attrName>style.visibility</p:attrName>
                                        </p:attrNameLst>
                                      </p:cBhvr>
                                      <p:to>
                                        <p:strVal val="visible"/>
                                      </p:to>
                                    </p:set>
                                    <p:anim calcmode="lin" valueType="num">
                                      <p:cBhvr additive="base">
                                        <p:cTn id="7" dur="500" fill="hold"/>
                                        <p:tgtEl>
                                          <p:spTgt spid="16589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589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5892">
                                            <p:txEl>
                                              <p:pRg st="2" end="2"/>
                                            </p:txEl>
                                          </p:spTgt>
                                        </p:tgtEl>
                                        <p:attrNameLst>
                                          <p:attrName>style.visibility</p:attrName>
                                        </p:attrNameLst>
                                      </p:cBhvr>
                                      <p:to>
                                        <p:strVal val="visible"/>
                                      </p:to>
                                    </p:set>
                                    <p:anim calcmode="lin" valueType="num">
                                      <p:cBhvr additive="base">
                                        <p:cTn id="13" dur="500" fill="hold"/>
                                        <p:tgtEl>
                                          <p:spTgt spid="16589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589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5892">
                                            <p:txEl>
                                              <p:pRg st="3" end="3"/>
                                            </p:txEl>
                                          </p:spTgt>
                                        </p:tgtEl>
                                        <p:attrNameLst>
                                          <p:attrName>style.visibility</p:attrName>
                                        </p:attrNameLst>
                                      </p:cBhvr>
                                      <p:to>
                                        <p:strVal val="visible"/>
                                      </p:to>
                                    </p:set>
                                    <p:anim calcmode="lin" valueType="num">
                                      <p:cBhvr additive="base">
                                        <p:cTn id="19" dur="500" fill="hold"/>
                                        <p:tgtEl>
                                          <p:spTgt spid="16589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589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3">
            <a:extLst>
              <a:ext uri="{FF2B5EF4-FFF2-40B4-BE49-F238E27FC236}">
                <a16:creationId xmlns:a16="http://schemas.microsoft.com/office/drawing/2014/main" id="{31916101-BE13-4DA6-B8E8-58D14FAE1DBF}"/>
              </a:ext>
            </a:extLst>
          </p:cNvPr>
          <p:cNvSpPr>
            <a:spLocks noGrp="1" noRot="1" noChangeArrowheads="1"/>
          </p:cNvSpPr>
          <p:nvPr>
            <p:ph type="body" idx="1"/>
          </p:nvPr>
        </p:nvSpPr>
        <p:spPr/>
        <p:txBody>
          <a:bodyPr/>
          <a:lstStyle/>
          <a:p>
            <a:r>
              <a:rPr lang="zh-CN" altLang="en-US" b="1" dirty="0">
                <a:latin typeface="Microsoft YaHei" panose="020B0503020204020204" pitchFamily="34" charset="-122"/>
                <a:ea typeface="Microsoft YaHei" panose="020B0503020204020204" pitchFamily="34" charset="-122"/>
              </a:rPr>
              <a:t>线程的退出：</a:t>
            </a:r>
          </a:p>
          <a:p>
            <a:pPr marL="0" indent="0">
              <a:buNone/>
            </a:pPr>
            <a:r>
              <a:rPr lang="en-US" altLang="zh-CN" b="0" dirty="0">
                <a:latin typeface="Microsoft YaHei" panose="020B0503020204020204" pitchFamily="34" charset="-122"/>
                <a:ea typeface="Microsoft YaHei" panose="020B0503020204020204" pitchFamily="34" charset="-122"/>
              </a:rPr>
              <a:t>  #include &lt;</a:t>
            </a:r>
            <a:r>
              <a:rPr lang="en-US" altLang="zh-CN" b="0" dirty="0" err="1">
                <a:latin typeface="Microsoft YaHei" panose="020B0503020204020204" pitchFamily="34" charset="-122"/>
                <a:ea typeface="Microsoft YaHei" panose="020B0503020204020204" pitchFamily="34" charset="-122"/>
              </a:rPr>
              <a:t>pthread.h</a:t>
            </a:r>
            <a:r>
              <a:rPr lang="en-US" altLang="zh-CN" b="0" dirty="0">
                <a:latin typeface="Microsoft YaHei" panose="020B0503020204020204" pitchFamily="34" charset="-122"/>
                <a:ea typeface="Microsoft YaHei" panose="020B0503020204020204" pitchFamily="34" charset="-122"/>
              </a:rPr>
              <a:t>&gt;</a:t>
            </a:r>
          </a:p>
          <a:p>
            <a:pPr marL="205740" lvl="1" indent="0">
              <a:buNone/>
            </a:pPr>
            <a:r>
              <a:rPr lang="en-US" altLang="zh-CN" b="0" dirty="0">
                <a:latin typeface="Microsoft YaHei" panose="020B0503020204020204" pitchFamily="34" charset="-122"/>
                <a:ea typeface="Microsoft YaHei" panose="020B0503020204020204" pitchFamily="34" charset="-122"/>
              </a:rPr>
              <a:t>  </a:t>
            </a:r>
            <a:r>
              <a:rPr lang="en-US" altLang="zh-CN" sz="2800" b="0" dirty="0">
                <a:latin typeface="Microsoft YaHei" panose="020B0503020204020204" pitchFamily="34" charset="-122"/>
                <a:ea typeface="Microsoft YaHei" panose="020B0503020204020204" pitchFamily="34" charset="-122"/>
              </a:rPr>
              <a:t>void </a:t>
            </a:r>
            <a:r>
              <a:rPr lang="en-US" altLang="zh-CN" sz="2800" b="0" dirty="0" err="1">
                <a:solidFill>
                  <a:srgbClr val="0000CC"/>
                </a:solidFill>
                <a:latin typeface="Microsoft YaHei" panose="020B0503020204020204" pitchFamily="34" charset="-122"/>
                <a:ea typeface="Microsoft YaHei" panose="020B0503020204020204" pitchFamily="34" charset="-122"/>
              </a:rPr>
              <a:t>pthread_exit</a:t>
            </a:r>
            <a:r>
              <a:rPr lang="en-US" altLang="zh-CN" sz="2800" b="0" dirty="0">
                <a:latin typeface="Microsoft YaHei" panose="020B0503020204020204" pitchFamily="34" charset="-122"/>
                <a:ea typeface="Microsoft YaHei" panose="020B0503020204020204" pitchFamily="34" charset="-122"/>
              </a:rPr>
              <a:t>(void *</a:t>
            </a:r>
            <a:r>
              <a:rPr lang="en-US" altLang="zh-CN" sz="2800" b="0" dirty="0" err="1">
                <a:latin typeface="Microsoft YaHei" panose="020B0503020204020204" pitchFamily="34" charset="-122"/>
                <a:ea typeface="Microsoft YaHei" panose="020B0503020204020204" pitchFamily="34" charset="-122"/>
              </a:rPr>
              <a:t>rval_ptr</a:t>
            </a:r>
            <a:r>
              <a:rPr lang="en-US" altLang="zh-CN" sz="2800" b="0" dirty="0">
                <a:latin typeface="Microsoft YaHei" panose="020B0503020204020204" pitchFamily="34" charset="-122"/>
                <a:ea typeface="Microsoft YaHei" panose="020B0503020204020204" pitchFamily="34" charset="-122"/>
              </a:rPr>
              <a:t>);</a:t>
            </a:r>
          </a:p>
          <a:p>
            <a:endParaRPr lang="zh-CN" altLang="en-US" b="1" dirty="0">
              <a:latin typeface="Microsoft YaHei" panose="020B0503020204020204" pitchFamily="34" charset="-122"/>
              <a:ea typeface="Microsoft YaHei" panose="020B0503020204020204" pitchFamily="34" charset="-122"/>
            </a:endParaRPr>
          </a:p>
          <a:p>
            <a:endParaRPr lang="zh-CN" altLang="en-US" b="1" dirty="0">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0EE20B43-BB00-48B5-862D-9751E38DB059}"/>
              </a:ext>
            </a:extLst>
          </p:cNvPr>
          <p:cNvSpPr/>
          <p:nvPr/>
        </p:nvSpPr>
        <p:spPr>
          <a:xfrm>
            <a:off x="2236178" y="3238110"/>
            <a:ext cx="7803861" cy="2308324"/>
          </a:xfrm>
          <a:prstGeom prst="rect">
            <a:avLst/>
          </a:prstGeom>
        </p:spPr>
        <p:txBody>
          <a:bodyPr wrap="square">
            <a:spAutoFit/>
          </a:bodyPr>
          <a:lstStyle/>
          <a:p>
            <a:pPr marL="171450" indent="-171450" defTabSz="685800">
              <a:lnSpc>
                <a:spcPct val="150000"/>
              </a:lnSpc>
              <a:buClr>
                <a:srgbClr val="4A66AC">
                  <a:lumMod val="75000"/>
                </a:srgbClr>
              </a:buClr>
              <a:buSzPct val="100000"/>
              <a:buFont typeface="Wingdings" panose="05000000000000000000" pitchFamily="2" charset="2"/>
              <a:buChar char="Ø"/>
              <a:defRPr/>
            </a:pPr>
            <a:r>
              <a:rPr lang="zh-CN" altLang="en-US" sz="2400" b="1" dirty="0">
                <a:solidFill>
                  <a:prstClr val="black"/>
                </a:solidFill>
                <a:latin typeface="Microsoft YaHei" panose="020B0503020204020204" pitchFamily="34" charset="-122"/>
                <a:ea typeface="Microsoft YaHei" panose="020B0503020204020204" pitchFamily="34" charset="-122"/>
              </a:rPr>
              <a:t>由于</a:t>
            </a:r>
            <a:r>
              <a:rPr lang="en-US" altLang="zh-CN" sz="2400" b="1" dirty="0" err="1">
                <a:solidFill>
                  <a:prstClr val="black"/>
                </a:solidFill>
                <a:latin typeface="Microsoft YaHei" panose="020B0503020204020204" pitchFamily="34" charset="-122"/>
                <a:ea typeface="Microsoft YaHei" panose="020B0503020204020204" pitchFamily="34" charset="-122"/>
              </a:rPr>
              <a:t>pthread</a:t>
            </a:r>
            <a:r>
              <a:rPr lang="zh-CN" altLang="en-US" sz="2400" b="1" dirty="0">
                <a:solidFill>
                  <a:prstClr val="black"/>
                </a:solidFill>
                <a:latin typeface="Microsoft YaHei" panose="020B0503020204020204" pitchFamily="34" charset="-122"/>
                <a:ea typeface="Microsoft YaHei" panose="020B0503020204020204" pitchFamily="34" charset="-122"/>
              </a:rPr>
              <a:t>库不是</a:t>
            </a:r>
            <a:r>
              <a:rPr lang="en-US" altLang="zh-CN" sz="2400" b="1" dirty="0">
                <a:solidFill>
                  <a:prstClr val="black"/>
                </a:solidFill>
                <a:latin typeface="Microsoft YaHei" panose="020B0503020204020204" pitchFamily="34" charset="-122"/>
                <a:ea typeface="Microsoft YaHei" panose="020B0503020204020204" pitchFamily="34" charset="-122"/>
              </a:rPr>
              <a:t>Linux</a:t>
            </a:r>
            <a:r>
              <a:rPr lang="zh-CN" altLang="en-US" sz="2400" b="1" dirty="0">
                <a:solidFill>
                  <a:prstClr val="black"/>
                </a:solidFill>
                <a:latin typeface="Microsoft YaHei" panose="020B0503020204020204" pitchFamily="34" charset="-122"/>
                <a:ea typeface="Microsoft YaHei" panose="020B0503020204020204" pitchFamily="34" charset="-122"/>
              </a:rPr>
              <a:t>系统默认的库，连接时需要使用库</a:t>
            </a:r>
            <a:r>
              <a:rPr lang="en-US" altLang="zh-CN" sz="2400" b="1" dirty="0" err="1">
                <a:solidFill>
                  <a:prstClr val="black"/>
                </a:solidFill>
                <a:latin typeface="Microsoft YaHei" panose="020B0503020204020204" pitchFamily="34" charset="-122"/>
                <a:ea typeface="Microsoft YaHei" panose="020B0503020204020204" pitchFamily="34" charset="-122"/>
              </a:rPr>
              <a:t>libpthread.a</a:t>
            </a:r>
            <a:r>
              <a:rPr lang="en-US" altLang="zh-CN" sz="2400" b="1" dirty="0">
                <a:solidFill>
                  <a:prstClr val="black"/>
                </a:solidFill>
                <a:latin typeface="Microsoft YaHei" panose="020B0503020204020204" pitchFamily="34" charset="-122"/>
                <a:ea typeface="Microsoft YaHei" panose="020B0503020204020204" pitchFamily="34" charset="-122"/>
              </a:rPr>
              <a:t>,</a:t>
            </a:r>
            <a:r>
              <a:rPr lang="zh-CN" altLang="en-US" sz="2400" b="1" dirty="0">
                <a:solidFill>
                  <a:prstClr val="black"/>
                </a:solidFill>
                <a:latin typeface="Microsoft YaHei" panose="020B0503020204020204" pitchFamily="34" charset="-122"/>
                <a:ea typeface="Microsoft YaHei" panose="020B0503020204020204" pitchFamily="34" charset="-122"/>
              </a:rPr>
              <a:t>所以如果使用</a:t>
            </a:r>
            <a:r>
              <a:rPr lang="en-US" altLang="zh-CN" sz="2400" b="1" dirty="0" err="1">
                <a:solidFill>
                  <a:prstClr val="black"/>
                </a:solidFill>
                <a:latin typeface="Microsoft YaHei" panose="020B0503020204020204" pitchFamily="34" charset="-122"/>
                <a:ea typeface="Microsoft YaHei" panose="020B0503020204020204" pitchFamily="34" charset="-122"/>
              </a:rPr>
              <a:t>pthread_create</a:t>
            </a:r>
            <a:r>
              <a:rPr lang="zh-CN" altLang="en-US" sz="2400" b="1" dirty="0">
                <a:solidFill>
                  <a:prstClr val="black"/>
                </a:solidFill>
                <a:latin typeface="Microsoft YaHei" panose="020B0503020204020204" pitchFamily="34" charset="-122"/>
                <a:ea typeface="Microsoft YaHei" panose="020B0503020204020204" pitchFamily="34" charset="-122"/>
              </a:rPr>
              <a:t>、</a:t>
            </a:r>
            <a:r>
              <a:rPr lang="en-US" altLang="zh-CN" sz="2400" b="1" dirty="0" err="1">
                <a:solidFill>
                  <a:prstClr val="black"/>
                </a:solidFill>
                <a:latin typeface="Microsoft YaHei" panose="020B0503020204020204" pitchFamily="34" charset="-122"/>
                <a:ea typeface="Microsoft YaHei" panose="020B0503020204020204" pitchFamily="34" charset="-122"/>
              </a:rPr>
              <a:t>pthread_exit</a:t>
            </a:r>
            <a:r>
              <a:rPr lang="zh-CN" altLang="en-US" sz="2400" b="1" dirty="0">
                <a:solidFill>
                  <a:prstClr val="black"/>
                </a:solidFill>
                <a:latin typeface="Microsoft YaHei" panose="020B0503020204020204" pitchFamily="34" charset="-122"/>
                <a:ea typeface="Microsoft YaHei" panose="020B0503020204020204" pitchFamily="34" charset="-122"/>
              </a:rPr>
              <a:t>等函数时，在编译中要加</a:t>
            </a:r>
            <a:r>
              <a:rPr lang="en-US" altLang="zh-CN" sz="2400" b="1" dirty="0">
                <a:solidFill>
                  <a:prstClr val="black"/>
                </a:solidFill>
                <a:latin typeface="Microsoft YaHei" panose="020B0503020204020204" pitchFamily="34" charset="-122"/>
                <a:ea typeface="Microsoft YaHei" panose="020B0503020204020204" pitchFamily="34" charset="-122"/>
              </a:rPr>
              <a:t>-</a:t>
            </a:r>
            <a:r>
              <a:rPr lang="en-US" altLang="zh-CN" sz="2400" b="1" dirty="0" err="1">
                <a:solidFill>
                  <a:prstClr val="black"/>
                </a:solidFill>
                <a:latin typeface="Microsoft YaHei" panose="020B0503020204020204" pitchFamily="34" charset="-122"/>
                <a:ea typeface="Microsoft YaHei" panose="020B0503020204020204" pitchFamily="34" charset="-122"/>
              </a:rPr>
              <a:t>lpthread</a:t>
            </a:r>
            <a:r>
              <a:rPr lang="zh-CN" altLang="en-US" sz="2400" b="1" dirty="0">
                <a:solidFill>
                  <a:prstClr val="black"/>
                </a:solidFill>
                <a:latin typeface="Microsoft YaHei" panose="020B0503020204020204" pitchFamily="34" charset="-122"/>
                <a:ea typeface="Microsoft YaHei" panose="020B0503020204020204" pitchFamily="34" charset="-122"/>
              </a:rPr>
              <a:t>参数</a:t>
            </a:r>
            <a:r>
              <a:rPr lang="en-US" altLang="zh-CN" sz="2400" b="1" dirty="0">
                <a:solidFill>
                  <a:prstClr val="black"/>
                </a:solidFill>
                <a:latin typeface="Microsoft YaHei" panose="020B0503020204020204" pitchFamily="34" charset="-122"/>
                <a:ea typeface="Microsoft YaHei" panose="020B0503020204020204" pitchFamily="34" charset="-122"/>
              </a:rPr>
              <a:t>:</a:t>
            </a:r>
            <a:br>
              <a:rPr lang="en-US" altLang="zh-CN" sz="2400" b="1" dirty="0">
                <a:solidFill>
                  <a:prstClr val="black"/>
                </a:solidFill>
                <a:latin typeface="Microsoft YaHei" panose="020B0503020204020204" pitchFamily="34" charset="-122"/>
                <a:ea typeface="Microsoft YaHei" panose="020B0503020204020204" pitchFamily="34" charset="-122"/>
              </a:rPr>
            </a:br>
            <a:r>
              <a:rPr lang="en-US" altLang="zh-CN" sz="2400" b="1" dirty="0">
                <a:solidFill>
                  <a:prstClr val="black"/>
                </a:solidFill>
                <a:highlight>
                  <a:srgbClr val="FFFF00"/>
                </a:highlight>
                <a:latin typeface="Microsoft YaHei" panose="020B0503020204020204" pitchFamily="34" charset="-122"/>
                <a:ea typeface="Microsoft YaHei" panose="020B0503020204020204" pitchFamily="34" charset="-122"/>
              </a:rPr>
              <a:t>#</a:t>
            </a:r>
            <a:r>
              <a:rPr lang="en-US" altLang="zh-CN" sz="2400" b="1" dirty="0" err="1">
                <a:solidFill>
                  <a:prstClr val="black"/>
                </a:solidFill>
                <a:highlight>
                  <a:srgbClr val="FFFF00"/>
                </a:highlight>
                <a:latin typeface="Microsoft YaHei" panose="020B0503020204020204" pitchFamily="34" charset="-122"/>
                <a:ea typeface="Microsoft YaHei" panose="020B0503020204020204" pitchFamily="34" charset="-122"/>
              </a:rPr>
              <a:t>gcc</a:t>
            </a:r>
            <a:r>
              <a:rPr lang="en-US" altLang="zh-CN" sz="2400" b="1" dirty="0">
                <a:solidFill>
                  <a:prstClr val="black"/>
                </a:solidFill>
                <a:highlight>
                  <a:srgbClr val="FFFF00"/>
                </a:highlight>
                <a:latin typeface="Microsoft YaHei" panose="020B0503020204020204" pitchFamily="34" charset="-122"/>
                <a:ea typeface="Microsoft YaHei" panose="020B0503020204020204" pitchFamily="34" charset="-122"/>
              </a:rPr>
              <a:t> </a:t>
            </a:r>
            <a:r>
              <a:rPr lang="zh-CN" altLang="en-US" sz="2400" b="1" dirty="0">
                <a:solidFill>
                  <a:prstClr val="black"/>
                </a:solidFill>
                <a:highlight>
                  <a:srgbClr val="FFFF00"/>
                </a:highlight>
                <a:latin typeface="Microsoft YaHei" panose="020B0503020204020204" pitchFamily="34" charset="-122"/>
                <a:ea typeface="Microsoft YaHei" panose="020B0503020204020204" pitchFamily="34" charset="-122"/>
              </a:rPr>
              <a:t> </a:t>
            </a:r>
            <a:r>
              <a:rPr lang="en-US" altLang="zh-CN" sz="2400" b="1" dirty="0">
                <a:solidFill>
                  <a:prstClr val="black"/>
                </a:solidFill>
                <a:highlight>
                  <a:srgbClr val="FFFF00"/>
                </a:highlight>
                <a:latin typeface="Microsoft YaHei" panose="020B0503020204020204" pitchFamily="34" charset="-122"/>
                <a:ea typeface="Microsoft YaHei" panose="020B0503020204020204" pitchFamily="34" charset="-122"/>
              </a:rPr>
              <a:t>-o </a:t>
            </a:r>
            <a:r>
              <a:rPr lang="zh-CN" altLang="en-US" sz="2400" b="1" dirty="0">
                <a:solidFill>
                  <a:prstClr val="black"/>
                </a:solidFill>
                <a:highlight>
                  <a:srgbClr val="FFFF00"/>
                </a:highlight>
                <a:latin typeface="Microsoft YaHei" panose="020B0503020204020204" pitchFamily="34" charset="-122"/>
                <a:ea typeface="Microsoft YaHei" panose="020B0503020204020204" pitchFamily="34" charset="-122"/>
              </a:rPr>
              <a:t> </a:t>
            </a:r>
            <a:r>
              <a:rPr lang="en-US" altLang="zh-CN" sz="2400" b="1" dirty="0">
                <a:solidFill>
                  <a:prstClr val="black"/>
                </a:solidFill>
                <a:highlight>
                  <a:srgbClr val="FFFF00"/>
                </a:highlight>
                <a:latin typeface="Microsoft YaHei" panose="020B0503020204020204" pitchFamily="34" charset="-122"/>
                <a:ea typeface="Microsoft YaHei" panose="020B0503020204020204" pitchFamily="34" charset="-122"/>
              </a:rPr>
              <a:t>XXX </a:t>
            </a:r>
            <a:r>
              <a:rPr lang="zh-CN" altLang="en-US" sz="2400" b="1" dirty="0">
                <a:solidFill>
                  <a:prstClr val="black"/>
                </a:solidFill>
                <a:highlight>
                  <a:srgbClr val="FFFF00"/>
                </a:highlight>
                <a:latin typeface="Microsoft YaHei" panose="020B0503020204020204" pitchFamily="34" charset="-122"/>
                <a:ea typeface="Microsoft YaHei" panose="020B0503020204020204" pitchFamily="34" charset="-122"/>
              </a:rPr>
              <a:t> </a:t>
            </a:r>
            <a:r>
              <a:rPr lang="en-US" altLang="zh-CN" sz="2400" b="1" dirty="0">
                <a:solidFill>
                  <a:srgbClr val="FF0000"/>
                </a:solidFill>
                <a:highlight>
                  <a:srgbClr val="FFFF00"/>
                </a:highlight>
                <a:latin typeface="Microsoft YaHei" panose="020B0503020204020204" pitchFamily="34" charset="-122"/>
                <a:ea typeface="Microsoft YaHei" panose="020B0503020204020204" pitchFamily="34" charset="-122"/>
              </a:rPr>
              <a:t>-</a:t>
            </a:r>
            <a:r>
              <a:rPr lang="en-US" altLang="zh-CN" sz="2400" b="1" dirty="0" err="1">
                <a:solidFill>
                  <a:srgbClr val="FF0000"/>
                </a:solidFill>
                <a:highlight>
                  <a:srgbClr val="FFFF00"/>
                </a:highlight>
                <a:latin typeface="Microsoft YaHei" panose="020B0503020204020204" pitchFamily="34" charset="-122"/>
                <a:ea typeface="Microsoft YaHei" panose="020B0503020204020204" pitchFamily="34" charset="-122"/>
              </a:rPr>
              <a:t>lpthread</a:t>
            </a:r>
            <a:r>
              <a:rPr lang="en-US" altLang="zh-CN" sz="2400" b="1" dirty="0">
                <a:solidFill>
                  <a:srgbClr val="FF0000"/>
                </a:solidFill>
                <a:highlight>
                  <a:srgbClr val="FFFF00"/>
                </a:highlight>
                <a:latin typeface="Microsoft YaHei" panose="020B0503020204020204" pitchFamily="34" charset="-122"/>
                <a:ea typeface="Microsoft YaHei" panose="020B0503020204020204" pitchFamily="34" charset="-122"/>
              </a:rPr>
              <a:t> </a:t>
            </a:r>
            <a:r>
              <a:rPr lang="zh-CN" altLang="en-US" sz="2400" b="1" dirty="0">
                <a:solidFill>
                  <a:srgbClr val="FF0000"/>
                </a:solidFill>
                <a:highlight>
                  <a:srgbClr val="FFFF00"/>
                </a:highlight>
                <a:latin typeface="Microsoft YaHei" panose="020B0503020204020204" pitchFamily="34" charset="-122"/>
                <a:ea typeface="Microsoft YaHei" panose="020B0503020204020204" pitchFamily="34" charset="-122"/>
              </a:rPr>
              <a:t> </a:t>
            </a:r>
            <a:r>
              <a:rPr lang="en-US" altLang="zh-CN" sz="2400" b="1" dirty="0" err="1">
                <a:solidFill>
                  <a:prstClr val="black"/>
                </a:solidFill>
                <a:highlight>
                  <a:srgbClr val="FFFF00"/>
                </a:highlight>
                <a:latin typeface="Microsoft YaHei" panose="020B0503020204020204" pitchFamily="34" charset="-122"/>
                <a:ea typeface="Microsoft YaHei" panose="020B0503020204020204" pitchFamily="34" charset="-122"/>
              </a:rPr>
              <a:t>XXX.c</a:t>
            </a:r>
            <a:r>
              <a:rPr lang="en-US" altLang="zh-CN" sz="2400" b="1" dirty="0">
                <a:solidFill>
                  <a:prstClr val="black"/>
                </a:solidFill>
                <a:highlight>
                  <a:srgbClr val="FFFF00"/>
                </a:highlight>
                <a:latin typeface="Microsoft YaHei" panose="020B0503020204020204" pitchFamily="34" charset="-122"/>
                <a:ea typeface="Microsoft YaHei" panose="020B0503020204020204" pitchFamily="34" charset="-122"/>
              </a:rPr>
              <a:t> </a:t>
            </a:r>
          </a:p>
        </p:txBody>
      </p:sp>
      <p:sp>
        <p:nvSpPr>
          <p:cNvPr id="5" name="文本框 4">
            <a:extLst>
              <a:ext uri="{FF2B5EF4-FFF2-40B4-BE49-F238E27FC236}">
                <a16:creationId xmlns:a16="http://schemas.microsoft.com/office/drawing/2014/main" id="{1CDD842D-1008-4092-AAB6-C5C9A0AC7E2C}"/>
              </a:ext>
            </a:extLst>
          </p:cNvPr>
          <p:cNvSpPr txBox="1"/>
          <p:nvPr/>
        </p:nvSpPr>
        <p:spPr>
          <a:xfrm>
            <a:off x="3639879" y="426707"/>
            <a:ext cx="4572000" cy="480131"/>
          </a:xfrm>
          <a:prstGeom prst="rect">
            <a:avLst/>
          </a:prstGeom>
          <a:noFill/>
        </p:spPr>
        <p:txBody>
          <a:bodyPr wrap="square">
            <a:spAutoFit/>
          </a:bodyPr>
          <a:lstStyle/>
          <a:p>
            <a:pPr algn="ctr" defTabSz="685800">
              <a:lnSpc>
                <a:spcPct val="90000"/>
              </a:lnSpc>
              <a:spcBef>
                <a:spcPct val="0"/>
              </a:spcBef>
            </a:pP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线程的终止函数</a:t>
            </a:r>
          </a:p>
        </p:txBody>
      </p:sp>
    </p:spTree>
    <p:extLst>
      <p:ext uri="{BB962C8B-B14F-4D97-AF65-F5344CB8AC3E}">
        <p14:creationId xmlns:p14="http://schemas.microsoft.com/office/powerpoint/2010/main" val="2357940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3">
            <a:extLst>
              <a:ext uri="{FF2B5EF4-FFF2-40B4-BE49-F238E27FC236}">
                <a16:creationId xmlns:a16="http://schemas.microsoft.com/office/drawing/2014/main" id="{26D4A4E6-D804-40E4-A4E8-106E4764ED99}"/>
              </a:ext>
            </a:extLst>
          </p:cNvPr>
          <p:cNvSpPr>
            <a:spLocks noGrp="1" noChangeArrowheads="1"/>
          </p:cNvSpPr>
          <p:nvPr>
            <p:ph idx="1"/>
          </p:nvPr>
        </p:nvSpPr>
        <p:spPr>
          <a:xfrm>
            <a:off x="2101705" y="1266742"/>
            <a:ext cx="8324246" cy="2695658"/>
          </a:xfrm>
        </p:spPr>
        <p:txBody>
          <a:bodyPr/>
          <a:lstStyle/>
          <a:p>
            <a:pPr>
              <a:spcBef>
                <a:spcPts val="0"/>
              </a:spcBef>
            </a:pPr>
            <a:r>
              <a:rPr lang="zh-CN" altLang="en-US" dirty="0">
                <a:latin typeface="Microsoft YaHei" panose="020B0503020204020204" pitchFamily="34" charset="-122"/>
                <a:ea typeface="Microsoft YaHei" panose="020B0503020204020204" pitchFamily="34" charset="-122"/>
              </a:rPr>
              <a:t>函数原型</a:t>
            </a:r>
            <a:endParaRPr lang="en-US" altLang="zh-CN" dirty="0">
              <a:latin typeface="Microsoft YaHei" panose="020B0503020204020204" pitchFamily="34" charset="-122"/>
              <a:ea typeface="Microsoft YaHei" panose="020B0503020204020204" pitchFamily="34" charset="-122"/>
            </a:endParaRPr>
          </a:p>
          <a:p>
            <a:pPr lvl="1">
              <a:spcBef>
                <a:spcPts val="0"/>
              </a:spcBef>
            </a:pPr>
            <a:r>
              <a:rPr lang="zh-CN" altLang="en-US" sz="2400" b="0" dirty="0">
                <a:latin typeface="Microsoft YaHei" panose="020B0503020204020204" pitchFamily="34" charset="-122"/>
                <a:ea typeface="Microsoft YaHei" panose="020B0503020204020204" pitchFamily="34" charset="-122"/>
              </a:rPr>
              <a:t>头文件：</a:t>
            </a:r>
            <a:r>
              <a:rPr lang="en-US" altLang="zh-CN" sz="2400" b="0" dirty="0" err="1">
                <a:latin typeface="Microsoft YaHei" panose="020B0503020204020204" pitchFamily="34" charset="-122"/>
                <a:ea typeface="Microsoft YaHei" panose="020B0503020204020204" pitchFamily="34" charset="-122"/>
              </a:rPr>
              <a:t>pthread.h</a:t>
            </a:r>
            <a:endParaRPr lang="en-US" altLang="zh-CN" sz="2400" b="0" dirty="0">
              <a:latin typeface="Microsoft YaHei" panose="020B0503020204020204" pitchFamily="34" charset="-122"/>
              <a:ea typeface="Microsoft YaHei" panose="020B0503020204020204" pitchFamily="34" charset="-122"/>
            </a:endParaRPr>
          </a:p>
          <a:p>
            <a:pPr lvl="1">
              <a:spcBef>
                <a:spcPts val="0"/>
              </a:spcBef>
            </a:pPr>
            <a:r>
              <a:rPr lang="en-US" altLang="zh-CN" sz="2400" b="0" dirty="0" err="1">
                <a:latin typeface="Microsoft YaHei" panose="020B0503020204020204" pitchFamily="34" charset="-122"/>
                <a:ea typeface="Microsoft YaHei" panose="020B0503020204020204" pitchFamily="34" charset="-122"/>
              </a:rPr>
              <a:t>int</a:t>
            </a:r>
            <a:r>
              <a:rPr lang="en-US" altLang="zh-CN" sz="2400" b="0" dirty="0">
                <a:latin typeface="Microsoft YaHei" panose="020B0503020204020204" pitchFamily="34" charset="-122"/>
                <a:ea typeface="Microsoft YaHei" panose="020B0503020204020204" pitchFamily="34" charset="-122"/>
              </a:rPr>
              <a:t> </a:t>
            </a:r>
            <a:r>
              <a:rPr lang="en-US" altLang="zh-CN" sz="2400" b="0" dirty="0" err="1">
                <a:solidFill>
                  <a:srgbClr val="0000CC"/>
                </a:solidFill>
                <a:latin typeface="Microsoft YaHei" panose="020B0503020204020204" pitchFamily="34" charset="-122"/>
                <a:ea typeface="Microsoft YaHei" panose="020B0503020204020204" pitchFamily="34" charset="-122"/>
              </a:rPr>
              <a:t>pthread_join</a:t>
            </a:r>
            <a:r>
              <a:rPr lang="en-US" altLang="zh-CN" sz="2400" b="0" dirty="0">
                <a:latin typeface="Microsoft YaHei" panose="020B0503020204020204" pitchFamily="34" charset="-122"/>
                <a:ea typeface="Microsoft YaHei" panose="020B0503020204020204" pitchFamily="34" charset="-122"/>
              </a:rPr>
              <a:t>(</a:t>
            </a:r>
            <a:r>
              <a:rPr lang="en-US" altLang="zh-CN" sz="2400" b="0" dirty="0" err="1">
                <a:latin typeface="Microsoft YaHei" panose="020B0503020204020204" pitchFamily="34" charset="-122"/>
                <a:ea typeface="Microsoft YaHei" panose="020B0503020204020204" pitchFamily="34" charset="-122"/>
              </a:rPr>
              <a:t>pthread_t</a:t>
            </a:r>
            <a:r>
              <a:rPr lang="en-US" altLang="zh-CN" sz="2400" b="0" dirty="0">
                <a:latin typeface="Microsoft YaHei" panose="020B0503020204020204" pitchFamily="34" charset="-122"/>
                <a:ea typeface="Microsoft YaHei" panose="020B0503020204020204" pitchFamily="34" charset="-122"/>
              </a:rPr>
              <a:t> </a:t>
            </a:r>
            <a:r>
              <a:rPr lang="en-US" altLang="zh-CN" sz="2400" b="0" dirty="0">
                <a:solidFill>
                  <a:srgbClr val="0000CC"/>
                </a:solidFill>
                <a:latin typeface="Microsoft YaHei" panose="020B0503020204020204" pitchFamily="34" charset="-122"/>
                <a:ea typeface="Microsoft YaHei" panose="020B0503020204020204" pitchFamily="34" charset="-122"/>
              </a:rPr>
              <a:t>thread</a:t>
            </a:r>
            <a:r>
              <a:rPr lang="en-US" altLang="zh-CN" sz="2400" b="0" dirty="0">
                <a:latin typeface="Microsoft YaHei" panose="020B0503020204020204" pitchFamily="34" charset="-122"/>
                <a:ea typeface="Microsoft YaHei" panose="020B0503020204020204" pitchFamily="34" charset="-122"/>
              </a:rPr>
              <a:t>, void **</a:t>
            </a:r>
            <a:r>
              <a:rPr lang="en-US" altLang="zh-CN" sz="2400" b="0" dirty="0" err="1">
                <a:solidFill>
                  <a:srgbClr val="0000CC"/>
                </a:solidFill>
                <a:latin typeface="Microsoft YaHei" panose="020B0503020204020204" pitchFamily="34" charset="-122"/>
                <a:ea typeface="Microsoft YaHei" panose="020B0503020204020204" pitchFamily="34" charset="-122"/>
              </a:rPr>
              <a:t>trval_pr</a:t>
            </a:r>
            <a:r>
              <a:rPr lang="en-US" altLang="zh-CN" sz="2400" b="0" dirty="0">
                <a:latin typeface="Microsoft YaHei" panose="020B0503020204020204" pitchFamily="34" charset="-122"/>
                <a:ea typeface="Microsoft YaHei" panose="020B0503020204020204" pitchFamily="34" charset="-122"/>
              </a:rPr>
              <a:t>);</a:t>
            </a:r>
          </a:p>
          <a:p>
            <a:pPr>
              <a:spcBef>
                <a:spcPts val="0"/>
              </a:spcBef>
            </a:pPr>
            <a:r>
              <a:rPr lang="zh-CN" altLang="en-US" dirty="0">
                <a:latin typeface="Microsoft YaHei" panose="020B0503020204020204" pitchFamily="34" charset="-122"/>
                <a:ea typeface="Microsoft YaHei" panose="020B0503020204020204" pitchFamily="34" charset="-122"/>
              </a:rPr>
              <a:t>调用该函数的父线程将一直被阻塞，直到指定的子线程终止</a:t>
            </a:r>
            <a:endParaRPr lang="en-US" altLang="zh-CN" dirty="0">
              <a:latin typeface="Microsoft YaHei" panose="020B0503020204020204" pitchFamily="34" charset="-122"/>
              <a:ea typeface="Microsoft YaHei" panose="020B0503020204020204" pitchFamily="34" charset="-122"/>
            </a:endParaRPr>
          </a:p>
          <a:p>
            <a:pPr>
              <a:spcBef>
                <a:spcPts val="0"/>
              </a:spcBef>
            </a:pPr>
            <a:r>
              <a:rPr lang="zh-CN" altLang="en-US" dirty="0">
                <a:latin typeface="Microsoft YaHei" panose="020B0503020204020204" pitchFamily="34" charset="-122"/>
                <a:ea typeface="Microsoft YaHei" panose="020B0503020204020204" pitchFamily="34" charset="-122"/>
              </a:rPr>
              <a:t>返回值</a:t>
            </a:r>
            <a:endParaRPr lang="en-US" altLang="zh-CN" dirty="0">
              <a:latin typeface="Microsoft YaHei" panose="020B0503020204020204" pitchFamily="34" charset="-122"/>
              <a:ea typeface="Microsoft YaHei" panose="020B0503020204020204" pitchFamily="34" charset="-122"/>
            </a:endParaRPr>
          </a:p>
          <a:p>
            <a:pPr lvl="1">
              <a:spcBef>
                <a:spcPts val="0"/>
              </a:spcBef>
            </a:pPr>
            <a:r>
              <a:rPr lang="zh-CN" altLang="en-US" sz="2400" b="0" dirty="0">
                <a:latin typeface="Microsoft YaHei" panose="020B0503020204020204" pitchFamily="34" charset="-122"/>
                <a:ea typeface="Microsoft YaHei" panose="020B0503020204020204" pitchFamily="34" charset="-122"/>
              </a:rPr>
              <a:t>成功返回</a:t>
            </a:r>
            <a:r>
              <a:rPr lang="en-US" altLang="zh-CN" sz="2400" b="0" dirty="0">
                <a:latin typeface="Microsoft YaHei" panose="020B0503020204020204" pitchFamily="34" charset="-122"/>
                <a:ea typeface="Microsoft YaHei" panose="020B0503020204020204" pitchFamily="34" charset="-122"/>
              </a:rPr>
              <a:t>0</a:t>
            </a:r>
            <a:r>
              <a:rPr lang="zh-CN" altLang="en-US" sz="2400" b="0" dirty="0">
                <a:latin typeface="Microsoft YaHei" panose="020B0503020204020204" pitchFamily="34" charset="-122"/>
                <a:ea typeface="Microsoft YaHei" panose="020B0503020204020204" pitchFamily="34" charset="-122"/>
              </a:rPr>
              <a:t>，否则返回错误编号</a:t>
            </a:r>
          </a:p>
          <a:p>
            <a:pPr>
              <a:spcBef>
                <a:spcPts val="0"/>
              </a:spcBef>
            </a:pPr>
            <a:endParaRPr lang="en-US" altLang="zh-CN" dirty="0">
              <a:latin typeface="Microsoft YaHei" panose="020B0503020204020204" pitchFamily="34" charset="-122"/>
              <a:ea typeface="Microsoft YaHei" panose="020B0503020204020204" pitchFamily="34" charset="-122"/>
            </a:endParaRPr>
          </a:p>
        </p:txBody>
      </p:sp>
      <p:sp>
        <p:nvSpPr>
          <p:cNvPr id="693250" name="Rectangle 2">
            <a:extLst>
              <a:ext uri="{FF2B5EF4-FFF2-40B4-BE49-F238E27FC236}">
                <a16:creationId xmlns:a16="http://schemas.microsoft.com/office/drawing/2014/main" id="{C2E9D987-14AF-4E99-8875-67F51573F7C0}"/>
              </a:ext>
            </a:extLst>
          </p:cNvPr>
          <p:cNvSpPr>
            <a:spLocks noGrp="1" noChangeArrowheads="1"/>
          </p:cNvSpPr>
          <p:nvPr>
            <p:ph type="title"/>
          </p:nvPr>
        </p:nvSpPr>
        <p:spPr/>
        <p:txBody>
          <a:bodyPr/>
          <a:lstStyle/>
          <a:p>
            <a:pPr>
              <a:defRPr/>
            </a:pPr>
            <a:r>
              <a:rPr lang="zh-CN" altLang="en-US"/>
              <a:t>父线程等待子线程终止</a:t>
            </a:r>
          </a:p>
        </p:txBody>
      </p:sp>
      <p:sp>
        <p:nvSpPr>
          <p:cNvPr id="167938" name="灯片编号占位符 5">
            <a:extLst>
              <a:ext uri="{FF2B5EF4-FFF2-40B4-BE49-F238E27FC236}">
                <a16:creationId xmlns:a16="http://schemas.microsoft.com/office/drawing/2014/main" id="{77E2EF21-92FB-47AE-B7BF-F4C24FDBC5D4}"/>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168</a:t>
            </a:fld>
            <a:endParaRPr lang="en-US" altLang="zh-CN"/>
          </a:p>
        </p:txBody>
      </p:sp>
      <p:sp>
        <p:nvSpPr>
          <p:cNvPr id="5" name="Rectangle 3">
            <a:extLst>
              <a:ext uri="{FF2B5EF4-FFF2-40B4-BE49-F238E27FC236}">
                <a16:creationId xmlns:a16="http://schemas.microsoft.com/office/drawing/2014/main" id="{55E5BFC2-8D96-594D-BCE3-56B2B3617155}"/>
              </a:ext>
            </a:extLst>
          </p:cNvPr>
          <p:cNvSpPr txBox="1">
            <a:spLocks noChangeArrowheads="1"/>
          </p:cNvSpPr>
          <p:nvPr/>
        </p:nvSpPr>
        <p:spPr>
          <a:xfrm>
            <a:off x="2092740" y="3567949"/>
            <a:ext cx="8261493" cy="2524738"/>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spcBef>
                <a:spcPts val="0"/>
              </a:spcBef>
            </a:pPr>
            <a:r>
              <a:rPr lang="zh-CN" altLang="en-US" b="0" dirty="0">
                <a:latin typeface="Microsoft YaHei" panose="020B0503020204020204" pitchFamily="34" charset="-122"/>
                <a:ea typeface="Microsoft YaHei" panose="020B0503020204020204" pitchFamily="34" charset="-122"/>
              </a:rPr>
              <a:t>参数</a:t>
            </a:r>
          </a:p>
          <a:p>
            <a:pPr lvl="1">
              <a:spcBef>
                <a:spcPts val="0"/>
              </a:spcBef>
            </a:pPr>
            <a:r>
              <a:rPr lang="en-US" altLang="zh-CN" sz="2400" b="0" dirty="0">
                <a:latin typeface="Microsoft YaHei" panose="020B0503020204020204" pitchFamily="34" charset="-122"/>
                <a:ea typeface="Microsoft YaHei" panose="020B0503020204020204" pitchFamily="34" charset="-122"/>
              </a:rPr>
              <a:t>thread</a:t>
            </a:r>
            <a:r>
              <a:rPr lang="zh-CN" altLang="en-US" sz="2400" b="0" dirty="0">
                <a:latin typeface="Microsoft YaHei" panose="020B0503020204020204" pitchFamily="34" charset="-122"/>
                <a:ea typeface="Microsoft YaHei" panose="020B0503020204020204" pitchFamily="34" charset="-122"/>
              </a:rPr>
              <a:t>：需要等待的子线程</a:t>
            </a:r>
            <a:r>
              <a:rPr lang="en-US" altLang="zh-CN" sz="2400" b="0" dirty="0">
                <a:latin typeface="Microsoft YaHei" panose="020B0503020204020204" pitchFamily="34" charset="-122"/>
                <a:ea typeface="Microsoft YaHei" panose="020B0503020204020204" pitchFamily="34" charset="-122"/>
              </a:rPr>
              <a:t>ID</a:t>
            </a:r>
          </a:p>
          <a:p>
            <a:pPr lvl="1">
              <a:spcBef>
                <a:spcPts val="0"/>
              </a:spcBef>
            </a:pPr>
            <a:r>
              <a:rPr lang="en-US" altLang="zh-CN" sz="2400" b="0" dirty="0" err="1">
                <a:latin typeface="Microsoft YaHei" panose="020B0503020204020204" pitchFamily="34" charset="-122"/>
                <a:ea typeface="Microsoft YaHei" panose="020B0503020204020204" pitchFamily="34" charset="-122"/>
              </a:rPr>
              <a:t>rval_ptr</a:t>
            </a:r>
            <a:r>
              <a:rPr lang="zh-CN" altLang="en-US" sz="2400" b="0" dirty="0">
                <a:latin typeface="Microsoft YaHei" panose="020B0503020204020204" pitchFamily="34" charset="-122"/>
                <a:ea typeface="Microsoft YaHei" panose="020B0503020204020204" pitchFamily="34" charset="-122"/>
              </a:rPr>
              <a:t>：（</a:t>
            </a:r>
            <a:r>
              <a:rPr lang="zh-CN" altLang="en-US" sz="2400" b="0" dirty="0">
                <a:solidFill>
                  <a:srgbClr val="FF0000"/>
                </a:solidFill>
                <a:latin typeface="Microsoft YaHei" panose="020B0503020204020204" pitchFamily="34" charset="-122"/>
                <a:ea typeface="Microsoft YaHei" panose="020B0503020204020204" pitchFamily="34" charset="-122"/>
              </a:rPr>
              <a:t>若不关心线程返回值，可直接将该参数设置为空指针</a:t>
            </a:r>
            <a:r>
              <a:rPr lang="en-US" altLang="zh-CN" sz="2400" b="0" dirty="0">
                <a:solidFill>
                  <a:srgbClr val="FF0000"/>
                </a:solidFill>
                <a:latin typeface="Microsoft YaHei" panose="020B0503020204020204" pitchFamily="34" charset="-122"/>
                <a:ea typeface="Microsoft YaHei" panose="020B0503020204020204" pitchFamily="34" charset="-122"/>
              </a:rPr>
              <a:t>NULL</a:t>
            </a:r>
            <a:r>
              <a:rPr lang="zh-CN" altLang="en-US" sz="2400" b="0" dirty="0">
                <a:latin typeface="Microsoft YaHei" panose="020B0503020204020204" pitchFamily="34" charset="-122"/>
                <a:ea typeface="Microsoft YaHei" panose="020B0503020204020204" pitchFamily="34" charset="-122"/>
              </a:rPr>
              <a:t>）</a:t>
            </a:r>
          </a:p>
          <a:p>
            <a:pPr lvl="2"/>
            <a:r>
              <a:rPr lang="zh-CN" altLang="en-US" b="0" dirty="0">
                <a:latin typeface="Microsoft YaHei" panose="020B0503020204020204" pitchFamily="34" charset="-122"/>
                <a:ea typeface="Microsoft YaHei" panose="020B0503020204020204" pitchFamily="34" charset="-122"/>
              </a:rPr>
              <a:t>若线程从启动例程返回，</a:t>
            </a:r>
            <a:r>
              <a:rPr lang="en-US" altLang="zh-CN" b="0" dirty="0" err="1">
                <a:latin typeface="Microsoft YaHei" panose="020B0503020204020204" pitchFamily="34" charset="-122"/>
                <a:ea typeface="Microsoft YaHei" panose="020B0503020204020204" pitchFamily="34" charset="-122"/>
              </a:rPr>
              <a:t>rval_ptr</a:t>
            </a:r>
            <a:r>
              <a:rPr lang="zh-CN" altLang="en-US" b="0" dirty="0">
                <a:latin typeface="Microsoft YaHei" panose="020B0503020204020204" pitchFamily="34" charset="-122"/>
                <a:ea typeface="Microsoft YaHei" panose="020B0503020204020204" pitchFamily="34" charset="-122"/>
              </a:rPr>
              <a:t>将包含返回码</a:t>
            </a:r>
          </a:p>
          <a:p>
            <a:pPr lvl="2"/>
            <a:r>
              <a:rPr lang="zh-CN" altLang="en-US" b="0" dirty="0">
                <a:latin typeface="Microsoft YaHei" panose="020B0503020204020204" pitchFamily="34" charset="-122"/>
                <a:ea typeface="Microsoft YaHei" panose="020B0503020204020204" pitchFamily="34" charset="-122"/>
              </a:rPr>
              <a:t>若线程被取消，</a:t>
            </a:r>
            <a:r>
              <a:rPr lang="en-US" altLang="zh-CN" b="0" dirty="0" err="1">
                <a:latin typeface="Microsoft YaHei" panose="020B0503020204020204" pitchFamily="34" charset="-122"/>
                <a:ea typeface="Microsoft YaHei" panose="020B0503020204020204" pitchFamily="34" charset="-122"/>
              </a:rPr>
              <a:t>rval_ptr</a:t>
            </a:r>
            <a:r>
              <a:rPr lang="zh-CN" altLang="en-US" b="0" dirty="0">
                <a:latin typeface="Microsoft YaHei" panose="020B0503020204020204" pitchFamily="34" charset="-122"/>
                <a:ea typeface="Microsoft YaHei" panose="020B0503020204020204" pitchFamily="34" charset="-122"/>
              </a:rPr>
              <a:t>指向的内存单元值置为</a:t>
            </a:r>
            <a:r>
              <a:rPr lang="en-US" altLang="zh-CN" b="0" dirty="0">
                <a:latin typeface="Microsoft YaHei" panose="020B0503020204020204" pitchFamily="34" charset="-122"/>
                <a:ea typeface="Microsoft YaHei" panose="020B0503020204020204" pitchFamily="34" charset="-122"/>
              </a:rPr>
              <a:t>PTHREAD_CANCELED</a:t>
            </a:r>
          </a:p>
          <a:p>
            <a:pPr lvl="2"/>
            <a:r>
              <a:rPr lang="zh-CN" altLang="en-US" b="0" dirty="0">
                <a:latin typeface="Microsoft YaHei" panose="020B0503020204020204" pitchFamily="34" charset="-122"/>
                <a:ea typeface="Microsoft YaHei" panose="020B0503020204020204" pitchFamily="34" charset="-122"/>
              </a:rPr>
              <a:t>若线程通过调用</a:t>
            </a:r>
            <a:r>
              <a:rPr lang="en-US" altLang="zh-CN" b="0" dirty="0" err="1">
                <a:latin typeface="Microsoft YaHei" panose="020B0503020204020204" pitchFamily="34" charset="-122"/>
                <a:ea typeface="Microsoft YaHei" panose="020B0503020204020204" pitchFamily="34" charset="-122"/>
              </a:rPr>
              <a:t>pthread_exit</a:t>
            </a:r>
            <a:r>
              <a:rPr lang="zh-CN" altLang="en-US" b="0" dirty="0">
                <a:latin typeface="Microsoft YaHei" panose="020B0503020204020204" pitchFamily="34" charset="-122"/>
                <a:ea typeface="Microsoft YaHei" panose="020B0503020204020204" pitchFamily="34" charset="-122"/>
              </a:rPr>
              <a:t>函数终止，</a:t>
            </a:r>
            <a:r>
              <a:rPr lang="en-US" altLang="zh-CN" b="0" dirty="0" err="1">
                <a:latin typeface="Microsoft YaHei" panose="020B0503020204020204" pitchFamily="34" charset="-122"/>
                <a:ea typeface="Microsoft YaHei" panose="020B0503020204020204" pitchFamily="34" charset="-122"/>
              </a:rPr>
              <a:t>rval_ptr</a:t>
            </a:r>
            <a:r>
              <a:rPr lang="zh-CN" altLang="en-US" b="0" dirty="0">
                <a:latin typeface="Microsoft YaHei" panose="020B0503020204020204" pitchFamily="34" charset="-122"/>
                <a:ea typeface="Microsoft YaHei" panose="020B0503020204020204" pitchFamily="34" charset="-122"/>
              </a:rPr>
              <a:t>就是调用</a:t>
            </a:r>
            <a:r>
              <a:rPr lang="en-US" altLang="zh-CN" b="0" dirty="0" err="1">
                <a:latin typeface="Microsoft YaHei" panose="020B0503020204020204" pitchFamily="34" charset="-122"/>
                <a:ea typeface="Microsoft YaHei" panose="020B0503020204020204" pitchFamily="34" charset="-122"/>
              </a:rPr>
              <a:t>pthread_exit</a:t>
            </a:r>
            <a:r>
              <a:rPr lang="zh-CN" altLang="en-US" b="0" dirty="0">
                <a:latin typeface="Microsoft YaHei" panose="020B0503020204020204" pitchFamily="34" charset="-122"/>
                <a:ea typeface="Microsoft YaHei" panose="020B0503020204020204" pitchFamily="34" charset="-122"/>
              </a:rPr>
              <a:t>时传入的参数</a:t>
            </a:r>
            <a:endParaRPr lang="en-US" altLang="zh-CN" b="0" dirty="0">
              <a:latin typeface="Microsoft YaHei" panose="020B0503020204020204" pitchFamily="34" charset="-122"/>
              <a:ea typeface="Microsoft YaHei" panose="020B0503020204020204" pitchFamily="34" charset="-122"/>
            </a:endParaRPr>
          </a:p>
          <a:p>
            <a:pPr lvl="1">
              <a:spcBef>
                <a:spcPts val="0"/>
              </a:spcBef>
            </a:pPr>
            <a:endParaRPr lang="en-US" altLang="zh-CN" sz="2400" b="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0446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3">
            <a:extLst>
              <a:ext uri="{FF2B5EF4-FFF2-40B4-BE49-F238E27FC236}">
                <a16:creationId xmlns:a16="http://schemas.microsoft.com/office/drawing/2014/main" id="{66E744C9-9E6E-4AEC-BBFC-9F05FE7393D3}"/>
              </a:ext>
            </a:extLst>
          </p:cNvPr>
          <p:cNvSpPr>
            <a:spLocks noGrp="1" noChangeArrowheads="1"/>
          </p:cNvSpPr>
          <p:nvPr>
            <p:ph idx="1"/>
          </p:nvPr>
        </p:nvSpPr>
        <p:spPr>
          <a:xfrm>
            <a:off x="2121875" y="1087583"/>
            <a:ext cx="8077986" cy="5509161"/>
          </a:xfrm>
        </p:spPr>
        <p:txBody>
          <a:bodyPr/>
          <a:lstStyle/>
          <a:p>
            <a:pPr>
              <a:lnSpc>
                <a:spcPct val="120000"/>
              </a:lnSpc>
              <a:spcBef>
                <a:spcPts val="0"/>
              </a:spcBef>
              <a:buNone/>
              <a:defRPr/>
            </a:pPr>
            <a:r>
              <a:rPr lang="en-US" altLang="zh-CN" sz="2000" dirty="0">
                <a:latin typeface="Microsoft YaHei" panose="020B0503020204020204" pitchFamily="34" charset="-122"/>
                <a:ea typeface="Microsoft YaHei" panose="020B0503020204020204" pitchFamily="34" charset="-122"/>
              </a:rPr>
              <a:t>void *</a:t>
            </a:r>
            <a:r>
              <a:rPr lang="en-US" altLang="zh-CN" sz="2000" dirty="0" err="1">
                <a:latin typeface="Microsoft YaHei" panose="020B0503020204020204" pitchFamily="34" charset="-122"/>
                <a:ea typeface="Microsoft YaHei" panose="020B0503020204020204" pitchFamily="34" charset="-122"/>
              </a:rPr>
              <a:t>childthread</a:t>
            </a:r>
            <a:r>
              <a:rPr lang="en-US" altLang="zh-CN" sz="2000" dirty="0">
                <a:latin typeface="Microsoft YaHei" panose="020B0503020204020204" pitchFamily="34" charset="-122"/>
                <a:ea typeface="Microsoft YaHei" panose="020B0503020204020204" pitchFamily="34" charset="-122"/>
              </a:rPr>
              <a:t>(void){</a:t>
            </a:r>
          </a:p>
          <a:p>
            <a:pPr lvl="1">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int </a:t>
            </a:r>
            <a:r>
              <a:rPr lang="en-US" altLang="zh-CN" sz="2000" b="0" dirty="0" err="1">
                <a:latin typeface="Microsoft YaHei" panose="020B0503020204020204" pitchFamily="34" charset="-122"/>
                <a:ea typeface="Microsoft YaHei" panose="020B0503020204020204" pitchFamily="34" charset="-122"/>
              </a:rPr>
              <a:t>i</a:t>
            </a:r>
            <a:r>
              <a:rPr lang="en-US" altLang="zh-CN" sz="2000" b="0" dirty="0">
                <a:latin typeface="Microsoft YaHei" panose="020B0503020204020204" pitchFamily="34" charset="-122"/>
                <a:ea typeface="Microsoft YaHei" panose="020B0503020204020204" pitchFamily="34" charset="-122"/>
              </a:rPr>
              <a:t>;</a:t>
            </a:r>
          </a:p>
          <a:p>
            <a:pPr lvl="1">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for(</a:t>
            </a:r>
            <a:r>
              <a:rPr lang="en-US" altLang="zh-CN" sz="2000" b="0" dirty="0" err="1">
                <a:latin typeface="Microsoft YaHei" panose="020B0503020204020204" pitchFamily="34" charset="-122"/>
                <a:ea typeface="Microsoft YaHei" panose="020B0503020204020204" pitchFamily="34" charset="-122"/>
              </a:rPr>
              <a:t>i</a:t>
            </a:r>
            <a:r>
              <a:rPr lang="en-US" altLang="zh-CN" sz="2000" b="0" dirty="0">
                <a:latin typeface="Microsoft YaHei" panose="020B0503020204020204" pitchFamily="34" charset="-122"/>
                <a:ea typeface="Microsoft YaHei" panose="020B0503020204020204" pitchFamily="34" charset="-122"/>
              </a:rPr>
              <a:t>=0;i&lt;10;i++){</a:t>
            </a:r>
          </a:p>
          <a:p>
            <a:pPr lvl="1">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a:t>
            </a:r>
            <a:r>
              <a:rPr lang="zh-CN" altLang="en-US" sz="2000" b="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printf</a:t>
            </a:r>
            <a:r>
              <a:rPr lang="en-US" altLang="zh-CN" sz="2000" b="0" dirty="0">
                <a:latin typeface="Microsoft YaHei" panose="020B0503020204020204" pitchFamily="34" charset="-122"/>
                <a:ea typeface="Microsoft YaHei" panose="020B0503020204020204" pitchFamily="34" charset="-122"/>
              </a:rPr>
              <a:t>(“</a:t>
            </a:r>
            <a:r>
              <a:rPr lang="en-US" altLang="zh-CN" sz="2000" b="0" dirty="0" err="1">
                <a:latin typeface="Microsoft YaHei" panose="020B0503020204020204" pitchFamily="34" charset="-122"/>
                <a:ea typeface="Microsoft YaHei" panose="020B0503020204020204" pitchFamily="34" charset="-122"/>
              </a:rPr>
              <a:t>childthread</a:t>
            </a:r>
            <a:r>
              <a:rPr lang="en-US" altLang="zh-CN" sz="2000" b="0" dirty="0">
                <a:latin typeface="Microsoft YaHei" panose="020B0503020204020204" pitchFamily="34" charset="-122"/>
                <a:ea typeface="Microsoft YaHei" panose="020B0503020204020204" pitchFamily="34" charset="-122"/>
              </a:rPr>
              <a:t> message\n”);</a:t>
            </a:r>
          </a:p>
          <a:p>
            <a:pPr lvl="1">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a:t>
            </a:r>
            <a:r>
              <a:rPr lang="zh-CN" altLang="en-US" sz="2000" b="0" dirty="0">
                <a:latin typeface="Microsoft YaHei" panose="020B0503020204020204" pitchFamily="34" charset="-122"/>
                <a:ea typeface="Microsoft YaHei" panose="020B0503020204020204" pitchFamily="34" charset="-122"/>
              </a:rPr>
              <a:t>   </a:t>
            </a:r>
            <a:r>
              <a:rPr lang="en-US" altLang="zh-CN" sz="2000" b="0" dirty="0">
                <a:latin typeface="Microsoft YaHei" panose="020B0503020204020204" pitchFamily="34" charset="-122"/>
                <a:ea typeface="Microsoft YaHei" panose="020B0503020204020204" pitchFamily="34" charset="-122"/>
              </a:rPr>
              <a:t>sleep(3);</a:t>
            </a:r>
            <a:r>
              <a:rPr lang="zh-CN" altLang="en-US" sz="2000" b="0" dirty="0">
                <a:latin typeface="Microsoft YaHei" panose="020B0503020204020204" pitchFamily="34" charset="-122"/>
                <a:ea typeface="Microsoft YaHei" panose="020B0503020204020204" pitchFamily="34" charset="-122"/>
              </a:rPr>
              <a:t> </a:t>
            </a:r>
            <a:endParaRPr lang="en-US" altLang="zh-CN" sz="2000" b="0" dirty="0">
              <a:latin typeface="Microsoft YaHei" panose="020B0503020204020204" pitchFamily="34" charset="-122"/>
              <a:ea typeface="Microsoft YaHei" panose="020B0503020204020204" pitchFamily="34" charset="-122"/>
            </a:endParaRPr>
          </a:p>
          <a:p>
            <a:pPr lvl="1">
              <a:lnSpc>
                <a:spcPct val="120000"/>
              </a:lnSpc>
              <a:spcBef>
                <a:spcPts val="0"/>
              </a:spcBef>
              <a:buNone/>
              <a:defRPr/>
            </a:pPr>
            <a:r>
              <a:rPr lang="zh-CN" altLang="en-US" sz="2000" b="0" dirty="0">
                <a:latin typeface="Microsoft YaHei" panose="020B0503020204020204" pitchFamily="34" charset="-122"/>
                <a:ea typeface="Microsoft YaHei" panose="020B0503020204020204" pitchFamily="34" charset="-122"/>
              </a:rPr>
              <a:t> </a:t>
            </a:r>
            <a:r>
              <a:rPr lang="en-US" altLang="zh-CN" sz="2000" b="0" dirty="0">
                <a:latin typeface="Microsoft YaHei" panose="020B0503020204020204" pitchFamily="34" charset="-122"/>
                <a:ea typeface="Microsoft YaHei" panose="020B0503020204020204" pitchFamily="34" charset="-122"/>
              </a:rPr>
              <a:t>}</a:t>
            </a:r>
            <a:r>
              <a:rPr lang="zh-CN" altLang="en-US" sz="2000" b="0" dirty="0">
                <a:latin typeface="Microsoft YaHei" panose="020B0503020204020204" pitchFamily="34" charset="-122"/>
                <a:ea typeface="Microsoft YaHei" panose="020B0503020204020204" pitchFamily="34" charset="-122"/>
              </a:rPr>
              <a:t> </a:t>
            </a:r>
            <a:endParaRPr lang="en-US" altLang="zh-CN" sz="2000" b="0" dirty="0">
              <a:latin typeface="Microsoft YaHei" panose="020B0503020204020204" pitchFamily="34" charset="-122"/>
              <a:ea typeface="Microsoft YaHei" panose="020B0503020204020204" pitchFamily="34" charset="-122"/>
            </a:endParaRPr>
          </a:p>
          <a:p>
            <a:pPr marL="141288" lvl="1" indent="-141288">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a:t>
            </a:r>
          </a:p>
          <a:p>
            <a:pPr>
              <a:lnSpc>
                <a:spcPct val="120000"/>
              </a:lnSpc>
              <a:spcBef>
                <a:spcPts val="0"/>
              </a:spcBef>
              <a:buNone/>
              <a:defRPr/>
            </a:pPr>
            <a:r>
              <a:rPr lang="en-US" altLang="zh-CN" sz="2000" dirty="0" err="1">
                <a:latin typeface="Microsoft YaHei" panose="020B0503020204020204" pitchFamily="34" charset="-122"/>
                <a:ea typeface="Microsoft YaHei" panose="020B0503020204020204" pitchFamily="34" charset="-122"/>
              </a:rPr>
              <a:t>int</a:t>
            </a:r>
            <a:r>
              <a:rPr lang="en-US" altLang="zh-CN" sz="2000" dirty="0">
                <a:latin typeface="Microsoft YaHei" panose="020B0503020204020204" pitchFamily="34" charset="-122"/>
                <a:ea typeface="Microsoft YaHei" panose="020B0503020204020204" pitchFamily="34" charset="-122"/>
              </a:rPr>
              <a:t> main(){</a:t>
            </a:r>
          </a:p>
          <a:p>
            <a:pPr>
              <a:lnSpc>
                <a:spcPct val="120000"/>
              </a:lnSpc>
              <a:spcBef>
                <a:spcPts val="0"/>
              </a:spcBef>
              <a:buNone/>
              <a:defRPr/>
            </a:pPr>
            <a:r>
              <a:rPr lang="en-US" altLang="zh-CN" sz="200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pthread_t</a:t>
            </a:r>
            <a:r>
              <a:rPr lang="en-US" altLang="zh-CN" sz="2000" b="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tid</a:t>
            </a:r>
            <a:r>
              <a:rPr lang="en-US" altLang="zh-CN" sz="2000" b="0" dirty="0">
                <a:latin typeface="Microsoft YaHei" panose="020B0503020204020204" pitchFamily="34" charset="-122"/>
                <a:ea typeface="Microsoft YaHei" panose="020B0503020204020204" pitchFamily="34" charset="-122"/>
              </a:rPr>
              <a:t>;</a:t>
            </a:r>
          </a:p>
          <a:p>
            <a:pPr>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printf</a:t>
            </a:r>
            <a:r>
              <a:rPr lang="en-US" altLang="zh-CN" sz="2000" b="0" dirty="0">
                <a:latin typeface="Microsoft YaHei" panose="020B0503020204020204" pitchFamily="34" charset="-122"/>
                <a:ea typeface="Microsoft YaHei" panose="020B0503020204020204" pitchFamily="34" charset="-122"/>
              </a:rPr>
              <a:t>(</a:t>
            </a:r>
            <a:r>
              <a:rPr lang="zh-CN" altLang="en-US" sz="2000" b="0" dirty="0">
                <a:latin typeface="Microsoft YaHei" panose="020B0503020204020204" pitchFamily="34" charset="-122"/>
                <a:ea typeface="Microsoft YaHei" panose="020B0503020204020204" pitchFamily="34" charset="-122"/>
              </a:rPr>
              <a:t>“</a:t>
            </a:r>
            <a:r>
              <a:rPr lang="en-US" altLang="zh-CN" sz="2000" b="0" dirty="0">
                <a:latin typeface="Microsoft YaHei" panose="020B0503020204020204" pitchFamily="34" charset="-122"/>
                <a:ea typeface="Microsoft YaHei" panose="020B0503020204020204" pitchFamily="34" charset="-122"/>
              </a:rPr>
              <a:t>create </a:t>
            </a:r>
            <a:r>
              <a:rPr lang="en-US" altLang="zh-CN" sz="2000" b="0" dirty="0" err="1">
                <a:latin typeface="Microsoft YaHei" panose="020B0503020204020204" pitchFamily="34" charset="-122"/>
                <a:ea typeface="Microsoft YaHei" panose="020B0503020204020204" pitchFamily="34" charset="-122"/>
              </a:rPr>
              <a:t>childthread</a:t>
            </a:r>
            <a:r>
              <a:rPr lang="en-US" altLang="zh-CN" sz="2000" b="0" dirty="0">
                <a:latin typeface="Microsoft YaHei" panose="020B0503020204020204" pitchFamily="34" charset="-122"/>
                <a:ea typeface="Microsoft YaHei" panose="020B0503020204020204" pitchFamily="34" charset="-122"/>
              </a:rPr>
              <a:t>\n”); </a:t>
            </a:r>
          </a:p>
          <a:p>
            <a:pPr>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pthread_create</a:t>
            </a:r>
            <a:r>
              <a:rPr lang="en-US" altLang="zh-CN" sz="2000" b="0" dirty="0">
                <a:latin typeface="Microsoft YaHei" panose="020B0503020204020204" pitchFamily="34" charset="-122"/>
                <a:ea typeface="Microsoft YaHei" panose="020B0503020204020204" pitchFamily="34" charset="-122"/>
              </a:rPr>
              <a:t>(&amp;</a:t>
            </a:r>
            <a:r>
              <a:rPr lang="en-US" altLang="zh-CN" sz="2000" b="0" dirty="0" err="1">
                <a:latin typeface="Microsoft YaHei" panose="020B0503020204020204" pitchFamily="34" charset="-122"/>
                <a:ea typeface="Microsoft YaHei" panose="020B0503020204020204" pitchFamily="34" charset="-122"/>
              </a:rPr>
              <a:t>tid,NULL</a:t>
            </a:r>
            <a:r>
              <a:rPr lang="en-US" altLang="zh-CN" sz="2000" b="0" dirty="0">
                <a:latin typeface="Microsoft YaHei" panose="020B0503020204020204" pitchFamily="34" charset="-122"/>
                <a:ea typeface="Microsoft YaHei" panose="020B0503020204020204" pitchFamily="34" charset="-122"/>
              </a:rPr>
              <a:t>,(void *) </a:t>
            </a:r>
            <a:r>
              <a:rPr lang="en-US" altLang="zh-CN" sz="2000" b="0" dirty="0" err="1">
                <a:latin typeface="Microsoft YaHei" panose="020B0503020204020204" pitchFamily="34" charset="-122"/>
                <a:ea typeface="Microsoft YaHei" panose="020B0503020204020204" pitchFamily="34" charset="-122"/>
              </a:rPr>
              <a:t>childthread,NULL</a:t>
            </a:r>
            <a:r>
              <a:rPr lang="en-US" altLang="zh-CN" sz="2000" b="0" dirty="0">
                <a:latin typeface="Microsoft YaHei" panose="020B0503020204020204" pitchFamily="34" charset="-122"/>
                <a:ea typeface="Microsoft YaHei" panose="020B0503020204020204" pitchFamily="34" charset="-122"/>
              </a:rPr>
              <a:t>);</a:t>
            </a:r>
          </a:p>
          <a:p>
            <a:pPr>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pthread_join</a:t>
            </a:r>
            <a:r>
              <a:rPr lang="en-US" altLang="zh-CN" sz="2000" b="0" dirty="0">
                <a:latin typeface="Microsoft YaHei" panose="020B0503020204020204" pitchFamily="34" charset="-122"/>
                <a:ea typeface="Microsoft YaHei" panose="020B0503020204020204" pitchFamily="34" charset="-122"/>
              </a:rPr>
              <a:t>(</a:t>
            </a:r>
            <a:r>
              <a:rPr lang="en-US" altLang="zh-CN" sz="2000" b="0" dirty="0" err="1">
                <a:latin typeface="Microsoft YaHei" panose="020B0503020204020204" pitchFamily="34" charset="-122"/>
                <a:ea typeface="Microsoft YaHei" panose="020B0503020204020204" pitchFamily="34" charset="-122"/>
              </a:rPr>
              <a:t>tid,NULL</a:t>
            </a:r>
            <a:r>
              <a:rPr lang="en-US" altLang="zh-CN" sz="2000" b="0" dirty="0">
                <a:latin typeface="Microsoft YaHei" panose="020B0503020204020204" pitchFamily="34" charset="-122"/>
                <a:ea typeface="Microsoft YaHei" panose="020B0503020204020204" pitchFamily="34" charset="-122"/>
              </a:rPr>
              <a:t>);</a:t>
            </a:r>
          </a:p>
          <a:p>
            <a:pPr>
              <a:lnSpc>
                <a:spcPct val="120000"/>
              </a:lnSpc>
              <a:spcBef>
                <a:spcPts val="0"/>
              </a:spcBef>
              <a:buNone/>
              <a:defRPr/>
            </a:pPr>
            <a:r>
              <a:rPr lang="en-US" altLang="zh-CN" sz="2000" b="0" dirty="0">
                <a:latin typeface="Microsoft YaHei" panose="020B0503020204020204" pitchFamily="34" charset="-122"/>
                <a:ea typeface="Microsoft YaHei" panose="020B0503020204020204" pitchFamily="34" charset="-122"/>
              </a:rPr>
              <a:t>	</a:t>
            </a:r>
            <a:r>
              <a:rPr lang="en-US" altLang="zh-CN" sz="2000" b="0" dirty="0" err="1">
                <a:latin typeface="Microsoft YaHei" panose="020B0503020204020204" pitchFamily="34" charset="-122"/>
                <a:ea typeface="Microsoft YaHei" panose="020B0503020204020204" pitchFamily="34" charset="-122"/>
              </a:rPr>
              <a:t>printf</a:t>
            </a:r>
            <a:r>
              <a:rPr lang="en-US" altLang="zh-CN" sz="2000" b="0" dirty="0">
                <a:latin typeface="Microsoft YaHei" panose="020B0503020204020204" pitchFamily="34" charset="-122"/>
                <a:ea typeface="Microsoft YaHei" panose="020B0503020204020204" pitchFamily="34" charset="-122"/>
              </a:rPr>
              <a:t>(“</a:t>
            </a:r>
            <a:r>
              <a:rPr lang="en-US" altLang="zh-CN" sz="2000" b="0" dirty="0" err="1">
                <a:latin typeface="Microsoft YaHei" panose="020B0503020204020204" pitchFamily="34" charset="-122"/>
                <a:ea typeface="Microsoft YaHei" panose="020B0503020204020204" pitchFamily="34" charset="-122"/>
              </a:rPr>
              <a:t>childthread</a:t>
            </a:r>
            <a:r>
              <a:rPr lang="en-US" altLang="zh-CN" sz="2000" b="0" dirty="0">
                <a:latin typeface="Microsoft YaHei" panose="020B0503020204020204" pitchFamily="34" charset="-122"/>
                <a:ea typeface="Microsoft YaHei" panose="020B0503020204020204" pitchFamily="34" charset="-122"/>
              </a:rPr>
              <a:t> exit process exit\n”); </a:t>
            </a:r>
          </a:p>
          <a:p>
            <a:pPr>
              <a:lnSpc>
                <a:spcPct val="120000"/>
              </a:lnSpc>
              <a:spcBef>
                <a:spcPts val="0"/>
              </a:spcBef>
              <a:buNone/>
              <a:defRPr/>
            </a:pPr>
            <a:r>
              <a:rPr lang="en-US" altLang="zh-CN" sz="20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704514" name="Rectangle 2">
            <a:extLst>
              <a:ext uri="{FF2B5EF4-FFF2-40B4-BE49-F238E27FC236}">
                <a16:creationId xmlns:a16="http://schemas.microsoft.com/office/drawing/2014/main" id="{E35CD3E6-6902-40FC-A3B5-72B34522575F}"/>
              </a:ext>
            </a:extLst>
          </p:cNvPr>
          <p:cNvSpPr>
            <a:spLocks noGrp="1" noChangeArrowheads="1"/>
          </p:cNvSpPr>
          <p:nvPr>
            <p:ph type="title"/>
          </p:nvPr>
        </p:nvSpPr>
        <p:spPr/>
        <p:txBody>
          <a:bodyPr/>
          <a:lstStyle/>
          <a:p>
            <a:pPr>
              <a:defRPr/>
            </a:pPr>
            <a:r>
              <a:rPr lang="zh-CN" altLang="en-US"/>
              <a:t>创建并等待子线程代码示例</a:t>
            </a:r>
          </a:p>
        </p:txBody>
      </p:sp>
      <p:sp>
        <p:nvSpPr>
          <p:cNvPr id="169986" name="灯片编号占位符 5">
            <a:extLst>
              <a:ext uri="{FF2B5EF4-FFF2-40B4-BE49-F238E27FC236}">
                <a16:creationId xmlns:a16="http://schemas.microsoft.com/office/drawing/2014/main" id="{067A35A9-538C-478C-900D-530CCD7F697A}"/>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169</a:t>
            </a:fld>
            <a:endParaRPr lang="en-US" altLang="zh-CN"/>
          </a:p>
        </p:txBody>
      </p:sp>
    </p:spTree>
    <p:extLst>
      <p:ext uri="{BB962C8B-B14F-4D97-AF65-F5344CB8AC3E}">
        <p14:creationId xmlns:p14="http://schemas.microsoft.com/office/powerpoint/2010/main" val="392832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a:extLst>
              <a:ext uri="{FF2B5EF4-FFF2-40B4-BE49-F238E27FC236}">
                <a16:creationId xmlns:a16="http://schemas.microsoft.com/office/drawing/2014/main" id="{208354A0-DDD5-E943-8794-09D5A4A7C3EC}"/>
              </a:ext>
            </a:extLst>
          </p:cNvPr>
          <p:cNvSpPr>
            <a:spLocks noGrp="1" noChangeArrowheads="1"/>
          </p:cNvSpPr>
          <p:nvPr>
            <p:ph idx="1"/>
          </p:nvPr>
        </p:nvSpPr>
        <p:spPr>
          <a:xfrm>
            <a:off x="1295469" y="1396304"/>
            <a:ext cx="7435421" cy="556333"/>
          </a:xfrm>
        </p:spPr>
        <p:txBody>
          <a:bodyPr/>
          <a:lstStyle/>
          <a:p>
            <a:pPr marL="434579" indent="-434579">
              <a:buNone/>
              <a:defRPr/>
            </a:pPr>
            <a:r>
              <a:rPr lang="en-US" altLang="zh-CN" sz="2800" b="1" dirty="0">
                <a:solidFill>
                  <a:srgbClr val="0000CC"/>
                </a:solidFill>
                <a:latin typeface="+mj-ea"/>
                <a:ea typeface="+mj-ea"/>
              </a:rPr>
              <a:t>2</a:t>
            </a:r>
            <a:r>
              <a:rPr lang="zh-CN" altLang="en-US" sz="2800" b="1" dirty="0">
                <a:solidFill>
                  <a:srgbClr val="0000CC"/>
                </a:solidFill>
                <a:latin typeface="+mj-ea"/>
                <a:ea typeface="+mj-ea"/>
              </a:rPr>
              <a:t>．进程的特征 </a:t>
            </a:r>
            <a:r>
              <a:rPr lang="en-US" altLang="zh-CN" sz="2800" b="1" dirty="0">
                <a:solidFill>
                  <a:srgbClr val="0000CC"/>
                </a:solidFill>
                <a:latin typeface="+mj-ea"/>
                <a:ea typeface="+mj-ea"/>
              </a:rPr>
              <a:t>:</a:t>
            </a:r>
          </a:p>
        </p:txBody>
      </p:sp>
      <p:sp>
        <p:nvSpPr>
          <p:cNvPr id="6" name="Rectangle 2">
            <a:extLst>
              <a:ext uri="{FF2B5EF4-FFF2-40B4-BE49-F238E27FC236}">
                <a16:creationId xmlns:a16="http://schemas.microsoft.com/office/drawing/2014/main" id="{0594D877-B491-244F-8CFF-10D65D616D3F}"/>
              </a:ext>
            </a:extLst>
          </p:cNvPr>
          <p:cNvSpPr>
            <a:spLocks noGrp="1" noChangeArrowheads="1"/>
          </p:cNvSpPr>
          <p:nvPr/>
        </p:nvSpPr>
        <p:spPr>
          <a:xfrm>
            <a:off x="1295468" y="2089814"/>
            <a:ext cx="10371296" cy="3200400"/>
          </a:xfrm>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eaLnBrk="1" hangingPunct="1">
              <a:lnSpc>
                <a:spcPct val="120000"/>
              </a:lnSpc>
              <a:spcBef>
                <a:spcPct val="30000"/>
              </a:spcBef>
              <a:buFont typeface="Wingdings" charset="2"/>
              <a:buNone/>
              <a:defRPr/>
            </a:pPr>
            <a:r>
              <a:rPr lang="en-US" altLang="zh-CN" sz="2400" b="1" dirty="0"/>
              <a:t>2</a:t>
            </a:r>
            <a:r>
              <a:rPr lang="zh-CN" altLang="en-US" sz="2400" b="1" dirty="0"/>
              <a:t>）动态性</a:t>
            </a:r>
          </a:p>
          <a:p>
            <a:pPr algn="just" eaLnBrk="1" hangingPunct="1">
              <a:lnSpc>
                <a:spcPct val="120000"/>
              </a:lnSpc>
              <a:spcBef>
                <a:spcPct val="30000"/>
              </a:spcBef>
              <a:buFont typeface="Wingdings" charset="2"/>
              <a:buChar char="n"/>
              <a:defRPr/>
            </a:pPr>
            <a:r>
              <a:rPr lang="zh-CN" altLang="en-US" sz="2400" b="1" dirty="0"/>
              <a:t>进程的实质是进程实体的一次执行过程，因此，动态性是进程的最基本的特征。</a:t>
            </a:r>
          </a:p>
          <a:p>
            <a:pPr algn="just" eaLnBrk="1" hangingPunct="1">
              <a:lnSpc>
                <a:spcPct val="120000"/>
              </a:lnSpc>
              <a:spcBef>
                <a:spcPct val="30000"/>
              </a:spcBef>
              <a:buFont typeface="Wingdings" charset="2"/>
              <a:buChar char="n"/>
              <a:defRPr/>
            </a:pPr>
            <a:r>
              <a:rPr lang="zh-CN" altLang="en-US" sz="2400" b="1" dirty="0"/>
              <a:t>动态性表现：</a:t>
            </a:r>
            <a:r>
              <a:rPr lang="zh-CN" altLang="en-US" sz="2400" b="1" dirty="0">
                <a:solidFill>
                  <a:srgbClr val="FF0000"/>
                </a:solidFill>
                <a:latin typeface="Courier New" charset="0"/>
              </a:rPr>
              <a:t>“</a:t>
            </a:r>
            <a:r>
              <a:rPr lang="zh-CN" altLang="en-US" sz="2400" b="1" dirty="0">
                <a:solidFill>
                  <a:srgbClr val="FF0000"/>
                </a:solidFill>
              </a:rPr>
              <a:t>它由创建而产生，由调度而执行，由撤消而消亡</a:t>
            </a:r>
            <a:r>
              <a:rPr lang="zh-CN" altLang="en-US" sz="2400" b="1" dirty="0">
                <a:solidFill>
                  <a:srgbClr val="FF0000"/>
                </a:solidFill>
                <a:latin typeface="Courier New" charset="0"/>
              </a:rPr>
              <a:t>”</a:t>
            </a:r>
            <a:r>
              <a:rPr lang="zh-CN" altLang="en-US" sz="2400" b="1" dirty="0"/>
              <a:t>。可见，进程实体有一定的生命期。</a:t>
            </a:r>
          </a:p>
          <a:p>
            <a:pPr algn="just" eaLnBrk="1" hangingPunct="1">
              <a:lnSpc>
                <a:spcPct val="120000"/>
              </a:lnSpc>
              <a:spcBef>
                <a:spcPct val="30000"/>
              </a:spcBef>
              <a:buFont typeface="Wingdings" charset="2"/>
              <a:buChar char="n"/>
              <a:defRPr/>
            </a:pPr>
            <a:r>
              <a:rPr lang="zh-CN" altLang="en-US" sz="2400" b="1" dirty="0"/>
              <a:t>程序是一组有序指令的集合，其本身并不具有运动的含义，因而是静态的。</a:t>
            </a:r>
          </a:p>
        </p:txBody>
      </p:sp>
      <p:sp>
        <p:nvSpPr>
          <p:cNvPr id="8" name="Rectangle 4">
            <a:extLst>
              <a:ext uri="{FF2B5EF4-FFF2-40B4-BE49-F238E27FC236}">
                <a16:creationId xmlns:a16="http://schemas.microsoft.com/office/drawing/2014/main" id="{19318EA9-4147-C640-8F74-97C0384A0CEB}"/>
              </a:ext>
            </a:extLst>
          </p:cNvPr>
          <p:cNvSpPr>
            <a:spLocks noChangeArrowheads="1"/>
          </p:cNvSpPr>
          <p:nvPr/>
        </p:nvSpPr>
        <p:spPr bwMode="auto">
          <a:xfrm>
            <a:off x="7794903" y="456709"/>
            <a:ext cx="4026983" cy="571500"/>
          </a:xfrm>
          <a:prstGeom prst="rect">
            <a:avLst/>
          </a:prstGeom>
          <a:extLst/>
        </p:spPr>
        <p:txBody>
          <a:bodyPr/>
          <a:lstStyle/>
          <a:p>
            <a:pPr defTabSz="685800">
              <a:lnSpc>
                <a:spcPct val="90000"/>
              </a:lnSpc>
              <a:spcBef>
                <a:spcPct val="0"/>
              </a:spcBef>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2.2.1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进程的特征与状态</a:t>
            </a:r>
          </a:p>
        </p:txBody>
      </p:sp>
      <p:sp>
        <p:nvSpPr>
          <p:cNvPr id="9"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02229" y="290868"/>
            <a:ext cx="583737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56744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3">
            <a:extLst>
              <a:ext uri="{FF2B5EF4-FFF2-40B4-BE49-F238E27FC236}">
                <a16:creationId xmlns:a16="http://schemas.microsoft.com/office/drawing/2014/main" id="{09B21A2D-3FCF-4B11-986E-DF947AA2DF70}"/>
              </a:ext>
            </a:extLst>
          </p:cNvPr>
          <p:cNvSpPr>
            <a:spLocks noGrp="1" noChangeArrowheads="1"/>
          </p:cNvSpPr>
          <p:nvPr>
            <p:ph idx="1"/>
          </p:nvPr>
        </p:nvSpPr>
        <p:spPr/>
        <p:txBody>
          <a:bodyPr/>
          <a:lstStyle/>
          <a:p>
            <a:r>
              <a:rPr lang="zh-CN" altLang="en-US" dirty="0">
                <a:latin typeface="+mj-ea"/>
                <a:ea typeface="+mj-ea"/>
              </a:rPr>
              <a:t>线程调用该函数可以取消同一进程中的其他线程（即让该线程终止）</a:t>
            </a:r>
          </a:p>
          <a:p>
            <a:r>
              <a:rPr lang="zh-CN" altLang="en-US" dirty="0">
                <a:latin typeface="+mj-ea"/>
                <a:ea typeface="+mj-ea"/>
              </a:rPr>
              <a:t>函数原型</a:t>
            </a:r>
            <a:endParaRPr lang="en-US" altLang="zh-CN" dirty="0">
              <a:latin typeface="+mj-ea"/>
              <a:ea typeface="+mj-ea"/>
            </a:endParaRPr>
          </a:p>
          <a:p>
            <a:pPr lvl="1"/>
            <a:r>
              <a:rPr lang="zh-CN" altLang="en-US" b="0" dirty="0"/>
              <a:t>头文件：</a:t>
            </a:r>
            <a:r>
              <a:rPr lang="en-US" altLang="zh-CN" b="0" dirty="0"/>
              <a:t> </a:t>
            </a:r>
            <a:r>
              <a:rPr lang="en-US" altLang="zh-CN" b="0" dirty="0" err="1"/>
              <a:t>pthread.h</a:t>
            </a:r>
            <a:endParaRPr lang="en-US" altLang="zh-CN" b="0" dirty="0"/>
          </a:p>
          <a:p>
            <a:pPr lvl="1"/>
            <a:r>
              <a:rPr lang="en-US" altLang="zh-CN" b="0" dirty="0" err="1"/>
              <a:t>int</a:t>
            </a:r>
            <a:r>
              <a:rPr lang="en-US" altLang="zh-CN" b="0" dirty="0"/>
              <a:t> </a:t>
            </a:r>
            <a:r>
              <a:rPr lang="en-US" altLang="zh-CN" dirty="0" err="1">
                <a:solidFill>
                  <a:srgbClr val="0000CC"/>
                </a:solidFill>
              </a:rPr>
              <a:t>pthread_cancel</a:t>
            </a:r>
            <a:r>
              <a:rPr lang="en-US" altLang="zh-CN" b="0" dirty="0"/>
              <a:t>(</a:t>
            </a:r>
            <a:r>
              <a:rPr lang="en-US" altLang="zh-CN" b="0" dirty="0" err="1"/>
              <a:t>pthread_t</a:t>
            </a:r>
            <a:r>
              <a:rPr lang="en-US" altLang="zh-CN" b="0" dirty="0"/>
              <a:t> </a:t>
            </a:r>
            <a:r>
              <a:rPr lang="en-US" altLang="zh-CN" b="0" dirty="0" err="1"/>
              <a:t>tid</a:t>
            </a:r>
            <a:r>
              <a:rPr lang="en-US" altLang="zh-CN" b="0" dirty="0"/>
              <a:t>);</a:t>
            </a:r>
            <a:r>
              <a:rPr lang="zh-CN" altLang="en-US" b="0" dirty="0"/>
              <a:t> </a:t>
            </a:r>
            <a:endParaRPr lang="en-US" altLang="zh-CN" b="0" dirty="0"/>
          </a:p>
          <a:p>
            <a:r>
              <a:rPr lang="zh-CN" altLang="en-US" dirty="0">
                <a:latin typeface="+mj-ea"/>
                <a:ea typeface="+mj-ea"/>
              </a:rPr>
              <a:t>参数与返回值</a:t>
            </a:r>
          </a:p>
          <a:p>
            <a:pPr lvl="1"/>
            <a:r>
              <a:rPr lang="en-US" altLang="zh-CN" b="0" dirty="0" err="1"/>
              <a:t>tid</a:t>
            </a:r>
            <a:r>
              <a:rPr lang="zh-CN" altLang="en-US" b="0" dirty="0"/>
              <a:t>：需要取消的线程</a:t>
            </a:r>
            <a:r>
              <a:rPr lang="en-US" altLang="zh-CN" b="0" dirty="0"/>
              <a:t>ID</a:t>
            </a:r>
          </a:p>
          <a:p>
            <a:pPr lvl="1"/>
            <a:r>
              <a:rPr lang="zh-CN" altLang="en-US" b="0" dirty="0"/>
              <a:t>成功返回</a:t>
            </a:r>
            <a:r>
              <a:rPr lang="en-US" altLang="zh-CN" b="0" dirty="0"/>
              <a:t>0</a:t>
            </a:r>
            <a:r>
              <a:rPr lang="zh-CN" altLang="en-US" b="0" dirty="0"/>
              <a:t>， 出错返回错误编号</a:t>
            </a:r>
            <a:endParaRPr lang="en-US" altLang="zh-CN" b="0" dirty="0"/>
          </a:p>
          <a:p>
            <a:pPr lvl="1"/>
            <a:endParaRPr lang="en-US" altLang="zh-CN" b="0" dirty="0"/>
          </a:p>
          <a:p>
            <a:r>
              <a:rPr lang="zh-CN" altLang="en-US" b="0" dirty="0"/>
              <a:t>注意：</a:t>
            </a:r>
            <a:r>
              <a:rPr lang="en-US" altLang="zh-CN" sz="2300" dirty="0" err="1">
                <a:latin typeface="+mj-ea"/>
              </a:rPr>
              <a:t>pthread_cancel</a:t>
            </a:r>
            <a:r>
              <a:rPr lang="zh-CN" altLang="en-US" sz="2300" dirty="0">
                <a:latin typeface="+mj-ea"/>
              </a:rPr>
              <a:t>并不等待线程终止，它仅仅是提出请求</a:t>
            </a:r>
          </a:p>
          <a:p>
            <a:pPr lvl="1"/>
            <a:endParaRPr lang="zh-CN" altLang="en-US" b="0" dirty="0"/>
          </a:p>
        </p:txBody>
      </p:sp>
      <p:sp>
        <p:nvSpPr>
          <p:cNvPr id="697346" name="Rectangle 2">
            <a:extLst>
              <a:ext uri="{FF2B5EF4-FFF2-40B4-BE49-F238E27FC236}">
                <a16:creationId xmlns:a16="http://schemas.microsoft.com/office/drawing/2014/main" id="{7BFF8A81-9DA0-49D3-B7C3-4BD29A935CD3}"/>
              </a:ext>
            </a:extLst>
          </p:cNvPr>
          <p:cNvSpPr>
            <a:spLocks noGrp="1" noChangeArrowheads="1"/>
          </p:cNvSpPr>
          <p:nvPr>
            <p:ph type="title"/>
          </p:nvPr>
        </p:nvSpPr>
        <p:spPr/>
        <p:txBody>
          <a:bodyPr/>
          <a:lstStyle/>
          <a:p>
            <a:pPr>
              <a:defRPr/>
            </a:pPr>
            <a:r>
              <a:rPr lang="zh-CN" altLang="en-US" dirty="0"/>
              <a:t>取消线程</a:t>
            </a:r>
          </a:p>
        </p:txBody>
      </p:sp>
    </p:spTree>
    <p:extLst>
      <p:ext uri="{BB962C8B-B14F-4D97-AF65-F5344CB8AC3E}">
        <p14:creationId xmlns:p14="http://schemas.microsoft.com/office/powerpoint/2010/main" val="255210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3">
            <a:extLst>
              <a:ext uri="{FF2B5EF4-FFF2-40B4-BE49-F238E27FC236}">
                <a16:creationId xmlns:a16="http://schemas.microsoft.com/office/drawing/2014/main" id="{E6863AD9-A06B-41ED-9BCF-CCD428842198}"/>
              </a:ext>
            </a:extLst>
          </p:cNvPr>
          <p:cNvSpPr>
            <a:spLocks noGrp="1" noChangeArrowheads="1"/>
          </p:cNvSpPr>
          <p:nvPr>
            <p:ph idx="1"/>
          </p:nvPr>
        </p:nvSpPr>
        <p:spPr/>
        <p:txBody>
          <a:bodyPr/>
          <a:lstStyle/>
          <a:p>
            <a:r>
              <a:rPr lang="zh-CN" altLang="en-US" dirty="0">
                <a:latin typeface="+mj-ea"/>
                <a:ea typeface="+mj-ea"/>
              </a:rPr>
              <a:t>当线程终止时，可以调用自定义的线程清理处理函数，进行资源释放等操作。</a:t>
            </a:r>
            <a:endParaRPr lang="en-US" altLang="zh-CN" dirty="0">
              <a:latin typeface="+mj-ea"/>
              <a:ea typeface="+mj-ea"/>
            </a:endParaRPr>
          </a:p>
          <a:p>
            <a:r>
              <a:rPr lang="zh-CN" altLang="en-US" dirty="0">
                <a:latin typeface="+mj-ea"/>
                <a:ea typeface="+mj-ea"/>
              </a:rPr>
              <a:t>线程可以注册多个清理处理函数，这些函数被记录在栈中，它们的执行顺序与它们的注册顺序相反</a:t>
            </a:r>
          </a:p>
          <a:p>
            <a:r>
              <a:rPr lang="zh-CN" altLang="en-US" dirty="0">
                <a:latin typeface="+mj-ea"/>
                <a:ea typeface="+mj-ea"/>
              </a:rPr>
              <a:t>线程清理处理函数的注册</a:t>
            </a:r>
            <a:endParaRPr lang="en-US" altLang="zh-CN" dirty="0">
              <a:latin typeface="+mj-ea"/>
              <a:ea typeface="+mj-ea"/>
            </a:endParaRPr>
          </a:p>
          <a:p>
            <a:pPr lvl="1"/>
            <a:r>
              <a:rPr lang="zh-CN" altLang="en-US" sz="2400" b="0" dirty="0">
                <a:latin typeface="+mj-ea"/>
                <a:ea typeface="+mj-ea"/>
              </a:rPr>
              <a:t>头文件：</a:t>
            </a:r>
            <a:r>
              <a:rPr lang="en-US" altLang="zh-CN" sz="2400" b="0" dirty="0" err="1">
                <a:latin typeface="+mj-ea"/>
                <a:ea typeface="+mj-ea"/>
              </a:rPr>
              <a:t>pthread.h</a:t>
            </a:r>
            <a:endParaRPr lang="en-US" altLang="zh-CN" sz="2400" b="0" dirty="0">
              <a:latin typeface="+mj-ea"/>
              <a:ea typeface="+mj-ea"/>
            </a:endParaRPr>
          </a:p>
          <a:p>
            <a:pPr lvl="1"/>
            <a:r>
              <a:rPr lang="en-US" altLang="zh-CN" sz="2400" b="0" dirty="0">
                <a:latin typeface="+mj-ea"/>
                <a:ea typeface="+mj-ea"/>
              </a:rPr>
              <a:t>void </a:t>
            </a:r>
            <a:r>
              <a:rPr lang="en-US" altLang="zh-CN" sz="2400" dirty="0" err="1">
                <a:solidFill>
                  <a:srgbClr val="0000CC"/>
                </a:solidFill>
                <a:latin typeface="+mj-ea"/>
                <a:ea typeface="+mj-ea"/>
              </a:rPr>
              <a:t>pthread_cleanup_push</a:t>
            </a:r>
            <a:r>
              <a:rPr lang="en-US" altLang="zh-CN" sz="2400" b="0" dirty="0">
                <a:latin typeface="+mj-ea"/>
                <a:ea typeface="+mj-ea"/>
              </a:rPr>
              <a:t>(void (*</a:t>
            </a:r>
            <a:r>
              <a:rPr lang="en-US" altLang="zh-CN" sz="2400" b="0" dirty="0" err="1">
                <a:latin typeface="+mj-ea"/>
                <a:ea typeface="+mj-ea"/>
              </a:rPr>
              <a:t>rtn</a:t>
            </a:r>
            <a:r>
              <a:rPr lang="en-US" altLang="zh-CN" sz="2400" b="0" dirty="0">
                <a:latin typeface="+mj-ea"/>
                <a:ea typeface="+mj-ea"/>
              </a:rPr>
              <a:t>)(void *),</a:t>
            </a:r>
          </a:p>
          <a:p>
            <a:pPr marL="205740" lvl="1" indent="0">
              <a:buNone/>
            </a:pPr>
            <a:r>
              <a:rPr lang="en-US" altLang="zh-CN" sz="2400" b="0" dirty="0">
                <a:latin typeface="+mj-ea"/>
                <a:ea typeface="+mj-ea"/>
              </a:rPr>
              <a:t>						    void *</a:t>
            </a:r>
            <a:r>
              <a:rPr lang="en-US" altLang="zh-CN" sz="2400" b="0" dirty="0" err="1">
                <a:latin typeface="+mj-ea"/>
                <a:ea typeface="+mj-ea"/>
              </a:rPr>
              <a:t>arg</a:t>
            </a:r>
            <a:r>
              <a:rPr lang="en-US" altLang="zh-CN" sz="2400" b="0" dirty="0">
                <a:latin typeface="+mj-ea"/>
                <a:ea typeface="+mj-ea"/>
              </a:rPr>
              <a:t>);</a:t>
            </a:r>
          </a:p>
          <a:p>
            <a:pPr lvl="1"/>
            <a:r>
              <a:rPr lang="en-US" altLang="zh-CN" sz="2400" b="0" dirty="0">
                <a:latin typeface="+mj-ea"/>
                <a:ea typeface="+mj-ea"/>
              </a:rPr>
              <a:t>void </a:t>
            </a:r>
            <a:r>
              <a:rPr lang="en-US" altLang="zh-CN" sz="2400" dirty="0" err="1">
                <a:solidFill>
                  <a:srgbClr val="0000CC"/>
                </a:solidFill>
                <a:latin typeface="+mj-ea"/>
                <a:ea typeface="+mj-ea"/>
              </a:rPr>
              <a:t>pthread_cleanup_pop</a:t>
            </a:r>
            <a:r>
              <a:rPr lang="en-US" altLang="zh-CN" sz="2400" b="0" dirty="0">
                <a:latin typeface="+mj-ea"/>
                <a:ea typeface="+mj-ea"/>
              </a:rPr>
              <a:t>(int execute);</a:t>
            </a:r>
          </a:p>
          <a:p>
            <a:pPr lvl="1"/>
            <a:endParaRPr lang="en-US" altLang="zh-CN" sz="2400" b="0" dirty="0">
              <a:latin typeface="+mj-ea"/>
              <a:ea typeface="+mj-ea"/>
            </a:endParaRPr>
          </a:p>
          <a:p>
            <a:pPr lvl="1"/>
            <a:endParaRPr lang="en-US" altLang="zh-CN" sz="2400" b="0" dirty="0">
              <a:latin typeface="+mj-ea"/>
              <a:ea typeface="+mj-ea"/>
            </a:endParaRPr>
          </a:p>
          <a:p>
            <a:endParaRPr lang="zh-CN" altLang="en-US" dirty="0">
              <a:latin typeface="+mj-ea"/>
              <a:ea typeface="+mj-ea"/>
            </a:endParaRPr>
          </a:p>
        </p:txBody>
      </p:sp>
      <p:sp>
        <p:nvSpPr>
          <p:cNvPr id="699394" name="Rectangle 2">
            <a:extLst>
              <a:ext uri="{FF2B5EF4-FFF2-40B4-BE49-F238E27FC236}">
                <a16:creationId xmlns:a16="http://schemas.microsoft.com/office/drawing/2014/main" id="{AC6F146F-6C03-43CA-AE90-7EC4AC950B1B}"/>
              </a:ext>
            </a:extLst>
          </p:cNvPr>
          <p:cNvSpPr>
            <a:spLocks noGrp="1" noChangeArrowheads="1"/>
          </p:cNvSpPr>
          <p:nvPr>
            <p:ph type="title"/>
          </p:nvPr>
        </p:nvSpPr>
        <p:spPr/>
        <p:txBody>
          <a:bodyPr/>
          <a:lstStyle/>
          <a:p>
            <a:pPr>
              <a:defRPr/>
            </a:pPr>
            <a:r>
              <a:rPr lang="zh-CN" altLang="en-US" dirty="0"/>
              <a:t>线程清理处理函数</a:t>
            </a:r>
          </a:p>
        </p:txBody>
      </p:sp>
      <p:sp>
        <p:nvSpPr>
          <p:cNvPr id="173058" name="灯片编号占位符 5">
            <a:extLst>
              <a:ext uri="{FF2B5EF4-FFF2-40B4-BE49-F238E27FC236}">
                <a16:creationId xmlns:a16="http://schemas.microsoft.com/office/drawing/2014/main" id="{D7216795-9EF9-40DC-BC3D-94568581E244}"/>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171</a:t>
            </a:fld>
            <a:endParaRPr lang="en-US" altLang="zh-CN"/>
          </a:p>
        </p:txBody>
      </p:sp>
    </p:spTree>
    <p:extLst>
      <p:ext uri="{BB962C8B-B14F-4D97-AF65-F5344CB8AC3E}">
        <p14:creationId xmlns:p14="http://schemas.microsoft.com/office/powerpoint/2010/main" val="214469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4" name="Rectangle 3">
            <a:extLst>
              <a:ext uri="{FF2B5EF4-FFF2-40B4-BE49-F238E27FC236}">
                <a16:creationId xmlns:a16="http://schemas.microsoft.com/office/drawing/2014/main" id="{79207D10-2F52-4618-A3A7-AECE8B8F7343}"/>
              </a:ext>
            </a:extLst>
          </p:cNvPr>
          <p:cNvSpPr>
            <a:spLocks noGrp="1" noChangeArrowheads="1"/>
          </p:cNvSpPr>
          <p:nvPr>
            <p:ph idx="1"/>
          </p:nvPr>
        </p:nvSpPr>
        <p:spPr/>
        <p:txBody>
          <a:bodyPr/>
          <a:lstStyle/>
          <a:p>
            <a:pPr>
              <a:lnSpc>
                <a:spcPct val="90000"/>
              </a:lnSpc>
            </a:pPr>
            <a:r>
              <a:rPr lang="zh-CN" altLang="en-US" b="0" dirty="0">
                <a:latin typeface="+mj-ea"/>
                <a:ea typeface="+mj-ea"/>
              </a:rPr>
              <a:t>参数</a:t>
            </a:r>
          </a:p>
          <a:p>
            <a:pPr lvl="1">
              <a:lnSpc>
                <a:spcPct val="90000"/>
              </a:lnSpc>
            </a:pPr>
            <a:r>
              <a:rPr lang="en-US" altLang="zh-CN" sz="2400" b="0" dirty="0" err="1">
                <a:latin typeface="+mj-ea"/>
                <a:ea typeface="+mj-ea"/>
              </a:rPr>
              <a:t>rtn</a:t>
            </a:r>
            <a:r>
              <a:rPr lang="zh-CN" altLang="en-US" sz="2400" b="0" dirty="0">
                <a:latin typeface="+mj-ea"/>
                <a:ea typeface="+mj-ea"/>
              </a:rPr>
              <a:t>：清理函数，无返回值，包含一个类型为指针的参数</a:t>
            </a:r>
          </a:p>
          <a:p>
            <a:pPr lvl="1">
              <a:lnSpc>
                <a:spcPct val="90000"/>
              </a:lnSpc>
            </a:pPr>
            <a:r>
              <a:rPr lang="en-US" altLang="zh-CN" sz="2400" b="0" dirty="0" err="1">
                <a:latin typeface="+mj-ea"/>
                <a:ea typeface="+mj-ea"/>
              </a:rPr>
              <a:t>arg</a:t>
            </a:r>
            <a:r>
              <a:rPr lang="zh-CN" altLang="en-US" sz="2400" b="0" dirty="0">
                <a:latin typeface="+mj-ea"/>
                <a:ea typeface="+mj-ea"/>
              </a:rPr>
              <a:t>：当清理函数被调用时，</a:t>
            </a:r>
            <a:r>
              <a:rPr lang="en-US" altLang="zh-CN" sz="2400" b="0" dirty="0" err="1">
                <a:latin typeface="+mj-ea"/>
                <a:ea typeface="+mj-ea"/>
              </a:rPr>
              <a:t>arg</a:t>
            </a:r>
            <a:r>
              <a:rPr lang="zh-CN" altLang="en-US" sz="2400" b="0" dirty="0">
                <a:latin typeface="+mj-ea"/>
                <a:ea typeface="+mj-ea"/>
              </a:rPr>
              <a:t>将被传递给清理函数</a:t>
            </a:r>
            <a:endParaRPr lang="en-US" altLang="zh-CN" sz="2400" b="0" dirty="0">
              <a:latin typeface="+mj-ea"/>
              <a:ea typeface="+mj-ea"/>
            </a:endParaRPr>
          </a:p>
          <a:p>
            <a:pPr lvl="1">
              <a:lnSpc>
                <a:spcPct val="90000"/>
              </a:lnSpc>
            </a:pPr>
            <a:endParaRPr lang="zh-CN" altLang="en-US" sz="2400" b="0" dirty="0">
              <a:latin typeface="+mj-ea"/>
              <a:ea typeface="+mj-ea"/>
            </a:endParaRPr>
          </a:p>
          <a:p>
            <a:pPr>
              <a:lnSpc>
                <a:spcPct val="90000"/>
              </a:lnSpc>
            </a:pPr>
            <a:r>
              <a:rPr lang="zh-CN" altLang="en-US" b="0" dirty="0">
                <a:latin typeface="+mj-ea"/>
                <a:ea typeface="+mj-ea"/>
              </a:rPr>
              <a:t>清理函数被调用的时机</a:t>
            </a:r>
          </a:p>
          <a:p>
            <a:pPr lvl="2"/>
            <a:r>
              <a:rPr lang="zh-CN" altLang="en-US" dirty="0"/>
              <a:t>线程自身调用</a:t>
            </a:r>
            <a:r>
              <a:rPr lang="en-US" altLang="zh-CN" dirty="0" err="1"/>
              <a:t>pthread_exit</a:t>
            </a:r>
            <a:r>
              <a:rPr lang="zh-CN" altLang="en-US" dirty="0"/>
              <a:t>时</a:t>
            </a:r>
          </a:p>
          <a:p>
            <a:pPr lvl="2"/>
            <a:r>
              <a:rPr lang="zh-CN" altLang="en-US" dirty="0"/>
              <a:t>线程响应取消线程请求时</a:t>
            </a:r>
          </a:p>
          <a:p>
            <a:pPr lvl="2"/>
            <a:r>
              <a:rPr lang="zh-CN" altLang="en-US" dirty="0"/>
              <a:t>以非</a:t>
            </a:r>
            <a:r>
              <a:rPr lang="en-US" altLang="zh-CN" dirty="0"/>
              <a:t>0</a:t>
            </a:r>
            <a:r>
              <a:rPr lang="zh-CN" altLang="en-US" dirty="0"/>
              <a:t>参数调用</a:t>
            </a:r>
            <a:r>
              <a:rPr lang="en-US" altLang="zh-CN" dirty="0" err="1"/>
              <a:t>pthread_cleanup_pop</a:t>
            </a:r>
            <a:r>
              <a:rPr lang="zh-CN" altLang="en-US" dirty="0"/>
              <a:t>时</a:t>
            </a:r>
          </a:p>
        </p:txBody>
      </p:sp>
      <p:sp>
        <p:nvSpPr>
          <p:cNvPr id="701442" name="Rectangle 2">
            <a:extLst>
              <a:ext uri="{FF2B5EF4-FFF2-40B4-BE49-F238E27FC236}">
                <a16:creationId xmlns:a16="http://schemas.microsoft.com/office/drawing/2014/main" id="{9CB3F1B5-B7D2-4713-9704-7A58287B107D}"/>
              </a:ext>
            </a:extLst>
          </p:cNvPr>
          <p:cNvSpPr>
            <a:spLocks noGrp="1" noChangeArrowheads="1"/>
          </p:cNvSpPr>
          <p:nvPr>
            <p:ph type="title"/>
          </p:nvPr>
        </p:nvSpPr>
        <p:spPr/>
        <p:txBody>
          <a:bodyPr/>
          <a:lstStyle/>
          <a:p>
            <a:pPr>
              <a:defRPr/>
            </a:pPr>
            <a:r>
              <a:rPr lang="zh-CN" altLang="en-US" dirty="0"/>
              <a:t>线程清理处理函数</a:t>
            </a:r>
          </a:p>
        </p:txBody>
      </p:sp>
      <p:sp>
        <p:nvSpPr>
          <p:cNvPr id="174082" name="灯片编号占位符 5">
            <a:extLst>
              <a:ext uri="{FF2B5EF4-FFF2-40B4-BE49-F238E27FC236}">
                <a16:creationId xmlns:a16="http://schemas.microsoft.com/office/drawing/2014/main" id="{0A0D8DCD-F3BD-4028-B8CE-FE327941FD77}"/>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172</a:t>
            </a:fld>
            <a:endParaRPr lang="en-US" altLang="zh-CN"/>
          </a:p>
        </p:txBody>
      </p:sp>
    </p:spTree>
    <p:extLst>
      <p:ext uri="{BB962C8B-B14F-4D97-AF65-F5344CB8AC3E}">
        <p14:creationId xmlns:p14="http://schemas.microsoft.com/office/powerpoint/2010/main" val="326601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084">
                                            <p:txEl>
                                              <p:pRg st="0" end="0"/>
                                            </p:txEl>
                                          </p:spTgt>
                                        </p:tgtEl>
                                        <p:attrNameLst>
                                          <p:attrName>style.visibility</p:attrName>
                                        </p:attrNameLst>
                                      </p:cBhvr>
                                      <p:to>
                                        <p:strVal val="visible"/>
                                      </p:to>
                                    </p:set>
                                    <p:animEffect transition="in" filter="wipe(down)">
                                      <p:cBhvr>
                                        <p:cTn id="7" dur="500"/>
                                        <p:tgtEl>
                                          <p:spTgt spid="17408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74084">
                                            <p:txEl>
                                              <p:pRg st="1" end="1"/>
                                            </p:txEl>
                                          </p:spTgt>
                                        </p:tgtEl>
                                        <p:attrNameLst>
                                          <p:attrName>style.visibility</p:attrName>
                                        </p:attrNameLst>
                                      </p:cBhvr>
                                      <p:to>
                                        <p:strVal val="visible"/>
                                      </p:to>
                                    </p:set>
                                    <p:animEffect transition="in" filter="wipe(down)">
                                      <p:cBhvr>
                                        <p:cTn id="10" dur="500"/>
                                        <p:tgtEl>
                                          <p:spTgt spid="17408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74084">
                                            <p:txEl>
                                              <p:pRg st="2" end="2"/>
                                            </p:txEl>
                                          </p:spTgt>
                                        </p:tgtEl>
                                        <p:attrNameLst>
                                          <p:attrName>style.visibility</p:attrName>
                                        </p:attrNameLst>
                                      </p:cBhvr>
                                      <p:to>
                                        <p:strVal val="visible"/>
                                      </p:to>
                                    </p:set>
                                    <p:animEffect transition="in" filter="wipe(down)">
                                      <p:cBhvr>
                                        <p:cTn id="13" dur="500"/>
                                        <p:tgtEl>
                                          <p:spTgt spid="17408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74084">
                                            <p:txEl>
                                              <p:pRg st="4" end="4"/>
                                            </p:txEl>
                                          </p:spTgt>
                                        </p:tgtEl>
                                        <p:attrNameLst>
                                          <p:attrName>style.visibility</p:attrName>
                                        </p:attrNameLst>
                                      </p:cBhvr>
                                      <p:to>
                                        <p:strVal val="visible"/>
                                      </p:to>
                                    </p:set>
                                    <p:animEffect transition="in" filter="wipe(down)">
                                      <p:cBhvr>
                                        <p:cTn id="18" dur="500"/>
                                        <p:tgtEl>
                                          <p:spTgt spid="174084">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74084">
                                            <p:txEl>
                                              <p:pRg st="5" end="5"/>
                                            </p:txEl>
                                          </p:spTgt>
                                        </p:tgtEl>
                                        <p:attrNameLst>
                                          <p:attrName>style.visibility</p:attrName>
                                        </p:attrNameLst>
                                      </p:cBhvr>
                                      <p:to>
                                        <p:strVal val="visible"/>
                                      </p:to>
                                    </p:set>
                                    <p:animEffect transition="in" filter="wipe(down)">
                                      <p:cBhvr>
                                        <p:cTn id="21" dur="500"/>
                                        <p:tgtEl>
                                          <p:spTgt spid="174084">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74084">
                                            <p:txEl>
                                              <p:pRg st="6" end="6"/>
                                            </p:txEl>
                                          </p:spTgt>
                                        </p:tgtEl>
                                        <p:attrNameLst>
                                          <p:attrName>style.visibility</p:attrName>
                                        </p:attrNameLst>
                                      </p:cBhvr>
                                      <p:to>
                                        <p:strVal val="visible"/>
                                      </p:to>
                                    </p:set>
                                    <p:animEffect transition="in" filter="wipe(down)">
                                      <p:cBhvr>
                                        <p:cTn id="24" dur="500"/>
                                        <p:tgtEl>
                                          <p:spTgt spid="174084">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174084">
                                            <p:txEl>
                                              <p:pRg st="7" end="7"/>
                                            </p:txEl>
                                          </p:spTgt>
                                        </p:tgtEl>
                                        <p:attrNameLst>
                                          <p:attrName>style.visibility</p:attrName>
                                        </p:attrNameLst>
                                      </p:cBhvr>
                                      <p:to>
                                        <p:strVal val="visible"/>
                                      </p:to>
                                    </p:set>
                                    <p:animEffect transition="in" filter="wipe(down)">
                                      <p:cBhvr>
                                        <p:cTn id="27" dur="500"/>
                                        <p:tgtEl>
                                          <p:spTgt spid="1740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a:extLst>
              <a:ext uri="{FF2B5EF4-FFF2-40B4-BE49-F238E27FC236}">
                <a16:creationId xmlns:a16="http://schemas.microsoft.com/office/drawing/2014/main" id="{37A1CE1F-EE8F-469C-84D7-DC174A2A6C31}"/>
              </a:ext>
            </a:extLst>
          </p:cNvPr>
          <p:cNvSpPr>
            <a:spLocks noGrp="1" noChangeArrowheads="1"/>
          </p:cNvSpPr>
          <p:nvPr>
            <p:ph type="title"/>
          </p:nvPr>
        </p:nvSpPr>
        <p:spPr/>
        <p:txBody>
          <a:bodyPr/>
          <a:lstStyle/>
          <a:p>
            <a:pPr>
              <a:defRPr/>
            </a:pPr>
            <a:r>
              <a:rPr lang="zh-CN" altLang="en-US"/>
              <a:t>线程退出与清理示例</a:t>
            </a:r>
          </a:p>
        </p:txBody>
      </p:sp>
      <p:sp>
        <p:nvSpPr>
          <p:cNvPr id="176130" name="灯片编号占位符 5">
            <a:extLst>
              <a:ext uri="{FF2B5EF4-FFF2-40B4-BE49-F238E27FC236}">
                <a16:creationId xmlns:a16="http://schemas.microsoft.com/office/drawing/2014/main" id="{08F918E3-7350-4FF0-8907-3020BF04F97A}"/>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173</a:t>
            </a:fld>
            <a:endParaRPr lang="en-US" altLang="zh-CN"/>
          </a:p>
        </p:txBody>
      </p:sp>
      <p:sp>
        <p:nvSpPr>
          <p:cNvPr id="3" name="内容占位符 2">
            <a:extLst>
              <a:ext uri="{FF2B5EF4-FFF2-40B4-BE49-F238E27FC236}">
                <a16:creationId xmlns:a16="http://schemas.microsoft.com/office/drawing/2014/main" id="{4C88CF9F-0FA2-4A97-BF3B-C9C8E50A99CD}"/>
              </a:ext>
            </a:extLst>
          </p:cNvPr>
          <p:cNvSpPr>
            <a:spLocks noGrp="1"/>
          </p:cNvSpPr>
          <p:nvPr>
            <p:ph idx="1"/>
          </p:nvPr>
        </p:nvSpPr>
        <p:spPr>
          <a:xfrm>
            <a:off x="2388782" y="1015865"/>
            <a:ext cx="8024037" cy="5157643"/>
          </a:xfrm>
        </p:spPr>
        <p:txBody>
          <a:bodyPr/>
          <a:lstStyle/>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void cleanup(void *</a:t>
            </a:r>
            <a:r>
              <a:rPr lang="en-US" altLang="zh-CN" sz="1800" b="0" dirty="0" err="1">
                <a:latin typeface="Microsoft YaHei" panose="020B0503020204020204" pitchFamily="34" charset="-122"/>
                <a:ea typeface="Microsoft YaHei" panose="020B0503020204020204" pitchFamily="34" charset="-122"/>
              </a:rPr>
              <a:t>arg</a:t>
            </a:r>
            <a:r>
              <a:rPr lang="en-US" altLang="zh-CN" sz="1800" b="0" dirty="0">
                <a:latin typeface="Microsoft YaHei" panose="020B0503020204020204" pitchFamily="34" charset="-122"/>
                <a:ea typeface="Microsoft YaHei" panose="020B0503020204020204" pitchFamily="34" charset="-122"/>
              </a:rPr>
              <a:t>){</a:t>
            </a:r>
          </a:p>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    </a:t>
            </a:r>
            <a:r>
              <a:rPr lang="en-US" altLang="zh-CN" sz="1800" b="0" dirty="0" err="1">
                <a:latin typeface="Microsoft YaHei" panose="020B0503020204020204" pitchFamily="34" charset="-122"/>
                <a:ea typeface="Microsoft YaHei" panose="020B0503020204020204" pitchFamily="34" charset="-122"/>
              </a:rPr>
              <a:t>printf</a:t>
            </a:r>
            <a:r>
              <a:rPr lang="en-US" altLang="zh-CN" sz="1800" b="0" dirty="0">
                <a:latin typeface="Microsoft YaHei" panose="020B0503020204020204" pitchFamily="34" charset="-122"/>
                <a:ea typeface="Microsoft YaHei" panose="020B0503020204020204" pitchFamily="34" charset="-122"/>
              </a:rPr>
              <a:t>("clean...\n");</a:t>
            </a:r>
          </a:p>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a:t>
            </a:r>
          </a:p>
          <a:p>
            <a:pPr marL="0" indent="0">
              <a:lnSpc>
                <a:spcPct val="110000"/>
              </a:lnSpc>
              <a:spcBef>
                <a:spcPts val="0"/>
              </a:spcBef>
              <a:buNone/>
            </a:pPr>
            <a:endParaRPr lang="en-US" altLang="zh-CN" sz="1800" b="0" dirty="0">
              <a:latin typeface="Microsoft YaHei" panose="020B0503020204020204" pitchFamily="34" charset="-122"/>
              <a:ea typeface="Microsoft YaHei" panose="020B0503020204020204" pitchFamily="34" charset="-122"/>
            </a:endParaRPr>
          </a:p>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void *</a:t>
            </a:r>
            <a:r>
              <a:rPr lang="en-US" altLang="zh-CN" sz="1800" b="0" dirty="0" err="1">
                <a:latin typeface="Microsoft YaHei" panose="020B0503020204020204" pitchFamily="34" charset="-122"/>
                <a:ea typeface="Microsoft YaHei" panose="020B0503020204020204" pitchFamily="34" charset="-122"/>
              </a:rPr>
              <a:t>My_thread</a:t>
            </a:r>
            <a:r>
              <a:rPr lang="en-US" altLang="zh-CN" sz="1800" b="0" dirty="0">
                <a:latin typeface="Microsoft YaHei" panose="020B0503020204020204" pitchFamily="34" charset="-122"/>
                <a:ea typeface="Microsoft YaHei" panose="020B0503020204020204" pitchFamily="34" charset="-122"/>
              </a:rPr>
              <a:t>(void *</a:t>
            </a:r>
            <a:r>
              <a:rPr lang="en-US" altLang="zh-CN" sz="1800" b="0" dirty="0" err="1">
                <a:latin typeface="Microsoft YaHei" panose="020B0503020204020204" pitchFamily="34" charset="-122"/>
                <a:ea typeface="Microsoft YaHei" panose="020B0503020204020204" pitchFamily="34" charset="-122"/>
              </a:rPr>
              <a:t>arg</a:t>
            </a:r>
            <a:r>
              <a:rPr lang="en-US" altLang="zh-CN" sz="1800" b="0" dirty="0">
                <a:latin typeface="Microsoft YaHei" panose="020B0503020204020204" pitchFamily="34" charset="-122"/>
                <a:ea typeface="Microsoft YaHei" panose="020B0503020204020204" pitchFamily="34" charset="-122"/>
              </a:rPr>
              <a:t>){</a:t>
            </a:r>
          </a:p>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    </a:t>
            </a:r>
            <a:r>
              <a:rPr lang="en-US" altLang="zh-CN" sz="1800" b="0" dirty="0" err="1">
                <a:latin typeface="Microsoft YaHei" panose="020B0503020204020204" pitchFamily="34" charset="-122"/>
                <a:ea typeface="Microsoft YaHei" panose="020B0503020204020204" pitchFamily="34" charset="-122"/>
              </a:rPr>
              <a:t>printf</a:t>
            </a:r>
            <a:r>
              <a:rPr lang="en-US" altLang="zh-CN" sz="1800" b="0" dirty="0">
                <a:latin typeface="Microsoft YaHei" panose="020B0503020204020204" pitchFamily="34" charset="-122"/>
                <a:ea typeface="Microsoft YaHei" panose="020B0503020204020204" pitchFamily="34" charset="-122"/>
              </a:rPr>
              <a:t>("My thread\n");</a:t>
            </a:r>
          </a:p>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    </a:t>
            </a:r>
            <a:r>
              <a:rPr lang="en-US" altLang="zh-CN" sz="1800" dirty="0" err="1">
                <a:solidFill>
                  <a:srgbClr val="0000CC"/>
                </a:solidFill>
                <a:latin typeface="Microsoft YaHei" panose="020B0503020204020204" pitchFamily="34" charset="-122"/>
                <a:ea typeface="Microsoft YaHei" panose="020B0503020204020204" pitchFamily="34" charset="-122"/>
              </a:rPr>
              <a:t>pthread_cleanup_push</a:t>
            </a:r>
            <a:r>
              <a:rPr lang="en-US" altLang="zh-CN" sz="1800" b="0" dirty="0">
                <a:latin typeface="Microsoft YaHei" panose="020B0503020204020204" pitchFamily="34" charset="-122"/>
                <a:ea typeface="Microsoft YaHei" panose="020B0503020204020204" pitchFamily="34" charset="-122"/>
              </a:rPr>
              <a:t>(cleanup,"123");</a:t>
            </a:r>
          </a:p>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    </a:t>
            </a:r>
            <a:r>
              <a:rPr lang="en-US" altLang="zh-CN" sz="1800" dirty="0" err="1">
                <a:solidFill>
                  <a:srgbClr val="0000CC"/>
                </a:solidFill>
                <a:latin typeface="Microsoft YaHei" panose="020B0503020204020204" pitchFamily="34" charset="-122"/>
                <a:ea typeface="Microsoft YaHei" panose="020B0503020204020204" pitchFamily="34" charset="-122"/>
              </a:rPr>
              <a:t>pthread_exit</a:t>
            </a:r>
            <a:r>
              <a:rPr lang="en-US" altLang="zh-CN" sz="1800" b="0" dirty="0">
                <a:latin typeface="Microsoft YaHei" panose="020B0503020204020204" pitchFamily="34" charset="-122"/>
                <a:ea typeface="Microsoft YaHei" panose="020B0503020204020204" pitchFamily="34" charset="-122"/>
              </a:rPr>
              <a:t>(NULL); </a:t>
            </a:r>
            <a:r>
              <a:rPr lang="en-US" altLang="zh-CN" sz="1800" dirty="0">
                <a:solidFill>
                  <a:srgbClr val="999999"/>
                </a:solidFill>
              </a:rPr>
              <a:t>//</a:t>
            </a:r>
            <a:r>
              <a:rPr lang="zh-CN" altLang="en-US" sz="1800" dirty="0">
                <a:solidFill>
                  <a:srgbClr val="999999"/>
                </a:solidFill>
              </a:rPr>
              <a:t>虽然在这里，线程已经结束了，</a:t>
            </a:r>
            <a:endParaRPr lang="en-US" altLang="zh-CN" sz="1800" dirty="0">
              <a:solidFill>
                <a:srgbClr val="999999"/>
              </a:solidFill>
            </a:endParaRPr>
          </a:p>
          <a:p>
            <a:pPr marL="0" indent="0">
              <a:lnSpc>
                <a:spcPct val="110000"/>
              </a:lnSpc>
              <a:spcBef>
                <a:spcPts val="0"/>
              </a:spcBef>
              <a:buNone/>
            </a:pPr>
            <a:r>
              <a:rPr lang="zh-CN" altLang="en-US" sz="1800" dirty="0">
                <a:solidFill>
                  <a:srgbClr val="999999"/>
                </a:solidFill>
              </a:rPr>
              <a:t>                                           </a:t>
            </a:r>
            <a:r>
              <a:rPr lang="en-US" altLang="zh-CN" sz="1800" dirty="0">
                <a:solidFill>
                  <a:srgbClr val="999999"/>
                </a:solidFill>
              </a:rPr>
              <a:t>//</a:t>
            </a:r>
            <a:r>
              <a:rPr lang="zh-CN" altLang="en-US" sz="1800" dirty="0">
                <a:solidFill>
                  <a:srgbClr val="999999"/>
                </a:solidFill>
              </a:rPr>
              <a:t>但是下面的</a:t>
            </a:r>
            <a:r>
              <a:rPr lang="en-US" altLang="zh-CN" sz="1800" dirty="0">
                <a:solidFill>
                  <a:srgbClr val="999999"/>
                </a:solidFill>
              </a:rPr>
              <a:t>pop</a:t>
            </a:r>
            <a:r>
              <a:rPr lang="zh-CN" altLang="en-US" sz="1800" dirty="0">
                <a:solidFill>
                  <a:srgbClr val="999999"/>
                </a:solidFill>
              </a:rPr>
              <a:t>函数还是得写上</a:t>
            </a:r>
            <a:endParaRPr lang="en-US" altLang="zh-CN" sz="1800" b="0" dirty="0">
              <a:latin typeface="Microsoft YaHei" panose="020B0503020204020204" pitchFamily="34" charset="-122"/>
              <a:ea typeface="Microsoft YaHei" panose="020B0503020204020204" pitchFamily="34" charset="-122"/>
            </a:endParaRPr>
          </a:p>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    </a:t>
            </a:r>
            <a:r>
              <a:rPr lang="en-US" altLang="zh-CN" sz="1800" b="0" dirty="0" err="1">
                <a:latin typeface="Microsoft YaHei" panose="020B0503020204020204" pitchFamily="34" charset="-122"/>
                <a:ea typeface="Microsoft YaHei" panose="020B0503020204020204" pitchFamily="34" charset="-122"/>
              </a:rPr>
              <a:t>pthread_cleanup_pop</a:t>
            </a:r>
            <a:r>
              <a:rPr lang="en-US" altLang="zh-CN" sz="1800" b="0" dirty="0">
                <a:latin typeface="Microsoft YaHei" panose="020B0503020204020204" pitchFamily="34" charset="-122"/>
                <a:ea typeface="Microsoft YaHei" panose="020B0503020204020204" pitchFamily="34" charset="-122"/>
              </a:rPr>
              <a:t>(0);</a:t>
            </a:r>
          </a:p>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a:t>
            </a:r>
          </a:p>
          <a:p>
            <a:pPr marL="0" indent="0">
              <a:lnSpc>
                <a:spcPct val="110000"/>
              </a:lnSpc>
              <a:spcBef>
                <a:spcPts val="0"/>
              </a:spcBef>
              <a:buNone/>
            </a:pPr>
            <a:endParaRPr lang="en-US" altLang="zh-CN" sz="1800" b="0" dirty="0">
              <a:latin typeface="Microsoft YaHei" panose="020B0503020204020204" pitchFamily="34" charset="-122"/>
              <a:ea typeface="Microsoft YaHei" panose="020B0503020204020204" pitchFamily="34" charset="-122"/>
            </a:endParaRPr>
          </a:p>
          <a:p>
            <a:pPr marL="0" indent="0">
              <a:lnSpc>
                <a:spcPct val="110000"/>
              </a:lnSpc>
              <a:spcBef>
                <a:spcPts val="0"/>
              </a:spcBef>
              <a:buNone/>
            </a:pPr>
            <a:r>
              <a:rPr lang="en-US" altLang="zh-CN" sz="1800" b="0" dirty="0" err="1">
                <a:latin typeface="Microsoft YaHei" panose="020B0503020204020204" pitchFamily="34" charset="-122"/>
                <a:ea typeface="Microsoft YaHei" panose="020B0503020204020204" pitchFamily="34" charset="-122"/>
              </a:rPr>
              <a:t>int</a:t>
            </a:r>
            <a:r>
              <a:rPr lang="en-US" altLang="zh-CN" sz="1800" b="0" dirty="0">
                <a:latin typeface="Microsoft YaHei" panose="020B0503020204020204" pitchFamily="34" charset="-122"/>
                <a:ea typeface="Microsoft YaHei" panose="020B0503020204020204" pitchFamily="34" charset="-122"/>
              </a:rPr>
              <a:t> main(</a:t>
            </a:r>
            <a:r>
              <a:rPr lang="zh-CN" altLang="en-US" sz="1800" b="0" dirty="0">
                <a:latin typeface="Microsoft YaHei" panose="020B0503020204020204" pitchFamily="34" charset="-122"/>
                <a:ea typeface="Microsoft YaHei" panose="020B0503020204020204" pitchFamily="34" charset="-122"/>
              </a:rPr>
              <a:t> </a:t>
            </a:r>
            <a:r>
              <a:rPr lang="en-US" altLang="zh-CN" sz="1800" b="0" dirty="0">
                <a:latin typeface="Microsoft YaHei" panose="020B0503020204020204" pitchFamily="34" charset="-122"/>
                <a:ea typeface="Microsoft YaHei" panose="020B0503020204020204" pitchFamily="34" charset="-122"/>
              </a:rPr>
              <a:t>){</a:t>
            </a:r>
          </a:p>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    </a:t>
            </a:r>
            <a:r>
              <a:rPr lang="en-US" altLang="zh-CN" sz="1800" b="0" dirty="0" err="1">
                <a:latin typeface="Microsoft YaHei" panose="020B0503020204020204" pitchFamily="34" charset="-122"/>
                <a:ea typeface="Microsoft YaHei" panose="020B0503020204020204" pitchFamily="34" charset="-122"/>
              </a:rPr>
              <a:t>pthread_t</a:t>
            </a:r>
            <a:r>
              <a:rPr lang="en-US" altLang="zh-CN" sz="1800" b="0" dirty="0">
                <a:latin typeface="Microsoft YaHei" panose="020B0503020204020204" pitchFamily="34" charset="-122"/>
                <a:ea typeface="Microsoft YaHei" panose="020B0503020204020204" pitchFamily="34" charset="-122"/>
              </a:rPr>
              <a:t> </a:t>
            </a:r>
            <a:r>
              <a:rPr lang="en-US" altLang="zh-CN" sz="1800" b="0" dirty="0" err="1">
                <a:latin typeface="Microsoft YaHei" panose="020B0503020204020204" pitchFamily="34" charset="-122"/>
                <a:ea typeface="Microsoft YaHei" panose="020B0503020204020204" pitchFamily="34" charset="-122"/>
              </a:rPr>
              <a:t>tid</a:t>
            </a:r>
            <a:r>
              <a:rPr lang="en-US" altLang="zh-CN" sz="1800" b="0" dirty="0">
                <a:latin typeface="Microsoft YaHei" panose="020B0503020204020204" pitchFamily="34" charset="-122"/>
                <a:ea typeface="Microsoft YaHei" panose="020B0503020204020204" pitchFamily="34" charset="-122"/>
              </a:rPr>
              <a:t>;</a:t>
            </a:r>
          </a:p>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    </a:t>
            </a:r>
            <a:r>
              <a:rPr lang="en-US" altLang="zh-CN" sz="1800" b="0" dirty="0" err="1">
                <a:latin typeface="Microsoft YaHei" panose="020B0503020204020204" pitchFamily="34" charset="-122"/>
                <a:ea typeface="Microsoft YaHei" panose="020B0503020204020204" pitchFamily="34" charset="-122"/>
              </a:rPr>
              <a:t>int</a:t>
            </a:r>
            <a:r>
              <a:rPr lang="en-US" altLang="zh-CN" sz="1800" b="0" dirty="0">
                <a:latin typeface="Microsoft YaHei" panose="020B0503020204020204" pitchFamily="34" charset="-122"/>
                <a:ea typeface="Microsoft YaHei" panose="020B0503020204020204" pitchFamily="34" charset="-122"/>
              </a:rPr>
              <a:t> t = </a:t>
            </a:r>
            <a:r>
              <a:rPr lang="en-US" altLang="zh-CN" sz="1800" b="0" dirty="0" err="1">
                <a:solidFill>
                  <a:srgbClr val="0000CC"/>
                </a:solidFill>
                <a:latin typeface="Microsoft YaHei" panose="020B0503020204020204" pitchFamily="34" charset="-122"/>
                <a:ea typeface="Microsoft YaHei" panose="020B0503020204020204" pitchFamily="34" charset="-122"/>
              </a:rPr>
              <a:t>pthread_create</a:t>
            </a:r>
            <a:r>
              <a:rPr lang="en-US" altLang="zh-CN" sz="1800" b="0" dirty="0">
                <a:latin typeface="Microsoft YaHei" panose="020B0503020204020204" pitchFamily="34" charset="-122"/>
                <a:ea typeface="Microsoft YaHei" panose="020B0503020204020204" pitchFamily="34" charset="-122"/>
              </a:rPr>
              <a:t>(&amp;</a:t>
            </a:r>
            <a:r>
              <a:rPr lang="en-US" altLang="zh-CN" sz="1800" b="0" dirty="0" err="1">
                <a:latin typeface="Microsoft YaHei" panose="020B0503020204020204" pitchFamily="34" charset="-122"/>
                <a:ea typeface="Microsoft YaHei" panose="020B0503020204020204" pitchFamily="34" charset="-122"/>
              </a:rPr>
              <a:t>tid</a:t>
            </a:r>
            <a:r>
              <a:rPr lang="en-US" altLang="zh-CN" sz="1800" b="0" dirty="0">
                <a:latin typeface="Microsoft YaHei" panose="020B0503020204020204" pitchFamily="34" charset="-122"/>
                <a:ea typeface="Microsoft YaHei" panose="020B0503020204020204" pitchFamily="34" charset="-122"/>
              </a:rPr>
              <a:t>,</a:t>
            </a:r>
            <a:r>
              <a:rPr lang="zh-CN" altLang="en-US" sz="1800" b="0" dirty="0">
                <a:latin typeface="Microsoft YaHei" panose="020B0503020204020204" pitchFamily="34" charset="-122"/>
                <a:ea typeface="Microsoft YaHei" panose="020B0503020204020204" pitchFamily="34" charset="-122"/>
              </a:rPr>
              <a:t> </a:t>
            </a:r>
            <a:r>
              <a:rPr lang="en-US" altLang="zh-CN" sz="1800" b="0" dirty="0">
                <a:latin typeface="Microsoft YaHei" panose="020B0503020204020204" pitchFamily="34" charset="-122"/>
                <a:ea typeface="Microsoft YaHei" panose="020B0503020204020204" pitchFamily="34" charset="-122"/>
              </a:rPr>
              <a:t>NULL,</a:t>
            </a:r>
            <a:r>
              <a:rPr lang="zh-CN" altLang="en-US" sz="1800" b="0" dirty="0">
                <a:latin typeface="Microsoft YaHei" panose="020B0503020204020204" pitchFamily="34" charset="-122"/>
                <a:ea typeface="Microsoft YaHei" panose="020B0503020204020204" pitchFamily="34" charset="-122"/>
              </a:rPr>
              <a:t> </a:t>
            </a:r>
            <a:r>
              <a:rPr lang="en-US" altLang="zh-CN" sz="1800" b="0" dirty="0" err="1">
                <a:latin typeface="Microsoft YaHei" panose="020B0503020204020204" pitchFamily="34" charset="-122"/>
                <a:ea typeface="Microsoft YaHei" panose="020B0503020204020204" pitchFamily="34" charset="-122"/>
              </a:rPr>
              <a:t>My_thread</a:t>
            </a:r>
            <a:r>
              <a:rPr lang="en-US" altLang="zh-CN" sz="1800" b="0" dirty="0">
                <a:latin typeface="Microsoft YaHei" panose="020B0503020204020204" pitchFamily="34" charset="-122"/>
                <a:ea typeface="Microsoft YaHei" panose="020B0503020204020204" pitchFamily="34" charset="-122"/>
              </a:rPr>
              <a:t>,</a:t>
            </a:r>
            <a:r>
              <a:rPr lang="zh-CN" altLang="en-US" sz="1800" b="0" dirty="0">
                <a:latin typeface="Microsoft YaHei" panose="020B0503020204020204" pitchFamily="34" charset="-122"/>
                <a:ea typeface="Microsoft YaHei" panose="020B0503020204020204" pitchFamily="34" charset="-122"/>
              </a:rPr>
              <a:t> </a:t>
            </a:r>
            <a:r>
              <a:rPr lang="en-US" altLang="zh-CN" sz="1800" b="0" dirty="0">
                <a:latin typeface="Microsoft YaHei" panose="020B0503020204020204" pitchFamily="34" charset="-122"/>
                <a:ea typeface="Microsoft YaHei" panose="020B0503020204020204" pitchFamily="34" charset="-122"/>
              </a:rPr>
              <a:t>NULL);</a:t>
            </a:r>
          </a:p>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    </a:t>
            </a:r>
            <a:r>
              <a:rPr lang="en-US" altLang="zh-CN" sz="1800" b="0" dirty="0" err="1">
                <a:solidFill>
                  <a:srgbClr val="0000CC"/>
                </a:solidFill>
                <a:latin typeface="Microsoft YaHei" panose="020B0503020204020204" pitchFamily="34" charset="-122"/>
                <a:ea typeface="Microsoft YaHei" panose="020B0503020204020204" pitchFamily="34" charset="-122"/>
              </a:rPr>
              <a:t>pthread_join</a:t>
            </a:r>
            <a:r>
              <a:rPr lang="en-US" altLang="zh-CN" sz="1800" b="0" dirty="0">
                <a:latin typeface="Microsoft YaHei" panose="020B0503020204020204" pitchFamily="34" charset="-122"/>
                <a:ea typeface="Microsoft YaHei" panose="020B0503020204020204" pitchFamily="34" charset="-122"/>
              </a:rPr>
              <a:t>(</a:t>
            </a:r>
            <a:r>
              <a:rPr lang="en-US" altLang="zh-CN" sz="1800" b="0" dirty="0" err="1">
                <a:latin typeface="Microsoft YaHei" panose="020B0503020204020204" pitchFamily="34" charset="-122"/>
                <a:ea typeface="Microsoft YaHei" panose="020B0503020204020204" pitchFamily="34" charset="-122"/>
              </a:rPr>
              <a:t>tid</a:t>
            </a:r>
            <a:r>
              <a:rPr lang="en-US" altLang="zh-CN" sz="1800" b="0" dirty="0">
                <a:latin typeface="Microsoft YaHei" panose="020B0503020204020204" pitchFamily="34" charset="-122"/>
                <a:ea typeface="Microsoft YaHei" panose="020B0503020204020204" pitchFamily="34" charset="-122"/>
              </a:rPr>
              <a:t>,</a:t>
            </a:r>
            <a:r>
              <a:rPr lang="zh-CN" altLang="en-US" sz="1800" b="0" dirty="0">
                <a:latin typeface="Microsoft YaHei" panose="020B0503020204020204" pitchFamily="34" charset="-122"/>
                <a:ea typeface="Microsoft YaHei" panose="020B0503020204020204" pitchFamily="34" charset="-122"/>
              </a:rPr>
              <a:t> </a:t>
            </a:r>
            <a:r>
              <a:rPr lang="en-US" altLang="zh-CN" sz="1800" b="0" dirty="0">
                <a:latin typeface="Microsoft YaHei" panose="020B0503020204020204" pitchFamily="34" charset="-122"/>
                <a:ea typeface="Microsoft YaHei" panose="020B0503020204020204" pitchFamily="34" charset="-122"/>
              </a:rPr>
              <a:t>NULL);</a:t>
            </a:r>
          </a:p>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    return 0;</a:t>
            </a:r>
          </a:p>
          <a:p>
            <a:pPr marL="0" indent="0">
              <a:lnSpc>
                <a:spcPct val="110000"/>
              </a:lnSpc>
              <a:spcBef>
                <a:spcPts val="0"/>
              </a:spcBef>
              <a:buNone/>
            </a:pPr>
            <a:r>
              <a:rPr lang="en-US" altLang="zh-CN" sz="1800" b="0" dirty="0">
                <a:latin typeface="Microsoft YaHei" panose="020B0503020204020204" pitchFamily="34" charset="-122"/>
                <a:ea typeface="Microsoft YaHei" panose="020B0503020204020204" pitchFamily="34" charset="-122"/>
              </a:rPr>
              <a:t>}</a:t>
            </a:r>
            <a:endParaRPr lang="zh-CN" altLang="en-US" sz="1800" b="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9843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3">
            <a:extLst>
              <a:ext uri="{FF2B5EF4-FFF2-40B4-BE49-F238E27FC236}">
                <a16:creationId xmlns:a16="http://schemas.microsoft.com/office/drawing/2014/main" id="{3AD3237F-6AA1-4E4B-92A2-B6E218CAC57F}"/>
              </a:ext>
            </a:extLst>
          </p:cNvPr>
          <p:cNvSpPr>
            <a:spLocks noGrp="1" noChangeArrowheads="1"/>
          </p:cNvSpPr>
          <p:nvPr>
            <p:ph idx="1"/>
          </p:nvPr>
        </p:nvSpPr>
        <p:spPr>
          <a:xfrm>
            <a:off x="2057006" y="1325708"/>
            <a:ext cx="8077986" cy="5157643"/>
          </a:xfrm>
        </p:spPr>
        <p:txBody>
          <a:bodyPr/>
          <a:lstStyle/>
          <a:p>
            <a:r>
              <a:rPr lang="zh-CN" altLang="en-US" dirty="0">
                <a:latin typeface="+mj-ea"/>
                <a:ea typeface="+mj-ea"/>
              </a:rPr>
              <a:t>在任何一个时间点上，线程是可结合的（</a:t>
            </a:r>
            <a:r>
              <a:rPr lang="en-US" altLang="zh-CN" dirty="0">
                <a:latin typeface="+mj-ea"/>
                <a:ea typeface="+mj-ea"/>
              </a:rPr>
              <a:t>joinable</a:t>
            </a:r>
            <a:r>
              <a:rPr lang="zh-CN" altLang="en-US" dirty="0">
                <a:latin typeface="+mj-ea"/>
                <a:ea typeface="+mj-ea"/>
              </a:rPr>
              <a:t>）或者是分离的（</a:t>
            </a:r>
            <a:r>
              <a:rPr lang="en-US" altLang="zh-CN" dirty="0">
                <a:latin typeface="+mj-ea"/>
                <a:ea typeface="+mj-ea"/>
              </a:rPr>
              <a:t>detached</a:t>
            </a:r>
            <a:r>
              <a:rPr lang="zh-CN" altLang="en-US" dirty="0">
                <a:latin typeface="+mj-ea"/>
                <a:ea typeface="+mj-ea"/>
              </a:rPr>
              <a:t>）</a:t>
            </a:r>
            <a:endParaRPr lang="en-US" altLang="zh-CN" dirty="0">
              <a:latin typeface="+mj-ea"/>
              <a:ea typeface="+mj-ea"/>
            </a:endParaRPr>
          </a:p>
          <a:p>
            <a:pPr lvl="1"/>
            <a:r>
              <a:rPr lang="zh-CN" altLang="en-US" sz="2000" b="0" dirty="0">
                <a:latin typeface="+mj-ea"/>
                <a:ea typeface="+mj-ea"/>
              </a:rPr>
              <a:t>可结合的线程能够被父线程回收其资源和杀死。在被父线程回收之前，它的存储器资源（例如栈）是不释放的</a:t>
            </a:r>
            <a:endParaRPr lang="en-US" altLang="zh-CN" sz="2000" b="0" dirty="0">
              <a:latin typeface="+mj-ea"/>
              <a:ea typeface="+mj-ea"/>
            </a:endParaRPr>
          </a:p>
          <a:p>
            <a:pPr lvl="1"/>
            <a:r>
              <a:rPr lang="zh-CN" altLang="en-US" sz="2000" b="0" dirty="0">
                <a:latin typeface="+mj-ea"/>
                <a:ea typeface="+mj-ea"/>
              </a:rPr>
              <a:t>分离的线程是不能被父线程回收或杀死的，它的存储器资源在它终止时由系统自动释放</a:t>
            </a:r>
            <a:endParaRPr lang="en-US" altLang="zh-CN" sz="2000" b="0" dirty="0">
              <a:latin typeface="+mj-ea"/>
              <a:ea typeface="+mj-ea"/>
            </a:endParaRPr>
          </a:p>
          <a:p>
            <a:r>
              <a:rPr lang="zh-CN" altLang="en-US" dirty="0">
                <a:latin typeface="+mj-ea"/>
                <a:ea typeface="+mj-ea"/>
              </a:rPr>
              <a:t>若线程已经处于分离状态，线程的底层存储资源可以在线程终止时立即被收回</a:t>
            </a:r>
          </a:p>
          <a:p>
            <a:r>
              <a:rPr lang="zh-CN" altLang="en-US" dirty="0">
                <a:latin typeface="+mj-ea"/>
                <a:ea typeface="+mj-ea"/>
              </a:rPr>
              <a:t>当线程被分离时，并不能用</a:t>
            </a:r>
            <a:r>
              <a:rPr lang="en-US" altLang="zh-CN" dirty="0" err="1">
                <a:latin typeface="+mj-ea"/>
                <a:ea typeface="+mj-ea"/>
              </a:rPr>
              <a:t>pthread_join</a:t>
            </a:r>
            <a:r>
              <a:rPr lang="zh-CN" altLang="en-US" dirty="0">
                <a:latin typeface="+mj-ea"/>
                <a:ea typeface="+mj-ea"/>
              </a:rPr>
              <a:t>函数等待它的终止状态，此时</a:t>
            </a:r>
            <a:r>
              <a:rPr lang="en-US" altLang="zh-CN" dirty="0" err="1">
                <a:latin typeface="+mj-ea"/>
                <a:ea typeface="+mj-ea"/>
              </a:rPr>
              <a:t>pthread_join</a:t>
            </a:r>
            <a:r>
              <a:rPr lang="zh-CN" altLang="en-US" dirty="0">
                <a:latin typeface="+mj-ea"/>
                <a:ea typeface="+mj-ea"/>
              </a:rPr>
              <a:t>返回</a:t>
            </a:r>
            <a:r>
              <a:rPr lang="en-US" altLang="zh-CN" dirty="0">
                <a:latin typeface="+mj-ea"/>
                <a:ea typeface="+mj-ea"/>
              </a:rPr>
              <a:t>EINVAL</a:t>
            </a:r>
          </a:p>
          <a:p>
            <a:r>
              <a:rPr lang="en-US" altLang="zh-CN" dirty="0" err="1">
                <a:latin typeface="+mj-ea"/>
                <a:ea typeface="+mj-ea"/>
              </a:rPr>
              <a:t>pthread_detach</a:t>
            </a:r>
            <a:r>
              <a:rPr lang="zh-CN" altLang="en-US" dirty="0">
                <a:latin typeface="+mj-ea"/>
                <a:ea typeface="+mj-ea"/>
              </a:rPr>
              <a:t>函数可以使线程进入分离状态</a:t>
            </a:r>
          </a:p>
        </p:txBody>
      </p:sp>
      <p:sp>
        <p:nvSpPr>
          <p:cNvPr id="705538" name="Rectangle 2">
            <a:extLst>
              <a:ext uri="{FF2B5EF4-FFF2-40B4-BE49-F238E27FC236}">
                <a16:creationId xmlns:a16="http://schemas.microsoft.com/office/drawing/2014/main" id="{00691F97-7255-4066-957D-C19C0BE30D54}"/>
              </a:ext>
            </a:extLst>
          </p:cNvPr>
          <p:cNvSpPr>
            <a:spLocks noGrp="1" noChangeArrowheads="1"/>
          </p:cNvSpPr>
          <p:nvPr>
            <p:ph type="title"/>
          </p:nvPr>
        </p:nvSpPr>
        <p:spPr/>
        <p:txBody>
          <a:bodyPr/>
          <a:lstStyle/>
          <a:p>
            <a:pPr>
              <a:defRPr/>
            </a:pPr>
            <a:r>
              <a:rPr lang="en-US" altLang="zh-CN"/>
              <a:t>pthread_detach</a:t>
            </a:r>
            <a:r>
              <a:rPr lang="zh-CN" altLang="en-US"/>
              <a:t>函数</a:t>
            </a:r>
          </a:p>
        </p:txBody>
      </p:sp>
      <p:sp>
        <p:nvSpPr>
          <p:cNvPr id="177154" name="灯片编号占位符 5">
            <a:extLst>
              <a:ext uri="{FF2B5EF4-FFF2-40B4-BE49-F238E27FC236}">
                <a16:creationId xmlns:a16="http://schemas.microsoft.com/office/drawing/2014/main" id="{ED83CCC2-0F42-4AFE-A692-87D3F1428093}"/>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174</a:t>
            </a:fld>
            <a:endParaRPr lang="en-US" altLang="zh-CN"/>
          </a:p>
        </p:txBody>
      </p:sp>
    </p:spTree>
    <p:extLst>
      <p:ext uri="{BB962C8B-B14F-4D97-AF65-F5344CB8AC3E}">
        <p14:creationId xmlns:p14="http://schemas.microsoft.com/office/powerpoint/2010/main" val="70033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Rectangle 3">
            <a:extLst>
              <a:ext uri="{FF2B5EF4-FFF2-40B4-BE49-F238E27FC236}">
                <a16:creationId xmlns:a16="http://schemas.microsoft.com/office/drawing/2014/main" id="{5710D4AC-F10C-45B1-B159-8E4D13B06F50}"/>
              </a:ext>
            </a:extLst>
          </p:cNvPr>
          <p:cNvSpPr>
            <a:spLocks noGrp="1" noChangeArrowheads="1"/>
          </p:cNvSpPr>
          <p:nvPr>
            <p:ph idx="1"/>
          </p:nvPr>
        </p:nvSpPr>
        <p:spPr/>
        <p:txBody>
          <a:bodyPr/>
          <a:lstStyle/>
          <a:p>
            <a:r>
              <a:rPr lang="zh-CN" altLang="en-US" dirty="0">
                <a:latin typeface="+mj-ea"/>
                <a:ea typeface="+mj-ea"/>
              </a:rPr>
              <a:t>函数原型</a:t>
            </a:r>
            <a:endParaRPr lang="en-US" altLang="zh-CN" dirty="0">
              <a:latin typeface="+mj-ea"/>
              <a:ea typeface="+mj-ea"/>
            </a:endParaRPr>
          </a:p>
          <a:p>
            <a:pPr lvl="1"/>
            <a:r>
              <a:rPr lang="zh-CN" altLang="en-US" sz="2400" b="0" dirty="0">
                <a:latin typeface="+mj-ea"/>
                <a:ea typeface="+mj-ea"/>
              </a:rPr>
              <a:t>头文件：</a:t>
            </a:r>
            <a:r>
              <a:rPr lang="en-US" altLang="zh-CN" sz="2400" b="0" dirty="0" err="1">
                <a:latin typeface="+mj-ea"/>
                <a:ea typeface="+mj-ea"/>
              </a:rPr>
              <a:t>pthread.h</a:t>
            </a:r>
            <a:endParaRPr lang="en-US" altLang="zh-CN" sz="2400" b="0" dirty="0">
              <a:latin typeface="+mj-ea"/>
              <a:ea typeface="+mj-ea"/>
            </a:endParaRPr>
          </a:p>
          <a:p>
            <a:pPr lvl="1"/>
            <a:r>
              <a:rPr lang="en-US" altLang="zh-CN" sz="2400" b="0" dirty="0" err="1">
                <a:latin typeface="+mj-ea"/>
                <a:ea typeface="+mj-ea"/>
              </a:rPr>
              <a:t>int</a:t>
            </a:r>
            <a:r>
              <a:rPr lang="en-US" altLang="zh-CN" sz="2400" b="0" dirty="0">
                <a:latin typeface="+mj-ea"/>
                <a:ea typeface="+mj-ea"/>
              </a:rPr>
              <a:t> </a:t>
            </a:r>
            <a:r>
              <a:rPr lang="en-US" altLang="zh-CN" sz="2400" dirty="0" err="1">
                <a:solidFill>
                  <a:srgbClr val="0000CC"/>
                </a:solidFill>
                <a:latin typeface="+mj-ea"/>
                <a:ea typeface="+mj-ea"/>
              </a:rPr>
              <a:t>pthread_detach</a:t>
            </a:r>
            <a:r>
              <a:rPr lang="en-US" altLang="zh-CN" sz="2400" b="0" dirty="0">
                <a:latin typeface="+mj-ea"/>
                <a:ea typeface="+mj-ea"/>
              </a:rPr>
              <a:t>(</a:t>
            </a:r>
            <a:r>
              <a:rPr lang="en-US" altLang="zh-CN" sz="2400" b="0" dirty="0" err="1">
                <a:latin typeface="+mj-ea"/>
                <a:ea typeface="+mj-ea"/>
              </a:rPr>
              <a:t>pthread_t</a:t>
            </a:r>
            <a:r>
              <a:rPr lang="en-US" altLang="zh-CN" sz="2400" b="0" dirty="0">
                <a:latin typeface="+mj-ea"/>
                <a:ea typeface="+mj-ea"/>
              </a:rPr>
              <a:t> </a:t>
            </a:r>
            <a:r>
              <a:rPr lang="en-US" altLang="zh-CN" sz="2400" b="0" dirty="0" err="1">
                <a:latin typeface="+mj-ea"/>
                <a:ea typeface="+mj-ea"/>
              </a:rPr>
              <a:t>tid</a:t>
            </a:r>
            <a:r>
              <a:rPr lang="en-US" altLang="zh-CN" sz="2400" b="0" dirty="0">
                <a:latin typeface="+mj-ea"/>
                <a:ea typeface="+mj-ea"/>
              </a:rPr>
              <a:t>);</a:t>
            </a:r>
          </a:p>
          <a:p>
            <a:r>
              <a:rPr lang="zh-CN" altLang="en-US" dirty="0">
                <a:latin typeface="+mj-ea"/>
                <a:ea typeface="+mj-ea"/>
              </a:rPr>
              <a:t>参数与返回值</a:t>
            </a:r>
          </a:p>
          <a:p>
            <a:pPr lvl="1"/>
            <a:r>
              <a:rPr lang="en-US" altLang="zh-CN" sz="2400" b="0" dirty="0" err="1">
                <a:latin typeface="+mj-ea"/>
                <a:ea typeface="+mj-ea"/>
              </a:rPr>
              <a:t>tid</a:t>
            </a:r>
            <a:r>
              <a:rPr lang="zh-CN" altLang="en-US" sz="2400" b="0" dirty="0">
                <a:latin typeface="+mj-ea"/>
                <a:ea typeface="+mj-ea"/>
              </a:rPr>
              <a:t>：进入分离状态的线程的</a:t>
            </a:r>
            <a:r>
              <a:rPr lang="en-US" altLang="zh-CN" sz="2400" b="0" dirty="0">
                <a:latin typeface="+mj-ea"/>
                <a:ea typeface="+mj-ea"/>
              </a:rPr>
              <a:t>ID</a:t>
            </a:r>
          </a:p>
          <a:p>
            <a:pPr lvl="1"/>
            <a:r>
              <a:rPr lang="zh-CN" altLang="en-US" sz="2400" b="0" dirty="0">
                <a:latin typeface="+mj-ea"/>
                <a:ea typeface="+mj-ea"/>
              </a:rPr>
              <a:t>成功返回</a:t>
            </a:r>
            <a:r>
              <a:rPr lang="en-US" altLang="zh-CN" sz="2400" b="0" dirty="0">
                <a:latin typeface="+mj-ea"/>
                <a:ea typeface="+mj-ea"/>
              </a:rPr>
              <a:t>0</a:t>
            </a:r>
            <a:r>
              <a:rPr lang="zh-CN" altLang="en-US" sz="2400" b="0" dirty="0">
                <a:latin typeface="+mj-ea"/>
                <a:ea typeface="+mj-ea"/>
              </a:rPr>
              <a:t>，出错返回错误编号</a:t>
            </a:r>
          </a:p>
        </p:txBody>
      </p:sp>
      <p:sp>
        <p:nvSpPr>
          <p:cNvPr id="706562" name="Rectangle 2">
            <a:extLst>
              <a:ext uri="{FF2B5EF4-FFF2-40B4-BE49-F238E27FC236}">
                <a16:creationId xmlns:a16="http://schemas.microsoft.com/office/drawing/2014/main" id="{53FBF7CD-58B7-4AB8-BDE5-85FCAB3540B8}"/>
              </a:ext>
            </a:extLst>
          </p:cNvPr>
          <p:cNvSpPr>
            <a:spLocks noGrp="1" noChangeArrowheads="1"/>
          </p:cNvSpPr>
          <p:nvPr>
            <p:ph type="title"/>
          </p:nvPr>
        </p:nvSpPr>
        <p:spPr/>
        <p:txBody>
          <a:bodyPr/>
          <a:lstStyle/>
          <a:p>
            <a:pPr>
              <a:defRPr/>
            </a:pPr>
            <a:r>
              <a:rPr lang="en-US" altLang="zh-CN" dirty="0" err="1"/>
              <a:t>pthread</a:t>
            </a:r>
            <a:r>
              <a:rPr lang="en-US" altLang="zh-CN" dirty="0"/>
              <a:t>_	detach</a:t>
            </a:r>
            <a:r>
              <a:rPr lang="zh-CN" altLang="en-US" dirty="0"/>
              <a:t>函数</a:t>
            </a:r>
          </a:p>
        </p:txBody>
      </p:sp>
      <p:sp>
        <p:nvSpPr>
          <p:cNvPr id="178178" name="灯片编号占位符 5">
            <a:extLst>
              <a:ext uri="{FF2B5EF4-FFF2-40B4-BE49-F238E27FC236}">
                <a16:creationId xmlns:a16="http://schemas.microsoft.com/office/drawing/2014/main" id="{377F9BB4-D971-46E4-8F80-47CEAA62D3D8}"/>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175</a:t>
            </a:fld>
            <a:endParaRPr lang="en-US" altLang="zh-CN"/>
          </a:p>
        </p:txBody>
      </p:sp>
    </p:spTree>
    <p:extLst>
      <p:ext uri="{BB962C8B-B14F-4D97-AF65-F5344CB8AC3E}">
        <p14:creationId xmlns:p14="http://schemas.microsoft.com/office/powerpoint/2010/main" val="360050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8" name="Rectangle 3">
            <a:extLst>
              <a:ext uri="{FF2B5EF4-FFF2-40B4-BE49-F238E27FC236}">
                <a16:creationId xmlns:a16="http://schemas.microsoft.com/office/drawing/2014/main" id="{0C39FC45-100E-4EDA-9D65-F57F113D9C72}"/>
              </a:ext>
            </a:extLst>
          </p:cNvPr>
          <p:cNvSpPr>
            <a:spLocks noGrp="1" noChangeArrowheads="1"/>
          </p:cNvSpPr>
          <p:nvPr>
            <p:ph idx="1"/>
          </p:nvPr>
        </p:nvSpPr>
        <p:spPr>
          <a:xfrm>
            <a:off x="1260817" y="2560322"/>
            <a:ext cx="10592515" cy="1781386"/>
          </a:xfrm>
        </p:spPr>
        <p:txBody>
          <a:bodyPr/>
          <a:lstStyle/>
          <a:p>
            <a:pPr>
              <a:lnSpc>
                <a:spcPct val="90000"/>
              </a:lnSpc>
            </a:pPr>
            <a:r>
              <a:rPr lang="zh-CN" altLang="en-US" b="0" dirty="0">
                <a:latin typeface="+mj-ea"/>
                <a:ea typeface="+mj-ea"/>
              </a:rPr>
              <a:t>前面讨论</a:t>
            </a:r>
            <a:r>
              <a:rPr lang="en-US" altLang="zh-CN" b="0" dirty="0" err="1">
                <a:latin typeface="+mj-ea"/>
                <a:ea typeface="+mj-ea"/>
              </a:rPr>
              <a:t>pthread_create</a:t>
            </a:r>
            <a:r>
              <a:rPr lang="zh-CN" altLang="en-US" b="0" dirty="0">
                <a:latin typeface="+mj-ea"/>
                <a:ea typeface="+mj-ea"/>
              </a:rPr>
              <a:t>时，针对线程属性，传入的参数都是</a:t>
            </a:r>
            <a:r>
              <a:rPr lang="en-US" altLang="zh-CN" b="0" dirty="0">
                <a:latin typeface="+mj-ea"/>
                <a:ea typeface="+mj-ea"/>
              </a:rPr>
              <a:t>NULL</a:t>
            </a:r>
            <a:r>
              <a:rPr lang="zh-CN" altLang="en-US" b="0" dirty="0">
                <a:latin typeface="+mj-ea"/>
                <a:ea typeface="+mj-ea"/>
              </a:rPr>
              <a:t>。</a:t>
            </a:r>
          </a:p>
          <a:p>
            <a:pPr>
              <a:lnSpc>
                <a:spcPct val="90000"/>
              </a:lnSpc>
            </a:pPr>
            <a:r>
              <a:rPr lang="zh-CN" altLang="en-US" b="0" dirty="0">
                <a:latin typeface="+mj-ea"/>
                <a:ea typeface="+mj-ea"/>
              </a:rPr>
              <a:t>实际上，可以通过构建</a:t>
            </a:r>
            <a:r>
              <a:rPr lang="en-US" altLang="zh-CN" b="0" dirty="0" err="1">
                <a:latin typeface="+mj-ea"/>
                <a:ea typeface="+mj-ea"/>
              </a:rPr>
              <a:t>pthread_attr_t</a:t>
            </a:r>
            <a:r>
              <a:rPr lang="zh-CN" altLang="en-US" b="0" dirty="0">
                <a:latin typeface="+mj-ea"/>
                <a:ea typeface="+mj-ea"/>
              </a:rPr>
              <a:t>结构体，设置若干线程属性</a:t>
            </a:r>
          </a:p>
          <a:p>
            <a:pPr>
              <a:lnSpc>
                <a:spcPct val="90000"/>
              </a:lnSpc>
            </a:pPr>
            <a:r>
              <a:rPr lang="zh-CN" altLang="en-US" b="0" dirty="0">
                <a:latin typeface="+mj-ea"/>
                <a:ea typeface="+mj-ea"/>
              </a:rPr>
              <a:t>要使用该结构体，必须首先对其进行初始化；使用完毕后，需要销毁它</a:t>
            </a:r>
          </a:p>
        </p:txBody>
      </p:sp>
      <p:sp>
        <p:nvSpPr>
          <p:cNvPr id="761858" name="Rectangle 2">
            <a:extLst>
              <a:ext uri="{FF2B5EF4-FFF2-40B4-BE49-F238E27FC236}">
                <a16:creationId xmlns:a16="http://schemas.microsoft.com/office/drawing/2014/main" id="{9131D3BE-5A0B-4643-A6F0-ACB0707E22A0}"/>
              </a:ext>
            </a:extLst>
          </p:cNvPr>
          <p:cNvSpPr>
            <a:spLocks noGrp="1" noChangeArrowheads="1"/>
          </p:cNvSpPr>
          <p:nvPr>
            <p:ph type="title"/>
          </p:nvPr>
        </p:nvSpPr>
        <p:spPr>
          <a:xfrm>
            <a:off x="1456233" y="1853124"/>
            <a:ext cx="7330537" cy="549275"/>
          </a:xfrm>
        </p:spPr>
        <p:txBody>
          <a:bodyPr/>
          <a:lstStyle/>
          <a:p>
            <a:pPr>
              <a:defRPr/>
            </a:pPr>
            <a:r>
              <a:rPr lang="zh-CN" altLang="en-US" dirty="0"/>
              <a:t>线程属性</a:t>
            </a:r>
          </a:p>
        </p:txBody>
      </p:sp>
      <p:sp>
        <p:nvSpPr>
          <p:cNvPr id="2" name="矩形 1">
            <a:extLst>
              <a:ext uri="{FF2B5EF4-FFF2-40B4-BE49-F238E27FC236}">
                <a16:creationId xmlns:a16="http://schemas.microsoft.com/office/drawing/2014/main" id="{071E26AA-F2B4-B64A-BFA0-33ED356354C7}"/>
              </a:ext>
            </a:extLst>
          </p:cNvPr>
          <p:cNvSpPr/>
          <p:nvPr/>
        </p:nvSpPr>
        <p:spPr>
          <a:xfrm>
            <a:off x="1382035" y="1236196"/>
            <a:ext cx="3071675" cy="523220"/>
          </a:xfrm>
          <a:prstGeom prst="rect">
            <a:avLst/>
          </a:prstGeom>
        </p:spPr>
        <p:txBody>
          <a:bodyPr wrap="none">
            <a:spAutoFit/>
          </a:bodyPr>
          <a:lstStyle/>
          <a:p>
            <a:pPr marL="114300" lvl="1">
              <a:spcBef>
                <a:spcPct val="20000"/>
              </a:spcBef>
              <a:defRPr/>
            </a:pPr>
            <a:r>
              <a:rPr kumimoji="1" lang="en-US" altLang="zh-CN" sz="2800" b="1" dirty="0">
                <a:solidFill>
                  <a:srgbClr val="002060"/>
                </a:solidFill>
                <a:latin typeface="微软雅黑" panose="020B0503020204020204" pitchFamily="34" charset="-122"/>
                <a:ea typeface="微软雅黑" panose="020B0503020204020204" pitchFamily="34" charset="-122"/>
              </a:rPr>
              <a:t>2.7.4</a:t>
            </a:r>
            <a:r>
              <a:rPr kumimoji="1" lang="zh-CN" altLang="en-US" sz="2800" b="1" dirty="0">
                <a:solidFill>
                  <a:srgbClr val="002060"/>
                </a:solidFill>
                <a:latin typeface="微软雅黑" panose="020B0503020204020204" pitchFamily="34" charset="-122"/>
                <a:ea typeface="微软雅黑" panose="020B0503020204020204" pitchFamily="34" charset="-122"/>
              </a:rPr>
              <a:t> 线程的属性</a:t>
            </a:r>
            <a:endParaRPr lang="en-US" altLang="zh-CN" sz="2800" b="1" kern="0" dirty="0">
              <a:solidFill>
                <a:srgbClr val="C00000"/>
              </a:solidFill>
              <a:latin typeface="Microsoft YaHei" panose="020B0503020204020204" pitchFamily="34" charset="-122"/>
              <a:ea typeface="Microsoft YaHei" panose="020B0503020204020204" pitchFamily="34" charset="-122"/>
            </a:endParaRPr>
          </a:p>
        </p:txBody>
      </p:sp>
      <p:sp>
        <p:nvSpPr>
          <p:cNvPr id="7"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1346890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9138" name="Rectangle 2">
            <a:extLst>
              <a:ext uri="{FF2B5EF4-FFF2-40B4-BE49-F238E27FC236}">
                <a16:creationId xmlns:a16="http://schemas.microsoft.com/office/drawing/2014/main" id="{C0778AE6-E4C6-435B-8D0A-963D7AC11560}"/>
              </a:ext>
            </a:extLst>
          </p:cNvPr>
          <p:cNvSpPr>
            <a:spLocks noGrp="1" noChangeArrowheads="1"/>
          </p:cNvSpPr>
          <p:nvPr>
            <p:ph type="title"/>
          </p:nvPr>
        </p:nvSpPr>
        <p:spPr/>
        <p:txBody>
          <a:bodyPr/>
          <a:lstStyle/>
          <a:p>
            <a:pPr>
              <a:defRPr/>
            </a:pPr>
            <a:r>
              <a:rPr lang="zh-CN" altLang="en-US" dirty="0"/>
              <a:t>线程属性</a:t>
            </a:r>
          </a:p>
        </p:txBody>
      </p:sp>
      <p:pic>
        <p:nvPicPr>
          <p:cNvPr id="181253" name="Picture 4">
            <a:extLst>
              <a:ext uri="{FF2B5EF4-FFF2-40B4-BE49-F238E27FC236}">
                <a16:creationId xmlns:a16="http://schemas.microsoft.com/office/drawing/2014/main" id="{19EE12CA-45A1-4AA6-B98F-B4D426B8F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351" y="1998663"/>
            <a:ext cx="10097897" cy="4693389"/>
          </a:xfrm>
          <a:prstGeom prst="rect">
            <a:avLst/>
          </a:prstGeom>
          <a:noFill/>
          <a:ln>
            <a:noFill/>
          </a:ln>
          <a:extLst/>
        </p:spPr>
      </p:pic>
      <p:sp>
        <p:nvSpPr>
          <p:cNvPr id="7" name="Rectangle 3">
            <a:extLst>
              <a:ext uri="{FF2B5EF4-FFF2-40B4-BE49-F238E27FC236}">
                <a16:creationId xmlns:a16="http://schemas.microsoft.com/office/drawing/2014/main" id="{5FF59F08-55A8-41F6-A05B-1CD4478533EE}"/>
              </a:ext>
            </a:extLst>
          </p:cNvPr>
          <p:cNvSpPr txBox="1">
            <a:spLocks noChangeArrowheads="1"/>
          </p:cNvSpPr>
          <p:nvPr/>
        </p:nvSpPr>
        <p:spPr bwMode="auto">
          <a:xfrm>
            <a:off x="1981200" y="1341439"/>
            <a:ext cx="8229600" cy="657225"/>
          </a:xfrm>
          <a:prstGeom prst="rect">
            <a:avLst/>
          </a:prstGeom>
          <a:noFill/>
          <a:ln w="9525">
            <a:noFill/>
            <a:miter lim="800000"/>
            <a:headEnd/>
            <a:tailEnd/>
          </a:ln>
        </p:spPr>
        <p:txBody>
          <a:bodyPr/>
          <a:lstStyle/>
          <a:p>
            <a:pPr marL="342900" indent="-342900">
              <a:spcBef>
                <a:spcPct val="20000"/>
              </a:spcBef>
              <a:buFont typeface="Wingdings" pitchFamily="2" charset="2"/>
              <a:buChar char="n"/>
              <a:defRPr/>
            </a:pPr>
            <a:r>
              <a:rPr lang="en-US" altLang="zh-CN" sz="3200" b="1" kern="0" dirty="0"/>
              <a:t>POSIX</a:t>
            </a:r>
            <a:r>
              <a:rPr lang="zh-CN" altLang="en-US" sz="3200" b="1" kern="0" dirty="0"/>
              <a:t>规定的一些线程属性</a:t>
            </a:r>
          </a:p>
        </p:txBody>
      </p:sp>
    </p:spTree>
    <p:extLst>
      <p:ext uri="{BB962C8B-B14F-4D97-AF65-F5344CB8AC3E}">
        <p14:creationId xmlns:p14="http://schemas.microsoft.com/office/powerpoint/2010/main" val="261042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3">
            <a:extLst>
              <a:ext uri="{FF2B5EF4-FFF2-40B4-BE49-F238E27FC236}">
                <a16:creationId xmlns:a16="http://schemas.microsoft.com/office/drawing/2014/main" id="{3C7299A2-F1FB-4FC2-B798-2D08D675C50A}"/>
              </a:ext>
            </a:extLst>
          </p:cNvPr>
          <p:cNvSpPr>
            <a:spLocks noGrp="1" noChangeArrowheads="1"/>
          </p:cNvSpPr>
          <p:nvPr>
            <p:ph idx="1"/>
          </p:nvPr>
        </p:nvSpPr>
        <p:spPr/>
        <p:txBody>
          <a:bodyPr/>
          <a:lstStyle/>
          <a:p>
            <a:pPr>
              <a:lnSpc>
                <a:spcPct val="90000"/>
              </a:lnSpc>
            </a:pPr>
            <a:r>
              <a:rPr lang="zh-CN" altLang="en-US" b="0" dirty="0">
                <a:latin typeface="+mj-ea"/>
                <a:ea typeface="+mj-ea"/>
              </a:rPr>
              <a:t>函数原型</a:t>
            </a:r>
          </a:p>
          <a:p>
            <a:pPr lvl="1"/>
            <a:r>
              <a:rPr lang="en-US" altLang="zh-CN" dirty="0"/>
              <a:t>#include&lt;</a:t>
            </a:r>
            <a:r>
              <a:rPr lang="en-US" altLang="zh-CN" dirty="0" err="1"/>
              <a:t>pthread.h</a:t>
            </a:r>
            <a:r>
              <a:rPr lang="en-US" altLang="zh-CN" dirty="0"/>
              <a:t>&gt;</a:t>
            </a:r>
          </a:p>
          <a:p>
            <a:pPr lvl="1"/>
            <a:r>
              <a:rPr lang="en-US" altLang="zh-CN" dirty="0" err="1"/>
              <a:t>int</a:t>
            </a:r>
            <a:r>
              <a:rPr lang="en-US" altLang="zh-CN" dirty="0"/>
              <a:t> </a:t>
            </a:r>
            <a:r>
              <a:rPr lang="en-US" altLang="zh-CN" dirty="0" err="1"/>
              <a:t>pthread_attr_init</a:t>
            </a:r>
            <a:r>
              <a:rPr lang="en-US" altLang="zh-CN" dirty="0"/>
              <a:t>(</a:t>
            </a:r>
            <a:r>
              <a:rPr lang="en-US" altLang="zh-CN" dirty="0" err="1"/>
              <a:t>pthread_attr_t</a:t>
            </a:r>
            <a:r>
              <a:rPr lang="en-US" altLang="zh-CN" dirty="0"/>
              <a:t> *</a:t>
            </a:r>
            <a:r>
              <a:rPr lang="en-US" altLang="zh-CN" dirty="0" err="1"/>
              <a:t>attr</a:t>
            </a:r>
            <a:r>
              <a:rPr lang="en-US" altLang="zh-CN" dirty="0"/>
              <a:t>);</a:t>
            </a:r>
          </a:p>
          <a:p>
            <a:pPr lvl="1"/>
            <a:r>
              <a:rPr lang="en-US" altLang="zh-CN" dirty="0" err="1"/>
              <a:t>int</a:t>
            </a:r>
            <a:r>
              <a:rPr lang="en-US" altLang="zh-CN" dirty="0"/>
              <a:t> </a:t>
            </a:r>
            <a:r>
              <a:rPr lang="en-US" altLang="zh-CN" dirty="0" err="1"/>
              <a:t>pthread_attr_destroy</a:t>
            </a:r>
            <a:r>
              <a:rPr lang="en-US" altLang="zh-CN" dirty="0"/>
              <a:t>(</a:t>
            </a:r>
            <a:r>
              <a:rPr lang="en-US" altLang="zh-CN" dirty="0" err="1"/>
              <a:t>pthread_attr_t</a:t>
            </a:r>
            <a:r>
              <a:rPr lang="en-US" altLang="zh-CN" dirty="0"/>
              <a:t> *</a:t>
            </a:r>
            <a:r>
              <a:rPr lang="en-US" altLang="zh-CN" dirty="0" err="1"/>
              <a:t>attr</a:t>
            </a:r>
            <a:r>
              <a:rPr lang="en-US" altLang="zh-CN" dirty="0"/>
              <a:t>);</a:t>
            </a:r>
          </a:p>
          <a:p>
            <a:pPr>
              <a:lnSpc>
                <a:spcPct val="90000"/>
              </a:lnSpc>
            </a:pPr>
            <a:r>
              <a:rPr lang="zh-CN" altLang="en-US" b="0" dirty="0">
                <a:latin typeface="+mj-ea"/>
                <a:ea typeface="+mj-ea"/>
              </a:rPr>
              <a:t>参数与返回值</a:t>
            </a:r>
          </a:p>
          <a:p>
            <a:pPr lvl="1"/>
            <a:r>
              <a:rPr lang="zh-CN" altLang="en-US" dirty="0"/>
              <a:t>成功返回</a:t>
            </a:r>
            <a:r>
              <a:rPr lang="en-US" altLang="zh-CN" dirty="0"/>
              <a:t>0</a:t>
            </a:r>
            <a:r>
              <a:rPr lang="zh-CN" altLang="en-US" dirty="0"/>
              <a:t>，否则返回错误编号</a:t>
            </a:r>
          </a:p>
          <a:p>
            <a:pPr lvl="1"/>
            <a:r>
              <a:rPr lang="en-US" altLang="zh-CN" dirty="0" err="1"/>
              <a:t>attr</a:t>
            </a:r>
            <a:r>
              <a:rPr lang="zh-CN" altLang="en-US" dirty="0"/>
              <a:t>：线程属性，确保</a:t>
            </a:r>
            <a:r>
              <a:rPr lang="en-US" altLang="zh-CN" dirty="0" err="1"/>
              <a:t>attr</a:t>
            </a:r>
            <a:r>
              <a:rPr lang="zh-CN" altLang="en-US" dirty="0"/>
              <a:t>指向的存储区域有效</a:t>
            </a:r>
          </a:p>
          <a:p>
            <a:pPr lvl="1"/>
            <a:r>
              <a:rPr lang="zh-CN" altLang="en-US" dirty="0"/>
              <a:t>为了移植性，</a:t>
            </a:r>
            <a:r>
              <a:rPr lang="en-US" altLang="zh-CN" dirty="0" err="1"/>
              <a:t>pthread_attr_t</a:t>
            </a:r>
            <a:r>
              <a:rPr lang="zh-CN" altLang="en-US" dirty="0"/>
              <a:t>结构对应用程序是不可见的，应使用设置和查询等函数访问属性</a:t>
            </a:r>
          </a:p>
        </p:txBody>
      </p:sp>
      <p:sp>
        <p:nvSpPr>
          <p:cNvPr id="762882" name="Rectangle 2">
            <a:extLst>
              <a:ext uri="{FF2B5EF4-FFF2-40B4-BE49-F238E27FC236}">
                <a16:creationId xmlns:a16="http://schemas.microsoft.com/office/drawing/2014/main" id="{F11CECFA-CDEA-4A8C-B761-EA134F0BB3B8}"/>
              </a:ext>
            </a:extLst>
          </p:cNvPr>
          <p:cNvSpPr>
            <a:spLocks noGrp="1" noChangeArrowheads="1"/>
          </p:cNvSpPr>
          <p:nvPr>
            <p:ph type="title"/>
          </p:nvPr>
        </p:nvSpPr>
        <p:spPr/>
        <p:txBody>
          <a:bodyPr/>
          <a:lstStyle/>
          <a:p>
            <a:pPr>
              <a:defRPr/>
            </a:pPr>
            <a:r>
              <a:rPr lang="zh-CN" altLang="en-US" dirty="0"/>
              <a:t>初始化和销毁</a:t>
            </a:r>
          </a:p>
        </p:txBody>
      </p:sp>
      <p:sp>
        <p:nvSpPr>
          <p:cNvPr id="182274" name="灯片编号占位符 5">
            <a:extLst>
              <a:ext uri="{FF2B5EF4-FFF2-40B4-BE49-F238E27FC236}">
                <a16:creationId xmlns:a16="http://schemas.microsoft.com/office/drawing/2014/main" id="{B4E4209F-F6A1-4715-AF5F-8954B5222162}"/>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178</a:t>
            </a:fld>
            <a:endParaRPr lang="en-US" altLang="zh-CN"/>
          </a:p>
        </p:txBody>
      </p:sp>
    </p:spTree>
    <p:extLst>
      <p:ext uri="{BB962C8B-B14F-4D97-AF65-F5344CB8AC3E}">
        <p14:creationId xmlns:p14="http://schemas.microsoft.com/office/powerpoint/2010/main" val="246285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3">
            <a:extLst>
              <a:ext uri="{FF2B5EF4-FFF2-40B4-BE49-F238E27FC236}">
                <a16:creationId xmlns:a16="http://schemas.microsoft.com/office/drawing/2014/main" id="{7CC233DF-2EFF-4F25-B5B3-A04F22BACC26}"/>
              </a:ext>
            </a:extLst>
          </p:cNvPr>
          <p:cNvSpPr>
            <a:spLocks noGrp="1" noChangeArrowheads="1"/>
          </p:cNvSpPr>
          <p:nvPr>
            <p:ph idx="1"/>
          </p:nvPr>
        </p:nvSpPr>
        <p:spPr>
          <a:xfrm>
            <a:off x="2144981" y="1325708"/>
            <a:ext cx="9566112" cy="5157643"/>
          </a:xfrm>
          <a:solidFill>
            <a:schemeClr val="bg1"/>
          </a:solidFill>
        </p:spPr>
        <p:txBody>
          <a:bodyPr/>
          <a:lstStyle/>
          <a:p>
            <a:pPr>
              <a:buNone/>
            </a:pPr>
            <a:r>
              <a:rPr lang="en-US" altLang="zh-CN" sz="1800" dirty="0"/>
              <a:t>int main(void) {</a:t>
            </a:r>
          </a:p>
          <a:p>
            <a:pPr lvl="1">
              <a:buFont typeface="Wingdings" panose="05000000000000000000" pitchFamily="2" charset="2"/>
              <a:buNone/>
            </a:pPr>
            <a:r>
              <a:rPr lang="en-US" altLang="zh-CN" sz="1800" dirty="0"/>
              <a:t>int ret;</a:t>
            </a:r>
          </a:p>
          <a:p>
            <a:pPr lvl="1">
              <a:buFont typeface="Wingdings" panose="05000000000000000000" pitchFamily="2" charset="2"/>
              <a:buNone/>
            </a:pPr>
            <a:r>
              <a:rPr lang="en-US" altLang="zh-CN" sz="1800" dirty="0" err="1"/>
              <a:t>pthread_t</a:t>
            </a:r>
            <a:r>
              <a:rPr lang="en-US" altLang="zh-CN" sz="1800" dirty="0"/>
              <a:t> </a:t>
            </a:r>
            <a:r>
              <a:rPr lang="en-US" altLang="zh-CN" sz="1800" dirty="0" err="1"/>
              <a:t>pid</a:t>
            </a:r>
            <a:r>
              <a:rPr lang="en-US" altLang="zh-CN" sz="1800" dirty="0"/>
              <a:t>;   /* </a:t>
            </a:r>
            <a:r>
              <a:rPr lang="zh-CN" altLang="en-US" sz="1800" dirty="0"/>
              <a:t>线程</a:t>
            </a:r>
            <a:r>
              <a:rPr lang="en-US" altLang="zh-CN" sz="1800" dirty="0"/>
              <a:t>ID */</a:t>
            </a:r>
          </a:p>
          <a:p>
            <a:pPr lvl="1">
              <a:buFont typeface="Wingdings" panose="05000000000000000000" pitchFamily="2" charset="2"/>
              <a:buNone/>
            </a:pPr>
            <a:r>
              <a:rPr lang="en-US" altLang="zh-CN" sz="1800" dirty="0" err="1">
                <a:solidFill>
                  <a:srgbClr val="0000CC"/>
                </a:solidFill>
              </a:rPr>
              <a:t>pthread_attr_t</a:t>
            </a:r>
            <a:r>
              <a:rPr lang="en-US" altLang="zh-CN" sz="1800" dirty="0">
                <a:solidFill>
                  <a:srgbClr val="0000CC"/>
                </a:solidFill>
              </a:rPr>
              <a:t> </a:t>
            </a:r>
            <a:r>
              <a:rPr lang="en-US" altLang="zh-CN" sz="1800" dirty="0" err="1">
                <a:solidFill>
                  <a:srgbClr val="0000CC"/>
                </a:solidFill>
                <a:highlight>
                  <a:srgbClr val="FFFF00"/>
                </a:highlight>
              </a:rPr>
              <a:t>pattr</a:t>
            </a:r>
            <a:r>
              <a:rPr lang="en-US" altLang="zh-CN" sz="1800" dirty="0"/>
              <a:t>;  /* </a:t>
            </a:r>
            <a:r>
              <a:rPr lang="zh-CN" altLang="en-US" sz="1800" dirty="0"/>
              <a:t>线程属性结构体 *</a:t>
            </a:r>
            <a:r>
              <a:rPr lang="en-US" altLang="zh-CN" sz="1800" dirty="0"/>
              <a:t>/</a:t>
            </a:r>
          </a:p>
          <a:p>
            <a:pPr lvl="1">
              <a:buFont typeface="Wingdings" panose="05000000000000000000" pitchFamily="2" charset="2"/>
              <a:buNone/>
            </a:pPr>
            <a:r>
              <a:rPr lang="en-US" altLang="zh-CN" sz="1800" dirty="0"/>
              <a:t>struct </a:t>
            </a:r>
            <a:r>
              <a:rPr lang="en-US" altLang="zh-CN" sz="1800" dirty="0" err="1"/>
              <a:t>sched_param</a:t>
            </a:r>
            <a:r>
              <a:rPr lang="en-US" altLang="zh-CN" sz="1800" dirty="0"/>
              <a:t> param; /* </a:t>
            </a:r>
            <a:r>
              <a:rPr lang="zh-CN" altLang="en-US" sz="1800" dirty="0"/>
              <a:t>线程优先级结构体 *</a:t>
            </a:r>
            <a:r>
              <a:rPr lang="en-US" altLang="zh-CN" sz="1800" dirty="0"/>
              <a:t>/ </a:t>
            </a:r>
          </a:p>
          <a:p>
            <a:pPr lvl="1">
              <a:lnSpc>
                <a:spcPts val="1800"/>
              </a:lnSpc>
              <a:spcBef>
                <a:spcPts val="0"/>
              </a:spcBef>
              <a:buNone/>
            </a:pPr>
            <a:endParaRPr lang="en-US" altLang="zh-CN" sz="1800" dirty="0"/>
          </a:p>
          <a:p>
            <a:pPr lvl="1">
              <a:lnSpc>
                <a:spcPts val="1800"/>
              </a:lnSpc>
              <a:spcBef>
                <a:spcPts val="0"/>
              </a:spcBef>
              <a:buNone/>
            </a:pPr>
            <a:r>
              <a:rPr lang="en-US" altLang="zh-CN" sz="1800" dirty="0" err="1">
                <a:solidFill>
                  <a:srgbClr val="0000CC"/>
                </a:solidFill>
              </a:rPr>
              <a:t>pthread_attr_init</a:t>
            </a:r>
            <a:r>
              <a:rPr lang="en-US" altLang="zh-CN" sz="1800" dirty="0">
                <a:highlight>
                  <a:srgbClr val="FFFF00"/>
                </a:highlight>
              </a:rPr>
              <a:t>(&amp;</a:t>
            </a:r>
            <a:r>
              <a:rPr lang="en-US" altLang="zh-CN" sz="1800" dirty="0" err="1">
                <a:highlight>
                  <a:srgbClr val="FFFF00"/>
                </a:highlight>
              </a:rPr>
              <a:t>pattr</a:t>
            </a:r>
            <a:r>
              <a:rPr lang="en-US" altLang="zh-CN" sz="1800" dirty="0"/>
              <a:t>);  /* </a:t>
            </a:r>
            <a:r>
              <a:rPr lang="zh-CN" altLang="en-US" sz="1800" dirty="0"/>
              <a:t>初始化线程属性对象，这时是默认值 *</a:t>
            </a:r>
            <a:r>
              <a:rPr lang="en-US" altLang="zh-CN" sz="1800" dirty="0"/>
              <a:t>/ </a:t>
            </a:r>
          </a:p>
          <a:p>
            <a:pPr lvl="1">
              <a:buFont typeface="Wingdings" panose="05000000000000000000" pitchFamily="2" charset="2"/>
              <a:buNone/>
            </a:pPr>
            <a:r>
              <a:rPr lang="en-US" altLang="zh-CN" sz="1800" dirty="0" err="1"/>
              <a:t>pthread_attr_setscope</a:t>
            </a:r>
            <a:r>
              <a:rPr lang="en-US" altLang="zh-CN" sz="1800" dirty="0"/>
              <a:t>(&amp;</a:t>
            </a:r>
            <a:r>
              <a:rPr lang="en-US" altLang="zh-CN" sz="1800" dirty="0" err="1"/>
              <a:t>pattr</a:t>
            </a:r>
            <a:r>
              <a:rPr lang="en-US" altLang="zh-CN" sz="1800" dirty="0"/>
              <a:t>, PTHREAD_SCOPE_SYSTEM); /* </a:t>
            </a:r>
            <a:r>
              <a:rPr lang="zh-CN" altLang="en-US" sz="1800" dirty="0"/>
              <a:t>设置线程绑定 *</a:t>
            </a:r>
            <a:r>
              <a:rPr lang="en-US" altLang="zh-CN" sz="1800" dirty="0"/>
              <a:t>/</a:t>
            </a:r>
          </a:p>
          <a:p>
            <a:pPr lvl="1">
              <a:buFont typeface="Wingdings" panose="05000000000000000000" pitchFamily="2" charset="2"/>
              <a:buNone/>
            </a:pPr>
            <a:r>
              <a:rPr lang="en-US" altLang="zh-CN" sz="1800" dirty="0" err="1"/>
              <a:t>pthread_attr_getschedparam</a:t>
            </a:r>
            <a:r>
              <a:rPr lang="en-US" altLang="zh-CN" sz="1800" dirty="0"/>
              <a:t>(&amp;</a:t>
            </a:r>
            <a:r>
              <a:rPr lang="en-US" altLang="zh-CN" sz="1800" dirty="0" err="1"/>
              <a:t>pattr</a:t>
            </a:r>
            <a:r>
              <a:rPr lang="en-US" altLang="zh-CN" sz="1800" dirty="0"/>
              <a:t>, &amp;param); /* </a:t>
            </a:r>
            <a:r>
              <a:rPr lang="zh-CN" altLang="en-US" sz="1800" dirty="0"/>
              <a:t>修改线程优先级 *</a:t>
            </a:r>
            <a:r>
              <a:rPr lang="en-US" altLang="zh-CN" sz="1800" dirty="0"/>
              <a:t>/</a:t>
            </a:r>
          </a:p>
          <a:p>
            <a:pPr lvl="1">
              <a:buFont typeface="Wingdings" panose="05000000000000000000" pitchFamily="2" charset="2"/>
              <a:buNone/>
            </a:pPr>
            <a:r>
              <a:rPr lang="en-US" altLang="zh-CN" sz="1800" dirty="0" err="1"/>
              <a:t>param.sched_priority</a:t>
            </a:r>
            <a:r>
              <a:rPr lang="en-US" altLang="zh-CN" sz="1800" dirty="0"/>
              <a:t> = 20;</a:t>
            </a:r>
          </a:p>
          <a:p>
            <a:pPr lvl="1">
              <a:buFont typeface="Wingdings" panose="05000000000000000000" pitchFamily="2" charset="2"/>
              <a:buNone/>
            </a:pPr>
            <a:r>
              <a:rPr lang="en-US" altLang="zh-CN" sz="1800" dirty="0" err="1"/>
              <a:t>pthread_attr_setschedparam</a:t>
            </a:r>
            <a:r>
              <a:rPr lang="en-US" altLang="zh-CN" sz="1800" dirty="0"/>
              <a:t>(&amp;</a:t>
            </a:r>
            <a:r>
              <a:rPr lang="en-US" altLang="zh-CN" sz="1800" dirty="0" err="1"/>
              <a:t>pattr</a:t>
            </a:r>
            <a:r>
              <a:rPr lang="en-US" altLang="zh-CN" sz="1800" dirty="0"/>
              <a:t>, &amp;param);</a:t>
            </a:r>
          </a:p>
          <a:p>
            <a:pPr lvl="1">
              <a:buFont typeface="Wingdings" panose="05000000000000000000" pitchFamily="2" charset="2"/>
              <a:buNone/>
            </a:pPr>
            <a:r>
              <a:rPr lang="en-US" altLang="zh-CN" sz="1800" dirty="0"/>
              <a:t>/* </a:t>
            </a:r>
            <a:r>
              <a:rPr lang="zh-CN" altLang="en-US" sz="1800" dirty="0"/>
              <a:t>使用设置好的线程属性来创建一个新的线程 *</a:t>
            </a:r>
            <a:r>
              <a:rPr lang="en-US" altLang="zh-CN" sz="1800" dirty="0"/>
              <a:t>/</a:t>
            </a:r>
          </a:p>
          <a:p>
            <a:pPr lvl="1">
              <a:buFont typeface="Wingdings" panose="05000000000000000000" pitchFamily="2" charset="2"/>
              <a:buNone/>
            </a:pPr>
            <a:r>
              <a:rPr lang="en-US" altLang="zh-CN" sz="1800" dirty="0"/>
              <a:t>ret = </a:t>
            </a:r>
            <a:r>
              <a:rPr lang="en-US" altLang="zh-CN" sz="1800" dirty="0" err="1"/>
              <a:t>pthread_create</a:t>
            </a:r>
            <a:r>
              <a:rPr lang="en-US" altLang="zh-CN" sz="1800" dirty="0"/>
              <a:t>(&amp;</a:t>
            </a:r>
            <a:r>
              <a:rPr lang="en-US" altLang="zh-CN" sz="1800" dirty="0" err="1"/>
              <a:t>pid</a:t>
            </a:r>
            <a:r>
              <a:rPr lang="en-US" altLang="zh-CN" sz="1800" dirty="0"/>
              <a:t>, </a:t>
            </a:r>
            <a:r>
              <a:rPr lang="en-US" altLang="zh-CN" sz="1800" dirty="0">
                <a:highlight>
                  <a:srgbClr val="FFFF00"/>
                </a:highlight>
              </a:rPr>
              <a:t>&amp;</a:t>
            </a:r>
            <a:r>
              <a:rPr lang="en-US" altLang="zh-CN" sz="1800" dirty="0" err="1">
                <a:highlight>
                  <a:srgbClr val="FFFF00"/>
                </a:highlight>
              </a:rPr>
              <a:t>pattr</a:t>
            </a:r>
            <a:r>
              <a:rPr lang="en-US" altLang="zh-CN" sz="1800" dirty="0"/>
              <a:t>, (void *)thread, NULL);</a:t>
            </a:r>
          </a:p>
          <a:p>
            <a:pPr lvl="1">
              <a:buFont typeface="Wingdings" panose="05000000000000000000" pitchFamily="2" charset="2"/>
              <a:buNone/>
            </a:pPr>
            <a:r>
              <a:rPr lang="en-US" altLang="zh-CN" sz="1800" dirty="0"/>
              <a:t>……</a:t>
            </a:r>
          </a:p>
        </p:txBody>
      </p:sp>
      <p:sp>
        <p:nvSpPr>
          <p:cNvPr id="768002" name="Rectangle 2">
            <a:extLst>
              <a:ext uri="{FF2B5EF4-FFF2-40B4-BE49-F238E27FC236}">
                <a16:creationId xmlns:a16="http://schemas.microsoft.com/office/drawing/2014/main" id="{32243D8F-7913-4B9D-A679-B6CB3DAD84F3}"/>
              </a:ext>
            </a:extLst>
          </p:cNvPr>
          <p:cNvSpPr>
            <a:spLocks noGrp="1" noChangeArrowheads="1"/>
          </p:cNvSpPr>
          <p:nvPr>
            <p:ph type="title"/>
          </p:nvPr>
        </p:nvSpPr>
        <p:spPr/>
        <p:txBody>
          <a:bodyPr/>
          <a:lstStyle/>
          <a:p>
            <a:pPr>
              <a:defRPr/>
            </a:pPr>
            <a:r>
              <a:rPr lang="zh-CN" altLang="en-US"/>
              <a:t>线程属性操作示例代码</a:t>
            </a:r>
          </a:p>
        </p:txBody>
      </p:sp>
      <p:sp>
        <p:nvSpPr>
          <p:cNvPr id="183298" name="灯片编号占位符 5">
            <a:extLst>
              <a:ext uri="{FF2B5EF4-FFF2-40B4-BE49-F238E27FC236}">
                <a16:creationId xmlns:a16="http://schemas.microsoft.com/office/drawing/2014/main" id="{1BDB3D97-FF56-4600-ACA5-39268C40EE40}"/>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179</a:t>
            </a:fld>
            <a:endParaRPr lang="en-US" altLang="zh-CN"/>
          </a:p>
        </p:txBody>
      </p:sp>
    </p:spTree>
    <p:extLst>
      <p:ext uri="{BB962C8B-B14F-4D97-AF65-F5344CB8AC3E}">
        <p14:creationId xmlns:p14="http://schemas.microsoft.com/office/powerpoint/2010/main" val="176561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1" name="Rectangle 3">
            <a:extLst>
              <a:ext uri="{FF2B5EF4-FFF2-40B4-BE49-F238E27FC236}">
                <a16:creationId xmlns:a16="http://schemas.microsoft.com/office/drawing/2014/main" id="{208354A0-DDD5-E943-8794-09D5A4A7C3EC}"/>
              </a:ext>
            </a:extLst>
          </p:cNvPr>
          <p:cNvSpPr>
            <a:spLocks noGrp="1" noChangeArrowheads="1"/>
          </p:cNvSpPr>
          <p:nvPr>
            <p:ph idx="1"/>
          </p:nvPr>
        </p:nvSpPr>
        <p:spPr>
          <a:xfrm>
            <a:off x="1102180" y="1608575"/>
            <a:ext cx="3184476" cy="693510"/>
          </a:xfrm>
        </p:spPr>
        <p:txBody>
          <a:bodyPr/>
          <a:lstStyle/>
          <a:p>
            <a:pPr marL="434579" indent="-434579">
              <a:buNone/>
              <a:defRPr/>
            </a:pPr>
            <a:r>
              <a:rPr lang="en-US" altLang="zh-CN" sz="2800" b="1" dirty="0">
                <a:solidFill>
                  <a:srgbClr val="0000CC"/>
                </a:solidFill>
                <a:latin typeface="+mj-ea"/>
                <a:ea typeface="+mj-ea"/>
              </a:rPr>
              <a:t>2</a:t>
            </a:r>
            <a:r>
              <a:rPr lang="zh-CN" altLang="en-US" sz="2800" b="1" dirty="0">
                <a:solidFill>
                  <a:srgbClr val="0000CC"/>
                </a:solidFill>
                <a:latin typeface="+mj-ea"/>
                <a:ea typeface="+mj-ea"/>
              </a:rPr>
              <a:t>．进程的特征 </a:t>
            </a:r>
            <a:r>
              <a:rPr lang="en-US" altLang="zh-CN" sz="2800" b="1" dirty="0">
                <a:solidFill>
                  <a:srgbClr val="0000CC"/>
                </a:solidFill>
                <a:latin typeface="+mj-ea"/>
                <a:ea typeface="+mj-ea"/>
              </a:rPr>
              <a:t>:</a:t>
            </a:r>
          </a:p>
        </p:txBody>
      </p:sp>
      <p:sp>
        <p:nvSpPr>
          <p:cNvPr id="8" name="Rectangle 2">
            <a:extLst>
              <a:ext uri="{FF2B5EF4-FFF2-40B4-BE49-F238E27FC236}">
                <a16:creationId xmlns:a16="http://schemas.microsoft.com/office/drawing/2014/main" id="{858EDDD6-E5AE-3344-B478-485781FB3CCE}"/>
              </a:ext>
            </a:extLst>
          </p:cNvPr>
          <p:cNvSpPr txBox="1">
            <a:spLocks noChangeArrowheads="1"/>
          </p:cNvSpPr>
          <p:nvPr/>
        </p:nvSpPr>
        <p:spPr>
          <a:xfrm>
            <a:off x="1102179" y="2661314"/>
            <a:ext cx="10646228" cy="354330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lnSpc>
                <a:spcPct val="120000"/>
              </a:lnSpc>
              <a:spcBef>
                <a:spcPct val="40000"/>
              </a:spcBef>
              <a:buFont typeface="Wingdings" charset="2"/>
              <a:buNone/>
              <a:defRPr/>
            </a:pPr>
            <a:r>
              <a:rPr lang="en-US" altLang="zh-CN" dirty="0">
                <a:solidFill>
                  <a:schemeClr val="tx1"/>
                </a:solidFill>
              </a:rPr>
              <a:t> 3</a:t>
            </a:r>
            <a:r>
              <a:rPr lang="zh-CN" altLang="en-US" dirty="0">
                <a:solidFill>
                  <a:schemeClr val="tx1"/>
                </a:solidFill>
              </a:rPr>
              <a:t>）并发性：这是指多个进程实体同存于内存中，且能在一段时间内同时运行。</a:t>
            </a:r>
          </a:p>
          <a:p>
            <a:pPr algn="just">
              <a:lnSpc>
                <a:spcPct val="120000"/>
              </a:lnSpc>
              <a:spcBef>
                <a:spcPct val="40000"/>
              </a:spcBef>
              <a:buFont typeface="Wingdings" charset="2"/>
              <a:buNone/>
              <a:defRPr/>
            </a:pPr>
            <a:r>
              <a:rPr lang="zh-CN" altLang="en-US" dirty="0">
                <a:solidFill>
                  <a:schemeClr val="tx1"/>
                </a:solidFill>
              </a:rPr>
              <a:t> </a:t>
            </a:r>
            <a:r>
              <a:rPr lang="en-US" altLang="zh-CN" dirty="0">
                <a:solidFill>
                  <a:schemeClr val="tx1"/>
                </a:solidFill>
              </a:rPr>
              <a:t>4</a:t>
            </a:r>
            <a:r>
              <a:rPr lang="zh-CN" altLang="en-US" dirty="0">
                <a:solidFill>
                  <a:schemeClr val="tx1"/>
                </a:solidFill>
              </a:rPr>
              <a:t>）独立性：指进程实体是一个能独立运行、独立分配资源和独立接受调度的基本单位；</a:t>
            </a:r>
          </a:p>
          <a:p>
            <a:pPr algn="just">
              <a:lnSpc>
                <a:spcPct val="120000"/>
              </a:lnSpc>
              <a:spcBef>
                <a:spcPct val="40000"/>
              </a:spcBef>
              <a:buFont typeface="Wingdings" charset="2"/>
              <a:buNone/>
              <a:defRPr/>
            </a:pPr>
            <a:r>
              <a:rPr lang="zh-CN" altLang="en-US" dirty="0">
                <a:solidFill>
                  <a:schemeClr val="tx1"/>
                </a:solidFill>
              </a:rPr>
              <a:t> </a:t>
            </a:r>
            <a:r>
              <a:rPr lang="en-US" altLang="zh-CN" dirty="0">
                <a:solidFill>
                  <a:schemeClr val="tx1"/>
                </a:solidFill>
              </a:rPr>
              <a:t>5</a:t>
            </a:r>
            <a:r>
              <a:rPr lang="zh-CN" altLang="en-US" dirty="0">
                <a:solidFill>
                  <a:schemeClr val="tx1"/>
                </a:solidFill>
              </a:rPr>
              <a:t>）异步性：指进程按各自独立的、不可预知的速度向前推进，或说进程实体按异步方式运行。</a:t>
            </a:r>
          </a:p>
        </p:txBody>
      </p:sp>
      <p:sp>
        <p:nvSpPr>
          <p:cNvPr id="6" name="Rectangle 4">
            <a:extLst>
              <a:ext uri="{FF2B5EF4-FFF2-40B4-BE49-F238E27FC236}">
                <a16:creationId xmlns:a16="http://schemas.microsoft.com/office/drawing/2014/main" id="{19318EA9-4147-C640-8F74-97C0384A0CEB}"/>
              </a:ext>
            </a:extLst>
          </p:cNvPr>
          <p:cNvSpPr>
            <a:spLocks noChangeArrowheads="1"/>
          </p:cNvSpPr>
          <p:nvPr/>
        </p:nvSpPr>
        <p:spPr bwMode="auto">
          <a:xfrm>
            <a:off x="7794903" y="456709"/>
            <a:ext cx="4026983" cy="571500"/>
          </a:xfrm>
          <a:prstGeom prst="rect">
            <a:avLst/>
          </a:prstGeom>
          <a:extLst/>
        </p:spPr>
        <p:txBody>
          <a:bodyPr/>
          <a:lstStyle/>
          <a:p>
            <a:pPr defTabSz="685800">
              <a:lnSpc>
                <a:spcPct val="90000"/>
              </a:lnSpc>
              <a:spcBef>
                <a:spcPct val="0"/>
              </a:spcBef>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2.2.1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进程的特征与状态</a:t>
            </a:r>
          </a:p>
        </p:txBody>
      </p:sp>
      <p:sp>
        <p:nvSpPr>
          <p:cNvPr id="9"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02229" y="290868"/>
            <a:ext cx="583737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312189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1353" name="Group 169">
            <a:extLst>
              <a:ext uri="{FF2B5EF4-FFF2-40B4-BE49-F238E27FC236}">
                <a16:creationId xmlns:a16="http://schemas.microsoft.com/office/drawing/2014/main" id="{E6D2DDF0-9911-4445-937F-F8B1A9E14D55}"/>
              </a:ext>
            </a:extLst>
          </p:cNvPr>
          <p:cNvGraphicFramePr>
            <a:graphicFrameLocks noGrp="1"/>
          </p:cNvGraphicFramePr>
          <p:nvPr>
            <p:ph idx="1"/>
            <p:extLst/>
          </p:nvPr>
        </p:nvGraphicFramePr>
        <p:xfrm>
          <a:off x="2038351" y="1311276"/>
          <a:ext cx="8275637" cy="4524377"/>
        </p:xfrm>
        <a:graphic>
          <a:graphicData uri="http://schemas.openxmlformats.org/drawingml/2006/table">
            <a:tbl>
              <a:tblPr/>
              <a:tblGrid>
                <a:gridCol w="1396332">
                  <a:extLst>
                    <a:ext uri="{9D8B030D-6E8A-4147-A177-3AD203B41FA5}">
                      <a16:colId xmlns:a16="http://schemas.microsoft.com/office/drawing/2014/main" val="20000"/>
                    </a:ext>
                  </a:extLst>
                </a:gridCol>
                <a:gridCol w="3220425">
                  <a:extLst>
                    <a:ext uri="{9D8B030D-6E8A-4147-A177-3AD203B41FA5}">
                      <a16:colId xmlns:a16="http://schemas.microsoft.com/office/drawing/2014/main" val="20001"/>
                    </a:ext>
                  </a:extLst>
                </a:gridCol>
                <a:gridCol w="3658880">
                  <a:extLst>
                    <a:ext uri="{9D8B030D-6E8A-4147-A177-3AD203B41FA5}">
                      <a16:colId xmlns:a16="http://schemas.microsoft.com/office/drawing/2014/main" val="20002"/>
                    </a:ext>
                  </a:extLst>
                </a:gridCol>
              </a:tblGrid>
              <a:tr h="373063">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mj-ea"/>
                          <a:ea typeface="+mj-ea"/>
                          <a:cs typeface="Times New Roman" pitchFamily="18" charset="0"/>
                        </a:rPr>
                        <a:t>属性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mj-ea"/>
                          <a:ea typeface="+mj-ea"/>
                          <a:cs typeface="Times New Roman" pitchFamily="18" charset="0"/>
                        </a:rPr>
                        <a:t>缺省值</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mj-ea"/>
                          <a:ea typeface="+mj-ea"/>
                          <a:cs typeface="Times New Roman" pitchFamily="18" charset="0"/>
                        </a:rPr>
                        <a:t>描述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3725">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mj-ea"/>
                          <a:ea typeface="+mj-ea"/>
                          <a:cs typeface="Times New Roman" pitchFamily="18" charset="0"/>
                        </a:rPr>
                        <a:t>scope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mj-ea"/>
                          <a:ea typeface="+mj-ea"/>
                          <a:cs typeface="Times New Roman" pitchFamily="18" charset="0"/>
                        </a:rPr>
                        <a:t>PTHREAD_SCOPE_PROCESS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mj-ea"/>
                          <a:ea typeface="+mj-ea"/>
                          <a:cs typeface="Times New Roman" pitchFamily="18" charset="0"/>
                        </a:rPr>
                        <a:t>新线程与进程中的其他线程发生竞争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2138">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mj-ea"/>
                          <a:ea typeface="+mj-ea"/>
                          <a:cs typeface="Times New Roman" pitchFamily="18" charset="0"/>
                        </a:rPr>
                        <a:t>detachstate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mj-ea"/>
                          <a:ea typeface="+mj-ea"/>
                          <a:cs typeface="Times New Roman" pitchFamily="18" charset="0"/>
                        </a:rPr>
                        <a:t>PTHREAD_CREATE_JOINABLE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mj-ea"/>
                          <a:ea typeface="+mj-ea"/>
                          <a:cs typeface="Times New Roman" pitchFamily="18" charset="0"/>
                        </a:rPr>
                        <a:t>线程可以被其它线程等待</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3725">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mj-ea"/>
                          <a:ea typeface="+mj-ea"/>
                          <a:cs typeface="Times New Roman" pitchFamily="18" charset="0"/>
                        </a:rPr>
                        <a:t>stackaddr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mj-ea"/>
                          <a:ea typeface="+mj-ea"/>
                          <a:cs typeface="Times New Roman" pitchFamily="18" charset="0"/>
                        </a:rPr>
                        <a:t>NULL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mj-ea"/>
                          <a:ea typeface="+mj-ea"/>
                          <a:cs typeface="Times New Roman" pitchFamily="18" charset="0"/>
                        </a:rPr>
                        <a:t>新线程具有系统分配的栈地址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92138">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mj-ea"/>
                          <a:ea typeface="+mj-ea"/>
                          <a:cs typeface="Times New Roman" pitchFamily="18" charset="0"/>
                        </a:rPr>
                        <a:t>stacksize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dirty="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mj-ea"/>
                          <a:ea typeface="+mj-ea"/>
                          <a:cs typeface="Times New Roman" pitchFamily="18" charset="0"/>
                        </a:rPr>
                        <a:t>新线程具有系统定义的栈大小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3725">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mj-ea"/>
                          <a:ea typeface="+mj-ea"/>
                          <a:cs typeface="Times New Roman" pitchFamily="18" charset="0"/>
                        </a:rPr>
                        <a:t>priority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mj-ea"/>
                          <a:ea typeface="+mj-ea"/>
                          <a:cs typeface="Times New Roman" pitchFamily="18" charset="0"/>
                        </a:rPr>
                        <a:t>新线程的优先级为</a:t>
                      </a:r>
                      <a:r>
                        <a:rPr kumimoji="1" lang="en-US" altLang="zh-CN" sz="1600" b="0" i="0" u="none" strike="noStrike" cap="none" normalizeH="0" baseline="0">
                          <a:ln>
                            <a:noFill/>
                          </a:ln>
                          <a:solidFill>
                            <a:schemeClr val="tx1"/>
                          </a:solidFill>
                          <a:effectLst/>
                          <a:latin typeface="+mj-ea"/>
                          <a:ea typeface="+mj-ea"/>
                          <a:cs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2138">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mj-ea"/>
                          <a:ea typeface="+mj-ea"/>
                          <a:cs typeface="Times New Roman" pitchFamily="18" charset="0"/>
                        </a:rPr>
                        <a:t>inheritsched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mj-ea"/>
                          <a:ea typeface="+mj-ea"/>
                          <a:cs typeface="Times New Roman" pitchFamily="18" charset="0"/>
                        </a:rPr>
                        <a:t>PTHREAD_EXPLICIT_SCHED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a:ln>
                            <a:noFill/>
                          </a:ln>
                          <a:solidFill>
                            <a:schemeClr val="tx1"/>
                          </a:solidFill>
                          <a:effectLst/>
                          <a:latin typeface="+mj-ea"/>
                          <a:ea typeface="+mj-ea"/>
                          <a:cs typeface="Times New Roman" pitchFamily="18" charset="0"/>
                        </a:rPr>
                        <a:t>新线程不继承父线程调度优先级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93725">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mj-ea"/>
                          <a:ea typeface="+mj-ea"/>
                          <a:cs typeface="Times New Roman" pitchFamily="18" charset="0"/>
                        </a:rPr>
                        <a:t>schedpolicy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en-US" altLang="zh-CN" sz="1600" b="0" i="0" u="none" strike="noStrike" cap="none" normalizeH="0" baseline="0">
                          <a:ln>
                            <a:noFill/>
                          </a:ln>
                          <a:solidFill>
                            <a:schemeClr val="tx1"/>
                          </a:solidFill>
                          <a:effectLst/>
                          <a:latin typeface="+mj-ea"/>
                          <a:ea typeface="+mj-ea"/>
                          <a:cs typeface="Times New Roman" pitchFamily="18" charset="0"/>
                        </a:rPr>
                        <a:t>SCHED_OTHER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39725" indent="-339725" defTabSz="904875" eaLnBrk="0" hangingPunct="0">
                        <a:spcBef>
                          <a:spcPct val="20000"/>
                        </a:spcBef>
                        <a:buFont typeface="Wingdings" pitchFamily="2" charset="2"/>
                        <a:defRPr sz="2400" b="1">
                          <a:solidFill>
                            <a:schemeClr val="tx1"/>
                          </a:solidFill>
                          <a:latin typeface="Arial" pitchFamily="34" charset="0"/>
                          <a:ea typeface="黑体" pitchFamily="49" charset="-122"/>
                        </a:defRPr>
                      </a:lvl1pPr>
                      <a:lvl2pPr marL="742950" indent="-285750" defTabSz="904875" eaLnBrk="0" hangingPunct="0">
                        <a:spcBef>
                          <a:spcPct val="30000"/>
                        </a:spcBef>
                        <a:buFont typeface="Wingdings" pitchFamily="2" charset="2"/>
                        <a:defRPr sz="2000">
                          <a:solidFill>
                            <a:schemeClr val="tx1"/>
                          </a:solidFill>
                          <a:latin typeface="Arial" pitchFamily="34" charset="0"/>
                          <a:ea typeface="宋体" pitchFamily="2" charset="-122"/>
                        </a:defRPr>
                      </a:lvl2pPr>
                      <a:lvl3pPr marL="1143000" indent="-228600" defTabSz="904875" eaLnBrk="0" hangingPunct="0">
                        <a:spcBef>
                          <a:spcPct val="20000"/>
                        </a:spcBef>
                        <a:buFont typeface="Wingdings" pitchFamily="2" charset="2"/>
                        <a:defRPr>
                          <a:solidFill>
                            <a:schemeClr val="tx1"/>
                          </a:solidFill>
                          <a:latin typeface="Arial" pitchFamily="34" charset="0"/>
                          <a:ea typeface="宋体" pitchFamily="2" charset="-122"/>
                        </a:defRPr>
                      </a:lvl3pPr>
                      <a:lvl4pPr marL="16002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4pPr>
                      <a:lvl5pPr marL="2057400" indent="-228600" defTabSz="904875" eaLnBrk="0" hangingPunct="0">
                        <a:spcBef>
                          <a:spcPct val="20000"/>
                        </a:spcBef>
                        <a:buFont typeface="Wingdings" pitchFamily="2" charset="2"/>
                        <a:defRPr b="1">
                          <a:solidFill>
                            <a:schemeClr val="tx1"/>
                          </a:solidFill>
                          <a:latin typeface="Arial" pitchFamily="34" charset="0"/>
                          <a:ea typeface="宋体" pitchFamily="2" charset="-122"/>
                        </a:defRPr>
                      </a:lvl5pPr>
                      <a:lvl6pPr marL="25146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6pPr>
                      <a:lvl7pPr marL="29718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7pPr>
                      <a:lvl8pPr marL="34290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8pPr>
                      <a:lvl9pPr marL="3886200" indent="-228600" defTabSz="904875" eaLnBrk="0" fontAlgn="base" hangingPunct="0">
                        <a:spcBef>
                          <a:spcPct val="20000"/>
                        </a:spcBef>
                        <a:spcAft>
                          <a:spcPct val="0"/>
                        </a:spcAft>
                        <a:buFont typeface="Wingdings" pitchFamily="2" charset="2"/>
                        <a:defRPr b="1">
                          <a:solidFill>
                            <a:schemeClr val="tx1"/>
                          </a:solidFill>
                          <a:latin typeface="Arial" pitchFamily="34" charset="0"/>
                          <a:ea typeface="宋体" pitchFamily="2" charset="-122"/>
                        </a:defRPr>
                      </a:lvl9pPr>
                    </a:lstStyle>
                    <a:p>
                      <a:pPr marL="339725" marR="0" lvl="0" indent="-339725" algn="l" defTabSz="904875"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a:ln>
                            <a:noFill/>
                          </a:ln>
                          <a:solidFill>
                            <a:schemeClr val="tx1"/>
                          </a:solidFill>
                          <a:effectLst/>
                          <a:latin typeface="+mj-ea"/>
                          <a:ea typeface="+mj-ea"/>
                          <a:cs typeface="Times New Roman" pitchFamily="18" charset="0"/>
                        </a:rPr>
                        <a:t>新线程使用优先级调用策略</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141186" name="Rectangle 2">
            <a:extLst>
              <a:ext uri="{FF2B5EF4-FFF2-40B4-BE49-F238E27FC236}">
                <a16:creationId xmlns:a16="http://schemas.microsoft.com/office/drawing/2014/main" id="{4024B3E9-D511-4F6F-B63A-EED143CAC5CB}"/>
              </a:ext>
            </a:extLst>
          </p:cNvPr>
          <p:cNvSpPr>
            <a:spLocks noGrp="1" noChangeArrowheads="1"/>
          </p:cNvSpPr>
          <p:nvPr>
            <p:ph type="title"/>
          </p:nvPr>
        </p:nvSpPr>
        <p:spPr/>
        <p:txBody>
          <a:bodyPr/>
          <a:lstStyle/>
          <a:p>
            <a:pPr>
              <a:defRPr/>
            </a:pPr>
            <a:r>
              <a:rPr lang="zh-CN" altLang="en-US" dirty="0"/>
              <a:t>初始化线程属性对象 </a:t>
            </a:r>
          </a:p>
        </p:txBody>
      </p:sp>
      <p:sp>
        <p:nvSpPr>
          <p:cNvPr id="184323" name="灯片编号占位符 6">
            <a:extLst>
              <a:ext uri="{FF2B5EF4-FFF2-40B4-BE49-F238E27FC236}">
                <a16:creationId xmlns:a16="http://schemas.microsoft.com/office/drawing/2014/main" id="{CCAA94B3-B9ED-4D0F-8CAA-FC0B00318010}"/>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180</a:t>
            </a:fld>
            <a:endParaRPr lang="en-US" altLang="zh-CN"/>
          </a:p>
        </p:txBody>
      </p:sp>
    </p:spTree>
    <p:extLst>
      <p:ext uri="{BB962C8B-B14F-4D97-AF65-F5344CB8AC3E}">
        <p14:creationId xmlns:p14="http://schemas.microsoft.com/office/powerpoint/2010/main" val="7408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Rectangle 3">
            <a:extLst>
              <a:ext uri="{FF2B5EF4-FFF2-40B4-BE49-F238E27FC236}">
                <a16:creationId xmlns:a16="http://schemas.microsoft.com/office/drawing/2014/main" id="{5074995A-D576-4D16-BC41-EA28DE82AF94}"/>
              </a:ext>
            </a:extLst>
          </p:cNvPr>
          <p:cNvSpPr>
            <a:spLocks noGrp="1" noChangeArrowheads="1"/>
          </p:cNvSpPr>
          <p:nvPr>
            <p:ph idx="1"/>
          </p:nvPr>
        </p:nvSpPr>
        <p:spPr>
          <a:xfrm>
            <a:off x="2223821" y="1175649"/>
            <a:ext cx="8077986" cy="5157643"/>
          </a:xfrm>
        </p:spPr>
        <p:txBody>
          <a:bodyPr/>
          <a:lstStyle/>
          <a:p>
            <a:r>
              <a:rPr lang="zh-CN" altLang="en-US" dirty="0">
                <a:latin typeface="+mj-ea"/>
                <a:ea typeface="+mj-ea"/>
              </a:rPr>
              <a:t>函数原型</a:t>
            </a:r>
          </a:p>
          <a:p>
            <a:pPr marL="205740" lvl="1" indent="0">
              <a:buNone/>
            </a:pPr>
            <a:r>
              <a:rPr lang="en-US" altLang="zh-CN" sz="2400" b="0" dirty="0">
                <a:latin typeface="+mj-ea"/>
                <a:ea typeface="+mj-ea"/>
              </a:rPr>
              <a:t>#include&lt;pthread.h&gt;</a:t>
            </a:r>
          </a:p>
          <a:p>
            <a:pPr marL="205740" lvl="1" indent="0">
              <a:buNone/>
            </a:pPr>
            <a:r>
              <a:rPr lang="en-US" altLang="zh-CN" sz="2400" b="0" dirty="0" err="1">
                <a:latin typeface="+mj-ea"/>
                <a:ea typeface="+mj-ea"/>
              </a:rPr>
              <a:t>int</a:t>
            </a:r>
            <a:r>
              <a:rPr lang="en-US" altLang="zh-CN" sz="2400" b="0" dirty="0">
                <a:latin typeface="+mj-ea"/>
                <a:ea typeface="+mj-ea"/>
              </a:rPr>
              <a:t> </a:t>
            </a:r>
            <a:r>
              <a:rPr lang="en-US" altLang="zh-CN" sz="2400" dirty="0" err="1">
                <a:solidFill>
                  <a:srgbClr val="0000CC"/>
                </a:solidFill>
                <a:latin typeface="+mj-ea"/>
                <a:ea typeface="+mj-ea"/>
              </a:rPr>
              <a:t>pthread_attr_getstack</a:t>
            </a:r>
            <a:r>
              <a:rPr lang="en-US" altLang="zh-CN" sz="2400" b="0" dirty="0">
                <a:latin typeface="+mj-ea"/>
                <a:ea typeface="+mj-ea"/>
              </a:rPr>
              <a:t>(</a:t>
            </a:r>
          </a:p>
          <a:p>
            <a:pPr marL="205740" lvl="1" indent="0">
              <a:buNone/>
            </a:pPr>
            <a:r>
              <a:rPr lang="en-US" altLang="zh-CN" sz="2400" b="0" dirty="0">
                <a:latin typeface="+mj-ea"/>
                <a:ea typeface="+mj-ea"/>
              </a:rPr>
              <a:t>         </a:t>
            </a:r>
            <a:r>
              <a:rPr lang="en-US" altLang="zh-CN" sz="2400" b="0" dirty="0" err="1">
                <a:latin typeface="+mj-ea"/>
                <a:ea typeface="+mj-ea"/>
              </a:rPr>
              <a:t>const</a:t>
            </a:r>
            <a:r>
              <a:rPr lang="zh-CN" altLang="en-US" sz="2400" b="0" dirty="0">
                <a:latin typeface="+mj-ea"/>
                <a:ea typeface="+mj-ea"/>
              </a:rPr>
              <a:t> </a:t>
            </a:r>
            <a:r>
              <a:rPr lang="en-US" altLang="zh-CN" sz="2400" b="0" dirty="0">
                <a:latin typeface="+mj-ea"/>
                <a:ea typeface="+mj-ea"/>
              </a:rPr>
              <a:t> </a:t>
            </a:r>
            <a:r>
              <a:rPr lang="en-US" altLang="zh-CN" sz="2400" b="0" dirty="0" err="1">
                <a:latin typeface="+mj-ea"/>
                <a:ea typeface="+mj-ea"/>
              </a:rPr>
              <a:t>pthread_attr_t</a:t>
            </a:r>
            <a:r>
              <a:rPr lang="en-US" altLang="zh-CN" sz="2400" b="0" dirty="0">
                <a:latin typeface="+mj-ea"/>
                <a:ea typeface="+mj-ea"/>
              </a:rPr>
              <a:t> </a:t>
            </a:r>
            <a:r>
              <a:rPr lang="zh-CN" altLang="en-US" sz="2400" b="0" dirty="0">
                <a:latin typeface="+mj-ea"/>
                <a:ea typeface="+mj-ea"/>
              </a:rPr>
              <a:t> </a:t>
            </a:r>
            <a:r>
              <a:rPr lang="en-US" altLang="zh-CN" sz="2400" b="0" dirty="0">
                <a:latin typeface="+mj-ea"/>
                <a:ea typeface="+mj-ea"/>
              </a:rPr>
              <a:t>*</a:t>
            </a:r>
            <a:r>
              <a:rPr lang="en-US" altLang="zh-CN" sz="2400" b="0" dirty="0" err="1">
                <a:latin typeface="+mj-ea"/>
                <a:ea typeface="+mj-ea"/>
              </a:rPr>
              <a:t>attr</a:t>
            </a:r>
            <a:r>
              <a:rPr lang="en-US" altLang="zh-CN" sz="2400" b="0" dirty="0">
                <a:latin typeface="+mj-ea"/>
                <a:ea typeface="+mj-ea"/>
              </a:rPr>
              <a:t>,</a:t>
            </a:r>
          </a:p>
          <a:p>
            <a:pPr marL="205740" lvl="1" indent="0">
              <a:buNone/>
            </a:pPr>
            <a:r>
              <a:rPr lang="en-US" altLang="zh-CN" sz="2400" b="0" dirty="0">
                <a:latin typeface="+mj-ea"/>
                <a:ea typeface="+mj-ea"/>
              </a:rPr>
              <a:t>          void </a:t>
            </a:r>
            <a:r>
              <a:rPr lang="zh-CN" altLang="en-US" sz="2400" b="0" dirty="0">
                <a:latin typeface="+mj-ea"/>
                <a:ea typeface="+mj-ea"/>
              </a:rPr>
              <a:t>  </a:t>
            </a:r>
            <a:r>
              <a:rPr lang="en-US" altLang="zh-CN" sz="2400" b="0" dirty="0">
                <a:latin typeface="+mj-ea"/>
                <a:ea typeface="+mj-ea"/>
              </a:rPr>
              <a:t>**</a:t>
            </a:r>
            <a:r>
              <a:rPr lang="en-US" altLang="zh-CN" sz="2400" b="0" dirty="0" err="1">
                <a:latin typeface="+mj-ea"/>
                <a:ea typeface="+mj-ea"/>
              </a:rPr>
              <a:t>stackaddr</a:t>
            </a:r>
            <a:r>
              <a:rPr lang="en-US" altLang="zh-CN" sz="2400" b="0" dirty="0">
                <a:latin typeface="+mj-ea"/>
                <a:ea typeface="+mj-ea"/>
              </a:rPr>
              <a:t>, </a:t>
            </a:r>
            <a:r>
              <a:rPr lang="zh-CN" altLang="en-US" sz="2400" b="0" dirty="0">
                <a:latin typeface="+mj-ea"/>
                <a:ea typeface="+mj-ea"/>
              </a:rPr>
              <a:t>  </a:t>
            </a:r>
            <a:r>
              <a:rPr lang="en-US" altLang="zh-CN" sz="2400" b="0" dirty="0" err="1">
                <a:latin typeface="+mj-ea"/>
                <a:ea typeface="+mj-ea"/>
              </a:rPr>
              <a:t>size_t</a:t>
            </a:r>
            <a:r>
              <a:rPr lang="en-US" altLang="zh-CN" sz="2400" b="0" dirty="0">
                <a:latin typeface="+mj-ea"/>
                <a:ea typeface="+mj-ea"/>
              </a:rPr>
              <a:t> </a:t>
            </a:r>
            <a:r>
              <a:rPr lang="zh-CN" altLang="en-US" sz="2400" b="0" dirty="0">
                <a:latin typeface="+mj-ea"/>
                <a:ea typeface="+mj-ea"/>
              </a:rPr>
              <a:t>  </a:t>
            </a:r>
            <a:r>
              <a:rPr lang="en-US" altLang="zh-CN" sz="2400" b="0" dirty="0">
                <a:latin typeface="+mj-ea"/>
                <a:ea typeface="+mj-ea"/>
              </a:rPr>
              <a:t>*</a:t>
            </a:r>
            <a:r>
              <a:rPr lang="en-US" altLang="zh-CN" sz="2400" b="0" dirty="0" err="1">
                <a:latin typeface="+mj-ea"/>
                <a:ea typeface="+mj-ea"/>
              </a:rPr>
              <a:t>stacksize</a:t>
            </a:r>
            <a:r>
              <a:rPr lang="en-US" altLang="zh-CN" sz="2400" b="0" dirty="0">
                <a:latin typeface="+mj-ea"/>
                <a:ea typeface="+mj-ea"/>
              </a:rPr>
              <a:t>);</a:t>
            </a:r>
          </a:p>
          <a:p>
            <a:endParaRPr lang="en-US" altLang="zh-CN" dirty="0">
              <a:latin typeface="+mj-ea"/>
              <a:ea typeface="+mj-ea"/>
            </a:endParaRPr>
          </a:p>
          <a:p>
            <a:r>
              <a:rPr lang="zh-CN" altLang="en-US" dirty="0">
                <a:latin typeface="+mj-ea"/>
                <a:ea typeface="+mj-ea"/>
              </a:rPr>
              <a:t>返回值</a:t>
            </a:r>
          </a:p>
          <a:p>
            <a:pPr marL="205740" lvl="1" indent="0">
              <a:buNone/>
            </a:pPr>
            <a:r>
              <a:rPr lang="zh-CN" altLang="en-US" sz="2400" b="0" dirty="0">
                <a:latin typeface="+mj-ea"/>
                <a:ea typeface="+mj-ea"/>
              </a:rPr>
              <a:t>成功返回</a:t>
            </a:r>
            <a:r>
              <a:rPr lang="en-US" altLang="zh-CN" sz="2400" b="0" dirty="0">
                <a:latin typeface="+mj-ea"/>
                <a:ea typeface="+mj-ea"/>
              </a:rPr>
              <a:t>0</a:t>
            </a:r>
            <a:r>
              <a:rPr lang="zh-CN" altLang="en-US" sz="2400" b="0" dirty="0">
                <a:latin typeface="+mj-ea"/>
                <a:ea typeface="+mj-ea"/>
              </a:rPr>
              <a:t>，否则返回错误编号</a:t>
            </a:r>
          </a:p>
        </p:txBody>
      </p:sp>
      <p:sp>
        <p:nvSpPr>
          <p:cNvPr id="770050" name="Rectangle 2">
            <a:extLst>
              <a:ext uri="{FF2B5EF4-FFF2-40B4-BE49-F238E27FC236}">
                <a16:creationId xmlns:a16="http://schemas.microsoft.com/office/drawing/2014/main" id="{9A967094-1429-4194-BC3E-DDF8FED504D0}"/>
              </a:ext>
            </a:extLst>
          </p:cNvPr>
          <p:cNvSpPr>
            <a:spLocks noGrp="1" noChangeArrowheads="1"/>
          </p:cNvSpPr>
          <p:nvPr>
            <p:ph type="title"/>
          </p:nvPr>
        </p:nvSpPr>
        <p:spPr/>
        <p:txBody>
          <a:bodyPr/>
          <a:lstStyle/>
          <a:p>
            <a:pPr>
              <a:defRPr/>
            </a:pPr>
            <a:r>
              <a:rPr lang="zh-CN" altLang="en-US"/>
              <a:t>获取线程栈属性</a:t>
            </a:r>
          </a:p>
        </p:txBody>
      </p:sp>
      <p:sp>
        <p:nvSpPr>
          <p:cNvPr id="188418" name="灯片编号占位符 5">
            <a:extLst>
              <a:ext uri="{FF2B5EF4-FFF2-40B4-BE49-F238E27FC236}">
                <a16:creationId xmlns:a16="http://schemas.microsoft.com/office/drawing/2014/main" id="{3E5AD0D3-AD67-457B-9252-BE9F803DEE05}"/>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181</a:t>
            </a:fld>
            <a:endParaRPr lang="en-US" altLang="zh-CN"/>
          </a:p>
        </p:txBody>
      </p:sp>
      <p:sp>
        <p:nvSpPr>
          <p:cNvPr id="2" name="矩形标注 1">
            <a:extLst>
              <a:ext uri="{FF2B5EF4-FFF2-40B4-BE49-F238E27FC236}">
                <a16:creationId xmlns:a16="http://schemas.microsoft.com/office/drawing/2014/main" id="{A5F04C7A-78EA-954F-810A-FF55701052B4}"/>
              </a:ext>
            </a:extLst>
          </p:cNvPr>
          <p:cNvSpPr/>
          <p:nvPr/>
        </p:nvSpPr>
        <p:spPr>
          <a:xfrm>
            <a:off x="7697952" y="1828801"/>
            <a:ext cx="1846730" cy="636495"/>
          </a:xfrm>
          <a:prstGeom prst="wedgeRectCallout">
            <a:avLst>
              <a:gd name="adj1" fmla="val -75688"/>
              <a:gd name="adj2" fmla="val 1005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线程属性</a:t>
            </a:r>
          </a:p>
        </p:txBody>
      </p:sp>
      <p:sp>
        <p:nvSpPr>
          <p:cNvPr id="6" name="矩形标注 5">
            <a:extLst>
              <a:ext uri="{FF2B5EF4-FFF2-40B4-BE49-F238E27FC236}">
                <a16:creationId xmlns:a16="http://schemas.microsoft.com/office/drawing/2014/main" id="{52D01E41-2429-4D4C-B1B6-7F657292A535}"/>
              </a:ext>
            </a:extLst>
          </p:cNvPr>
          <p:cNvSpPr/>
          <p:nvPr/>
        </p:nvSpPr>
        <p:spPr>
          <a:xfrm>
            <a:off x="5774090" y="3944472"/>
            <a:ext cx="1846730" cy="636495"/>
          </a:xfrm>
          <a:prstGeom prst="wedgeRectCallout">
            <a:avLst>
              <a:gd name="adj1" fmla="val -57241"/>
              <a:gd name="adj2" fmla="val -1163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线程堆栈的最低地址</a:t>
            </a:r>
          </a:p>
        </p:txBody>
      </p:sp>
      <p:sp>
        <p:nvSpPr>
          <p:cNvPr id="7" name="矩形标注 6">
            <a:extLst>
              <a:ext uri="{FF2B5EF4-FFF2-40B4-BE49-F238E27FC236}">
                <a16:creationId xmlns:a16="http://schemas.microsoft.com/office/drawing/2014/main" id="{98DE58D1-DDB5-9B4B-8C26-A852EAB6A9C6}"/>
              </a:ext>
            </a:extLst>
          </p:cNvPr>
          <p:cNvSpPr/>
          <p:nvPr/>
        </p:nvSpPr>
        <p:spPr>
          <a:xfrm>
            <a:off x="8086983" y="3944472"/>
            <a:ext cx="1846730" cy="636495"/>
          </a:xfrm>
          <a:prstGeom prst="wedgeRectCallout">
            <a:avLst>
              <a:gd name="adj1" fmla="val -57241"/>
              <a:gd name="adj2" fmla="val -1163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线程堆栈的大小</a:t>
            </a:r>
          </a:p>
        </p:txBody>
      </p:sp>
    </p:spTree>
    <p:extLst>
      <p:ext uri="{BB962C8B-B14F-4D97-AF65-F5344CB8AC3E}">
        <p14:creationId xmlns:p14="http://schemas.microsoft.com/office/powerpoint/2010/main" val="2200699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3">
            <a:extLst>
              <a:ext uri="{FF2B5EF4-FFF2-40B4-BE49-F238E27FC236}">
                <a16:creationId xmlns:a16="http://schemas.microsoft.com/office/drawing/2014/main" id="{CA65847D-F310-4686-81C4-7D1BFB2B4A1E}"/>
              </a:ext>
            </a:extLst>
          </p:cNvPr>
          <p:cNvSpPr>
            <a:spLocks noGrp="1" noChangeArrowheads="1"/>
          </p:cNvSpPr>
          <p:nvPr>
            <p:ph idx="1"/>
          </p:nvPr>
        </p:nvSpPr>
        <p:spPr/>
        <p:txBody>
          <a:bodyPr/>
          <a:lstStyle/>
          <a:p>
            <a:r>
              <a:rPr lang="zh-CN" altLang="en-US" dirty="0">
                <a:latin typeface="+mj-ea"/>
                <a:ea typeface="+mj-ea"/>
              </a:rPr>
              <a:t>函数原型</a:t>
            </a:r>
          </a:p>
          <a:p>
            <a:pPr marL="205740" lvl="1" indent="0">
              <a:buNone/>
            </a:pPr>
            <a:r>
              <a:rPr lang="en-US" altLang="zh-CN" sz="2400" b="0" dirty="0">
                <a:latin typeface="+mj-ea"/>
                <a:ea typeface="+mj-ea"/>
              </a:rPr>
              <a:t>#include&lt;</a:t>
            </a:r>
            <a:r>
              <a:rPr lang="en-US" altLang="zh-CN" sz="2400" b="0" dirty="0" err="1">
                <a:latin typeface="+mj-ea"/>
                <a:ea typeface="+mj-ea"/>
              </a:rPr>
              <a:t>pthread.h</a:t>
            </a:r>
            <a:r>
              <a:rPr lang="en-US" altLang="zh-CN" sz="2400" b="0" dirty="0">
                <a:latin typeface="+mj-ea"/>
                <a:ea typeface="+mj-ea"/>
              </a:rPr>
              <a:t>&gt;</a:t>
            </a:r>
          </a:p>
          <a:p>
            <a:pPr marL="205740" lvl="1" indent="0">
              <a:buNone/>
            </a:pPr>
            <a:r>
              <a:rPr lang="en-US" altLang="zh-CN" sz="2400" b="0" dirty="0" err="1">
                <a:latin typeface="+mj-ea"/>
                <a:ea typeface="+mj-ea"/>
              </a:rPr>
              <a:t>int</a:t>
            </a:r>
            <a:r>
              <a:rPr lang="en-US" altLang="zh-CN" sz="2400" b="0" dirty="0">
                <a:latin typeface="+mj-ea"/>
                <a:ea typeface="+mj-ea"/>
              </a:rPr>
              <a:t> </a:t>
            </a:r>
            <a:r>
              <a:rPr lang="en-US" altLang="zh-CN" sz="2400" b="0" dirty="0" err="1">
                <a:latin typeface="+mj-ea"/>
                <a:ea typeface="+mj-ea"/>
              </a:rPr>
              <a:t>pthread_attr_</a:t>
            </a:r>
            <a:r>
              <a:rPr lang="en-US" altLang="zh-CN" sz="2400" b="0" dirty="0" err="1">
                <a:solidFill>
                  <a:srgbClr val="FF0000"/>
                </a:solidFill>
                <a:latin typeface="+mj-ea"/>
                <a:ea typeface="+mj-ea"/>
              </a:rPr>
              <a:t>setstack</a:t>
            </a:r>
            <a:r>
              <a:rPr lang="en-US" altLang="zh-CN" sz="2400" b="0" dirty="0">
                <a:latin typeface="+mj-ea"/>
                <a:ea typeface="+mj-ea"/>
              </a:rPr>
              <a:t>(</a:t>
            </a:r>
          </a:p>
          <a:p>
            <a:pPr marL="205740" lvl="1" indent="0">
              <a:buNone/>
            </a:pPr>
            <a:r>
              <a:rPr lang="en-US" altLang="zh-CN" sz="2400" b="0" dirty="0">
                <a:latin typeface="+mj-ea"/>
                <a:ea typeface="+mj-ea"/>
              </a:rPr>
              <a:t>         </a:t>
            </a:r>
            <a:r>
              <a:rPr lang="en-US" altLang="zh-CN" sz="2400" b="0" dirty="0" err="1">
                <a:latin typeface="+mj-ea"/>
                <a:ea typeface="+mj-ea"/>
              </a:rPr>
              <a:t>const</a:t>
            </a:r>
            <a:r>
              <a:rPr lang="en-US" altLang="zh-CN" sz="2400" b="0" dirty="0">
                <a:latin typeface="+mj-ea"/>
                <a:ea typeface="+mj-ea"/>
              </a:rPr>
              <a:t> </a:t>
            </a:r>
            <a:r>
              <a:rPr lang="en-US" altLang="zh-CN" sz="2400" b="0" dirty="0" err="1">
                <a:latin typeface="+mj-ea"/>
                <a:ea typeface="+mj-ea"/>
              </a:rPr>
              <a:t>pthread_attr_t</a:t>
            </a:r>
            <a:r>
              <a:rPr lang="en-US" altLang="zh-CN" sz="2400" b="0" dirty="0">
                <a:latin typeface="+mj-ea"/>
                <a:ea typeface="+mj-ea"/>
              </a:rPr>
              <a:t> *</a:t>
            </a:r>
            <a:r>
              <a:rPr lang="en-US" altLang="zh-CN" sz="2400" b="0" dirty="0" err="1">
                <a:latin typeface="+mj-ea"/>
                <a:ea typeface="+mj-ea"/>
              </a:rPr>
              <a:t>attr</a:t>
            </a:r>
            <a:r>
              <a:rPr lang="en-US" altLang="zh-CN" sz="2400" b="0" dirty="0">
                <a:latin typeface="+mj-ea"/>
                <a:ea typeface="+mj-ea"/>
              </a:rPr>
              <a:t>,</a:t>
            </a:r>
          </a:p>
          <a:p>
            <a:pPr marL="205740" lvl="1" indent="0">
              <a:buNone/>
            </a:pPr>
            <a:r>
              <a:rPr lang="en-US" altLang="zh-CN" sz="2400" b="0" dirty="0">
                <a:latin typeface="+mj-ea"/>
                <a:ea typeface="+mj-ea"/>
              </a:rPr>
              <a:t>          void *</a:t>
            </a:r>
            <a:r>
              <a:rPr lang="en-US" altLang="zh-CN" sz="2400" b="0" dirty="0" err="1">
                <a:latin typeface="+mj-ea"/>
                <a:ea typeface="+mj-ea"/>
              </a:rPr>
              <a:t>stackaddr</a:t>
            </a:r>
            <a:r>
              <a:rPr lang="en-US" altLang="zh-CN" sz="2400" b="0" dirty="0">
                <a:latin typeface="+mj-ea"/>
                <a:ea typeface="+mj-ea"/>
              </a:rPr>
              <a:t>, </a:t>
            </a:r>
            <a:r>
              <a:rPr lang="en-US" altLang="zh-CN" sz="2400" b="0" dirty="0" err="1">
                <a:latin typeface="+mj-ea"/>
                <a:ea typeface="+mj-ea"/>
              </a:rPr>
              <a:t>size_t</a:t>
            </a:r>
            <a:r>
              <a:rPr lang="en-US" altLang="zh-CN" sz="2400" b="0" dirty="0">
                <a:latin typeface="+mj-ea"/>
                <a:ea typeface="+mj-ea"/>
              </a:rPr>
              <a:t> *</a:t>
            </a:r>
            <a:r>
              <a:rPr lang="en-US" altLang="zh-CN" sz="2400" b="0" dirty="0" err="1">
                <a:latin typeface="+mj-ea"/>
                <a:ea typeface="+mj-ea"/>
              </a:rPr>
              <a:t>stacksize</a:t>
            </a:r>
            <a:r>
              <a:rPr lang="en-US" altLang="zh-CN" sz="2400" b="0" dirty="0">
                <a:latin typeface="+mj-ea"/>
                <a:ea typeface="+mj-ea"/>
              </a:rPr>
              <a:t>);</a:t>
            </a:r>
          </a:p>
          <a:p>
            <a:endParaRPr lang="en-US" altLang="zh-CN" dirty="0">
              <a:latin typeface="+mj-ea"/>
              <a:ea typeface="+mj-ea"/>
            </a:endParaRPr>
          </a:p>
          <a:p>
            <a:endParaRPr lang="en-US" altLang="zh-CN" dirty="0">
              <a:latin typeface="+mj-ea"/>
              <a:ea typeface="+mj-ea"/>
            </a:endParaRPr>
          </a:p>
          <a:p>
            <a:r>
              <a:rPr lang="zh-CN" altLang="en-US" dirty="0">
                <a:latin typeface="+mj-ea"/>
                <a:ea typeface="+mj-ea"/>
              </a:rPr>
              <a:t>返回值</a:t>
            </a:r>
          </a:p>
          <a:p>
            <a:pPr marL="205740" lvl="1" indent="0">
              <a:buNone/>
            </a:pPr>
            <a:r>
              <a:rPr lang="zh-CN" altLang="en-US" sz="2400" b="0" dirty="0">
                <a:latin typeface="+mj-ea"/>
                <a:ea typeface="+mj-ea"/>
              </a:rPr>
              <a:t>成功返回</a:t>
            </a:r>
            <a:r>
              <a:rPr lang="en-US" altLang="zh-CN" sz="2400" b="0" dirty="0">
                <a:latin typeface="+mj-ea"/>
                <a:ea typeface="+mj-ea"/>
              </a:rPr>
              <a:t>0</a:t>
            </a:r>
            <a:r>
              <a:rPr lang="zh-CN" altLang="en-US" sz="2400" b="0" dirty="0">
                <a:latin typeface="+mj-ea"/>
                <a:ea typeface="+mj-ea"/>
              </a:rPr>
              <a:t>，否则返回错误编号</a:t>
            </a:r>
          </a:p>
        </p:txBody>
      </p:sp>
      <p:sp>
        <p:nvSpPr>
          <p:cNvPr id="771074" name="Rectangle 2">
            <a:extLst>
              <a:ext uri="{FF2B5EF4-FFF2-40B4-BE49-F238E27FC236}">
                <a16:creationId xmlns:a16="http://schemas.microsoft.com/office/drawing/2014/main" id="{8378AE90-64A8-47D1-AD00-CEB07F2E6095}"/>
              </a:ext>
            </a:extLst>
          </p:cNvPr>
          <p:cNvSpPr>
            <a:spLocks noGrp="1" noChangeArrowheads="1"/>
          </p:cNvSpPr>
          <p:nvPr>
            <p:ph type="title"/>
          </p:nvPr>
        </p:nvSpPr>
        <p:spPr/>
        <p:txBody>
          <a:bodyPr/>
          <a:lstStyle/>
          <a:p>
            <a:pPr>
              <a:defRPr/>
            </a:pPr>
            <a:r>
              <a:rPr lang="zh-CN" altLang="en-US"/>
              <a:t>设置线程栈属性</a:t>
            </a:r>
          </a:p>
        </p:txBody>
      </p:sp>
      <p:sp>
        <p:nvSpPr>
          <p:cNvPr id="189442" name="灯片编号占位符 5">
            <a:extLst>
              <a:ext uri="{FF2B5EF4-FFF2-40B4-BE49-F238E27FC236}">
                <a16:creationId xmlns:a16="http://schemas.microsoft.com/office/drawing/2014/main" id="{96F2EFA8-FCD3-4A7B-9DEE-4D13B3D84945}"/>
              </a:ext>
            </a:extLst>
          </p:cNvPr>
          <p:cNvSpPr>
            <a:spLocks noGrp="1"/>
          </p:cNvSpPr>
          <p:nvPr>
            <p:ph type="sldNum" sz="quarter" idx="4294967295"/>
          </p:nvPr>
        </p:nvSpPr>
        <p:spPr bwMode="auto">
          <a:xfrm>
            <a:off x="8077200" y="6245225"/>
            <a:ext cx="2133600" cy="4762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buFont typeface="Arial" panose="020B0604020202020204" pitchFamily="34" charset="0"/>
              <a:buNone/>
              <a:defRPr sz="1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0"/>
              </a:spcBef>
              <a:buFont typeface="Arial" panose="020B0604020202020204" pitchFamily="34" charset="0"/>
              <a:buNone/>
            </a:pPr>
            <a:fld id="{E57BB640-1495-455B-9850-41D54DB247B4}" type="slidenum">
              <a:rPr lang="zh-CN" altLang="en-US" smtClean="0"/>
              <a:pPr>
                <a:spcBef>
                  <a:spcPct val="0"/>
                </a:spcBef>
                <a:buFont typeface="Arial" panose="020B0604020202020204" pitchFamily="34" charset="0"/>
                <a:buNone/>
              </a:pPr>
              <a:t>182</a:t>
            </a:fld>
            <a:endParaRPr lang="en-US" altLang="zh-CN"/>
          </a:p>
        </p:txBody>
      </p:sp>
      <p:sp>
        <p:nvSpPr>
          <p:cNvPr id="5" name="矩形标注 4">
            <a:extLst>
              <a:ext uri="{FF2B5EF4-FFF2-40B4-BE49-F238E27FC236}">
                <a16:creationId xmlns:a16="http://schemas.microsoft.com/office/drawing/2014/main" id="{29093CD2-994B-0B45-BD30-6C2174D043DE}"/>
              </a:ext>
            </a:extLst>
          </p:cNvPr>
          <p:cNvSpPr/>
          <p:nvPr/>
        </p:nvSpPr>
        <p:spPr>
          <a:xfrm>
            <a:off x="7439772" y="1938130"/>
            <a:ext cx="1846730" cy="636495"/>
          </a:xfrm>
          <a:prstGeom prst="wedgeRectCallout">
            <a:avLst>
              <a:gd name="adj1" fmla="val -75688"/>
              <a:gd name="adj2" fmla="val 1005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线程属性</a:t>
            </a:r>
          </a:p>
        </p:txBody>
      </p:sp>
      <p:sp>
        <p:nvSpPr>
          <p:cNvPr id="6" name="矩形标注 5">
            <a:extLst>
              <a:ext uri="{FF2B5EF4-FFF2-40B4-BE49-F238E27FC236}">
                <a16:creationId xmlns:a16="http://schemas.microsoft.com/office/drawing/2014/main" id="{2E936C9E-9FAC-8147-9CE0-39C4EC0BC500}"/>
              </a:ext>
            </a:extLst>
          </p:cNvPr>
          <p:cNvSpPr/>
          <p:nvPr/>
        </p:nvSpPr>
        <p:spPr>
          <a:xfrm>
            <a:off x="5664761" y="4053801"/>
            <a:ext cx="1846730" cy="636495"/>
          </a:xfrm>
          <a:prstGeom prst="wedgeRectCallout">
            <a:avLst>
              <a:gd name="adj1" fmla="val -57241"/>
              <a:gd name="adj2" fmla="val -1163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rPr>
              <a:t>新栈的内存单元最低地址</a:t>
            </a:r>
            <a:endParaRPr kumimoji="1" lang="zh-CN" altLang="en-US" dirty="0"/>
          </a:p>
        </p:txBody>
      </p:sp>
      <p:sp>
        <p:nvSpPr>
          <p:cNvPr id="7" name="矩形标注 6">
            <a:extLst>
              <a:ext uri="{FF2B5EF4-FFF2-40B4-BE49-F238E27FC236}">
                <a16:creationId xmlns:a16="http://schemas.microsoft.com/office/drawing/2014/main" id="{1B02B9F7-3F3D-9644-A674-1EC3CCFF16D0}"/>
              </a:ext>
            </a:extLst>
          </p:cNvPr>
          <p:cNvSpPr/>
          <p:nvPr/>
        </p:nvSpPr>
        <p:spPr>
          <a:xfrm>
            <a:off x="7977654" y="4053801"/>
            <a:ext cx="1846730" cy="636495"/>
          </a:xfrm>
          <a:prstGeom prst="wedgeRectCallout">
            <a:avLst>
              <a:gd name="adj1" fmla="val -57241"/>
              <a:gd name="adj2" fmla="val -1163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新栈的大小</a:t>
            </a:r>
          </a:p>
        </p:txBody>
      </p:sp>
    </p:spTree>
    <p:extLst>
      <p:ext uri="{BB962C8B-B14F-4D97-AF65-F5344CB8AC3E}">
        <p14:creationId xmlns:p14="http://schemas.microsoft.com/office/powerpoint/2010/main" val="396992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AE20D-C92D-460E-B393-668EF96EA62D}"/>
              </a:ext>
            </a:extLst>
          </p:cNvPr>
          <p:cNvSpPr>
            <a:spLocks noGrp="1"/>
          </p:cNvSpPr>
          <p:nvPr>
            <p:ph type="title"/>
          </p:nvPr>
        </p:nvSpPr>
        <p:spPr>
          <a:xfrm>
            <a:off x="2740153" y="188916"/>
            <a:ext cx="4297680" cy="5492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l" defTabSz="914400">
              <a:buFont typeface="Wingdings" charset="2"/>
            </a:pPr>
            <a:r>
              <a:rPr kumimoji="1" lang="en-US" altLang="zh-CN" sz="3200" dirty="0">
                <a:solidFill>
                  <a:srgbClr val="242852"/>
                </a:solidFill>
                <a:cs typeface="+mn-cs"/>
              </a:rPr>
              <a:t>2.7 </a:t>
            </a:r>
            <a:r>
              <a:rPr kumimoji="1" lang="zh-CN" altLang="en-US" sz="3200" dirty="0">
                <a:solidFill>
                  <a:srgbClr val="242852"/>
                </a:solidFill>
                <a:cs typeface="+mn-cs"/>
              </a:rPr>
              <a:t>线程与线程控制</a:t>
            </a:r>
          </a:p>
        </p:txBody>
      </p:sp>
      <p:sp>
        <p:nvSpPr>
          <p:cNvPr id="10" name="Rectangle 2051">
            <a:extLst>
              <a:ext uri="{FF2B5EF4-FFF2-40B4-BE49-F238E27FC236}">
                <a16:creationId xmlns:a16="http://schemas.microsoft.com/office/drawing/2014/main" id="{58A2333B-3935-4D1F-ACF3-877BC40A0E06}"/>
              </a:ext>
            </a:extLst>
          </p:cNvPr>
          <p:cNvSpPr txBox="1">
            <a:spLocks noChangeArrowheads="1"/>
          </p:cNvSpPr>
          <p:nvPr/>
        </p:nvSpPr>
        <p:spPr bwMode="auto">
          <a:xfrm>
            <a:off x="2740154" y="1442491"/>
            <a:ext cx="6638543"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n"/>
              <a:defRPr sz="2800" b="1">
                <a:solidFill>
                  <a:schemeClr val="tx1"/>
                </a:solidFill>
                <a:latin typeface="+mn-lt"/>
                <a:ea typeface="+mn-ea"/>
                <a:cs typeface="+mn-cs"/>
              </a:defRPr>
            </a:lvl1pPr>
            <a:lvl2pPr marL="742950" indent="-285750" algn="l" rtl="0" eaLnBrk="0" fontAlgn="base" hangingPunct="0">
              <a:spcBef>
                <a:spcPct val="30000"/>
              </a:spcBef>
              <a:spcAft>
                <a:spcPct val="0"/>
              </a:spcAft>
              <a:buFont typeface="Wingdings" panose="05000000000000000000" pitchFamily="2" charset="2"/>
              <a:buChar char="l"/>
              <a:defRPr sz="2400">
                <a:solidFill>
                  <a:schemeClr val="tx1"/>
                </a:solidFill>
                <a:latin typeface="+mn-lt"/>
                <a:ea typeface="宋体" pitchFamily="2" charset="-122"/>
              </a:defRPr>
            </a:lvl2pPr>
            <a:lvl3pPr marL="1143000" indent="-228600" algn="l" rtl="0" eaLnBrk="0" fontAlgn="base" hangingPunct="0">
              <a:spcBef>
                <a:spcPct val="20000"/>
              </a:spcBef>
              <a:spcAft>
                <a:spcPct val="0"/>
              </a:spcAft>
              <a:buChar char="•"/>
              <a:defRPr sz="20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b="1">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b="1">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b="1">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b="1">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b="1">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b="1">
                <a:solidFill>
                  <a:schemeClr val="tx1"/>
                </a:solidFill>
                <a:latin typeface="+mn-lt"/>
                <a:ea typeface="宋体" pitchFamily="2" charset="-122"/>
              </a:defRPr>
            </a:lvl9pPr>
          </a:lstStyle>
          <a:p>
            <a:pPr eaLnBrk="1" hangingPunct="1">
              <a:lnSpc>
                <a:spcPct val="150000"/>
              </a:lnSpc>
              <a:defRPr/>
            </a:pPr>
            <a:r>
              <a:rPr lang="en-US" altLang="zh-CN" kern="0" dirty="0">
                <a:solidFill>
                  <a:schemeClr val="bg2">
                    <a:lumMod val="25000"/>
                  </a:schemeClr>
                </a:solidFill>
                <a:latin typeface="Microsoft YaHei" panose="020B0503020204020204" pitchFamily="34" charset="-122"/>
                <a:ea typeface="Microsoft YaHei" panose="020B0503020204020204" pitchFamily="34" charset="-122"/>
              </a:rPr>
              <a:t>2.7.1</a:t>
            </a:r>
            <a:r>
              <a:rPr lang="zh-CN" altLang="en-US" kern="0" dirty="0">
                <a:solidFill>
                  <a:schemeClr val="bg2">
                    <a:lumMod val="25000"/>
                  </a:schemeClr>
                </a:solidFill>
                <a:latin typeface="Microsoft YaHei" panose="020B0503020204020204" pitchFamily="34" charset="-122"/>
                <a:ea typeface="Microsoft YaHei" panose="020B0503020204020204" pitchFamily="34" charset="-122"/>
              </a:rPr>
              <a:t> 线程概述</a:t>
            </a:r>
            <a:endParaRPr lang="en-US" altLang="zh-CN" kern="0" dirty="0">
              <a:solidFill>
                <a:schemeClr val="bg2">
                  <a:lumMod val="25000"/>
                </a:schemeClr>
              </a:solidFill>
              <a:latin typeface="Microsoft YaHei" panose="020B0503020204020204" pitchFamily="34" charset="-122"/>
              <a:ea typeface="Microsoft YaHei" panose="020B0503020204020204" pitchFamily="34" charset="-122"/>
            </a:endParaRPr>
          </a:p>
          <a:p>
            <a:pPr eaLnBrk="1" hangingPunct="1">
              <a:lnSpc>
                <a:spcPct val="150000"/>
              </a:lnSpc>
              <a:defRPr/>
            </a:pPr>
            <a:r>
              <a:rPr lang="en-US" altLang="zh-CN" kern="0" dirty="0">
                <a:solidFill>
                  <a:schemeClr val="bg2">
                    <a:lumMod val="25000"/>
                  </a:schemeClr>
                </a:solidFill>
                <a:latin typeface="Microsoft YaHei" panose="020B0503020204020204" pitchFamily="34" charset="-122"/>
                <a:ea typeface="Microsoft YaHei" panose="020B0503020204020204" pitchFamily="34" charset="-122"/>
              </a:rPr>
              <a:t>2.7.2</a:t>
            </a:r>
            <a:r>
              <a:rPr lang="zh-CN" altLang="en-US" kern="0" dirty="0">
                <a:solidFill>
                  <a:schemeClr val="bg2">
                    <a:lumMod val="25000"/>
                  </a:schemeClr>
                </a:solidFill>
                <a:latin typeface="Microsoft YaHei" panose="020B0503020204020204" pitchFamily="34" charset="-122"/>
                <a:ea typeface="Microsoft YaHei" panose="020B0503020204020204" pitchFamily="34" charset="-122"/>
              </a:rPr>
              <a:t> 线程与进程的比较</a:t>
            </a:r>
            <a:endParaRPr lang="en-US" altLang="zh-CN" kern="0" dirty="0">
              <a:solidFill>
                <a:schemeClr val="bg2">
                  <a:lumMod val="25000"/>
                </a:schemeClr>
              </a:solidFill>
              <a:latin typeface="Microsoft YaHei" panose="020B0503020204020204" pitchFamily="34" charset="-122"/>
              <a:ea typeface="Microsoft YaHei" panose="020B0503020204020204" pitchFamily="34" charset="-122"/>
            </a:endParaRPr>
          </a:p>
          <a:p>
            <a:pPr eaLnBrk="1" hangingPunct="1">
              <a:lnSpc>
                <a:spcPct val="150000"/>
              </a:lnSpc>
              <a:defRPr/>
            </a:pPr>
            <a:r>
              <a:rPr lang="en-US" altLang="zh-CN" kern="0" dirty="0">
                <a:solidFill>
                  <a:schemeClr val="bg2">
                    <a:lumMod val="25000"/>
                  </a:schemeClr>
                </a:solidFill>
                <a:latin typeface="Microsoft YaHei" panose="020B0503020204020204" pitchFamily="34" charset="-122"/>
                <a:ea typeface="Microsoft YaHei" panose="020B0503020204020204" pitchFamily="34" charset="-122"/>
              </a:rPr>
              <a:t>2.7.3</a:t>
            </a:r>
            <a:r>
              <a:rPr lang="zh-CN" altLang="en-US" kern="0" dirty="0">
                <a:solidFill>
                  <a:schemeClr val="bg2">
                    <a:lumMod val="25000"/>
                  </a:schemeClr>
                </a:solidFill>
                <a:latin typeface="Microsoft YaHei" panose="020B0503020204020204" pitchFamily="34" charset="-122"/>
                <a:ea typeface="Microsoft YaHei" panose="020B0503020204020204" pitchFamily="34" charset="-122"/>
              </a:rPr>
              <a:t> 线程的控制</a:t>
            </a:r>
            <a:endParaRPr lang="en-US" altLang="zh-CN" kern="0" dirty="0">
              <a:solidFill>
                <a:schemeClr val="bg2">
                  <a:lumMod val="25000"/>
                </a:schemeClr>
              </a:solidFill>
              <a:latin typeface="Microsoft YaHei" panose="020B0503020204020204" pitchFamily="34" charset="-122"/>
              <a:ea typeface="Microsoft YaHei" panose="020B0503020204020204" pitchFamily="34" charset="-122"/>
            </a:endParaRPr>
          </a:p>
          <a:p>
            <a:pPr eaLnBrk="1" hangingPunct="1">
              <a:lnSpc>
                <a:spcPct val="150000"/>
              </a:lnSpc>
              <a:defRPr/>
            </a:pPr>
            <a:r>
              <a:rPr kumimoji="1" lang="en-US" altLang="zh-CN" dirty="0">
                <a:solidFill>
                  <a:srgbClr val="002060"/>
                </a:solidFill>
                <a:latin typeface="微软雅黑" panose="020B0503020204020204" pitchFamily="34" charset="-122"/>
                <a:ea typeface="微软雅黑" panose="020B0503020204020204" pitchFamily="34" charset="-122"/>
              </a:rPr>
              <a:t>2.7.4</a:t>
            </a:r>
            <a:r>
              <a:rPr kumimoji="1" lang="zh-CN" altLang="en-US" dirty="0">
                <a:solidFill>
                  <a:srgbClr val="002060"/>
                </a:solidFill>
                <a:latin typeface="微软雅黑" panose="020B0503020204020204" pitchFamily="34" charset="-122"/>
                <a:ea typeface="微软雅黑" panose="020B0503020204020204" pitchFamily="34" charset="-122"/>
              </a:rPr>
              <a:t> 线程的属性</a:t>
            </a:r>
            <a:endParaRPr lang="en-US" altLang="zh-CN" kern="0" dirty="0">
              <a:solidFill>
                <a:srgbClr val="C00000"/>
              </a:solidFill>
              <a:latin typeface="Microsoft YaHei" panose="020B0503020204020204" pitchFamily="34" charset="-122"/>
              <a:ea typeface="Microsoft YaHei" panose="020B0503020204020204" pitchFamily="34" charset="-122"/>
            </a:endParaRPr>
          </a:p>
          <a:p>
            <a:pPr eaLnBrk="1" hangingPunct="1">
              <a:lnSpc>
                <a:spcPct val="150000"/>
              </a:lnSpc>
              <a:defRPr/>
            </a:pPr>
            <a:r>
              <a:rPr lang="en-US" altLang="zh-CN" kern="0" dirty="0">
                <a:solidFill>
                  <a:srgbClr val="C00000"/>
                </a:solidFill>
                <a:latin typeface="Microsoft YaHei" panose="020B0503020204020204" pitchFamily="34" charset="-122"/>
                <a:ea typeface="Microsoft YaHei" panose="020B0503020204020204" pitchFamily="34" charset="-122"/>
              </a:rPr>
              <a:t>2.7.5 </a:t>
            </a:r>
            <a:r>
              <a:rPr lang="zh-CN" altLang="en-US" kern="0" dirty="0">
                <a:solidFill>
                  <a:srgbClr val="C00000"/>
                </a:solidFill>
                <a:latin typeface="Microsoft YaHei" panose="020B0503020204020204" pitchFamily="34" charset="-122"/>
                <a:ea typeface="Microsoft YaHei" panose="020B0503020204020204" pitchFamily="34" charset="-122"/>
              </a:rPr>
              <a:t>线程间的同步和通信</a:t>
            </a:r>
            <a:endParaRPr lang="en-US" altLang="zh-CN" kern="0" dirty="0">
              <a:solidFill>
                <a:srgbClr val="C00000"/>
              </a:solidFill>
              <a:latin typeface="Microsoft YaHei" panose="020B0503020204020204" pitchFamily="34" charset="-122"/>
              <a:ea typeface="Microsoft YaHei" panose="020B0503020204020204" pitchFamily="34" charset="-122"/>
            </a:endParaRPr>
          </a:p>
          <a:p>
            <a:pPr lvl="0" eaLnBrk="1" hangingPunct="1">
              <a:lnSpc>
                <a:spcPct val="150000"/>
              </a:lnSpc>
              <a:defRPr/>
            </a:pPr>
            <a:r>
              <a:rPr lang="en-US" altLang="zh-CN" kern="0" dirty="0">
                <a:solidFill>
                  <a:schemeClr val="bg2">
                    <a:lumMod val="25000"/>
                  </a:schemeClr>
                </a:solidFill>
                <a:latin typeface="Microsoft YaHei" panose="020B0503020204020204" pitchFamily="34" charset="-122"/>
                <a:ea typeface="Microsoft YaHei" panose="020B0503020204020204" pitchFamily="34" charset="-122"/>
              </a:rPr>
              <a:t>2.7.6  </a:t>
            </a:r>
            <a:r>
              <a:rPr lang="zh-CN" altLang="en-US" kern="0" dirty="0">
                <a:solidFill>
                  <a:schemeClr val="bg2">
                    <a:lumMod val="25000"/>
                  </a:schemeClr>
                </a:solidFill>
                <a:latin typeface="Microsoft YaHei" panose="020B0503020204020204" pitchFamily="34" charset="-122"/>
                <a:ea typeface="Microsoft YaHei" panose="020B0503020204020204" pitchFamily="34" charset="-122"/>
              </a:rPr>
              <a:t>线程的实现方式</a:t>
            </a:r>
          </a:p>
          <a:p>
            <a:pPr eaLnBrk="1" hangingPunct="1">
              <a:lnSpc>
                <a:spcPct val="150000"/>
              </a:lnSpc>
              <a:defRPr/>
            </a:pPr>
            <a:endParaRPr lang="zh-CN" altLang="en-US" kern="0" dirty="0">
              <a:solidFill>
                <a:schemeClr val="bg2">
                  <a:lumMod val="2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60237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B86C031C-A682-42EB-A032-281ABB1C724A}"/>
              </a:ext>
            </a:extLst>
          </p:cNvPr>
          <p:cNvSpPr>
            <a:spLocks noGrp="1" noRot="1" noChangeArrowheads="1"/>
          </p:cNvSpPr>
          <p:nvPr>
            <p:ph type="title"/>
          </p:nvPr>
        </p:nvSpPr>
        <p:spPr>
          <a:xfrm>
            <a:off x="1443193" y="1357135"/>
            <a:ext cx="4532591" cy="458118"/>
          </a:xfrm>
        </p:spPr>
        <p:txBody>
          <a:bodyPr/>
          <a:lstStyle/>
          <a:p>
            <a:pPr algn="l">
              <a:defRPr/>
            </a:pPr>
            <a:r>
              <a:rPr lang="en-US" altLang="zh-CN" dirty="0">
                <a:latin typeface="+mj-ea"/>
                <a:ea typeface="+mj-ea"/>
              </a:rPr>
              <a:t>2.7.5</a:t>
            </a:r>
            <a:r>
              <a:rPr lang="zh-CN" altLang="en-US" dirty="0">
                <a:latin typeface="+mj-ea"/>
                <a:ea typeface="+mj-ea"/>
              </a:rPr>
              <a:t> 线程间</a:t>
            </a:r>
            <a:r>
              <a:rPr lang="zh-CN" altLang="en-US" b="1" dirty="0">
                <a:latin typeface="+mj-ea"/>
                <a:ea typeface="+mj-ea"/>
              </a:rPr>
              <a:t>的同步和通信</a:t>
            </a:r>
          </a:p>
        </p:txBody>
      </p:sp>
      <p:sp>
        <p:nvSpPr>
          <p:cNvPr id="321539" name="Rectangle 3">
            <a:extLst>
              <a:ext uri="{FF2B5EF4-FFF2-40B4-BE49-F238E27FC236}">
                <a16:creationId xmlns:a16="http://schemas.microsoft.com/office/drawing/2014/main" id="{4A30E46E-D448-4D54-A379-AEC96E78B043}"/>
              </a:ext>
            </a:extLst>
          </p:cNvPr>
          <p:cNvSpPr>
            <a:spLocks noGrp="1" noRot="1" noChangeArrowheads="1"/>
          </p:cNvSpPr>
          <p:nvPr>
            <p:ph type="body" idx="1"/>
          </p:nvPr>
        </p:nvSpPr>
        <p:spPr>
          <a:xfrm>
            <a:off x="1443193" y="2081675"/>
            <a:ext cx="9732807" cy="4164126"/>
          </a:xfrm>
          <a:ln>
            <a:solidFill>
              <a:srgbClr val="FF0000"/>
            </a:solidFill>
            <a:miter lim="800000"/>
            <a:headEnd/>
            <a:tailEnd/>
          </a:ln>
        </p:spPr>
        <p:txBody>
          <a:bodyPr/>
          <a:lstStyle/>
          <a:p>
            <a:pPr>
              <a:lnSpc>
                <a:spcPct val="150000"/>
              </a:lnSpc>
            </a:pPr>
            <a:r>
              <a:rPr lang="zh-CN" altLang="en-US" b="1" dirty="0">
                <a:solidFill>
                  <a:srgbClr val="000000"/>
                </a:solidFill>
                <a:latin typeface="楷体_GB2312" pitchFamily="49" charset="-122"/>
                <a:ea typeface="楷体_GB2312" pitchFamily="49" charset="-122"/>
              </a:rPr>
              <a:t>为使系统中的多线程能有条不紊的运行，系统必须提供用于实现线程间同步和通信的机制。在多线程</a:t>
            </a:r>
            <a:r>
              <a:rPr lang="en-US" altLang="zh-CN" b="1" dirty="0">
                <a:solidFill>
                  <a:srgbClr val="000000"/>
                </a:solidFill>
                <a:latin typeface="楷体_GB2312" pitchFamily="49" charset="-122"/>
                <a:ea typeface="楷体_GB2312" pitchFamily="49" charset="-122"/>
              </a:rPr>
              <a:t>OS</a:t>
            </a:r>
            <a:r>
              <a:rPr lang="zh-CN" altLang="en-US" b="1" dirty="0">
                <a:solidFill>
                  <a:srgbClr val="000000"/>
                </a:solidFill>
                <a:latin typeface="楷体_GB2312" pitchFamily="49" charset="-122"/>
                <a:ea typeface="楷体_GB2312" pitchFamily="49" charset="-122"/>
              </a:rPr>
              <a:t>中，通常提供多种同步机制:</a:t>
            </a:r>
          </a:p>
          <a:p>
            <a:pPr>
              <a:lnSpc>
                <a:spcPct val="150000"/>
              </a:lnSpc>
              <a:buFont typeface="Wingdings" panose="05000000000000000000" pitchFamily="2" charset="2"/>
              <a:buNone/>
            </a:pPr>
            <a:r>
              <a:rPr lang="zh-CN" altLang="en-US" b="1" dirty="0">
                <a:solidFill>
                  <a:srgbClr val="5E49F7"/>
                </a:solidFill>
                <a:latin typeface="楷体_GB2312" pitchFamily="49" charset="-122"/>
                <a:ea typeface="楷体_GB2312" pitchFamily="49" charset="-122"/>
              </a:rPr>
              <a:t>      </a:t>
            </a:r>
            <a:r>
              <a:rPr lang="zh-CN" altLang="en-US" b="1" u="sng" dirty="0">
                <a:solidFill>
                  <a:srgbClr val="5E49F7"/>
                </a:solidFill>
                <a:latin typeface="楷体_GB2312" pitchFamily="49" charset="-122"/>
                <a:ea typeface="楷体_GB2312" pitchFamily="49" charset="-122"/>
              </a:rPr>
              <a:t>1、互斥锁(</a:t>
            </a:r>
            <a:r>
              <a:rPr lang="en-US" altLang="zh-CN" b="1" u="sng" dirty="0">
                <a:solidFill>
                  <a:srgbClr val="5E49F7"/>
                </a:solidFill>
                <a:latin typeface="楷体_GB2312" pitchFamily="49" charset="-122"/>
                <a:ea typeface="楷体_GB2312" pitchFamily="49" charset="-122"/>
              </a:rPr>
              <a:t>mutex)</a:t>
            </a:r>
          </a:p>
          <a:p>
            <a:pPr>
              <a:lnSpc>
                <a:spcPct val="150000"/>
              </a:lnSpc>
              <a:buFont typeface="Wingdings" panose="05000000000000000000" pitchFamily="2" charset="2"/>
              <a:buNone/>
            </a:pPr>
            <a:r>
              <a:rPr lang="zh-CN" altLang="en-US" b="1" dirty="0">
                <a:solidFill>
                  <a:srgbClr val="5E49F7"/>
                </a:solidFill>
                <a:latin typeface="楷体_GB2312" pitchFamily="49" charset="-122"/>
                <a:ea typeface="楷体_GB2312" pitchFamily="49" charset="-122"/>
              </a:rPr>
              <a:t>      </a:t>
            </a:r>
            <a:r>
              <a:rPr lang="zh-CN" altLang="en-US" b="1" u="sng" dirty="0">
                <a:solidFill>
                  <a:srgbClr val="5E49F7"/>
                </a:solidFill>
                <a:latin typeface="楷体_GB2312" pitchFamily="49" charset="-122"/>
                <a:ea typeface="楷体_GB2312" pitchFamily="49" charset="-122"/>
              </a:rPr>
              <a:t>2、条件变量</a:t>
            </a:r>
          </a:p>
          <a:p>
            <a:pPr>
              <a:lnSpc>
                <a:spcPct val="150000"/>
              </a:lnSpc>
              <a:buFont typeface="Wingdings" panose="05000000000000000000" pitchFamily="2" charset="2"/>
              <a:buNone/>
            </a:pPr>
            <a:r>
              <a:rPr lang="zh-CN" altLang="en-US" b="1" dirty="0">
                <a:solidFill>
                  <a:srgbClr val="5E49F7"/>
                </a:solidFill>
                <a:latin typeface="楷体_GB2312" pitchFamily="49" charset="-122"/>
                <a:ea typeface="楷体_GB2312" pitchFamily="49" charset="-122"/>
              </a:rPr>
              <a:t>      </a:t>
            </a:r>
            <a:r>
              <a:rPr lang="zh-CN" altLang="en-US" b="1" u="sng" dirty="0">
                <a:solidFill>
                  <a:srgbClr val="5E49F7"/>
                </a:solidFill>
                <a:latin typeface="楷体_GB2312" pitchFamily="49" charset="-122"/>
                <a:ea typeface="楷体_GB2312" pitchFamily="49" charset="-122"/>
              </a:rPr>
              <a:t>3、信号量机制</a:t>
            </a:r>
          </a:p>
        </p:txBody>
      </p:sp>
      <p:sp>
        <p:nvSpPr>
          <p:cNvPr id="5"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712566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530E76-C4D5-42C2-B224-105AB5C6F0BE}"/>
              </a:ext>
            </a:extLst>
          </p:cNvPr>
          <p:cNvSpPr>
            <a:spLocks noGrp="1"/>
          </p:cNvSpPr>
          <p:nvPr>
            <p:ph idx="1"/>
          </p:nvPr>
        </p:nvSpPr>
        <p:spPr>
          <a:xfrm>
            <a:off x="1449493" y="1311567"/>
            <a:ext cx="10017760" cy="5157643"/>
          </a:xfrm>
        </p:spPr>
        <p:txBody>
          <a:bodyPr/>
          <a:lstStyle/>
          <a:p>
            <a:pPr algn="just">
              <a:lnSpc>
                <a:spcPct val="135000"/>
              </a:lnSpc>
              <a:spcBef>
                <a:spcPct val="50000"/>
              </a:spcBef>
              <a:buClrTx/>
              <a:buSzTx/>
              <a:buNone/>
            </a:pPr>
            <a:r>
              <a:rPr kumimoji="1" lang="zh-CN" altLang="en-US" dirty="0">
                <a:solidFill>
                  <a:srgbClr val="FF0000"/>
                </a:solidFill>
                <a:latin typeface="Microsoft YaHei" panose="020B0503020204020204" pitchFamily="34" charset="-122"/>
                <a:ea typeface="Microsoft YaHei" panose="020B0503020204020204" pitchFamily="34" charset="-122"/>
              </a:rPr>
              <a:t> </a:t>
            </a:r>
            <a:r>
              <a:rPr kumimoji="1" lang="en-US" altLang="zh-CN" dirty="0">
                <a:solidFill>
                  <a:srgbClr val="FF0000"/>
                </a:solidFill>
                <a:latin typeface="Microsoft YaHei" panose="020B0503020204020204" pitchFamily="34" charset="-122"/>
                <a:ea typeface="Microsoft YaHei" panose="020B0503020204020204" pitchFamily="34" charset="-122"/>
              </a:rPr>
              <a:t>1. </a:t>
            </a:r>
            <a:r>
              <a:rPr kumimoji="1" lang="zh-CN" altLang="en-US" dirty="0">
                <a:solidFill>
                  <a:srgbClr val="FF0000"/>
                </a:solidFill>
                <a:latin typeface="Microsoft YaHei" panose="020B0503020204020204" pitchFamily="34" charset="-122"/>
                <a:ea typeface="Microsoft YaHei" panose="020B0503020204020204" pitchFamily="34" charset="-122"/>
              </a:rPr>
              <a:t>互斥锁</a:t>
            </a:r>
            <a:r>
              <a:rPr kumimoji="1" lang="en-US" altLang="zh-CN" dirty="0">
                <a:solidFill>
                  <a:srgbClr val="FF0000"/>
                </a:solidFill>
                <a:latin typeface="Microsoft YaHei" panose="020B0503020204020204" pitchFamily="34" charset="-122"/>
                <a:ea typeface="Microsoft YaHei" panose="020B0503020204020204" pitchFamily="34" charset="-122"/>
              </a:rPr>
              <a:t>(mutex)</a:t>
            </a:r>
          </a:p>
          <a:p>
            <a:pPr algn="just">
              <a:lnSpc>
                <a:spcPct val="135000"/>
              </a:lnSpc>
              <a:spcBef>
                <a:spcPct val="50000"/>
              </a:spcBef>
              <a:buClrTx/>
              <a:buSzTx/>
            </a:pPr>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互斥锁是一种比较简单的、用于实现进程间对资源互斥访问的机制。</a:t>
            </a:r>
            <a:endParaRPr kumimoji="1" lang="en-US" altLang="zh-CN" dirty="0">
              <a:latin typeface="Microsoft YaHei" panose="020B0503020204020204" pitchFamily="34" charset="-122"/>
              <a:ea typeface="Microsoft YaHei" panose="020B0503020204020204" pitchFamily="34" charset="-122"/>
            </a:endParaRPr>
          </a:p>
          <a:p>
            <a:pPr algn="just">
              <a:lnSpc>
                <a:spcPct val="135000"/>
              </a:lnSpc>
              <a:spcBef>
                <a:spcPct val="50000"/>
              </a:spcBef>
              <a:buClrTx/>
              <a:buSzTx/>
            </a:pPr>
            <a:r>
              <a:rPr kumimoji="1" lang="zh-CN" altLang="en-US" dirty="0">
                <a:latin typeface="Microsoft YaHei" panose="020B0503020204020204" pitchFamily="34" charset="-122"/>
                <a:ea typeface="Microsoft YaHei" panose="020B0503020204020204" pitchFamily="34" charset="-122"/>
              </a:rPr>
              <a:t>由于操作互斥锁的时间和空间开销都较低，因而较适合于高频度使用的关键共享数据和程序段。</a:t>
            </a:r>
            <a:endParaRPr kumimoji="1" lang="en-US" altLang="zh-CN" dirty="0">
              <a:latin typeface="Microsoft YaHei" panose="020B0503020204020204" pitchFamily="34" charset="-122"/>
              <a:ea typeface="Microsoft YaHei" panose="020B0503020204020204" pitchFamily="34" charset="-122"/>
            </a:endParaRPr>
          </a:p>
          <a:p>
            <a:pPr algn="just">
              <a:lnSpc>
                <a:spcPct val="135000"/>
              </a:lnSpc>
              <a:spcBef>
                <a:spcPct val="50000"/>
              </a:spcBef>
              <a:buClrTx/>
              <a:buSzTx/>
            </a:pPr>
            <a:r>
              <a:rPr kumimoji="1" lang="zh-CN" altLang="en-US" dirty="0">
                <a:latin typeface="Microsoft YaHei" panose="020B0503020204020204" pitchFamily="34" charset="-122"/>
                <a:ea typeface="Microsoft YaHei" panose="020B0503020204020204" pitchFamily="34" charset="-122"/>
              </a:rPr>
              <a:t>互斥锁可以</a:t>
            </a:r>
            <a:r>
              <a:rPr kumimoji="1" lang="zh-CN" altLang="en-US" dirty="0">
                <a:solidFill>
                  <a:srgbClr val="FF0000"/>
                </a:solidFill>
                <a:latin typeface="Microsoft YaHei" panose="020B0503020204020204" pitchFamily="34" charset="-122"/>
                <a:ea typeface="Microsoft YaHei" panose="020B0503020204020204" pitchFamily="34" charset="-122"/>
              </a:rPr>
              <a:t>有两种状态， 即</a:t>
            </a:r>
            <a:r>
              <a:rPr kumimoji="1" lang="zh-CN" altLang="en-US" dirty="0">
                <a:solidFill>
                  <a:srgbClr val="0000CC"/>
                </a:solidFill>
                <a:latin typeface="Microsoft YaHei" panose="020B0503020204020204" pitchFamily="34" charset="-122"/>
                <a:ea typeface="Microsoft YaHei" panose="020B0503020204020204" pitchFamily="34" charset="-122"/>
              </a:rPr>
              <a:t>开锁</a:t>
            </a:r>
            <a:r>
              <a:rPr kumimoji="1" lang="en-US" altLang="zh-CN" dirty="0">
                <a:solidFill>
                  <a:srgbClr val="0000CC"/>
                </a:solidFill>
                <a:latin typeface="Microsoft YaHei" panose="020B0503020204020204" pitchFamily="34" charset="-122"/>
                <a:ea typeface="Microsoft YaHei" panose="020B0503020204020204" pitchFamily="34" charset="-122"/>
              </a:rPr>
              <a:t>(unlock)</a:t>
            </a:r>
            <a:r>
              <a:rPr kumimoji="1" lang="zh-CN" altLang="en-US" dirty="0">
                <a:solidFill>
                  <a:srgbClr val="FF0000"/>
                </a:solidFill>
                <a:latin typeface="Microsoft YaHei" panose="020B0503020204020204" pitchFamily="34" charset="-122"/>
                <a:ea typeface="Microsoft YaHei" panose="020B0503020204020204" pitchFamily="34" charset="-122"/>
              </a:rPr>
              <a:t>和</a:t>
            </a:r>
            <a:r>
              <a:rPr kumimoji="1" lang="zh-CN" altLang="en-US" dirty="0">
                <a:solidFill>
                  <a:srgbClr val="0000CC"/>
                </a:solidFill>
                <a:latin typeface="Microsoft YaHei" panose="020B0503020204020204" pitchFamily="34" charset="-122"/>
                <a:ea typeface="Microsoft YaHei" panose="020B0503020204020204" pitchFamily="34" charset="-122"/>
              </a:rPr>
              <a:t>关锁</a:t>
            </a:r>
            <a:r>
              <a:rPr kumimoji="1" lang="en-US" altLang="zh-CN" dirty="0">
                <a:solidFill>
                  <a:srgbClr val="0000CC"/>
                </a:solidFill>
                <a:latin typeface="Microsoft YaHei" panose="020B0503020204020204" pitchFamily="34" charset="-122"/>
                <a:ea typeface="Microsoft YaHei" panose="020B0503020204020204" pitchFamily="34" charset="-122"/>
              </a:rPr>
              <a:t>(lock)</a:t>
            </a:r>
            <a:r>
              <a:rPr kumimoji="1" lang="zh-CN" altLang="en-US" dirty="0">
                <a:solidFill>
                  <a:srgbClr val="0000CC"/>
                </a:solidFill>
                <a:latin typeface="Microsoft YaHei" panose="020B0503020204020204" pitchFamily="34" charset="-122"/>
                <a:ea typeface="Microsoft YaHei" panose="020B0503020204020204" pitchFamily="34" charset="-122"/>
              </a:rPr>
              <a:t>状态</a:t>
            </a:r>
            <a:r>
              <a:rPr kumimoji="1" lang="zh-CN" altLang="en-US" dirty="0">
                <a:solidFill>
                  <a:srgbClr val="FF0000"/>
                </a:solidFill>
                <a:latin typeface="Microsoft YaHei" panose="020B0503020204020204" pitchFamily="34" charset="-122"/>
                <a:ea typeface="Microsoft YaHei" panose="020B0503020204020204" pitchFamily="34" charset="-122"/>
              </a:rPr>
              <a:t>。 </a:t>
            </a:r>
            <a:endParaRPr lang="zh-CN" altLang="en-US" dirty="0">
              <a:latin typeface="Microsoft YaHei" panose="020B0503020204020204" pitchFamily="34" charset="-122"/>
              <a:ea typeface="Microsoft YaHei" panose="020B0503020204020204" pitchFamily="34" charset="-122"/>
            </a:endParaRPr>
          </a:p>
        </p:txBody>
      </p:sp>
      <p:sp>
        <p:nvSpPr>
          <p:cNvPr id="6" name="Rectangle 2">
            <a:extLst>
              <a:ext uri="{FF2B5EF4-FFF2-40B4-BE49-F238E27FC236}">
                <a16:creationId xmlns:a16="http://schemas.microsoft.com/office/drawing/2014/main" id="{91453947-1E52-FD40-B2AE-565DC5A23D7C}"/>
              </a:ext>
            </a:extLst>
          </p:cNvPr>
          <p:cNvSpPr txBox="1">
            <a:spLocks noRot="1" noChangeArrowheads="1"/>
          </p:cNvSpPr>
          <p:nvPr/>
        </p:nvSpPr>
        <p:spPr>
          <a:xfrm>
            <a:off x="7511627" y="460641"/>
            <a:ext cx="4472622" cy="458118"/>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2.7.5</a:t>
            </a:r>
            <a:r>
              <a:rPr lang="zh-CN" altLang="en-US" sz="2800" dirty="0">
                <a:latin typeface="+mj-ea"/>
                <a:ea typeface="+mj-ea"/>
              </a:rPr>
              <a:t> 线程间的同步和通信</a:t>
            </a:r>
          </a:p>
        </p:txBody>
      </p:sp>
      <p:sp>
        <p:nvSpPr>
          <p:cNvPr id="4"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31600110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083F7BA-957B-45F2-BEEA-670BBBDFE1DD}"/>
              </a:ext>
            </a:extLst>
          </p:cNvPr>
          <p:cNvSpPr>
            <a:spLocks noGrp="1"/>
          </p:cNvSpPr>
          <p:nvPr>
            <p:ph type="title"/>
          </p:nvPr>
        </p:nvSpPr>
        <p:spPr>
          <a:xfrm>
            <a:off x="909389" y="1387795"/>
            <a:ext cx="3418772" cy="549275"/>
          </a:xfrm>
        </p:spPr>
        <p:txBody>
          <a:bodyPr/>
          <a:lstStyle/>
          <a:p>
            <a:r>
              <a:rPr lang="zh-CN" altLang="en-US" dirty="0"/>
              <a:t>关锁的两种方式</a:t>
            </a:r>
          </a:p>
        </p:txBody>
      </p:sp>
      <p:sp>
        <p:nvSpPr>
          <p:cNvPr id="4" name="内容占位符 3">
            <a:extLst>
              <a:ext uri="{FF2B5EF4-FFF2-40B4-BE49-F238E27FC236}">
                <a16:creationId xmlns:a16="http://schemas.microsoft.com/office/drawing/2014/main" id="{79117380-6316-47EA-A6DC-3C67A7A859E0}"/>
              </a:ext>
            </a:extLst>
          </p:cNvPr>
          <p:cNvSpPr>
            <a:spLocks noGrp="1"/>
          </p:cNvSpPr>
          <p:nvPr>
            <p:ph idx="1"/>
          </p:nvPr>
        </p:nvSpPr>
        <p:spPr>
          <a:xfrm>
            <a:off x="1295468" y="2103756"/>
            <a:ext cx="10424160" cy="4439677"/>
          </a:xfrm>
          <a:prstGeom prst="rect">
            <a:avLst/>
          </a:prstGeom>
        </p:spPr>
        <p:txBody>
          <a:bodyPr wrap="square">
            <a:spAutoFit/>
          </a:bodyPr>
          <a:lstStyle/>
          <a:p>
            <a:pPr lvl="1" eaLnBrk="1" hangingPunct="1">
              <a:buFont typeface="Wingdings" panose="05000000000000000000" pitchFamily="2" charset="2"/>
              <a:buChar char="Ø"/>
              <a:defRPr/>
            </a:pPr>
            <a:r>
              <a:rPr kumimoji="1" lang="zh-CN" altLang="en-US" sz="2400" dirty="0">
                <a:latin typeface="Times New Roman" pitchFamily="18" charset="0"/>
              </a:rPr>
              <a:t>阻塞方式</a:t>
            </a:r>
          </a:p>
          <a:p>
            <a:pPr marL="379809" lvl="2" indent="0">
              <a:buNone/>
              <a:defRPr/>
            </a:pPr>
            <a:r>
              <a:rPr lang="en-US" altLang="zh-CN" sz="2400" dirty="0">
                <a:solidFill>
                  <a:srgbClr val="0000CC"/>
                </a:solidFill>
                <a:effectLst>
                  <a:outerShdw blurRad="38100" dist="38100" dir="2700000" algn="tl">
                    <a:srgbClr val="C0C0C0"/>
                  </a:outerShdw>
                </a:effectLst>
                <a:latin typeface="楷体_GB2312" pitchFamily="49" charset="-122"/>
                <a:ea typeface="楷体_GB2312" pitchFamily="49" charset="-122"/>
              </a:rPr>
              <a:t>lock(</a:t>
            </a:r>
            <a:r>
              <a:rPr lang="en-US" altLang="zh-CN" sz="2400" dirty="0" err="1">
                <a:solidFill>
                  <a:srgbClr val="0000CC"/>
                </a:solidFill>
                <a:effectLst>
                  <a:outerShdw blurRad="38100" dist="38100" dir="2700000" algn="tl">
                    <a:srgbClr val="C0C0C0"/>
                  </a:outerShdw>
                </a:effectLst>
                <a:latin typeface="楷体_GB2312" pitchFamily="49" charset="-122"/>
                <a:ea typeface="楷体_GB2312" pitchFamily="49" charset="-122"/>
              </a:rPr>
              <a:t>mutex</a:t>
            </a:r>
            <a:r>
              <a:rPr lang="en-US" altLang="zh-CN" sz="2400" dirty="0">
                <a:solidFill>
                  <a:srgbClr val="0000CC"/>
                </a:solidFill>
                <a:effectLst>
                  <a:outerShdw blurRad="38100" dist="38100" dir="2700000" algn="tl">
                    <a:srgbClr val="C0C0C0"/>
                  </a:outerShdw>
                </a:effectLst>
                <a:latin typeface="楷体_GB2312" pitchFamily="49" charset="-122"/>
                <a:ea typeface="楷体_GB2312" pitchFamily="49" charset="-122"/>
              </a:rPr>
              <a:t>)</a:t>
            </a:r>
          </a:p>
          <a:p>
            <a:pPr marL="379809" lvl="2" indent="0">
              <a:buNone/>
              <a:defRPr/>
            </a:pPr>
            <a:r>
              <a:rPr lang="zh-CN" altLang="en-US" sz="2400" dirty="0">
                <a:solidFill>
                  <a:srgbClr val="0000CC"/>
                </a:solidFill>
                <a:effectLst>
                  <a:outerShdw blurRad="38100" dist="38100" dir="2700000" algn="tl">
                    <a:srgbClr val="C0C0C0"/>
                  </a:outerShdw>
                </a:effectLst>
                <a:latin typeface="楷体_GB2312" pitchFamily="49" charset="-122"/>
                <a:ea typeface="楷体_GB2312" pitchFamily="49" charset="-122"/>
              </a:rPr>
              <a:t>访问</a:t>
            </a:r>
          </a:p>
          <a:p>
            <a:pPr marL="379809" lvl="2" indent="0">
              <a:buNone/>
              <a:defRPr/>
            </a:pPr>
            <a:r>
              <a:rPr lang="en-US" altLang="zh-CN" sz="2400" dirty="0">
                <a:solidFill>
                  <a:srgbClr val="0000CC"/>
                </a:solidFill>
                <a:effectLst>
                  <a:outerShdw blurRad="38100" dist="38100" dir="2700000" algn="tl">
                    <a:srgbClr val="C0C0C0"/>
                  </a:outerShdw>
                </a:effectLst>
                <a:latin typeface="楷体_GB2312" pitchFamily="49" charset="-122"/>
                <a:ea typeface="楷体_GB2312" pitchFamily="49" charset="-122"/>
              </a:rPr>
              <a:t>unlock(mutex)</a:t>
            </a:r>
          </a:p>
          <a:p>
            <a:pPr marL="379809" lvl="2" indent="0">
              <a:buNone/>
              <a:defRPr/>
            </a:pPr>
            <a:r>
              <a:rPr lang="en-US" altLang="zh-CN" sz="2000" dirty="0">
                <a:effectLst>
                  <a:outerShdw blurRad="38100" dist="38100" dir="2700000" algn="tl">
                    <a:srgbClr val="C0C0C0"/>
                  </a:outerShdw>
                </a:effectLst>
                <a:latin typeface="楷体_GB2312" pitchFamily="49" charset="-122"/>
                <a:ea typeface="楷体_GB2312" pitchFamily="49" charset="-122"/>
              </a:rPr>
              <a:t>//</a:t>
            </a:r>
            <a:r>
              <a:rPr lang="zh-CN" altLang="en-US" sz="2000" b="0" dirty="0"/>
              <a:t>用来锁住互斥体变量。如果参数</a:t>
            </a:r>
            <a:r>
              <a:rPr lang="en-US" altLang="zh-CN" sz="2000" b="0" dirty="0"/>
              <a:t>mutex </a:t>
            </a:r>
            <a:r>
              <a:rPr lang="zh-CN" altLang="en-US" sz="2000" b="0" dirty="0"/>
              <a:t>所指的互斥体已经被锁住了，那么发出调用的线程将被阻塞直到其他线程对</a:t>
            </a:r>
            <a:r>
              <a:rPr lang="en-US" altLang="zh-CN" sz="2000" b="0" dirty="0"/>
              <a:t>mutex </a:t>
            </a:r>
            <a:r>
              <a:rPr lang="zh-CN" altLang="en-US" sz="2000" b="0" dirty="0"/>
              <a:t>解锁。</a:t>
            </a:r>
            <a:endParaRPr lang="en-US" altLang="zh-CN" sz="2000" dirty="0">
              <a:effectLst>
                <a:outerShdw blurRad="38100" dist="38100" dir="2700000" algn="tl">
                  <a:srgbClr val="C0C0C0"/>
                </a:outerShdw>
              </a:effectLst>
              <a:latin typeface="楷体_GB2312" pitchFamily="49" charset="-122"/>
              <a:ea typeface="楷体_GB2312" pitchFamily="49" charset="-122"/>
            </a:endParaRPr>
          </a:p>
          <a:p>
            <a:pPr lvl="1" eaLnBrk="1" hangingPunct="1">
              <a:buFont typeface="Wingdings" panose="05000000000000000000" pitchFamily="2" charset="2"/>
              <a:buChar char="Ø"/>
              <a:defRPr/>
            </a:pPr>
            <a:r>
              <a:rPr kumimoji="1" lang="zh-CN" altLang="en-US" sz="2400" dirty="0">
                <a:latin typeface="Times New Roman" pitchFamily="18" charset="0"/>
              </a:rPr>
              <a:t>非阻塞方式</a:t>
            </a:r>
          </a:p>
          <a:p>
            <a:pPr marL="379809" lvl="2" indent="0">
              <a:buNone/>
              <a:defRPr/>
            </a:pPr>
            <a:r>
              <a:rPr lang="en-US" altLang="zh-CN" sz="2400" dirty="0">
                <a:solidFill>
                  <a:srgbClr val="0000CC"/>
                </a:solidFill>
                <a:effectLst>
                  <a:outerShdw blurRad="38100" dist="38100" dir="2700000" algn="tl">
                    <a:srgbClr val="C0C0C0"/>
                  </a:outerShdw>
                </a:effectLst>
                <a:latin typeface="楷体_GB2312" pitchFamily="49" charset="-122"/>
                <a:ea typeface="楷体_GB2312" pitchFamily="49" charset="-122"/>
              </a:rPr>
              <a:t>if</a:t>
            </a:r>
            <a:r>
              <a:rPr lang="zh-CN" altLang="en-US" sz="2400" dirty="0">
                <a:solidFill>
                  <a:srgbClr val="0000CC"/>
                </a:solidFill>
                <a:effectLst>
                  <a:outerShdw blurRad="38100" dist="38100" dir="2700000" algn="tl">
                    <a:srgbClr val="C0C0C0"/>
                  </a:outerShdw>
                </a:effectLst>
                <a:latin typeface="楷体_GB2312" pitchFamily="49" charset="-122"/>
                <a:ea typeface="楷体_GB2312" pitchFamily="49" charset="-122"/>
              </a:rPr>
              <a:t>（</a:t>
            </a:r>
            <a:r>
              <a:rPr lang="en-US" altLang="zh-CN" sz="2400" dirty="0" err="1">
                <a:solidFill>
                  <a:srgbClr val="0000CC"/>
                </a:solidFill>
                <a:effectLst>
                  <a:outerShdw blurRad="38100" dist="38100" dir="2700000" algn="tl">
                    <a:srgbClr val="C0C0C0"/>
                  </a:outerShdw>
                </a:effectLst>
                <a:latin typeface="楷体_GB2312" pitchFamily="49" charset="-122"/>
                <a:ea typeface="楷体_GB2312" pitchFamily="49" charset="-122"/>
              </a:rPr>
              <a:t>trylock</a:t>
            </a:r>
            <a:r>
              <a:rPr lang="zh-CN" altLang="en-US" sz="2400" dirty="0">
                <a:solidFill>
                  <a:srgbClr val="0000CC"/>
                </a:solidFill>
                <a:effectLst>
                  <a:outerShdw blurRad="38100" dist="38100" dir="2700000" algn="tl">
                    <a:srgbClr val="C0C0C0"/>
                  </a:outerShdw>
                </a:effectLst>
                <a:latin typeface="楷体_GB2312" pitchFamily="49" charset="-122"/>
                <a:ea typeface="楷体_GB2312" pitchFamily="49" charset="-122"/>
              </a:rPr>
              <a:t>） </a:t>
            </a:r>
            <a:r>
              <a:rPr lang="en-US" altLang="zh-CN" sz="2400" dirty="0">
                <a:solidFill>
                  <a:srgbClr val="0000CC"/>
                </a:solidFill>
                <a:effectLst>
                  <a:outerShdw blurRad="38100" dist="38100" dir="2700000" algn="tl">
                    <a:srgbClr val="C0C0C0"/>
                  </a:outerShdw>
                </a:effectLst>
                <a:latin typeface="楷体_GB2312" pitchFamily="49" charset="-122"/>
                <a:ea typeface="楷体_GB2312" pitchFamily="49" charset="-122"/>
              </a:rPr>
              <a:t>then</a:t>
            </a:r>
          </a:p>
          <a:p>
            <a:pPr marL="379809" lvl="2" indent="0">
              <a:buNone/>
              <a:defRPr/>
            </a:pPr>
            <a:r>
              <a:rPr lang="en-US" altLang="zh-CN" sz="2400" dirty="0">
                <a:solidFill>
                  <a:srgbClr val="0000CC"/>
                </a:solidFill>
                <a:effectLst>
                  <a:outerShdw blurRad="38100" dist="38100" dir="2700000" algn="tl">
                    <a:srgbClr val="C0C0C0"/>
                  </a:outerShdw>
                </a:effectLst>
                <a:latin typeface="楷体_GB2312" pitchFamily="49" charset="-122"/>
                <a:ea typeface="楷体_GB2312" pitchFamily="49" charset="-122"/>
              </a:rPr>
              <a:t>else</a:t>
            </a:r>
          </a:p>
          <a:p>
            <a:pPr marL="379809" lvl="2" indent="0">
              <a:buNone/>
              <a:defRPr/>
            </a:pPr>
            <a:r>
              <a:rPr lang="en-US" altLang="zh-CN" sz="2400" dirty="0">
                <a:effectLst>
                  <a:outerShdw blurRad="38100" dist="38100" dir="2700000" algn="tl">
                    <a:srgbClr val="C0C0C0"/>
                  </a:outerShdw>
                </a:effectLst>
                <a:latin typeface="楷体_GB2312" pitchFamily="49" charset="-122"/>
                <a:ea typeface="楷体_GB2312" pitchFamily="49" charset="-122"/>
              </a:rPr>
              <a:t>//</a:t>
            </a:r>
            <a:r>
              <a:rPr lang="zh-CN" altLang="en-US" sz="2000" b="0" dirty="0"/>
              <a:t>如果互斥体已经被上锁，该调用不会阻塞等待，而会返回一个错误代码。</a:t>
            </a:r>
            <a:endParaRPr lang="en-US" altLang="zh-CN" sz="2400" dirty="0">
              <a:effectLst>
                <a:outerShdw blurRad="38100" dist="38100" dir="2700000" algn="tl">
                  <a:srgbClr val="C0C0C0"/>
                </a:outerShdw>
              </a:effectLst>
              <a:latin typeface="楷体_GB2312" pitchFamily="49" charset="-122"/>
              <a:ea typeface="楷体_GB2312" pitchFamily="49" charset="-122"/>
            </a:endParaRPr>
          </a:p>
        </p:txBody>
      </p:sp>
      <p:sp>
        <p:nvSpPr>
          <p:cNvPr id="5" name="Rectangle 2">
            <a:extLst>
              <a:ext uri="{FF2B5EF4-FFF2-40B4-BE49-F238E27FC236}">
                <a16:creationId xmlns:a16="http://schemas.microsoft.com/office/drawing/2014/main" id="{91453947-1E52-FD40-B2AE-565DC5A23D7C}"/>
              </a:ext>
            </a:extLst>
          </p:cNvPr>
          <p:cNvSpPr txBox="1">
            <a:spLocks noRot="1" noChangeArrowheads="1"/>
          </p:cNvSpPr>
          <p:nvPr/>
        </p:nvSpPr>
        <p:spPr>
          <a:xfrm>
            <a:off x="7511627" y="460641"/>
            <a:ext cx="4472622" cy="458118"/>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2.7.5</a:t>
            </a:r>
            <a:r>
              <a:rPr lang="zh-CN" altLang="en-US" sz="2800" dirty="0">
                <a:latin typeface="+mj-ea"/>
                <a:ea typeface="+mj-ea"/>
              </a:rPr>
              <a:t> 线程间的同步和通信</a:t>
            </a:r>
          </a:p>
        </p:txBody>
      </p:sp>
      <p:sp>
        <p:nvSpPr>
          <p:cNvPr id="6"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3111339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AEDDC74E-C57C-473A-AD37-4BC9365A3041}"/>
              </a:ext>
            </a:extLst>
          </p:cNvPr>
          <p:cNvSpPr>
            <a:spLocks noGrp="1" noRot="1" noChangeArrowheads="1"/>
          </p:cNvSpPr>
          <p:nvPr>
            <p:ph type="title"/>
          </p:nvPr>
        </p:nvSpPr>
        <p:spPr>
          <a:xfrm>
            <a:off x="436422" y="1441981"/>
            <a:ext cx="4989018" cy="549275"/>
          </a:xfrm>
        </p:spPr>
        <p:txBody>
          <a:bodyPr/>
          <a:lstStyle/>
          <a:p>
            <a:r>
              <a:rPr lang="en-US" altLang="zh-CN" b="1" dirty="0">
                <a:solidFill>
                  <a:srgbClr val="FF0000"/>
                </a:solidFill>
              </a:rPr>
              <a:t>Linux </a:t>
            </a:r>
            <a:r>
              <a:rPr lang="zh-CN" altLang="en-US" b="1" dirty="0">
                <a:solidFill>
                  <a:srgbClr val="FF0000"/>
                </a:solidFill>
              </a:rPr>
              <a:t>中的线程互斥锁</a:t>
            </a:r>
          </a:p>
        </p:txBody>
      </p:sp>
      <p:sp>
        <p:nvSpPr>
          <p:cNvPr id="324611" name="Rectangle 3">
            <a:extLst>
              <a:ext uri="{FF2B5EF4-FFF2-40B4-BE49-F238E27FC236}">
                <a16:creationId xmlns:a16="http://schemas.microsoft.com/office/drawing/2014/main" id="{DC31197F-53AE-48B9-98AA-D752E3E02D67}"/>
              </a:ext>
            </a:extLst>
          </p:cNvPr>
          <p:cNvSpPr>
            <a:spLocks noGrp="1" noRot="1" noChangeArrowheads="1"/>
          </p:cNvSpPr>
          <p:nvPr>
            <p:ph type="body" idx="1"/>
          </p:nvPr>
        </p:nvSpPr>
        <p:spPr>
          <a:xfrm>
            <a:off x="1422400" y="2174240"/>
            <a:ext cx="9950027" cy="3967750"/>
          </a:xfrm>
        </p:spPr>
        <p:txBody>
          <a:bodyPr/>
          <a:lstStyle/>
          <a:p>
            <a:pPr>
              <a:buFont typeface="Wingdings 2" panose="05020102010507070707" pitchFamily="18" charset="2"/>
              <a:buNone/>
            </a:pPr>
            <a:r>
              <a:rPr kumimoji="1" lang="en-US" altLang="zh-CN" dirty="0">
                <a:solidFill>
                  <a:srgbClr val="00B050"/>
                </a:solidFill>
                <a:latin typeface="Microsoft YaHei" panose="020B0503020204020204" pitchFamily="34" charset="-122"/>
                <a:ea typeface="Microsoft YaHei" panose="020B0503020204020204" pitchFamily="34" charset="-122"/>
              </a:rPr>
              <a:t>int </a:t>
            </a:r>
            <a:r>
              <a:rPr kumimoji="1" lang="en-US" altLang="zh-CN" dirty="0" err="1">
                <a:solidFill>
                  <a:srgbClr val="00B050"/>
                </a:solidFill>
                <a:latin typeface="Microsoft YaHei" panose="020B0503020204020204" pitchFamily="34" charset="-122"/>
                <a:ea typeface="Microsoft YaHei" panose="020B0503020204020204" pitchFamily="34" charset="-122"/>
              </a:rPr>
              <a:t>pthread_mutex_lock</a:t>
            </a:r>
            <a:r>
              <a:rPr kumimoji="1" lang="en-US" altLang="zh-CN" dirty="0">
                <a:solidFill>
                  <a:srgbClr val="00B050"/>
                </a:solidFill>
                <a:latin typeface="Microsoft YaHei" panose="020B0503020204020204" pitchFamily="34" charset="-122"/>
                <a:ea typeface="Microsoft YaHei" panose="020B0503020204020204" pitchFamily="34" charset="-122"/>
              </a:rPr>
              <a:t>(</a:t>
            </a:r>
            <a:r>
              <a:rPr kumimoji="1" lang="en-US" altLang="zh-CN" dirty="0" err="1">
                <a:solidFill>
                  <a:srgbClr val="00B050"/>
                </a:solidFill>
                <a:latin typeface="Microsoft YaHei" panose="020B0503020204020204" pitchFamily="34" charset="-122"/>
                <a:ea typeface="Microsoft YaHei" panose="020B0503020204020204" pitchFamily="34" charset="-122"/>
              </a:rPr>
              <a:t>pthread_mutex_t</a:t>
            </a:r>
            <a:r>
              <a:rPr kumimoji="1" lang="en-US" altLang="zh-CN" dirty="0">
                <a:solidFill>
                  <a:srgbClr val="00B050"/>
                </a:solidFill>
                <a:latin typeface="Microsoft YaHei" panose="020B0503020204020204" pitchFamily="34" charset="-122"/>
                <a:ea typeface="Microsoft YaHei" panose="020B0503020204020204" pitchFamily="34" charset="-122"/>
              </a:rPr>
              <a:t> </a:t>
            </a:r>
            <a:r>
              <a:rPr kumimoji="1" lang="zh-CN" altLang="en-US" dirty="0">
                <a:solidFill>
                  <a:srgbClr val="00B050"/>
                </a:solidFill>
                <a:latin typeface="Microsoft YaHei" panose="020B0503020204020204" pitchFamily="34" charset="-122"/>
                <a:ea typeface="Microsoft YaHei" panose="020B0503020204020204" pitchFamily="34" charset="-122"/>
              </a:rPr>
              <a:t> </a:t>
            </a:r>
            <a:r>
              <a:rPr kumimoji="1" lang="en-US" altLang="zh-CN" dirty="0">
                <a:solidFill>
                  <a:srgbClr val="00B050"/>
                </a:solidFill>
                <a:latin typeface="Microsoft YaHei" panose="020B0503020204020204" pitchFamily="34" charset="-122"/>
                <a:ea typeface="Microsoft YaHei" panose="020B0503020204020204" pitchFamily="34" charset="-122"/>
              </a:rPr>
              <a:t>*mutex);</a:t>
            </a:r>
            <a:r>
              <a:rPr kumimoji="1" lang="zh-CN" altLang="en-US" dirty="0">
                <a:solidFill>
                  <a:srgbClr val="00B050"/>
                </a:solidFill>
                <a:latin typeface="Microsoft YaHei" panose="020B0503020204020204" pitchFamily="34" charset="-122"/>
                <a:ea typeface="Microsoft YaHei" panose="020B0503020204020204" pitchFamily="34" charset="-122"/>
              </a:rPr>
              <a:t> </a:t>
            </a:r>
            <a:r>
              <a:rPr kumimoji="1" lang="en-US" altLang="zh-CN" dirty="0">
                <a:solidFill>
                  <a:srgbClr val="00B050"/>
                </a:solidFill>
                <a:latin typeface="Microsoft YaHei" panose="020B0503020204020204" pitchFamily="34" charset="-122"/>
                <a:ea typeface="Microsoft YaHei" panose="020B0503020204020204" pitchFamily="34" charset="-122"/>
              </a:rPr>
              <a:t> </a:t>
            </a:r>
          </a:p>
          <a:p>
            <a:pPr>
              <a:buFont typeface="Wingdings 2" panose="05020102010507070707" pitchFamily="18" charset="2"/>
              <a:buNone/>
            </a:pPr>
            <a:r>
              <a:rPr kumimoji="1" lang="zh-CN" altLang="en-US" b="1" dirty="0">
                <a:latin typeface="Microsoft YaHei" panose="020B0503020204020204" pitchFamily="34" charset="-122"/>
                <a:ea typeface="Microsoft YaHei" panose="020B0503020204020204" pitchFamily="34" charset="-122"/>
              </a:rPr>
              <a:t>    </a:t>
            </a:r>
            <a:r>
              <a:rPr kumimoji="1" lang="en-US" altLang="zh-CN" b="1" dirty="0">
                <a:latin typeface="Microsoft YaHei" panose="020B0503020204020204" pitchFamily="34" charset="-122"/>
                <a:ea typeface="Microsoft YaHei" panose="020B0503020204020204" pitchFamily="34" charset="-122"/>
              </a:rPr>
              <a:t>//</a:t>
            </a:r>
            <a:r>
              <a:rPr kumimoji="1" lang="zh-CN" altLang="en-US" b="1" dirty="0">
                <a:latin typeface="Microsoft YaHei" panose="020B0503020204020204" pitchFamily="34" charset="-122"/>
                <a:ea typeface="Microsoft YaHei" panose="020B0503020204020204" pitchFamily="34" charset="-122"/>
              </a:rPr>
              <a:t>返回时，</a:t>
            </a:r>
            <a:r>
              <a:rPr kumimoji="1" lang="zh-CN" altLang="en-US" b="1" dirty="0">
                <a:latin typeface="Microsoft YaHei" panose="020B0503020204020204" pitchFamily="34" charset="-122"/>
                <a:ea typeface="Microsoft YaHei" panose="020B0503020204020204" pitchFamily="34" charset="-122"/>
                <a:hlinkClick r:id="rId2"/>
              </a:rPr>
              <a:t>互斥锁</a:t>
            </a:r>
            <a:r>
              <a:rPr kumimoji="1" lang="zh-CN" altLang="en-US" b="1" dirty="0">
                <a:latin typeface="Microsoft YaHei" panose="020B0503020204020204" pitchFamily="34" charset="-122"/>
                <a:ea typeface="Microsoft YaHei" panose="020B0503020204020204" pitchFamily="34" charset="-122"/>
              </a:rPr>
              <a:t>已被锁定。该</a:t>
            </a:r>
            <a:r>
              <a:rPr kumimoji="1" lang="zh-CN" altLang="en-US" b="1" dirty="0">
                <a:latin typeface="Microsoft YaHei" panose="020B0503020204020204" pitchFamily="34" charset="-122"/>
                <a:ea typeface="Microsoft YaHei" panose="020B0503020204020204" pitchFamily="34" charset="-122"/>
                <a:hlinkClick r:id="rId3"/>
              </a:rPr>
              <a:t>线程</a:t>
            </a:r>
            <a:r>
              <a:rPr kumimoji="1" lang="zh-CN" altLang="en-US" b="1" dirty="0">
                <a:latin typeface="Microsoft YaHei" panose="020B0503020204020204" pitchFamily="34" charset="-122"/>
                <a:ea typeface="Microsoft YaHei" panose="020B0503020204020204" pitchFamily="34" charset="-122"/>
              </a:rPr>
              <a:t>使互斥锁锁住。如果互斥锁已被另一个线程锁定和拥有，则该线程将阻塞，直到互斥锁变为可用为止。 </a:t>
            </a:r>
            <a:endParaRPr kumimoji="1" lang="en-US" altLang="zh-CN" b="1" dirty="0">
              <a:latin typeface="Microsoft YaHei" panose="020B0503020204020204" pitchFamily="34" charset="-122"/>
              <a:ea typeface="Microsoft YaHei" panose="020B0503020204020204" pitchFamily="34" charset="-122"/>
            </a:endParaRPr>
          </a:p>
          <a:p>
            <a:pPr>
              <a:buFont typeface="Wingdings 2" panose="05020102010507070707" pitchFamily="18" charset="2"/>
              <a:buNone/>
            </a:pPr>
            <a:endParaRPr kumimoji="1" lang="zh-CN" altLang="en-US" sz="2800" dirty="0">
              <a:latin typeface="Microsoft YaHei" panose="020B0503020204020204" pitchFamily="34" charset="-122"/>
              <a:ea typeface="Microsoft YaHei" panose="020B0503020204020204" pitchFamily="34" charset="-122"/>
            </a:endParaRPr>
          </a:p>
          <a:p>
            <a:pPr>
              <a:buFont typeface="Wingdings 2" panose="05020102010507070707" pitchFamily="18" charset="2"/>
              <a:buNone/>
            </a:pPr>
            <a:r>
              <a:rPr kumimoji="1" lang="en-US" altLang="zh-CN" dirty="0">
                <a:solidFill>
                  <a:srgbClr val="00B050"/>
                </a:solidFill>
                <a:latin typeface="Microsoft YaHei" panose="020B0503020204020204" pitchFamily="34" charset="-122"/>
                <a:ea typeface="Microsoft YaHei" panose="020B0503020204020204" pitchFamily="34" charset="-122"/>
              </a:rPr>
              <a:t>int </a:t>
            </a:r>
            <a:r>
              <a:rPr kumimoji="1" lang="en-US" altLang="zh-CN" dirty="0" err="1">
                <a:solidFill>
                  <a:srgbClr val="00B050"/>
                </a:solidFill>
                <a:latin typeface="Microsoft YaHei" panose="020B0503020204020204" pitchFamily="34" charset="-122"/>
                <a:ea typeface="Microsoft YaHei" panose="020B0503020204020204" pitchFamily="34" charset="-122"/>
              </a:rPr>
              <a:t>pthread_mutex_unlock</a:t>
            </a:r>
            <a:r>
              <a:rPr kumimoji="1" lang="en-US" altLang="zh-CN" dirty="0">
                <a:solidFill>
                  <a:srgbClr val="00B050"/>
                </a:solidFill>
                <a:latin typeface="Microsoft YaHei" panose="020B0503020204020204" pitchFamily="34" charset="-122"/>
                <a:ea typeface="Microsoft YaHei" panose="020B0503020204020204" pitchFamily="34" charset="-122"/>
              </a:rPr>
              <a:t>(</a:t>
            </a:r>
            <a:r>
              <a:rPr kumimoji="1" lang="en-US" altLang="zh-CN" dirty="0" err="1">
                <a:solidFill>
                  <a:srgbClr val="00B050"/>
                </a:solidFill>
                <a:latin typeface="Microsoft YaHei" panose="020B0503020204020204" pitchFamily="34" charset="-122"/>
                <a:ea typeface="Microsoft YaHei" panose="020B0503020204020204" pitchFamily="34" charset="-122"/>
              </a:rPr>
              <a:t>pthread_mutex_t</a:t>
            </a:r>
            <a:r>
              <a:rPr kumimoji="1" lang="zh-CN" altLang="en-US" dirty="0">
                <a:solidFill>
                  <a:srgbClr val="00B050"/>
                </a:solidFill>
                <a:latin typeface="Microsoft YaHei" panose="020B0503020204020204" pitchFamily="34" charset="-122"/>
                <a:ea typeface="Microsoft YaHei" panose="020B0503020204020204" pitchFamily="34" charset="-122"/>
              </a:rPr>
              <a:t> </a:t>
            </a:r>
            <a:r>
              <a:rPr kumimoji="1" lang="en-US" altLang="zh-CN" dirty="0">
                <a:solidFill>
                  <a:srgbClr val="00B050"/>
                </a:solidFill>
                <a:latin typeface="Microsoft YaHei" panose="020B0503020204020204" pitchFamily="34" charset="-122"/>
                <a:ea typeface="Microsoft YaHei" panose="020B0503020204020204" pitchFamily="34" charset="-122"/>
              </a:rPr>
              <a:t> *mutex);</a:t>
            </a:r>
          </a:p>
          <a:p>
            <a:pPr>
              <a:buFont typeface="Wingdings 2" panose="05020102010507070707" pitchFamily="18" charset="2"/>
              <a:buNone/>
            </a:pPr>
            <a:r>
              <a:rPr kumimoji="1" lang="en-US" altLang="zh-CN" sz="2000" dirty="0">
                <a:latin typeface="Microsoft YaHei" panose="020B0503020204020204" pitchFamily="34" charset="-122"/>
                <a:ea typeface="Microsoft YaHei" panose="020B0503020204020204" pitchFamily="34" charset="-122"/>
              </a:rPr>
              <a:t>    </a:t>
            </a:r>
            <a:r>
              <a:rPr kumimoji="1" lang="en-US" altLang="zh-CN" b="1" dirty="0">
                <a:latin typeface="Microsoft YaHei" panose="020B0503020204020204" pitchFamily="34" charset="-122"/>
                <a:ea typeface="Microsoft YaHei" panose="020B0503020204020204" pitchFamily="34" charset="-122"/>
              </a:rPr>
              <a:t>//</a:t>
            </a:r>
            <a:r>
              <a:rPr kumimoji="1" lang="zh-CN" altLang="en-US" b="1" dirty="0">
                <a:latin typeface="Microsoft YaHei" panose="020B0503020204020204" pitchFamily="34" charset="-122"/>
                <a:ea typeface="Microsoft YaHei" panose="020B0503020204020204" pitchFamily="34" charset="-122"/>
              </a:rPr>
              <a:t>释放互斥锁，与</a:t>
            </a:r>
            <a:r>
              <a:rPr kumimoji="1" lang="en-US" altLang="zh-CN" b="1" dirty="0" err="1">
                <a:latin typeface="Microsoft YaHei" panose="020B0503020204020204" pitchFamily="34" charset="-122"/>
                <a:ea typeface="Microsoft YaHei" panose="020B0503020204020204" pitchFamily="34" charset="-122"/>
              </a:rPr>
              <a:t>pthread_mutex_lock</a:t>
            </a:r>
            <a:r>
              <a:rPr kumimoji="1" lang="zh-CN" altLang="en-US" b="1" dirty="0">
                <a:latin typeface="Microsoft YaHei" panose="020B0503020204020204" pitchFamily="34" charset="-122"/>
                <a:ea typeface="Microsoft YaHei" panose="020B0503020204020204" pitchFamily="34" charset="-122"/>
              </a:rPr>
              <a:t>成对存在。</a:t>
            </a:r>
            <a:r>
              <a:rPr kumimoji="1" lang="zh-CN" altLang="en-US" dirty="0">
                <a:latin typeface="Microsoft YaHei" panose="020B0503020204020204" pitchFamily="34" charset="-122"/>
                <a:ea typeface="Microsoft YaHei" panose="020B0503020204020204" pitchFamily="34" charset="-122"/>
              </a:rPr>
              <a:t> </a:t>
            </a:r>
            <a:endParaRPr kumimoji="1" lang="zh-CN" altLang="en-US" sz="2000" dirty="0">
              <a:latin typeface="Microsoft YaHei" panose="020B0503020204020204" pitchFamily="34" charset="-122"/>
              <a:ea typeface="Microsoft YaHei" panose="020B0503020204020204" pitchFamily="34" charset="-122"/>
            </a:endParaRPr>
          </a:p>
          <a:p>
            <a:endParaRPr lang="zh-CN" altLang="en-US" dirty="0">
              <a:latin typeface="Microsoft YaHei" panose="020B0503020204020204" pitchFamily="34" charset="-122"/>
              <a:ea typeface="Microsoft YaHei" panose="020B0503020204020204" pitchFamily="34" charset="-122"/>
            </a:endParaRPr>
          </a:p>
        </p:txBody>
      </p:sp>
      <p:sp>
        <p:nvSpPr>
          <p:cNvPr id="4" name="Rectangle 2">
            <a:extLst>
              <a:ext uri="{FF2B5EF4-FFF2-40B4-BE49-F238E27FC236}">
                <a16:creationId xmlns:a16="http://schemas.microsoft.com/office/drawing/2014/main" id="{91453947-1E52-FD40-B2AE-565DC5A23D7C}"/>
              </a:ext>
            </a:extLst>
          </p:cNvPr>
          <p:cNvSpPr txBox="1">
            <a:spLocks noRot="1" noChangeArrowheads="1"/>
          </p:cNvSpPr>
          <p:nvPr/>
        </p:nvSpPr>
        <p:spPr>
          <a:xfrm>
            <a:off x="7511627" y="460641"/>
            <a:ext cx="4472622" cy="458118"/>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2.7.5</a:t>
            </a:r>
            <a:r>
              <a:rPr lang="zh-CN" altLang="en-US" sz="2800" dirty="0">
                <a:latin typeface="+mj-ea"/>
                <a:ea typeface="+mj-ea"/>
              </a:rPr>
              <a:t> 线程间的同步和通信</a:t>
            </a:r>
          </a:p>
        </p:txBody>
      </p:sp>
      <p:sp>
        <p:nvSpPr>
          <p:cNvPr id="5"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1745629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1E6DB73-B78D-C84F-B4CC-00FC3400CE43}"/>
              </a:ext>
            </a:extLst>
          </p:cNvPr>
          <p:cNvSpPr/>
          <p:nvPr/>
        </p:nvSpPr>
        <p:spPr>
          <a:xfrm>
            <a:off x="927948" y="1344825"/>
            <a:ext cx="4928122" cy="4745915"/>
          </a:xfrm>
          <a:prstGeom prst="rect">
            <a:avLst/>
          </a:prstGeom>
        </p:spPr>
        <p:txBody>
          <a:bodyPr wrap="square">
            <a:spAutoFit/>
          </a:bodyPr>
          <a:lstStyle/>
          <a:p>
            <a:pPr>
              <a:lnSpc>
                <a:spcPct val="120000"/>
              </a:lnSpc>
            </a:pPr>
            <a:r>
              <a:rPr lang="zh-CN" altLang="en-US" b="1" dirty="0"/>
              <a:t>void * product(</a:t>
            </a:r>
            <a:r>
              <a:rPr lang="en-US" altLang="zh-CN" b="1" dirty="0"/>
              <a:t> </a:t>
            </a:r>
            <a:r>
              <a:rPr lang="zh-CN" altLang="en-US" b="1" dirty="0"/>
              <a:t>)</a:t>
            </a:r>
          </a:p>
          <a:p>
            <a:pPr>
              <a:lnSpc>
                <a:spcPct val="120000"/>
              </a:lnSpc>
            </a:pPr>
            <a:r>
              <a:rPr lang="zh-CN" altLang="en-US" b="1" dirty="0"/>
              <a:t>{</a:t>
            </a:r>
          </a:p>
          <a:p>
            <a:pPr>
              <a:lnSpc>
                <a:spcPct val="120000"/>
              </a:lnSpc>
            </a:pPr>
            <a:r>
              <a:rPr lang="zh-CN" altLang="en-US" b="1" dirty="0"/>
              <a:t>    </a:t>
            </a:r>
            <a:r>
              <a:rPr lang="en-US" altLang="zh-CN" b="1" dirty="0"/>
              <a:t>……</a:t>
            </a:r>
            <a:r>
              <a:rPr lang="zh-CN" altLang="en-US" b="1" dirty="0"/>
              <a:t>;</a:t>
            </a:r>
          </a:p>
          <a:p>
            <a:pPr>
              <a:lnSpc>
                <a:spcPct val="120000"/>
              </a:lnSpc>
            </a:pPr>
            <a:r>
              <a:rPr lang="zh-CN" altLang="en-US" b="1" dirty="0"/>
              <a:t>    while(1)</a:t>
            </a:r>
          </a:p>
          <a:p>
            <a:pPr>
              <a:lnSpc>
                <a:spcPct val="120000"/>
              </a:lnSpc>
            </a:pPr>
            <a:r>
              <a:rPr lang="zh-CN" altLang="en-US" b="1" dirty="0"/>
              <a:t>    {</a:t>
            </a:r>
          </a:p>
          <a:p>
            <a:pPr>
              <a:lnSpc>
                <a:spcPct val="120000"/>
              </a:lnSpc>
            </a:pPr>
            <a:r>
              <a:rPr lang="zh-CN" altLang="en-US" b="1" dirty="0"/>
              <a:t>        </a:t>
            </a:r>
            <a:r>
              <a:rPr lang="en-US" altLang="zh-CN" b="1" dirty="0"/>
              <a:t>……;</a:t>
            </a:r>
            <a:endParaRPr lang="zh-CN" altLang="en-US" b="1" dirty="0"/>
          </a:p>
          <a:p>
            <a:pPr>
              <a:lnSpc>
                <a:spcPct val="120000"/>
              </a:lnSpc>
            </a:pPr>
            <a:r>
              <a:rPr lang="zh-CN" altLang="en-US" b="1" dirty="0"/>
              <a:t>        </a:t>
            </a:r>
            <a:r>
              <a:rPr lang="zh-CN" altLang="en-US" b="1" dirty="0">
                <a:solidFill>
                  <a:srgbClr val="0000CC"/>
                </a:solidFill>
              </a:rPr>
              <a:t>sem_wait(&amp;empty_sem);</a:t>
            </a:r>
          </a:p>
          <a:p>
            <a:pPr>
              <a:lnSpc>
                <a:spcPct val="120000"/>
              </a:lnSpc>
            </a:pPr>
            <a:r>
              <a:rPr lang="zh-CN" altLang="en-US" b="1" dirty="0"/>
              <a:t>        </a:t>
            </a:r>
            <a:r>
              <a:rPr lang="zh-CN" altLang="en-US" b="1" dirty="0">
                <a:solidFill>
                  <a:srgbClr val="FF0000"/>
                </a:solidFill>
              </a:rPr>
              <a:t>pthread_mutex_lock(&amp;mutex);</a:t>
            </a:r>
          </a:p>
          <a:p>
            <a:pPr>
              <a:lnSpc>
                <a:spcPct val="120000"/>
              </a:lnSpc>
            </a:pPr>
            <a:r>
              <a:rPr lang="zh-CN" altLang="en-US" b="1" dirty="0"/>
              <a:t>        in = in % M;</a:t>
            </a:r>
          </a:p>
          <a:p>
            <a:pPr>
              <a:lnSpc>
                <a:spcPct val="120000"/>
              </a:lnSpc>
            </a:pPr>
            <a:r>
              <a:rPr lang="zh-CN" altLang="en-US" b="1" dirty="0"/>
              <a:t>        buff[in] = data;</a:t>
            </a:r>
          </a:p>
          <a:p>
            <a:pPr>
              <a:lnSpc>
                <a:spcPct val="120000"/>
              </a:lnSpc>
            </a:pPr>
            <a:r>
              <a:rPr lang="zh-CN" altLang="en-US" b="1" dirty="0"/>
              <a:t>        </a:t>
            </a:r>
            <a:r>
              <a:rPr lang="zh-CN" altLang="en-US" b="1" dirty="0">
                <a:solidFill>
                  <a:srgbClr val="FF0000"/>
                </a:solidFill>
              </a:rPr>
              <a:t>pthread_mutex_unlock(&amp;mutex);</a:t>
            </a:r>
          </a:p>
          <a:p>
            <a:pPr>
              <a:lnSpc>
                <a:spcPct val="120000"/>
              </a:lnSpc>
            </a:pPr>
            <a:r>
              <a:rPr lang="zh-CN" altLang="en-US" b="1" dirty="0"/>
              <a:t>        </a:t>
            </a:r>
            <a:r>
              <a:rPr lang="zh-CN" altLang="en-US" b="1" dirty="0">
                <a:solidFill>
                  <a:srgbClr val="0000CC"/>
                </a:solidFill>
              </a:rPr>
              <a:t>sem_post(&amp;full_sem);</a:t>
            </a:r>
          </a:p>
          <a:p>
            <a:pPr>
              <a:lnSpc>
                <a:spcPct val="120000"/>
              </a:lnSpc>
            </a:pPr>
            <a:r>
              <a:rPr lang="zh-CN" altLang="en-US" b="1" dirty="0"/>
              <a:t>    }</a:t>
            </a:r>
          </a:p>
          <a:p>
            <a:pPr>
              <a:lnSpc>
                <a:spcPct val="120000"/>
              </a:lnSpc>
            </a:pPr>
            <a:r>
              <a:rPr lang="zh-CN" altLang="en-US" b="1" dirty="0"/>
              <a:t>}</a:t>
            </a:r>
          </a:p>
        </p:txBody>
      </p:sp>
      <p:sp>
        <p:nvSpPr>
          <p:cNvPr id="5" name="Rectangle 2">
            <a:extLst>
              <a:ext uri="{FF2B5EF4-FFF2-40B4-BE49-F238E27FC236}">
                <a16:creationId xmlns:a16="http://schemas.microsoft.com/office/drawing/2014/main" id="{E2A45A6F-2A5D-0046-96FE-EF4BFE147624}"/>
              </a:ext>
            </a:extLst>
          </p:cNvPr>
          <p:cNvSpPr>
            <a:spLocks noGrp="1" noRot="1" noChangeArrowheads="1"/>
          </p:cNvSpPr>
          <p:nvPr>
            <p:ph type="title"/>
          </p:nvPr>
        </p:nvSpPr>
        <p:spPr>
          <a:xfrm>
            <a:off x="2495601" y="188916"/>
            <a:ext cx="7330537" cy="549275"/>
          </a:xfrm>
        </p:spPr>
        <p:txBody>
          <a:bodyPr/>
          <a:lstStyle/>
          <a:p>
            <a:r>
              <a:rPr lang="en-US" altLang="zh-CN" b="1" dirty="0">
                <a:solidFill>
                  <a:srgbClr val="FF0000"/>
                </a:solidFill>
              </a:rPr>
              <a:t>Linux </a:t>
            </a:r>
            <a:r>
              <a:rPr lang="zh-CN" altLang="en-US" b="1" dirty="0">
                <a:solidFill>
                  <a:srgbClr val="FF0000"/>
                </a:solidFill>
              </a:rPr>
              <a:t>中的线程互斥锁 </a:t>
            </a:r>
            <a:r>
              <a:rPr lang="en-US" altLang="zh-CN" b="1" dirty="0">
                <a:solidFill>
                  <a:srgbClr val="FF0000"/>
                </a:solidFill>
              </a:rPr>
              <a:t>—</a:t>
            </a:r>
            <a:r>
              <a:rPr lang="zh-CN" altLang="en-US" b="1" dirty="0">
                <a:solidFill>
                  <a:srgbClr val="FF0000"/>
                </a:solidFill>
              </a:rPr>
              <a:t> 生产者消费者</a:t>
            </a:r>
          </a:p>
        </p:txBody>
      </p:sp>
      <p:sp>
        <p:nvSpPr>
          <p:cNvPr id="6" name="矩形 5">
            <a:extLst>
              <a:ext uri="{FF2B5EF4-FFF2-40B4-BE49-F238E27FC236}">
                <a16:creationId xmlns:a16="http://schemas.microsoft.com/office/drawing/2014/main" id="{1A6A033F-FB27-EB4D-B405-45B31C940010}"/>
              </a:ext>
            </a:extLst>
          </p:cNvPr>
          <p:cNvSpPr/>
          <p:nvPr/>
        </p:nvSpPr>
        <p:spPr>
          <a:xfrm>
            <a:off x="6309881" y="1114889"/>
            <a:ext cx="5299612" cy="5743111"/>
          </a:xfrm>
          <a:prstGeom prst="rect">
            <a:avLst/>
          </a:prstGeom>
        </p:spPr>
        <p:txBody>
          <a:bodyPr wrap="square">
            <a:spAutoFit/>
          </a:bodyPr>
          <a:lstStyle/>
          <a:p>
            <a:pPr>
              <a:lnSpc>
                <a:spcPct val="120000"/>
              </a:lnSpc>
            </a:pPr>
            <a:r>
              <a:rPr lang="zh-CN" altLang="en-US" b="1" dirty="0"/>
              <a:t>void *consume()</a:t>
            </a:r>
          </a:p>
          <a:p>
            <a:pPr>
              <a:lnSpc>
                <a:spcPct val="120000"/>
              </a:lnSpc>
            </a:pPr>
            <a:r>
              <a:rPr lang="zh-CN" altLang="en-US" b="1" dirty="0"/>
              <a:t>{</a:t>
            </a:r>
          </a:p>
          <a:p>
            <a:pPr>
              <a:lnSpc>
                <a:spcPct val="120000"/>
              </a:lnSpc>
            </a:pPr>
            <a:r>
              <a:rPr lang="zh-CN" altLang="en-US" b="1" dirty="0"/>
              <a:t>    </a:t>
            </a:r>
            <a:r>
              <a:rPr lang="en-US" altLang="zh-CN" b="1" dirty="0"/>
              <a:t>……</a:t>
            </a:r>
            <a:r>
              <a:rPr lang="zh-CN" altLang="en-US" b="1" dirty="0"/>
              <a:t>;</a:t>
            </a:r>
          </a:p>
          <a:p>
            <a:pPr>
              <a:lnSpc>
                <a:spcPct val="120000"/>
              </a:lnSpc>
            </a:pPr>
            <a:endParaRPr lang="zh-CN" altLang="en-US" b="1" dirty="0"/>
          </a:p>
          <a:p>
            <a:pPr>
              <a:lnSpc>
                <a:spcPct val="120000"/>
              </a:lnSpc>
            </a:pPr>
            <a:r>
              <a:rPr lang="zh-CN" altLang="en-US" b="1" dirty="0"/>
              <a:t>    while(1)</a:t>
            </a:r>
          </a:p>
          <a:p>
            <a:pPr>
              <a:lnSpc>
                <a:spcPct val="120000"/>
              </a:lnSpc>
            </a:pPr>
            <a:r>
              <a:rPr lang="zh-CN" altLang="en-US" b="1" dirty="0"/>
              <a:t>    {</a:t>
            </a:r>
          </a:p>
          <a:p>
            <a:pPr>
              <a:lnSpc>
                <a:spcPct val="120000"/>
              </a:lnSpc>
            </a:pPr>
            <a:r>
              <a:rPr lang="zh-CN" altLang="en-US" b="1" dirty="0"/>
              <a:t>        </a:t>
            </a:r>
            <a:r>
              <a:rPr lang="en-US" altLang="zh-CN" b="1" dirty="0"/>
              <a:t>……</a:t>
            </a:r>
            <a:r>
              <a:rPr lang="zh-CN" altLang="en-US" b="1" dirty="0"/>
              <a:t>;</a:t>
            </a:r>
          </a:p>
          <a:p>
            <a:pPr>
              <a:lnSpc>
                <a:spcPct val="120000"/>
              </a:lnSpc>
            </a:pPr>
            <a:r>
              <a:rPr lang="zh-CN" altLang="en-US" b="1" dirty="0"/>
              <a:t>        </a:t>
            </a:r>
            <a:r>
              <a:rPr lang="zh-CN" altLang="en-US" b="1" dirty="0">
                <a:solidFill>
                  <a:srgbClr val="0000CC"/>
                </a:solidFill>
              </a:rPr>
              <a:t>sem_wait(&amp;full_sem);</a:t>
            </a:r>
          </a:p>
          <a:p>
            <a:pPr>
              <a:lnSpc>
                <a:spcPct val="120000"/>
              </a:lnSpc>
            </a:pPr>
            <a:r>
              <a:rPr lang="zh-CN" altLang="en-US" b="1" dirty="0"/>
              <a:t>        </a:t>
            </a:r>
            <a:r>
              <a:rPr lang="zh-CN" altLang="en-US" b="1" dirty="0">
                <a:solidFill>
                  <a:srgbClr val="FF0000"/>
                </a:solidFill>
              </a:rPr>
              <a:t>pthread_mutex_lock(&amp;mutex);</a:t>
            </a:r>
            <a:endParaRPr lang="zh-CN" altLang="en-US" b="1" dirty="0"/>
          </a:p>
          <a:p>
            <a:pPr>
              <a:lnSpc>
                <a:spcPct val="120000"/>
              </a:lnSpc>
            </a:pPr>
            <a:r>
              <a:rPr lang="zh-CN" altLang="en-US" b="1" dirty="0"/>
              <a:t>        out = out % M;</a:t>
            </a:r>
          </a:p>
          <a:p>
            <a:pPr>
              <a:lnSpc>
                <a:spcPct val="120000"/>
              </a:lnSpc>
            </a:pPr>
            <a:r>
              <a:rPr lang="en-US" altLang="zh-CN" b="1" dirty="0"/>
              <a:t>        </a:t>
            </a:r>
            <a:r>
              <a:rPr lang="zh-CN" altLang="en-US" b="1" dirty="0"/>
              <a:t>buff[out] = 0;</a:t>
            </a:r>
          </a:p>
          <a:p>
            <a:pPr>
              <a:lnSpc>
                <a:spcPct val="120000"/>
              </a:lnSpc>
            </a:pPr>
            <a:r>
              <a:rPr lang="zh-CN" altLang="en-US" b="1" dirty="0"/>
              <a:t>        ++out;</a:t>
            </a:r>
          </a:p>
          <a:p>
            <a:pPr>
              <a:lnSpc>
                <a:spcPct val="120000"/>
              </a:lnSpc>
            </a:pPr>
            <a:r>
              <a:rPr lang="zh-CN" altLang="en-US" b="1" dirty="0"/>
              <a:t>        </a:t>
            </a:r>
            <a:r>
              <a:rPr lang="zh-CN" altLang="en-US" b="1" dirty="0">
                <a:solidFill>
                  <a:srgbClr val="FF0000"/>
                </a:solidFill>
              </a:rPr>
              <a:t>pthread_mutex_unlock(&amp;mutex);</a:t>
            </a:r>
          </a:p>
          <a:p>
            <a:pPr>
              <a:lnSpc>
                <a:spcPct val="120000"/>
              </a:lnSpc>
            </a:pPr>
            <a:r>
              <a:rPr lang="zh-CN" altLang="en-US" b="1" dirty="0"/>
              <a:t>        </a:t>
            </a:r>
            <a:r>
              <a:rPr lang="zh-CN" altLang="en-US" b="1" dirty="0">
                <a:solidFill>
                  <a:srgbClr val="0000CC"/>
                </a:solidFill>
              </a:rPr>
              <a:t>sem_post(&amp;empty_sem);</a:t>
            </a:r>
          </a:p>
          <a:p>
            <a:pPr>
              <a:lnSpc>
                <a:spcPct val="120000"/>
              </a:lnSpc>
            </a:pPr>
            <a:endParaRPr lang="zh-CN" altLang="en-US" b="1" dirty="0"/>
          </a:p>
          <a:p>
            <a:pPr>
              <a:lnSpc>
                <a:spcPct val="120000"/>
              </a:lnSpc>
            </a:pPr>
            <a:r>
              <a:rPr lang="zh-CN" altLang="en-US" b="1" dirty="0"/>
              <a:t>    }</a:t>
            </a:r>
          </a:p>
          <a:p>
            <a:pPr>
              <a:lnSpc>
                <a:spcPct val="120000"/>
              </a:lnSpc>
            </a:pPr>
            <a:r>
              <a:rPr lang="zh-CN" altLang="en-US" b="1" dirty="0"/>
              <a:t>}</a:t>
            </a:r>
          </a:p>
        </p:txBody>
      </p:sp>
    </p:spTree>
    <p:extLst>
      <p:ext uri="{BB962C8B-B14F-4D97-AF65-F5344CB8AC3E}">
        <p14:creationId xmlns:p14="http://schemas.microsoft.com/office/powerpoint/2010/main" val="52859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4435A8-F4C8-4DD2-8A35-6623A3F93E95}"/>
              </a:ext>
            </a:extLst>
          </p:cNvPr>
          <p:cNvSpPr>
            <a:spLocks noGrp="1"/>
          </p:cNvSpPr>
          <p:nvPr>
            <p:ph idx="1"/>
          </p:nvPr>
        </p:nvSpPr>
        <p:spPr>
          <a:xfrm>
            <a:off x="1507406" y="1346791"/>
            <a:ext cx="10115634" cy="2351449"/>
          </a:xfrm>
        </p:spPr>
        <p:txBody>
          <a:bodyPr/>
          <a:lstStyle/>
          <a:p>
            <a:pPr marL="0" indent="0">
              <a:lnSpc>
                <a:spcPct val="150000"/>
              </a:lnSpc>
              <a:buNone/>
            </a:pPr>
            <a:r>
              <a:rPr kumimoji="1" lang="en-US" altLang="zh-CN" dirty="0">
                <a:solidFill>
                  <a:srgbClr val="FF0000"/>
                </a:solidFill>
                <a:latin typeface="Microsoft YaHei" panose="020B0503020204020204" pitchFamily="34" charset="-122"/>
                <a:ea typeface="Microsoft YaHei" panose="020B0503020204020204" pitchFamily="34" charset="-122"/>
              </a:rPr>
              <a:t>2. </a:t>
            </a:r>
            <a:r>
              <a:rPr kumimoji="1" lang="zh-CN" altLang="en-US" dirty="0">
                <a:solidFill>
                  <a:srgbClr val="FF0000"/>
                </a:solidFill>
                <a:latin typeface="Microsoft YaHei" panose="020B0503020204020204" pitchFamily="34" charset="-122"/>
                <a:ea typeface="Microsoft YaHei" panose="020B0503020204020204" pitchFamily="34" charset="-122"/>
              </a:rPr>
              <a:t>条件变量</a:t>
            </a:r>
            <a:endParaRPr kumimoji="1" lang="en-US" altLang="zh-CN" dirty="0">
              <a:solidFill>
                <a:srgbClr val="FF0000"/>
              </a:solidFill>
              <a:latin typeface="Microsoft YaHei" panose="020B0503020204020204" pitchFamily="34" charset="-122"/>
              <a:ea typeface="Microsoft YaHei" panose="020B0503020204020204" pitchFamily="34" charset="-122"/>
            </a:endParaRPr>
          </a:p>
          <a:p>
            <a:pPr>
              <a:lnSpc>
                <a:spcPct val="150000"/>
              </a:lnSpc>
              <a:spcBef>
                <a:spcPct val="0"/>
              </a:spcBef>
              <a:buClrTx/>
              <a:buSzTx/>
            </a:pPr>
            <a:r>
              <a:rPr kumimoji="1" lang="zh-CN" altLang="en-US" sz="2000" dirty="0">
                <a:latin typeface="Microsoft YaHei" panose="020B0503020204020204" pitchFamily="34" charset="-122"/>
                <a:ea typeface="Microsoft YaHei" panose="020B0503020204020204" pitchFamily="34" charset="-122"/>
              </a:rPr>
              <a:t>每一个条件变量通常都与一个互斥锁一起使用。</a:t>
            </a:r>
            <a:endParaRPr kumimoji="1" lang="en-US" altLang="zh-CN" sz="2000" dirty="0">
              <a:latin typeface="Microsoft YaHei" panose="020B0503020204020204" pitchFamily="34" charset="-122"/>
              <a:ea typeface="Microsoft YaHei" panose="020B0503020204020204" pitchFamily="34" charset="-122"/>
            </a:endParaRPr>
          </a:p>
          <a:p>
            <a:pPr>
              <a:lnSpc>
                <a:spcPct val="150000"/>
              </a:lnSpc>
              <a:spcBef>
                <a:spcPct val="0"/>
              </a:spcBef>
              <a:buClrTx/>
              <a:buSzTx/>
            </a:pPr>
            <a:r>
              <a:rPr kumimoji="1" lang="zh-CN" altLang="en-US" sz="2000" dirty="0">
                <a:latin typeface="Microsoft YaHei" panose="020B0503020204020204" pitchFamily="34" charset="-122"/>
                <a:ea typeface="Microsoft YaHei" panose="020B0503020204020204" pitchFamily="34" charset="-122"/>
              </a:rPr>
              <a:t>单纯的</a:t>
            </a:r>
            <a:r>
              <a:rPr kumimoji="1" lang="zh-CN" altLang="en-US" sz="2000" dirty="0">
                <a:solidFill>
                  <a:srgbClr val="FF0000"/>
                </a:solidFill>
                <a:latin typeface="Microsoft YaHei" panose="020B0503020204020204" pitchFamily="34" charset="-122"/>
                <a:ea typeface="Microsoft YaHei" panose="020B0503020204020204" pitchFamily="34" charset="-122"/>
              </a:rPr>
              <a:t>互斥锁</a:t>
            </a:r>
            <a:r>
              <a:rPr kumimoji="1" lang="zh-CN" altLang="en-US" sz="2000" dirty="0">
                <a:latin typeface="Microsoft YaHei" panose="020B0503020204020204" pitchFamily="34" charset="-122"/>
                <a:ea typeface="Microsoft YaHei" panose="020B0503020204020204" pitchFamily="34" charset="-122"/>
              </a:rPr>
              <a:t>用于短期锁定，主要是用来保证对临界区的互斥进入。而</a:t>
            </a:r>
            <a:r>
              <a:rPr kumimoji="1" lang="zh-CN" altLang="en-US" sz="2000" dirty="0">
                <a:solidFill>
                  <a:srgbClr val="FF0000"/>
                </a:solidFill>
                <a:latin typeface="Microsoft YaHei" panose="020B0503020204020204" pitchFamily="34" charset="-122"/>
                <a:ea typeface="Microsoft YaHei" panose="020B0503020204020204" pitchFamily="34" charset="-122"/>
              </a:rPr>
              <a:t>条件变量</a:t>
            </a:r>
            <a:r>
              <a:rPr kumimoji="1" lang="zh-CN" altLang="en-US" sz="2000" dirty="0">
                <a:latin typeface="Microsoft YaHei" panose="020B0503020204020204" pitchFamily="34" charset="-122"/>
                <a:ea typeface="Microsoft YaHei" panose="020B0503020204020204" pitchFamily="34" charset="-122"/>
              </a:rPr>
              <a:t>则用于线程的长期等待， 直至所等待的资源成为可用的。</a:t>
            </a:r>
            <a:endParaRPr kumimoji="1" lang="en-US" altLang="zh-CN" sz="2000" dirty="0">
              <a:latin typeface="Microsoft YaHei" panose="020B0503020204020204" pitchFamily="34" charset="-122"/>
              <a:ea typeface="Microsoft YaHei" panose="020B0503020204020204" pitchFamily="34" charset="-122"/>
            </a:endParaRPr>
          </a:p>
          <a:p>
            <a:pPr>
              <a:lnSpc>
                <a:spcPct val="150000"/>
              </a:lnSpc>
              <a:spcBef>
                <a:spcPct val="0"/>
              </a:spcBef>
              <a:buClrTx/>
              <a:buSzTx/>
              <a:buNone/>
            </a:pPr>
            <a:endParaRPr kumimoji="1" lang="en-US" altLang="zh-CN" dirty="0">
              <a:latin typeface="Microsoft YaHei" panose="020B0503020204020204" pitchFamily="34" charset="-122"/>
              <a:ea typeface="Microsoft YaHei" panose="020B0503020204020204" pitchFamily="34" charset="-122"/>
            </a:endParaRPr>
          </a:p>
          <a:p>
            <a:pPr marL="0" indent="0">
              <a:lnSpc>
                <a:spcPct val="150000"/>
              </a:lnSpc>
              <a:buNone/>
            </a:pPr>
            <a:r>
              <a:rPr kumimoji="1" lang="zh-CN" altLang="en-US" dirty="0">
                <a:solidFill>
                  <a:srgbClr val="FF0000"/>
                </a:solidFill>
                <a:latin typeface="Microsoft YaHei" panose="020B0503020204020204" pitchFamily="34" charset="-122"/>
                <a:ea typeface="Microsoft YaHei" panose="020B0503020204020204" pitchFamily="34" charset="-122"/>
              </a:rPr>
              <a:t> </a:t>
            </a:r>
          </a:p>
          <a:p>
            <a:pPr>
              <a:lnSpc>
                <a:spcPct val="150000"/>
              </a:lnSpc>
            </a:pPr>
            <a:endParaRPr lang="zh-CN" altLang="en-US" dirty="0">
              <a:latin typeface="Microsoft YaHei" panose="020B0503020204020204" pitchFamily="34" charset="-122"/>
              <a:ea typeface="Microsoft YaHei" panose="020B0503020204020204" pitchFamily="34" charset="-122"/>
            </a:endParaRPr>
          </a:p>
        </p:txBody>
      </p:sp>
      <p:sp>
        <p:nvSpPr>
          <p:cNvPr id="4" name="Rectangle 2">
            <a:extLst>
              <a:ext uri="{FF2B5EF4-FFF2-40B4-BE49-F238E27FC236}">
                <a16:creationId xmlns:a16="http://schemas.microsoft.com/office/drawing/2014/main" id="{91453947-1E52-FD40-B2AE-565DC5A23D7C}"/>
              </a:ext>
            </a:extLst>
          </p:cNvPr>
          <p:cNvSpPr txBox="1">
            <a:spLocks noRot="1" noChangeArrowheads="1"/>
          </p:cNvSpPr>
          <p:nvPr/>
        </p:nvSpPr>
        <p:spPr>
          <a:xfrm>
            <a:off x="7511627" y="460641"/>
            <a:ext cx="4472622" cy="458118"/>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2.7.5</a:t>
            </a:r>
            <a:r>
              <a:rPr lang="zh-CN" altLang="en-US" sz="2800" dirty="0">
                <a:latin typeface="+mj-ea"/>
                <a:ea typeface="+mj-ea"/>
              </a:rPr>
              <a:t> 线程间的同步和通信</a:t>
            </a:r>
          </a:p>
        </p:txBody>
      </p:sp>
      <p:sp>
        <p:nvSpPr>
          <p:cNvPr id="5"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3675346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2" name="Object 3">
            <a:extLst>
              <a:ext uri="{FF2B5EF4-FFF2-40B4-BE49-F238E27FC236}">
                <a16:creationId xmlns:a16="http://schemas.microsoft.com/office/drawing/2014/main" id="{B1CB8505-D5EC-8E4C-B176-B1EE5BC174D2}"/>
              </a:ext>
            </a:extLst>
          </p:cNvPr>
          <p:cNvGraphicFramePr>
            <a:graphicFrameLocks noGrp="1" noChangeAspect="1"/>
          </p:cNvGraphicFramePr>
          <p:nvPr>
            <p:ph idx="1"/>
            <p:extLst>
              <p:ext uri="{D42A27DB-BD31-4B8C-83A1-F6EECF244321}">
                <p14:modId xmlns:p14="http://schemas.microsoft.com/office/powerpoint/2010/main" val="843556056"/>
              </p:ext>
            </p:extLst>
          </p:nvPr>
        </p:nvGraphicFramePr>
        <p:xfrm>
          <a:off x="904241" y="2537118"/>
          <a:ext cx="4482704" cy="3317773"/>
        </p:xfrm>
        <a:graphic>
          <a:graphicData uri="http://schemas.openxmlformats.org/presentationml/2006/ole">
            <mc:AlternateContent xmlns:mc="http://schemas.openxmlformats.org/markup-compatibility/2006">
              <mc:Choice xmlns:v="urn:schemas-microsoft-com:vml" Requires="v">
                <p:oleObj spid="_x0000_s54517" r:id="rId4" imgW="7213600" imgH="4394200" progId="WangImage.Document">
                  <p:embed/>
                </p:oleObj>
              </mc:Choice>
              <mc:Fallback>
                <p:oleObj r:id="rId4" imgW="7213600" imgH="4394200" progId="WangImage.Document">
                  <p:embed/>
                  <p:pic>
                    <p:nvPicPr>
                      <p:cNvPr id="56322" name="Object 3">
                        <a:extLst>
                          <a:ext uri="{FF2B5EF4-FFF2-40B4-BE49-F238E27FC236}">
                            <a16:creationId xmlns:a16="http://schemas.microsoft.com/office/drawing/2014/main" id="{B1CB8505-D5EC-8E4C-B176-B1EE5BC174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241" y="2537118"/>
                        <a:ext cx="4482704" cy="3317773"/>
                      </a:xfrm>
                      <a:prstGeom prst="rect">
                        <a:avLst/>
                      </a:prstGeom>
                      <a:noFill/>
                      <a:ln>
                        <a:noFill/>
                      </a:ln>
                      <a:effectLst/>
                      <a:extLst/>
                    </p:spPr>
                  </p:pic>
                </p:oleObj>
              </mc:Fallback>
            </mc:AlternateContent>
          </a:graphicData>
        </a:graphic>
      </p:graphicFrame>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378136" y="1396325"/>
            <a:ext cx="6172200" cy="571500"/>
          </a:xfrm>
        </p:spPr>
        <p:txBody>
          <a:bodyPr/>
          <a:lstStyle/>
          <a:p>
            <a:pPr algn="l" eaLnBrk="1" hangingPunct="1">
              <a:defRPr/>
            </a:pPr>
            <a:r>
              <a:rPr lang="en-US" altLang="zh-CN" sz="2700" dirty="0">
                <a:solidFill>
                  <a:srgbClr val="0000FF"/>
                </a:solidFill>
                <a:latin typeface="+mj-ea"/>
                <a:ea typeface="+mj-ea"/>
              </a:rPr>
              <a:t>1. </a:t>
            </a:r>
            <a:r>
              <a:rPr lang="zh-CN" altLang="en-US" sz="2700" dirty="0">
                <a:solidFill>
                  <a:srgbClr val="0000FF"/>
                </a:solidFill>
                <a:latin typeface="+mj-ea"/>
                <a:ea typeface="+mj-ea"/>
              </a:rPr>
              <a:t>进程的三种基本状态</a:t>
            </a:r>
          </a:p>
        </p:txBody>
      </p:sp>
      <p:sp>
        <p:nvSpPr>
          <p:cNvPr id="40964" name="Rectangle 6">
            <a:extLst>
              <a:ext uri="{FF2B5EF4-FFF2-40B4-BE49-F238E27FC236}">
                <a16:creationId xmlns:a16="http://schemas.microsoft.com/office/drawing/2014/main" id="{69EC23B8-53EB-C34D-8BF3-A8184A6429DA}"/>
              </a:ext>
            </a:extLst>
          </p:cNvPr>
          <p:cNvSpPr>
            <a:spLocks noChangeArrowheads="1"/>
          </p:cNvSpPr>
          <p:nvPr/>
        </p:nvSpPr>
        <p:spPr bwMode="auto">
          <a:xfrm>
            <a:off x="7123111" y="443190"/>
            <a:ext cx="5829300"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mj-ea"/>
                <a:ea typeface="+mj-ea"/>
                <a:cs typeface="+mj-cs"/>
              </a:rPr>
              <a:t>2.2.2 </a:t>
            </a:r>
            <a:r>
              <a:rPr lang="zh-CN" altLang="en-US" sz="2800" b="1" dirty="0">
                <a:solidFill>
                  <a:schemeClr val="accent1">
                    <a:lumMod val="75000"/>
                  </a:schemeClr>
                </a:solidFill>
                <a:latin typeface="+mj-ea"/>
                <a:ea typeface="+mj-ea"/>
                <a:cs typeface="+mj-cs"/>
              </a:rPr>
              <a:t>进程的基本状态及转换</a:t>
            </a:r>
          </a:p>
        </p:txBody>
      </p:sp>
      <p:sp>
        <p:nvSpPr>
          <p:cNvPr id="5" name="Rectangle 5">
            <a:extLst>
              <a:ext uri="{FF2B5EF4-FFF2-40B4-BE49-F238E27FC236}">
                <a16:creationId xmlns:a16="http://schemas.microsoft.com/office/drawing/2014/main" id="{1309CF37-E543-8641-B706-E540A55F6AEA}"/>
              </a:ext>
            </a:extLst>
          </p:cNvPr>
          <p:cNvSpPr>
            <a:spLocks noChangeArrowheads="1"/>
          </p:cNvSpPr>
          <p:nvPr/>
        </p:nvSpPr>
        <p:spPr bwMode="auto">
          <a:xfrm>
            <a:off x="1484272"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6" name="Rectangle 5">
            <a:extLst>
              <a:ext uri="{FF2B5EF4-FFF2-40B4-BE49-F238E27FC236}">
                <a16:creationId xmlns:a16="http://schemas.microsoft.com/office/drawing/2014/main" id="{2AAC5C31-8674-ED45-A5A7-9A26E6AAF9AC}"/>
              </a:ext>
            </a:extLst>
          </p:cNvPr>
          <p:cNvSpPr>
            <a:spLocks noChangeArrowheads="1"/>
          </p:cNvSpPr>
          <p:nvPr/>
        </p:nvSpPr>
        <p:spPr bwMode="auto">
          <a:xfrm>
            <a:off x="5748412" y="1314682"/>
            <a:ext cx="6171446"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lnSpc>
                <a:spcPct val="130000"/>
              </a:lnSpc>
              <a:spcBef>
                <a:spcPct val="0"/>
              </a:spcBef>
              <a:buClrTx/>
              <a:buSzTx/>
              <a:buFontTx/>
              <a:buNone/>
              <a:defRPr/>
            </a:pPr>
            <a:r>
              <a:rPr kumimoji="1" lang="en-US" altLang="zh-CN" sz="2400" b="1" dirty="0">
                <a:solidFill>
                  <a:srgbClr val="0000CC"/>
                </a:solidFill>
                <a:latin typeface="+mj-ea"/>
                <a:ea typeface="+mj-ea"/>
              </a:rPr>
              <a:t>1</a:t>
            </a:r>
            <a:r>
              <a:rPr kumimoji="1" lang="zh-CN" altLang="en-US" sz="2400" b="1" dirty="0">
                <a:solidFill>
                  <a:srgbClr val="0000CC"/>
                </a:solidFill>
                <a:latin typeface="+mj-ea"/>
                <a:ea typeface="+mj-ea"/>
              </a:rPr>
              <a:t>）就绪状态（</a:t>
            </a:r>
            <a:r>
              <a:rPr kumimoji="1" lang="en-US" altLang="zh-CN" sz="2400" b="1" dirty="0">
                <a:solidFill>
                  <a:srgbClr val="0000CC"/>
                </a:solidFill>
                <a:latin typeface="+mj-ea"/>
                <a:ea typeface="+mj-ea"/>
              </a:rPr>
              <a:t>Ready</a:t>
            </a:r>
            <a:r>
              <a:rPr kumimoji="1" lang="zh-CN" altLang="en-US" sz="2400" b="1" dirty="0">
                <a:solidFill>
                  <a:srgbClr val="0000CC"/>
                </a:solidFill>
                <a:latin typeface="+mj-ea"/>
                <a:ea typeface="+mj-ea"/>
              </a:rPr>
              <a:t>）</a:t>
            </a:r>
            <a:r>
              <a:rPr kumimoji="1" lang="zh-CN" altLang="en-US" sz="2400" b="1" dirty="0">
                <a:latin typeface="+mj-ea"/>
                <a:ea typeface="+mj-ea"/>
              </a:rPr>
              <a:t>：当进程已分配到除</a:t>
            </a:r>
            <a:r>
              <a:rPr kumimoji="1" lang="en-US" altLang="zh-CN" sz="2400" b="1" dirty="0">
                <a:latin typeface="+mj-ea"/>
                <a:ea typeface="+mj-ea"/>
              </a:rPr>
              <a:t>CPU</a:t>
            </a:r>
            <a:r>
              <a:rPr kumimoji="1" lang="zh-CN" altLang="en-US" sz="2400" b="1" dirty="0">
                <a:latin typeface="+mj-ea"/>
                <a:ea typeface="+mj-ea"/>
              </a:rPr>
              <a:t>以外的所有必要资源后，只要再获得</a:t>
            </a:r>
            <a:r>
              <a:rPr kumimoji="1" lang="en-US" altLang="zh-CN" sz="2400" b="1" dirty="0">
                <a:latin typeface="+mj-ea"/>
                <a:ea typeface="+mj-ea"/>
              </a:rPr>
              <a:t>CPU</a:t>
            </a:r>
            <a:r>
              <a:rPr kumimoji="1" lang="zh-CN" altLang="en-US" sz="2400" b="1" dirty="0">
                <a:latin typeface="+mj-ea"/>
                <a:ea typeface="+mj-ea"/>
              </a:rPr>
              <a:t>，便可立即</a:t>
            </a:r>
            <a:r>
              <a:rPr kumimoji="1" lang="zh-CN" altLang="en-US" sz="2400" b="1" dirty="0" smtClean="0">
                <a:latin typeface="+mj-ea"/>
                <a:ea typeface="+mj-ea"/>
              </a:rPr>
              <a:t>执行</a:t>
            </a:r>
            <a:endParaRPr kumimoji="1" lang="zh-CN" altLang="en-US" sz="2400" b="1" dirty="0">
              <a:latin typeface="+mj-ea"/>
              <a:ea typeface="+mj-ea"/>
            </a:endParaRPr>
          </a:p>
        </p:txBody>
      </p:sp>
      <p:sp>
        <p:nvSpPr>
          <p:cNvPr id="9" name="矩形 8"/>
          <p:cNvSpPr/>
          <p:nvPr/>
        </p:nvSpPr>
        <p:spPr>
          <a:xfrm>
            <a:off x="5748410" y="2944123"/>
            <a:ext cx="6171447" cy="1052596"/>
          </a:xfrm>
          <a:prstGeom prst="rect">
            <a:avLst/>
          </a:prstGeom>
        </p:spPr>
        <p:txBody>
          <a:bodyPr wrap="square">
            <a:spAutoFit/>
          </a:bodyPr>
          <a:lstStyle/>
          <a:p>
            <a:pPr>
              <a:lnSpc>
                <a:spcPct val="130000"/>
              </a:lnSpc>
              <a:spcBef>
                <a:spcPct val="0"/>
              </a:spcBef>
              <a:defRPr/>
            </a:pPr>
            <a:r>
              <a:rPr kumimoji="1" lang="en-US" altLang="zh-CN" sz="2400" b="1" dirty="0">
                <a:solidFill>
                  <a:srgbClr val="0000CC"/>
                </a:solidFill>
                <a:latin typeface="+mj-ea"/>
                <a:ea typeface="+mj-ea"/>
              </a:rPr>
              <a:t>2</a:t>
            </a:r>
            <a:r>
              <a:rPr kumimoji="1" lang="zh-CN" altLang="en-US" sz="2400" b="1" dirty="0">
                <a:solidFill>
                  <a:srgbClr val="0000CC"/>
                </a:solidFill>
                <a:latin typeface="+mj-ea"/>
                <a:ea typeface="+mj-ea"/>
              </a:rPr>
              <a:t> ）执行状态</a:t>
            </a:r>
            <a:r>
              <a:rPr kumimoji="1" lang="en-US" altLang="zh-CN" sz="2400" b="1" dirty="0">
                <a:solidFill>
                  <a:srgbClr val="0000CC"/>
                </a:solidFill>
                <a:latin typeface="+mj-ea"/>
                <a:ea typeface="+mj-ea"/>
              </a:rPr>
              <a:t>(Running)</a:t>
            </a:r>
            <a:r>
              <a:rPr kumimoji="1" lang="zh-CN" altLang="en-US" sz="2400" b="1" dirty="0">
                <a:latin typeface="+mj-ea"/>
                <a:ea typeface="+mj-ea"/>
              </a:rPr>
              <a:t>：进程已获得</a:t>
            </a:r>
            <a:r>
              <a:rPr kumimoji="1" lang="en-US" altLang="zh-CN" sz="2400" b="1" dirty="0">
                <a:latin typeface="+mj-ea"/>
                <a:ea typeface="+mj-ea"/>
              </a:rPr>
              <a:t>CPU</a:t>
            </a:r>
            <a:r>
              <a:rPr kumimoji="1" lang="zh-CN" altLang="en-US" sz="2400" b="1" dirty="0">
                <a:latin typeface="+mj-ea"/>
                <a:ea typeface="+mj-ea"/>
              </a:rPr>
              <a:t>，其程序正在</a:t>
            </a:r>
            <a:r>
              <a:rPr kumimoji="1" lang="zh-CN" altLang="en-US" sz="2400" b="1" dirty="0" smtClean="0">
                <a:latin typeface="+mj-ea"/>
                <a:ea typeface="+mj-ea"/>
              </a:rPr>
              <a:t>执行</a:t>
            </a:r>
            <a:endParaRPr kumimoji="1" lang="zh-CN" altLang="en-US" sz="2000" b="1" dirty="0">
              <a:latin typeface="+mj-ea"/>
            </a:endParaRPr>
          </a:p>
        </p:txBody>
      </p:sp>
      <p:sp>
        <p:nvSpPr>
          <p:cNvPr id="10" name="Rectangle 5">
            <a:extLst>
              <a:ext uri="{FF2B5EF4-FFF2-40B4-BE49-F238E27FC236}">
                <a16:creationId xmlns:a16="http://schemas.microsoft.com/office/drawing/2014/main" id="{2AAC5C31-8674-ED45-A5A7-9A26E6AAF9AC}"/>
              </a:ext>
            </a:extLst>
          </p:cNvPr>
          <p:cNvSpPr>
            <a:spLocks noChangeArrowheads="1"/>
          </p:cNvSpPr>
          <p:nvPr/>
        </p:nvSpPr>
        <p:spPr bwMode="auto">
          <a:xfrm>
            <a:off x="5748409" y="4196004"/>
            <a:ext cx="6171447"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nSpc>
                <a:spcPct val="120000"/>
              </a:lnSpc>
              <a:spcBef>
                <a:spcPct val="0"/>
              </a:spcBef>
              <a:buClrTx/>
              <a:buSzTx/>
              <a:buNone/>
              <a:defRPr/>
            </a:pPr>
            <a:r>
              <a:rPr kumimoji="1" lang="en-US" altLang="zh-CN" sz="2400" b="1" dirty="0">
                <a:solidFill>
                  <a:srgbClr val="0000CC"/>
                </a:solidFill>
                <a:latin typeface="+mj-ea"/>
                <a:ea typeface="+mj-ea"/>
              </a:rPr>
              <a:t>3</a:t>
            </a:r>
            <a:r>
              <a:rPr kumimoji="1" lang="zh-CN" altLang="en-US" sz="2400" b="1" dirty="0">
                <a:solidFill>
                  <a:srgbClr val="0000CC"/>
                </a:solidFill>
                <a:latin typeface="+mj-ea"/>
                <a:ea typeface="+mj-ea"/>
              </a:rPr>
              <a:t>）阻塞状态</a:t>
            </a:r>
            <a:r>
              <a:rPr kumimoji="1" lang="en-US" altLang="zh-CN" sz="2400" b="1" dirty="0">
                <a:solidFill>
                  <a:srgbClr val="0000CC"/>
                </a:solidFill>
                <a:latin typeface="+mj-ea"/>
                <a:ea typeface="+mj-ea"/>
              </a:rPr>
              <a:t>(Blocked)</a:t>
            </a:r>
            <a:r>
              <a:rPr kumimoji="1" lang="zh-CN" altLang="en-US" sz="2400" b="1" dirty="0">
                <a:latin typeface="+mj-ea"/>
                <a:ea typeface="+mj-ea"/>
              </a:rPr>
              <a:t>：正在执行的进程由于发生某事件而暂时无法继续执行时，便放弃处理机而处于暂停状态，把这种暂停状态称为阻塞状态，有时也称为等待</a:t>
            </a:r>
            <a:r>
              <a:rPr kumimoji="1" lang="zh-CN" altLang="en-US" sz="2400" b="1" dirty="0" smtClean="0">
                <a:latin typeface="+mj-ea"/>
                <a:ea typeface="+mj-ea"/>
              </a:rPr>
              <a:t>状态</a:t>
            </a:r>
            <a:endParaRPr kumimoji="1" lang="zh-CN" altLang="en-US" sz="2400" b="1" dirty="0">
              <a:latin typeface="+mj-ea"/>
              <a:ea typeface="+mj-ea"/>
            </a:endParaRPr>
          </a:p>
        </p:txBody>
      </p:sp>
    </p:spTree>
    <p:extLst>
      <p:ext uri="{BB962C8B-B14F-4D97-AF65-F5344CB8AC3E}">
        <p14:creationId xmlns:p14="http://schemas.microsoft.com/office/powerpoint/2010/main" val="308964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8C91D57-F96F-423C-8546-EF0376F7553C}"/>
              </a:ext>
            </a:extLst>
          </p:cNvPr>
          <p:cNvSpPr>
            <a:spLocks noGrp="1"/>
          </p:cNvSpPr>
          <p:nvPr>
            <p:ph type="title"/>
          </p:nvPr>
        </p:nvSpPr>
        <p:spPr>
          <a:xfrm>
            <a:off x="2495602" y="1338843"/>
            <a:ext cx="7330537" cy="549275"/>
          </a:xfrm>
        </p:spPr>
        <p:txBody>
          <a:bodyPr/>
          <a:lstStyle/>
          <a:p>
            <a:r>
              <a:rPr kumimoji="1" lang="zh-CN" altLang="en-US" dirty="0">
                <a:latin typeface="Times New Roman" pitchFamily="18" charset="0"/>
              </a:rPr>
              <a:t>对资源申请操作的描述</a:t>
            </a:r>
            <a:endParaRPr lang="zh-CN" altLang="en-US" dirty="0"/>
          </a:p>
        </p:txBody>
      </p:sp>
      <p:sp>
        <p:nvSpPr>
          <p:cNvPr id="4" name="Text Box 3">
            <a:extLst>
              <a:ext uri="{FF2B5EF4-FFF2-40B4-BE49-F238E27FC236}">
                <a16:creationId xmlns:a16="http://schemas.microsoft.com/office/drawing/2014/main" id="{A21FE4CB-0AF2-419D-A3E7-C930675919DE}"/>
              </a:ext>
            </a:extLst>
          </p:cNvPr>
          <p:cNvSpPr txBox="1">
            <a:spLocks noChangeArrowheads="1"/>
          </p:cNvSpPr>
          <p:nvPr/>
        </p:nvSpPr>
        <p:spPr bwMode="auto">
          <a:xfrm>
            <a:off x="1185333" y="1807351"/>
            <a:ext cx="10383520" cy="432426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just">
              <a:lnSpc>
                <a:spcPts val="3000"/>
              </a:lnSpc>
              <a:spcBef>
                <a:spcPct val="0"/>
              </a:spcBef>
              <a:buClrTx/>
              <a:buSzTx/>
              <a:buNone/>
              <a:defRPr/>
            </a:pPr>
            <a:r>
              <a:rPr kumimoji="1" lang="en-US" altLang="zh-CN" sz="2400" b="1" dirty="0">
                <a:solidFill>
                  <a:srgbClr val="FF0000"/>
                </a:solidFill>
                <a:latin typeface="微软雅黑" panose="020B0503020204020204" pitchFamily="34" charset="-122"/>
                <a:ea typeface="微软雅黑" panose="020B0503020204020204" pitchFamily="34" charset="-122"/>
              </a:rPr>
              <a:t>Lock mutex    </a:t>
            </a:r>
            <a:r>
              <a:rPr kumimoji="1" lang="en-US" altLang="zh-CN" sz="2000" b="1" dirty="0">
                <a:solidFill>
                  <a:prstClr val="black"/>
                </a:solidFill>
                <a:latin typeface="微软雅黑" panose="020B0503020204020204" pitchFamily="34" charset="-122"/>
                <a:ea typeface="微软雅黑" panose="020B0503020204020204" pitchFamily="34" charset="-122"/>
              </a:rPr>
              <a:t>//</a:t>
            </a:r>
            <a:r>
              <a:rPr kumimoji="1" lang="zh-CN" altLang="en-US" sz="2000" b="1" dirty="0">
                <a:solidFill>
                  <a:prstClr val="black"/>
                </a:solidFill>
                <a:latin typeface="微软雅黑" panose="020B0503020204020204" pitchFamily="34" charset="-122"/>
                <a:ea typeface="微软雅黑" panose="020B0503020204020204" pitchFamily="34" charset="-122"/>
              </a:rPr>
              <a:t>第一步：执行关锁操作，若成功便进入临界区</a:t>
            </a:r>
            <a:endParaRPr kumimoji="1" lang="en-US" altLang="zh-CN" sz="2400" b="1" dirty="0">
              <a:solidFill>
                <a:prstClr val="black"/>
              </a:solidFill>
              <a:latin typeface="微软雅黑" panose="020B0503020204020204" pitchFamily="34" charset="-122"/>
              <a:ea typeface="微软雅黑" panose="020B0503020204020204" pitchFamily="34" charset="-122"/>
            </a:endParaRPr>
          </a:p>
          <a:p>
            <a:pPr algn="just">
              <a:lnSpc>
                <a:spcPts val="3000"/>
              </a:lnSpc>
              <a:spcBef>
                <a:spcPct val="0"/>
              </a:spcBef>
              <a:buClrTx/>
              <a:buSzTx/>
              <a:buNone/>
              <a:defRPr/>
            </a:pPr>
            <a:r>
              <a:rPr kumimoji="1" lang="en-US" altLang="zh-CN" sz="2400" b="1" dirty="0">
                <a:solidFill>
                  <a:srgbClr val="FF0000"/>
                </a:solidFill>
                <a:latin typeface="微软雅黑" panose="020B0503020204020204" pitchFamily="34" charset="-122"/>
                <a:ea typeface="微软雅黑" panose="020B0503020204020204" pitchFamily="34" charset="-122"/>
              </a:rPr>
              <a:t>      check data structures;</a:t>
            </a:r>
            <a:r>
              <a:rPr kumimoji="1" lang="en-US" altLang="zh-CN" sz="2400" b="1" dirty="0">
                <a:solidFill>
                  <a:prstClr val="black"/>
                </a:solidFill>
                <a:latin typeface="微软雅黑" panose="020B0503020204020204" pitchFamily="34" charset="-122"/>
                <a:ea typeface="微软雅黑" panose="020B0503020204020204" pitchFamily="34" charset="-122"/>
              </a:rPr>
              <a:t> 	</a:t>
            </a:r>
          </a:p>
          <a:p>
            <a:pPr algn="just">
              <a:lnSpc>
                <a:spcPts val="3000"/>
              </a:lnSpc>
              <a:spcBef>
                <a:spcPct val="0"/>
              </a:spcBef>
              <a:buClrTx/>
              <a:buSzTx/>
              <a:buNone/>
              <a:defRPr/>
            </a:pPr>
            <a:r>
              <a:rPr kumimoji="1" lang="en-US" altLang="zh-CN" sz="2000" b="1" dirty="0">
                <a:solidFill>
                  <a:prstClr val="black"/>
                </a:solidFill>
                <a:latin typeface="微软雅黑" panose="020B0503020204020204" pitchFamily="34" charset="-122"/>
                <a:ea typeface="微软雅黑" panose="020B0503020204020204" pitchFamily="34" charset="-122"/>
              </a:rPr>
              <a:t>                            //</a:t>
            </a:r>
            <a:r>
              <a:rPr kumimoji="1" lang="zh-CN" altLang="en-US" sz="2000" b="1" dirty="0">
                <a:solidFill>
                  <a:prstClr val="black"/>
                </a:solidFill>
                <a:latin typeface="微软雅黑" panose="020B0503020204020204" pitchFamily="34" charset="-122"/>
                <a:ea typeface="微软雅黑" panose="020B0503020204020204" pitchFamily="34" charset="-122"/>
              </a:rPr>
              <a:t>查找用于描述资源状态的数据结构，了解资源的情况。</a:t>
            </a:r>
            <a:endParaRPr kumimoji="1" lang="en-US" altLang="zh-CN" sz="2000" b="1" dirty="0">
              <a:solidFill>
                <a:prstClr val="black"/>
              </a:solidFill>
              <a:latin typeface="微软雅黑" panose="020B0503020204020204" pitchFamily="34" charset="-122"/>
              <a:ea typeface="微软雅黑" panose="020B0503020204020204" pitchFamily="34" charset="-122"/>
            </a:endParaRPr>
          </a:p>
          <a:p>
            <a:pPr algn="just">
              <a:lnSpc>
                <a:spcPts val="3000"/>
              </a:lnSpc>
              <a:spcBef>
                <a:spcPct val="0"/>
              </a:spcBef>
              <a:buClrTx/>
              <a:buSzTx/>
              <a:buNone/>
              <a:defRPr/>
            </a:pPr>
            <a:r>
              <a:rPr kumimoji="1" lang="en-US" altLang="zh-CN" sz="2400" b="1" dirty="0">
                <a:solidFill>
                  <a:srgbClr val="FF0000"/>
                </a:solidFill>
                <a:latin typeface="微软雅黑" panose="020B0503020204020204" pitchFamily="34" charset="-122"/>
                <a:ea typeface="微软雅黑" panose="020B0503020204020204" pitchFamily="34" charset="-122"/>
              </a:rPr>
              <a:t>      while(resource busy) </a:t>
            </a:r>
          </a:p>
          <a:p>
            <a:pPr algn="just">
              <a:lnSpc>
                <a:spcPts val="3000"/>
              </a:lnSpc>
              <a:spcBef>
                <a:spcPct val="0"/>
              </a:spcBef>
              <a:buClrTx/>
              <a:buSzTx/>
              <a:buNone/>
              <a:defRPr/>
            </a:pPr>
            <a:r>
              <a:rPr kumimoji="1" lang="en-US" altLang="zh-CN" sz="2400" b="1" dirty="0">
                <a:solidFill>
                  <a:srgbClr val="FF0000"/>
                </a:solidFill>
                <a:latin typeface="微软雅黑" panose="020B0503020204020204" pitchFamily="34" charset="-122"/>
                <a:ea typeface="微软雅黑" panose="020B0503020204020204" pitchFamily="34" charset="-122"/>
              </a:rPr>
              <a:t>           wait(condition variable); </a:t>
            </a:r>
          </a:p>
          <a:p>
            <a:pPr marL="2230438" indent="-179388" algn="just">
              <a:lnSpc>
                <a:spcPts val="3000"/>
              </a:lnSpc>
              <a:spcBef>
                <a:spcPct val="0"/>
              </a:spcBef>
              <a:buClrTx/>
              <a:buSzTx/>
              <a:buNone/>
              <a:defRPr/>
            </a:pPr>
            <a:r>
              <a:rPr kumimoji="1" lang="en-US" altLang="zh-CN" sz="2000" b="1" dirty="0">
                <a:solidFill>
                  <a:prstClr val="black"/>
                </a:solidFill>
                <a:latin typeface="微软雅黑" panose="020B0503020204020204" pitchFamily="34" charset="-122"/>
                <a:ea typeface="微软雅黑" panose="020B0503020204020204" pitchFamily="34" charset="-122"/>
              </a:rPr>
              <a:t>//</a:t>
            </a:r>
            <a:r>
              <a:rPr kumimoji="1" lang="zh-CN" altLang="en-US" sz="2000" b="1" dirty="0">
                <a:solidFill>
                  <a:prstClr val="black"/>
                </a:solidFill>
                <a:latin typeface="微软雅黑" panose="020B0503020204020204" pitchFamily="34" charset="-122"/>
                <a:ea typeface="微软雅黑" panose="020B0503020204020204" pitchFamily="34" charset="-122"/>
              </a:rPr>
              <a:t>第二步：所需资源</a:t>
            </a:r>
            <a:r>
              <a:rPr kumimoji="1" lang="en-US" altLang="zh-CN" sz="2000" b="1" dirty="0">
                <a:solidFill>
                  <a:prstClr val="black"/>
                </a:solidFill>
                <a:latin typeface="微软雅黑" panose="020B0503020204020204" pitchFamily="34" charset="-122"/>
                <a:ea typeface="微软雅黑" panose="020B0503020204020204" pitchFamily="34" charset="-122"/>
              </a:rPr>
              <a:t>R</a:t>
            </a:r>
            <a:r>
              <a:rPr kumimoji="1" lang="zh-CN" altLang="en-US" sz="2000" b="1" dirty="0">
                <a:solidFill>
                  <a:prstClr val="black"/>
                </a:solidFill>
                <a:latin typeface="微软雅黑" panose="020B0503020204020204" pitchFamily="34" charset="-122"/>
                <a:ea typeface="微软雅黑" panose="020B0503020204020204" pitchFamily="34" charset="-122"/>
              </a:rPr>
              <a:t>正处于忙碌状态，线程便转为等待状态，并对</a:t>
            </a:r>
            <a:r>
              <a:rPr kumimoji="1" lang="en-US" altLang="zh-CN" sz="2000" b="1" dirty="0">
                <a:solidFill>
                  <a:prstClr val="black"/>
                </a:solidFill>
                <a:latin typeface="微软雅黑" panose="020B0503020204020204" pitchFamily="34" charset="-122"/>
                <a:ea typeface="微软雅黑" panose="020B0503020204020204" pitchFamily="34" charset="-122"/>
              </a:rPr>
              <a:t>mutex</a:t>
            </a:r>
            <a:r>
              <a:rPr kumimoji="1" lang="zh-CN" altLang="en-US" sz="2000" b="1" dirty="0">
                <a:solidFill>
                  <a:prstClr val="black"/>
                </a:solidFill>
                <a:latin typeface="微软雅黑" panose="020B0503020204020204" pitchFamily="34" charset="-122"/>
                <a:ea typeface="微软雅黑" panose="020B0503020204020204" pitchFamily="34" charset="-122"/>
              </a:rPr>
              <a:t>执行开锁操作后，等待该资源被释放；</a:t>
            </a:r>
            <a:endParaRPr kumimoji="1" lang="en-US" altLang="zh-CN" sz="2400" b="1" dirty="0">
              <a:solidFill>
                <a:prstClr val="black"/>
              </a:solidFill>
              <a:latin typeface="微软雅黑" panose="020B0503020204020204" pitchFamily="34" charset="-122"/>
              <a:ea typeface="微软雅黑" panose="020B0503020204020204" pitchFamily="34" charset="-122"/>
            </a:endParaRPr>
          </a:p>
          <a:p>
            <a:pPr algn="just">
              <a:lnSpc>
                <a:spcPts val="3000"/>
              </a:lnSpc>
              <a:spcBef>
                <a:spcPct val="0"/>
              </a:spcBef>
              <a:buClrTx/>
              <a:buSzTx/>
              <a:buNone/>
              <a:defRPr/>
            </a:pPr>
            <a:r>
              <a:rPr kumimoji="1" lang="en-US" altLang="zh-CN" sz="2400" b="1" dirty="0">
                <a:solidFill>
                  <a:srgbClr val="FF0000"/>
                </a:solidFill>
                <a:latin typeface="微软雅黑" panose="020B0503020204020204" pitchFamily="34" charset="-122"/>
                <a:ea typeface="微软雅黑" panose="020B0503020204020204" pitchFamily="34" charset="-122"/>
              </a:rPr>
              <a:t>       mark resource as busy;</a:t>
            </a:r>
            <a:endParaRPr kumimoji="1" lang="en-US" altLang="zh-CN" sz="2400" b="1" dirty="0">
              <a:solidFill>
                <a:prstClr val="black"/>
              </a:solidFill>
              <a:latin typeface="微软雅黑" panose="020B0503020204020204" pitchFamily="34" charset="-122"/>
              <a:ea typeface="微软雅黑" panose="020B0503020204020204" pitchFamily="34" charset="-122"/>
            </a:endParaRPr>
          </a:p>
          <a:p>
            <a:pPr marL="2278063" indent="-276225" algn="just">
              <a:lnSpc>
                <a:spcPts val="3000"/>
              </a:lnSpc>
              <a:spcBef>
                <a:spcPct val="0"/>
              </a:spcBef>
              <a:buClrTx/>
              <a:buSzTx/>
              <a:buNone/>
              <a:defRPr/>
            </a:pPr>
            <a:r>
              <a:rPr kumimoji="1" lang="en-US" altLang="zh-CN" sz="2000" b="1" dirty="0">
                <a:solidFill>
                  <a:prstClr val="black"/>
                </a:solidFill>
                <a:latin typeface="微软雅黑" panose="020B0503020204020204" pitchFamily="34" charset="-122"/>
                <a:ea typeface="微软雅黑" panose="020B0503020204020204" pitchFamily="34" charset="-122"/>
              </a:rPr>
              <a:t>//</a:t>
            </a:r>
            <a:r>
              <a:rPr kumimoji="1" lang="zh-CN" altLang="en-US" sz="2000" b="1" dirty="0">
                <a:solidFill>
                  <a:prstClr val="black"/>
                </a:solidFill>
                <a:latin typeface="微软雅黑" panose="020B0503020204020204" pitchFamily="34" charset="-122"/>
                <a:ea typeface="微软雅黑" panose="020B0503020204020204" pitchFamily="34" charset="-122"/>
              </a:rPr>
              <a:t>第三步：若资源处于空闲状态，表明线程可以使用该资源，于是将该资源设置为忙碌状态，再对</a:t>
            </a:r>
            <a:r>
              <a:rPr kumimoji="1" lang="en-US" altLang="zh-CN" sz="2000" b="1" dirty="0">
                <a:solidFill>
                  <a:prstClr val="black"/>
                </a:solidFill>
                <a:latin typeface="微软雅黑" panose="020B0503020204020204" pitchFamily="34" charset="-122"/>
                <a:ea typeface="微软雅黑" panose="020B0503020204020204" pitchFamily="34" charset="-122"/>
              </a:rPr>
              <a:t>mutex</a:t>
            </a:r>
            <a:r>
              <a:rPr kumimoji="1" lang="zh-CN" altLang="en-US" sz="2000" b="1" dirty="0">
                <a:solidFill>
                  <a:prstClr val="black"/>
                </a:solidFill>
                <a:latin typeface="微软雅黑" panose="020B0503020204020204" pitchFamily="34" charset="-122"/>
                <a:ea typeface="微软雅黑" panose="020B0503020204020204" pitchFamily="34" charset="-122"/>
              </a:rPr>
              <a:t>执行开锁操作。</a:t>
            </a:r>
          </a:p>
          <a:p>
            <a:pPr algn="just">
              <a:lnSpc>
                <a:spcPts val="3000"/>
              </a:lnSpc>
              <a:spcBef>
                <a:spcPct val="0"/>
              </a:spcBef>
              <a:buClrTx/>
              <a:buSzTx/>
              <a:buNone/>
              <a:defRPr/>
            </a:pPr>
            <a:r>
              <a:rPr kumimoji="1" lang="en-US" altLang="zh-CN" sz="2400" b="1" dirty="0">
                <a:solidFill>
                  <a:prstClr val="black"/>
                </a:solidFill>
                <a:latin typeface="微软雅黑" panose="020B0503020204020204" pitchFamily="34" charset="-122"/>
                <a:ea typeface="微软雅黑" panose="020B0503020204020204" pitchFamily="34" charset="-122"/>
              </a:rPr>
              <a:t> </a:t>
            </a:r>
            <a:r>
              <a:rPr kumimoji="1" lang="en-US" altLang="zh-CN" sz="2400" b="1" dirty="0">
                <a:solidFill>
                  <a:srgbClr val="FF0000"/>
                </a:solidFill>
                <a:latin typeface="微软雅黑" panose="020B0503020204020204" pitchFamily="34" charset="-122"/>
                <a:ea typeface="微软雅黑" panose="020B0503020204020204" pitchFamily="34" charset="-122"/>
              </a:rPr>
              <a:t>unlock mutex; </a:t>
            </a:r>
          </a:p>
        </p:txBody>
      </p:sp>
      <p:sp>
        <p:nvSpPr>
          <p:cNvPr id="6" name="Rectangle 2">
            <a:extLst>
              <a:ext uri="{FF2B5EF4-FFF2-40B4-BE49-F238E27FC236}">
                <a16:creationId xmlns:a16="http://schemas.microsoft.com/office/drawing/2014/main" id="{91453947-1E52-FD40-B2AE-565DC5A23D7C}"/>
              </a:ext>
            </a:extLst>
          </p:cNvPr>
          <p:cNvSpPr txBox="1">
            <a:spLocks noRot="1" noChangeArrowheads="1"/>
          </p:cNvSpPr>
          <p:nvPr/>
        </p:nvSpPr>
        <p:spPr>
          <a:xfrm>
            <a:off x="7511627" y="460641"/>
            <a:ext cx="4472622" cy="458118"/>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2.7.5</a:t>
            </a:r>
            <a:r>
              <a:rPr lang="zh-CN" altLang="en-US" sz="2800" dirty="0">
                <a:latin typeface="+mj-ea"/>
                <a:ea typeface="+mj-ea"/>
              </a:rPr>
              <a:t> 线程间的同步和通信</a:t>
            </a:r>
          </a:p>
        </p:txBody>
      </p:sp>
      <p:sp>
        <p:nvSpPr>
          <p:cNvPr id="7"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4267877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A22CD05B-0C43-41BD-A7FF-D38B09045A74}"/>
              </a:ext>
            </a:extLst>
          </p:cNvPr>
          <p:cNvSpPr>
            <a:spLocks noGrp="1" noRot="1" noChangeArrowheads="1"/>
          </p:cNvSpPr>
          <p:nvPr>
            <p:ph type="title"/>
          </p:nvPr>
        </p:nvSpPr>
        <p:spPr>
          <a:xfrm>
            <a:off x="1585665" y="1234472"/>
            <a:ext cx="4862548" cy="549275"/>
          </a:xfrm>
        </p:spPr>
        <p:txBody>
          <a:bodyPr/>
          <a:lstStyle/>
          <a:p>
            <a:pPr algn="l"/>
            <a:r>
              <a:rPr kumimoji="1" lang="zh-CN" altLang="en-US" dirty="0">
                <a:latin typeface="Times New Roman" panose="02020603050405020304" pitchFamily="18" charset="0"/>
              </a:rPr>
              <a:t>对资源释放操作的描述：</a:t>
            </a:r>
            <a:endParaRPr lang="zh-CN" altLang="en-US" dirty="0"/>
          </a:p>
        </p:txBody>
      </p:sp>
      <p:sp>
        <p:nvSpPr>
          <p:cNvPr id="327683" name="Rectangle 3">
            <a:extLst>
              <a:ext uri="{FF2B5EF4-FFF2-40B4-BE49-F238E27FC236}">
                <a16:creationId xmlns:a16="http://schemas.microsoft.com/office/drawing/2014/main" id="{BABB3BCB-F487-4406-B8E5-0B28F746D795}"/>
              </a:ext>
            </a:extLst>
          </p:cNvPr>
          <p:cNvSpPr>
            <a:spLocks noGrp="1" noRot="1" noChangeArrowheads="1"/>
          </p:cNvSpPr>
          <p:nvPr>
            <p:ph type="body" idx="1"/>
          </p:nvPr>
        </p:nvSpPr>
        <p:spPr>
          <a:xfrm>
            <a:off x="2236178" y="1967345"/>
            <a:ext cx="8077986" cy="4501864"/>
          </a:xfrm>
        </p:spPr>
        <p:txBody>
          <a:bodyPr/>
          <a:lstStyle/>
          <a:p>
            <a:pPr marL="1314450" lvl="2" indent="-514350">
              <a:buNone/>
            </a:pPr>
            <a:r>
              <a:rPr lang="en-US" altLang="zh-CN" sz="2800" dirty="0">
                <a:solidFill>
                  <a:srgbClr val="FF0000"/>
                </a:solidFill>
                <a:latin typeface="Microsoft YaHei" panose="020B0503020204020204" pitchFamily="34" charset="-122"/>
                <a:ea typeface="Microsoft YaHei" panose="020B0503020204020204" pitchFamily="34" charset="-122"/>
              </a:rPr>
              <a:t>lock mutex;</a:t>
            </a:r>
          </a:p>
          <a:p>
            <a:pPr marL="1314450" lvl="2" indent="-514350">
              <a:buNone/>
            </a:pPr>
            <a:r>
              <a:rPr lang="zh-CN" altLang="en-US" sz="2800" dirty="0">
                <a:solidFill>
                  <a:srgbClr val="FF0000"/>
                </a:solidFill>
                <a:latin typeface="Microsoft YaHei" panose="020B0503020204020204" pitchFamily="34" charset="-122"/>
                <a:ea typeface="Microsoft YaHei" panose="020B0503020204020204" pitchFamily="34" charset="-122"/>
              </a:rPr>
              <a:t> </a:t>
            </a:r>
            <a:r>
              <a:rPr lang="zh-CN" altLang="en-US" sz="2800" dirty="0" smtClean="0">
                <a:solidFill>
                  <a:srgbClr val="FF0000"/>
                </a:solidFill>
                <a:latin typeface="Microsoft YaHei" panose="020B0503020204020204" pitchFamily="34" charset="-122"/>
                <a:ea typeface="Microsoft YaHei" panose="020B0503020204020204" pitchFamily="34" charset="-122"/>
              </a:rPr>
              <a:t>   </a:t>
            </a:r>
            <a:r>
              <a:rPr lang="en-US" altLang="zh-CN" sz="2800" dirty="0">
                <a:solidFill>
                  <a:srgbClr val="FF0000"/>
                </a:solidFill>
                <a:latin typeface="Microsoft YaHei" panose="020B0503020204020204" pitchFamily="34" charset="-122"/>
                <a:ea typeface="Microsoft YaHei" panose="020B0503020204020204" pitchFamily="34" charset="-122"/>
              </a:rPr>
              <a:t>mark resource as free</a:t>
            </a:r>
            <a:r>
              <a:rPr lang="zh-CN" altLang="en-US" sz="2800" dirty="0">
                <a:solidFill>
                  <a:srgbClr val="FF0000"/>
                </a:solidFill>
                <a:latin typeface="Microsoft YaHei" panose="020B0503020204020204" pitchFamily="34" charset="-122"/>
                <a:ea typeface="Microsoft YaHei" panose="020B0503020204020204" pitchFamily="34" charset="-122"/>
              </a:rPr>
              <a:t>；</a:t>
            </a:r>
          </a:p>
          <a:p>
            <a:pPr marL="1314450" lvl="2" indent="-514350">
              <a:buNone/>
            </a:pPr>
            <a:r>
              <a:rPr lang="en-US" altLang="zh-CN" sz="2800" dirty="0">
                <a:solidFill>
                  <a:srgbClr val="FF0000"/>
                </a:solidFill>
                <a:latin typeface="Microsoft YaHei" panose="020B0503020204020204" pitchFamily="34" charset="-122"/>
                <a:ea typeface="Microsoft YaHei" panose="020B0503020204020204" pitchFamily="34" charset="-122"/>
              </a:rPr>
              <a:t>unlock mutex</a:t>
            </a:r>
            <a:r>
              <a:rPr lang="zh-CN" altLang="en-US" sz="2800" dirty="0">
                <a:solidFill>
                  <a:srgbClr val="FF0000"/>
                </a:solidFill>
                <a:latin typeface="Microsoft YaHei" panose="020B0503020204020204" pitchFamily="34" charset="-122"/>
                <a:ea typeface="Microsoft YaHei" panose="020B0503020204020204" pitchFamily="34" charset="-122"/>
              </a:rPr>
              <a:t>；</a:t>
            </a:r>
          </a:p>
          <a:p>
            <a:pPr marL="1314450" lvl="2" indent="-514350">
              <a:buNone/>
            </a:pPr>
            <a:r>
              <a:rPr lang="zh-CN" altLang="en-US" sz="2800" dirty="0" smtClean="0">
                <a:solidFill>
                  <a:srgbClr val="FF0000"/>
                </a:solidFill>
                <a:latin typeface="Microsoft YaHei" panose="020B0503020204020204" pitchFamily="34" charset="-122"/>
                <a:ea typeface="Microsoft YaHei" panose="020B0503020204020204" pitchFamily="34" charset="-122"/>
              </a:rPr>
              <a:t>    </a:t>
            </a:r>
            <a:r>
              <a:rPr lang="en-US" altLang="zh-CN" sz="2800" dirty="0">
                <a:solidFill>
                  <a:srgbClr val="FF0000"/>
                </a:solidFill>
                <a:latin typeface="Microsoft YaHei" panose="020B0503020204020204" pitchFamily="34" charset="-122"/>
                <a:ea typeface="Microsoft YaHei" panose="020B0503020204020204" pitchFamily="34" charset="-122"/>
              </a:rPr>
              <a:t>wakeup(condition variable)</a:t>
            </a:r>
            <a:r>
              <a:rPr lang="zh-CN" altLang="en-US" sz="2800" dirty="0">
                <a:solidFill>
                  <a:srgbClr val="FF0000"/>
                </a:solidFill>
                <a:latin typeface="Microsoft YaHei" panose="020B0503020204020204" pitchFamily="34" charset="-122"/>
                <a:ea typeface="Microsoft YaHei" panose="020B0503020204020204" pitchFamily="34" charset="-122"/>
              </a:rPr>
              <a:t>；</a:t>
            </a:r>
            <a:endParaRPr lang="en-US" altLang="zh-CN" sz="2800" dirty="0">
              <a:solidFill>
                <a:srgbClr val="FF0000"/>
              </a:solidFill>
              <a:latin typeface="Microsoft YaHei" panose="020B0503020204020204" pitchFamily="34" charset="-122"/>
              <a:ea typeface="Microsoft YaHei" panose="020B0503020204020204" pitchFamily="34" charset="-122"/>
            </a:endParaRPr>
          </a:p>
          <a:p>
            <a:pPr marL="1314450" lvl="2" indent="-514350">
              <a:buNone/>
            </a:pPr>
            <a:endParaRPr lang="en-US" altLang="zh-CN" sz="2800" dirty="0">
              <a:latin typeface="Microsoft YaHei" panose="020B0503020204020204" pitchFamily="34" charset="-122"/>
              <a:ea typeface="Microsoft YaHei" panose="020B0503020204020204" pitchFamily="34" charset="-122"/>
            </a:endParaRPr>
          </a:p>
          <a:p>
            <a:pPr>
              <a:buFont typeface="Wingdings 2" panose="05020102010507070707" pitchFamily="18" charset="2"/>
              <a:buNone/>
            </a:pPr>
            <a:r>
              <a:rPr lang="en-US" altLang="zh-CN" dirty="0">
                <a:latin typeface="Microsoft YaHei" panose="020B0503020204020204" pitchFamily="34" charset="-122"/>
                <a:ea typeface="Microsoft YaHei" panose="020B0503020204020204" pitchFamily="34" charset="-122"/>
              </a:rPr>
              <a:t>    //</a:t>
            </a:r>
            <a:r>
              <a:rPr lang="zh-CN" altLang="en-US" dirty="0">
                <a:latin typeface="Microsoft YaHei" panose="020B0503020204020204" pitchFamily="34" charset="-122"/>
                <a:ea typeface="Microsoft YaHei" panose="020B0503020204020204" pitchFamily="34" charset="-122"/>
              </a:rPr>
              <a:t>原来占有资源</a:t>
            </a:r>
            <a:r>
              <a:rPr lang="en-US" altLang="zh-CN" dirty="0">
                <a:latin typeface="Microsoft YaHei" panose="020B0503020204020204" pitchFamily="34" charset="-122"/>
                <a:ea typeface="Microsoft YaHei" panose="020B0503020204020204" pitchFamily="34" charset="-122"/>
              </a:rPr>
              <a:t>R </a:t>
            </a:r>
            <a:r>
              <a:rPr lang="zh-CN" altLang="en-US" dirty="0">
                <a:latin typeface="Microsoft YaHei" panose="020B0503020204020204" pitchFamily="34" charset="-122"/>
                <a:ea typeface="Microsoft YaHei" panose="020B0503020204020204" pitchFamily="34" charset="-122"/>
              </a:rPr>
              <a:t>的线程在使用完该资源后，便按照上述描述释放该资源，其中的</a:t>
            </a:r>
            <a:r>
              <a:rPr lang="en-US" altLang="zh-CN" dirty="0">
                <a:solidFill>
                  <a:schemeClr val="folHlink"/>
                </a:solidFill>
                <a:latin typeface="Microsoft YaHei" panose="020B0503020204020204" pitchFamily="34" charset="-122"/>
                <a:ea typeface="Microsoft YaHei" panose="020B0503020204020204" pitchFamily="34" charset="-122"/>
              </a:rPr>
              <a:t>wakeup()</a:t>
            </a:r>
            <a:r>
              <a:rPr lang="zh-CN" altLang="en-US" dirty="0">
                <a:solidFill>
                  <a:schemeClr val="folHlink"/>
                </a:solidFill>
                <a:latin typeface="Microsoft YaHei" panose="020B0503020204020204" pitchFamily="34" charset="-122"/>
                <a:ea typeface="Microsoft YaHei" panose="020B0503020204020204" pitchFamily="34" charset="-122"/>
              </a:rPr>
              <a:t>表示去唤醒在指定条件变量上等待的一个或多个线程</a:t>
            </a:r>
            <a:r>
              <a:rPr lang="zh-CN" altLang="en-US" dirty="0">
                <a:latin typeface="Microsoft YaHei" panose="020B0503020204020204" pitchFamily="34" charset="-122"/>
                <a:ea typeface="Microsoft YaHei" panose="020B0503020204020204" pitchFamily="34" charset="-122"/>
              </a:rPr>
              <a:t>。</a:t>
            </a:r>
          </a:p>
          <a:p>
            <a:endParaRPr lang="zh-CN" altLang="en-US" sz="2800" dirty="0">
              <a:latin typeface="Microsoft YaHei" panose="020B0503020204020204" pitchFamily="34" charset="-122"/>
              <a:ea typeface="Microsoft YaHei" panose="020B0503020204020204" pitchFamily="34" charset="-122"/>
            </a:endParaRPr>
          </a:p>
        </p:txBody>
      </p:sp>
      <p:sp>
        <p:nvSpPr>
          <p:cNvPr id="5" name="Rectangle 2">
            <a:extLst>
              <a:ext uri="{FF2B5EF4-FFF2-40B4-BE49-F238E27FC236}">
                <a16:creationId xmlns:a16="http://schemas.microsoft.com/office/drawing/2014/main" id="{91453947-1E52-FD40-B2AE-565DC5A23D7C}"/>
              </a:ext>
            </a:extLst>
          </p:cNvPr>
          <p:cNvSpPr txBox="1">
            <a:spLocks noRot="1" noChangeArrowheads="1"/>
          </p:cNvSpPr>
          <p:nvPr/>
        </p:nvSpPr>
        <p:spPr>
          <a:xfrm>
            <a:off x="7511627" y="460641"/>
            <a:ext cx="4472622" cy="458118"/>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2.7.5</a:t>
            </a:r>
            <a:r>
              <a:rPr lang="zh-CN" altLang="en-US" sz="2800" dirty="0">
                <a:latin typeface="+mj-ea"/>
                <a:ea typeface="+mj-ea"/>
              </a:rPr>
              <a:t> 线程间的同步和通信</a:t>
            </a:r>
          </a:p>
        </p:txBody>
      </p:sp>
      <p:sp>
        <p:nvSpPr>
          <p:cNvPr id="6"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621849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7D784DF-9BDE-4FAA-AC28-B38437D09F3E}"/>
              </a:ext>
            </a:extLst>
          </p:cNvPr>
          <p:cNvSpPr>
            <a:spLocks noGrp="1"/>
          </p:cNvSpPr>
          <p:nvPr>
            <p:ph idx="1"/>
          </p:nvPr>
        </p:nvSpPr>
        <p:spPr>
          <a:xfrm>
            <a:off x="731520" y="1311567"/>
            <a:ext cx="10988699" cy="5157643"/>
          </a:xfrm>
        </p:spPr>
        <p:txBody>
          <a:bodyPr/>
          <a:lstStyle/>
          <a:p>
            <a:pPr marL="0" indent="0">
              <a:buNone/>
            </a:pPr>
            <a:r>
              <a:rPr kumimoji="1" lang="en-US" altLang="zh-CN" dirty="0">
                <a:solidFill>
                  <a:srgbClr val="FF0000"/>
                </a:solidFill>
                <a:latin typeface="Microsoft YaHei" panose="020B0503020204020204" pitchFamily="34" charset="-122"/>
                <a:ea typeface="Microsoft YaHei" panose="020B0503020204020204" pitchFamily="34" charset="-122"/>
              </a:rPr>
              <a:t>3. </a:t>
            </a:r>
            <a:r>
              <a:rPr kumimoji="1" lang="zh-CN" altLang="en-US" dirty="0">
                <a:solidFill>
                  <a:srgbClr val="FF0000"/>
                </a:solidFill>
                <a:latin typeface="Microsoft YaHei" panose="020B0503020204020204" pitchFamily="34" charset="-122"/>
                <a:ea typeface="Microsoft YaHei" panose="020B0503020204020204" pitchFamily="34" charset="-122"/>
              </a:rPr>
              <a:t>信号量机制</a:t>
            </a:r>
            <a:endParaRPr kumimoji="1" lang="en-US" altLang="zh-CN" dirty="0">
              <a:solidFill>
                <a:srgbClr val="FF0000"/>
              </a:solidFill>
              <a:latin typeface="Microsoft YaHei" panose="020B0503020204020204" pitchFamily="34" charset="-122"/>
              <a:ea typeface="Microsoft YaHei" panose="020B0503020204020204" pitchFamily="34" charset="-122"/>
            </a:endParaRPr>
          </a:p>
          <a:p>
            <a:pPr algn="just">
              <a:lnSpc>
                <a:spcPct val="120000"/>
              </a:lnSpc>
              <a:spcBef>
                <a:spcPct val="50000"/>
              </a:spcBef>
              <a:buClrTx/>
              <a:buSzTx/>
              <a:buNone/>
            </a:pP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(1) </a:t>
            </a:r>
            <a:r>
              <a:rPr kumimoji="1" lang="zh-CN" altLang="en-US" dirty="0">
                <a:latin typeface="Microsoft YaHei" panose="020B0503020204020204" pitchFamily="34" charset="-122"/>
                <a:ea typeface="Microsoft YaHei" panose="020B0503020204020204" pitchFamily="34" charset="-122"/>
              </a:rPr>
              <a:t>私用信号量</a:t>
            </a:r>
            <a:r>
              <a:rPr kumimoji="1" lang="en-US" altLang="zh-CN" dirty="0">
                <a:latin typeface="Microsoft YaHei" panose="020B0503020204020204" pitchFamily="34" charset="-122"/>
                <a:ea typeface="Microsoft YaHei" panose="020B0503020204020204" pitchFamily="34" charset="-122"/>
              </a:rPr>
              <a:t>(private </a:t>
            </a:r>
            <a:r>
              <a:rPr kumimoji="1" lang="en-US" altLang="zh-CN" dirty="0" err="1">
                <a:latin typeface="Microsoft YaHei" panose="020B0503020204020204" pitchFamily="34" charset="-122"/>
                <a:ea typeface="Microsoft YaHei" panose="020B0503020204020204" pitchFamily="34" charset="-122"/>
              </a:rPr>
              <a:t>samephore</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 </a:t>
            </a:r>
          </a:p>
          <a:p>
            <a:pPr algn="just">
              <a:lnSpc>
                <a:spcPct val="120000"/>
              </a:lnSpc>
              <a:spcBef>
                <a:spcPct val="50000"/>
              </a:spcBef>
              <a:buClrTx/>
              <a:buSzTx/>
              <a:buNone/>
            </a:pPr>
            <a:r>
              <a:rPr kumimoji="1" lang="zh-CN" altLang="en-US" dirty="0">
                <a:latin typeface="Microsoft YaHei" panose="020B0503020204020204" pitchFamily="34" charset="-122"/>
                <a:ea typeface="Microsoft YaHei" panose="020B0503020204020204" pitchFamily="34" charset="-122"/>
              </a:rPr>
              <a:t>        当某线程需利用信号量来实现</a:t>
            </a:r>
            <a:r>
              <a:rPr kumimoji="1" lang="zh-CN" altLang="en-US" dirty="0">
                <a:solidFill>
                  <a:srgbClr val="FF0000"/>
                </a:solidFill>
                <a:latin typeface="Microsoft YaHei" panose="020B0503020204020204" pitchFamily="34" charset="-122"/>
                <a:ea typeface="Microsoft YaHei" panose="020B0503020204020204" pitchFamily="34" charset="-122"/>
              </a:rPr>
              <a:t>同一进程中各线程之间的同步</a:t>
            </a:r>
            <a:r>
              <a:rPr kumimoji="1" lang="zh-CN" altLang="en-US" dirty="0">
                <a:latin typeface="Microsoft YaHei" panose="020B0503020204020204" pitchFamily="34" charset="-122"/>
                <a:ea typeface="Microsoft YaHei" panose="020B0503020204020204" pitchFamily="34" charset="-122"/>
              </a:rPr>
              <a:t>时，可调用创建信号量的命令来创建一私用信号量，其数据结构存放在应用程序的地址空间中。</a:t>
            </a:r>
          </a:p>
          <a:p>
            <a:pPr algn="just">
              <a:lnSpc>
                <a:spcPct val="120000"/>
              </a:lnSpc>
              <a:spcBef>
                <a:spcPct val="50000"/>
              </a:spcBef>
              <a:buClrTx/>
              <a:buSzTx/>
              <a:buNone/>
            </a:pPr>
            <a:r>
              <a:rPr kumimoji="1" lang="zh-CN" altLang="en-US" dirty="0">
                <a:latin typeface="Microsoft YaHei" panose="020B0503020204020204" pitchFamily="34" charset="-122"/>
                <a:ea typeface="Microsoft YaHei" panose="020B0503020204020204" pitchFamily="34" charset="-122"/>
              </a:rPr>
              <a:t>        </a:t>
            </a:r>
            <a:r>
              <a:rPr kumimoji="1" lang="zh-CN" altLang="en-US" dirty="0">
                <a:solidFill>
                  <a:srgbClr val="FF0000"/>
                </a:solidFill>
                <a:latin typeface="Microsoft YaHei" panose="020B0503020204020204" pitchFamily="34" charset="-122"/>
                <a:ea typeface="Microsoft YaHei" panose="020B0503020204020204" pitchFamily="34" charset="-122"/>
              </a:rPr>
              <a:t>私用信号量属于特定的进程所有</a:t>
            </a:r>
            <a:r>
              <a:rPr kumimoji="1" lang="zh-CN" altLang="en-US" dirty="0">
                <a:latin typeface="Microsoft YaHei" panose="020B0503020204020204" pitchFamily="34" charset="-122"/>
                <a:ea typeface="Microsoft YaHei" panose="020B0503020204020204" pitchFamily="34" charset="-122"/>
              </a:rPr>
              <a:t>，</a:t>
            </a:r>
            <a:r>
              <a:rPr kumimoji="1" lang="en-US" altLang="zh-CN" dirty="0">
                <a:latin typeface="Microsoft YaHei" panose="020B0503020204020204" pitchFamily="34" charset="-122"/>
                <a:ea typeface="Microsoft YaHei" panose="020B0503020204020204" pitchFamily="34" charset="-122"/>
              </a:rPr>
              <a:t>OS</a:t>
            </a:r>
            <a:r>
              <a:rPr kumimoji="1" lang="zh-CN" altLang="en-US" dirty="0">
                <a:latin typeface="Microsoft YaHei" panose="020B0503020204020204" pitchFamily="34" charset="-122"/>
                <a:ea typeface="Microsoft YaHei" panose="020B0503020204020204" pitchFamily="34" charset="-122"/>
              </a:rPr>
              <a:t>并不知道私用信号量的存在，因此，一旦发生私用信号量的占用者异常结束或正常结束，但并未释放该信号量所占有空间的情况时，系统将无法使它恢复为</a:t>
            </a:r>
            <a:r>
              <a:rPr kumimoji="1" lang="en-US" altLang="zh-CN" dirty="0">
                <a:latin typeface="Microsoft YaHei" panose="020B0503020204020204" pitchFamily="34" charset="-122"/>
                <a:ea typeface="Microsoft YaHei" panose="020B0503020204020204" pitchFamily="34" charset="-122"/>
              </a:rPr>
              <a:t>0(</a:t>
            </a:r>
            <a:r>
              <a:rPr kumimoji="1" lang="zh-CN" altLang="en-US" dirty="0">
                <a:latin typeface="Microsoft YaHei" panose="020B0503020204020204" pitchFamily="34" charset="-122"/>
                <a:ea typeface="Microsoft YaHei" panose="020B0503020204020204" pitchFamily="34" charset="-122"/>
              </a:rPr>
              <a:t>空</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，也不能将它传送给下一个请求它的线程。</a:t>
            </a:r>
            <a:r>
              <a:rPr kumimoji="1" lang="zh-CN" altLang="en-US" dirty="0">
                <a:solidFill>
                  <a:srgbClr val="FF0000"/>
                </a:solidFill>
                <a:latin typeface="Microsoft YaHei" panose="020B0503020204020204" pitchFamily="34" charset="-122"/>
                <a:ea typeface="Microsoft YaHei" panose="020B0503020204020204" pitchFamily="34" charset="-122"/>
              </a:rPr>
              <a:t> </a:t>
            </a:r>
          </a:p>
          <a:p>
            <a:pPr marL="0" indent="0">
              <a:buNone/>
            </a:pPr>
            <a:endParaRPr lang="zh-CN" altLang="en-US" dirty="0">
              <a:latin typeface="Microsoft YaHei" panose="020B0503020204020204" pitchFamily="34" charset="-122"/>
              <a:ea typeface="Microsoft YaHei" panose="020B0503020204020204" pitchFamily="34" charset="-122"/>
            </a:endParaRPr>
          </a:p>
        </p:txBody>
      </p:sp>
      <p:sp>
        <p:nvSpPr>
          <p:cNvPr id="3" name="标题 2"/>
          <p:cNvSpPr>
            <a:spLocks noGrp="1"/>
          </p:cNvSpPr>
          <p:nvPr>
            <p:ph type="title"/>
          </p:nvPr>
        </p:nvSpPr>
        <p:spPr/>
        <p:txBody>
          <a:bodyPr/>
          <a:lstStyle/>
          <a:p>
            <a:endParaRPr lang="zh-CN" altLang="en-US"/>
          </a:p>
        </p:txBody>
      </p:sp>
      <p:sp>
        <p:nvSpPr>
          <p:cNvPr id="5" name="Rectangle 2">
            <a:extLst>
              <a:ext uri="{FF2B5EF4-FFF2-40B4-BE49-F238E27FC236}">
                <a16:creationId xmlns:a16="http://schemas.microsoft.com/office/drawing/2014/main" id="{91453947-1E52-FD40-B2AE-565DC5A23D7C}"/>
              </a:ext>
            </a:extLst>
          </p:cNvPr>
          <p:cNvSpPr txBox="1">
            <a:spLocks noRot="1" noChangeArrowheads="1"/>
          </p:cNvSpPr>
          <p:nvPr/>
        </p:nvSpPr>
        <p:spPr>
          <a:xfrm>
            <a:off x="7511627" y="460641"/>
            <a:ext cx="4472622" cy="458118"/>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2.7.5</a:t>
            </a:r>
            <a:r>
              <a:rPr lang="zh-CN" altLang="en-US" sz="2800" dirty="0">
                <a:latin typeface="+mj-ea"/>
                <a:ea typeface="+mj-ea"/>
              </a:rPr>
              <a:t> 线程间的同步和通信</a:t>
            </a:r>
          </a:p>
        </p:txBody>
      </p:sp>
      <p:sp>
        <p:nvSpPr>
          <p:cNvPr id="7"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2091829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015DEB-853D-4D05-962B-624144CF043D}"/>
              </a:ext>
            </a:extLst>
          </p:cNvPr>
          <p:cNvSpPr>
            <a:spLocks noGrp="1"/>
          </p:cNvSpPr>
          <p:nvPr>
            <p:ph idx="1"/>
          </p:nvPr>
        </p:nvSpPr>
        <p:spPr/>
        <p:txBody>
          <a:bodyPr/>
          <a:lstStyle/>
          <a:p>
            <a:pPr algn="just">
              <a:lnSpc>
                <a:spcPct val="140000"/>
              </a:lnSpc>
              <a:spcBef>
                <a:spcPct val="50000"/>
              </a:spcBef>
              <a:buClrTx/>
              <a:buSzTx/>
              <a:buNone/>
            </a:pP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(2) </a:t>
            </a:r>
            <a:r>
              <a:rPr kumimoji="1" lang="zh-CN" altLang="en-US" dirty="0">
                <a:latin typeface="Microsoft YaHei" panose="020B0503020204020204" pitchFamily="34" charset="-122"/>
                <a:ea typeface="Microsoft YaHei" panose="020B0503020204020204" pitchFamily="34" charset="-122"/>
              </a:rPr>
              <a:t>公用信号量</a:t>
            </a:r>
            <a:r>
              <a:rPr kumimoji="1" lang="en-US" altLang="zh-CN" dirty="0">
                <a:latin typeface="Microsoft YaHei" panose="020B0503020204020204" pitchFamily="34" charset="-122"/>
                <a:ea typeface="Microsoft YaHei" panose="020B0503020204020204" pitchFamily="34" charset="-122"/>
              </a:rPr>
              <a:t>(public </a:t>
            </a:r>
            <a:r>
              <a:rPr kumimoji="1" lang="en-US" altLang="zh-CN" dirty="0" err="1">
                <a:latin typeface="Microsoft YaHei" panose="020B0503020204020204" pitchFamily="34" charset="-122"/>
                <a:ea typeface="Microsoft YaHei" panose="020B0503020204020204" pitchFamily="34" charset="-122"/>
              </a:rPr>
              <a:t>semaphort</a:t>
            </a:r>
            <a:r>
              <a:rPr kumimoji="1" lang="en-US" altLang="zh-CN" dirty="0">
                <a:latin typeface="Microsoft YaHei" panose="020B0503020204020204" pitchFamily="34" charset="-122"/>
                <a:ea typeface="Microsoft YaHei" panose="020B0503020204020204" pitchFamily="34" charset="-122"/>
              </a:rPr>
              <a:t>)</a:t>
            </a:r>
            <a:r>
              <a:rPr kumimoji="1" lang="zh-CN" altLang="en-US" dirty="0">
                <a:latin typeface="Microsoft YaHei" panose="020B0503020204020204" pitchFamily="34" charset="-122"/>
                <a:ea typeface="Microsoft YaHei" panose="020B0503020204020204" pitchFamily="34" charset="-122"/>
              </a:rPr>
              <a:t>。 </a:t>
            </a:r>
          </a:p>
          <a:p>
            <a:pPr algn="just">
              <a:lnSpc>
                <a:spcPct val="140000"/>
              </a:lnSpc>
              <a:spcBef>
                <a:spcPct val="0"/>
              </a:spcBef>
              <a:buClrTx/>
              <a:buSzTx/>
              <a:buNone/>
            </a:pPr>
            <a:r>
              <a:rPr kumimoji="1" lang="zh-CN" altLang="en-US" dirty="0">
                <a:latin typeface="Microsoft YaHei" panose="020B0503020204020204" pitchFamily="34" charset="-122"/>
                <a:ea typeface="Microsoft YaHei" panose="020B0503020204020204" pitchFamily="34" charset="-122"/>
              </a:rPr>
              <a:t>        公用信号量是为实现</a:t>
            </a:r>
            <a:r>
              <a:rPr kumimoji="1" lang="zh-CN" altLang="en-US" dirty="0">
                <a:solidFill>
                  <a:srgbClr val="FF0000"/>
                </a:solidFill>
                <a:latin typeface="Microsoft YaHei" panose="020B0503020204020204" pitchFamily="34" charset="-122"/>
                <a:ea typeface="Microsoft YaHei" panose="020B0503020204020204" pitchFamily="34" charset="-122"/>
              </a:rPr>
              <a:t>不同进程间或不同进程中各线程之间的同步</a:t>
            </a:r>
            <a:r>
              <a:rPr kumimoji="1" lang="zh-CN" altLang="en-US" dirty="0">
                <a:latin typeface="Microsoft YaHei" panose="020B0503020204020204" pitchFamily="34" charset="-122"/>
                <a:ea typeface="Microsoft YaHei" panose="020B0503020204020204" pitchFamily="34" charset="-122"/>
              </a:rPr>
              <a:t>而设置的。</a:t>
            </a:r>
            <a:endParaRPr kumimoji="1" lang="en-US" altLang="zh-CN" dirty="0">
              <a:latin typeface="Microsoft YaHei" panose="020B0503020204020204" pitchFamily="34" charset="-122"/>
              <a:ea typeface="Microsoft YaHei" panose="020B0503020204020204" pitchFamily="34" charset="-122"/>
            </a:endParaRPr>
          </a:p>
          <a:p>
            <a:pPr algn="just">
              <a:lnSpc>
                <a:spcPct val="140000"/>
              </a:lnSpc>
              <a:spcBef>
                <a:spcPct val="0"/>
              </a:spcBef>
              <a:buClrTx/>
              <a:buSzTx/>
            </a:pPr>
            <a:r>
              <a:rPr kumimoji="1" lang="zh-CN" altLang="en-US" sz="2000" b="0" dirty="0">
                <a:latin typeface="Microsoft YaHei" panose="020B0503020204020204" pitchFamily="34" charset="-122"/>
                <a:ea typeface="Microsoft YaHei" panose="020B0503020204020204" pitchFamily="34" charset="-122"/>
              </a:rPr>
              <a:t>有着一个公开的名字供所有的进程使用，故称为公用信号量。</a:t>
            </a:r>
            <a:endParaRPr kumimoji="1" lang="en-US" altLang="zh-CN" sz="2000" b="0" dirty="0">
              <a:latin typeface="Microsoft YaHei" panose="020B0503020204020204" pitchFamily="34" charset="-122"/>
              <a:ea typeface="Microsoft YaHei" panose="020B0503020204020204" pitchFamily="34" charset="-122"/>
            </a:endParaRPr>
          </a:p>
          <a:p>
            <a:pPr algn="just">
              <a:lnSpc>
                <a:spcPct val="140000"/>
              </a:lnSpc>
              <a:spcBef>
                <a:spcPct val="0"/>
              </a:spcBef>
              <a:buClrTx/>
              <a:buSzTx/>
            </a:pPr>
            <a:r>
              <a:rPr kumimoji="1" lang="zh-CN" altLang="en-US" sz="2000" b="0" dirty="0">
                <a:latin typeface="Microsoft YaHei" panose="020B0503020204020204" pitchFamily="34" charset="-122"/>
                <a:ea typeface="Microsoft YaHei" panose="020B0503020204020204" pitchFamily="34" charset="-122"/>
              </a:rPr>
              <a:t>其数据结构是存放在受保护的系统存储区中，由</a:t>
            </a:r>
            <a:r>
              <a:rPr kumimoji="1" lang="en-US" altLang="zh-CN" sz="2000" b="0" dirty="0">
                <a:latin typeface="Microsoft YaHei" panose="020B0503020204020204" pitchFamily="34" charset="-122"/>
                <a:ea typeface="Microsoft YaHei" panose="020B0503020204020204" pitchFamily="34" charset="-122"/>
              </a:rPr>
              <a:t>OS</a:t>
            </a:r>
            <a:r>
              <a:rPr kumimoji="1" lang="zh-CN" altLang="en-US" sz="2000" b="0" dirty="0">
                <a:latin typeface="Microsoft YaHei" panose="020B0503020204020204" pitchFamily="34" charset="-122"/>
                <a:ea typeface="Microsoft YaHei" panose="020B0503020204020204" pitchFamily="34" charset="-122"/>
              </a:rPr>
              <a:t>为它分配空间并进行管理，故也称为系统信号量。</a:t>
            </a:r>
            <a:endParaRPr kumimoji="1" lang="en-US" altLang="zh-CN" sz="2000" b="0" dirty="0">
              <a:latin typeface="Microsoft YaHei" panose="020B0503020204020204" pitchFamily="34" charset="-122"/>
              <a:ea typeface="Microsoft YaHei" panose="020B0503020204020204" pitchFamily="34" charset="-122"/>
            </a:endParaRPr>
          </a:p>
          <a:p>
            <a:pPr algn="just">
              <a:lnSpc>
                <a:spcPct val="140000"/>
              </a:lnSpc>
              <a:spcBef>
                <a:spcPct val="0"/>
              </a:spcBef>
              <a:buClrTx/>
              <a:buSzTx/>
            </a:pPr>
            <a:r>
              <a:rPr kumimoji="1" lang="zh-CN" altLang="en-US" sz="2000" b="0" dirty="0">
                <a:latin typeface="Microsoft YaHei" panose="020B0503020204020204" pitchFamily="34" charset="-122"/>
                <a:ea typeface="Microsoft YaHei" panose="020B0503020204020204" pitchFamily="34" charset="-122"/>
              </a:rPr>
              <a:t>如果信号量的占有者在结束时未释放该公用信号量，则</a:t>
            </a:r>
            <a:r>
              <a:rPr kumimoji="1" lang="en-US" altLang="zh-CN" sz="2000" b="0" dirty="0">
                <a:latin typeface="Microsoft YaHei" panose="020B0503020204020204" pitchFamily="34" charset="-122"/>
                <a:ea typeface="Microsoft YaHei" panose="020B0503020204020204" pitchFamily="34" charset="-122"/>
              </a:rPr>
              <a:t>OS</a:t>
            </a:r>
            <a:r>
              <a:rPr kumimoji="1" lang="zh-CN" altLang="en-US" sz="2000" b="0" dirty="0">
                <a:latin typeface="Microsoft YaHei" panose="020B0503020204020204" pitchFamily="34" charset="-122"/>
                <a:ea typeface="Microsoft YaHei" panose="020B0503020204020204" pitchFamily="34" charset="-122"/>
              </a:rPr>
              <a:t>会自动将该信号量空间回收，并通知下一进程。</a:t>
            </a:r>
            <a:endParaRPr lang="zh-CN" altLang="en-US" sz="2000" b="0" dirty="0">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7C6CF3BB-5B78-4C15-900E-5B76A7E2F782}"/>
              </a:ext>
            </a:extLst>
          </p:cNvPr>
          <p:cNvSpPr>
            <a:spLocks noChangeArrowheads="1"/>
          </p:cNvSpPr>
          <p:nvPr/>
        </p:nvSpPr>
        <p:spPr bwMode="auto">
          <a:xfrm>
            <a:off x="3109929" y="5433505"/>
            <a:ext cx="5793574" cy="461665"/>
          </a:xfrm>
          <a:prstGeom prst="rect">
            <a:avLst/>
          </a:prstGeom>
          <a:solidFill>
            <a:srgbClr val="FFFF00"/>
          </a:solidFill>
          <a:ln>
            <a:noFill/>
          </a:ln>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2400" b="1" dirty="0">
                <a:solidFill>
                  <a:srgbClr val="7030A0"/>
                </a:solidFill>
                <a:latin typeface="微软雅黑" panose="020B0503020204020204" pitchFamily="34" charset="-122"/>
                <a:ea typeface="微软雅黑" panose="020B0503020204020204" pitchFamily="34" charset="-122"/>
              </a:rPr>
              <a:t>公用信号量是一种比较安全的同步机制。</a:t>
            </a:r>
            <a:r>
              <a:rPr kumimoji="1" lang="zh-CN" altLang="en-US" sz="1800" b="1" dirty="0">
                <a:solidFill>
                  <a:prstClr val="black"/>
                </a:solidFill>
                <a:latin typeface="微软雅黑" panose="020B0503020204020204" pitchFamily="34" charset="-122"/>
                <a:ea typeface="微软雅黑" panose="020B0503020204020204" pitchFamily="34" charset="-122"/>
              </a:rPr>
              <a:t> </a:t>
            </a:r>
            <a:endParaRPr lang="zh-CN" altLang="en-US" sz="1800" dirty="0">
              <a:solidFill>
                <a:prstClr val="black"/>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endParaRPr lang="zh-CN" altLang="en-US" dirty="0"/>
          </a:p>
        </p:txBody>
      </p:sp>
      <p:sp>
        <p:nvSpPr>
          <p:cNvPr id="6" name="Rectangle 2">
            <a:extLst>
              <a:ext uri="{FF2B5EF4-FFF2-40B4-BE49-F238E27FC236}">
                <a16:creationId xmlns:a16="http://schemas.microsoft.com/office/drawing/2014/main" id="{91453947-1E52-FD40-B2AE-565DC5A23D7C}"/>
              </a:ext>
            </a:extLst>
          </p:cNvPr>
          <p:cNvSpPr txBox="1">
            <a:spLocks noRot="1" noChangeArrowheads="1"/>
          </p:cNvSpPr>
          <p:nvPr/>
        </p:nvSpPr>
        <p:spPr>
          <a:xfrm>
            <a:off x="7511627" y="460641"/>
            <a:ext cx="4472622" cy="458118"/>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2.7.5</a:t>
            </a:r>
            <a:r>
              <a:rPr lang="zh-CN" altLang="en-US" sz="2800" dirty="0">
                <a:latin typeface="+mj-ea"/>
                <a:ea typeface="+mj-ea"/>
              </a:rPr>
              <a:t> 线程间的同步和通信</a:t>
            </a:r>
          </a:p>
        </p:txBody>
      </p:sp>
      <p:sp>
        <p:nvSpPr>
          <p:cNvPr id="7"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2948366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5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25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5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 calcmode="lin" valueType="num">
                                      <p:cBhvr additive="base">
                                        <p:cTn id="2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980466-D062-47B5-A7F9-6B0F302F8B1B}"/>
              </a:ext>
            </a:extLst>
          </p:cNvPr>
          <p:cNvSpPr>
            <a:spLocks noGrp="1"/>
          </p:cNvSpPr>
          <p:nvPr>
            <p:ph idx="1"/>
          </p:nvPr>
        </p:nvSpPr>
        <p:spPr>
          <a:xfrm>
            <a:off x="1381760" y="3847253"/>
            <a:ext cx="10512213" cy="2792078"/>
          </a:xfrm>
        </p:spPr>
        <p:txBody>
          <a:bodyPr/>
          <a:lstStyle/>
          <a:p>
            <a:pPr algn="just">
              <a:lnSpc>
                <a:spcPct val="120000"/>
              </a:lnSpc>
              <a:spcBef>
                <a:spcPct val="50000"/>
              </a:spcBef>
              <a:buClrTx/>
              <a:buSzTx/>
              <a:buNone/>
            </a:pPr>
            <a:r>
              <a:rPr kumimoji="1" lang="zh-CN" altLang="en-US" dirty="0">
                <a:solidFill>
                  <a:srgbClr val="FF0000"/>
                </a:solidFill>
                <a:latin typeface="Microsoft YaHei" panose="020B0503020204020204" pitchFamily="34" charset="-122"/>
                <a:ea typeface="Microsoft YaHei" panose="020B0503020204020204" pitchFamily="34" charset="-122"/>
              </a:rPr>
              <a:t> </a:t>
            </a:r>
            <a:r>
              <a:rPr kumimoji="1" lang="en-US" altLang="zh-CN" dirty="0">
                <a:solidFill>
                  <a:schemeClr val="bg2">
                    <a:lumMod val="50000"/>
                  </a:schemeClr>
                </a:solidFill>
                <a:latin typeface="Microsoft YaHei" panose="020B0503020204020204" pitchFamily="34" charset="-122"/>
                <a:ea typeface="Microsoft YaHei" panose="020B0503020204020204" pitchFamily="34" charset="-122"/>
              </a:rPr>
              <a:t>1. </a:t>
            </a:r>
            <a:r>
              <a:rPr kumimoji="1" lang="zh-CN" altLang="en-US" dirty="0">
                <a:solidFill>
                  <a:schemeClr val="bg2">
                    <a:lumMod val="50000"/>
                  </a:schemeClr>
                </a:solidFill>
                <a:latin typeface="Microsoft YaHei" panose="020B0503020204020204" pitchFamily="34" charset="-122"/>
                <a:ea typeface="Microsoft YaHei" panose="020B0503020204020204" pitchFamily="34" charset="-122"/>
              </a:rPr>
              <a:t>用户级线程</a:t>
            </a:r>
            <a:r>
              <a:rPr kumimoji="1" lang="en-US" altLang="zh-CN" dirty="0">
                <a:solidFill>
                  <a:schemeClr val="bg2">
                    <a:lumMod val="50000"/>
                  </a:schemeClr>
                </a:solidFill>
                <a:latin typeface="Microsoft YaHei" panose="020B0503020204020204" pitchFamily="34" charset="-122"/>
                <a:ea typeface="Microsoft YaHei" panose="020B0503020204020204" pitchFamily="34" charset="-122"/>
              </a:rPr>
              <a:t>(User Level Threads)</a:t>
            </a:r>
            <a:endParaRPr kumimoji="1" lang="zh-CN" altLang="en-US" dirty="0">
              <a:solidFill>
                <a:schemeClr val="bg2">
                  <a:lumMod val="50000"/>
                </a:schemeClr>
              </a:solidFill>
              <a:latin typeface="Microsoft YaHei" panose="020B0503020204020204" pitchFamily="34" charset="-122"/>
              <a:ea typeface="Microsoft YaHei" panose="020B0503020204020204" pitchFamily="34" charset="-122"/>
            </a:endParaRPr>
          </a:p>
          <a:p>
            <a:pPr algn="just">
              <a:lnSpc>
                <a:spcPct val="120000"/>
              </a:lnSpc>
              <a:spcBef>
                <a:spcPct val="50000"/>
              </a:spcBef>
              <a:buClrTx/>
              <a:buSzTx/>
            </a:pPr>
            <a:r>
              <a:rPr kumimoji="1" lang="zh-CN" altLang="en-US" sz="2200" dirty="0">
                <a:latin typeface="Microsoft YaHei" panose="020B0503020204020204" pitchFamily="34" charset="-122"/>
                <a:ea typeface="Microsoft YaHei" panose="020B0503020204020204" pitchFamily="34" charset="-122"/>
              </a:rPr>
              <a:t>用户级线程仅存在于</a:t>
            </a:r>
            <a:r>
              <a:rPr kumimoji="1" lang="zh-CN" altLang="en-US" sz="2200" dirty="0">
                <a:solidFill>
                  <a:srgbClr val="FF0000"/>
                </a:solidFill>
                <a:latin typeface="Microsoft YaHei" panose="020B0503020204020204" pitchFamily="34" charset="-122"/>
                <a:ea typeface="Microsoft YaHei" panose="020B0503020204020204" pitchFamily="34" charset="-122"/>
              </a:rPr>
              <a:t>用户空间</a:t>
            </a:r>
            <a:r>
              <a:rPr kumimoji="1" lang="zh-CN" altLang="en-US" sz="2200" dirty="0">
                <a:latin typeface="Microsoft YaHei" panose="020B0503020204020204" pitchFamily="34" charset="-122"/>
                <a:ea typeface="Microsoft YaHei" panose="020B0503020204020204" pitchFamily="34" charset="-122"/>
              </a:rPr>
              <a:t>中。对于这种线程的创建、撤消、线程之间的同步与通信等功能，都</a:t>
            </a:r>
            <a:r>
              <a:rPr kumimoji="1" lang="zh-CN" altLang="en-US" sz="2200" dirty="0">
                <a:solidFill>
                  <a:srgbClr val="FF0000"/>
                </a:solidFill>
                <a:latin typeface="Microsoft YaHei" panose="020B0503020204020204" pitchFamily="34" charset="-122"/>
                <a:ea typeface="Microsoft YaHei" panose="020B0503020204020204" pitchFamily="34" charset="-122"/>
              </a:rPr>
              <a:t>无须内核</a:t>
            </a:r>
            <a:r>
              <a:rPr kumimoji="1" lang="zh-CN" altLang="en-US" sz="2200" dirty="0">
                <a:latin typeface="Microsoft YaHei" panose="020B0503020204020204" pitchFamily="34" charset="-122"/>
                <a:ea typeface="Microsoft YaHei" panose="020B0503020204020204" pitchFamily="34" charset="-122"/>
              </a:rPr>
              <a:t>来实现。</a:t>
            </a:r>
          </a:p>
          <a:p>
            <a:pPr algn="just">
              <a:lnSpc>
                <a:spcPct val="120000"/>
              </a:lnSpc>
              <a:spcBef>
                <a:spcPct val="50000"/>
              </a:spcBef>
              <a:buClrTx/>
              <a:buSzTx/>
            </a:pPr>
            <a:r>
              <a:rPr kumimoji="1" lang="zh-CN" altLang="en-US" sz="2200" dirty="0">
                <a:latin typeface="Microsoft YaHei" panose="020B0503020204020204" pitchFamily="34" charset="-122"/>
                <a:ea typeface="Microsoft YaHei" panose="020B0503020204020204" pitchFamily="34" charset="-122"/>
              </a:rPr>
              <a:t> 对于用户级线程的切换，通常是发生在一个应用进程的诸多线程之间，这时，也同样无须内核的支持。由于切换的规则远比进程调度和管理的规则简单，因而使线程的切换速度特别快。可见，这种线程是与内核无关的。</a:t>
            </a:r>
            <a:endParaRPr lang="zh-CN" altLang="en-US" sz="2200" dirty="0">
              <a:latin typeface="Microsoft YaHei" panose="020B0503020204020204" pitchFamily="34" charset="-122"/>
              <a:ea typeface="Microsoft YaHei" panose="020B0503020204020204" pitchFamily="34" charset="-122"/>
            </a:endParaRPr>
          </a:p>
        </p:txBody>
      </p:sp>
      <p:sp>
        <p:nvSpPr>
          <p:cNvPr id="3" name="标题 2">
            <a:extLst>
              <a:ext uri="{FF2B5EF4-FFF2-40B4-BE49-F238E27FC236}">
                <a16:creationId xmlns:a16="http://schemas.microsoft.com/office/drawing/2014/main" id="{E6E3E958-C2E9-484B-8118-45F638F36C0D}"/>
              </a:ext>
            </a:extLst>
          </p:cNvPr>
          <p:cNvSpPr>
            <a:spLocks noGrp="1"/>
          </p:cNvSpPr>
          <p:nvPr>
            <p:ph type="title"/>
          </p:nvPr>
        </p:nvSpPr>
        <p:spPr>
          <a:xfrm>
            <a:off x="1566402" y="1245555"/>
            <a:ext cx="9774049" cy="549275"/>
          </a:xfrm>
        </p:spPr>
        <p:txBody>
          <a:bodyPr/>
          <a:lstStyle/>
          <a:p>
            <a:pPr algn="l"/>
            <a:r>
              <a:rPr lang="en-US" altLang="zh-CN" sz="2800" dirty="0"/>
              <a:t>2.7.6  </a:t>
            </a:r>
            <a:r>
              <a:rPr lang="zh-CN" altLang="en-US" sz="2800" dirty="0"/>
              <a:t>线程的实现方式</a:t>
            </a:r>
          </a:p>
        </p:txBody>
      </p:sp>
      <p:pic>
        <p:nvPicPr>
          <p:cNvPr id="5" name="图片 4">
            <a:extLst>
              <a:ext uri="{FF2B5EF4-FFF2-40B4-BE49-F238E27FC236}">
                <a16:creationId xmlns:a16="http://schemas.microsoft.com/office/drawing/2014/main" id="{DD9FB97F-45CE-764F-8E15-3FC2EB9B7B50}"/>
              </a:ext>
            </a:extLst>
          </p:cNvPr>
          <p:cNvPicPr>
            <a:picLocks noChangeAspect="1"/>
          </p:cNvPicPr>
          <p:nvPr/>
        </p:nvPicPr>
        <p:blipFill>
          <a:blip r:embed="rId3"/>
          <a:stretch>
            <a:fillRect/>
          </a:stretch>
        </p:blipFill>
        <p:spPr>
          <a:xfrm>
            <a:off x="2735009" y="1794830"/>
            <a:ext cx="6336897" cy="2049205"/>
          </a:xfrm>
          <a:prstGeom prst="rect">
            <a:avLst/>
          </a:prstGeom>
        </p:spPr>
      </p:pic>
      <p:sp>
        <p:nvSpPr>
          <p:cNvPr id="7"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1750272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down)">
                                      <p:cBhvr>
                                        <p:cTn id="7" dur="25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left)">
                                      <p:cBhvr>
                                        <p:cTn id="2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a:extLst>
              <a:ext uri="{FF2B5EF4-FFF2-40B4-BE49-F238E27FC236}">
                <a16:creationId xmlns:a16="http://schemas.microsoft.com/office/drawing/2014/main" id="{10C6AE7E-8119-4B6D-B9B4-8CDAE8A11E6C}"/>
              </a:ext>
            </a:extLst>
          </p:cNvPr>
          <p:cNvSpPr>
            <a:spLocks noGrp="1" noChangeArrowheads="1"/>
          </p:cNvSpPr>
          <p:nvPr>
            <p:ph type="body" idx="1"/>
          </p:nvPr>
        </p:nvSpPr>
        <p:spPr>
          <a:xfrm>
            <a:off x="1354667" y="1560380"/>
            <a:ext cx="10403840" cy="3395663"/>
          </a:xfrm>
          <a:noFill/>
        </p:spPr>
        <p:txBody>
          <a:bodyPr/>
          <a:lstStyle/>
          <a:p>
            <a:pPr marL="0" indent="0">
              <a:buNone/>
            </a:pPr>
            <a:r>
              <a:rPr kumimoji="1" lang="en-US" altLang="zh-CN" sz="2800" dirty="0">
                <a:solidFill>
                  <a:schemeClr val="bg2">
                    <a:lumMod val="50000"/>
                  </a:schemeClr>
                </a:solidFill>
                <a:latin typeface="Microsoft YaHei" panose="020B0503020204020204" pitchFamily="34" charset="-122"/>
                <a:ea typeface="Microsoft YaHei" panose="020B0503020204020204" pitchFamily="34" charset="-122"/>
              </a:rPr>
              <a:t>1. </a:t>
            </a:r>
            <a:r>
              <a:rPr kumimoji="1" lang="zh-CN" altLang="en-US" sz="2800" dirty="0">
                <a:solidFill>
                  <a:schemeClr val="bg2">
                    <a:lumMod val="50000"/>
                  </a:schemeClr>
                </a:solidFill>
                <a:latin typeface="Microsoft YaHei" panose="020B0503020204020204" pitchFamily="34" charset="-122"/>
                <a:ea typeface="Microsoft YaHei" panose="020B0503020204020204" pitchFamily="34" charset="-122"/>
              </a:rPr>
              <a:t>用户级线程</a:t>
            </a:r>
            <a:r>
              <a:rPr kumimoji="1" lang="en-US" altLang="zh-CN" sz="2800" dirty="0">
                <a:solidFill>
                  <a:schemeClr val="bg2">
                    <a:lumMod val="50000"/>
                  </a:schemeClr>
                </a:solidFill>
                <a:latin typeface="Microsoft YaHei" panose="020B0503020204020204" pitchFamily="34" charset="-122"/>
                <a:ea typeface="Microsoft YaHei" panose="020B0503020204020204" pitchFamily="34" charset="-122"/>
              </a:rPr>
              <a:t>(</a:t>
            </a:r>
            <a:r>
              <a:rPr kumimoji="1" lang="zh-CN" altLang="en-US" sz="2800" dirty="0">
                <a:solidFill>
                  <a:schemeClr val="bg2">
                    <a:lumMod val="50000"/>
                  </a:schemeClr>
                </a:solidFill>
                <a:latin typeface="Microsoft YaHei" panose="020B0503020204020204" pitchFamily="34" charset="-122"/>
                <a:ea typeface="Microsoft YaHei" panose="020B0503020204020204" pitchFamily="34" charset="-122"/>
              </a:rPr>
              <a:t>续</a:t>
            </a:r>
            <a:r>
              <a:rPr kumimoji="1" lang="en-US" altLang="zh-CN" sz="2800" dirty="0">
                <a:solidFill>
                  <a:schemeClr val="bg2">
                    <a:lumMod val="50000"/>
                  </a:schemeClr>
                </a:solidFill>
                <a:latin typeface="Microsoft YaHei" panose="020B0503020204020204" pitchFamily="34" charset="-122"/>
                <a:ea typeface="Microsoft YaHei" panose="020B0503020204020204" pitchFamily="34" charset="-122"/>
              </a:rPr>
              <a:t>)</a:t>
            </a:r>
            <a:endParaRPr lang="en-US" altLang="zh-CN" sz="2800" dirty="0">
              <a:solidFill>
                <a:srgbClr val="000000"/>
              </a:solidFill>
              <a:latin typeface="Microsoft YaHei" panose="020B0503020204020204" pitchFamily="34" charset="-122"/>
              <a:ea typeface="Microsoft YaHei" panose="020B0503020204020204" pitchFamily="34" charset="-122"/>
            </a:endParaRPr>
          </a:p>
          <a:p>
            <a:r>
              <a:rPr lang="zh-CN" altLang="en-US" b="1" dirty="0">
                <a:solidFill>
                  <a:srgbClr val="000000"/>
                </a:solidFill>
                <a:latin typeface="Microsoft YaHei" panose="020B0503020204020204" pitchFamily="34" charset="-122"/>
                <a:ea typeface="Microsoft YaHei" panose="020B0503020204020204" pitchFamily="34" charset="-122"/>
              </a:rPr>
              <a:t>由应用程序完成所有线程的管理</a:t>
            </a:r>
          </a:p>
          <a:p>
            <a:pPr lvl="2">
              <a:buFont typeface="Wingdings" panose="05000000000000000000" pitchFamily="2" charset="2"/>
              <a:buNone/>
            </a:pPr>
            <a:r>
              <a:rPr lang="zh-CN" altLang="en-US" sz="1600" dirty="0">
                <a:solidFill>
                  <a:srgbClr val="FF0000"/>
                </a:solidFill>
                <a:latin typeface="Microsoft YaHei" panose="020B0503020204020204" pitchFamily="34" charset="-122"/>
                <a:ea typeface="Microsoft YaHei" panose="020B0503020204020204" pitchFamily="34" charset="-122"/>
              </a:rPr>
              <a:t>  </a:t>
            </a:r>
            <a:r>
              <a:rPr lang="zh-CN" altLang="en-US" sz="2400" dirty="0">
                <a:solidFill>
                  <a:srgbClr val="FF0000"/>
                </a:solidFill>
                <a:latin typeface="Microsoft YaHei" panose="020B0503020204020204" pitchFamily="34" charset="-122"/>
                <a:ea typeface="Microsoft YaHei" panose="020B0503020204020204" pitchFamily="34" charset="-122"/>
              </a:rPr>
              <a:t>线程库</a:t>
            </a:r>
            <a:r>
              <a:rPr lang="zh-CN" altLang="en-US" sz="2400" dirty="0">
                <a:solidFill>
                  <a:srgbClr val="000000"/>
                </a:solidFill>
                <a:latin typeface="Microsoft YaHei" panose="020B0503020204020204" pitchFamily="34" charset="-122"/>
                <a:ea typeface="Microsoft YaHei" panose="020B0503020204020204" pitchFamily="34" charset="-122"/>
              </a:rPr>
              <a:t>(用户空间)：通过一组管理线程的函数库来提供一个线程运行管理系统（运行系统）</a:t>
            </a:r>
          </a:p>
          <a:p>
            <a:r>
              <a:rPr lang="zh-CN" altLang="en-US" b="1" dirty="0">
                <a:solidFill>
                  <a:srgbClr val="000000"/>
                </a:solidFill>
                <a:latin typeface="Microsoft YaHei" panose="020B0503020204020204" pitchFamily="34" charset="-122"/>
                <a:ea typeface="Microsoft YaHei" panose="020B0503020204020204" pitchFamily="34" charset="-122"/>
              </a:rPr>
              <a:t>内核不知道线程的存在</a:t>
            </a:r>
          </a:p>
          <a:p>
            <a:r>
              <a:rPr lang="zh-CN" altLang="en-US" b="1" dirty="0">
                <a:solidFill>
                  <a:srgbClr val="000000"/>
                </a:solidFill>
                <a:latin typeface="Microsoft YaHei" panose="020B0503020204020204" pitchFamily="34" charset="-122"/>
                <a:ea typeface="Microsoft YaHei" panose="020B0503020204020204" pitchFamily="34" charset="-122"/>
              </a:rPr>
              <a:t>线程切换不需要核心态特权</a:t>
            </a:r>
          </a:p>
          <a:p>
            <a:r>
              <a:rPr lang="zh-CN" altLang="en-US" b="1" dirty="0">
                <a:solidFill>
                  <a:srgbClr val="000000"/>
                </a:solidFill>
                <a:latin typeface="Microsoft YaHei" panose="020B0503020204020204" pitchFamily="34" charset="-122"/>
                <a:ea typeface="Microsoft YaHei" panose="020B0503020204020204" pitchFamily="34" charset="-122"/>
              </a:rPr>
              <a:t>调度算法可以是进程专用的</a:t>
            </a:r>
          </a:p>
        </p:txBody>
      </p:sp>
      <p:sp>
        <p:nvSpPr>
          <p:cNvPr id="6" name="标题 2">
            <a:extLst>
              <a:ext uri="{FF2B5EF4-FFF2-40B4-BE49-F238E27FC236}">
                <a16:creationId xmlns:a16="http://schemas.microsoft.com/office/drawing/2014/main" id="{E6E3E958-C2E9-484B-8118-45F638F36C0D}"/>
              </a:ext>
            </a:extLst>
          </p:cNvPr>
          <p:cNvSpPr>
            <a:spLocks noGrp="1"/>
          </p:cNvSpPr>
          <p:nvPr/>
        </p:nvSpPr>
        <p:spPr>
          <a:xfrm>
            <a:off x="8123459" y="469341"/>
            <a:ext cx="4068541" cy="54927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sz="2800" dirty="0"/>
              <a:t>2.7.6  </a:t>
            </a:r>
            <a:r>
              <a:rPr lang="zh-CN" altLang="en-US" sz="2800" dirty="0"/>
              <a:t>线程的实现方式</a:t>
            </a:r>
          </a:p>
        </p:txBody>
      </p:sp>
      <p:sp>
        <p:nvSpPr>
          <p:cNvPr id="8"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2627185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9187">
                                            <p:txEl>
                                              <p:pRg st="1" end="1"/>
                                            </p:txEl>
                                          </p:spTgt>
                                        </p:tgtEl>
                                        <p:attrNameLst>
                                          <p:attrName>style.visibility</p:attrName>
                                        </p:attrNameLst>
                                      </p:cBhvr>
                                      <p:to>
                                        <p:strVal val="visible"/>
                                      </p:to>
                                    </p:set>
                                    <p:animEffect transition="in" filter="box(in)">
                                      <p:cBhvr>
                                        <p:cTn id="7" dur="500"/>
                                        <p:tgtEl>
                                          <p:spTgt spid="3491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49187">
                                            <p:txEl>
                                              <p:pRg st="0" end="0"/>
                                            </p:txEl>
                                          </p:spTgt>
                                        </p:tgtEl>
                                        <p:attrNameLst>
                                          <p:attrName>style.visibility</p:attrName>
                                        </p:attrNameLst>
                                      </p:cBhvr>
                                      <p:to>
                                        <p:strVal val="visible"/>
                                      </p:to>
                                    </p:set>
                                    <p:animEffect transition="in" filter="box(in)">
                                      <p:cBhvr>
                                        <p:cTn id="12" dur="500"/>
                                        <p:tgtEl>
                                          <p:spTgt spid="3491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49187">
                                            <p:txEl>
                                              <p:pRg st="3" end="3"/>
                                            </p:txEl>
                                          </p:spTgt>
                                        </p:tgtEl>
                                        <p:attrNameLst>
                                          <p:attrName>style.visibility</p:attrName>
                                        </p:attrNameLst>
                                      </p:cBhvr>
                                      <p:to>
                                        <p:strVal val="visible"/>
                                      </p:to>
                                    </p:set>
                                    <p:animEffect transition="in" filter="box(in)">
                                      <p:cBhvr>
                                        <p:cTn id="17" dur="500"/>
                                        <p:tgtEl>
                                          <p:spTgt spid="3491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49187">
                                            <p:txEl>
                                              <p:pRg st="4" end="4"/>
                                            </p:txEl>
                                          </p:spTgt>
                                        </p:tgtEl>
                                        <p:attrNameLst>
                                          <p:attrName>style.visibility</p:attrName>
                                        </p:attrNameLst>
                                      </p:cBhvr>
                                      <p:to>
                                        <p:strVal val="visible"/>
                                      </p:to>
                                    </p:set>
                                    <p:animEffect transition="in" filter="box(in)">
                                      <p:cBhvr>
                                        <p:cTn id="22" dur="500"/>
                                        <p:tgtEl>
                                          <p:spTgt spid="3491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49187">
                                            <p:txEl>
                                              <p:pRg st="5" end="5"/>
                                            </p:txEl>
                                          </p:spTgt>
                                        </p:tgtEl>
                                        <p:attrNameLst>
                                          <p:attrName>style.visibility</p:attrName>
                                        </p:attrNameLst>
                                      </p:cBhvr>
                                      <p:to>
                                        <p:strVal val="visible"/>
                                      </p:to>
                                    </p:set>
                                    <p:animEffect transition="in" filter="box(in)">
                                      <p:cBhvr>
                                        <p:cTn id="27" dur="500"/>
                                        <p:tgtEl>
                                          <p:spTgt spid="349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6659E1F2-CA42-49B3-A539-350C530D9883}"/>
              </a:ext>
            </a:extLst>
          </p:cNvPr>
          <p:cNvSpPr>
            <a:spLocks noGrp="1" noChangeArrowheads="1"/>
          </p:cNvSpPr>
          <p:nvPr>
            <p:ph type="title"/>
          </p:nvPr>
        </p:nvSpPr>
        <p:spPr>
          <a:xfrm>
            <a:off x="1245475" y="411958"/>
            <a:ext cx="8763000" cy="676275"/>
          </a:xfrm>
        </p:spPr>
        <p:txBody>
          <a:bodyPr/>
          <a:lstStyle/>
          <a:p>
            <a:r>
              <a:rPr lang="zh-CN" altLang="en-US" dirty="0"/>
              <a:t>用户级线程的工作模型</a:t>
            </a:r>
          </a:p>
        </p:txBody>
      </p:sp>
      <p:sp>
        <p:nvSpPr>
          <p:cNvPr id="196641" name="Rectangle 33">
            <a:extLst>
              <a:ext uri="{FF2B5EF4-FFF2-40B4-BE49-F238E27FC236}">
                <a16:creationId xmlns:a16="http://schemas.microsoft.com/office/drawing/2014/main" id="{2699A4FB-4E3E-44E5-AF12-E01831C37E9B}"/>
              </a:ext>
            </a:extLst>
          </p:cNvPr>
          <p:cNvSpPr>
            <a:spLocks noChangeArrowheads="1"/>
          </p:cNvSpPr>
          <p:nvPr/>
        </p:nvSpPr>
        <p:spPr bwMode="auto">
          <a:xfrm>
            <a:off x="2209801" y="1143000"/>
            <a:ext cx="79216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sz="2400" dirty="0">
                <a:solidFill>
                  <a:prstClr val="black"/>
                </a:solidFill>
              </a:rPr>
              <a:t>进程中的某个线程在内核阻塞，则整个进程阻塞</a:t>
            </a:r>
            <a:r>
              <a:rPr lang="en-US" altLang="zh-CN" sz="2400" dirty="0">
                <a:solidFill>
                  <a:prstClr val="black"/>
                </a:solidFill>
              </a:rPr>
              <a:t>!</a:t>
            </a:r>
          </a:p>
        </p:txBody>
      </p:sp>
      <p:grpSp>
        <p:nvGrpSpPr>
          <p:cNvPr id="196768" name="Group 160">
            <a:extLst>
              <a:ext uri="{FF2B5EF4-FFF2-40B4-BE49-F238E27FC236}">
                <a16:creationId xmlns:a16="http://schemas.microsoft.com/office/drawing/2014/main" id="{2C188FCF-5245-4026-9072-C326E945EFC7}"/>
              </a:ext>
            </a:extLst>
          </p:cNvPr>
          <p:cNvGrpSpPr>
            <a:grpSpLocks/>
          </p:cNvGrpSpPr>
          <p:nvPr/>
        </p:nvGrpSpPr>
        <p:grpSpPr bwMode="auto">
          <a:xfrm>
            <a:off x="2574926" y="1905000"/>
            <a:ext cx="6797675" cy="4572000"/>
            <a:chOff x="662" y="1200"/>
            <a:chExt cx="4234" cy="2880"/>
          </a:xfrm>
        </p:grpSpPr>
        <p:sp>
          <p:nvSpPr>
            <p:cNvPr id="196655" name="Rectangle 47">
              <a:extLst>
                <a:ext uri="{FF2B5EF4-FFF2-40B4-BE49-F238E27FC236}">
                  <a16:creationId xmlns:a16="http://schemas.microsoft.com/office/drawing/2014/main" id="{05BF3E58-8AC4-4ECF-8D19-F84DAD70CA3F}"/>
                </a:ext>
              </a:extLst>
            </p:cNvPr>
            <p:cNvSpPr>
              <a:spLocks noChangeArrowheads="1"/>
            </p:cNvSpPr>
            <p:nvPr/>
          </p:nvSpPr>
          <p:spPr bwMode="auto">
            <a:xfrm>
              <a:off x="3667" y="1495"/>
              <a:ext cx="877" cy="8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656" name="Rectangle 48">
              <a:extLst>
                <a:ext uri="{FF2B5EF4-FFF2-40B4-BE49-F238E27FC236}">
                  <a16:creationId xmlns:a16="http://schemas.microsoft.com/office/drawing/2014/main" id="{53F93CC3-6A60-45E6-891D-2E4CB111C4E7}"/>
                </a:ext>
              </a:extLst>
            </p:cNvPr>
            <p:cNvSpPr>
              <a:spLocks noChangeArrowheads="1"/>
            </p:cNvSpPr>
            <p:nvPr/>
          </p:nvSpPr>
          <p:spPr bwMode="auto">
            <a:xfrm>
              <a:off x="1645" y="1495"/>
              <a:ext cx="1541" cy="8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657" name="Line 49">
              <a:extLst>
                <a:ext uri="{FF2B5EF4-FFF2-40B4-BE49-F238E27FC236}">
                  <a16:creationId xmlns:a16="http://schemas.microsoft.com/office/drawing/2014/main" id="{D9C4FB26-B09D-4995-A07A-306A6D2BB594}"/>
                </a:ext>
              </a:extLst>
            </p:cNvPr>
            <p:cNvSpPr>
              <a:spLocks noChangeShapeType="1"/>
            </p:cNvSpPr>
            <p:nvPr/>
          </p:nvSpPr>
          <p:spPr bwMode="auto">
            <a:xfrm>
              <a:off x="723" y="2352"/>
              <a:ext cx="4173"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665" name="Line 57">
              <a:extLst>
                <a:ext uri="{FF2B5EF4-FFF2-40B4-BE49-F238E27FC236}">
                  <a16:creationId xmlns:a16="http://schemas.microsoft.com/office/drawing/2014/main" id="{1DBEEE42-96D8-4932-A38D-FBC6C70382C3}"/>
                </a:ext>
              </a:extLst>
            </p:cNvPr>
            <p:cNvSpPr>
              <a:spLocks noChangeShapeType="1"/>
            </p:cNvSpPr>
            <p:nvPr/>
          </p:nvSpPr>
          <p:spPr bwMode="auto">
            <a:xfrm>
              <a:off x="2382" y="2352"/>
              <a:ext cx="0" cy="528"/>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668" name="Freeform 60">
              <a:extLst>
                <a:ext uri="{FF2B5EF4-FFF2-40B4-BE49-F238E27FC236}">
                  <a16:creationId xmlns:a16="http://schemas.microsoft.com/office/drawing/2014/main" id="{B4D698B2-9160-4FB7-8218-91CB77453683}"/>
                </a:ext>
              </a:extLst>
            </p:cNvPr>
            <p:cNvSpPr>
              <a:spLocks/>
            </p:cNvSpPr>
            <p:nvPr/>
          </p:nvSpPr>
          <p:spPr bwMode="auto">
            <a:xfrm>
              <a:off x="2236" y="1617"/>
              <a:ext cx="51"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672" name="Freeform 64">
              <a:extLst>
                <a:ext uri="{FF2B5EF4-FFF2-40B4-BE49-F238E27FC236}">
                  <a16:creationId xmlns:a16="http://schemas.microsoft.com/office/drawing/2014/main" id="{A20811AC-938E-4C25-991B-AE0E56B9497F}"/>
                </a:ext>
              </a:extLst>
            </p:cNvPr>
            <p:cNvSpPr>
              <a:spLocks/>
            </p:cNvSpPr>
            <p:nvPr/>
          </p:nvSpPr>
          <p:spPr bwMode="auto">
            <a:xfrm>
              <a:off x="2563" y="1617"/>
              <a:ext cx="50"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673" name="Freeform 65">
              <a:extLst>
                <a:ext uri="{FF2B5EF4-FFF2-40B4-BE49-F238E27FC236}">
                  <a16:creationId xmlns:a16="http://schemas.microsoft.com/office/drawing/2014/main" id="{F5185DC0-3B54-4B2E-9B96-3AC224775076}"/>
                </a:ext>
              </a:extLst>
            </p:cNvPr>
            <p:cNvSpPr>
              <a:spLocks/>
            </p:cNvSpPr>
            <p:nvPr/>
          </p:nvSpPr>
          <p:spPr bwMode="auto">
            <a:xfrm>
              <a:off x="1901" y="1617"/>
              <a:ext cx="50"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grpSp>
          <p:nvGrpSpPr>
            <p:cNvPr id="196674" name="Group 66">
              <a:extLst>
                <a:ext uri="{FF2B5EF4-FFF2-40B4-BE49-F238E27FC236}">
                  <a16:creationId xmlns:a16="http://schemas.microsoft.com/office/drawing/2014/main" id="{E747E528-2966-40FD-885A-7E38B988C2FA}"/>
                </a:ext>
              </a:extLst>
            </p:cNvPr>
            <p:cNvGrpSpPr>
              <a:grpSpLocks/>
            </p:cNvGrpSpPr>
            <p:nvPr/>
          </p:nvGrpSpPr>
          <p:grpSpPr bwMode="auto">
            <a:xfrm>
              <a:off x="2231" y="2880"/>
              <a:ext cx="302" cy="288"/>
              <a:chOff x="832" y="2920"/>
              <a:chExt cx="288" cy="288"/>
            </a:xfrm>
          </p:grpSpPr>
          <p:sp>
            <p:nvSpPr>
              <p:cNvPr id="196675" name="Oval 67">
                <a:extLst>
                  <a:ext uri="{FF2B5EF4-FFF2-40B4-BE49-F238E27FC236}">
                    <a16:creationId xmlns:a16="http://schemas.microsoft.com/office/drawing/2014/main" id="{D40A5B15-ACEB-4581-B119-0C627CD38604}"/>
                  </a:ext>
                </a:extLst>
              </p:cNvPr>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676" name="Freeform 68">
                <a:extLst>
                  <a:ext uri="{FF2B5EF4-FFF2-40B4-BE49-F238E27FC236}">
                    <a16:creationId xmlns:a16="http://schemas.microsoft.com/office/drawing/2014/main" id="{969670B7-28F8-48C9-9199-DB252FD9D97F}"/>
                  </a:ext>
                </a:extLst>
              </p:cNvPr>
              <p:cNvSpPr>
                <a:spLocks/>
              </p:cNvSpPr>
              <p:nvPr/>
            </p:nvSpPr>
            <p:spPr bwMode="auto">
              <a:xfrm>
                <a:off x="960" y="29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grpSp>
        <p:sp>
          <p:nvSpPr>
            <p:cNvPr id="196690" name="Freeform 82">
              <a:extLst>
                <a:ext uri="{FF2B5EF4-FFF2-40B4-BE49-F238E27FC236}">
                  <a16:creationId xmlns:a16="http://schemas.microsoft.com/office/drawing/2014/main" id="{D9648202-C6E3-4F93-9F04-4E6254E142DF}"/>
                </a:ext>
              </a:extLst>
            </p:cNvPr>
            <p:cNvSpPr>
              <a:spLocks/>
            </p:cNvSpPr>
            <p:nvPr/>
          </p:nvSpPr>
          <p:spPr bwMode="auto">
            <a:xfrm>
              <a:off x="2882" y="1617"/>
              <a:ext cx="50"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691" name="Line 83">
              <a:extLst>
                <a:ext uri="{FF2B5EF4-FFF2-40B4-BE49-F238E27FC236}">
                  <a16:creationId xmlns:a16="http://schemas.microsoft.com/office/drawing/2014/main" id="{88565B57-C725-48DC-AA0E-7017BAF7CF58}"/>
                </a:ext>
              </a:extLst>
            </p:cNvPr>
            <p:cNvSpPr>
              <a:spLocks noChangeShapeType="1"/>
            </p:cNvSpPr>
            <p:nvPr/>
          </p:nvSpPr>
          <p:spPr bwMode="auto">
            <a:xfrm>
              <a:off x="1935" y="1865"/>
              <a:ext cx="447" cy="487"/>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692" name="Line 84">
              <a:extLst>
                <a:ext uri="{FF2B5EF4-FFF2-40B4-BE49-F238E27FC236}">
                  <a16:creationId xmlns:a16="http://schemas.microsoft.com/office/drawing/2014/main" id="{D1620E85-B7A8-4C3F-9677-69056F5A8CDA}"/>
                </a:ext>
              </a:extLst>
            </p:cNvPr>
            <p:cNvSpPr>
              <a:spLocks noChangeShapeType="1"/>
            </p:cNvSpPr>
            <p:nvPr/>
          </p:nvSpPr>
          <p:spPr bwMode="auto">
            <a:xfrm>
              <a:off x="2257" y="1857"/>
              <a:ext cx="125" cy="49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693" name="Line 85">
              <a:extLst>
                <a:ext uri="{FF2B5EF4-FFF2-40B4-BE49-F238E27FC236}">
                  <a16:creationId xmlns:a16="http://schemas.microsoft.com/office/drawing/2014/main" id="{9CF43FAA-D525-499F-ADF7-560D04900B9B}"/>
                </a:ext>
              </a:extLst>
            </p:cNvPr>
            <p:cNvSpPr>
              <a:spLocks noChangeShapeType="1"/>
            </p:cNvSpPr>
            <p:nvPr/>
          </p:nvSpPr>
          <p:spPr bwMode="auto">
            <a:xfrm flipH="1">
              <a:off x="2382" y="1865"/>
              <a:ext cx="190" cy="487"/>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694" name="Line 86">
              <a:extLst>
                <a:ext uri="{FF2B5EF4-FFF2-40B4-BE49-F238E27FC236}">
                  <a16:creationId xmlns:a16="http://schemas.microsoft.com/office/drawing/2014/main" id="{5DE35466-E9BE-4F95-B65F-B840B67AEC22}"/>
                </a:ext>
              </a:extLst>
            </p:cNvPr>
            <p:cNvSpPr>
              <a:spLocks noChangeShapeType="1"/>
            </p:cNvSpPr>
            <p:nvPr/>
          </p:nvSpPr>
          <p:spPr bwMode="auto">
            <a:xfrm flipH="1">
              <a:off x="2382" y="1872"/>
              <a:ext cx="503" cy="47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grpSp>
          <p:nvGrpSpPr>
            <p:cNvPr id="196696" name="Group 88">
              <a:extLst>
                <a:ext uri="{FF2B5EF4-FFF2-40B4-BE49-F238E27FC236}">
                  <a16:creationId xmlns:a16="http://schemas.microsoft.com/office/drawing/2014/main" id="{549B5BAD-AB81-4778-B82D-4F94D3A861DE}"/>
                </a:ext>
              </a:extLst>
            </p:cNvPr>
            <p:cNvGrpSpPr>
              <a:grpSpLocks/>
            </p:cNvGrpSpPr>
            <p:nvPr/>
          </p:nvGrpSpPr>
          <p:grpSpPr bwMode="auto">
            <a:xfrm>
              <a:off x="3036" y="3697"/>
              <a:ext cx="285" cy="288"/>
              <a:chOff x="888" y="3472"/>
              <a:chExt cx="272" cy="288"/>
            </a:xfrm>
          </p:grpSpPr>
          <p:sp>
            <p:nvSpPr>
              <p:cNvPr id="196697" name="Rectangle 89">
                <a:extLst>
                  <a:ext uri="{FF2B5EF4-FFF2-40B4-BE49-F238E27FC236}">
                    <a16:creationId xmlns:a16="http://schemas.microsoft.com/office/drawing/2014/main" id="{B6C3B9C1-DAC1-4AB4-B534-BD2D5F3029BC}"/>
                  </a:ext>
                </a:extLst>
              </p:cNvPr>
              <p:cNvSpPr>
                <a:spLocks noChangeArrowheads="1"/>
              </p:cNvSpPr>
              <p:nvPr/>
            </p:nvSpPr>
            <p:spPr bwMode="auto">
              <a:xfrm>
                <a:off x="888" y="3472"/>
                <a:ext cx="272"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698" name="Text Box 90">
                <a:extLst>
                  <a:ext uri="{FF2B5EF4-FFF2-40B4-BE49-F238E27FC236}">
                    <a16:creationId xmlns:a16="http://schemas.microsoft.com/office/drawing/2014/main" id="{E9CC4D25-7915-422A-90D7-ED28B4215918}"/>
                  </a:ext>
                </a:extLst>
              </p:cNvPr>
              <p:cNvSpPr txBox="1">
                <a:spLocks noChangeArrowheads="1"/>
              </p:cNvSpPr>
              <p:nvPr/>
            </p:nvSpPr>
            <p:spPr bwMode="auto">
              <a:xfrm>
                <a:off x="913" y="3472"/>
                <a:ext cx="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en-US" altLang="zh-CN" sz="2400" b="1">
                    <a:solidFill>
                      <a:prstClr val="black"/>
                    </a:solidFill>
                    <a:latin typeface="Times New Roman" panose="02020603050405020304" pitchFamily="18" charset="0"/>
                    <a:ea typeface="黑体" panose="02010609060101010101" pitchFamily="49" charset="-122"/>
                  </a:rPr>
                  <a:t>P</a:t>
                </a:r>
              </a:p>
            </p:txBody>
          </p:sp>
        </p:grpSp>
        <p:grpSp>
          <p:nvGrpSpPr>
            <p:cNvPr id="196699" name="Group 91">
              <a:extLst>
                <a:ext uri="{FF2B5EF4-FFF2-40B4-BE49-F238E27FC236}">
                  <a16:creationId xmlns:a16="http://schemas.microsoft.com/office/drawing/2014/main" id="{92A6BF47-E6F5-4231-A0C0-ABDD84773683}"/>
                </a:ext>
              </a:extLst>
            </p:cNvPr>
            <p:cNvGrpSpPr>
              <a:grpSpLocks/>
            </p:cNvGrpSpPr>
            <p:nvPr/>
          </p:nvGrpSpPr>
          <p:grpSpPr bwMode="auto">
            <a:xfrm>
              <a:off x="3790" y="3697"/>
              <a:ext cx="285" cy="288"/>
              <a:chOff x="888" y="3472"/>
              <a:chExt cx="272" cy="288"/>
            </a:xfrm>
          </p:grpSpPr>
          <p:sp>
            <p:nvSpPr>
              <p:cNvPr id="196700" name="Rectangle 92">
                <a:extLst>
                  <a:ext uri="{FF2B5EF4-FFF2-40B4-BE49-F238E27FC236}">
                    <a16:creationId xmlns:a16="http://schemas.microsoft.com/office/drawing/2014/main" id="{DA696D9E-D7E8-4983-91C7-9D0AE8345E87}"/>
                  </a:ext>
                </a:extLst>
              </p:cNvPr>
              <p:cNvSpPr>
                <a:spLocks noChangeArrowheads="1"/>
              </p:cNvSpPr>
              <p:nvPr/>
            </p:nvSpPr>
            <p:spPr bwMode="auto">
              <a:xfrm>
                <a:off x="888" y="3472"/>
                <a:ext cx="272"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701" name="Text Box 93">
                <a:extLst>
                  <a:ext uri="{FF2B5EF4-FFF2-40B4-BE49-F238E27FC236}">
                    <a16:creationId xmlns:a16="http://schemas.microsoft.com/office/drawing/2014/main" id="{5E117C90-539F-4349-8C22-1919F9AA7D68}"/>
                  </a:ext>
                </a:extLst>
              </p:cNvPr>
              <p:cNvSpPr txBox="1">
                <a:spLocks noChangeArrowheads="1"/>
              </p:cNvSpPr>
              <p:nvPr/>
            </p:nvSpPr>
            <p:spPr bwMode="auto">
              <a:xfrm>
                <a:off x="913" y="3472"/>
                <a:ext cx="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en-US" altLang="zh-CN" sz="2400" b="1">
                    <a:solidFill>
                      <a:prstClr val="black"/>
                    </a:solidFill>
                    <a:latin typeface="Times New Roman" panose="02020603050405020304" pitchFamily="18" charset="0"/>
                    <a:ea typeface="黑体" panose="02010609060101010101" pitchFamily="49" charset="-122"/>
                  </a:rPr>
                  <a:t>P</a:t>
                </a:r>
              </a:p>
            </p:txBody>
          </p:sp>
        </p:grpSp>
        <p:sp>
          <p:nvSpPr>
            <p:cNvPr id="196702" name="Text Box 94">
              <a:extLst>
                <a:ext uri="{FF2B5EF4-FFF2-40B4-BE49-F238E27FC236}">
                  <a16:creationId xmlns:a16="http://schemas.microsoft.com/office/drawing/2014/main" id="{F7FE0254-FB37-42FF-8D8D-34A71ACAC84F}"/>
                </a:ext>
              </a:extLst>
            </p:cNvPr>
            <p:cNvSpPr txBox="1">
              <a:spLocks noChangeArrowheads="1"/>
            </p:cNvSpPr>
            <p:nvPr/>
          </p:nvSpPr>
          <p:spPr bwMode="auto">
            <a:xfrm>
              <a:off x="1600" y="1200"/>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400" b="1">
                  <a:solidFill>
                    <a:prstClr val="black"/>
                  </a:solidFill>
                  <a:latin typeface="Times New Roman" panose="02020603050405020304" pitchFamily="18" charset="0"/>
                  <a:ea typeface="黑体" panose="02010609060101010101" pitchFamily="49" charset="-122"/>
                </a:rPr>
                <a:t>进程 </a:t>
              </a:r>
              <a:r>
                <a:rPr lang="en-US" altLang="zh-CN" sz="2400" b="1">
                  <a:solidFill>
                    <a:prstClr val="black"/>
                  </a:solidFill>
                  <a:latin typeface="Times New Roman" panose="02020603050405020304" pitchFamily="18" charset="0"/>
                  <a:ea typeface="黑体" panose="02010609060101010101" pitchFamily="49" charset="-122"/>
                </a:rPr>
                <a:t>1</a:t>
              </a:r>
            </a:p>
          </p:txBody>
        </p:sp>
        <p:sp>
          <p:nvSpPr>
            <p:cNvPr id="196703" name="Line 95">
              <a:extLst>
                <a:ext uri="{FF2B5EF4-FFF2-40B4-BE49-F238E27FC236}">
                  <a16:creationId xmlns:a16="http://schemas.microsoft.com/office/drawing/2014/main" id="{630AC6AD-5979-4EE3-AB74-F4819E507BF2}"/>
                </a:ext>
              </a:extLst>
            </p:cNvPr>
            <p:cNvSpPr>
              <a:spLocks noChangeShapeType="1"/>
            </p:cNvSpPr>
            <p:nvPr/>
          </p:nvSpPr>
          <p:spPr bwMode="auto">
            <a:xfrm flipV="1">
              <a:off x="723" y="3696"/>
              <a:ext cx="4173" cy="1"/>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704" name="Text Box 96">
              <a:extLst>
                <a:ext uri="{FF2B5EF4-FFF2-40B4-BE49-F238E27FC236}">
                  <a16:creationId xmlns:a16="http://schemas.microsoft.com/office/drawing/2014/main" id="{102228D9-AC9D-4F3A-AA1B-14127EE02EAD}"/>
                </a:ext>
              </a:extLst>
            </p:cNvPr>
            <p:cNvSpPr txBox="1">
              <a:spLocks noChangeArrowheads="1"/>
            </p:cNvSpPr>
            <p:nvPr/>
          </p:nvSpPr>
          <p:spPr bwMode="auto">
            <a:xfrm>
              <a:off x="662" y="2085"/>
              <a:ext cx="4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400" b="1">
                  <a:solidFill>
                    <a:prstClr val="black"/>
                  </a:solidFill>
                  <a:latin typeface="Times New Roman" panose="02020603050405020304" pitchFamily="18" charset="0"/>
                  <a:ea typeface="黑体" panose="02010609060101010101" pitchFamily="49" charset="-122"/>
                </a:rPr>
                <a:t>用户</a:t>
              </a:r>
            </a:p>
          </p:txBody>
        </p:sp>
        <p:sp>
          <p:nvSpPr>
            <p:cNvPr id="196705" name="Text Box 97">
              <a:extLst>
                <a:ext uri="{FF2B5EF4-FFF2-40B4-BE49-F238E27FC236}">
                  <a16:creationId xmlns:a16="http://schemas.microsoft.com/office/drawing/2014/main" id="{D16F3853-6028-4987-BCF8-AA42DA77A83C}"/>
                </a:ext>
              </a:extLst>
            </p:cNvPr>
            <p:cNvSpPr txBox="1">
              <a:spLocks noChangeArrowheads="1"/>
            </p:cNvSpPr>
            <p:nvPr/>
          </p:nvSpPr>
          <p:spPr bwMode="auto">
            <a:xfrm>
              <a:off x="672" y="2844"/>
              <a:ext cx="4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400" b="1">
                  <a:solidFill>
                    <a:prstClr val="black"/>
                  </a:solidFill>
                  <a:latin typeface="Times New Roman" panose="02020603050405020304" pitchFamily="18" charset="0"/>
                  <a:ea typeface="黑体" panose="02010609060101010101" pitchFamily="49" charset="-122"/>
                </a:rPr>
                <a:t>核心</a:t>
              </a:r>
            </a:p>
          </p:txBody>
        </p:sp>
        <p:sp>
          <p:nvSpPr>
            <p:cNvPr id="196706" name="Text Box 98">
              <a:extLst>
                <a:ext uri="{FF2B5EF4-FFF2-40B4-BE49-F238E27FC236}">
                  <a16:creationId xmlns:a16="http://schemas.microsoft.com/office/drawing/2014/main" id="{56D49432-82D9-432B-B77A-0D356DC020CF}"/>
                </a:ext>
              </a:extLst>
            </p:cNvPr>
            <p:cNvSpPr txBox="1">
              <a:spLocks noChangeArrowheads="1"/>
            </p:cNvSpPr>
            <p:nvPr/>
          </p:nvSpPr>
          <p:spPr bwMode="auto">
            <a:xfrm>
              <a:off x="672" y="3792"/>
              <a:ext cx="4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400" b="1">
                  <a:solidFill>
                    <a:prstClr val="black"/>
                  </a:solidFill>
                  <a:latin typeface="Times New Roman" panose="02020603050405020304" pitchFamily="18" charset="0"/>
                  <a:ea typeface="黑体" panose="02010609060101010101" pitchFamily="49" charset="-122"/>
                </a:rPr>
                <a:t>硬件</a:t>
              </a:r>
            </a:p>
          </p:txBody>
        </p:sp>
        <p:sp>
          <p:nvSpPr>
            <p:cNvPr id="196707" name="Line 99">
              <a:extLst>
                <a:ext uri="{FF2B5EF4-FFF2-40B4-BE49-F238E27FC236}">
                  <a16:creationId xmlns:a16="http://schemas.microsoft.com/office/drawing/2014/main" id="{3F7A723E-944E-4C93-9933-E320896823FF}"/>
                </a:ext>
              </a:extLst>
            </p:cNvPr>
            <p:cNvSpPr>
              <a:spLocks noChangeShapeType="1"/>
            </p:cNvSpPr>
            <p:nvPr/>
          </p:nvSpPr>
          <p:spPr bwMode="auto">
            <a:xfrm>
              <a:off x="4092" y="2352"/>
              <a:ext cx="0" cy="576"/>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714" name="Freeform 106">
              <a:extLst>
                <a:ext uri="{FF2B5EF4-FFF2-40B4-BE49-F238E27FC236}">
                  <a16:creationId xmlns:a16="http://schemas.microsoft.com/office/drawing/2014/main" id="{409BDD8A-0DF0-4878-A4E6-8E4D0F198454}"/>
                </a:ext>
              </a:extLst>
            </p:cNvPr>
            <p:cNvSpPr>
              <a:spLocks/>
            </p:cNvSpPr>
            <p:nvPr/>
          </p:nvSpPr>
          <p:spPr bwMode="auto">
            <a:xfrm>
              <a:off x="4100" y="1633"/>
              <a:ext cx="50"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715" name="Line 107">
              <a:extLst>
                <a:ext uri="{FF2B5EF4-FFF2-40B4-BE49-F238E27FC236}">
                  <a16:creationId xmlns:a16="http://schemas.microsoft.com/office/drawing/2014/main" id="{83913597-5218-4CFC-B10C-1485077F29E3}"/>
                </a:ext>
              </a:extLst>
            </p:cNvPr>
            <p:cNvSpPr>
              <a:spLocks noChangeShapeType="1"/>
            </p:cNvSpPr>
            <p:nvPr/>
          </p:nvSpPr>
          <p:spPr bwMode="auto">
            <a:xfrm flipH="1">
              <a:off x="4092" y="1872"/>
              <a:ext cx="0" cy="48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721" name="Text Box 113">
              <a:extLst>
                <a:ext uri="{FF2B5EF4-FFF2-40B4-BE49-F238E27FC236}">
                  <a16:creationId xmlns:a16="http://schemas.microsoft.com/office/drawing/2014/main" id="{21C01016-7256-469E-96FB-382B0E0BBA76}"/>
                </a:ext>
              </a:extLst>
            </p:cNvPr>
            <p:cNvSpPr txBox="1">
              <a:spLocks noChangeArrowheads="1"/>
            </p:cNvSpPr>
            <p:nvPr/>
          </p:nvSpPr>
          <p:spPr bwMode="auto">
            <a:xfrm>
              <a:off x="3617" y="1248"/>
              <a:ext cx="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400" b="1">
                  <a:solidFill>
                    <a:prstClr val="black"/>
                  </a:solidFill>
                  <a:latin typeface="Times New Roman" panose="02020603050405020304" pitchFamily="18" charset="0"/>
                  <a:ea typeface="黑体" panose="02010609060101010101" pitchFamily="49" charset="-122"/>
                </a:rPr>
                <a:t>进程 </a:t>
              </a:r>
              <a:r>
                <a:rPr lang="en-US" altLang="zh-CN" sz="2400" b="1">
                  <a:solidFill>
                    <a:prstClr val="black"/>
                  </a:solidFill>
                  <a:latin typeface="Times New Roman" panose="02020603050405020304" pitchFamily="18" charset="0"/>
                  <a:ea typeface="黑体" panose="02010609060101010101" pitchFamily="49" charset="-122"/>
                </a:rPr>
                <a:t>2</a:t>
              </a:r>
            </a:p>
          </p:txBody>
        </p:sp>
        <p:sp>
          <p:nvSpPr>
            <p:cNvPr id="196725" name="Line 117">
              <a:extLst>
                <a:ext uri="{FF2B5EF4-FFF2-40B4-BE49-F238E27FC236}">
                  <a16:creationId xmlns:a16="http://schemas.microsoft.com/office/drawing/2014/main" id="{A1A66837-17C3-4401-8BA3-C67FC2A44B79}"/>
                </a:ext>
              </a:extLst>
            </p:cNvPr>
            <p:cNvSpPr>
              <a:spLocks noChangeShapeType="1"/>
            </p:cNvSpPr>
            <p:nvPr/>
          </p:nvSpPr>
          <p:spPr bwMode="auto">
            <a:xfrm flipH="1">
              <a:off x="3186" y="3216"/>
              <a:ext cx="906" cy="48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754" name="Text Box 146">
              <a:extLst>
                <a:ext uri="{FF2B5EF4-FFF2-40B4-BE49-F238E27FC236}">
                  <a16:creationId xmlns:a16="http://schemas.microsoft.com/office/drawing/2014/main" id="{311A99B7-6B6C-4CC6-B13F-57F304FBB407}"/>
                </a:ext>
              </a:extLst>
            </p:cNvPr>
            <p:cNvSpPr txBox="1">
              <a:spLocks noChangeArrowheads="1"/>
            </p:cNvSpPr>
            <p:nvPr/>
          </p:nvSpPr>
          <p:spPr bwMode="auto">
            <a:xfrm>
              <a:off x="1650" y="2911"/>
              <a:ext cx="5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000" b="1">
                  <a:solidFill>
                    <a:srgbClr val="FF0000"/>
                  </a:solidFill>
                  <a:latin typeface="Times New Roman" panose="02020603050405020304" pitchFamily="18" charset="0"/>
                  <a:ea typeface="黑体" panose="02010609060101010101" pitchFamily="49" charset="-122"/>
                </a:rPr>
                <a:t>进程 </a:t>
              </a:r>
              <a:r>
                <a:rPr lang="en-US" altLang="zh-CN" sz="2000" b="1">
                  <a:solidFill>
                    <a:srgbClr val="FF0000"/>
                  </a:solidFill>
                  <a:latin typeface="Times New Roman" panose="02020603050405020304" pitchFamily="18" charset="0"/>
                  <a:ea typeface="黑体" panose="02010609060101010101" pitchFamily="49" charset="-122"/>
                </a:rPr>
                <a:t>1</a:t>
              </a:r>
            </a:p>
          </p:txBody>
        </p:sp>
        <p:grpSp>
          <p:nvGrpSpPr>
            <p:cNvPr id="196755" name="Group 147">
              <a:extLst>
                <a:ext uri="{FF2B5EF4-FFF2-40B4-BE49-F238E27FC236}">
                  <a16:creationId xmlns:a16="http://schemas.microsoft.com/office/drawing/2014/main" id="{7A7581AC-0096-49FE-B949-97EC923E7AFD}"/>
                </a:ext>
              </a:extLst>
            </p:cNvPr>
            <p:cNvGrpSpPr>
              <a:grpSpLocks/>
            </p:cNvGrpSpPr>
            <p:nvPr/>
          </p:nvGrpSpPr>
          <p:grpSpPr bwMode="auto">
            <a:xfrm>
              <a:off x="3941" y="2928"/>
              <a:ext cx="301" cy="288"/>
              <a:chOff x="832" y="2920"/>
              <a:chExt cx="288" cy="288"/>
            </a:xfrm>
          </p:grpSpPr>
          <p:sp>
            <p:nvSpPr>
              <p:cNvPr id="196756" name="Oval 148">
                <a:extLst>
                  <a:ext uri="{FF2B5EF4-FFF2-40B4-BE49-F238E27FC236}">
                    <a16:creationId xmlns:a16="http://schemas.microsoft.com/office/drawing/2014/main" id="{71298506-A7E6-4E89-B566-C3ED1FC1369A}"/>
                  </a:ext>
                </a:extLst>
              </p:cNvPr>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757" name="Freeform 149">
                <a:extLst>
                  <a:ext uri="{FF2B5EF4-FFF2-40B4-BE49-F238E27FC236}">
                    <a16:creationId xmlns:a16="http://schemas.microsoft.com/office/drawing/2014/main" id="{F482F8E7-A05E-44FE-B625-DB3A46660CF8}"/>
                  </a:ext>
                </a:extLst>
              </p:cNvPr>
              <p:cNvSpPr>
                <a:spLocks/>
              </p:cNvSpPr>
              <p:nvPr/>
            </p:nvSpPr>
            <p:spPr bwMode="auto">
              <a:xfrm>
                <a:off x="960" y="29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grpSp>
        <p:sp>
          <p:nvSpPr>
            <p:cNvPr id="196758" name="Text Box 150">
              <a:extLst>
                <a:ext uri="{FF2B5EF4-FFF2-40B4-BE49-F238E27FC236}">
                  <a16:creationId xmlns:a16="http://schemas.microsoft.com/office/drawing/2014/main" id="{89353A73-BC62-452D-9EF5-D92285D2D486}"/>
                </a:ext>
              </a:extLst>
            </p:cNvPr>
            <p:cNvSpPr txBox="1">
              <a:spLocks noChangeArrowheads="1"/>
            </p:cNvSpPr>
            <p:nvPr/>
          </p:nvSpPr>
          <p:spPr bwMode="auto">
            <a:xfrm>
              <a:off x="3360" y="2928"/>
              <a:ext cx="5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000" b="1">
                  <a:solidFill>
                    <a:srgbClr val="FF0000"/>
                  </a:solidFill>
                  <a:latin typeface="Times New Roman" panose="02020603050405020304" pitchFamily="18" charset="0"/>
                  <a:ea typeface="黑体" panose="02010609060101010101" pitchFamily="49" charset="-122"/>
                </a:rPr>
                <a:t>进程 </a:t>
              </a:r>
              <a:r>
                <a:rPr lang="en-US" altLang="zh-CN" sz="2000" b="1">
                  <a:solidFill>
                    <a:srgbClr val="FF0000"/>
                  </a:solidFill>
                  <a:latin typeface="Times New Roman" panose="02020603050405020304" pitchFamily="18" charset="0"/>
                  <a:ea typeface="黑体" panose="02010609060101010101" pitchFamily="49" charset="-122"/>
                </a:rPr>
                <a:t>2</a:t>
              </a:r>
            </a:p>
          </p:txBody>
        </p:sp>
        <p:sp>
          <p:nvSpPr>
            <p:cNvPr id="196759" name="Line 151">
              <a:extLst>
                <a:ext uri="{FF2B5EF4-FFF2-40B4-BE49-F238E27FC236}">
                  <a16:creationId xmlns:a16="http://schemas.microsoft.com/office/drawing/2014/main" id="{2055C079-EAA3-4BD7-9AF2-FD58E2E09752}"/>
                </a:ext>
              </a:extLst>
            </p:cNvPr>
            <p:cNvSpPr>
              <a:spLocks noChangeShapeType="1"/>
            </p:cNvSpPr>
            <p:nvPr/>
          </p:nvSpPr>
          <p:spPr bwMode="auto">
            <a:xfrm>
              <a:off x="2382" y="3168"/>
              <a:ext cx="804" cy="528"/>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grpSp>
          <p:nvGrpSpPr>
            <p:cNvPr id="196762" name="Group 154">
              <a:extLst>
                <a:ext uri="{FF2B5EF4-FFF2-40B4-BE49-F238E27FC236}">
                  <a16:creationId xmlns:a16="http://schemas.microsoft.com/office/drawing/2014/main" id="{1740BBBB-69D4-42B6-AF69-4030B5C3EE81}"/>
                </a:ext>
              </a:extLst>
            </p:cNvPr>
            <p:cNvGrpSpPr>
              <a:grpSpLocks/>
            </p:cNvGrpSpPr>
            <p:nvPr/>
          </p:nvGrpSpPr>
          <p:grpSpPr bwMode="auto">
            <a:xfrm>
              <a:off x="2147" y="3696"/>
              <a:ext cx="285" cy="288"/>
              <a:chOff x="888" y="3472"/>
              <a:chExt cx="272" cy="288"/>
            </a:xfrm>
          </p:grpSpPr>
          <p:sp>
            <p:nvSpPr>
              <p:cNvPr id="196763" name="Rectangle 155">
                <a:extLst>
                  <a:ext uri="{FF2B5EF4-FFF2-40B4-BE49-F238E27FC236}">
                    <a16:creationId xmlns:a16="http://schemas.microsoft.com/office/drawing/2014/main" id="{92FBC038-51C6-4BBD-9D74-87189C61091B}"/>
                  </a:ext>
                </a:extLst>
              </p:cNvPr>
              <p:cNvSpPr>
                <a:spLocks noChangeArrowheads="1"/>
              </p:cNvSpPr>
              <p:nvPr/>
            </p:nvSpPr>
            <p:spPr bwMode="auto">
              <a:xfrm>
                <a:off x="888" y="3472"/>
                <a:ext cx="272"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764" name="Text Box 156">
                <a:extLst>
                  <a:ext uri="{FF2B5EF4-FFF2-40B4-BE49-F238E27FC236}">
                    <a16:creationId xmlns:a16="http://schemas.microsoft.com/office/drawing/2014/main" id="{47AD4432-6FFE-470C-826A-D5764247C6CB}"/>
                  </a:ext>
                </a:extLst>
              </p:cNvPr>
              <p:cNvSpPr txBox="1">
                <a:spLocks noChangeArrowheads="1"/>
              </p:cNvSpPr>
              <p:nvPr/>
            </p:nvSpPr>
            <p:spPr bwMode="auto">
              <a:xfrm>
                <a:off x="913" y="3472"/>
                <a:ext cx="2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en-US" altLang="zh-CN" sz="2400" b="1">
                    <a:solidFill>
                      <a:prstClr val="black"/>
                    </a:solidFill>
                    <a:latin typeface="Times New Roman" panose="02020603050405020304" pitchFamily="18" charset="0"/>
                    <a:ea typeface="黑体" panose="02010609060101010101" pitchFamily="49" charset="-122"/>
                  </a:rPr>
                  <a:t>P</a:t>
                </a:r>
              </a:p>
            </p:txBody>
          </p:sp>
        </p:grpSp>
        <p:sp>
          <p:nvSpPr>
            <p:cNvPr id="196766" name="Text Box 158">
              <a:extLst>
                <a:ext uri="{FF2B5EF4-FFF2-40B4-BE49-F238E27FC236}">
                  <a16:creationId xmlns:a16="http://schemas.microsoft.com/office/drawing/2014/main" id="{06DBAAC2-4C03-4090-ACD3-7B1AE6E919CD}"/>
                </a:ext>
              </a:extLst>
            </p:cNvPr>
            <p:cNvSpPr txBox="1">
              <a:spLocks noChangeArrowheads="1"/>
            </p:cNvSpPr>
            <p:nvPr/>
          </p:nvSpPr>
          <p:spPr bwMode="auto">
            <a:xfrm>
              <a:off x="1392" y="1536"/>
              <a:ext cx="5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000" b="1">
                  <a:solidFill>
                    <a:srgbClr val="FF0000"/>
                  </a:solidFill>
                  <a:latin typeface="Times New Roman" panose="02020603050405020304" pitchFamily="18" charset="0"/>
                  <a:ea typeface="黑体" panose="02010609060101010101" pitchFamily="49" charset="-122"/>
                </a:rPr>
                <a:t>线程 </a:t>
              </a:r>
              <a:r>
                <a:rPr lang="en-US" altLang="zh-CN" sz="2000" b="1">
                  <a:solidFill>
                    <a:srgbClr val="FF0000"/>
                  </a:solidFill>
                  <a:latin typeface="Times New Roman" panose="02020603050405020304" pitchFamily="18" charset="0"/>
                  <a:ea typeface="黑体" panose="02010609060101010101" pitchFamily="49" charset="-122"/>
                </a:rPr>
                <a:t>1</a:t>
              </a:r>
            </a:p>
          </p:txBody>
        </p:sp>
        <p:sp>
          <p:nvSpPr>
            <p:cNvPr id="196767" name="Text Box 159">
              <a:extLst>
                <a:ext uri="{FF2B5EF4-FFF2-40B4-BE49-F238E27FC236}">
                  <a16:creationId xmlns:a16="http://schemas.microsoft.com/office/drawing/2014/main" id="{559C5478-EB3C-4852-B64C-2B61B22A791D}"/>
                </a:ext>
              </a:extLst>
            </p:cNvPr>
            <p:cNvSpPr txBox="1">
              <a:spLocks noChangeArrowheads="1"/>
            </p:cNvSpPr>
            <p:nvPr/>
          </p:nvSpPr>
          <p:spPr bwMode="auto">
            <a:xfrm>
              <a:off x="2361" y="1536"/>
              <a:ext cx="5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000" b="1">
                  <a:solidFill>
                    <a:srgbClr val="FF0000"/>
                  </a:solidFill>
                  <a:latin typeface="Times New Roman" panose="02020603050405020304" pitchFamily="18" charset="0"/>
                  <a:ea typeface="黑体" panose="02010609060101010101" pitchFamily="49" charset="-122"/>
                </a:rPr>
                <a:t>线程 </a:t>
              </a:r>
              <a:r>
                <a:rPr lang="en-US" altLang="zh-CN" sz="2000" b="1">
                  <a:solidFill>
                    <a:srgbClr val="FF0000"/>
                  </a:solidFill>
                  <a:latin typeface="Times New Roman" panose="02020603050405020304" pitchFamily="18" charset="0"/>
                  <a:ea typeface="黑体" panose="02010609060101010101" pitchFamily="49" charset="-122"/>
                </a:rPr>
                <a:t>n</a:t>
              </a:r>
            </a:p>
          </p:txBody>
        </p:sp>
      </p:grpSp>
      <p:grpSp>
        <p:nvGrpSpPr>
          <p:cNvPr id="196771" name="Group 163">
            <a:extLst>
              <a:ext uri="{FF2B5EF4-FFF2-40B4-BE49-F238E27FC236}">
                <a16:creationId xmlns:a16="http://schemas.microsoft.com/office/drawing/2014/main" id="{BF3DAA0F-9A01-48E0-8882-B84D66733CAC}"/>
              </a:ext>
            </a:extLst>
          </p:cNvPr>
          <p:cNvGrpSpPr>
            <a:grpSpLocks/>
          </p:cNvGrpSpPr>
          <p:nvPr/>
        </p:nvGrpSpPr>
        <p:grpSpPr bwMode="auto">
          <a:xfrm>
            <a:off x="6781800" y="3886200"/>
            <a:ext cx="3581400" cy="2057400"/>
            <a:chOff x="3312" y="2448"/>
            <a:chExt cx="2256" cy="1296"/>
          </a:xfrm>
        </p:grpSpPr>
        <p:sp>
          <p:nvSpPr>
            <p:cNvPr id="196769" name="Line 161">
              <a:extLst>
                <a:ext uri="{FF2B5EF4-FFF2-40B4-BE49-F238E27FC236}">
                  <a16:creationId xmlns:a16="http://schemas.microsoft.com/office/drawing/2014/main" id="{FD9C3A0C-4B5F-4F25-9E77-F358122A46AA}"/>
                </a:ext>
              </a:extLst>
            </p:cNvPr>
            <p:cNvSpPr>
              <a:spLocks noChangeShapeType="1"/>
            </p:cNvSpPr>
            <p:nvPr/>
          </p:nvSpPr>
          <p:spPr bwMode="auto">
            <a:xfrm flipH="1">
              <a:off x="3312" y="3264"/>
              <a:ext cx="1152" cy="48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6770" name="Text Box 162">
              <a:extLst>
                <a:ext uri="{FF2B5EF4-FFF2-40B4-BE49-F238E27FC236}">
                  <a16:creationId xmlns:a16="http://schemas.microsoft.com/office/drawing/2014/main" id="{890667E2-C30A-40B0-90DB-34710C05E2D6}"/>
                </a:ext>
              </a:extLst>
            </p:cNvPr>
            <p:cNvSpPr txBox="1">
              <a:spLocks noChangeArrowheads="1"/>
            </p:cNvSpPr>
            <p:nvPr/>
          </p:nvSpPr>
          <p:spPr bwMode="auto">
            <a:xfrm>
              <a:off x="4416" y="2448"/>
              <a:ext cx="1152" cy="1214"/>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defRPr/>
              </a:pPr>
              <a:r>
                <a:rPr lang="zh-CN" altLang="en-US" sz="2400" b="1" dirty="0">
                  <a:solidFill>
                    <a:srgbClr val="FF0000"/>
                  </a:solidFill>
                  <a:latin typeface="Arial" panose="020B0604020202020204"/>
                  <a:ea typeface="黑体" panose="02010609060101010101" pitchFamily="49" charset="-122"/>
                </a:rPr>
                <a:t>进程不能很好的利用多</a:t>
              </a:r>
              <a:r>
                <a:rPr lang="en-US" altLang="zh-CN" sz="2400" b="1" dirty="0">
                  <a:solidFill>
                    <a:srgbClr val="FF0000"/>
                  </a:solidFill>
                  <a:latin typeface="Arial" panose="020B0604020202020204"/>
                  <a:ea typeface="黑体" panose="02010609060101010101" pitchFamily="49" charset="-122"/>
                </a:rPr>
                <a:t>CPU</a:t>
              </a:r>
              <a:r>
                <a:rPr lang="zh-CN" altLang="en-US" sz="2400" b="1" dirty="0">
                  <a:solidFill>
                    <a:srgbClr val="FF0000"/>
                  </a:solidFill>
                  <a:latin typeface="Arial" panose="020B0604020202020204"/>
                  <a:ea typeface="黑体" panose="02010609060101010101" pitchFamily="49" charset="-122"/>
                </a:rPr>
                <a:t>，因为进程的地址空间不同</a:t>
              </a:r>
            </a:p>
          </p:txBody>
        </p:sp>
      </p:grpSp>
      <p:pic>
        <p:nvPicPr>
          <p:cNvPr id="2" name="图片 1">
            <a:extLst>
              <a:ext uri="{FF2B5EF4-FFF2-40B4-BE49-F238E27FC236}">
                <a16:creationId xmlns:a16="http://schemas.microsoft.com/office/drawing/2014/main" id="{5E5A5DBE-6FBB-457B-B9C9-F299BEE004AF}"/>
              </a:ext>
            </a:extLst>
          </p:cNvPr>
          <p:cNvPicPr>
            <a:picLocks noChangeAspect="1"/>
          </p:cNvPicPr>
          <p:nvPr/>
        </p:nvPicPr>
        <p:blipFill>
          <a:blip r:embed="rId3"/>
          <a:stretch>
            <a:fillRect/>
          </a:stretch>
        </p:blipFill>
        <p:spPr>
          <a:xfrm>
            <a:off x="8447315" y="234011"/>
            <a:ext cx="2126902" cy="1986004"/>
          </a:xfrm>
          <a:prstGeom prst="rect">
            <a:avLst/>
          </a:prstGeom>
        </p:spPr>
      </p:pic>
    </p:spTree>
    <p:extLst>
      <p:ext uri="{BB962C8B-B14F-4D97-AF65-F5344CB8AC3E}">
        <p14:creationId xmlns:p14="http://schemas.microsoft.com/office/powerpoint/2010/main" val="1584724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6771"/>
                                        </p:tgtEl>
                                        <p:attrNameLst>
                                          <p:attrName>style.visibility</p:attrName>
                                        </p:attrNameLst>
                                      </p:cBhvr>
                                      <p:to>
                                        <p:strVal val="visible"/>
                                      </p:to>
                                    </p:set>
                                    <p:animEffect transition="in" filter="dissolve">
                                      <p:cBhvr>
                                        <p:cTn id="12" dur="500"/>
                                        <p:tgtEl>
                                          <p:spTgt spid="196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1F3F8AE5-C604-45ED-8CA5-81DC3B89E831}"/>
              </a:ext>
            </a:extLst>
          </p:cNvPr>
          <p:cNvSpPr>
            <a:spLocks noGrp="1" noRot="1" noChangeArrowheads="1"/>
          </p:cNvSpPr>
          <p:nvPr>
            <p:ph type="title"/>
          </p:nvPr>
        </p:nvSpPr>
        <p:spPr>
          <a:xfrm>
            <a:off x="2333120" y="449378"/>
            <a:ext cx="7691437" cy="690563"/>
          </a:xfrm>
          <a:noFill/>
        </p:spPr>
        <p:txBody>
          <a:bodyPr/>
          <a:lstStyle/>
          <a:p>
            <a:r>
              <a:rPr lang="zh-CN" altLang="en-US" b="1" dirty="0">
                <a:latin typeface="+mj-ea"/>
                <a:ea typeface="+mj-ea"/>
              </a:rPr>
              <a:t>用户级线程的优点和缺点</a:t>
            </a:r>
          </a:p>
        </p:txBody>
      </p:sp>
      <p:sp>
        <p:nvSpPr>
          <p:cNvPr id="351235" name="Rectangle 3">
            <a:extLst>
              <a:ext uri="{FF2B5EF4-FFF2-40B4-BE49-F238E27FC236}">
                <a16:creationId xmlns:a16="http://schemas.microsoft.com/office/drawing/2014/main" id="{1FC12982-4115-4214-B078-2C116CC3E6CF}"/>
              </a:ext>
            </a:extLst>
          </p:cNvPr>
          <p:cNvSpPr>
            <a:spLocks noGrp="1" noChangeArrowheads="1"/>
          </p:cNvSpPr>
          <p:nvPr>
            <p:ph type="body" idx="1"/>
          </p:nvPr>
        </p:nvSpPr>
        <p:spPr>
          <a:xfrm>
            <a:off x="2102138" y="1347674"/>
            <a:ext cx="8153400" cy="4370387"/>
          </a:xfrm>
          <a:noFill/>
        </p:spPr>
        <p:txBody>
          <a:bodyPr/>
          <a:lstStyle/>
          <a:p>
            <a:pPr>
              <a:buFont typeface="Wingdings" panose="05000000000000000000" pitchFamily="2" charset="2"/>
              <a:buNone/>
            </a:pPr>
            <a:r>
              <a:rPr lang="zh-CN" altLang="en-US" dirty="0">
                <a:solidFill>
                  <a:srgbClr val="19079B"/>
                </a:solidFill>
                <a:latin typeface="Microsoft YaHei" panose="020B0503020204020204" pitchFamily="34" charset="-122"/>
                <a:ea typeface="Microsoft YaHei" panose="020B0503020204020204" pitchFamily="34" charset="-122"/>
              </a:rPr>
              <a:t>优点：</a:t>
            </a:r>
          </a:p>
          <a:p>
            <a:r>
              <a:rPr lang="zh-CN" altLang="en-US" b="0" dirty="0">
                <a:solidFill>
                  <a:srgbClr val="000000"/>
                </a:solidFill>
                <a:latin typeface="Microsoft YaHei" panose="020B0503020204020204" pitchFamily="34" charset="-122"/>
                <a:ea typeface="Microsoft YaHei" panose="020B0503020204020204" pitchFamily="34" charset="-122"/>
              </a:rPr>
              <a:t>线程切换不调用内核</a:t>
            </a:r>
          </a:p>
          <a:p>
            <a:r>
              <a:rPr lang="zh-CN" altLang="en-US" b="0" dirty="0">
                <a:solidFill>
                  <a:srgbClr val="000000"/>
                </a:solidFill>
                <a:latin typeface="Microsoft YaHei" panose="020B0503020204020204" pitchFamily="34" charset="-122"/>
                <a:ea typeface="Microsoft YaHei" panose="020B0503020204020204" pitchFamily="34" charset="-122"/>
              </a:rPr>
              <a:t>调度是应用程序特定的：可以选择最好的算法</a:t>
            </a:r>
          </a:p>
          <a:p>
            <a:r>
              <a:rPr lang="zh-CN" altLang="en-US" b="0" dirty="0">
                <a:solidFill>
                  <a:srgbClr val="000000"/>
                </a:solidFill>
                <a:latin typeface="Microsoft YaHei" panose="020B0503020204020204" pitchFamily="34" charset="-122"/>
                <a:ea typeface="Microsoft YaHei" panose="020B0503020204020204" pitchFamily="34" charset="-122"/>
              </a:rPr>
              <a:t>可运行在任何操作系统上（只需要线程库），可以在一个不支持线程的</a:t>
            </a:r>
            <a:r>
              <a:rPr lang="en-US" altLang="zh-CN" b="0" dirty="0">
                <a:solidFill>
                  <a:srgbClr val="000000"/>
                </a:solidFill>
                <a:latin typeface="Microsoft YaHei" panose="020B0503020204020204" pitchFamily="34" charset="-122"/>
                <a:ea typeface="Microsoft YaHei" panose="020B0503020204020204" pitchFamily="34" charset="-122"/>
              </a:rPr>
              <a:t>OS</a:t>
            </a:r>
            <a:r>
              <a:rPr lang="zh-CN" altLang="en-US" b="0" dirty="0">
                <a:solidFill>
                  <a:srgbClr val="000000"/>
                </a:solidFill>
                <a:latin typeface="Microsoft YaHei" panose="020B0503020204020204" pitchFamily="34" charset="-122"/>
                <a:ea typeface="Microsoft YaHei" panose="020B0503020204020204" pitchFamily="34" charset="-122"/>
              </a:rPr>
              <a:t>上实现</a:t>
            </a:r>
          </a:p>
          <a:p>
            <a:pPr>
              <a:buFont typeface="Wingdings" panose="05000000000000000000" pitchFamily="2" charset="2"/>
              <a:buNone/>
            </a:pPr>
            <a:r>
              <a:rPr lang="zh-CN" altLang="en-US" dirty="0">
                <a:solidFill>
                  <a:srgbClr val="19079B"/>
                </a:solidFill>
                <a:latin typeface="Microsoft YaHei" panose="020B0503020204020204" pitchFamily="34" charset="-122"/>
                <a:ea typeface="Microsoft YaHei" panose="020B0503020204020204" pitchFamily="34" charset="-122"/>
              </a:rPr>
              <a:t>缺点：</a:t>
            </a:r>
          </a:p>
          <a:p>
            <a:r>
              <a:rPr lang="zh-CN" altLang="en-US" b="0" dirty="0">
                <a:solidFill>
                  <a:srgbClr val="000000"/>
                </a:solidFill>
                <a:latin typeface="Microsoft YaHei" panose="020B0503020204020204" pitchFamily="34" charset="-122"/>
                <a:ea typeface="Microsoft YaHei" panose="020B0503020204020204" pitchFamily="34" charset="-122"/>
              </a:rPr>
              <a:t>当线程执行一个系统调用时，该线程及其所属进程内的所有线程都会被阻塞。</a:t>
            </a:r>
            <a:endParaRPr lang="en-US" altLang="zh-CN" b="0" dirty="0">
              <a:solidFill>
                <a:srgbClr val="000000"/>
              </a:solidFill>
              <a:latin typeface="Microsoft YaHei" panose="020B0503020204020204" pitchFamily="34" charset="-122"/>
              <a:ea typeface="Microsoft YaHei" panose="020B0503020204020204" pitchFamily="34" charset="-122"/>
            </a:endParaRPr>
          </a:p>
          <a:p>
            <a:r>
              <a:rPr lang="zh-CN" altLang="en-US" b="0" dirty="0">
                <a:solidFill>
                  <a:srgbClr val="000000"/>
                </a:solidFill>
                <a:latin typeface="Microsoft YaHei" panose="020B0503020204020204" pitchFamily="34" charset="-122"/>
                <a:ea typeface="Microsoft YaHei" panose="020B0503020204020204" pitchFamily="34" charset="-122"/>
              </a:rPr>
              <a:t>多线程应用不能利用多处理机进行多重处理。</a:t>
            </a:r>
          </a:p>
        </p:txBody>
      </p:sp>
    </p:spTree>
    <p:extLst>
      <p:ext uri="{BB962C8B-B14F-4D97-AF65-F5344CB8AC3E}">
        <p14:creationId xmlns:p14="http://schemas.microsoft.com/office/powerpoint/2010/main" val="401271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51235">
                                            <p:txEl>
                                              <p:pRg st="1" end="1"/>
                                            </p:txEl>
                                          </p:spTgt>
                                        </p:tgtEl>
                                        <p:attrNameLst>
                                          <p:attrName>style.visibility</p:attrName>
                                        </p:attrNameLst>
                                      </p:cBhvr>
                                      <p:to>
                                        <p:strVal val="visible"/>
                                      </p:to>
                                    </p:set>
                                    <p:animEffect transition="in" filter="box(in)">
                                      <p:cBhvr>
                                        <p:cTn id="7" dur="500"/>
                                        <p:tgtEl>
                                          <p:spTgt spid="35123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51235">
                                            <p:txEl>
                                              <p:pRg st="2" end="2"/>
                                            </p:txEl>
                                          </p:spTgt>
                                        </p:tgtEl>
                                        <p:attrNameLst>
                                          <p:attrName>style.visibility</p:attrName>
                                        </p:attrNameLst>
                                      </p:cBhvr>
                                      <p:to>
                                        <p:strVal val="visible"/>
                                      </p:to>
                                    </p:set>
                                    <p:animEffect transition="in" filter="box(in)">
                                      <p:cBhvr>
                                        <p:cTn id="10" dur="500"/>
                                        <p:tgtEl>
                                          <p:spTgt spid="35123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51235">
                                            <p:txEl>
                                              <p:pRg st="3" end="3"/>
                                            </p:txEl>
                                          </p:spTgt>
                                        </p:tgtEl>
                                        <p:attrNameLst>
                                          <p:attrName>style.visibility</p:attrName>
                                        </p:attrNameLst>
                                      </p:cBhvr>
                                      <p:to>
                                        <p:strVal val="visible"/>
                                      </p:to>
                                    </p:set>
                                    <p:animEffect transition="in" filter="box(in)">
                                      <p:cBhvr>
                                        <p:cTn id="13" dur="500"/>
                                        <p:tgtEl>
                                          <p:spTgt spid="35123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51235">
                                            <p:txEl>
                                              <p:pRg st="5" end="5"/>
                                            </p:txEl>
                                          </p:spTgt>
                                        </p:tgtEl>
                                        <p:attrNameLst>
                                          <p:attrName>style.visibility</p:attrName>
                                        </p:attrNameLst>
                                      </p:cBhvr>
                                      <p:to>
                                        <p:strVal val="visible"/>
                                      </p:to>
                                    </p:set>
                                    <p:animEffect transition="in" filter="box(in)">
                                      <p:cBhvr>
                                        <p:cTn id="16" dur="500"/>
                                        <p:tgtEl>
                                          <p:spTgt spid="351235">
                                            <p:txEl>
                                              <p:pRg st="5" end="5"/>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51235">
                                            <p:txEl>
                                              <p:pRg st="6" end="6"/>
                                            </p:txEl>
                                          </p:spTgt>
                                        </p:tgtEl>
                                        <p:attrNameLst>
                                          <p:attrName>style.visibility</p:attrName>
                                        </p:attrNameLst>
                                      </p:cBhvr>
                                      <p:to>
                                        <p:strVal val="visible"/>
                                      </p:to>
                                    </p:set>
                                    <p:animEffect transition="in" filter="box(in)">
                                      <p:cBhvr>
                                        <p:cTn id="19" dur="500"/>
                                        <p:tgtEl>
                                          <p:spTgt spid="3512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6CFB76D-B8CD-4545-81EA-188E51357274}"/>
              </a:ext>
            </a:extLst>
          </p:cNvPr>
          <p:cNvSpPr>
            <a:spLocks noGrp="1"/>
          </p:cNvSpPr>
          <p:nvPr>
            <p:ph idx="1"/>
          </p:nvPr>
        </p:nvSpPr>
        <p:spPr>
          <a:xfrm>
            <a:off x="1259839" y="1311567"/>
            <a:ext cx="10410613" cy="5157643"/>
          </a:xfrm>
        </p:spPr>
        <p:txBody>
          <a:bodyPr/>
          <a:lstStyle/>
          <a:p>
            <a:pPr marL="0" indent="0">
              <a:buNone/>
            </a:pPr>
            <a:r>
              <a:rPr kumimoji="1" lang="en-US" altLang="zh-CN" dirty="0">
                <a:solidFill>
                  <a:schemeClr val="bg2">
                    <a:lumMod val="50000"/>
                  </a:schemeClr>
                </a:solidFill>
                <a:latin typeface="Microsoft YaHei" panose="020B0503020204020204" pitchFamily="34" charset="-122"/>
                <a:ea typeface="Microsoft YaHei" panose="020B0503020204020204" pitchFamily="34" charset="-122"/>
              </a:rPr>
              <a:t>2. </a:t>
            </a:r>
            <a:r>
              <a:rPr kumimoji="1" lang="zh-CN" altLang="en-US" dirty="0">
                <a:solidFill>
                  <a:schemeClr val="bg2">
                    <a:lumMod val="50000"/>
                  </a:schemeClr>
                </a:solidFill>
                <a:latin typeface="Microsoft YaHei" panose="020B0503020204020204" pitchFamily="34" charset="-122"/>
                <a:ea typeface="Microsoft YaHei" panose="020B0503020204020204" pitchFamily="34" charset="-122"/>
              </a:rPr>
              <a:t>内核支持线程 （</a:t>
            </a:r>
            <a:r>
              <a:rPr kumimoji="1" lang="en-US" altLang="zh-CN" dirty="0">
                <a:solidFill>
                  <a:schemeClr val="bg2">
                    <a:lumMod val="50000"/>
                  </a:schemeClr>
                </a:solidFill>
                <a:latin typeface="Microsoft YaHei" panose="020B0503020204020204" pitchFamily="34" charset="-122"/>
                <a:ea typeface="Microsoft YaHei" panose="020B0503020204020204" pitchFamily="34" charset="-122"/>
              </a:rPr>
              <a:t>Kernel Supported Threads)</a:t>
            </a:r>
            <a:endParaRPr kumimoji="1" lang="zh-CN" altLang="en-US" dirty="0">
              <a:solidFill>
                <a:schemeClr val="bg2">
                  <a:lumMod val="50000"/>
                </a:schemeClr>
              </a:solidFill>
              <a:latin typeface="Microsoft YaHei" panose="020B0503020204020204" pitchFamily="34" charset="-122"/>
              <a:ea typeface="Microsoft YaHei" panose="020B0503020204020204" pitchFamily="34" charset="-122"/>
            </a:endParaRPr>
          </a:p>
          <a:p>
            <a:pPr lvl="1" algn="just">
              <a:lnSpc>
                <a:spcPct val="120000"/>
              </a:lnSpc>
              <a:spcBef>
                <a:spcPct val="50000"/>
              </a:spcBef>
              <a:buClrTx/>
              <a:buSzTx/>
            </a:pPr>
            <a:r>
              <a:rPr kumimoji="1" lang="zh-CN" altLang="en-US" dirty="0">
                <a:latin typeface="Microsoft YaHei" panose="020B0503020204020204" pitchFamily="34" charset="-122"/>
                <a:ea typeface="Microsoft YaHei" panose="020B0503020204020204" pitchFamily="34" charset="-122"/>
              </a:rPr>
              <a:t> 内核支持线程，是在内核的支持下运行的，</a:t>
            </a:r>
            <a:r>
              <a:rPr kumimoji="1" lang="zh-CN" altLang="en-US" u="sng" dirty="0">
                <a:solidFill>
                  <a:srgbClr val="FF0000"/>
                </a:solidFill>
                <a:latin typeface="Microsoft YaHei" panose="020B0503020204020204" pitchFamily="34" charset="-122"/>
                <a:ea typeface="Microsoft YaHei" panose="020B0503020204020204" pitchFamily="34" charset="-122"/>
              </a:rPr>
              <a:t>即无论是用户进程中的线程，还是系统进程中的线程，他们的创建、撤消和切换等，是依靠内核实现的。</a:t>
            </a:r>
          </a:p>
          <a:p>
            <a:pPr lvl="1" algn="just">
              <a:lnSpc>
                <a:spcPct val="120000"/>
              </a:lnSpc>
              <a:spcBef>
                <a:spcPct val="50000"/>
              </a:spcBef>
              <a:buClrTx/>
              <a:buSzTx/>
            </a:pPr>
            <a:r>
              <a:rPr kumimoji="1" lang="zh-CN" altLang="en-US" dirty="0">
                <a:latin typeface="Microsoft YaHei" panose="020B0503020204020204" pitchFamily="34" charset="-122"/>
                <a:ea typeface="Microsoft YaHei" panose="020B0503020204020204" pitchFamily="34" charset="-122"/>
              </a:rPr>
              <a:t>在内核空间中为每一个内核支持线程设置了一个线程控制块</a:t>
            </a:r>
            <a:r>
              <a:rPr kumimoji="1" lang="en-US" altLang="zh-CN" dirty="0">
                <a:solidFill>
                  <a:srgbClr val="FF0000"/>
                </a:solidFill>
                <a:latin typeface="Microsoft YaHei" panose="020B0503020204020204" pitchFamily="34" charset="-122"/>
                <a:ea typeface="Microsoft YaHei" panose="020B0503020204020204" pitchFamily="34" charset="-122"/>
              </a:rPr>
              <a:t>TCB</a:t>
            </a:r>
            <a:r>
              <a:rPr kumimoji="1" lang="zh-CN" altLang="en-US" dirty="0">
                <a:latin typeface="Microsoft YaHei" panose="020B0503020204020204" pitchFamily="34" charset="-122"/>
                <a:ea typeface="Microsoft YaHei" panose="020B0503020204020204" pitchFamily="34" charset="-122"/>
              </a:rPr>
              <a:t>， 内核是根据该控制块而感知某线程的存在的，并对其加以控制。 </a:t>
            </a:r>
            <a:endParaRPr lang="zh-CN" altLang="en-US" dirty="0">
              <a:latin typeface="Microsoft YaHei" panose="020B0503020204020204" pitchFamily="34" charset="-122"/>
              <a:ea typeface="Microsoft YaHei" panose="020B0503020204020204" pitchFamily="34" charset="-122"/>
            </a:endParaRPr>
          </a:p>
        </p:txBody>
      </p:sp>
      <p:sp>
        <p:nvSpPr>
          <p:cNvPr id="4" name="Rectangle 2">
            <a:extLst>
              <a:ext uri="{FF2B5EF4-FFF2-40B4-BE49-F238E27FC236}">
                <a16:creationId xmlns:a16="http://schemas.microsoft.com/office/drawing/2014/main" id="{91453947-1E52-FD40-B2AE-565DC5A23D7C}"/>
              </a:ext>
            </a:extLst>
          </p:cNvPr>
          <p:cNvSpPr txBox="1">
            <a:spLocks noRot="1" noChangeArrowheads="1"/>
          </p:cNvSpPr>
          <p:nvPr/>
        </p:nvSpPr>
        <p:spPr>
          <a:xfrm>
            <a:off x="7511627" y="460641"/>
            <a:ext cx="4472622" cy="458118"/>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2.7.5</a:t>
            </a:r>
            <a:r>
              <a:rPr lang="zh-CN" altLang="en-US" sz="2800" dirty="0">
                <a:latin typeface="+mj-ea"/>
                <a:ea typeface="+mj-ea"/>
              </a:rPr>
              <a:t> 线程间的同步和通信</a:t>
            </a:r>
          </a:p>
        </p:txBody>
      </p:sp>
      <p:sp>
        <p:nvSpPr>
          <p:cNvPr id="5"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15773357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E5FE3468-C1BE-42B8-BBE2-100967578D1B}"/>
              </a:ext>
            </a:extLst>
          </p:cNvPr>
          <p:cNvSpPr>
            <a:spLocks noGrp="1" noRot="1" noChangeArrowheads="1"/>
          </p:cNvSpPr>
          <p:nvPr>
            <p:ph type="title"/>
          </p:nvPr>
        </p:nvSpPr>
        <p:spPr>
          <a:xfrm>
            <a:off x="2234588" y="375493"/>
            <a:ext cx="8142288" cy="690563"/>
          </a:xfrm>
          <a:noFill/>
        </p:spPr>
        <p:txBody>
          <a:bodyPr/>
          <a:lstStyle/>
          <a:p>
            <a:r>
              <a:rPr lang="zh-CN" altLang="en-US" sz="2800" dirty="0">
                <a:solidFill>
                  <a:srgbClr val="5E49F7"/>
                </a:solidFill>
                <a:latin typeface="+mj-ea"/>
                <a:ea typeface="+mj-ea"/>
              </a:rPr>
              <a:t>内核支持线程（</a:t>
            </a:r>
            <a:r>
              <a:rPr lang="en-US" altLang="zh-CN" sz="2800" dirty="0">
                <a:solidFill>
                  <a:srgbClr val="5E49F7"/>
                </a:solidFill>
                <a:latin typeface="+mj-ea"/>
                <a:ea typeface="+mj-ea"/>
              </a:rPr>
              <a:t>Kernel Supported Threads</a:t>
            </a:r>
            <a:r>
              <a:rPr lang="en-US" altLang="zh-CN" sz="2800" dirty="0">
                <a:latin typeface="+mj-ea"/>
                <a:ea typeface="+mj-ea"/>
              </a:rPr>
              <a:t>)</a:t>
            </a:r>
          </a:p>
        </p:txBody>
      </p:sp>
      <p:sp>
        <p:nvSpPr>
          <p:cNvPr id="352259" name="Rectangle 3">
            <a:extLst>
              <a:ext uri="{FF2B5EF4-FFF2-40B4-BE49-F238E27FC236}">
                <a16:creationId xmlns:a16="http://schemas.microsoft.com/office/drawing/2014/main" id="{6C813CBE-8C4E-4EF5-B05B-621A5B4D56BC}"/>
              </a:ext>
            </a:extLst>
          </p:cNvPr>
          <p:cNvSpPr>
            <a:spLocks noGrp="1" noChangeArrowheads="1"/>
          </p:cNvSpPr>
          <p:nvPr>
            <p:ph type="body" idx="1"/>
          </p:nvPr>
        </p:nvSpPr>
        <p:spPr>
          <a:xfrm>
            <a:off x="2105819" y="1571625"/>
            <a:ext cx="7980363" cy="3714750"/>
          </a:xfrm>
          <a:noFill/>
        </p:spPr>
        <p:txBody>
          <a:bodyPr/>
          <a:lstStyle/>
          <a:p>
            <a:r>
              <a:rPr lang="zh-CN" altLang="en-US" b="1" dirty="0">
                <a:solidFill>
                  <a:srgbClr val="000000"/>
                </a:solidFill>
                <a:latin typeface="Microsoft YaHei" panose="020B0503020204020204" pitchFamily="34" charset="-122"/>
                <a:ea typeface="Microsoft YaHei" panose="020B0503020204020204" pitchFamily="34" charset="-122"/>
              </a:rPr>
              <a:t>所有线程管理由内核完成</a:t>
            </a:r>
          </a:p>
          <a:p>
            <a:r>
              <a:rPr lang="zh-CN" altLang="en-US" b="1" dirty="0">
                <a:solidFill>
                  <a:srgbClr val="000000"/>
                </a:solidFill>
                <a:latin typeface="Microsoft YaHei" panose="020B0503020204020204" pitchFamily="34" charset="-122"/>
                <a:ea typeface="Microsoft YaHei" panose="020B0503020204020204" pitchFamily="34" charset="-122"/>
              </a:rPr>
              <a:t>没有线程库，但内核提供</a:t>
            </a:r>
            <a:r>
              <a:rPr lang="en-US" altLang="zh-CN" b="1" dirty="0">
                <a:solidFill>
                  <a:srgbClr val="000000"/>
                </a:solidFill>
                <a:latin typeface="Microsoft YaHei" panose="020B0503020204020204" pitchFamily="34" charset="-122"/>
                <a:ea typeface="Microsoft YaHei" panose="020B0503020204020204" pitchFamily="34" charset="-122"/>
              </a:rPr>
              <a:t>API</a:t>
            </a:r>
          </a:p>
          <a:p>
            <a:r>
              <a:rPr lang="zh-CN" altLang="en-US" b="1" dirty="0">
                <a:solidFill>
                  <a:srgbClr val="000000"/>
                </a:solidFill>
                <a:latin typeface="Microsoft YaHei" panose="020B0503020204020204" pitchFamily="34" charset="-122"/>
                <a:ea typeface="Microsoft YaHei" panose="020B0503020204020204" pitchFamily="34" charset="-122"/>
              </a:rPr>
              <a:t>线程的创建、撤消是依靠内核实现的</a:t>
            </a:r>
          </a:p>
          <a:p>
            <a:r>
              <a:rPr lang="zh-CN" altLang="en-US" b="1" dirty="0">
                <a:solidFill>
                  <a:srgbClr val="000000"/>
                </a:solidFill>
                <a:latin typeface="Microsoft YaHei" panose="020B0503020204020204" pitchFamily="34" charset="-122"/>
                <a:ea typeface="Microsoft YaHei" panose="020B0503020204020204" pitchFamily="34" charset="-122"/>
              </a:rPr>
              <a:t>线程之间的切换需要内核支持</a:t>
            </a:r>
          </a:p>
          <a:p>
            <a:r>
              <a:rPr lang="zh-CN" altLang="en-US" b="1" dirty="0">
                <a:solidFill>
                  <a:srgbClr val="000000"/>
                </a:solidFill>
                <a:latin typeface="Microsoft YaHei" panose="020B0503020204020204" pitchFamily="34" charset="-122"/>
                <a:ea typeface="Microsoft YaHei" panose="020B0503020204020204" pitchFamily="34" charset="-122"/>
              </a:rPr>
              <a:t>以线程为基础进行调度</a:t>
            </a:r>
          </a:p>
          <a:p>
            <a:r>
              <a:rPr lang="zh-CN" altLang="en-US" b="1" dirty="0">
                <a:solidFill>
                  <a:srgbClr val="000000"/>
                </a:solidFill>
                <a:latin typeface="Microsoft YaHei" panose="020B0503020204020204" pitchFamily="34" charset="-122"/>
                <a:ea typeface="Microsoft YaHei" panose="020B0503020204020204" pitchFamily="34" charset="-122"/>
              </a:rPr>
              <a:t>内核是根据每个线程的控制块来控制线程的</a:t>
            </a:r>
            <a:endParaRPr lang="en-US" altLang="zh-CN" b="1" dirty="0">
              <a:solidFill>
                <a:srgbClr val="00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903887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Effect transition="in" filter="box(in)">
                                      <p:cBhvr>
                                        <p:cTn id="7" dur="500"/>
                                        <p:tgtEl>
                                          <p:spTgt spid="352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52259">
                                            <p:txEl>
                                              <p:pRg st="1" end="1"/>
                                            </p:txEl>
                                          </p:spTgt>
                                        </p:tgtEl>
                                        <p:attrNameLst>
                                          <p:attrName>style.visibility</p:attrName>
                                        </p:attrNameLst>
                                      </p:cBhvr>
                                      <p:to>
                                        <p:strVal val="visible"/>
                                      </p:to>
                                    </p:set>
                                    <p:animEffect transition="in" filter="box(in)">
                                      <p:cBhvr>
                                        <p:cTn id="12" dur="500"/>
                                        <p:tgtEl>
                                          <p:spTgt spid="3522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52259">
                                            <p:txEl>
                                              <p:pRg st="2" end="2"/>
                                            </p:txEl>
                                          </p:spTgt>
                                        </p:tgtEl>
                                        <p:attrNameLst>
                                          <p:attrName>style.visibility</p:attrName>
                                        </p:attrNameLst>
                                      </p:cBhvr>
                                      <p:to>
                                        <p:strVal val="visible"/>
                                      </p:to>
                                    </p:set>
                                    <p:animEffect transition="in" filter="box(in)">
                                      <p:cBhvr>
                                        <p:cTn id="17" dur="500"/>
                                        <p:tgtEl>
                                          <p:spTgt spid="3522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52259">
                                            <p:txEl>
                                              <p:pRg st="3" end="3"/>
                                            </p:txEl>
                                          </p:spTgt>
                                        </p:tgtEl>
                                        <p:attrNameLst>
                                          <p:attrName>style.visibility</p:attrName>
                                        </p:attrNameLst>
                                      </p:cBhvr>
                                      <p:to>
                                        <p:strVal val="visible"/>
                                      </p:to>
                                    </p:set>
                                    <p:animEffect transition="in" filter="box(in)">
                                      <p:cBhvr>
                                        <p:cTn id="22" dur="500"/>
                                        <p:tgtEl>
                                          <p:spTgt spid="3522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52259">
                                            <p:txEl>
                                              <p:pRg st="4" end="4"/>
                                            </p:txEl>
                                          </p:spTgt>
                                        </p:tgtEl>
                                        <p:attrNameLst>
                                          <p:attrName>style.visibility</p:attrName>
                                        </p:attrNameLst>
                                      </p:cBhvr>
                                      <p:to>
                                        <p:strVal val="visible"/>
                                      </p:to>
                                    </p:set>
                                    <p:animEffect transition="in" filter="box(in)">
                                      <p:cBhvr>
                                        <p:cTn id="27" dur="500"/>
                                        <p:tgtEl>
                                          <p:spTgt spid="3522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352259">
                                            <p:txEl>
                                              <p:pRg st="5" end="5"/>
                                            </p:txEl>
                                          </p:spTgt>
                                        </p:tgtEl>
                                        <p:attrNameLst>
                                          <p:attrName>style.visibility</p:attrName>
                                        </p:attrNameLst>
                                      </p:cBhvr>
                                      <p:to>
                                        <p:strVal val="visible"/>
                                      </p:to>
                                    </p:set>
                                    <p:animEffect transition="in" filter="box(in)">
                                      <p:cBhvr>
                                        <p:cTn id="32" dur="500"/>
                                        <p:tgtEl>
                                          <p:spTgt spid="352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19345" y="757755"/>
            <a:ext cx="3255481" cy="1170653"/>
          </a:xfrm>
        </p:spPr>
        <p:txBody>
          <a:bodyPr>
            <a:normAutofit/>
          </a:bodyPr>
          <a:lstStyle/>
          <a:p>
            <a:r>
              <a:rPr lang="zh-CN" altLang="en-US" sz="3000" dirty="0">
                <a:sym typeface="+mn-lt"/>
              </a:rPr>
              <a:t>上章回顾</a:t>
            </a:r>
          </a:p>
        </p:txBody>
      </p:sp>
      <p:sp>
        <p:nvSpPr>
          <p:cNvPr id="7" name="Rectangle 3">
            <a:extLst>
              <a:ext uri="{FF2B5EF4-FFF2-40B4-BE49-F238E27FC236}">
                <a16:creationId xmlns:a16="http://schemas.microsoft.com/office/drawing/2014/main" id="{221BD053-CCDC-634C-AE47-432DC26E3948}"/>
              </a:ext>
            </a:extLst>
          </p:cNvPr>
          <p:cNvSpPr txBox="1">
            <a:spLocks noChangeArrowheads="1"/>
          </p:cNvSpPr>
          <p:nvPr/>
        </p:nvSpPr>
        <p:spPr>
          <a:xfrm>
            <a:off x="1969770" y="2536963"/>
            <a:ext cx="2754630" cy="2824324"/>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20000"/>
              </a:lnSpc>
              <a:spcBef>
                <a:spcPct val="30000"/>
              </a:spcBef>
              <a:buFont typeface="Wingdings" charset="2"/>
              <a:buChar char="n"/>
              <a:defRPr/>
            </a:pPr>
            <a:r>
              <a:rPr lang="en-US" altLang="zh-CN" sz="2400" b="1" dirty="0">
                <a:solidFill>
                  <a:schemeClr val="bg1"/>
                </a:solidFill>
              </a:rPr>
              <a:t>OS</a:t>
            </a:r>
            <a:r>
              <a:rPr lang="zh-CN" altLang="en-US" sz="2400" b="1" dirty="0">
                <a:solidFill>
                  <a:schemeClr val="bg1"/>
                </a:solidFill>
              </a:rPr>
              <a:t>的目标和作用</a:t>
            </a:r>
          </a:p>
          <a:p>
            <a:pPr>
              <a:lnSpc>
                <a:spcPct val="120000"/>
              </a:lnSpc>
              <a:spcBef>
                <a:spcPct val="30000"/>
              </a:spcBef>
              <a:buFont typeface="Wingdings" charset="2"/>
              <a:buChar char="n"/>
              <a:defRPr/>
            </a:pPr>
            <a:r>
              <a:rPr lang="en-US" altLang="zh-CN" sz="2400" b="1" dirty="0">
                <a:solidFill>
                  <a:schemeClr val="bg1"/>
                </a:solidFill>
              </a:rPr>
              <a:t>OS</a:t>
            </a:r>
            <a:r>
              <a:rPr lang="zh-CN" altLang="en-US" sz="2400" b="1" dirty="0">
                <a:solidFill>
                  <a:schemeClr val="bg1"/>
                </a:solidFill>
              </a:rPr>
              <a:t>的发展过程</a:t>
            </a:r>
          </a:p>
          <a:p>
            <a:pPr>
              <a:lnSpc>
                <a:spcPct val="120000"/>
              </a:lnSpc>
              <a:spcBef>
                <a:spcPct val="30000"/>
              </a:spcBef>
              <a:buFont typeface="Wingdings" charset="2"/>
              <a:buChar char="n"/>
              <a:defRPr/>
            </a:pPr>
            <a:r>
              <a:rPr lang="en-US" altLang="zh-CN" sz="2400" b="1" dirty="0">
                <a:solidFill>
                  <a:schemeClr val="bg1"/>
                </a:solidFill>
              </a:rPr>
              <a:t>OS</a:t>
            </a:r>
            <a:r>
              <a:rPr lang="zh-CN" altLang="en-US" sz="2400" b="1" dirty="0">
                <a:solidFill>
                  <a:schemeClr val="bg1"/>
                </a:solidFill>
              </a:rPr>
              <a:t>的基本特性</a:t>
            </a:r>
          </a:p>
          <a:p>
            <a:pPr>
              <a:lnSpc>
                <a:spcPct val="120000"/>
              </a:lnSpc>
              <a:spcBef>
                <a:spcPct val="30000"/>
              </a:spcBef>
              <a:buFont typeface="Wingdings" charset="2"/>
              <a:buChar char="n"/>
              <a:defRPr/>
            </a:pPr>
            <a:r>
              <a:rPr lang="en-US" altLang="zh-CN" sz="2400" b="1" dirty="0">
                <a:solidFill>
                  <a:schemeClr val="bg1"/>
                </a:solidFill>
              </a:rPr>
              <a:t>OS</a:t>
            </a:r>
            <a:r>
              <a:rPr lang="zh-CN" altLang="en-US" sz="2400" b="1" dirty="0">
                <a:solidFill>
                  <a:schemeClr val="bg1"/>
                </a:solidFill>
              </a:rPr>
              <a:t>的主要功能</a:t>
            </a:r>
          </a:p>
          <a:p>
            <a:pPr>
              <a:lnSpc>
                <a:spcPct val="120000"/>
              </a:lnSpc>
              <a:spcBef>
                <a:spcPct val="30000"/>
              </a:spcBef>
              <a:buFont typeface="Wingdings" charset="2"/>
              <a:buChar char="n"/>
              <a:defRPr/>
            </a:pPr>
            <a:r>
              <a:rPr lang="en-US" altLang="zh-CN" sz="2400" b="1" dirty="0">
                <a:solidFill>
                  <a:schemeClr val="bg1"/>
                </a:solidFill>
              </a:rPr>
              <a:t>OS</a:t>
            </a:r>
            <a:r>
              <a:rPr lang="zh-CN" altLang="en-US" sz="2400" b="1" dirty="0">
                <a:solidFill>
                  <a:schemeClr val="bg1"/>
                </a:solidFill>
              </a:rPr>
              <a:t>的结构设计</a:t>
            </a:r>
          </a:p>
        </p:txBody>
      </p:sp>
      <p:sp>
        <p:nvSpPr>
          <p:cNvPr id="8" name="AutoShape 4">
            <a:extLst>
              <a:ext uri="{FF2B5EF4-FFF2-40B4-BE49-F238E27FC236}">
                <a16:creationId xmlns:a16="http://schemas.microsoft.com/office/drawing/2014/main" id="{E4CF54B5-53A5-754E-A896-377DD00DA9CC}"/>
              </a:ext>
            </a:extLst>
          </p:cNvPr>
          <p:cNvSpPr>
            <a:spLocks noChangeArrowheads="1"/>
          </p:cNvSpPr>
          <p:nvPr/>
        </p:nvSpPr>
        <p:spPr bwMode="auto">
          <a:xfrm>
            <a:off x="5405094" y="3726571"/>
            <a:ext cx="540544" cy="323850"/>
          </a:xfrm>
          <a:prstGeom prst="rightArrow">
            <a:avLst>
              <a:gd name="adj1" fmla="val 50000"/>
              <a:gd name="adj2" fmla="val 4172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p>
        </p:txBody>
      </p:sp>
      <p:sp>
        <p:nvSpPr>
          <p:cNvPr id="9" name="Rectangle 5">
            <a:extLst>
              <a:ext uri="{FF2B5EF4-FFF2-40B4-BE49-F238E27FC236}">
                <a16:creationId xmlns:a16="http://schemas.microsoft.com/office/drawing/2014/main" id="{26C0FBAB-CDF0-334E-89F4-CE96A10E8332}"/>
              </a:ext>
            </a:extLst>
          </p:cNvPr>
          <p:cNvSpPr>
            <a:spLocks noChangeArrowheads="1"/>
          </p:cNvSpPr>
          <p:nvPr/>
        </p:nvSpPr>
        <p:spPr bwMode="auto">
          <a:xfrm>
            <a:off x="6743702" y="2888457"/>
            <a:ext cx="2584847" cy="2815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lnSpc>
                <a:spcPct val="110000"/>
              </a:lnSpc>
              <a:spcBef>
                <a:spcPct val="30000"/>
              </a:spcBef>
              <a:buFont typeface="Wingdings" charset="2"/>
              <a:buNone/>
              <a:defRPr/>
            </a:pPr>
            <a:r>
              <a:rPr lang="en-US" altLang="zh-CN" sz="2400" b="1" dirty="0">
                <a:solidFill>
                  <a:schemeClr val="bg2">
                    <a:lumMod val="25000"/>
                  </a:schemeClr>
                </a:solidFill>
                <a:latin typeface="+mj-ea"/>
                <a:ea typeface="+mj-ea"/>
              </a:rPr>
              <a:t>1</a:t>
            </a:r>
            <a:r>
              <a:rPr lang="zh-CN" altLang="en-US" sz="2400" b="1" dirty="0">
                <a:solidFill>
                  <a:schemeClr val="bg2">
                    <a:lumMod val="25000"/>
                  </a:schemeClr>
                </a:solidFill>
                <a:latin typeface="+mj-ea"/>
                <a:ea typeface="+mj-ea"/>
              </a:rPr>
              <a:t>）并发性</a:t>
            </a:r>
          </a:p>
          <a:p>
            <a:pPr eaLnBrk="1" hangingPunct="1">
              <a:lnSpc>
                <a:spcPct val="110000"/>
              </a:lnSpc>
              <a:spcBef>
                <a:spcPct val="30000"/>
              </a:spcBef>
              <a:buFont typeface="Wingdings" charset="2"/>
              <a:buNone/>
              <a:defRPr/>
            </a:pPr>
            <a:r>
              <a:rPr lang="en-US" altLang="zh-CN" sz="2400" b="1" dirty="0">
                <a:solidFill>
                  <a:schemeClr val="bg2">
                    <a:lumMod val="25000"/>
                  </a:schemeClr>
                </a:solidFill>
                <a:latin typeface="+mj-ea"/>
                <a:ea typeface="+mj-ea"/>
              </a:rPr>
              <a:t>2</a:t>
            </a:r>
            <a:r>
              <a:rPr lang="zh-CN" altLang="en-US" sz="2400" b="1" dirty="0">
                <a:solidFill>
                  <a:schemeClr val="bg2">
                    <a:lumMod val="25000"/>
                  </a:schemeClr>
                </a:solidFill>
                <a:latin typeface="+mj-ea"/>
                <a:ea typeface="+mj-ea"/>
              </a:rPr>
              <a:t>）共享性</a:t>
            </a:r>
          </a:p>
          <a:p>
            <a:pPr eaLnBrk="1" hangingPunct="1">
              <a:lnSpc>
                <a:spcPct val="110000"/>
              </a:lnSpc>
              <a:spcBef>
                <a:spcPct val="30000"/>
              </a:spcBef>
              <a:buFont typeface="Wingdings" charset="2"/>
              <a:buNone/>
              <a:defRPr/>
            </a:pPr>
            <a:r>
              <a:rPr lang="en-US" altLang="zh-CN" sz="2400" b="1" dirty="0">
                <a:solidFill>
                  <a:schemeClr val="bg2">
                    <a:lumMod val="25000"/>
                  </a:schemeClr>
                </a:solidFill>
                <a:latin typeface="+mj-ea"/>
                <a:ea typeface="+mj-ea"/>
              </a:rPr>
              <a:t>3</a:t>
            </a:r>
            <a:r>
              <a:rPr lang="zh-CN" altLang="en-US" sz="2400" b="1" dirty="0">
                <a:solidFill>
                  <a:schemeClr val="bg2">
                    <a:lumMod val="25000"/>
                  </a:schemeClr>
                </a:solidFill>
                <a:latin typeface="+mj-ea"/>
                <a:ea typeface="+mj-ea"/>
              </a:rPr>
              <a:t>）虚拟技术</a:t>
            </a:r>
          </a:p>
          <a:p>
            <a:pPr eaLnBrk="1" hangingPunct="1">
              <a:lnSpc>
                <a:spcPct val="110000"/>
              </a:lnSpc>
              <a:spcBef>
                <a:spcPct val="30000"/>
              </a:spcBef>
              <a:buFont typeface="Wingdings" charset="2"/>
              <a:buNone/>
              <a:defRPr/>
            </a:pPr>
            <a:r>
              <a:rPr lang="en-US" altLang="zh-CN" sz="2400" b="1" dirty="0">
                <a:solidFill>
                  <a:schemeClr val="bg2">
                    <a:lumMod val="25000"/>
                  </a:schemeClr>
                </a:solidFill>
                <a:latin typeface="+mj-ea"/>
                <a:ea typeface="+mj-ea"/>
              </a:rPr>
              <a:t>4</a:t>
            </a:r>
            <a:r>
              <a:rPr lang="zh-CN" altLang="en-US" sz="2400" b="1" dirty="0">
                <a:solidFill>
                  <a:schemeClr val="bg2">
                    <a:lumMod val="25000"/>
                  </a:schemeClr>
                </a:solidFill>
                <a:latin typeface="+mj-ea"/>
                <a:ea typeface="+mj-ea"/>
              </a:rPr>
              <a:t>）异步性</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ppt_w/2"/>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ppt_w</p:attrName>
                                        </p:attrNameLst>
                                      </p:cBhvr>
                                      <p:tavLst>
                                        <p:tav tm="0">
                                          <p:val>
                                            <p:fltVal val="0"/>
                                          </p:val>
                                        </p:tav>
                                        <p:tav tm="100000">
                                          <p:val>
                                            <p:strVal val="#ppt_w"/>
                                          </p:val>
                                        </p:tav>
                                      </p:tavLst>
                                    </p:anim>
                                    <p:anim calcmode="lin" valueType="num">
                                      <p:cBhvr>
                                        <p:cTn id="10"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checkerboard(across)">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checkerboard(across)">
                                      <p:cBhvr>
                                        <p:cTn id="20" dur="500"/>
                                        <p:tgtEl>
                                          <p:spTgt spid="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checkerboard(across)">
                                      <p:cBhvr>
                                        <p:cTn id="25" dur="500"/>
                                        <p:tgtEl>
                                          <p:spTgt spid="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Effect transition="in" filter="checkerboard(across)">
                                      <p:cBhvr>
                                        <p:cTn id="30"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3_5">
            <a:extLst>
              <a:ext uri="{FF2B5EF4-FFF2-40B4-BE49-F238E27FC236}">
                <a16:creationId xmlns:a16="http://schemas.microsoft.com/office/drawing/2014/main" id="{45078F71-7535-574C-B0B4-739BE0ACD2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27"/>
          <a:stretch/>
        </p:blipFill>
        <p:spPr>
          <a:xfrm>
            <a:off x="3837118" y="1810056"/>
            <a:ext cx="5829300" cy="25207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2" name="Rectangle 2">
            <a:extLst>
              <a:ext uri="{FF2B5EF4-FFF2-40B4-BE49-F238E27FC236}">
                <a16:creationId xmlns:a16="http://schemas.microsoft.com/office/drawing/2014/main" id="{475DEDDD-D5CD-3749-AAA1-C57FD5BF7BF4}"/>
              </a:ext>
            </a:extLst>
          </p:cNvPr>
          <p:cNvSpPr>
            <a:spLocks noGrp="1" noChangeArrowheads="1"/>
          </p:cNvSpPr>
          <p:nvPr>
            <p:ph type="title"/>
          </p:nvPr>
        </p:nvSpPr>
        <p:spPr>
          <a:xfrm>
            <a:off x="1484272" y="1198958"/>
            <a:ext cx="6172200" cy="571500"/>
          </a:xfrm>
        </p:spPr>
        <p:txBody>
          <a:bodyPr/>
          <a:lstStyle/>
          <a:p>
            <a:pPr algn="l">
              <a:defRPr/>
            </a:pPr>
            <a:r>
              <a:rPr lang="en-US" altLang="zh-CN" sz="2700" dirty="0" smtClean="0">
                <a:solidFill>
                  <a:srgbClr val="0000FF"/>
                </a:solidFill>
              </a:rPr>
              <a:t>2. </a:t>
            </a:r>
            <a:r>
              <a:rPr lang="zh-CN" altLang="en-US" sz="2700" dirty="0">
                <a:solidFill>
                  <a:srgbClr val="0000FF"/>
                </a:solidFill>
              </a:rPr>
              <a:t>进程五种状态及转换模型</a:t>
            </a:r>
          </a:p>
        </p:txBody>
      </p:sp>
      <p:sp>
        <p:nvSpPr>
          <p:cNvPr id="8" name="矩形 7"/>
          <p:cNvSpPr/>
          <p:nvPr/>
        </p:nvSpPr>
        <p:spPr>
          <a:xfrm>
            <a:off x="886095" y="3575087"/>
            <a:ext cx="10878640" cy="3059299"/>
          </a:xfrm>
          <a:prstGeom prst="rect">
            <a:avLst/>
          </a:prstGeom>
        </p:spPr>
        <p:txBody>
          <a:bodyPr wrap="square">
            <a:spAutoFit/>
          </a:bodyPr>
          <a:lstStyle/>
          <a:p>
            <a:pPr algn="just">
              <a:lnSpc>
                <a:spcPct val="120000"/>
              </a:lnSpc>
              <a:spcBef>
                <a:spcPts val="600"/>
              </a:spcBef>
              <a:buFont typeface="Wingdings" charset="2"/>
              <a:buChar char="n"/>
              <a:defRPr/>
            </a:pPr>
            <a:r>
              <a:rPr lang="en-US" altLang="zh-CN" sz="2400" b="1" dirty="0">
                <a:solidFill>
                  <a:srgbClr val="0000CC"/>
                </a:solidFill>
                <a:latin typeface="+mj-ea"/>
                <a:ea typeface="+mj-ea"/>
              </a:rPr>
              <a:t>Ready</a:t>
            </a:r>
            <a:r>
              <a:rPr lang="zh-CN" altLang="en-US" sz="2400" b="1" dirty="0">
                <a:solidFill>
                  <a:srgbClr val="0000CC"/>
                </a:solidFill>
                <a:latin typeface="+mj-ea"/>
                <a:ea typeface="+mj-ea"/>
              </a:rPr>
              <a:t>：</a:t>
            </a:r>
            <a:r>
              <a:rPr lang="zh-CN" altLang="en-US" sz="2400" b="1" dirty="0">
                <a:latin typeface="+mj-ea"/>
                <a:ea typeface="+mj-ea"/>
              </a:rPr>
              <a:t>准备执行</a:t>
            </a:r>
          </a:p>
          <a:p>
            <a:pPr algn="just">
              <a:lnSpc>
                <a:spcPct val="120000"/>
              </a:lnSpc>
              <a:spcBef>
                <a:spcPts val="600"/>
              </a:spcBef>
              <a:buFont typeface="Wingdings" charset="2"/>
              <a:buChar char="n"/>
              <a:defRPr/>
            </a:pPr>
            <a:r>
              <a:rPr lang="en-US" altLang="zh-CN" sz="2400" b="1" dirty="0">
                <a:solidFill>
                  <a:srgbClr val="0000CC"/>
                </a:solidFill>
                <a:latin typeface="+mj-ea"/>
                <a:ea typeface="+mj-ea"/>
              </a:rPr>
              <a:t>Running</a:t>
            </a:r>
            <a:r>
              <a:rPr lang="zh-CN" altLang="en-US" sz="2400" b="1" dirty="0">
                <a:solidFill>
                  <a:srgbClr val="0000CC"/>
                </a:solidFill>
                <a:latin typeface="+mj-ea"/>
                <a:ea typeface="+mj-ea"/>
              </a:rPr>
              <a:t>：</a:t>
            </a:r>
            <a:r>
              <a:rPr lang="zh-CN" altLang="en-US" sz="2400" b="1" dirty="0">
                <a:latin typeface="+mj-ea"/>
                <a:ea typeface="+mj-ea"/>
              </a:rPr>
              <a:t>占用处理机（单处理机环境中，某一时刻仅一个进程占用处理机）</a:t>
            </a:r>
          </a:p>
          <a:p>
            <a:pPr algn="just">
              <a:lnSpc>
                <a:spcPct val="120000"/>
              </a:lnSpc>
              <a:spcBef>
                <a:spcPts val="600"/>
              </a:spcBef>
              <a:buFont typeface="Wingdings" charset="2"/>
              <a:buChar char="n"/>
              <a:defRPr/>
            </a:pPr>
            <a:r>
              <a:rPr lang="en-US" altLang="zh-CN" sz="2400" b="1" dirty="0">
                <a:solidFill>
                  <a:srgbClr val="0000CC"/>
                </a:solidFill>
                <a:latin typeface="+mj-ea"/>
                <a:ea typeface="+mj-ea"/>
              </a:rPr>
              <a:t>Blocked</a:t>
            </a:r>
            <a:r>
              <a:rPr lang="zh-CN" altLang="en-US" sz="2400" b="1" dirty="0">
                <a:solidFill>
                  <a:srgbClr val="0000CC"/>
                </a:solidFill>
                <a:latin typeface="+mj-ea"/>
                <a:ea typeface="+mj-ea"/>
              </a:rPr>
              <a:t>：</a:t>
            </a:r>
            <a:r>
              <a:rPr lang="zh-CN" altLang="en-US" sz="2400" b="1" dirty="0">
                <a:latin typeface="+mj-ea"/>
                <a:ea typeface="+mj-ea"/>
              </a:rPr>
              <a:t>等待某事件发生才能执行，如等待</a:t>
            </a:r>
            <a:r>
              <a:rPr lang="en-US" altLang="zh-CN" sz="2400" b="1" dirty="0">
                <a:latin typeface="+mj-ea"/>
                <a:ea typeface="+mj-ea"/>
              </a:rPr>
              <a:t>I/O</a:t>
            </a:r>
            <a:r>
              <a:rPr lang="zh-CN" altLang="en-US" sz="2400" b="1" dirty="0">
                <a:latin typeface="+mj-ea"/>
                <a:ea typeface="+mj-ea"/>
              </a:rPr>
              <a:t>完成等</a:t>
            </a:r>
          </a:p>
          <a:p>
            <a:pPr algn="just">
              <a:lnSpc>
                <a:spcPct val="120000"/>
              </a:lnSpc>
              <a:spcBef>
                <a:spcPts val="600"/>
              </a:spcBef>
              <a:buFont typeface="Wingdings" charset="2"/>
              <a:buChar char="n"/>
              <a:defRPr/>
            </a:pPr>
            <a:r>
              <a:rPr lang="en-US" altLang="zh-CN" sz="2400" b="1" dirty="0">
                <a:solidFill>
                  <a:srgbClr val="FF0000"/>
                </a:solidFill>
                <a:latin typeface="+mj-ea"/>
                <a:ea typeface="+mj-ea"/>
              </a:rPr>
              <a:t>New</a:t>
            </a:r>
            <a:r>
              <a:rPr lang="zh-CN" altLang="en-US" sz="2400" b="1" dirty="0">
                <a:solidFill>
                  <a:srgbClr val="FF0000"/>
                </a:solidFill>
                <a:latin typeface="+mj-ea"/>
                <a:ea typeface="+mj-ea"/>
              </a:rPr>
              <a:t>：</a:t>
            </a:r>
            <a:r>
              <a:rPr lang="zh-CN" altLang="en-US" sz="2400" b="1" dirty="0">
                <a:latin typeface="+mj-ea"/>
                <a:ea typeface="+mj-ea"/>
              </a:rPr>
              <a:t>进程已经创建，但未被</a:t>
            </a:r>
            <a:r>
              <a:rPr lang="en-US" altLang="zh-CN" sz="2400" b="1" dirty="0">
                <a:latin typeface="+mj-ea"/>
                <a:ea typeface="+mj-ea"/>
              </a:rPr>
              <a:t>OS</a:t>
            </a:r>
            <a:r>
              <a:rPr lang="zh-CN" altLang="en-US" sz="2400" b="1" dirty="0">
                <a:latin typeface="+mj-ea"/>
                <a:ea typeface="+mj-ea"/>
              </a:rPr>
              <a:t>接纳为可执行进程，并且程序还在辅存，</a:t>
            </a:r>
            <a:r>
              <a:rPr lang="en-US" altLang="zh-CN" sz="2400" b="1" dirty="0">
                <a:latin typeface="+mj-ea"/>
                <a:ea typeface="+mj-ea"/>
              </a:rPr>
              <a:t>PCB</a:t>
            </a:r>
            <a:r>
              <a:rPr lang="zh-CN" altLang="en-US" sz="2400" b="1" dirty="0">
                <a:latin typeface="+mj-ea"/>
                <a:ea typeface="+mj-ea"/>
              </a:rPr>
              <a:t>在内存</a:t>
            </a:r>
          </a:p>
          <a:p>
            <a:pPr algn="just">
              <a:lnSpc>
                <a:spcPct val="120000"/>
              </a:lnSpc>
              <a:spcBef>
                <a:spcPts val="600"/>
              </a:spcBef>
              <a:buFont typeface="Wingdings" charset="2"/>
              <a:buChar char="n"/>
              <a:defRPr/>
            </a:pPr>
            <a:r>
              <a:rPr lang="en-US" altLang="zh-CN" sz="2400" b="1" dirty="0">
                <a:solidFill>
                  <a:srgbClr val="FF0000"/>
                </a:solidFill>
                <a:latin typeface="+mj-ea"/>
                <a:ea typeface="+mj-ea"/>
              </a:rPr>
              <a:t>Exit</a:t>
            </a:r>
            <a:r>
              <a:rPr lang="zh-CN" altLang="en-US" sz="2400" b="1" dirty="0">
                <a:solidFill>
                  <a:srgbClr val="FF0000"/>
                </a:solidFill>
                <a:latin typeface="+mj-ea"/>
                <a:ea typeface="+mj-ea"/>
              </a:rPr>
              <a:t>：</a:t>
            </a:r>
            <a:r>
              <a:rPr lang="zh-CN" altLang="en-US" sz="2400" b="1" dirty="0">
                <a:latin typeface="+mj-ea"/>
                <a:ea typeface="+mj-ea"/>
              </a:rPr>
              <a:t>因停止或取消，被</a:t>
            </a:r>
            <a:r>
              <a:rPr lang="en-US" altLang="zh-CN" sz="2400" b="1" dirty="0">
                <a:latin typeface="+mj-ea"/>
                <a:ea typeface="+mj-ea"/>
              </a:rPr>
              <a:t>OS</a:t>
            </a:r>
            <a:r>
              <a:rPr lang="zh-CN" altLang="en-US" sz="2400" b="1" dirty="0">
                <a:latin typeface="+mj-ea"/>
                <a:ea typeface="+mj-ea"/>
              </a:rPr>
              <a:t>从执行状态释放 </a:t>
            </a:r>
          </a:p>
        </p:txBody>
      </p:sp>
      <p:sp>
        <p:nvSpPr>
          <p:cNvPr id="6" name="Rectangle 6">
            <a:extLst>
              <a:ext uri="{FF2B5EF4-FFF2-40B4-BE49-F238E27FC236}">
                <a16:creationId xmlns:a16="http://schemas.microsoft.com/office/drawing/2014/main" id="{69EC23B8-53EB-C34D-8BF3-A8184A6429DA}"/>
              </a:ext>
            </a:extLst>
          </p:cNvPr>
          <p:cNvSpPr>
            <a:spLocks noChangeArrowheads="1"/>
          </p:cNvSpPr>
          <p:nvPr/>
        </p:nvSpPr>
        <p:spPr bwMode="auto">
          <a:xfrm>
            <a:off x="7123110" y="443190"/>
            <a:ext cx="4878389"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mj-ea"/>
                <a:ea typeface="+mj-ea"/>
                <a:cs typeface="+mj-cs"/>
              </a:rPr>
              <a:t>2.2.2 </a:t>
            </a:r>
            <a:r>
              <a:rPr lang="zh-CN" altLang="en-US" sz="2800" b="1" dirty="0">
                <a:solidFill>
                  <a:schemeClr val="accent1">
                    <a:lumMod val="75000"/>
                  </a:schemeClr>
                </a:solidFill>
                <a:latin typeface="+mj-ea"/>
                <a:ea typeface="+mj-ea"/>
                <a:cs typeface="+mj-cs"/>
              </a:rPr>
              <a:t>进程的基本状态及转换</a:t>
            </a:r>
          </a:p>
        </p:txBody>
      </p:sp>
      <p:sp>
        <p:nvSpPr>
          <p:cNvPr id="7" name="Rectangle 5">
            <a:extLst>
              <a:ext uri="{FF2B5EF4-FFF2-40B4-BE49-F238E27FC236}">
                <a16:creationId xmlns:a16="http://schemas.microsoft.com/office/drawing/2014/main" id="{1309CF37-E543-8641-B706-E540A55F6AEA}"/>
              </a:ext>
            </a:extLst>
          </p:cNvPr>
          <p:cNvSpPr>
            <a:spLocks noChangeArrowheads="1"/>
          </p:cNvSpPr>
          <p:nvPr/>
        </p:nvSpPr>
        <p:spPr bwMode="auto">
          <a:xfrm>
            <a:off x="1484272"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130962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8ACCF144-FD04-4996-8FF4-2202CBDBE364}"/>
              </a:ext>
            </a:extLst>
          </p:cNvPr>
          <p:cNvSpPr>
            <a:spLocks noGrp="1" noChangeArrowheads="1"/>
          </p:cNvSpPr>
          <p:nvPr>
            <p:ph type="title"/>
          </p:nvPr>
        </p:nvSpPr>
        <p:spPr>
          <a:xfrm>
            <a:off x="1905000" y="304801"/>
            <a:ext cx="8763000" cy="676275"/>
          </a:xfrm>
        </p:spPr>
        <p:txBody>
          <a:bodyPr/>
          <a:lstStyle/>
          <a:p>
            <a:r>
              <a:rPr lang="zh-CN" altLang="en-US" dirty="0"/>
              <a:t>内核支持线程的工作模型</a:t>
            </a:r>
          </a:p>
        </p:txBody>
      </p:sp>
      <p:sp>
        <p:nvSpPr>
          <p:cNvPr id="199683" name="Rectangle 3">
            <a:extLst>
              <a:ext uri="{FF2B5EF4-FFF2-40B4-BE49-F238E27FC236}">
                <a16:creationId xmlns:a16="http://schemas.microsoft.com/office/drawing/2014/main" id="{94231C0B-52C4-4A32-97F5-4F979C29A50F}"/>
              </a:ext>
            </a:extLst>
          </p:cNvPr>
          <p:cNvSpPr>
            <a:spLocks noChangeArrowheads="1"/>
          </p:cNvSpPr>
          <p:nvPr/>
        </p:nvSpPr>
        <p:spPr bwMode="auto">
          <a:xfrm>
            <a:off x="2209800" y="5764214"/>
            <a:ext cx="84582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dirty="0">
                <a:solidFill>
                  <a:srgbClr val="FF0000"/>
                </a:solidFill>
              </a:rPr>
              <a:t>用户创建的就是核心级线程</a:t>
            </a:r>
            <a:r>
              <a:rPr lang="en-US" altLang="zh-CN" dirty="0">
                <a:solidFill>
                  <a:srgbClr val="FF0000"/>
                </a:solidFill>
              </a:rPr>
              <a:t>!  </a:t>
            </a:r>
            <a:r>
              <a:rPr lang="en-US" altLang="zh-CN" dirty="0">
                <a:solidFill>
                  <a:srgbClr val="FF0000"/>
                </a:solidFill>
                <a:sym typeface="Symbol" panose="05050102010706020507" pitchFamily="18" charset="2"/>
              </a:rPr>
              <a:t></a:t>
            </a:r>
            <a:r>
              <a:rPr lang="en-US" altLang="zh-CN" dirty="0">
                <a:solidFill>
                  <a:srgbClr val="FF0000"/>
                </a:solidFill>
              </a:rPr>
              <a:t> </a:t>
            </a:r>
            <a:r>
              <a:rPr lang="zh-CN" altLang="en-US" dirty="0">
                <a:solidFill>
                  <a:srgbClr val="FF0000"/>
                </a:solidFill>
              </a:rPr>
              <a:t>系统调用</a:t>
            </a:r>
          </a:p>
        </p:txBody>
      </p:sp>
      <p:grpSp>
        <p:nvGrpSpPr>
          <p:cNvPr id="199753" name="Group 73">
            <a:extLst>
              <a:ext uri="{FF2B5EF4-FFF2-40B4-BE49-F238E27FC236}">
                <a16:creationId xmlns:a16="http://schemas.microsoft.com/office/drawing/2014/main" id="{22D7C2AC-214C-4848-98DD-F6A49EF66BD9}"/>
              </a:ext>
            </a:extLst>
          </p:cNvPr>
          <p:cNvGrpSpPr>
            <a:grpSpLocks/>
          </p:cNvGrpSpPr>
          <p:nvPr/>
        </p:nvGrpSpPr>
        <p:grpSpPr bwMode="auto">
          <a:xfrm>
            <a:off x="2574926" y="1143000"/>
            <a:ext cx="6645275" cy="4572000"/>
            <a:chOff x="662" y="720"/>
            <a:chExt cx="4042" cy="2880"/>
          </a:xfrm>
        </p:grpSpPr>
        <p:sp>
          <p:nvSpPr>
            <p:cNvPr id="199685" name="Rectangle 5">
              <a:extLst>
                <a:ext uri="{FF2B5EF4-FFF2-40B4-BE49-F238E27FC236}">
                  <a16:creationId xmlns:a16="http://schemas.microsoft.com/office/drawing/2014/main" id="{333E79BE-DFFD-4B71-B98E-F001CDFE254D}"/>
                </a:ext>
              </a:extLst>
            </p:cNvPr>
            <p:cNvSpPr>
              <a:spLocks noChangeArrowheads="1"/>
            </p:cNvSpPr>
            <p:nvPr/>
          </p:nvSpPr>
          <p:spPr bwMode="auto">
            <a:xfrm>
              <a:off x="3531" y="1015"/>
              <a:ext cx="837" cy="8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686" name="Rectangle 6">
              <a:extLst>
                <a:ext uri="{FF2B5EF4-FFF2-40B4-BE49-F238E27FC236}">
                  <a16:creationId xmlns:a16="http://schemas.microsoft.com/office/drawing/2014/main" id="{3ADF1174-49B9-4763-AC9B-02B6622A5ADC}"/>
                </a:ext>
              </a:extLst>
            </p:cNvPr>
            <p:cNvSpPr>
              <a:spLocks noChangeArrowheads="1"/>
            </p:cNvSpPr>
            <p:nvPr/>
          </p:nvSpPr>
          <p:spPr bwMode="auto">
            <a:xfrm>
              <a:off x="1600" y="1015"/>
              <a:ext cx="1472" cy="85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687" name="Line 7">
              <a:extLst>
                <a:ext uri="{FF2B5EF4-FFF2-40B4-BE49-F238E27FC236}">
                  <a16:creationId xmlns:a16="http://schemas.microsoft.com/office/drawing/2014/main" id="{6A0EE99D-5D20-4237-94EC-44A34D784480}"/>
                </a:ext>
              </a:extLst>
            </p:cNvPr>
            <p:cNvSpPr>
              <a:spLocks noChangeShapeType="1"/>
            </p:cNvSpPr>
            <p:nvPr/>
          </p:nvSpPr>
          <p:spPr bwMode="auto">
            <a:xfrm>
              <a:off x="720" y="1872"/>
              <a:ext cx="3984"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grpSp>
          <p:nvGrpSpPr>
            <p:cNvPr id="199692" name="Group 12">
              <a:extLst>
                <a:ext uri="{FF2B5EF4-FFF2-40B4-BE49-F238E27FC236}">
                  <a16:creationId xmlns:a16="http://schemas.microsoft.com/office/drawing/2014/main" id="{4D947DEA-0D8B-4E16-8AD5-DD4C16744666}"/>
                </a:ext>
              </a:extLst>
            </p:cNvPr>
            <p:cNvGrpSpPr>
              <a:grpSpLocks/>
            </p:cNvGrpSpPr>
            <p:nvPr/>
          </p:nvGrpSpPr>
          <p:grpSpPr bwMode="auto">
            <a:xfrm>
              <a:off x="2304" y="2400"/>
              <a:ext cx="288" cy="288"/>
              <a:chOff x="832" y="2920"/>
              <a:chExt cx="288" cy="288"/>
            </a:xfrm>
          </p:grpSpPr>
          <p:sp>
            <p:nvSpPr>
              <p:cNvPr id="199693" name="Oval 13">
                <a:extLst>
                  <a:ext uri="{FF2B5EF4-FFF2-40B4-BE49-F238E27FC236}">
                    <a16:creationId xmlns:a16="http://schemas.microsoft.com/office/drawing/2014/main" id="{707B35F6-3314-46D6-BB48-5D9CA0D33BEC}"/>
                  </a:ext>
                </a:extLst>
              </p:cNvPr>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694" name="Freeform 14">
                <a:extLst>
                  <a:ext uri="{FF2B5EF4-FFF2-40B4-BE49-F238E27FC236}">
                    <a16:creationId xmlns:a16="http://schemas.microsoft.com/office/drawing/2014/main" id="{9322CD33-1DFA-4FA3-8EE3-B933DD7F148E}"/>
                  </a:ext>
                </a:extLst>
              </p:cNvPr>
              <p:cNvSpPr>
                <a:spLocks/>
              </p:cNvSpPr>
              <p:nvPr/>
            </p:nvSpPr>
            <p:spPr bwMode="auto">
              <a:xfrm>
                <a:off x="960" y="29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grpSp>
        <p:grpSp>
          <p:nvGrpSpPr>
            <p:cNvPr id="199700" name="Group 20">
              <a:extLst>
                <a:ext uri="{FF2B5EF4-FFF2-40B4-BE49-F238E27FC236}">
                  <a16:creationId xmlns:a16="http://schemas.microsoft.com/office/drawing/2014/main" id="{9386A60F-D05A-46F1-9CC7-4A2A2885321B}"/>
                </a:ext>
              </a:extLst>
            </p:cNvPr>
            <p:cNvGrpSpPr>
              <a:grpSpLocks/>
            </p:cNvGrpSpPr>
            <p:nvPr/>
          </p:nvGrpSpPr>
          <p:grpSpPr bwMode="auto">
            <a:xfrm>
              <a:off x="2928" y="3217"/>
              <a:ext cx="272" cy="288"/>
              <a:chOff x="888" y="3472"/>
              <a:chExt cx="272" cy="288"/>
            </a:xfrm>
          </p:grpSpPr>
          <p:sp>
            <p:nvSpPr>
              <p:cNvPr id="199701" name="Rectangle 21">
                <a:extLst>
                  <a:ext uri="{FF2B5EF4-FFF2-40B4-BE49-F238E27FC236}">
                    <a16:creationId xmlns:a16="http://schemas.microsoft.com/office/drawing/2014/main" id="{6655DA52-797A-4098-BD48-B511ABDACF2A}"/>
                  </a:ext>
                </a:extLst>
              </p:cNvPr>
              <p:cNvSpPr>
                <a:spLocks noChangeArrowheads="1"/>
              </p:cNvSpPr>
              <p:nvPr/>
            </p:nvSpPr>
            <p:spPr bwMode="auto">
              <a:xfrm>
                <a:off x="888" y="3472"/>
                <a:ext cx="272"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02" name="Text Box 22">
                <a:extLst>
                  <a:ext uri="{FF2B5EF4-FFF2-40B4-BE49-F238E27FC236}">
                    <a16:creationId xmlns:a16="http://schemas.microsoft.com/office/drawing/2014/main" id="{7C16DA17-8B31-424B-B18C-9EB305967D7F}"/>
                  </a:ext>
                </a:extLst>
              </p:cNvPr>
              <p:cNvSpPr txBox="1">
                <a:spLocks noChangeArrowheads="1"/>
              </p:cNvSpPr>
              <p:nvPr/>
            </p:nvSpPr>
            <p:spPr bwMode="auto">
              <a:xfrm>
                <a:off x="913" y="3472"/>
                <a:ext cx="2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en-US" altLang="zh-CN" sz="2400" b="1">
                    <a:solidFill>
                      <a:prstClr val="black"/>
                    </a:solidFill>
                    <a:latin typeface="Times New Roman" panose="02020603050405020304" pitchFamily="18" charset="0"/>
                    <a:ea typeface="黑体" panose="02010609060101010101" pitchFamily="49" charset="-122"/>
                  </a:rPr>
                  <a:t>P</a:t>
                </a:r>
              </a:p>
            </p:txBody>
          </p:sp>
        </p:grpSp>
        <p:grpSp>
          <p:nvGrpSpPr>
            <p:cNvPr id="199703" name="Group 23">
              <a:extLst>
                <a:ext uri="{FF2B5EF4-FFF2-40B4-BE49-F238E27FC236}">
                  <a16:creationId xmlns:a16="http://schemas.microsoft.com/office/drawing/2014/main" id="{D464C01F-71F2-4020-B4CD-A993CFE9A5ED}"/>
                </a:ext>
              </a:extLst>
            </p:cNvPr>
            <p:cNvGrpSpPr>
              <a:grpSpLocks/>
            </p:cNvGrpSpPr>
            <p:nvPr/>
          </p:nvGrpSpPr>
          <p:grpSpPr bwMode="auto">
            <a:xfrm>
              <a:off x="3648" y="3217"/>
              <a:ext cx="272" cy="288"/>
              <a:chOff x="888" y="3472"/>
              <a:chExt cx="272" cy="288"/>
            </a:xfrm>
          </p:grpSpPr>
          <p:sp>
            <p:nvSpPr>
              <p:cNvPr id="199704" name="Rectangle 24">
                <a:extLst>
                  <a:ext uri="{FF2B5EF4-FFF2-40B4-BE49-F238E27FC236}">
                    <a16:creationId xmlns:a16="http://schemas.microsoft.com/office/drawing/2014/main" id="{6C1ED203-AC4E-445C-B99E-4E873B83C725}"/>
                  </a:ext>
                </a:extLst>
              </p:cNvPr>
              <p:cNvSpPr>
                <a:spLocks noChangeArrowheads="1"/>
              </p:cNvSpPr>
              <p:nvPr/>
            </p:nvSpPr>
            <p:spPr bwMode="auto">
              <a:xfrm>
                <a:off x="888" y="3472"/>
                <a:ext cx="272"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05" name="Text Box 25">
                <a:extLst>
                  <a:ext uri="{FF2B5EF4-FFF2-40B4-BE49-F238E27FC236}">
                    <a16:creationId xmlns:a16="http://schemas.microsoft.com/office/drawing/2014/main" id="{EC79455F-7D16-4E40-BDC1-9DA12D561A53}"/>
                  </a:ext>
                </a:extLst>
              </p:cNvPr>
              <p:cNvSpPr txBox="1">
                <a:spLocks noChangeArrowheads="1"/>
              </p:cNvSpPr>
              <p:nvPr/>
            </p:nvSpPr>
            <p:spPr bwMode="auto">
              <a:xfrm>
                <a:off x="913" y="3472"/>
                <a:ext cx="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en-US" altLang="zh-CN" sz="2400" b="1">
                    <a:solidFill>
                      <a:prstClr val="black"/>
                    </a:solidFill>
                    <a:latin typeface="Times New Roman" panose="02020603050405020304" pitchFamily="18" charset="0"/>
                    <a:ea typeface="黑体" panose="02010609060101010101" pitchFamily="49" charset="-122"/>
                  </a:rPr>
                  <a:t>P</a:t>
                </a:r>
              </a:p>
            </p:txBody>
          </p:sp>
        </p:grpSp>
        <p:sp>
          <p:nvSpPr>
            <p:cNvPr id="199706" name="Text Box 26">
              <a:extLst>
                <a:ext uri="{FF2B5EF4-FFF2-40B4-BE49-F238E27FC236}">
                  <a16:creationId xmlns:a16="http://schemas.microsoft.com/office/drawing/2014/main" id="{9BBE3090-1D72-4E8E-84CC-ADF57C9A8573}"/>
                </a:ext>
              </a:extLst>
            </p:cNvPr>
            <p:cNvSpPr txBox="1">
              <a:spLocks noChangeArrowheads="1"/>
            </p:cNvSpPr>
            <p:nvPr/>
          </p:nvSpPr>
          <p:spPr bwMode="auto">
            <a:xfrm>
              <a:off x="1557" y="720"/>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400" b="1">
                  <a:solidFill>
                    <a:prstClr val="black"/>
                  </a:solidFill>
                  <a:latin typeface="Times New Roman" panose="02020603050405020304" pitchFamily="18" charset="0"/>
                  <a:ea typeface="黑体" panose="02010609060101010101" pitchFamily="49" charset="-122"/>
                </a:rPr>
                <a:t>进程 </a:t>
              </a:r>
              <a:r>
                <a:rPr lang="en-US" altLang="zh-CN" sz="2400" b="1">
                  <a:solidFill>
                    <a:prstClr val="black"/>
                  </a:solidFill>
                  <a:latin typeface="Times New Roman" panose="02020603050405020304" pitchFamily="18" charset="0"/>
                  <a:ea typeface="黑体" panose="02010609060101010101" pitchFamily="49" charset="-122"/>
                </a:rPr>
                <a:t>1</a:t>
              </a:r>
            </a:p>
          </p:txBody>
        </p:sp>
        <p:sp>
          <p:nvSpPr>
            <p:cNvPr id="199707" name="Line 27">
              <a:extLst>
                <a:ext uri="{FF2B5EF4-FFF2-40B4-BE49-F238E27FC236}">
                  <a16:creationId xmlns:a16="http://schemas.microsoft.com/office/drawing/2014/main" id="{28F4B083-7FD6-4B6F-8C78-9399B9FC10C3}"/>
                </a:ext>
              </a:extLst>
            </p:cNvPr>
            <p:cNvSpPr>
              <a:spLocks noChangeShapeType="1"/>
            </p:cNvSpPr>
            <p:nvPr/>
          </p:nvSpPr>
          <p:spPr bwMode="auto">
            <a:xfrm flipV="1">
              <a:off x="720" y="3216"/>
              <a:ext cx="3984" cy="1"/>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08" name="Text Box 28">
              <a:extLst>
                <a:ext uri="{FF2B5EF4-FFF2-40B4-BE49-F238E27FC236}">
                  <a16:creationId xmlns:a16="http://schemas.microsoft.com/office/drawing/2014/main" id="{EB80B726-70F6-40F8-9A18-1AFA2465C580}"/>
                </a:ext>
              </a:extLst>
            </p:cNvPr>
            <p:cNvSpPr txBox="1">
              <a:spLocks noChangeArrowheads="1"/>
            </p:cNvSpPr>
            <p:nvPr/>
          </p:nvSpPr>
          <p:spPr bwMode="auto">
            <a:xfrm>
              <a:off x="662" y="1584"/>
              <a:ext cx="5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eaLnBrk="0" hangingPunct="0">
                <a:defRPr/>
              </a:pPr>
              <a:r>
                <a:rPr lang="zh-CN" altLang="en-US" sz="2400" b="1">
                  <a:solidFill>
                    <a:prstClr val="black"/>
                  </a:solidFill>
                  <a:latin typeface="Times New Roman" panose="02020603050405020304" pitchFamily="18" charset="0"/>
                  <a:ea typeface="黑体" panose="02010609060101010101" pitchFamily="49" charset="-122"/>
                </a:rPr>
                <a:t>用户</a:t>
              </a:r>
            </a:p>
          </p:txBody>
        </p:sp>
        <p:sp>
          <p:nvSpPr>
            <p:cNvPr id="199709" name="Text Box 29">
              <a:extLst>
                <a:ext uri="{FF2B5EF4-FFF2-40B4-BE49-F238E27FC236}">
                  <a16:creationId xmlns:a16="http://schemas.microsoft.com/office/drawing/2014/main" id="{BA31D805-99C2-4991-A70D-1BBAE8E9287C}"/>
                </a:ext>
              </a:extLst>
            </p:cNvPr>
            <p:cNvSpPr txBox="1">
              <a:spLocks noChangeArrowheads="1"/>
            </p:cNvSpPr>
            <p:nvPr/>
          </p:nvSpPr>
          <p:spPr bwMode="auto">
            <a:xfrm>
              <a:off x="672" y="2364"/>
              <a:ext cx="4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400" b="1">
                  <a:solidFill>
                    <a:prstClr val="black"/>
                  </a:solidFill>
                  <a:latin typeface="Times New Roman" panose="02020603050405020304" pitchFamily="18" charset="0"/>
                  <a:ea typeface="黑体" panose="02010609060101010101" pitchFamily="49" charset="-122"/>
                </a:rPr>
                <a:t>核心</a:t>
              </a:r>
            </a:p>
          </p:txBody>
        </p:sp>
        <p:sp>
          <p:nvSpPr>
            <p:cNvPr id="199710" name="Text Box 30">
              <a:extLst>
                <a:ext uri="{FF2B5EF4-FFF2-40B4-BE49-F238E27FC236}">
                  <a16:creationId xmlns:a16="http://schemas.microsoft.com/office/drawing/2014/main" id="{04840C61-E4B6-46E9-804A-2BA35E2570D7}"/>
                </a:ext>
              </a:extLst>
            </p:cNvPr>
            <p:cNvSpPr txBox="1">
              <a:spLocks noChangeArrowheads="1"/>
            </p:cNvSpPr>
            <p:nvPr/>
          </p:nvSpPr>
          <p:spPr bwMode="auto">
            <a:xfrm>
              <a:off x="672" y="3312"/>
              <a:ext cx="4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400" b="1">
                  <a:solidFill>
                    <a:prstClr val="black"/>
                  </a:solidFill>
                  <a:latin typeface="Times New Roman" panose="02020603050405020304" pitchFamily="18" charset="0"/>
                  <a:ea typeface="黑体" panose="02010609060101010101" pitchFamily="49" charset="-122"/>
                </a:rPr>
                <a:t>硬件</a:t>
              </a:r>
            </a:p>
          </p:txBody>
        </p:sp>
        <p:sp>
          <p:nvSpPr>
            <p:cNvPr id="199714" name="Text Box 34">
              <a:extLst>
                <a:ext uri="{FF2B5EF4-FFF2-40B4-BE49-F238E27FC236}">
                  <a16:creationId xmlns:a16="http://schemas.microsoft.com/office/drawing/2014/main" id="{2A54669E-CBF4-4634-8AC6-FE6491BB40C6}"/>
                </a:ext>
              </a:extLst>
            </p:cNvPr>
            <p:cNvSpPr txBox="1">
              <a:spLocks noChangeArrowheads="1"/>
            </p:cNvSpPr>
            <p:nvPr/>
          </p:nvSpPr>
          <p:spPr bwMode="auto">
            <a:xfrm>
              <a:off x="3483" y="768"/>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400" b="1">
                  <a:solidFill>
                    <a:prstClr val="black"/>
                  </a:solidFill>
                  <a:latin typeface="Times New Roman" panose="02020603050405020304" pitchFamily="18" charset="0"/>
                  <a:ea typeface="黑体" panose="02010609060101010101" pitchFamily="49" charset="-122"/>
                </a:rPr>
                <a:t>进程 </a:t>
              </a:r>
              <a:r>
                <a:rPr lang="en-US" altLang="zh-CN" sz="2400" b="1">
                  <a:solidFill>
                    <a:prstClr val="black"/>
                  </a:solidFill>
                  <a:latin typeface="Times New Roman" panose="02020603050405020304" pitchFamily="18" charset="0"/>
                  <a:ea typeface="黑体" panose="02010609060101010101" pitchFamily="49" charset="-122"/>
                </a:rPr>
                <a:t>2</a:t>
              </a:r>
            </a:p>
          </p:txBody>
        </p:sp>
        <p:sp>
          <p:nvSpPr>
            <p:cNvPr id="199716" name="Text Box 36">
              <a:extLst>
                <a:ext uri="{FF2B5EF4-FFF2-40B4-BE49-F238E27FC236}">
                  <a16:creationId xmlns:a16="http://schemas.microsoft.com/office/drawing/2014/main" id="{312AB2D0-5962-4A3B-81FB-461454D040E5}"/>
                </a:ext>
              </a:extLst>
            </p:cNvPr>
            <p:cNvSpPr txBox="1">
              <a:spLocks noChangeArrowheads="1"/>
            </p:cNvSpPr>
            <p:nvPr/>
          </p:nvSpPr>
          <p:spPr bwMode="auto">
            <a:xfrm>
              <a:off x="1170" y="2719"/>
              <a:ext cx="53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000" b="1">
                  <a:solidFill>
                    <a:srgbClr val="FF0000"/>
                  </a:solidFill>
                  <a:latin typeface="Times New Roman" panose="02020603050405020304" pitchFamily="18" charset="0"/>
                  <a:ea typeface="黑体" panose="02010609060101010101" pitchFamily="49" charset="-122"/>
                </a:rPr>
                <a:t>线程 </a:t>
              </a:r>
              <a:r>
                <a:rPr lang="en-US" altLang="zh-CN" sz="2000" b="1">
                  <a:solidFill>
                    <a:srgbClr val="FF0000"/>
                  </a:solidFill>
                  <a:latin typeface="Times New Roman" panose="02020603050405020304" pitchFamily="18" charset="0"/>
                  <a:ea typeface="黑体" panose="02010609060101010101" pitchFamily="49" charset="-122"/>
                </a:rPr>
                <a:t>1</a:t>
              </a:r>
            </a:p>
          </p:txBody>
        </p:sp>
        <p:grpSp>
          <p:nvGrpSpPr>
            <p:cNvPr id="199717" name="Group 37">
              <a:extLst>
                <a:ext uri="{FF2B5EF4-FFF2-40B4-BE49-F238E27FC236}">
                  <a16:creationId xmlns:a16="http://schemas.microsoft.com/office/drawing/2014/main" id="{C9B7D55A-2CBA-4A71-B92B-3D3643ABB0AD}"/>
                </a:ext>
              </a:extLst>
            </p:cNvPr>
            <p:cNvGrpSpPr>
              <a:grpSpLocks/>
            </p:cNvGrpSpPr>
            <p:nvPr/>
          </p:nvGrpSpPr>
          <p:grpSpPr bwMode="auto">
            <a:xfrm>
              <a:off x="3792" y="2430"/>
              <a:ext cx="288" cy="288"/>
              <a:chOff x="832" y="2920"/>
              <a:chExt cx="288" cy="288"/>
            </a:xfrm>
          </p:grpSpPr>
          <p:sp>
            <p:nvSpPr>
              <p:cNvPr id="199718" name="Oval 38">
                <a:extLst>
                  <a:ext uri="{FF2B5EF4-FFF2-40B4-BE49-F238E27FC236}">
                    <a16:creationId xmlns:a16="http://schemas.microsoft.com/office/drawing/2014/main" id="{E8E8E437-6BA9-41B1-9691-C892DFC18039}"/>
                  </a:ext>
                </a:extLst>
              </p:cNvPr>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19" name="Freeform 39">
                <a:extLst>
                  <a:ext uri="{FF2B5EF4-FFF2-40B4-BE49-F238E27FC236}">
                    <a16:creationId xmlns:a16="http://schemas.microsoft.com/office/drawing/2014/main" id="{65E1F78C-6E4A-4B08-A752-81179D302EC6}"/>
                  </a:ext>
                </a:extLst>
              </p:cNvPr>
              <p:cNvSpPr>
                <a:spLocks/>
              </p:cNvSpPr>
              <p:nvPr/>
            </p:nvSpPr>
            <p:spPr bwMode="auto">
              <a:xfrm>
                <a:off x="960" y="29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grpSp>
        <p:grpSp>
          <p:nvGrpSpPr>
            <p:cNvPr id="199722" name="Group 42">
              <a:extLst>
                <a:ext uri="{FF2B5EF4-FFF2-40B4-BE49-F238E27FC236}">
                  <a16:creationId xmlns:a16="http://schemas.microsoft.com/office/drawing/2014/main" id="{A832815C-4F2E-4C72-B0B1-B58F0FB01A76}"/>
                </a:ext>
              </a:extLst>
            </p:cNvPr>
            <p:cNvGrpSpPr>
              <a:grpSpLocks/>
            </p:cNvGrpSpPr>
            <p:nvPr/>
          </p:nvGrpSpPr>
          <p:grpSpPr bwMode="auto">
            <a:xfrm>
              <a:off x="2080" y="3216"/>
              <a:ext cx="272" cy="288"/>
              <a:chOff x="888" y="3472"/>
              <a:chExt cx="272" cy="288"/>
            </a:xfrm>
          </p:grpSpPr>
          <p:sp>
            <p:nvSpPr>
              <p:cNvPr id="199723" name="Rectangle 43">
                <a:extLst>
                  <a:ext uri="{FF2B5EF4-FFF2-40B4-BE49-F238E27FC236}">
                    <a16:creationId xmlns:a16="http://schemas.microsoft.com/office/drawing/2014/main" id="{88E34E48-893A-4833-9257-3F68B791A545}"/>
                  </a:ext>
                </a:extLst>
              </p:cNvPr>
              <p:cNvSpPr>
                <a:spLocks noChangeArrowheads="1"/>
              </p:cNvSpPr>
              <p:nvPr/>
            </p:nvSpPr>
            <p:spPr bwMode="auto">
              <a:xfrm>
                <a:off x="888" y="3472"/>
                <a:ext cx="272" cy="2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24" name="Text Box 44">
                <a:extLst>
                  <a:ext uri="{FF2B5EF4-FFF2-40B4-BE49-F238E27FC236}">
                    <a16:creationId xmlns:a16="http://schemas.microsoft.com/office/drawing/2014/main" id="{34B69A5B-CADC-4078-B699-3682BBFB08C0}"/>
                  </a:ext>
                </a:extLst>
              </p:cNvPr>
              <p:cNvSpPr txBox="1">
                <a:spLocks noChangeArrowheads="1"/>
              </p:cNvSpPr>
              <p:nvPr/>
            </p:nvSpPr>
            <p:spPr bwMode="auto">
              <a:xfrm>
                <a:off x="913" y="3472"/>
                <a:ext cx="2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en-US" altLang="zh-CN" sz="2400" b="1">
                    <a:solidFill>
                      <a:prstClr val="black"/>
                    </a:solidFill>
                    <a:latin typeface="Times New Roman" panose="02020603050405020304" pitchFamily="18" charset="0"/>
                    <a:ea typeface="黑体" panose="02010609060101010101" pitchFamily="49" charset="-122"/>
                  </a:rPr>
                  <a:t>P</a:t>
                </a:r>
              </a:p>
            </p:txBody>
          </p:sp>
        </p:grpSp>
        <p:grpSp>
          <p:nvGrpSpPr>
            <p:cNvPr id="199725" name="Group 45">
              <a:extLst>
                <a:ext uri="{FF2B5EF4-FFF2-40B4-BE49-F238E27FC236}">
                  <a16:creationId xmlns:a16="http://schemas.microsoft.com/office/drawing/2014/main" id="{8D794920-EB10-4534-83E0-87D4444AD662}"/>
                </a:ext>
              </a:extLst>
            </p:cNvPr>
            <p:cNvGrpSpPr>
              <a:grpSpLocks/>
            </p:cNvGrpSpPr>
            <p:nvPr/>
          </p:nvGrpSpPr>
          <p:grpSpPr bwMode="auto">
            <a:xfrm>
              <a:off x="1632" y="2400"/>
              <a:ext cx="288" cy="288"/>
              <a:chOff x="832" y="2920"/>
              <a:chExt cx="288" cy="288"/>
            </a:xfrm>
          </p:grpSpPr>
          <p:sp>
            <p:nvSpPr>
              <p:cNvPr id="199726" name="Oval 46">
                <a:extLst>
                  <a:ext uri="{FF2B5EF4-FFF2-40B4-BE49-F238E27FC236}">
                    <a16:creationId xmlns:a16="http://schemas.microsoft.com/office/drawing/2014/main" id="{BBD51E5E-CB59-467D-8C52-B75CA7CC1067}"/>
                  </a:ext>
                </a:extLst>
              </p:cNvPr>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27" name="Freeform 47">
                <a:extLst>
                  <a:ext uri="{FF2B5EF4-FFF2-40B4-BE49-F238E27FC236}">
                    <a16:creationId xmlns:a16="http://schemas.microsoft.com/office/drawing/2014/main" id="{41846FC0-9B3F-4279-AFF1-0E682F3AB4E4}"/>
                  </a:ext>
                </a:extLst>
              </p:cNvPr>
              <p:cNvSpPr>
                <a:spLocks/>
              </p:cNvSpPr>
              <p:nvPr/>
            </p:nvSpPr>
            <p:spPr bwMode="auto">
              <a:xfrm>
                <a:off x="960" y="29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grpSp>
        <p:grpSp>
          <p:nvGrpSpPr>
            <p:cNvPr id="199728" name="Group 48">
              <a:extLst>
                <a:ext uri="{FF2B5EF4-FFF2-40B4-BE49-F238E27FC236}">
                  <a16:creationId xmlns:a16="http://schemas.microsoft.com/office/drawing/2014/main" id="{63B5604C-AD7C-4054-8B52-C0605B73A3E2}"/>
                </a:ext>
              </a:extLst>
            </p:cNvPr>
            <p:cNvGrpSpPr>
              <a:grpSpLocks/>
            </p:cNvGrpSpPr>
            <p:nvPr/>
          </p:nvGrpSpPr>
          <p:grpSpPr bwMode="auto">
            <a:xfrm>
              <a:off x="2640" y="2400"/>
              <a:ext cx="288" cy="288"/>
              <a:chOff x="832" y="2920"/>
              <a:chExt cx="288" cy="288"/>
            </a:xfrm>
          </p:grpSpPr>
          <p:sp>
            <p:nvSpPr>
              <p:cNvPr id="199729" name="Oval 49">
                <a:extLst>
                  <a:ext uri="{FF2B5EF4-FFF2-40B4-BE49-F238E27FC236}">
                    <a16:creationId xmlns:a16="http://schemas.microsoft.com/office/drawing/2014/main" id="{6AFAD7AB-2FB1-451F-9BD0-1F9BAA755488}"/>
                  </a:ext>
                </a:extLst>
              </p:cNvPr>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30" name="Freeform 50">
                <a:extLst>
                  <a:ext uri="{FF2B5EF4-FFF2-40B4-BE49-F238E27FC236}">
                    <a16:creationId xmlns:a16="http://schemas.microsoft.com/office/drawing/2014/main" id="{C50AC6CE-660F-4C5E-BD56-8B14F71DFA7D}"/>
                  </a:ext>
                </a:extLst>
              </p:cNvPr>
              <p:cNvSpPr>
                <a:spLocks/>
              </p:cNvSpPr>
              <p:nvPr/>
            </p:nvSpPr>
            <p:spPr bwMode="auto">
              <a:xfrm>
                <a:off x="960" y="29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grpSp>
        <p:grpSp>
          <p:nvGrpSpPr>
            <p:cNvPr id="199731" name="Group 51">
              <a:extLst>
                <a:ext uri="{FF2B5EF4-FFF2-40B4-BE49-F238E27FC236}">
                  <a16:creationId xmlns:a16="http://schemas.microsoft.com/office/drawing/2014/main" id="{849C2715-0227-4C74-A5B3-CDC68EAAE660}"/>
                </a:ext>
              </a:extLst>
            </p:cNvPr>
            <p:cNvGrpSpPr>
              <a:grpSpLocks/>
            </p:cNvGrpSpPr>
            <p:nvPr/>
          </p:nvGrpSpPr>
          <p:grpSpPr bwMode="auto">
            <a:xfrm>
              <a:off x="1968" y="2400"/>
              <a:ext cx="288" cy="288"/>
              <a:chOff x="832" y="2920"/>
              <a:chExt cx="288" cy="288"/>
            </a:xfrm>
          </p:grpSpPr>
          <p:sp>
            <p:nvSpPr>
              <p:cNvPr id="199732" name="Oval 52">
                <a:extLst>
                  <a:ext uri="{FF2B5EF4-FFF2-40B4-BE49-F238E27FC236}">
                    <a16:creationId xmlns:a16="http://schemas.microsoft.com/office/drawing/2014/main" id="{758D08E4-2BCF-424F-A27D-AAA28029723D}"/>
                  </a:ext>
                </a:extLst>
              </p:cNvPr>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33" name="Freeform 53">
                <a:extLst>
                  <a:ext uri="{FF2B5EF4-FFF2-40B4-BE49-F238E27FC236}">
                    <a16:creationId xmlns:a16="http://schemas.microsoft.com/office/drawing/2014/main" id="{4661B35E-2CE6-4592-A556-083A6B4F1AFC}"/>
                  </a:ext>
                </a:extLst>
              </p:cNvPr>
              <p:cNvSpPr>
                <a:spLocks/>
              </p:cNvSpPr>
              <p:nvPr/>
            </p:nvSpPr>
            <p:spPr bwMode="auto">
              <a:xfrm>
                <a:off x="960" y="29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grpSp>
        <p:sp>
          <p:nvSpPr>
            <p:cNvPr id="199721" name="Line 41">
              <a:extLst>
                <a:ext uri="{FF2B5EF4-FFF2-40B4-BE49-F238E27FC236}">
                  <a16:creationId xmlns:a16="http://schemas.microsoft.com/office/drawing/2014/main" id="{B7C7F36D-FD2A-42E9-BFA6-E6FB17CBF2EC}"/>
                </a:ext>
              </a:extLst>
            </p:cNvPr>
            <p:cNvSpPr>
              <a:spLocks noChangeShapeType="1"/>
            </p:cNvSpPr>
            <p:nvPr/>
          </p:nvSpPr>
          <p:spPr bwMode="auto">
            <a:xfrm>
              <a:off x="1776" y="2688"/>
              <a:ext cx="1104" cy="24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34" name="Text Box 54">
              <a:extLst>
                <a:ext uri="{FF2B5EF4-FFF2-40B4-BE49-F238E27FC236}">
                  <a16:creationId xmlns:a16="http://schemas.microsoft.com/office/drawing/2014/main" id="{1AE4F46E-FE93-49AF-BD74-F0E6FBC5D567}"/>
                </a:ext>
              </a:extLst>
            </p:cNvPr>
            <p:cNvSpPr txBox="1">
              <a:spLocks noChangeArrowheads="1"/>
            </p:cNvSpPr>
            <p:nvPr/>
          </p:nvSpPr>
          <p:spPr bwMode="auto">
            <a:xfrm>
              <a:off x="3936" y="2719"/>
              <a:ext cx="5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457200" eaLnBrk="0" hangingPunct="0">
                <a:defRPr/>
              </a:pPr>
              <a:r>
                <a:rPr lang="zh-CN" altLang="en-US" sz="2000" b="1">
                  <a:solidFill>
                    <a:srgbClr val="FF0000"/>
                  </a:solidFill>
                  <a:latin typeface="Times New Roman" panose="02020603050405020304" pitchFamily="18" charset="0"/>
                  <a:ea typeface="黑体" panose="02010609060101010101" pitchFamily="49" charset="-122"/>
                </a:rPr>
                <a:t>线程 </a:t>
              </a:r>
              <a:r>
                <a:rPr lang="en-US" altLang="zh-CN" sz="2000" b="1">
                  <a:solidFill>
                    <a:srgbClr val="FF0000"/>
                  </a:solidFill>
                  <a:latin typeface="Times New Roman" panose="02020603050405020304" pitchFamily="18" charset="0"/>
                  <a:ea typeface="黑体" panose="02010609060101010101" pitchFamily="49" charset="-122"/>
                </a:rPr>
                <a:t>n</a:t>
              </a:r>
            </a:p>
          </p:txBody>
        </p:sp>
        <p:sp>
          <p:nvSpPr>
            <p:cNvPr id="199715" name="Line 35">
              <a:extLst>
                <a:ext uri="{FF2B5EF4-FFF2-40B4-BE49-F238E27FC236}">
                  <a16:creationId xmlns:a16="http://schemas.microsoft.com/office/drawing/2014/main" id="{9BDB1249-CC9B-4D71-A207-A2769E896A2F}"/>
                </a:ext>
              </a:extLst>
            </p:cNvPr>
            <p:cNvSpPr>
              <a:spLocks noChangeShapeType="1"/>
            </p:cNvSpPr>
            <p:nvPr/>
          </p:nvSpPr>
          <p:spPr bwMode="auto">
            <a:xfrm flipH="1">
              <a:off x="2880" y="2736"/>
              <a:ext cx="1056" cy="192"/>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35" name="Freeform 55">
              <a:extLst>
                <a:ext uri="{FF2B5EF4-FFF2-40B4-BE49-F238E27FC236}">
                  <a16:creationId xmlns:a16="http://schemas.microsoft.com/office/drawing/2014/main" id="{732A1305-CDFC-4A89-B256-70B5091E23B8}"/>
                </a:ext>
              </a:extLst>
            </p:cNvPr>
            <p:cNvSpPr>
              <a:spLocks/>
            </p:cNvSpPr>
            <p:nvPr/>
          </p:nvSpPr>
          <p:spPr bwMode="auto">
            <a:xfrm>
              <a:off x="2094" y="1131"/>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36" name="Line 56">
              <a:extLst>
                <a:ext uri="{FF2B5EF4-FFF2-40B4-BE49-F238E27FC236}">
                  <a16:creationId xmlns:a16="http://schemas.microsoft.com/office/drawing/2014/main" id="{C0D368F4-D85B-4809-9B3E-0C26D4739113}"/>
                </a:ext>
              </a:extLst>
            </p:cNvPr>
            <p:cNvSpPr>
              <a:spLocks noChangeShapeType="1"/>
            </p:cNvSpPr>
            <p:nvPr/>
          </p:nvSpPr>
          <p:spPr bwMode="auto">
            <a:xfrm flipH="1">
              <a:off x="2121" y="1379"/>
              <a:ext cx="5" cy="101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37" name="Freeform 57">
              <a:extLst>
                <a:ext uri="{FF2B5EF4-FFF2-40B4-BE49-F238E27FC236}">
                  <a16:creationId xmlns:a16="http://schemas.microsoft.com/office/drawing/2014/main" id="{221A1CD5-457F-4C6A-98F7-E03D7845575F}"/>
                </a:ext>
              </a:extLst>
            </p:cNvPr>
            <p:cNvSpPr>
              <a:spLocks/>
            </p:cNvSpPr>
            <p:nvPr/>
          </p:nvSpPr>
          <p:spPr bwMode="auto">
            <a:xfrm>
              <a:off x="2421" y="1131"/>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38" name="Line 58">
              <a:extLst>
                <a:ext uri="{FF2B5EF4-FFF2-40B4-BE49-F238E27FC236}">
                  <a16:creationId xmlns:a16="http://schemas.microsoft.com/office/drawing/2014/main" id="{CD9C1B59-74E9-4FBD-BE0A-EB1345688489}"/>
                </a:ext>
              </a:extLst>
            </p:cNvPr>
            <p:cNvSpPr>
              <a:spLocks noChangeShapeType="1"/>
            </p:cNvSpPr>
            <p:nvPr/>
          </p:nvSpPr>
          <p:spPr bwMode="auto">
            <a:xfrm flipH="1">
              <a:off x="2448" y="1379"/>
              <a:ext cx="5" cy="101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39" name="Freeform 59">
              <a:extLst>
                <a:ext uri="{FF2B5EF4-FFF2-40B4-BE49-F238E27FC236}">
                  <a16:creationId xmlns:a16="http://schemas.microsoft.com/office/drawing/2014/main" id="{90980FAB-C7D6-4515-9C00-98ACDF311486}"/>
                </a:ext>
              </a:extLst>
            </p:cNvPr>
            <p:cNvSpPr>
              <a:spLocks/>
            </p:cNvSpPr>
            <p:nvPr/>
          </p:nvSpPr>
          <p:spPr bwMode="auto">
            <a:xfrm>
              <a:off x="2766" y="1143"/>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40" name="Line 60">
              <a:extLst>
                <a:ext uri="{FF2B5EF4-FFF2-40B4-BE49-F238E27FC236}">
                  <a16:creationId xmlns:a16="http://schemas.microsoft.com/office/drawing/2014/main" id="{167C4DAA-244D-447D-AA29-5E90F85645F1}"/>
                </a:ext>
              </a:extLst>
            </p:cNvPr>
            <p:cNvSpPr>
              <a:spLocks noChangeShapeType="1"/>
            </p:cNvSpPr>
            <p:nvPr/>
          </p:nvSpPr>
          <p:spPr bwMode="auto">
            <a:xfrm flipH="1">
              <a:off x="2793" y="1391"/>
              <a:ext cx="5" cy="101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41" name="Freeform 61">
              <a:extLst>
                <a:ext uri="{FF2B5EF4-FFF2-40B4-BE49-F238E27FC236}">
                  <a16:creationId xmlns:a16="http://schemas.microsoft.com/office/drawing/2014/main" id="{0721453D-77D1-44E8-811B-EA797CADE32B}"/>
                </a:ext>
              </a:extLst>
            </p:cNvPr>
            <p:cNvSpPr>
              <a:spLocks/>
            </p:cNvSpPr>
            <p:nvPr/>
          </p:nvSpPr>
          <p:spPr bwMode="auto">
            <a:xfrm>
              <a:off x="1737" y="1137"/>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42" name="Line 62">
              <a:extLst>
                <a:ext uri="{FF2B5EF4-FFF2-40B4-BE49-F238E27FC236}">
                  <a16:creationId xmlns:a16="http://schemas.microsoft.com/office/drawing/2014/main" id="{69DEC954-E2D8-4E01-B294-E4FC3BE86D4E}"/>
                </a:ext>
              </a:extLst>
            </p:cNvPr>
            <p:cNvSpPr>
              <a:spLocks noChangeShapeType="1"/>
            </p:cNvSpPr>
            <p:nvPr/>
          </p:nvSpPr>
          <p:spPr bwMode="auto">
            <a:xfrm flipH="1">
              <a:off x="1764" y="1385"/>
              <a:ext cx="5" cy="101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43" name="Freeform 63">
              <a:extLst>
                <a:ext uri="{FF2B5EF4-FFF2-40B4-BE49-F238E27FC236}">
                  <a16:creationId xmlns:a16="http://schemas.microsoft.com/office/drawing/2014/main" id="{A7F995D9-A3B4-4AA0-81A3-AC641EBB2BC0}"/>
                </a:ext>
              </a:extLst>
            </p:cNvPr>
            <p:cNvSpPr>
              <a:spLocks/>
            </p:cNvSpPr>
            <p:nvPr/>
          </p:nvSpPr>
          <p:spPr bwMode="auto">
            <a:xfrm>
              <a:off x="3918" y="11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44" name="Line 64">
              <a:extLst>
                <a:ext uri="{FF2B5EF4-FFF2-40B4-BE49-F238E27FC236}">
                  <a16:creationId xmlns:a16="http://schemas.microsoft.com/office/drawing/2014/main" id="{F29DB5C7-4F76-4EE2-A997-794E718E6443}"/>
                </a:ext>
              </a:extLst>
            </p:cNvPr>
            <p:cNvSpPr>
              <a:spLocks noChangeShapeType="1"/>
            </p:cNvSpPr>
            <p:nvPr/>
          </p:nvSpPr>
          <p:spPr bwMode="auto">
            <a:xfrm flipH="1">
              <a:off x="3945" y="1392"/>
              <a:ext cx="5" cy="101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45" name="Line 65">
              <a:extLst>
                <a:ext uri="{FF2B5EF4-FFF2-40B4-BE49-F238E27FC236}">
                  <a16:creationId xmlns:a16="http://schemas.microsoft.com/office/drawing/2014/main" id="{8F3E21F4-F98F-4263-8164-093EDEC4348D}"/>
                </a:ext>
              </a:extLst>
            </p:cNvPr>
            <p:cNvSpPr>
              <a:spLocks noChangeShapeType="1"/>
            </p:cNvSpPr>
            <p:nvPr/>
          </p:nvSpPr>
          <p:spPr bwMode="auto">
            <a:xfrm>
              <a:off x="2112" y="2688"/>
              <a:ext cx="768" cy="24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46" name="Line 66">
              <a:extLst>
                <a:ext uri="{FF2B5EF4-FFF2-40B4-BE49-F238E27FC236}">
                  <a16:creationId xmlns:a16="http://schemas.microsoft.com/office/drawing/2014/main" id="{AC27C0FD-917F-42A1-88AC-66E3E0209189}"/>
                </a:ext>
              </a:extLst>
            </p:cNvPr>
            <p:cNvSpPr>
              <a:spLocks noChangeShapeType="1"/>
            </p:cNvSpPr>
            <p:nvPr/>
          </p:nvSpPr>
          <p:spPr bwMode="auto">
            <a:xfrm>
              <a:off x="2448" y="2688"/>
              <a:ext cx="432" cy="24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47" name="Line 67">
              <a:extLst>
                <a:ext uri="{FF2B5EF4-FFF2-40B4-BE49-F238E27FC236}">
                  <a16:creationId xmlns:a16="http://schemas.microsoft.com/office/drawing/2014/main" id="{AB6B2AE8-3EF8-4C4F-830D-22ECBB8100B4}"/>
                </a:ext>
              </a:extLst>
            </p:cNvPr>
            <p:cNvSpPr>
              <a:spLocks noChangeShapeType="1"/>
            </p:cNvSpPr>
            <p:nvPr/>
          </p:nvSpPr>
          <p:spPr bwMode="auto">
            <a:xfrm>
              <a:off x="2784" y="2688"/>
              <a:ext cx="96" cy="24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50" name="Line 70">
              <a:extLst>
                <a:ext uri="{FF2B5EF4-FFF2-40B4-BE49-F238E27FC236}">
                  <a16:creationId xmlns:a16="http://schemas.microsoft.com/office/drawing/2014/main" id="{2381C951-3C46-4238-93D2-23AFE29E99FE}"/>
                </a:ext>
              </a:extLst>
            </p:cNvPr>
            <p:cNvSpPr>
              <a:spLocks noChangeShapeType="1"/>
            </p:cNvSpPr>
            <p:nvPr/>
          </p:nvSpPr>
          <p:spPr bwMode="auto">
            <a:xfrm flipH="1">
              <a:off x="2160" y="2928"/>
              <a:ext cx="720" cy="288"/>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51" name="Line 71">
              <a:extLst>
                <a:ext uri="{FF2B5EF4-FFF2-40B4-BE49-F238E27FC236}">
                  <a16:creationId xmlns:a16="http://schemas.microsoft.com/office/drawing/2014/main" id="{E837C9E4-3B4E-4423-8F9E-B19D6441CEC4}"/>
                </a:ext>
              </a:extLst>
            </p:cNvPr>
            <p:cNvSpPr>
              <a:spLocks noChangeShapeType="1"/>
            </p:cNvSpPr>
            <p:nvPr/>
          </p:nvSpPr>
          <p:spPr bwMode="auto">
            <a:xfrm flipH="1" flipV="1">
              <a:off x="2880" y="2928"/>
              <a:ext cx="912" cy="288"/>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99752" name="Line 72">
              <a:extLst>
                <a:ext uri="{FF2B5EF4-FFF2-40B4-BE49-F238E27FC236}">
                  <a16:creationId xmlns:a16="http://schemas.microsoft.com/office/drawing/2014/main" id="{8A8EB34C-AE2E-45B3-BBDF-CC926C2355AA}"/>
                </a:ext>
              </a:extLst>
            </p:cNvPr>
            <p:cNvSpPr>
              <a:spLocks noChangeShapeType="1"/>
            </p:cNvSpPr>
            <p:nvPr/>
          </p:nvSpPr>
          <p:spPr bwMode="auto">
            <a:xfrm>
              <a:off x="2880" y="2928"/>
              <a:ext cx="144" cy="288"/>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grpSp>
      <p:sp>
        <p:nvSpPr>
          <p:cNvPr id="3" name="矩形 2">
            <a:extLst>
              <a:ext uri="{FF2B5EF4-FFF2-40B4-BE49-F238E27FC236}">
                <a16:creationId xmlns:a16="http://schemas.microsoft.com/office/drawing/2014/main" id="{73166E9C-0004-46B6-8E81-9A3166B73331}"/>
              </a:ext>
            </a:extLst>
          </p:cNvPr>
          <p:cNvSpPr/>
          <p:nvPr/>
        </p:nvSpPr>
        <p:spPr>
          <a:xfrm>
            <a:off x="8437088" y="304801"/>
            <a:ext cx="2179158" cy="646331"/>
          </a:xfrm>
          <a:prstGeom prst="rect">
            <a:avLst/>
          </a:prstGeom>
          <a:solidFill>
            <a:srgbClr val="FFC000"/>
          </a:solidFill>
        </p:spPr>
        <p:txBody>
          <a:bodyPr wrap="square">
            <a:spAutoFit/>
          </a:bodyPr>
          <a:lstStyle/>
          <a:p>
            <a:pPr defTabSz="457200">
              <a:defRPr/>
            </a:pPr>
            <a:r>
              <a:rPr lang="zh-CN" altLang="en-US" dirty="0">
                <a:solidFill>
                  <a:prstClr val="black"/>
                </a:solidFill>
                <a:latin typeface="Arial" panose="020B0604020202020204"/>
                <a:ea typeface="黑体" panose="02010609060101010101" pitchFamily="49" charset="-122"/>
              </a:rPr>
              <a:t>内核级线程对多核的支持怎么样？</a:t>
            </a:r>
          </a:p>
        </p:txBody>
      </p:sp>
      <p:pic>
        <p:nvPicPr>
          <p:cNvPr id="2" name="图片 1">
            <a:extLst>
              <a:ext uri="{FF2B5EF4-FFF2-40B4-BE49-F238E27FC236}">
                <a16:creationId xmlns:a16="http://schemas.microsoft.com/office/drawing/2014/main" id="{12A9F6D7-7439-4639-99BC-14F00A7BA83F}"/>
              </a:ext>
            </a:extLst>
          </p:cNvPr>
          <p:cNvPicPr>
            <a:picLocks noChangeAspect="1"/>
          </p:cNvPicPr>
          <p:nvPr/>
        </p:nvPicPr>
        <p:blipFill>
          <a:blip r:embed="rId3"/>
          <a:stretch>
            <a:fillRect/>
          </a:stretch>
        </p:blipFill>
        <p:spPr>
          <a:xfrm>
            <a:off x="9141419" y="1489061"/>
            <a:ext cx="1412111" cy="978061"/>
          </a:xfrm>
          <a:prstGeom prst="rect">
            <a:avLst/>
          </a:prstGeom>
        </p:spPr>
      </p:pic>
      <p:pic>
        <p:nvPicPr>
          <p:cNvPr id="4" name="图片 3">
            <a:extLst>
              <a:ext uri="{FF2B5EF4-FFF2-40B4-BE49-F238E27FC236}">
                <a16:creationId xmlns:a16="http://schemas.microsoft.com/office/drawing/2014/main" id="{793FDA4C-AD80-4C55-940A-C3D755B229E5}"/>
              </a:ext>
            </a:extLst>
          </p:cNvPr>
          <p:cNvPicPr>
            <a:picLocks noChangeAspect="1"/>
          </p:cNvPicPr>
          <p:nvPr/>
        </p:nvPicPr>
        <p:blipFill>
          <a:blip r:embed="rId4"/>
          <a:stretch>
            <a:fillRect/>
          </a:stretch>
        </p:blipFill>
        <p:spPr>
          <a:xfrm>
            <a:off x="9141418" y="3244771"/>
            <a:ext cx="1412111" cy="978061"/>
          </a:xfrm>
          <a:prstGeom prst="rect">
            <a:avLst/>
          </a:prstGeom>
        </p:spPr>
      </p:pic>
      <p:sp>
        <p:nvSpPr>
          <p:cNvPr id="5" name="矩形 4">
            <a:extLst>
              <a:ext uri="{FF2B5EF4-FFF2-40B4-BE49-F238E27FC236}">
                <a16:creationId xmlns:a16="http://schemas.microsoft.com/office/drawing/2014/main" id="{509E0995-A4A6-4B11-A0C1-33D4D467B579}"/>
              </a:ext>
            </a:extLst>
          </p:cNvPr>
          <p:cNvSpPr/>
          <p:nvPr/>
        </p:nvSpPr>
        <p:spPr>
          <a:xfrm>
            <a:off x="9220200" y="1205775"/>
            <a:ext cx="1107996" cy="369332"/>
          </a:xfrm>
          <a:prstGeom prst="rect">
            <a:avLst/>
          </a:prstGeom>
        </p:spPr>
        <p:txBody>
          <a:bodyPr wrap="none">
            <a:spAutoFit/>
          </a:bodyPr>
          <a:lstStyle/>
          <a:p>
            <a:pPr defTabSz="457200">
              <a:defRPr/>
            </a:pPr>
            <a:r>
              <a:rPr lang="zh-CN" altLang="en-US" dirty="0">
                <a:solidFill>
                  <a:prstClr val="black"/>
                </a:solidFill>
                <a:latin typeface="宋体" panose="02010600030101010101" pitchFamily="2" charset="-122"/>
                <a:ea typeface="宋体" panose="02010600030101010101" pitchFamily="2" charset="-122"/>
              </a:rPr>
              <a:t>多处理器</a:t>
            </a:r>
            <a:endParaRPr lang="zh-CN" altLang="en-US" dirty="0">
              <a:solidFill>
                <a:prstClr val="black"/>
              </a:solidFill>
              <a:latin typeface="Arial" panose="020B0604020202020204"/>
              <a:ea typeface="黑体" panose="02010609060101010101" pitchFamily="49" charset="-122"/>
            </a:endParaRPr>
          </a:p>
        </p:txBody>
      </p:sp>
      <p:sp>
        <p:nvSpPr>
          <p:cNvPr id="6" name="矩形 5">
            <a:extLst>
              <a:ext uri="{FF2B5EF4-FFF2-40B4-BE49-F238E27FC236}">
                <a16:creationId xmlns:a16="http://schemas.microsoft.com/office/drawing/2014/main" id="{5C91BBC4-642C-4027-88ED-56CE106CA625}"/>
              </a:ext>
            </a:extLst>
          </p:cNvPr>
          <p:cNvSpPr/>
          <p:nvPr/>
        </p:nvSpPr>
        <p:spPr>
          <a:xfrm>
            <a:off x="9339776" y="2875438"/>
            <a:ext cx="646331" cy="369332"/>
          </a:xfrm>
          <a:prstGeom prst="rect">
            <a:avLst/>
          </a:prstGeom>
        </p:spPr>
        <p:txBody>
          <a:bodyPr wrap="none">
            <a:spAutoFit/>
          </a:bodyPr>
          <a:lstStyle/>
          <a:p>
            <a:pPr defTabSz="457200">
              <a:defRPr/>
            </a:pPr>
            <a:r>
              <a:rPr lang="zh-CN" altLang="en-US" dirty="0">
                <a:solidFill>
                  <a:prstClr val="black"/>
                </a:solidFill>
                <a:latin typeface="宋体" panose="02010600030101010101" pitchFamily="2" charset="-122"/>
                <a:ea typeface="宋体" panose="02010600030101010101" pitchFamily="2" charset="-122"/>
              </a:rPr>
              <a:t>多核</a:t>
            </a:r>
            <a:endParaRPr lang="zh-CN" altLang="en-US" dirty="0">
              <a:solidFill>
                <a:prstClr val="black"/>
              </a:solidFill>
              <a:latin typeface="Arial" panose="020B0604020202020204"/>
              <a:ea typeface="黑体" panose="02010609060101010101" pitchFamily="49" charset="-122"/>
            </a:endParaRPr>
          </a:p>
        </p:txBody>
      </p:sp>
    </p:spTree>
    <p:extLst>
      <p:ext uri="{BB962C8B-B14F-4D97-AF65-F5344CB8AC3E}">
        <p14:creationId xmlns:p14="http://schemas.microsoft.com/office/powerpoint/2010/main" val="3744028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9683"/>
                                        </p:tgtEl>
                                        <p:attrNameLst>
                                          <p:attrName>style.visibility</p:attrName>
                                        </p:attrNameLst>
                                      </p:cBhvr>
                                      <p:to>
                                        <p:strVal val="visible"/>
                                      </p:to>
                                    </p:set>
                                    <p:animEffect transition="in" filter="dissolve">
                                      <p:cBhvr>
                                        <p:cTn id="7" dur="500"/>
                                        <p:tgtEl>
                                          <p:spTgt spid="19968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p:bldP spid="3" grpId="0" animBg="1"/>
      <p:bldP spid="5" grpId="0"/>
      <p:bldP spid="6" grpId="0"/>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0BA890E-8DDB-4DF1-A003-537E2B67527C}"/>
              </a:ext>
            </a:extLst>
          </p:cNvPr>
          <p:cNvSpPr>
            <a:spLocks noGrp="1"/>
          </p:cNvSpPr>
          <p:nvPr>
            <p:ph idx="1"/>
          </p:nvPr>
        </p:nvSpPr>
        <p:spPr>
          <a:xfrm>
            <a:off x="1352116" y="1573833"/>
            <a:ext cx="10216737" cy="2645953"/>
          </a:xfrm>
        </p:spPr>
        <p:txBody>
          <a:bodyPr/>
          <a:lstStyle/>
          <a:p>
            <a:pPr marL="205740" lvl="1" indent="0">
              <a:lnSpc>
                <a:spcPct val="130000"/>
              </a:lnSpc>
              <a:buNone/>
              <a:defRPr/>
            </a:pPr>
            <a:r>
              <a:rPr lang="en-US" altLang="zh-CN" sz="2200" dirty="0">
                <a:latin typeface="Microsoft YaHei" panose="020B0503020204020204" pitchFamily="34" charset="-122"/>
                <a:ea typeface="Microsoft YaHei" panose="020B0503020204020204" pitchFamily="34" charset="-122"/>
              </a:rPr>
              <a:t>(1) </a:t>
            </a:r>
            <a:r>
              <a:rPr lang="zh-CN" altLang="en-US" sz="2200" dirty="0">
                <a:latin typeface="Microsoft YaHei" panose="020B0503020204020204" pitchFamily="34" charset="-122"/>
                <a:ea typeface="Microsoft YaHei" panose="020B0503020204020204" pitchFamily="34" charset="-122"/>
              </a:rPr>
              <a:t>在多处理器系统中，内核能够同时调度同一进程中多个线程并行执行；</a:t>
            </a:r>
          </a:p>
          <a:p>
            <a:pPr marL="205740" lvl="1" indent="0">
              <a:lnSpc>
                <a:spcPct val="130000"/>
              </a:lnSpc>
              <a:buNone/>
              <a:defRPr/>
            </a:pPr>
            <a:r>
              <a:rPr lang="en-US" altLang="zh-CN" sz="2200" dirty="0">
                <a:latin typeface="Microsoft YaHei" panose="020B0503020204020204" pitchFamily="34" charset="-122"/>
                <a:ea typeface="Microsoft YaHei" panose="020B0503020204020204" pitchFamily="34" charset="-122"/>
              </a:rPr>
              <a:t>(2) </a:t>
            </a:r>
            <a:r>
              <a:rPr lang="zh-CN" altLang="en-US" sz="2200" dirty="0">
                <a:latin typeface="Microsoft YaHei" panose="020B0503020204020204" pitchFamily="34" charset="-122"/>
                <a:ea typeface="Microsoft YaHei" panose="020B0503020204020204" pitchFamily="34" charset="-122"/>
              </a:rPr>
              <a:t>如果进程中的一个线程被阻塞了，内核可以调度该进程中的其它线程占有处理器运行，也可以运行其它进程中的线程；</a:t>
            </a:r>
          </a:p>
          <a:p>
            <a:pPr marL="205740" lvl="1" indent="0">
              <a:lnSpc>
                <a:spcPct val="130000"/>
              </a:lnSpc>
              <a:buNone/>
              <a:defRPr/>
            </a:pPr>
            <a:r>
              <a:rPr lang="en-US" altLang="zh-CN" sz="2200" dirty="0">
                <a:latin typeface="Microsoft YaHei" panose="020B0503020204020204" pitchFamily="34" charset="-122"/>
                <a:ea typeface="Microsoft YaHei" panose="020B0503020204020204" pitchFamily="34" charset="-122"/>
              </a:rPr>
              <a:t>(3) </a:t>
            </a:r>
            <a:r>
              <a:rPr lang="zh-CN" altLang="en-US" sz="2200" dirty="0">
                <a:latin typeface="Microsoft YaHei" panose="020B0503020204020204" pitchFamily="34" charset="-122"/>
                <a:ea typeface="Microsoft YaHei" panose="020B0503020204020204" pitchFamily="34" charset="-122"/>
              </a:rPr>
              <a:t>内核支持线程具有很小的数据结构和堆栈，线程的切换比较快，切换开销小；</a:t>
            </a:r>
          </a:p>
          <a:p>
            <a:pPr marL="205740" lvl="1" indent="0">
              <a:lnSpc>
                <a:spcPct val="130000"/>
              </a:lnSpc>
              <a:buNone/>
              <a:defRPr/>
            </a:pPr>
            <a:r>
              <a:rPr lang="en-US" altLang="zh-CN" sz="2200" dirty="0">
                <a:latin typeface="Microsoft YaHei" panose="020B0503020204020204" pitchFamily="34" charset="-122"/>
                <a:ea typeface="Microsoft YaHei" panose="020B0503020204020204" pitchFamily="34" charset="-122"/>
              </a:rPr>
              <a:t>(4) </a:t>
            </a:r>
            <a:r>
              <a:rPr lang="zh-CN" altLang="en-US" sz="2200" dirty="0">
                <a:latin typeface="Microsoft YaHei" panose="020B0503020204020204" pitchFamily="34" charset="-122"/>
                <a:ea typeface="Microsoft YaHei" panose="020B0503020204020204" pitchFamily="34" charset="-122"/>
              </a:rPr>
              <a:t>内核本身也可以采用多线程技术，可以提高系统的执行速度和效率。</a:t>
            </a:r>
            <a:endParaRPr lang="zh-CN" altLang="en-US" sz="2200" kern="0" dirty="0">
              <a:solidFill>
                <a:srgbClr val="FF0000"/>
              </a:solidFill>
              <a:latin typeface="Microsoft YaHei" panose="020B0503020204020204" pitchFamily="34" charset="-122"/>
              <a:ea typeface="Microsoft YaHei" panose="020B0503020204020204" pitchFamily="34" charset="-122"/>
            </a:endParaRPr>
          </a:p>
          <a:p>
            <a:endParaRPr lang="zh-CN" altLang="en-US" sz="2200" dirty="0">
              <a:latin typeface="Microsoft YaHei" panose="020B0503020204020204" pitchFamily="34" charset="-122"/>
              <a:ea typeface="Microsoft YaHei" panose="020B0503020204020204" pitchFamily="34" charset="-122"/>
            </a:endParaRPr>
          </a:p>
        </p:txBody>
      </p:sp>
      <p:sp>
        <p:nvSpPr>
          <p:cNvPr id="3" name="标题 2">
            <a:extLst>
              <a:ext uri="{FF2B5EF4-FFF2-40B4-BE49-F238E27FC236}">
                <a16:creationId xmlns:a16="http://schemas.microsoft.com/office/drawing/2014/main" id="{7A440DE9-F878-45FD-ACF1-0CEE53BA17D2}"/>
              </a:ext>
            </a:extLst>
          </p:cNvPr>
          <p:cNvSpPr>
            <a:spLocks noGrp="1"/>
          </p:cNvSpPr>
          <p:nvPr>
            <p:ph type="title"/>
          </p:nvPr>
        </p:nvSpPr>
        <p:spPr>
          <a:xfrm>
            <a:off x="999904" y="1207439"/>
            <a:ext cx="7330537" cy="549275"/>
          </a:xfrm>
        </p:spPr>
        <p:txBody>
          <a:bodyPr/>
          <a:lstStyle/>
          <a:p>
            <a:pPr algn="l"/>
            <a:r>
              <a:rPr lang="zh-CN" altLang="en-US" sz="2200" dirty="0"/>
              <a:t>内核支持线程的主要优点</a:t>
            </a:r>
          </a:p>
        </p:txBody>
      </p:sp>
      <p:grpSp>
        <p:nvGrpSpPr>
          <p:cNvPr id="6" name="组合 5"/>
          <p:cNvGrpSpPr/>
          <p:nvPr/>
        </p:nvGrpSpPr>
        <p:grpSpPr>
          <a:xfrm>
            <a:off x="947675" y="4311542"/>
            <a:ext cx="10770648" cy="2869790"/>
            <a:chOff x="947675" y="4311542"/>
            <a:chExt cx="10770648" cy="2869790"/>
          </a:xfrm>
        </p:grpSpPr>
        <p:sp>
          <p:nvSpPr>
            <p:cNvPr id="4" name="Rectangle 2">
              <a:extLst>
                <a:ext uri="{FF2B5EF4-FFF2-40B4-BE49-F238E27FC236}">
                  <a16:creationId xmlns:a16="http://schemas.microsoft.com/office/drawing/2014/main" id="{65281151-2666-40FA-BB9A-0F1C97CBE762}"/>
                </a:ext>
              </a:extLst>
            </p:cNvPr>
            <p:cNvSpPr txBox="1">
              <a:spLocks noRot="1" noChangeArrowheads="1"/>
            </p:cNvSpPr>
            <p:nvPr/>
          </p:nvSpPr>
          <p:spPr>
            <a:xfrm>
              <a:off x="947675" y="4311542"/>
              <a:ext cx="3400805" cy="54927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sz="2200" dirty="0" smtClean="0">
                  <a:solidFill>
                    <a:srgbClr val="FF0000"/>
                  </a:solidFill>
                </a:rPr>
                <a:t>内核支持线程的主要缺点</a:t>
              </a:r>
              <a:endParaRPr lang="zh-CN" altLang="en-US" sz="2200" dirty="0"/>
            </a:p>
          </p:txBody>
        </p:sp>
        <p:sp>
          <p:nvSpPr>
            <p:cNvPr id="5" name="Text Box 4">
              <a:extLst>
                <a:ext uri="{FF2B5EF4-FFF2-40B4-BE49-F238E27FC236}">
                  <a16:creationId xmlns:a16="http://schemas.microsoft.com/office/drawing/2014/main" id="{321A2CFF-4C50-4027-8D1A-69BE0A9658BE}"/>
                </a:ext>
              </a:extLst>
            </p:cNvPr>
            <p:cNvSpPr txBox="1">
              <a:spLocks noChangeArrowheads="1"/>
            </p:cNvSpPr>
            <p:nvPr/>
          </p:nvSpPr>
          <p:spPr>
            <a:xfrm>
              <a:off x="947675" y="4781112"/>
              <a:ext cx="10770648" cy="2400220"/>
            </a:xfrm>
            <a:prstGeom prst="rect">
              <a:avLst/>
            </a:prstGeom>
            <a:effectLst>
              <a:prstShdw prst="shdw18" dist="17961" dir="13500000">
                <a:schemeClr val="accent1">
                  <a:gamma/>
                  <a:shade val="60000"/>
                  <a:invGamma/>
                </a:schemeClr>
              </a:prstShdw>
            </a:effectLst>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lvl="1">
                <a:lnSpc>
                  <a:spcPct val="130000"/>
                </a:lnSpc>
                <a:spcBef>
                  <a:spcPts val="0"/>
                </a:spcBef>
                <a:defRPr/>
              </a:pPr>
              <a:r>
                <a:rPr lang="zh-CN" altLang="en-US" sz="2200" smtClean="0"/>
                <a:t>对于线程切换而言，其</a:t>
              </a:r>
              <a:r>
                <a:rPr lang="zh-CN" altLang="en-US" sz="2200" smtClean="0">
                  <a:solidFill>
                    <a:srgbClr val="C00000"/>
                  </a:solidFill>
                </a:rPr>
                <a:t>模式切换</a:t>
              </a:r>
              <a:r>
                <a:rPr lang="zh-CN" altLang="en-US" sz="2200" smtClean="0"/>
                <a:t>的开销较大</a:t>
              </a:r>
              <a:endParaRPr lang="en-US" altLang="zh-CN" sz="2200" smtClean="0"/>
            </a:p>
            <a:p>
              <a:pPr marL="205740" lvl="1" indent="0">
                <a:lnSpc>
                  <a:spcPct val="130000"/>
                </a:lnSpc>
                <a:spcBef>
                  <a:spcPts val="0"/>
                </a:spcBef>
                <a:buFont typeface="Arial" pitchFamily="34" charset="0"/>
                <a:buNone/>
                <a:defRPr/>
              </a:pPr>
              <a:r>
                <a:rPr lang="zh-CN" altLang="en-US" sz="2200" smtClean="0"/>
                <a:t>      在同一个进程中，从一个线程切换到另一个线程时，需要从用户态转到内核态再转到用户态进行，这是因为</a:t>
              </a:r>
              <a:r>
                <a:rPr lang="zh-CN" altLang="en-US" sz="2200" i="1" u="sng" smtClean="0">
                  <a:solidFill>
                    <a:schemeClr val="folHlink"/>
                  </a:solidFill>
                </a:rPr>
                <a:t>用户进程的线程在用户态运行，而线程调度和管理是在内核实现的</a:t>
              </a:r>
              <a:r>
                <a:rPr lang="zh-CN" altLang="en-US" sz="2200" smtClean="0"/>
                <a:t>，系统开销较大。</a:t>
              </a:r>
            </a:p>
            <a:p>
              <a:pPr>
                <a:lnSpc>
                  <a:spcPct val="130000"/>
                </a:lnSpc>
                <a:spcBef>
                  <a:spcPts val="0"/>
                </a:spcBef>
                <a:buClrTx/>
                <a:buSzTx/>
                <a:buFontTx/>
                <a:buNone/>
                <a:defRPr/>
              </a:pPr>
              <a:endParaRPr lang="zh-CN" altLang="en-US" sz="2200" dirty="0"/>
            </a:p>
          </p:txBody>
        </p:sp>
      </p:grpSp>
      <p:sp>
        <p:nvSpPr>
          <p:cNvPr id="7" name="标题 2">
            <a:extLst>
              <a:ext uri="{FF2B5EF4-FFF2-40B4-BE49-F238E27FC236}">
                <a16:creationId xmlns:a16="http://schemas.microsoft.com/office/drawing/2014/main" id="{E6E3E958-C2E9-484B-8118-45F638F36C0D}"/>
              </a:ext>
            </a:extLst>
          </p:cNvPr>
          <p:cNvSpPr>
            <a:spLocks noGrp="1"/>
          </p:cNvSpPr>
          <p:nvPr/>
        </p:nvSpPr>
        <p:spPr>
          <a:xfrm>
            <a:off x="8123459" y="469341"/>
            <a:ext cx="4068541" cy="54927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sz="2800" dirty="0"/>
              <a:t>2.7.6  </a:t>
            </a:r>
            <a:r>
              <a:rPr lang="zh-CN" altLang="en-US" sz="2800" dirty="0"/>
              <a:t>线程的实现方式</a:t>
            </a:r>
          </a:p>
        </p:txBody>
      </p:sp>
      <p:sp>
        <p:nvSpPr>
          <p:cNvPr id="8"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3776929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1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1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1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1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a:extLst>
              <a:ext uri="{FF2B5EF4-FFF2-40B4-BE49-F238E27FC236}">
                <a16:creationId xmlns:a16="http://schemas.microsoft.com/office/drawing/2014/main" id="{B218118A-9E21-47EB-896C-CC44FA59A7D1}"/>
              </a:ext>
            </a:extLst>
          </p:cNvPr>
          <p:cNvSpPr>
            <a:spLocks noGrp="1" noChangeArrowheads="1"/>
          </p:cNvSpPr>
          <p:nvPr>
            <p:ph type="title"/>
          </p:nvPr>
        </p:nvSpPr>
        <p:spPr>
          <a:xfrm>
            <a:off x="1905000" y="304801"/>
            <a:ext cx="8458200" cy="676275"/>
          </a:xfrm>
        </p:spPr>
        <p:txBody>
          <a:bodyPr/>
          <a:lstStyle/>
          <a:p>
            <a:r>
              <a:rPr lang="zh-CN" altLang="en-US" dirty="0"/>
              <a:t>和用户级相比，内核支持线程有什么不同</a:t>
            </a:r>
            <a:r>
              <a:rPr lang="en-US" altLang="zh-CN" dirty="0"/>
              <a:t>?</a:t>
            </a:r>
          </a:p>
        </p:txBody>
      </p:sp>
      <p:sp>
        <p:nvSpPr>
          <p:cNvPr id="167967" name="Rectangle 31">
            <a:extLst>
              <a:ext uri="{FF2B5EF4-FFF2-40B4-BE49-F238E27FC236}">
                <a16:creationId xmlns:a16="http://schemas.microsoft.com/office/drawing/2014/main" id="{A44FF8DD-9C27-4C3D-A668-C69CB57FE1D8}"/>
              </a:ext>
            </a:extLst>
          </p:cNvPr>
          <p:cNvSpPr>
            <a:spLocks noChangeArrowheads="1"/>
          </p:cNvSpPr>
          <p:nvPr/>
        </p:nvSpPr>
        <p:spPr bwMode="auto">
          <a:xfrm>
            <a:off x="1179513" y="1307041"/>
            <a:ext cx="5647266"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sz="2400" dirty="0">
                <a:solidFill>
                  <a:prstClr val="black"/>
                </a:solidFill>
              </a:rPr>
              <a:t>由内核完成线程的创建、调度等</a:t>
            </a:r>
          </a:p>
        </p:txBody>
      </p:sp>
      <p:sp>
        <p:nvSpPr>
          <p:cNvPr id="167968" name="Rectangle 32">
            <a:extLst>
              <a:ext uri="{FF2B5EF4-FFF2-40B4-BE49-F238E27FC236}">
                <a16:creationId xmlns:a16="http://schemas.microsoft.com/office/drawing/2014/main" id="{7A568DBF-25B0-4510-A810-984D7BE61459}"/>
              </a:ext>
            </a:extLst>
          </p:cNvPr>
          <p:cNvSpPr>
            <a:spLocks noChangeArrowheads="1"/>
          </p:cNvSpPr>
          <p:nvPr/>
        </p:nvSpPr>
        <p:spPr bwMode="auto">
          <a:xfrm>
            <a:off x="1179513" y="2110316"/>
            <a:ext cx="52578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sz="2400" dirty="0">
                <a:solidFill>
                  <a:srgbClr val="FF0000"/>
                </a:solidFill>
              </a:rPr>
              <a:t>主要工作仍是保存现场 </a:t>
            </a:r>
            <a:r>
              <a:rPr lang="zh-CN" altLang="en-US" sz="2400" dirty="0">
                <a:solidFill>
                  <a:srgbClr val="FF0000"/>
                </a:solidFill>
                <a:sym typeface="Symbol" panose="05050102010706020507" pitchFamily="18" charset="2"/>
              </a:rPr>
              <a:t> 在哪里</a:t>
            </a:r>
            <a:r>
              <a:rPr lang="en-US" altLang="zh-CN" sz="2400" dirty="0">
                <a:solidFill>
                  <a:srgbClr val="FF0000"/>
                </a:solidFill>
                <a:sym typeface="Symbol" panose="05050102010706020507" pitchFamily="18" charset="2"/>
              </a:rPr>
              <a:t>? </a:t>
            </a:r>
            <a:r>
              <a:rPr lang="en-US" altLang="zh-CN" sz="2400" dirty="0" smtClean="0">
                <a:solidFill>
                  <a:srgbClr val="FF0000"/>
                </a:solidFill>
                <a:sym typeface="Symbol" panose="05050102010706020507" pitchFamily="18" charset="2"/>
              </a:rPr>
              <a:t> </a:t>
            </a:r>
            <a:r>
              <a:rPr lang="zh-CN" altLang="en-US" sz="2400" dirty="0">
                <a:solidFill>
                  <a:srgbClr val="FF0000"/>
                </a:solidFill>
                <a:sym typeface="Symbol" panose="05050102010706020507" pitchFamily="18" charset="2"/>
              </a:rPr>
              <a:t>内核栈</a:t>
            </a:r>
            <a:endParaRPr lang="zh-CN" altLang="zh-CN" sz="2400" dirty="0">
              <a:solidFill>
                <a:srgbClr val="FF0000"/>
              </a:solidFill>
              <a:sym typeface="Symbol" panose="05050102010706020507" pitchFamily="18" charset="2"/>
            </a:endParaRPr>
          </a:p>
        </p:txBody>
      </p:sp>
      <p:grpSp>
        <p:nvGrpSpPr>
          <p:cNvPr id="167998" name="Group 62">
            <a:extLst>
              <a:ext uri="{FF2B5EF4-FFF2-40B4-BE49-F238E27FC236}">
                <a16:creationId xmlns:a16="http://schemas.microsoft.com/office/drawing/2014/main" id="{A4D288D5-41A6-488C-B0CC-38377CE02D01}"/>
              </a:ext>
            </a:extLst>
          </p:cNvPr>
          <p:cNvGrpSpPr>
            <a:grpSpLocks/>
          </p:cNvGrpSpPr>
          <p:nvPr/>
        </p:nvGrpSpPr>
        <p:grpSpPr bwMode="auto">
          <a:xfrm>
            <a:off x="7543800" y="1143000"/>
            <a:ext cx="2647950" cy="5334000"/>
            <a:chOff x="3600" y="768"/>
            <a:chExt cx="1668" cy="3360"/>
          </a:xfrm>
        </p:grpSpPr>
        <p:sp>
          <p:nvSpPr>
            <p:cNvPr id="167999" name="Rectangle 63">
              <a:extLst>
                <a:ext uri="{FF2B5EF4-FFF2-40B4-BE49-F238E27FC236}">
                  <a16:creationId xmlns:a16="http://schemas.microsoft.com/office/drawing/2014/main" id="{E2CD0562-1966-49DE-8111-761AEC38FDB6}"/>
                </a:ext>
              </a:extLst>
            </p:cNvPr>
            <p:cNvSpPr>
              <a:spLocks noChangeArrowheads="1"/>
            </p:cNvSpPr>
            <p:nvPr/>
          </p:nvSpPr>
          <p:spPr bwMode="auto">
            <a:xfrm>
              <a:off x="4128" y="2208"/>
              <a:ext cx="1056" cy="624"/>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68000" name="Text Box 64">
              <a:extLst>
                <a:ext uri="{FF2B5EF4-FFF2-40B4-BE49-F238E27FC236}">
                  <a16:creationId xmlns:a16="http://schemas.microsoft.com/office/drawing/2014/main" id="{3F27D8E9-D666-472F-8BAC-19862060213D}"/>
                </a:ext>
              </a:extLst>
            </p:cNvPr>
            <p:cNvSpPr txBox="1">
              <a:spLocks noChangeArrowheads="1"/>
            </p:cNvSpPr>
            <p:nvPr/>
          </p:nvSpPr>
          <p:spPr bwMode="auto">
            <a:xfrm>
              <a:off x="4107" y="2352"/>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defRPr/>
              </a:pPr>
              <a:r>
                <a:rPr lang="zh-CN" altLang="en-US" sz="2400" b="1">
                  <a:solidFill>
                    <a:prstClr val="black"/>
                  </a:solidFill>
                  <a:latin typeface="Arial" panose="020B0604020202020204"/>
                  <a:ea typeface="黑体" panose="02010609060101010101" pitchFamily="49" charset="-122"/>
                </a:rPr>
                <a:t>代码和数据</a:t>
              </a:r>
            </a:p>
          </p:txBody>
        </p:sp>
        <p:sp>
          <p:nvSpPr>
            <p:cNvPr id="168001" name="Line 65">
              <a:extLst>
                <a:ext uri="{FF2B5EF4-FFF2-40B4-BE49-F238E27FC236}">
                  <a16:creationId xmlns:a16="http://schemas.microsoft.com/office/drawing/2014/main" id="{42D54F83-EE6F-4848-808A-26BA791534C2}"/>
                </a:ext>
              </a:extLst>
            </p:cNvPr>
            <p:cNvSpPr>
              <a:spLocks noChangeShapeType="1"/>
            </p:cNvSpPr>
            <p:nvPr/>
          </p:nvSpPr>
          <p:spPr bwMode="auto">
            <a:xfrm>
              <a:off x="3600" y="2832"/>
              <a:ext cx="1584"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68002" name="Text Box 66">
              <a:extLst>
                <a:ext uri="{FF2B5EF4-FFF2-40B4-BE49-F238E27FC236}">
                  <a16:creationId xmlns:a16="http://schemas.microsoft.com/office/drawing/2014/main" id="{29278CDC-B0C8-4338-9D18-35A4B0F763BA}"/>
                </a:ext>
              </a:extLst>
            </p:cNvPr>
            <p:cNvSpPr txBox="1">
              <a:spLocks noChangeArrowheads="1"/>
            </p:cNvSpPr>
            <p:nvPr/>
          </p:nvSpPr>
          <p:spPr bwMode="auto">
            <a:xfrm>
              <a:off x="3600" y="244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defRPr/>
              </a:pPr>
              <a:r>
                <a:rPr lang="zh-CN" altLang="en-US" sz="2400" b="1">
                  <a:solidFill>
                    <a:prstClr val="black"/>
                  </a:solidFill>
                  <a:latin typeface="Arial" panose="020B0604020202020204"/>
                  <a:ea typeface="黑体" panose="02010609060101010101" pitchFamily="49" charset="-122"/>
                </a:rPr>
                <a:t>用户</a:t>
              </a:r>
            </a:p>
          </p:txBody>
        </p:sp>
        <p:sp>
          <p:nvSpPr>
            <p:cNvPr id="168003" name="Text Box 67">
              <a:extLst>
                <a:ext uri="{FF2B5EF4-FFF2-40B4-BE49-F238E27FC236}">
                  <a16:creationId xmlns:a16="http://schemas.microsoft.com/office/drawing/2014/main" id="{8921E8A7-BE33-4EF0-B791-80B90835C6F0}"/>
                </a:ext>
              </a:extLst>
            </p:cNvPr>
            <p:cNvSpPr txBox="1">
              <a:spLocks noChangeArrowheads="1"/>
            </p:cNvSpPr>
            <p:nvPr/>
          </p:nvSpPr>
          <p:spPr bwMode="auto">
            <a:xfrm>
              <a:off x="3600" y="2880"/>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defRPr/>
              </a:pPr>
              <a:r>
                <a:rPr lang="zh-CN" altLang="en-US" sz="2400" b="1">
                  <a:solidFill>
                    <a:prstClr val="black"/>
                  </a:solidFill>
                  <a:latin typeface="Arial" panose="020B0604020202020204"/>
                  <a:ea typeface="黑体" panose="02010609060101010101" pitchFamily="49" charset="-122"/>
                </a:rPr>
                <a:t>内核</a:t>
              </a:r>
            </a:p>
          </p:txBody>
        </p:sp>
        <p:sp>
          <p:nvSpPr>
            <p:cNvPr id="168004" name="Rectangle 68">
              <a:extLst>
                <a:ext uri="{FF2B5EF4-FFF2-40B4-BE49-F238E27FC236}">
                  <a16:creationId xmlns:a16="http://schemas.microsoft.com/office/drawing/2014/main" id="{6DAA040F-6F1A-4732-A0E6-D4B187942DFA}"/>
                </a:ext>
              </a:extLst>
            </p:cNvPr>
            <p:cNvSpPr>
              <a:spLocks noChangeArrowheads="1"/>
            </p:cNvSpPr>
            <p:nvPr/>
          </p:nvSpPr>
          <p:spPr bwMode="auto">
            <a:xfrm>
              <a:off x="4128" y="3696"/>
              <a:ext cx="1056" cy="432"/>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68005" name="Text Box 69">
              <a:extLst>
                <a:ext uri="{FF2B5EF4-FFF2-40B4-BE49-F238E27FC236}">
                  <a16:creationId xmlns:a16="http://schemas.microsoft.com/office/drawing/2014/main" id="{EB80C135-0861-4918-9827-F7DA8DDB42CC}"/>
                </a:ext>
              </a:extLst>
            </p:cNvPr>
            <p:cNvSpPr txBox="1">
              <a:spLocks noChangeArrowheads="1"/>
            </p:cNvSpPr>
            <p:nvPr/>
          </p:nvSpPr>
          <p:spPr bwMode="auto">
            <a:xfrm>
              <a:off x="4116" y="3744"/>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defRPr/>
              </a:pPr>
              <a:r>
                <a:rPr lang="zh-CN" altLang="en-US" sz="2400" b="1">
                  <a:solidFill>
                    <a:prstClr val="black"/>
                  </a:solidFill>
                  <a:latin typeface="Arial" panose="020B0604020202020204"/>
                  <a:ea typeface="黑体" panose="02010609060101010101" pitchFamily="49" charset="-122"/>
                </a:rPr>
                <a:t>线程控制块</a:t>
              </a:r>
            </a:p>
          </p:txBody>
        </p:sp>
        <p:sp>
          <p:nvSpPr>
            <p:cNvPr id="168006" name="Rectangle 70">
              <a:extLst>
                <a:ext uri="{FF2B5EF4-FFF2-40B4-BE49-F238E27FC236}">
                  <a16:creationId xmlns:a16="http://schemas.microsoft.com/office/drawing/2014/main" id="{49E61498-85CD-4613-BC1B-E98161F1A601}"/>
                </a:ext>
              </a:extLst>
            </p:cNvPr>
            <p:cNvSpPr>
              <a:spLocks noChangeArrowheads="1"/>
            </p:cNvSpPr>
            <p:nvPr/>
          </p:nvSpPr>
          <p:spPr bwMode="auto">
            <a:xfrm>
              <a:off x="4128" y="3264"/>
              <a:ext cx="1056" cy="432"/>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68007" name="Rectangle 71">
              <a:extLst>
                <a:ext uri="{FF2B5EF4-FFF2-40B4-BE49-F238E27FC236}">
                  <a16:creationId xmlns:a16="http://schemas.microsoft.com/office/drawing/2014/main" id="{CFAA692A-CA8A-4864-8793-5DCA1DA2A235}"/>
                </a:ext>
              </a:extLst>
            </p:cNvPr>
            <p:cNvSpPr>
              <a:spLocks noChangeArrowheads="1"/>
            </p:cNvSpPr>
            <p:nvPr/>
          </p:nvSpPr>
          <p:spPr bwMode="auto">
            <a:xfrm>
              <a:off x="4128" y="2832"/>
              <a:ext cx="1056" cy="432"/>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68008" name="Text Box 72">
              <a:extLst>
                <a:ext uri="{FF2B5EF4-FFF2-40B4-BE49-F238E27FC236}">
                  <a16:creationId xmlns:a16="http://schemas.microsoft.com/office/drawing/2014/main" id="{AC5A7AA1-60DD-4D9E-9D87-10986F2A8538}"/>
                </a:ext>
              </a:extLst>
            </p:cNvPr>
            <p:cNvSpPr txBox="1">
              <a:spLocks noChangeArrowheads="1"/>
            </p:cNvSpPr>
            <p:nvPr/>
          </p:nvSpPr>
          <p:spPr bwMode="auto">
            <a:xfrm>
              <a:off x="4080" y="288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457200">
                <a:spcBef>
                  <a:spcPct val="50000"/>
                </a:spcBef>
                <a:defRPr/>
              </a:pPr>
              <a:r>
                <a:rPr lang="zh-CN" altLang="en-US" sz="2400" b="1">
                  <a:solidFill>
                    <a:prstClr val="black"/>
                  </a:solidFill>
                  <a:latin typeface="Arial" panose="020B0604020202020204"/>
                  <a:ea typeface="黑体" panose="02010609060101010101" pitchFamily="49" charset="-122"/>
                </a:rPr>
                <a:t>内核栈</a:t>
              </a:r>
            </a:p>
          </p:txBody>
        </p:sp>
        <p:sp>
          <p:nvSpPr>
            <p:cNvPr id="168009" name="Rectangle 73">
              <a:extLst>
                <a:ext uri="{FF2B5EF4-FFF2-40B4-BE49-F238E27FC236}">
                  <a16:creationId xmlns:a16="http://schemas.microsoft.com/office/drawing/2014/main" id="{EAFBB41B-0B84-4A0E-9531-095FCDFC55E6}"/>
                </a:ext>
              </a:extLst>
            </p:cNvPr>
            <p:cNvSpPr>
              <a:spLocks noChangeArrowheads="1"/>
            </p:cNvSpPr>
            <p:nvPr/>
          </p:nvSpPr>
          <p:spPr bwMode="auto">
            <a:xfrm>
              <a:off x="4128" y="1776"/>
              <a:ext cx="1056" cy="432"/>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68010" name="Rectangle 74">
              <a:extLst>
                <a:ext uri="{FF2B5EF4-FFF2-40B4-BE49-F238E27FC236}">
                  <a16:creationId xmlns:a16="http://schemas.microsoft.com/office/drawing/2014/main" id="{96A5D9FB-DC8D-4821-BBB6-2E0ABCB7811C}"/>
                </a:ext>
              </a:extLst>
            </p:cNvPr>
            <p:cNvSpPr>
              <a:spLocks noChangeArrowheads="1"/>
            </p:cNvSpPr>
            <p:nvPr/>
          </p:nvSpPr>
          <p:spPr bwMode="auto">
            <a:xfrm>
              <a:off x="4128" y="1200"/>
              <a:ext cx="1056" cy="576"/>
            </a:xfrm>
            <a:prstGeom prst="rect">
              <a:avLst/>
            </a:prstGeom>
            <a:solidFill>
              <a:srgbClr val="FFFFCC"/>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sp>
          <p:nvSpPr>
            <p:cNvPr id="168011" name="Text Box 75">
              <a:extLst>
                <a:ext uri="{FF2B5EF4-FFF2-40B4-BE49-F238E27FC236}">
                  <a16:creationId xmlns:a16="http://schemas.microsoft.com/office/drawing/2014/main" id="{7F8EAFD4-44C8-4F28-98A2-EFF67DA409B9}"/>
                </a:ext>
              </a:extLst>
            </p:cNvPr>
            <p:cNvSpPr txBox="1">
              <a:spLocks noChangeArrowheads="1"/>
            </p:cNvSpPr>
            <p:nvPr/>
          </p:nvSpPr>
          <p:spPr bwMode="auto">
            <a:xfrm>
              <a:off x="4128" y="1344"/>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457200">
                <a:spcBef>
                  <a:spcPct val="50000"/>
                </a:spcBef>
                <a:defRPr/>
              </a:pPr>
              <a:r>
                <a:rPr lang="zh-CN" altLang="en-US" sz="2400" b="1">
                  <a:solidFill>
                    <a:prstClr val="black"/>
                  </a:solidFill>
                  <a:latin typeface="Arial" panose="020B0604020202020204"/>
                  <a:ea typeface="黑体" panose="02010609060101010101" pitchFamily="49" charset="-122"/>
                </a:rPr>
                <a:t>用户栈</a:t>
              </a:r>
            </a:p>
          </p:txBody>
        </p:sp>
        <p:sp>
          <p:nvSpPr>
            <p:cNvPr id="168012" name="Rectangle 76">
              <a:extLst>
                <a:ext uri="{FF2B5EF4-FFF2-40B4-BE49-F238E27FC236}">
                  <a16:creationId xmlns:a16="http://schemas.microsoft.com/office/drawing/2014/main" id="{4340A88A-3423-4B99-9AC4-BC13B8041347}"/>
                </a:ext>
              </a:extLst>
            </p:cNvPr>
            <p:cNvSpPr>
              <a:spLocks noChangeArrowheads="1"/>
            </p:cNvSpPr>
            <p:nvPr/>
          </p:nvSpPr>
          <p:spPr bwMode="auto">
            <a:xfrm>
              <a:off x="4128" y="768"/>
              <a:ext cx="1056" cy="432"/>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a:defRPr/>
              </a:pPr>
              <a:endParaRPr lang="zh-CN" altLang="en-US">
                <a:solidFill>
                  <a:prstClr val="black"/>
                </a:solidFill>
                <a:latin typeface="Arial" panose="020B0604020202020204"/>
                <a:ea typeface="黑体" panose="02010609060101010101" pitchFamily="49" charset="-122"/>
              </a:endParaRPr>
            </a:p>
          </p:txBody>
        </p:sp>
      </p:grpSp>
      <p:grpSp>
        <p:nvGrpSpPr>
          <p:cNvPr id="168018" name="Group 82">
            <a:extLst>
              <a:ext uri="{FF2B5EF4-FFF2-40B4-BE49-F238E27FC236}">
                <a16:creationId xmlns:a16="http://schemas.microsoft.com/office/drawing/2014/main" id="{CB0B3A43-C85B-4613-BB59-BC355EF0CD26}"/>
              </a:ext>
            </a:extLst>
          </p:cNvPr>
          <p:cNvGrpSpPr>
            <a:grpSpLocks/>
          </p:cNvGrpSpPr>
          <p:nvPr/>
        </p:nvGrpSpPr>
        <p:grpSpPr bwMode="auto">
          <a:xfrm>
            <a:off x="1484313" y="3405717"/>
            <a:ext cx="4114800" cy="1127125"/>
            <a:chOff x="624" y="2064"/>
            <a:chExt cx="2592" cy="710"/>
          </a:xfrm>
        </p:grpSpPr>
        <p:sp>
          <p:nvSpPr>
            <p:cNvPr id="168014" name="Rectangle 78">
              <a:extLst>
                <a:ext uri="{FF2B5EF4-FFF2-40B4-BE49-F238E27FC236}">
                  <a16:creationId xmlns:a16="http://schemas.microsoft.com/office/drawing/2014/main" id="{3FB67334-379F-482D-9450-14D33E309A50}"/>
                </a:ext>
              </a:extLst>
            </p:cNvPr>
            <p:cNvSpPr>
              <a:spLocks noChangeArrowheads="1"/>
            </p:cNvSpPr>
            <p:nvPr/>
          </p:nvSpPr>
          <p:spPr bwMode="auto">
            <a:xfrm>
              <a:off x="624" y="2064"/>
              <a:ext cx="2592" cy="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dirty="0">
                  <a:solidFill>
                    <a:prstClr val="black"/>
                  </a:solidFill>
                  <a:latin typeface="Arial" panose="020B0604020202020204"/>
                  <a:ea typeface="黑体" panose="02010609060101010101" pitchFamily="49" charset="-122"/>
                </a:rPr>
                <a:t>每个执行序列需有两个栈</a:t>
              </a:r>
              <a:r>
                <a:rPr lang="en-US" altLang="zh-CN" sz="2400" b="1" dirty="0">
                  <a:solidFill>
                    <a:prstClr val="black"/>
                  </a:solidFill>
                  <a:latin typeface="Arial" panose="020B0604020202020204"/>
                  <a:ea typeface="黑体" panose="02010609060101010101" pitchFamily="49" charset="-122"/>
                </a:rPr>
                <a:t>: </a:t>
              </a:r>
              <a:r>
                <a:rPr lang="zh-CN" altLang="en-US" sz="2400" b="1" dirty="0">
                  <a:solidFill>
                    <a:prstClr val="black"/>
                  </a:solidFill>
                  <a:latin typeface="Arial" panose="020B0604020202020204"/>
                  <a:ea typeface="黑体" panose="02010609060101010101" pitchFamily="49" charset="-122"/>
                </a:rPr>
                <a:t>用户栈</a:t>
              </a:r>
              <a:r>
                <a:rPr lang="en-US" altLang="zh-CN" sz="2400" b="1" dirty="0">
                  <a:solidFill>
                    <a:prstClr val="black"/>
                  </a:solidFill>
                  <a:latin typeface="Arial" panose="020B0604020202020204"/>
                  <a:ea typeface="黑体" panose="02010609060101010101" pitchFamily="49" charset="-122"/>
                </a:rPr>
                <a:t>+</a:t>
              </a:r>
              <a:r>
                <a:rPr lang="zh-CN" altLang="en-US" sz="2400" b="1" dirty="0">
                  <a:solidFill>
                    <a:prstClr val="black"/>
                  </a:solidFill>
                  <a:latin typeface="Arial" panose="020B0604020202020204"/>
                  <a:ea typeface="黑体" panose="02010609060101010101" pitchFamily="49" charset="-122"/>
                </a:rPr>
                <a:t>内核栈</a:t>
              </a:r>
            </a:p>
          </p:txBody>
        </p:sp>
        <p:pic>
          <p:nvPicPr>
            <p:cNvPr id="168015" name="Picture 79">
              <a:extLst>
                <a:ext uri="{FF2B5EF4-FFF2-40B4-BE49-F238E27FC236}">
                  <a16:creationId xmlns:a16="http://schemas.microsoft.com/office/drawing/2014/main" id="{8FFE8180-213E-4A8E-ACD5-39FF570D5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 y="2213"/>
              <a:ext cx="119" cy="1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8020" name="Group 84">
            <a:extLst>
              <a:ext uri="{FF2B5EF4-FFF2-40B4-BE49-F238E27FC236}">
                <a16:creationId xmlns:a16="http://schemas.microsoft.com/office/drawing/2014/main" id="{8A799E4B-24DE-4EB8-AEFC-7E7D5C3284A5}"/>
              </a:ext>
            </a:extLst>
          </p:cNvPr>
          <p:cNvGrpSpPr>
            <a:grpSpLocks/>
          </p:cNvGrpSpPr>
          <p:nvPr/>
        </p:nvGrpSpPr>
        <p:grpSpPr bwMode="auto">
          <a:xfrm>
            <a:off x="1484313" y="4577292"/>
            <a:ext cx="5181600" cy="1273175"/>
            <a:chOff x="624" y="2802"/>
            <a:chExt cx="3264" cy="802"/>
          </a:xfrm>
        </p:grpSpPr>
        <p:sp>
          <p:nvSpPr>
            <p:cNvPr id="167973" name="Rectangle 37">
              <a:extLst>
                <a:ext uri="{FF2B5EF4-FFF2-40B4-BE49-F238E27FC236}">
                  <a16:creationId xmlns:a16="http://schemas.microsoft.com/office/drawing/2014/main" id="{7FDDD0D6-90AD-4B78-9A47-6C873E670663}"/>
                </a:ext>
              </a:extLst>
            </p:cNvPr>
            <p:cNvSpPr>
              <a:spLocks noChangeArrowheads="1"/>
            </p:cNvSpPr>
            <p:nvPr/>
          </p:nvSpPr>
          <p:spPr bwMode="auto">
            <a:xfrm>
              <a:off x="624" y="2802"/>
              <a:ext cx="326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a:solidFill>
                    <a:prstClr val="black"/>
                  </a:solidFill>
                  <a:latin typeface="Arial" panose="020B0604020202020204"/>
                  <a:ea typeface="黑体" panose="02010609060101010101" pitchFamily="49" charset="-122"/>
                </a:rPr>
                <a:t>用户栈：</a:t>
              </a:r>
              <a:r>
                <a:rPr lang="zh-CN" altLang="en-US" sz="2400" b="1">
                  <a:solidFill>
                    <a:srgbClr val="FF0000"/>
                  </a:solidFill>
                  <a:latin typeface="Arial" panose="020B0604020202020204"/>
                  <a:ea typeface="黑体" panose="02010609060101010101" pitchFamily="49" charset="-122"/>
                </a:rPr>
                <a:t>普通的函数调用</a:t>
              </a:r>
            </a:p>
          </p:txBody>
        </p:sp>
        <p:sp>
          <p:nvSpPr>
            <p:cNvPr id="167976" name="Rectangle 40">
              <a:extLst>
                <a:ext uri="{FF2B5EF4-FFF2-40B4-BE49-F238E27FC236}">
                  <a16:creationId xmlns:a16="http://schemas.microsoft.com/office/drawing/2014/main" id="{C75FA6F9-6CE1-49C0-BF0A-1DC1E019F5AC}"/>
                </a:ext>
              </a:extLst>
            </p:cNvPr>
            <p:cNvSpPr>
              <a:spLocks noChangeArrowheads="1"/>
            </p:cNvSpPr>
            <p:nvPr/>
          </p:nvSpPr>
          <p:spPr bwMode="auto">
            <a:xfrm>
              <a:off x="624" y="3220"/>
              <a:ext cx="31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a:solidFill>
                    <a:prstClr val="black"/>
                  </a:solidFill>
                  <a:latin typeface="Arial" panose="020B0604020202020204"/>
                  <a:ea typeface="黑体" panose="02010609060101010101" pitchFamily="49" charset="-122"/>
                </a:rPr>
                <a:t>内核栈：</a:t>
              </a:r>
              <a:r>
                <a:rPr lang="zh-CN" altLang="en-US" sz="2400" b="1">
                  <a:solidFill>
                    <a:srgbClr val="FF0000"/>
                  </a:solidFill>
                  <a:latin typeface="Arial" panose="020B0604020202020204"/>
                  <a:ea typeface="黑体" panose="02010609060101010101" pitchFamily="49" charset="-122"/>
                </a:rPr>
                <a:t>系统调用、中断处理</a:t>
              </a:r>
            </a:p>
          </p:txBody>
        </p:sp>
        <p:pic>
          <p:nvPicPr>
            <p:cNvPr id="168016" name="Picture 80">
              <a:extLst>
                <a:ext uri="{FF2B5EF4-FFF2-40B4-BE49-F238E27FC236}">
                  <a16:creationId xmlns:a16="http://schemas.microsoft.com/office/drawing/2014/main" id="{0D5C70EE-E0BB-4921-B37D-39BFFBF47F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 y="2970"/>
              <a:ext cx="129" cy="121"/>
            </a:xfrm>
            <a:prstGeom prst="rect">
              <a:avLst/>
            </a:prstGeom>
            <a:noFill/>
            <a:extLst>
              <a:ext uri="{909E8E84-426E-40DD-AFC4-6F175D3DCCD1}">
                <a14:hiddenFill xmlns:a14="http://schemas.microsoft.com/office/drawing/2010/main">
                  <a:solidFill>
                    <a:srgbClr val="FFFFFF"/>
                  </a:solidFill>
                </a14:hiddenFill>
              </a:ext>
            </a:extLst>
          </p:spPr>
        </p:pic>
        <p:pic>
          <p:nvPicPr>
            <p:cNvPr id="168017" name="Picture 81">
              <a:extLst>
                <a:ext uri="{FF2B5EF4-FFF2-40B4-BE49-F238E27FC236}">
                  <a16:creationId xmlns:a16="http://schemas.microsoft.com/office/drawing/2014/main" id="{56A966E0-CFFC-4A7A-BF30-BF16F9433B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 y="3395"/>
              <a:ext cx="129" cy="12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51577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7967"/>
                                        </p:tgtEl>
                                        <p:attrNameLst>
                                          <p:attrName>style.visibility</p:attrName>
                                        </p:attrNameLst>
                                      </p:cBhvr>
                                      <p:to>
                                        <p:strVal val="visible"/>
                                      </p:to>
                                    </p:set>
                                    <p:animEffect transition="in" filter="dissolve">
                                      <p:cBhvr>
                                        <p:cTn id="7" dur="500"/>
                                        <p:tgtEl>
                                          <p:spTgt spid="1679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7968"/>
                                        </p:tgtEl>
                                        <p:attrNameLst>
                                          <p:attrName>style.visibility</p:attrName>
                                        </p:attrNameLst>
                                      </p:cBhvr>
                                      <p:to>
                                        <p:strVal val="visible"/>
                                      </p:to>
                                    </p:set>
                                    <p:animEffect transition="in" filter="dissolve">
                                      <p:cBhvr>
                                        <p:cTn id="12" dur="500"/>
                                        <p:tgtEl>
                                          <p:spTgt spid="1679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68018"/>
                                        </p:tgtEl>
                                        <p:attrNameLst>
                                          <p:attrName>style.visibility</p:attrName>
                                        </p:attrNameLst>
                                      </p:cBhvr>
                                      <p:to>
                                        <p:strVal val="visible"/>
                                      </p:to>
                                    </p:set>
                                    <p:animEffect transition="in" filter="dissolve">
                                      <p:cBhvr>
                                        <p:cTn id="17" dur="500"/>
                                        <p:tgtEl>
                                          <p:spTgt spid="1680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68020"/>
                                        </p:tgtEl>
                                        <p:attrNameLst>
                                          <p:attrName>style.visibility</p:attrName>
                                        </p:attrNameLst>
                                      </p:cBhvr>
                                      <p:to>
                                        <p:strVal val="visible"/>
                                      </p:to>
                                    </p:set>
                                    <p:animEffect transition="in" filter="dissolve">
                                      <p:cBhvr>
                                        <p:cTn id="22" dur="500"/>
                                        <p:tgtEl>
                                          <p:spTgt spid="1680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67998"/>
                                        </p:tgtEl>
                                        <p:attrNameLst>
                                          <p:attrName>style.visibility</p:attrName>
                                        </p:attrNameLst>
                                      </p:cBhvr>
                                      <p:to>
                                        <p:strVal val="visible"/>
                                      </p:to>
                                    </p:set>
                                    <p:animEffect transition="in" filter="dissolve">
                                      <p:cBhvr>
                                        <p:cTn id="27" dur="500"/>
                                        <p:tgtEl>
                                          <p:spTgt spid="167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7" grpId="0"/>
      <p:bldP spid="167968" grpId="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3">
            <a:extLst>
              <a:ext uri="{FF2B5EF4-FFF2-40B4-BE49-F238E27FC236}">
                <a16:creationId xmlns:a16="http://schemas.microsoft.com/office/drawing/2014/main" id="{8B5E9422-849B-4436-8A8C-07C7D8BACA1B}"/>
              </a:ext>
            </a:extLst>
          </p:cNvPr>
          <p:cNvSpPr>
            <a:spLocks noGrp="1" noChangeArrowheads="1"/>
          </p:cNvSpPr>
          <p:nvPr>
            <p:ph type="body" idx="1"/>
          </p:nvPr>
        </p:nvSpPr>
        <p:spPr>
          <a:xfrm>
            <a:off x="1259839" y="1575412"/>
            <a:ext cx="9502987" cy="5023692"/>
          </a:xfrm>
          <a:noFill/>
          <a:ln>
            <a:solidFill>
              <a:srgbClr val="FF0000"/>
            </a:solidFill>
            <a:miter lim="800000"/>
            <a:headEnd/>
            <a:tailEnd/>
          </a:ln>
        </p:spPr>
        <p:txBody>
          <a:bodyPr/>
          <a:lstStyle/>
          <a:p>
            <a:pPr>
              <a:lnSpc>
                <a:spcPct val="130000"/>
              </a:lnSpc>
            </a:pPr>
            <a:r>
              <a:rPr lang="zh-CN" altLang="en-US" dirty="0">
                <a:solidFill>
                  <a:srgbClr val="000000"/>
                </a:solidFill>
                <a:latin typeface="Microsoft YaHei" panose="020B0503020204020204" pitchFamily="34" charset="-122"/>
                <a:ea typeface="Microsoft YaHei" panose="020B0503020204020204" pitchFamily="34" charset="-122"/>
              </a:rPr>
              <a:t>例:进程</a:t>
            </a:r>
            <a:r>
              <a:rPr lang="en-US" altLang="zh-CN" dirty="0">
                <a:solidFill>
                  <a:srgbClr val="000000"/>
                </a:solidFill>
                <a:latin typeface="Microsoft YaHei" panose="020B0503020204020204" pitchFamily="34" charset="-122"/>
                <a:ea typeface="Microsoft YaHei" panose="020B0503020204020204" pitchFamily="34" charset="-122"/>
              </a:rPr>
              <a:t>A</a:t>
            </a:r>
            <a:r>
              <a:rPr lang="zh-CN" altLang="en-US" dirty="0">
                <a:solidFill>
                  <a:srgbClr val="000000"/>
                </a:solidFill>
                <a:latin typeface="Microsoft YaHei" panose="020B0503020204020204" pitchFamily="34" charset="-122"/>
                <a:ea typeface="Microsoft YaHei" panose="020B0503020204020204" pitchFamily="34" charset="-122"/>
              </a:rPr>
              <a:t>包含了1个用户级线程，进程</a:t>
            </a:r>
            <a:r>
              <a:rPr lang="en-US" altLang="zh-CN" dirty="0">
                <a:solidFill>
                  <a:srgbClr val="000000"/>
                </a:solidFill>
                <a:latin typeface="Microsoft YaHei" panose="020B0503020204020204" pitchFamily="34" charset="-122"/>
                <a:ea typeface="Microsoft YaHei" panose="020B0503020204020204" pitchFamily="34" charset="-122"/>
              </a:rPr>
              <a:t>B</a:t>
            </a:r>
            <a:r>
              <a:rPr lang="zh-CN" altLang="en-US" dirty="0">
                <a:solidFill>
                  <a:srgbClr val="000000"/>
                </a:solidFill>
                <a:latin typeface="Microsoft YaHei" panose="020B0503020204020204" pitchFamily="34" charset="-122"/>
                <a:ea typeface="Microsoft YaHei" panose="020B0503020204020204" pitchFamily="34" charset="-122"/>
              </a:rPr>
              <a:t>包含了100个用户级线程，进程</a:t>
            </a:r>
            <a:r>
              <a:rPr lang="en-US" altLang="zh-CN" dirty="0">
                <a:solidFill>
                  <a:srgbClr val="000000"/>
                </a:solidFill>
                <a:latin typeface="Microsoft YaHei" panose="020B0503020204020204" pitchFamily="34" charset="-122"/>
                <a:ea typeface="Microsoft YaHei" panose="020B0503020204020204" pitchFamily="34" charset="-122"/>
              </a:rPr>
              <a:t>A</a:t>
            </a:r>
            <a:r>
              <a:rPr lang="zh-CN" altLang="en-US" dirty="0">
                <a:solidFill>
                  <a:srgbClr val="000000"/>
                </a:solidFill>
                <a:latin typeface="Microsoft YaHei" panose="020B0503020204020204" pitchFamily="34" charset="-122"/>
                <a:ea typeface="Microsoft YaHei" panose="020B0503020204020204" pitchFamily="34" charset="-122"/>
              </a:rPr>
              <a:t>中线程运行的时间和进程</a:t>
            </a:r>
            <a:r>
              <a:rPr lang="en-US" altLang="zh-CN" dirty="0">
                <a:solidFill>
                  <a:srgbClr val="000000"/>
                </a:solidFill>
                <a:latin typeface="Microsoft YaHei" panose="020B0503020204020204" pitchFamily="34" charset="-122"/>
                <a:ea typeface="Microsoft YaHei" panose="020B0503020204020204" pitchFamily="34" charset="-122"/>
              </a:rPr>
              <a:t>B</a:t>
            </a:r>
            <a:r>
              <a:rPr lang="zh-CN" altLang="en-US" dirty="0">
                <a:solidFill>
                  <a:srgbClr val="000000"/>
                </a:solidFill>
                <a:latin typeface="Microsoft YaHei" panose="020B0503020204020204" pitchFamily="34" charset="-122"/>
                <a:ea typeface="Microsoft YaHei" panose="020B0503020204020204" pitchFamily="34" charset="-122"/>
              </a:rPr>
              <a:t>中各线程的运行时间是否一样？</a:t>
            </a:r>
            <a:endParaRPr lang="en-US" altLang="zh-CN" dirty="0">
              <a:solidFill>
                <a:srgbClr val="000000"/>
              </a:solidFill>
              <a:latin typeface="Microsoft YaHei" panose="020B0503020204020204" pitchFamily="34" charset="-122"/>
              <a:ea typeface="Microsoft YaHei" panose="020B0503020204020204" pitchFamily="34" charset="-122"/>
            </a:endParaRPr>
          </a:p>
          <a:p>
            <a:pPr marL="379809" lvl="2" indent="0">
              <a:lnSpc>
                <a:spcPct val="130000"/>
              </a:lnSpc>
              <a:buNone/>
            </a:pPr>
            <a:r>
              <a:rPr lang="zh-CN" altLang="en-US" sz="2400" dirty="0">
                <a:solidFill>
                  <a:srgbClr val="0070C0"/>
                </a:solidFill>
                <a:latin typeface="Microsoft YaHei" panose="020B0503020204020204" pitchFamily="34" charset="-122"/>
                <a:ea typeface="Microsoft YaHei" panose="020B0503020204020204" pitchFamily="34" charset="-122"/>
              </a:rPr>
              <a:t>不一样，进程</a:t>
            </a:r>
            <a:r>
              <a:rPr lang="en-US" altLang="zh-CN" sz="2400" dirty="0">
                <a:solidFill>
                  <a:srgbClr val="0070C0"/>
                </a:solidFill>
                <a:latin typeface="Microsoft YaHei" panose="020B0503020204020204" pitchFamily="34" charset="-122"/>
                <a:ea typeface="Microsoft YaHei" panose="020B0503020204020204" pitchFamily="34" charset="-122"/>
              </a:rPr>
              <a:t>A</a:t>
            </a:r>
            <a:r>
              <a:rPr lang="zh-CN" altLang="en-US" sz="2400" dirty="0">
                <a:solidFill>
                  <a:srgbClr val="0070C0"/>
                </a:solidFill>
                <a:latin typeface="Microsoft YaHei" panose="020B0503020204020204" pitchFamily="34" charset="-122"/>
                <a:ea typeface="Microsoft YaHei" panose="020B0503020204020204" pitchFamily="34" charset="-122"/>
              </a:rPr>
              <a:t>中线程运行的时间是进程</a:t>
            </a:r>
            <a:r>
              <a:rPr lang="en-US" altLang="zh-CN" sz="2400" dirty="0">
                <a:solidFill>
                  <a:srgbClr val="0070C0"/>
                </a:solidFill>
                <a:latin typeface="Microsoft YaHei" panose="020B0503020204020204" pitchFamily="34" charset="-122"/>
                <a:ea typeface="Microsoft YaHei" panose="020B0503020204020204" pitchFamily="34" charset="-122"/>
              </a:rPr>
              <a:t>B</a:t>
            </a:r>
            <a:r>
              <a:rPr lang="zh-CN" altLang="en-US" sz="2400" dirty="0">
                <a:solidFill>
                  <a:srgbClr val="0070C0"/>
                </a:solidFill>
                <a:latin typeface="Microsoft YaHei" panose="020B0503020204020204" pitchFamily="34" charset="-122"/>
                <a:ea typeface="Microsoft YaHei" panose="020B0503020204020204" pitchFamily="34" charset="-122"/>
              </a:rPr>
              <a:t>中各线程的100倍</a:t>
            </a:r>
            <a:endParaRPr lang="en-US" altLang="zh-CN" sz="2400" dirty="0">
              <a:solidFill>
                <a:srgbClr val="0070C0"/>
              </a:solidFill>
              <a:latin typeface="Microsoft YaHei" panose="020B0503020204020204" pitchFamily="34" charset="-122"/>
              <a:ea typeface="Microsoft YaHei" panose="020B0503020204020204" pitchFamily="34" charset="-122"/>
            </a:endParaRPr>
          </a:p>
          <a:p>
            <a:pPr>
              <a:lnSpc>
                <a:spcPct val="130000"/>
              </a:lnSpc>
            </a:pPr>
            <a:r>
              <a:rPr lang="zh-CN" altLang="en-US" dirty="0">
                <a:latin typeface="Microsoft YaHei" panose="020B0503020204020204" pitchFamily="34" charset="-122"/>
                <a:ea typeface="Microsoft YaHei" panose="020B0503020204020204" pitchFamily="34" charset="-122"/>
              </a:rPr>
              <a:t>若</a:t>
            </a:r>
            <a:r>
              <a:rPr lang="zh-CN" altLang="en-US" dirty="0">
                <a:solidFill>
                  <a:srgbClr val="000000"/>
                </a:solidFill>
                <a:latin typeface="Microsoft YaHei" panose="020B0503020204020204" pitchFamily="34" charset="-122"/>
                <a:ea typeface="Microsoft YaHei" panose="020B0503020204020204" pitchFamily="34" charset="-122"/>
              </a:rPr>
              <a:t>进程</a:t>
            </a:r>
            <a:r>
              <a:rPr lang="en-US" altLang="zh-CN" dirty="0">
                <a:solidFill>
                  <a:srgbClr val="000000"/>
                </a:solidFill>
                <a:latin typeface="Microsoft YaHei" panose="020B0503020204020204" pitchFamily="34" charset="-122"/>
                <a:ea typeface="Microsoft YaHei" panose="020B0503020204020204" pitchFamily="34" charset="-122"/>
              </a:rPr>
              <a:t>A</a:t>
            </a:r>
            <a:r>
              <a:rPr lang="zh-CN" altLang="en-US" dirty="0">
                <a:solidFill>
                  <a:srgbClr val="000000"/>
                </a:solidFill>
                <a:latin typeface="Microsoft YaHei" panose="020B0503020204020204" pitchFamily="34" charset="-122"/>
                <a:ea typeface="Microsoft YaHei" panose="020B0503020204020204" pitchFamily="34" charset="-122"/>
              </a:rPr>
              <a:t>和进程</a:t>
            </a:r>
            <a:r>
              <a:rPr lang="en-US" altLang="zh-CN" dirty="0">
                <a:solidFill>
                  <a:srgbClr val="000000"/>
                </a:solidFill>
                <a:latin typeface="Microsoft YaHei" panose="020B0503020204020204" pitchFamily="34" charset="-122"/>
                <a:ea typeface="Microsoft YaHei" panose="020B0503020204020204" pitchFamily="34" charset="-122"/>
              </a:rPr>
              <a:t>B</a:t>
            </a:r>
            <a:r>
              <a:rPr lang="zh-CN" altLang="en-US" dirty="0">
                <a:solidFill>
                  <a:srgbClr val="000000"/>
                </a:solidFill>
                <a:latin typeface="Microsoft YaHei" panose="020B0503020204020204" pitchFamily="34" charset="-122"/>
                <a:ea typeface="Microsoft YaHei" panose="020B0503020204020204" pitchFamily="34" charset="-122"/>
              </a:rPr>
              <a:t>中的线程都是内核支持线程，两者的运行时间是否一样？</a:t>
            </a:r>
            <a:endParaRPr lang="zh-CN" altLang="en-US" dirty="0">
              <a:solidFill>
                <a:srgbClr val="0070C0"/>
              </a:solidFill>
              <a:latin typeface="Microsoft YaHei" panose="020B0503020204020204" pitchFamily="34" charset="-122"/>
              <a:ea typeface="Microsoft YaHei" panose="020B0503020204020204" pitchFamily="34" charset="-122"/>
            </a:endParaRPr>
          </a:p>
          <a:p>
            <a:pPr marL="379809" lvl="2" indent="0">
              <a:lnSpc>
                <a:spcPct val="130000"/>
              </a:lnSpc>
              <a:buNone/>
            </a:pPr>
            <a:r>
              <a:rPr lang="zh-CN" altLang="en-US" dirty="0">
                <a:solidFill>
                  <a:srgbClr val="000000"/>
                </a:solidFill>
                <a:latin typeface="Microsoft YaHei" panose="020B0503020204020204" pitchFamily="34" charset="-122"/>
                <a:ea typeface="Microsoft YaHei" panose="020B0503020204020204" pitchFamily="34" charset="-122"/>
              </a:rPr>
              <a:t>  </a:t>
            </a:r>
            <a:r>
              <a:rPr lang="zh-CN" altLang="en-US" sz="2400" dirty="0">
                <a:solidFill>
                  <a:srgbClr val="0070C0"/>
                </a:solidFill>
                <a:latin typeface="Microsoft YaHei" panose="020B0503020204020204" pitchFamily="34" charset="-122"/>
                <a:ea typeface="Microsoft YaHei" panose="020B0503020204020204" pitchFamily="34" charset="-122"/>
              </a:rPr>
              <a:t>若进程</a:t>
            </a:r>
            <a:r>
              <a:rPr lang="en-US" altLang="zh-CN" sz="2400" dirty="0">
                <a:solidFill>
                  <a:srgbClr val="0070C0"/>
                </a:solidFill>
                <a:latin typeface="Microsoft YaHei" panose="020B0503020204020204" pitchFamily="34" charset="-122"/>
                <a:ea typeface="Microsoft YaHei" panose="020B0503020204020204" pitchFamily="34" charset="-122"/>
              </a:rPr>
              <a:t>A</a:t>
            </a:r>
            <a:r>
              <a:rPr lang="zh-CN" altLang="en-US" sz="2400" dirty="0">
                <a:solidFill>
                  <a:srgbClr val="0070C0"/>
                </a:solidFill>
                <a:latin typeface="Microsoft YaHei" panose="020B0503020204020204" pitchFamily="34" charset="-122"/>
                <a:ea typeface="Microsoft YaHei" panose="020B0503020204020204" pitchFamily="34" charset="-122"/>
              </a:rPr>
              <a:t>和进程</a:t>
            </a:r>
            <a:r>
              <a:rPr lang="en-US" altLang="zh-CN" sz="2400" dirty="0">
                <a:solidFill>
                  <a:srgbClr val="0070C0"/>
                </a:solidFill>
                <a:latin typeface="Microsoft YaHei" panose="020B0503020204020204" pitchFamily="34" charset="-122"/>
                <a:ea typeface="Microsoft YaHei" panose="020B0503020204020204" pitchFamily="34" charset="-122"/>
              </a:rPr>
              <a:t>B</a:t>
            </a:r>
            <a:r>
              <a:rPr lang="zh-CN" altLang="en-US" sz="2400" dirty="0">
                <a:solidFill>
                  <a:srgbClr val="0070C0"/>
                </a:solidFill>
                <a:latin typeface="Microsoft YaHei" panose="020B0503020204020204" pitchFamily="34" charset="-122"/>
                <a:ea typeface="Microsoft YaHei" panose="020B0503020204020204" pitchFamily="34" charset="-122"/>
              </a:rPr>
              <a:t>中的线程都是内核支持线程,则调度是以线程为单位进行。进程</a:t>
            </a:r>
            <a:r>
              <a:rPr lang="en-US" altLang="zh-CN" sz="2400" dirty="0">
                <a:solidFill>
                  <a:srgbClr val="0070C0"/>
                </a:solidFill>
                <a:latin typeface="Microsoft YaHei" panose="020B0503020204020204" pitchFamily="34" charset="-122"/>
                <a:ea typeface="Microsoft YaHei" panose="020B0503020204020204" pitchFamily="34" charset="-122"/>
              </a:rPr>
              <a:t>B</a:t>
            </a:r>
            <a:r>
              <a:rPr lang="zh-CN" altLang="en-US" sz="2400" dirty="0">
                <a:solidFill>
                  <a:srgbClr val="0070C0"/>
                </a:solidFill>
                <a:latin typeface="Microsoft YaHei" panose="020B0503020204020204" pitchFamily="34" charset="-122"/>
                <a:ea typeface="Microsoft YaHei" panose="020B0503020204020204" pitchFamily="34" charset="-122"/>
              </a:rPr>
              <a:t>获得</a:t>
            </a:r>
            <a:r>
              <a:rPr lang="en-US" altLang="zh-CN" sz="2400" dirty="0">
                <a:solidFill>
                  <a:srgbClr val="0070C0"/>
                </a:solidFill>
                <a:latin typeface="Microsoft YaHei" panose="020B0503020204020204" pitchFamily="34" charset="-122"/>
                <a:ea typeface="Microsoft YaHei" panose="020B0503020204020204" pitchFamily="34" charset="-122"/>
              </a:rPr>
              <a:t>CPU</a:t>
            </a:r>
            <a:r>
              <a:rPr lang="zh-CN" altLang="en-US" sz="2400" dirty="0">
                <a:solidFill>
                  <a:srgbClr val="0070C0"/>
                </a:solidFill>
                <a:latin typeface="Microsoft YaHei" panose="020B0503020204020204" pitchFamily="34" charset="-122"/>
                <a:ea typeface="Microsoft YaHei" panose="020B0503020204020204" pitchFamily="34" charset="-122"/>
              </a:rPr>
              <a:t>的时间是进程</a:t>
            </a:r>
            <a:r>
              <a:rPr lang="en-US" altLang="zh-CN" sz="2400" dirty="0">
                <a:solidFill>
                  <a:srgbClr val="0070C0"/>
                </a:solidFill>
                <a:latin typeface="Microsoft YaHei" panose="020B0503020204020204" pitchFamily="34" charset="-122"/>
                <a:ea typeface="Microsoft YaHei" panose="020B0503020204020204" pitchFamily="34" charset="-122"/>
              </a:rPr>
              <a:t>A</a:t>
            </a:r>
            <a:r>
              <a:rPr lang="zh-CN" altLang="en-US" sz="2400" dirty="0">
                <a:solidFill>
                  <a:srgbClr val="0070C0"/>
                </a:solidFill>
                <a:latin typeface="Microsoft YaHei" panose="020B0503020204020204" pitchFamily="34" charset="-122"/>
                <a:ea typeface="Microsoft YaHei" panose="020B0503020204020204" pitchFamily="34" charset="-122"/>
              </a:rPr>
              <a:t>的100倍,两进程中的各线程获得相同的</a:t>
            </a:r>
            <a:r>
              <a:rPr lang="en-US" altLang="zh-CN" sz="2400" dirty="0">
                <a:solidFill>
                  <a:srgbClr val="0070C0"/>
                </a:solidFill>
                <a:latin typeface="Microsoft YaHei" panose="020B0503020204020204" pitchFamily="34" charset="-122"/>
                <a:ea typeface="Microsoft YaHei" panose="020B0503020204020204" pitchFamily="34" charset="-122"/>
              </a:rPr>
              <a:t>CPU</a:t>
            </a:r>
            <a:r>
              <a:rPr lang="zh-CN" altLang="en-US" sz="2400" dirty="0" smtClean="0">
                <a:solidFill>
                  <a:srgbClr val="0070C0"/>
                </a:solidFill>
                <a:latin typeface="Microsoft YaHei" panose="020B0503020204020204" pitchFamily="34" charset="-122"/>
                <a:ea typeface="Microsoft YaHei" panose="020B0503020204020204" pitchFamily="34" charset="-122"/>
              </a:rPr>
              <a:t>时间</a:t>
            </a:r>
            <a:endParaRPr lang="en-US" altLang="zh-CN" sz="2400" dirty="0">
              <a:solidFill>
                <a:srgbClr val="0070C0"/>
              </a:solidFill>
              <a:latin typeface="Microsoft YaHei" panose="020B0503020204020204" pitchFamily="34" charset="-122"/>
              <a:ea typeface="Microsoft YaHei" panose="020B0503020204020204" pitchFamily="34" charset="-122"/>
            </a:endParaRPr>
          </a:p>
          <a:p>
            <a:pPr>
              <a:lnSpc>
                <a:spcPct val="90000"/>
              </a:lnSpc>
              <a:buFont typeface="Wingdings" panose="05000000000000000000" pitchFamily="2" charset="2"/>
              <a:buNone/>
            </a:pPr>
            <a:endParaRPr lang="zh-CN" altLang="en-US" dirty="0">
              <a:solidFill>
                <a:srgbClr val="000000"/>
              </a:solidFill>
              <a:latin typeface="Microsoft YaHei" panose="020B0503020204020204" pitchFamily="34" charset="-122"/>
              <a:ea typeface="Microsoft YaHei" panose="020B0503020204020204" pitchFamily="34" charset="-122"/>
            </a:endParaRPr>
          </a:p>
        </p:txBody>
      </p:sp>
      <p:sp>
        <p:nvSpPr>
          <p:cNvPr id="3" name="Rectangle 2">
            <a:extLst>
              <a:ext uri="{FF2B5EF4-FFF2-40B4-BE49-F238E27FC236}">
                <a16:creationId xmlns:a16="http://schemas.microsoft.com/office/drawing/2014/main" id="{861AA09D-7A4E-4DF7-8530-6E1025EA7D13}"/>
              </a:ext>
            </a:extLst>
          </p:cNvPr>
          <p:cNvSpPr>
            <a:spLocks noGrp="1" noRot="1" noChangeArrowheads="1"/>
          </p:cNvSpPr>
          <p:nvPr>
            <p:ph type="title"/>
          </p:nvPr>
        </p:nvSpPr>
        <p:spPr>
          <a:xfrm>
            <a:off x="2333120" y="449378"/>
            <a:ext cx="7691437" cy="690563"/>
          </a:xfrm>
          <a:noFill/>
        </p:spPr>
        <p:txBody>
          <a:bodyPr/>
          <a:lstStyle/>
          <a:p>
            <a:r>
              <a:rPr lang="zh-CN" altLang="en-US" b="1" dirty="0">
                <a:latin typeface="+mj-ea"/>
                <a:ea typeface="+mj-ea"/>
              </a:rPr>
              <a:t>课堂思考</a:t>
            </a:r>
          </a:p>
        </p:txBody>
      </p:sp>
      <p:sp>
        <p:nvSpPr>
          <p:cNvPr id="2" name="矩形 1">
            <a:extLst>
              <a:ext uri="{FF2B5EF4-FFF2-40B4-BE49-F238E27FC236}">
                <a16:creationId xmlns:a16="http://schemas.microsoft.com/office/drawing/2014/main" id="{79888931-CCEF-403A-A291-8D5A632BF92F}"/>
              </a:ext>
            </a:extLst>
          </p:cNvPr>
          <p:cNvSpPr/>
          <p:nvPr/>
        </p:nvSpPr>
        <p:spPr>
          <a:xfrm>
            <a:off x="3595171" y="449378"/>
            <a:ext cx="6947178" cy="1089529"/>
          </a:xfrm>
          <a:prstGeom prst="rect">
            <a:avLst/>
          </a:prstGeom>
          <a:solidFill>
            <a:srgbClr val="FFC000"/>
          </a:solidFill>
        </p:spPr>
        <p:txBody>
          <a:bodyPr wrap="square">
            <a:spAutoFit/>
          </a:bodyPr>
          <a:lstStyle/>
          <a:p>
            <a:pPr>
              <a:lnSpc>
                <a:spcPct val="90000"/>
              </a:lnSpc>
              <a:defRPr/>
            </a:pPr>
            <a:r>
              <a:rPr lang="zh-CN" altLang="en-US" sz="2400" dirty="0">
                <a:solidFill>
                  <a:srgbClr val="000000"/>
                </a:solidFill>
                <a:latin typeface="微软雅黑" panose="020B0503020204020204" pitchFamily="34" charset="-122"/>
                <a:ea typeface="微软雅黑" panose="020B0503020204020204" pitchFamily="34" charset="-122"/>
              </a:rPr>
              <a:t>对于设置了用户级线程的系统,其调度仍是以</a:t>
            </a:r>
            <a:r>
              <a:rPr lang="zh-CN" altLang="en-US" sz="2400" dirty="0">
                <a:solidFill>
                  <a:srgbClr val="C00000"/>
                </a:solidFill>
                <a:latin typeface="微软雅黑" panose="020B0503020204020204" pitchFamily="34" charset="-122"/>
                <a:ea typeface="微软雅黑" panose="020B0503020204020204" pitchFamily="34" charset="-122"/>
              </a:rPr>
              <a:t>进程</a:t>
            </a:r>
            <a:r>
              <a:rPr lang="zh-CN" altLang="en-US" sz="2400" dirty="0">
                <a:solidFill>
                  <a:srgbClr val="000000"/>
                </a:solidFill>
                <a:latin typeface="微软雅黑" panose="020B0503020204020204" pitchFamily="34" charset="-122"/>
                <a:ea typeface="微软雅黑" panose="020B0503020204020204" pitchFamily="34" charset="-122"/>
              </a:rPr>
              <a:t>为单位进行,在采用</a:t>
            </a:r>
            <a:r>
              <a:rPr lang="zh-CN" altLang="en-US" sz="2400" u="sng" dirty="0">
                <a:solidFill>
                  <a:srgbClr val="5E49F7"/>
                </a:solidFill>
                <a:latin typeface="微软雅黑" panose="020B0503020204020204" pitchFamily="34" charset="-122"/>
                <a:ea typeface="微软雅黑" panose="020B0503020204020204" pitchFamily="34" charset="-122"/>
              </a:rPr>
              <a:t>时间片轮转调度算法</a:t>
            </a:r>
            <a:r>
              <a:rPr lang="zh-CN" altLang="en-US" sz="2400" dirty="0">
                <a:solidFill>
                  <a:srgbClr val="000000"/>
                </a:solidFill>
                <a:latin typeface="微软雅黑" panose="020B0503020204020204" pitchFamily="34" charset="-122"/>
                <a:ea typeface="微软雅黑" panose="020B0503020204020204" pitchFamily="34" charset="-122"/>
              </a:rPr>
              <a:t>时,各进程间是公平的,但各进程的线程间是不公平的;</a:t>
            </a:r>
          </a:p>
        </p:txBody>
      </p:sp>
    </p:spTree>
    <p:extLst>
      <p:ext uri="{BB962C8B-B14F-4D97-AF65-F5344CB8AC3E}">
        <p14:creationId xmlns:p14="http://schemas.microsoft.com/office/powerpoint/2010/main" val="2208646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37922">
                                            <p:txEl>
                                              <p:pRg st="0" end="0"/>
                                            </p:txEl>
                                          </p:spTgt>
                                        </p:tgtEl>
                                        <p:attrNameLst>
                                          <p:attrName>style.visibility</p:attrName>
                                        </p:attrNameLst>
                                      </p:cBhvr>
                                      <p:to>
                                        <p:strVal val="visible"/>
                                      </p:to>
                                    </p:set>
                                    <p:animEffect transition="in" filter="wipe(down)">
                                      <p:cBhvr>
                                        <p:cTn id="7" dur="500"/>
                                        <p:tgtEl>
                                          <p:spTgt spid="3379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37922">
                                            <p:txEl>
                                              <p:pRg st="1" end="1"/>
                                            </p:txEl>
                                          </p:spTgt>
                                        </p:tgtEl>
                                        <p:attrNameLst>
                                          <p:attrName>style.visibility</p:attrName>
                                        </p:attrNameLst>
                                      </p:cBhvr>
                                      <p:to>
                                        <p:strVal val="visible"/>
                                      </p:to>
                                    </p:set>
                                    <p:animEffect transition="in" filter="wipe(down)">
                                      <p:cBhvr>
                                        <p:cTn id="12" dur="500"/>
                                        <p:tgtEl>
                                          <p:spTgt spid="3379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37922">
                                            <p:txEl>
                                              <p:pRg st="2" end="2"/>
                                            </p:txEl>
                                          </p:spTgt>
                                        </p:tgtEl>
                                        <p:attrNameLst>
                                          <p:attrName>style.visibility</p:attrName>
                                        </p:attrNameLst>
                                      </p:cBhvr>
                                      <p:to>
                                        <p:strVal val="visible"/>
                                      </p:to>
                                    </p:set>
                                    <p:animEffect transition="in" filter="wipe(down)">
                                      <p:cBhvr>
                                        <p:cTn id="22" dur="500"/>
                                        <p:tgtEl>
                                          <p:spTgt spid="3379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37922">
                                            <p:txEl>
                                              <p:pRg st="3" end="3"/>
                                            </p:txEl>
                                          </p:spTgt>
                                        </p:tgtEl>
                                        <p:attrNameLst>
                                          <p:attrName>style.visibility</p:attrName>
                                        </p:attrNameLst>
                                      </p:cBhvr>
                                      <p:to>
                                        <p:strVal val="visible"/>
                                      </p:to>
                                    </p:set>
                                    <p:animEffect transition="in" filter="wipe(down)">
                                      <p:cBhvr>
                                        <p:cTn id="27" dur="500"/>
                                        <p:tgtEl>
                                          <p:spTgt spid="3379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D277DD1-E60B-4ECE-9AF9-7C5D1C6B5F42}"/>
              </a:ext>
            </a:extLst>
          </p:cNvPr>
          <p:cNvSpPr>
            <a:spLocks noGrp="1"/>
          </p:cNvSpPr>
          <p:nvPr>
            <p:ph idx="1"/>
          </p:nvPr>
        </p:nvSpPr>
        <p:spPr/>
        <p:txBody>
          <a:bodyPr/>
          <a:lstStyle/>
          <a:p>
            <a:pPr marL="0" indent="0">
              <a:buNone/>
            </a:pPr>
            <a:r>
              <a:rPr kumimoji="1" lang="en-US" altLang="zh-CN" dirty="0">
                <a:solidFill>
                  <a:schemeClr val="bg2">
                    <a:lumMod val="50000"/>
                  </a:schemeClr>
                </a:solidFill>
                <a:latin typeface="Microsoft YaHei" panose="020B0503020204020204" pitchFamily="34" charset="-122"/>
                <a:ea typeface="Microsoft YaHei" panose="020B0503020204020204" pitchFamily="34" charset="-122"/>
              </a:rPr>
              <a:t>3. </a:t>
            </a:r>
            <a:r>
              <a:rPr kumimoji="1" lang="zh-CN" altLang="en-US" dirty="0">
                <a:solidFill>
                  <a:schemeClr val="bg2">
                    <a:lumMod val="50000"/>
                  </a:schemeClr>
                </a:solidFill>
                <a:latin typeface="Microsoft YaHei" panose="020B0503020204020204" pitchFamily="34" charset="-122"/>
                <a:ea typeface="Microsoft YaHei" panose="020B0503020204020204" pitchFamily="34" charset="-122"/>
              </a:rPr>
              <a:t>组合方式（用户级线程和内核支持线程并存）</a:t>
            </a:r>
            <a:endParaRPr lang="zh-CN" altLang="en-US" sz="1800" dirty="0">
              <a:solidFill>
                <a:schemeClr val="bg2">
                  <a:lumMod val="50000"/>
                </a:schemeClr>
              </a:solidFill>
              <a:latin typeface="Microsoft YaHei" panose="020B0503020204020204" pitchFamily="34" charset="-122"/>
              <a:ea typeface="Microsoft YaHei" panose="020B0503020204020204" pitchFamily="34" charset="-122"/>
            </a:endParaRPr>
          </a:p>
          <a:p>
            <a:endParaRPr lang="zh-CN" altLang="en-US" dirty="0">
              <a:latin typeface="Microsoft YaHei" panose="020B0503020204020204" pitchFamily="34" charset="-122"/>
              <a:ea typeface="Microsoft YaHei" panose="020B0503020204020204" pitchFamily="34" charset="-122"/>
            </a:endParaRPr>
          </a:p>
        </p:txBody>
      </p:sp>
      <p:pic>
        <p:nvPicPr>
          <p:cNvPr id="4" name="Picture 4" descr="4_6">
            <a:extLst>
              <a:ext uri="{FF2B5EF4-FFF2-40B4-BE49-F238E27FC236}">
                <a16:creationId xmlns:a16="http://schemas.microsoft.com/office/drawing/2014/main" id="{E1C55111-119E-4E4B-B085-09551C3BE1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629"/>
          <a:stretch/>
        </p:blipFill>
        <p:spPr bwMode="auto">
          <a:xfrm>
            <a:off x="1818244" y="2186733"/>
            <a:ext cx="8744782" cy="4211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2">
            <a:extLst>
              <a:ext uri="{FF2B5EF4-FFF2-40B4-BE49-F238E27FC236}">
                <a16:creationId xmlns:a16="http://schemas.microsoft.com/office/drawing/2014/main" id="{E6E3E958-C2E9-484B-8118-45F638F36C0D}"/>
              </a:ext>
            </a:extLst>
          </p:cNvPr>
          <p:cNvSpPr>
            <a:spLocks noGrp="1"/>
          </p:cNvSpPr>
          <p:nvPr/>
        </p:nvSpPr>
        <p:spPr>
          <a:xfrm>
            <a:off x="8123459" y="469341"/>
            <a:ext cx="4068541" cy="54927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sz="2800" dirty="0"/>
              <a:t>2.7.6  </a:t>
            </a:r>
            <a:r>
              <a:rPr lang="zh-CN" altLang="en-US" sz="2800" dirty="0"/>
              <a:t>线程的实现方式</a:t>
            </a:r>
          </a:p>
        </p:txBody>
      </p:sp>
      <p:sp>
        <p:nvSpPr>
          <p:cNvPr id="6" name="标题 1">
            <a:extLst>
              <a:ext uri="{FF2B5EF4-FFF2-40B4-BE49-F238E27FC236}">
                <a16:creationId xmlns:a16="http://schemas.microsoft.com/office/drawing/2014/main" id="{968AE20D-C92D-460E-B393-668EF96EA62D}"/>
              </a:ext>
            </a:extLst>
          </p:cNvPr>
          <p:cNvSpPr txBox="1">
            <a:spLocks/>
          </p:cNvSpPr>
          <p:nvPr/>
        </p:nvSpPr>
        <p:spPr>
          <a:xfrm>
            <a:off x="1507406" y="369484"/>
            <a:ext cx="429768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defTabSz="914400">
              <a:buFont typeface="Wingdings" charset="2"/>
              <a:buNone/>
            </a:pPr>
            <a:r>
              <a:rPr kumimoji="1" lang="en-US" altLang="zh-CN" sz="3200" dirty="0" smtClean="0">
                <a:solidFill>
                  <a:srgbClr val="242852"/>
                </a:solidFill>
                <a:cs typeface="+mn-cs"/>
              </a:rPr>
              <a:t>2.7 </a:t>
            </a:r>
            <a:r>
              <a:rPr kumimoji="1" lang="zh-CN" altLang="en-US" sz="3200" dirty="0" smtClean="0">
                <a:solidFill>
                  <a:srgbClr val="242852"/>
                </a:solidFill>
                <a:cs typeface="+mn-cs"/>
              </a:rPr>
              <a:t>线程与线程控制</a:t>
            </a:r>
            <a:endParaRPr kumimoji="1" lang="zh-CN" altLang="en-US" sz="3200" dirty="0">
              <a:solidFill>
                <a:srgbClr val="242852"/>
              </a:solidFill>
              <a:cs typeface="+mn-cs"/>
            </a:endParaRPr>
          </a:p>
        </p:txBody>
      </p:sp>
    </p:spTree>
    <p:extLst>
      <p:ext uri="{BB962C8B-B14F-4D97-AF65-F5344CB8AC3E}">
        <p14:creationId xmlns:p14="http://schemas.microsoft.com/office/powerpoint/2010/main" val="4214263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CD0D03F9-4E4F-4EFD-9908-D52053B3DC4B}"/>
              </a:ext>
            </a:extLst>
          </p:cNvPr>
          <p:cNvSpPr>
            <a:spLocks noGrp="1" noRot="1" noChangeArrowheads="1"/>
          </p:cNvSpPr>
          <p:nvPr>
            <p:ph type="title"/>
          </p:nvPr>
        </p:nvSpPr>
        <p:spPr>
          <a:xfrm>
            <a:off x="1993107" y="434670"/>
            <a:ext cx="8142287" cy="690563"/>
          </a:xfrm>
          <a:noFill/>
        </p:spPr>
        <p:txBody>
          <a:bodyPr/>
          <a:lstStyle/>
          <a:p>
            <a:r>
              <a:rPr lang="zh-CN" altLang="en-US" b="1" dirty="0">
                <a:solidFill>
                  <a:srgbClr val="5E49F7"/>
                </a:solidFill>
                <a:latin typeface="+mj-ea"/>
                <a:ea typeface="+mj-ea"/>
              </a:rPr>
              <a:t> 用户级线程的实现</a:t>
            </a:r>
            <a:endParaRPr lang="en-US" altLang="zh-CN" b="1" dirty="0">
              <a:latin typeface="+mj-ea"/>
              <a:ea typeface="+mj-ea"/>
            </a:endParaRPr>
          </a:p>
        </p:txBody>
      </p:sp>
      <p:sp>
        <p:nvSpPr>
          <p:cNvPr id="379907" name="Rectangle 3">
            <a:extLst>
              <a:ext uri="{FF2B5EF4-FFF2-40B4-BE49-F238E27FC236}">
                <a16:creationId xmlns:a16="http://schemas.microsoft.com/office/drawing/2014/main" id="{B4F51FD1-415F-49D8-ABEC-3D21DC640097}"/>
              </a:ext>
            </a:extLst>
          </p:cNvPr>
          <p:cNvSpPr>
            <a:spLocks noGrp="1" noChangeArrowheads="1"/>
          </p:cNvSpPr>
          <p:nvPr>
            <p:ph type="body" idx="1"/>
          </p:nvPr>
        </p:nvSpPr>
        <p:spPr>
          <a:xfrm>
            <a:off x="2134393" y="1479876"/>
            <a:ext cx="8001000" cy="3662362"/>
          </a:xfrm>
          <a:noFill/>
        </p:spPr>
        <p:txBody>
          <a:bodyPr/>
          <a:lstStyle/>
          <a:p>
            <a:pPr>
              <a:lnSpc>
                <a:spcPct val="130000"/>
              </a:lnSpc>
            </a:pPr>
            <a:r>
              <a:rPr lang="zh-CN" altLang="en-US" dirty="0">
                <a:solidFill>
                  <a:srgbClr val="000000"/>
                </a:solidFill>
                <a:latin typeface="楷体_GB2312" pitchFamily="49" charset="-122"/>
                <a:ea typeface="楷体_GB2312" pitchFamily="49" charset="-122"/>
              </a:rPr>
              <a:t>用户级线程是在用户空间实现的。所有用户级线程都具有相同的数据结构，它们都运行在一个</a:t>
            </a:r>
            <a:r>
              <a:rPr lang="zh-CN" altLang="en-US" dirty="0">
                <a:solidFill>
                  <a:srgbClr val="FF0000"/>
                </a:solidFill>
                <a:latin typeface="楷体_GB2312" pitchFamily="49" charset="-122"/>
                <a:ea typeface="楷体_GB2312" pitchFamily="49" charset="-122"/>
              </a:rPr>
              <a:t>中间系统</a:t>
            </a:r>
            <a:r>
              <a:rPr lang="zh-CN" altLang="en-US" dirty="0">
                <a:solidFill>
                  <a:srgbClr val="000000"/>
                </a:solidFill>
                <a:latin typeface="楷体_GB2312" pitchFamily="49" charset="-122"/>
                <a:ea typeface="楷体_GB2312" pitchFamily="49" charset="-122"/>
              </a:rPr>
              <a:t>上。</a:t>
            </a:r>
          </a:p>
          <a:p>
            <a:pPr>
              <a:lnSpc>
                <a:spcPct val="130000"/>
              </a:lnSpc>
            </a:pPr>
            <a:r>
              <a:rPr lang="zh-CN" altLang="en-US" dirty="0">
                <a:solidFill>
                  <a:srgbClr val="000000"/>
                </a:solidFill>
                <a:latin typeface="楷体_GB2312" pitchFamily="49" charset="-122"/>
                <a:ea typeface="楷体_GB2312" pitchFamily="49" charset="-122"/>
              </a:rPr>
              <a:t>当前有两种方式实现的中间系统：</a:t>
            </a:r>
          </a:p>
          <a:p>
            <a:pPr>
              <a:lnSpc>
                <a:spcPct val="130000"/>
              </a:lnSpc>
              <a:buFont typeface="Wingdings 2" panose="05020102010507070707" pitchFamily="18" charset="2"/>
              <a:buNone/>
            </a:pPr>
            <a:r>
              <a:rPr lang="zh-CN" altLang="en-US" dirty="0">
                <a:solidFill>
                  <a:srgbClr val="5E49F7"/>
                </a:solidFill>
                <a:latin typeface="楷体_GB2312" pitchFamily="49" charset="-122"/>
                <a:ea typeface="楷体_GB2312" pitchFamily="49" charset="-122"/>
              </a:rPr>
              <a:t>1）运行时系统（</a:t>
            </a:r>
            <a:r>
              <a:rPr lang="zh-CN" altLang="en-US" dirty="0">
                <a:solidFill>
                  <a:srgbClr val="000000"/>
                </a:solidFill>
                <a:latin typeface="楷体_GB2312" pitchFamily="49" charset="-122"/>
                <a:ea typeface="楷体_GB2312" pitchFamily="49" charset="-122"/>
              </a:rPr>
              <a:t>又称为</a:t>
            </a:r>
            <a:r>
              <a:rPr lang="zh-CN" altLang="en-US" dirty="0">
                <a:solidFill>
                  <a:srgbClr val="FF0000"/>
                </a:solidFill>
                <a:latin typeface="楷体_GB2312" pitchFamily="49" charset="-122"/>
                <a:ea typeface="楷体_GB2312" pitchFamily="49" charset="-122"/>
              </a:rPr>
              <a:t>线程库）</a:t>
            </a:r>
            <a:endParaRPr lang="zh-CN" altLang="en-US" dirty="0">
              <a:solidFill>
                <a:srgbClr val="5E49F7"/>
              </a:solidFill>
              <a:latin typeface="楷体_GB2312" pitchFamily="49" charset="-122"/>
              <a:ea typeface="楷体_GB2312" pitchFamily="49" charset="-122"/>
            </a:endParaRPr>
          </a:p>
          <a:p>
            <a:pPr>
              <a:lnSpc>
                <a:spcPct val="130000"/>
              </a:lnSpc>
              <a:buFont typeface="Wingdings" panose="05000000000000000000" pitchFamily="2" charset="2"/>
              <a:buNone/>
            </a:pPr>
            <a:r>
              <a:rPr lang="zh-CN" altLang="en-US" dirty="0">
                <a:solidFill>
                  <a:srgbClr val="000000"/>
                </a:solidFill>
                <a:latin typeface="楷体_GB2312" pitchFamily="49" charset="-122"/>
                <a:ea typeface="楷体_GB2312" pitchFamily="49" charset="-122"/>
              </a:rPr>
              <a:t>  用于管理和控制线程的函数的集合，包括创建、撤消线程函数、线程同步和通信函数、线程调度函数等。</a:t>
            </a:r>
          </a:p>
          <a:p>
            <a:pPr>
              <a:lnSpc>
                <a:spcPct val="130000"/>
              </a:lnSpc>
              <a:buFont typeface="Wingdings" panose="05000000000000000000" pitchFamily="2" charset="2"/>
              <a:buNone/>
            </a:pPr>
            <a:r>
              <a:rPr lang="zh-CN" altLang="en-US" dirty="0">
                <a:solidFill>
                  <a:srgbClr val="000000"/>
                </a:solidFill>
                <a:latin typeface="楷体_GB2312" pitchFamily="49" charset="-122"/>
                <a:ea typeface="楷体_GB2312" pitchFamily="49" charset="-122"/>
              </a:rPr>
              <a:t>  用户级线程不能直接利用系统调用，必须通过</a:t>
            </a:r>
            <a:r>
              <a:rPr lang="zh-CN" altLang="en-US" dirty="0">
                <a:solidFill>
                  <a:srgbClr val="FF0000"/>
                </a:solidFill>
                <a:latin typeface="楷体_GB2312" pitchFamily="49" charset="-122"/>
                <a:ea typeface="楷体_GB2312" pitchFamily="49" charset="-122"/>
              </a:rPr>
              <a:t>运行时系统</a:t>
            </a:r>
            <a:r>
              <a:rPr lang="zh-CN" altLang="en-US" dirty="0">
                <a:solidFill>
                  <a:srgbClr val="000000"/>
                </a:solidFill>
                <a:latin typeface="楷体_GB2312" pitchFamily="49" charset="-122"/>
                <a:ea typeface="楷体_GB2312" pitchFamily="49" charset="-122"/>
              </a:rPr>
              <a:t>间接利用系统调用。</a:t>
            </a:r>
          </a:p>
        </p:txBody>
      </p:sp>
    </p:spTree>
    <p:extLst>
      <p:ext uri="{BB962C8B-B14F-4D97-AF65-F5344CB8AC3E}">
        <p14:creationId xmlns:p14="http://schemas.microsoft.com/office/powerpoint/2010/main" val="1725833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79907">
                                            <p:txEl>
                                              <p:pRg st="0" end="0"/>
                                            </p:txEl>
                                          </p:spTgt>
                                        </p:tgtEl>
                                        <p:attrNameLst>
                                          <p:attrName>style.visibility</p:attrName>
                                        </p:attrNameLst>
                                      </p:cBhvr>
                                      <p:to>
                                        <p:strVal val="visible"/>
                                      </p:to>
                                    </p:set>
                                    <p:animEffect transition="in" filter="box(in)">
                                      <p:cBhvr>
                                        <p:cTn id="7" dur="500"/>
                                        <p:tgtEl>
                                          <p:spTgt spid="379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79907">
                                            <p:txEl>
                                              <p:pRg st="1" end="1"/>
                                            </p:txEl>
                                          </p:spTgt>
                                        </p:tgtEl>
                                        <p:attrNameLst>
                                          <p:attrName>style.visibility</p:attrName>
                                        </p:attrNameLst>
                                      </p:cBhvr>
                                      <p:to>
                                        <p:strVal val="visible"/>
                                      </p:to>
                                    </p:set>
                                    <p:animEffect transition="in" filter="box(in)">
                                      <p:cBhvr>
                                        <p:cTn id="12" dur="500"/>
                                        <p:tgtEl>
                                          <p:spTgt spid="379907">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79907">
                                            <p:txEl>
                                              <p:pRg st="2" end="2"/>
                                            </p:txEl>
                                          </p:spTgt>
                                        </p:tgtEl>
                                        <p:attrNameLst>
                                          <p:attrName>style.visibility</p:attrName>
                                        </p:attrNameLst>
                                      </p:cBhvr>
                                      <p:to>
                                        <p:strVal val="visible"/>
                                      </p:to>
                                    </p:set>
                                    <p:animEffect transition="in" filter="box(in)">
                                      <p:cBhvr>
                                        <p:cTn id="15" dur="500"/>
                                        <p:tgtEl>
                                          <p:spTgt spid="379907">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79907">
                                            <p:txEl>
                                              <p:pRg st="3" end="3"/>
                                            </p:txEl>
                                          </p:spTgt>
                                        </p:tgtEl>
                                        <p:attrNameLst>
                                          <p:attrName>style.visibility</p:attrName>
                                        </p:attrNameLst>
                                      </p:cBhvr>
                                      <p:to>
                                        <p:strVal val="visible"/>
                                      </p:to>
                                    </p:set>
                                    <p:animEffect transition="in" filter="box(in)">
                                      <p:cBhvr>
                                        <p:cTn id="18" dur="500"/>
                                        <p:tgtEl>
                                          <p:spTgt spid="379907">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79907">
                                            <p:txEl>
                                              <p:pRg st="4" end="4"/>
                                            </p:txEl>
                                          </p:spTgt>
                                        </p:tgtEl>
                                        <p:attrNameLst>
                                          <p:attrName>style.visibility</p:attrName>
                                        </p:attrNameLst>
                                      </p:cBhvr>
                                      <p:to>
                                        <p:strVal val="visible"/>
                                      </p:to>
                                    </p:set>
                                    <p:animEffect transition="in" filter="box(in)">
                                      <p:cBhvr>
                                        <p:cTn id="21" dur="500"/>
                                        <p:tgtEl>
                                          <p:spTgt spid="379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3">
            <a:extLst>
              <a:ext uri="{FF2B5EF4-FFF2-40B4-BE49-F238E27FC236}">
                <a16:creationId xmlns:a16="http://schemas.microsoft.com/office/drawing/2014/main" id="{BFAB15DE-0ACF-42D8-8CA3-61BA251EBD42}"/>
              </a:ext>
            </a:extLst>
          </p:cNvPr>
          <p:cNvSpPr>
            <a:spLocks noGrp="1" noChangeArrowheads="1"/>
          </p:cNvSpPr>
          <p:nvPr>
            <p:ph type="body" idx="1"/>
          </p:nvPr>
        </p:nvSpPr>
        <p:spPr>
          <a:xfrm>
            <a:off x="1905000" y="1627742"/>
            <a:ext cx="8377410" cy="3887788"/>
          </a:xfrm>
          <a:noFill/>
        </p:spPr>
        <p:txBody>
          <a:bodyPr/>
          <a:lstStyle/>
          <a:p>
            <a:pPr>
              <a:buFont typeface="Wingdings" panose="05000000000000000000" pitchFamily="2" charset="2"/>
              <a:buNone/>
            </a:pPr>
            <a:r>
              <a:rPr lang="zh-CN" altLang="en-US" dirty="0">
                <a:solidFill>
                  <a:srgbClr val="5E49F7"/>
                </a:solidFill>
                <a:latin typeface="楷体_GB2312" pitchFamily="49" charset="-122"/>
                <a:ea typeface="楷体_GB2312" pitchFamily="49" charset="-122"/>
              </a:rPr>
              <a:t>2）内核控制线程</a:t>
            </a:r>
          </a:p>
          <a:p>
            <a:pPr>
              <a:lnSpc>
                <a:spcPct val="110000"/>
              </a:lnSpc>
            </a:pPr>
            <a:r>
              <a:rPr lang="zh-CN" altLang="en-US" dirty="0">
                <a:latin typeface="楷体_GB2312" pitchFamily="49" charset="-122"/>
                <a:ea typeface="楷体_GB2312" pitchFamily="49" charset="-122"/>
              </a:rPr>
              <a:t>  </a:t>
            </a:r>
            <a:r>
              <a:rPr lang="zh-CN" altLang="en-US" dirty="0">
                <a:solidFill>
                  <a:srgbClr val="000000"/>
                </a:solidFill>
                <a:latin typeface="楷体_GB2312" pitchFamily="49" charset="-122"/>
                <a:ea typeface="楷体_GB2312" pitchFamily="49" charset="-122"/>
              </a:rPr>
              <a:t>这种线程又称为</a:t>
            </a:r>
            <a:r>
              <a:rPr lang="zh-CN" altLang="en-US" dirty="0">
                <a:solidFill>
                  <a:srgbClr val="FF0000"/>
                </a:solidFill>
                <a:latin typeface="楷体_GB2312" pitchFamily="49" charset="-122"/>
                <a:ea typeface="楷体_GB2312" pitchFamily="49" charset="-122"/>
              </a:rPr>
              <a:t>轻型进程</a:t>
            </a:r>
            <a:r>
              <a:rPr lang="en-US" altLang="zh-CN" dirty="0" err="1">
                <a:solidFill>
                  <a:srgbClr val="FF0000"/>
                </a:solidFill>
                <a:latin typeface="楷体_GB2312" pitchFamily="49" charset="-122"/>
                <a:ea typeface="楷体_GB2312" pitchFamily="49" charset="-122"/>
              </a:rPr>
              <a:t>LWP</a:t>
            </a:r>
            <a:r>
              <a:rPr lang="en-US" altLang="zh-CN" dirty="0" err="1">
                <a:solidFill>
                  <a:srgbClr val="000000"/>
                </a:solidFill>
                <a:latin typeface="楷体_GB2312" pitchFamily="49" charset="-122"/>
                <a:ea typeface="楷体_GB2312" pitchFamily="49" charset="-122"/>
              </a:rPr>
              <a:t>（Light</a:t>
            </a:r>
            <a:r>
              <a:rPr lang="en-US" altLang="zh-CN" dirty="0">
                <a:solidFill>
                  <a:srgbClr val="000000"/>
                </a:solidFill>
                <a:latin typeface="楷体_GB2312" pitchFamily="49" charset="-122"/>
                <a:ea typeface="楷体_GB2312" pitchFamily="49" charset="-122"/>
              </a:rPr>
              <a:t> Weight Process）</a:t>
            </a:r>
          </a:p>
          <a:p>
            <a:pPr>
              <a:lnSpc>
                <a:spcPct val="110000"/>
              </a:lnSpc>
            </a:pPr>
            <a:r>
              <a:rPr lang="en-US" altLang="zh-CN" dirty="0">
                <a:solidFill>
                  <a:srgbClr val="000000"/>
                </a:solidFill>
                <a:latin typeface="楷体_GB2312" pitchFamily="49" charset="-122"/>
                <a:ea typeface="楷体_GB2312" pitchFamily="49" charset="-122"/>
              </a:rPr>
              <a:t>  </a:t>
            </a:r>
            <a:r>
              <a:rPr lang="zh-CN" altLang="en-US" dirty="0">
                <a:solidFill>
                  <a:srgbClr val="000000"/>
                </a:solidFill>
                <a:latin typeface="楷体_GB2312" pitchFamily="49" charset="-122"/>
                <a:ea typeface="楷体_GB2312" pitchFamily="49" charset="-122"/>
              </a:rPr>
              <a:t>每个进程都可拥有多个</a:t>
            </a:r>
            <a:r>
              <a:rPr lang="en-US" altLang="zh-CN" dirty="0">
                <a:solidFill>
                  <a:srgbClr val="000000"/>
                </a:solidFill>
                <a:latin typeface="楷体_GB2312" pitchFamily="49" charset="-122"/>
                <a:ea typeface="楷体_GB2312" pitchFamily="49" charset="-122"/>
              </a:rPr>
              <a:t>LWP，</a:t>
            </a:r>
            <a:r>
              <a:rPr lang="zh-CN" altLang="en-US" dirty="0">
                <a:solidFill>
                  <a:srgbClr val="000000"/>
                </a:solidFill>
                <a:latin typeface="楷体_GB2312" pitchFamily="49" charset="-122"/>
                <a:ea typeface="楷体_GB2312" pitchFamily="49" charset="-122"/>
              </a:rPr>
              <a:t>每个</a:t>
            </a:r>
            <a:r>
              <a:rPr lang="en-US" altLang="zh-CN" dirty="0">
                <a:solidFill>
                  <a:srgbClr val="000000"/>
                </a:solidFill>
                <a:latin typeface="楷体_GB2312" pitchFamily="49" charset="-122"/>
                <a:ea typeface="楷体_GB2312" pitchFamily="49" charset="-122"/>
              </a:rPr>
              <a:t>LWP</a:t>
            </a:r>
            <a:r>
              <a:rPr lang="zh-CN" altLang="en-US" dirty="0">
                <a:solidFill>
                  <a:srgbClr val="000000"/>
                </a:solidFill>
                <a:latin typeface="楷体_GB2312" pitchFamily="49" charset="-122"/>
                <a:ea typeface="楷体_GB2312" pitchFamily="49" charset="-122"/>
              </a:rPr>
              <a:t>都有自己的</a:t>
            </a:r>
            <a:r>
              <a:rPr lang="en-US" altLang="zh-CN" dirty="0">
                <a:solidFill>
                  <a:srgbClr val="000000"/>
                </a:solidFill>
                <a:latin typeface="楷体_GB2312" pitchFamily="49" charset="-122"/>
                <a:ea typeface="楷体_GB2312" pitchFamily="49" charset="-122"/>
              </a:rPr>
              <a:t>TCB，</a:t>
            </a:r>
            <a:r>
              <a:rPr lang="zh-CN" altLang="en-US" dirty="0">
                <a:solidFill>
                  <a:srgbClr val="000000"/>
                </a:solidFill>
                <a:latin typeface="楷体_GB2312" pitchFamily="49" charset="-122"/>
                <a:ea typeface="楷体_GB2312" pitchFamily="49" charset="-122"/>
              </a:rPr>
              <a:t>其中包括线程标识符、优先级、状态、栈和局部存储区等</a:t>
            </a:r>
          </a:p>
          <a:p>
            <a:pPr>
              <a:lnSpc>
                <a:spcPct val="110000"/>
              </a:lnSpc>
              <a:buFont typeface="Wingdings" panose="05000000000000000000" pitchFamily="2" charset="2"/>
              <a:buNone/>
            </a:pPr>
            <a:endParaRPr lang="zh-CN" altLang="en-US" dirty="0">
              <a:solidFill>
                <a:srgbClr val="000000"/>
              </a:solidFill>
              <a:latin typeface="楷体_GB2312" pitchFamily="49" charset="-122"/>
              <a:ea typeface="楷体_GB2312" pitchFamily="49" charset="-122"/>
            </a:endParaRPr>
          </a:p>
          <a:p>
            <a:pPr>
              <a:lnSpc>
                <a:spcPct val="110000"/>
              </a:lnSpc>
              <a:buFont typeface="Wingdings" panose="05000000000000000000" pitchFamily="2" charset="2"/>
              <a:buNone/>
            </a:pPr>
            <a:r>
              <a:rPr lang="zh-CN" altLang="en-US" dirty="0">
                <a:solidFill>
                  <a:srgbClr val="000000"/>
                </a:solidFill>
                <a:latin typeface="楷体_GB2312" pitchFamily="49" charset="-122"/>
                <a:ea typeface="楷体_GB2312" pitchFamily="49" charset="-122"/>
              </a:rPr>
              <a:t>  </a:t>
            </a:r>
            <a:r>
              <a:rPr lang="en-US" altLang="zh-CN" dirty="0">
                <a:solidFill>
                  <a:srgbClr val="000000"/>
                </a:solidFill>
                <a:latin typeface="楷体_GB2312" pitchFamily="49" charset="-122"/>
                <a:ea typeface="楷体_GB2312" pitchFamily="49" charset="-122"/>
              </a:rPr>
              <a:t>LWP</a:t>
            </a:r>
            <a:r>
              <a:rPr lang="zh-CN" altLang="en-US" dirty="0">
                <a:solidFill>
                  <a:srgbClr val="000000"/>
                </a:solidFill>
                <a:latin typeface="楷体_GB2312" pitchFamily="49" charset="-122"/>
                <a:ea typeface="楷体_GB2312" pitchFamily="49" charset="-122"/>
              </a:rPr>
              <a:t>可通过系统调用来获得内核提供的服务，当一个用户级线程运行时，只要将它连接到一个</a:t>
            </a:r>
            <a:r>
              <a:rPr lang="en-US" altLang="zh-CN" dirty="0">
                <a:solidFill>
                  <a:srgbClr val="000000"/>
                </a:solidFill>
                <a:latin typeface="楷体_GB2312" pitchFamily="49" charset="-122"/>
                <a:ea typeface="楷体_GB2312" pitchFamily="49" charset="-122"/>
              </a:rPr>
              <a:t>LWP</a:t>
            </a:r>
            <a:r>
              <a:rPr lang="zh-CN" altLang="en-US" dirty="0">
                <a:solidFill>
                  <a:srgbClr val="000000"/>
                </a:solidFill>
                <a:latin typeface="楷体_GB2312" pitchFamily="49" charset="-122"/>
                <a:ea typeface="楷体_GB2312" pitchFamily="49" charset="-122"/>
              </a:rPr>
              <a:t>上，它便具有了内核支持线程的所有属性。</a:t>
            </a:r>
          </a:p>
        </p:txBody>
      </p:sp>
      <p:sp>
        <p:nvSpPr>
          <p:cNvPr id="3" name="Rectangle 2">
            <a:extLst>
              <a:ext uri="{FF2B5EF4-FFF2-40B4-BE49-F238E27FC236}">
                <a16:creationId xmlns:a16="http://schemas.microsoft.com/office/drawing/2014/main" id="{F88F747E-9C7B-408D-A54D-EF50C2430871}"/>
              </a:ext>
            </a:extLst>
          </p:cNvPr>
          <p:cNvSpPr>
            <a:spLocks noGrp="1" noRot="1" noChangeArrowheads="1"/>
          </p:cNvSpPr>
          <p:nvPr>
            <p:ph type="title"/>
          </p:nvPr>
        </p:nvSpPr>
        <p:spPr>
          <a:xfrm>
            <a:off x="1993107" y="434670"/>
            <a:ext cx="8142287" cy="690563"/>
          </a:xfrm>
          <a:noFill/>
        </p:spPr>
        <p:txBody>
          <a:bodyPr/>
          <a:lstStyle/>
          <a:p>
            <a:r>
              <a:rPr lang="zh-CN" altLang="en-US" b="1" dirty="0">
                <a:solidFill>
                  <a:srgbClr val="5E49F7"/>
                </a:solidFill>
                <a:latin typeface="+mj-ea"/>
                <a:ea typeface="+mj-ea"/>
              </a:rPr>
              <a:t> 用户级线程的实现</a:t>
            </a:r>
            <a:endParaRPr lang="en-US" altLang="zh-CN" b="1" dirty="0">
              <a:latin typeface="+mj-ea"/>
              <a:ea typeface="+mj-ea"/>
            </a:endParaRPr>
          </a:p>
        </p:txBody>
      </p:sp>
    </p:spTree>
    <p:extLst>
      <p:ext uri="{BB962C8B-B14F-4D97-AF65-F5344CB8AC3E}">
        <p14:creationId xmlns:p14="http://schemas.microsoft.com/office/powerpoint/2010/main" val="2034032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33322AE7-B144-4C78-8E7C-A2DD0DF280E3}"/>
              </a:ext>
            </a:extLst>
          </p:cNvPr>
          <p:cNvSpPr>
            <a:spLocks noGrp="1" noChangeArrowheads="1"/>
          </p:cNvSpPr>
          <p:nvPr>
            <p:ph type="body" idx="1"/>
          </p:nvPr>
        </p:nvSpPr>
        <p:spPr>
          <a:xfrm>
            <a:off x="2806131" y="443114"/>
            <a:ext cx="7151658" cy="457200"/>
          </a:xfrm>
          <a:noFill/>
        </p:spPr>
        <p:txBody>
          <a:bodyPr/>
          <a:lstStyle/>
          <a:p>
            <a:pPr>
              <a:lnSpc>
                <a:spcPct val="80000"/>
              </a:lnSpc>
              <a:buNone/>
            </a:pPr>
            <a:r>
              <a:rPr lang="zh-CN" altLang="en-US" b="1" dirty="0">
                <a:solidFill>
                  <a:srgbClr val="5E49F7"/>
                </a:solidFill>
                <a:latin typeface="微软雅黑" panose="020B0503020204020204" pitchFamily="34" charset="-122"/>
                <a:ea typeface="微软雅黑" panose="020B0503020204020204" pitchFamily="34" charset="-122"/>
              </a:rPr>
              <a:t>利用轻型进程作为中间</a:t>
            </a:r>
            <a:r>
              <a:rPr lang="zh-CN" altLang="en-US" dirty="0">
                <a:solidFill>
                  <a:srgbClr val="5E49F7"/>
                </a:solidFill>
                <a:latin typeface="微软雅黑" panose="020B0503020204020204" pitchFamily="34" charset="-122"/>
                <a:ea typeface="微软雅黑" panose="020B0503020204020204" pitchFamily="34" charset="-122"/>
              </a:rPr>
              <a:t>系统实现用户</a:t>
            </a:r>
            <a:r>
              <a:rPr lang="zh-CN" altLang="en-US" b="1" dirty="0">
                <a:solidFill>
                  <a:srgbClr val="5E49F7"/>
                </a:solidFill>
                <a:latin typeface="微软雅黑" panose="020B0503020204020204" pitchFamily="34" charset="-122"/>
                <a:ea typeface="微软雅黑" panose="020B0503020204020204" pitchFamily="34" charset="-122"/>
              </a:rPr>
              <a:t>级线程</a:t>
            </a:r>
          </a:p>
        </p:txBody>
      </p:sp>
      <p:grpSp>
        <p:nvGrpSpPr>
          <p:cNvPr id="344067" name="Group 3">
            <a:extLst>
              <a:ext uri="{FF2B5EF4-FFF2-40B4-BE49-F238E27FC236}">
                <a16:creationId xmlns:a16="http://schemas.microsoft.com/office/drawing/2014/main" id="{E664E2CA-9174-4336-BF7D-431529DA0BF9}"/>
              </a:ext>
            </a:extLst>
          </p:cNvPr>
          <p:cNvGrpSpPr>
            <a:grpSpLocks/>
          </p:cNvGrpSpPr>
          <p:nvPr/>
        </p:nvGrpSpPr>
        <p:grpSpPr bwMode="auto">
          <a:xfrm>
            <a:off x="2011363" y="1244906"/>
            <a:ext cx="8169275" cy="5461000"/>
            <a:chOff x="134" y="80"/>
            <a:chExt cx="5530" cy="3632"/>
          </a:xfrm>
        </p:grpSpPr>
        <p:grpSp>
          <p:nvGrpSpPr>
            <p:cNvPr id="344068" name="Group 4">
              <a:extLst>
                <a:ext uri="{FF2B5EF4-FFF2-40B4-BE49-F238E27FC236}">
                  <a16:creationId xmlns:a16="http://schemas.microsoft.com/office/drawing/2014/main" id="{71177D67-9AF1-46A8-BA06-F606D25D2854}"/>
                </a:ext>
              </a:extLst>
            </p:cNvPr>
            <p:cNvGrpSpPr>
              <a:grpSpLocks/>
            </p:cNvGrpSpPr>
            <p:nvPr/>
          </p:nvGrpSpPr>
          <p:grpSpPr bwMode="auto">
            <a:xfrm>
              <a:off x="134" y="80"/>
              <a:ext cx="5530" cy="3632"/>
              <a:chOff x="134" y="80"/>
              <a:chExt cx="5530" cy="3632"/>
            </a:xfrm>
          </p:grpSpPr>
          <p:grpSp>
            <p:nvGrpSpPr>
              <p:cNvPr id="344078" name="Group 5">
                <a:extLst>
                  <a:ext uri="{FF2B5EF4-FFF2-40B4-BE49-F238E27FC236}">
                    <a16:creationId xmlns:a16="http://schemas.microsoft.com/office/drawing/2014/main" id="{CC8D79B6-A130-4757-B1C5-B75CBD7C4B6A}"/>
                  </a:ext>
                </a:extLst>
              </p:cNvPr>
              <p:cNvGrpSpPr>
                <a:grpSpLocks/>
              </p:cNvGrpSpPr>
              <p:nvPr/>
            </p:nvGrpSpPr>
            <p:grpSpPr bwMode="auto">
              <a:xfrm>
                <a:off x="144" y="80"/>
                <a:ext cx="5520" cy="3632"/>
                <a:chOff x="144" y="80"/>
                <a:chExt cx="5520" cy="3632"/>
              </a:xfrm>
            </p:grpSpPr>
            <p:grpSp>
              <p:nvGrpSpPr>
                <p:cNvPr id="344083" name="Group 6">
                  <a:extLst>
                    <a:ext uri="{FF2B5EF4-FFF2-40B4-BE49-F238E27FC236}">
                      <a16:creationId xmlns:a16="http://schemas.microsoft.com/office/drawing/2014/main" id="{91D71D8E-71D0-48B5-9940-10142F23E971}"/>
                    </a:ext>
                  </a:extLst>
                </p:cNvPr>
                <p:cNvGrpSpPr>
                  <a:grpSpLocks/>
                </p:cNvGrpSpPr>
                <p:nvPr/>
              </p:nvGrpSpPr>
              <p:grpSpPr bwMode="auto">
                <a:xfrm>
                  <a:off x="144" y="80"/>
                  <a:ext cx="5520" cy="3632"/>
                  <a:chOff x="144" y="80"/>
                  <a:chExt cx="5520" cy="3632"/>
                </a:xfrm>
              </p:grpSpPr>
              <p:grpSp>
                <p:nvGrpSpPr>
                  <p:cNvPr id="344086" name="Group 7">
                    <a:extLst>
                      <a:ext uri="{FF2B5EF4-FFF2-40B4-BE49-F238E27FC236}">
                        <a16:creationId xmlns:a16="http://schemas.microsoft.com/office/drawing/2014/main" id="{59BACA44-F933-43E9-AACB-013BD79E3DB9}"/>
                      </a:ext>
                    </a:extLst>
                  </p:cNvPr>
                  <p:cNvGrpSpPr>
                    <a:grpSpLocks/>
                  </p:cNvGrpSpPr>
                  <p:nvPr/>
                </p:nvGrpSpPr>
                <p:grpSpPr bwMode="auto">
                  <a:xfrm>
                    <a:off x="144" y="96"/>
                    <a:ext cx="5520" cy="3616"/>
                    <a:chOff x="144" y="128"/>
                    <a:chExt cx="5520" cy="3616"/>
                  </a:xfrm>
                </p:grpSpPr>
                <p:graphicFrame>
                  <p:nvGraphicFramePr>
                    <p:cNvPr id="344093" name="Object 2">
                      <a:extLst>
                        <a:ext uri="{FF2B5EF4-FFF2-40B4-BE49-F238E27FC236}">
                          <a16:creationId xmlns:a16="http://schemas.microsoft.com/office/drawing/2014/main" id="{36A8A01E-DE39-46DF-AD33-3A56A62C96FF}"/>
                        </a:ext>
                      </a:extLst>
                    </p:cNvPr>
                    <p:cNvGraphicFramePr>
                      <a:graphicFrameLocks noChangeAspect="1"/>
                    </p:cNvGraphicFramePr>
                    <p:nvPr/>
                  </p:nvGraphicFramePr>
                  <p:xfrm>
                    <a:off x="144" y="128"/>
                    <a:ext cx="5520" cy="3616"/>
                  </p:xfrm>
                  <a:graphic>
                    <a:graphicData uri="http://schemas.openxmlformats.org/presentationml/2006/ole">
                      <mc:AlternateContent xmlns:mc="http://schemas.openxmlformats.org/markup-compatibility/2006">
                        <mc:Choice xmlns:v="urn:schemas-microsoft-com:vml" Requires="v">
                          <p:oleObj spid="_x0000_s63631" name="Artwork" r:id="rId4" imgW="8685714" imgH="5934903" progId="Adobe.Illustrator.7">
                            <p:embed/>
                          </p:oleObj>
                        </mc:Choice>
                        <mc:Fallback>
                          <p:oleObj name="Artwork" r:id="rId4" imgW="8685714" imgH="5934903" progId="Adobe.Illustrator.7">
                            <p:embed/>
                            <p:pic>
                              <p:nvPicPr>
                                <p:cNvPr id="344093" name="Object 2">
                                  <a:extLst>
                                    <a:ext uri="{FF2B5EF4-FFF2-40B4-BE49-F238E27FC236}">
                                      <a16:creationId xmlns:a16="http://schemas.microsoft.com/office/drawing/2014/main" id="{36A8A01E-DE39-46DF-AD33-3A56A62C96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128"/>
                                  <a:ext cx="5520" cy="3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94" name="Rectangle 9">
                      <a:extLst>
                        <a:ext uri="{FF2B5EF4-FFF2-40B4-BE49-F238E27FC236}">
                          <a16:creationId xmlns:a16="http://schemas.microsoft.com/office/drawing/2014/main" id="{B47B5000-5D94-4045-AFC3-B72CF8091071}"/>
                        </a:ext>
                      </a:extLst>
                    </p:cNvPr>
                    <p:cNvSpPr>
                      <a:spLocks noChangeArrowheads="1"/>
                    </p:cNvSpPr>
                    <p:nvPr/>
                  </p:nvSpPr>
                  <p:spPr bwMode="auto">
                    <a:xfrm>
                      <a:off x="192" y="144"/>
                      <a:ext cx="5088" cy="9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endParaRPr lang="zh-CN" altLang="en-US" sz="1800">
                        <a:solidFill>
                          <a:prstClr val="black"/>
                        </a:solidFill>
                      </a:endParaRPr>
                    </a:p>
                  </p:txBody>
                </p:sp>
              </p:grpSp>
              <p:sp>
                <p:nvSpPr>
                  <p:cNvPr id="344087" name="Text Box 10">
                    <a:extLst>
                      <a:ext uri="{FF2B5EF4-FFF2-40B4-BE49-F238E27FC236}">
                        <a16:creationId xmlns:a16="http://schemas.microsoft.com/office/drawing/2014/main" id="{1CC075AF-92AD-4627-A260-56255B138B82}"/>
                      </a:ext>
                    </a:extLst>
                  </p:cNvPr>
                  <p:cNvSpPr txBox="1">
                    <a:spLocks noChangeArrowheads="1"/>
                  </p:cNvSpPr>
                  <p:nvPr/>
                </p:nvSpPr>
                <p:spPr bwMode="auto">
                  <a:xfrm>
                    <a:off x="526" y="80"/>
                    <a:ext cx="45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1400" b="1">
                        <a:solidFill>
                          <a:srgbClr val="000000"/>
                        </a:solidFill>
                        <a:latin typeface="Times New Roman" panose="02020603050405020304" pitchFamily="18" charset="0"/>
                      </a:rPr>
                      <a:t>进程 1</a:t>
                    </a:r>
                    <a:endParaRPr kumimoji="1" lang="zh-CN" altLang="en-US" sz="600" b="1">
                      <a:solidFill>
                        <a:srgbClr val="000000"/>
                      </a:solidFill>
                      <a:latin typeface="Times New Roman" panose="02020603050405020304" pitchFamily="18" charset="0"/>
                    </a:endParaRPr>
                  </a:p>
                </p:txBody>
              </p:sp>
              <p:sp>
                <p:nvSpPr>
                  <p:cNvPr id="344088" name="Text Box 11">
                    <a:extLst>
                      <a:ext uri="{FF2B5EF4-FFF2-40B4-BE49-F238E27FC236}">
                        <a16:creationId xmlns:a16="http://schemas.microsoft.com/office/drawing/2014/main" id="{F6D7AC93-BD16-45C0-B702-152909AB16F2}"/>
                      </a:ext>
                    </a:extLst>
                  </p:cNvPr>
                  <p:cNvSpPr txBox="1">
                    <a:spLocks noChangeArrowheads="1"/>
                  </p:cNvSpPr>
                  <p:nvPr/>
                </p:nvSpPr>
                <p:spPr bwMode="auto">
                  <a:xfrm>
                    <a:off x="1203" y="80"/>
                    <a:ext cx="45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1400" b="1">
                        <a:solidFill>
                          <a:srgbClr val="000000"/>
                        </a:solidFill>
                        <a:latin typeface="Times New Roman" panose="02020603050405020304" pitchFamily="18" charset="0"/>
                      </a:rPr>
                      <a:t>进程 2</a:t>
                    </a:r>
                    <a:endParaRPr kumimoji="1" lang="zh-CN" altLang="en-US" sz="600" b="1">
                      <a:solidFill>
                        <a:srgbClr val="000000"/>
                      </a:solidFill>
                      <a:latin typeface="Times New Roman" panose="02020603050405020304" pitchFamily="18" charset="0"/>
                    </a:endParaRPr>
                  </a:p>
                </p:txBody>
              </p:sp>
              <p:sp>
                <p:nvSpPr>
                  <p:cNvPr id="344089" name="Text Box 12">
                    <a:extLst>
                      <a:ext uri="{FF2B5EF4-FFF2-40B4-BE49-F238E27FC236}">
                        <a16:creationId xmlns:a16="http://schemas.microsoft.com/office/drawing/2014/main" id="{486551C4-D7FE-449B-80D1-B5A29DD18AC5}"/>
                      </a:ext>
                    </a:extLst>
                  </p:cNvPr>
                  <p:cNvSpPr txBox="1">
                    <a:spLocks noChangeArrowheads="1"/>
                  </p:cNvSpPr>
                  <p:nvPr/>
                </p:nvSpPr>
                <p:spPr bwMode="auto">
                  <a:xfrm>
                    <a:off x="2356" y="80"/>
                    <a:ext cx="45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1400" b="1" dirty="0">
                        <a:solidFill>
                          <a:srgbClr val="000000"/>
                        </a:solidFill>
                        <a:latin typeface="Times New Roman" panose="02020603050405020304" pitchFamily="18" charset="0"/>
                      </a:rPr>
                      <a:t>进程 3</a:t>
                    </a:r>
                    <a:endParaRPr kumimoji="1" lang="zh-CN" altLang="en-US" sz="600" b="1" dirty="0">
                      <a:solidFill>
                        <a:srgbClr val="000000"/>
                      </a:solidFill>
                      <a:latin typeface="Times New Roman" panose="02020603050405020304" pitchFamily="18" charset="0"/>
                    </a:endParaRPr>
                  </a:p>
                </p:txBody>
              </p:sp>
              <p:sp>
                <p:nvSpPr>
                  <p:cNvPr id="344090" name="Text Box 13">
                    <a:extLst>
                      <a:ext uri="{FF2B5EF4-FFF2-40B4-BE49-F238E27FC236}">
                        <a16:creationId xmlns:a16="http://schemas.microsoft.com/office/drawing/2014/main" id="{1275A679-CF69-4E0D-ADA9-86B7BF9C2AC6}"/>
                      </a:ext>
                    </a:extLst>
                  </p:cNvPr>
                  <p:cNvSpPr txBox="1">
                    <a:spLocks noChangeArrowheads="1"/>
                  </p:cNvSpPr>
                  <p:nvPr/>
                </p:nvSpPr>
                <p:spPr bwMode="auto">
                  <a:xfrm>
                    <a:off x="3457" y="80"/>
                    <a:ext cx="45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1400" b="1">
                        <a:solidFill>
                          <a:srgbClr val="000000"/>
                        </a:solidFill>
                        <a:latin typeface="Times New Roman" panose="02020603050405020304" pitchFamily="18" charset="0"/>
                      </a:rPr>
                      <a:t>进程 4</a:t>
                    </a:r>
                    <a:endParaRPr kumimoji="1" lang="zh-CN" altLang="en-US" sz="600" b="1">
                      <a:solidFill>
                        <a:srgbClr val="000000"/>
                      </a:solidFill>
                      <a:latin typeface="Times New Roman" panose="02020603050405020304" pitchFamily="18" charset="0"/>
                    </a:endParaRPr>
                  </a:p>
                </p:txBody>
              </p:sp>
              <p:sp>
                <p:nvSpPr>
                  <p:cNvPr id="344091" name="Text Box 14">
                    <a:extLst>
                      <a:ext uri="{FF2B5EF4-FFF2-40B4-BE49-F238E27FC236}">
                        <a16:creationId xmlns:a16="http://schemas.microsoft.com/office/drawing/2014/main" id="{618BE50A-1D17-42AD-A7B7-6B9160D1BCBF}"/>
                      </a:ext>
                    </a:extLst>
                  </p:cNvPr>
                  <p:cNvSpPr txBox="1">
                    <a:spLocks noChangeArrowheads="1"/>
                  </p:cNvSpPr>
                  <p:nvPr/>
                </p:nvSpPr>
                <p:spPr bwMode="auto">
                  <a:xfrm>
                    <a:off x="4612" y="80"/>
                    <a:ext cx="45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1400" b="1">
                        <a:solidFill>
                          <a:srgbClr val="000000"/>
                        </a:solidFill>
                        <a:latin typeface="Times New Roman" panose="02020603050405020304" pitchFamily="18" charset="0"/>
                      </a:rPr>
                      <a:t>进程 5</a:t>
                    </a:r>
                    <a:endParaRPr kumimoji="1" lang="zh-CN" altLang="en-US" sz="600" b="1">
                      <a:solidFill>
                        <a:srgbClr val="000000"/>
                      </a:solidFill>
                      <a:latin typeface="Times New Roman" panose="02020603050405020304" pitchFamily="18" charset="0"/>
                    </a:endParaRPr>
                  </a:p>
                </p:txBody>
              </p:sp>
              <p:sp>
                <p:nvSpPr>
                  <p:cNvPr id="344092" name="Freeform 15">
                    <a:extLst>
                      <a:ext uri="{FF2B5EF4-FFF2-40B4-BE49-F238E27FC236}">
                        <a16:creationId xmlns:a16="http://schemas.microsoft.com/office/drawing/2014/main" id="{9E67A47B-C7F7-40C3-B652-A2B41EBA036B}"/>
                      </a:ext>
                    </a:extLst>
                  </p:cNvPr>
                  <p:cNvSpPr>
                    <a:spLocks/>
                  </p:cNvSpPr>
                  <p:nvPr/>
                </p:nvSpPr>
                <p:spPr bwMode="auto">
                  <a:xfrm>
                    <a:off x="4712" y="832"/>
                    <a:ext cx="524" cy="240"/>
                  </a:xfrm>
                  <a:custGeom>
                    <a:avLst/>
                    <a:gdLst>
                      <a:gd name="T0" fmla="*/ 0 w 524"/>
                      <a:gd name="T1" fmla="*/ 52 h 240"/>
                      <a:gd name="T2" fmla="*/ 92 w 524"/>
                      <a:gd name="T3" fmla="*/ 20 h 240"/>
                      <a:gd name="T4" fmla="*/ 116 w 524"/>
                      <a:gd name="T5" fmla="*/ 12 h 240"/>
                      <a:gd name="T6" fmla="*/ 128 w 524"/>
                      <a:gd name="T7" fmla="*/ 8 h 240"/>
                      <a:gd name="T8" fmla="*/ 304 w 524"/>
                      <a:gd name="T9" fmla="*/ 0 h 240"/>
                      <a:gd name="T10" fmla="*/ 344 w 524"/>
                      <a:gd name="T11" fmla="*/ 12 h 240"/>
                      <a:gd name="T12" fmla="*/ 440 w 524"/>
                      <a:gd name="T13" fmla="*/ 8 h 240"/>
                      <a:gd name="T14" fmla="*/ 496 w 524"/>
                      <a:gd name="T15" fmla="*/ 20 h 240"/>
                      <a:gd name="T16" fmla="*/ 524 w 524"/>
                      <a:gd name="T17" fmla="*/ 80 h 240"/>
                      <a:gd name="T18" fmla="*/ 496 w 524"/>
                      <a:gd name="T19" fmla="*/ 208 h 240"/>
                      <a:gd name="T20" fmla="*/ 460 w 524"/>
                      <a:gd name="T21" fmla="*/ 228 h 240"/>
                      <a:gd name="T22" fmla="*/ 436 w 524"/>
                      <a:gd name="T23" fmla="*/ 236 h 240"/>
                      <a:gd name="T24" fmla="*/ 424 w 524"/>
                      <a:gd name="T25" fmla="*/ 232 h 240"/>
                      <a:gd name="T26" fmla="*/ 400 w 524"/>
                      <a:gd name="T27" fmla="*/ 240 h 240"/>
                      <a:gd name="T28" fmla="*/ 336 w 524"/>
                      <a:gd name="T29" fmla="*/ 240 h 240"/>
                      <a:gd name="T30" fmla="*/ 252 w 524"/>
                      <a:gd name="T31" fmla="*/ 236 h 240"/>
                      <a:gd name="T32" fmla="*/ 136 w 524"/>
                      <a:gd name="T33" fmla="*/ 224 h 240"/>
                      <a:gd name="T34" fmla="*/ 96 w 524"/>
                      <a:gd name="T35" fmla="*/ 184 h 240"/>
                      <a:gd name="T36" fmla="*/ 88 w 524"/>
                      <a:gd name="T37" fmla="*/ 172 h 240"/>
                      <a:gd name="T38" fmla="*/ 76 w 524"/>
                      <a:gd name="T39" fmla="*/ 168 h 240"/>
                      <a:gd name="T40" fmla="*/ 40 w 524"/>
                      <a:gd name="T41" fmla="*/ 124 h 240"/>
                      <a:gd name="T42" fmla="*/ 0 w 524"/>
                      <a:gd name="T43" fmla="*/ 52 h 2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24"/>
                      <a:gd name="T67" fmla="*/ 0 h 240"/>
                      <a:gd name="T68" fmla="*/ 524 w 524"/>
                      <a:gd name="T69" fmla="*/ 240 h 2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24" h="240">
                        <a:moveTo>
                          <a:pt x="0" y="52"/>
                        </a:moveTo>
                        <a:cubicBezTo>
                          <a:pt x="31" y="42"/>
                          <a:pt x="60" y="29"/>
                          <a:pt x="92" y="20"/>
                        </a:cubicBezTo>
                        <a:cubicBezTo>
                          <a:pt x="100" y="18"/>
                          <a:pt x="108" y="15"/>
                          <a:pt x="116" y="12"/>
                        </a:cubicBezTo>
                        <a:cubicBezTo>
                          <a:pt x="120" y="11"/>
                          <a:pt x="128" y="8"/>
                          <a:pt x="128" y="8"/>
                        </a:cubicBezTo>
                        <a:cubicBezTo>
                          <a:pt x="189" y="13"/>
                          <a:pt x="243" y="4"/>
                          <a:pt x="304" y="0"/>
                        </a:cubicBezTo>
                        <a:cubicBezTo>
                          <a:pt x="318" y="3"/>
                          <a:pt x="344" y="12"/>
                          <a:pt x="344" y="12"/>
                        </a:cubicBezTo>
                        <a:cubicBezTo>
                          <a:pt x="378" y="8"/>
                          <a:pt x="406" y="3"/>
                          <a:pt x="440" y="8"/>
                        </a:cubicBezTo>
                        <a:cubicBezTo>
                          <a:pt x="474" y="19"/>
                          <a:pt x="456" y="15"/>
                          <a:pt x="496" y="20"/>
                        </a:cubicBezTo>
                        <a:cubicBezTo>
                          <a:pt x="518" y="27"/>
                          <a:pt x="520" y="59"/>
                          <a:pt x="524" y="80"/>
                        </a:cubicBezTo>
                        <a:cubicBezTo>
                          <a:pt x="521" y="128"/>
                          <a:pt x="511" y="164"/>
                          <a:pt x="496" y="208"/>
                        </a:cubicBezTo>
                        <a:cubicBezTo>
                          <a:pt x="494" y="213"/>
                          <a:pt x="465" y="226"/>
                          <a:pt x="460" y="228"/>
                        </a:cubicBezTo>
                        <a:cubicBezTo>
                          <a:pt x="452" y="231"/>
                          <a:pt x="436" y="236"/>
                          <a:pt x="436" y="236"/>
                        </a:cubicBezTo>
                        <a:cubicBezTo>
                          <a:pt x="432" y="235"/>
                          <a:pt x="428" y="232"/>
                          <a:pt x="424" y="232"/>
                        </a:cubicBezTo>
                        <a:cubicBezTo>
                          <a:pt x="416" y="233"/>
                          <a:pt x="400" y="240"/>
                          <a:pt x="400" y="240"/>
                        </a:cubicBezTo>
                        <a:cubicBezTo>
                          <a:pt x="373" y="236"/>
                          <a:pt x="362" y="231"/>
                          <a:pt x="336" y="240"/>
                        </a:cubicBezTo>
                        <a:cubicBezTo>
                          <a:pt x="308" y="234"/>
                          <a:pt x="281" y="239"/>
                          <a:pt x="252" y="236"/>
                        </a:cubicBezTo>
                        <a:cubicBezTo>
                          <a:pt x="215" y="224"/>
                          <a:pt x="175" y="232"/>
                          <a:pt x="136" y="224"/>
                        </a:cubicBezTo>
                        <a:cubicBezTo>
                          <a:pt x="119" y="213"/>
                          <a:pt x="113" y="195"/>
                          <a:pt x="96" y="184"/>
                        </a:cubicBezTo>
                        <a:cubicBezTo>
                          <a:pt x="93" y="180"/>
                          <a:pt x="92" y="175"/>
                          <a:pt x="88" y="172"/>
                        </a:cubicBezTo>
                        <a:cubicBezTo>
                          <a:pt x="85" y="169"/>
                          <a:pt x="79" y="171"/>
                          <a:pt x="76" y="168"/>
                        </a:cubicBezTo>
                        <a:cubicBezTo>
                          <a:pt x="59" y="151"/>
                          <a:pt x="59" y="136"/>
                          <a:pt x="40" y="124"/>
                        </a:cubicBezTo>
                        <a:cubicBezTo>
                          <a:pt x="31" y="97"/>
                          <a:pt x="9" y="80"/>
                          <a:pt x="0" y="52"/>
                        </a:cubicBezTo>
                        <a:close/>
                      </a:path>
                    </a:pathLst>
                  </a:custGeom>
                  <a:solidFill>
                    <a:srgbClr val="E0E0E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grpSp>
            <p:sp>
              <p:nvSpPr>
                <p:cNvPr id="344084" name="Text Box 16">
                  <a:extLst>
                    <a:ext uri="{FF2B5EF4-FFF2-40B4-BE49-F238E27FC236}">
                      <a16:creationId xmlns:a16="http://schemas.microsoft.com/office/drawing/2014/main" id="{F0DC61D6-E4A7-4FE4-BFE3-6F5941F31982}"/>
                    </a:ext>
                  </a:extLst>
                </p:cNvPr>
                <p:cNvSpPr txBox="1">
                  <a:spLocks noChangeArrowheads="1"/>
                </p:cNvSpPr>
                <p:nvPr/>
              </p:nvSpPr>
              <p:spPr bwMode="auto">
                <a:xfrm>
                  <a:off x="4780" y="847"/>
                  <a:ext cx="67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1600" b="1">
                      <a:solidFill>
                        <a:srgbClr val="000000"/>
                      </a:solidFill>
                      <a:latin typeface="Times New Roman" panose="02020603050405020304" pitchFamily="18" charset="0"/>
                    </a:rPr>
                    <a:t>运行系统</a:t>
                  </a:r>
                  <a:endParaRPr kumimoji="1" lang="zh-CN" altLang="en-US" sz="700" b="1">
                    <a:solidFill>
                      <a:srgbClr val="000000"/>
                    </a:solidFill>
                    <a:latin typeface="Times New Roman" panose="02020603050405020304" pitchFamily="18" charset="0"/>
                  </a:endParaRPr>
                </a:p>
              </p:txBody>
            </p:sp>
            <p:sp>
              <p:nvSpPr>
                <p:cNvPr id="344085" name="Rectangle 17">
                  <a:extLst>
                    <a:ext uri="{FF2B5EF4-FFF2-40B4-BE49-F238E27FC236}">
                      <a16:creationId xmlns:a16="http://schemas.microsoft.com/office/drawing/2014/main" id="{7F11578C-D459-4512-8FEC-E60D6BECA31A}"/>
                    </a:ext>
                  </a:extLst>
                </p:cNvPr>
                <p:cNvSpPr>
                  <a:spLocks noChangeArrowheads="1"/>
                </p:cNvSpPr>
                <p:nvPr/>
              </p:nvSpPr>
              <p:spPr bwMode="auto">
                <a:xfrm>
                  <a:off x="144" y="768"/>
                  <a:ext cx="336"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endParaRPr lang="zh-CN" altLang="en-US" sz="1800">
                    <a:solidFill>
                      <a:prstClr val="black"/>
                    </a:solidFill>
                  </a:endParaRPr>
                </a:p>
              </p:txBody>
            </p:sp>
          </p:grpSp>
          <p:sp>
            <p:nvSpPr>
              <p:cNvPr id="344079" name="Text Box 18">
                <a:extLst>
                  <a:ext uri="{FF2B5EF4-FFF2-40B4-BE49-F238E27FC236}">
                    <a16:creationId xmlns:a16="http://schemas.microsoft.com/office/drawing/2014/main" id="{458F05C3-74E8-42C7-AE90-BAD6C7C7742B}"/>
                  </a:ext>
                </a:extLst>
              </p:cNvPr>
              <p:cNvSpPr txBox="1">
                <a:spLocks noChangeArrowheads="1"/>
              </p:cNvSpPr>
              <p:nvPr/>
            </p:nvSpPr>
            <p:spPr bwMode="auto">
              <a:xfrm>
                <a:off x="134" y="844"/>
                <a:ext cx="40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1600" b="1">
                    <a:solidFill>
                      <a:srgbClr val="000000"/>
                    </a:solidFill>
                    <a:latin typeface="Times New Roman" panose="02020603050405020304" pitchFamily="18" charset="0"/>
                  </a:rPr>
                  <a:t>用户</a:t>
                </a:r>
                <a:endParaRPr kumimoji="1" lang="zh-CN" altLang="en-US" sz="1200" b="1">
                  <a:solidFill>
                    <a:srgbClr val="000000"/>
                  </a:solidFill>
                  <a:latin typeface="Times New Roman" panose="02020603050405020304" pitchFamily="18" charset="0"/>
                </a:endParaRPr>
              </a:p>
            </p:txBody>
          </p:sp>
          <p:sp>
            <p:nvSpPr>
              <p:cNvPr id="344080" name="Rectangle 19">
                <a:extLst>
                  <a:ext uri="{FF2B5EF4-FFF2-40B4-BE49-F238E27FC236}">
                    <a16:creationId xmlns:a16="http://schemas.microsoft.com/office/drawing/2014/main" id="{9DBF2612-753C-4DFC-AA32-54250564AABB}"/>
                  </a:ext>
                </a:extLst>
              </p:cNvPr>
              <p:cNvSpPr>
                <a:spLocks noChangeArrowheads="1"/>
              </p:cNvSpPr>
              <p:nvPr/>
            </p:nvSpPr>
            <p:spPr bwMode="auto">
              <a:xfrm>
                <a:off x="144" y="1824"/>
                <a:ext cx="528" cy="33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endParaRPr lang="zh-CN" altLang="en-US" sz="1800">
                  <a:solidFill>
                    <a:prstClr val="black"/>
                  </a:solidFill>
                </a:endParaRPr>
              </a:p>
            </p:txBody>
          </p:sp>
          <p:sp>
            <p:nvSpPr>
              <p:cNvPr id="344081" name="Text Box 20">
                <a:extLst>
                  <a:ext uri="{FF2B5EF4-FFF2-40B4-BE49-F238E27FC236}">
                    <a16:creationId xmlns:a16="http://schemas.microsoft.com/office/drawing/2014/main" id="{C8D6F6D5-F0CB-4F1A-86BE-0054B5B9688C}"/>
                  </a:ext>
                </a:extLst>
              </p:cNvPr>
              <p:cNvSpPr txBox="1">
                <a:spLocks noChangeArrowheads="1"/>
              </p:cNvSpPr>
              <p:nvPr/>
            </p:nvSpPr>
            <p:spPr bwMode="auto">
              <a:xfrm>
                <a:off x="191" y="1777"/>
                <a:ext cx="43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1600" b="1">
                    <a:solidFill>
                      <a:srgbClr val="000000"/>
                    </a:solidFill>
                    <a:latin typeface="Times New Roman" panose="02020603050405020304" pitchFamily="18" charset="0"/>
                  </a:rPr>
                  <a:t>内核</a:t>
                </a:r>
                <a:endParaRPr kumimoji="1" lang="zh-CN" altLang="en-US" sz="1400" b="1">
                  <a:solidFill>
                    <a:srgbClr val="000000"/>
                  </a:solidFill>
                  <a:latin typeface="Times New Roman" panose="02020603050405020304" pitchFamily="18" charset="0"/>
                </a:endParaRPr>
              </a:p>
            </p:txBody>
          </p:sp>
          <p:sp>
            <p:nvSpPr>
              <p:cNvPr id="344082" name="Rectangle 21">
                <a:extLst>
                  <a:ext uri="{FF2B5EF4-FFF2-40B4-BE49-F238E27FC236}">
                    <a16:creationId xmlns:a16="http://schemas.microsoft.com/office/drawing/2014/main" id="{435DAD55-BC44-4E79-8E9D-317A7B9E2CA9}"/>
                  </a:ext>
                </a:extLst>
              </p:cNvPr>
              <p:cNvSpPr>
                <a:spLocks noChangeArrowheads="1"/>
              </p:cNvSpPr>
              <p:nvPr/>
            </p:nvSpPr>
            <p:spPr bwMode="auto">
              <a:xfrm>
                <a:off x="144" y="2688"/>
                <a:ext cx="768"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endParaRPr lang="zh-CN" altLang="en-US" sz="1800">
                  <a:solidFill>
                    <a:prstClr val="black"/>
                  </a:solidFill>
                </a:endParaRPr>
              </a:p>
            </p:txBody>
          </p:sp>
        </p:grpSp>
        <p:sp>
          <p:nvSpPr>
            <p:cNvPr id="344069" name="Text Box 22">
              <a:extLst>
                <a:ext uri="{FF2B5EF4-FFF2-40B4-BE49-F238E27FC236}">
                  <a16:creationId xmlns:a16="http://schemas.microsoft.com/office/drawing/2014/main" id="{5F0E7288-D04A-4BEC-9A66-EC26AE56D56F}"/>
                </a:ext>
              </a:extLst>
            </p:cNvPr>
            <p:cNvSpPr txBox="1">
              <a:spLocks noChangeArrowheads="1"/>
            </p:cNvSpPr>
            <p:nvPr/>
          </p:nvSpPr>
          <p:spPr bwMode="auto">
            <a:xfrm>
              <a:off x="182" y="2671"/>
              <a:ext cx="40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1600" b="1">
                  <a:solidFill>
                    <a:srgbClr val="000000"/>
                  </a:solidFill>
                  <a:latin typeface="Times New Roman" panose="02020603050405020304" pitchFamily="18" charset="0"/>
                </a:rPr>
                <a:t>硬件</a:t>
              </a:r>
              <a:endParaRPr kumimoji="1" lang="zh-CN" altLang="en-US" sz="1800" b="1">
                <a:solidFill>
                  <a:srgbClr val="000000"/>
                </a:solidFill>
                <a:latin typeface="Times New Roman" panose="02020603050405020304" pitchFamily="18" charset="0"/>
              </a:endParaRPr>
            </a:p>
          </p:txBody>
        </p:sp>
        <p:sp>
          <p:nvSpPr>
            <p:cNvPr id="344070" name="Rectangle 23">
              <a:extLst>
                <a:ext uri="{FF2B5EF4-FFF2-40B4-BE49-F238E27FC236}">
                  <a16:creationId xmlns:a16="http://schemas.microsoft.com/office/drawing/2014/main" id="{DBCBB10F-4D2A-40B2-A66F-9A4445DD3E7B}"/>
                </a:ext>
              </a:extLst>
            </p:cNvPr>
            <p:cNvSpPr>
              <a:spLocks noChangeArrowheads="1"/>
            </p:cNvSpPr>
            <p:nvPr/>
          </p:nvSpPr>
          <p:spPr bwMode="auto">
            <a:xfrm>
              <a:off x="240" y="3312"/>
              <a:ext cx="76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endParaRPr lang="zh-CN" altLang="en-US" sz="1800">
                <a:solidFill>
                  <a:prstClr val="black"/>
                </a:solidFill>
              </a:endParaRPr>
            </a:p>
          </p:txBody>
        </p:sp>
        <p:sp>
          <p:nvSpPr>
            <p:cNvPr id="344071" name="Text Box 24">
              <a:extLst>
                <a:ext uri="{FF2B5EF4-FFF2-40B4-BE49-F238E27FC236}">
                  <a16:creationId xmlns:a16="http://schemas.microsoft.com/office/drawing/2014/main" id="{2653ED34-D0E3-4ED5-9C7B-31E2B9DCB6C5}"/>
                </a:ext>
              </a:extLst>
            </p:cNvPr>
            <p:cNvSpPr txBox="1">
              <a:spLocks noChangeArrowheads="1"/>
            </p:cNvSpPr>
            <p:nvPr/>
          </p:nvSpPr>
          <p:spPr bwMode="auto">
            <a:xfrm>
              <a:off x="240" y="3312"/>
              <a:ext cx="727"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1400" b="1">
                  <a:solidFill>
                    <a:srgbClr val="000000"/>
                  </a:solidFill>
                  <a:latin typeface="Times New Roman" panose="02020603050405020304" pitchFamily="18" charset="0"/>
                </a:rPr>
                <a:t>用户级线程</a:t>
              </a:r>
            </a:p>
          </p:txBody>
        </p:sp>
        <p:sp>
          <p:nvSpPr>
            <p:cNvPr id="344072" name="Rectangle 25">
              <a:extLst>
                <a:ext uri="{FF2B5EF4-FFF2-40B4-BE49-F238E27FC236}">
                  <a16:creationId xmlns:a16="http://schemas.microsoft.com/office/drawing/2014/main" id="{1597BC01-9C21-4C51-BB9E-70506C84AFD0}"/>
                </a:ext>
              </a:extLst>
            </p:cNvPr>
            <p:cNvSpPr>
              <a:spLocks noChangeArrowheads="1"/>
            </p:cNvSpPr>
            <p:nvPr/>
          </p:nvSpPr>
          <p:spPr bwMode="auto">
            <a:xfrm>
              <a:off x="1440" y="3264"/>
              <a:ext cx="912"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endParaRPr lang="zh-CN" altLang="en-US" sz="1800">
                <a:solidFill>
                  <a:prstClr val="black"/>
                </a:solidFill>
              </a:endParaRPr>
            </a:p>
          </p:txBody>
        </p:sp>
        <p:sp>
          <p:nvSpPr>
            <p:cNvPr id="344073" name="Text Box 26">
              <a:extLst>
                <a:ext uri="{FF2B5EF4-FFF2-40B4-BE49-F238E27FC236}">
                  <a16:creationId xmlns:a16="http://schemas.microsoft.com/office/drawing/2014/main" id="{AEF0AE14-9A4F-4CD3-BA2B-C8692B6E1B71}"/>
                </a:ext>
              </a:extLst>
            </p:cNvPr>
            <p:cNvSpPr txBox="1">
              <a:spLocks noChangeArrowheads="1"/>
            </p:cNvSpPr>
            <p:nvPr/>
          </p:nvSpPr>
          <p:spPr bwMode="auto">
            <a:xfrm>
              <a:off x="1392" y="3312"/>
              <a:ext cx="854"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1400" b="1" dirty="0">
                  <a:solidFill>
                    <a:srgbClr val="000000"/>
                  </a:solidFill>
                  <a:latin typeface="Times New Roman" panose="02020603050405020304" pitchFamily="18" charset="0"/>
                </a:rPr>
                <a:t>内核支持线程</a:t>
              </a:r>
            </a:p>
          </p:txBody>
        </p:sp>
        <p:sp>
          <p:nvSpPr>
            <p:cNvPr id="344074" name="Rectangle 27">
              <a:extLst>
                <a:ext uri="{FF2B5EF4-FFF2-40B4-BE49-F238E27FC236}">
                  <a16:creationId xmlns:a16="http://schemas.microsoft.com/office/drawing/2014/main" id="{A223452A-F443-4CE7-A512-E89CA202630E}"/>
                </a:ext>
              </a:extLst>
            </p:cNvPr>
            <p:cNvSpPr>
              <a:spLocks noChangeArrowheads="1"/>
            </p:cNvSpPr>
            <p:nvPr/>
          </p:nvSpPr>
          <p:spPr bwMode="auto">
            <a:xfrm>
              <a:off x="2736" y="3312"/>
              <a:ext cx="960"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endParaRPr lang="zh-CN" altLang="en-US" sz="1800">
                <a:solidFill>
                  <a:prstClr val="black"/>
                </a:solidFill>
              </a:endParaRPr>
            </a:p>
          </p:txBody>
        </p:sp>
        <p:sp>
          <p:nvSpPr>
            <p:cNvPr id="344075" name="Text Box 28">
              <a:extLst>
                <a:ext uri="{FF2B5EF4-FFF2-40B4-BE49-F238E27FC236}">
                  <a16:creationId xmlns:a16="http://schemas.microsoft.com/office/drawing/2014/main" id="{22C09C02-106A-47F5-9811-3FF5040972BD}"/>
                </a:ext>
              </a:extLst>
            </p:cNvPr>
            <p:cNvSpPr txBox="1">
              <a:spLocks noChangeArrowheads="1"/>
            </p:cNvSpPr>
            <p:nvPr/>
          </p:nvSpPr>
          <p:spPr bwMode="auto">
            <a:xfrm>
              <a:off x="2652" y="3312"/>
              <a:ext cx="61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1400" b="1" dirty="0">
                  <a:solidFill>
                    <a:srgbClr val="000000"/>
                  </a:solidFill>
                  <a:latin typeface="Times New Roman" panose="02020603050405020304" pitchFamily="18" charset="0"/>
                </a:rPr>
                <a:t>轻型进程</a:t>
              </a:r>
            </a:p>
          </p:txBody>
        </p:sp>
        <p:sp>
          <p:nvSpPr>
            <p:cNvPr id="344076" name="Rectangle 29">
              <a:extLst>
                <a:ext uri="{FF2B5EF4-FFF2-40B4-BE49-F238E27FC236}">
                  <a16:creationId xmlns:a16="http://schemas.microsoft.com/office/drawing/2014/main" id="{60F01AFE-5B1A-464A-8112-4ADBE6176C45}"/>
                </a:ext>
              </a:extLst>
            </p:cNvPr>
            <p:cNvSpPr>
              <a:spLocks noChangeArrowheads="1"/>
            </p:cNvSpPr>
            <p:nvPr/>
          </p:nvSpPr>
          <p:spPr bwMode="auto">
            <a:xfrm>
              <a:off x="4320" y="3312"/>
              <a:ext cx="528"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endParaRPr lang="zh-CN" altLang="en-US" sz="1800">
                <a:solidFill>
                  <a:prstClr val="black"/>
                </a:solidFill>
              </a:endParaRPr>
            </a:p>
          </p:txBody>
        </p:sp>
        <p:sp>
          <p:nvSpPr>
            <p:cNvPr id="344077" name="Text Box 30">
              <a:extLst>
                <a:ext uri="{FF2B5EF4-FFF2-40B4-BE49-F238E27FC236}">
                  <a16:creationId xmlns:a16="http://schemas.microsoft.com/office/drawing/2014/main" id="{F3E28466-4469-4C3A-8540-7920B20DC696}"/>
                </a:ext>
              </a:extLst>
            </p:cNvPr>
            <p:cNvSpPr txBox="1">
              <a:spLocks noChangeArrowheads="1"/>
            </p:cNvSpPr>
            <p:nvPr/>
          </p:nvSpPr>
          <p:spPr bwMode="auto">
            <a:xfrm>
              <a:off x="4272" y="3312"/>
              <a:ext cx="48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None/>
                <a:defRPr/>
              </a:pPr>
              <a:r>
                <a:rPr kumimoji="1" lang="zh-CN" altLang="en-US" sz="1400" b="1" dirty="0">
                  <a:solidFill>
                    <a:srgbClr val="FF0000"/>
                  </a:solidFill>
                  <a:latin typeface="Times New Roman" panose="02020603050405020304" pitchFamily="18" charset="0"/>
                </a:rPr>
                <a:t>处理器</a:t>
              </a:r>
            </a:p>
          </p:txBody>
        </p:sp>
      </p:grpSp>
      <p:grpSp>
        <p:nvGrpSpPr>
          <p:cNvPr id="2" name="组合 1">
            <a:extLst>
              <a:ext uri="{FF2B5EF4-FFF2-40B4-BE49-F238E27FC236}">
                <a16:creationId xmlns:a16="http://schemas.microsoft.com/office/drawing/2014/main" id="{74DD674F-9918-4B61-B764-1A53280E70FA}"/>
              </a:ext>
            </a:extLst>
          </p:cNvPr>
          <p:cNvGrpSpPr/>
          <p:nvPr/>
        </p:nvGrpSpPr>
        <p:grpSpPr>
          <a:xfrm>
            <a:off x="2167953" y="4636454"/>
            <a:ext cx="7921625" cy="1931987"/>
            <a:chOff x="685800" y="3859213"/>
            <a:chExt cx="7921625" cy="1931987"/>
          </a:xfrm>
        </p:grpSpPr>
        <p:sp>
          <p:nvSpPr>
            <p:cNvPr id="31" name="Rectangle 13">
              <a:extLst>
                <a:ext uri="{FF2B5EF4-FFF2-40B4-BE49-F238E27FC236}">
                  <a16:creationId xmlns:a16="http://schemas.microsoft.com/office/drawing/2014/main" id="{D44D534E-2C65-4CC2-B3B5-C17A8BB6F024}"/>
                </a:ext>
              </a:extLst>
            </p:cNvPr>
            <p:cNvSpPr>
              <a:spLocks noChangeArrowheads="1"/>
            </p:cNvSpPr>
            <p:nvPr/>
          </p:nvSpPr>
          <p:spPr bwMode="auto">
            <a:xfrm>
              <a:off x="685800" y="3859213"/>
              <a:ext cx="7921625" cy="865187"/>
            </a:xfrm>
            <a:prstGeom prst="rect">
              <a:avLst/>
            </a:prstGeom>
            <a:solidFill>
              <a:schemeClr val="accent5">
                <a:lumMod val="20000"/>
                <a:lumOff val="80000"/>
              </a:schemeClr>
            </a:solidFill>
            <a:ln>
              <a:noFill/>
            </a:ln>
            <a:effec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dirty="0">
                  <a:solidFill>
                    <a:srgbClr val="FF0000"/>
                  </a:solidFill>
                </a:rPr>
                <a:t>用</a:t>
              </a:r>
              <a:r>
                <a:rPr lang="en-US" altLang="zh-CN" dirty="0">
                  <a:solidFill>
                    <a:srgbClr val="FF0000"/>
                  </a:solidFill>
                </a:rPr>
                <a:t>LWP</a:t>
              </a:r>
              <a:r>
                <a:rPr lang="zh-CN" altLang="en-US" dirty="0">
                  <a:solidFill>
                    <a:srgbClr val="FF0000"/>
                  </a:solidFill>
                </a:rPr>
                <a:t>实现用户级线程和内核级线程的捆绑</a:t>
              </a:r>
            </a:p>
          </p:txBody>
        </p:sp>
        <p:grpSp>
          <p:nvGrpSpPr>
            <p:cNvPr id="32" name="Group 14">
              <a:extLst>
                <a:ext uri="{FF2B5EF4-FFF2-40B4-BE49-F238E27FC236}">
                  <a16:creationId xmlns:a16="http://schemas.microsoft.com/office/drawing/2014/main" id="{BDB2118F-0691-464A-B056-1E9890096EDB}"/>
                </a:ext>
              </a:extLst>
            </p:cNvPr>
            <p:cNvGrpSpPr>
              <a:grpSpLocks/>
            </p:cNvGrpSpPr>
            <p:nvPr/>
          </p:nvGrpSpPr>
          <p:grpSpPr bwMode="auto">
            <a:xfrm>
              <a:off x="1066800" y="4572000"/>
              <a:ext cx="7162800" cy="609600"/>
              <a:chOff x="672" y="3072"/>
              <a:chExt cx="4512" cy="384"/>
            </a:xfrm>
            <a:solidFill>
              <a:schemeClr val="accent5">
                <a:lumMod val="20000"/>
                <a:lumOff val="80000"/>
              </a:schemeClr>
            </a:solidFill>
          </p:grpSpPr>
          <p:sp>
            <p:nvSpPr>
              <p:cNvPr id="33" name="Rectangle 15">
                <a:extLst>
                  <a:ext uri="{FF2B5EF4-FFF2-40B4-BE49-F238E27FC236}">
                    <a16:creationId xmlns:a16="http://schemas.microsoft.com/office/drawing/2014/main" id="{040B87AD-80F6-4A1D-A470-8D7D12B09967}"/>
                  </a:ext>
                </a:extLst>
              </p:cNvPr>
              <p:cNvSpPr>
                <a:spLocks noChangeArrowheads="1"/>
              </p:cNvSpPr>
              <p:nvPr/>
            </p:nvSpPr>
            <p:spPr bwMode="auto">
              <a:xfrm>
                <a:off x="672" y="3072"/>
                <a:ext cx="451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dirty="0">
                    <a:solidFill>
                      <a:prstClr val="black"/>
                    </a:solidFill>
                    <a:latin typeface="Arial" panose="020B0604020202020204"/>
                    <a:ea typeface="黑体" panose="02010609060101010101" pitchFamily="49" charset="-122"/>
                  </a:rPr>
                  <a:t>线程库</a:t>
                </a:r>
                <a:r>
                  <a:rPr lang="en-US" altLang="zh-CN" sz="2400" b="1" dirty="0">
                    <a:solidFill>
                      <a:prstClr val="black"/>
                    </a:solidFill>
                    <a:latin typeface="Arial" panose="020B0604020202020204"/>
                    <a:ea typeface="黑体" panose="02010609060101010101" pitchFamily="49" charset="-122"/>
                  </a:rPr>
                  <a:t>(</a:t>
                </a:r>
                <a:r>
                  <a:rPr lang="zh-CN" altLang="en-US" sz="2400" b="1" dirty="0">
                    <a:solidFill>
                      <a:prstClr val="black"/>
                    </a:solidFill>
                    <a:latin typeface="Arial" panose="020B0604020202020204"/>
                    <a:ea typeface="黑体" panose="02010609060101010101" pitchFamily="49" charset="-122"/>
                  </a:rPr>
                  <a:t>用户级</a:t>
                </a:r>
                <a:r>
                  <a:rPr lang="en-US" altLang="zh-CN" sz="2400" b="1" dirty="0">
                    <a:solidFill>
                      <a:prstClr val="black"/>
                    </a:solidFill>
                    <a:latin typeface="Arial" panose="020B0604020202020204"/>
                    <a:ea typeface="黑体" panose="02010609060101010101" pitchFamily="49" charset="-122"/>
                  </a:rPr>
                  <a:t>)</a:t>
                </a:r>
                <a:r>
                  <a:rPr lang="zh-CN" altLang="en-US" sz="2400" b="1" dirty="0">
                    <a:solidFill>
                      <a:prstClr val="black"/>
                    </a:solidFill>
                    <a:latin typeface="Arial" panose="020B0604020202020204"/>
                    <a:ea typeface="黑体" panose="02010609060101010101" pitchFamily="49" charset="-122"/>
                  </a:rPr>
                  <a:t>可以控制</a:t>
                </a:r>
                <a:r>
                  <a:rPr lang="zh-CN" altLang="en-US" dirty="0">
                    <a:solidFill>
                      <a:prstClr val="black"/>
                    </a:solidFill>
                    <a:latin typeface="Arial" panose="020B0604020202020204"/>
                    <a:ea typeface="黑体" panose="02010609060101010101" pitchFamily="49" charset="-122"/>
                  </a:rPr>
                  <a:t> </a:t>
                </a:r>
                <a:r>
                  <a:rPr lang="en-US" altLang="zh-CN" sz="2400" b="1" dirty="0">
                    <a:solidFill>
                      <a:prstClr val="black"/>
                    </a:solidFill>
                    <a:latin typeface="Arial" panose="020B0604020202020204"/>
                    <a:ea typeface="黑体" panose="02010609060101010101" pitchFamily="49" charset="-122"/>
                  </a:rPr>
                  <a:t>LWP</a:t>
                </a:r>
                <a:r>
                  <a:rPr lang="zh-CN" altLang="en-US" sz="2400" b="1" dirty="0">
                    <a:solidFill>
                      <a:prstClr val="black"/>
                    </a:solidFill>
                    <a:latin typeface="Arial" panose="020B0604020202020204"/>
                    <a:ea typeface="黑体" panose="02010609060101010101" pitchFamily="49" charset="-122"/>
                  </a:rPr>
                  <a:t>、并完成捆绑</a:t>
                </a:r>
              </a:p>
            </p:txBody>
          </p:sp>
          <p:pic>
            <p:nvPicPr>
              <p:cNvPr id="34" name="Picture 16">
                <a:extLst>
                  <a:ext uri="{FF2B5EF4-FFF2-40B4-BE49-F238E27FC236}">
                    <a16:creationId xmlns:a16="http://schemas.microsoft.com/office/drawing/2014/main" id="{4F782A38-360E-43EB-BB97-0F782CB9A2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3216"/>
                <a:ext cx="119" cy="121"/>
              </a:xfrm>
              <a:prstGeom prst="rect">
                <a:avLst/>
              </a:prstGeom>
              <a:grpFill/>
            </p:spPr>
          </p:pic>
        </p:grpSp>
        <p:grpSp>
          <p:nvGrpSpPr>
            <p:cNvPr id="35" name="Group 17">
              <a:extLst>
                <a:ext uri="{FF2B5EF4-FFF2-40B4-BE49-F238E27FC236}">
                  <a16:creationId xmlns:a16="http://schemas.microsoft.com/office/drawing/2014/main" id="{646EBC89-0D30-4F5E-BE97-A23305797666}"/>
                </a:ext>
              </a:extLst>
            </p:cNvPr>
            <p:cNvGrpSpPr>
              <a:grpSpLocks/>
            </p:cNvGrpSpPr>
            <p:nvPr/>
          </p:nvGrpSpPr>
          <p:grpSpPr bwMode="auto">
            <a:xfrm>
              <a:off x="1066800" y="5181600"/>
              <a:ext cx="7162800" cy="609600"/>
              <a:chOff x="672" y="3072"/>
              <a:chExt cx="4512" cy="384"/>
            </a:xfrm>
            <a:solidFill>
              <a:schemeClr val="accent5">
                <a:lumMod val="20000"/>
                <a:lumOff val="80000"/>
              </a:schemeClr>
            </a:solidFill>
          </p:grpSpPr>
          <p:sp>
            <p:nvSpPr>
              <p:cNvPr id="36" name="Rectangle 18">
                <a:extLst>
                  <a:ext uri="{FF2B5EF4-FFF2-40B4-BE49-F238E27FC236}">
                    <a16:creationId xmlns:a16="http://schemas.microsoft.com/office/drawing/2014/main" id="{8A009CF5-7851-4950-9C15-32A7C86878DD}"/>
                  </a:ext>
                </a:extLst>
              </p:cNvPr>
              <p:cNvSpPr>
                <a:spLocks noChangeArrowheads="1"/>
              </p:cNvSpPr>
              <p:nvPr/>
            </p:nvSpPr>
            <p:spPr bwMode="auto">
              <a:xfrm>
                <a:off x="672" y="3072"/>
                <a:ext cx="4512" cy="3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defTabSz="457200">
                  <a:lnSpc>
                    <a:spcPct val="140000"/>
                  </a:lnSpc>
                  <a:defRPr/>
                </a:pPr>
                <a:r>
                  <a:rPr lang="zh-CN" altLang="en-US" sz="2400" b="1" dirty="0">
                    <a:solidFill>
                      <a:prstClr val="black"/>
                    </a:solidFill>
                    <a:latin typeface="Arial" panose="020B0604020202020204"/>
                    <a:ea typeface="黑体" panose="02010609060101010101" pitchFamily="49" charset="-122"/>
                  </a:rPr>
                  <a:t>每个</a:t>
                </a:r>
                <a:r>
                  <a:rPr lang="zh-CN" altLang="en-US" dirty="0">
                    <a:solidFill>
                      <a:prstClr val="black"/>
                    </a:solidFill>
                    <a:latin typeface="Arial" panose="020B0604020202020204"/>
                    <a:ea typeface="黑体" panose="02010609060101010101" pitchFamily="49" charset="-122"/>
                  </a:rPr>
                  <a:t> </a:t>
                </a:r>
                <a:r>
                  <a:rPr lang="en-US" altLang="zh-CN" sz="2400" b="1" dirty="0">
                    <a:solidFill>
                      <a:prstClr val="black"/>
                    </a:solidFill>
                    <a:latin typeface="Arial" panose="020B0604020202020204"/>
                    <a:ea typeface="黑体" panose="02010609060101010101" pitchFamily="49" charset="-122"/>
                  </a:rPr>
                  <a:t>LWP</a:t>
                </a:r>
                <a:r>
                  <a:rPr lang="zh-CN" altLang="en-US" sz="2400" b="1" dirty="0">
                    <a:solidFill>
                      <a:prstClr val="black"/>
                    </a:solidFill>
                    <a:latin typeface="Arial" panose="020B0604020202020204"/>
                    <a:ea typeface="黑体" panose="02010609060101010101" pitchFamily="49" charset="-122"/>
                  </a:rPr>
                  <a:t>一直捆绑在一个内核级线程上</a:t>
                </a:r>
              </a:p>
            </p:txBody>
          </p:sp>
          <p:pic>
            <p:nvPicPr>
              <p:cNvPr id="37" name="Picture 19">
                <a:extLst>
                  <a:ext uri="{FF2B5EF4-FFF2-40B4-BE49-F238E27FC236}">
                    <a16:creationId xmlns:a16="http://schemas.microsoft.com/office/drawing/2014/main" id="{5DBFA567-4199-4956-9D53-0D73421E7C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3216"/>
                <a:ext cx="119" cy="121"/>
              </a:xfrm>
              <a:prstGeom prst="rect">
                <a:avLst/>
              </a:prstGeom>
              <a:grpFill/>
            </p:spPr>
          </p:pic>
        </p:grpSp>
      </p:grpSp>
    </p:spTree>
    <p:extLst>
      <p:ext uri="{BB962C8B-B14F-4D97-AF65-F5344CB8AC3E}">
        <p14:creationId xmlns:p14="http://schemas.microsoft.com/office/powerpoint/2010/main" val="202042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CF837CAF-5747-4E10-B047-2CB9C890030A}"/>
              </a:ext>
            </a:extLst>
          </p:cNvPr>
          <p:cNvSpPr>
            <a:spLocks noGrp="1" noChangeArrowheads="1"/>
          </p:cNvSpPr>
          <p:nvPr>
            <p:ph type="body" idx="1"/>
          </p:nvPr>
        </p:nvSpPr>
        <p:spPr>
          <a:xfrm>
            <a:off x="995680" y="1508394"/>
            <a:ext cx="10647680" cy="4906493"/>
          </a:xfrm>
          <a:noFill/>
          <a:ln>
            <a:solidFill>
              <a:srgbClr val="FF0000"/>
            </a:solidFill>
            <a:miter lim="800000"/>
            <a:headEnd/>
            <a:tailEnd/>
          </a:ln>
        </p:spPr>
        <p:txBody>
          <a:bodyPr/>
          <a:lstStyle/>
          <a:p>
            <a:pPr>
              <a:lnSpc>
                <a:spcPct val="150000"/>
              </a:lnSpc>
              <a:spcBef>
                <a:spcPts val="750"/>
              </a:spcBef>
            </a:pPr>
            <a:r>
              <a:rPr lang="zh-CN" altLang="en-US" dirty="0">
                <a:solidFill>
                  <a:srgbClr val="000000"/>
                </a:solidFill>
                <a:latin typeface="Microsoft YaHei" panose="020B0503020204020204" pitchFamily="34" charset="-122"/>
                <a:ea typeface="Microsoft YaHei" panose="020B0503020204020204" pitchFamily="34" charset="-122"/>
              </a:rPr>
              <a:t>在一个系统中，用户级线程的数量可能很大，为节省系统开销不可能设置太多的</a:t>
            </a:r>
            <a:r>
              <a:rPr lang="en-US" altLang="zh-CN" dirty="0">
                <a:solidFill>
                  <a:srgbClr val="000000"/>
                </a:solidFill>
                <a:latin typeface="Microsoft YaHei" panose="020B0503020204020204" pitchFamily="34" charset="-122"/>
                <a:ea typeface="Microsoft YaHei" panose="020B0503020204020204" pitchFamily="34" charset="-122"/>
              </a:rPr>
              <a:t>LWP，</a:t>
            </a:r>
            <a:r>
              <a:rPr lang="zh-CN" altLang="en-US" dirty="0">
                <a:solidFill>
                  <a:srgbClr val="000000"/>
                </a:solidFill>
                <a:latin typeface="Microsoft YaHei" panose="020B0503020204020204" pitchFamily="34" charset="-122"/>
                <a:ea typeface="Microsoft YaHei" panose="020B0503020204020204" pitchFamily="34" charset="-122"/>
              </a:rPr>
              <a:t>而把这些</a:t>
            </a:r>
            <a:r>
              <a:rPr lang="en-US" altLang="zh-CN" dirty="0">
                <a:solidFill>
                  <a:srgbClr val="000000"/>
                </a:solidFill>
                <a:latin typeface="Microsoft YaHei" panose="020B0503020204020204" pitchFamily="34" charset="-122"/>
                <a:ea typeface="Microsoft YaHei" panose="020B0503020204020204" pitchFamily="34" charset="-122"/>
              </a:rPr>
              <a:t>LWP</a:t>
            </a:r>
            <a:r>
              <a:rPr lang="zh-CN" altLang="en-US" dirty="0">
                <a:solidFill>
                  <a:srgbClr val="000000"/>
                </a:solidFill>
                <a:latin typeface="Microsoft YaHei" panose="020B0503020204020204" pitchFamily="34" charset="-122"/>
                <a:ea typeface="Microsoft YaHei" panose="020B0503020204020204" pitchFamily="34" charset="-122"/>
              </a:rPr>
              <a:t>做成一个缓冲池，用户进程中的任一线程都可连接到</a:t>
            </a:r>
            <a:r>
              <a:rPr lang="en-US" altLang="zh-CN" dirty="0">
                <a:solidFill>
                  <a:srgbClr val="000000"/>
                </a:solidFill>
                <a:latin typeface="Microsoft YaHei" panose="020B0503020204020204" pitchFamily="34" charset="-122"/>
                <a:ea typeface="Microsoft YaHei" panose="020B0503020204020204" pitchFamily="34" charset="-122"/>
              </a:rPr>
              <a:t>LWP</a:t>
            </a:r>
            <a:r>
              <a:rPr lang="zh-CN" altLang="en-US" dirty="0">
                <a:solidFill>
                  <a:srgbClr val="000000"/>
                </a:solidFill>
                <a:latin typeface="Microsoft YaHei" panose="020B0503020204020204" pitchFamily="34" charset="-122"/>
                <a:ea typeface="Microsoft YaHei" panose="020B0503020204020204" pitchFamily="34" charset="-122"/>
              </a:rPr>
              <a:t>池的任一</a:t>
            </a:r>
            <a:r>
              <a:rPr lang="en-US" altLang="zh-CN" dirty="0">
                <a:solidFill>
                  <a:srgbClr val="000000"/>
                </a:solidFill>
                <a:latin typeface="Microsoft YaHei" panose="020B0503020204020204" pitchFamily="34" charset="-122"/>
                <a:ea typeface="Microsoft YaHei" panose="020B0503020204020204" pitchFamily="34" charset="-122"/>
              </a:rPr>
              <a:t>LWP</a:t>
            </a:r>
            <a:r>
              <a:rPr lang="zh-CN" altLang="en-US" dirty="0">
                <a:solidFill>
                  <a:srgbClr val="000000"/>
                </a:solidFill>
                <a:latin typeface="Microsoft YaHei" panose="020B0503020204020204" pitchFamily="34" charset="-122"/>
                <a:ea typeface="Microsoft YaHei" panose="020B0503020204020204" pitchFamily="34" charset="-122"/>
              </a:rPr>
              <a:t>上。</a:t>
            </a:r>
          </a:p>
          <a:p>
            <a:pPr>
              <a:lnSpc>
                <a:spcPct val="150000"/>
              </a:lnSpc>
              <a:spcBef>
                <a:spcPts val="750"/>
              </a:spcBef>
            </a:pPr>
            <a:r>
              <a:rPr lang="zh-CN" altLang="en-US" dirty="0">
                <a:solidFill>
                  <a:srgbClr val="000000"/>
                </a:solidFill>
                <a:latin typeface="Microsoft YaHei" panose="020B0503020204020204" pitchFamily="34" charset="-122"/>
                <a:ea typeface="Microsoft YaHei" panose="020B0503020204020204" pitchFamily="34" charset="-122"/>
              </a:rPr>
              <a:t>多个用户级线程多路复用一个</a:t>
            </a:r>
            <a:r>
              <a:rPr lang="en-US" altLang="zh-CN" dirty="0">
                <a:solidFill>
                  <a:srgbClr val="000000"/>
                </a:solidFill>
                <a:latin typeface="Microsoft YaHei" panose="020B0503020204020204" pitchFamily="34" charset="-122"/>
                <a:ea typeface="Microsoft YaHei" panose="020B0503020204020204" pitchFamily="34" charset="-122"/>
              </a:rPr>
              <a:t>LWP，</a:t>
            </a:r>
            <a:r>
              <a:rPr lang="zh-CN" altLang="en-US" dirty="0">
                <a:solidFill>
                  <a:srgbClr val="000000"/>
                </a:solidFill>
                <a:latin typeface="Microsoft YaHei" panose="020B0503020204020204" pitchFamily="34" charset="-122"/>
                <a:ea typeface="Microsoft YaHei" panose="020B0503020204020204" pitchFamily="34" charset="-122"/>
              </a:rPr>
              <a:t>只有当前连接到</a:t>
            </a:r>
            <a:r>
              <a:rPr lang="en-US" altLang="zh-CN" dirty="0">
                <a:solidFill>
                  <a:srgbClr val="000000"/>
                </a:solidFill>
                <a:latin typeface="Microsoft YaHei" panose="020B0503020204020204" pitchFamily="34" charset="-122"/>
                <a:ea typeface="Microsoft YaHei" panose="020B0503020204020204" pitchFamily="34" charset="-122"/>
              </a:rPr>
              <a:t>LWP</a:t>
            </a:r>
            <a:r>
              <a:rPr lang="zh-CN" altLang="en-US" dirty="0">
                <a:solidFill>
                  <a:srgbClr val="000000"/>
                </a:solidFill>
                <a:latin typeface="Microsoft YaHei" panose="020B0503020204020204" pitchFamily="34" charset="-122"/>
                <a:ea typeface="Microsoft YaHei" panose="020B0503020204020204" pitchFamily="34" charset="-122"/>
              </a:rPr>
              <a:t>上的线程才能与内核通信，其余线程或阻塞，或等待</a:t>
            </a:r>
            <a:r>
              <a:rPr lang="en-US" altLang="zh-CN" dirty="0">
                <a:solidFill>
                  <a:srgbClr val="000000"/>
                </a:solidFill>
                <a:latin typeface="Microsoft YaHei" panose="020B0503020204020204" pitchFamily="34" charset="-122"/>
                <a:ea typeface="Microsoft YaHei" panose="020B0503020204020204" pitchFamily="34" charset="-122"/>
              </a:rPr>
              <a:t>LWP。</a:t>
            </a:r>
          </a:p>
          <a:p>
            <a:pPr>
              <a:lnSpc>
                <a:spcPct val="150000"/>
              </a:lnSpc>
              <a:spcBef>
                <a:spcPts val="750"/>
              </a:spcBef>
            </a:pPr>
            <a:r>
              <a:rPr lang="zh-CN" altLang="en-US" dirty="0">
                <a:solidFill>
                  <a:srgbClr val="000000"/>
                </a:solidFill>
                <a:latin typeface="Microsoft YaHei" panose="020B0503020204020204" pitchFamily="34" charset="-122"/>
                <a:ea typeface="Microsoft YaHei" panose="020B0503020204020204" pitchFamily="34" charset="-122"/>
              </a:rPr>
              <a:t>每个</a:t>
            </a:r>
            <a:r>
              <a:rPr lang="en-US" altLang="zh-CN" dirty="0">
                <a:solidFill>
                  <a:srgbClr val="000000"/>
                </a:solidFill>
                <a:latin typeface="Microsoft YaHei" panose="020B0503020204020204" pitchFamily="34" charset="-122"/>
                <a:ea typeface="Microsoft YaHei" panose="020B0503020204020204" pitchFamily="34" charset="-122"/>
              </a:rPr>
              <a:t>LWP</a:t>
            </a:r>
            <a:r>
              <a:rPr lang="zh-CN" altLang="en-US" dirty="0">
                <a:solidFill>
                  <a:srgbClr val="000000"/>
                </a:solidFill>
                <a:latin typeface="Microsoft YaHei" panose="020B0503020204020204" pitchFamily="34" charset="-122"/>
                <a:ea typeface="Microsoft YaHei" panose="020B0503020204020204" pitchFamily="34" charset="-122"/>
              </a:rPr>
              <a:t>都要连接到一个内核支持线程上，由此，</a:t>
            </a:r>
            <a:r>
              <a:rPr lang="en-US" altLang="zh-CN" dirty="0">
                <a:solidFill>
                  <a:srgbClr val="000000"/>
                </a:solidFill>
                <a:latin typeface="Microsoft YaHei" panose="020B0503020204020204" pitchFamily="34" charset="-122"/>
                <a:ea typeface="Microsoft YaHei" panose="020B0503020204020204" pitchFamily="34" charset="-122"/>
              </a:rPr>
              <a:t>LWP</a:t>
            </a:r>
            <a:r>
              <a:rPr lang="zh-CN" altLang="en-US" dirty="0">
                <a:solidFill>
                  <a:srgbClr val="000000"/>
                </a:solidFill>
                <a:latin typeface="Microsoft YaHei" panose="020B0503020204020204" pitchFamily="34" charset="-122"/>
                <a:ea typeface="Microsoft YaHei" panose="020B0503020204020204" pitchFamily="34" charset="-122"/>
              </a:rPr>
              <a:t>把用户级线程与内核支持线程连接起来，用户级线程便可访问内核。</a:t>
            </a:r>
          </a:p>
        </p:txBody>
      </p:sp>
      <p:sp>
        <p:nvSpPr>
          <p:cNvPr id="3" name="Rectangle 2">
            <a:extLst>
              <a:ext uri="{FF2B5EF4-FFF2-40B4-BE49-F238E27FC236}">
                <a16:creationId xmlns:a16="http://schemas.microsoft.com/office/drawing/2014/main" id="{B4863C4E-540D-4CFC-86C5-B912B352212E}"/>
              </a:ext>
            </a:extLst>
          </p:cNvPr>
          <p:cNvSpPr txBox="1">
            <a:spLocks noChangeArrowheads="1"/>
          </p:cNvSpPr>
          <p:nvPr/>
        </p:nvSpPr>
        <p:spPr>
          <a:xfrm>
            <a:off x="2806131" y="443114"/>
            <a:ext cx="7151658" cy="457200"/>
          </a:xfrm>
          <a:prstGeom prst="rect">
            <a:avLst/>
          </a:prstGeom>
          <a:noFill/>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Wingdings" panose="05000000000000000000" pitchFamily="2" charset="2"/>
              <a:buChar char="Ø"/>
              <a:defRPr sz="2800" b="1" kern="1200">
                <a:solidFill>
                  <a:schemeClr val="tx1"/>
                </a:solidFill>
                <a:latin typeface="+mj-ea"/>
                <a:ea typeface="+mj-ea"/>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400" b="1" kern="1200">
                <a:solidFill>
                  <a:schemeClr val="tx1"/>
                </a:solidFill>
                <a:latin typeface="+mj-ea"/>
                <a:ea typeface="+mj-ea"/>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2200" b="1" kern="1200">
                <a:solidFill>
                  <a:schemeClr val="tx1"/>
                </a:solidFill>
                <a:latin typeface="+mj-ea"/>
                <a:ea typeface="+mj-ea"/>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2000" b="1" kern="1200">
                <a:solidFill>
                  <a:schemeClr val="tx1"/>
                </a:solidFill>
                <a:latin typeface="+mj-ea"/>
                <a:ea typeface="+mj-ea"/>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nSpc>
                <a:spcPct val="80000"/>
              </a:lnSpc>
              <a:buClr>
                <a:srgbClr val="4A66AC">
                  <a:lumMod val="75000"/>
                </a:srgbClr>
              </a:buClr>
              <a:buNone/>
              <a:defRPr/>
            </a:pPr>
            <a:r>
              <a:rPr lang="zh-CN" altLang="en-US">
                <a:solidFill>
                  <a:srgbClr val="5E49F7"/>
                </a:solidFill>
                <a:latin typeface="微软雅黑" panose="020B0503020204020204" pitchFamily="34" charset="-122"/>
                <a:ea typeface="微软雅黑" panose="020B0503020204020204" pitchFamily="34" charset="-122"/>
              </a:rPr>
              <a:t>利用轻型进程作为中间系统实现用户级线程</a:t>
            </a:r>
            <a:endParaRPr lang="zh-CN" altLang="en-US" dirty="0">
              <a:solidFill>
                <a:srgbClr val="5E49F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6611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DF5F0A1C-F377-47A7-B1C1-BAF1A087902E}"/>
              </a:ext>
            </a:extLst>
          </p:cNvPr>
          <p:cNvSpPr>
            <a:spLocks noGrp="1" noChangeArrowheads="1"/>
          </p:cNvSpPr>
          <p:nvPr>
            <p:ph type="title"/>
          </p:nvPr>
        </p:nvSpPr>
        <p:spPr/>
        <p:txBody>
          <a:bodyPr/>
          <a:lstStyle/>
          <a:p>
            <a:r>
              <a:rPr lang="zh-CN" altLang="en-US"/>
              <a:t>实现方案的对比</a:t>
            </a:r>
          </a:p>
        </p:txBody>
      </p:sp>
      <p:sp>
        <p:nvSpPr>
          <p:cNvPr id="169005" name="Line 45">
            <a:extLst>
              <a:ext uri="{FF2B5EF4-FFF2-40B4-BE49-F238E27FC236}">
                <a16:creationId xmlns:a16="http://schemas.microsoft.com/office/drawing/2014/main" id="{F87FAA2B-1632-44BD-902D-EDF4B3043884}"/>
              </a:ext>
            </a:extLst>
          </p:cNvPr>
          <p:cNvSpPr>
            <a:spLocks noChangeShapeType="1"/>
          </p:cNvSpPr>
          <p:nvPr/>
        </p:nvSpPr>
        <p:spPr bwMode="auto">
          <a:xfrm>
            <a:off x="2080353" y="1980281"/>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06" name="Line 46">
            <a:extLst>
              <a:ext uri="{FF2B5EF4-FFF2-40B4-BE49-F238E27FC236}">
                <a16:creationId xmlns:a16="http://schemas.microsoft.com/office/drawing/2014/main" id="{4CC8E7F0-4273-462D-9B88-C7D4C89CB597}"/>
              </a:ext>
            </a:extLst>
          </p:cNvPr>
          <p:cNvSpPr>
            <a:spLocks noChangeShapeType="1"/>
          </p:cNvSpPr>
          <p:nvPr/>
        </p:nvSpPr>
        <p:spPr bwMode="auto">
          <a:xfrm>
            <a:off x="3756753" y="1370681"/>
            <a:ext cx="0" cy="510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07" name="Line 47">
            <a:extLst>
              <a:ext uri="{FF2B5EF4-FFF2-40B4-BE49-F238E27FC236}">
                <a16:creationId xmlns:a16="http://schemas.microsoft.com/office/drawing/2014/main" id="{01DEBAC2-BCD4-4FF1-B4F9-6F980AE3E696}"/>
              </a:ext>
            </a:extLst>
          </p:cNvPr>
          <p:cNvSpPr>
            <a:spLocks noChangeShapeType="1"/>
          </p:cNvSpPr>
          <p:nvPr/>
        </p:nvSpPr>
        <p:spPr bwMode="auto">
          <a:xfrm>
            <a:off x="5814153" y="1370681"/>
            <a:ext cx="0" cy="510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08" name="Line 48">
            <a:extLst>
              <a:ext uri="{FF2B5EF4-FFF2-40B4-BE49-F238E27FC236}">
                <a16:creationId xmlns:a16="http://schemas.microsoft.com/office/drawing/2014/main" id="{7188CAB8-9E80-4C02-884D-9B62B2875DDE}"/>
              </a:ext>
            </a:extLst>
          </p:cNvPr>
          <p:cNvSpPr>
            <a:spLocks noChangeShapeType="1"/>
          </p:cNvSpPr>
          <p:nvPr/>
        </p:nvSpPr>
        <p:spPr bwMode="auto">
          <a:xfrm>
            <a:off x="7871553" y="1370681"/>
            <a:ext cx="0" cy="510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10" name="Line 50">
            <a:extLst>
              <a:ext uri="{FF2B5EF4-FFF2-40B4-BE49-F238E27FC236}">
                <a16:creationId xmlns:a16="http://schemas.microsoft.com/office/drawing/2014/main" id="{C32D6320-4A1C-405C-B153-8C9C08DC2311}"/>
              </a:ext>
            </a:extLst>
          </p:cNvPr>
          <p:cNvSpPr>
            <a:spLocks noChangeShapeType="1"/>
          </p:cNvSpPr>
          <p:nvPr/>
        </p:nvSpPr>
        <p:spPr bwMode="auto">
          <a:xfrm>
            <a:off x="2080353" y="5866481"/>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11" name="Line 51">
            <a:extLst>
              <a:ext uri="{FF2B5EF4-FFF2-40B4-BE49-F238E27FC236}">
                <a16:creationId xmlns:a16="http://schemas.microsoft.com/office/drawing/2014/main" id="{02B600F2-840A-422D-9CFC-A746F7F99270}"/>
              </a:ext>
            </a:extLst>
          </p:cNvPr>
          <p:cNvSpPr>
            <a:spLocks noChangeShapeType="1"/>
          </p:cNvSpPr>
          <p:nvPr/>
        </p:nvSpPr>
        <p:spPr bwMode="auto">
          <a:xfrm>
            <a:off x="9852753" y="1370681"/>
            <a:ext cx="0" cy="5105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12" name="Line 52">
            <a:extLst>
              <a:ext uri="{FF2B5EF4-FFF2-40B4-BE49-F238E27FC236}">
                <a16:creationId xmlns:a16="http://schemas.microsoft.com/office/drawing/2014/main" id="{B4BD7FF9-7054-49AE-B5AB-73A6593AD471}"/>
              </a:ext>
            </a:extLst>
          </p:cNvPr>
          <p:cNvSpPr>
            <a:spLocks noChangeShapeType="1"/>
          </p:cNvSpPr>
          <p:nvPr/>
        </p:nvSpPr>
        <p:spPr bwMode="auto">
          <a:xfrm>
            <a:off x="2080353" y="4647281"/>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13" name="Text Box 53">
            <a:extLst>
              <a:ext uri="{FF2B5EF4-FFF2-40B4-BE49-F238E27FC236}">
                <a16:creationId xmlns:a16="http://schemas.microsoft.com/office/drawing/2014/main" id="{2867AEA3-F0F0-45D5-801C-B01216BB3C66}"/>
              </a:ext>
            </a:extLst>
          </p:cNvPr>
          <p:cNvSpPr txBox="1">
            <a:spLocks noChangeArrowheads="1"/>
          </p:cNvSpPr>
          <p:nvPr/>
        </p:nvSpPr>
        <p:spPr bwMode="auto">
          <a:xfrm>
            <a:off x="3909153" y="1446881"/>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rgbClr val="FF0000"/>
                </a:solidFill>
                <a:latin typeface="Arial" panose="020B0604020202020204"/>
                <a:ea typeface="黑体" panose="02010609060101010101" pitchFamily="49" charset="-122"/>
              </a:rPr>
              <a:t>用户级线程</a:t>
            </a:r>
          </a:p>
        </p:txBody>
      </p:sp>
      <p:sp>
        <p:nvSpPr>
          <p:cNvPr id="169014" name="Text Box 54">
            <a:extLst>
              <a:ext uri="{FF2B5EF4-FFF2-40B4-BE49-F238E27FC236}">
                <a16:creationId xmlns:a16="http://schemas.microsoft.com/office/drawing/2014/main" id="{A8E66855-68F1-4BE4-962A-66E05F2D7AF8}"/>
              </a:ext>
            </a:extLst>
          </p:cNvPr>
          <p:cNvSpPr txBox="1">
            <a:spLocks noChangeArrowheads="1"/>
          </p:cNvSpPr>
          <p:nvPr/>
        </p:nvSpPr>
        <p:spPr bwMode="auto">
          <a:xfrm>
            <a:off x="5814153" y="1446882"/>
            <a:ext cx="21547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zh-CN" altLang="en-US" sz="2400" b="1" dirty="0">
                <a:solidFill>
                  <a:srgbClr val="FF0000"/>
                </a:solidFill>
                <a:latin typeface="Arial" panose="020B0604020202020204"/>
                <a:ea typeface="黑体" panose="02010609060101010101" pitchFamily="49" charset="-122"/>
              </a:rPr>
              <a:t>内核支持线程</a:t>
            </a:r>
          </a:p>
        </p:txBody>
      </p:sp>
      <p:sp>
        <p:nvSpPr>
          <p:cNvPr id="169015" name="Text Box 55">
            <a:extLst>
              <a:ext uri="{FF2B5EF4-FFF2-40B4-BE49-F238E27FC236}">
                <a16:creationId xmlns:a16="http://schemas.microsoft.com/office/drawing/2014/main" id="{26B4CC60-131C-4800-A2E0-48DBCBB75D9B}"/>
              </a:ext>
            </a:extLst>
          </p:cNvPr>
          <p:cNvSpPr txBox="1">
            <a:spLocks noChangeArrowheads="1"/>
          </p:cNvSpPr>
          <p:nvPr/>
        </p:nvSpPr>
        <p:spPr bwMode="auto">
          <a:xfrm>
            <a:off x="7871553" y="1475456"/>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dirty="0">
                <a:solidFill>
                  <a:srgbClr val="FF0000"/>
                </a:solidFill>
                <a:latin typeface="Arial" panose="020B0604020202020204"/>
                <a:ea typeface="黑体" panose="02010609060101010101" pitchFamily="49" charset="-122"/>
              </a:rPr>
              <a:t>用户</a:t>
            </a:r>
            <a:r>
              <a:rPr lang="en-US" altLang="zh-CN" sz="2400" b="1" dirty="0">
                <a:solidFill>
                  <a:srgbClr val="FF0000"/>
                </a:solidFill>
                <a:latin typeface="Arial" panose="020B0604020202020204"/>
                <a:ea typeface="黑体" panose="02010609060101010101" pitchFamily="49" charset="-122"/>
              </a:rPr>
              <a:t>+</a:t>
            </a:r>
            <a:r>
              <a:rPr lang="zh-CN" altLang="en-US" sz="2400" b="1" dirty="0">
                <a:solidFill>
                  <a:srgbClr val="FF0000"/>
                </a:solidFill>
                <a:latin typeface="Arial" panose="020B0604020202020204"/>
                <a:ea typeface="黑体" panose="02010609060101010101" pitchFamily="49" charset="-122"/>
              </a:rPr>
              <a:t>内核级</a:t>
            </a:r>
          </a:p>
        </p:txBody>
      </p:sp>
      <p:sp>
        <p:nvSpPr>
          <p:cNvPr id="169016" name="Text Box 56">
            <a:extLst>
              <a:ext uri="{FF2B5EF4-FFF2-40B4-BE49-F238E27FC236}">
                <a16:creationId xmlns:a16="http://schemas.microsoft.com/office/drawing/2014/main" id="{0802B08B-85E1-406B-A21B-B59240CE297B}"/>
              </a:ext>
            </a:extLst>
          </p:cNvPr>
          <p:cNvSpPr txBox="1">
            <a:spLocks noChangeArrowheads="1"/>
          </p:cNvSpPr>
          <p:nvPr/>
        </p:nvSpPr>
        <p:spPr bwMode="auto">
          <a:xfrm>
            <a:off x="2261328" y="4113881"/>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rgbClr val="629DD1"/>
                </a:solidFill>
                <a:latin typeface="Arial" panose="020B0604020202020204"/>
                <a:ea typeface="黑体" panose="02010609060101010101" pitchFamily="49" charset="-122"/>
              </a:rPr>
              <a:t>并发度</a:t>
            </a:r>
          </a:p>
        </p:txBody>
      </p:sp>
      <p:sp>
        <p:nvSpPr>
          <p:cNvPr id="169017" name="Text Box 57">
            <a:extLst>
              <a:ext uri="{FF2B5EF4-FFF2-40B4-BE49-F238E27FC236}">
                <a16:creationId xmlns:a16="http://schemas.microsoft.com/office/drawing/2014/main" id="{7B8127AF-7738-4443-AFD2-EFD11A7B424A}"/>
              </a:ext>
            </a:extLst>
          </p:cNvPr>
          <p:cNvSpPr txBox="1">
            <a:spLocks noChangeArrowheads="1"/>
          </p:cNvSpPr>
          <p:nvPr/>
        </p:nvSpPr>
        <p:spPr bwMode="auto">
          <a:xfrm>
            <a:off x="4518753" y="41138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低</a:t>
            </a:r>
          </a:p>
        </p:txBody>
      </p:sp>
      <p:sp>
        <p:nvSpPr>
          <p:cNvPr id="169019" name="Text Box 59">
            <a:extLst>
              <a:ext uri="{FF2B5EF4-FFF2-40B4-BE49-F238E27FC236}">
                <a16:creationId xmlns:a16="http://schemas.microsoft.com/office/drawing/2014/main" id="{151CD815-9029-4CAB-BE1E-B32A6256985A}"/>
              </a:ext>
            </a:extLst>
          </p:cNvPr>
          <p:cNvSpPr txBox="1">
            <a:spLocks noChangeArrowheads="1"/>
          </p:cNvSpPr>
          <p:nvPr/>
        </p:nvSpPr>
        <p:spPr bwMode="auto">
          <a:xfrm>
            <a:off x="6576153" y="41138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高</a:t>
            </a:r>
          </a:p>
        </p:txBody>
      </p:sp>
      <p:sp>
        <p:nvSpPr>
          <p:cNvPr id="169020" name="Text Box 60">
            <a:extLst>
              <a:ext uri="{FF2B5EF4-FFF2-40B4-BE49-F238E27FC236}">
                <a16:creationId xmlns:a16="http://schemas.microsoft.com/office/drawing/2014/main" id="{80B4F975-5046-47D1-B3E1-9D562E80EA73}"/>
              </a:ext>
            </a:extLst>
          </p:cNvPr>
          <p:cNvSpPr txBox="1">
            <a:spLocks noChangeArrowheads="1"/>
          </p:cNvSpPr>
          <p:nvPr/>
        </p:nvSpPr>
        <p:spPr bwMode="auto">
          <a:xfrm>
            <a:off x="8633553" y="41138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高</a:t>
            </a:r>
          </a:p>
        </p:txBody>
      </p:sp>
      <p:sp>
        <p:nvSpPr>
          <p:cNvPr id="169021" name="Text Box 61">
            <a:extLst>
              <a:ext uri="{FF2B5EF4-FFF2-40B4-BE49-F238E27FC236}">
                <a16:creationId xmlns:a16="http://schemas.microsoft.com/office/drawing/2014/main" id="{86696C19-5A08-410E-BD74-3A041178A276}"/>
              </a:ext>
            </a:extLst>
          </p:cNvPr>
          <p:cNvSpPr txBox="1">
            <a:spLocks noChangeArrowheads="1"/>
          </p:cNvSpPr>
          <p:nvPr/>
        </p:nvSpPr>
        <p:spPr bwMode="auto">
          <a:xfrm>
            <a:off x="2156553" y="4723481"/>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rgbClr val="629DD1"/>
                </a:solidFill>
                <a:latin typeface="Arial" panose="020B0604020202020204"/>
                <a:ea typeface="黑体" panose="02010609060101010101" pitchFamily="49" charset="-122"/>
              </a:rPr>
              <a:t>代价</a:t>
            </a:r>
          </a:p>
        </p:txBody>
      </p:sp>
      <p:sp>
        <p:nvSpPr>
          <p:cNvPr id="169022" name="Text Box 62">
            <a:extLst>
              <a:ext uri="{FF2B5EF4-FFF2-40B4-BE49-F238E27FC236}">
                <a16:creationId xmlns:a16="http://schemas.microsoft.com/office/drawing/2014/main" id="{136D4138-1CFE-4874-90F0-9AFBDEA4D6D1}"/>
              </a:ext>
            </a:extLst>
          </p:cNvPr>
          <p:cNvSpPr txBox="1">
            <a:spLocks noChangeArrowheads="1"/>
          </p:cNvSpPr>
          <p:nvPr/>
        </p:nvSpPr>
        <p:spPr bwMode="auto">
          <a:xfrm>
            <a:off x="4518753" y="47234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小</a:t>
            </a:r>
          </a:p>
        </p:txBody>
      </p:sp>
      <p:sp>
        <p:nvSpPr>
          <p:cNvPr id="169023" name="Text Box 63">
            <a:extLst>
              <a:ext uri="{FF2B5EF4-FFF2-40B4-BE49-F238E27FC236}">
                <a16:creationId xmlns:a16="http://schemas.microsoft.com/office/drawing/2014/main" id="{9CD4B42D-EC77-449E-B4BE-0976711C523D}"/>
              </a:ext>
            </a:extLst>
          </p:cNvPr>
          <p:cNvSpPr txBox="1">
            <a:spLocks noChangeArrowheads="1"/>
          </p:cNvSpPr>
          <p:nvPr/>
        </p:nvSpPr>
        <p:spPr bwMode="auto">
          <a:xfrm>
            <a:off x="6576153" y="47234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大</a:t>
            </a:r>
          </a:p>
        </p:txBody>
      </p:sp>
      <p:sp>
        <p:nvSpPr>
          <p:cNvPr id="169024" name="Text Box 64">
            <a:extLst>
              <a:ext uri="{FF2B5EF4-FFF2-40B4-BE49-F238E27FC236}">
                <a16:creationId xmlns:a16="http://schemas.microsoft.com/office/drawing/2014/main" id="{419F09B6-3D1F-4684-8BEA-A0BA0374D2AE}"/>
              </a:ext>
            </a:extLst>
          </p:cNvPr>
          <p:cNvSpPr txBox="1">
            <a:spLocks noChangeArrowheads="1"/>
          </p:cNvSpPr>
          <p:nvPr/>
        </p:nvSpPr>
        <p:spPr bwMode="auto">
          <a:xfrm>
            <a:off x="8633553" y="47234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中</a:t>
            </a:r>
          </a:p>
        </p:txBody>
      </p:sp>
      <p:sp>
        <p:nvSpPr>
          <p:cNvPr id="169025" name="Line 65">
            <a:extLst>
              <a:ext uri="{FF2B5EF4-FFF2-40B4-BE49-F238E27FC236}">
                <a16:creationId xmlns:a16="http://schemas.microsoft.com/office/drawing/2014/main" id="{35D73C79-50BE-47AC-92A4-0006B02D4A37}"/>
              </a:ext>
            </a:extLst>
          </p:cNvPr>
          <p:cNvSpPr>
            <a:spLocks noChangeShapeType="1"/>
          </p:cNvSpPr>
          <p:nvPr/>
        </p:nvSpPr>
        <p:spPr bwMode="auto">
          <a:xfrm>
            <a:off x="2080353" y="5256881"/>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27" name="Text Box 67">
            <a:extLst>
              <a:ext uri="{FF2B5EF4-FFF2-40B4-BE49-F238E27FC236}">
                <a16:creationId xmlns:a16="http://schemas.microsoft.com/office/drawing/2014/main" id="{60CBC659-D713-42D5-B335-36D84F6B6F6A}"/>
              </a:ext>
            </a:extLst>
          </p:cNvPr>
          <p:cNvSpPr txBox="1">
            <a:spLocks noChangeArrowheads="1"/>
          </p:cNvSpPr>
          <p:nvPr/>
        </p:nvSpPr>
        <p:spPr bwMode="auto">
          <a:xfrm>
            <a:off x="1851753" y="5333081"/>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rgbClr val="629DD1"/>
                </a:solidFill>
                <a:latin typeface="Arial" panose="020B0604020202020204"/>
                <a:ea typeface="黑体" panose="02010609060101010101" pitchFamily="49" charset="-122"/>
              </a:rPr>
              <a:t>内核改动</a:t>
            </a:r>
          </a:p>
        </p:txBody>
      </p:sp>
      <p:sp>
        <p:nvSpPr>
          <p:cNvPr id="169028" name="Text Box 68">
            <a:extLst>
              <a:ext uri="{FF2B5EF4-FFF2-40B4-BE49-F238E27FC236}">
                <a16:creationId xmlns:a16="http://schemas.microsoft.com/office/drawing/2014/main" id="{0B15CCF8-3347-4455-88CE-97A8E9D55777}"/>
              </a:ext>
            </a:extLst>
          </p:cNvPr>
          <p:cNvSpPr txBox="1">
            <a:spLocks noChangeArrowheads="1"/>
          </p:cNvSpPr>
          <p:nvPr/>
        </p:nvSpPr>
        <p:spPr bwMode="auto">
          <a:xfrm>
            <a:off x="4518753" y="53330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无</a:t>
            </a:r>
          </a:p>
        </p:txBody>
      </p:sp>
      <p:sp>
        <p:nvSpPr>
          <p:cNvPr id="169029" name="Text Box 69">
            <a:extLst>
              <a:ext uri="{FF2B5EF4-FFF2-40B4-BE49-F238E27FC236}">
                <a16:creationId xmlns:a16="http://schemas.microsoft.com/office/drawing/2014/main" id="{3ECCDAAA-7ECF-4C10-B168-3A06162A9007}"/>
              </a:ext>
            </a:extLst>
          </p:cNvPr>
          <p:cNvSpPr txBox="1">
            <a:spLocks noChangeArrowheads="1"/>
          </p:cNvSpPr>
          <p:nvPr/>
        </p:nvSpPr>
        <p:spPr bwMode="auto">
          <a:xfrm>
            <a:off x="6576153" y="53330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大</a:t>
            </a:r>
          </a:p>
        </p:txBody>
      </p:sp>
      <p:sp>
        <p:nvSpPr>
          <p:cNvPr id="169030" name="Text Box 70">
            <a:extLst>
              <a:ext uri="{FF2B5EF4-FFF2-40B4-BE49-F238E27FC236}">
                <a16:creationId xmlns:a16="http://schemas.microsoft.com/office/drawing/2014/main" id="{250F6BED-8FB7-4F7B-881D-C178A91DB667}"/>
              </a:ext>
            </a:extLst>
          </p:cNvPr>
          <p:cNvSpPr txBox="1">
            <a:spLocks noChangeArrowheads="1"/>
          </p:cNvSpPr>
          <p:nvPr/>
        </p:nvSpPr>
        <p:spPr bwMode="auto">
          <a:xfrm>
            <a:off x="8633553" y="53330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大</a:t>
            </a:r>
          </a:p>
        </p:txBody>
      </p:sp>
      <p:sp>
        <p:nvSpPr>
          <p:cNvPr id="169031" name="Line 71">
            <a:extLst>
              <a:ext uri="{FF2B5EF4-FFF2-40B4-BE49-F238E27FC236}">
                <a16:creationId xmlns:a16="http://schemas.microsoft.com/office/drawing/2014/main" id="{38926691-019C-473B-981A-1231D6E07D79}"/>
              </a:ext>
            </a:extLst>
          </p:cNvPr>
          <p:cNvSpPr>
            <a:spLocks noChangeShapeType="1"/>
          </p:cNvSpPr>
          <p:nvPr/>
        </p:nvSpPr>
        <p:spPr bwMode="auto">
          <a:xfrm>
            <a:off x="2080353" y="3428081"/>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32" name="Text Box 72">
            <a:extLst>
              <a:ext uri="{FF2B5EF4-FFF2-40B4-BE49-F238E27FC236}">
                <a16:creationId xmlns:a16="http://schemas.microsoft.com/office/drawing/2014/main" id="{A0ED5EA1-BD50-4978-AC0A-35FE5D52A54E}"/>
              </a:ext>
            </a:extLst>
          </p:cNvPr>
          <p:cNvSpPr txBox="1">
            <a:spLocks noChangeArrowheads="1"/>
          </p:cNvSpPr>
          <p:nvPr/>
        </p:nvSpPr>
        <p:spPr bwMode="auto">
          <a:xfrm>
            <a:off x="2232754" y="2513681"/>
            <a:ext cx="1433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rgbClr val="629DD1"/>
                </a:solidFill>
                <a:latin typeface="Arial" panose="020B0604020202020204"/>
                <a:ea typeface="黑体" panose="02010609060101010101" pitchFamily="49" charset="-122"/>
              </a:rPr>
              <a:t>实现模型</a:t>
            </a:r>
          </a:p>
        </p:txBody>
      </p:sp>
      <p:sp>
        <p:nvSpPr>
          <p:cNvPr id="169033" name="Freeform 73">
            <a:extLst>
              <a:ext uri="{FF2B5EF4-FFF2-40B4-BE49-F238E27FC236}">
                <a16:creationId xmlns:a16="http://schemas.microsoft.com/office/drawing/2014/main" id="{375898EA-C27F-44E6-996E-9EF435A2B7C5}"/>
              </a:ext>
            </a:extLst>
          </p:cNvPr>
          <p:cNvSpPr>
            <a:spLocks/>
          </p:cNvSpPr>
          <p:nvPr/>
        </p:nvSpPr>
        <p:spPr bwMode="auto">
          <a:xfrm>
            <a:off x="4061553" y="2027906"/>
            <a:ext cx="76200" cy="38100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grpSp>
        <p:nvGrpSpPr>
          <p:cNvPr id="169034" name="Group 74">
            <a:extLst>
              <a:ext uri="{FF2B5EF4-FFF2-40B4-BE49-F238E27FC236}">
                <a16:creationId xmlns:a16="http://schemas.microsoft.com/office/drawing/2014/main" id="{164E6645-D055-4812-83F3-6BFC7FB93F37}"/>
              </a:ext>
            </a:extLst>
          </p:cNvPr>
          <p:cNvGrpSpPr>
            <a:grpSpLocks/>
          </p:cNvGrpSpPr>
          <p:nvPr/>
        </p:nvGrpSpPr>
        <p:grpSpPr bwMode="auto">
          <a:xfrm>
            <a:off x="4594953" y="2942306"/>
            <a:ext cx="457200" cy="457200"/>
            <a:chOff x="832" y="2920"/>
            <a:chExt cx="288" cy="288"/>
          </a:xfrm>
        </p:grpSpPr>
        <p:sp>
          <p:nvSpPr>
            <p:cNvPr id="169035" name="Oval 75">
              <a:extLst>
                <a:ext uri="{FF2B5EF4-FFF2-40B4-BE49-F238E27FC236}">
                  <a16:creationId xmlns:a16="http://schemas.microsoft.com/office/drawing/2014/main" id="{8BA497AB-EC91-49EE-BEAC-70C7DEC89B4B}"/>
                </a:ext>
              </a:extLst>
            </p:cNvPr>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36" name="Freeform 76">
              <a:extLst>
                <a:ext uri="{FF2B5EF4-FFF2-40B4-BE49-F238E27FC236}">
                  <a16:creationId xmlns:a16="http://schemas.microsoft.com/office/drawing/2014/main" id="{D8C8BC28-BA4A-4D68-9658-CC30838910C8}"/>
                </a:ext>
              </a:extLst>
            </p:cNvPr>
            <p:cNvSpPr>
              <a:spLocks/>
            </p:cNvSpPr>
            <p:nvPr/>
          </p:nvSpPr>
          <p:spPr bwMode="auto">
            <a:xfrm>
              <a:off x="960" y="29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grpSp>
      <p:sp>
        <p:nvSpPr>
          <p:cNvPr id="169037" name="Freeform 77">
            <a:extLst>
              <a:ext uri="{FF2B5EF4-FFF2-40B4-BE49-F238E27FC236}">
                <a16:creationId xmlns:a16="http://schemas.microsoft.com/office/drawing/2014/main" id="{3884F342-CF27-46C9-805B-4F8DB13AE277}"/>
              </a:ext>
            </a:extLst>
          </p:cNvPr>
          <p:cNvSpPr>
            <a:spLocks/>
          </p:cNvSpPr>
          <p:nvPr/>
        </p:nvSpPr>
        <p:spPr bwMode="auto">
          <a:xfrm>
            <a:off x="4518753" y="2027906"/>
            <a:ext cx="76200" cy="38100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38" name="Freeform 78">
            <a:extLst>
              <a:ext uri="{FF2B5EF4-FFF2-40B4-BE49-F238E27FC236}">
                <a16:creationId xmlns:a16="http://schemas.microsoft.com/office/drawing/2014/main" id="{744F35CC-9E0F-4D32-B53B-D84F391A2145}"/>
              </a:ext>
            </a:extLst>
          </p:cNvPr>
          <p:cNvSpPr>
            <a:spLocks/>
          </p:cNvSpPr>
          <p:nvPr/>
        </p:nvSpPr>
        <p:spPr bwMode="auto">
          <a:xfrm>
            <a:off x="4975953" y="2027906"/>
            <a:ext cx="76200" cy="38100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39" name="Freeform 79">
            <a:extLst>
              <a:ext uri="{FF2B5EF4-FFF2-40B4-BE49-F238E27FC236}">
                <a16:creationId xmlns:a16="http://schemas.microsoft.com/office/drawing/2014/main" id="{0B22CD30-C968-42B3-895C-75F614A819AA}"/>
              </a:ext>
            </a:extLst>
          </p:cNvPr>
          <p:cNvSpPr>
            <a:spLocks/>
          </p:cNvSpPr>
          <p:nvPr/>
        </p:nvSpPr>
        <p:spPr bwMode="auto">
          <a:xfrm>
            <a:off x="5509353" y="2027906"/>
            <a:ext cx="76200" cy="38100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40" name="Line 80">
            <a:extLst>
              <a:ext uri="{FF2B5EF4-FFF2-40B4-BE49-F238E27FC236}">
                <a16:creationId xmlns:a16="http://schemas.microsoft.com/office/drawing/2014/main" id="{02BCC906-169E-4A2C-8B68-E14ADD967DC2}"/>
              </a:ext>
            </a:extLst>
          </p:cNvPr>
          <p:cNvSpPr>
            <a:spLocks noChangeShapeType="1"/>
          </p:cNvSpPr>
          <p:nvPr/>
        </p:nvSpPr>
        <p:spPr bwMode="auto">
          <a:xfrm>
            <a:off x="4061553" y="2408906"/>
            <a:ext cx="762000" cy="3048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41" name="Line 81">
            <a:extLst>
              <a:ext uri="{FF2B5EF4-FFF2-40B4-BE49-F238E27FC236}">
                <a16:creationId xmlns:a16="http://schemas.microsoft.com/office/drawing/2014/main" id="{5B0A6244-1888-47B5-BEF6-560EE764DA52}"/>
              </a:ext>
            </a:extLst>
          </p:cNvPr>
          <p:cNvSpPr>
            <a:spLocks noChangeShapeType="1"/>
          </p:cNvSpPr>
          <p:nvPr/>
        </p:nvSpPr>
        <p:spPr bwMode="auto">
          <a:xfrm>
            <a:off x="4518753" y="2408906"/>
            <a:ext cx="304800" cy="3048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42" name="Line 82">
            <a:extLst>
              <a:ext uri="{FF2B5EF4-FFF2-40B4-BE49-F238E27FC236}">
                <a16:creationId xmlns:a16="http://schemas.microsoft.com/office/drawing/2014/main" id="{15A734F2-FF67-4890-8DD0-F4A0CEF3585B}"/>
              </a:ext>
            </a:extLst>
          </p:cNvPr>
          <p:cNvSpPr>
            <a:spLocks noChangeShapeType="1"/>
          </p:cNvSpPr>
          <p:nvPr/>
        </p:nvSpPr>
        <p:spPr bwMode="auto">
          <a:xfrm flipH="1">
            <a:off x="4823553" y="2408906"/>
            <a:ext cx="152400" cy="3048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43" name="Line 83">
            <a:extLst>
              <a:ext uri="{FF2B5EF4-FFF2-40B4-BE49-F238E27FC236}">
                <a16:creationId xmlns:a16="http://schemas.microsoft.com/office/drawing/2014/main" id="{09F63DDA-BC81-46C7-8991-186EC6A848A0}"/>
              </a:ext>
            </a:extLst>
          </p:cNvPr>
          <p:cNvSpPr>
            <a:spLocks noChangeShapeType="1"/>
          </p:cNvSpPr>
          <p:nvPr/>
        </p:nvSpPr>
        <p:spPr bwMode="auto">
          <a:xfrm flipH="1">
            <a:off x="4823553" y="2408906"/>
            <a:ext cx="685800" cy="3048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44" name="Line 84">
            <a:extLst>
              <a:ext uri="{FF2B5EF4-FFF2-40B4-BE49-F238E27FC236}">
                <a16:creationId xmlns:a16="http://schemas.microsoft.com/office/drawing/2014/main" id="{40DF0B9D-4461-4F3B-8066-7B2CEC14F80F}"/>
              </a:ext>
            </a:extLst>
          </p:cNvPr>
          <p:cNvSpPr>
            <a:spLocks noChangeShapeType="1"/>
          </p:cNvSpPr>
          <p:nvPr/>
        </p:nvSpPr>
        <p:spPr bwMode="auto">
          <a:xfrm flipH="1">
            <a:off x="4823553" y="2713706"/>
            <a:ext cx="0" cy="2286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grpSp>
        <p:nvGrpSpPr>
          <p:cNvPr id="169046" name="Group 86">
            <a:extLst>
              <a:ext uri="{FF2B5EF4-FFF2-40B4-BE49-F238E27FC236}">
                <a16:creationId xmlns:a16="http://schemas.microsoft.com/office/drawing/2014/main" id="{9A7E2EC8-C9F9-416D-AB23-457B563940C8}"/>
              </a:ext>
            </a:extLst>
          </p:cNvPr>
          <p:cNvGrpSpPr>
            <a:grpSpLocks/>
          </p:cNvGrpSpPr>
          <p:nvPr/>
        </p:nvGrpSpPr>
        <p:grpSpPr bwMode="auto">
          <a:xfrm>
            <a:off x="6604728" y="2928019"/>
            <a:ext cx="457200" cy="457200"/>
            <a:chOff x="832" y="2920"/>
            <a:chExt cx="288" cy="288"/>
          </a:xfrm>
        </p:grpSpPr>
        <p:sp>
          <p:nvSpPr>
            <p:cNvPr id="169047" name="Oval 87">
              <a:extLst>
                <a:ext uri="{FF2B5EF4-FFF2-40B4-BE49-F238E27FC236}">
                  <a16:creationId xmlns:a16="http://schemas.microsoft.com/office/drawing/2014/main" id="{2D664104-EF09-4A47-AFC7-35AF5C99659B}"/>
                </a:ext>
              </a:extLst>
            </p:cNvPr>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48" name="Freeform 88">
              <a:extLst>
                <a:ext uri="{FF2B5EF4-FFF2-40B4-BE49-F238E27FC236}">
                  <a16:creationId xmlns:a16="http://schemas.microsoft.com/office/drawing/2014/main" id="{3DF15A3B-F77C-4D1A-A1EE-72F2DCBC895F}"/>
                </a:ext>
              </a:extLst>
            </p:cNvPr>
            <p:cNvSpPr>
              <a:spLocks/>
            </p:cNvSpPr>
            <p:nvPr/>
          </p:nvSpPr>
          <p:spPr bwMode="auto">
            <a:xfrm>
              <a:off x="960" y="29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grpSp>
      <p:sp>
        <p:nvSpPr>
          <p:cNvPr id="169049" name="Freeform 89">
            <a:extLst>
              <a:ext uri="{FF2B5EF4-FFF2-40B4-BE49-F238E27FC236}">
                <a16:creationId xmlns:a16="http://schemas.microsoft.com/office/drawing/2014/main" id="{921FAEE3-9B12-44F6-BCFB-F16FAFA86B13}"/>
              </a:ext>
            </a:extLst>
          </p:cNvPr>
          <p:cNvSpPr>
            <a:spLocks/>
          </p:cNvSpPr>
          <p:nvPr/>
        </p:nvSpPr>
        <p:spPr bwMode="auto">
          <a:xfrm>
            <a:off x="6299928" y="2027906"/>
            <a:ext cx="76200" cy="38100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53" name="Line 93">
            <a:extLst>
              <a:ext uri="{FF2B5EF4-FFF2-40B4-BE49-F238E27FC236}">
                <a16:creationId xmlns:a16="http://schemas.microsoft.com/office/drawing/2014/main" id="{B3588638-D825-4D91-8C5F-FA74EFA974D5}"/>
              </a:ext>
            </a:extLst>
          </p:cNvPr>
          <p:cNvSpPr>
            <a:spLocks noChangeShapeType="1"/>
          </p:cNvSpPr>
          <p:nvPr/>
        </p:nvSpPr>
        <p:spPr bwMode="auto">
          <a:xfrm>
            <a:off x="6299928" y="2437481"/>
            <a:ext cx="0" cy="4572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57" name="Freeform 97">
            <a:extLst>
              <a:ext uri="{FF2B5EF4-FFF2-40B4-BE49-F238E27FC236}">
                <a16:creationId xmlns:a16="http://schemas.microsoft.com/office/drawing/2014/main" id="{173BFD58-B267-4A37-ACB0-7D2F080EF66B}"/>
              </a:ext>
            </a:extLst>
          </p:cNvPr>
          <p:cNvSpPr>
            <a:spLocks/>
          </p:cNvSpPr>
          <p:nvPr/>
        </p:nvSpPr>
        <p:spPr bwMode="auto">
          <a:xfrm>
            <a:off x="8100153" y="2027906"/>
            <a:ext cx="76200" cy="38100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grpSp>
        <p:nvGrpSpPr>
          <p:cNvPr id="169058" name="Group 98">
            <a:extLst>
              <a:ext uri="{FF2B5EF4-FFF2-40B4-BE49-F238E27FC236}">
                <a16:creationId xmlns:a16="http://schemas.microsoft.com/office/drawing/2014/main" id="{78E38DC2-3897-44B3-B90D-3984D9527CD8}"/>
              </a:ext>
            </a:extLst>
          </p:cNvPr>
          <p:cNvGrpSpPr>
            <a:grpSpLocks/>
          </p:cNvGrpSpPr>
          <p:nvPr/>
        </p:nvGrpSpPr>
        <p:grpSpPr bwMode="auto">
          <a:xfrm>
            <a:off x="8252553" y="2932781"/>
            <a:ext cx="457200" cy="457200"/>
            <a:chOff x="832" y="2920"/>
            <a:chExt cx="288" cy="288"/>
          </a:xfrm>
        </p:grpSpPr>
        <p:sp>
          <p:nvSpPr>
            <p:cNvPr id="169059" name="Oval 99">
              <a:extLst>
                <a:ext uri="{FF2B5EF4-FFF2-40B4-BE49-F238E27FC236}">
                  <a16:creationId xmlns:a16="http://schemas.microsoft.com/office/drawing/2014/main" id="{EDB00E67-F00F-4E11-B85A-13AA8005577C}"/>
                </a:ext>
              </a:extLst>
            </p:cNvPr>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60" name="Freeform 100">
              <a:extLst>
                <a:ext uri="{FF2B5EF4-FFF2-40B4-BE49-F238E27FC236}">
                  <a16:creationId xmlns:a16="http://schemas.microsoft.com/office/drawing/2014/main" id="{C8550D0E-1CDB-4659-9F77-6D354410F0C4}"/>
                </a:ext>
              </a:extLst>
            </p:cNvPr>
            <p:cNvSpPr>
              <a:spLocks/>
            </p:cNvSpPr>
            <p:nvPr/>
          </p:nvSpPr>
          <p:spPr bwMode="auto">
            <a:xfrm>
              <a:off x="960" y="29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grpSp>
      <p:sp>
        <p:nvSpPr>
          <p:cNvPr id="169061" name="Freeform 101">
            <a:extLst>
              <a:ext uri="{FF2B5EF4-FFF2-40B4-BE49-F238E27FC236}">
                <a16:creationId xmlns:a16="http://schemas.microsoft.com/office/drawing/2014/main" id="{CD485B58-3F1A-4DC2-90DA-88AF018EAB85}"/>
              </a:ext>
            </a:extLst>
          </p:cNvPr>
          <p:cNvSpPr>
            <a:spLocks/>
          </p:cNvSpPr>
          <p:nvPr/>
        </p:nvSpPr>
        <p:spPr bwMode="auto">
          <a:xfrm>
            <a:off x="8557353" y="2027906"/>
            <a:ext cx="76200" cy="38100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62" name="Freeform 102">
            <a:extLst>
              <a:ext uri="{FF2B5EF4-FFF2-40B4-BE49-F238E27FC236}">
                <a16:creationId xmlns:a16="http://schemas.microsoft.com/office/drawing/2014/main" id="{47A2C575-49C8-473E-A6F4-B7DD502F6AC6}"/>
              </a:ext>
            </a:extLst>
          </p:cNvPr>
          <p:cNvSpPr>
            <a:spLocks/>
          </p:cNvSpPr>
          <p:nvPr/>
        </p:nvSpPr>
        <p:spPr bwMode="auto">
          <a:xfrm>
            <a:off x="9014553" y="2027906"/>
            <a:ext cx="76200" cy="38100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63" name="Freeform 103">
            <a:extLst>
              <a:ext uri="{FF2B5EF4-FFF2-40B4-BE49-F238E27FC236}">
                <a16:creationId xmlns:a16="http://schemas.microsoft.com/office/drawing/2014/main" id="{1C0F269C-DA82-4739-843F-2F2D3313CC6E}"/>
              </a:ext>
            </a:extLst>
          </p:cNvPr>
          <p:cNvSpPr>
            <a:spLocks/>
          </p:cNvSpPr>
          <p:nvPr/>
        </p:nvSpPr>
        <p:spPr bwMode="auto">
          <a:xfrm>
            <a:off x="9547953" y="2027906"/>
            <a:ext cx="76200" cy="38100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64" name="Line 104">
            <a:extLst>
              <a:ext uri="{FF2B5EF4-FFF2-40B4-BE49-F238E27FC236}">
                <a16:creationId xmlns:a16="http://schemas.microsoft.com/office/drawing/2014/main" id="{8403B514-9AF1-4171-BC44-FFC08A9AD754}"/>
              </a:ext>
            </a:extLst>
          </p:cNvPr>
          <p:cNvSpPr>
            <a:spLocks noChangeShapeType="1"/>
          </p:cNvSpPr>
          <p:nvPr/>
        </p:nvSpPr>
        <p:spPr bwMode="auto">
          <a:xfrm>
            <a:off x="8100153" y="2408906"/>
            <a:ext cx="762000" cy="3048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65" name="Line 105">
            <a:extLst>
              <a:ext uri="{FF2B5EF4-FFF2-40B4-BE49-F238E27FC236}">
                <a16:creationId xmlns:a16="http://schemas.microsoft.com/office/drawing/2014/main" id="{D68D79F4-0003-4DEE-BC85-6F3BD0BC047E}"/>
              </a:ext>
            </a:extLst>
          </p:cNvPr>
          <p:cNvSpPr>
            <a:spLocks noChangeShapeType="1"/>
          </p:cNvSpPr>
          <p:nvPr/>
        </p:nvSpPr>
        <p:spPr bwMode="auto">
          <a:xfrm>
            <a:off x="8557353" y="2408906"/>
            <a:ext cx="304800" cy="3048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66" name="Line 106">
            <a:extLst>
              <a:ext uri="{FF2B5EF4-FFF2-40B4-BE49-F238E27FC236}">
                <a16:creationId xmlns:a16="http://schemas.microsoft.com/office/drawing/2014/main" id="{42F9DFC8-E3D6-45B5-A413-9F7DBC2F5F70}"/>
              </a:ext>
            </a:extLst>
          </p:cNvPr>
          <p:cNvSpPr>
            <a:spLocks noChangeShapeType="1"/>
          </p:cNvSpPr>
          <p:nvPr/>
        </p:nvSpPr>
        <p:spPr bwMode="auto">
          <a:xfrm flipH="1">
            <a:off x="8862153" y="2408906"/>
            <a:ext cx="152400" cy="3048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67" name="Line 107">
            <a:extLst>
              <a:ext uri="{FF2B5EF4-FFF2-40B4-BE49-F238E27FC236}">
                <a16:creationId xmlns:a16="http://schemas.microsoft.com/office/drawing/2014/main" id="{430636F5-9AA8-45EA-9179-7ACA7AF63D1D}"/>
              </a:ext>
            </a:extLst>
          </p:cNvPr>
          <p:cNvSpPr>
            <a:spLocks noChangeShapeType="1"/>
          </p:cNvSpPr>
          <p:nvPr/>
        </p:nvSpPr>
        <p:spPr bwMode="auto">
          <a:xfrm flipH="1">
            <a:off x="8862153" y="2408906"/>
            <a:ext cx="685800" cy="3048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68" name="Line 108">
            <a:extLst>
              <a:ext uri="{FF2B5EF4-FFF2-40B4-BE49-F238E27FC236}">
                <a16:creationId xmlns:a16="http://schemas.microsoft.com/office/drawing/2014/main" id="{6C4D644D-192C-44F6-9CA1-5138C65773FA}"/>
              </a:ext>
            </a:extLst>
          </p:cNvPr>
          <p:cNvSpPr>
            <a:spLocks noChangeShapeType="1"/>
          </p:cNvSpPr>
          <p:nvPr/>
        </p:nvSpPr>
        <p:spPr bwMode="auto">
          <a:xfrm flipH="1">
            <a:off x="8481153" y="2713707"/>
            <a:ext cx="381000" cy="18097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grpSp>
        <p:nvGrpSpPr>
          <p:cNvPr id="169075" name="Group 115">
            <a:extLst>
              <a:ext uri="{FF2B5EF4-FFF2-40B4-BE49-F238E27FC236}">
                <a16:creationId xmlns:a16="http://schemas.microsoft.com/office/drawing/2014/main" id="{30B4BDC0-F2AA-494E-A9C3-1472A63C8BB7}"/>
              </a:ext>
            </a:extLst>
          </p:cNvPr>
          <p:cNvGrpSpPr>
            <a:grpSpLocks/>
          </p:cNvGrpSpPr>
          <p:nvPr/>
        </p:nvGrpSpPr>
        <p:grpSpPr bwMode="auto">
          <a:xfrm>
            <a:off x="9014553" y="2937544"/>
            <a:ext cx="457200" cy="457200"/>
            <a:chOff x="832" y="2920"/>
            <a:chExt cx="288" cy="288"/>
          </a:xfrm>
        </p:grpSpPr>
        <p:sp>
          <p:nvSpPr>
            <p:cNvPr id="169076" name="Oval 116">
              <a:extLst>
                <a:ext uri="{FF2B5EF4-FFF2-40B4-BE49-F238E27FC236}">
                  <a16:creationId xmlns:a16="http://schemas.microsoft.com/office/drawing/2014/main" id="{CE4B8F3D-8056-439B-86BC-874721EB5298}"/>
                </a:ext>
              </a:extLst>
            </p:cNvPr>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77" name="Freeform 117">
              <a:extLst>
                <a:ext uri="{FF2B5EF4-FFF2-40B4-BE49-F238E27FC236}">
                  <a16:creationId xmlns:a16="http://schemas.microsoft.com/office/drawing/2014/main" id="{8D32A3E3-FF33-4EA4-BD29-7B177F71B461}"/>
                </a:ext>
              </a:extLst>
            </p:cNvPr>
            <p:cNvSpPr>
              <a:spLocks/>
            </p:cNvSpPr>
            <p:nvPr/>
          </p:nvSpPr>
          <p:spPr bwMode="auto">
            <a:xfrm>
              <a:off x="960" y="29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grpSp>
      <p:sp>
        <p:nvSpPr>
          <p:cNvPr id="169078" name="Line 118">
            <a:extLst>
              <a:ext uri="{FF2B5EF4-FFF2-40B4-BE49-F238E27FC236}">
                <a16:creationId xmlns:a16="http://schemas.microsoft.com/office/drawing/2014/main" id="{E70562E1-9620-45F8-8384-3740DCC9D3A6}"/>
              </a:ext>
            </a:extLst>
          </p:cNvPr>
          <p:cNvSpPr>
            <a:spLocks noChangeShapeType="1"/>
          </p:cNvSpPr>
          <p:nvPr/>
        </p:nvSpPr>
        <p:spPr bwMode="auto">
          <a:xfrm>
            <a:off x="8862153" y="2707357"/>
            <a:ext cx="381000" cy="187325"/>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grpSp>
        <p:nvGrpSpPr>
          <p:cNvPr id="169079" name="Group 119">
            <a:extLst>
              <a:ext uri="{FF2B5EF4-FFF2-40B4-BE49-F238E27FC236}">
                <a16:creationId xmlns:a16="http://schemas.microsoft.com/office/drawing/2014/main" id="{C0107FEE-2FC9-47BB-8A05-9D3966FB7A2E}"/>
              </a:ext>
            </a:extLst>
          </p:cNvPr>
          <p:cNvGrpSpPr>
            <a:grpSpLocks/>
          </p:cNvGrpSpPr>
          <p:nvPr/>
        </p:nvGrpSpPr>
        <p:grpSpPr bwMode="auto">
          <a:xfrm>
            <a:off x="6071328" y="2928019"/>
            <a:ext cx="457200" cy="457200"/>
            <a:chOff x="832" y="2920"/>
            <a:chExt cx="288" cy="288"/>
          </a:xfrm>
        </p:grpSpPr>
        <p:sp>
          <p:nvSpPr>
            <p:cNvPr id="169080" name="Oval 120">
              <a:extLst>
                <a:ext uri="{FF2B5EF4-FFF2-40B4-BE49-F238E27FC236}">
                  <a16:creationId xmlns:a16="http://schemas.microsoft.com/office/drawing/2014/main" id="{052B0DD3-A635-43C4-B177-BF667FA952BE}"/>
                </a:ext>
              </a:extLst>
            </p:cNvPr>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81" name="Freeform 121">
              <a:extLst>
                <a:ext uri="{FF2B5EF4-FFF2-40B4-BE49-F238E27FC236}">
                  <a16:creationId xmlns:a16="http://schemas.microsoft.com/office/drawing/2014/main" id="{8412CEF4-835F-41FE-81B4-C551AD778557}"/>
                </a:ext>
              </a:extLst>
            </p:cNvPr>
            <p:cNvSpPr>
              <a:spLocks/>
            </p:cNvSpPr>
            <p:nvPr/>
          </p:nvSpPr>
          <p:spPr bwMode="auto">
            <a:xfrm>
              <a:off x="960" y="29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grpSp>
      <p:sp>
        <p:nvSpPr>
          <p:cNvPr id="169082" name="Freeform 122">
            <a:extLst>
              <a:ext uri="{FF2B5EF4-FFF2-40B4-BE49-F238E27FC236}">
                <a16:creationId xmlns:a16="http://schemas.microsoft.com/office/drawing/2014/main" id="{DE6792DB-582A-4B9D-9BE5-FDE230EF78C8}"/>
              </a:ext>
            </a:extLst>
          </p:cNvPr>
          <p:cNvSpPr>
            <a:spLocks/>
          </p:cNvSpPr>
          <p:nvPr/>
        </p:nvSpPr>
        <p:spPr bwMode="auto">
          <a:xfrm>
            <a:off x="6833328" y="2042194"/>
            <a:ext cx="76200" cy="38100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83" name="Line 123">
            <a:extLst>
              <a:ext uri="{FF2B5EF4-FFF2-40B4-BE49-F238E27FC236}">
                <a16:creationId xmlns:a16="http://schemas.microsoft.com/office/drawing/2014/main" id="{4DA34B61-728C-4336-928F-C18257EDFE11}"/>
              </a:ext>
            </a:extLst>
          </p:cNvPr>
          <p:cNvSpPr>
            <a:spLocks noChangeShapeType="1"/>
          </p:cNvSpPr>
          <p:nvPr/>
        </p:nvSpPr>
        <p:spPr bwMode="auto">
          <a:xfrm>
            <a:off x="6833328" y="2451769"/>
            <a:ext cx="0" cy="4572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grpSp>
        <p:nvGrpSpPr>
          <p:cNvPr id="169084" name="Group 124">
            <a:extLst>
              <a:ext uri="{FF2B5EF4-FFF2-40B4-BE49-F238E27FC236}">
                <a16:creationId xmlns:a16="http://schemas.microsoft.com/office/drawing/2014/main" id="{2504E249-059B-4F9B-85B5-051979393CCD}"/>
              </a:ext>
            </a:extLst>
          </p:cNvPr>
          <p:cNvGrpSpPr>
            <a:grpSpLocks/>
          </p:cNvGrpSpPr>
          <p:nvPr/>
        </p:nvGrpSpPr>
        <p:grpSpPr bwMode="auto">
          <a:xfrm>
            <a:off x="7138128" y="2923256"/>
            <a:ext cx="457200" cy="457200"/>
            <a:chOff x="832" y="2920"/>
            <a:chExt cx="288" cy="288"/>
          </a:xfrm>
        </p:grpSpPr>
        <p:sp>
          <p:nvSpPr>
            <p:cNvPr id="169085" name="Oval 125">
              <a:extLst>
                <a:ext uri="{FF2B5EF4-FFF2-40B4-BE49-F238E27FC236}">
                  <a16:creationId xmlns:a16="http://schemas.microsoft.com/office/drawing/2014/main" id="{2352456D-09F9-4D0D-9399-00433C05A2DD}"/>
                </a:ext>
              </a:extLst>
            </p:cNvPr>
            <p:cNvSpPr>
              <a:spLocks noChangeArrowheads="1"/>
            </p:cNvSpPr>
            <p:nvPr/>
          </p:nvSpPr>
          <p:spPr bwMode="auto">
            <a:xfrm>
              <a:off x="832" y="2920"/>
              <a:ext cx="288" cy="288"/>
            </a:xfrm>
            <a:prstGeom prst="ellipse">
              <a:avLst/>
            </a:prstGeom>
            <a:solidFill>
              <a:srgbClr val="9900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86" name="Freeform 126">
              <a:extLst>
                <a:ext uri="{FF2B5EF4-FFF2-40B4-BE49-F238E27FC236}">
                  <a16:creationId xmlns:a16="http://schemas.microsoft.com/office/drawing/2014/main" id="{A9B6A71A-F997-4CD6-BFF9-23CA1AF4B039}"/>
                </a:ext>
              </a:extLst>
            </p:cNvPr>
            <p:cNvSpPr>
              <a:spLocks/>
            </p:cNvSpPr>
            <p:nvPr/>
          </p:nvSpPr>
          <p:spPr bwMode="auto">
            <a:xfrm>
              <a:off x="960" y="2944"/>
              <a:ext cx="48" cy="24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19050">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grpSp>
      <p:sp>
        <p:nvSpPr>
          <p:cNvPr id="169087" name="Freeform 127">
            <a:extLst>
              <a:ext uri="{FF2B5EF4-FFF2-40B4-BE49-F238E27FC236}">
                <a16:creationId xmlns:a16="http://schemas.microsoft.com/office/drawing/2014/main" id="{86F3A2BA-6D6C-4D8D-87C3-11FDB2868D08}"/>
              </a:ext>
            </a:extLst>
          </p:cNvPr>
          <p:cNvSpPr>
            <a:spLocks/>
          </p:cNvSpPr>
          <p:nvPr/>
        </p:nvSpPr>
        <p:spPr bwMode="auto">
          <a:xfrm>
            <a:off x="7352441" y="2027906"/>
            <a:ext cx="76200" cy="381000"/>
          </a:xfrm>
          <a:custGeom>
            <a:avLst/>
            <a:gdLst>
              <a:gd name="T0" fmla="*/ 48 w 104"/>
              <a:gd name="T1" fmla="*/ 0 h 192"/>
              <a:gd name="T2" fmla="*/ 96 w 104"/>
              <a:gd name="T3" fmla="*/ 48 h 192"/>
              <a:gd name="T4" fmla="*/ 0 w 104"/>
              <a:gd name="T5" fmla="*/ 96 h 192"/>
              <a:gd name="T6" fmla="*/ 96 w 104"/>
              <a:gd name="T7" fmla="*/ 144 h 192"/>
              <a:gd name="T8" fmla="*/ 0 w 104"/>
              <a:gd name="T9" fmla="*/ 192 h 192"/>
            </a:gdLst>
            <a:ahLst/>
            <a:cxnLst>
              <a:cxn ang="0">
                <a:pos x="T0" y="T1"/>
              </a:cxn>
              <a:cxn ang="0">
                <a:pos x="T2" y="T3"/>
              </a:cxn>
              <a:cxn ang="0">
                <a:pos x="T4" y="T5"/>
              </a:cxn>
              <a:cxn ang="0">
                <a:pos x="T6" y="T7"/>
              </a:cxn>
              <a:cxn ang="0">
                <a:pos x="T8" y="T9"/>
              </a:cxn>
            </a:cxnLst>
            <a:rect l="0" t="0" r="r" b="b"/>
            <a:pathLst>
              <a:path w="104" h="192">
                <a:moveTo>
                  <a:pt x="48" y="0"/>
                </a:moveTo>
                <a:cubicBezTo>
                  <a:pt x="76" y="16"/>
                  <a:pt x="104" y="32"/>
                  <a:pt x="96" y="48"/>
                </a:cubicBezTo>
                <a:cubicBezTo>
                  <a:pt x="88" y="64"/>
                  <a:pt x="0" y="80"/>
                  <a:pt x="0" y="96"/>
                </a:cubicBezTo>
                <a:cubicBezTo>
                  <a:pt x="0" y="112"/>
                  <a:pt x="96" y="128"/>
                  <a:pt x="96" y="144"/>
                </a:cubicBezTo>
                <a:cubicBezTo>
                  <a:pt x="96" y="160"/>
                  <a:pt x="48" y="176"/>
                  <a:pt x="0" y="19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solidFill>
                <a:prstClr val="black"/>
              </a:solidFill>
              <a:latin typeface="Arial" panose="020B0604020202020204"/>
              <a:ea typeface="黑体" panose="02010609060101010101" pitchFamily="49" charset="-122"/>
            </a:endParaRPr>
          </a:p>
        </p:txBody>
      </p:sp>
      <p:sp>
        <p:nvSpPr>
          <p:cNvPr id="169088" name="Line 128">
            <a:extLst>
              <a:ext uri="{FF2B5EF4-FFF2-40B4-BE49-F238E27FC236}">
                <a16:creationId xmlns:a16="http://schemas.microsoft.com/office/drawing/2014/main" id="{323FD038-EADD-46A8-ABFC-32DFCE4A4454}"/>
              </a:ext>
            </a:extLst>
          </p:cNvPr>
          <p:cNvSpPr>
            <a:spLocks noChangeShapeType="1"/>
          </p:cNvSpPr>
          <p:nvPr/>
        </p:nvSpPr>
        <p:spPr bwMode="auto">
          <a:xfrm>
            <a:off x="7352441" y="2437481"/>
            <a:ext cx="0" cy="45720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89" name="Line 129">
            <a:extLst>
              <a:ext uri="{FF2B5EF4-FFF2-40B4-BE49-F238E27FC236}">
                <a16:creationId xmlns:a16="http://schemas.microsoft.com/office/drawing/2014/main" id="{C47029DD-4984-4BCB-9788-DCFA45BA7F93}"/>
              </a:ext>
            </a:extLst>
          </p:cNvPr>
          <p:cNvSpPr>
            <a:spLocks noChangeShapeType="1"/>
          </p:cNvSpPr>
          <p:nvPr/>
        </p:nvSpPr>
        <p:spPr bwMode="auto">
          <a:xfrm>
            <a:off x="2080353" y="6476081"/>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91" name="Text Box 131">
            <a:extLst>
              <a:ext uri="{FF2B5EF4-FFF2-40B4-BE49-F238E27FC236}">
                <a16:creationId xmlns:a16="http://schemas.microsoft.com/office/drawing/2014/main" id="{15B4E169-2781-4312-833C-E566D98F1AF1}"/>
              </a:ext>
            </a:extLst>
          </p:cNvPr>
          <p:cNvSpPr txBox="1">
            <a:spLocks noChangeArrowheads="1"/>
          </p:cNvSpPr>
          <p:nvPr/>
        </p:nvSpPr>
        <p:spPr bwMode="auto">
          <a:xfrm>
            <a:off x="1851753" y="5942681"/>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400" b="1">
                <a:solidFill>
                  <a:srgbClr val="629DD1"/>
                </a:solidFill>
                <a:latin typeface="Arial" panose="020B0604020202020204"/>
                <a:ea typeface="黑体" panose="02010609060101010101" pitchFamily="49" charset="-122"/>
              </a:rPr>
              <a:t>灵活性</a:t>
            </a:r>
          </a:p>
        </p:txBody>
      </p:sp>
      <p:sp>
        <p:nvSpPr>
          <p:cNvPr id="169092" name="Text Box 132">
            <a:extLst>
              <a:ext uri="{FF2B5EF4-FFF2-40B4-BE49-F238E27FC236}">
                <a16:creationId xmlns:a16="http://schemas.microsoft.com/office/drawing/2014/main" id="{D815314B-74B9-4BB6-A133-E4D205DBB7DF}"/>
              </a:ext>
            </a:extLst>
          </p:cNvPr>
          <p:cNvSpPr txBox="1">
            <a:spLocks noChangeArrowheads="1"/>
          </p:cNvSpPr>
          <p:nvPr/>
        </p:nvSpPr>
        <p:spPr bwMode="auto">
          <a:xfrm>
            <a:off x="4518753" y="59426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大</a:t>
            </a:r>
          </a:p>
        </p:txBody>
      </p:sp>
      <p:sp>
        <p:nvSpPr>
          <p:cNvPr id="169093" name="Text Box 133">
            <a:extLst>
              <a:ext uri="{FF2B5EF4-FFF2-40B4-BE49-F238E27FC236}">
                <a16:creationId xmlns:a16="http://schemas.microsoft.com/office/drawing/2014/main" id="{E61D0534-65FA-4157-8A38-71FE51D9FBF0}"/>
              </a:ext>
            </a:extLst>
          </p:cNvPr>
          <p:cNvSpPr txBox="1">
            <a:spLocks noChangeArrowheads="1"/>
          </p:cNvSpPr>
          <p:nvPr/>
        </p:nvSpPr>
        <p:spPr bwMode="auto">
          <a:xfrm>
            <a:off x="6576153" y="59426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小</a:t>
            </a:r>
          </a:p>
        </p:txBody>
      </p:sp>
      <p:sp>
        <p:nvSpPr>
          <p:cNvPr id="169094" name="Text Box 134">
            <a:extLst>
              <a:ext uri="{FF2B5EF4-FFF2-40B4-BE49-F238E27FC236}">
                <a16:creationId xmlns:a16="http://schemas.microsoft.com/office/drawing/2014/main" id="{9298DDC1-6F15-4139-9895-AEFAC92FE4D3}"/>
              </a:ext>
            </a:extLst>
          </p:cNvPr>
          <p:cNvSpPr txBox="1">
            <a:spLocks noChangeArrowheads="1"/>
          </p:cNvSpPr>
          <p:nvPr/>
        </p:nvSpPr>
        <p:spPr bwMode="auto">
          <a:xfrm>
            <a:off x="8633553" y="59426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大</a:t>
            </a:r>
          </a:p>
        </p:txBody>
      </p:sp>
      <p:sp>
        <p:nvSpPr>
          <p:cNvPr id="169095" name="Line 135">
            <a:extLst>
              <a:ext uri="{FF2B5EF4-FFF2-40B4-BE49-F238E27FC236}">
                <a16:creationId xmlns:a16="http://schemas.microsoft.com/office/drawing/2014/main" id="{1284CF5A-09DA-489D-BE83-CF80AFD978DF}"/>
              </a:ext>
            </a:extLst>
          </p:cNvPr>
          <p:cNvSpPr>
            <a:spLocks noChangeShapeType="1"/>
          </p:cNvSpPr>
          <p:nvPr/>
        </p:nvSpPr>
        <p:spPr bwMode="auto">
          <a:xfrm>
            <a:off x="2080353" y="4037681"/>
            <a:ext cx="777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solidFill>
                <a:prstClr val="black"/>
              </a:solidFill>
              <a:latin typeface="Arial" panose="020B0604020202020204"/>
              <a:ea typeface="黑体" panose="02010609060101010101" pitchFamily="49" charset="-122"/>
            </a:endParaRPr>
          </a:p>
        </p:txBody>
      </p:sp>
      <p:sp>
        <p:nvSpPr>
          <p:cNvPr id="169096" name="Text Box 136">
            <a:extLst>
              <a:ext uri="{FF2B5EF4-FFF2-40B4-BE49-F238E27FC236}">
                <a16:creationId xmlns:a16="http://schemas.microsoft.com/office/drawing/2014/main" id="{ECB26785-094F-4CF9-B17F-40629EE7A5EF}"/>
              </a:ext>
            </a:extLst>
          </p:cNvPr>
          <p:cNvSpPr txBox="1">
            <a:spLocks noChangeArrowheads="1"/>
          </p:cNvSpPr>
          <p:nvPr/>
        </p:nvSpPr>
        <p:spPr bwMode="auto">
          <a:xfrm>
            <a:off x="1927953" y="3504281"/>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srgbClr val="629DD1"/>
                </a:solidFill>
                <a:latin typeface="Arial" panose="020B0604020202020204"/>
                <a:ea typeface="黑体" panose="02010609060101010101" pitchFamily="49" charset="-122"/>
              </a:rPr>
              <a:t>利用多</a:t>
            </a:r>
            <a:r>
              <a:rPr lang="en-US" altLang="zh-CN" sz="2400" b="1">
                <a:solidFill>
                  <a:srgbClr val="629DD1"/>
                </a:solidFill>
                <a:latin typeface="Arial" panose="020B0604020202020204"/>
                <a:ea typeface="黑体" panose="02010609060101010101" pitchFamily="49" charset="-122"/>
              </a:rPr>
              <a:t>CPU</a:t>
            </a:r>
          </a:p>
        </p:txBody>
      </p:sp>
      <p:sp>
        <p:nvSpPr>
          <p:cNvPr id="169097" name="Text Box 137">
            <a:extLst>
              <a:ext uri="{FF2B5EF4-FFF2-40B4-BE49-F238E27FC236}">
                <a16:creationId xmlns:a16="http://schemas.microsoft.com/office/drawing/2014/main" id="{D0FBBCB6-321F-4FEA-8313-96ABBC929AE5}"/>
              </a:ext>
            </a:extLst>
          </p:cNvPr>
          <p:cNvSpPr txBox="1">
            <a:spLocks noChangeArrowheads="1"/>
          </p:cNvSpPr>
          <p:nvPr/>
        </p:nvSpPr>
        <p:spPr bwMode="auto">
          <a:xfrm>
            <a:off x="4518753" y="35042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差</a:t>
            </a:r>
          </a:p>
        </p:txBody>
      </p:sp>
      <p:sp>
        <p:nvSpPr>
          <p:cNvPr id="169098" name="Text Box 138">
            <a:extLst>
              <a:ext uri="{FF2B5EF4-FFF2-40B4-BE49-F238E27FC236}">
                <a16:creationId xmlns:a16="http://schemas.microsoft.com/office/drawing/2014/main" id="{E9777362-D7C0-40F9-92DE-ACD364391A6A}"/>
              </a:ext>
            </a:extLst>
          </p:cNvPr>
          <p:cNvSpPr txBox="1">
            <a:spLocks noChangeArrowheads="1"/>
          </p:cNvSpPr>
          <p:nvPr/>
        </p:nvSpPr>
        <p:spPr bwMode="auto">
          <a:xfrm>
            <a:off x="6576153" y="35042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好</a:t>
            </a:r>
          </a:p>
        </p:txBody>
      </p:sp>
      <p:sp>
        <p:nvSpPr>
          <p:cNvPr id="169099" name="Text Box 139">
            <a:extLst>
              <a:ext uri="{FF2B5EF4-FFF2-40B4-BE49-F238E27FC236}">
                <a16:creationId xmlns:a16="http://schemas.microsoft.com/office/drawing/2014/main" id="{5A05CFE5-AFF1-4CE8-8631-89691CA71BAD}"/>
              </a:ext>
            </a:extLst>
          </p:cNvPr>
          <p:cNvSpPr txBox="1">
            <a:spLocks noChangeArrowheads="1"/>
          </p:cNvSpPr>
          <p:nvPr/>
        </p:nvSpPr>
        <p:spPr bwMode="auto">
          <a:xfrm>
            <a:off x="8633553" y="3504281"/>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400" b="1">
                <a:solidFill>
                  <a:prstClr val="black"/>
                </a:solidFill>
                <a:latin typeface="Arial" panose="020B0604020202020204"/>
                <a:ea typeface="黑体" panose="02010609060101010101" pitchFamily="49" charset="-122"/>
              </a:rPr>
              <a:t>好</a:t>
            </a:r>
          </a:p>
        </p:txBody>
      </p:sp>
    </p:spTree>
    <p:extLst>
      <p:ext uri="{BB962C8B-B14F-4D97-AF65-F5344CB8AC3E}">
        <p14:creationId xmlns:p14="http://schemas.microsoft.com/office/powerpoint/2010/main" val="2977391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1C4ADB72-4672-9141-8AFD-C6FA6840044B}"/>
              </a:ext>
            </a:extLst>
          </p:cNvPr>
          <p:cNvSpPr txBox="1">
            <a:spLocks noChangeArrowheads="1"/>
          </p:cNvSpPr>
          <p:nvPr/>
        </p:nvSpPr>
        <p:spPr>
          <a:xfrm>
            <a:off x="447973" y="2294224"/>
            <a:ext cx="5029200" cy="8572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dirty="0"/>
              <a:t>单阻塞队列</a:t>
            </a:r>
            <a:r>
              <a:rPr lang="en-US" altLang="zh-CN" dirty="0"/>
              <a:t>:</a:t>
            </a:r>
          </a:p>
        </p:txBody>
      </p:sp>
      <p:pic>
        <p:nvPicPr>
          <p:cNvPr id="12" name="Picture 3" descr="3_7a">
            <a:extLst>
              <a:ext uri="{FF2B5EF4-FFF2-40B4-BE49-F238E27FC236}">
                <a16:creationId xmlns:a16="http://schemas.microsoft.com/office/drawing/2014/main" id="{1B679290-F607-EF49-807A-326A4BE076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1055383" y="3809332"/>
            <a:ext cx="4762500" cy="178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2">
            <a:extLst>
              <a:ext uri="{FF2B5EF4-FFF2-40B4-BE49-F238E27FC236}">
                <a16:creationId xmlns:a16="http://schemas.microsoft.com/office/drawing/2014/main" id="{475DEDDD-D5CD-3749-AAA1-C57FD5BF7BF4}"/>
              </a:ext>
            </a:extLst>
          </p:cNvPr>
          <p:cNvSpPr txBox="1">
            <a:spLocks noChangeArrowheads="1"/>
          </p:cNvSpPr>
          <p:nvPr/>
        </p:nvSpPr>
        <p:spPr>
          <a:xfrm>
            <a:off x="1484272" y="1198958"/>
            <a:ext cx="6172200" cy="57150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700" smtClean="0">
                <a:solidFill>
                  <a:srgbClr val="0000FF"/>
                </a:solidFill>
              </a:rPr>
              <a:t>2. </a:t>
            </a:r>
            <a:r>
              <a:rPr lang="zh-CN" altLang="en-US" sz="2700" smtClean="0">
                <a:solidFill>
                  <a:srgbClr val="0000FF"/>
                </a:solidFill>
              </a:rPr>
              <a:t>进程五种状态及转换模型</a:t>
            </a:r>
            <a:endParaRPr lang="zh-CN" altLang="en-US" sz="2700" dirty="0">
              <a:solidFill>
                <a:srgbClr val="0000FF"/>
              </a:solidFill>
            </a:endParaRPr>
          </a:p>
        </p:txBody>
      </p:sp>
      <p:sp>
        <p:nvSpPr>
          <p:cNvPr id="9" name="Rectangle 6">
            <a:extLst>
              <a:ext uri="{FF2B5EF4-FFF2-40B4-BE49-F238E27FC236}">
                <a16:creationId xmlns:a16="http://schemas.microsoft.com/office/drawing/2014/main" id="{69EC23B8-53EB-C34D-8BF3-A8184A6429DA}"/>
              </a:ext>
            </a:extLst>
          </p:cNvPr>
          <p:cNvSpPr>
            <a:spLocks noChangeArrowheads="1"/>
          </p:cNvSpPr>
          <p:nvPr/>
        </p:nvSpPr>
        <p:spPr bwMode="auto">
          <a:xfrm>
            <a:off x="7123110" y="443190"/>
            <a:ext cx="4878389"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mj-ea"/>
                <a:ea typeface="+mj-ea"/>
                <a:cs typeface="+mj-cs"/>
              </a:rPr>
              <a:t>2.2.2 </a:t>
            </a:r>
            <a:r>
              <a:rPr lang="zh-CN" altLang="en-US" sz="2800" b="1" dirty="0">
                <a:solidFill>
                  <a:schemeClr val="accent1">
                    <a:lumMod val="75000"/>
                  </a:schemeClr>
                </a:solidFill>
                <a:latin typeface="+mj-ea"/>
                <a:ea typeface="+mj-ea"/>
                <a:cs typeface="+mj-cs"/>
              </a:rPr>
              <a:t>进程的基本状态及转换</a:t>
            </a:r>
          </a:p>
        </p:txBody>
      </p:sp>
      <p:sp>
        <p:nvSpPr>
          <p:cNvPr id="10" name="Rectangle 5">
            <a:extLst>
              <a:ext uri="{FF2B5EF4-FFF2-40B4-BE49-F238E27FC236}">
                <a16:creationId xmlns:a16="http://schemas.microsoft.com/office/drawing/2014/main" id="{1309CF37-E543-8641-B706-E540A55F6AEA}"/>
              </a:ext>
            </a:extLst>
          </p:cNvPr>
          <p:cNvSpPr>
            <a:spLocks noChangeArrowheads="1"/>
          </p:cNvSpPr>
          <p:nvPr/>
        </p:nvSpPr>
        <p:spPr bwMode="auto">
          <a:xfrm>
            <a:off x="1484272"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13" name="Rectangle 2">
            <a:extLst>
              <a:ext uri="{FF2B5EF4-FFF2-40B4-BE49-F238E27FC236}">
                <a16:creationId xmlns:a16="http://schemas.microsoft.com/office/drawing/2014/main" id="{01CD7253-9D06-3748-BFF1-299C64F95F9A}"/>
              </a:ext>
            </a:extLst>
          </p:cNvPr>
          <p:cNvSpPr txBox="1">
            <a:spLocks noChangeArrowheads="1"/>
          </p:cNvSpPr>
          <p:nvPr/>
        </p:nvSpPr>
        <p:spPr>
          <a:xfrm>
            <a:off x="6526580" y="2245833"/>
            <a:ext cx="4509862" cy="544062"/>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dirty="0"/>
              <a:t>多阻塞队列</a:t>
            </a:r>
            <a:r>
              <a:rPr lang="en-US" altLang="zh-CN" dirty="0"/>
              <a:t>:</a:t>
            </a:r>
          </a:p>
        </p:txBody>
      </p:sp>
      <p:pic>
        <p:nvPicPr>
          <p:cNvPr id="14" name="Picture 3" descr="3_7b">
            <a:extLst>
              <a:ext uri="{FF2B5EF4-FFF2-40B4-BE49-F238E27FC236}">
                <a16:creationId xmlns:a16="http://schemas.microsoft.com/office/drawing/2014/main" id="{3A9986A5-8467-574F-AE73-11DAF994EE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739389" y="3026740"/>
            <a:ext cx="4849415" cy="36564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8375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A3EB2E1-C9D4-4BDD-A6E3-6161D78A61E8}"/>
              </a:ext>
            </a:extLst>
          </p:cNvPr>
          <p:cNvSpPr>
            <a:spLocks noGrp="1"/>
          </p:cNvSpPr>
          <p:nvPr>
            <p:ph idx="1"/>
          </p:nvPr>
        </p:nvSpPr>
        <p:spPr/>
        <p:txBody>
          <a:bodyPr/>
          <a:lstStyle/>
          <a:p>
            <a:pPr marL="565150" indent="-565150" algn="just">
              <a:buNone/>
            </a:pPr>
            <a:r>
              <a:rPr lang="en-US" altLang="zh-CN" dirty="0">
                <a:latin typeface="Microsoft YaHei" panose="020B0503020204020204" pitchFamily="34" charset="-122"/>
                <a:ea typeface="Microsoft YaHei" panose="020B0503020204020204" pitchFamily="34" charset="-122"/>
              </a:rPr>
              <a:t>1</a:t>
            </a:r>
            <a:r>
              <a:rPr lang="zh-CN" altLang="en-US" dirty="0">
                <a:latin typeface="Microsoft YaHei" panose="020B0503020204020204" pitchFamily="34" charset="-122"/>
                <a:ea typeface="Microsoft YaHei" panose="020B0503020204020204" pitchFamily="34" charset="-122"/>
              </a:rPr>
              <a:t>．在一个已有进程中创建一个新线程比创建一个全新进程所需的时间少。</a:t>
            </a:r>
          </a:p>
          <a:p>
            <a:pPr marL="565150" indent="-565150" algn="just">
              <a:buClrTx/>
              <a:buSzTx/>
              <a:buNone/>
            </a:pPr>
            <a:r>
              <a:rPr lang="en-US" altLang="zh-CN" dirty="0">
                <a:latin typeface="Microsoft YaHei" panose="020B0503020204020204" pitchFamily="34" charset="-122"/>
                <a:ea typeface="Microsoft YaHei" panose="020B0503020204020204" pitchFamily="34" charset="-122"/>
              </a:rPr>
              <a:t>2</a:t>
            </a:r>
            <a:r>
              <a:rPr lang="zh-CN" altLang="en-US" dirty="0">
                <a:latin typeface="Microsoft YaHei" panose="020B0503020204020204" pitchFamily="34" charset="-122"/>
                <a:ea typeface="Microsoft YaHei" panose="020B0503020204020204" pitchFamily="34" charset="-122"/>
              </a:rPr>
              <a:t>．终止一个线程比终止一个进程花费的时间少。</a:t>
            </a:r>
          </a:p>
          <a:p>
            <a:pPr marL="565150" indent="-565150" algn="just">
              <a:buClrTx/>
              <a:buSzTx/>
              <a:buNone/>
            </a:pPr>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．线程间切换比进程间切换花费的时间少。</a:t>
            </a:r>
          </a:p>
          <a:p>
            <a:pPr marL="565150" indent="-565150" algn="just">
              <a:buClrTx/>
              <a:buSzTx/>
              <a:buNone/>
            </a:pPr>
            <a:r>
              <a:rPr lang="en-US" altLang="zh-CN" dirty="0">
                <a:latin typeface="Microsoft YaHei" panose="020B0503020204020204" pitchFamily="34" charset="-122"/>
                <a:ea typeface="Microsoft YaHei" panose="020B0503020204020204" pitchFamily="34" charset="-122"/>
              </a:rPr>
              <a:t>4</a:t>
            </a:r>
            <a:r>
              <a:rPr lang="zh-CN" altLang="en-US" dirty="0">
                <a:latin typeface="Microsoft YaHei" panose="020B0503020204020204" pitchFamily="34" charset="-122"/>
                <a:ea typeface="Microsoft YaHei" panose="020B0503020204020204" pitchFamily="34" charset="-122"/>
              </a:rPr>
              <a:t>．线程提高了不同的执行程序间通信的效率。同一个进程中的线程共享存储空间和文件，它们无需调用内核就可以互相通信。</a:t>
            </a:r>
          </a:p>
          <a:p>
            <a:endParaRPr lang="zh-CN" altLang="en-US" dirty="0">
              <a:latin typeface="Microsoft YaHei" panose="020B0503020204020204" pitchFamily="34" charset="-122"/>
              <a:ea typeface="Microsoft YaHei" panose="020B0503020204020204" pitchFamily="34" charset="-122"/>
            </a:endParaRPr>
          </a:p>
        </p:txBody>
      </p:sp>
      <p:sp>
        <p:nvSpPr>
          <p:cNvPr id="3" name="标题 2">
            <a:extLst>
              <a:ext uri="{FF2B5EF4-FFF2-40B4-BE49-F238E27FC236}">
                <a16:creationId xmlns:a16="http://schemas.microsoft.com/office/drawing/2014/main" id="{4CE3B344-5F02-4414-97BF-7D527B20566F}"/>
              </a:ext>
            </a:extLst>
          </p:cNvPr>
          <p:cNvSpPr>
            <a:spLocks noGrp="1"/>
          </p:cNvSpPr>
          <p:nvPr>
            <p:ph type="title"/>
          </p:nvPr>
        </p:nvSpPr>
        <p:spPr/>
        <p:txBody>
          <a:bodyPr/>
          <a:lstStyle/>
          <a:p>
            <a:r>
              <a:rPr lang="zh-CN" altLang="en-US" dirty="0"/>
              <a:t>采用线程的优点</a:t>
            </a:r>
            <a:r>
              <a:rPr lang="en-US" altLang="zh-CN" dirty="0"/>
              <a:t>: </a:t>
            </a:r>
            <a:endParaRPr lang="zh-CN" altLang="en-US" dirty="0"/>
          </a:p>
        </p:txBody>
      </p:sp>
    </p:spTree>
    <p:extLst>
      <p:ext uri="{BB962C8B-B14F-4D97-AF65-F5344CB8AC3E}">
        <p14:creationId xmlns:p14="http://schemas.microsoft.com/office/powerpoint/2010/main" val="12244106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4D74CC61-B22B-48EA-9C38-97B9D8926FC0}"/>
              </a:ext>
            </a:extLst>
          </p:cNvPr>
          <p:cNvSpPr>
            <a:spLocks noGrp="1" noChangeArrowheads="1"/>
          </p:cNvSpPr>
          <p:nvPr>
            <p:ph type="title"/>
          </p:nvPr>
        </p:nvSpPr>
        <p:spPr/>
        <p:txBody>
          <a:bodyPr/>
          <a:lstStyle/>
          <a:p>
            <a:r>
              <a:rPr lang="zh-CN" altLang="en-US"/>
              <a:t>线程总结</a:t>
            </a:r>
          </a:p>
        </p:txBody>
      </p:sp>
      <p:sp>
        <p:nvSpPr>
          <p:cNvPr id="171013" name="Rectangle 5">
            <a:extLst>
              <a:ext uri="{FF2B5EF4-FFF2-40B4-BE49-F238E27FC236}">
                <a16:creationId xmlns:a16="http://schemas.microsoft.com/office/drawing/2014/main" id="{93BA7310-2B9B-43FE-9815-4D70B1D0D7F2}"/>
              </a:ext>
            </a:extLst>
          </p:cNvPr>
          <p:cNvSpPr>
            <a:spLocks noChangeArrowheads="1"/>
          </p:cNvSpPr>
          <p:nvPr/>
        </p:nvSpPr>
        <p:spPr bwMode="auto">
          <a:xfrm>
            <a:off x="1831976" y="1268414"/>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sz="2400">
                <a:solidFill>
                  <a:prstClr val="black"/>
                </a:solidFill>
                <a:latin typeface="微软雅黑" panose="020B0503020204020204" pitchFamily="34" charset="-122"/>
                <a:ea typeface="微软雅黑" panose="020B0503020204020204" pitchFamily="34" charset="-122"/>
              </a:rPr>
              <a:t>进程 </a:t>
            </a:r>
            <a:r>
              <a:rPr lang="en-US" altLang="zh-CN" sz="2400">
                <a:solidFill>
                  <a:prstClr val="black"/>
                </a:solidFill>
                <a:latin typeface="微软雅黑" panose="020B0503020204020204" pitchFamily="34" charset="-122"/>
                <a:ea typeface="微软雅黑" panose="020B0503020204020204" pitchFamily="34" charset="-122"/>
              </a:rPr>
              <a:t>= </a:t>
            </a:r>
            <a:r>
              <a:rPr lang="zh-CN" altLang="en-US" sz="2400">
                <a:solidFill>
                  <a:prstClr val="black"/>
                </a:solidFill>
                <a:latin typeface="微软雅黑" panose="020B0503020204020204" pitchFamily="34" charset="-122"/>
                <a:ea typeface="微软雅黑" panose="020B0503020204020204" pitchFamily="34" charset="-122"/>
              </a:rPr>
              <a:t>地址空间 </a:t>
            </a:r>
            <a:r>
              <a:rPr lang="en-US" altLang="zh-CN" sz="2400">
                <a:solidFill>
                  <a:prstClr val="black"/>
                </a:solidFill>
                <a:latin typeface="微软雅黑" panose="020B0503020204020204" pitchFamily="34" charset="-122"/>
                <a:ea typeface="微软雅黑" panose="020B0503020204020204" pitchFamily="34" charset="-122"/>
              </a:rPr>
              <a:t>+ </a:t>
            </a:r>
            <a:r>
              <a:rPr lang="zh-CN" altLang="en-US" sz="2400">
                <a:solidFill>
                  <a:prstClr val="black"/>
                </a:solidFill>
                <a:latin typeface="微软雅黑" panose="020B0503020204020204" pitchFamily="34" charset="-122"/>
                <a:ea typeface="微软雅黑" panose="020B0503020204020204" pitchFamily="34" charset="-122"/>
              </a:rPr>
              <a:t>指令执行序列</a:t>
            </a:r>
            <a:r>
              <a:rPr lang="zh-CN" altLang="en-US" sz="2400">
                <a:solidFill>
                  <a:srgbClr val="FF0000"/>
                </a:solidFill>
                <a:latin typeface="微软雅黑" panose="020B0503020204020204" pitchFamily="34" charset="-122"/>
                <a:ea typeface="微软雅黑" panose="020B0503020204020204" pitchFamily="34" charset="-122"/>
              </a:rPr>
              <a:t> </a:t>
            </a:r>
          </a:p>
        </p:txBody>
      </p:sp>
      <p:sp>
        <p:nvSpPr>
          <p:cNvPr id="171014" name="Rectangle 6">
            <a:extLst>
              <a:ext uri="{FF2B5EF4-FFF2-40B4-BE49-F238E27FC236}">
                <a16:creationId xmlns:a16="http://schemas.microsoft.com/office/drawing/2014/main" id="{70968242-BE7B-4C92-BCCB-B1ED242E6AA0}"/>
              </a:ext>
            </a:extLst>
          </p:cNvPr>
          <p:cNvSpPr>
            <a:spLocks noChangeArrowheads="1"/>
          </p:cNvSpPr>
          <p:nvPr/>
        </p:nvSpPr>
        <p:spPr bwMode="auto">
          <a:xfrm>
            <a:off x="1828800" y="19050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一个地址空间</a:t>
            </a:r>
            <a:r>
              <a:rPr lang="en-US" altLang="zh-CN"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多个指令执行序列  引出线程</a:t>
            </a:r>
          </a:p>
        </p:txBody>
      </p:sp>
      <p:sp>
        <p:nvSpPr>
          <p:cNvPr id="171015" name="Rectangle 7">
            <a:extLst>
              <a:ext uri="{FF2B5EF4-FFF2-40B4-BE49-F238E27FC236}">
                <a16:creationId xmlns:a16="http://schemas.microsoft.com/office/drawing/2014/main" id="{45791F1B-0F78-4ECF-8951-14F45FC227F5}"/>
              </a:ext>
            </a:extLst>
          </p:cNvPr>
          <p:cNvSpPr>
            <a:spLocks noChangeArrowheads="1"/>
          </p:cNvSpPr>
          <p:nvPr/>
        </p:nvSpPr>
        <p:spPr bwMode="auto">
          <a:xfrm>
            <a:off x="1828800" y="25146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sz="2400">
                <a:solidFill>
                  <a:prstClr val="black"/>
                </a:solidFill>
                <a:latin typeface="微软雅黑" panose="020B0503020204020204" pitchFamily="34" charset="-122"/>
                <a:ea typeface="微软雅黑" panose="020B0503020204020204" pitchFamily="34" charset="-122"/>
                <a:sym typeface="Symbol" panose="05050102010706020507" pitchFamily="18" charset="2"/>
              </a:rPr>
              <a:t>线程具有并发的优点，却比进程的代价低得多</a:t>
            </a:r>
          </a:p>
        </p:txBody>
      </p:sp>
      <p:sp>
        <p:nvSpPr>
          <p:cNvPr id="171017" name="Rectangle 9">
            <a:extLst>
              <a:ext uri="{FF2B5EF4-FFF2-40B4-BE49-F238E27FC236}">
                <a16:creationId xmlns:a16="http://schemas.microsoft.com/office/drawing/2014/main" id="{A0DF7368-D68E-4226-ADAD-52F0BEB1A305}"/>
              </a:ext>
            </a:extLst>
          </p:cNvPr>
          <p:cNvSpPr>
            <a:spLocks noChangeArrowheads="1"/>
          </p:cNvSpPr>
          <p:nvPr/>
        </p:nvSpPr>
        <p:spPr bwMode="auto">
          <a:xfrm>
            <a:off x="1828800" y="32004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en-US" altLang="zh-CN" sz="2400">
                <a:solidFill>
                  <a:prstClr val="black"/>
                </a:solidFill>
                <a:latin typeface="微软雅黑" panose="020B0503020204020204" pitchFamily="34" charset="-122"/>
                <a:ea typeface="微软雅黑" panose="020B0503020204020204" pitchFamily="34" charset="-122"/>
                <a:sym typeface="Symbol" panose="05050102010706020507" pitchFamily="18" charset="2"/>
              </a:rPr>
              <a:t>WebExplorer</a:t>
            </a:r>
            <a:r>
              <a:rPr lang="zh-CN" altLang="en-US" sz="2400">
                <a:solidFill>
                  <a:prstClr val="black"/>
                </a:solidFill>
                <a:latin typeface="微软雅黑" panose="020B0503020204020204" pitchFamily="34" charset="-122"/>
                <a:ea typeface="微软雅黑" panose="020B0503020204020204" pitchFamily="34" charset="-122"/>
                <a:sym typeface="Symbol" panose="05050102010706020507" pitchFamily="18" charset="2"/>
              </a:rPr>
              <a:t>表明线程简单实用  线程怎么实现</a:t>
            </a:r>
          </a:p>
        </p:txBody>
      </p:sp>
      <p:sp>
        <p:nvSpPr>
          <p:cNvPr id="171018" name="Rectangle 10">
            <a:extLst>
              <a:ext uri="{FF2B5EF4-FFF2-40B4-BE49-F238E27FC236}">
                <a16:creationId xmlns:a16="http://schemas.microsoft.com/office/drawing/2014/main" id="{679FF286-ED65-451B-928C-667AD410DD5F}"/>
              </a:ext>
            </a:extLst>
          </p:cNvPr>
          <p:cNvSpPr>
            <a:spLocks noChangeArrowheads="1"/>
          </p:cNvSpPr>
          <p:nvPr/>
        </p:nvSpPr>
        <p:spPr bwMode="auto">
          <a:xfrm>
            <a:off x="1828800" y="38862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sz="2400">
                <a:solidFill>
                  <a:prstClr val="black"/>
                </a:solidFill>
                <a:latin typeface="微软雅黑" panose="020B0503020204020204" pitchFamily="34" charset="-122"/>
                <a:ea typeface="微软雅黑" panose="020B0503020204020204" pitchFamily="34" charset="-122"/>
                <a:sym typeface="Symbol" panose="05050102010706020507" pitchFamily="18" charset="2"/>
              </a:rPr>
              <a:t>线程在同一地址空间中  线程库可以用户级实现</a:t>
            </a:r>
          </a:p>
        </p:txBody>
      </p:sp>
      <p:sp>
        <p:nvSpPr>
          <p:cNvPr id="171019" name="Rectangle 11">
            <a:extLst>
              <a:ext uri="{FF2B5EF4-FFF2-40B4-BE49-F238E27FC236}">
                <a16:creationId xmlns:a16="http://schemas.microsoft.com/office/drawing/2014/main" id="{4B8B197B-D07F-4587-AC28-B49EF4D092CE}"/>
              </a:ext>
            </a:extLst>
          </p:cNvPr>
          <p:cNvSpPr>
            <a:spLocks noChangeArrowheads="1"/>
          </p:cNvSpPr>
          <p:nvPr/>
        </p:nvSpPr>
        <p:spPr bwMode="auto">
          <a:xfrm>
            <a:off x="1828800" y="45720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sz="2400">
                <a:solidFill>
                  <a:prstClr val="black"/>
                </a:solidFill>
                <a:latin typeface="微软雅黑" panose="020B0503020204020204" pitchFamily="34" charset="-122"/>
                <a:ea typeface="微软雅黑" panose="020B0503020204020204" pitchFamily="34" charset="-122"/>
                <a:sym typeface="Symbol" panose="05050102010706020507" pitchFamily="18" charset="2"/>
              </a:rPr>
              <a:t>用户级线程，核心级线程，两者都有 </a:t>
            </a:r>
          </a:p>
        </p:txBody>
      </p:sp>
      <p:sp>
        <p:nvSpPr>
          <p:cNvPr id="171022" name="Rectangle 14">
            <a:extLst>
              <a:ext uri="{FF2B5EF4-FFF2-40B4-BE49-F238E27FC236}">
                <a16:creationId xmlns:a16="http://schemas.microsoft.com/office/drawing/2014/main" id="{5CE58010-12A5-4F44-918A-BC56814C7E61}"/>
              </a:ext>
            </a:extLst>
          </p:cNvPr>
          <p:cNvSpPr>
            <a:spLocks noChangeArrowheads="1"/>
          </p:cNvSpPr>
          <p:nvPr/>
        </p:nvSpPr>
        <p:spPr bwMode="auto">
          <a:xfrm>
            <a:off x="1828800" y="5257800"/>
            <a:ext cx="8610600"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defTabSz="457200">
              <a:lnSpc>
                <a:spcPct val="130000"/>
              </a:lnSpc>
              <a:defRPr/>
            </a:pPr>
            <a:r>
              <a:rPr lang="zh-CN" altLang="en-US" sz="2400" dirty="0">
                <a:solidFill>
                  <a:prstClr val="black"/>
                </a:solidFill>
                <a:latin typeface="微软雅黑" panose="020B0503020204020204" pitchFamily="34" charset="-122"/>
                <a:ea typeface="微软雅黑" panose="020B0503020204020204" pitchFamily="34" charset="-122"/>
                <a:sym typeface="Symbol" panose="05050102010706020507" pitchFamily="18" charset="2"/>
              </a:rPr>
              <a:t>各类线程的实现细节，其中上下文切换是核心</a:t>
            </a:r>
          </a:p>
        </p:txBody>
      </p:sp>
    </p:spTree>
    <p:extLst>
      <p:ext uri="{BB962C8B-B14F-4D97-AF65-F5344CB8AC3E}">
        <p14:creationId xmlns:p14="http://schemas.microsoft.com/office/powerpoint/2010/main" val="3588239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dissolve">
                                      <p:cBhvr>
                                        <p:cTn id="7" dur="500"/>
                                        <p:tgtEl>
                                          <p:spTgt spid="171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1014"/>
                                        </p:tgtEl>
                                        <p:attrNameLst>
                                          <p:attrName>style.visibility</p:attrName>
                                        </p:attrNameLst>
                                      </p:cBhvr>
                                      <p:to>
                                        <p:strVal val="visible"/>
                                      </p:to>
                                    </p:set>
                                    <p:animEffect transition="in" filter="dissolve">
                                      <p:cBhvr>
                                        <p:cTn id="12" dur="500"/>
                                        <p:tgtEl>
                                          <p:spTgt spid="1710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1015"/>
                                        </p:tgtEl>
                                        <p:attrNameLst>
                                          <p:attrName>style.visibility</p:attrName>
                                        </p:attrNameLst>
                                      </p:cBhvr>
                                      <p:to>
                                        <p:strVal val="visible"/>
                                      </p:to>
                                    </p:set>
                                    <p:animEffect transition="in" filter="dissolve">
                                      <p:cBhvr>
                                        <p:cTn id="17" dur="500"/>
                                        <p:tgtEl>
                                          <p:spTgt spid="1710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1017"/>
                                        </p:tgtEl>
                                        <p:attrNameLst>
                                          <p:attrName>style.visibility</p:attrName>
                                        </p:attrNameLst>
                                      </p:cBhvr>
                                      <p:to>
                                        <p:strVal val="visible"/>
                                      </p:to>
                                    </p:set>
                                    <p:animEffect transition="in" filter="dissolve">
                                      <p:cBhvr>
                                        <p:cTn id="22" dur="500"/>
                                        <p:tgtEl>
                                          <p:spTgt spid="1710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1018"/>
                                        </p:tgtEl>
                                        <p:attrNameLst>
                                          <p:attrName>style.visibility</p:attrName>
                                        </p:attrNameLst>
                                      </p:cBhvr>
                                      <p:to>
                                        <p:strVal val="visible"/>
                                      </p:to>
                                    </p:set>
                                    <p:animEffect transition="in" filter="dissolve">
                                      <p:cBhvr>
                                        <p:cTn id="27" dur="500"/>
                                        <p:tgtEl>
                                          <p:spTgt spid="1710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71019"/>
                                        </p:tgtEl>
                                        <p:attrNameLst>
                                          <p:attrName>style.visibility</p:attrName>
                                        </p:attrNameLst>
                                      </p:cBhvr>
                                      <p:to>
                                        <p:strVal val="visible"/>
                                      </p:to>
                                    </p:set>
                                    <p:animEffect transition="in" filter="dissolve">
                                      <p:cBhvr>
                                        <p:cTn id="32" dur="500"/>
                                        <p:tgtEl>
                                          <p:spTgt spid="1710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1022"/>
                                        </p:tgtEl>
                                        <p:attrNameLst>
                                          <p:attrName>style.visibility</p:attrName>
                                        </p:attrNameLst>
                                      </p:cBhvr>
                                      <p:to>
                                        <p:strVal val="visible"/>
                                      </p:to>
                                    </p:set>
                                    <p:animEffect transition="in" filter="dissolve">
                                      <p:cBhvr>
                                        <p:cTn id="37" dur="500"/>
                                        <p:tgtEl>
                                          <p:spTgt spid="171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4" grpId="0"/>
      <p:bldP spid="171015" grpId="0"/>
      <p:bldP spid="171017" grpId="0"/>
      <p:bldP spid="171018" grpId="0"/>
      <p:bldP spid="171019" grpId="0"/>
      <p:bldP spid="171022" grpId="0"/>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p:txBody>
          <a:bodyPr/>
          <a:lstStyle/>
          <a:p>
            <a:r>
              <a:rPr lang="zh-CN" altLang="en-US" dirty="0">
                <a:sym typeface="+mn-lt"/>
              </a:rPr>
              <a:t>感谢观看！</a:t>
            </a:r>
          </a:p>
        </p:txBody>
      </p:sp>
      <p:sp>
        <p:nvSpPr>
          <p:cNvPr id="3" name="副标题 2">
            <a:extLst>
              <a:ext uri="{FF2B5EF4-FFF2-40B4-BE49-F238E27FC236}">
                <a16:creationId xmlns:a16="http://schemas.microsoft.com/office/drawing/2014/main" id="{C88891D0-766F-8A4C-B067-29A152567A48}"/>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3258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7695" y="2116478"/>
            <a:ext cx="11043804" cy="3647152"/>
          </a:xfrm>
          <a:prstGeom prst="rect">
            <a:avLst/>
          </a:prstGeom>
        </p:spPr>
        <p:txBody>
          <a:bodyPr wrap="square">
            <a:spAutoFit/>
          </a:bodyPr>
          <a:lstStyle/>
          <a:p>
            <a:pPr>
              <a:lnSpc>
                <a:spcPct val="150000"/>
              </a:lnSpc>
              <a:spcBef>
                <a:spcPct val="30000"/>
              </a:spcBef>
              <a:defRPr/>
            </a:pPr>
            <a:r>
              <a:rPr lang="en-US" altLang="zh-CN" sz="2200" b="1" dirty="0">
                <a:latin typeface="+mj-ea"/>
                <a:ea typeface="+mj-ea"/>
              </a:rPr>
              <a:t> ① </a:t>
            </a:r>
            <a:r>
              <a:rPr lang="zh-CN" altLang="en-US" sz="2200" b="1" dirty="0">
                <a:solidFill>
                  <a:srgbClr val="0000FF"/>
                </a:solidFill>
                <a:latin typeface="+mj-ea"/>
                <a:ea typeface="+mj-ea"/>
              </a:rPr>
              <a:t>空 </a:t>
            </a:r>
            <a:r>
              <a:rPr lang="zh-CN" altLang="en-US" sz="2200" b="1" dirty="0">
                <a:solidFill>
                  <a:srgbClr val="0000FF"/>
                </a:solidFill>
                <a:latin typeface="+mj-ea"/>
                <a:ea typeface="+mj-ea"/>
                <a:sym typeface="Wingdings" charset="2"/>
              </a:rPr>
              <a:t> </a:t>
            </a:r>
            <a:r>
              <a:rPr lang="zh-CN" altLang="en-US" sz="2200" b="1" dirty="0">
                <a:solidFill>
                  <a:srgbClr val="0000FF"/>
                </a:solidFill>
                <a:latin typeface="+mj-ea"/>
                <a:ea typeface="+mj-ea"/>
              </a:rPr>
              <a:t>新状态</a:t>
            </a:r>
            <a:r>
              <a:rPr lang="zh-CN" altLang="en-US" sz="2200" b="1" dirty="0">
                <a:latin typeface="+mj-ea"/>
                <a:ea typeface="+mj-ea"/>
              </a:rPr>
              <a:t>  新创建的进程首先处于新状态。</a:t>
            </a:r>
            <a:br>
              <a:rPr lang="zh-CN" altLang="en-US" sz="2200" b="1" dirty="0">
                <a:latin typeface="+mj-ea"/>
                <a:ea typeface="+mj-ea"/>
              </a:rPr>
            </a:br>
            <a:r>
              <a:rPr lang="zh-CN" altLang="en-US" sz="2200" b="1" dirty="0">
                <a:latin typeface="+mj-ea"/>
                <a:ea typeface="+mj-ea"/>
              </a:rPr>
              <a:t> ② </a:t>
            </a:r>
            <a:r>
              <a:rPr lang="zh-CN" altLang="en-US" sz="2200" b="1" dirty="0">
                <a:solidFill>
                  <a:srgbClr val="0000FF"/>
                </a:solidFill>
                <a:latin typeface="+mj-ea"/>
                <a:ea typeface="+mj-ea"/>
              </a:rPr>
              <a:t>新状态 </a:t>
            </a:r>
            <a:r>
              <a:rPr lang="zh-CN" altLang="en-US" sz="2200" b="1" dirty="0">
                <a:solidFill>
                  <a:srgbClr val="0000FF"/>
                </a:solidFill>
                <a:latin typeface="+mj-ea"/>
                <a:ea typeface="+mj-ea"/>
                <a:sym typeface="Wingdings" charset="2"/>
              </a:rPr>
              <a:t> </a:t>
            </a:r>
            <a:r>
              <a:rPr lang="zh-CN" altLang="en-US" sz="2200" b="1" dirty="0">
                <a:solidFill>
                  <a:srgbClr val="0000FF"/>
                </a:solidFill>
                <a:latin typeface="+mj-ea"/>
                <a:ea typeface="+mj-ea"/>
              </a:rPr>
              <a:t>就绪状态</a:t>
            </a:r>
            <a:r>
              <a:rPr lang="zh-CN" altLang="en-US" sz="2200" b="1" dirty="0">
                <a:latin typeface="+mj-ea"/>
                <a:ea typeface="+mj-ea"/>
              </a:rPr>
              <a:t>  当系统允许增加就绪进程时，操作系统接纳新建状态进程，将它变为就绪状态，插入就绪队列中。</a:t>
            </a:r>
            <a:br>
              <a:rPr lang="zh-CN" altLang="en-US" sz="2200" b="1" dirty="0">
                <a:latin typeface="+mj-ea"/>
                <a:ea typeface="+mj-ea"/>
              </a:rPr>
            </a:br>
            <a:r>
              <a:rPr lang="zh-CN" altLang="en-US" sz="2200" b="1" dirty="0">
                <a:latin typeface="+mj-ea"/>
                <a:ea typeface="+mj-ea"/>
              </a:rPr>
              <a:t> ③ </a:t>
            </a:r>
            <a:r>
              <a:rPr lang="zh-CN" altLang="en-US" sz="2200" b="1" dirty="0">
                <a:solidFill>
                  <a:srgbClr val="0000FF"/>
                </a:solidFill>
                <a:latin typeface="+mj-ea"/>
                <a:ea typeface="+mj-ea"/>
              </a:rPr>
              <a:t>就绪状态 </a:t>
            </a:r>
            <a:r>
              <a:rPr lang="zh-CN" altLang="en-US" sz="2200" b="1" dirty="0">
                <a:solidFill>
                  <a:srgbClr val="0000FF"/>
                </a:solidFill>
                <a:latin typeface="+mj-ea"/>
                <a:ea typeface="+mj-ea"/>
                <a:sym typeface="Wingdings" charset="2"/>
              </a:rPr>
              <a:t> </a:t>
            </a:r>
            <a:r>
              <a:rPr lang="zh-CN" altLang="en-US" sz="2200" b="1" dirty="0">
                <a:solidFill>
                  <a:srgbClr val="0000FF"/>
                </a:solidFill>
                <a:latin typeface="+mj-ea"/>
                <a:ea typeface="+mj-ea"/>
              </a:rPr>
              <a:t>执行状态</a:t>
            </a:r>
            <a:r>
              <a:rPr lang="zh-CN" altLang="en-US" sz="2200" b="1" dirty="0">
                <a:latin typeface="+mj-ea"/>
                <a:ea typeface="+mj-ea"/>
              </a:rPr>
              <a:t>  当处理机空闲时，将从就绪队列中选择一个进程执行，该选择过程称为进程调度，或将处理机分派给一个进程，该进程状态从就绪转变为执行。</a:t>
            </a:r>
            <a:br>
              <a:rPr lang="zh-CN" altLang="en-US" sz="2200" b="1" dirty="0">
                <a:latin typeface="+mj-ea"/>
                <a:ea typeface="+mj-ea"/>
              </a:rPr>
            </a:br>
            <a:r>
              <a:rPr lang="zh-CN" altLang="en-US" sz="2200" b="1" dirty="0">
                <a:latin typeface="+mj-ea"/>
                <a:ea typeface="+mj-ea"/>
              </a:rPr>
              <a:t> ④ </a:t>
            </a:r>
            <a:r>
              <a:rPr lang="zh-CN" altLang="en-US" sz="2200" b="1" dirty="0">
                <a:solidFill>
                  <a:srgbClr val="0000FF"/>
                </a:solidFill>
                <a:latin typeface="+mj-ea"/>
                <a:ea typeface="+mj-ea"/>
              </a:rPr>
              <a:t>执行状态 </a:t>
            </a:r>
            <a:r>
              <a:rPr lang="zh-CN" altLang="en-US" sz="2200" b="1" dirty="0">
                <a:solidFill>
                  <a:srgbClr val="0000FF"/>
                </a:solidFill>
                <a:latin typeface="+mj-ea"/>
                <a:ea typeface="+mj-ea"/>
                <a:sym typeface="Wingdings" charset="2"/>
              </a:rPr>
              <a:t> </a:t>
            </a:r>
            <a:r>
              <a:rPr lang="zh-CN" altLang="en-US" sz="2200" b="1" dirty="0">
                <a:solidFill>
                  <a:srgbClr val="0000FF"/>
                </a:solidFill>
                <a:latin typeface="+mj-ea"/>
                <a:ea typeface="+mj-ea"/>
              </a:rPr>
              <a:t>终止状态</a:t>
            </a:r>
            <a:r>
              <a:rPr lang="zh-CN" altLang="en-US" sz="2200" b="1" dirty="0">
                <a:latin typeface="+mj-ea"/>
                <a:ea typeface="+mj-ea"/>
              </a:rPr>
              <a:t>  执行状态的进程执行完毕，或出现诸如访问地址越界、非法指令等错误，而被异常结束，则进程从执行状态转换为终止状态。</a:t>
            </a:r>
          </a:p>
        </p:txBody>
      </p:sp>
      <p:sp>
        <p:nvSpPr>
          <p:cNvPr id="8" name="Rectangle 2">
            <a:extLst>
              <a:ext uri="{FF2B5EF4-FFF2-40B4-BE49-F238E27FC236}">
                <a16:creationId xmlns:a16="http://schemas.microsoft.com/office/drawing/2014/main" id="{475DEDDD-D5CD-3749-AAA1-C57FD5BF7BF4}"/>
              </a:ext>
            </a:extLst>
          </p:cNvPr>
          <p:cNvSpPr txBox="1">
            <a:spLocks noChangeArrowheads="1"/>
          </p:cNvSpPr>
          <p:nvPr/>
        </p:nvSpPr>
        <p:spPr>
          <a:xfrm>
            <a:off x="1378137" y="1435101"/>
            <a:ext cx="6172200" cy="57150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700" dirty="0" smtClean="0">
                <a:solidFill>
                  <a:srgbClr val="0000FF"/>
                </a:solidFill>
              </a:rPr>
              <a:t>3.</a:t>
            </a:r>
            <a:r>
              <a:rPr lang="zh-CN" altLang="en-US" sz="2700" dirty="0">
                <a:solidFill>
                  <a:srgbClr val="0000FF"/>
                </a:solidFill>
              </a:rPr>
              <a:t>状态转换</a:t>
            </a:r>
          </a:p>
        </p:txBody>
      </p:sp>
      <p:sp>
        <p:nvSpPr>
          <p:cNvPr id="9" name="Rectangle 6">
            <a:extLst>
              <a:ext uri="{FF2B5EF4-FFF2-40B4-BE49-F238E27FC236}">
                <a16:creationId xmlns:a16="http://schemas.microsoft.com/office/drawing/2014/main" id="{69EC23B8-53EB-C34D-8BF3-A8184A6429DA}"/>
              </a:ext>
            </a:extLst>
          </p:cNvPr>
          <p:cNvSpPr>
            <a:spLocks noChangeArrowheads="1"/>
          </p:cNvSpPr>
          <p:nvPr/>
        </p:nvSpPr>
        <p:spPr bwMode="auto">
          <a:xfrm>
            <a:off x="7123110" y="443190"/>
            <a:ext cx="4878389"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mj-ea"/>
                <a:ea typeface="+mj-ea"/>
                <a:cs typeface="+mj-cs"/>
              </a:rPr>
              <a:t>2.2.2 </a:t>
            </a:r>
            <a:r>
              <a:rPr lang="zh-CN" altLang="en-US" sz="2800" b="1" dirty="0">
                <a:solidFill>
                  <a:schemeClr val="accent1">
                    <a:lumMod val="75000"/>
                  </a:schemeClr>
                </a:solidFill>
                <a:latin typeface="+mj-ea"/>
                <a:ea typeface="+mj-ea"/>
                <a:cs typeface="+mj-cs"/>
              </a:rPr>
              <a:t>进程的基本状态及转换</a:t>
            </a:r>
          </a:p>
        </p:txBody>
      </p:sp>
      <p:sp>
        <p:nvSpPr>
          <p:cNvPr id="10" name="Rectangle 5">
            <a:extLst>
              <a:ext uri="{FF2B5EF4-FFF2-40B4-BE49-F238E27FC236}">
                <a16:creationId xmlns:a16="http://schemas.microsoft.com/office/drawing/2014/main" id="{1309CF37-E543-8641-B706-E540A55F6AEA}"/>
              </a:ext>
            </a:extLst>
          </p:cNvPr>
          <p:cNvSpPr>
            <a:spLocks noChangeArrowheads="1"/>
          </p:cNvSpPr>
          <p:nvPr/>
        </p:nvSpPr>
        <p:spPr bwMode="auto">
          <a:xfrm>
            <a:off x="1484272"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158619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23109" y="2006601"/>
            <a:ext cx="10573350" cy="3647152"/>
          </a:xfrm>
          <a:prstGeom prst="rect">
            <a:avLst/>
          </a:prstGeom>
        </p:spPr>
        <p:txBody>
          <a:bodyPr wrap="square">
            <a:spAutoFit/>
          </a:bodyPr>
          <a:lstStyle/>
          <a:p>
            <a:pPr>
              <a:lnSpc>
                <a:spcPct val="150000"/>
              </a:lnSpc>
              <a:spcBef>
                <a:spcPct val="30000"/>
              </a:spcBef>
              <a:defRPr/>
            </a:pPr>
            <a:r>
              <a:rPr lang="en-US" altLang="zh-CN" sz="2200" b="1" dirty="0" smtClean="0">
                <a:latin typeface="+mj-ea"/>
                <a:ea typeface="+mj-ea"/>
              </a:rPr>
              <a:t>⑤ </a:t>
            </a:r>
            <a:r>
              <a:rPr lang="zh-CN" altLang="en-US" sz="2200" b="1" dirty="0">
                <a:solidFill>
                  <a:srgbClr val="0000FF"/>
                </a:solidFill>
                <a:latin typeface="+mj-ea"/>
                <a:ea typeface="+mj-ea"/>
              </a:rPr>
              <a:t>执行状态 </a:t>
            </a:r>
            <a:r>
              <a:rPr lang="zh-CN" altLang="en-US" sz="2200" b="1" dirty="0">
                <a:solidFill>
                  <a:srgbClr val="0000FF"/>
                </a:solidFill>
                <a:latin typeface="+mj-ea"/>
                <a:ea typeface="+mj-ea"/>
                <a:sym typeface="Wingdings" charset="2"/>
              </a:rPr>
              <a:t> </a:t>
            </a:r>
            <a:r>
              <a:rPr lang="zh-CN" altLang="en-US" sz="2200" b="1" dirty="0">
                <a:solidFill>
                  <a:srgbClr val="0000FF"/>
                </a:solidFill>
                <a:latin typeface="+mj-ea"/>
                <a:ea typeface="+mj-ea"/>
              </a:rPr>
              <a:t>就绪状态  </a:t>
            </a:r>
            <a:r>
              <a:rPr lang="zh-CN" altLang="en-US" sz="2200" b="1" dirty="0">
                <a:latin typeface="+mj-ea"/>
                <a:ea typeface="+mj-ea"/>
              </a:rPr>
              <a:t>分时系统中，时间片用完，或优先级高的进程到来，将中断较低优先级进程的执行。进程从执行状态转变为就绪状态，等待下一次调度。</a:t>
            </a:r>
            <a:br>
              <a:rPr lang="zh-CN" altLang="en-US" sz="2200" b="1" dirty="0">
                <a:latin typeface="+mj-ea"/>
                <a:ea typeface="+mj-ea"/>
              </a:rPr>
            </a:br>
            <a:r>
              <a:rPr lang="zh-CN" altLang="en-US" sz="2200" b="1" dirty="0">
                <a:latin typeface="+mj-ea"/>
                <a:ea typeface="+mj-ea"/>
              </a:rPr>
              <a:t>⑥ </a:t>
            </a:r>
            <a:r>
              <a:rPr lang="zh-CN" altLang="en-US" sz="2200" b="1" dirty="0">
                <a:solidFill>
                  <a:srgbClr val="0000FF"/>
                </a:solidFill>
                <a:latin typeface="+mj-ea"/>
                <a:ea typeface="+mj-ea"/>
              </a:rPr>
              <a:t>执行状态 </a:t>
            </a:r>
            <a:r>
              <a:rPr lang="zh-CN" altLang="en-US" sz="2200" b="1" dirty="0">
                <a:solidFill>
                  <a:srgbClr val="0000FF"/>
                </a:solidFill>
                <a:latin typeface="+mj-ea"/>
                <a:ea typeface="+mj-ea"/>
                <a:sym typeface="Wingdings" charset="2"/>
              </a:rPr>
              <a:t> </a:t>
            </a:r>
            <a:r>
              <a:rPr lang="zh-CN" altLang="en-US" sz="2200" b="1" dirty="0">
                <a:solidFill>
                  <a:srgbClr val="0000FF"/>
                </a:solidFill>
                <a:latin typeface="+mj-ea"/>
                <a:ea typeface="+mj-ea"/>
              </a:rPr>
              <a:t>阻塞状态  </a:t>
            </a:r>
            <a:r>
              <a:rPr lang="zh-CN" altLang="en-US" sz="2200" b="1" dirty="0">
                <a:latin typeface="+mj-ea"/>
                <a:ea typeface="+mj-ea"/>
              </a:rPr>
              <a:t>执行进程需要等待某事件发生。通常，会因为进程需要的系统调用不能立即完成，如读文件、共享虚拟内存、等待</a:t>
            </a:r>
            <a:r>
              <a:rPr lang="en-US" altLang="zh-CN" sz="2200" b="1" dirty="0">
                <a:latin typeface="+mj-ea"/>
                <a:ea typeface="+mj-ea"/>
              </a:rPr>
              <a:t>I/O</a:t>
            </a:r>
            <a:r>
              <a:rPr lang="zh-CN" altLang="en-US" sz="2200" b="1" dirty="0">
                <a:latin typeface="+mj-ea"/>
                <a:ea typeface="+mj-ea"/>
              </a:rPr>
              <a:t>操作、等待另一进程与之通信等事件而阻塞。</a:t>
            </a:r>
            <a:br>
              <a:rPr lang="zh-CN" altLang="en-US" sz="2200" b="1" dirty="0">
                <a:latin typeface="+mj-ea"/>
                <a:ea typeface="+mj-ea"/>
              </a:rPr>
            </a:br>
            <a:r>
              <a:rPr lang="zh-CN" altLang="en-US" sz="2200" b="1" dirty="0">
                <a:latin typeface="+mj-ea"/>
                <a:ea typeface="+mj-ea"/>
              </a:rPr>
              <a:t>⑦ </a:t>
            </a:r>
            <a:r>
              <a:rPr lang="zh-CN" altLang="en-US" sz="2200" b="1" dirty="0">
                <a:solidFill>
                  <a:srgbClr val="0000FF"/>
                </a:solidFill>
                <a:latin typeface="+mj-ea"/>
                <a:ea typeface="+mj-ea"/>
              </a:rPr>
              <a:t>阻塞状态 </a:t>
            </a:r>
            <a:r>
              <a:rPr lang="zh-CN" altLang="en-US" sz="2200" b="1" dirty="0">
                <a:solidFill>
                  <a:srgbClr val="0000FF"/>
                </a:solidFill>
                <a:latin typeface="+mj-ea"/>
                <a:ea typeface="+mj-ea"/>
                <a:sym typeface="Wingdings" charset="2"/>
              </a:rPr>
              <a:t> </a:t>
            </a:r>
            <a:r>
              <a:rPr lang="zh-CN" altLang="en-US" sz="2200" b="1" dirty="0">
                <a:solidFill>
                  <a:srgbClr val="0000FF"/>
                </a:solidFill>
                <a:latin typeface="+mj-ea"/>
                <a:ea typeface="+mj-ea"/>
              </a:rPr>
              <a:t>就绪状态  </a:t>
            </a:r>
            <a:r>
              <a:rPr lang="zh-CN" altLang="en-US" sz="2200" b="1" dirty="0">
                <a:latin typeface="+mj-ea"/>
                <a:ea typeface="+mj-ea"/>
              </a:rPr>
              <a:t>当阻塞进程等待的事件发生，就转换为就绪状态。进入就绪队列排队，等待被调度执行。 </a:t>
            </a:r>
          </a:p>
        </p:txBody>
      </p:sp>
      <p:sp>
        <p:nvSpPr>
          <p:cNvPr id="7" name="Rectangle 2">
            <a:extLst>
              <a:ext uri="{FF2B5EF4-FFF2-40B4-BE49-F238E27FC236}">
                <a16:creationId xmlns:a16="http://schemas.microsoft.com/office/drawing/2014/main" id="{475DEDDD-D5CD-3749-AAA1-C57FD5BF7BF4}"/>
              </a:ext>
            </a:extLst>
          </p:cNvPr>
          <p:cNvSpPr txBox="1">
            <a:spLocks noChangeArrowheads="1"/>
          </p:cNvSpPr>
          <p:nvPr/>
        </p:nvSpPr>
        <p:spPr>
          <a:xfrm>
            <a:off x="1378137" y="1435101"/>
            <a:ext cx="6172200" cy="57150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700" dirty="0" smtClean="0">
                <a:solidFill>
                  <a:srgbClr val="0000FF"/>
                </a:solidFill>
              </a:rPr>
              <a:t>3.</a:t>
            </a:r>
            <a:r>
              <a:rPr lang="zh-CN" altLang="en-US" sz="2700" dirty="0">
                <a:solidFill>
                  <a:srgbClr val="0000FF"/>
                </a:solidFill>
              </a:rPr>
              <a:t>状态转换</a:t>
            </a:r>
          </a:p>
        </p:txBody>
      </p:sp>
      <p:sp>
        <p:nvSpPr>
          <p:cNvPr id="8" name="Rectangle 6">
            <a:extLst>
              <a:ext uri="{FF2B5EF4-FFF2-40B4-BE49-F238E27FC236}">
                <a16:creationId xmlns:a16="http://schemas.microsoft.com/office/drawing/2014/main" id="{69EC23B8-53EB-C34D-8BF3-A8184A6429DA}"/>
              </a:ext>
            </a:extLst>
          </p:cNvPr>
          <p:cNvSpPr>
            <a:spLocks noChangeArrowheads="1"/>
          </p:cNvSpPr>
          <p:nvPr/>
        </p:nvSpPr>
        <p:spPr bwMode="auto">
          <a:xfrm>
            <a:off x="7123110" y="443190"/>
            <a:ext cx="4878389"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mj-ea"/>
                <a:ea typeface="+mj-ea"/>
                <a:cs typeface="+mj-cs"/>
              </a:rPr>
              <a:t>2.2.2 </a:t>
            </a:r>
            <a:r>
              <a:rPr lang="zh-CN" altLang="en-US" sz="2800" b="1" dirty="0">
                <a:solidFill>
                  <a:schemeClr val="accent1">
                    <a:lumMod val="75000"/>
                  </a:schemeClr>
                </a:solidFill>
                <a:latin typeface="+mj-ea"/>
                <a:ea typeface="+mj-ea"/>
                <a:cs typeface="+mj-cs"/>
              </a:rPr>
              <a:t>进程的基本状态及转换</a:t>
            </a:r>
          </a:p>
        </p:txBody>
      </p:sp>
      <p:sp>
        <p:nvSpPr>
          <p:cNvPr id="9" name="Rectangle 5">
            <a:extLst>
              <a:ext uri="{FF2B5EF4-FFF2-40B4-BE49-F238E27FC236}">
                <a16:creationId xmlns:a16="http://schemas.microsoft.com/office/drawing/2014/main" id="{1309CF37-E543-8641-B706-E540A55F6AEA}"/>
              </a:ext>
            </a:extLst>
          </p:cNvPr>
          <p:cNvSpPr>
            <a:spLocks noChangeArrowheads="1"/>
          </p:cNvSpPr>
          <p:nvPr/>
        </p:nvSpPr>
        <p:spPr bwMode="auto">
          <a:xfrm>
            <a:off x="1484272"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67229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4272" y="2190248"/>
            <a:ext cx="9823264" cy="1865126"/>
          </a:xfrm>
          <a:prstGeom prst="rect">
            <a:avLst/>
          </a:prstGeom>
        </p:spPr>
        <p:txBody>
          <a:bodyPr wrap="square">
            <a:spAutoFit/>
          </a:bodyPr>
          <a:lstStyle/>
          <a:p>
            <a:pPr marL="171450" indent="-171450" algn="just" defTabSz="685800">
              <a:lnSpc>
                <a:spcPct val="150000"/>
              </a:lnSpc>
              <a:spcBef>
                <a:spcPct val="30000"/>
              </a:spcBef>
              <a:buClr>
                <a:schemeClr val="accent1">
                  <a:lumMod val="75000"/>
                </a:schemeClr>
              </a:buClr>
              <a:buSzPct val="100000"/>
              <a:buFont typeface="Wingdings" charset="2"/>
              <a:buChar char="n"/>
              <a:defRPr/>
            </a:pPr>
            <a:r>
              <a:rPr lang="zh-CN" altLang="en-US" sz="2400" b="1" dirty="0">
                <a:latin typeface="微软雅黑" panose="020B0503020204020204" pitchFamily="34" charset="-122"/>
                <a:ea typeface="微软雅黑" panose="020B0503020204020204" pitchFamily="34" charset="-122"/>
              </a:rPr>
              <a:t>内存资源</a:t>
            </a:r>
            <a:r>
              <a:rPr lang="zh-CN" altLang="en-US" sz="2400" b="1" dirty="0" smtClean="0">
                <a:latin typeface="微软雅黑" panose="020B0503020204020204" pitchFamily="34" charset="-122"/>
                <a:ea typeface="微软雅黑" panose="020B0503020204020204" pitchFamily="34" charset="-122"/>
              </a:rPr>
              <a:t>紧张</a:t>
            </a:r>
            <a:endParaRPr lang="zh-CN" altLang="en-US" sz="2400" b="1" dirty="0">
              <a:latin typeface="微软雅黑" panose="020B0503020204020204" pitchFamily="34" charset="-122"/>
              <a:ea typeface="微软雅黑" panose="020B0503020204020204" pitchFamily="34" charset="-122"/>
            </a:endParaRPr>
          </a:p>
          <a:p>
            <a:pPr marL="171450" indent="-171450" algn="just" defTabSz="685800">
              <a:lnSpc>
                <a:spcPct val="150000"/>
              </a:lnSpc>
              <a:spcBef>
                <a:spcPct val="30000"/>
              </a:spcBef>
              <a:buClr>
                <a:schemeClr val="accent1">
                  <a:lumMod val="75000"/>
                </a:schemeClr>
              </a:buClr>
              <a:buSzPct val="100000"/>
              <a:buFont typeface="Wingdings" charset="2"/>
              <a:buChar char="n"/>
              <a:defRPr/>
            </a:pPr>
            <a:r>
              <a:rPr lang="zh-CN" altLang="en-US" sz="2400" b="1" dirty="0">
                <a:latin typeface="微软雅黑" panose="020B0503020204020204" pitchFamily="34" charset="-122"/>
                <a:ea typeface="微软雅黑" panose="020B0503020204020204" pitchFamily="34" charset="-122"/>
              </a:rPr>
              <a:t>无就绪进程，处理机空闲：</a:t>
            </a:r>
            <a:r>
              <a:rPr lang="en-US" altLang="zh-CN" sz="2400" b="1" dirty="0">
                <a:latin typeface="微软雅黑" panose="020B0503020204020204" pitchFamily="34" charset="-122"/>
                <a:ea typeface="微软雅黑" panose="020B0503020204020204" pitchFamily="34" charset="-122"/>
              </a:rPr>
              <a:t>I/O</a:t>
            </a:r>
            <a:r>
              <a:rPr lang="zh-CN" altLang="en-US" sz="2400" b="1" dirty="0">
                <a:latin typeface="微软雅黑" panose="020B0503020204020204" pitchFamily="34" charset="-122"/>
                <a:ea typeface="微软雅黑" panose="020B0503020204020204" pitchFamily="34" charset="-122"/>
              </a:rPr>
              <a:t>的速度比处理机</a:t>
            </a:r>
            <a:r>
              <a:rPr lang="zh-CN" altLang="en-US" sz="2400" b="1" dirty="0" smtClean="0">
                <a:latin typeface="微软雅黑" panose="020B0503020204020204" pitchFamily="34" charset="-122"/>
                <a:ea typeface="微软雅黑" panose="020B0503020204020204" pitchFamily="34" charset="-122"/>
              </a:rPr>
              <a:t>的速度</a:t>
            </a:r>
            <a:r>
              <a:rPr lang="zh-CN" altLang="en-US" sz="2400" b="1" dirty="0">
                <a:latin typeface="微软雅黑" panose="020B0503020204020204" pitchFamily="34" charset="-122"/>
                <a:ea typeface="微软雅黑" panose="020B0503020204020204" pitchFamily="34" charset="-122"/>
              </a:rPr>
              <a:t>慢得多，可能出现全部进程阻塞等待</a:t>
            </a:r>
            <a:r>
              <a:rPr lang="en-US" altLang="zh-CN" sz="2400" b="1" dirty="0">
                <a:latin typeface="微软雅黑" panose="020B0503020204020204" pitchFamily="34" charset="-122"/>
                <a:ea typeface="微软雅黑" panose="020B0503020204020204" pitchFamily="34" charset="-122"/>
              </a:rPr>
              <a:t>I/O</a:t>
            </a:r>
          </a:p>
        </p:txBody>
      </p:sp>
      <p:sp>
        <p:nvSpPr>
          <p:cNvPr id="6" name="Rectangle 2">
            <a:extLst>
              <a:ext uri="{FF2B5EF4-FFF2-40B4-BE49-F238E27FC236}">
                <a16:creationId xmlns:a16="http://schemas.microsoft.com/office/drawing/2014/main" id="{475DEDDD-D5CD-3749-AAA1-C57FD5BF7BF4}"/>
              </a:ext>
            </a:extLst>
          </p:cNvPr>
          <p:cNvSpPr txBox="1">
            <a:spLocks noChangeArrowheads="1"/>
          </p:cNvSpPr>
          <p:nvPr/>
        </p:nvSpPr>
        <p:spPr>
          <a:xfrm>
            <a:off x="1378137" y="1435101"/>
            <a:ext cx="6172200" cy="57150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700" dirty="0" smtClean="0">
                <a:solidFill>
                  <a:srgbClr val="0000FF"/>
                </a:solidFill>
              </a:rPr>
              <a:t>4. </a:t>
            </a:r>
            <a:r>
              <a:rPr lang="zh-CN" altLang="en-US" sz="2700" dirty="0">
                <a:solidFill>
                  <a:srgbClr val="0000FF"/>
                </a:solidFill>
              </a:rPr>
              <a:t>多个进程竞争内存资源</a:t>
            </a:r>
          </a:p>
        </p:txBody>
      </p:sp>
      <p:sp>
        <p:nvSpPr>
          <p:cNvPr id="7" name="Rectangle 6">
            <a:extLst>
              <a:ext uri="{FF2B5EF4-FFF2-40B4-BE49-F238E27FC236}">
                <a16:creationId xmlns:a16="http://schemas.microsoft.com/office/drawing/2014/main" id="{69EC23B8-53EB-C34D-8BF3-A8184A6429DA}"/>
              </a:ext>
            </a:extLst>
          </p:cNvPr>
          <p:cNvSpPr>
            <a:spLocks noChangeArrowheads="1"/>
          </p:cNvSpPr>
          <p:nvPr/>
        </p:nvSpPr>
        <p:spPr bwMode="auto">
          <a:xfrm>
            <a:off x="7123110" y="443190"/>
            <a:ext cx="4878389"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mj-ea"/>
                <a:ea typeface="+mj-ea"/>
                <a:cs typeface="+mj-cs"/>
              </a:rPr>
              <a:t>2.2.2 </a:t>
            </a:r>
            <a:r>
              <a:rPr lang="zh-CN" altLang="en-US" sz="2800" b="1" dirty="0">
                <a:solidFill>
                  <a:schemeClr val="accent1">
                    <a:lumMod val="75000"/>
                  </a:schemeClr>
                </a:solidFill>
                <a:latin typeface="+mj-ea"/>
                <a:ea typeface="+mj-ea"/>
                <a:cs typeface="+mj-cs"/>
              </a:rPr>
              <a:t>进程的基本状态及转换</a:t>
            </a:r>
          </a:p>
        </p:txBody>
      </p:sp>
      <p:sp>
        <p:nvSpPr>
          <p:cNvPr id="8" name="Rectangle 5">
            <a:extLst>
              <a:ext uri="{FF2B5EF4-FFF2-40B4-BE49-F238E27FC236}">
                <a16:creationId xmlns:a16="http://schemas.microsoft.com/office/drawing/2014/main" id="{1309CF37-E543-8641-B706-E540A55F6AEA}"/>
              </a:ext>
            </a:extLst>
          </p:cNvPr>
          <p:cNvSpPr>
            <a:spLocks noChangeArrowheads="1"/>
          </p:cNvSpPr>
          <p:nvPr/>
        </p:nvSpPr>
        <p:spPr bwMode="auto">
          <a:xfrm>
            <a:off x="1484272" y="290868"/>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10" name="矩形 9"/>
          <p:cNvSpPr/>
          <p:nvPr/>
        </p:nvSpPr>
        <p:spPr>
          <a:xfrm>
            <a:off x="1484272" y="4293442"/>
            <a:ext cx="10181472" cy="1975926"/>
          </a:xfrm>
          <a:prstGeom prst="rect">
            <a:avLst/>
          </a:prstGeom>
        </p:spPr>
        <p:txBody>
          <a:bodyPr wrap="square">
            <a:spAutoFit/>
          </a:bodyPr>
          <a:lstStyle/>
          <a:p>
            <a:pPr algn="just" defTabSz="685800">
              <a:lnSpc>
                <a:spcPct val="150000"/>
              </a:lnSpc>
              <a:spcBef>
                <a:spcPct val="30000"/>
              </a:spcBef>
              <a:buClr>
                <a:schemeClr val="accent1">
                  <a:lumMod val="75000"/>
                </a:schemeClr>
              </a:buClr>
              <a:buSzPct val="100000"/>
              <a:defRPr/>
            </a:pPr>
            <a:r>
              <a:rPr lang="zh-CN" altLang="en-US" sz="2400" b="1" u="sng" dirty="0">
                <a:solidFill>
                  <a:srgbClr val="0000CC"/>
                </a:solidFill>
                <a:latin typeface="+mj-ea"/>
                <a:ea typeface="+mj-ea"/>
              </a:rPr>
              <a:t>解决方法：</a:t>
            </a:r>
            <a:endParaRPr lang="zh-CN" altLang="en-US" sz="2400" b="1" dirty="0">
              <a:solidFill>
                <a:srgbClr val="0000CC"/>
              </a:solidFill>
              <a:latin typeface="+mj-ea"/>
              <a:ea typeface="+mj-ea"/>
            </a:endParaRPr>
          </a:p>
          <a:p>
            <a:pPr algn="just" defTabSz="685800">
              <a:lnSpc>
                <a:spcPct val="150000"/>
              </a:lnSpc>
              <a:spcBef>
                <a:spcPct val="30000"/>
              </a:spcBef>
              <a:buClr>
                <a:schemeClr val="accent1">
                  <a:lumMod val="75000"/>
                </a:schemeClr>
              </a:buClr>
              <a:buSzPct val="100000"/>
              <a:buFont typeface="Wingdings" charset="2"/>
              <a:buChar char="n"/>
              <a:defRPr/>
            </a:pPr>
            <a:r>
              <a:rPr lang="zh-CN" altLang="en-US" sz="2400" b="1" dirty="0">
                <a:latin typeface="微软雅黑" panose="020B0503020204020204" pitchFamily="34" charset="-122"/>
                <a:ea typeface="微软雅黑" panose="020B0503020204020204" pitchFamily="34" charset="-122"/>
              </a:rPr>
              <a:t>采用交换技术：换出一部分进程到外存，以腾出内存</a:t>
            </a:r>
            <a:r>
              <a:rPr lang="zh-CN" altLang="en-US" sz="2400" b="1" dirty="0" smtClean="0">
                <a:latin typeface="微软雅黑" panose="020B0503020204020204" pitchFamily="34" charset="-122"/>
                <a:ea typeface="微软雅黑" panose="020B0503020204020204" pitchFamily="34" charset="-122"/>
              </a:rPr>
              <a:t>空间</a:t>
            </a:r>
            <a:endParaRPr lang="zh-CN" altLang="en-US" sz="2400" b="1" dirty="0">
              <a:latin typeface="微软雅黑" panose="020B0503020204020204" pitchFamily="34" charset="-122"/>
              <a:ea typeface="微软雅黑" panose="020B0503020204020204" pitchFamily="34" charset="-122"/>
            </a:endParaRPr>
          </a:p>
          <a:p>
            <a:pPr algn="just" defTabSz="685800">
              <a:lnSpc>
                <a:spcPct val="150000"/>
              </a:lnSpc>
              <a:spcBef>
                <a:spcPct val="30000"/>
              </a:spcBef>
              <a:buClr>
                <a:schemeClr val="accent1">
                  <a:lumMod val="75000"/>
                </a:schemeClr>
              </a:buClr>
              <a:buSzPct val="100000"/>
              <a:buFont typeface="Wingdings" charset="2"/>
              <a:buChar char="n"/>
              <a:defRPr/>
            </a:pPr>
            <a:r>
              <a:rPr lang="zh-CN" altLang="en-US" sz="2400" b="1" dirty="0">
                <a:latin typeface="微软雅黑" panose="020B0503020204020204" pitchFamily="34" charset="-122"/>
                <a:ea typeface="微软雅黑" panose="020B0503020204020204" pitchFamily="34" charset="-122"/>
              </a:rPr>
              <a:t>采用虚拟存储技术：每个进程只能装入一部分程序和数据（存储管理部分）</a:t>
            </a:r>
          </a:p>
        </p:txBody>
      </p:sp>
    </p:spTree>
    <p:extLst>
      <p:ext uri="{BB962C8B-B14F-4D97-AF65-F5344CB8AC3E}">
        <p14:creationId xmlns:p14="http://schemas.microsoft.com/office/powerpoint/2010/main" val="183881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0657" y="1477783"/>
            <a:ext cx="5737603" cy="1083374"/>
          </a:xfrm>
          <a:prstGeom prst="rect">
            <a:avLst/>
          </a:prstGeom>
        </p:spPr>
        <p:txBody>
          <a:bodyPr wrap="square">
            <a:spAutoFit/>
          </a:bodyPr>
          <a:lstStyle/>
          <a:p>
            <a:pPr algn="just" defTabSz="685800">
              <a:spcBef>
                <a:spcPct val="30000"/>
              </a:spcBef>
              <a:buClr>
                <a:schemeClr val="accent1">
                  <a:lumMod val="75000"/>
                </a:schemeClr>
              </a:buClr>
              <a:buSzPct val="100000"/>
              <a:defRPr/>
            </a:pPr>
            <a:r>
              <a:rPr lang="zh-CN" altLang="en-US" sz="2800" b="1" dirty="0" smtClean="0">
                <a:solidFill>
                  <a:srgbClr val="0000FF"/>
                </a:solidFill>
                <a:latin typeface="+mj-ea"/>
                <a:ea typeface="+mj-ea"/>
              </a:rPr>
              <a:t>对换</a:t>
            </a:r>
            <a:r>
              <a:rPr lang="zh-CN" altLang="en-US" sz="2800" b="1" dirty="0">
                <a:solidFill>
                  <a:srgbClr val="0000FF"/>
                </a:solidFill>
                <a:latin typeface="+mj-ea"/>
                <a:ea typeface="+mj-ea"/>
              </a:rPr>
              <a:t>技术</a:t>
            </a:r>
            <a:r>
              <a:rPr lang="en-US" altLang="zh-CN" sz="2800" b="1" dirty="0">
                <a:solidFill>
                  <a:srgbClr val="0000FF"/>
                </a:solidFill>
                <a:latin typeface="+mj-ea"/>
                <a:ea typeface="+mj-ea"/>
              </a:rPr>
              <a:t>,</a:t>
            </a:r>
            <a:r>
              <a:rPr lang="zh-CN" altLang="en-US" sz="2800" b="1" dirty="0">
                <a:solidFill>
                  <a:srgbClr val="0000FF"/>
                </a:solidFill>
                <a:latin typeface="+mj-ea"/>
                <a:ea typeface="+mj-ea"/>
              </a:rPr>
              <a:t>交换技术 </a:t>
            </a:r>
            <a:r>
              <a:rPr lang="en-US" altLang="zh-CN" sz="2800" b="1" dirty="0">
                <a:solidFill>
                  <a:srgbClr val="0000FF"/>
                </a:solidFill>
                <a:latin typeface="+mj-ea"/>
                <a:ea typeface="+mj-ea"/>
              </a:rPr>
              <a:t>(Swapping </a:t>
            </a:r>
            <a:r>
              <a:rPr lang="zh-CN" altLang="en-US" sz="2800" b="1" dirty="0">
                <a:solidFill>
                  <a:srgbClr val="0000FF"/>
                </a:solidFill>
                <a:latin typeface="+mj-ea"/>
                <a:ea typeface="+mj-ea"/>
              </a:rPr>
              <a:t>）</a:t>
            </a:r>
            <a:endParaRPr lang="en-US" altLang="zh-CN" sz="2800" b="1" dirty="0">
              <a:solidFill>
                <a:srgbClr val="0000FF"/>
              </a:solidFill>
              <a:latin typeface="+mj-ea"/>
              <a:ea typeface="+mj-ea"/>
            </a:endParaRPr>
          </a:p>
          <a:p>
            <a:pPr algn="just" defTabSz="685800">
              <a:spcBef>
                <a:spcPct val="30000"/>
              </a:spcBef>
              <a:buClr>
                <a:schemeClr val="accent1">
                  <a:lumMod val="75000"/>
                </a:schemeClr>
              </a:buClr>
              <a:buSzPct val="100000"/>
              <a:defRPr/>
            </a:pPr>
            <a:endParaRPr lang="zh-CN" altLang="en-US" sz="2800" b="1" dirty="0">
              <a:latin typeface="+mj-ea"/>
              <a:ea typeface="+mj-ea"/>
            </a:endParaRPr>
          </a:p>
        </p:txBody>
      </p:sp>
      <p:sp>
        <p:nvSpPr>
          <p:cNvPr id="3" name="矩形 2"/>
          <p:cNvSpPr/>
          <p:nvPr/>
        </p:nvSpPr>
        <p:spPr>
          <a:xfrm>
            <a:off x="1249136" y="2389707"/>
            <a:ext cx="9837963" cy="2308324"/>
          </a:xfrm>
          <a:prstGeom prst="rect">
            <a:avLst/>
          </a:prstGeom>
        </p:spPr>
        <p:txBody>
          <a:bodyPr wrap="square">
            <a:spAutoFit/>
          </a:bodyPr>
          <a:lstStyle/>
          <a:p>
            <a:pPr marL="342900" indent="-342900">
              <a:lnSpc>
                <a:spcPct val="150000"/>
              </a:lnSpc>
              <a:buFont typeface="Arial" panose="020B0604020202020204" pitchFamily="34" charset="0"/>
              <a:buChar char="•"/>
              <a:defRPr/>
            </a:pPr>
            <a:r>
              <a:rPr lang="zh-CN" altLang="en-US" sz="2400" b="1" dirty="0">
                <a:latin typeface="+mj-ea"/>
                <a:ea typeface="+mj-ea"/>
              </a:rPr>
              <a:t>将内存中暂时不能运行的进程，或暂时不用的数据和程序，</a:t>
            </a:r>
            <a:r>
              <a:rPr lang="zh-CN" altLang="en-US" sz="2400" b="1" dirty="0">
                <a:solidFill>
                  <a:srgbClr val="0000FF"/>
                </a:solidFill>
                <a:latin typeface="+mj-ea"/>
                <a:ea typeface="+mj-ea"/>
              </a:rPr>
              <a:t>换出</a:t>
            </a:r>
            <a:r>
              <a:rPr lang="zh-CN" altLang="en-US" sz="2400" b="1" dirty="0">
                <a:latin typeface="+mj-ea"/>
                <a:ea typeface="+mj-ea"/>
              </a:rPr>
              <a:t>到外存，以腾出足够的内存空间，把已具备运行条件的进程，或进程所需要的数据和程序，</a:t>
            </a:r>
            <a:r>
              <a:rPr lang="zh-CN" altLang="en-US" sz="2400" b="1" dirty="0">
                <a:solidFill>
                  <a:srgbClr val="0000FF"/>
                </a:solidFill>
                <a:latin typeface="+mj-ea"/>
                <a:ea typeface="+mj-ea"/>
              </a:rPr>
              <a:t>换入</a:t>
            </a:r>
            <a:r>
              <a:rPr lang="zh-CN" altLang="en-US" sz="2400" b="1" dirty="0">
                <a:latin typeface="+mj-ea"/>
                <a:ea typeface="+mj-ea"/>
              </a:rPr>
              <a:t>内存。</a:t>
            </a:r>
          </a:p>
          <a:p>
            <a:pPr marL="342900" indent="-342900">
              <a:lnSpc>
                <a:spcPct val="150000"/>
              </a:lnSpc>
              <a:buFont typeface="Arial" panose="020B0604020202020204" pitchFamily="34" charset="0"/>
              <a:buChar char="•"/>
              <a:defRPr/>
            </a:pPr>
            <a:r>
              <a:rPr lang="zh-CN" altLang="en-US" sz="2400" b="1" dirty="0">
                <a:effectLst>
                  <a:outerShdw blurRad="38100" dist="38100" dir="2700000" algn="tl">
                    <a:srgbClr val="C0C0C0"/>
                  </a:outerShdw>
                </a:effectLst>
                <a:latin typeface="+mj-ea"/>
                <a:ea typeface="+mj-ea"/>
              </a:rPr>
              <a:t>进程被交换到外存，状态变为</a:t>
            </a:r>
            <a:r>
              <a:rPr lang="zh-CN" altLang="en-US" sz="2400" b="1" dirty="0">
                <a:solidFill>
                  <a:srgbClr val="C00000"/>
                </a:solidFill>
                <a:effectLst>
                  <a:outerShdw blurRad="38100" dist="38100" dir="2700000" algn="tl">
                    <a:srgbClr val="C0C0C0"/>
                  </a:outerShdw>
                </a:effectLst>
                <a:latin typeface="+mj-ea"/>
                <a:ea typeface="+mj-ea"/>
              </a:rPr>
              <a:t>挂起状态</a:t>
            </a:r>
            <a:endParaRPr lang="zh-CN" altLang="en-US" sz="2400" b="1" dirty="0">
              <a:solidFill>
                <a:srgbClr val="C00000"/>
              </a:solidFill>
              <a:latin typeface="+mj-ea"/>
              <a:ea typeface="+mj-ea"/>
            </a:endParaRPr>
          </a:p>
        </p:txBody>
      </p:sp>
    </p:spTree>
    <p:extLst>
      <p:ext uri="{BB962C8B-B14F-4D97-AF65-F5344CB8AC3E}">
        <p14:creationId xmlns:p14="http://schemas.microsoft.com/office/powerpoint/2010/main" val="1955288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378137" y="2171702"/>
            <a:ext cx="10182492" cy="2040163"/>
          </a:xfrm>
        </p:spPr>
        <p:txBody>
          <a:bodyPr/>
          <a:lstStyle/>
          <a:p>
            <a:pPr marL="0" indent="0" algn="just">
              <a:lnSpc>
                <a:spcPct val="120000"/>
              </a:lnSpc>
              <a:buNone/>
              <a:defRPr/>
            </a:pPr>
            <a:r>
              <a:rPr lang="zh-CN" altLang="en-US" dirty="0">
                <a:solidFill>
                  <a:srgbClr val="0000CC"/>
                </a:solidFill>
                <a:latin typeface="+mj-ea"/>
                <a:ea typeface="+mj-ea"/>
              </a:rPr>
              <a:t>挂起状态</a:t>
            </a:r>
            <a:r>
              <a:rPr lang="en-US" altLang="zh-CN" dirty="0">
                <a:latin typeface="+mj-ea"/>
                <a:ea typeface="+mj-ea"/>
              </a:rPr>
              <a:t>:</a:t>
            </a:r>
          </a:p>
          <a:p>
            <a:pPr marL="0" indent="0" algn="just">
              <a:lnSpc>
                <a:spcPct val="120000"/>
              </a:lnSpc>
              <a:buNone/>
              <a:defRPr/>
            </a:pPr>
            <a:r>
              <a:rPr lang="en-US" altLang="zh-CN" sz="2800" dirty="0">
                <a:latin typeface="+mj-ea"/>
              </a:rPr>
              <a:t>    </a:t>
            </a:r>
            <a:r>
              <a:rPr lang="zh-CN" altLang="en-US" dirty="0">
                <a:latin typeface="+mj-ea"/>
                <a:ea typeface="+mj-ea"/>
              </a:rPr>
              <a:t>使执行的进程暂停执行、静止下来。我们把这种静止状态称为</a:t>
            </a:r>
            <a:r>
              <a:rPr lang="zh-CN" altLang="en-US" dirty="0">
                <a:solidFill>
                  <a:srgbClr val="FF0000"/>
                </a:solidFill>
                <a:latin typeface="+mj-ea"/>
                <a:ea typeface="+mj-ea"/>
              </a:rPr>
              <a:t>挂起</a:t>
            </a:r>
            <a:r>
              <a:rPr lang="zh-CN" altLang="en-US" dirty="0" smtClean="0">
                <a:solidFill>
                  <a:srgbClr val="FF0000"/>
                </a:solidFill>
                <a:latin typeface="+mj-ea"/>
                <a:ea typeface="+mj-ea"/>
              </a:rPr>
              <a:t>状态</a:t>
            </a:r>
            <a:endParaRPr lang="zh-CN" altLang="en-US" dirty="0">
              <a:latin typeface="+mj-ea"/>
              <a:ea typeface="+mj-ea"/>
            </a:endParaRPr>
          </a:p>
        </p:txBody>
      </p:sp>
      <p:sp>
        <p:nvSpPr>
          <p:cNvPr id="6" name="Rectangle 2">
            <a:extLst>
              <a:ext uri="{FF2B5EF4-FFF2-40B4-BE49-F238E27FC236}">
                <a16:creationId xmlns:a16="http://schemas.microsoft.com/office/drawing/2014/main" id="{475DEDDD-D5CD-3749-AAA1-C57FD5BF7BF4}"/>
              </a:ext>
            </a:extLst>
          </p:cNvPr>
          <p:cNvSpPr txBox="1">
            <a:spLocks noChangeArrowheads="1"/>
          </p:cNvSpPr>
          <p:nvPr/>
        </p:nvSpPr>
        <p:spPr>
          <a:xfrm>
            <a:off x="1378137" y="1435101"/>
            <a:ext cx="6172200" cy="57150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700" dirty="0" smtClean="0">
                <a:solidFill>
                  <a:srgbClr val="0000FF"/>
                </a:solidFill>
              </a:rPr>
              <a:t>1.</a:t>
            </a:r>
            <a:r>
              <a:rPr lang="zh-CN" altLang="en-US" sz="2700" dirty="0">
                <a:solidFill>
                  <a:srgbClr val="0000FF"/>
                </a:solidFill>
              </a:rPr>
              <a:t>进程的挂起状态</a:t>
            </a:r>
          </a:p>
        </p:txBody>
      </p:sp>
      <p:sp>
        <p:nvSpPr>
          <p:cNvPr id="7" name="Rectangle 6">
            <a:extLst>
              <a:ext uri="{FF2B5EF4-FFF2-40B4-BE49-F238E27FC236}">
                <a16:creationId xmlns:a16="http://schemas.microsoft.com/office/drawing/2014/main" id="{69EC23B8-53EB-C34D-8BF3-A8184A6429DA}"/>
              </a:ext>
            </a:extLst>
          </p:cNvPr>
          <p:cNvSpPr>
            <a:spLocks noChangeArrowheads="1"/>
          </p:cNvSpPr>
          <p:nvPr/>
        </p:nvSpPr>
        <p:spPr bwMode="auto">
          <a:xfrm>
            <a:off x="5935436" y="443190"/>
            <a:ext cx="6256564"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None/>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进程挂起操作和进程状态的转换</a:t>
            </a:r>
          </a:p>
        </p:txBody>
      </p:sp>
      <p:sp>
        <p:nvSpPr>
          <p:cNvPr id="8"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63951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861456" y="2188031"/>
            <a:ext cx="9805307" cy="2040163"/>
          </a:xfrm>
        </p:spPr>
        <p:txBody>
          <a:bodyPr/>
          <a:lstStyle/>
          <a:p>
            <a:pPr marL="0" indent="0" algn="just">
              <a:lnSpc>
                <a:spcPct val="120000"/>
              </a:lnSpc>
              <a:buNone/>
              <a:defRPr/>
            </a:pPr>
            <a:r>
              <a:rPr lang="en-US" altLang="zh-CN" sz="2100" dirty="0">
                <a:solidFill>
                  <a:srgbClr val="0000CC"/>
                </a:solidFill>
                <a:latin typeface="+mj-ea"/>
                <a:ea typeface="+mj-ea"/>
              </a:rPr>
              <a:t>1</a:t>
            </a:r>
            <a:r>
              <a:rPr lang="zh-CN" altLang="en-US" sz="2100" dirty="0">
                <a:solidFill>
                  <a:srgbClr val="0000CC"/>
                </a:solidFill>
                <a:latin typeface="+mj-ea"/>
                <a:ea typeface="+mj-ea"/>
              </a:rPr>
              <a:t>）引入挂起状态的原因</a:t>
            </a:r>
            <a:endParaRPr lang="en-US" altLang="zh-CN" sz="2100" dirty="0">
              <a:solidFill>
                <a:srgbClr val="0000CC"/>
              </a:solidFill>
              <a:latin typeface="+mj-ea"/>
              <a:ea typeface="+mj-ea"/>
            </a:endParaRPr>
          </a:p>
          <a:p>
            <a:pPr algn="just">
              <a:buFont typeface="Wingdings" charset="2"/>
              <a:buChar char="n"/>
              <a:defRPr/>
            </a:pPr>
            <a:r>
              <a:rPr lang="zh-CN" altLang="en-US" dirty="0">
                <a:latin typeface="+mj-ea"/>
                <a:ea typeface="+mj-ea"/>
              </a:rPr>
              <a:t>终端用户的请求。</a:t>
            </a:r>
          </a:p>
          <a:p>
            <a:pPr algn="just">
              <a:buFont typeface="Wingdings" charset="2"/>
              <a:buChar char="n"/>
              <a:defRPr/>
            </a:pPr>
            <a:r>
              <a:rPr lang="zh-CN" altLang="en-US" dirty="0">
                <a:latin typeface="+mj-ea"/>
                <a:ea typeface="+mj-ea"/>
              </a:rPr>
              <a:t>父进程请求。   </a:t>
            </a:r>
          </a:p>
          <a:p>
            <a:pPr algn="just">
              <a:buFont typeface="Wingdings" charset="2"/>
              <a:buChar char="n"/>
              <a:defRPr/>
            </a:pPr>
            <a:r>
              <a:rPr lang="zh-CN" altLang="en-US" dirty="0">
                <a:latin typeface="+mj-ea"/>
                <a:ea typeface="+mj-ea"/>
              </a:rPr>
              <a:t>负荷调节的需要。当实时系统中的工作负荷较重，把一些不重要的进程挂起，以保证系统能正常运行。</a:t>
            </a:r>
          </a:p>
          <a:p>
            <a:pPr algn="just">
              <a:buFont typeface="Wingdings" charset="2"/>
              <a:buChar char="n"/>
              <a:defRPr/>
            </a:pPr>
            <a:r>
              <a:rPr lang="zh-CN" altLang="en-US" dirty="0">
                <a:latin typeface="+mj-ea"/>
                <a:ea typeface="+mj-ea"/>
              </a:rPr>
              <a:t>操作系统的需要。操作系统有时希望挂起某些进程，以便检查运行中的资源使用情况或进行记账。 </a:t>
            </a:r>
          </a:p>
        </p:txBody>
      </p:sp>
      <p:sp>
        <p:nvSpPr>
          <p:cNvPr id="7" name="Rectangle 2">
            <a:extLst>
              <a:ext uri="{FF2B5EF4-FFF2-40B4-BE49-F238E27FC236}">
                <a16:creationId xmlns:a16="http://schemas.microsoft.com/office/drawing/2014/main" id="{475DEDDD-D5CD-3749-AAA1-C57FD5BF7BF4}"/>
              </a:ext>
            </a:extLst>
          </p:cNvPr>
          <p:cNvSpPr txBox="1">
            <a:spLocks noChangeArrowheads="1"/>
          </p:cNvSpPr>
          <p:nvPr/>
        </p:nvSpPr>
        <p:spPr>
          <a:xfrm>
            <a:off x="1378137" y="1435101"/>
            <a:ext cx="6172200" cy="57150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700" dirty="0" smtClean="0">
                <a:solidFill>
                  <a:srgbClr val="0000FF"/>
                </a:solidFill>
              </a:rPr>
              <a:t>1.</a:t>
            </a:r>
            <a:r>
              <a:rPr lang="zh-CN" altLang="en-US" sz="2700" dirty="0">
                <a:solidFill>
                  <a:srgbClr val="0000FF"/>
                </a:solidFill>
              </a:rPr>
              <a:t>进程的挂起状态</a:t>
            </a:r>
          </a:p>
        </p:txBody>
      </p:sp>
      <p:sp>
        <p:nvSpPr>
          <p:cNvPr id="8" name="Rectangle 6">
            <a:extLst>
              <a:ext uri="{FF2B5EF4-FFF2-40B4-BE49-F238E27FC236}">
                <a16:creationId xmlns:a16="http://schemas.microsoft.com/office/drawing/2014/main" id="{69EC23B8-53EB-C34D-8BF3-A8184A6429DA}"/>
              </a:ext>
            </a:extLst>
          </p:cNvPr>
          <p:cNvSpPr>
            <a:spLocks noChangeArrowheads="1"/>
          </p:cNvSpPr>
          <p:nvPr/>
        </p:nvSpPr>
        <p:spPr bwMode="auto">
          <a:xfrm>
            <a:off x="5935436" y="410534"/>
            <a:ext cx="6256564"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None/>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进程挂起操作和进程状态的转换</a:t>
            </a:r>
          </a:p>
        </p:txBody>
      </p:sp>
      <p:sp>
        <p:nvSpPr>
          <p:cNvPr id="9"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60383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861456" y="2188031"/>
            <a:ext cx="9805307" cy="2040163"/>
          </a:xfrm>
        </p:spPr>
        <p:txBody>
          <a:bodyPr/>
          <a:lstStyle/>
          <a:p>
            <a:pPr marL="0" indent="0" algn="just">
              <a:lnSpc>
                <a:spcPct val="120000"/>
              </a:lnSpc>
              <a:buNone/>
              <a:defRPr/>
            </a:pPr>
            <a:r>
              <a:rPr lang="en-US" altLang="zh-CN" sz="2100" dirty="0" smtClean="0">
                <a:solidFill>
                  <a:srgbClr val="0000CC"/>
                </a:solidFill>
                <a:latin typeface="+mj-ea"/>
                <a:ea typeface="+mj-ea"/>
              </a:rPr>
              <a:t>2</a:t>
            </a:r>
            <a:r>
              <a:rPr lang="zh-CN" altLang="en-US" sz="2100" dirty="0" smtClean="0">
                <a:solidFill>
                  <a:srgbClr val="0000CC"/>
                </a:solidFill>
                <a:latin typeface="+mj-ea"/>
                <a:ea typeface="+mj-ea"/>
              </a:rPr>
              <a:t>）</a:t>
            </a:r>
            <a:r>
              <a:rPr lang="zh-CN" altLang="en-US" sz="2100" dirty="0">
                <a:solidFill>
                  <a:srgbClr val="0000CC"/>
                </a:solidFill>
                <a:latin typeface="+mj-ea"/>
                <a:ea typeface="+mj-ea"/>
              </a:rPr>
              <a:t>被挂起进程的</a:t>
            </a:r>
            <a:r>
              <a:rPr lang="zh-CN" altLang="en-US" sz="2100" dirty="0" smtClean="0">
                <a:solidFill>
                  <a:srgbClr val="0000CC"/>
                </a:solidFill>
                <a:latin typeface="+mj-ea"/>
                <a:ea typeface="+mj-ea"/>
              </a:rPr>
              <a:t>特征</a:t>
            </a:r>
            <a:endParaRPr lang="en-US" altLang="zh-CN" sz="2100" dirty="0" smtClean="0">
              <a:solidFill>
                <a:srgbClr val="0000CC"/>
              </a:solidFill>
              <a:latin typeface="+mj-ea"/>
              <a:ea typeface="+mj-ea"/>
            </a:endParaRPr>
          </a:p>
          <a:p>
            <a:pPr algn="just">
              <a:buFont typeface="Wingdings" charset="2"/>
              <a:buChar char="n"/>
              <a:defRPr/>
            </a:pPr>
            <a:r>
              <a:rPr lang="zh-CN" altLang="en-US" dirty="0">
                <a:latin typeface="+mj-ea"/>
                <a:ea typeface="+mj-ea"/>
              </a:rPr>
              <a:t>不能立即执行</a:t>
            </a:r>
          </a:p>
          <a:p>
            <a:pPr algn="just">
              <a:buFont typeface="Wingdings" charset="2"/>
              <a:buChar char="n"/>
              <a:defRPr/>
            </a:pPr>
            <a:r>
              <a:rPr lang="zh-CN" altLang="en-US" dirty="0">
                <a:latin typeface="+mj-ea"/>
                <a:ea typeface="+mj-ea"/>
              </a:rPr>
              <a:t>可能是等待某事件发生，若是，则阻塞条件独立于挂起条件，即使阻塞事件发生，该进程也不能执行</a:t>
            </a:r>
          </a:p>
          <a:p>
            <a:pPr algn="just">
              <a:buFont typeface="Wingdings" charset="2"/>
              <a:buChar char="n"/>
              <a:defRPr/>
            </a:pPr>
            <a:r>
              <a:rPr lang="zh-CN" altLang="en-US" dirty="0">
                <a:latin typeface="+mj-ea"/>
                <a:ea typeface="+mj-ea"/>
              </a:rPr>
              <a:t>使之挂起的进程为：自身、其父进程、</a:t>
            </a:r>
            <a:r>
              <a:rPr lang="en-US" altLang="zh-CN" dirty="0">
                <a:latin typeface="+mj-ea"/>
                <a:ea typeface="+mj-ea"/>
              </a:rPr>
              <a:t>OS</a:t>
            </a:r>
          </a:p>
          <a:p>
            <a:pPr algn="just">
              <a:buFont typeface="Wingdings" charset="2"/>
              <a:buChar char="n"/>
              <a:defRPr/>
            </a:pPr>
            <a:r>
              <a:rPr lang="zh-CN" altLang="en-US" dirty="0">
                <a:latin typeface="+mj-ea"/>
                <a:ea typeface="+mj-ea"/>
              </a:rPr>
              <a:t>只有挂起它的进程才能使之由挂起状态转换为其他状态</a:t>
            </a:r>
          </a:p>
        </p:txBody>
      </p:sp>
      <p:sp>
        <p:nvSpPr>
          <p:cNvPr id="7" name="Rectangle 2">
            <a:extLst>
              <a:ext uri="{FF2B5EF4-FFF2-40B4-BE49-F238E27FC236}">
                <a16:creationId xmlns:a16="http://schemas.microsoft.com/office/drawing/2014/main" id="{475DEDDD-D5CD-3749-AAA1-C57FD5BF7BF4}"/>
              </a:ext>
            </a:extLst>
          </p:cNvPr>
          <p:cNvSpPr txBox="1">
            <a:spLocks noChangeArrowheads="1"/>
          </p:cNvSpPr>
          <p:nvPr/>
        </p:nvSpPr>
        <p:spPr>
          <a:xfrm>
            <a:off x="1378137" y="1435101"/>
            <a:ext cx="6172200" cy="57150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700" dirty="0" smtClean="0">
                <a:solidFill>
                  <a:srgbClr val="0000FF"/>
                </a:solidFill>
              </a:rPr>
              <a:t>1.</a:t>
            </a:r>
            <a:r>
              <a:rPr lang="zh-CN" altLang="en-US" sz="2700" dirty="0">
                <a:solidFill>
                  <a:srgbClr val="0000FF"/>
                </a:solidFill>
              </a:rPr>
              <a:t>进程的挂起状态</a:t>
            </a:r>
          </a:p>
        </p:txBody>
      </p:sp>
      <p:sp>
        <p:nvSpPr>
          <p:cNvPr id="8" name="Rectangle 6">
            <a:extLst>
              <a:ext uri="{FF2B5EF4-FFF2-40B4-BE49-F238E27FC236}">
                <a16:creationId xmlns:a16="http://schemas.microsoft.com/office/drawing/2014/main" id="{69EC23B8-53EB-C34D-8BF3-A8184A6429DA}"/>
              </a:ext>
            </a:extLst>
          </p:cNvPr>
          <p:cNvSpPr>
            <a:spLocks noChangeArrowheads="1"/>
          </p:cNvSpPr>
          <p:nvPr/>
        </p:nvSpPr>
        <p:spPr bwMode="auto">
          <a:xfrm>
            <a:off x="5935436" y="410534"/>
            <a:ext cx="6256564"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None/>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进程挂起操作和进程状态的转换</a:t>
            </a:r>
          </a:p>
        </p:txBody>
      </p:sp>
      <p:sp>
        <p:nvSpPr>
          <p:cNvPr id="9"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3967956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4554404" y="228601"/>
            <a:ext cx="3324130" cy="1110342"/>
          </a:xfrm>
        </p:spPr>
        <p:txBody>
          <a:bodyPr/>
          <a:lstStyle/>
          <a:p>
            <a:pPr marL="0" indent="0" algn="ctr">
              <a:lnSpc>
                <a:spcPct val="120000"/>
              </a:lnSpc>
              <a:buNone/>
              <a:defRPr/>
            </a:pPr>
            <a:r>
              <a:rPr lang="zh-CN" altLang="en-US" sz="2800" u="sng" dirty="0" smtClean="0">
                <a:solidFill>
                  <a:srgbClr val="0000FF"/>
                </a:solidFill>
                <a:latin typeface="+mj-ea"/>
                <a:ea typeface="+mj-ea"/>
              </a:rPr>
              <a:t>挂起</a:t>
            </a:r>
            <a:r>
              <a:rPr lang="zh-CN" altLang="en-US" sz="2800" u="sng" dirty="0">
                <a:solidFill>
                  <a:srgbClr val="0000FF"/>
                </a:solidFill>
                <a:latin typeface="+mj-ea"/>
                <a:ea typeface="+mj-ea"/>
              </a:rPr>
              <a:t>与阻塞：</a:t>
            </a:r>
            <a:endParaRPr lang="en-US" altLang="zh-CN" sz="2800" u="sng" dirty="0">
              <a:solidFill>
                <a:srgbClr val="0000FF"/>
              </a:solidFill>
              <a:latin typeface="+mj-ea"/>
              <a:ea typeface="+mj-ea"/>
            </a:endParaRPr>
          </a:p>
          <a:p>
            <a:pPr marL="0" indent="0" algn="ctr">
              <a:lnSpc>
                <a:spcPct val="120000"/>
              </a:lnSpc>
              <a:buNone/>
              <a:defRPr/>
            </a:pPr>
            <a:endParaRPr lang="en-US" altLang="zh-CN" sz="2800" u="sng" dirty="0">
              <a:solidFill>
                <a:srgbClr val="0000FF"/>
              </a:solidFill>
              <a:effectLst>
                <a:outerShdw blurRad="38100" dist="38100" dir="2700000" algn="tl">
                  <a:srgbClr val="C0C0C0"/>
                </a:outerShdw>
              </a:effectLst>
              <a:latin typeface="+mj-ea"/>
              <a:ea typeface="+mj-ea"/>
            </a:endParaRPr>
          </a:p>
          <a:p>
            <a:pPr marL="0" indent="0" algn="ctr">
              <a:lnSpc>
                <a:spcPct val="120000"/>
              </a:lnSpc>
              <a:buNone/>
              <a:defRPr/>
            </a:pPr>
            <a:endParaRPr lang="zh-CN" altLang="en-US" sz="2800" u="sng" dirty="0">
              <a:solidFill>
                <a:srgbClr val="0000CC"/>
              </a:solidFill>
              <a:latin typeface="+mj-ea"/>
              <a:ea typeface="+mj-ea"/>
            </a:endParaRPr>
          </a:p>
        </p:txBody>
      </p:sp>
      <p:sp>
        <p:nvSpPr>
          <p:cNvPr id="2" name="矩形 1"/>
          <p:cNvSpPr/>
          <p:nvPr/>
        </p:nvSpPr>
        <p:spPr>
          <a:xfrm>
            <a:off x="1655724" y="1200150"/>
            <a:ext cx="5961553" cy="1754326"/>
          </a:xfrm>
          <a:prstGeom prst="rect">
            <a:avLst/>
          </a:prstGeom>
        </p:spPr>
        <p:txBody>
          <a:bodyPr wrap="square">
            <a:spAutoFit/>
          </a:bodyPr>
          <a:lstStyle/>
          <a:p>
            <a:pPr>
              <a:lnSpc>
                <a:spcPct val="150000"/>
              </a:lnSpc>
              <a:defRPr/>
            </a:pPr>
            <a:r>
              <a:rPr lang="zh-CN" altLang="en-US" sz="2400" b="1" dirty="0">
                <a:latin typeface="+mj-ea"/>
                <a:ea typeface="+mj-ea"/>
              </a:rPr>
              <a:t>区分两个概念：</a:t>
            </a:r>
            <a:br>
              <a:rPr lang="zh-CN" altLang="en-US" sz="2400" b="1" dirty="0">
                <a:latin typeface="+mj-ea"/>
                <a:ea typeface="+mj-ea"/>
              </a:rPr>
            </a:br>
            <a:r>
              <a:rPr lang="en-US" altLang="zh-CN" sz="2400" b="1" dirty="0">
                <a:latin typeface="+mj-ea"/>
                <a:ea typeface="+mj-ea"/>
              </a:rPr>
              <a:t>?  </a:t>
            </a:r>
            <a:r>
              <a:rPr lang="zh-CN" altLang="en-US" sz="2400" b="1" dirty="0">
                <a:latin typeface="+mj-ea"/>
                <a:ea typeface="+mj-ea"/>
              </a:rPr>
              <a:t>进程是否等待事件，阻塞与否</a:t>
            </a:r>
            <a:br>
              <a:rPr lang="zh-CN" altLang="en-US" sz="2400" b="1" dirty="0">
                <a:latin typeface="+mj-ea"/>
                <a:ea typeface="+mj-ea"/>
              </a:rPr>
            </a:br>
            <a:r>
              <a:rPr lang="en-US" altLang="zh-CN" sz="2400" b="1" dirty="0">
                <a:latin typeface="+mj-ea"/>
                <a:ea typeface="+mj-ea"/>
              </a:rPr>
              <a:t>?  </a:t>
            </a:r>
            <a:r>
              <a:rPr lang="zh-CN" altLang="en-US" sz="2400" b="1" dirty="0">
                <a:latin typeface="+mj-ea"/>
                <a:ea typeface="+mj-ea"/>
              </a:rPr>
              <a:t>进程是否被换出内存，挂起与否</a:t>
            </a:r>
          </a:p>
        </p:txBody>
      </p:sp>
      <p:sp>
        <p:nvSpPr>
          <p:cNvPr id="8" name="Rectangle 3">
            <a:extLst>
              <a:ext uri="{FF2B5EF4-FFF2-40B4-BE49-F238E27FC236}">
                <a16:creationId xmlns:a16="http://schemas.microsoft.com/office/drawing/2014/main" id="{9632D4C7-1330-5A47-8EF0-C8F681A8E52B}"/>
              </a:ext>
            </a:extLst>
          </p:cNvPr>
          <p:cNvSpPr txBox="1">
            <a:spLocks noChangeArrowheads="1"/>
          </p:cNvSpPr>
          <p:nvPr/>
        </p:nvSpPr>
        <p:spPr>
          <a:xfrm>
            <a:off x="1655724" y="3314702"/>
            <a:ext cx="6648260" cy="2983592"/>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nSpc>
                <a:spcPct val="150000"/>
              </a:lnSpc>
              <a:spcBef>
                <a:spcPts val="0"/>
              </a:spcBef>
              <a:buFont typeface="Wingdings" charset="2"/>
              <a:buChar char="n"/>
              <a:defRPr/>
            </a:pPr>
            <a:r>
              <a:rPr lang="zh-CN" altLang="en-US" dirty="0" smtClean="0">
                <a:latin typeface="+mj-ea"/>
                <a:ea typeface="+mj-ea"/>
              </a:rPr>
              <a:t>４种状态组合：</a:t>
            </a:r>
            <a:br>
              <a:rPr lang="zh-CN" altLang="en-US" dirty="0" smtClean="0">
                <a:latin typeface="+mj-ea"/>
                <a:ea typeface="+mj-ea"/>
              </a:rPr>
            </a:br>
            <a:r>
              <a:rPr lang="zh-CN" altLang="en-US" dirty="0" smtClean="0">
                <a:latin typeface="+mj-ea"/>
                <a:ea typeface="+mj-ea"/>
              </a:rPr>
              <a:t>就绪：进程在内存，准备执行</a:t>
            </a:r>
            <a:br>
              <a:rPr lang="zh-CN" altLang="en-US" dirty="0" smtClean="0">
                <a:latin typeface="+mj-ea"/>
                <a:ea typeface="+mj-ea"/>
              </a:rPr>
            </a:br>
            <a:r>
              <a:rPr lang="zh-CN" altLang="en-US" dirty="0" smtClean="0">
                <a:latin typeface="+mj-ea"/>
                <a:ea typeface="+mj-ea"/>
              </a:rPr>
              <a:t>阻塞：进程在内存，等待事件</a:t>
            </a:r>
          </a:p>
          <a:p>
            <a:pPr marL="0" indent="0">
              <a:lnSpc>
                <a:spcPct val="150000"/>
              </a:lnSpc>
              <a:spcBef>
                <a:spcPts val="0"/>
              </a:spcBef>
              <a:buFont typeface="Arial" pitchFamily="34" charset="0"/>
              <a:buNone/>
              <a:defRPr/>
            </a:pPr>
            <a:r>
              <a:rPr lang="zh-CN" altLang="en-US" dirty="0" smtClean="0">
                <a:latin typeface="+mj-ea"/>
                <a:ea typeface="+mj-ea"/>
              </a:rPr>
              <a:t>  就绪</a:t>
            </a:r>
            <a:r>
              <a:rPr lang="en-US" altLang="zh-CN" dirty="0" smtClean="0">
                <a:latin typeface="+mj-ea"/>
                <a:ea typeface="+mj-ea"/>
              </a:rPr>
              <a:t>/</a:t>
            </a:r>
            <a:r>
              <a:rPr lang="zh-CN" altLang="en-US" dirty="0" smtClean="0">
                <a:latin typeface="+mj-ea"/>
                <a:ea typeface="+mj-ea"/>
              </a:rPr>
              <a:t>挂起：进程在外存，只要调入内存即可执</a:t>
            </a:r>
          </a:p>
          <a:p>
            <a:pPr marL="0" indent="0">
              <a:lnSpc>
                <a:spcPct val="150000"/>
              </a:lnSpc>
              <a:spcBef>
                <a:spcPts val="0"/>
              </a:spcBef>
              <a:buFont typeface="Arial" pitchFamily="34" charset="0"/>
              <a:buNone/>
              <a:defRPr/>
            </a:pPr>
            <a:r>
              <a:rPr lang="zh-CN" altLang="en-US" dirty="0" smtClean="0">
                <a:latin typeface="+mj-ea"/>
                <a:ea typeface="+mj-ea"/>
              </a:rPr>
              <a:t>  阻塞</a:t>
            </a:r>
            <a:r>
              <a:rPr lang="en-US" altLang="zh-CN" dirty="0" smtClean="0">
                <a:latin typeface="+mj-ea"/>
                <a:ea typeface="+mj-ea"/>
              </a:rPr>
              <a:t>/</a:t>
            </a:r>
            <a:r>
              <a:rPr lang="zh-CN" altLang="en-US" dirty="0" smtClean="0">
                <a:latin typeface="+mj-ea"/>
                <a:ea typeface="+mj-ea"/>
              </a:rPr>
              <a:t>挂起：进程在外存，等待事件</a:t>
            </a:r>
          </a:p>
          <a:p>
            <a:pPr algn="just">
              <a:lnSpc>
                <a:spcPct val="150000"/>
              </a:lnSpc>
              <a:spcBef>
                <a:spcPts val="0"/>
              </a:spcBef>
              <a:buFont typeface="Wingdings" charset="2"/>
              <a:buChar char="n"/>
              <a:defRPr/>
            </a:pPr>
            <a:endParaRPr lang="en-US" altLang="zh-CN" dirty="0" smtClean="0">
              <a:latin typeface="+mj-ea"/>
              <a:ea typeface="+mj-ea"/>
            </a:endParaRPr>
          </a:p>
          <a:p>
            <a:pPr marL="0" indent="0" algn="just">
              <a:lnSpc>
                <a:spcPct val="150000"/>
              </a:lnSpc>
              <a:spcBef>
                <a:spcPts val="0"/>
              </a:spcBef>
              <a:buFont typeface="Arial" pitchFamily="34" charset="0"/>
              <a:buNone/>
              <a:defRPr/>
            </a:pPr>
            <a:endParaRPr lang="zh-CN" altLang="en-US" u="sng" dirty="0">
              <a:solidFill>
                <a:srgbClr val="0000CC"/>
              </a:solidFill>
              <a:latin typeface="+mj-ea"/>
              <a:ea typeface="+mj-ea"/>
            </a:endParaRPr>
          </a:p>
        </p:txBody>
      </p:sp>
    </p:spTree>
    <p:extLst>
      <p:ext uri="{BB962C8B-B14F-4D97-AF65-F5344CB8AC3E}">
        <p14:creationId xmlns:p14="http://schemas.microsoft.com/office/powerpoint/2010/main" val="199750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85844" y="718845"/>
            <a:ext cx="2532869" cy="1170653"/>
          </a:xfrm>
        </p:spPr>
        <p:txBody>
          <a:bodyPr>
            <a:normAutofit/>
          </a:bodyPr>
          <a:lstStyle/>
          <a:p>
            <a:pPr algn="ctr"/>
            <a:r>
              <a:rPr lang="zh-CN" altLang="en-US" sz="3200" dirty="0">
                <a:sym typeface="+mn-lt"/>
              </a:rPr>
              <a:t>第二章</a:t>
            </a:r>
          </a:p>
        </p:txBody>
      </p:sp>
      <p:sp>
        <p:nvSpPr>
          <p:cNvPr id="6" name="标题 3">
            <a:extLst>
              <a:ext uri="{FF2B5EF4-FFF2-40B4-BE49-F238E27FC236}">
                <a16:creationId xmlns:a16="http://schemas.microsoft.com/office/drawing/2014/main" id="{BE173D91-303A-5B4E-ABE3-7DE679C17721}"/>
              </a:ext>
            </a:extLst>
          </p:cNvPr>
          <p:cNvSpPr txBox="1">
            <a:spLocks/>
          </p:cNvSpPr>
          <p:nvPr/>
        </p:nvSpPr>
        <p:spPr>
          <a:xfrm>
            <a:off x="2762363" y="2646293"/>
            <a:ext cx="579830" cy="2908347"/>
          </a:xfrm>
          <a:prstGeom prst="rect">
            <a:avLst/>
          </a:prstGeom>
        </p:spPr>
        <p:txBody>
          <a:bodyPr rtlCol="0" anchor="t">
            <a:normAutofit lnSpcReduction="10000"/>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pPr>
            <a:r>
              <a:rPr lang="zh-CN" altLang="en-US" dirty="0">
                <a:sym typeface="+mn-lt"/>
              </a:rPr>
              <a:t>进程管理</a:t>
            </a:r>
          </a:p>
        </p:txBody>
      </p:sp>
      <p:sp>
        <p:nvSpPr>
          <p:cNvPr id="10" name="Rectangle 3">
            <a:extLst>
              <a:ext uri="{FF2B5EF4-FFF2-40B4-BE49-F238E27FC236}">
                <a16:creationId xmlns:a16="http://schemas.microsoft.com/office/drawing/2014/main" id="{F6EA0FF5-3DEA-A54A-A4A3-2E4459FAD9D1}"/>
              </a:ext>
            </a:extLst>
          </p:cNvPr>
          <p:cNvSpPr txBox="1">
            <a:spLocks noChangeArrowheads="1"/>
          </p:cNvSpPr>
          <p:nvPr/>
        </p:nvSpPr>
        <p:spPr>
          <a:xfrm>
            <a:off x="5535700" y="718845"/>
            <a:ext cx="4681924" cy="468663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20000"/>
              </a:lnSpc>
              <a:buNone/>
              <a:defRPr/>
            </a:pPr>
            <a:r>
              <a:rPr lang="en-US" altLang="zh-CN" sz="2800" b="1" dirty="0">
                <a:solidFill>
                  <a:srgbClr val="FF0000"/>
                </a:solidFill>
              </a:rPr>
              <a:t>2.1 </a:t>
            </a:r>
            <a:r>
              <a:rPr lang="zh-CN" altLang="en-US" sz="2800" b="1" dirty="0">
                <a:solidFill>
                  <a:srgbClr val="FF0000"/>
                </a:solidFill>
              </a:rPr>
              <a:t>前趋图和程序执行</a:t>
            </a:r>
          </a:p>
          <a:p>
            <a:pPr marL="0" indent="0">
              <a:lnSpc>
                <a:spcPct val="120000"/>
              </a:lnSpc>
              <a:buNone/>
              <a:defRPr/>
            </a:pPr>
            <a:r>
              <a:rPr lang="en-US" altLang="zh-CN" sz="2800" b="1" dirty="0"/>
              <a:t>2.2 </a:t>
            </a:r>
            <a:r>
              <a:rPr lang="zh-CN" altLang="en-US" sz="2800" b="1" dirty="0"/>
              <a:t>进程的描述</a:t>
            </a:r>
          </a:p>
          <a:p>
            <a:pPr marL="0" indent="0">
              <a:lnSpc>
                <a:spcPct val="120000"/>
              </a:lnSpc>
              <a:buNone/>
              <a:defRPr/>
            </a:pPr>
            <a:r>
              <a:rPr lang="en-US" altLang="zh-CN" sz="2800" b="1" dirty="0"/>
              <a:t>2.3 </a:t>
            </a:r>
            <a:r>
              <a:rPr lang="zh-CN" altLang="en-US" sz="2800" b="1" dirty="0"/>
              <a:t>进程控制</a:t>
            </a:r>
          </a:p>
          <a:p>
            <a:pPr marL="0" indent="0">
              <a:lnSpc>
                <a:spcPct val="120000"/>
              </a:lnSpc>
              <a:buNone/>
              <a:defRPr/>
            </a:pPr>
            <a:r>
              <a:rPr lang="en-US" altLang="zh-CN" sz="2800" b="1" dirty="0"/>
              <a:t>2.4 </a:t>
            </a:r>
            <a:r>
              <a:rPr lang="zh-CN" altLang="en-US" sz="2800" b="1" dirty="0"/>
              <a:t>进程同步</a:t>
            </a:r>
          </a:p>
          <a:p>
            <a:pPr marL="0" indent="0">
              <a:lnSpc>
                <a:spcPct val="120000"/>
              </a:lnSpc>
              <a:buNone/>
              <a:defRPr/>
            </a:pPr>
            <a:r>
              <a:rPr lang="en-US" altLang="zh-CN" sz="2800" b="1" dirty="0"/>
              <a:t>2.5 </a:t>
            </a:r>
            <a:r>
              <a:rPr lang="zh-CN" altLang="en-US" sz="2800" b="1" dirty="0"/>
              <a:t>经典进程的同步问题</a:t>
            </a:r>
          </a:p>
          <a:p>
            <a:pPr marL="0" indent="0">
              <a:lnSpc>
                <a:spcPct val="120000"/>
              </a:lnSpc>
              <a:buNone/>
              <a:defRPr/>
            </a:pPr>
            <a:r>
              <a:rPr lang="en-US" altLang="zh-CN" sz="2800" b="1" dirty="0"/>
              <a:t>2.6 </a:t>
            </a:r>
            <a:r>
              <a:rPr lang="zh-CN" altLang="en-US" sz="2800" b="1" dirty="0"/>
              <a:t>进程通信</a:t>
            </a:r>
            <a:endParaRPr lang="en-US" altLang="zh-CN" sz="2800" b="1" dirty="0"/>
          </a:p>
          <a:p>
            <a:pPr marL="0" indent="0">
              <a:lnSpc>
                <a:spcPct val="120000"/>
              </a:lnSpc>
              <a:buNone/>
              <a:defRPr/>
            </a:pPr>
            <a:r>
              <a:rPr lang="en-US" altLang="zh-CN" sz="2800" b="1" dirty="0">
                <a:solidFill>
                  <a:prstClr val="black"/>
                </a:solidFill>
              </a:rPr>
              <a:t>2.7</a:t>
            </a:r>
            <a:r>
              <a:rPr lang="zh-CN" altLang="en-US" sz="2800" b="1" dirty="0">
                <a:solidFill>
                  <a:prstClr val="black"/>
                </a:solidFill>
              </a:rPr>
              <a:t> 线程与线程控制</a:t>
            </a:r>
          </a:p>
        </p:txBody>
      </p:sp>
    </p:spTree>
    <p:custDataLst>
      <p:tags r:id="rId1"/>
    </p:custDataLst>
    <p:extLst>
      <p:ext uri="{BB962C8B-B14F-4D97-AF65-F5344CB8AC3E}">
        <p14:creationId xmlns:p14="http://schemas.microsoft.com/office/powerpoint/2010/main" val="1567258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7"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721040" y="2073730"/>
            <a:ext cx="6648260" cy="555170"/>
          </a:xfrm>
        </p:spPr>
        <p:txBody>
          <a:bodyPr/>
          <a:lstStyle/>
          <a:p>
            <a:pPr marL="0" indent="0">
              <a:buNone/>
              <a:defRPr/>
            </a:pPr>
            <a:r>
              <a:rPr lang="zh-CN" altLang="en-US" dirty="0" smtClean="0">
                <a:solidFill>
                  <a:srgbClr val="0000FF"/>
                </a:solidFill>
                <a:latin typeface="+mj-ea"/>
                <a:ea typeface="+mj-ea"/>
              </a:rPr>
              <a:t>（</a:t>
            </a:r>
            <a:r>
              <a:rPr lang="en-US" altLang="zh-CN" dirty="0" smtClean="0">
                <a:solidFill>
                  <a:srgbClr val="0000FF"/>
                </a:solidFill>
                <a:latin typeface="+mj-ea"/>
                <a:ea typeface="+mj-ea"/>
              </a:rPr>
              <a:t>3</a:t>
            </a:r>
            <a:r>
              <a:rPr lang="zh-CN" altLang="en-US" dirty="0" smtClean="0">
                <a:solidFill>
                  <a:srgbClr val="0000FF"/>
                </a:solidFill>
                <a:latin typeface="+mj-ea"/>
                <a:ea typeface="+mj-ea"/>
              </a:rPr>
              <a:t>）</a:t>
            </a:r>
            <a:r>
              <a:rPr lang="zh-CN" altLang="en-US" dirty="0">
                <a:solidFill>
                  <a:srgbClr val="0000FF"/>
                </a:solidFill>
                <a:latin typeface="+mj-ea"/>
                <a:ea typeface="+mj-ea"/>
              </a:rPr>
              <a:t>进程挂起状态的转换</a:t>
            </a:r>
          </a:p>
          <a:p>
            <a:pPr marL="0" indent="0" algn="just">
              <a:lnSpc>
                <a:spcPct val="120000"/>
              </a:lnSpc>
              <a:buNone/>
              <a:defRPr/>
            </a:pPr>
            <a:endParaRPr lang="zh-CN" altLang="en-US" u="sng" dirty="0">
              <a:solidFill>
                <a:srgbClr val="0000CC"/>
              </a:solidFill>
              <a:latin typeface="+mj-ea"/>
              <a:ea typeface="+mj-ea"/>
            </a:endParaRPr>
          </a:p>
        </p:txBody>
      </p:sp>
      <p:sp>
        <p:nvSpPr>
          <p:cNvPr id="6" name="Rectangle 2">
            <a:extLst>
              <a:ext uri="{FF2B5EF4-FFF2-40B4-BE49-F238E27FC236}">
                <a16:creationId xmlns:a16="http://schemas.microsoft.com/office/drawing/2014/main" id="{97A569EF-B34E-7840-8A0C-EF2F479E58D7}"/>
              </a:ext>
            </a:extLst>
          </p:cNvPr>
          <p:cNvSpPr txBox="1">
            <a:spLocks noChangeArrowheads="1"/>
          </p:cNvSpPr>
          <p:nvPr/>
        </p:nvSpPr>
        <p:spPr>
          <a:xfrm>
            <a:off x="3553222" y="3318500"/>
            <a:ext cx="5844778" cy="8572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endParaRPr lang="zh-CN" altLang="en-US" sz="2100" dirty="0">
              <a:solidFill>
                <a:srgbClr val="0000FF"/>
              </a:solidFill>
            </a:endParaRPr>
          </a:p>
        </p:txBody>
      </p:sp>
      <p:pic>
        <p:nvPicPr>
          <p:cNvPr id="7" name="Picture 3" descr="3_8b">
            <a:extLst>
              <a:ext uri="{FF2B5EF4-FFF2-40B4-BE49-F238E27FC236}">
                <a16:creationId xmlns:a16="http://schemas.microsoft.com/office/drawing/2014/main" id="{9648DA80-C0C4-B640-BCB2-0F005FC988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3862261" y="3098297"/>
            <a:ext cx="4785829" cy="3086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2">
            <a:extLst>
              <a:ext uri="{FF2B5EF4-FFF2-40B4-BE49-F238E27FC236}">
                <a16:creationId xmlns:a16="http://schemas.microsoft.com/office/drawing/2014/main" id="{475DEDDD-D5CD-3749-AAA1-C57FD5BF7BF4}"/>
              </a:ext>
            </a:extLst>
          </p:cNvPr>
          <p:cNvSpPr txBox="1">
            <a:spLocks noChangeArrowheads="1"/>
          </p:cNvSpPr>
          <p:nvPr/>
        </p:nvSpPr>
        <p:spPr>
          <a:xfrm>
            <a:off x="1378137" y="1435101"/>
            <a:ext cx="6172200" cy="57150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700" dirty="0" smtClean="0">
                <a:solidFill>
                  <a:srgbClr val="0000FF"/>
                </a:solidFill>
              </a:rPr>
              <a:t>1.</a:t>
            </a:r>
            <a:r>
              <a:rPr lang="zh-CN" altLang="en-US" sz="2700" dirty="0">
                <a:solidFill>
                  <a:srgbClr val="0000FF"/>
                </a:solidFill>
              </a:rPr>
              <a:t>进程的挂起状态</a:t>
            </a:r>
          </a:p>
        </p:txBody>
      </p:sp>
      <p:sp>
        <p:nvSpPr>
          <p:cNvPr id="10" name="Rectangle 6">
            <a:extLst>
              <a:ext uri="{FF2B5EF4-FFF2-40B4-BE49-F238E27FC236}">
                <a16:creationId xmlns:a16="http://schemas.microsoft.com/office/drawing/2014/main" id="{69EC23B8-53EB-C34D-8BF3-A8184A6429DA}"/>
              </a:ext>
            </a:extLst>
          </p:cNvPr>
          <p:cNvSpPr>
            <a:spLocks noChangeArrowheads="1"/>
          </p:cNvSpPr>
          <p:nvPr/>
        </p:nvSpPr>
        <p:spPr bwMode="auto">
          <a:xfrm>
            <a:off x="5935436" y="410534"/>
            <a:ext cx="6256564"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None/>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进程挂起操作和进程状态的转换</a:t>
            </a:r>
          </a:p>
        </p:txBody>
      </p:sp>
      <p:sp>
        <p:nvSpPr>
          <p:cNvPr id="11"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394290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3_8b">
            <a:extLst>
              <a:ext uri="{FF2B5EF4-FFF2-40B4-BE49-F238E27FC236}">
                <a16:creationId xmlns:a16="http://schemas.microsoft.com/office/drawing/2014/main" id="{07882B42-E608-8147-84B0-C00E2D2DBA8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1378137" y="3688299"/>
            <a:ext cx="4405680" cy="284096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Rectangle 4">
            <a:extLst>
              <a:ext uri="{FF2B5EF4-FFF2-40B4-BE49-F238E27FC236}">
                <a16:creationId xmlns:a16="http://schemas.microsoft.com/office/drawing/2014/main" id="{FECB7ACF-084D-644C-904B-5113E0E4E3FB}"/>
              </a:ext>
            </a:extLst>
          </p:cNvPr>
          <p:cNvSpPr>
            <a:spLocks noChangeArrowheads="1"/>
          </p:cNvSpPr>
          <p:nvPr/>
        </p:nvSpPr>
        <p:spPr bwMode="auto">
          <a:xfrm>
            <a:off x="915838" y="2941501"/>
            <a:ext cx="342041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None/>
              <a:defRPr/>
            </a:pPr>
            <a:r>
              <a:rPr lang="zh-CN" altLang="en-US" sz="2100" b="1" dirty="0">
                <a:latin typeface="+mj-ea"/>
                <a:ea typeface="+mj-ea"/>
              </a:rPr>
              <a:t>     活动就绪→静止</a:t>
            </a:r>
            <a:r>
              <a:rPr lang="zh-CN" altLang="en-US" sz="2100" b="1" dirty="0" smtClean="0">
                <a:latin typeface="+mj-ea"/>
                <a:ea typeface="+mj-ea"/>
              </a:rPr>
              <a:t>就绪</a:t>
            </a:r>
            <a:endParaRPr lang="zh-CN" altLang="en-US" sz="2100" b="1" dirty="0">
              <a:latin typeface="+mj-ea"/>
              <a:ea typeface="+mj-ea"/>
            </a:endParaRPr>
          </a:p>
        </p:txBody>
      </p:sp>
      <p:sp>
        <p:nvSpPr>
          <p:cNvPr id="10" name="Line 5">
            <a:extLst>
              <a:ext uri="{FF2B5EF4-FFF2-40B4-BE49-F238E27FC236}">
                <a16:creationId xmlns:a16="http://schemas.microsoft.com/office/drawing/2014/main" id="{AA495C63-9FEE-EA4F-987C-4E27FE288903}"/>
              </a:ext>
            </a:extLst>
          </p:cNvPr>
          <p:cNvSpPr>
            <a:spLocks noChangeShapeType="1"/>
          </p:cNvSpPr>
          <p:nvPr/>
        </p:nvSpPr>
        <p:spPr bwMode="auto">
          <a:xfrm flipH="1">
            <a:off x="1987398" y="5038697"/>
            <a:ext cx="685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
        <p:nvSpPr>
          <p:cNvPr id="11" name="Rectangle 3">
            <a:extLst>
              <a:ext uri="{FF2B5EF4-FFF2-40B4-BE49-F238E27FC236}">
                <a16:creationId xmlns:a16="http://schemas.microsoft.com/office/drawing/2014/main" id="{9632D4C7-1330-5A47-8EF0-C8F681A8E52B}"/>
              </a:ext>
            </a:extLst>
          </p:cNvPr>
          <p:cNvSpPr txBox="1">
            <a:spLocks noChangeArrowheads="1"/>
          </p:cNvSpPr>
          <p:nvPr/>
        </p:nvSpPr>
        <p:spPr>
          <a:xfrm>
            <a:off x="1721040" y="2073730"/>
            <a:ext cx="6648260" cy="55517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0" indent="0">
              <a:buFont typeface="Arial" pitchFamily="34" charset="0"/>
              <a:buNone/>
              <a:defRPr/>
            </a:pPr>
            <a:r>
              <a:rPr lang="zh-CN" altLang="en-US" dirty="0" smtClean="0">
                <a:solidFill>
                  <a:srgbClr val="0000FF"/>
                </a:solidFill>
                <a:latin typeface="+mj-ea"/>
                <a:ea typeface="+mj-ea"/>
              </a:rPr>
              <a:t>（</a:t>
            </a:r>
            <a:r>
              <a:rPr lang="en-US" altLang="zh-CN" dirty="0" smtClean="0">
                <a:solidFill>
                  <a:srgbClr val="0000FF"/>
                </a:solidFill>
                <a:latin typeface="+mj-ea"/>
                <a:ea typeface="+mj-ea"/>
              </a:rPr>
              <a:t>3</a:t>
            </a:r>
            <a:r>
              <a:rPr lang="zh-CN" altLang="en-US" dirty="0" smtClean="0">
                <a:solidFill>
                  <a:srgbClr val="0000FF"/>
                </a:solidFill>
                <a:latin typeface="+mj-ea"/>
                <a:ea typeface="+mj-ea"/>
              </a:rPr>
              <a:t>）进程挂起状态的转换</a:t>
            </a:r>
          </a:p>
          <a:p>
            <a:pPr marL="0" indent="0" algn="just">
              <a:lnSpc>
                <a:spcPct val="120000"/>
              </a:lnSpc>
              <a:buFont typeface="Arial" pitchFamily="34" charset="0"/>
              <a:buNone/>
              <a:defRPr/>
            </a:pPr>
            <a:endParaRPr lang="zh-CN" altLang="en-US" u="sng" dirty="0">
              <a:solidFill>
                <a:srgbClr val="0000CC"/>
              </a:solidFill>
              <a:latin typeface="+mj-ea"/>
              <a:ea typeface="+mj-ea"/>
            </a:endParaRPr>
          </a:p>
        </p:txBody>
      </p:sp>
      <p:sp>
        <p:nvSpPr>
          <p:cNvPr id="12" name="Rectangle 2">
            <a:extLst>
              <a:ext uri="{FF2B5EF4-FFF2-40B4-BE49-F238E27FC236}">
                <a16:creationId xmlns:a16="http://schemas.microsoft.com/office/drawing/2014/main" id="{475DEDDD-D5CD-3749-AAA1-C57FD5BF7BF4}"/>
              </a:ext>
            </a:extLst>
          </p:cNvPr>
          <p:cNvSpPr txBox="1">
            <a:spLocks noChangeArrowheads="1"/>
          </p:cNvSpPr>
          <p:nvPr/>
        </p:nvSpPr>
        <p:spPr>
          <a:xfrm>
            <a:off x="1378137" y="1435101"/>
            <a:ext cx="6172200" cy="57150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700" dirty="0" smtClean="0">
                <a:solidFill>
                  <a:srgbClr val="0000FF"/>
                </a:solidFill>
              </a:rPr>
              <a:t>1.</a:t>
            </a:r>
            <a:r>
              <a:rPr lang="zh-CN" altLang="en-US" sz="2700" dirty="0">
                <a:solidFill>
                  <a:srgbClr val="0000FF"/>
                </a:solidFill>
              </a:rPr>
              <a:t>进程的挂起状态</a:t>
            </a:r>
          </a:p>
        </p:txBody>
      </p:sp>
      <p:sp>
        <p:nvSpPr>
          <p:cNvPr id="13" name="Rectangle 6">
            <a:extLst>
              <a:ext uri="{FF2B5EF4-FFF2-40B4-BE49-F238E27FC236}">
                <a16:creationId xmlns:a16="http://schemas.microsoft.com/office/drawing/2014/main" id="{69EC23B8-53EB-C34D-8BF3-A8184A6429DA}"/>
              </a:ext>
            </a:extLst>
          </p:cNvPr>
          <p:cNvSpPr>
            <a:spLocks noChangeArrowheads="1"/>
          </p:cNvSpPr>
          <p:nvPr/>
        </p:nvSpPr>
        <p:spPr bwMode="auto">
          <a:xfrm>
            <a:off x="5935436" y="410534"/>
            <a:ext cx="6256564"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None/>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进程挂起操作和进程状态的转换</a:t>
            </a:r>
          </a:p>
        </p:txBody>
      </p:sp>
      <p:sp>
        <p:nvSpPr>
          <p:cNvPr id="14"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pic>
        <p:nvPicPr>
          <p:cNvPr id="15" name="Picture 3" descr="3_8b">
            <a:extLst>
              <a:ext uri="{FF2B5EF4-FFF2-40B4-BE49-F238E27FC236}">
                <a16:creationId xmlns:a16="http://schemas.microsoft.com/office/drawing/2014/main" id="{5611377B-B172-1147-B364-E4B7ABD36E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6798751" y="3607671"/>
            <a:ext cx="4785829" cy="3086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Rectangle 4">
            <a:extLst>
              <a:ext uri="{FF2B5EF4-FFF2-40B4-BE49-F238E27FC236}">
                <a16:creationId xmlns:a16="http://schemas.microsoft.com/office/drawing/2014/main" id="{7DD6CF47-251E-F241-9149-117DB888D774}"/>
              </a:ext>
            </a:extLst>
          </p:cNvPr>
          <p:cNvSpPr>
            <a:spLocks noChangeArrowheads="1"/>
          </p:cNvSpPr>
          <p:nvPr/>
        </p:nvSpPr>
        <p:spPr bwMode="auto">
          <a:xfrm>
            <a:off x="6683538" y="2985372"/>
            <a:ext cx="428625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zh-CN" altLang="en-US" sz="2100" b="1" dirty="0">
                <a:latin typeface="+mj-ea"/>
                <a:ea typeface="+mj-ea"/>
              </a:rPr>
              <a:t>    静止就绪→活动</a:t>
            </a:r>
            <a:r>
              <a:rPr lang="zh-CN" altLang="en-US" sz="2100" b="1" dirty="0" smtClean="0">
                <a:latin typeface="+mj-ea"/>
                <a:ea typeface="+mj-ea"/>
              </a:rPr>
              <a:t>就绪</a:t>
            </a:r>
            <a:endParaRPr lang="zh-CN" altLang="en-US" sz="2100" b="1" dirty="0">
              <a:latin typeface="+mj-ea"/>
              <a:ea typeface="+mj-ea"/>
            </a:endParaRPr>
          </a:p>
        </p:txBody>
      </p:sp>
      <p:sp>
        <p:nvSpPr>
          <p:cNvPr id="17" name="Line 5">
            <a:extLst>
              <a:ext uri="{FF2B5EF4-FFF2-40B4-BE49-F238E27FC236}">
                <a16:creationId xmlns:a16="http://schemas.microsoft.com/office/drawing/2014/main" id="{AA495C63-9FEE-EA4F-987C-4E27FE288903}"/>
              </a:ext>
            </a:extLst>
          </p:cNvPr>
          <p:cNvSpPr>
            <a:spLocks noChangeShapeType="1"/>
          </p:cNvSpPr>
          <p:nvPr/>
        </p:nvSpPr>
        <p:spPr bwMode="auto">
          <a:xfrm flipV="1">
            <a:off x="7484550" y="4893469"/>
            <a:ext cx="702187" cy="4734"/>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Tree>
    <p:extLst>
      <p:ext uri="{BB962C8B-B14F-4D97-AF65-F5344CB8AC3E}">
        <p14:creationId xmlns:p14="http://schemas.microsoft.com/office/powerpoint/2010/main" val="40695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ppt_w/2"/>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ppt_x</p:attrName>
                                        </p:attrNameLst>
                                      </p:cBhvr>
                                      <p:tavLst>
                                        <p:tav tm="0">
                                          <p:val>
                                            <p:strVal val="#ppt_x-#ppt_w/2"/>
                                          </p:val>
                                        </p:tav>
                                        <p:tav tm="100000">
                                          <p:val>
                                            <p:strVal val="#ppt_x"/>
                                          </p:val>
                                        </p:tav>
                                      </p:tavLst>
                                    </p:anim>
                                    <p:anim calcmode="lin" valueType="num">
                                      <p:cBhvr>
                                        <p:cTn id="16" dur="500" fill="hold"/>
                                        <p:tgtEl>
                                          <p:spTgt spid="17"/>
                                        </p:tgtEl>
                                        <p:attrNameLst>
                                          <p:attrName>ppt_y</p:attrName>
                                        </p:attrNameLst>
                                      </p:cBhvr>
                                      <p:tavLst>
                                        <p:tav tm="0">
                                          <p:val>
                                            <p:strVal val="#ppt_y"/>
                                          </p:val>
                                        </p:tav>
                                        <p:tav tm="100000">
                                          <p:val>
                                            <p:strVal val="#ppt_y"/>
                                          </p:val>
                                        </p:tav>
                                      </p:tavLst>
                                    </p:anim>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97A569EF-B34E-7840-8A0C-EF2F479E58D7}"/>
              </a:ext>
            </a:extLst>
          </p:cNvPr>
          <p:cNvSpPr txBox="1">
            <a:spLocks noChangeArrowheads="1"/>
          </p:cNvSpPr>
          <p:nvPr/>
        </p:nvSpPr>
        <p:spPr>
          <a:xfrm>
            <a:off x="3553222" y="3318500"/>
            <a:ext cx="5844778" cy="8572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endParaRPr lang="zh-CN" altLang="en-US" sz="2100" dirty="0">
              <a:solidFill>
                <a:srgbClr val="0000FF"/>
              </a:solidFill>
            </a:endParaRPr>
          </a:p>
        </p:txBody>
      </p:sp>
      <p:pic>
        <p:nvPicPr>
          <p:cNvPr id="11" name="Picture 3" descr="3_8b">
            <a:extLst>
              <a:ext uri="{FF2B5EF4-FFF2-40B4-BE49-F238E27FC236}">
                <a16:creationId xmlns:a16="http://schemas.microsoft.com/office/drawing/2014/main" id="{2DF0DBD4-E45E-8844-8A1C-DBC7D0B903C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1473201" y="3656778"/>
            <a:ext cx="4514545" cy="29111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4">
            <a:extLst>
              <a:ext uri="{FF2B5EF4-FFF2-40B4-BE49-F238E27FC236}">
                <a16:creationId xmlns:a16="http://schemas.microsoft.com/office/drawing/2014/main" id="{3C18CCC4-EF15-4A40-B981-A221D4701180}"/>
              </a:ext>
            </a:extLst>
          </p:cNvPr>
          <p:cNvSpPr>
            <a:spLocks noChangeArrowheads="1"/>
          </p:cNvSpPr>
          <p:nvPr/>
        </p:nvSpPr>
        <p:spPr bwMode="auto">
          <a:xfrm>
            <a:off x="1473201" y="2994948"/>
            <a:ext cx="49149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None/>
              <a:defRPr/>
            </a:pPr>
            <a:r>
              <a:rPr lang="zh-CN" altLang="en-US" sz="2100" b="1" dirty="0">
                <a:latin typeface="+mj-ea"/>
                <a:ea typeface="+mj-ea"/>
              </a:rPr>
              <a:t>活动阻塞→静止</a:t>
            </a:r>
            <a:r>
              <a:rPr lang="zh-CN" altLang="en-US" sz="2100" b="1" dirty="0" smtClean="0">
                <a:latin typeface="+mj-ea"/>
                <a:ea typeface="+mj-ea"/>
              </a:rPr>
              <a:t>阻塞</a:t>
            </a:r>
            <a:endParaRPr lang="zh-CN" altLang="en-US" sz="2100" b="1" dirty="0">
              <a:latin typeface="+mj-ea"/>
              <a:ea typeface="+mj-ea"/>
            </a:endParaRPr>
          </a:p>
        </p:txBody>
      </p:sp>
      <p:sp>
        <p:nvSpPr>
          <p:cNvPr id="13" name="Line 5">
            <a:extLst>
              <a:ext uri="{FF2B5EF4-FFF2-40B4-BE49-F238E27FC236}">
                <a16:creationId xmlns:a16="http://schemas.microsoft.com/office/drawing/2014/main" id="{0F356163-0366-614E-801B-2FE9A50D2D7B}"/>
              </a:ext>
            </a:extLst>
          </p:cNvPr>
          <p:cNvSpPr>
            <a:spLocks noChangeShapeType="1"/>
          </p:cNvSpPr>
          <p:nvPr/>
        </p:nvSpPr>
        <p:spPr bwMode="auto">
          <a:xfrm flipH="1">
            <a:off x="2097002" y="6142233"/>
            <a:ext cx="685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
        <p:nvSpPr>
          <p:cNvPr id="14"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721040" y="2073730"/>
            <a:ext cx="6648260" cy="555170"/>
          </a:xfrm>
        </p:spPr>
        <p:txBody>
          <a:bodyPr/>
          <a:lstStyle/>
          <a:p>
            <a:pPr marL="0" indent="0">
              <a:buNone/>
              <a:defRPr/>
            </a:pPr>
            <a:r>
              <a:rPr lang="zh-CN" altLang="en-US" dirty="0" smtClean="0">
                <a:solidFill>
                  <a:srgbClr val="0000FF"/>
                </a:solidFill>
                <a:latin typeface="+mj-ea"/>
                <a:ea typeface="+mj-ea"/>
              </a:rPr>
              <a:t>（</a:t>
            </a:r>
            <a:r>
              <a:rPr lang="en-US" altLang="zh-CN" dirty="0" smtClean="0">
                <a:solidFill>
                  <a:srgbClr val="0000FF"/>
                </a:solidFill>
                <a:latin typeface="+mj-ea"/>
                <a:ea typeface="+mj-ea"/>
              </a:rPr>
              <a:t>3</a:t>
            </a:r>
            <a:r>
              <a:rPr lang="zh-CN" altLang="en-US" dirty="0" smtClean="0">
                <a:solidFill>
                  <a:srgbClr val="0000FF"/>
                </a:solidFill>
                <a:latin typeface="+mj-ea"/>
                <a:ea typeface="+mj-ea"/>
              </a:rPr>
              <a:t>）</a:t>
            </a:r>
            <a:r>
              <a:rPr lang="zh-CN" altLang="en-US" dirty="0">
                <a:solidFill>
                  <a:srgbClr val="0000FF"/>
                </a:solidFill>
                <a:latin typeface="+mj-ea"/>
                <a:ea typeface="+mj-ea"/>
              </a:rPr>
              <a:t>进程挂起状态的转换</a:t>
            </a:r>
          </a:p>
          <a:p>
            <a:pPr marL="0" indent="0" algn="just">
              <a:lnSpc>
                <a:spcPct val="120000"/>
              </a:lnSpc>
              <a:buNone/>
              <a:defRPr/>
            </a:pPr>
            <a:endParaRPr lang="zh-CN" altLang="en-US" u="sng" dirty="0">
              <a:solidFill>
                <a:srgbClr val="0000CC"/>
              </a:solidFill>
              <a:latin typeface="+mj-ea"/>
              <a:ea typeface="+mj-ea"/>
            </a:endParaRPr>
          </a:p>
        </p:txBody>
      </p:sp>
      <p:sp>
        <p:nvSpPr>
          <p:cNvPr id="15" name="Rectangle 2">
            <a:extLst>
              <a:ext uri="{FF2B5EF4-FFF2-40B4-BE49-F238E27FC236}">
                <a16:creationId xmlns:a16="http://schemas.microsoft.com/office/drawing/2014/main" id="{475DEDDD-D5CD-3749-AAA1-C57FD5BF7BF4}"/>
              </a:ext>
            </a:extLst>
          </p:cNvPr>
          <p:cNvSpPr txBox="1">
            <a:spLocks noChangeArrowheads="1"/>
          </p:cNvSpPr>
          <p:nvPr/>
        </p:nvSpPr>
        <p:spPr>
          <a:xfrm>
            <a:off x="1378137" y="1435101"/>
            <a:ext cx="6172200" cy="57150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700" dirty="0" smtClean="0">
                <a:solidFill>
                  <a:srgbClr val="0000FF"/>
                </a:solidFill>
              </a:rPr>
              <a:t>1.</a:t>
            </a:r>
            <a:r>
              <a:rPr lang="zh-CN" altLang="en-US" sz="2700" dirty="0">
                <a:solidFill>
                  <a:srgbClr val="0000FF"/>
                </a:solidFill>
              </a:rPr>
              <a:t>进程的挂起状态</a:t>
            </a:r>
          </a:p>
        </p:txBody>
      </p:sp>
      <p:sp>
        <p:nvSpPr>
          <p:cNvPr id="16" name="Rectangle 6">
            <a:extLst>
              <a:ext uri="{FF2B5EF4-FFF2-40B4-BE49-F238E27FC236}">
                <a16:creationId xmlns:a16="http://schemas.microsoft.com/office/drawing/2014/main" id="{69EC23B8-53EB-C34D-8BF3-A8184A6429DA}"/>
              </a:ext>
            </a:extLst>
          </p:cNvPr>
          <p:cNvSpPr>
            <a:spLocks noChangeArrowheads="1"/>
          </p:cNvSpPr>
          <p:nvPr/>
        </p:nvSpPr>
        <p:spPr bwMode="auto">
          <a:xfrm>
            <a:off x="5935436" y="410534"/>
            <a:ext cx="6256564"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None/>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进程挂起操作和进程状态的转换</a:t>
            </a:r>
          </a:p>
        </p:txBody>
      </p:sp>
      <p:sp>
        <p:nvSpPr>
          <p:cNvPr id="17"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pic>
        <p:nvPicPr>
          <p:cNvPr id="10" name="Picture 3" descr="3_8b">
            <a:extLst>
              <a:ext uri="{FF2B5EF4-FFF2-40B4-BE49-F238E27FC236}">
                <a16:creationId xmlns:a16="http://schemas.microsoft.com/office/drawing/2014/main" id="{537A1516-D29D-D640-9DDC-2B497BA020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6943861" y="3656778"/>
            <a:ext cx="4698722" cy="30299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 name="Rectangle 4">
            <a:extLst>
              <a:ext uri="{FF2B5EF4-FFF2-40B4-BE49-F238E27FC236}">
                <a16:creationId xmlns:a16="http://schemas.microsoft.com/office/drawing/2014/main" id="{5A4262C6-84C4-924B-BFC5-7F9D673A2F65}"/>
              </a:ext>
            </a:extLst>
          </p:cNvPr>
          <p:cNvSpPr>
            <a:spLocks noChangeArrowheads="1"/>
          </p:cNvSpPr>
          <p:nvPr/>
        </p:nvSpPr>
        <p:spPr bwMode="auto">
          <a:xfrm>
            <a:off x="6500712" y="2994948"/>
            <a:ext cx="3934819"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2100" b="1" dirty="0">
                <a:latin typeface="+mj-ea"/>
                <a:ea typeface="+mj-ea"/>
              </a:rPr>
              <a:t>     </a:t>
            </a:r>
            <a:r>
              <a:rPr lang="zh-CN" altLang="en-US" sz="2100" b="1" dirty="0">
                <a:latin typeface="+mj-ea"/>
                <a:ea typeface="+mj-ea"/>
              </a:rPr>
              <a:t>静止阻塞→活动阻塞。</a:t>
            </a:r>
          </a:p>
        </p:txBody>
      </p:sp>
      <p:sp>
        <p:nvSpPr>
          <p:cNvPr id="19" name="Line 6">
            <a:extLst>
              <a:ext uri="{FF2B5EF4-FFF2-40B4-BE49-F238E27FC236}">
                <a16:creationId xmlns:a16="http://schemas.microsoft.com/office/drawing/2014/main" id="{C2673AA1-8A3C-5E4C-AC1B-29D5A3E629E8}"/>
              </a:ext>
            </a:extLst>
          </p:cNvPr>
          <p:cNvSpPr>
            <a:spLocks noChangeShapeType="1"/>
          </p:cNvSpPr>
          <p:nvPr/>
        </p:nvSpPr>
        <p:spPr bwMode="auto">
          <a:xfrm>
            <a:off x="7614629" y="6083819"/>
            <a:ext cx="685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Tree>
    <p:extLst>
      <p:ext uri="{BB962C8B-B14F-4D97-AF65-F5344CB8AC3E}">
        <p14:creationId xmlns:p14="http://schemas.microsoft.com/office/powerpoint/2010/main" val="288993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ppt_w</p:attrName>
                                        </p:attrNameLst>
                                      </p:cBhvr>
                                      <p:tavLst>
                                        <p:tav tm="0">
                                          <p:val>
                                            <p:fltVal val="0"/>
                                          </p:val>
                                        </p:tav>
                                        <p:tav tm="100000">
                                          <p:val>
                                            <p:strVal val="#ppt_w"/>
                                          </p:val>
                                        </p:tav>
                                      </p:tavLst>
                                    </p:anim>
                                    <p:anim calcmode="lin" valueType="num">
                                      <p:cBhvr>
                                        <p:cTn id="10"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ppt_x</p:attrName>
                                        </p:attrNameLst>
                                      </p:cBhvr>
                                      <p:tavLst>
                                        <p:tav tm="0">
                                          <p:val>
                                            <p:strVal val="#ppt_x-#ppt_w/2"/>
                                          </p:val>
                                        </p:tav>
                                        <p:tav tm="100000">
                                          <p:val>
                                            <p:strVal val="#ppt_x"/>
                                          </p:val>
                                        </p:tav>
                                      </p:tavLst>
                                    </p:anim>
                                    <p:anim calcmode="lin" valueType="num">
                                      <p:cBhvr>
                                        <p:cTn id="16" dur="500" fill="hold"/>
                                        <p:tgtEl>
                                          <p:spTgt spid="19"/>
                                        </p:tgtEl>
                                        <p:attrNameLst>
                                          <p:attrName>ppt_y</p:attrName>
                                        </p:attrNameLst>
                                      </p:cBhvr>
                                      <p:tavLst>
                                        <p:tav tm="0">
                                          <p:val>
                                            <p:strVal val="#ppt_y"/>
                                          </p:val>
                                        </p:tav>
                                        <p:tav tm="100000">
                                          <p:val>
                                            <p:strVal val="#ppt_y"/>
                                          </p:val>
                                        </p:tav>
                                      </p:tavLst>
                                    </p:anim>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3_8b">
            <a:extLst>
              <a:ext uri="{FF2B5EF4-FFF2-40B4-BE49-F238E27FC236}">
                <a16:creationId xmlns:a16="http://schemas.microsoft.com/office/drawing/2014/main" id="{537A1516-D29D-D640-9DDC-2B497BA020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3371985" y="3686333"/>
            <a:ext cx="4785829" cy="3086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Rectangle 4">
            <a:extLst>
              <a:ext uri="{FF2B5EF4-FFF2-40B4-BE49-F238E27FC236}">
                <a16:creationId xmlns:a16="http://schemas.microsoft.com/office/drawing/2014/main" id="{5A4262C6-84C4-924B-BFC5-7F9D673A2F65}"/>
              </a:ext>
            </a:extLst>
          </p:cNvPr>
          <p:cNvSpPr>
            <a:spLocks noChangeArrowheads="1"/>
          </p:cNvSpPr>
          <p:nvPr/>
        </p:nvSpPr>
        <p:spPr bwMode="auto">
          <a:xfrm>
            <a:off x="2139313" y="2856285"/>
            <a:ext cx="3934819"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2100" b="1" dirty="0">
                <a:latin typeface="+mj-ea"/>
                <a:ea typeface="+mj-ea"/>
              </a:rPr>
              <a:t>     </a:t>
            </a:r>
            <a:r>
              <a:rPr lang="zh-CN" altLang="en-US" sz="2100" b="1" dirty="0">
                <a:latin typeface="+mj-ea"/>
                <a:ea typeface="+mj-ea"/>
              </a:rPr>
              <a:t>静止阻塞</a:t>
            </a:r>
            <a:r>
              <a:rPr lang="zh-CN" altLang="en-US" sz="2100" b="1" dirty="0" smtClean="0">
                <a:latin typeface="+mj-ea"/>
                <a:ea typeface="+mj-ea"/>
              </a:rPr>
              <a:t>→静止就绪</a:t>
            </a:r>
            <a:endParaRPr lang="zh-CN" altLang="en-US" sz="2100" b="1" dirty="0">
              <a:latin typeface="+mj-ea"/>
              <a:ea typeface="+mj-ea"/>
            </a:endParaRPr>
          </a:p>
        </p:txBody>
      </p:sp>
      <p:sp>
        <p:nvSpPr>
          <p:cNvPr id="14" name="Line 6">
            <a:extLst>
              <a:ext uri="{FF2B5EF4-FFF2-40B4-BE49-F238E27FC236}">
                <a16:creationId xmlns:a16="http://schemas.microsoft.com/office/drawing/2014/main" id="{C2673AA1-8A3C-5E4C-AC1B-29D5A3E629E8}"/>
              </a:ext>
            </a:extLst>
          </p:cNvPr>
          <p:cNvSpPr>
            <a:spLocks noChangeShapeType="1"/>
          </p:cNvSpPr>
          <p:nvPr/>
        </p:nvSpPr>
        <p:spPr bwMode="auto">
          <a:xfrm flipV="1">
            <a:off x="3692710" y="5179219"/>
            <a:ext cx="22040" cy="876025"/>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
        <p:nvSpPr>
          <p:cNvPr id="11" name="Rectangle 3">
            <a:extLst>
              <a:ext uri="{FF2B5EF4-FFF2-40B4-BE49-F238E27FC236}">
                <a16:creationId xmlns:a16="http://schemas.microsoft.com/office/drawing/2014/main" id="{9632D4C7-1330-5A47-8EF0-C8F681A8E52B}"/>
              </a:ext>
            </a:extLst>
          </p:cNvPr>
          <p:cNvSpPr>
            <a:spLocks noGrp="1" noChangeArrowheads="1"/>
          </p:cNvSpPr>
          <p:nvPr>
            <p:ph idx="1"/>
          </p:nvPr>
        </p:nvSpPr>
        <p:spPr>
          <a:xfrm>
            <a:off x="1721040" y="2073730"/>
            <a:ext cx="6648260" cy="555170"/>
          </a:xfrm>
        </p:spPr>
        <p:txBody>
          <a:bodyPr/>
          <a:lstStyle/>
          <a:p>
            <a:pPr marL="0" indent="0">
              <a:buNone/>
              <a:defRPr/>
            </a:pPr>
            <a:r>
              <a:rPr lang="zh-CN" altLang="en-US" dirty="0" smtClean="0">
                <a:solidFill>
                  <a:srgbClr val="0000FF"/>
                </a:solidFill>
                <a:latin typeface="+mj-ea"/>
                <a:ea typeface="+mj-ea"/>
              </a:rPr>
              <a:t>（</a:t>
            </a:r>
            <a:r>
              <a:rPr lang="en-US" altLang="zh-CN" dirty="0" smtClean="0">
                <a:solidFill>
                  <a:srgbClr val="0000FF"/>
                </a:solidFill>
                <a:latin typeface="+mj-ea"/>
                <a:ea typeface="+mj-ea"/>
              </a:rPr>
              <a:t>3</a:t>
            </a:r>
            <a:r>
              <a:rPr lang="zh-CN" altLang="en-US" dirty="0" smtClean="0">
                <a:solidFill>
                  <a:srgbClr val="0000FF"/>
                </a:solidFill>
                <a:latin typeface="+mj-ea"/>
                <a:ea typeface="+mj-ea"/>
              </a:rPr>
              <a:t>）</a:t>
            </a:r>
            <a:r>
              <a:rPr lang="zh-CN" altLang="en-US" dirty="0">
                <a:solidFill>
                  <a:srgbClr val="0000FF"/>
                </a:solidFill>
                <a:latin typeface="+mj-ea"/>
                <a:ea typeface="+mj-ea"/>
              </a:rPr>
              <a:t>进程挂起状态的转换</a:t>
            </a:r>
          </a:p>
          <a:p>
            <a:pPr marL="0" indent="0" algn="just">
              <a:lnSpc>
                <a:spcPct val="120000"/>
              </a:lnSpc>
              <a:buNone/>
              <a:defRPr/>
            </a:pPr>
            <a:endParaRPr lang="zh-CN" altLang="en-US" u="sng" dirty="0">
              <a:solidFill>
                <a:srgbClr val="0000CC"/>
              </a:solidFill>
              <a:latin typeface="+mj-ea"/>
              <a:ea typeface="+mj-ea"/>
            </a:endParaRPr>
          </a:p>
        </p:txBody>
      </p:sp>
      <p:sp>
        <p:nvSpPr>
          <p:cNvPr id="12" name="Rectangle 2">
            <a:extLst>
              <a:ext uri="{FF2B5EF4-FFF2-40B4-BE49-F238E27FC236}">
                <a16:creationId xmlns:a16="http://schemas.microsoft.com/office/drawing/2014/main" id="{475DEDDD-D5CD-3749-AAA1-C57FD5BF7BF4}"/>
              </a:ext>
            </a:extLst>
          </p:cNvPr>
          <p:cNvSpPr txBox="1">
            <a:spLocks noChangeArrowheads="1"/>
          </p:cNvSpPr>
          <p:nvPr/>
        </p:nvSpPr>
        <p:spPr>
          <a:xfrm>
            <a:off x="1378137" y="1435101"/>
            <a:ext cx="6172200" cy="57150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700" dirty="0" smtClean="0">
                <a:solidFill>
                  <a:srgbClr val="0000FF"/>
                </a:solidFill>
              </a:rPr>
              <a:t>1.</a:t>
            </a:r>
            <a:r>
              <a:rPr lang="zh-CN" altLang="en-US" sz="2700" dirty="0">
                <a:solidFill>
                  <a:srgbClr val="0000FF"/>
                </a:solidFill>
              </a:rPr>
              <a:t>进程的挂起状态</a:t>
            </a:r>
          </a:p>
        </p:txBody>
      </p:sp>
      <p:sp>
        <p:nvSpPr>
          <p:cNvPr id="15" name="Rectangle 6">
            <a:extLst>
              <a:ext uri="{FF2B5EF4-FFF2-40B4-BE49-F238E27FC236}">
                <a16:creationId xmlns:a16="http://schemas.microsoft.com/office/drawing/2014/main" id="{69EC23B8-53EB-C34D-8BF3-A8184A6429DA}"/>
              </a:ext>
            </a:extLst>
          </p:cNvPr>
          <p:cNvSpPr>
            <a:spLocks noChangeArrowheads="1"/>
          </p:cNvSpPr>
          <p:nvPr/>
        </p:nvSpPr>
        <p:spPr bwMode="auto">
          <a:xfrm>
            <a:off x="5935436" y="410534"/>
            <a:ext cx="6256564" cy="5715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None/>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进程挂起操作和进程状态的转换</a:t>
            </a:r>
          </a:p>
        </p:txBody>
      </p:sp>
      <p:sp>
        <p:nvSpPr>
          <p:cNvPr id="16"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413920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100000">
                                          <p:val>
                                            <p:strVal val="#ppt_x"/>
                                          </p:val>
                                        </p:tav>
                                      </p:tavLst>
                                    </p:anim>
                                    <p:anim calcmode="lin" valueType="num">
                                      <p:cBhvr>
                                        <p:cTn id="8" dur="500" fill="hold"/>
                                        <p:tgtEl>
                                          <p:spTgt spid="14"/>
                                        </p:tgtEl>
                                        <p:attrNameLst>
                                          <p:attrName>ppt_y</p:attrName>
                                        </p:attrNameLst>
                                      </p:cBhvr>
                                      <p:tavLst>
                                        <p:tav tm="0">
                                          <p:val>
                                            <p:strVal val="#ppt_y+#ppt_h/2"/>
                                          </p:val>
                                        </p:tav>
                                        <p:tav tm="100000">
                                          <p:val>
                                            <p:strVal val="#ppt_y"/>
                                          </p:val>
                                        </p:tav>
                                      </p:tavLst>
                                    </p:anim>
                                    <p:anim calcmode="lin" valueType="num">
                                      <p:cBhvr>
                                        <p:cTn id="9" dur="500" fill="hold"/>
                                        <p:tgtEl>
                                          <p:spTgt spid="14"/>
                                        </p:tgtEl>
                                        <p:attrNameLst>
                                          <p:attrName>ppt_w</p:attrName>
                                        </p:attrNameLst>
                                      </p:cBhvr>
                                      <p:tavLst>
                                        <p:tav tm="0">
                                          <p:val>
                                            <p:strVal val="#ppt_w"/>
                                          </p:val>
                                        </p:tav>
                                        <p:tav tm="100000">
                                          <p:val>
                                            <p:strVal val="#ppt_w"/>
                                          </p:val>
                                        </p:tav>
                                      </p:tavLst>
                                    </p:anim>
                                    <p:anim calcmode="lin" valueType="num">
                                      <p:cBhvr>
                                        <p:cTn id="10"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7152645" y="314017"/>
            <a:ext cx="503935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17" name="Rectangle 3">
            <a:extLst>
              <a:ext uri="{FF2B5EF4-FFF2-40B4-BE49-F238E27FC236}">
                <a16:creationId xmlns:a16="http://schemas.microsoft.com/office/drawing/2014/main" id="{FAE96802-93D5-1F46-BD51-4594D206A05A}"/>
              </a:ext>
            </a:extLst>
          </p:cNvPr>
          <p:cNvSpPr txBox="1">
            <a:spLocks noChangeArrowheads="1"/>
          </p:cNvSpPr>
          <p:nvPr/>
        </p:nvSpPr>
        <p:spPr>
          <a:xfrm>
            <a:off x="1549590" y="1520056"/>
            <a:ext cx="5136960" cy="154305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0" indent="0" algn="just">
              <a:lnSpc>
                <a:spcPct val="115000"/>
              </a:lnSpc>
              <a:buNone/>
              <a:tabLst>
                <a:tab pos="357188" algn="l"/>
              </a:tabLst>
              <a:defRPr/>
            </a:pPr>
            <a:r>
              <a:rPr lang="en-US" altLang="zh-CN" sz="2700" dirty="0">
                <a:solidFill>
                  <a:srgbClr val="0000FF"/>
                </a:solidFill>
                <a:latin typeface="+mj-ea"/>
                <a:ea typeface="+mj-ea"/>
              </a:rPr>
              <a:t>1.</a:t>
            </a:r>
            <a:r>
              <a:rPr lang="zh-CN" altLang="en-US" sz="2700" dirty="0">
                <a:solidFill>
                  <a:srgbClr val="0000FF"/>
                </a:solidFill>
                <a:latin typeface="+mj-ea"/>
                <a:ea typeface="+mj-ea"/>
              </a:rPr>
              <a:t>进程控制块的作用</a:t>
            </a:r>
          </a:p>
          <a:p>
            <a:pPr>
              <a:buFont typeface="Wingdings" panose="05000000000000000000" pitchFamily="2" charset="2"/>
              <a:buChar char="n"/>
              <a:tabLst>
                <a:tab pos="357188" algn="l"/>
              </a:tabLst>
              <a:defRPr/>
            </a:pPr>
            <a:r>
              <a:rPr lang="zh-CN" altLang="en-US" sz="2100" dirty="0">
                <a:effectLst>
                  <a:outerShdw blurRad="38100" dist="38100" dir="2700000" algn="tl">
                    <a:srgbClr val="C0C0C0"/>
                  </a:outerShdw>
                </a:effectLst>
                <a:latin typeface="+mj-ea"/>
                <a:ea typeface="+mj-ea"/>
              </a:rPr>
              <a:t>是进程存在的唯一标志；</a:t>
            </a:r>
          </a:p>
          <a:p>
            <a:pPr>
              <a:buFont typeface="Wingdings" panose="05000000000000000000" pitchFamily="2" charset="2"/>
              <a:buChar char="n"/>
              <a:tabLst>
                <a:tab pos="357188" algn="l"/>
              </a:tabLst>
              <a:defRPr/>
            </a:pPr>
            <a:r>
              <a:rPr lang="en-US" altLang="zh-CN" sz="2100" dirty="0">
                <a:effectLst>
                  <a:outerShdw blurRad="38100" dist="38100" dir="2700000" algn="tl">
                    <a:srgbClr val="C0C0C0"/>
                  </a:outerShdw>
                </a:effectLst>
                <a:latin typeface="+mj-ea"/>
                <a:ea typeface="+mj-ea"/>
              </a:rPr>
              <a:t>PCB(</a:t>
            </a:r>
            <a:r>
              <a:rPr lang="en-US" altLang="zh-CN" sz="2100" dirty="0">
                <a:solidFill>
                  <a:srgbClr val="FF0000"/>
                </a:solidFill>
                <a:effectLst>
                  <a:outerShdw blurRad="38100" dist="38100" dir="2700000" algn="tl">
                    <a:srgbClr val="C0C0C0"/>
                  </a:outerShdw>
                </a:effectLst>
                <a:latin typeface="+mj-ea"/>
                <a:ea typeface="+mj-ea"/>
              </a:rPr>
              <a:t>p</a:t>
            </a:r>
            <a:r>
              <a:rPr lang="en-US" altLang="zh-CN" sz="2100" dirty="0">
                <a:effectLst>
                  <a:outerShdw blurRad="38100" dist="38100" dir="2700000" algn="tl">
                    <a:srgbClr val="C0C0C0"/>
                  </a:outerShdw>
                </a:effectLst>
                <a:latin typeface="+mj-ea"/>
                <a:ea typeface="+mj-ea"/>
              </a:rPr>
              <a:t>rocess </a:t>
            </a:r>
            <a:r>
              <a:rPr lang="en-US" altLang="zh-CN" sz="2100" dirty="0">
                <a:solidFill>
                  <a:srgbClr val="FF0000"/>
                </a:solidFill>
                <a:effectLst>
                  <a:outerShdw blurRad="38100" dist="38100" dir="2700000" algn="tl">
                    <a:srgbClr val="C0C0C0"/>
                  </a:outerShdw>
                </a:effectLst>
                <a:latin typeface="+mj-ea"/>
                <a:ea typeface="+mj-ea"/>
              </a:rPr>
              <a:t>c</a:t>
            </a:r>
            <a:r>
              <a:rPr lang="en-US" altLang="zh-CN" sz="2100" dirty="0">
                <a:effectLst>
                  <a:outerShdw blurRad="38100" dist="38100" dir="2700000" algn="tl">
                    <a:srgbClr val="C0C0C0"/>
                  </a:outerShdw>
                </a:effectLst>
                <a:latin typeface="+mj-ea"/>
                <a:ea typeface="+mj-ea"/>
              </a:rPr>
              <a:t>ontrol </a:t>
            </a:r>
            <a:r>
              <a:rPr lang="en-US" altLang="zh-CN" sz="2100" dirty="0">
                <a:solidFill>
                  <a:srgbClr val="FF0000"/>
                </a:solidFill>
                <a:effectLst>
                  <a:outerShdw blurRad="38100" dist="38100" dir="2700000" algn="tl">
                    <a:srgbClr val="C0C0C0"/>
                  </a:outerShdw>
                </a:effectLst>
                <a:latin typeface="+mj-ea"/>
                <a:ea typeface="+mj-ea"/>
              </a:rPr>
              <a:t>b</a:t>
            </a:r>
            <a:r>
              <a:rPr lang="en-US" altLang="zh-CN" sz="2100" dirty="0">
                <a:effectLst>
                  <a:outerShdw blurRad="38100" dist="38100" dir="2700000" algn="tl">
                    <a:srgbClr val="C0C0C0"/>
                  </a:outerShdw>
                </a:effectLst>
                <a:latin typeface="+mj-ea"/>
                <a:ea typeface="+mj-ea"/>
              </a:rPr>
              <a:t>lock)</a:t>
            </a:r>
            <a:r>
              <a:rPr lang="zh-CN" altLang="en-US" sz="2100" dirty="0">
                <a:effectLst>
                  <a:outerShdw blurRad="38100" dist="38100" dir="2700000" algn="tl">
                    <a:srgbClr val="C0C0C0"/>
                  </a:outerShdw>
                </a:effectLst>
                <a:latin typeface="+mj-ea"/>
                <a:ea typeface="+mj-ea"/>
              </a:rPr>
              <a:t>常驻内存</a:t>
            </a:r>
          </a:p>
          <a:p>
            <a:pPr marL="0" indent="0" algn="just">
              <a:lnSpc>
                <a:spcPct val="115000"/>
              </a:lnSpc>
              <a:buNone/>
              <a:tabLst>
                <a:tab pos="357188" algn="l"/>
              </a:tabLst>
              <a:defRPr/>
            </a:pPr>
            <a:endParaRPr lang="en-US" altLang="zh-CN" sz="2100" dirty="0">
              <a:solidFill>
                <a:srgbClr val="0000CC"/>
              </a:solidFill>
            </a:endParaRPr>
          </a:p>
        </p:txBody>
      </p:sp>
      <p:graphicFrame>
        <p:nvGraphicFramePr>
          <p:cNvPr id="18" name="Group 28">
            <a:extLst>
              <a:ext uri="{FF2B5EF4-FFF2-40B4-BE49-F238E27FC236}">
                <a16:creationId xmlns:a16="http://schemas.microsoft.com/office/drawing/2014/main" id="{F3C36825-385B-A547-BDCD-985047B3315D}"/>
              </a:ext>
            </a:extLst>
          </p:cNvPr>
          <p:cNvGraphicFramePr>
            <a:graphicFrameLocks noGrp="1"/>
          </p:cNvGraphicFramePr>
          <p:nvPr>
            <p:ph sz="half" idx="4294967295"/>
            <p:extLst>
              <p:ext uri="{D42A27DB-BD31-4B8C-83A1-F6EECF244321}">
                <p14:modId xmlns:p14="http://schemas.microsoft.com/office/powerpoint/2010/main" val="2229226481"/>
              </p:ext>
            </p:extLst>
          </p:nvPr>
        </p:nvGraphicFramePr>
        <p:xfrm>
          <a:off x="8022772" y="2171701"/>
          <a:ext cx="2343150" cy="3498057"/>
        </p:xfrm>
        <a:graphic>
          <a:graphicData uri="http://schemas.openxmlformats.org/drawingml/2006/table">
            <a:tbl>
              <a:tblPr/>
              <a:tblGrid>
                <a:gridCol w="2343150">
                  <a:extLst>
                    <a:ext uri="{9D8B030D-6E8A-4147-A177-3AD203B41FA5}">
                      <a16:colId xmlns:a16="http://schemas.microsoft.com/office/drawing/2014/main" val="20000"/>
                    </a:ext>
                  </a:extLst>
                </a:gridCol>
              </a:tblGrid>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en-US" altLang="zh-CN" sz="2100" b="1" i="0" u="none" strike="noStrike" cap="none" normalizeH="0" baseline="0">
                          <a:ln>
                            <a:noFill/>
                          </a:ln>
                          <a:solidFill>
                            <a:schemeClr val="tx1"/>
                          </a:solidFill>
                          <a:effectLst/>
                          <a:latin typeface="Arial" charset="0"/>
                          <a:ea typeface="宋体" charset="0"/>
                        </a:rPr>
                        <a:t>pid</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dirty="0">
                          <a:ln>
                            <a:noFill/>
                          </a:ln>
                          <a:solidFill>
                            <a:schemeClr val="tx1"/>
                          </a:solidFill>
                          <a:effectLst/>
                          <a:latin typeface="Arial" charset="0"/>
                          <a:ea typeface="宋体" charset="0"/>
                        </a:rPr>
                        <a:t>进程状态</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现场</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优先级</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dirty="0">
                          <a:ln>
                            <a:noFill/>
                          </a:ln>
                          <a:solidFill>
                            <a:schemeClr val="tx1"/>
                          </a:solidFill>
                          <a:effectLst/>
                          <a:latin typeface="Arial" charset="0"/>
                          <a:ea typeface="宋体" charset="0"/>
                        </a:rPr>
                        <a:t>阻塞原因</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程序地址</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同步机制</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资源清单</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673">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dirty="0">
                          <a:ln>
                            <a:noFill/>
                          </a:ln>
                          <a:solidFill>
                            <a:schemeClr val="tx1"/>
                          </a:solidFill>
                          <a:effectLst/>
                          <a:latin typeface="Arial" charset="0"/>
                          <a:ea typeface="宋体" charset="0"/>
                        </a:rPr>
                        <a:t>链接指针</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9" name="Rectangle 29">
            <a:extLst>
              <a:ext uri="{FF2B5EF4-FFF2-40B4-BE49-F238E27FC236}">
                <a16:creationId xmlns:a16="http://schemas.microsoft.com/office/drawing/2014/main" id="{AA407A10-31E5-EA4B-8AF9-4844157A8F3B}"/>
              </a:ext>
            </a:extLst>
          </p:cNvPr>
          <p:cNvSpPr>
            <a:spLocks noChangeArrowheads="1"/>
          </p:cNvSpPr>
          <p:nvPr/>
        </p:nvSpPr>
        <p:spPr bwMode="auto">
          <a:xfrm>
            <a:off x="1635315" y="4538640"/>
            <a:ext cx="34861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just" eaLnBrk="1" hangingPunct="1">
              <a:lnSpc>
                <a:spcPct val="110000"/>
              </a:lnSpc>
              <a:buFont typeface="Wingdings" charset="2"/>
              <a:buNone/>
              <a:defRPr/>
            </a:pPr>
            <a:r>
              <a:rPr lang="en-US" altLang="zh-CN" sz="2100" dirty="0">
                <a:latin typeface="+mj-ea"/>
                <a:ea typeface="+mj-ea"/>
              </a:rPr>
              <a:t> </a:t>
            </a:r>
            <a:r>
              <a:rPr lang="en-US" altLang="zh-CN" sz="2100" b="1" dirty="0">
                <a:latin typeface="+mj-ea"/>
                <a:ea typeface="+mj-ea"/>
              </a:rPr>
              <a:t>1</a:t>
            </a:r>
            <a:r>
              <a:rPr lang="zh-CN" altLang="en-US" sz="2100" b="1" dirty="0">
                <a:latin typeface="+mj-ea"/>
                <a:ea typeface="+mj-ea"/>
              </a:rPr>
              <a:t>）进程标识符</a:t>
            </a:r>
          </a:p>
          <a:p>
            <a:pPr algn="just" eaLnBrk="1" hangingPunct="1">
              <a:lnSpc>
                <a:spcPct val="110000"/>
              </a:lnSpc>
              <a:buFont typeface="Wingdings" charset="2"/>
              <a:buNone/>
              <a:defRPr/>
            </a:pPr>
            <a:r>
              <a:rPr lang="zh-CN" altLang="en-US" sz="2100" b="1" dirty="0">
                <a:latin typeface="+mj-ea"/>
                <a:ea typeface="+mj-ea"/>
              </a:rPr>
              <a:t> </a:t>
            </a:r>
            <a:r>
              <a:rPr lang="en-US" altLang="zh-CN" sz="2100" b="1" dirty="0">
                <a:latin typeface="+mj-ea"/>
                <a:ea typeface="+mj-ea"/>
              </a:rPr>
              <a:t>2</a:t>
            </a:r>
            <a:r>
              <a:rPr lang="zh-CN" altLang="en-US" sz="2100" b="1" dirty="0">
                <a:latin typeface="+mj-ea"/>
                <a:ea typeface="+mj-ea"/>
              </a:rPr>
              <a:t>）处理机状态</a:t>
            </a:r>
          </a:p>
          <a:p>
            <a:pPr algn="just" eaLnBrk="1" hangingPunct="1">
              <a:lnSpc>
                <a:spcPct val="110000"/>
              </a:lnSpc>
              <a:buFont typeface="Wingdings" charset="2"/>
              <a:buNone/>
              <a:defRPr/>
            </a:pPr>
            <a:r>
              <a:rPr lang="zh-CN" altLang="en-US" sz="2100" b="1" dirty="0">
                <a:latin typeface="+mj-ea"/>
                <a:ea typeface="+mj-ea"/>
              </a:rPr>
              <a:t> </a:t>
            </a:r>
            <a:r>
              <a:rPr lang="en-US" altLang="zh-CN" sz="2100" b="1" dirty="0">
                <a:latin typeface="+mj-ea"/>
                <a:ea typeface="+mj-ea"/>
              </a:rPr>
              <a:t>3</a:t>
            </a:r>
            <a:r>
              <a:rPr lang="zh-CN" altLang="en-US" sz="2100" b="1" dirty="0">
                <a:latin typeface="+mj-ea"/>
                <a:ea typeface="+mj-ea"/>
              </a:rPr>
              <a:t>）进程调度信息</a:t>
            </a:r>
          </a:p>
          <a:p>
            <a:pPr algn="just" eaLnBrk="1" hangingPunct="1">
              <a:lnSpc>
                <a:spcPct val="110000"/>
              </a:lnSpc>
              <a:spcBef>
                <a:spcPct val="35000"/>
              </a:spcBef>
              <a:buFont typeface="Wingdings" charset="2"/>
              <a:buNone/>
              <a:defRPr/>
            </a:pPr>
            <a:r>
              <a:rPr lang="zh-CN" altLang="en-US" sz="2100" b="1" dirty="0">
                <a:latin typeface="+mj-ea"/>
                <a:ea typeface="+mj-ea"/>
              </a:rPr>
              <a:t> </a:t>
            </a:r>
            <a:r>
              <a:rPr lang="en-US" altLang="zh-CN" sz="2100" b="1" dirty="0">
                <a:latin typeface="+mj-ea"/>
                <a:ea typeface="+mj-ea"/>
              </a:rPr>
              <a:t>4</a:t>
            </a:r>
            <a:r>
              <a:rPr lang="zh-CN" altLang="en-US" sz="2100" b="1" dirty="0">
                <a:latin typeface="+mj-ea"/>
                <a:ea typeface="+mj-ea"/>
              </a:rPr>
              <a:t>）进程控制信息</a:t>
            </a:r>
            <a:endParaRPr lang="zh-CN" altLang="en-US" sz="2100" dirty="0">
              <a:latin typeface="+mj-ea"/>
              <a:ea typeface="+mj-ea"/>
            </a:endParaRPr>
          </a:p>
        </p:txBody>
      </p:sp>
      <p:sp>
        <p:nvSpPr>
          <p:cNvPr id="20"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549590" y="3692130"/>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2700" b="1" dirty="0">
                <a:solidFill>
                  <a:srgbClr val="0000FF"/>
                </a:solidFill>
                <a:latin typeface="+mj-ea"/>
                <a:ea typeface="+mj-ea"/>
              </a:rPr>
              <a:t> 2</a:t>
            </a:r>
            <a:r>
              <a:rPr lang="zh-CN" altLang="en-US" sz="2700" b="1" dirty="0">
                <a:solidFill>
                  <a:srgbClr val="0000FF"/>
                </a:solidFill>
                <a:latin typeface="+mj-ea"/>
                <a:ea typeface="+mj-ea"/>
              </a:rPr>
              <a:t>．进程控制块中的信息 </a:t>
            </a:r>
          </a:p>
        </p:txBody>
      </p:sp>
      <p:sp>
        <p:nvSpPr>
          <p:cNvPr id="11"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2043769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 calcmode="lin" valueType="num">
                                      <p:cBhvr additive="base">
                                        <p:cTn id="1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
                                            <p:txEl>
                                              <p:pRg st="1" end="1"/>
                                            </p:txEl>
                                          </p:spTgt>
                                        </p:tgtEl>
                                        <p:attrNameLst>
                                          <p:attrName>style.visibility</p:attrName>
                                        </p:attrNameLst>
                                      </p:cBhvr>
                                      <p:to>
                                        <p:strVal val="visible"/>
                                      </p:to>
                                    </p:set>
                                    <p:anim calcmode="lin" valueType="num">
                                      <p:cBhvr additive="base">
                                        <p:cTn id="19"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anim calcmode="lin" valueType="num">
                                      <p:cBhvr additive="base">
                                        <p:cTn id="25"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
                                            <p:txEl>
                                              <p:pRg st="3" end="3"/>
                                            </p:txEl>
                                          </p:spTgt>
                                        </p:tgtEl>
                                        <p:attrNameLst>
                                          <p:attrName>style.visibility</p:attrName>
                                        </p:attrNameLst>
                                      </p:cBhvr>
                                      <p:to>
                                        <p:strVal val="visible"/>
                                      </p:to>
                                    </p:set>
                                    <p:anim calcmode="lin" valueType="num">
                                      <p:cBhvr additive="base">
                                        <p:cTn id="31" dur="500" fill="hold"/>
                                        <p:tgtEl>
                                          <p:spTgt spid="1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378137" y="1247937"/>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2400" b="1" dirty="0">
                <a:solidFill>
                  <a:srgbClr val="0000FF"/>
                </a:solidFill>
                <a:latin typeface="+mj-ea"/>
                <a:ea typeface="+mj-ea"/>
              </a:rPr>
              <a:t> 2</a:t>
            </a:r>
            <a:r>
              <a:rPr lang="zh-CN" altLang="en-US" sz="2400" b="1" dirty="0">
                <a:solidFill>
                  <a:srgbClr val="0000FF"/>
                </a:solidFill>
                <a:latin typeface="+mj-ea"/>
                <a:ea typeface="+mj-ea"/>
              </a:rPr>
              <a:t>．进程控制块中的信息 </a:t>
            </a:r>
          </a:p>
        </p:txBody>
      </p:sp>
      <p:sp>
        <p:nvSpPr>
          <p:cNvPr id="2" name="矩形 1"/>
          <p:cNvSpPr/>
          <p:nvPr/>
        </p:nvSpPr>
        <p:spPr>
          <a:xfrm>
            <a:off x="1356580" y="2007077"/>
            <a:ext cx="9435104" cy="3139321"/>
          </a:xfrm>
          <a:prstGeom prst="rect">
            <a:avLst/>
          </a:prstGeom>
        </p:spPr>
        <p:txBody>
          <a:bodyPr wrap="square">
            <a:spAutoFit/>
          </a:bodyPr>
          <a:lstStyle/>
          <a:p>
            <a:pPr algn="just">
              <a:lnSpc>
                <a:spcPct val="150000"/>
              </a:lnSpc>
              <a:defRPr/>
            </a:pPr>
            <a:r>
              <a:rPr lang="zh-CN" altLang="en-US" sz="2200" b="1" dirty="0" smtClean="0">
                <a:solidFill>
                  <a:srgbClr val="0000CC"/>
                </a:solidFill>
                <a:latin typeface="+mj-ea"/>
                <a:ea typeface="+mj-ea"/>
              </a:rPr>
              <a:t>（</a:t>
            </a:r>
            <a:r>
              <a:rPr lang="en-US" altLang="zh-CN" sz="2200" b="1" dirty="0" smtClean="0">
                <a:solidFill>
                  <a:srgbClr val="0000CC"/>
                </a:solidFill>
                <a:latin typeface="+mj-ea"/>
                <a:ea typeface="+mj-ea"/>
              </a:rPr>
              <a:t>1</a:t>
            </a:r>
            <a:r>
              <a:rPr lang="zh-CN" altLang="en-US" sz="2200" b="1" dirty="0" smtClean="0">
                <a:solidFill>
                  <a:srgbClr val="0000CC"/>
                </a:solidFill>
                <a:latin typeface="+mj-ea"/>
                <a:ea typeface="+mj-ea"/>
              </a:rPr>
              <a:t>）进程</a:t>
            </a:r>
            <a:r>
              <a:rPr lang="zh-CN" altLang="en-US" sz="2200" b="1" dirty="0">
                <a:solidFill>
                  <a:srgbClr val="0000CC"/>
                </a:solidFill>
                <a:latin typeface="+mj-ea"/>
                <a:ea typeface="+mj-ea"/>
              </a:rPr>
              <a:t>标识符</a:t>
            </a:r>
          </a:p>
          <a:p>
            <a:pPr lvl="1" algn="just">
              <a:lnSpc>
                <a:spcPct val="150000"/>
              </a:lnSpc>
              <a:defRPr/>
            </a:pPr>
            <a:r>
              <a:rPr lang="zh-CN" altLang="en-US" sz="2200" dirty="0">
                <a:latin typeface="+mj-ea"/>
                <a:ea typeface="+mj-ea"/>
              </a:rPr>
              <a:t> </a:t>
            </a:r>
            <a:r>
              <a:rPr lang="zh-CN" altLang="en-US" sz="2200" b="1" dirty="0">
                <a:latin typeface="+mj-ea"/>
                <a:ea typeface="+mj-ea"/>
              </a:rPr>
              <a:t>进程标识符用于惟一地标识一个进程。一个进程通常有两种标识符：</a:t>
            </a:r>
          </a:p>
          <a:p>
            <a:pPr lvl="1" algn="just">
              <a:lnSpc>
                <a:spcPct val="150000"/>
              </a:lnSpc>
              <a:defRPr/>
            </a:pPr>
            <a:r>
              <a:rPr lang="zh-CN" altLang="en-US" sz="2200" b="1" dirty="0" smtClean="0">
                <a:latin typeface="+mj-ea"/>
                <a:ea typeface="+mj-ea"/>
              </a:rPr>
              <a:t>①内部</a:t>
            </a:r>
            <a:r>
              <a:rPr lang="zh-CN" altLang="en-US" sz="2200" b="1" dirty="0">
                <a:latin typeface="+mj-ea"/>
                <a:ea typeface="+mj-ea"/>
              </a:rPr>
              <a:t>标识符。为每一个进程赋予一个惟一的</a:t>
            </a:r>
            <a:r>
              <a:rPr lang="zh-CN" altLang="en-US" sz="2200" b="1" dirty="0">
                <a:solidFill>
                  <a:srgbClr val="0000FF"/>
                </a:solidFill>
                <a:latin typeface="+mj-ea"/>
                <a:ea typeface="+mj-ea"/>
              </a:rPr>
              <a:t>数字标识符</a:t>
            </a:r>
            <a:r>
              <a:rPr lang="zh-CN" altLang="en-US" sz="2200" b="1" dirty="0">
                <a:latin typeface="+mj-ea"/>
                <a:ea typeface="+mj-ea"/>
              </a:rPr>
              <a:t>。设置内部标识符主要是为了方便系统使用。</a:t>
            </a:r>
          </a:p>
          <a:p>
            <a:pPr lvl="1" algn="just">
              <a:lnSpc>
                <a:spcPct val="150000"/>
              </a:lnSpc>
              <a:defRPr/>
            </a:pPr>
            <a:r>
              <a:rPr lang="zh-CN" altLang="en-US" sz="2200" b="1" dirty="0" smtClean="0">
                <a:latin typeface="+mj-ea"/>
                <a:ea typeface="+mj-ea"/>
              </a:rPr>
              <a:t>②外部</a:t>
            </a:r>
            <a:r>
              <a:rPr lang="zh-CN" altLang="en-US" sz="2200" b="1" dirty="0">
                <a:latin typeface="+mj-ea"/>
                <a:ea typeface="+mj-ea"/>
              </a:rPr>
              <a:t>标识符。它由创建者提供，通常是由</a:t>
            </a:r>
            <a:r>
              <a:rPr lang="zh-CN" altLang="en-US" sz="2200" b="1" dirty="0">
                <a:solidFill>
                  <a:srgbClr val="0000FF"/>
                </a:solidFill>
                <a:latin typeface="+mj-ea"/>
                <a:ea typeface="+mj-ea"/>
              </a:rPr>
              <a:t>字母、数字组成</a:t>
            </a:r>
            <a:r>
              <a:rPr lang="zh-CN" altLang="en-US" sz="2200" b="1" dirty="0">
                <a:latin typeface="+mj-ea"/>
                <a:ea typeface="+mj-ea"/>
              </a:rPr>
              <a:t>，往往是由用户（进程）在访问该进程时使用。</a:t>
            </a:r>
          </a:p>
        </p:txBody>
      </p:sp>
      <p:sp>
        <p:nvSpPr>
          <p:cNvPr id="6" name="Rectangle 4">
            <a:extLst>
              <a:ext uri="{FF2B5EF4-FFF2-40B4-BE49-F238E27FC236}">
                <a16:creationId xmlns:a16="http://schemas.microsoft.com/office/drawing/2014/main" id="{19318EA9-4147-C640-8F74-97C0384A0CEB}"/>
              </a:ext>
            </a:extLst>
          </p:cNvPr>
          <p:cNvSpPr>
            <a:spLocks noChangeArrowheads="1"/>
          </p:cNvSpPr>
          <p:nvPr/>
        </p:nvSpPr>
        <p:spPr bwMode="auto">
          <a:xfrm>
            <a:off x="7152645" y="314017"/>
            <a:ext cx="503935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7"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138352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06286" y="2060793"/>
            <a:ext cx="8495559" cy="3037755"/>
          </a:xfrm>
          <a:prstGeom prst="rect">
            <a:avLst/>
          </a:prstGeom>
        </p:spPr>
        <p:txBody>
          <a:bodyPr wrap="square">
            <a:spAutoFit/>
          </a:bodyPr>
          <a:lstStyle/>
          <a:p>
            <a:pPr marL="328613" indent="-328613" algn="just">
              <a:lnSpc>
                <a:spcPct val="120000"/>
              </a:lnSpc>
              <a:spcBef>
                <a:spcPct val="30000"/>
              </a:spcBef>
              <a:defRPr/>
            </a:pPr>
            <a:r>
              <a:rPr lang="zh-CN" altLang="en-US" sz="2200" b="1" dirty="0" smtClean="0">
                <a:solidFill>
                  <a:srgbClr val="0000CC"/>
                </a:solidFill>
                <a:latin typeface="+mj-ea"/>
                <a:ea typeface="+mj-ea"/>
              </a:rPr>
              <a:t>（</a:t>
            </a:r>
            <a:r>
              <a:rPr lang="en-US" altLang="zh-CN" sz="2200" b="1" dirty="0" smtClean="0">
                <a:solidFill>
                  <a:srgbClr val="0000CC"/>
                </a:solidFill>
                <a:latin typeface="+mj-ea"/>
                <a:ea typeface="+mj-ea"/>
              </a:rPr>
              <a:t>2</a:t>
            </a:r>
            <a:r>
              <a:rPr lang="zh-CN" altLang="en-US" sz="2200" b="1" dirty="0">
                <a:solidFill>
                  <a:srgbClr val="0000CC"/>
                </a:solidFill>
                <a:latin typeface="+mj-ea"/>
                <a:ea typeface="+mj-ea"/>
              </a:rPr>
              <a:t>）处理机状态</a:t>
            </a:r>
          </a:p>
          <a:p>
            <a:pPr marL="158354" algn="just" defTabSz="685800">
              <a:lnSpc>
                <a:spcPct val="120000"/>
              </a:lnSpc>
              <a:spcBef>
                <a:spcPct val="30000"/>
              </a:spcBef>
              <a:buClr>
                <a:schemeClr val="accent1">
                  <a:lumMod val="75000"/>
                </a:schemeClr>
              </a:buClr>
              <a:buSzPct val="100000"/>
              <a:defRPr/>
            </a:pPr>
            <a:r>
              <a:rPr lang="en-US" altLang="zh-CN" sz="2200" b="1" dirty="0">
                <a:latin typeface="微软雅黑" panose="020B0503020204020204" pitchFamily="34" charset="-122"/>
                <a:ea typeface="微软雅黑" panose="020B0503020204020204" pitchFamily="34" charset="-122"/>
              </a:rPr>
              <a:t>	</a:t>
            </a:r>
            <a:r>
              <a:rPr lang="zh-CN" altLang="en-US" sz="2200" b="1" dirty="0">
                <a:latin typeface="微软雅黑" panose="020B0503020204020204" pitchFamily="34" charset="-122"/>
                <a:ea typeface="微软雅黑" panose="020B0503020204020204" pitchFamily="34" charset="-122"/>
              </a:rPr>
              <a:t>处理机状态信息主要是由处理机的各种寄存器中的内容组成：</a:t>
            </a:r>
          </a:p>
          <a:p>
            <a:pPr marL="329804" algn="just">
              <a:lnSpc>
                <a:spcPct val="120000"/>
              </a:lnSpc>
              <a:spcBef>
                <a:spcPct val="30000"/>
              </a:spcBef>
              <a:defRPr/>
            </a:pPr>
            <a:r>
              <a:rPr lang="en-US" altLang="zh-CN" sz="2200" b="1" dirty="0">
                <a:latin typeface="+mj-ea"/>
                <a:ea typeface="+mj-ea"/>
              </a:rPr>
              <a:t>  </a:t>
            </a:r>
            <a:r>
              <a:rPr lang="zh-CN" altLang="en-US" sz="2200" b="1" dirty="0">
                <a:latin typeface="+mj-ea"/>
                <a:ea typeface="+mj-ea"/>
              </a:rPr>
              <a:t>①通用寄存器</a:t>
            </a:r>
          </a:p>
          <a:p>
            <a:pPr marL="329804" algn="just">
              <a:lnSpc>
                <a:spcPct val="120000"/>
              </a:lnSpc>
              <a:spcBef>
                <a:spcPct val="30000"/>
              </a:spcBef>
              <a:defRPr/>
            </a:pPr>
            <a:r>
              <a:rPr lang="en-US" altLang="zh-CN" sz="2200" b="1" dirty="0">
                <a:latin typeface="+mj-ea"/>
                <a:ea typeface="+mj-ea"/>
              </a:rPr>
              <a:t>  </a:t>
            </a:r>
            <a:r>
              <a:rPr lang="zh-CN" altLang="en-US" sz="2200" b="1" dirty="0">
                <a:latin typeface="+mj-ea"/>
                <a:ea typeface="+mj-ea"/>
              </a:rPr>
              <a:t>②指令计数器</a:t>
            </a:r>
          </a:p>
          <a:p>
            <a:pPr marL="329804" algn="just">
              <a:lnSpc>
                <a:spcPct val="120000"/>
              </a:lnSpc>
              <a:spcBef>
                <a:spcPct val="30000"/>
              </a:spcBef>
              <a:defRPr/>
            </a:pPr>
            <a:r>
              <a:rPr lang="en-US" altLang="zh-CN" sz="2200" b="1" dirty="0">
                <a:latin typeface="+mj-ea"/>
                <a:ea typeface="+mj-ea"/>
              </a:rPr>
              <a:t>  </a:t>
            </a:r>
            <a:r>
              <a:rPr lang="zh-CN" altLang="en-US" sz="2200" b="1" dirty="0">
                <a:latin typeface="+mj-ea"/>
                <a:ea typeface="+mj-ea"/>
              </a:rPr>
              <a:t>③程序状态字</a:t>
            </a:r>
            <a:r>
              <a:rPr lang="en-US" altLang="zh-CN" sz="2200" b="1" dirty="0">
                <a:latin typeface="+mj-ea"/>
                <a:ea typeface="+mj-ea"/>
              </a:rPr>
              <a:t>PSW</a:t>
            </a:r>
          </a:p>
          <a:p>
            <a:pPr marL="329804" algn="just">
              <a:lnSpc>
                <a:spcPct val="120000"/>
              </a:lnSpc>
              <a:spcBef>
                <a:spcPct val="30000"/>
              </a:spcBef>
              <a:defRPr/>
            </a:pPr>
            <a:r>
              <a:rPr lang="en-US" altLang="zh-CN" sz="2200" b="1" dirty="0">
                <a:latin typeface="+mj-ea"/>
                <a:ea typeface="+mj-ea"/>
              </a:rPr>
              <a:t>  ④</a:t>
            </a:r>
            <a:r>
              <a:rPr lang="zh-CN" altLang="en-US" sz="2200" b="1" dirty="0">
                <a:latin typeface="+mj-ea"/>
                <a:ea typeface="+mj-ea"/>
              </a:rPr>
              <a:t>用户栈指针</a:t>
            </a:r>
          </a:p>
        </p:txBody>
      </p:sp>
      <p:sp>
        <p:nvSpPr>
          <p:cNvPr id="6"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378137" y="1247937"/>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2400" b="1" dirty="0">
                <a:solidFill>
                  <a:srgbClr val="0000FF"/>
                </a:solidFill>
                <a:latin typeface="+mj-ea"/>
                <a:ea typeface="+mj-ea"/>
              </a:rPr>
              <a:t> 2</a:t>
            </a:r>
            <a:r>
              <a:rPr lang="zh-CN" altLang="en-US" sz="2400" b="1" dirty="0">
                <a:solidFill>
                  <a:srgbClr val="0000FF"/>
                </a:solidFill>
                <a:latin typeface="+mj-ea"/>
                <a:ea typeface="+mj-ea"/>
              </a:rPr>
              <a:t>．进程控制块中的信息 </a:t>
            </a: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152645" y="314017"/>
            <a:ext cx="503935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8"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236178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8137" y="1936042"/>
            <a:ext cx="9913070" cy="3037755"/>
          </a:xfrm>
          <a:prstGeom prst="rect">
            <a:avLst/>
          </a:prstGeom>
        </p:spPr>
        <p:txBody>
          <a:bodyPr wrap="square">
            <a:spAutoFit/>
          </a:bodyPr>
          <a:lstStyle/>
          <a:p>
            <a:pPr marL="328613" indent="-328613" algn="just">
              <a:lnSpc>
                <a:spcPct val="120000"/>
              </a:lnSpc>
              <a:spcBef>
                <a:spcPct val="30000"/>
              </a:spcBef>
              <a:defRPr/>
            </a:pPr>
            <a:r>
              <a:rPr lang="zh-CN" altLang="en-US" sz="2200" b="1" dirty="0" smtClean="0">
                <a:solidFill>
                  <a:srgbClr val="0000CC"/>
                </a:solidFill>
                <a:latin typeface="+mj-ea"/>
                <a:ea typeface="+mj-ea"/>
              </a:rPr>
              <a:t>（</a:t>
            </a:r>
            <a:r>
              <a:rPr lang="en-US" altLang="zh-CN" sz="2200" b="1" dirty="0" smtClean="0">
                <a:solidFill>
                  <a:srgbClr val="0000CC"/>
                </a:solidFill>
                <a:latin typeface="+mj-ea"/>
                <a:ea typeface="+mj-ea"/>
              </a:rPr>
              <a:t>3</a:t>
            </a:r>
            <a:r>
              <a:rPr lang="zh-CN" altLang="en-US" sz="2200" b="1" dirty="0">
                <a:solidFill>
                  <a:srgbClr val="0000CC"/>
                </a:solidFill>
                <a:latin typeface="+mj-ea"/>
                <a:ea typeface="+mj-ea"/>
              </a:rPr>
              <a:t>）进程调度信息</a:t>
            </a:r>
          </a:p>
          <a:p>
            <a:pPr marL="157163" indent="554038" algn="just" defTabSz="685800">
              <a:lnSpc>
                <a:spcPct val="120000"/>
              </a:lnSpc>
              <a:spcBef>
                <a:spcPct val="30000"/>
              </a:spcBef>
              <a:buClr>
                <a:schemeClr val="accent1">
                  <a:lumMod val="75000"/>
                </a:schemeClr>
              </a:buClr>
              <a:buSzPct val="100000"/>
              <a:defRPr/>
            </a:pPr>
            <a:r>
              <a:rPr lang="zh-CN" altLang="en-US" sz="2200" b="1" dirty="0">
                <a:latin typeface="微软雅黑" panose="020B0503020204020204" pitchFamily="34" charset="-122"/>
                <a:ea typeface="微软雅黑" panose="020B0503020204020204" pitchFamily="34" charset="-122"/>
              </a:rPr>
              <a:t>在</a:t>
            </a:r>
            <a:r>
              <a:rPr lang="en-US" altLang="zh-CN" sz="2200" b="1" dirty="0">
                <a:latin typeface="微软雅黑" panose="020B0503020204020204" pitchFamily="34" charset="-122"/>
                <a:ea typeface="微软雅黑" panose="020B0503020204020204" pitchFamily="34" charset="-122"/>
              </a:rPr>
              <a:t>PCB</a:t>
            </a:r>
            <a:r>
              <a:rPr lang="zh-CN" altLang="en-US" sz="2200" b="1" dirty="0">
                <a:latin typeface="微软雅黑" panose="020B0503020204020204" pitchFamily="34" charset="-122"/>
                <a:ea typeface="微软雅黑" panose="020B0503020204020204" pitchFamily="34" charset="-122"/>
              </a:rPr>
              <a:t>中还存放一些与进程调度和进程对换有关的信息，包括：</a:t>
            </a:r>
          </a:p>
          <a:p>
            <a:pPr marL="787004" lvl="1" algn="just">
              <a:lnSpc>
                <a:spcPct val="120000"/>
              </a:lnSpc>
              <a:spcBef>
                <a:spcPct val="30000"/>
              </a:spcBef>
              <a:defRPr/>
            </a:pPr>
            <a:r>
              <a:rPr lang="zh-CN" altLang="en-US" sz="2200" b="1" dirty="0">
                <a:latin typeface="+mj-ea"/>
                <a:ea typeface="+mj-ea"/>
              </a:rPr>
              <a:t>①进程状态</a:t>
            </a:r>
          </a:p>
          <a:p>
            <a:pPr marL="787004" lvl="1" algn="just">
              <a:lnSpc>
                <a:spcPct val="120000"/>
              </a:lnSpc>
              <a:spcBef>
                <a:spcPct val="30000"/>
              </a:spcBef>
              <a:defRPr/>
            </a:pPr>
            <a:r>
              <a:rPr lang="zh-CN" altLang="en-US" sz="2200" b="1" dirty="0">
                <a:latin typeface="+mj-ea"/>
                <a:ea typeface="+mj-ea"/>
              </a:rPr>
              <a:t>②进程优先级</a:t>
            </a:r>
          </a:p>
          <a:p>
            <a:pPr marL="787004" lvl="1" algn="just">
              <a:lnSpc>
                <a:spcPct val="120000"/>
              </a:lnSpc>
              <a:spcBef>
                <a:spcPct val="30000"/>
              </a:spcBef>
              <a:defRPr/>
            </a:pPr>
            <a:r>
              <a:rPr lang="zh-CN" altLang="en-US" sz="2200" b="1" dirty="0">
                <a:latin typeface="+mj-ea"/>
                <a:ea typeface="+mj-ea"/>
              </a:rPr>
              <a:t>③进程调度所需的其它信息</a:t>
            </a:r>
          </a:p>
          <a:p>
            <a:pPr marL="787004" lvl="1" algn="just">
              <a:lnSpc>
                <a:spcPct val="120000"/>
              </a:lnSpc>
              <a:spcBef>
                <a:spcPct val="30000"/>
              </a:spcBef>
              <a:defRPr/>
            </a:pPr>
            <a:r>
              <a:rPr lang="zh-CN" altLang="en-US" sz="2200" b="1" dirty="0">
                <a:latin typeface="+mj-ea"/>
                <a:ea typeface="+mj-ea"/>
              </a:rPr>
              <a:t>④事件，阻塞原因</a:t>
            </a:r>
          </a:p>
        </p:txBody>
      </p:sp>
      <p:sp>
        <p:nvSpPr>
          <p:cNvPr id="6"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378137" y="1247937"/>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2400" b="1" dirty="0">
                <a:solidFill>
                  <a:srgbClr val="0000FF"/>
                </a:solidFill>
                <a:latin typeface="+mj-ea"/>
                <a:ea typeface="+mj-ea"/>
              </a:rPr>
              <a:t> 2</a:t>
            </a:r>
            <a:r>
              <a:rPr lang="zh-CN" altLang="en-US" sz="2400" b="1" dirty="0">
                <a:solidFill>
                  <a:srgbClr val="0000FF"/>
                </a:solidFill>
                <a:latin typeface="+mj-ea"/>
                <a:ea typeface="+mj-ea"/>
              </a:rPr>
              <a:t>．进程控制块中的信息 </a:t>
            </a: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152645" y="314017"/>
            <a:ext cx="503935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8"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3702584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0368" y="2199810"/>
            <a:ext cx="5899356" cy="2597634"/>
          </a:xfrm>
          <a:prstGeom prst="rect">
            <a:avLst/>
          </a:prstGeom>
        </p:spPr>
        <p:txBody>
          <a:bodyPr wrap="square">
            <a:spAutoFit/>
          </a:bodyPr>
          <a:lstStyle/>
          <a:p>
            <a:pPr marL="328613" indent="-328613" algn="just">
              <a:lnSpc>
                <a:spcPct val="120000"/>
              </a:lnSpc>
              <a:spcBef>
                <a:spcPct val="30000"/>
              </a:spcBef>
              <a:defRPr/>
            </a:pPr>
            <a:r>
              <a:rPr lang="en-US" altLang="zh-CN" sz="2200" b="1" dirty="0">
                <a:solidFill>
                  <a:srgbClr val="0000CC"/>
                </a:solidFill>
                <a:latin typeface="+mj-ea"/>
                <a:ea typeface="+mj-ea"/>
              </a:rPr>
              <a:t>  </a:t>
            </a:r>
            <a:r>
              <a:rPr lang="zh-CN" altLang="en-US" sz="2200" b="1" dirty="0" smtClean="0">
                <a:solidFill>
                  <a:srgbClr val="0000CC"/>
                </a:solidFill>
                <a:latin typeface="+mj-ea"/>
                <a:ea typeface="+mj-ea"/>
              </a:rPr>
              <a:t>（</a:t>
            </a:r>
            <a:r>
              <a:rPr lang="en-US" altLang="zh-CN" sz="2200" b="1" dirty="0" smtClean="0">
                <a:solidFill>
                  <a:srgbClr val="0000CC"/>
                </a:solidFill>
                <a:latin typeface="+mj-ea"/>
                <a:ea typeface="+mj-ea"/>
              </a:rPr>
              <a:t>4</a:t>
            </a:r>
            <a:r>
              <a:rPr lang="zh-CN" altLang="en-US" sz="2200" b="1" dirty="0">
                <a:solidFill>
                  <a:srgbClr val="0000CC"/>
                </a:solidFill>
                <a:latin typeface="+mj-ea"/>
                <a:ea typeface="+mj-ea"/>
              </a:rPr>
              <a:t>）进程控制信息</a:t>
            </a:r>
          </a:p>
          <a:p>
            <a:pPr lvl="1">
              <a:lnSpc>
                <a:spcPct val="120000"/>
              </a:lnSpc>
              <a:spcBef>
                <a:spcPct val="35000"/>
              </a:spcBef>
              <a:defRPr/>
            </a:pPr>
            <a:r>
              <a:rPr lang="zh-CN" altLang="en-US" sz="2200" b="1" dirty="0">
                <a:latin typeface="+mj-ea"/>
                <a:ea typeface="+mj-ea"/>
              </a:rPr>
              <a:t>①程序和数据的地址</a:t>
            </a:r>
          </a:p>
          <a:p>
            <a:pPr lvl="1">
              <a:lnSpc>
                <a:spcPct val="120000"/>
              </a:lnSpc>
              <a:spcBef>
                <a:spcPct val="35000"/>
              </a:spcBef>
              <a:defRPr/>
            </a:pPr>
            <a:r>
              <a:rPr lang="zh-CN" altLang="en-US" sz="2200" b="1" dirty="0">
                <a:latin typeface="+mj-ea"/>
                <a:ea typeface="+mj-ea"/>
              </a:rPr>
              <a:t>②进程同步和通信机制</a:t>
            </a:r>
          </a:p>
          <a:p>
            <a:pPr lvl="1">
              <a:lnSpc>
                <a:spcPct val="120000"/>
              </a:lnSpc>
              <a:spcBef>
                <a:spcPct val="35000"/>
              </a:spcBef>
              <a:defRPr/>
            </a:pPr>
            <a:r>
              <a:rPr lang="zh-CN" altLang="en-US" sz="2200" b="1" dirty="0">
                <a:latin typeface="+mj-ea"/>
                <a:ea typeface="+mj-ea"/>
              </a:rPr>
              <a:t>③资源清单</a:t>
            </a:r>
          </a:p>
          <a:p>
            <a:pPr lvl="1">
              <a:lnSpc>
                <a:spcPct val="120000"/>
              </a:lnSpc>
              <a:spcBef>
                <a:spcPct val="35000"/>
              </a:spcBef>
              <a:defRPr/>
            </a:pPr>
            <a:r>
              <a:rPr lang="zh-CN" altLang="en-US" sz="2200" b="1" dirty="0">
                <a:latin typeface="+mj-ea"/>
                <a:ea typeface="+mj-ea"/>
              </a:rPr>
              <a:t>④链接指针</a:t>
            </a:r>
          </a:p>
        </p:txBody>
      </p:sp>
      <p:sp>
        <p:nvSpPr>
          <p:cNvPr id="6"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378137" y="1247937"/>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2400" b="1" dirty="0">
                <a:solidFill>
                  <a:srgbClr val="0000FF"/>
                </a:solidFill>
                <a:latin typeface="+mj-ea"/>
                <a:ea typeface="+mj-ea"/>
              </a:rPr>
              <a:t> 2</a:t>
            </a:r>
            <a:r>
              <a:rPr lang="zh-CN" altLang="en-US" sz="2400" b="1" dirty="0">
                <a:solidFill>
                  <a:srgbClr val="0000FF"/>
                </a:solidFill>
                <a:latin typeface="+mj-ea"/>
                <a:ea typeface="+mj-ea"/>
              </a:rPr>
              <a:t>．进程控制块中的信息 </a:t>
            </a: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152645" y="314017"/>
            <a:ext cx="503935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8"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922642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39416" y="3644871"/>
            <a:ext cx="7743942" cy="2469907"/>
          </a:xfrm>
          <a:prstGeom prst="rect">
            <a:avLst/>
          </a:prstGeom>
        </p:spPr>
        <p:txBody>
          <a:bodyPr wrap="square">
            <a:spAutoFit/>
          </a:bodyPr>
          <a:lstStyle/>
          <a:p>
            <a:pPr lvl="1" algn="just">
              <a:lnSpc>
                <a:spcPct val="150000"/>
              </a:lnSpc>
              <a:defRPr/>
            </a:pPr>
            <a:r>
              <a:rPr lang="en-US" altLang="zh-CN" sz="2100" b="1" dirty="0" smtClean="0">
                <a:solidFill>
                  <a:srgbClr val="0000CC"/>
                </a:solidFill>
                <a:latin typeface="+mj-ea"/>
                <a:ea typeface="+mj-ea"/>
              </a:rPr>
              <a:t>(2</a:t>
            </a:r>
            <a:r>
              <a:rPr lang="zh-CN" altLang="en-US" sz="2100" b="1" dirty="0">
                <a:solidFill>
                  <a:srgbClr val="0000CC"/>
                </a:solidFill>
                <a:latin typeface="+mj-ea"/>
                <a:ea typeface="+mj-ea"/>
              </a:rPr>
              <a:t>）链接方式</a:t>
            </a:r>
          </a:p>
          <a:p>
            <a:pPr lvl="1" algn="just">
              <a:lnSpc>
                <a:spcPct val="150000"/>
              </a:lnSpc>
              <a:defRPr/>
            </a:pPr>
            <a:r>
              <a:rPr lang="zh-CN" altLang="en-US" sz="2000" b="1" dirty="0">
                <a:latin typeface="+mj-ea"/>
                <a:ea typeface="+mj-ea"/>
              </a:rPr>
              <a:t>    把具有同一状态的</a:t>
            </a:r>
            <a:r>
              <a:rPr lang="en-US" altLang="zh-CN" sz="2000" b="1" dirty="0">
                <a:latin typeface="+mj-ea"/>
                <a:ea typeface="+mj-ea"/>
              </a:rPr>
              <a:t>PCB</a:t>
            </a:r>
            <a:r>
              <a:rPr lang="zh-CN" altLang="en-US" sz="2000" b="1" dirty="0">
                <a:latin typeface="+mj-ea"/>
                <a:ea typeface="+mj-ea"/>
              </a:rPr>
              <a:t>，用其中的链接字链接成一个队列，排成就绪队列，若干个阻塞队列以及空白队列。</a:t>
            </a:r>
            <a:r>
              <a:rPr lang="en-US" altLang="zh-CN" sz="2000" b="1" dirty="0">
                <a:latin typeface="+mj-ea"/>
                <a:ea typeface="+mj-ea"/>
              </a:rPr>
              <a:t>P42</a:t>
            </a:r>
            <a:r>
              <a:rPr lang="zh-CN" altLang="en-US" sz="2000" b="1" dirty="0">
                <a:latin typeface="+mj-ea"/>
                <a:ea typeface="+mj-ea"/>
              </a:rPr>
              <a:t>图</a:t>
            </a:r>
            <a:r>
              <a:rPr lang="en-US" altLang="zh-CN" sz="2000" b="1" dirty="0">
                <a:latin typeface="+mj-ea"/>
                <a:ea typeface="+mj-ea"/>
              </a:rPr>
              <a:t>2-11</a:t>
            </a:r>
            <a:r>
              <a:rPr lang="zh-CN" altLang="en-US" sz="2000" b="1" dirty="0">
                <a:latin typeface="+mj-ea"/>
                <a:ea typeface="+mj-ea"/>
              </a:rPr>
              <a:t>。</a:t>
            </a:r>
          </a:p>
          <a:p>
            <a:pPr lvl="1" algn="just">
              <a:lnSpc>
                <a:spcPct val="150000"/>
              </a:lnSpc>
              <a:defRPr/>
            </a:pPr>
            <a:r>
              <a:rPr lang="en-US" altLang="zh-CN" sz="2100" b="1" dirty="0" smtClean="0">
                <a:solidFill>
                  <a:srgbClr val="0000CC"/>
                </a:solidFill>
                <a:latin typeface="+mj-ea"/>
                <a:ea typeface="+mj-ea"/>
              </a:rPr>
              <a:t>(3</a:t>
            </a:r>
            <a:r>
              <a:rPr lang="zh-CN" altLang="en-US" sz="2100" b="1" dirty="0">
                <a:solidFill>
                  <a:srgbClr val="0000CC"/>
                </a:solidFill>
                <a:latin typeface="+mj-ea"/>
                <a:ea typeface="+mj-ea"/>
              </a:rPr>
              <a:t>）索引方式</a:t>
            </a:r>
          </a:p>
          <a:p>
            <a:pPr lvl="1">
              <a:lnSpc>
                <a:spcPct val="150000"/>
              </a:lnSpc>
              <a:defRPr/>
            </a:pPr>
            <a:r>
              <a:rPr lang="zh-CN" altLang="en-US" sz="2100" b="1" dirty="0">
                <a:latin typeface="+mj-ea"/>
                <a:ea typeface="+mj-ea"/>
              </a:rPr>
              <a:t>    </a:t>
            </a:r>
            <a:r>
              <a:rPr lang="zh-CN" altLang="en-US" sz="2000" b="1" dirty="0">
                <a:latin typeface="+mj-ea"/>
                <a:ea typeface="+mj-ea"/>
              </a:rPr>
              <a:t>系统根据所有进程的状态建立几张索引表。 </a:t>
            </a:r>
            <a:r>
              <a:rPr lang="en-US" altLang="zh-CN" sz="2000" b="1" dirty="0">
                <a:latin typeface="+mj-ea"/>
                <a:ea typeface="+mj-ea"/>
              </a:rPr>
              <a:t>P42</a:t>
            </a:r>
            <a:r>
              <a:rPr lang="zh-CN" altLang="en-US" sz="2000" b="1" dirty="0">
                <a:latin typeface="+mj-ea"/>
                <a:ea typeface="+mj-ea"/>
              </a:rPr>
              <a:t>图</a:t>
            </a:r>
            <a:r>
              <a:rPr lang="en-US" altLang="zh-CN" sz="2000" b="1" dirty="0">
                <a:latin typeface="+mj-ea"/>
                <a:ea typeface="+mj-ea"/>
              </a:rPr>
              <a:t>2-12</a:t>
            </a:r>
            <a:r>
              <a:rPr lang="zh-CN" altLang="en-US" sz="2000" b="1" dirty="0">
                <a:latin typeface="+mj-ea"/>
                <a:ea typeface="+mj-ea"/>
              </a:rPr>
              <a:t>。</a:t>
            </a:r>
          </a:p>
        </p:txBody>
      </p:sp>
      <p:pic>
        <p:nvPicPr>
          <p:cNvPr id="3" name="图片 2">
            <a:extLst>
              <a:ext uri="{FF2B5EF4-FFF2-40B4-BE49-F238E27FC236}">
                <a16:creationId xmlns:a16="http://schemas.microsoft.com/office/drawing/2014/main" id="{B6831D07-9CAE-6347-9FD4-AC0653B5EB7C}"/>
              </a:ext>
            </a:extLst>
          </p:cNvPr>
          <p:cNvPicPr>
            <a:picLocks noChangeAspect="1"/>
          </p:cNvPicPr>
          <p:nvPr/>
        </p:nvPicPr>
        <p:blipFill>
          <a:blip r:embed="rId3"/>
          <a:stretch>
            <a:fillRect/>
          </a:stretch>
        </p:blipFill>
        <p:spPr>
          <a:xfrm>
            <a:off x="9107141" y="2121377"/>
            <a:ext cx="2667000" cy="2946400"/>
          </a:xfrm>
          <a:prstGeom prst="rect">
            <a:avLst/>
          </a:prstGeom>
        </p:spPr>
      </p:pic>
      <p:sp>
        <p:nvSpPr>
          <p:cNvPr id="7" name="矩形 6">
            <a:extLst>
              <a:ext uri="{FF2B5EF4-FFF2-40B4-BE49-F238E27FC236}">
                <a16:creationId xmlns:a16="http://schemas.microsoft.com/office/drawing/2014/main" id="{6D0BB05E-FA5B-424F-B11E-7B57BED4EEF0}"/>
              </a:ext>
            </a:extLst>
          </p:cNvPr>
          <p:cNvSpPr/>
          <p:nvPr/>
        </p:nvSpPr>
        <p:spPr>
          <a:xfrm>
            <a:off x="1239416" y="2121377"/>
            <a:ext cx="7455548" cy="1523494"/>
          </a:xfrm>
          <a:prstGeom prst="rect">
            <a:avLst/>
          </a:prstGeom>
        </p:spPr>
        <p:txBody>
          <a:bodyPr wrap="square">
            <a:spAutoFit/>
          </a:bodyPr>
          <a:lstStyle/>
          <a:p>
            <a:pPr lvl="1" algn="just">
              <a:lnSpc>
                <a:spcPct val="150000"/>
              </a:lnSpc>
              <a:defRPr/>
            </a:pPr>
            <a:r>
              <a:rPr lang="en-US" altLang="zh-CN" sz="2100" b="1" dirty="0" smtClean="0">
                <a:solidFill>
                  <a:srgbClr val="0000CC"/>
                </a:solidFill>
                <a:latin typeface="+mj-ea"/>
                <a:ea typeface="+mj-ea"/>
              </a:rPr>
              <a:t>(1</a:t>
            </a:r>
            <a:r>
              <a:rPr lang="zh-CN" altLang="en-US" sz="2100" b="1" dirty="0">
                <a:solidFill>
                  <a:srgbClr val="0000CC"/>
                </a:solidFill>
                <a:latin typeface="+mj-ea"/>
                <a:ea typeface="+mj-ea"/>
              </a:rPr>
              <a:t>）线性方式</a:t>
            </a:r>
            <a:endParaRPr lang="en-US" altLang="zh-CN" sz="2100" b="1" dirty="0">
              <a:solidFill>
                <a:srgbClr val="0000CC"/>
              </a:solidFill>
              <a:latin typeface="+mj-ea"/>
              <a:ea typeface="+mj-ea"/>
            </a:endParaRPr>
          </a:p>
          <a:p>
            <a:pPr lvl="1" algn="just">
              <a:lnSpc>
                <a:spcPct val="150000"/>
              </a:lnSpc>
              <a:defRPr/>
            </a:pPr>
            <a:r>
              <a:rPr lang="zh-CN" altLang="en-US" sz="2100" b="1" dirty="0">
                <a:latin typeface="+mj-ea"/>
                <a:ea typeface="+mj-ea"/>
              </a:rPr>
              <a:t>    </a:t>
            </a:r>
            <a:r>
              <a:rPr lang="zh-CN" altLang="en-US" sz="2000" b="1" dirty="0">
                <a:latin typeface="+mj-ea"/>
                <a:ea typeface="+mj-ea"/>
              </a:rPr>
              <a:t>将系统中的所有</a:t>
            </a:r>
            <a:r>
              <a:rPr lang="en-US" altLang="zh-CN" sz="2000" b="1" dirty="0">
                <a:latin typeface="+mj-ea"/>
                <a:ea typeface="+mj-ea"/>
              </a:rPr>
              <a:t>PCB</a:t>
            </a:r>
            <a:r>
              <a:rPr lang="zh-CN" altLang="en-US" sz="2000" b="1" dirty="0">
                <a:latin typeface="+mj-ea"/>
                <a:ea typeface="+mj-ea"/>
              </a:rPr>
              <a:t>组织在一张线性表中，将该表的首地址存放在一个专用区域中。</a:t>
            </a:r>
            <a:r>
              <a:rPr lang="en-US" altLang="zh-CN" sz="2000" b="1" dirty="0">
                <a:latin typeface="+mj-ea"/>
                <a:ea typeface="+mj-ea"/>
              </a:rPr>
              <a:t>P42</a:t>
            </a:r>
            <a:r>
              <a:rPr lang="zh-CN" altLang="en-US" sz="2000" b="1" dirty="0">
                <a:latin typeface="+mj-ea"/>
                <a:ea typeface="+mj-ea"/>
              </a:rPr>
              <a:t>图</a:t>
            </a:r>
            <a:r>
              <a:rPr lang="en-US" altLang="zh-CN" sz="2000" b="1" dirty="0">
                <a:latin typeface="+mj-ea"/>
                <a:ea typeface="+mj-ea"/>
              </a:rPr>
              <a:t>2-10</a:t>
            </a:r>
            <a:endParaRPr lang="zh-CN" altLang="en-US" sz="2000" b="1" dirty="0">
              <a:latin typeface="+mj-ea"/>
              <a:ea typeface="+mj-ea"/>
            </a:endParaRPr>
          </a:p>
        </p:txBody>
      </p:sp>
      <p:sp>
        <p:nvSpPr>
          <p:cNvPr id="8"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378137" y="1247937"/>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lang="en-US" altLang="zh-CN" sz="2400" b="1" dirty="0">
                <a:solidFill>
                  <a:srgbClr val="0000FF"/>
                </a:solidFill>
                <a:latin typeface="+mj-ea"/>
                <a:ea typeface="+mj-ea"/>
              </a:rPr>
              <a:t>3</a:t>
            </a:r>
            <a:r>
              <a:rPr lang="zh-CN" altLang="en-US" sz="2400" b="1" dirty="0">
                <a:solidFill>
                  <a:srgbClr val="0000FF"/>
                </a:solidFill>
                <a:latin typeface="+mj-ea"/>
                <a:ea typeface="+mj-ea"/>
              </a:rPr>
              <a:t>．</a:t>
            </a:r>
            <a:r>
              <a:rPr lang="en-US" altLang="zh-CN" sz="2400" b="1" dirty="0">
                <a:solidFill>
                  <a:srgbClr val="0000FF"/>
                </a:solidFill>
                <a:latin typeface="+mj-ea"/>
                <a:ea typeface="+mj-ea"/>
              </a:rPr>
              <a:t>PCB</a:t>
            </a:r>
            <a:r>
              <a:rPr lang="zh-CN" altLang="en-US" sz="2400" b="1" dirty="0">
                <a:solidFill>
                  <a:srgbClr val="0000FF"/>
                </a:solidFill>
                <a:latin typeface="+mj-ea"/>
                <a:ea typeface="+mj-ea"/>
              </a:rPr>
              <a:t>的组织方式 </a:t>
            </a:r>
          </a:p>
        </p:txBody>
      </p:sp>
      <p:sp>
        <p:nvSpPr>
          <p:cNvPr id="9" name="Rectangle 4">
            <a:extLst>
              <a:ext uri="{FF2B5EF4-FFF2-40B4-BE49-F238E27FC236}">
                <a16:creationId xmlns:a16="http://schemas.microsoft.com/office/drawing/2014/main" id="{19318EA9-4147-C640-8F74-97C0384A0CEB}"/>
              </a:ext>
            </a:extLst>
          </p:cNvPr>
          <p:cNvSpPr>
            <a:spLocks noChangeArrowheads="1"/>
          </p:cNvSpPr>
          <p:nvPr/>
        </p:nvSpPr>
        <p:spPr bwMode="auto">
          <a:xfrm>
            <a:off x="7152645" y="314017"/>
            <a:ext cx="503935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10"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260598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1F3F3895-CBE9-E643-A502-8E3F8ABD0DA9}"/>
              </a:ext>
            </a:extLst>
          </p:cNvPr>
          <p:cNvSpPr>
            <a:spLocks noGrp="1" noChangeArrowheads="1"/>
          </p:cNvSpPr>
          <p:nvPr>
            <p:ph idx="1"/>
          </p:nvPr>
        </p:nvSpPr>
        <p:spPr>
          <a:xfrm>
            <a:off x="1077686" y="1535131"/>
            <a:ext cx="10646229" cy="961611"/>
          </a:xfrm>
        </p:spPr>
        <p:txBody>
          <a:bodyPr/>
          <a:lstStyle/>
          <a:p>
            <a:pPr marL="357188" indent="-357188">
              <a:lnSpc>
                <a:spcPct val="120000"/>
              </a:lnSpc>
              <a:defRPr/>
            </a:pPr>
            <a:r>
              <a:rPr lang="en-US" altLang="zh-CN" dirty="0">
                <a:latin typeface="+mj-ea"/>
                <a:ea typeface="+mj-ea"/>
              </a:rPr>
              <a:t> </a:t>
            </a:r>
            <a:r>
              <a:rPr lang="zh-CN" altLang="en-US" i="1" dirty="0">
                <a:solidFill>
                  <a:srgbClr val="0000CC"/>
                </a:solidFill>
                <a:latin typeface="+mj-ea"/>
                <a:ea typeface="+mj-ea"/>
              </a:rPr>
              <a:t>前趋图</a:t>
            </a:r>
            <a:r>
              <a:rPr lang="zh-CN" altLang="en-US" dirty="0">
                <a:latin typeface="+mj-ea"/>
                <a:ea typeface="+mj-ea"/>
              </a:rPr>
              <a:t>（</a:t>
            </a:r>
            <a:r>
              <a:rPr lang="en-US" altLang="zh-CN" dirty="0">
                <a:latin typeface="+mj-ea"/>
                <a:ea typeface="+mj-ea"/>
              </a:rPr>
              <a:t>Precedence  Graph</a:t>
            </a:r>
            <a:r>
              <a:rPr lang="zh-CN" altLang="en-US" dirty="0">
                <a:latin typeface="+mj-ea"/>
                <a:ea typeface="+mj-ea"/>
              </a:rPr>
              <a:t>）是一个有向无循环图 </a:t>
            </a:r>
            <a:r>
              <a:rPr lang="en-US" altLang="zh-CN" dirty="0">
                <a:latin typeface="+mj-ea"/>
                <a:ea typeface="+mj-ea"/>
              </a:rPr>
              <a:t>(</a:t>
            </a:r>
            <a:r>
              <a:rPr lang="en-US" altLang="en-US" dirty="0">
                <a:latin typeface="+mj-ea"/>
                <a:ea typeface="+mj-ea"/>
              </a:rPr>
              <a:t>DAG</a:t>
            </a:r>
            <a:r>
              <a:rPr lang="en-US" altLang="zh-CN" dirty="0">
                <a:latin typeface="+mj-ea"/>
                <a:ea typeface="+mj-ea"/>
              </a:rPr>
              <a:t>: </a:t>
            </a:r>
            <a:r>
              <a:rPr lang="en-US" altLang="en-US" dirty="0">
                <a:latin typeface="+mj-ea"/>
                <a:ea typeface="+mj-ea"/>
              </a:rPr>
              <a:t>Directed Acyclic Graph</a:t>
            </a:r>
            <a:r>
              <a:rPr lang="en-US" altLang="zh-CN" dirty="0">
                <a:latin typeface="+mj-ea"/>
                <a:ea typeface="+mj-ea"/>
              </a:rPr>
              <a:t>),</a:t>
            </a:r>
            <a:r>
              <a:rPr lang="zh-CN" altLang="en-US" dirty="0">
                <a:latin typeface="+mj-ea"/>
                <a:ea typeface="+mj-ea"/>
              </a:rPr>
              <a:t>用于描述进程之间执行的前后关系。</a:t>
            </a:r>
          </a:p>
        </p:txBody>
      </p:sp>
      <p:pic>
        <p:nvPicPr>
          <p:cNvPr id="5" name="Picture 4">
            <a:extLst>
              <a:ext uri="{FF2B5EF4-FFF2-40B4-BE49-F238E27FC236}">
                <a16:creationId xmlns:a16="http://schemas.microsoft.com/office/drawing/2014/main" id="{D38D2952-4107-2444-ABBA-1C961FB4F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9064" y="3620545"/>
            <a:ext cx="4742983" cy="2491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4">
            <a:extLst>
              <a:ext uri="{FF2B5EF4-FFF2-40B4-BE49-F238E27FC236}">
                <a16:creationId xmlns:a16="http://schemas.microsoft.com/office/drawing/2014/main" id="{FC3B1A5F-9AF5-3A42-9641-61FD646A7099}"/>
              </a:ext>
            </a:extLst>
          </p:cNvPr>
          <p:cNvSpPr>
            <a:spLocks noChangeArrowheads="1"/>
          </p:cNvSpPr>
          <p:nvPr/>
        </p:nvSpPr>
        <p:spPr bwMode="auto">
          <a:xfrm>
            <a:off x="1624693" y="363890"/>
            <a:ext cx="57936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sp>
        <p:nvSpPr>
          <p:cNvPr id="7" name="Rectangle 2">
            <a:extLst>
              <a:ext uri="{FF2B5EF4-FFF2-40B4-BE49-F238E27FC236}">
                <a16:creationId xmlns:a16="http://schemas.microsoft.com/office/drawing/2014/main" id="{63D08184-40C3-424B-BE36-30F5E5CB8BA4}"/>
              </a:ext>
            </a:extLst>
          </p:cNvPr>
          <p:cNvSpPr txBox="1">
            <a:spLocks noChangeArrowheads="1"/>
          </p:cNvSpPr>
          <p:nvPr/>
        </p:nvSpPr>
        <p:spPr>
          <a:xfrm>
            <a:off x="8923565" y="481692"/>
            <a:ext cx="2881993" cy="567997"/>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smtClean="0">
                <a:latin typeface="+mj-ea"/>
                <a:ea typeface="+mj-ea"/>
              </a:rPr>
              <a:t> 2.1.1   </a:t>
            </a:r>
            <a:r>
              <a:rPr lang="zh-CN" altLang="en-US" sz="2800" smtClean="0">
                <a:latin typeface="+mj-ea"/>
                <a:ea typeface="+mj-ea"/>
              </a:rPr>
              <a:t>前趋图 </a:t>
            </a:r>
            <a:endParaRPr lang="zh-CN" altLang="en-US" sz="2800" dirty="0">
              <a:latin typeface="+mj-ea"/>
              <a:ea typeface="+mj-ea"/>
            </a:endParaRPr>
          </a:p>
        </p:txBody>
      </p:sp>
    </p:spTree>
    <p:extLst>
      <p:ext uri="{BB962C8B-B14F-4D97-AF65-F5344CB8AC3E}">
        <p14:creationId xmlns:p14="http://schemas.microsoft.com/office/powerpoint/2010/main" val="257031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27373" y="1896584"/>
            <a:ext cx="7092922" cy="480131"/>
          </a:xfrm>
          <a:prstGeom prst="rect">
            <a:avLst/>
          </a:prstGeom>
        </p:spPr>
        <p:txBody>
          <a:bodyPr wrap="square">
            <a:spAutoFit/>
          </a:bodyPr>
          <a:lstStyle/>
          <a:p>
            <a:pPr algn="just">
              <a:lnSpc>
                <a:spcPct val="120000"/>
              </a:lnSpc>
              <a:defRPr/>
            </a:pPr>
            <a:r>
              <a:rPr lang="en-US" altLang="zh-CN" sz="2100" b="1" dirty="0">
                <a:solidFill>
                  <a:srgbClr val="0000CC"/>
                </a:solidFill>
                <a:latin typeface="+mj-ea"/>
                <a:ea typeface="+mj-ea"/>
              </a:rPr>
              <a:t>       </a:t>
            </a:r>
            <a:r>
              <a:rPr lang="zh-CN" altLang="en-US" sz="2100" b="1" dirty="0" smtClean="0">
                <a:solidFill>
                  <a:srgbClr val="0000CC"/>
                </a:solidFill>
                <a:latin typeface="+mj-ea"/>
                <a:ea typeface="+mj-ea"/>
              </a:rPr>
              <a:t>（</a:t>
            </a:r>
            <a:r>
              <a:rPr lang="en-US" altLang="zh-CN" sz="2100" b="1" dirty="0" smtClean="0">
                <a:solidFill>
                  <a:srgbClr val="0000CC"/>
                </a:solidFill>
                <a:latin typeface="+mj-ea"/>
                <a:ea typeface="+mj-ea"/>
              </a:rPr>
              <a:t>2</a:t>
            </a:r>
            <a:r>
              <a:rPr lang="zh-CN" altLang="en-US" sz="2100" b="1" dirty="0">
                <a:solidFill>
                  <a:srgbClr val="0000CC"/>
                </a:solidFill>
                <a:latin typeface="+mj-ea"/>
                <a:ea typeface="+mj-ea"/>
              </a:rPr>
              <a:t>）链接方式</a:t>
            </a:r>
          </a:p>
        </p:txBody>
      </p:sp>
      <p:sp>
        <p:nvSpPr>
          <p:cNvPr id="6" name="Rectangle 67">
            <a:extLst>
              <a:ext uri="{FF2B5EF4-FFF2-40B4-BE49-F238E27FC236}">
                <a16:creationId xmlns:a16="http://schemas.microsoft.com/office/drawing/2014/main" id="{95A11720-007D-FD45-887A-7EC0A7CF9B60}"/>
              </a:ext>
            </a:extLst>
          </p:cNvPr>
          <p:cNvSpPr txBox="1">
            <a:spLocks noChangeArrowheads="1"/>
          </p:cNvSpPr>
          <p:nvPr/>
        </p:nvSpPr>
        <p:spPr>
          <a:xfrm>
            <a:off x="2952750" y="2171700"/>
            <a:ext cx="3028950" cy="291465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Font typeface="Wingdings" charset="2"/>
              <a:buChar char="n"/>
              <a:defRPr/>
            </a:pPr>
            <a:endParaRPr lang="en-US" altLang="zh-CN" sz="2100" dirty="0"/>
          </a:p>
        </p:txBody>
      </p:sp>
      <p:sp>
        <p:nvSpPr>
          <p:cNvPr id="7" name="Rectangle 68">
            <a:extLst>
              <a:ext uri="{FF2B5EF4-FFF2-40B4-BE49-F238E27FC236}">
                <a16:creationId xmlns:a16="http://schemas.microsoft.com/office/drawing/2014/main" id="{AFFF4CF6-3155-4F4C-9C35-8BB0C654554B}"/>
              </a:ext>
            </a:extLst>
          </p:cNvPr>
          <p:cNvSpPr>
            <a:spLocks noChangeArrowheads="1"/>
          </p:cNvSpPr>
          <p:nvPr/>
        </p:nvSpPr>
        <p:spPr bwMode="auto">
          <a:xfrm>
            <a:off x="1278731" y="3564957"/>
            <a:ext cx="1674019"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1800" b="1">
                <a:latin typeface="Tahoma" charset="0"/>
                <a:ea typeface="楷体_GB2312" charset="0"/>
              </a:rPr>
              <a:t>执行指针</a:t>
            </a:r>
          </a:p>
        </p:txBody>
      </p:sp>
      <p:sp>
        <p:nvSpPr>
          <p:cNvPr id="8" name="Rectangle 69">
            <a:extLst>
              <a:ext uri="{FF2B5EF4-FFF2-40B4-BE49-F238E27FC236}">
                <a16:creationId xmlns:a16="http://schemas.microsoft.com/office/drawing/2014/main" id="{151CBA99-0E4E-864A-B546-AE7CC088F568}"/>
              </a:ext>
            </a:extLst>
          </p:cNvPr>
          <p:cNvSpPr>
            <a:spLocks noChangeArrowheads="1"/>
          </p:cNvSpPr>
          <p:nvPr/>
        </p:nvSpPr>
        <p:spPr bwMode="auto">
          <a:xfrm>
            <a:off x="1269206" y="4205513"/>
            <a:ext cx="1674019"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1800" b="1">
                <a:latin typeface="Tahoma" charset="0"/>
                <a:ea typeface="楷体_GB2312" charset="0"/>
              </a:rPr>
              <a:t>就绪队列指针</a:t>
            </a:r>
          </a:p>
        </p:txBody>
      </p:sp>
      <p:sp>
        <p:nvSpPr>
          <p:cNvPr id="9" name="Rectangle 70">
            <a:extLst>
              <a:ext uri="{FF2B5EF4-FFF2-40B4-BE49-F238E27FC236}">
                <a16:creationId xmlns:a16="http://schemas.microsoft.com/office/drawing/2014/main" id="{05A2DE6C-E4C8-7048-88F2-2121FEC3DD31}"/>
              </a:ext>
            </a:extLst>
          </p:cNvPr>
          <p:cNvSpPr>
            <a:spLocks noChangeArrowheads="1"/>
          </p:cNvSpPr>
          <p:nvPr/>
        </p:nvSpPr>
        <p:spPr bwMode="auto">
          <a:xfrm>
            <a:off x="1278731" y="4861548"/>
            <a:ext cx="1674019"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1800" b="1">
                <a:latin typeface="Tahoma" charset="0"/>
                <a:ea typeface="楷体_GB2312" charset="0"/>
              </a:rPr>
              <a:t>阻塞队列指针</a:t>
            </a:r>
          </a:p>
        </p:txBody>
      </p:sp>
      <p:sp>
        <p:nvSpPr>
          <p:cNvPr id="10" name="Rectangle 71">
            <a:extLst>
              <a:ext uri="{FF2B5EF4-FFF2-40B4-BE49-F238E27FC236}">
                <a16:creationId xmlns:a16="http://schemas.microsoft.com/office/drawing/2014/main" id="{75D1D38E-7025-EC44-BAEA-81CD5E75219C}"/>
              </a:ext>
            </a:extLst>
          </p:cNvPr>
          <p:cNvSpPr>
            <a:spLocks noChangeArrowheads="1"/>
          </p:cNvSpPr>
          <p:nvPr/>
        </p:nvSpPr>
        <p:spPr bwMode="auto">
          <a:xfrm>
            <a:off x="1278731" y="5509248"/>
            <a:ext cx="1674019" cy="323850"/>
          </a:xfrm>
          <a:prstGeom prst="rect">
            <a:avLst/>
          </a:prstGeom>
          <a:solidFill>
            <a:schemeClr val="accent1">
              <a:alpha val="50195"/>
            </a:schemeClr>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1800" b="1">
                <a:latin typeface="Tahoma" charset="0"/>
                <a:ea typeface="楷体_GB2312" charset="0"/>
              </a:rPr>
              <a:t>空闲队列指针</a:t>
            </a:r>
          </a:p>
        </p:txBody>
      </p:sp>
      <p:graphicFrame>
        <p:nvGraphicFramePr>
          <p:cNvPr id="11" name="Group 129">
            <a:extLst>
              <a:ext uri="{FF2B5EF4-FFF2-40B4-BE49-F238E27FC236}">
                <a16:creationId xmlns:a16="http://schemas.microsoft.com/office/drawing/2014/main" id="{80E0FEB9-0879-DB46-B0AF-7B702D570ADD}"/>
              </a:ext>
            </a:extLst>
          </p:cNvPr>
          <p:cNvGraphicFramePr>
            <a:graphicFrameLocks noGrp="1"/>
          </p:cNvGraphicFramePr>
          <p:nvPr>
            <p:extLst>
              <p:ext uri="{D42A27DB-BD31-4B8C-83A1-F6EECF244321}">
                <p14:modId xmlns:p14="http://schemas.microsoft.com/office/powerpoint/2010/main" val="1232230851"/>
              </p:ext>
            </p:extLst>
          </p:nvPr>
        </p:nvGraphicFramePr>
        <p:xfrm>
          <a:off x="4360067" y="2376715"/>
          <a:ext cx="1509713" cy="3498057"/>
        </p:xfrm>
        <a:graphic>
          <a:graphicData uri="http://schemas.openxmlformats.org/drawingml/2006/table">
            <a:tbl>
              <a:tblPr/>
              <a:tblGrid>
                <a:gridCol w="1047750">
                  <a:extLst>
                    <a:ext uri="{9D8B030D-6E8A-4147-A177-3AD203B41FA5}">
                      <a16:colId xmlns:a16="http://schemas.microsoft.com/office/drawing/2014/main" val="20000"/>
                    </a:ext>
                  </a:extLst>
                </a:gridCol>
                <a:gridCol w="461963">
                  <a:extLst>
                    <a:ext uri="{9D8B030D-6E8A-4147-A177-3AD203B41FA5}">
                      <a16:colId xmlns:a16="http://schemas.microsoft.com/office/drawing/2014/main" val="20001"/>
                    </a:ext>
                  </a:extLst>
                </a:gridCol>
              </a:tblGrid>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PCB1</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PCB2</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PCB3</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PCB4</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PCB5</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PCB6</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PCB7</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PCB8</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867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a:ln>
                            <a:noFill/>
                          </a:ln>
                          <a:solidFill>
                            <a:schemeClr val="tx1"/>
                          </a:solidFill>
                          <a:effectLst/>
                          <a:latin typeface="Arial" panose="020B0604020202020204" pitchFamily="34" charset="0"/>
                          <a:ea typeface="宋体" panose="02010600030101010101" pitchFamily="2" charset="-122"/>
                        </a:rPr>
                        <a:t>PCB9</a:t>
                      </a:r>
                    </a:p>
                  </a:txBody>
                  <a:tcPr marL="68580" marR="68580" marT="34295" marB="342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21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L="68580" marR="68580" marT="34295" marB="342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2" name="Line 104">
            <a:extLst>
              <a:ext uri="{FF2B5EF4-FFF2-40B4-BE49-F238E27FC236}">
                <a16:creationId xmlns:a16="http://schemas.microsoft.com/office/drawing/2014/main" id="{A73EA0E0-08E9-F94C-B3B8-E9178B4E1A51}"/>
              </a:ext>
            </a:extLst>
          </p:cNvPr>
          <p:cNvSpPr>
            <a:spLocks noChangeShapeType="1"/>
          </p:cNvSpPr>
          <p:nvPr/>
        </p:nvSpPr>
        <p:spPr bwMode="auto">
          <a:xfrm>
            <a:off x="5869780" y="2593407"/>
            <a:ext cx="485775"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3" name="Line 105">
            <a:extLst>
              <a:ext uri="{FF2B5EF4-FFF2-40B4-BE49-F238E27FC236}">
                <a16:creationId xmlns:a16="http://schemas.microsoft.com/office/drawing/2014/main" id="{1FC2E221-30C3-B049-9B88-A9533CC89B6D}"/>
              </a:ext>
            </a:extLst>
          </p:cNvPr>
          <p:cNvSpPr>
            <a:spLocks noChangeShapeType="1"/>
          </p:cNvSpPr>
          <p:nvPr/>
        </p:nvSpPr>
        <p:spPr bwMode="auto">
          <a:xfrm>
            <a:off x="6355554" y="2593409"/>
            <a:ext cx="0" cy="1026319"/>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4" name="Line 106">
            <a:extLst>
              <a:ext uri="{FF2B5EF4-FFF2-40B4-BE49-F238E27FC236}">
                <a16:creationId xmlns:a16="http://schemas.microsoft.com/office/drawing/2014/main" id="{2F3D4D4D-B860-F143-BD29-FED394E44214}"/>
              </a:ext>
            </a:extLst>
          </p:cNvPr>
          <p:cNvSpPr>
            <a:spLocks noChangeShapeType="1"/>
          </p:cNvSpPr>
          <p:nvPr/>
        </p:nvSpPr>
        <p:spPr bwMode="auto">
          <a:xfrm flipH="1">
            <a:off x="5869780" y="3619726"/>
            <a:ext cx="485775"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5" name="Line 107">
            <a:extLst>
              <a:ext uri="{FF2B5EF4-FFF2-40B4-BE49-F238E27FC236}">
                <a16:creationId xmlns:a16="http://schemas.microsoft.com/office/drawing/2014/main" id="{598441A6-C326-B047-994E-93DF0F50643A}"/>
              </a:ext>
            </a:extLst>
          </p:cNvPr>
          <p:cNvSpPr>
            <a:spLocks noChangeShapeType="1"/>
          </p:cNvSpPr>
          <p:nvPr/>
        </p:nvSpPr>
        <p:spPr bwMode="auto">
          <a:xfrm>
            <a:off x="5869779" y="2917257"/>
            <a:ext cx="323850"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6" name="Line 108">
            <a:extLst>
              <a:ext uri="{FF2B5EF4-FFF2-40B4-BE49-F238E27FC236}">
                <a16:creationId xmlns:a16="http://schemas.microsoft.com/office/drawing/2014/main" id="{8B94BC5B-8A6E-754C-BE70-9403ACFD86BE}"/>
              </a:ext>
            </a:extLst>
          </p:cNvPr>
          <p:cNvSpPr>
            <a:spLocks noChangeShapeType="1"/>
          </p:cNvSpPr>
          <p:nvPr/>
        </p:nvSpPr>
        <p:spPr bwMode="auto">
          <a:xfrm>
            <a:off x="6193629" y="2917259"/>
            <a:ext cx="0" cy="432197"/>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7" name="Line 109">
            <a:extLst>
              <a:ext uri="{FF2B5EF4-FFF2-40B4-BE49-F238E27FC236}">
                <a16:creationId xmlns:a16="http://schemas.microsoft.com/office/drawing/2014/main" id="{DB0AC689-0FEA-2642-AA42-25A68E3CDB4A}"/>
              </a:ext>
            </a:extLst>
          </p:cNvPr>
          <p:cNvSpPr>
            <a:spLocks noChangeShapeType="1"/>
          </p:cNvSpPr>
          <p:nvPr/>
        </p:nvSpPr>
        <p:spPr bwMode="auto">
          <a:xfrm flipH="1">
            <a:off x="5869779" y="3349454"/>
            <a:ext cx="323850"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8" name="Line 110">
            <a:extLst>
              <a:ext uri="{FF2B5EF4-FFF2-40B4-BE49-F238E27FC236}">
                <a16:creationId xmlns:a16="http://schemas.microsoft.com/office/drawing/2014/main" id="{BB26F90B-6F1C-F845-9560-E0B0253B86A4}"/>
              </a:ext>
            </a:extLst>
          </p:cNvPr>
          <p:cNvSpPr>
            <a:spLocks noChangeShapeType="1"/>
          </p:cNvSpPr>
          <p:nvPr/>
        </p:nvSpPr>
        <p:spPr bwMode="auto">
          <a:xfrm>
            <a:off x="5869780" y="3726882"/>
            <a:ext cx="485775"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19" name="Line 111">
            <a:extLst>
              <a:ext uri="{FF2B5EF4-FFF2-40B4-BE49-F238E27FC236}">
                <a16:creationId xmlns:a16="http://schemas.microsoft.com/office/drawing/2014/main" id="{9B77A4C3-1905-3A4C-B477-7035DE070738}"/>
              </a:ext>
            </a:extLst>
          </p:cNvPr>
          <p:cNvSpPr>
            <a:spLocks noChangeShapeType="1"/>
          </p:cNvSpPr>
          <p:nvPr/>
        </p:nvSpPr>
        <p:spPr bwMode="auto">
          <a:xfrm>
            <a:off x="6355554" y="3726884"/>
            <a:ext cx="0" cy="1475185"/>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1" name="Line 112">
            <a:extLst>
              <a:ext uri="{FF2B5EF4-FFF2-40B4-BE49-F238E27FC236}">
                <a16:creationId xmlns:a16="http://schemas.microsoft.com/office/drawing/2014/main" id="{B9E62AA0-141E-A240-8ED5-65881B37F2C6}"/>
              </a:ext>
            </a:extLst>
          </p:cNvPr>
          <p:cNvSpPr>
            <a:spLocks noChangeShapeType="1"/>
          </p:cNvSpPr>
          <p:nvPr/>
        </p:nvSpPr>
        <p:spPr bwMode="auto">
          <a:xfrm flipH="1">
            <a:off x="5869780" y="5202067"/>
            <a:ext cx="485775"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2" name="Line 113">
            <a:extLst>
              <a:ext uri="{FF2B5EF4-FFF2-40B4-BE49-F238E27FC236}">
                <a16:creationId xmlns:a16="http://schemas.microsoft.com/office/drawing/2014/main" id="{5CE08ABA-6B8E-6640-B4D2-864E3C6F39B8}"/>
              </a:ext>
            </a:extLst>
          </p:cNvPr>
          <p:cNvSpPr>
            <a:spLocks noChangeShapeType="1"/>
          </p:cNvSpPr>
          <p:nvPr/>
        </p:nvSpPr>
        <p:spPr bwMode="auto">
          <a:xfrm>
            <a:off x="5869780" y="4375773"/>
            <a:ext cx="270272"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3" name="Line 114">
            <a:extLst>
              <a:ext uri="{FF2B5EF4-FFF2-40B4-BE49-F238E27FC236}">
                <a16:creationId xmlns:a16="http://schemas.microsoft.com/office/drawing/2014/main" id="{6859F7E5-A7ED-324B-9AE2-D696F72F7B10}"/>
              </a:ext>
            </a:extLst>
          </p:cNvPr>
          <p:cNvSpPr>
            <a:spLocks noChangeShapeType="1"/>
          </p:cNvSpPr>
          <p:nvPr/>
        </p:nvSpPr>
        <p:spPr bwMode="auto">
          <a:xfrm>
            <a:off x="6140051" y="4375775"/>
            <a:ext cx="0" cy="269081"/>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4" name="Line 115">
            <a:extLst>
              <a:ext uri="{FF2B5EF4-FFF2-40B4-BE49-F238E27FC236}">
                <a16:creationId xmlns:a16="http://schemas.microsoft.com/office/drawing/2014/main" id="{71BAE3CA-7E18-354C-ABF6-98AD6C236597}"/>
              </a:ext>
            </a:extLst>
          </p:cNvPr>
          <p:cNvSpPr>
            <a:spLocks noChangeShapeType="1"/>
          </p:cNvSpPr>
          <p:nvPr/>
        </p:nvSpPr>
        <p:spPr bwMode="auto">
          <a:xfrm flipH="1">
            <a:off x="5869780" y="4644854"/>
            <a:ext cx="270272"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5" name="Line 116">
            <a:extLst>
              <a:ext uri="{FF2B5EF4-FFF2-40B4-BE49-F238E27FC236}">
                <a16:creationId xmlns:a16="http://schemas.microsoft.com/office/drawing/2014/main" id="{D1C73CC6-F186-4F4F-AC49-174565B6E424}"/>
              </a:ext>
            </a:extLst>
          </p:cNvPr>
          <p:cNvSpPr>
            <a:spLocks noChangeShapeType="1"/>
          </p:cNvSpPr>
          <p:nvPr/>
        </p:nvSpPr>
        <p:spPr bwMode="auto">
          <a:xfrm>
            <a:off x="5869780" y="4861548"/>
            <a:ext cx="270272"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6" name="Line 117">
            <a:extLst>
              <a:ext uri="{FF2B5EF4-FFF2-40B4-BE49-F238E27FC236}">
                <a16:creationId xmlns:a16="http://schemas.microsoft.com/office/drawing/2014/main" id="{62B0B7ED-59AE-6B4A-8DA3-2FC076CE8B51}"/>
              </a:ext>
            </a:extLst>
          </p:cNvPr>
          <p:cNvSpPr>
            <a:spLocks noChangeShapeType="1"/>
          </p:cNvSpPr>
          <p:nvPr/>
        </p:nvSpPr>
        <p:spPr bwMode="auto">
          <a:xfrm>
            <a:off x="6140051" y="4861549"/>
            <a:ext cx="0" cy="540544"/>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7" name="Line 118">
            <a:extLst>
              <a:ext uri="{FF2B5EF4-FFF2-40B4-BE49-F238E27FC236}">
                <a16:creationId xmlns:a16="http://schemas.microsoft.com/office/drawing/2014/main" id="{75001AD2-5DCF-3D4B-8E80-DE46815D24D4}"/>
              </a:ext>
            </a:extLst>
          </p:cNvPr>
          <p:cNvSpPr>
            <a:spLocks noChangeShapeType="1"/>
          </p:cNvSpPr>
          <p:nvPr/>
        </p:nvSpPr>
        <p:spPr bwMode="auto">
          <a:xfrm flipH="1">
            <a:off x="5869780" y="5402092"/>
            <a:ext cx="270272" cy="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8" name="Line 119">
            <a:extLst>
              <a:ext uri="{FF2B5EF4-FFF2-40B4-BE49-F238E27FC236}">
                <a16:creationId xmlns:a16="http://schemas.microsoft.com/office/drawing/2014/main" id="{FB3D60BC-B9C8-804B-A433-80AE8F989C59}"/>
              </a:ext>
            </a:extLst>
          </p:cNvPr>
          <p:cNvSpPr>
            <a:spLocks noChangeShapeType="1"/>
          </p:cNvSpPr>
          <p:nvPr/>
        </p:nvSpPr>
        <p:spPr bwMode="auto">
          <a:xfrm>
            <a:off x="5869780" y="5564017"/>
            <a:ext cx="270272" cy="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29" name="Line 120">
            <a:extLst>
              <a:ext uri="{FF2B5EF4-FFF2-40B4-BE49-F238E27FC236}">
                <a16:creationId xmlns:a16="http://schemas.microsoft.com/office/drawing/2014/main" id="{4E512162-A70C-F941-A75D-4F033D33DB66}"/>
              </a:ext>
            </a:extLst>
          </p:cNvPr>
          <p:cNvSpPr>
            <a:spLocks noChangeShapeType="1"/>
          </p:cNvSpPr>
          <p:nvPr/>
        </p:nvSpPr>
        <p:spPr bwMode="auto">
          <a:xfrm>
            <a:off x="6140051" y="5564017"/>
            <a:ext cx="0" cy="32385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0" name="Line 121">
            <a:extLst>
              <a:ext uri="{FF2B5EF4-FFF2-40B4-BE49-F238E27FC236}">
                <a16:creationId xmlns:a16="http://schemas.microsoft.com/office/drawing/2014/main" id="{05C4DA85-803B-AC4F-AAB9-271590BCF125}"/>
              </a:ext>
            </a:extLst>
          </p:cNvPr>
          <p:cNvSpPr>
            <a:spLocks noChangeShapeType="1"/>
          </p:cNvSpPr>
          <p:nvPr/>
        </p:nvSpPr>
        <p:spPr bwMode="auto">
          <a:xfrm>
            <a:off x="4355304" y="5767613"/>
            <a:ext cx="0" cy="323850"/>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1" name="Line 122">
            <a:extLst>
              <a:ext uri="{FF2B5EF4-FFF2-40B4-BE49-F238E27FC236}">
                <a16:creationId xmlns:a16="http://schemas.microsoft.com/office/drawing/2014/main" id="{2F51FCAB-F6D7-284C-9ED6-E50E8FADF4EF}"/>
              </a:ext>
            </a:extLst>
          </p:cNvPr>
          <p:cNvSpPr>
            <a:spLocks noChangeShapeType="1"/>
          </p:cNvSpPr>
          <p:nvPr/>
        </p:nvSpPr>
        <p:spPr bwMode="auto">
          <a:xfrm>
            <a:off x="5409008" y="5617596"/>
            <a:ext cx="0" cy="27027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2" name="Line 123">
            <a:extLst>
              <a:ext uri="{FF2B5EF4-FFF2-40B4-BE49-F238E27FC236}">
                <a16:creationId xmlns:a16="http://schemas.microsoft.com/office/drawing/2014/main" id="{274642DB-1F47-F84E-8A2A-ECECAD14CEAB}"/>
              </a:ext>
            </a:extLst>
          </p:cNvPr>
          <p:cNvSpPr>
            <a:spLocks noChangeShapeType="1"/>
          </p:cNvSpPr>
          <p:nvPr/>
        </p:nvSpPr>
        <p:spPr bwMode="auto">
          <a:xfrm>
            <a:off x="5869779" y="5714036"/>
            <a:ext cx="0" cy="377428"/>
          </a:xfrm>
          <a:prstGeom prst="line">
            <a:avLst/>
          </a:prstGeom>
          <a:noFill/>
          <a:ln w="254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3" name="Line 124">
            <a:extLst>
              <a:ext uri="{FF2B5EF4-FFF2-40B4-BE49-F238E27FC236}">
                <a16:creationId xmlns:a16="http://schemas.microsoft.com/office/drawing/2014/main" id="{EE303F9A-294F-B04A-83D4-32B915DB8474}"/>
              </a:ext>
            </a:extLst>
          </p:cNvPr>
          <p:cNvSpPr>
            <a:spLocks noChangeShapeType="1"/>
          </p:cNvSpPr>
          <p:nvPr/>
        </p:nvSpPr>
        <p:spPr bwMode="auto">
          <a:xfrm>
            <a:off x="5041104" y="5920013"/>
            <a:ext cx="0" cy="215504"/>
          </a:xfrm>
          <a:prstGeom prst="line">
            <a:avLst/>
          </a:prstGeom>
          <a:noFill/>
          <a:ln w="25400">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4" name="Line 125">
            <a:extLst>
              <a:ext uri="{FF2B5EF4-FFF2-40B4-BE49-F238E27FC236}">
                <a16:creationId xmlns:a16="http://schemas.microsoft.com/office/drawing/2014/main" id="{E1E4BDA1-B540-1E40-8CE3-85FBFAACB4B0}"/>
              </a:ext>
            </a:extLst>
          </p:cNvPr>
          <p:cNvSpPr>
            <a:spLocks noChangeShapeType="1"/>
          </p:cNvSpPr>
          <p:nvPr/>
        </p:nvSpPr>
        <p:spPr bwMode="auto">
          <a:xfrm>
            <a:off x="2845593" y="3673304"/>
            <a:ext cx="1512094" cy="32385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5" name="Line 126">
            <a:extLst>
              <a:ext uri="{FF2B5EF4-FFF2-40B4-BE49-F238E27FC236}">
                <a16:creationId xmlns:a16="http://schemas.microsoft.com/office/drawing/2014/main" id="{0493CA01-AA41-8C41-977F-0A176D4D1F64}"/>
              </a:ext>
            </a:extLst>
          </p:cNvPr>
          <p:cNvSpPr>
            <a:spLocks noChangeShapeType="1"/>
          </p:cNvSpPr>
          <p:nvPr/>
        </p:nvSpPr>
        <p:spPr bwMode="auto">
          <a:xfrm flipV="1">
            <a:off x="2899172" y="2538638"/>
            <a:ext cx="1458515" cy="1782366"/>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6" name="Line 127">
            <a:extLst>
              <a:ext uri="{FF2B5EF4-FFF2-40B4-BE49-F238E27FC236}">
                <a16:creationId xmlns:a16="http://schemas.microsoft.com/office/drawing/2014/main" id="{C1330888-3DB6-DD4A-A5C3-A9EE5CFC6A28}"/>
              </a:ext>
            </a:extLst>
          </p:cNvPr>
          <p:cNvSpPr>
            <a:spLocks noChangeShapeType="1"/>
          </p:cNvSpPr>
          <p:nvPr/>
        </p:nvSpPr>
        <p:spPr bwMode="auto">
          <a:xfrm flipV="1">
            <a:off x="2899172" y="3025606"/>
            <a:ext cx="1458515" cy="1997869"/>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7" name="Line 128">
            <a:extLst>
              <a:ext uri="{FF2B5EF4-FFF2-40B4-BE49-F238E27FC236}">
                <a16:creationId xmlns:a16="http://schemas.microsoft.com/office/drawing/2014/main" id="{997CB19F-D13D-E840-ACE0-C1EFAE82DA28}"/>
              </a:ext>
            </a:extLst>
          </p:cNvPr>
          <p:cNvSpPr>
            <a:spLocks noChangeShapeType="1"/>
          </p:cNvSpPr>
          <p:nvPr/>
        </p:nvSpPr>
        <p:spPr bwMode="auto">
          <a:xfrm flipV="1">
            <a:off x="2899172" y="4375773"/>
            <a:ext cx="1458515" cy="1295400"/>
          </a:xfrm>
          <a:prstGeom prst="line">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Arial" charset="0"/>
              <a:ea typeface="宋体" charset="0"/>
            </a:endParaRPr>
          </a:p>
        </p:txBody>
      </p:sp>
      <p:sp>
        <p:nvSpPr>
          <p:cNvPr id="38"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378137" y="1247937"/>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lang="en-US" altLang="zh-CN" sz="2400" b="1" dirty="0">
                <a:solidFill>
                  <a:srgbClr val="0000FF"/>
                </a:solidFill>
                <a:latin typeface="+mj-ea"/>
                <a:ea typeface="+mj-ea"/>
              </a:rPr>
              <a:t>3</a:t>
            </a:r>
            <a:r>
              <a:rPr lang="zh-CN" altLang="en-US" sz="2400" b="1" dirty="0">
                <a:solidFill>
                  <a:srgbClr val="0000FF"/>
                </a:solidFill>
                <a:latin typeface="+mj-ea"/>
                <a:ea typeface="+mj-ea"/>
              </a:rPr>
              <a:t>．</a:t>
            </a:r>
            <a:r>
              <a:rPr lang="en-US" altLang="zh-CN" sz="2400" b="1" dirty="0">
                <a:solidFill>
                  <a:srgbClr val="0000FF"/>
                </a:solidFill>
                <a:latin typeface="+mj-ea"/>
                <a:ea typeface="+mj-ea"/>
              </a:rPr>
              <a:t>PCB</a:t>
            </a:r>
            <a:r>
              <a:rPr lang="zh-CN" altLang="en-US" sz="2400" b="1" dirty="0">
                <a:solidFill>
                  <a:srgbClr val="0000FF"/>
                </a:solidFill>
                <a:latin typeface="+mj-ea"/>
                <a:ea typeface="+mj-ea"/>
              </a:rPr>
              <a:t>的组织方式 </a:t>
            </a:r>
          </a:p>
        </p:txBody>
      </p:sp>
      <p:sp>
        <p:nvSpPr>
          <p:cNvPr id="39" name="Rectangle 4">
            <a:extLst>
              <a:ext uri="{FF2B5EF4-FFF2-40B4-BE49-F238E27FC236}">
                <a16:creationId xmlns:a16="http://schemas.microsoft.com/office/drawing/2014/main" id="{19318EA9-4147-C640-8F74-97C0384A0CEB}"/>
              </a:ext>
            </a:extLst>
          </p:cNvPr>
          <p:cNvSpPr>
            <a:spLocks noChangeArrowheads="1"/>
          </p:cNvSpPr>
          <p:nvPr/>
        </p:nvSpPr>
        <p:spPr bwMode="auto">
          <a:xfrm>
            <a:off x="7152645" y="314017"/>
            <a:ext cx="503935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40"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
        <p:nvSpPr>
          <p:cNvPr id="41" name="Rectangle 3">
            <a:extLst>
              <a:ext uri="{FF2B5EF4-FFF2-40B4-BE49-F238E27FC236}">
                <a16:creationId xmlns:a16="http://schemas.microsoft.com/office/drawing/2014/main" id="{92636860-E2AD-0C43-BD95-92B5BF639F68}"/>
              </a:ext>
            </a:extLst>
          </p:cNvPr>
          <p:cNvSpPr>
            <a:spLocks noGrp="1" noChangeArrowheads="1"/>
          </p:cNvSpPr>
          <p:nvPr>
            <p:ph idx="1"/>
          </p:nvPr>
        </p:nvSpPr>
        <p:spPr>
          <a:xfrm>
            <a:off x="6918721" y="2395140"/>
            <a:ext cx="6172200" cy="3143250"/>
          </a:xfrm>
        </p:spPr>
        <p:txBody>
          <a:bodyPr/>
          <a:lstStyle/>
          <a:p>
            <a:pPr lvl="1" eaLnBrk="1" hangingPunct="1">
              <a:buFont typeface="Wingdings" charset="2"/>
              <a:buNone/>
              <a:defRPr/>
            </a:pPr>
            <a:r>
              <a:rPr lang="en-US" altLang="zh-CN" b="1" dirty="0" err="1">
                <a:latin typeface="楷体_GB2312" charset="0"/>
                <a:ea typeface="楷体_GB2312" charset="0"/>
              </a:rPr>
              <a:t>struct</a:t>
            </a:r>
            <a:r>
              <a:rPr lang="en-US" altLang="zh-CN" b="1" dirty="0">
                <a:latin typeface="楷体_GB2312" charset="0"/>
                <a:ea typeface="楷体_GB2312" charset="0"/>
              </a:rPr>
              <a:t> </a:t>
            </a:r>
            <a:r>
              <a:rPr lang="en-US" altLang="zh-CN" b="1" dirty="0" err="1">
                <a:latin typeface="楷体_GB2312" charset="0"/>
                <a:ea typeface="楷体_GB2312" charset="0"/>
              </a:rPr>
              <a:t>wait_queue</a:t>
            </a:r>
            <a:r>
              <a:rPr lang="en-US" altLang="zh-CN" b="1" dirty="0">
                <a:latin typeface="楷体_GB2312" charset="0"/>
                <a:ea typeface="楷体_GB2312" charset="0"/>
              </a:rPr>
              <a:t> {</a:t>
            </a:r>
          </a:p>
          <a:p>
            <a:pPr lvl="1" eaLnBrk="1" hangingPunct="1">
              <a:buFont typeface="Wingdings" charset="2"/>
              <a:buNone/>
              <a:defRPr/>
            </a:pPr>
            <a:r>
              <a:rPr lang="en-US" altLang="zh-CN" b="1" dirty="0">
                <a:latin typeface="楷体_GB2312" charset="0"/>
                <a:ea typeface="楷体_GB2312" charset="0"/>
              </a:rPr>
              <a:t>	</a:t>
            </a:r>
            <a:r>
              <a:rPr lang="en-US" altLang="zh-CN" b="1" dirty="0" err="1">
                <a:latin typeface="楷体_GB2312" charset="0"/>
                <a:ea typeface="楷体_GB2312" charset="0"/>
              </a:rPr>
              <a:t>struct</a:t>
            </a:r>
            <a:r>
              <a:rPr lang="en-US" altLang="zh-CN" b="1" dirty="0">
                <a:latin typeface="楷体_GB2312" charset="0"/>
                <a:ea typeface="楷体_GB2312" charset="0"/>
              </a:rPr>
              <a:t> </a:t>
            </a:r>
            <a:r>
              <a:rPr lang="en-US" altLang="zh-CN" b="1" dirty="0" err="1">
                <a:latin typeface="楷体_GB2312" charset="0"/>
                <a:ea typeface="楷体_GB2312" charset="0"/>
              </a:rPr>
              <a:t>task_struct</a:t>
            </a:r>
            <a:r>
              <a:rPr lang="en-US" altLang="zh-CN" b="1" dirty="0">
                <a:latin typeface="楷体_GB2312" charset="0"/>
                <a:ea typeface="楷体_GB2312" charset="0"/>
              </a:rPr>
              <a:t> * task;</a:t>
            </a:r>
          </a:p>
          <a:p>
            <a:pPr lvl="1" eaLnBrk="1" hangingPunct="1">
              <a:buFont typeface="Wingdings" charset="2"/>
              <a:buNone/>
              <a:defRPr/>
            </a:pPr>
            <a:r>
              <a:rPr lang="en-US" altLang="zh-CN" b="1" dirty="0">
                <a:latin typeface="楷体_GB2312" charset="0"/>
                <a:ea typeface="楷体_GB2312" charset="0"/>
              </a:rPr>
              <a:t>	</a:t>
            </a:r>
            <a:r>
              <a:rPr lang="en-US" altLang="zh-CN" b="1" dirty="0" err="1">
                <a:latin typeface="楷体_GB2312" charset="0"/>
                <a:ea typeface="楷体_GB2312" charset="0"/>
              </a:rPr>
              <a:t>struct</a:t>
            </a:r>
            <a:r>
              <a:rPr lang="en-US" altLang="zh-CN" b="1" dirty="0">
                <a:latin typeface="楷体_GB2312" charset="0"/>
                <a:ea typeface="楷体_GB2312" charset="0"/>
              </a:rPr>
              <a:t> </a:t>
            </a:r>
            <a:r>
              <a:rPr lang="en-US" altLang="zh-CN" b="1" dirty="0" err="1">
                <a:latin typeface="楷体_GB2312" charset="0"/>
                <a:ea typeface="楷体_GB2312" charset="0"/>
              </a:rPr>
              <a:t>wait_queue</a:t>
            </a:r>
            <a:r>
              <a:rPr lang="en-US" altLang="zh-CN" b="1" dirty="0">
                <a:latin typeface="楷体_GB2312" charset="0"/>
                <a:ea typeface="楷体_GB2312" charset="0"/>
              </a:rPr>
              <a:t> * next;</a:t>
            </a:r>
          </a:p>
          <a:p>
            <a:pPr lvl="1" eaLnBrk="1" hangingPunct="1">
              <a:buFont typeface="Wingdings" charset="2"/>
              <a:buNone/>
              <a:defRPr/>
            </a:pPr>
            <a:r>
              <a:rPr lang="en-US" altLang="zh-CN" b="1" dirty="0">
                <a:latin typeface="楷体_GB2312" charset="0"/>
                <a:ea typeface="楷体_GB2312" charset="0"/>
              </a:rPr>
              <a:t>};</a:t>
            </a:r>
          </a:p>
        </p:txBody>
      </p:sp>
      <p:grpSp>
        <p:nvGrpSpPr>
          <p:cNvPr id="42" name="组合 41"/>
          <p:cNvGrpSpPr/>
          <p:nvPr/>
        </p:nvGrpSpPr>
        <p:grpSpPr>
          <a:xfrm>
            <a:off x="7082987" y="3853247"/>
            <a:ext cx="5523310" cy="2175273"/>
            <a:chOff x="3395664" y="4367943"/>
            <a:chExt cx="5523310" cy="2175273"/>
          </a:xfrm>
        </p:grpSpPr>
        <p:sp>
          <p:nvSpPr>
            <p:cNvPr id="43" name="Rectangle 4">
              <a:extLst>
                <a:ext uri="{FF2B5EF4-FFF2-40B4-BE49-F238E27FC236}">
                  <a16:creationId xmlns:a16="http://schemas.microsoft.com/office/drawing/2014/main" id="{86CAC404-664B-E148-979B-20036DE2C05D}"/>
                </a:ext>
              </a:extLst>
            </p:cNvPr>
            <p:cNvSpPr>
              <a:spLocks noChangeArrowheads="1"/>
            </p:cNvSpPr>
            <p:nvPr/>
          </p:nvSpPr>
          <p:spPr bwMode="auto">
            <a:xfrm>
              <a:off x="3395664" y="5193047"/>
              <a:ext cx="972741" cy="135016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solidFill>
                  <a:schemeClr val="bg1"/>
                </a:solidFill>
              </a:endParaRPr>
            </a:p>
          </p:txBody>
        </p:sp>
        <p:sp>
          <p:nvSpPr>
            <p:cNvPr id="44" name="Line 5">
              <a:extLst>
                <a:ext uri="{FF2B5EF4-FFF2-40B4-BE49-F238E27FC236}">
                  <a16:creationId xmlns:a16="http://schemas.microsoft.com/office/drawing/2014/main" id="{B307F8DC-0421-7B4F-BCF9-E1D9AB6324D5}"/>
                </a:ext>
              </a:extLst>
            </p:cNvPr>
            <p:cNvSpPr>
              <a:spLocks noChangeShapeType="1"/>
            </p:cNvSpPr>
            <p:nvPr/>
          </p:nvSpPr>
          <p:spPr bwMode="auto">
            <a:xfrm>
              <a:off x="3395664" y="5840745"/>
              <a:ext cx="972741"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solidFill>
                  <a:schemeClr val="bg1"/>
                </a:solidFill>
                <a:latin typeface="Arial" charset="0"/>
                <a:ea typeface="宋体" charset="0"/>
              </a:endParaRPr>
            </a:p>
          </p:txBody>
        </p:sp>
        <p:sp>
          <p:nvSpPr>
            <p:cNvPr id="45" name="Rectangle 6">
              <a:extLst>
                <a:ext uri="{FF2B5EF4-FFF2-40B4-BE49-F238E27FC236}">
                  <a16:creationId xmlns:a16="http://schemas.microsoft.com/office/drawing/2014/main" id="{71B66587-FD26-A44F-B2AF-DDEB2324F6AE}"/>
                </a:ext>
              </a:extLst>
            </p:cNvPr>
            <p:cNvSpPr>
              <a:spLocks noChangeArrowheads="1"/>
            </p:cNvSpPr>
            <p:nvPr/>
          </p:nvSpPr>
          <p:spPr bwMode="auto">
            <a:xfrm>
              <a:off x="4151712" y="4436999"/>
              <a:ext cx="539353" cy="4321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endParaRPr lang="zh-CN" altLang="zh-CN" sz="1350">
                <a:solidFill>
                  <a:schemeClr val="bg1"/>
                </a:solidFill>
              </a:endParaRPr>
            </a:p>
          </p:txBody>
        </p:sp>
        <p:sp>
          <p:nvSpPr>
            <p:cNvPr id="46" name="Text Box 7">
              <a:extLst>
                <a:ext uri="{FF2B5EF4-FFF2-40B4-BE49-F238E27FC236}">
                  <a16:creationId xmlns:a16="http://schemas.microsoft.com/office/drawing/2014/main" id="{0F74E6C6-C876-DE48-9501-4F0C2D93F274}"/>
                </a:ext>
              </a:extLst>
            </p:cNvPr>
            <p:cNvSpPr txBox="1">
              <a:spLocks noChangeArrowheads="1"/>
            </p:cNvSpPr>
            <p:nvPr/>
          </p:nvSpPr>
          <p:spPr bwMode="auto">
            <a:xfrm>
              <a:off x="4191002" y="4506054"/>
              <a:ext cx="55015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1350" b="1">
                  <a:solidFill>
                    <a:schemeClr val="bg1"/>
                  </a:solidFill>
                </a:rPr>
                <a:t>PCB</a:t>
              </a:r>
            </a:p>
          </p:txBody>
        </p:sp>
        <p:sp>
          <p:nvSpPr>
            <p:cNvPr id="47" name="Line 8">
              <a:extLst>
                <a:ext uri="{FF2B5EF4-FFF2-40B4-BE49-F238E27FC236}">
                  <a16:creationId xmlns:a16="http://schemas.microsoft.com/office/drawing/2014/main" id="{FADCBFA9-9E52-EC41-99BE-29FCA37E8ECD}"/>
                </a:ext>
              </a:extLst>
            </p:cNvPr>
            <p:cNvSpPr>
              <a:spLocks noChangeShapeType="1"/>
            </p:cNvSpPr>
            <p:nvPr/>
          </p:nvSpPr>
          <p:spPr bwMode="auto">
            <a:xfrm flipV="1">
              <a:off x="4098131" y="4814427"/>
              <a:ext cx="323850" cy="59412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solidFill>
                  <a:schemeClr val="bg1"/>
                </a:solidFill>
                <a:latin typeface="Arial" charset="0"/>
                <a:ea typeface="宋体" charset="0"/>
              </a:endParaRPr>
            </a:p>
          </p:txBody>
        </p:sp>
        <p:sp>
          <p:nvSpPr>
            <p:cNvPr id="48" name="Line 9">
              <a:extLst>
                <a:ext uri="{FF2B5EF4-FFF2-40B4-BE49-F238E27FC236}">
                  <a16:creationId xmlns:a16="http://schemas.microsoft.com/office/drawing/2014/main" id="{BD079219-11FE-E54E-8029-44623CEFB51D}"/>
                </a:ext>
              </a:extLst>
            </p:cNvPr>
            <p:cNvSpPr>
              <a:spLocks noChangeShapeType="1"/>
            </p:cNvSpPr>
            <p:nvPr/>
          </p:nvSpPr>
          <p:spPr bwMode="auto">
            <a:xfrm flipV="1">
              <a:off x="4151711" y="5408549"/>
              <a:ext cx="1079897" cy="75604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solidFill>
                  <a:schemeClr val="bg1"/>
                </a:solidFill>
                <a:latin typeface="Arial" charset="0"/>
                <a:ea typeface="宋体" charset="0"/>
              </a:endParaRPr>
            </a:p>
          </p:txBody>
        </p:sp>
        <p:sp>
          <p:nvSpPr>
            <p:cNvPr id="49" name="Rectangle 10">
              <a:extLst>
                <a:ext uri="{FF2B5EF4-FFF2-40B4-BE49-F238E27FC236}">
                  <a16:creationId xmlns:a16="http://schemas.microsoft.com/office/drawing/2014/main" id="{400B27F6-29F1-7045-BE65-0EF9610266A9}"/>
                </a:ext>
              </a:extLst>
            </p:cNvPr>
            <p:cNvSpPr>
              <a:spLocks noChangeArrowheads="1"/>
            </p:cNvSpPr>
            <p:nvPr/>
          </p:nvSpPr>
          <p:spPr bwMode="auto">
            <a:xfrm>
              <a:off x="5247086" y="5177569"/>
              <a:ext cx="972740" cy="135016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solidFill>
                  <a:schemeClr val="bg1"/>
                </a:solidFill>
              </a:endParaRPr>
            </a:p>
          </p:txBody>
        </p:sp>
        <p:sp>
          <p:nvSpPr>
            <p:cNvPr id="50" name="Line 11">
              <a:extLst>
                <a:ext uri="{FF2B5EF4-FFF2-40B4-BE49-F238E27FC236}">
                  <a16:creationId xmlns:a16="http://schemas.microsoft.com/office/drawing/2014/main" id="{D00B208C-CDA2-0C46-9F4C-8EB2F4D34E50}"/>
                </a:ext>
              </a:extLst>
            </p:cNvPr>
            <p:cNvSpPr>
              <a:spLocks noChangeShapeType="1"/>
            </p:cNvSpPr>
            <p:nvPr/>
          </p:nvSpPr>
          <p:spPr bwMode="auto">
            <a:xfrm>
              <a:off x="5247086" y="5825267"/>
              <a:ext cx="9727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solidFill>
                  <a:schemeClr val="bg1"/>
                </a:solidFill>
                <a:latin typeface="Arial" charset="0"/>
                <a:ea typeface="宋体" charset="0"/>
              </a:endParaRPr>
            </a:p>
          </p:txBody>
        </p:sp>
        <p:sp>
          <p:nvSpPr>
            <p:cNvPr id="51" name="Rectangle 12">
              <a:extLst>
                <a:ext uri="{FF2B5EF4-FFF2-40B4-BE49-F238E27FC236}">
                  <a16:creationId xmlns:a16="http://schemas.microsoft.com/office/drawing/2014/main" id="{443B31EF-BC6F-EB49-AD8C-3956450A4F03}"/>
                </a:ext>
              </a:extLst>
            </p:cNvPr>
            <p:cNvSpPr>
              <a:spLocks noChangeArrowheads="1"/>
            </p:cNvSpPr>
            <p:nvPr/>
          </p:nvSpPr>
          <p:spPr bwMode="auto">
            <a:xfrm>
              <a:off x="6003131" y="4421522"/>
              <a:ext cx="539354" cy="4321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endParaRPr lang="zh-CN" altLang="zh-CN" sz="1350">
                <a:solidFill>
                  <a:schemeClr val="bg1"/>
                </a:solidFill>
              </a:endParaRPr>
            </a:p>
          </p:txBody>
        </p:sp>
        <p:sp>
          <p:nvSpPr>
            <p:cNvPr id="52" name="Text Box 13">
              <a:extLst>
                <a:ext uri="{FF2B5EF4-FFF2-40B4-BE49-F238E27FC236}">
                  <a16:creationId xmlns:a16="http://schemas.microsoft.com/office/drawing/2014/main" id="{88045989-D821-0248-8B8F-D896684376C6}"/>
                </a:ext>
              </a:extLst>
            </p:cNvPr>
            <p:cNvSpPr txBox="1">
              <a:spLocks noChangeArrowheads="1"/>
            </p:cNvSpPr>
            <p:nvPr/>
          </p:nvSpPr>
          <p:spPr bwMode="auto">
            <a:xfrm>
              <a:off x="6042424" y="4490577"/>
              <a:ext cx="55015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1350" b="1">
                  <a:solidFill>
                    <a:schemeClr val="bg1"/>
                  </a:solidFill>
                </a:rPr>
                <a:t>PCB</a:t>
              </a:r>
            </a:p>
          </p:txBody>
        </p:sp>
        <p:sp>
          <p:nvSpPr>
            <p:cNvPr id="53" name="Line 14">
              <a:extLst>
                <a:ext uri="{FF2B5EF4-FFF2-40B4-BE49-F238E27FC236}">
                  <a16:creationId xmlns:a16="http://schemas.microsoft.com/office/drawing/2014/main" id="{CCE0CC75-DE25-6D4F-99D3-5EB4255A8381}"/>
                </a:ext>
              </a:extLst>
            </p:cNvPr>
            <p:cNvSpPr>
              <a:spLocks noChangeShapeType="1"/>
            </p:cNvSpPr>
            <p:nvPr/>
          </p:nvSpPr>
          <p:spPr bwMode="auto">
            <a:xfrm flipV="1">
              <a:off x="5949554" y="4798948"/>
              <a:ext cx="323850" cy="59412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solidFill>
                  <a:schemeClr val="bg1"/>
                </a:solidFill>
                <a:latin typeface="Arial" charset="0"/>
                <a:ea typeface="宋体" charset="0"/>
              </a:endParaRPr>
            </a:p>
          </p:txBody>
        </p:sp>
        <p:sp>
          <p:nvSpPr>
            <p:cNvPr id="54" name="Line 15">
              <a:extLst>
                <a:ext uri="{FF2B5EF4-FFF2-40B4-BE49-F238E27FC236}">
                  <a16:creationId xmlns:a16="http://schemas.microsoft.com/office/drawing/2014/main" id="{BA84152F-45E1-CD4F-BA72-28E8218C82DB}"/>
                </a:ext>
              </a:extLst>
            </p:cNvPr>
            <p:cNvSpPr>
              <a:spLocks noChangeShapeType="1"/>
            </p:cNvSpPr>
            <p:nvPr/>
          </p:nvSpPr>
          <p:spPr bwMode="auto">
            <a:xfrm flipV="1">
              <a:off x="6003134" y="5393072"/>
              <a:ext cx="1079897" cy="75604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solidFill>
                  <a:schemeClr val="bg1"/>
                </a:solidFill>
                <a:latin typeface="Arial" charset="0"/>
                <a:ea typeface="宋体" charset="0"/>
              </a:endParaRPr>
            </a:p>
          </p:txBody>
        </p:sp>
        <p:sp>
          <p:nvSpPr>
            <p:cNvPr id="55" name="Rectangle 16">
              <a:extLst>
                <a:ext uri="{FF2B5EF4-FFF2-40B4-BE49-F238E27FC236}">
                  <a16:creationId xmlns:a16="http://schemas.microsoft.com/office/drawing/2014/main" id="{C5A54DC5-01AE-864D-962D-46E3007A55E8}"/>
                </a:ext>
              </a:extLst>
            </p:cNvPr>
            <p:cNvSpPr>
              <a:spLocks noChangeArrowheads="1"/>
            </p:cNvSpPr>
            <p:nvPr/>
          </p:nvSpPr>
          <p:spPr bwMode="auto">
            <a:xfrm>
              <a:off x="7083030" y="5123991"/>
              <a:ext cx="972740" cy="135016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endParaRPr lang="zh-CN" altLang="en-US" sz="1350">
                <a:solidFill>
                  <a:schemeClr val="bg1"/>
                </a:solidFill>
              </a:endParaRPr>
            </a:p>
          </p:txBody>
        </p:sp>
        <p:sp>
          <p:nvSpPr>
            <p:cNvPr id="56" name="Line 17">
              <a:extLst>
                <a:ext uri="{FF2B5EF4-FFF2-40B4-BE49-F238E27FC236}">
                  <a16:creationId xmlns:a16="http://schemas.microsoft.com/office/drawing/2014/main" id="{E7684EA6-6F47-984C-8EEE-977DF9FC2042}"/>
                </a:ext>
              </a:extLst>
            </p:cNvPr>
            <p:cNvSpPr>
              <a:spLocks noChangeShapeType="1"/>
            </p:cNvSpPr>
            <p:nvPr/>
          </p:nvSpPr>
          <p:spPr bwMode="auto">
            <a:xfrm>
              <a:off x="7083030" y="5771689"/>
              <a:ext cx="97274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solidFill>
                  <a:schemeClr val="bg1"/>
                </a:solidFill>
                <a:latin typeface="Arial" charset="0"/>
                <a:ea typeface="宋体" charset="0"/>
              </a:endParaRPr>
            </a:p>
          </p:txBody>
        </p:sp>
        <p:sp>
          <p:nvSpPr>
            <p:cNvPr id="57" name="Rectangle 18">
              <a:extLst>
                <a:ext uri="{FF2B5EF4-FFF2-40B4-BE49-F238E27FC236}">
                  <a16:creationId xmlns:a16="http://schemas.microsoft.com/office/drawing/2014/main" id="{03AEC22A-08E2-C044-B11A-986541DE9875}"/>
                </a:ext>
              </a:extLst>
            </p:cNvPr>
            <p:cNvSpPr>
              <a:spLocks noChangeArrowheads="1"/>
            </p:cNvSpPr>
            <p:nvPr/>
          </p:nvSpPr>
          <p:spPr bwMode="auto">
            <a:xfrm>
              <a:off x="7839075" y="4367943"/>
              <a:ext cx="539354" cy="43219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endParaRPr lang="zh-CN" altLang="zh-CN" sz="1350">
                <a:solidFill>
                  <a:schemeClr val="bg1"/>
                </a:solidFill>
              </a:endParaRPr>
            </a:p>
          </p:txBody>
        </p:sp>
        <p:sp>
          <p:nvSpPr>
            <p:cNvPr id="58" name="Text Box 19">
              <a:extLst>
                <a:ext uri="{FF2B5EF4-FFF2-40B4-BE49-F238E27FC236}">
                  <a16:creationId xmlns:a16="http://schemas.microsoft.com/office/drawing/2014/main" id="{47463A8D-0EA0-864C-A69B-4B2FC8BF5C84}"/>
                </a:ext>
              </a:extLst>
            </p:cNvPr>
            <p:cNvSpPr txBox="1">
              <a:spLocks noChangeArrowheads="1"/>
            </p:cNvSpPr>
            <p:nvPr/>
          </p:nvSpPr>
          <p:spPr bwMode="auto">
            <a:xfrm>
              <a:off x="7878368" y="4436998"/>
              <a:ext cx="55015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en-US" altLang="zh-CN" sz="1350" b="1">
                  <a:solidFill>
                    <a:schemeClr val="bg1"/>
                  </a:solidFill>
                </a:rPr>
                <a:t>PCB</a:t>
              </a:r>
            </a:p>
          </p:txBody>
        </p:sp>
        <p:sp>
          <p:nvSpPr>
            <p:cNvPr id="59" name="Line 20">
              <a:extLst>
                <a:ext uri="{FF2B5EF4-FFF2-40B4-BE49-F238E27FC236}">
                  <a16:creationId xmlns:a16="http://schemas.microsoft.com/office/drawing/2014/main" id="{CC5E29FC-B012-0541-9E07-34665CE3B139}"/>
                </a:ext>
              </a:extLst>
            </p:cNvPr>
            <p:cNvSpPr>
              <a:spLocks noChangeShapeType="1"/>
            </p:cNvSpPr>
            <p:nvPr/>
          </p:nvSpPr>
          <p:spPr bwMode="auto">
            <a:xfrm flipV="1">
              <a:off x="7785497" y="4745371"/>
              <a:ext cx="323850" cy="59412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solidFill>
                  <a:schemeClr val="bg1"/>
                </a:solidFill>
                <a:latin typeface="Arial" charset="0"/>
                <a:ea typeface="宋体" charset="0"/>
              </a:endParaRPr>
            </a:p>
          </p:txBody>
        </p:sp>
        <p:sp>
          <p:nvSpPr>
            <p:cNvPr id="60" name="Line 21">
              <a:extLst>
                <a:ext uri="{FF2B5EF4-FFF2-40B4-BE49-F238E27FC236}">
                  <a16:creationId xmlns:a16="http://schemas.microsoft.com/office/drawing/2014/main" id="{FF8A2978-6F99-0540-9AD4-CA538D632188}"/>
                </a:ext>
              </a:extLst>
            </p:cNvPr>
            <p:cNvSpPr>
              <a:spLocks noChangeShapeType="1"/>
            </p:cNvSpPr>
            <p:nvPr/>
          </p:nvSpPr>
          <p:spPr bwMode="auto">
            <a:xfrm flipV="1">
              <a:off x="7839077" y="5339493"/>
              <a:ext cx="1079897" cy="756047"/>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solidFill>
                  <a:schemeClr val="bg1"/>
                </a:solidFill>
                <a:latin typeface="Arial" charset="0"/>
                <a:ea typeface="宋体" charset="0"/>
              </a:endParaRPr>
            </a:p>
          </p:txBody>
        </p:sp>
      </p:grpSp>
      <p:sp>
        <p:nvSpPr>
          <p:cNvPr id="61" name="矩形 60"/>
          <p:cNvSpPr/>
          <p:nvPr/>
        </p:nvSpPr>
        <p:spPr>
          <a:xfrm>
            <a:off x="6990984" y="1731750"/>
            <a:ext cx="3779369" cy="480131"/>
          </a:xfrm>
          <a:prstGeom prst="rect">
            <a:avLst/>
          </a:prstGeom>
        </p:spPr>
        <p:txBody>
          <a:bodyPr wrap="square">
            <a:spAutoFit/>
          </a:bodyPr>
          <a:lstStyle/>
          <a:p>
            <a:pPr algn="just" defTabSz="685800">
              <a:lnSpc>
                <a:spcPct val="120000"/>
              </a:lnSpc>
              <a:spcBef>
                <a:spcPts val="1350"/>
              </a:spcBef>
              <a:buClr>
                <a:schemeClr val="accent1">
                  <a:lumMod val="75000"/>
                </a:schemeClr>
              </a:buClr>
              <a:buSzPct val="100000"/>
              <a:defRPr/>
            </a:pPr>
            <a:r>
              <a:rPr lang="zh-CN" altLang="en-US" sz="2100" b="1" u="sng" dirty="0">
                <a:solidFill>
                  <a:srgbClr val="0000FF"/>
                </a:solidFill>
                <a:latin typeface="+mj-ea"/>
                <a:ea typeface="+mj-ea"/>
              </a:rPr>
              <a:t>等待队列示例：</a:t>
            </a:r>
          </a:p>
        </p:txBody>
      </p:sp>
    </p:spTree>
    <p:extLst>
      <p:ext uri="{BB962C8B-B14F-4D97-AF65-F5344CB8AC3E}">
        <p14:creationId xmlns:p14="http://schemas.microsoft.com/office/powerpoint/2010/main" val="70218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wipe(left)">
                                      <p:cBhvr>
                                        <p:cTn id="7" dur="500"/>
                                        <p:tgtEl>
                                          <p:spTgt spid="4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1">
                                            <p:txEl>
                                              <p:pRg st="1" end="1"/>
                                            </p:txEl>
                                          </p:spTgt>
                                        </p:tgtEl>
                                        <p:attrNameLst>
                                          <p:attrName>style.visibility</p:attrName>
                                        </p:attrNameLst>
                                      </p:cBhvr>
                                      <p:to>
                                        <p:strVal val="visible"/>
                                      </p:to>
                                    </p:set>
                                    <p:animEffect transition="in" filter="wipe(left)">
                                      <p:cBhvr>
                                        <p:cTn id="10" dur="500"/>
                                        <p:tgtEl>
                                          <p:spTgt spid="4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1">
                                            <p:txEl>
                                              <p:pRg st="2" end="2"/>
                                            </p:txEl>
                                          </p:spTgt>
                                        </p:tgtEl>
                                        <p:attrNameLst>
                                          <p:attrName>style.visibility</p:attrName>
                                        </p:attrNameLst>
                                      </p:cBhvr>
                                      <p:to>
                                        <p:strVal val="visible"/>
                                      </p:to>
                                    </p:set>
                                    <p:animEffect transition="in" filter="wipe(left)">
                                      <p:cBhvr>
                                        <p:cTn id="13" dur="500"/>
                                        <p:tgtEl>
                                          <p:spTgt spid="4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1">
                                            <p:txEl>
                                              <p:pRg st="3" end="3"/>
                                            </p:txEl>
                                          </p:spTgt>
                                        </p:tgtEl>
                                        <p:attrNameLst>
                                          <p:attrName>style.visibility</p:attrName>
                                        </p:attrNameLst>
                                      </p:cBhvr>
                                      <p:to>
                                        <p:strVal val="visible"/>
                                      </p:to>
                                    </p:set>
                                    <p:animEffect transition="in" filter="wipe(left)">
                                      <p:cBhvr>
                                        <p:cTn id="16" dur="500"/>
                                        <p:tgtEl>
                                          <p:spTgt spid="41">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500"/>
                                        <p:tgtEl>
                                          <p:spTgt spid="4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6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5941" y="2102185"/>
            <a:ext cx="3077126" cy="480131"/>
          </a:xfrm>
          <a:prstGeom prst="rect">
            <a:avLst/>
          </a:prstGeom>
        </p:spPr>
        <p:txBody>
          <a:bodyPr wrap="square">
            <a:spAutoFit/>
          </a:bodyPr>
          <a:lstStyle/>
          <a:p>
            <a:pPr algn="just" defTabSz="685800">
              <a:lnSpc>
                <a:spcPct val="120000"/>
              </a:lnSpc>
              <a:spcBef>
                <a:spcPts val="1350"/>
              </a:spcBef>
              <a:buClr>
                <a:schemeClr val="accent1">
                  <a:lumMod val="75000"/>
                </a:schemeClr>
              </a:buClr>
              <a:buSzPct val="100000"/>
              <a:defRPr/>
            </a:pPr>
            <a:r>
              <a:rPr lang="en-US" altLang="zh-CN" sz="2100" b="1" u="sng" dirty="0">
                <a:solidFill>
                  <a:srgbClr val="0000FF"/>
                </a:solidFill>
                <a:latin typeface="+mj-ea"/>
                <a:ea typeface="+mj-ea"/>
              </a:rPr>
              <a:t>PCB</a:t>
            </a:r>
            <a:r>
              <a:rPr lang="zh-CN" altLang="en-US" sz="2100" b="1" u="sng" dirty="0">
                <a:solidFill>
                  <a:srgbClr val="0000FF"/>
                </a:solidFill>
                <a:latin typeface="+mj-ea"/>
                <a:ea typeface="+mj-ea"/>
              </a:rPr>
              <a:t>多级队列的示例：</a:t>
            </a:r>
          </a:p>
        </p:txBody>
      </p:sp>
      <p:sp>
        <p:nvSpPr>
          <p:cNvPr id="6" name="Rectangle 67">
            <a:extLst>
              <a:ext uri="{FF2B5EF4-FFF2-40B4-BE49-F238E27FC236}">
                <a16:creationId xmlns:a16="http://schemas.microsoft.com/office/drawing/2014/main" id="{95A11720-007D-FD45-887A-7EC0A7CF9B60}"/>
              </a:ext>
            </a:extLst>
          </p:cNvPr>
          <p:cNvSpPr txBox="1">
            <a:spLocks noChangeArrowheads="1"/>
          </p:cNvSpPr>
          <p:nvPr/>
        </p:nvSpPr>
        <p:spPr>
          <a:xfrm>
            <a:off x="3429614" y="2169369"/>
            <a:ext cx="3028950" cy="291465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Font typeface="Wingdings" charset="2"/>
              <a:buChar char="n"/>
              <a:defRPr/>
            </a:pPr>
            <a:endParaRPr lang="en-US" altLang="zh-CN" sz="2100" dirty="0"/>
          </a:p>
        </p:txBody>
      </p:sp>
      <p:grpSp>
        <p:nvGrpSpPr>
          <p:cNvPr id="29" name="Group 4">
            <a:extLst>
              <a:ext uri="{FF2B5EF4-FFF2-40B4-BE49-F238E27FC236}">
                <a16:creationId xmlns:a16="http://schemas.microsoft.com/office/drawing/2014/main" id="{C253FD3C-17DF-824A-BA18-E4C11B0530C8}"/>
              </a:ext>
            </a:extLst>
          </p:cNvPr>
          <p:cNvGrpSpPr>
            <a:grpSpLocks/>
          </p:cNvGrpSpPr>
          <p:nvPr/>
        </p:nvGrpSpPr>
        <p:grpSpPr bwMode="auto">
          <a:xfrm>
            <a:off x="2143133" y="2974565"/>
            <a:ext cx="8753468" cy="3883435"/>
            <a:chOff x="1980" y="1434"/>
            <a:chExt cx="8280" cy="4998"/>
          </a:xfrm>
        </p:grpSpPr>
        <p:sp>
          <p:nvSpPr>
            <p:cNvPr id="30" name="Line 5">
              <a:extLst>
                <a:ext uri="{FF2B5EF4-FFF2-40B4-BE49-F238E27FC236}">
                  <a16:creationId xmlns:a16="http://schemas.microsoft.com/office/drawing/2014/main" id="{BCF7B887-139D-034B-A371-66EFD295E192}"/>
                </a:ext>
              </a:extLst>
            </p:cNvPr>
            <p:cNvSpPr>
              <a:spLocks noChangeShapeType="1"/>
            </p:cNvSpPr>
            <p:nvPr/>
          </p:nvSpPr>
          <p:spPr bwMode="auto">
            <a:xfrm>
              <a:off x="360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1" name="Group 6">
              <a:extLst>
                <a:ext uri="{FF2B5EF4-FFF2-40B4-BE49-F238E27FC236}">
                  <a16:creationId xmlns:a16="http://schemas.microsoft.com/office/drawing/2014/main" id="{E9E9C131-99FE-5642-B337-7D480E79A5AF}"/>
                </a:ext>
              </a:extLst>
            </p:cNvPr>
            <p:cNvGrpSpPr>
              <a:grpSpLocks/>
            </p:cNvGrpSpPr>
            <p:nvPr/>
          </p:nvGrpSpPr>
          <p:grpSpPr bwMode="auto">
            <a:xfrm>
              <a:off x="1980" y="1434"/>
              <a:ext cx="8280" cy="4998"/>
              <a:chOff x="1980" y="1434"/>
              <a:chExt cx="8280" cy="4998"/>
            </a:xfrm>
          </p:grpSpPr>
          <p:grpSp>
            <p:nvGrpSpPr>
              <p:cNvPr id="32" name="Group 7">
                <a:extLst>
                  <a:ext uri="{FF2B5EF4-FFF2-40B4-BE49-F238E27FC236}">
                    <a16:creationId xmlns:a16="http://schemas.microsoft.com/office/drawing/2014/main" id="{74170AA1-034B-684B-BCE5-C0A8A96168AB}"/>
                  </a:ext>
                </a:extLst>
              </p:cNvPr>
              <p:cNvGrpSpPr>
                <a:grpSpLocks/>
              </p:cNvGrpSpPr>
              <p:nvPr/>
            </p:nvGrpSpPr>
            <p:grpSpPr bwMode="auto">
              <a:xfrm>
                <a:off x="1980" y="1434"/>
                <a:ext cx="8280" cy="4998"/>
                <a:chOff x="2522" y="1434"/>
                <a:chExt cx="8280" cy="4998"/>
              </a:xfrm>
            </p:grpSpPr>
            <p:grpSp>
              <p:nvGrpSpPr>
                <p:cNvPr id="34" name="Group 8">
                  <a:extLst>
                    <a:ext uri="{FF2B5EF4-FFF2-40B4-BE49-F238E27FC236}">
                      <a16:creationId xmlns:a16="http://schemas.microsoft.com/office/drawing/2014/main" id="{90EF17FB-5FD7-744F-9832-900601CA6942}"/>
                    </a:ext>
                  </a:extLst>
                </p:cNvPr>
                <p:cNvGrpSpPr>
                  <a:grpSpLocks/>
                </p:cNvGrpSpPr>
                <p:nvPr/>
              </p:nvGrpSpPr>
              <p:grpSpPr bwMode="auto">
                <a:xfrm>
                  <a:off x="2522" y="1434"/>
                  <a:ext cx="8280" cy="4998"/>
                  <a:chOff x="2522" y="1434"/>
                  <a:chExt cx="8280" cy="4998"/>
                </a:xfrm>
              </p:grpSpPr>
              <p:sp>
                <p:nvSpPr>
                  <p:cNvPr id="37" name="Rectangle 9">
                    <a:extLst>
                      <a:ext uri="{FF2B5EF4-FFF2-40B4-BE49-F238E27FC236}">
                        <a16:creationId xmlns:a16="http://schemas.microsoft.com/office/drawing/2014/main" id="{9AF95519-F413-4143-BDD2-C03E0ABE9176}"/>
                      </a:ext>
                    </a:extLst>
                  </p:cNvPr>
                  <p:cNvSpPr>
                    <a:spLocks noChangeArrowheads="1"/>
                  </p:cNvSpPr>
                  <p:nvPr/>
                </p:nvSpPr>
                <p:spPr bwMode="auto">
                  <a:xfrm>
                    <a:off x="4682" y="1434"/>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PCB1 Ready</a:t>
                    </a:r>
                  </a:p>
                </p:txBody>
              </p:sp>
              <p:sp>
                <p:nvSpPr>
                  <p:cNvPr id="38" name="Rectangle 10">
                    <a:extLst>
                      <a:ext uri="{FF2B5EF4-FFF2-40B4-BE49-F238E27FC236}">
                        <a16:creationId xmlns:a16="http://schemas.microsoft.com/office/drawing/2014/main" id="{C984CBB6-FA8C-3B4C-B5EE-5CCAFE9C07FE}"/>
                      </a:ext>
                    </a:extLst>
                  </p:cNvPr>
                  <p:cNvSpPr>
                    <a:spLocks noChangeArrowheads="1"/>
                  </p:cNvSpPr>
                  <p:nvPr/>
                </p:nvSpPr>
                <p:spPr bwMode="auto">
                  <a:xfrm>
                    <a:off x="6482" y="1434"/>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PCB2 Ready</a:t>
                    </a:r>
                  </a:p>
                </p:txBody>
              </p:sp>
              <p:sp>
                <p:nvSpPr>
                  <p:cNvPr id="39" name="Rectangle 11">
                    <a:extLst>
                      <a:ext uri="{FF2B5EF4-FFF2-40B4-BE49-F238E27FC236}">
                        <a16:creationId xmlns:a16="http://schemas.microsoft.com/office/drawing/2014/main" id="{64635742-B192-4442-BAB1-84D13BB99D22}"/>
                      </a:ext>
                    </a:extLst>
                  </p:cNvPr>
                  <p:cNvSpPr>
                    <a:spLocks noChangeArrowheads="1"/>
                  </p:cNvSpPr>
                  <p:nvPr/>
                </p:nvSpPr>
                <p:spPr bwMode="auto">
                  <a:xfrm>
                    <a:off x="9722" y="1434"/>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PCBn Ready</a:t>
                    </a:r>
                  </a:p>
                </p:txBody>
              </p:sp>
              <p:sp>
                <p:nvSpPr>
                  <p:cNvPr id="40" name="Rectangle 12">
                    <a:extLst>
                      <a:ext uri="{FF2B5EF4-FFF2-40B4-BE49-F238E27FC236}">
                        <a16:creationId xmlns:a16="http://schemas.microsoft.com/office/drawing/2014/main" id="{395571B4-3FE4-BC42-98DB-EAA4EDA730D9}"/>
                      </a:ext>
                    </a:extLst>
                  </p:cNvPr>
                  <p:cNvSpPr>
                    <a:spLocks noChangeArrowheads="1"/>
                  </p:cNvSpPr>
                  <p:nvPr/>
                </p:nvSpPr>
                <p:spPr bwMode="auto">
                  <a:xfrm>
                    <a:off x="4682" y="2214"/>
                    <a:ext cx="1080" cy="312"/>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1" name="Line 13">
                    <a:extLst>
                      <a:ext uri="{FF2B5EF4-FFF2-40B4-BE49-F238E27FC236}">
                        <a16:creationId xmlns:a16="http://schemas.microsoft.com/office/drawing/2014/main" id="{52990E67-6E6B-CA4C-B615-51791CD5225B}"/>
                      </a:ext>
                    </a:extLst>
                  </p:cNvPr>
                  <p:cNvSpPr>
                    <a:spLocks noChangeShapeType="1"/>
                  </p:cNvSpPr>
                  <p:nvPr/>
                </p:nvSpPr>
                <p:spPr bwMode="auto">
                  <a:xfrm>
                    <a:off x="5582" y="237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14">
                    <a:extLst>
                      <a:ext uri="{FF2B5EF4-FFF2-40B4-BE49-F238E27FC236}">
                        <a16:creationId xmlns:a16="http://schemas.microsoft.com/office/drawing/2014/main" id="{494E6ACE-2BF3-4549-A674-3E9AFC94230D}"/>
                      </a:ext>
                    </a:extLst>
                  </p:cNvPr>
                  <p:cNvSpPr>
                    <a:spLocks noChangeShapeType="1"/>
                  </p:cNvSpPr>
                  <p:nvPr/>
                </p:nvSpPr>
                <p:spPr bwMode="auto">
                  <a:xfrm flipV="1">
                    <a:off x="5942" y="174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15">
                    <a:extLst>
                      <a:ext uri="{FF2B5EF4-FFF2-40B4-BE49-F238E27FC236}">
                        <a16:creationId xmlns:a16="http://schemas.microsoft.com/office/drawing/2014/main" id="{90C4D657-9ECF-BA42-BA4D-8BE2C7B8796E}"/>
                      </a:ext>
                    </a:extLst>
                  </p:cNvPr>
                  <p:cNvSpPr>
                    <a:spLocks noChangeShapeType="1"/>
                  </p:cNvSpPr>
                  <p:nvPr/>
                </p:nvSpPr>
                <p:spPr bwMode="auto">
                  <a:xfrm>
                    <a:off x="5942" y="174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Rectangle 16">
                    <a:extLst>
                      <a:ext uri="{FF2B5EF4-FFF2-40B4-BE49-F238E27FC236}">
                        <a16:creationId xmlns:a16="http://schemas.microsoft.com/office/drawing/2014/main" id="{550AA185-A2B8-2644-B598-DDF8B7CE7FCE}"/>
                      </a:ext>
                    </a:extLst>
                  </p:cNvPr>
                  <p:cNvSpPr>
                    <a:spLocks noChangeArrowheads="1"/>
                  </p:cNvSpPr>
                  <p:nvPr/>
                </p:nvSpPr>
                <p:spPr bwMode="auto">
                  <a:xfrm>
                    <a:off x="6482" y="2214"/>
                    <a:ext cx="1080" cy="312"/>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45" name="Line 17">
                    <a:extLst>
                      <a:ext uri="{FF2B5EF4-FFF2-40B4-BE49-F238E27FC236}">
                        <a16:creationId xmlns:a16="http://schemas.microsoft.com/office/drawing/2014/main" id="{1577BDDB-8226-8941-A445-D8DA2E8D2EA7}"/>
                      </a:ext>
                    </a:extLst>
                  </p:cNvPr>
                  <p:cNvSpPr>
                    <a:spLocks noChangeShapeType="1"/>
                  </p:cNvSpPr>
                  <p:nvPr/>
                </p:nvSpPr>
                <p:spPr bwMode="auto">
                  <a:xfrm>
                    <a:off x="7382" y="237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18">
                    <a:extLst>
                      <a:ext uri="{FF2B5EF4-FFF2-40B4-BE49-F238E27FC236}">
                        <a16:creationId xmlns:a16="http://schemas.microsoft.com/office/drawing/2014/main" id="{4E22610C-080E-0649-9E18-C128AF35C373}"/>
                      </a:ext>
                    </a:extLst>
                  </p:cNvPr>
                  <p:cNvSpPr>
                    <a:spLocks noChangeShapeType="1"/>
                  </p:cNvSpPr>
                  <p:nvPr/>
                </p:nvSpPr>
                <p:spPr bwMode="auto">
                  <a:xfrm flipV="1">
                    <a:off x="7742" y="174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19">
                    <a:extLst>
                      <a:ext uri="{FF2B5EF4-FFF2-40B4-BE49-F238E27FC236}">
                        <a16:creationId xmlns:a16="http://schemas.microsoft.com/office/drawing/2014/main" id="{52CB1BE7-D1AB-2D4C-97D5-3FE7C17EB432}"/>
                      </a:ext>
                    </a:extLst>
                  </p:cNvPr>
                  <p:cNvSpPr>
                    <a:spLocks noChangeShapeType="1"/>
                  </p:cNvSpPr>
                  <p:nvPr/>
                </p:nvSpPr>
                <p:spPr bwMode="auto">
                  <a:xfrm>
                    <a:off x="7742" y="1746"/>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 name="Line 20">
                    <a:extLst>
                      <a:ext uri="{FF2B5EF4-FFF2-40B4-BE49-F238E27FC236}">
                        <a16:creationId xmlns:a16="http://schemas.microsoft.com/office/drawing/2014/main" id="{CF814B4D-24D8-4B4A-AAD6-031C0BBBBCE7}"/>
                      </a:ext>
                    </a:extLst>
                  </p:cNvPr>
                  <p:cNvSpPr>
                    <a:spLocks noChangeShapeType="1"/>
                  </p:cNvSpPr>
                  <p:nvPr/>
                </p:nvSpPr>
                <p:spPr bwMode="auto">
                  <a:xfrm>
                    <a:off x="8282" y="2058"/>
                    <a:ext cx="540" cy="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Rectangle 21">
                    <a:extLst>
                      <a:ext uri="{FF2B5EF4-FFF2-40B4-BE49-F238E27FC236}">
                        <a16:creationId xmlns:a16="http://schemas.microsoft.com/office/drawing/2014/main" id="{BF9E3741-320B-224E-A7C3-CAC43E14731F}"/>
                      </a:ext>
                    </a:extLst>
                  </p:cNvPr>
                  <p:cNvSpPr>
                    <a:spLocks noChangeArrowheads="1"/>
                  </p:cNvSpPr>
                  <p:nvPr/>
                </p:nvSpPr>
                <p:spPr bwMode="auto">
                  <a:xfrm>
                    <a:off x="9722" y="2214"/>
                    <a:ext cx="108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 name="Line 22">
                    <a:extLst>
                      <a:ext uri="{FF2B5EF4-FFF2-40B4-BE49-F238E27FC236}">
                        <a16:creationId xmlns:a16="http://schemas.microsoft.com/office/drawing/2014/main" id="{D15B5D6A-8E5D-6443-B472-ADDB15148464}"/>
                      </a:ext>
                    </a:extLst>
                  </p:cNvPr>
                  <p:cNvSpPr>
                    <a:spLocks noChangeShapeType="1"/>
                  </p:cNvSpPr>
                  <p:nvPr/>
                </p:nvSpPr>
                <p:spPr bwMode="auto">
                  <a:xfrm>
                    <a:off x="9182" y="174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23">
                    <a:extLst>
                      <a:ext uri="{FF2B5EF4-FFF2-40B4-BE49-F238E27FC236}">
                        <a16:creationId xmlns:a16="http://schemas.microsoft.com/office/drawing/2014/main" id="{B9F84223-3656-1949-A642-85B01E3ACBFA}"/>
                      </a:ext>
                    </a:extLst>
                  </p:cNvPr>
                  <p:cNvSpPr>
                    <a:spLocks noChangeShapeType="1"/>
                  </p:cNvSpPr>
                  <p:nvPr/>
                </p:nvSpPr>
                <p:spPr bwMode="auto">
                  <a:xfrm>
                    <a:off x="9182" y="1746"/>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24">
                    <a:extLst>
                      <a:ext uri="{FF2B5EF4-FFF2-40B4-BE49-F238E27FC236}">
                        <a16:creationId xmlns:a16="http://schemas.microsoft.com/office/drawing/2014/main" id="{B3D00318-76D1-7146-88A7-D5F7734B796D}"/>
                      </a:ext>
                    </a:extLst>
                  </p:cNvPr>
                  <p:cNvSpPr>
                    <a:spLocks noChangeShapeType="1"/>
                  </p:cNvSpPr>
                  <p:nvPr/>
                </p:nvSpPr>
                <p:spPr bwMode="auto">
                  <a:xfrm flipH="1">
                    <a:off x="8822" y="237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Text Box 25">
                    <a:extLst>
                      <a:ext uri="{FF2B5EF4-FFF2-40B4-BE49-F238E27FC236}">
                        <a16:creationId xmlns:a16="http://schemas.microsoft.com/office/drawing/2014/main" id="{CD58E499-05A7-0544-ADCA-A83A7925BC03}"/>
                      </a:ext>
                    </a:extLst>
                  </p:cNvPr>
                  <p:cNvSpPr txBox="1">
                    <a:spLocks noChangeArrowheads="1"/>
                  </p:cNvSpPr>
                  <p:nvPr/>
                </p:nvSpPr>
                <p:spPr bwMode="auto">
                  <a:xfrm>
                    <a:off x="2522" y="1590"/>
                    <a:ext cx="1620" cy="468"/>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dirty="0">
                        <a:latin typeface="Times New Roman" panose="02020603050405020304" pitchFamily="18" charset="0"/>
                        <a:ea typeface="仿宋_GB2312" pitchFamily="49" charset="-122"/>
                      </a:rPr>
                      <a:t>就绪队列指针</a:t>
                    </a:r>
                  </a:p>
                </p:txBody>
              </p:sp>
              <p:sp>
                <p:nvSpPr>
                  <p:cNvPr id="54" name="Rectangle 26">
                    <a:extLst>
                      <a:ext uri="{FF2B5EF4-FFF2-40B4-BE49-F238E27FC236}">
                        <a16:creationId xmlns:a16="http://schemas.microsoft.com/office/drawing/2014/main" id="{D2207367-8D39-D04D-958B-82FAC4E76BE8}"/>
                      </a:ext>
                    </a:extLst>
                  </p:cNvPr>
                  <p:cNvSpPr>
                    <a:spLocks noChangeArrowheads="1"/>
                  </p:cNvSpPr>
                  <p:nvPr/>
                </p:nvSpPr>
                <p:spPr bwMode="auto">
                  <a:xfrm>
                    <a:off x="4682" y="2832"/>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PCB1 Blocked</a:t>
                    </a:r>
                  </a:p>
                </p:txBody>
              </p:sp>
              <p:sp>
                <p:nvSpPr>
                  <p:cNvPr id="55" name="Rectangle 27">
                    <a:extLst>
                      <a:ext uri="{FF2B5EF4-FFF2-40B4-BE49-F238E27FC236}">
                        <a16:creationId xmlns:a16="http://schemas.microsoft.com/office/drawing/2014/main" id="{306965BE-DFB2-584C-BC7A-C4D4925D92EC}"/>
                      </a:ext>
                    </a:extLst>
                  </p:cNvPr>
                  <p:cNvSpPr>
                    <a:spLocks noChangeArrowheads="1"/>
                  </p:cNvSpPr>
                  <p:nvPr/>
                </p:nvSpPr>
                <p:spPr bwMode="auto">
                  <a:xfrm>
                    <a:off x="6482" y="2832"/>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PCB2 Blocked</a:t>
                    </a:r>
                  </a:p>
                </p:txBody>
              </p:sp>
              <p:sp>
                <p:nvSpPr>
                  <p:cNvPr id="56" name="Rectangle 28">
                    <a:extLst>
                      <a:ext uri="{FF2B5EF4-FFF2-40B4-BE49-F238E27FC236}">
                        <a16:creationId xmlns:a16="http://schemas.microsoft.com/office/drawing/2014/main" id="{03407DEE-1FFB-014C-A81E-B6CA8862B3CE}"/>
                      </a:ext>
                    </a:extLst>
                  </p:cNvPr>
                  <p:cNvSpPr>
                    <a:spLocks noChangeArrowheads="1"/>
                  </p:cNvSpPr>
                  <p:nvPr/>
                </p:nvSpPr>
                <p:spPr bwMode="auto">
                  <a:xfrm>
                    <a:off x="9722" y="2832"/>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PCBn Blocked</a:t>
                    </a:r>
                  </a:p>
                </p:txBody>
              </p:sp>
              <p:sp>
                <p:nvSpPr>
                  <p:cNvPr id="76" name="Rectangle 29">
                    <a:extLst>
                      <a:ext uri="{FF2B5EF4-FFF2-40B4-BE49-F238E27FC236}">
                        <a16:creationId xmlns:a16="http://schemas.microsoft.com/office/drawing/2014/main" id="{04155571-F5EA-8746-B994-6E380F6C0BC2}"/>
                      </a:ext>
                    </a:extLst>
                  </p:cNvPr>
                  <p:cNvSpPr>
                    <a:spLocks noChangeArrowheads="1"/>
                  </p:cNvSpPr>
                  <p:nvPr/>
                </p:nvSpPr>
                <p:spPr bwMode="auto">
                  <a:xfrm>
                    <a:off x="4682" y="3612"/>
                    <a:ext cx="1080" cy="312"/>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7" name="Line 30">
                    <a:extLst>
                      <a:ext uri="{FF2B5EF4-FFF2-40B4-BE49-F238E27FC236}">
                        <a16:creationId xmlns:a16="http://schemas.microsoft.com/office/drawing/2014/main" id="{2AD5D1A0-3E5D-FC44-86F0-B43EE9607D69}"/>
                      </a:ext>
                    </a:extLst>
                  </p:cNvPr>
                  <p:cNvSpPr>
                    <a:spLocks noChangeShapeType="1"/>
                  </p:cNvSpPr>
                  <p:nvPr/>
                </p:nvSpPr>
                <p:spPr bwMode="auto">
                  <a:xfrm>
                    <a:off x="5582" y="37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31">
                    <a:extLst>
                      <a:ext uri="{FF2B5EF4-FFF2-40B4-BE49-F238E27FC236}">
                        <a16:creationId xmlns:a16="http://schemas.microsoft.com/office/drawing/2014/main" id="{A0CE0944-BDDA-6A4E-88B2-7CB19CF3D10B}"/>
                      </a:ext>
                    </a:extLst>
                  </p:cNvPr>
                  <p:cNvSpPr>
                    <a:spLocks noChangeShapeType="1"/>
                  </p:cNvSpPr>
                  <p:nvPr/>
                </p:nvSpPr>
                <p:spPr bwMode="auto">
                  <a:xfrm flipV="1">
                    <a:off x="5942" y="3144"/>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32">
                    <a:extLst>
                      <a:ext uri="{FF2B5EF4-FFF2-40B4-BE49-F238E27FC236}">
                        <a16:creationId xmlns:a16="http://schemas.microsoft.com/office/drawing/2014/main" id="{62B207FE-069B-8748-9BFF-EA376955A0BC}"/>
                      </a:ext>
                    </a:extLst>
                  </p:cNvPr>
                  <p:cNvSpPr>
                    <a:spLocks noChangeShapeType="1"/>
                  </p:cNvSpPr>
                  <p:nvPr/>
                </p:nvSpPr>
                <p:spPr bwMode="auto">
                  <a:xfrm>
                    <a:off x="5942" y="31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0" name="Rectangle 33">
                    <a:extLst>
                      <a:ext uri="{FF2B5EF4-FFF2-40B4-BE49-F238E27FC236}">
                        <a16:creationId xmlns:a16="http://schemas.microsoft.com/office/drawing/2014/main" id="{E4A7C53D-0788-E747-AA5C-6D1A2723D3AC}"/>
                      </a:ext>
                    </a:extLst>
                  </p:cNvPr>
                  <p:cNvSpPr>
                    <a:spLocks noChangeArrowheads="1"/>
                  </p:cNvSpPr>
                  <p:nvPr/>
                </p:nvSpPr>
                <p:spPr bwMode="auto">
                  <a:xfrm>
                    <a:off x="6482" y="3612"/>
                    <a:ext cx="1080" cy="312"/>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1" name="Line 34">
                    <a:extLst>
                      <a:ext uri="{FF2B5EF4-FFF2-40B4-BE49-F238E27FC236}">
                        <a16:creationId xmlns:a16="http://schemas.microsoft.com/office/drawing/2014/main" id="{9EA09098-D5AA-2343-BC47-FDAAE66283EF}"/>
                      </a:ext>
                    </a:extLst>
                  </p:cNvPr>
                  <p:cNvSpPr>
                    <a:spLocks noChangeShapeType="1"/>
                  </p:cNvSpPr>
                  <p:nvPr/>
                </p:nvSpPr>
                <p:spPr bwMode="auto">
                  <a:xfrm>
                    <a:off x="7382" y="37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35">
                    <a:extLst>
                      <a:ext uri="{FF2B5EF4-FFF2-40B4-BE49-F238E27FC236}">
                        <a16:creationId xmlns:a16="http://schemas.microsoft.com/office/drawing/2014/main" id="{68B9EC85-D66B-5D46-831F-4F810F3B8676}"/>
                      </a:ext>
                    </a:extLst>
                  </p:cNvPr>
                  <p:cNvSpPr>
                    <a:spLocks noChangeShapeType="1"/>
                  </p:cNvSpPr>
                  <p:nvPr/>
                </p:nvSpPr>
                <p:spPr bwMode="auto">
                  <a:xfrm flipV="1">
                    <a:off x="7742" y="3144"/>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36">
                    <a:extLst>
                      <a:ext uri="{FF2B5EF4-FFF2-40B4-BE49-F238E27FC236}">
                        <a16:creationId xmlns:a16="http://schemas.microsoft.com/office/drawing/2014/main" id="{F1CA9560-6B1A-1549-9826-A7E23100A3C3}"/>
                      </a:ext>
                    </a:extLst>
                  </p:cNvPr>
                  <p:cNvSpPr>
                    <a:spLocks noChangeShapeType="1"/>
                  </p:cNvSpPr>
                  <p:nvPr/>
                </p:nvSpPr>
                <p:spPr bwMode="auto">
                  <a:xfrm>
                    <a:off x="7742" y="3144"/>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4" name="Line 37">
                    <a:extLst>
                      <a:ext uri="{FF2B5EF4-FFF2-40B4-BE49-F238E27FC236}">
                        <a16:creationId xmlns:a16="http://schemas.microsoft.com/office/drawing/2014/main" id="{E3445B16-2851-C440-9250-5B62294B87EB}"/>
                      </a:ext>
                    </a:extLst>
                  </p:cNvPr>
                  <p:cNvSpPr>
                    <a:spLocks noChangeShapeType="1"/>
                  </p:cNvSpPr>
                  <p:nvPr/>
                </p:nvSpPr>
                <p:spPr bwMode="auto">
                  <a:xfrm>
                    <a:off x="8282" y="3456"/>
                    <a:ext cx="540" cy="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Rectangle 38">
                    <a:extLst>
                      <a:ext uri="{FF2B5EF4-FFF2-40B4-BE49-F238E27FC236}">
                        <a16:creationId xmlns:a16="http://schemas.microsoft.com/office/drawing/2014/main" id="{AE5A7CA7-1713-1341-B4F6-CB8238FDC541}"/>
                      </a:ext>
                    </a:extLst>
                  </p:cNvPr>
                  <p:cNvSpPr>
                    <a:spLocks noChangeArrowheads="1"/>
                  </p:cNvSpPr>
                  <p:nvPr/>
                </p:nvSpPr>
                <p:spPr bwMode="auto">
                  <a:xfrm>
                    <a:off x="9722" y="3612"/>
                    <a:ext cx="108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86" name="Line 39">
                    <a:extLst>
                      <a:ext uri="{FF2B5EF4-FFF2-40B4-BE49-F238E27FC236}">
                        <a16:creationId xmlns:a16="http://schemas.microsoft.com/office/drawing/2014/main" id="{88BEED0F-F5E1-464E-818C-9697C3CA4EDF}"/>
                      </a:ext>
                    </a:extLst>
                  </p:cNvPr>
                  <p:cNvSpPr>
                    <a:spLocks noChangeShapeType="1"/>
                  </p:cNvSpPr>
                  <p:nvPr/>
                </p:nvSpPr>
                <p:spPr bwMode="auto">
                  <a:xfrm>
                    <a:off x="9182" y="3144"/>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 name="Line 40">
                    <a:extLst>
                      <a:ext uri="{FF2B5EF4-FFF2-40B4-BE49-F238E27FC236}">
                        <a16:creationId xmlns:a16="http://schemas.microsoft.com/office/drawing/2014/main" id="{F15F9568-E9BF-6443-A3E5-9A2082403C04}"/>
                      </a:ext>
                    </a:extLst>
                  </p:cNvPr>
                  <p:cNvSpPr>
                    <a:spLocks noChangeShapeType="1"/>
                  </p:cNvSpPr>
                  <p:nvPr/>
                </p:nvSpPr>
                <p:spPr bwMode="auto">
                  <a:xfrm>
                    <a:off x="9182" y="3144"/>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Line 41">
                    <a:extLst>
                      <a:ext uri="{FF2B5EF4-FFF2-40B4-BE49-F238E27FC236}">
                        <a16:creationId xmlns:a16="http://schemas.microsoft.com/office/drawing/2014/main" id="{3D29B782-7EBA-3B4E-A6EB-B5373C3E2BA9}"/>
                      </a:ext>
                    </a:extLst>
                  </p:cNvPr>
                  <p:cNvSpPr>
                    <a:spLocks noChangeShapeType="1"/>
                  </p:cNvSpPr>
                  <p:nvPr/>
                </p:nvSpPr>
                <p:spPr bwMode="auto">
                  <a:xfrm flipH="1">
                    <a:off x="8822" y="37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Text Box 42">
                    <a:extLst>
                      <a:ext uri="{FF2B5EF4-FFF2-40B4-BE49-F238E27FC236}">
                        <a16:creationId xmlns:a16="http://schemas.microsoft.com/office/drawing/2014/main" id="{F5F1E11F-5005-1544-B257-B80203D56A6C}"/>
                      </a:ext>
                    </a:extLst>
                  </p:cNvPr>
                  <p:cNvSpPr txBox="1">
                    <a:spLocks noChangeArrowheads="1"/>
                  </p:cNvSpPr>
                  <p:nvPr/>
                </p:nvSpPr>
                <p:spPr bwMode="auto">
                  <a:xfrm>
                    <a:off x="2522" y="2988"/>
                    <a:ext cx="1620" cy="468"/>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400" b="1">
                        <a:latin typeface="Times New Roman" panose="02020603050405020304" pitchFamily="18" charset="0"/>
                        <a:ea typeface="仿宋_GB2312" pitchFamily="49" charset="-122"/>
                      </a:rPr>
                      <a:t>某阻塞队列指针</a:t>
                    </a:r>
                  </a:p>
                </p:txBody>
              </p:sp>
              <p:sp>
                <p:nvSpPr>
                  <p:cNvPr id="90" name="Line 43">
                    <a:extLst>
                      <a:ext uri="{FF2B5EF4-FFF2-40B4-BE49-F238E27FC236}">
                        <a16:creationId xmlns:a16="http://schemas.microsoft.com/office/drawing/2014/main" id="{9B4DCDC7-B5DF-D648-B8EA-C44659C6BC1B}"/>
                      </a:ext>
                    </a:extLst>
                  </p:cNvPr>
                  <p:cNvSpPr>
                    <a:spLocks noChangeShapeType="1"/>
                  </p:cNvSpPr>
                  <p:nvPr/>
                </p:nvSpPr>
                <p:spPr bwMode="auto">
                  <a:xfrm>
                    <a:off x="4142" y="330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1" name="Line 44">
                    <a:extLst>
                      <a:ext uri="{FF2B5EF4-FFF2-40B4-BE49-F238E27FC236}">
                        <a16:creationId xmlns:a16="http://schemas.microsoft.com/office/drawing/2014/main" id="{598FB57B-30A2-4645-A378-E87071D92E91}"/>
                      </a:ext>
                    </a:extLst>
                  </p:cNvPr>
                  <p:cNvSpPr>
                    <a:spLocks noChangeShapeType="1"/>
                  </p:cNvSpPr>
                  <p:nvPr/>
                </p:nvSpPr>
                <p:spPr bwMode="auto">
                  <a:xfrm rot="5348885">
                    <a:off x="2973" y="4241"/>
                    <a:ext cx="540" cy="1"/>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Rectangle 45">
                    <a:extLst>
                      <a:ext uri="{FF2B5EF4-FFF2-40B4-BE49-F238E27FC236}">
                        <a16:creationId xmlns:a16="http://schemas.microsoft.com/office/drawing/2014/main" id="{3CB5B68D-4DA9-4541-87C6-F6C152154748}"/>
                      </a:ext>
                    </a:extLst>
                  </p:cNvPr>
                  <p:cNvSpPr>
                    <a:spLocks noChangeArrowheads="1"/>
                  </p:cNvSpPr>
                  <p:nvPr/>
                </p:nvSpPr>
                <p:spPr bwMode="auto">
                  <a:xfrm>
                    <a:off x="4682" y="4641"/>
                    <a:ext cx="108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PCB1 Running</a:t>
                    </a:r>
                  </a:p>
                </p:txBody>
              </p:sp>
              <p:sp>
                <p:nvSpPr>
                  <p:cNvPr id="93" name="Rectangle 46">
                    <a:extLst>
                      <a:ext uri="{FF2B5EF4-FFF2-40B4-BE49-F238E27FC236}">
                        <a16:creationId xmlns:a16="http://schemas.microsoft.com/office/drawing/2014/main" id="{919EB3B9-64E2-3D42-8B8A-D55848C6903C}"/>
                      </a:ext>
                    </a:extLst>
                  </p:cNvPr>
                  <p:cNvSpPr>
                    <a:spLocks noChangeArrowheads="1"/>
                  </p:cNvSpPr>
                  <p:nvPr/>
                </p:nvSpPr>
                <p:spPr bwMode="auto">
                  <a:xfrm>
                    <a:off x="4682" y="5421"/>
                    <a:ext cx="108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94" name="Text Box 47">
                    <a:extLst>
                      <a:ext uri="{FF2B5EF4-FFF2-40B4-BE49-F238E27FC236}">
                        <a16:creationId xmlns:a16="http://schemas.microsoft.com/office/drawing/2014/main" id="{B18DC906-7E43-6F49-B3EE-8714CD8EE33B}"/>
                      </a:ext>
                    </a:extLst>
                  </p:cNvPr>
                  <p:cNvSpPr txBox="1">
                    <a:spLocks noChangeArrowheads="1"/>
                  </p:cNvSpPr>
                  <p:nvPr/>
                </p:nvSpPr>
                <p:spPr bwMode="auto">
                  <a:xfrm>
                    <a:off x="2522" y="4797"/>
                    <a:ext cx="1620" cy="468"/>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1800" b="1">
                        <a:latin typeface="Times New Roman" panose="02020603050405020304" pitchFamily="18" charset="0"/>
                        <a:ea typeface="仿宋_GB2312" pitchFamily="49" charset="-122"/>
                      </a:rPr>
                      <a:t>执行指针</a:t>
                    </a:r>
                  </a:p>
                </p:txBody>
              </p:sp>
              <p:sp>
                <p:nvSpPr>
                  <p:cNvPr id="95" name="Line 48">
                    <a:extLst>
                      <a:ext uri="{FF2B5EF4-FFF2-40B4-BE49-F238E27FC236}">
                        <a16:creationId xmlns:a16="http://schemas.microsoft.com/office/drawing/2014/main" id="{1858C23D-91E5-7042-AA79-80E3F679079B}"/>
                      </a:ext>
                    </a:extLst>
                  </p:cNvPr>
                  <p:cNvSpPr>
                    <a:spLocks noChangeShapeType="1"/>
                  </p:cNvSpPr>
                  <p:nvPr/>
                </p:nvSpPr>
                <p:spPr bwMode="auto">
                  <a:xfrm>
                    <a:off x="4142" y="5109"/>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6" name="Text Box 49">
                    <a:extLst>
                      <a:ext uri="{FF2B5EF4-FFF2-40B4-BE49-F238E27FC236}">
                        <a16:creationId xmlns:a16="http://schemas.microsoft.com/office/drawing/2014/main" id="{2C81610F-717A-104B-8CCA-78D515E9D05B}"/>
                      </a:ext>
                    </a:extLst>
                  </p:cNvPr>
                  <p:cNvSpPr txBox="1">
                    <a:spLocks noChangeArrowheads="1"/>
                  </p:cNvSpPr>
                  <p:nvPr/>
                </p:nvSpPr>
                <p:spPr bwMode="auto">
                  <a:xfrm>
                    <a:off x="5760" y="5964"/>
                    <a:ext cx="18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endParaRPr lang="zh-CN" altLang="zh-CN" b="1">
                      <a:effectLst>
                        <a:outerShdw blurRad="38100" dist="38100" dir="2700000" algn="tl">
                          <a:srgbClr val="C0C0C0"/>
                        </a:outerShdw>
                      </a:effectLst>
                      <a:latin typeface="仿宋_GB2312" pitchFamily="49" charset="-122"/>
                      <a:ea typeface="仿宋_GB2312" pitchFamily="49" charset="-122"/>
                    </a:endParaRPr>
                  </a:p>
                </p:txBody>
              </p:sp>
            </p:grpSp>
            <p:sp>
              <p:nvSpPr>
                <p:cNvPr id="35" name="Text Box 50">
                  <a:extLst>
                    <a:ext uri="{FF2B5EF4-FFF2-40B4-BE49-F238E27FC236}">
                      <a16:creationId xmlns:a16="http://schemas.microsoft.com/office/drawing/2014/main" id="{90CFF4C9-8B1A-8647-938C-5B5B8E78FEE7}"/>
                    </a:ext>
                  </a:extLst>
                </p:cNvPr>
                <p:cNvSpPr txBox="1">
                  <a:spLocks noChangeArrowheads="1"/>
                </p:cNvSpPr>
                <p:nvPr/>
              </p:nvSpPr>
              <p:spPr bwMode="auto">
                <a:xfrm>
                  <a:off x="10080" y="3624"/>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1">
                      <a:latin typeface="宋体" panose="02010600030101010101" pitchFamily="2" charset="-122"/>
                    </a:rPr>
                    <a:t>Λ</a:t>
                  </a:r>
                  <a:endParaRPr lang="en-US" altLang="zh-CN" sz="1000">
                    <a:latin typeface="Times New Roman" panose="02020603050405020304" pitchFamily="18" charset="0"/>
                  </a:endParaRPr>
                </a:p>
              </p:txBody>
            </p:sp>
            <p:sp>
              <p:nvSpPr>
                <p:cNvPr id="36" name="Text Box 51">
                  <a:extLst>
                    <a:ext uri="{FF2B5EF4-FFF2-40B4-BE49-F238E27FC236}">
                      <a16:creationId xmlns:a16="http://schemas.microsoft.com/office/drawing/2014/main" id="{1AE510BF-0098-3047-805D-C8FB98DE9D9B}"/>
                    </a:ext>
                  </a:extLst>
                </p:cNvPr>
                <p:cNvSpPr txBox="1">
                  <a:spLocks noChangeArrowheads="1"/>
                </p:cNvSpPr>
                <p:nvPr/>
              </p:nvSpPr>
              <p:spPr bwMode="auto">
                <a:xfrm>
                  <a:off x="10080" y="22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1">
                      <a:latin typeface="宋体" panose="02010600030101010101" pitchFamily="2" charset="-122"/>
                    </a:rPr>
                    <a:t>Λ</a:t>
                  </a:r>
                  <a:endParaRPr lang="en-US" altLang="zh-CN" sz="1000">
                    <a:latin typeface="Times New Roman" panose="02020603050405020304" pitchFamily="18" charset="0"/>
                  </a:endParaRPr>
                </a:p>
              </p:txBody>
            </p:sp>
          </p:grpSp>
          <p:sp>
            <p:nvSpPr>
              <p:cNvPr id="33" name="Text Box 52">
                <a:extLst>
                  <a:ext uri="{FF2B5EF4-FFF2-40B4-BE49-F238E27FC236}">
                    <a16:creationId xmlns:a16="http://schemas.microsoft.com/office/drawing/2014/main" id="{4B6732CA-B74B-AC4A-AFB3-9521C04C8D9A}"/>
                  </a:ext>
                </a:extLst>
              </p:cNvPr>
              <p:cNvSpPr txBox="1">
                <a:spLocks noChangeArrowheads="1"/>
              </p:cNvSpPr>
              <p:nvPr/>
            </p:nvSpPr>
            <p:spPr bwMode="auto">
              <a:xfrm>
                <a:off x="4500" y="534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00" b="1">
                    <a:latin typeface="宋体" panose="02010600030101010101" pitchFamily="2" charset="-122"/>
                  </a:rPr>
                  <a:t>Λ</a:t>
                </a:r>
                <a:endParaRPr lang="en-US" altLang="zh-CN" sz="1000">
                  <a:latin typeface="Times New Roman" panose="02020603050405020304" pitchFamily="18" charset="0"/>
                </a:endParaRPr>
              </a:p>
            </p:txBody>
          </p:sp>
        </p:grpSp>
      </p:grpSp>
      <p:sp>
        <p:nvSpPr>
          <p:cNvPr id="57"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378137" y="1247937"/>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lang="en-US" altLang="zh-CN" sz="2400" b="1" dirty="0">
                <a:solidFill>
                  <a:srgbClr val="0000FF"/>
                </a:solidFill>
                <a:latin typeface="+mj-ea"/>
                <a:ea typeface="+mj-ea"/>
              </a:rPr>
              <a:t>3</a:t>
            </a:r>
            <a:r>
              <a:rPr lang="zh-CN" altLang="en-US" sz="2400" b="1" dirty="0">
                <a:solidFill>
                  <a:srgbClr val="0000FF"/>
                </a:solidFill>
                <a:latin typeface="+mj-ea"/>
                <a:ea typeface="+mj-ea"/>
              </a:rPr>
              <a:t>．</a:t>
            </a:r>
            <a:r>
              <a:rPr lang="en-US" altLang="zh-CN" sz="2400" b="1" dirty="0">
                <a:solidFill>
                  <a:srgbClr val="0000FF"/>
                </a:solidFill>
                <a:latin typeface="+mj-ea"/>
                <a:ea typeface="+mj-ea"/>
              </a:rPr>
              <a:t>PCB</a:t>
            </a:r>
            <a:r>
              <a:rPr lang="zh-CN" altLang="en-US" sz="2400" b="1" dirty="0">
                <a:solidFill>
                  <a:srgbClr val="0000FF"/>
                </a:solidFill>
                <a:latin typeface="+mj-ea"/>
                <a:ea typeface="+mj-ea"/>
              </a:rPr>
              <a:t>的组织方式 </a:t>
            </a:r>
          </a:p>
        </p:txBody>
      </p:sp>
      <p:sp>
        <p:nvSpPr>
          <p:cNvPr id="58" name="Rectangle 4">
            <a:extLst>
              <a:ext uri="{FF2B5EF4-FFF2-40B4-BE49-F238E27FC236}">
                <a16:creationId xmlns:a16="http://schemas.microsoft.com/office/drawing/2014/main" id="{19318EA9-4147-C640-8F74-97C0384A0CEB}"/>
              </a:ext>
            </a:extLst>
          </p:cNvPr>
          <p:cNvSpPr>
            <a:spLocks noChangeArrowheads="1"/>
          </p:cNvSpPr>
          <p:nvPr/>
        </p:nvSpPr>
        <p:spPr bwMode="auto">
          <a:xfrm>
            <a:off x="7152645" y="314017"/>
            <a:ext cx="503935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59"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19937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3">
            <a:extLst>
              <a:ext uri="{FF2B5EF4-FFF2-40B4-BE49-F238E27FC236}">
                <a16:creationId xmlns:a16="http://schemas.microsoft.com/office/drawing/2014/main" id="{498A0948-E647-7C46-841E-C8862BC85B37}"/>
              </a:ext>
            </a:extLst>
          </p:cNvPr>
          <p:cNvSpPr txBox="1">
            <a:spLocks noChangeArrowheads="1"/>
          </p:cNvSpPr>
          <p:nvPr/>
        </p:nvSpPr>
        <p:spPr>
          <a:xfrm>
            <a:off x="1378137" y="1909943"/>
            <a:ext cx="6556442" cy="935831"/>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a:lnSpc>
                <a:spcPct val="90000"/>
              </a:lnSpc>
              <a:buFont typeface="Wingdings" charset="2"/>
              <a:buNone/>
              <a:defRPr/>
            </a:pPr>
            <a:r>
              <a:rPr lang="en-US" altLang="zh-CN" sz="2100" dirty="0">
                <a:solidFill>
                  <a:srgbClr val="0000CC"/>
                </a:solidFill>
                <a:latin typeface="+mj-ea"/>
                <a:ea typeface="+mj-ea"/>
              </a:rPr>
              <a:t>	    </a:t>
            </a:r>
            <a:r>
              <a:rPr lang="en-US" altLang="zh-CN" sz="2100" dirty="0" smtClean="0">
                <a:solidFill>
                  <a:srgbClr val="0000CC"/>
                </a:solidFill>
                <a:latin typeface="+mj-ea"/>
                <a:ea typeface="+mj-ea"/>
              </a:rPr>
              <a:t>(3</a:t>
            </a:r>
            <a:r>
              <a:rPr lang="zh-CN" altLang="en-US" sz="2100" dirty="0">
                <a:solidFill>
                  <a:srgbClr val="0000CC"/>
                </a:solidFill>
                <a:latin typeface="+mj-ea"/>
                <a:ea typeface="+mj-ea"/>
              </a:rPr>
              <a:t>）索引方式</a:t>
            </a:r>
          </a:p>
        </p:txBody>
      </p:sp>
      <p:pic>
        <p:nvPicPr>
          <p:cNvPr id="64" name="Picture 9">
            <a:extLst>
              <a:ext uri="{FF2B5EF4-FFF2-40B4-BE49-F238E27FC236}">
                <a16:creationId xmlns:a16="http://schemas.microsoft.com/office/drawing/2014/main" id="{84FD0E86-84A0-E546-BA56-C2C91597349F}"/>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458897" y="3095319"/>
            <a:ext cx="5486400" cy="3136106"/>
          </a:xfrm>
        </p:spPr>
      </p:pic>
      <p:pic>
        <p:nvPicPr>
          <p:cNvPr id="2" name="图片 1">
            <a:extLst>
              <a:ext uri="{FF2B5EF4-FFF2-40B4-BE49-F238E27FC236}">
                <a16:creationId xmlns:a16="http://schemas.microsoft.com/office/drawing/2014/main" id="{DC9896DF-7E2D-904F-B3AF-21DD1345F949}"/>
              </a:ext>
            </a:extLst>
          </p:cNvPr>
          <p:cNvPicPr>
            <a:picLocks noChangeAspect="1"/>
          </p:cNvPicPr>
          <p:nvPr/>
        </p:nvPicPr>
        <p:blipFill>
          <a:blip r:embed="rId4"/>
          <a:stretch>
            <a:fillRect/>
          </a:stretch>
        </p:blipFill>
        <p:spPr>
          <a:xfrm>
            <a:off x="2154981" y="2459525"/>
            <a:ext cx="7285352" cy="4153070"/>
          </a:xfrm>
          <a:prstGeom prst="rect">
            <a:avLst/>
          </a:prstGeom>
        </p:spPr>
      </p:pic>
      <p:sp>
        <p:nvSpPr>
          <p:cNvPr id="8" name="Rectangle 30">
            <a:extLst>
              <a:ext uri="{FF2B5EF4-FFF2-40B4-BE49-F238E27FC236}">
                <a16:creationId xmlns:a16="http://schemas.microsoft.com/office/drawing/2014/main" id="{7159BDF9-A6B0-0245-97AE-A43B3AF0A7C7}"/>
              </a:ext>
            </a:extLst>
          </p:cNvPr>
          <p:cNvSpPr>
            <a:spLocks noChangeArrowheads="1"/>
          </p:cNvSpPr>
          <p:nvPr/>
        </p:nvSpPr>
        <p:spPr bwMode="auto">
          <a:xfrm>
            <a:off x="1378137" y="1247937"/>
            <a:ext cx="6223819" cy="594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lang="en-US" altLang="zh-CN" sz="2400" b="1" dirty="0">
                <a:solidFill>
                  <a:srgbClr val="0000FF"/>
                </a:solidFill>
                <a:latin typeface="+mj-ea"/>
                <a:ea typeface="+mj-ea"/>
              </a:rPr>
              <a:t>3</a:t>
            </a:r>
            <a:r>
              <a:rPr lang="zh-CN" altLang="en-US" sz="2400" b="1" dirty="0">
                <a:solidFill>
                  <a:srgbClr val="0000FF"/>
                </a:solidFill>
                <a:latin typeface="+mj-ea"/>
                <a:ea typeface="+mj-ea"/>
              </a:rPr>
              <a:t>．</a:t>
            </a:r>
            <a:r>
              <a:rPr lang="en-US" altLang="zh-CN" sz="2400" b="1" dirty="0">
                <a:solidFill>
                  <a:srgbClr val="0000FF"/>
                </a:solidFill>
                <a:latin typeface="+mj-ea"/>
                <a:ea typeface="+mj-ea"/>
              </a:rPr>
              <a:t>PCB</a:t>
            </a:r>
            <a:r>
              <a:rPr lang="zh-CN" altLang="en-US" sz="2400" b="1" dirty="0">
                <a:solidFill>
                  <a:srgbClr val="0000FF"/>
                </a:solidFill>
                <a:latin typeface="+mj-ea"/>
                <a:ea typeface="+mj-ea"/>
              </a:rPr>
              <a:t>的组织方式 </a:t>
            </a:r>
          </a:p>
        </p:txBody>
      </p:sp>
      <p:sp>
        <p:nvSpPr>
          <p:cNvPr id="9" name="Rectangle 4">
            <a:extLst>
              <a:ext uri="{FF2B5EF4-FFF2-40B4-BE49-F238E27FC236}">
                <a16:creationId xmlns:a16="http://schemas.microsoft.com/office/drawing/2014/main" id="{19318EA9-4147-C640-8F74-97C0384A0CEB}"/>
              </a:ext>
            </a:extLst>
          </p:cNvPr>
          <p:cNvSpPr>
            <a:spLocks noChangeArrowheads="1"/>
          </p:cNvSpPr>
          <p:nvPr/>
        </p:nvSpPr>
        <p:spPr bwMode="auto">
          <a:xfrm>
            <a:off x="7152645" y="314017"/>
            <a:ext cx="503935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进程管理中的数据结构</a:t>
            </a:r>
          </a:p>
        </p:txBody>
      </p:sp>
      <p:sp>
        <p:nvSpPr>
          <p:cNvPr id="10"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403687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a:extLst>
              <a:ext uri="{FF2B5EF4-FFF2-40B4-BE49-F238E27FC236}">
                <a16:creationId xmlns:a16="http://schemas.microsoft.com/office/drawing/2014/main" id="{0A0F7F2A-40EC-1842-9933-017305C88448}"/>
              </a:ext>
            </a:extLst>
          </p:cNvPr>
          <p:cNvGraphicFramePr>
            <a:graphicFrameLocks noGrp="1"/>
          </p:cNvGraphicFramePr>
          <p:nvPr>
            <p:ph idx="1"/>
            <p:extLst>
              <p:ext uri="{D42A27DB-BD31-4B8C-83A1-F6EECF244321}">
                <p14:modId xmlns:p14="http://schemas.microsoft.com/office/powerpoint/2010/main" val="3803650830"/>
              </p:ext>
            </p:extLst>
          </p:nvPr>
        </p:nvGraphicFramePr>
        <p:xfrm>
          <a:off x="6441949" y="1585211"/>
          <a:ext cx="3202767" cy="4185644"/>
        </p:xfrm>
        <a:graphic>
          <a:graphicData uri="http://schemas.openxmlformats.org/drawingml/2006/table">
            <a:tbl>
              <a:tblPr/>
              <a:tblGrid>
                <a:gridCol w="3202767">
                  <a:extLst>
                    <a:ext uri="{9D8B030D-6E8A-4147-A177-3AD203B41FA5}">
                      <a16:colId xmlns:a16="http://schemas.microsoft.com/office/drawing/2014/main" val="20000"/>
                    </a:ext>
                  </a:extLst>
                </a:gridCol>
              </a:tblGrid>
              <a:tr h="45257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进程</a:t>
                      </a:r>
                      <a:r>
                        <a:rPr kumimoji="0" lang="en-US" altLang="zh-CN"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ID</a:t>
                      </a:r>
                      <a:endPar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endParaRP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46663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用户</a:t>
                      </a:r>
                      <a:r>
                        <a:rPr kumimoji="0" lang="en-US" altLang="zh-CN"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ID</a:t>
                      </a:r>
                      <a:endPar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endParaRP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46663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进程状态</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46663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调度信息</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46663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文件管理</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46663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虚拟内存管理</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46663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信号（进程间通信机制）</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r h="46663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时间和定时器</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46663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altLang="zh-CN"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a:t>
                      </a:r>
                      <a:endPar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endParaRP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bl>
          </a:graphicData>
        </a:graphic>
      </p:graphicFrame>
      <p:graphicFrame>
        <p:nvGraphicFramePr>
          <p:cNvPr id="9" name="Group 28">
            <a:extLst>
              <a:ext uri="{FF2B5EF4-FFF2-40B4-BE49-F238E27FC236}">
                <a16:creationId xmlns:a16="http://schemas.microsoft.com/office/drawing/2014/main" id="{0BF8E0EB-74E2-E541-B846-43AF211A7A01}"/>
              </a:ext>
            </a:extLst>
          </p:cNvPr>
          <p:cNvGraphicFramePr>
            <a:graphicFrameLocks/>
          </p:cNvGraphicFramePr>
          <p:nvPr>
            <p:extLst>
              <p:ext uri="{D42A27DB-BD31-4B8C-83A1-F6EECF244321}">
                <p14:modId xmlns:p14="http://schemas.microsoft.com/office/powerpoint/2010/main" val="1421190797"/>
              </p:ext>
            </p:extLst>
          </p:nvPr>
        </p:nvGraphicFramePr>
        <p:xfrm>
          <a:off x="2556537" y="1585213"/>
          <a:ext cx="2929992" cy="4185639"/>
        </p:xfrm>
        <a:graphic>
          <a:graphicData uri="http://schemas.openxmlformats.org/drawingml/2006/table">
            <a:tbl>
              <a:tblPr/>
              <a:tblGrid>
                <a:gridCol w="2929992">
                  <a:extLst>
                    <a:ext uri="{9D8B030D-6E8A-4147-A177-3AD203B41FA5}">
                      <a16:colId xmlns:a16="http://schemas.microsoft.com/office/drawing/2014/main" val="20000"/>
                    </a:ext>
                  </a:extLst>
                </a:gridCol>
              </a:tblGrid>
              <a:tr h="465071">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en-US" altLang="zh-CN" sz="2100" b="1" i="0" u="none" strike="noStrike" cap="none" normalizeH="0" baseline="0">
                          <a:ln>
                            <a:noFill/>
                          </a:ln>
                          <a:solidFill>
                            <a:schemeClr val="tx1"/>
                          </a:solidFill>
                          <a:effectLst/>
                          <a:latin typeface="Arial" charset="0"/>
                          <a:ea typeface="宋体" charset="0"/>
                        </a:rPr>
                        <a:t>pid</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5071">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dirty="0">
                          <a:ln>
                            <a:noFill/>
                          </a:ln>
                          <a:solidFill>
                            <a:schemeClr val="tx1"/>
                          </a:solidFill>
                          <a:effectLst/>
                          <a:latin typeface="Arial" charset="0"/>
                          <a:ea typeface="宋体" charset="0"/>
                        </a:rPr>
                        <a:t>进程状态</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071">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现场</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071">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优先级</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5071">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阻塞原因</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071">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程序地址</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071">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同步机制</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5071">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a:ln>
                            <a:noFill/>
                          </a:ln>
                          <a:solidFill>
                            <a:schemeClr val="tx1"/>
                          </a:solidFill>
                          <a:effectLst/>
                          <a:latin typeface="Arial" charset="0"/>
                          <a:ea typeface="宋体" charset="0"/>
                        </a:rPr>
                        <a:t>资源清单</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071">
                <a:tc>
                  <a:txBody>
                    <a:bodyPr/>
                    <a:lstStyle>
                      <a:lvl1pPr marL="342900" indent="-342900">
                        <a:spcBef>
                          <a:spcPct val="20000"/>
                        </a:spcBef>
                        <a:buClr>
                          <a:schemeClr val="bg2"/>
                        </a:buClr>
                        <a:buSzPct val="75000"/>
                        <a:buFont typeface="Wingdings" charset="2"/>
                        <a:defRPr sz="2800">
                          <a:solidFill>
                            <a:schemeClr val="tx1"/>
                          </a:solidFill>
                          <a:latin typeface="Arial" charset="0"/>
                          <a:ea typeface="宋体" charset="0"/>
                        </a:defRPr>
                      </a:lvl1pPr>
                      <a:lvl2pPr marL="742950" indent="-285750">
                        <a:spcBef>
                          <a:spcPct val="20000"/>
                        </a:spcBef>
                        <a:buClr>
                          <a:schemeClr val="accent2"/>
                        </a:buClr>
                        <a:buSzPct val="80000"/>
                        <a:buFont typeface="Wingdings" charset="2"/>
                        <a:defRPr sz="2400">
                          <a:solidFill>
                            <a:schemeClr val="tx1"/>
                          </a:solidFill>
                          <a:latin typeface="Arial" charset="0"/>
                          <a:ea typeface="宋体" charset="0"/>
                        </a:defRPr>
                      </a:lvl2pPr>
                      <a:lvl3pPr marL="1143000" indent="-228600">
                        <a:spcBef>
                          <a:spcPct val="20000"/>
                        </a:spcBef>
                        <a:buClr>
                          <a:schemeClr val="bg2"/>
                        </a:buClr>
                        <a:buSzPct val="65000"/>
                        <a:buFont typeface="Wingdings" charset="2"/>
                        <a:defRPr sz="2000">
                          <a:solidFill>
                            <a:schemeClr val="tx1"/>
                          </a:solidFill>
                          <a:latin typeface="Arial" charset="0"/>
                          <a:ea typeface="宋体" charset="0"/>
                        </a:defRPr>
                      </a:lvl3pPr>
                      <a:lvl4pPr marL="1600200" indent="-228600">
                        <a:spcBef>
                          <a:spcPct val="20000"/>
                        </a:spcBef>
                        <a:buClr>
                          <a:schemeClr val="accent2"/>
                        </a:buClr>
                        <a:buSzPct val="70000"/>
                        <a:buFont typeface="Wingdings" charset="2"/>
                        <a:defRPr>
                          <a:solidFill>
                            <a:schemeClr val="tx1"/>
                          </a:solidFill>
                          <a:latin typeface="Arial" charset="0"/>
                          <a:ea typeface="宋体" charset="0"/>
                        </a:defRPr>
                      </a:lvl4pPr>
                      <a:lvl5pPr marL="2057400" indent="-228600">
                        <a:spcBef>
                          <a:spcPct val="20000"/>
                        </a:spcBef>
                        <a:buClr>
                          <a:schemeClr val="bg2"/>
                        </a:buClr>
                        <a:buFont typeface="Wingdings" charset="2"/>
                        <a:defRPr>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defRPr>
                          <a:solidFill>
                            <a:schemeClr val="tx1"/>
                          </a:solidFill>
                          <a:latin typeface="Arial" charset="0"/>
                          <a:ea typeface="宋体" charset="0"/>
                        </a:defRPr>
                      </a:lvl9pPr>
                    </a:lstStyle>
                    <a:p>
                      <a:pPr marL="342900" marR="0" lvl="0" indent="-342900" algn="ctr" defTabSz="914400" rtl="0" eaLnBrk="1" fontAlgn="base" latinLnBrk="0" hangingPunct="1">
                        <a:lnSpc>
                          <a:spcPct val="100000"/>
                        </a:lnSpc>
                        <a:spcBef>
                          <a:spcPct val="0"/>
                        </a:spcBef>
                        <a:spcAft>
                          <a:spcPct val="0"/>
                        </a:spcAft>
                        <a:buClrTx/>
                        <a:buSzPct val="75000"/>
                        <a:buFontTx/>
                        <a:buNone/>
                        <a:tabLst/>
                      </a:pPr>
                      <a:r>
                        <a:rPr kumimoji="1" lang="zh-CN" altLang="en-US" sz="2100" b="1" i="0" u="none" strike="noStrike" cap="none" normalizeH="0" baseline="0" dirty="0">
                          <a:ln>
                            <a:noFill/>
                          </a:ln>
                          <a:solidFill>
                            <a:schemeClr val="tx1"/>
                          </a:solidFill>
                          <a:effectLst/>
                          <a:latin typeface="Arial" charset="0"/>
                          <a:ea typeface="宋体" charset="0"/>
                        </a:rPr>
                        <a:t>链接指针</a:t>
                      </a:r>
                    </a:p>
                  </a:txBody>
                  <a:tcPr marL="68580" marR="68580" marT="34298" marB="34298"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矩形 1">
            <a:extLst>
              <a:ext uri="{FF2B5EF4-FFF2-40B4-BE49-F238E27FC236}">
                <a16:creationId xmlns:a16="http://schemas.microsoft.com/office/drawing/2014/main" id="{3168B088-0204-E649-AB38-9E7FF12FAA98}"/>
              </a:ext>
            </a:extLst>
          </p:cNvPr>
          <p:cNvSpPr/>
          <p:nvPr/>
        </p:nvSpPr>
        <p:spPr>
          <a:xfrm>
            <a:off x="7058126" y="5853672"/>
            <a:ext cx="1970411" cy="369332"/>
          </a:xfrm>
          <a:prstGeom prst="rect">
            <a:avLst/>
          </a:prstGeom>
        </p:spPr>
        <p:txBody>
          <a:bodyPr wrap="none">
            <a:spAutoFit/>
          </a:bodyPr>
          <a:lstStyle/>
          <a:p>
            <a:r>
              <a:rPr lang="en-US" altLang="zh-CN" b="1" dirty="0">
                <a:solidFill>
                  <a:srgbClr val="4A66AC">
                    <a:lumMod val="75000"/>
                  </a:srgbClr>
                </a:solidFill>
                <a:latin typeface="微软雅黑" panose="020B0503020204020204" pitchFamily="34" charset="-122"/>
                <a:ea typeface="微软雅黑" panose="020B0503020204020204" pitchFamily="34" charset="-122"/>
              </a:rPr>
              <a:t>Linux</a:t>
            </a:r>
            <a:r>
              <a:rPr lang="zh-CN" altLang="en-US" b="1" dirty="0">
                <a:solidFill>
                  <a:srgbClr val="4A66AC">
                    <a:lumMod val="75000"/>
                  </a:srgbClr>
                </a:solidFill>
                <a:latin typeface="微软雅黑" panose="020B0503020204020204" pitchFamily="34" charset="-122"/>
                <a:ea typeface="微软雅黑" panose="020B0503020204020204" pitchFamily="34" charset="-122"/>
              </a:rPr>
              <a:t>的</a:t>
            </a:r>
            <a:r>
              <a:rPr lang="en-US" altLang="zh-CN" b="1" dirty="0">
                <a:solidFill>
                  <a:srgbClr val="4A66AC">
                    <a:lumMod val="75000"/>
                  </a:srgbClr>
                </a:solidFill>
                <a:latin typeface="微软雅黑" panose="020B0503020204020204" pitchFamily="34" charset="-122"/>
                <a:ea typeface="微软雅黑" panose="020B0503020204020204" pitchFamily="34" charset="-122"/>
              </a:rPr>
              <a:t>PCB</a:t>
            </a:r>
            <a:r>
              <a:rPr lang="zh-CN" altLang="en-US" b="1" dirty="0">
                <a:solidFill>
                  <a:srgbClr val="4A66AC">
                    <a:lumMod val="75000"/>
                  </a:srgbClr>
                </a:solidFill>
                <a:latin typeface="微软雅黑" panose="020B0503020204020204" pitchFamily="34" charset="-122"/>
                <a:ea typeface="微软雅黑" panose="020B0503020204020204" pitchFamily="34" charset="-122"/>
              </a:rPr>
              <a:t>结构</a:t>
            </a:r>
            <a:endParaRPr lang="zh-CN" altLang="en-US" dirty="0"/>
          </a:p>
        </p:txBody>
      </p:sp>
      <p:sp>
        <p:nvSpPr>
          <p:cNvPr id="11" name="矩形 10">
            <a:extLst>
              <a:ext uri="{FF2B5EF4-FFF2-40B4-BE49-F238E27FC236}">
                <a16:creationId xmlns:a16="http://schemas.microsoft.com/office/drawing/2014/main" id="{6655835B-77A4-4841-8F75-CE618995BE15}"/>
              </a:ext>
            </a:extLst>
          </p:cNvPr>
          <p:cNvSpPr/>
          <p:nvPr/>
        </p:nvSpPr>
        <p:spPr>
          <a:xfrm>
            <a:off x="3465932" y="5853672"/>
            <a:ext cx="1111202" cy="369332"/>
          </a:xfrm>
          <a:prstGeom prst="rect">
            <a:avLst/>
          </a:prstGeom>
        </p:spPr>
        <p:txBody>
          <a:bodyPr wrap="none">
            <a:spAutoFit/>
          </a:bodyPr>
          <a:lstStyle/>
          <a:p>
            <a:r>
              <a:rPr lang="en-US" altLang="zh-CN" b="1" dirty="0">
                <a:solidFill>
                  <a:srgbClr val="4A66AC">
                    <a:lumMod val="75000"/>
                  </a:srgbClr>
                </a:solidFill>
                <a:latin typeface="微软雅黑" panose="020B0503020204020204" pitchFamily="34" charset="-122"/>
                <a:ea typeface="微软雅黑" panose="020B0503020204020204" pitchFamily="34" charset="-122"/>
              </a:rPr>
              <a:t>PCB</a:t>
            </a:r>
            <a:r>
              <a:rPr lang="zh-CN" altLang="en-US" b="1" dirty="0">
                <a:solidFill>
                  <a:srgbClr val="4A66AC">
                    <a:lumMod val="75000"/>
                  </a:srgbClr>
                </a:solidFill>
                <a:latin typeface="微软雅黑" panose="020B0503020204020204" pitchFamily="34" charset="-122"/>
                <a:ea typeface="微软雅黑" panose="020B0503020204020204" pitchFamily="34" charset="-122"/>
              </a:rPr>
              <a:t>结构</a:t>
            </a:r>
            <a:endParaRPr lang="zh-CN" altLang="en-US" dirty="0"/>
          </a:p>
        </p:txBody>
      </p:sp>
      <p:sp>
        <p:nvSpPr>
          <p:cNvPr id="8" name="Rectangle 4">
            <a:extLst>
              <a:ext uri="{FF2B5EF4-FFF2-40B4-BE49-F238E27FC236}">
                <a16:creationId xmlns:a16="http://schemas.microsoft.com/office/drawing/2014/main" id="{19318EA9-4147-C640-8F74-97C0384A0CEB}"/>
              </a:ext>
            </a:extLst>
          </p:cNvPr>
          <p:cNvSpPr>
            <a:spLocks noChangeArrowheads="1"/>
          </p:cNvSpPr>
          <p:nvPr/>
        </p:nvSpPr>
        <p:spPr bwMode="auto">
          <a:xfrm>
            <a:off x="7924795" y="406399"/>
            <a:ext cx="4148667" cy="563065"/>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2.2.5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进程控制块</a:t>
            </a:r>
          </a:p>
        </p:txBody>
      </p:sp>
      <p:sp>
        <p:nvSpPr>
          <p:cNvPr id="10"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139239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9">
            <a:extLst>
              <a:ext uri="{FF2B5EF4-FFF2-40B4-BE49-F238E27FC236}">
                <a16:creationId xmlns:a16="http://schemas.microsoft.com/office/drawing/2014/main" id="{84FD0E86-84A0-E546-BA56-C2C91597349F}"/>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3230297" y="2417985"/>
            <a:ext cx="5486400" cy="3136106"/>
          </a:xfrm>
        </p:spPr>
      </p:pic>
      <p:sp>
        <p:nvSpPr>
          <p:cNvPr id="8" name="TextBox 4">
            <a:extLst>
              <a:ext uri="{FF2B5EF4-FFF2-40B4-BE49-F238E27FC236}">
                <a16:creationId xmlns:a16="http://schemas.microsoft.com/office/drawing/2014/main" id="{566EDE52-2708-2F44-BC2A-9C10F546D234}"/>
              </a:ext>
            </a:extLst>
          </p:cNvPr>
          <p:cNvSpPr txBox="1">
            <a:spLocks noChangeArrowheads="1"/>
          </p:cNvSpPr>
          <p:nvPr/>
        </p:nvSpPr>
        <p:spPr bwMode="auto">
          <a:xfrm>
            <a:off x="1856443" y="2096064"/>
            <a:ext cx="4576850" cy="3549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en-US" altLang="zh-CN" sz="2200" b="0" dirty="0" err="1">
                <a:solidFill>
                  <a:srgbClr val="000000"/>
                </a:solidFill>
                <a:ea typeface="宋体" panose="02010600030101010101" pitchFamily="2" charset="-122"/>
              </a:rPr>
              <a:t>pid_t</a:t>
            </a:r>
            <a:r>
              <a:rPr lang="en-US" altLang="zh-CN" sz="2200" b="0" dirty="0">
                <a:solidFill>
                  <a:srgbClr val="000000"/>
                </a:solidFill>
                <a:ea typeface="宋体" panose="02010600030101010101" pitchFamily="2" charset="-122"/>
              </a:rPr>
              <a:t> </a:t>
            </a:r>
            <a:r>
              <a:rPr lang="en-US" altLang="zh-CN" sz="2200" b="0" dirty="0" err="1">
                <a:solidFill>
                  <a:srgbClr val="000000"/>
                </a:solidFill>
                <a:ea typeface="宋体" panose="02010600030101010101" pitchFamily="2" charset="-122"/>
              </a:rPr>
              <a:t>pid</a:t>
            </a:r>
            <a:r>
              <a:rPr lang="en-US" altLang="zh-CN" sz="2200" b="0" dirty="0">
                <a:solidFill>
                  <a:srgbClr val="000000"/>
                </a:solidFill>
                <a:ea typeface="宋体" panose="02010600030101010101" pitchFamily="2" charset="-122"/>
              </a:rPr>
              <a:t>;</a:t>
            </a:r>
          </a:p>
          <a:p>
            <a:pPr>
              <a:spcBef>
                <a:spcPct val="0"/>
              </a:spcBef>
              <a:buFont typeface="Wingdings" panose="05000000000000000000" pitchFamily="2" charset="2"/>
              <a:buNone/>
            </a:pPr>
            <a:r>
              <a:rPr lang="en-US" altLang="zh-CN" sz="2200" b="0" dirty="0" err="1">
                <a:solidFill>
                  <a:srgbClr val="000000"/>
                </a:solidFill>
                <a:ea typeface="宋体" panose="02010600030101010101" pitchFamily="2" charset="-122"/>
              </a:rPr>
              <a:t>uid_t</a:t>
            </a:r>
            <a:r>
              <a:rPr lang="en-US" altLang="zh-CN" sz="2200" b="0" dirty="0">
                <a:solidFill>
                  <a:srgbClr val="000000"/>
                </a:solidFill>
                <a:ea typeface="宋体" panose="02010600030101010101" pitchFamily="2" charset="-122"/>
              </a:rPr>
              <a:t> </a:t>
            </a:r>
            <a:r>
              <a:rPr lang="en-US" altLang="zh-CN" sz="2200" b="0" dirty="0" err="1">
                <a:solidFill>
                  <a:srgbClr val="000000"/>
                </a:solidFill>
                <a:ea typeface="宋体" panose="02010600030101010101" pitchFamily="2" charset="-122"/>
              </a:rPr>
              <a:t>uid,euid</a:t>
            </a:r>
            <a:r>
              <a:rPr lang="en-US" altLang="zh-CN" sz="2200" b="0" dirty="0">
                <a:solidFill>
                  <a:srgbClr val="000000"/>
                </a:solidFill>
                <a:ea typeface="宋体" panose="02010600030101010101" pitchFamily="2" charset="-122"/>
              </a:rPr>
              <a:t>; </a:t>
            </a:r>
          </a:p>
          <a:p>
            <a:pPr>
              <a:spcBef>
                <a:spcPct val="0"/>
              </a:spcBef>
              <a:buFont typeface="Wingdings" panose="05000000000000000000" pitchFamily="2" charset="2"/>
              <a:buNone/>
            </a:pPr>
            <a:r>
              <a:rPr lang="en-US" altLang="zh-CN" sz="2200" b="0" dirty="0" err="1">
                <a:solidFill>
                  <a:srgbClr val="000000"/>
                </a:solidFill>
                <a:ea typeface="宋体" panose="02010600030101010101" pitchFamily="2" charset="-122"/>
              </a:rPr>
              <a:t>gid_t</a:t>
            </a:r>
            <a:r>
              <a:rPr lang="en-US" altLang="zh-CN" sz="2200" b="0" dirty="0">
                <a:solidFill>
                  <a:srgbClr val="000000"/>
                </a:solidFill>
                <a:ea typeface="宋体" panose="02010600030101010101" pitchFamily="2" charset="-122"/>
              </a:rPr>
              <a:t> </a:t>
            </a:r>
            <a:r>
              <a:rPr lang="en-US" altLang="zh-CN" sz="2200" b="0" dirty="0" err="1">
                <a:solidFill>
                  <a:srgbClr val="000000"/>
                </a:solidFill>
                <a:ea typeface="宋体" panose="02010600030101010101" pitchFamily="2" charset="-122"/>
              </a:rPr>
              <a:t>gid,egid</a:t>
            </a:r>
            <a:r>
              <a:rPr lang="en-US" altLang="zh-CN" sz="2200" b="0" dirty="0">
                <a:solidFill>
                  <a:srgbClr val="000000"/>
                </a:solidFill>
                <a:ea typeface="宋体" panose="02010600030101010101" pitchFamily="2" charset="-122"/>
              </a:rPr>
              <a:t>;</a:t>
            </a:r>
          </a:p>
          <a:p>
            <a:pPr eaLnBrk="1" hangingPunct="1">
              <a:spcBef>
                <a:spcPct val="0"/>
              </a:spcBef>
              <a:buFont typeface="Wingdings" panose="05000000000000000000" pitchFamily="2" charset="2"/>
              <a:buNone/>
            </a:pPr>
            <a:r>
              <a:rPr lang="en-US" altLang="zh-CN" sz="2200" b="0" dirty="0">
                <a:solidFill>
                  <a:srgbClr val="000000"/>
                </a:solidFill>
                <a:ea typeface="宋体" panose="02010600030101010101" pitchFamily="2" charset="-122"/>
              </a:rPr>
              <a:t>volatile long state;</a:t>
            </a:r>
          </a:p>
          <a:p>
            <a:pPr eaLnBrk="1" hangingPunct="1">
              <a:spcBef>
                <a:spcPct val="0"/>
              </a:spcBef>
              <a:buFont typeface="Wingdings" panose="05000000000000000000" pitchFamily="2" charset="2"/>
              <a:buNone/>
            </a:pPr>
            <a:r>
              <a:rPr lang="en-US" altLang="zh-CN" sz="2200" b="0" dirty="0" err="1">
                <a:solidFill>
                  <a:srgbClr val="000000"/>
                </a:solidFill>
                <a:ea typeface="宋体" panose="02010600030101010101" pitchFamily="2" charset="-122"/>
              </a:rPr>
              <a:t>int</a:t>
            </a:r>
            <a:r>
              <a:rPr lang="en-US" altLang="zh-CN" sz="2200" b="0" dirty="0">
                <a:solidFill>
                  <a:srgbClr val="000000"/>
                </a:solidFill>
                <a:ea typeface="宋体" panose="02010600030101010101" pitchFamily="2" charset="-122"/>
              </a:rPr>
              <a:t> </a:t>
            </a:r>
            <a:r>
              <a:rPr lang="en-US" altLang="zh-CN" sz="2200" b="0" dirty="0" err="1">
                <a:solidFill>
                  <a:srgbClr val="000000"/>
                </a:solidFill>
                <a:ea typeface="宋体" panose="02010600030101010101" pitchFamily="2" charset="-122"/>
              </a:rPr>
              <a:t>exit_state</a:t>
            </a:r>
            <a:r>
              <a:rPr lang="en-US" altLang="zh-CN" sz="2200" b="0" dirty="0">
                <a:solidFill>
                  <a:srgbClr val="000000"/>
                </a:solidFill>
                <a:ea typeface="宋体" panose="02010600030101010101" pitchFamily="2" charset="-122"/>
              </a:rPr>
              <a:t>;</a:t>
            </a:r>
          </a:p>
          <a:p>
            <a:pPr eaLnBrk="1" hangingPunct="1">
              <a:spcBef>
                <a:spcPct val="0"/>
              </a:spcBef>
              <a:buFont typeface="Wingdings" panose="05000000000000000000" pitchFamily="2" charset="2"/>
              <a:buNone/>
            </a:pPr>
            <a:r>
              <a:rPr lang="en-US" altLang="zh-CN" sz="2200" b="0" dirty="0">
                <a:solidFill>
                  <a:srgbClr val="000000"/>
                </a:solidFill>
                <a:ea typeface="宋体" panose="02010600030101010101" pitchFamily="2" charset="-122"/>
              </a:rPr>
              <a:t>unsigned </a:t>
            </a:r>
            <a:r>
              <a:rPr lang="en-US" altLang="zh-CN" sz="2200" b="0" dirty="0" err="1">
                <a:solidFill>
                  <a:srgbClr val="000000"/>
                </a:solidFill>
                <a:ea typeface="宋体" panose="02010600030101010101" pitchFamily="2" charset="-122"/>
              </a:rPr>
              <a:t>int</a:t>
            </a:r>
            <a:r>
              <a:rPr lang="en-US" altLang="zh-CN" sz="2200" b="0" dirty="0">
                <a:solidFill>
                  <a:srgbClr val="000000"/>
                </a:solidFill>
                <a:ea typeface="宋体" panose="02010600030101010101" pitchFamily="2" charset="-122"/>
              </a:rPr>
              <a:t> </a:t>
            </a:r>
            <a:r>
              <a:rPr lang="en-US" altLang="zh-CN" sz="2200" b="0" dirty="0" err="1">
                <a:solidFill>
                  <a:srgbClr val="000000"/>
                </a:solidFill>
                <a:ea typeface="宋体" panose="02010600030101010101" pitchFamily="2" charset="-122"/>
              </a:rPr>
              <a:t>rt_priority</a:t>
            </a:r>
            <a:r>
              <a:rPr lang="en-US" altLang="zh-CN" sz="2200" b="0" dirty="0">
                <a:solidFill>
                  <a:srgbClr val="000000"/>
                </a:solidFill>
                <a:ea typeface="宋体" panose="02010600030101010101" pitchFamily="2" charset="-122"/>
              </a:rPr>
              <a:t>;</a:t>
            </a:r>
          </a:p>
          <a:p>
            <a:pPr eaLnBrk="1" hangingPunct="1">
              <a:spcBef>
                <a:spcPct val="0"/>
              </a:spcBef>
              <a:buFont typeface="Wingdings" panose="05000000000000000000" pitchFamily="2" charset="2"/>
              <a:buNone/>
            </a:pPr>
            <a:r>
              <a:rPr lang="en-US" altLang="zh-CN" sz="2200" b="0" dirty="0">
                <a:solidFill>
                  <a:srgbClr val="000000"/>
                </a:solidFill>
                <a:ea typeface="宋体" panose="02010600030101010101" pitchFamily="2" charset="-122"/>
              </a:rPr>
              <a:t>unsigned </a:t>
            </a:r>
            <a:r>
              <a:rPr lang="en-US" altLang="zh-CN" sz="2200" b="0" dirty="0" err="1">
                <a:solidFill>
                  <a:srgbClr val="000000"/>
                </a:solidFill>
                <a:ea typeface="宋体" panose="02010600030101010101" pitchFamily="2" charset="-122"/>
              </a:rPr>
              <a:t>int</a:t>
            </a:r>
            <a:r>
              <a:rPr lang="en-US" altLang="zh-CN" sz="2200" b="0" dirty="0">
                <a:solidFill>
                  <a:srgbClr val="000000"/>
                </a:solidFill>
                <a:ea typeface="宋体" panose="02010600030101010101" pitchFamily="2" charset="-122"/>
              </a:rPr>
              <a:t> policy;</a:t>
            </a:r>
          </a:p>
          <a:p>
            <a:pPr eaLnBrk="1" hangingPunct="1">
              <a:spcBef>
                <a:spcPct val="0"/>
              </a:spcBef>
              <a:buFont typeface="Wingdings" panose="05000000000000000000" pitchFamily="2" charset="2"/>
              <a:buNone/>
            </a:pPr>
            <a:r>
              <a:rPr lang="en-US" altLang="zh-CN" sz="2200" b="0" dirty="0">
                <a:solidFill>
                  <a:srgbClr val="000000"/>
                </a:solidFill>
                <a:ea typeface="宋体" panose="02010600030101010101" pitchFamily="2" charset="-122"/>
              </a:rPr>
              <a:t>struct </a:t>
            </a:r>
            <a:r>
              <a:rPr lang="en-US" altLang="zh-CN" sz="2200" b="0" dirty="0" err="1">
                <a:solidFill>
                  <a:srgbClr val="000000"/>
                </a:solidFill>
                <a:ea typeface="宋体" panose="02010600030101010101" pitchFamily="2" charset="-122"/>
              </a:rPr>
              <a:t>list_head</a:t>
            </a:r>
            <a:r>
              <a:rPr lang="en-US" altLang="zh-CN" sz="2200" b="0" dirty="0">
                <a:solidFill>
                  <a:srgbClr val="000000"/>
                </a:solidFill>
                <a:ea typeface="宋体" panose="02010600030101010101" pitchFamily="2" charset="-122"/>
              </a:rPr>
              <a:t> tasks;</a:t>
            </a:r>
          </a:p>
          <a:p>
            <a:pPr eaLnBrk="1" hangingPunct="1">
              <a:spcBef>
                <a:spcPct val="0"/>
              </a:spcBef>
              <a:buFont typeface="Wingdings" panose="05000000000000000000" pitchFamily="2" charset="2"/>
              <a:buNone/>
            </a:pPr>
            <a:r>
              <a:rPr lang="en-US" altLang="zh-CN" sz="2200" b="0" dirty="0">
                <a:solidFill>
                  <a:srgbClr val="000000"/>
                </a:solidFill>
                <a:ea typeface="宋体" panose="02010600030101010101" pitchFamily="2" charset="-122"/>
              </a:rPr>
              <a:t>struct </a:t>
            </a:r>
            <a:r>
              <a:rPr lang="en-US" altLang="zh-CN" sz="2200" b="0" dirty="0" err="1">
                <a:solidFill>
                  <a:srgbClr val="000000"/>
                </a:solidFill>
                <a:ea typeface="宋体" panose="02010600030101010101" pitchFamily="2" charset="-122"/>
              </a:rPr>
              <a:t>task_struct</a:t>
            </a:r>
            <a:r>
              <a:rPr lang="en-US" altLang="zh-CN" sz="2200" b="0" dirty="0">
                <a:solidFill>
                  <a:srgbClr val="000000"/>
                </a:solidFill>
                <a:ea typeface="宋体" panose="02010600030101010101" pitchFamily="2" charset="-122"/>
              </a:rPr>
              <a:t> *</a:t>
            </a:r>
            <a:r>
              <a:rPr lang="en-US" altLang="zh-CN" sz="2200" b="0" dirty="0" err="1">
                <a:solidFill>
                  <a:srgbClr val="000000"/>
                </a:solidFill>
                <a:ea typeface="宋体" panose="02010600030101010101" pitchFamily="2" charset="-122"/>
              </a:rPr>
              <a:t>real_parent</a:t>
            </a:r>
            <a:r>
              <a:rPr lang="en-US" altLang="zh-CN" sz="2200" b="0" dirty="0">
                <a:solidFill>
                  <a:srgbClr val="000000"/>
                </a:solidFill>
                <a:ea typeface="宋体" panose="02010600030101010101" pitchFamily="2" charset="-122"/>
              </a:rPr>
              <a:t>;</a:t>
            </a:r>
          </a:p>
          <a:p>
            <a:pPr eaLnBrk="1" hangingPunct="1">
              <a:spcBef>
                <a:spcPct val="0"/>
              </a:spcBef>
              <a:buFont typeface="Wingdings" panose="05000000000000000000" pitchFamily="2" charset="2"/>
              <a:buNone/>
            </a:pPr>
            <a:r>
              <a:rPr lang="en-US" altLang="zh-CN" sz="2200" b="0" dirty="0">
                <a:solidFill>
                  <a:srgbClr val="000000"/>
                </a:solidFill>
                <a:ea typeface="宋体" panose="02010600030101010101" pitchFamily="2" charset="-122"/>
              </a:rPr>
              <a:t>struct </a:t>
            </a:r>
            <a:r>
              <a:rPr lang="en-US" altLang="zh-CN" sz="2200" b="0" dirty="0" err="1">
                <a:solidFill>
                  <a:srgbClr val="000000"/>
                </a:solidFill>
                <a:ea typeface="宋体" panose="02010600030101010101" pitchFamily="2" charset="-122"/>
              </a:rPr>
              <a:t>task_struct</a:t>
            </a:r>
            <a:r>
              <a:rPr lang="en-US" altLang="zh-CN" sz="2200" b="0" dirty="0">
                <a:solidFill>
                  <a:srgbClr val="000000"/>
                </a:solidFill>
                <a:ea typeface="宋体" panose="02010600030101010101" pitchFamily="2" charset="-122"/>
              </a:rPr>
              <a:t> *parent; </a:t>
            </a:r>
          </a:p>
        </p:txBody>
      </p:sp>
      <p:sp>
        <p:nvSpPr>
          <p:cNvPr id="4" name="矩形 3">
            <a:extLst>
              <a:ext uri="{FF2B5EF4-FFF2-40B4-BE49-F238E27FC236}">
                <a16:creationId xmlns:a16="http://schemas.microsoft.com/office/drawing/2014/main" id="{D9424D13-6C84-F24E-B0CA-F735609FA65E}"/>
              </a:ext>
            </a:extLst>
          </p:cNvPr>
          <p:cNvSpPr/>
          <p:nvPr/>
        </p:nvSpPr>
        <p:spPr>
          <a:xfrm>
            <a:off x="4749444" y="1507755"/>
            <a:ext cx="2448106" cy="461665"/>
          </a:xfrm>
          <a:prstGeom prst="rect">
            <a:avLst/>
          </a:prstGeom>
        </p:spPr>
        <p:txBody>
          <a:bodyPr wrap="none">
            <a:spAutoFit/>
          </a:bodyPr>
          <a:lstStyle/>
          <a:p>
            <a:r>
              <a:rPr lang="en-US" altLang="zh-CN" sz="2400" b="1" dirty="0" err="1"/>
              <a:t>task_struct</a:t>
            </a:r>
            <a:r>
              <a:rPr lang="zh-CN" altLang="en-US" sz="2400" b="1" dirty="0"/>
              <a:t>结构</a:t>
            </a:r>
          </a:p>
        </p:txBody>
      </p:sp>
      <p:sp>
        <p:nvSpPr>
          <p:cNvPr id="10" name="TextBox 4">
            <a:extLst>
              <a:ext uri="{FF2B5EF4-FFF2-40B4-BE49-F238E27FC236}">
                <a16:creationId xmlns:a16="http://schemas.microsoft.com/office/drawing/2014/main" id="{9F10FC4B-06AA-EB46-9F5D-834412C4194B}"/>
              </a:ext>
            </a:extLst>
          </p:cNvPr>
          <p:cNvSpPr txBox="1">
            <a:spLocks noChangeArrowheads="1"/>
          </p:cNvSpPr>
          <p:nvPr/>
        </p:nvSpPr>
        <p:spPr bwMode="auto">
          <a:xfrm>
            <a:off x="6148603" y="2448183"/>
            <a:ext cx="4172265" cy="2947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None/>
            </a:pPr>
            <a:r>
              <a:rPr lang="en-US" altLang="zh-CN" sz="2200" b="0" dirty="0">
                <a:solidFill>
                  <a:srgbClr val="000000"/>
                </a:solidFill>
                <a:ea typeface="宋体" panose="02010600030101010101" pitchFamily="2" charset="-122"/>
              </a:rPr>
              <a:t>struct </a:t>
            </a:r>
            <a:r>
              <a:rPr lang="en-US" altLang="zh-CN" sz="2200" b="0" dirty="0" err="1">
                <a:solidFill>
                  <a:srgbClr val="000000"/>
                </a:solidFill>
                <a:ea typeface="宋体" panose="02010600030101010101" pitchFamily="2" charset="-122"/>
              </a:rPr>
              <a:t>list_head</a:t>
            </a:r>
            <a:r>
              <a:rPr lang="en-US" altLang="zh-CN" sz="2200" b="0" dirty="0">
                <a:solidFill>
                  <a:srgbClr val="000000"/>
                </a:solidFill>
                <a:ea typeface="宋体" panose="02010600030101010101" pitchFamily="2" charset="-122"/>
              </a:rPr>
              <a:t> </a:t>
            </a:r>
            <a:r>
              <a:rPr lang="en-US" altLang="zh-CN" sz="2200" b="0" dirty="0" err="1">
                <a:solidFill>
                  <a:srgbClr val="000000"/>
                </a:solidFill>
                <a:ea typeface="宋体" panose="02010600030101010101" pitchFamily="2" charset="-122"/>
              </a:rPr>
              <a:t>children,sibling</a:t>
            </a:r>
            <a:r>
              <a:rPr lang="en-US" altLang="zh-CN" sz="2200" b="0" dirty="0">
                <a:solidFill>
                  <a:srgbClr val="000000"/>
                </a:solidFill>
                <a:ea typeface="宋体" panose="02010600030101010101" pitchFamily="2" charset="-122"/>
              </a:rPr>
              <a:t>; </a:t>
            </a:r>
          </a:p>
          <a:p>
            <a:pPr eaLnBrk="1" hangingPunct="1">
              <a:spcBef>
                <a:spcPct val="0"/>
              </a:spcBef>
              <a:buFont typeface="Wingdings" panose="05000000000000000000" pitchFamily="2" charset="2"/>
              <a:buNone/>
            </a:pPr>
            <a:r>
              <a:rPr lang="en-US" altLang="zh-CN" sz="2200" b="0" dirty="0">
                <a:solidFill>
                  <a:srgbClr val="000000"/>
                </a:solidFill>
                <a:ea typeface="宋体" panose="02010600030101010101" pitchFamily="2" charset="-122"/>
              </a:rPr>
              <a:t>struct </a:t>
            </a:r>
            <a:r>
              <a:rPr lang="en-US" altLang="zh-CN" sz="2200" b="0" dirty="0" err="1">
                <a:solidFill>
                  <a:srgbClr val="000000"/>
                </a:solidFill>
                <a:ea typeface="宋体" panose="02010600030101010101" pitchFamily="2" charset="-122"/>
              </a:rPr>
              <a:t>fs_struct</a:t>
            </a:r>
            <a:r>
              <a:rPr lang="en-US" altLang="zh-CN" sz="2200" b="0" dirty="0">
                <a:solidFill>
                  <a:srgbClr val="000000"/>
                </a:solidFill>
                <a:ea typeface="宋体" panose="02010600030101010101" pitchFamily="2" charset="-122"/>
              </a:rPr>
              <a:t> *fs;</a:t>
            </a:r>
          </a:p>
          <a:p>
            <a:pPr eaLnBrk="1" hangingPunct="1">
              <a:spcBef>
                <a:spcPct val="0"/>
              </a:spcBef>
              <a:buFont typeface="Wingdings" panose="05000000000000000000" pitchFamily="2" charset="2"/>
              <a:buNone/>
            </a:pPr>
            <a:r>
              <a:rPr lang="en-US" altLang="zh-CN" sz="2200" b="0" dirty="0">
                <a:solidFill>
                  <a:srgbClr val="000000"/>
                </a:solidFill>
                <a:ea typeface="宋体" panose="02010600030101010101" pitchFamily="2" charset="-122"/>
              </a:rPr>
              <a:t>struct </a:t>
            </a:r>
            <a:r>
              <a:rPr lang="en-US" altLang="zh-CN" sz="2200" b="0" dirty="0" err="1">
                <a:solidFill>
                  <a:srgbClr val="000000"/>
                </a:solidFill>
                <a:ea typeface="宋体" panose="02010600030101010101" pitchFamily="2" charset="-122"/>
              </a:rPr>
              <a:t>files_struct</a:t>
            </a:r>
            <a:r>
              <a:rPr lang="en-US" altLang="zh-CN" sz="2200" b="0" dirty="0">
                <a:solidFill>
                  <a:srgbClr val="000000"/>
                </a:solidFill>
                <a:ea typeface="宋体" panose="02010600030101010101" pitchFamily="2" charset="-122"/>
              </a:rPr>
              <a:t> *files;</a:t>
            </a:r>
          </a:p>
          <a:p>
            <a:pPr eaLnBrk="1" hangingPunct="1">
              <a:spcBef>
                <a:spcPct val="0"/>
              </a:spcBef>
              <a:buFont typeface="Wingdings" panose="05000000000000000000" pitchFamily="2" charset="2"/>
              <a:buNone/>
            </a:pPr>
            <a:r>
              <a:rPr lang="en-US" altLang="zh-CN" sz="2200" b="0" dirty="0">
                <a:ea typeface="宋体" panose="02010600030101010101" pitchFamily="2" charset="-122"/>
              </a:rPr>
              <a:t>struct </a:t>
            </a:r>
            <a:r>
              <a:rPr lang="en-US" altLang="zh-CN" sz="2200" b="0" dirty="0" err="1">
                <a:ea typeface="宋体" panose="02010600030101010101" pitchFamily="2" charset="-122"/>
              </a:rPr>
              <a:t>mm_struct</a:t>
            </a:r>
            <a:r>
              <a:rPr lang="en-US" altLang="zh-CN" sz="2200" b="0" dirty="0">
                <a:ea typeface="宋体" panose="02010600030101010101" pitchFamily="2" charset="-122"/>
              </a:rPr>
              <a:t> *mm;</a:t>
            </a:r>
            <a:endParaRPr lang="en-US" altLang="zh-CN" sz="2200" b="0" dirty="0">
              <a:solidFill>
                <a:srgbClr val="000000"/>
              </a:solidFill>
              <a:ea typeface="宋体" panose="02010600030101010101" pitchFamily="2" charset="-122"/>
            </a:endParaRPr>
          </a:p>
          <a:p>
            <a:pPr eaLnBrk="1" hangingPunct="1">
              <a:spcBef>
                <a:spcPct val="0"/>
              </a:spcBef>
              <a:buFont typeface="Wingdings" panose="05000000000000000000" pitchFamily="2" charset="2"/>
              <a:buNone/>
            </a:pPr>
            <a:r>
              <a:rPr lang="en-US" altLang="zh-CN" sz="2200" b="0" dirty="0">
                <a:solidFill>
                  <a:srgbClr val="000000"/>
                </a:solidFill>
                <a:ea typeface="宋体" panose="02010600030101010101" pitchFamily="2" charset="-122"/>
              </a:rPr>
              <a:t>struct </a:t>
            </a:r>
            <a:r>
              <a:rPr lang="en-US" altLang="zh-CN" sz="2200" b="0" dirty="0" err="1">
                <a:solidFill>
                  <a:srgbClr val="000000"/>
                </a:solidFill>
                <a:ea typeface="宋体" panose="02010600030101010101" pitchFamily="2" charset="-122"/>
              </a:rPr>
              <a:t>signal_struct</a:t>
            </a:r>
            <a:r>
              <a:rPr lang="en-US" altLang="zh-CN" sz="2200" b="0" dirty="0">
                <a:solidFill>
                  <a:srgbClr val="000000"/>
                </a:solidFill>
                <a:ea typeface="宋体" panose="02010600030101010101" pitchFamily="2" charset="-122"/>
              </a:rPr>
              <a:t> *signal;</a:t>
            </a:r>
          </a:p>
          <a:p>
            <a:pPr eaLnBrk="1" hangingPunct="1">
              <a:spcBef>
                <a:spcPct val="0"/>
              </a:spcBef>
              <a:buFont typeface="Wingdings" panose="05000000000000000000" pitchFamily="2" charset="2"/>
              <a:buNone/>
            </a:pPr>
            <a:r>
              <a:rPr lang="en-US" altLang="zh-CN" sz="2200" b="0" dirty="0">
                <a:solidFill>
                  <a:srgbClr val="000000"/>
                </a:solidFill>
                <a:ea typeface="宋体" panose="02010600030101010101" pitchFamily="2" charset="-122"/>
              </a:rPr>
              <a:t>struct </a:t>
            </a:r>
            <a:r>
              <a:rPr lang="en-US" altLang="zh-CN" sz="2200" b="0" dirty="0" err="1">
                <a:solidFill>
                  <a:srgbClr val="000000"/>
                </a:solidFill>
                <a:ea typeface="宋体" panose="02010600030101010101" pitchFamily="2" charset="-122"/>
              </a:rPr>
              <a:t>sighand_struct</a:t>
            </a:r>
            <a:r>
              <a:rPr lang="en-US" altLang="zh-CN" sz="2200" b="0" dirty="0">
                <a:solidFill>
                  <a:srgbClr val="000000"/>
                </a:solidFill>
                <a:ea typeface="宋体" panose="02010600030101010101" pitchFamily="2" charset="-122"/>
              </a:rPr>
              <a:t> *</a:t>
            </a:r>
            <a:r>
              <a:rPr lang="en-US" altLang="zh-CN" sz="2200" b="0" dirty="0" err="1">
                <a:solidFill>
                  <a:srgbClr val="000000"/>
                </a:solidFill>
                <a:ea typeface="宋体" panose="02010600030101010101" pitchFamily="2" charset="-122"/>
              </a:rPr>
              <a:t>sighand</a:t>
            </a:r>
            <a:r>
              <a:rPr lang="en-US" altLang="zh-CN" sz="2200" b="0" dirty="0">
                <a:solidFill>
                  <a:srgbClr val="000000"/>
                </a:solidFill>
                <a:ea typeface="宋体" panose="02010600030101010101" pitchFamily="2" charset="-122"/>
              </a:rPr>
              <a:t>;</a:t>
            </a:r>
          </a:p>
          <a:p>
            <a:pPr eaLnBrk="1" hangingPunct="1">
              <a:spcBef>
                <a:spcPct val="0"/>
              </a:spcBef>
              <a:buFont typeface="Arial" panose="020B0604020202020204" pitchFamily="34" charset="0"/>
              <a:buNone/>
            </a:pPr>
            <a:r>
              <a:rPr lang="en-US" altLang="zh-CN" sz="2200" b="0" dirty="0" err="1">
                <a:ea typeface="宋体" panose="02010600030101010101" pitchFamily="2" charset="-122"/>
              </a:rPr>
              <a:t>cputime_t</a:t>
            </a:r>
            <a:r>
              <a:rPr lang="en-US" altLang="zh-CN" sz="2200" b="0" dirty="0">
                <a:ea typeface="宋体" panose="02010600030101010101" pitchFamily="2" charset="-122"/>
              </a:rPr>
              <a:t> </a:t>
            </a:r>
            <a:r>
              <a:rPr lang="en-US" altLang="zh-CN" sz="2200" b="0" dirty="0" err="1">
                <a:ea typeface="宋体" panose="02010600030101010101" pitchFamily="2" charset="-122"/>
              </a:rPr>
              <a:t>utime</a:t>
            </a:r>
            <a:r>
              <a:rPr lang="en-US" altLang="zh-CN" sz="2200" b="0" dirty="0">
                <a:ea typeface="宋体" panose="02010600030101010101" pitchFamily="2" charset="-122"/>
              </a:rPr>
              <a:t>, </a:t>
            </a:r>
            <a:r>
              <a:rPr lang="en-US" altLang="zh-CN" sz="2200" b="0" dirty="0" err="1">
                <a:ea typeface="宋体" panose="02010600030101010101" pitchFamily="2" charset="-122"/>
              </a:rPr>
              <a:t>stime</a:t>
            </a:r>
            <a:r>
              <a:rPr lang="en-US" altLang="zh-CN" sz="2200" b="0" dirty="0">
                <a:ea typeface="宋体" panose="02010600030101010101" pitchFamily="2" charset="-122"/>
              </a:rPr>
              <a:t>;</a:t>
            </a:r>
          </a:p>
          <a:p>
            <a:pPr eaLnBrk="1" hangingPunct="1">
              <a:spcBef>
                <a:spcPct val="0"/>
              </a:spcBef>
              <a:buFont typeface="Arial" panose="020B0604020202020204" pitchFamily="34" charset="0"/>
              <a:buNone/>
            </a:pPr>
            <a:r>
              <a:rPr lang="en-US" altLang="zh-CN" sz="2200" b="0" dirty="0">
                <a:ea typeface="宋体" panose="02010600030101010101" pitchFamily="2" charset="-122"/>
              </a:rPr>
              <a:t>struct </a:t>
            </a:r>
            <a:r>
              <a:rPr lang="en-US" altLang="zh-CN" sz="2200" b="0" dirty="0" err="1">
                <a:ea typeface="宋体" panose="02010600030101010101" pitchFamily="2" charset="-122"/>
              </a:rPr>
              <a:t>timespec</a:t>
            </a:r>
            <a:r>
              <a:rPr lang="en-US" altLang="zh-CN" sz="2200" b="0" dirty="0">
                <a:ea typeface="宋体" panose="02010600030101010101" pitchFamily="2" charset="-122"/>
              </a:rPr>
              <a:t> </a:t>
            </a:r>
            <a:r>
              <a:rPr lang="en-US" altLang="zh-CN" sz="2200" b="0" dirty="0" err="1">
                <a:ea typeface="宋体" panose="02010600030101010101" pitchFamily="2" charset="-122"/>
              </a:rPr>
              <a:t>start_time</a:t>
            </a:r>
            <a:r>
              <a:rPr lang="en-US" altLang="zh-CN" sz="2200" b="0" dirty="0">
                <a:ea typeface="宋体" panose="02010600030101010101" pitchFamily="2" charset="-122"/>
              </a:rPr>
              <a:t>; </a:t>
            </a:r>
          </a:p>
          <a:p>
            <a:pPr eaLnBrk="1" hangingPunct="1">
              <a:spcBef>
                <a:spcPct val="0"/>
              </a:spcBef>
              <a:buFont typeface="Arial" panose="020B0604020202020204" pitchFamily="34" charset="0"/>
              <a:buNone/>
            </a:pPr>
            <a:r>
              <a:rPr lang="en-US" altLang="zh-CN" sz="2200" b="0" dirty="0">
                <a:ea typeface="宋体" panose="02010600030101010101" pitchFamily="2" charset="-122"/>
              </a:rPr>
              <a:t>struct </a:t>
            </a:r>
            <a:r>
              <a:rPr lang="en-US" altLang="zh-CN" sz="2200" b="0" dirty="0" err="1">
                <a:ea typeface="宋体" panose="02010600030101010101" pitchFamily="2" charset="-122"/>
              </a:rPr>
              <a:t>timespec</a:t>
            </a:r>
            <a:r>
              <a:rPr lang="en-US" altLang="zh-CN" sz="2200" b="0" dirty="0">
                <a:ea typeface="宋体" panose="02010600030101010101" pitchFamily="2" charset="-122"/>
              </a:rPr>
              <a:t> </a:t>
            </a:r>
            <a:r>
              <a:rPr lang="en-US" altLang="zh-CN" sz="2200" b="0" dirty="0" err="1">
                <a:ea typeface="宋体" panose="02010600030101010101" pitchFamily="2" charset="-122"/>
              </a:rPr>
              <a:t>real_start_time</a:t>
            </a:r>
            <a:r>
              <a:rPr lang="en-US" altLang="zh-CN" sz="2200" b="0" dirty="0">
                <a:ea typeface="宋体" panose="02010600030101010101" pitchFamily="2" charset="-122"/>
              </a:rPr>
              <a:t>;</a:t>
            </a:r>
          </a:p>
          <a:p>
            <a:pPr eaLnBrk="1" hangingPunct="1">
              <a:spcBef>
                <a:spcPct val="0"/>
              </a:spcBef>
              <a:buFont typeface="Wingdings" panose="05000000000000000000" pitchFamily="2" charset="2"/>
              <a:buNone/>
            </a:pPr>
            <a:endParaRPr lang="en-US" altLang="zh-CN" sz="2200" b="0" dirty="0">
              <a:solidFill>
                <a:srgbClr val="000000"/>
              </a:solidFill>
              <a:ea typeface="宋体" panose="02010600030101010101" pitchFamily="2" charset="-122"/>
            </a:endParaRPr>
          </a:p>
        </p:txBody>
      </p:sp>
      <p:sp>
        <p:nvSpPr>
          <p:cNvPr id="9" name="Rectangle 4">
            <a:extLst>
              <a:ext uri="{FF2B5EF4-FFF2-40B4-BE49-F238E27FC236}">
                <a16:creationId xmlns:a16="http://schemas.microsoft.com/office/drawing/2014/main" id="{19318EA9-4147-C640-8F74-97C0384A0CEB}"/>
              </a:ext>
            </a:extLst>
          </p:cNvPr>
          <p:cNvSpPr>
            <a:spLocks noChangeArrowheads="1"/>
          </p:cNvSpPr>
          <p:nvPr/>
        </p:nvSpPr>
        <p:spPr bwMode="auto">
          <a:xfrm>
            <a:off x="7924795" y="406399"/>
            <a:ext cx="4148667" cy="563065"/>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2.2.5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进程控制块</a:t>
            </a:r>
          </a:p>
        </p:txBody>
      </p:sp>
      <p:sp>
        <p:nvSpPr>
          <p:cNvPr id="11"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97212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 calcmode="lin" valueType="num">
                                      <p:cBhvr additive="base">
                                        <p:cTn id="2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 calcmode="lin" valueType="num">
                                      <p:cBhvr additive="base">
                                        <p:cTn id="28"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
                                            <p:txEl>
                                              <p:pRg st="3" end="3"/>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 calcmode="lin" valueType="num">
                                      <p:cBhvr additive="base">
                                        <p:cTn id="32"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anim calcmode="lin" valueType="num">
                                      <p:cBhvr additive="base">
                                        <p:cTn id="38"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 calcmode="lin" valueType="num">
                                      <p:cBhvr additive="base">
                                        <p:cTn id="42"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
                                            <p:txEl>
                                              <p:pRg st="6" end="6"/>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anim calcmode="lin" valueType="num">
                                      <p:cBhvr additive="base">
                                        <p:cTn id="46"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8">
                                            <p:txEl>
                                              <p:pRg st="7" end="7"/>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8">
                                            <p:txEl>
                                              <p:pRg st="8" end="8"/>
                                            </p:txEl>
                                          </p:spTgt>
                                        </p:tgtEl>
                                        <p:attrNameLst>
                                          <p:attrName>style.visibility</p:attrName>
                                        </p:attrNameLst>
                                      </p:cBhvr>
                                      <p:to>
                                        <p:strVal val="visible"/>
                                      </p:to>
                                    </p:set>
                                    <p:anim calcmode="lin" valueType="num">
                                      <p:cBhvr additive="base">
                                        <p:cTn id="50"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8">
                                            <p:txEl>
                                              <p:pRg st="8" end="8"/>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8">
                                            <p:txEl>
                                              <p:pRg st="9" end="9"/>
                                            </p:txEl>
                                          </p:spTgt>
                                        </p:tgtEl>
                                        <p:attrNameLst>
                                          <p:attrName>style.visibility</p:attrName>
                                        </p:attrNameLst>
                                      </p:cBhvr>
                                      <p:to>
                                        <p:strVal val="visible"/>
                                      </p:to>
                                    </p:set>
                                    <p:anim calcmode="lin" valueType="num">
                                      <p:cBhvr additive="base">
                                        <p:cTn id="54"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10">
                                            <p:txEl>
                                              <p:pRg st="0" end="0"/>
                                            </p:txEl>
                                          </p:spTgt>
                                        </p:tgtEl>
                                        <p:attrNameLst>
                                          <p:attrName>style.visibility</p:attrName>
                                        </p:attrNameLst>
                                      </p:cBhvr>
                                      <p:to>
                                        <p:strVal val="visible"/>
                                      </p:to>
                                    </p:set>
                                    <p:anim calcmode="lin" valueType="num">
                                      <p:cBhvr additive="base">
                                        <p:cTn id="60"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0">
                                            <p:txEl>
                                              <p:pRg st="1" end="1"/>
                                            </p:txEl>
                                          </p:spTgt>
                                        </p:tgtEl>
                                        <p:attrNameLst>
                                          <p:attrName>style.visibility</p:attrName>
                                        </p:attrNameLst>
                                      </p:cBhvr>
                                      <p:to>
                                        <p:strVal val="visible"/>
                                      </p:to>
                                    </p:set>
                                    <p:anim calcmode="lin" valueType="num">
                                      <p:cBhvr additive="base">
                                        <p:cTn id="66"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0"/>
                                  </p:stCondLst>
                                  <p:childTnLst>
                                    <p:set>
                                      <p:cBhvr>
                                        <p:cTn id="69" dur="1" fill="hold">
                                          <p:stCondLst>
                                            <p:cond delay="0"/>
                                          </p:stCondLst>
                                        </p:cTn>
                                        <p:tgtEl>
                                          <p:spTgt spid="10">
                                            <p:txEl>
                                              <p:pRg st="2" end="2"/>
                                            </p:txEl>
                                          </p:spTgt>
                                        </p:tgtEl>
                                        <p:attrNameLst>
                                          <p:attrName>style.visibility</p:attrName>
                                        </p:attrNameLst>
                                      </p:cBhvr>
                                      <p:to>
                                        <p:strVal val="visible"/>
                                      </p:to>
                                    </p:set>
                                    <p:anim calcmode="lin" valueType="num">
                                      <p:cBhvr additive="base">
                                        <p:cTn id="7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10">
                                            <p:txEl>
                                              <p:pRg st="3" end="3"/>
                                            </p:txEl>
                                          </p:spTgt>
                                        </p:tgtEl>
                                        <p:attrNameLst>
                                          <p:attrName>style.visibility</p:attrName>
                                        </p:attrNameLst>
                                      </p:cBhvr>
                                      <p:to>
                                        <p:strVal val="visible"/>
                                      </p:to>
                                    </p:set>
                                    <p:anim calcmode="lin" valueType="num">
                                      <p:cBhvr additive="base">
                                        <p:cTn id="76"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10">
                                            <p:txEl>
                                              <p:pRg st="4" end="4"/>
                                            </p:txEl>
                                          </p:spTgt>
                                        </p:tgtEl>
                                        <p:attrNameLst>
                                          <p:attrName>style.visibility</p:attrName>
                                        </p:attrNameLst>
                                      </p:cBhvr>
                                      <p:to>
                                        <p:strVal val="visible"/>
                                      </p:to>
                                    </p:set>
                                    <p:anim calcmode="lin" valueType="num">
                                      <p:cBhvr additive="base">
                                        <p:cTn id="82"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10">
                                            <p:txEl>
                                              <p:pRg st="5" end="5"/>
                                            </p:txEl>
                                          </p:spTgt>
                                        </p:tgtEl>
                                        <p:attrNameLst>
                                          <p:attrName>style.visibility</p:attrName>
                                        </p:attrNameLst>
                                      </p:cBhvr>
                                      <p:to>
                                        <p:strVal val="visible"/>
                                      </p:to>
                                    </p:set>
                                    <p:anim calcmode="lin" valueType="num">
                                      <p:cBhvr additive="base">
                                        <p:cTn id="86"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10">
                                            <p:txEl>
                                              <p:pRg st="6" end="6"/>
                                            </p:txEl>
                                          </p:spTgt>
                                        </p:tgtEl>
                                        <p:attrNameLst>
                                          <p:attrName>style.visibility</p:attrName>
                                        </p:attrNameLst>
                                      </p:cBhvr>
                                      <p:to>
                                        <p:strVal val="visible"/>
                                      </p:to>
                                    </p:set>
                                    <p:anim calcmode="lin" valueType="num">
                                      <p:cBhvr additive="base">
                                        <p:cTn id="92"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10">
                                            <p:txEl>
                                              <p:pRg st="7" end="7"/>
                                            </p:txEl>
                                          </p:spTgt>
                                        </p:tgtEl>
                                        <p:attrNameLst>
                                          <p:attrName>style.visibility</p:attrName>
                                        </p:attrNameLst>
                                      </p:cBhvr>
                                      <p:to>
                                        <p:strVal val="visible"/>
                                      </p:to>
                                    </p:set>
                                    <p:anim calcmode="lin" valueType="num">
                                      <p:cBhvr additive="base">
                                        <p:cTn id="96"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97"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10">
                                            <p:txEl>
                                              <p:pRg st="8" end="8"/>
                                            </p:txEl>
                                          </p:spTgt>
                                        </p:tgtEl>
                                        <p:attrNameLst>
                                          <p:attrName>style.visibility</p:attrName>
                                        </p:attrNameLst>
                                      </p:cBhvr>
                                      <p:to>
                                        <p:strVal val="visible"/>
                                      </p:to>
                                    </p:set>
                                    <p:anim calcmode="lin" valueType="num">
                                      <p:cBhvr additive="base">
                                        <p:cTn id="100"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DB7AC7D-1C6E-4405-BEAF-6CD4C3FF1B87}"/>
              </a:ext>
            </a:extLst>
          </p:cNvPr>
          <p:cNvSpPr>
            <a:spLocks noGrp="1" noChangeArrowheads="1"/>
          </p:cNvSpPr>
          <p:nvPr>
            <p:ph type="title"/>
          </p:nvPr>
        </p:nvSpPr>
        <p:spPr>
          <a:xfrm>
            <a:off x="2125183" y="1368636"/>
            <a:ext cx="7330537" cy="549275"/>
          </a:xfrm>
        </p:spPr>
        <p:txBody>
          <a:bodyPr/>
          <a:lstStyle/>
          <a:p>
            <a:pPr eaLnBrk="1" hangingPunct="1">
              <a:defRPr/>
            </a:pPr>
            <a:r>
              <a:rPr lang="en-US" dirty="0" err="1"/>
              <a:t>task_struct</a:t>
            </a:r>
            <a:r>
              <a:rPr lang="zh-CN" altLang="en-US" dirty="0"/>
              <a:t>：进程状态</a:t>
            </a:r>
          </a:p>
        </p:txBody>
      </p:sp>
      <p:sp>
        <p:nvSpPr>
          <p:cNvPr id="13315" name="TextBox 3">
            <a:extLst>
              <a:ext uri="{FF2B5EF4-FFF2-40B4-BE49-F238E27FC236}">
                <a16:creationId xmlns:a16="http://schemas.microsoft.com/office/drawing/2014/main" id="{275E2698-6EF3-4B1A-9414-EA5029B514DF}"/>
              </a:ext>
            </a:extLst>
          </p:cNvPr>
          <p:cNvSpPr txBox="1">
            <a:spLocks noChangeArrowheads="1"/>
          </p:cNvSpPr>
          <p:nvPr/>
        </p:nvSpPr>
        <p:spPr bwMode="auto">
          <a:xfrm>
            <a:off x="1572104" y="2096700"/>
            <a:ext cx="7291727"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1pPr>
            <a:lvl2pPr>
              <a:spcBef>
                <a:spcPct val="30000"/>
              </a:spcBef>
              <a:buFont typeface="Wingdings" panose="05000000000000000000" pitchFamily="2" charset="2"/>
              <a:buChar char="l"/>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pPr>
            <a:r>
              <a:rPr lang="zh-CN" altLang="en-US" sz="2400" dirty="0">
                <a:ea typeface="宋体" panose="02010600030101010101" pitchFamily="2" charset="-122"/>
              </a:rPr>
              <a:t>进程状态：</a:t>
            </a:r>
            <a:endParaRPr lang="en-US" altLang="zh-CN" sz="2400" dirty="0">
              <a:ea typeface="宋体" panose="02010600030101010101" pitchFamily="2" charset="-122"/>
            </a:endParaRPr>
          </a:p>
          <a:p>
            <a:pPr lvl="1" eaLnBrk="1" hangingPunct="1">
              <a:lnSpc>
                <a:spcPct val="120000"/>
              </a:lnSpc>
              <a:spcBef>
                <a:spcPct val="0"/>
              </a:spcBef>
            </a:pPr>
            <a:r>
              <a:rPr lang="en-US" altLang="zh-CN" dirty="0"/>
              <a:t>volatile long state;    </a:t>
            </a:r>
          </a:p>
          <a:p>
            <a:pPr eaLnBrk="1" hangingPunct="1">
              <a:lnSpc>
                <a:spcPct val="120000"/>
              </a:lnSpc>
              <a:spcBef>
                <a:spcPct val="0"/>
              </a:spcBef>
            </a:pPr>
            <a:r>
              <a:rPr lang="en-US" altLang="en-US" sz="2400" dirty="0">
                <a:ea typeface="宋体" panose="02010600030101010101" pitchFamily="2" charset="-122"/>
              </a:rPr>
              <a:t>state</a:t>
            </a:r>
            <a:r>
              <a:rPr lang="zh-CN" altLang="en-US" sz="2400" dirty="0">
                <a:ea typeface="宋体" panose="02010600030101010101" pitchFamily="2" charset="-122"/>
              </a:rPr>
              <a:t>成员的可能取值如下：</a:t>
            </a:r>
            <a:r>
              <a:rPr lang="zh-CN" altLang="en-US" sz="2400" b="0" dirty="0">
                <a:ea typeface="宋体" panose="02010600030101010101" pitchFamily="2" charset="-122"/>
              </a:rPr>
              <a:t> </a:t>
            </a:r>
          </a:p>
          <a:p>
            <a:pPr lvl="1" eaLnBrk="1" hangingPunct="1">
              <a:lnSpc>
                <a:spcPct val="120000"/>
              </a:lnSpc>
              <a:spcBef>
                <a:spcPct val="0"/>
              </a:spcBef>
            </a:pPr>
            <a:r>
              <a:rPr lang="en-US" altLang="zh-CN" dirty="0"/>
              <a:t>#define TASK_RUNNING        0  </a:t>
            </a:r>
          </a:p>
          <a:p>
            <a:pPr lvl="1" eaLnBrk="1" hangingPunct="1">
              <a:lnSpc>
                <a:spcPct val="120000"/>
              </a:lnSpc>
              <a:spcBef>
                <a:spcPct val="0"/>
              </a:spcBef>
            </a:pPr>
            <a:r>
              <a:rPr lang="en-US" altLang="zh-CN" dirty="0"/>
              <a:t>#define TASK_INTERRUPTIBLE  1  </a:t>
            </a:r>
          </a:p>
          <a:p>
            <a:pPr lvl="1" eaLnBrk="1" hangingPunct="1">
              <a:lnSpc>
                <a:spcPct val="120000"/>
              </a:lnSpc>
              <a:spcBef>
                <a:spcPct val="0"/>
              </a:spcBef>
            </a:pPr>
            <a:r>
              <a:rPr lang="en-US" altLang="zh-CN" dirty="0"/>
              <a:t>#define TASK_UNINTERRUPTIBLE    2  </a:t>
            </a:r>
          </a:p>
          <a:p>
            <a:pPr lvl="1" eaLnBrk="1" hangingPunct="1">
              <a:lnSpc>
                <a:spcPct val="120000"/>
              </a:lnSpc>
              <a:spcBef>
                <a:spcPct val="0"/>
              </a:spcBef>
            </a:pPr>
            <a:r>
              <a:rPr lang="en-US" altLang="zh-CN" dirty="0"/>
              <a:t>#define TASK_ZOMBIE      4  </a:t>
            </a:r>
          </a:p>
          <a:p>
            <a:pPr lvl="1" eaLnBrk="1" hangingPunct="1">
              <a:lnSpc>
                <a:spcPct val="120000"/>
              </a:lnSpc>
              <a:spcBef>
                <a:spcPct val="0"/>
              </a:spcBef>
            </a:pPr>
            <a:r>
              <a:rPr lang="en-US" altLang="zh-CN" dirty="0"/>
              <a:t>#define TASK_STOPPED       8  </a:t>
            </a:r>
            <a:endParaRPr lang="zh-CN" altLang="en-US" dirty="0"/>
          </a:p>
        </p:txBody>
      </p:sp>
      <p:sp>
        <p:nvSpPr>
          <p:cNvPr id="6" name="Rectangle 4">
            <a:extLst>
              <a:ext uri="{FF2B5EF4-FFF2-40B4-BE49-F238E27FC236}">
                <a16:creationId xmlns:a16="http://schemas.microsoft.com/office/drawing/2014/main" id="{19318EA9-4147-C640-8F74-97C0384A0CEB}"/>
              </a:ext>
            </a:extLst>
          </p:cNvPr>
          <p:cNvSpPr>
            <a:spLocks noChangeArrowheads="1"/>
          </p:cNvSpPr>
          <p:nvPr/>
        </p:nvSpPr>
        <p:spPr bwMode="auto">
          <a:xfrm>
            <a:off x="7924795" y="406399"/>
            <a:ext cx="4148667" cy="563065"/>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2.2.5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进程控制块</a:t>
            </a:r>
          </a:p>
        </p:txBody>
      </p:sp>
      <p:sp>
        <p:nvSpPr>
          <p:cNvPr id="7"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199625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C199BC29-BAB5-144F-A241-9B6AB3B29471}"/>
              </a:ext>
            </a:extLst>
          </p:cNvPr>
          <p:cNvSpPr>
            <a:spLocks noChangeArrowheads="1"/>
          </p:cNvSpPr>
          <p:nvPr/>
        </p:nvSpPr>
        <p:spPr bwMode="auto">
          <a:xfrm>
            <a:off x="4168701" y="1126739"/>
            <a:ext cx="3853139"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的进程状态切换</a:t>
            </a:r>
          </a:p>
        </p:txBody>
      </p:sp>
      <p:graphicFrame>
        <p:nvGraphicFramePr>
          <p:cNvPr id="10" name="对象 1">
            <a:extLst>
              <a:ext uri="{FF2B5EF4-FFF2-40B4-BE49-F238E27FC236}">
                <a16:creationId xmlns:a16="http://schemas.microsoft.com/office/drawing/2014/main" id="{77BBE247-F4A7-CB40-977D-0FD6DBF2CE2D}"/>
              </a:ext>
            </a:extLst>
          </p:cNvPr>
          <p:cNvGraphicFramePr>
            <a:graphicFrameLocks noChangeAspect="1"/>
          </p:cNvGraphicFramePr>
          <p:nvPr>
            <p:extLst>
              <p:ext uri="{D42A27DB-BD31-4B8C-83A1-F6EECF244321}">
                <p14:modId xmlns:p14="http://schemas.microsoft.com/office/powerpoint/2010/main" val="1214088487"/>
              </p:ext>
            </p:extLst>
          </p:nvPr>
        </p:nvGraphicFramePr>
        <p:xfrm>
          <a:off x="1761743" y="2017894"/>
          <a:ext cx="8667052" cy="4248150"/>
        </p:xfrm>
        <a:graphic>
          <a:graphicData uri="http://schemas.openxmlformats.org/presentationml/2006/ole">
            <mc:AlternateContent xmlns:mc="http://schemas.openxmlformats.org/markup-compatibility/2006">
              <mc:Choice xmlns:v="urn:schemas-microsoft-com:vml" Requires="v">
                <p:oleObj spid="_x0000_s59596" name="Visio" r:id="rId4" imgW="7246866" imgH="3413872" progId="Visio.Drawing.11">
                  <p:embed/>
                </p:oleObj>
              </mc:Choice>
              <mc:Fallback>
                <p:oleObj name="Visio" r:id="rId4" imgW="7246866" imgH="3413872" progId="Visio.Drawing.11">
                  <p:embed/>
                  <p:pic>
                    <p:nvPicPr>
                      <p:cNvPr id="15363" name="对象 1">
                        <a:extLst>
                          <a:ext uri="{FF2B5EF4-FFF2-40B4-BE49-F238E27FC236}">
                            <a16:creationId xmlns:a16="http://schemas.microsoft.com/office/drawing/2014/main" id="{DAC0C7E0-BD43-4705-B414-A3CD8C0B98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1743" y="2017894"/>
                        <a:ext cx="8667052" cy="4248150"/>
                      </a:xfrm>
                      <a:prstGeom prst="rect">
                        <a:avLst/>
                      </a:prstGeom>
                      <a:noFill/>
                      <a:ln>
                        <a:noFill/>
                      </a:ln>
                      <a:extLst/>
                    </p:spPr>
                  </p:pic>
                </p:oleObj>
              </mc:Fallback>
            </mc:AlternateContent>
          </a:graphicData>
        </a:graphic>
      </p:graphicFrame>
      <p:sp>
        <p:nvSpPr>
          <p:cNvPr id="6" name="Rectangle 4">
            <a:extLst>
              <a:ext uri="{FF2B5EF4-FFF2-40B4-BE49-F238E27FC236}">
                <a16:creationId xmlns:a16="http://schemas.microsoft.com/office/drawing/2014/main" id="{19318EA9-4147-C640-8F74-97C0384A0CEB}"/>
              </a:ext>
            </a:extLst>
          </p:cNvPr>
          <p:cNvSpPr>
            <a:spLocks noChangeArrowheads="1"/>
          </p:cNvSpPr>
          <p:nvPr/>
        </p:nvSpPr>
        <p:spPr bwMode="auto">
          <a:xfrm>
            <a:off x="7924795" y="406399"/>
            <a:ext cx="4148667" cy="563065"/>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2.2.5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进程控制块</a:t>
            </a:r>
          </a:p>
        </p:txBody>
      </p:sp>
      <p:sp>
        <p:nvSpPr>
          <p:cNvPr id="8" name="Rectangle 5">
            <a:extLst>
              <a:ext uri="{FF2B5EF4-FFF2-40B4-BE49-F238E27FC236}">
                <a16:creationId xmlns:a16="http://schemas.microsoft.com/office/drawing/2014/main" id="{1309CF37-E543-8641-B706-E540A55F6AEA}"/>
              </a:ext>
            </a:extLst>
          </p:cNvPr>
          <p:cNvSpPr>
            <a:spLocks noChangeArrowheads="1"/>
          </p:cNvSpPr>
          <p:nvPr/>
        </p:nvSpPr>
        <p:spPr bwMode="auto">
          <a:xfrm>
            <a:off x="1378137" y="290868"/>
            <a:ext cx="469599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pPr>
            <a:r>
              <a:rPr kumimoji="1" lang="en-US" altLang="zh-CN" b="1" dirty="0">
                <a:solidFill>
                  <a:schemeClr val="tx2"/>
                </a:solidFill>
                <a:latin typeface="+mj-ea"/>
                <a:ea typeface="+mj-ea"/>
              </a:rPr>
              <a:t>2.2 </a:t>
            </a:r>
            <a:r>
              <a:rPr kumimoji="1" lang="zh-CN" altLang="en-US" b="1" dirty="0">
                <a:solidFill>
                  <a:schemeClr val="tx2"/>
                </a:solidFill>
                <a:latin typeface="+mj-ea"/>
                <a:ea typeface="+mj-ea"/>
              </a:rPr>
              <a:t>进程的描述</a:t>
            </a:r>
          </a:p>
        </p:txBody>
      </p:sp>
    </p:spTree>
    <p:extLst>
      <p:ext uri="{BB962C8B-B14F-4D97-AF65-F5344CB8AC3E}">
        <p14:creationId xmlns:p14="http://schemas.microsoft.com/office/powerpoint/2010/main" val="253626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85844" y="718845"/>
            <a:ext cx="2532869" cy="1170653"/>
          </a:xfrm>
        </p:spPr>
        <p:txBody>
          <a:bodyPr>
            <a:normAutofit/>
          </a:bodyPr>
          <a:lstStyle/>
          <a:p>
            <a:pPr algn="ctr"/>
            <a:r>
              <a:rPr lang="zh-CN" altLang="en-US" sz="3200" dirty="0">
                <a:sym typeface="+mn-lt"/>
              </a:rPr>
              <a:t>第二章</a:t>
            </a:r>
          </a:p>
        </p:txBody>
      </p:sp>
      <p:sp>
        <p:nvSpPr>
          <p:cNvPr id="6" name="标题 3">
            <a:extLst>
              <a:ext uri="{FF2B5EF4-FFF2-40B4-BE49-F238E27FC236}">
                <a16:creationId xmlns:a16="http://schemas.microsoft.com/office/drawing/2014/main" id="{BE173D91-303A-5B4E-ABE3-7DE679C17721}"/>
              </a:ext>
            </a:extLst>
          </p:cNvPr>
          <p:cNvSpPr txBox="1">
            <a:spLocks/>
          </p:cNvSpPr>
          <p:nvPr/>
        </p:nvSpPr>
        <p:spPr>
          <a:xfrm>
            <a:off x="2762363" y="2646293"/>
            <a:ext cx="579830" cy="2908347"/>
          </a:xfrm>
          <a:prstGeom prst="rect">
            <a:avLst/>
          </a:prstGeom>
        </p:spPr>
        <p:txBody>
          <a:bodyPr rtlCol="0" anchor="t">
            <a:normAutofit lnSpcReduction="10000"/>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defRPr/>
            </a:pPr>
            <a:r>
              <a:rPr lang="zh-CN" altLang="en-US" dirty="0">
                <a:solidFill>
                  <a:prstClr val="white"/>
                </a:solidFill>
                <a:sym typeface="+mn-lt"/>
              </a:rPr>
              <a:t>进程管理</a:t>
            </a:r>
          </a:p>
        </p:txBody>
      </p:sp>
      <p:sp>
        <p:nvSpPr>
          <p:cNvPr id="10" name="Rectangle 3">
            <a:extLst>
              <a:ext uri="{FF2B5EF4-FFF2-40B4-BE49-F238E27FC236}">
                <a16:creationId xmlns:a16="http://schemas.microsoft.com/office/drawing/2014/main" id="{F6EA0FF5-3DEA-A54A-A4A3-2E4459FAD9D1}"/>
              </a:ext>
            </a:extLst>
          </p:cNvPr>
          <p:cNvSpPr txBox="1">
            <a:spLocks noChangeArrowheads="1"/>
          </p:cNvSpPr>
          <p:nvPr/>
        </p:nvSpPr>
        <p:spPr>
          <a:xfrm>
            <a:off x="5487574" y="931520"/>
            <a:ext cx="4681924" cy="468663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20000"/>
              </a:lnSpc>
              <a:buClr>
                <a:srgbClr val="4A66AC">
                  <a:lumMod val="75000"/>
                </a:srgbClr>
              </a:buClr>
              <a:buNone/>
              <a:defRPr/>
            </a:pPr>
            <a:r>
              <a:rPr lang="en-US" altLang="zh-CN" sz="2800" b="1" dirty="0"/>
              <a:t>2.1 </a:t>
            </a:r>
            <a:r>
              <a:rPr lang="zh-CN" altLang="en-US" sz="2800" b="1" dirty="0"/>
              <a:t>前趋图和程序执行</a:t>
            </a:r>
          </a:p>
          <a:p>
            <a:pPr marL="0" indent="0">
              <a:lnSpc>
                <a:spcPct val="120000"/>
              </a:lnSpc>
              <a:buClr>
                <a:srgbClr val="4A66AC">
                  <a:lumMod val="75000"/>
                </a:srgbClr>
              </a:buClr>
              <a:buNone/>
              <a:defRPr/>
            </a:pPr>
            <a:r>
              <a:rPr lang="en-US" altLang="zh-CN" sz="2800" b="1" dirty="0">
                <a:solidFill>
                  <a:prstClr val="black"/>
                </a:solidFill>
              </a:rPr>
              <a:t>2.2 </a:t>
            </a:r>
            <a:r>
              <a:rPr lang="zh-CN" altLang="en-US" sz="2800" b="1" dirty="0">
                <a:solidFill>
                  <a:prstClr val="black"/>
                </a:solidFill>
              </a:rPr>
              <a:t>进程的描述</a:t>
            </a:r>
          </a:p>
          <a:p>
            <a:pPr marL="0" indent="0">
              <a:lnSpc>
                <a:spcPct val="120000"/>
              </a:lnSpc>
              <a:buClr>
                <a:srgbClr val="4A66AC">
                  <a:lumMod val="75000"/>
                </a:srgbClr>
              </a:buClr>
              <a:buNone/>
              <a:defRPr/>
            </a:pPr>
            <a:r>
              <a:rPr lang="en-US" altLang="zh-CN" sz="2800" b="1" dirty="0">
                <a:solidFill>
                  <a:srgbClr val="FF0000"/>
                </a:solidFill>
              </a:rPr>
              <a:t>2.3 </a:t>
            </a:r>
            <a:r>
              <a:rPr lang="zh-CN" altLang="en-US" sz="2800" b="1" dirty="0">
                <a:solidFill>
                  <a:srgbClr val="FF0000"/>
                </a:solidFill>
              </a:rPr>
              <a:t>进程控制</a:t>
            </a:r>
          </a:p>
          <a:p>
            <a:pPr marL="0" indent="0">
              <a:lnSpc>
                <a:spcPct val="120000"/>
              </a:lnSpc>
              <a:buClr>
                <a:srgbClr val="4A66AC">
                  <a:lumMod val="75000"/>
                </a:srgbClr>
              </a:buClr>
              <a:buNone/>
              <a:defRPr/>
            </a:pPr>
            <a:r>
              <a:rPr lang="en-US" altLang="zh-CN" sz="2800" b="1" dirty="0">
                <a:solidFill>
                  <a:prstClr val="black"/>
                </a:solidFill>
              </a:rPr>
              <a:t>2.4 </a:t>
            </a:r>
            <a:r>
              <a:rPr lang="zh-CN" altLang="en-US" sz="2800" b="1" dirty="0">
                <a:solidFill>
                  <a:prstClr val="black"/>
                </a:solidFill>
              </a:rPr>
              <a:t>进程同步</a:t>
            </a:r>
          </a:p>
          <a:p>
            <a:pPr marL="0" indent="0">
              <a:lnSpc>
                <a:spcPct val="120000"/>
              </a:lnSpc>
              <a:buClr>
                <a:srgbClr val="4A66AC">
                  <a:lumMod val="75000"/>
                </a:srgbClr>
              </a:buClr>
              <a:buNone/>
              <a:defRPr/>
            </a:pPr>
            <a:r>
              <a:rPr lang="en-US" altLang="zh-CN" sz="2800" b="1" dirty="0">
                <a:solidFill>
                  <a:prstClr val="black"/>
                </a:solidFill>
              </a:rPr>
              <a:t>2.5 </a:t>
            </a:r>
            <a:r>
              <a:rPr lang="zh-CN" altLang="en-US" sz="2800" b="1" dirty="0">
                <a:solidFill>
                  <a:prstClr val="black"/>
                </a:solidFill>
              </a:rPr>
              <a:t>经典进程的同步问题</a:t>
            </a:r>
          </a:p>
          <a:p>
            <a:pPr marL="0" indent="0">
              <a:lnSpc>
                <a:spcPct val="120000"/>
              </a:lnSpc>
              <a:buClr>
                <a:srgbClr val="4A66AC">
                  <a:lumMod val="75000"/>
                </a:srgbClr>
              </a:buClr>
              <a:buNone/>
              <a:defRPr/>
            </a:pPr>
            <a:r>
              <a:rPr lang="en-US" altLang="zh-CN" sz="2800" b="1" dirty="0">
                <a:solidFill>
                  <a:prstClr val="black"/>
                </a:solidFill>
              </a:rPr>
              <a:t>2.6 </a:t>
            </a:r>
            <a:r>
              <a:rPr lang="zh-CN" altLang="en-US" sz="2800" b="1" dirty="0">
                <a:solidFill>
                  <a:prstClr val="black"/>
                </a:solidFill>
              </a:rPr>
              <a:t>进程通信</a:t>
            </a:r>
            <a:endParaRPr lang="en-US" altLang="zh-CN" sz="2800" b="1" dirty="0">
              <a:solidFill>
                <a:prstClr val="black"/>
              </a:solidFill>
            </a:endParaRPr>
          </a:p>
          <a:p>
            <a:pPr marL="0" indent="0">
              <a:lnSpc>
                <a:spcPct val="120000"/>
              </a:lnSpc>
              <a:buClr>
                <a:srgbClr val="4A66AC">
                  <a:lumMod val="75000"/>
                </a:srgbClr>
              </a:buClr>
              <a:buNone/>
              <a:defRPr/>
            </a:pPr>
            <a:r>
              <a:rPr lang="en-US" altLang="zh-CN" sz="2800" b="1" dirty="0">
                <a:solidFill>
                  <a:prstClr val="black"/>
                </a:solidFill>
              </a:rPr>
              <a:t>2.7</a:t>
            </a:r>
            <a:r>
              <a:rPr lang="zh-CN" altLang="en-US" sz="2800" b="1" dirty="0">
                <a:solidFill>
                  <a:prstClr val="black"/>
                </a:solidFill>
              </a:rPr>
              <a:t> 线程与线程控制</a:t>
            </a:r>
          </a:p>
        </p:txBody>
      </p:sp>
    </p:spTree>
    <p:custDataLst>
      <p:tags r:id="rId1"/>
    </p:custDataLst>
    <p:extLst>
      <p:ext uri="{BB962C8B-B14F-4D97-AF65-F5344CB8AC3E}">
        <p14:creationId xmlns:p14="http://schemas.microsoft.com/office/powerpoint/2010/main" val="21866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250"/>
                                        <p:tgtEl>
                                          <p:spTgt spid="4"/>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90868"/>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
        <p:nvSpPr>
          <p:cNvPr id="3" name="矩形 2"/>
          <p:cNvSpPr/>
          <p:nvPr/>
        </p:nvSpPr>
        <p:spPr>
          <a:xfrm>
            <a:off x="996661" y="1308935"/>
            <a:ext cx="10754808" cy="1456232"/>
          </a:xfrm>
          <a:prstGeom prst="rect">
            <a:avLst/>
          </a:prstGeom>
        </p:spPr>
        <p:txBody>
          <a:bodyPr wrap="square">
            <a:spAutoFit/>
          </a:bodyPr>
          <a:lstStyle/>
          <a:p>
            <a:pPr marL="171450" indent="-171450" defTabSz="685800">
              <a:lnSpc>
                <a:spcPct val="120000"/>
              </a:lnSpc>
              <a:spcBef>
                <a:spcPts val="1350"/>
              </a:spcBef>
              <a:buClr>
                <a:schemeClr val="accent1">
                  <a:lumMod val="75000"/>
                </a:schemeClr>
              </a:buClr>
              <a:buSzPct val="100000"/>
              <a:buFont typeface="Wingdings" charset="2"/>
              <a:buChar char="n"/>
              <a:defRPr/>
            </a:pPr>
            <a:r>
              <a:rPr lang="zh-CN" altLang="en-US" sz="2200" b="1" dirty="0">
                <a:latin typeface="+mj-ea"/>
                <a:ea typeface="+mj-ea"/>
              </a:rPr>
              <a:t>进程控制是用于创建一个新进程，终止一个已完成的进程，或去终止一个因出现某事件而使其无法运行下去的进程，还负责进程运行中的状态转换。</a:t>
            </a:r>
            <a:endParaRPr lang="en-US" altLang="zh-CN" sz="2200" b="1" dirty="0">
              <a:latin typeface="+mj-ea"/>
              <a:ea typeface="+mj-ea"/>
            </a:endParaRPr>
          </a:p>
          <a:p>
            <a:pPr marL="171450" indent="-171450" defTabSz="685800">
              <a:lnSpc>
                <a:spcPct val="120000"/>
              </a:lnSpc>
              <a:spcBef>
                <a:spcPts val="1350"/>
              </a:spcBef>
              <a:buClr>
                <a:schemeClr val="accent1">
                  <a:lumMod val="75000"/>
                </a:schemeClr>
              </a:buClr>
              <a:buSzPct val="100000"/>
              <a:buFont typeface="Wingdings" charset="2"/>
              <a:buChar char="n"/>
              <a:defRPr/>
            </a:pPr>
            <a:r>
              <a:rPr lang="zh-CN" altLang="en-US" sz="2200" b="1" dirty="0" smtClean="0">
                <a:latin typeface="+mj-ea"/>
                <a:ea typeface="+mj-ea"/>
              </a:rPr>
              <a:t>进程</a:t>
            </a:r>
            <a:r>
              <a:rPr lang="zh-CN" altLang="en-US" sz="2200" b="1" dirty="0">
                <a:latin typeface="+mj-ea"/>
                <a:ea typeface="+mj-ea"/>
              </a:rPr>
              <a:t>控制一般是由</a:t>
            </a:r>
            <a:r>
              <a:rPr lang="en-US" altLang="zh-CN" sz="2200" b="1" dirty="0">
                <a:latin typeface="+mj-ea"/>
                <a:ea typeface="+mj-ea"/>
              </a:rPr>
              <a:t>OS</a:t>
            </a:r>
            <a:r>
              <a:rPr lang="zh-CN" altLang="en-US" sz="2200" b="1" dirty="0">
                <a:latin typeface="+mj-ea"/>
                <a:ea typeface="+mj-ea"/>
              </a:rPr>
              <a:t>的内核中的原语</a:t>
            </a:r>
            <a:r>
              <a:rPr lang="en-US" altLang="zh-CN" sz="2200" b="1" dirty="0">
                <a:latin typeface="+mj-ea"/>
                <a:ea typeface="+mj-ea"/>
              </a:rPr>
              <a:t>(Primitive)</a:t>
            </a:r>
            <a:r>
              <a:rPr lang="zh-CN" altLang="en-US" sz="2200" b="1" dirty="0">
                <a:latin typeface="+mj-ea"/>
                <a:ea typeface="+mj-ea"/>
              </a:rPr>
              <a:t>来实现的。 </a:t>
            </a:r>
            <a:endParaRPr lang="en-US" altLang="zh-CN" sz="2200" b="1" dirty="0">
              <a:latin typeface="+mj-ea"/>
              <a:ea typeface="+mj-ea"/>
            </a:endParaRPr>
          </a:p>
        </p:txBody>
      </p:sp>
      <p:sp>
        <p:nvSpPr>
          <p:cNvPr id="4" name="Rectangle 4">
            <a:extLst>
              <a:ext uri="{FF2B5EF4-FFF2-40B4-BE49-F238E27FC236}">
                <a16:creationId xmlns:a16="http://schemas.microsoft.com/office/drawing/2014/main" id="{19318EA9-4147-C640-8F74-97C0384A0CEB}"/>
              </a:ext>
            </a:extLst>
          </p:cNvPr>
          <p:cNvSpPr>
            <a:spLocks noChangeArrowheads="1"/>
          </p:cNvSpPr>
          <p:nvPr/>
        </p:nvSpPr>
        <p:spPr bwMode="auto">
          <a:xfrm>
            <a:off x="996661" y="2910399"/>
            <a:ext cx="359437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2.3.1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操作系统内核</a:t>
            </a:r>
            <a:r>
              <a:rPr lang="zh-CN" altLang="en-US" sz="2800" dirty="0"/>
              <a:t>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5" name="Rectangle 3">
            <a:extLst>
              <a:ext uri="{FF2B5EF4-FFF2-40B4-BE49-F238E27FC236}">
                <a16:creationId xmlns:a16="http://schemas.microsoft.com/office/drawing/2014/main" id="{B12C72CA-AD08-144D-A228-00EE19207CB4}"/>
              </a:ext>
            </a:extLst>
          </p:cNvPr>
          <p:cNvSpPr txBox="1">
            <a:spLocks noChangeArrowheads="1"/>
          </p:cNvSpPr>
          <p:nvPr/>
        </p:nvSpPr>
        <p:spPr>
          <a:xfrm>
            <a:off x="996661" y="3506897"/>
            <a:ext cx="7304377" cy="3193942"/>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nSpc>
                <a:spcPct val="120000"/>
              </a:lnSpc>
              <a:buFont typeface="Wingdings" charset="2"/>
              <a:buChar char="n"/>
              <a:defRPr/>
            </a:pPr>
            <a:r>
              <a:rPr lang="en-US" altLang="zh-CN" sz="2000" dirty="0">
                <a:latin typeface="+mj-ea"/>
                <a:ea typeface="+mj-ea"/>
              </a:rPr>
              <a:t>OS</a:t>
            </a:r>
            <a:r>
              <a:rPr lang="zh-CN" altLang="en-US" sz="2000" dirty="0">
                <a:latin typeface="+mj-ea"/>
                <a:ea typeface="+mj-ea"/>
              </a:rPr>
              <a:t>内核</a:t>
            </a:r>
            <a:r>
              <a:rPr lang="en-US" altLang="zh-CN" sz="2000" dirty="0">
                <a:latin typeface="+mj-ea"/>
                <a:ea typeface="+mj-ea"/>
              </a:rPr>
              <a:t>----</a:t>
            </a:r>
            <a:r>
              <a:rPr lang="zh-CN" altLang="en-US" sz="2000" dirty="0">
                <a:latin typeface="+mj-ea"/>
                <a:ea typeface="+mj-ea"/>
              </a:rPr>
              <a:t>常驻内存。</a:t>
            </a:r>
          </a:p>
          <a:p>
            <a:pPr lvl="1">
              <a:buFont typeface="Arial" panose="020B0604020202020204" pitchFamily="34" charset="0"/>
              <a:buChar char="•"/>
              <a:defRPr/>
            </a:pPr>
            <a:r>
              <a:rPr lang="zh-CN" altLang="en-US" sz="2000" dirty="0">
                <a:latin typeface="+mj-ea"/>
                <a:ea typeface="+mj-ea"/>
              </a:rPr>
              <a:t>与硬件紧密相关的模块（中断处理）</a:t>
            </a:r>
          </a:p>
          <a:p>
            <a:pPr lvl="1">
              <a:buFont typeface="Arial" panose="020B0604020202020204" pitchFamily="34" charset="0"/>
              <a:buChar char="•"/>
              <a:defRPr/>
            </a:pPr>
            <a:r>
              <a:rPr lang="zh-CN" altLang="en-US" sz="2000" dirty="0">
                <a:latin typeface="+mj-ea"/>
                <a:ea typeface="+mj-ea"/>
              </a:rPr>
              <a:t>常用设备驱动、运行频率高的模块（时钟管理、进程调度）</a:t>
            </a:r>
          </a:p>
          <a:p>
            <a:pPr lvl="1">
              <a:buFont typeface="Wingdings" pitchFamily="2" charset="2"/>
              <a:buNone/>
              <a:defRPr/>
            </a:pPr>
            <a:r>
              <a:rPr lang="zh-CN" altLang="en-US" sz="2000" dirty="0">
                <a:latin typeface="+mj-ea"/>
                <a:ea typeface="+mj-ea"/>
              </a:rPr>
              <a:t> </a:t>
            </a:r>
            <a:endParaRPr lang="zh-CN" altLang="en-US" sz="2000" dirty="0"/>
          </a:p>
          <a:p>
            <a:pPr lvl="1">
              <a:buFont typeface="Wingdings" pitchFamily="2" charset="2"/>
              <a:buNone/>
              <a:defRPr/>
            </a:pPr>
            <a:r>
              <a:rPr lang="en-US" altLang="zh-CN" sz="2000" dirty="0"/>
              <a:t>OS</a:t>
            </a:r>
            <a:r>
              <a:rPr lang="zh-CN" altLang="en-US" sz="2000" dirty="0"/>
              <a:t>内核包含两大功能：</a:t>
            </a:r>
          </a:p>
          <a:p>
            <a:pPr lvl="1">
              <a:buFont typeface="Wingdings" pitchFamily="2" charset="2"/>
              <a:buNone/>
              <a:defRPr/>
            </a:pPr>
            <a:r>
              <a:rPr lang="en-US" altLang="zh-CN" sz="2000" dirty="0"/>
              <a:t>1</a:t>
            </a:r>
            <a:r>
              <a:rPr lang="zh-CN" altLang="en-US" sz="2000" dirty="0"/>
              <a:t>、支撑功能</a:t>
            </a:r>
          </a:p>
          <a:p>
            <a:pPr lvl="1">
              <a:buFont typeface="Wingdings" pitchFamily="2" charset="2"/>
              <a:buNone/>
              <a:defRPr/>
            </a:pPr>
            <a:r>
              <a:rPr lang="en-US" altLang="zh-CN" sz="2000" dirty="0"/>
              <a:t>2</a:t>
            </a:r>
            <a:r>
              <a:rPr lang="zh-CN" altLang="en-US" sz="2000" dirty="0"/>
              <a:t>、资源管理功能</a:t>
            </a:r>
          </a:p>
        </p:txBody>
      </p:sp>
      <p:sp>
        <p:nvSpPr>
          <p:cNvPr id="2" name="右箭头 1"/>
          <p:cNvSpPr/>
          <p:nvPr/>
        </p:nvSpPr>
        <p:spPr>
          <a:xfrm>
            <a:off x="8351044" y="4100513"/>
            <a:ext cx="842962" cy="307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8449359" y="3758178"/>
            <a:ext cx="646331" cy="369332"/>
          </a:xfrm>
          <a:prstGeom prst="rect">
            <a:avLst/>
          </a:prstGeom>
        </p:spPr>
        <p:txBody>
          <a:bodyPr wrap="none">
            <a:spAutoFit/>
          </a:bodyPr>
          <a:lstStyle/>
          <a:p>
            <a:pPr lvl="1" indent="-457200" algn="ctr">
              <a:buFont typeface="Wingdings" pitchFamily="2" charset="2"/>
              <a:buNone/>
              <a:defRPr/>
            </a:pPr>
            <a:r>
              <a:rPr lang="zh-CN" altLang="en-US" dirty="0" smtClean="0">
                <a:latin typeface="+mj-ea"/>
              </a:rPr>
              <a:t>目的</a:t>
            </a:r>
            <a:endParaRPr lang="zh-CN" altLang="en-US" dirty="0">
              <a:latin typeface="+mj-ea"/>
            </a:endParaRPr>
          </a:p>
        </p:txBody>
      </p:sp>
      <p:sp>
        <p:nvSpPr>
          <p:cNvPr id="8" name="矩形 7"/>
          <p:cNvSpPr/>
          <p:nvPr/>
        </p:nvSpPr>
        <p:spPr>
          <a:xfrm>
            <a:off x="9467572" y="3900160"/>
            <a:ext cx="1973617" cy="707886"/>
          </a:xfrm>
          <a:prstGeom prst="rect">
            <a:avLst/>
          </a:prstGeom>
        </p:spPr>
        <p:txBody>
          <a:bodyPr wrap="none">
            <a:spAutoFit/>
          </a:bodyPr>
          <a:lstStyle/>
          <a:p>
            <a:pPr lvl="1" indent="-457200">
              <a:buFont typeface="Wingdings" pitchFamily="2" charset="2"/>
              <a:buNone/>
            </a:pPr>
            <a:r>
              <a:rPr lang="en-US" altLang="zh-CN" sz="2000" dirty="0">
                <a:solidFill>
                  <a:srgbClr val="C00000"/>
                </a:solidFill>
                <a:latin typeface="+mj-ea"/>
                <a:ea typeface="+mj-ea"/>
              </a:rPr>
              <a:t>1</a:t>
            </a:r>
            <a:r>
              <a:rPr lang="zh-CN" altLang="en-US" sz="2000" dirty="0">
                <a:solidFill>
                  <a:srgbClr val="C00000"/>
                </a:solidFill>
                <a:latin typeface="+mj-ea"/>
                <a:ea typeface="+mj-ea"/>
              </a:rPr>
              <a:t>、</a:t>
            </a:r>
            <a:r>
              <a:rPr lang="zh-CN" altLang="en-US" sz="2000" dirty="0" smtClean="0">
                <a:solidFill>
                  <a:srgbClr val="C00000"/>
                </a:solidFill>
                <a:latin typeface="+mj-ea"/>
                <a:ea typeface="+mj-ea"/>
              </a:rPr>
              <a:t>保护</a:t>
            </a:r>
            <a:endParaRPr lang="en-US" altLang="zh-CN" sz="2000" dirty="0" smtClean="0">
              <a:solidFill>
                <a:srgbClr val="C00000"/>
              </a:solidFill>
              <a:latin typeface="+mj-ea"/>
              <a:ea typeface="+mj-ea"/>
            </a:endParaRPr>
          </a:p>
          <a:p>
            <a:pPr lvl="1" indent="-457200">
              <a:buFont typeface="Wingdings" pitchFamily="2" charset="2"/>
              <a:buNone/>
            </a:pPr>
            <a:r>
              <a:rPr lang="en-US" altLang="zh-CN" sz="2000" dirty="0" smtClean="0">
                <a:solidFill>
                  <a:srgbClr val="C00000"/>
                </a:solidFill>
                <a:latin typeface="+mj-ea"/>
                <a:ea typeface="+mj-ea"/>
              </a:rPr>
              <a:t>2</a:t>
            </a:r>
            <a:r>
              <a:rPr lang="zh-CN" altLang="en-US" sz="2000" dirty="0">
                <a:solidFill>
                  <a:srgbClr val="C00000"/>
                </a:solidFill>
                <a:latin typeface="+mj-ea"/>
                <a:ea typeface="+mj-ea"/>
              </a:rPr>
              <a:t>、提供</a:t>
            </a:r>
            <a:r>
              <a:rPr lang="en-US" altLang="zh-CN" sz="2000" dirty="0">
                <a:solidFill>
                  <a:srgbClr val="C00000"/>
                </a:solidFill>
                <a:latin typeface="+mj-ea"/>
                <a:ea typeface="+mj-ea"/>
              </a:rPr>
              <a:t>OS</a:t>
            </a:r>
            <a:r>
              <a:rPr lang="zh-CN" altLang="en-US" sz="2000" dirty="0">
                <a:solidFill>
                  <a:srgbClr val="C00000"/>
                </a:solidFill>
                <a:latin typeface="+mj-ea"/>
                <a:ea typeface="+mj-ea"/>
              </a:rPr>
              <a:t>效率</a:t>
            </a:r>
          </a:p>
        </p:txBody>
      </p:sp>
      <p:sp>
        <p:nvSpPr>
          <p:cNvPr id="9" name="Line 8">
            <a:extLst>
              <a:ext uri="{FF2B5EF4-FFF2-40B4-BE49-F238E27FC236}">
                <a16:creationId xmlns:a16="http://schemas.microsoft.com/office/drawing/2014/main" id="{9EEF8B37-0F19-B244-B07F-6FE0575ABAA0}"/>
              </a:ext>
            </a:extLst>
          </p:cNvPr>
          <p:cNvSpPr>
            <a:spLocks noChangeShapeType="1"/>
          </p:cNvSpPr>
          <p:nvPr/>
        </p:nvSpPr>
        <p:spPr bwMode="auto">
          <a:xfrm flipV="1">
            <a:off x="2938035" y="5722143"/>
            <a:ext cx="2205465" cy="100866"/>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
        <p:nvSpPr>
          <p:cNvPr id="10" name="Text Box 9">
            <a:extLst>
              <a:ext uri="{FF2B5EF4-FFF2-40B4-BE49-F238E27FC236}">
                <a16:creationId xmlns:a16="http://schemas.microsoft.com/office/drawing/2014/main" id="{24CE8BA7-2B6B-CA4D-97C8-6CD15AB99EF9}"/>
              </a:ext>
            </a:extLst>
          </p:cNvPr>
          <p:cNvSpPr txBox="1">
            <a:spLocks noChangeArrowheads="1"/>
          </p:cNvSpPr>
          <p:nvPr/>
        </p:nvSpPr>
        <p:spPr bwMode="auto">
          <a:xfrm>
            <a:off x="5143500" y="5032603"/>
            <a:ext cx="18014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defRPr/>
            </a:pPr>
            <a:r>
              <a:rPr lang="zh-CN" altLang="en-US" sz="1500" b="1" dirty="0"/>
              <a:t>中断处理</a:t>
            </a:r>
          </a:p>
          <a:p>
            <a:pPr eaLnBrk="1" hangingPunct="1">
              <a:spcBef>
                <a:spcPct val="50000"/>
              </a:spcBef>
              <a:buClrTx/>
              <a:buSzTx/>
              <a:buFontTx/>
              <a:buNone/>
              <a:defRPr/>
            </a:pPr>
            <a:r>
              <a:rPr lang="zh-CN" altLang="en-US" sz="1500" b="1" dirty="0"/>
              <a:t>时钟管理</a:t>
            </a:r>
          </a:p>
          <a:p>
            <a:pPr eaLnBrk="1" hangingPunct="1">
              <a:spcBef>
                <a:spcPct val="50000"/>
              </a:spcBef>
              <a:buClrTx/>
              <a:buSzTx/>
              <a:buFontTx/>
              <a:buNone/>
              <a:defRPr/>
            </a:pPr>
            <a:r>
              <a:rPr lang="zh-CN" altLang="en-US" sz="1500" b="1" dirty="0"/>
              <a:t>原语操作</a:t>
            </a:r>
          </a:p>
        </p:txBody>
      </p:sp>
      <p:sp>
        <p:nvSpPr>
          <p:cNvPr id="11" name="Line 10">
            <a:extLst>
              <a:ext uri="{FF2B5EF4-FFF2-40B4-BE49-F238E27FC236}">
                <a16:creationId xmlns:a16="http://schemas.microsoft.com/office/drawing/2014/main" id="{2812D5B2-24E0-C44B-B1B5-86EF2C32A159}"/>
              </a:ext>
            </a:extLst>
          </p:cNvPr>
          <p:cNvSpPr>
            <a:spLocks noChangeShapeType="1"/>
          </p:cNvSpPr>
          <p:nvPr/>
        </p:nvSpPr>
        <p:spPr bwMode="auto">
          <a:xfrm flipV="1">
            <a:off x="3415706" y="6336506"/>
            <a:ext cx="3156543" cy="57365"/>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350">
              <a:latin typeface="Arial" charset="0"/>
              <a:ea typeface="宋体" charset="0"/>
            </a:endParaRPr>
          </a:p>
        </p:txBody>
      </p:sp>
      <p:sp>
        <p:nvSpPr>
          <p:cNvPr id="12" name="Text Box 11">
            <a:extLst>
              <a:ext uri="{FF2B5EF4-FFF2-40B4-BE49-F238E27FC236}">
                <a16:creationId xmlns:a16="http://schemas.microsoft.com/office/drawing/2014/main" id="{CA647301-3E4E-E545-A25B-A78B1DBF6AEF}"/>
              </a:ext>
            </a:extLst>
          </p:cNvPr>
          <p:cNvSpPr txBox="1">
            <a:spLocks noChangeArrowheads="1"/>
          </p:cNvSpPr>
          <p:nvPr/>
        </p:nvSpPr>
        <p:spPr bwMode="auto">
          <a:xfrm>
            <a:off x="6840589" y="5736749"/>
            <a:ext cx="180142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50000"/>
              </a:spcBef>
              <a:buClrTx/>
              <a:buSzTx/>
              <a:buFontTx/>
              <a:buNone/>
              <a:defRPr/>
            </a:pPr>
            <a:r>
              <a:rPr lang="zh-CN" altLang="en-US" sz="1500" b="1" dirty="0"/>
              <a:t>进程管理</a:t>
            </a:r>
          </a:p>
          <a:p>
            <a:pPr eaLnBrk="1" hangingPunct="1">
              <a:spcBef>
                <a:spcPct val="50000"/>
              </a:spcBef>
              <a:buClrTx/>
              <a:buSzTx/>
              <a:buFontTx/>
              <a:buNone/>
              <a:defRPr/>
            </a:pPr>
            <a:r>
              <a:rPr lang="zh-CN" altLang="en-US" sz="1500" b="1" dirty="0"/>
              <a:t>存储器管理</a:t>
            </a:r>
          </a:p>
          <a:p>
            <a:pPr eaLnBrk="1" hangingPunct="1">
              <a:spcBef>
                <a:spcPct val="50000"/>
              </a:spcBef>
              <a:buClrTx/>
              <a:buSzTx/>
              <a:buFontTx/>
              <a:buNone/>
              <a:defRPr/>
            </a:pPr>
            <a:r>
              <a:rPr lang="zh-CN" altLang="en-US" sz="1500" b="1" dirty="0"/>
              <a:t>设备管理</a:t>
            </a:r>
          </a:p>
        </p:txBody>
      </p:sp>
    </p:spTree>
    <p:extLst>
      <p:ext uri="{BB962C8B-B14F-4D97-AF65-F5344CB8AC3E}">
        <p14:creationId xmlns:p14="http://schemas.microsoft.com/office/powerpoint/2010/main" val="34339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blinds(horizontal)">
                                      <p:cBhvr>
                                        <p:cTn id="7" dur="500"/>
                                        <p:tgtEl>
                                          <p:spTgt spid="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blinds(horizontal)">
                                      <p:cBhvr>
                                        <p:cTn id="10" dur="500"/>
                                        <p:tgtEl>
                                          <p:spTgt spid="5">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blinds(horizontal)">
                                      <p:cBhvr>
                                        <p:cTn id="13" dur="500"/>
                                        <p:tgtEl>
                                          <p:spTgt spid="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ppt_x</p:attrName>
                                        </p:attrNameLst>
                                      </p:cBhvr>
                                      <p:tavLst>
                                        <p:tav tm="0">
                                          <p:val>
                                            <p:strVal val="#ppt_x-#ppt_w/2"/>
                                          </p:val>
                                        </p:tav>
                                        <p:tav tm="100000">
                                          <p:val>
                                            <p:strVal val="#ppt_x"/>
                                          </p:val>
                                        </p:tav>
                                      </p:tavLst>
                                    </p:anim>
                                    <p:anim calcmode="lin" valueType="num">
                                      <p:cBhvr>
                                        <p:cTn id="19" dur="500" fill="hold"/>
                                        <p:tgtEl>
                                          <p:spTgt spid="9"/>
                                        </p:tgtEl>
                                        <p:attrNameLst>
                                          <p:attrName>ppt_y</p:attrName>
                                        </p:attrNameLst>
                                      </p:cBhvr>
                                      <p:tavLst>
                                        <p:tav tm="0">
                                          <p:val>
                                            <p:strVal val="#ppt_y"/>
                                          </p:val>
                                        </p:tav>
                                        <p:tav tm="100000">
                                          <p:val>
                                            <p:strVal val="#ppt_y"/>
                                          </p:val>
                                        </p:tav>
                                      </p:tavLst>
                                    </p:anim>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checkerboard(across)">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ppt_x</p:attrName>
                                        </p:attrNameLst>
                                      </p:cBhvr>
                                      <p:tavLst>
                                        <p:tav tm="0">
                                          <p:val>
                                            <p:strVal val="#ppt_x-#ppt_w/2"/>
                                          </p:val>
                                        </p:tav>
                                        <p:tav tm="100000">
                                          <p:val>
                                            <p:strVal val="#ppt_x"/>
                                          </p:val>
                                        </p:tav>
                                      </p:tavLst>
                                    </p:anim>
                                    <p:anim calcmode="lin" valueType="num">
                                      <p:cBhvr>
                                        <p:cTn id="32" dur="500" fill="hold"/>
                                        <p:tgtEl>
                                          <p:spTgt spid="11"/>
                                        </p:tgtEl>
                                        <p:attrNameLst>
                                          <p:attrName>ppt_y</p:attrName>
                                        </p:attrNameLst>
                                      </p:cBhvr>
                                      <p:tavLst>
                                        <p:tav tm="0">
                                          <p:val>
                                            <p:strVal val="#ppt_y"/>
                                          </p:val>
                                        </p:tav>
                                        <p:tav tm="100000">
                                          <p:val>
                                            <p:strVal val="#ppt_y"/>
                                          </p:val>
                                        </p:tav>
                                      </p:tavLst>
                                    </p:anim>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checkerboard(across)">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77746" y="1224544"/>
            <a:ext cx="4572000" cy="830997"/>
          </a:xfrm>
          <a:prstGeom prst="rect">
            <a:avLst/>
          </a:prstGeom>
        </p:spPr>
        <p:txBody>
          <a:bodyPr>
            <a:spAutoFit/>
          </a:bodyPr>
          <a:lstStyle/>
          <a:p>
            <a:pPr algn="just">
              <a:defRPr/>
            </a:pPr>
            <a:r>
              <a:rPr lang="en-US" altLang="zh-CN" sz="2400" b="1" dirty="0">
                <a:solidFill>
                  <a:srgbClr val="0000FF"/>
                </a:solidFill>
                <a:latin typeface="+mj-ea"/>
                <a:ea typeface="+mj-ea"/>
              </a:rPr>
              <a:t>1</a:t>
            </a:r>
            <a:r>
              <a:rPr lang="zh-CN" altLang="en-US" sz="2400" b="1" dirty="0">
                <a:solidFill>
                  <a:srgbClr val="0000FF"/>
                </a:solidFill>
                <a:latin typeface="+mj-ea"/>
                <a:ea typeface="+mj-ea"/>
              </a:rPr>
              <a:t>．进程的层次结构</a:t>
            </a:r>
          </a:p>
          <a:p>
            <a:pPr>
              <a:lnSpc>
                <a:spcPct val="120000"/>
              </a:lnSpc>
              <a:defRPr/>
            </a:pPr>
            <a:endParaRPr lang="zh-CN" altLang="en-US" sz="2000" b="1" dirty="0">
              <a:latin typeface="+mj-ea"/>
              <a:ea typeface="+mj-ea"/>
            </a:endParaRPr>
          </a:p>
        </p:txBody>
      </p:sp>
      <p:sp>
        <p:nvSpPr>
          <p:cNvPr id="3" name="矩形 2"/>
          <p:cNvSpPr/>
          <p:nvPr/>
        </p:nvSpPr>
        <p:spPr>
          <a:xfrm>
            <a:off x="1833995" y="1640042"/>
            <a:ext cx="7121237" cy="830997"/>
          </a:xfrm>
          <a:prstGeom prst="rect">
            <a:avLst/>
          </a:prstGeom>
        </p:spPr>
        <p:txBody>
          <a:bodyPr wrap="square">
            <a:spAutoFit/>
          </a:bodyPr>
          <a:lstStyle/>
          <a:p>
            <a:pPr marL="342900" indent="-342900">
              <a:lnSpc>
                <a:spcPct val="120000"/>
              </a:lnSpc>
              <a:buClr>
                <a:schemeClr val="bg2">
                  <a:lumMod val="25000"/>
                </a:schemeClr>
              </a:buClr>
              <a:buFont typeface="Wingdings" panose="05000000000000000000" pitchFamily="2" charset="2"/>
              <a:buChar char="n"/>
              <a:defRPr/>
            </a:pPr>
            <a:r>
              <a:rPr lang="zh-CN" altLang="en-US" sz="2000" b="1" dirty="0">
                <a:latin typeface="+mj-ea"/>
                <a:ea typeface="+mj-ea"/>
              </a:rPr>
              <a:t>父</a:t>
            </a:r>
            <a:r>
              <a:rPr lang="zh-CN" altLang="en-US" sz="2000" b="1" dirty="0" smtClean="0">
                <a:latin typeface="+mj-ea"/>
                <a:ea typeface="+mj-ea"/>
              </a:rPr>
              <a:t>进程</a:t>
            </a:r>
            <a:endParaRPr lang="zh-CN" altLang="en-US" sz="2000" b="1" dirty="0">
              <a:latin typeface="+mj-ea"/>
              <a:ea typeface="+mj-ea"/>
            </a:endParaRPr>
          </a:p>
          <a:p>
            <a:pPr marL="342900" indent="-342900">
              <a:lnSpc>
                <a:spcPct val="120000"/>
              </a:lnSpc>
              <a:buClr>
                <a:schemeClr val="bg2">
                  <a:lumMod val="25000"/>
                </a:schemeClr>
              </a:buClr>
              <a:buFont typeface="Wingdings" panose="05000000000000000000" pitchFamily="2" charset="2"/>
              <a:buChar char="n"/>
              <a:defRPr/>
            </a:pPr>
            <a:r>
              <a:rPr lang="zh-CN" altLang="en-US" sz="2000" b="1" dirty="0">
                <a:latin typeface="+mj-ea"/>
                <a:ea typeface="+mj-ea"/>
              </a:rPr>
              <a:t>子进程 </a:t>
            </a:r>
            <a:r>
              <a:rPr lang="en-US" altLang="zh-CN" sz="2000" b="1" dirty="0">
                <a:latin typeface="+mj-ea"/>
                <a:ea typeface="+mj-ea"/>
              </a:rPr>
              <a:t>-- </a:t>
            </a:r>
            <a:r>
              <a:rPr lang="zh-CN" altLang="en-US" sz="2000" b="1" dirty="0">
                <a:latin typeface="+mj-ea"/>
                <a:ea typeface="+mj-ea"/>
              </a:rPr>
              <a:t>可以继承父进程所拥有的资源</a:t>
            </a:r>
            <a:r>
              <a:rPr lang="zh-CN" altLang="en-US" b="1" dirty="0">
                <a:latin typeface="+mj-ea"/>
              </a:rPr>
              <a:t>。</a:t>
            </a:r>
            <a:endParaRPr lang="en-US" altLang="zh-CN" b="1" dirty="0">
              <a:latin typeface="+mj-ea"/>
            </a:endParaRPr>
          </a:p>
        </p:txBody>
      </p:sp>
      <p:sp>
        <p:nvSpPr>
          <p:cNvPr id="6" name="Rectangle 4">
            <a:extLst>
              <a:ext uri="{FF2B5EF4-FFF2-40B4-BE49-F238E27FC236}">
                <a16:creationId xmlns:a16="http://schemas.microsoft.com/office/drawing/2014/main" id="{19318EA9-4147-C640-8F74-97C0384A0CEB}"/>
              </a:ext>
            </a:extLst>
          </p:cNvPr>
          <p:cNvSpPr>
            <a:spLocks noChangeArrowheads="1"/>
          </p:cNvSpPr>
          <p:nvPr/>
        </p:nvSpPr>
        <p:spPr bwMode="auto">
          <a:xfrm>
            <a:off x="8306680" y="364250"/>
            <a:ext cx="359437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进程的创建  </a:t>
            </a: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
        <p:nvSpPr>
          <p:cNvPr id="8" name="矩形 7"/>
          <p:cNvSpPr/>
          <p:nvPr/>
        </p:nvSpPr>
        <p:spPr>
          <a:xfrm>
            <a:off x="1437626" y="2447280"/>
            <a:ext cx="6002593" cy="461665"/>
          </a:xfrm>
          <a:prstGeom prst="rect">
            <a:avLst/>
          </a:prstGeom>
        </p:spPr>
        <p:txBody>
          <a:bodyPr wrap="square">
            <a:spAutoFit/>
          </a:bodyPr>
          <a:lstStyle/>
          <a:p>
            <a:pPr algn="just">
              <a:defRPr/>
            </a:pPr>
            <a:r>
              <a:rPr lang="en-US" altLang="zh-CN" sz="2400" b="1" dirty="0">
                <a:solidFill>
                  <a:srgbClr val="0000FF"/>
                </a:solidFill>
                <a:latin typeface="+mj-ea"/>
                <a:ea typeface="+mj-ea"/>
              </a:rPr>
              <a:t>2</a:t>
            </a:r>
            <a:r>
              <a:rPr lang="en-US" altLang="zh-CN" sz="2400" b="1" dirty="0" smtClean="0">
                <a:solidFill>
                  <a:srgbClr val="0000FF"/>
                </a:solidFill>
                <a:latin typeface="+mj-ea"/>
                <a:ea typeface="+mj-ea"/>
              </a:rPr>
              <a:t>. </a:t>
            </a:r>
            <a:r>
              <a:rPr lang="zh-CN" altLang="en-US" sz="2400" b="1" dirty="0" smtClean="0">
                <a:solidFill>
                  <a:srgbClr val="0000FF"/>
                </a:solidFill>
                <a:latin typeface="+mj-ea"/>
                <a:ea typeface="+mj-ea"/>
              </a:rPr>
              <a:t>进程</a:t>
            </a:r>
            <a:r>
              <a:rPr lang="zh-CN" altLang="en-US" sz="2400" b="1" dirty="0">
                <a:solidFill>
                  <a:srgbClr val="0000FF"/>
                </a:solidFill>
                <a:latin typeface="+mj-ea"/>
                <a:ea typeface="+mj-ea"/>
              </a:rPr>
              <a:t>图（</a:t>
            </a:r>
            <a:r>
              <a:rPr lang="en-US" altLang="zh-CN" sz="2400" b="1" dirty="0">
                <a:solidFill>
                  <a:srgbClr val="0000FF"/>
                </a:solidFill>
                <a:latin typeface="+mj-ea"/>
                <a:ea typeface="+mj-ea"/>
              </a:rPr>
              <a:t>Process  Graph</a:t>
            </a:r>
            <a:r>
              <a:rPr lang="zh-CN" altLang="en-US" sz="2400" b="1" dirty="0">
                <a:solidFill>
                  <a:srgbClr val="0000FF"/>
                </a:solidFill>
                <a:latin typeface="+mj-ea"/>
                <a:ea typeface="+mj-ea"/>
              </a:rPr>
              <a:t>）</a:t>
            </a:r>
          </a:p>
        </p:txBody>
      </p:sp>
      <p:sp>
        <p:nvSpPr>
          <p:cNvPr id="9" name="矩形 8"/>
          <p:cNvSpPr/>
          <p:nvPr/>
        </p:nvSpPr>
        <p:spPr>
          <a:xfrm>
            <a:off x="1833995" y="2805664"/>
            <a:ext cx="9372600" cy="1884618"/>
          </a:xfrm>
          <a:prstGeom prst="rect">
            <a:avLst/>
          </a:prstGeom>
        </p:spPr>
        <p:txBody>
          <a:bodyPr wrap="square">
            <a:spAutoFit/>
          </a:bodyPr>
          <a:lstStyle/>
          <a:p>
            <a:pPr marL="285750" indent="-285750">
              <a:lnSpc>
                <a:spcPct val="150000"/>
              </a:lnSpc>
              <a:buClr>
                <a:schemeClr val="bg2">
                  <a:lumMod val="25000"/>
                </a:schemeClr>
              </a:buClr>
              <a:buFont typeface="Wingdings" panose="05000000000000000000" pitchFamily="2" charset="2"/>
              <a:buChar char="n"/>
              <a:defRPr/>
            </a:pPr>
            <a:r>
              <a:rPr lang="zh-CN" altLang="en-US" sz="2000" b="1" dirty="0">
                <a:latin typeface="+mj-ea"/>
                <a:ea typeface="+mj-ea"/>
              </a:rPr>
              <a:t>进程图是用于描述一个进程的家族关系的有向树。</a:t>
            </a:r>
          </a:p>
          <a:p>
            <a:pPr marL="285750" indent="-285750">
              <a:lnSpc>
                <a:spcPct val="150000"/>
              </a:lnSpc>
              <a:buClr>
                <a:schemeClr val="bg2">
                  <a:lumMod val="25000"/>
                </a:schemeClr>
              </a:buClr>
              <a:buFont typeface="Wingdings" panose="05000000000000000000" pitchFamily="2" charset="2"/>
              <a:buChar char="n"/>
              <a:defRPr/>
            </a:pPr>
            <a:r>
              <a:rPr lang="zh-CN" altLang="en-US" sz="2000" b="1" dirty="0">
                <a:latin typeface="+mj-ea"/>
                <a:ea typeface="+mj-ea"/>
              </a:rPr>
              <a:t>子进程可以继承父进程所拥有的资源。</a:t>
            </a:r>
          </a:p>
          <a:p>
            <a:pPr marL="285750" indent="-285750">
              <a:lnSpc>
                <a:spcPct val="150000"/>
              </a:lnSpc>
              <a:buClr>
                <a:schemeClr val="bg2">
                  <a:lumMod val="25000"/>
                </a:schemeClr>
              </a:buClr>
              <a:buFont typeface="Wingdings" panose="05000000000000000000" pitchFamily="2" charset="2"/>
              <a:buChar char="n"/>
              <a:defRPr/>
            </a:pPr>
            <a:r>
              <a:rPr lang="zh-CN" altLang="en-US" sz="2000" b="1" dirty="0">
                <a:latin typeface="+mj-ea"/>
                <a:ea typeface="+mj-ea"/>
              </a:rPr>
              <a:t>当子进程被撤消时，应将其从父进程那里获得的资源归还给父进程。 </a:t>
            </a:r>
          </a:p>
          <a:p>
            <a:pPr marL="285750" indent="-285750">
              <a:lnSpc>
                <a:spcPct val="150000"/>
              </a:lnSpc>
              <a:buClr>
                <a:schemeClr val="bg2">
                  <a:lumMod val="25000"/>
                </a:schemeClr>
              </a:buClr>
              <a:buFont typeface="Wingdings" panose="05000000000000000000" pitchFamily="2" charset="2"/>
              <a:buChar char="n"/>
              <a:defRPr/>
            </a:pPr>
            <a:r>
              <a:rPr lang="zh-CN" altLang="en-US" sz="2000" b="1" dirty="0">
                <a:latin typeface="+mj-ea"/>
                <a:ea typeface="+mj-ea"/>
              </a:rPr>
              <a:t>在撤消父进程时，也必须同时撤消其所有的子进程。 </a:t>
            </a:r>
          </a:p>
        </p:txBody>
      </p:sp>
      <p:sp>
        <p:nvSpPr>
          <p:cNvPr id="10" name="矩形 9"/>
          <p:cNvSpPr/>
          <p:nvPr/>
        </p:nvSpPr>
        <p:spPr>
          <a:xfrm>
            <a:off x="1437626" y="4739249"/>
            <a:ext cx="5759245" cy="461665"/>
          </a:xfrm>
          <a:prstGeom prst="rect">
            <a:avLst/>
          </a:prstGeom>
        </p:spPr>
        <p:txBody>
          <a:bodyPr wrap="square">
            <a:spAutoFit/>
          </a:bodyPr>
          <a:lstStyle/>
          <a:p>
            <a:pPr algn="just">
              <a:defRPr/>
            </a:pPr>
            <a:r>
              <a:rPr lang="en-US" altLang="zh-CN" sz="2400" b="1" dirty="0">
                <a:solidFill>
                  <a:srgbClr val="0000FF"/>
                </a:solidFill>
                <a:latin typeface="+mj-ea"/>
                <a:ea typeface="+mj-ea"/>
              </a:rPr>
              <a:t>3</a:t>
            </a:r>
            <a:r>
              <a:rPr lang="zh-CN" altLang="en-US" sz="2400" b="1" dirty="0">
                <a:solidFill>
                  <a:srgbClr val="0000FF"/>
                </a:solidFill>
                <a:latin typeface="+mj-ea"/>
                <a:ea typeface="+mj-ea"/>
              </a:rPr>
              <a:t>．引起创建进程的事件</a:t>
            </a:r>
          </a:p>
        </p:txBody>
      </p:sp>
      <p:sp>
        <p:nvSpPr>
          <p:cNvPr id="12" name="矩形 11"/>
          <p:cNvSpPr/>
          <p:nvPr/>
        </p:nvSpPr>
        <p:spPr>
          <a:xfrm>
            <a:off x="1833995" y="5249881"/>
            <a:ext cx="7258083" cy="1477328"/>
          </a:xfrm>
          <a:prstGeom prst="rect">
            <a:avLst/>
          </a:prstGeom>
        </p:spPr>
        <p:txBody>
          <a:bodyPr wrap="square">
            <a:spAutoFit/>
          </a:bodyPr>
          <a:lstStyle/>
          <a:p>
            <a:pPr algn="just">
              <a:lnSpc>
                <a:spcPct val="150000"/>
              </a:lnSpc>
              <a:buClr>
                <a:schemeClr val="bg2">
                  <a:lumMod val="25000"/>
                </a:schemeClr>
              </a:buClr>
              <a:buFont typeface="Wingdings" charset="2"/>
              <a:buChar char="n"/>
              <a:defRPr/>
            </a:pPr>
            <a:r>
              <a:rPr lang="zh-CN" altLang="en-US" sz="2000" b="1" dirty="0">
                <a:latin typeface="+mj-ea"/>
                <a:ea typeface="+mj-ea"/>
              </a:rPr>
              <a:t>导致一个进程去创建另一个进程的典型事件，可有以下四类：</a:t>
            </a:r>
          </a:p>
          <a:p>
            <a:pPr algn="just">
              <a:lnSpc>
                <a:spcPct val="150000"/>
              </a:lnSpc>
              <a:defRPr/>
            </a:pPr>
            <a:r>
              <a:rPr lang="zh-CN" altLang="en-US" sz="2000" b="1" dirty="0">
                <a:latin typeface="+mj-ea"/>
                <a:ea typeface="+mj-ea"/>
              </a:rPr>
              <a:t>（</a:t>
            </a:r>
            <a:r>
              <a:rPr lang="en-US" altLang="zh-CN" sz="2000" b="1" dirty="0">
                <a:latin typeface="+mj-ea"/>
                <a:ea typeface="+mj-ea"/>
              </a:rPr>
              <a:t>1</a:t>
            </a:r>
            <a:r>
              <a:rPr lang="zh-CN" altLang="en-US" sz="2000" b="1" dirty="0">
                <a:latin typeface="+mj-ea"/>
                <a:ea typeface="+mj-ea"/>
              </a:rPr>
              <a:t>）用户</a:t>
            </a:r>
            <a:r>
              <a:rPr lang="zh-CN" altLang="en-US" sz="2000" b="1" dirty="0" smtClean="0">
                <a:latin typeface="+mj-ea"/>
                <a:ea typeface="+mj-ea"/>
              </a:rPr>
              <a:t>登录     （</a:t>
            </a:r>
            <a:r>
              <a:rPr lang="en-US" altLang="zh-CN" sz="2000" b="1" dirty="0">
                <a:latin typeface="+mj-ea"/>
                <a:ea typeface="+mj-ea"/>
              </a:rPr>
              <a:t>2</a:t>
            </a:r>
            <a:r>
              <a:rPr lang="zh-CN" altLang="en-US" sz="2000" b="1" dirty="0">
                <a:latin typeface="+mj-ea"/>
                <a:ea typeface="+mj-ea"/>
              </a:rPr>
              <a:t>）作业调度</a:t>
            </a:r>
          </a:p>
          <a:p>
            <a:pPr algn="just">
              <a:lnSpc>
                <a:spcPct val="150000"/>
              </a:lnSpc>
              <a:defRPr/>
            </a:pPr>
            <a:r>
              <a:rPr lang="zh-CN" altLang="en-US" sz="2000" b="1" dirty="0">
                <a:latin typeface="+mj-ea"/>
                <a:ea typeface="+mj-ea"/>
              </a:rPr>
              <a:t>（</a:t>
            </a:r>
            <a:r>
              <a:rPr lang="en-US" altLang="zh-CN" sz="2000" b="1" dirty="0">
                <a:latin typeface="+mj-ea"/>
                <a:ea typeface="+mj-ea"/>
              </a:rPr>
              <a:t>3</a:t>
            </a:r>
            <a:r>
              <a:rPr lang="zh-CN" altLang="en-US" sz="2000" b="1" dirty="0">
                <a:latin typeface="+mj-ea"/>
                <a:ea typeface="+mj-ea"/>
              </a:rPr>
              <a:t>）提供</a:t>
            </a:r>
            <a:r>
              <a:rPr lang="zh-CN" altLang="en-US" sz="2000" b="1" dirty="0" smtClean="0">
                <a:latin typeface="+mj-ea"/>
                <a:ea typeface="+mj-ea"/>
              </a:rPr>
              <a:t>服务     （</a:t>
            </a:r>
            <a:r>
              <a:rPr lang="en-US" altLang="zh-CN" sz="2000" b="1" dirty="0">
                <a:latin typeface="+mj-ea"/>
                <a:ea typeface="+mj-ea"/>
              </a:rPr>
              <a:t>4</a:t>
            </a:r>
            <a:r>
              <a:rPr lang="zh-CN" altLang="en-US" sz="2000" b="1" dirty="0">
                <a:latin typeface="+mj-ea"/>
                <a:ea typeface="+mj-ea"/>
              </a:rPr>
              <a:t>）应用请求</a:t>
            </a:r>
          </a:p>
        </p:txBody>
      </p:sp>
    </p:spTree>
    <p:extLst>
      <p:ext uri="{BB962C8B-B14F-4D97-AF65-F5344CB8AC3E}">
        <p14:creationId xmlns:p14="http://schemas.microsoft.com/office/powerpoint/2010/main" val="411720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id="{27943FFC-69D7-B748-B32B-A770B0239DB0}"/>
              </a:ext>
            </a:extLst>
          </p:cNvPr>
          <p:cNvSpPr>
            <a:spLocks noChangeArrowheads="1"/>
          </p:cNvSpPr>
          <p:nvPr/>
        </p:nvSpPr>
        <p:spPr bwMode="auto">
          <a:xfrm>
            <a:off x="1583871" y="363890"/>
            <a:ext cx="58345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pic>
        <p:nvPicPr>
          <p:cNvPr id="5" name="Picture 4">
            <a:extLst>
              <a:ext uri="{FF2B5EF4-FFF2-40B4-BE49-F238E27FC236}">
                <a16:creationId xmlns:a16="http://schemas.microsoft.com/office/drawing/2014/main" id="{D38D2952-4107-2444-ABBA-1C961FB4FB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4481"/>
          <a:stretch/>
        </p:blipFill>
        <p:spPr bwMode="auto">
          <a:xfrm>
            <a:off x="1256630" y="2438596"/>
            <a:ext cx="3107532" cy="2491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8" name="Rectangle 3">
            <a:extLst>
              <a:ext uri="{FF2B5EF4-FFF2-40B4-BE49-F238E27FC236}">
                <a16:creationId xmlns:a16="http://schemas.microsoft.com/office/drawing/2014/main" id="{EA2C17C9-1916-554A-B338-060ABC051A40}"/>
              </a:ext>
            </a:extLst>
          </p:cNvPr>
          <p:cNvSpPr>
            <a:spLocks noChangeArrowheads="1"/>
          </p:cNvSpPr>
          <p:nvPr/>
        </p:nvSpPr>
        <p:spPr bwMode="auto">
          <a:xfrm>
            <a:off x="4743450" y="2626375"/>
            <a:ext cx="669471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lang="zh-CN" altLang="en-US" sz="2400" b="1" dirty="0"/>
              <a:t>图</a:t>
            </a:r>
            <a:r>
              <a:rPr lang="en-US" altLang="zh-CN" sz="2400" b="1" dirty="0"/>
              <a:t>2</a:t>
            </a:r>
            <a:r>
              <a:rPr lang="zh-CN" altLang="en-US" sz="2400" b="1" dirty="0"/>
              <a:t>一</a:t>
            </a:r>
            <a:r>
              <a:rPr lang="en-US" altLang="zh-CN" sz="2400" b="1" dirty="0"/>
              <a:t>2</a:t>
            </a:r>
            <a:r>
              <a:rPr lang="zh-CN" altLang="en-US" sz="2400" b="1" dirty="0"/>
              <a:t>（</a:t>
            </a:r>
            <a:r>
              <a:rPr lang="en-US" altLang="zh-CN" sz="2400" b="1" dirty="0"/>
              <a:t>a</a:t>
            </a:r>
            <a:r>
              <a:rPr lang="zh-CN" altLang="en-US" sz="2400" b="1" dirty="0"/>
              <a:t>）所示的前趋图，关系：</a:t>
            </a:r>
          </a:p>
          <a:p>
            <a:pPr eaLnBrk="1" hangingPunct="1">
              <a:spcBef>
                <a:spcPct val="0"/>
              </a:spcBef>
              <a:buClrTx/>
              <a:buSzTx/>
              <a:buFontTx/>
              <a:buNone/>
              <a:defRPr/>
            </a:pPr>
            <a:r>
              <a:rPr lang="en-US" altLang="zh-CN" sz="2400" b="1" dirty="0"/>
              <a:t>P1→P2</a:t>
            </a:r>
            <a:r>
              <a:rPr lang="zh-CN" altLang="en-US" sz="2400" b="1" dirty="0"/>
              <a:t>，</a:t>
            </a:r>
            <a:r>
              <a:rPr lang="en-US" altLang="zh-CN" sz="2400" b="1" dirty="0"/>
              <a:t>P1→P3</a:t>
            </a:r>
            <a:r>
              <a:rPr lang="zh-CN" altLang="en-US" sz="2400" b="1" dirty="0"/>
              <a:t>，</a:t>
            </a:r>
            <a:r>
              <a:rPr lang="en-US" altLang="zh-CN" sz="2400" b="1" dirty="0"/>
              <a:t>P1→P4</a:t>
            </a:r>
            <a:r>
              <a:rPr lang="zh-CN" altLang="en-US" sz="2400" b="1" dirty="0"/>
              <a:t>，</a:t>
            </a:r>
            <a:r>
              <a:rPr lang="en-US" altLang="zh-CN" sz="2400" b="1" dirty="0"/>
              <a:t>P2→P5</a:t>
            </a:r>
            <a:r>
              <a:rPr lang="zh-CN" altLang="en-US" sz="2400" b="1" dirty="0"/>
              <a:t>，</a:t>
            </a:r>
            <a:r>
              <a:rPr lang="en-US" altLang="zh-CN" sz="2400" b="1" dirty="0"/>
              <a:t>P3→P5</a:t>
            </a:r>
            <a:r>
              <a:rPr lang="zh-CN" altLang="en-US" sz="2400" b="1" dirty="0"/>
              <a:t>，</a:t>
            </a:r>
            <a:r>
              <a:rPr lang="en-US" altLang="zh-CN" sz="2400" b="1" dirty="0"/>
              <a:t>P4→P6</a:t>
            </a:r>
            <a:r>
              <a:rPr lang="zh-CN" altLang="en-US" sz="2400" b="1" dirty="0"/>
              <a:t>，</a:t>
            </a:r>
            <a:r>
              <a:rPr lang="en-US" altLang="zh-CN" sz="2400" b="1" dirty="0"/>
              <a:t>P4→P7</a:t>
            </a:r>
            <a:r>
              <a:rPr lang="zh-CN" altLang="en-US" sz="2400" b="1" dirty="0"/>
              <a:t>，</a:t>
            </a:r>
            <a:r>
              <a:rPr lang="en-US" altLang="zh-CN" sz="2400" b="1" dirty="0"/>
              <a:t>P5→P8</a:t>
            </a:r>
            <a:r>
              <a:rPr lang="zh-CN" altLang="en-US" sz="2400" b="1" dirty="0"/>
              <a:t>，</a:t>
            </a:r>
            <a:r>
              <a:rPr lang="en-US" altLang="zh-CN" sz="2400" b="1" dirty="0"/>
              <a:t>P6 →P8</a:t>
            </a:r>
            <a:r>
              <a:rPr lang="zh-CN" altLang="en-US" sz="2400" b="1" dirty="0"/>
              <a:t>，</a:t>
            </a:r>
            <a:r>
              <a:rPr lang="en-US" altLang="zh-CN" sz="2400" b="1" dirty="0"/>
              <a:t>P7→P9</a:t>
            </a:r>
            <a:r>
              <a:rPr lang="zh-CN" altLang="en-US" sz="2400" b="1" dirty="0"/>
              <a:t>，</a:t>
            </a:r>
            <a:r>
              <a:rPr lang="en-US" altLang="zh-CN" sz="2400" b="1" dirty="0"/>
              <a:t>P8→P9</a:t>
            </a:r>
          </a:p>
        </p:txBody>
      </p:sp>
      <p:sp>
        <p:nvSpPr>
          <p:cNvPr id="6" name="Rectangle 2">
            <a:extLst>
              <a:ext uri="{FF2B5EF4-FFF2-40B4-BE49-F238E27FC236}">
                <a16:creationId xmlns:a16="http://schemas.microsoft.com/office/drawing/2014/main" id="{63D08184-40C3-424B-BE36-30F5E5CB8BA4}"/>
              </a:ext>
            </a:extLst>
          </p:cNvPr>
          <p:cNvSpPr txBox="1">
            <a:spLocks noChangeArrowheads="1"/>
          </p:cNvSpPr>
          <p:nvPr/>
        </p:nvSpPr>
        <p:spPr>
          <a:xfrm>
            <a:off x="8923565" y="481692"/>
            <a:ext cx="2881993" cy="567997"/>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smtClean="0">
                <a:latin typeface="+mj-ea"/>
                <a:ea typeface="+mj-ea"/>
              </a:rPr>
              <a:t> 2.1.1   </a:t>
            </a:r>
            <a:r>
              <a:rPr lang="zh-CN" altLang="en-US" sz="2800" smtClean="0">
                <a:latin typeface="+mj-ea"/>
                <a:ea typeface="+mj-ea"/>
              </a:rPr>
              <a:t>前趋图 </a:t>
            </a:r>
            <a:endParaRPr lang="zh-CN" altLang="en-US" sz="2800" dirty="0">
              <a:latin typeface="+mj-ea"/>
              <a:ea typeface="+mj-ea"/>
            </a:endParaRPr>
          </a:p>
        </p:txBody>
      </p:sp>
    </p:spTree>
    <p:extLst>
      <p:ext uri="{BB962C8B-B14F-4D97-AF65-F5344CB8AC3E}">
        <p14:creationId xmlns:p14="http://schemas.microsoft.com/office/powerpoint/2010/main" val="207553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77775" y="1173692"/>
            <a:ext cx="5759245" cy="461665"/>
          </a:xfrm>
          <a:prstGeom prst="rect">
            <a:avLst/>
          </a:prstGeom>
        </p:spPr>
        <p:txBody>
          <a:bodyPr wrap="square">
            <a:spAutoFit/>
          </a:bodyPr>
          <a:lstStyle/>
          <a:p>
            <a:pPr algn="just">
              <a:defRPr/>
            </a:pPr>
            <a:r>
              <a:rPr lang="en-US" altLang="zh-CN" sz="2400" b="1" dirty="0">
                <a:solidFill>
                  <a:srgbClr val="0000FF"/>
                </a:solidFill>
                <a:latin typeface="+mj-ea"/>
                <a:ea typeface="+mj-ea"/>
              </a:rPr>
              <a:t>4.</a:t>
            </a:r>
            <a:r>
              <a:rPr lang="zh-CN" altLang="en-US" sz="2400" b="1" dirty="0">
                <a:solidFill>
                  <a:srgbClr val="0000FF"/>
                </a:solidFill>
                <a:latin typeface="+mj-ea"/>
                <a:ea typeface="+mj-ea"/>
              </a:rPr>
              <a:t>进程创建</a:t>
            </a: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2209577" y="1879221"/>
            <a:ext cx="8596968" cy="3372868"/>
          </a:xfrm>
        </p:spPr>
        <p:txBody>
          <a:bodyPr/>
          <a:lstStyle/>
          <a:p>
            <a:pPr algn="just">
              <a:lnSpc>
                <a:spcPct val="110000"/>
              </a:lnSpc>
              <a:buFont typeface="Wingdings" panose="05000000000000000000" pitchFamily="2" charset="2"/>
              <a:buChar char="n"/>
              <a:defRPr/>
            </a:pPr>
            <a:r>
              <a:rPr lang="zh-CN" altLang="en-US" sz="2100" dirty="0">
                <a:solidFill>
                  <a:srgbClr val="0000CC"/>
                </a:solidFill>
                <a:latin typeface="+mj-ea"/>
                <a:ea typeface="+mj-ea"/>
              </a:rPr>
              <a:t>调用进程创建原语</a:t>
            </a:r>
            <a:r>
              <a:rPr lang="en-US" altLang="zh-CN" sz="2100" dirty="0" err="1">
                <a:solidFill>
                  <a:srgbClr val="0000CC"/>
                </a:solidFill>
                <a:latin typeface="+mj-ea"/>
                <a:ea typeface="+mj-ea"/>
              </a:rPr>
              <a:t>Creat</a:t>
            </a:r>
            <a:r>
              <a:rPr lang="zh-CN" altLang="en-US" sz="2100" dirty="0">
                <a:solidFill>
                  <a:srgbClr val="0000CC"/>
                </a:solidFill>
                <a:latin typeface="+mj-ea"/>
                <a:ea typeface="+mj-ea"/>
              </a:rPr>
              <a:t>（  ）按下述步骤创建一个新进程：</a:t>
            </a:r>
          </a:p>
          <a:p>
            <a:pPr marL="575072" indent="-575072" algn="just">
              <a:lnSpc>
                <a:spcPct val="110000"/>
              </a:lnSpc>
              <a:buNone/>
              <a:defRPr/>
            </a:pPr>
            <a:r>
              <a:rPr lang="zh-CN" altLang="en-US" sz="2100" dirty="0">
                <a:latin typeface="+mj-ea"/>
                <a:ea typeface="+mj-ea"/>
              </a:rPr>
              <a:t>（</a:t>
            </a:r>
            <a:r>
              <a:rPr lang="en-US" altLang="zh-CN" sz="2100" dirty="0">
                <a:latin typeface="+mj-ea"/>
                <a:ea typeface="+mj-ea"/>
              </a:rPr>
              <a:t>1</a:t>
            </a:r>
            <a:r>
              <a:rPr lang="zh-CN" altLang="en-US" sz="2100" dirty="0">
                <a:latin typeface="+mj-ea"/>
                <a:ea typeface="+mj-ea"/>
              </a:rPr>
              <a:t>）申请空白</a:t>
            </a:r>
            <a:r>
              <a:rPr lang="en-US" altLang="zh-CN" sz="2100" dirty="0">
                <a:latin typeface="+mj-ea"/>
                <a:ea typeface="+mj-ea"/>
              </a:rPr>
              <a:t>PCB</a:t>
            </a:r>
            <a:r>
              <a:rPr lang="zh-CN" altLang="en-US" sz="2100" dirty="0">
                <a:latin typeface="+mj-ea"/>
                <a:ea typeface="+mj-ea"/>
              </a:rPr>
              <a:t>  </a:t>
            </a:r>
          </a:p>
          <a:p>
            <a:pPr marL="575072" indent="-575072" algn="just">
              <a:lnSpc>
                <a:spcPct val="110000"/>
              </a:lnSpc>
              <a:buNone/>
              <a:defRPr/>
            </a:pPr>
            <a:r>
              <a:rPr lang="zh-CN" altLang="en-US" sz="2100" dirty="0">
                <a:latin typeface="+mj-ea"/>
                <a:ea typeface="+mj-ea"/>
              </a:rPr>
              <a:t>（</a:t>
            </a:r>
            <a:r>
              <a:rPr lang="en-US" altLang="zh-CN" sz="2100" dirty="0">
                <a:latin typeface="+mj-ea"/>
                <a:ea typeface="+mj-ea"/>
              </a:rPr>
              <a:t>2</a:t>
            </a:r>
            <a:r>
              <a:rPr lang="zh-CN" altLang="en-US" sz="2100" dirty="0">
                <a:latin typeface="+mj-ea"/>
                <a:ea typeface="+mj-ea"/>
              </a:rPr>
              <a:t>）为新进程分配资源</a:t>
            </a:r>
          </a:p>
          <a:p>
            <a:pPr marL="575072" indent="-575072" algn="just">
              <a:lnSpc>
                <a:spcPct val="110000"/>
              </a:lnSpc>
              <a:buNone/>
              <a:defRPr/>
            </a:pPr>
            <a:r>
              <a:rPr lang="zh-CN" altLang="en-US" sz="2100" dirty="0">
                <a:latin typeface="+mj-ea"/>
                <a:ea typeface="+mj-ea"/>
              </a:rPr>
              <a:t>（</a:t>
            </a:r>
            <a:r>
              <a:rPr lang="en-US" altLang="zh-CN" sz="2100" dirty="0">
                <a:latin typeface="+mj-ea"/>
                <a:ea typeface="+mj-ea"/>
              </a:rPr>
              <a:t>3</a:t>
            </a:r>
            <a:r>
              <a:rPr lang="zh-CN" altLang="en-US" sz="2100" dirty="0">
                <a:latin typeface="+mj-ea"/>
                <a:ea typeface="+mj-ea"/>
              </a:rPr>
              <a:t>）初始化进程控制块，包括： </a:t>
            </a:r>
          </a:p>
          <a:p>
            <a:pPr marL="575072" indent="-575072" algn="just">
              <a:lnSpc>
                <a:spcPct val="110000"/>
              </a:lnSpc>
              <a:buNone/>
              <a:defRPr/>
            </a:pPr>
            <a:r>
              <a:rPr lang="zh-CN" altLang="en-US" sz="2100" dirty="0">
                <a:latin typeface="+mj-ea"/>
                <a:ea typeface="+mj-ea"/>
              </a:rPr>
              <a:t>      ①初始化标识信息</a:t>
            </a:r>
          </a:p>
          <a:p>
            <a:pPr marL="575072" indent="-575072" algn="just">
              <a:lnSpc>
                <a:spcPct val="110000"/>
              </a:lnSpc>
              <a:buNone/>
              <a:defRPr/>
            </a:pPr>
            <a:r>
              <a:rPr lang="zh-CN" altLang="en-US" sz="2100" dirty="0">
                <a:latin typeface="+mj-ea"/>
                <a:ea typeface="+mj-ea"/>
              </a:rPr>
              <a:t>      ②初始化处理机状态信息</a:t>
            </a:r>
          </a:p>
          <a:p>
            <a:pPr marL="575072" indent="-575072" algn="just">
              <a:lnSpc>
                <a:spcPct val="110000"/>
              </a:lnSpc>
              <a:buNone/>
              <a:defRPr/>
            </a:pPr>
            <a:r>
              <a:rPr lang="zh-CN" altLang="en-US" sz="2100" dirty="0">
                <a:latin typeface="+mj-ea"/>
                <a:ea typeface="+mj-ea"/>
              </a:rPr>
              <a:t>      ③初始化处理机控制信息</a:t>
            </a:r>
          </a:p>
          <a:p>
            <a:pPr marL="575072" indent="-575072">
              <a:lnSpc>
                <a:spcPct val="110000"/>
              </a:lnSpc>
              <a:buNone/>
              <a:defRPr/>
            </a:pPr>
            <a:r>
              <a:rPr lang="zh-CN" altLang="en-US" sz="2100" dirty="0">
                <a:latin typeface="+mj-ea"/>
                <a:ea typeface="+mj-ea"/>
              </a:rPr>
              <a:t> （</a:t>
            </a:r>
            <a:r>
              <a:rPr lang="en-US" altLang="zh-CN" sz="2100" dirty="0">
                <a:latin typeface="+mj-ea"/>
                <a:ea typeface="+mj-ea"/>
              </a:rPr>
              <a:t>4</a:t>
            </a:r>
            <a:r>
              <a:rPr lang="zh-CN" altLang="en-US" sz="2100" dirty="0">
                <a:latin typeface="+mj-ea"/>
                <a:ea typeface="+mj-ea"/>
              </a:rPr>
              <a:t>）将新进程插入就绪队列</a:t>
            </a: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8306680" y="364250"/>
            <a:ext cx="359437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进程的创建  </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Tree>
    <p:extLst>
      <p:ext uri="{BB962C8B-B14F-4D97-AF65-F5344CB8AC3E}">
        <p14:creationId xmlns:p14="http://schemas.microsoft.com/office/powerpoint/2010/main" val="566296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 calcmode="lin" valueType="num">
                                      <p:cBhvr additive="base">
                                        <p:cTn id="2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 calcmode="lin" valueType="num">
                                      <p:cBhvr additive="base">
                                        <p:cTn id="43"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37855" y="1251013"/>
            <a:ext cx="5796116" cy="830997"/>
          </a:xfrm>
          <a:prstGeom prst="rect">
            <a:avLst/>
          </a:prstGeom>
        </p:spPr>
        <p:txBody>
          <a:bodyPr wrap="square">
            <a:spAutoFit/>
          </a:bodyPr>
          <a:lstStyle/>
          <a:p>
            <a:pPr algn="just">
              <a:defRPr/>
            </a:pPr>
            <a:r>
              <a:rPr lang="en-US" altLang="zh-CN" sz="2400" b="1" dirty="0">
                <a:solidFill>
                  <a:srgbClr val="0000FF"/>
                </a:solidFill>
                <a:latin typeface="+mj-ea"/>
                <a:ea typeface="+mj-ea"/>
              </a:rPr>
              <a:t>1.</a:t>
            </a:r>
            <a:r>
              <a:rPr lang="zh-CN" altLang="en-US" sz="2400" b="1" dirty="0">
                <a:solidFill>
                  <a:srgbClr val="0000FF"/>
                </a:solidFill>
                <a:latin typeface="+mj-ea"/>
                <a:ea typeface="+mj-ea"/>
              </a:rPr>
              <a:t>引起进程终止的事件   </a:t>
            </a:r>
          </a:p>
          <a:p>
            <a:pPr algn="just">
              <a:defRPr/>
            </a:pPr>
            <a:endParaRPr lang="zh-CN" altLang="en-US" sz="24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713510" y="1777347"/>
            <a:ext cx="6102926" cy="4405032"/>
          </a:xfrm>
        </p:spPr>
        <p:txBody>
          <a:bodyPr/>
          <a:lstStyle/>
          <a:p>
            <a:pPr marL="636985" indent="-636985" algn="just">
              <a:lnSpc>
                <a:spcPct val="150000"/>
              </a:lnSpc>
              <a:spcBef>
                <a:spcPts val="0"/>
              </a:spcBef>
              <a:buNone/>
              <a:defRPr/>
            </a:pPr>
            <a:r>
              <a:rPr lang="en-US" altLang="zh-CN" sz="2100" dirty="0">
                <a:solidFill>
                  <a:srgbClr val="0000CC"/>
                </a:solidFill>
                <a:latin typeface="+mj-ea"/>
                <a:ea typeface="+mj-ea"/>
              </a:rPr>
              <a:t>  </a:t>
            </a:r>
            <a:r>
              <a:rPr lang="en-US" altLang="zh-CN" sz="2100" dirty="0" smtClean="0">
                <a:solidFill>
                  <a:srgbClr val="0000CC"/>
                </a:solidFill>
                <a:latin typeface="+mj-ea"/>
                <a:ea typeface="+mj-ea"/>
              </a:rPr>
              <a:t>(1</a:t>
            </a:r>
            <a:r>
              <a:rPr lang="zh-CN" altLang="en-US" sz="2100" dirty="0">
                <a:solidFill>
                  <a:srgbClr val="0000CC"/>
                </a:solidFill>
                <a:latin typeface="+mj-ea"/>
                <a:ea typeface="+mj-ea"/>
              </a:rPr>
              <a:t>）正常结束</a:t>
            </a:r>
            <a:r>
              <a:rPr lang="en-US" altLang="zh-CN" sz="2100" dirty="0">
                <a:latin typeface="+mj-ea"/>
                <a:ea typeface="+mj-ea"/>
              </a:rPr>
              <a:t>:</a:t>
            </a:r>
            <a:endParaRPr lang="zh-CN" altLang="en-US" sz="2100" dirty="0">
              <a:latin typeface="+mj-ea"/>
              <a:ea typeface="+mj-ea"/>
            </a:endParaRPr>
          </a:p>
          <a:p>
            <a:pPr marL="636985" indent="-636985" algn="just">
              <a:lnSpc>
                <a:spcPct val="150000"/>
              </a:lnSpc>
              <a:spcBef>
                <a:spcPts val="0"/>
              </a:spcBef>
              <a:buNone/>
              <a:defRPr/>
            </a:pPr>
            <a:r>
              <a:rPr lang="zh-CN" altLang="en-US" sz="2000" dirty="0">
                <a:latin typeface="+mj-ea"/>
                <a:ea typeface="+mj-ea"/>
              </a:rPr>
              <a:t>        批处理中用</a:t>
            </a:r>
            <a:r>
              <a:rPr lang="en-US" altLang="zh-CN" sz="2000" dirty="0">
                <a:latin typeface="+mj-ea"/>
                <a:ea typeface="+mj-ea"/>
              </a:rPr>
              <a:t>Holt</a:t>
            </a:r>
            <a:r>
              <a:rPr lang="zh-CN" altLang="en-US" sz="2000" dirty="0">
                <a:latin typeface="+mj-ea"/>
                <a:ea typeface="+mj-ea"/>
              </a:rPr>
              <a:t>指令，分时中用</a:t>
            </a:r>
            <a:r>
              <a:rPr lang="en-US" altLang="zh-CN" sz="2000" dirty="0">
                <a:latin typeface="+mj-ea"/>
                <a:ea typeface="+mj-ea"/>
              </a:rPr>
              <a:t>Logs off</a:t>
            </a:r>
            <a:r>
              <a:rPr lang="zh-CN" altLang="en-US" sz="2000" dirty="0">
                <a:latin typeface="+mj-ea"/>
                <a:ea typeface="+mj-ea"/>
              </a:rPr>
              <a:t>指令</a:t>
            </a:r>
          </a:p>
          <a:p>
            <a:pPr marL="636985" indent="-636985" algn="just">
              <a:lnSpc>
                <a:spcPct val="150000"/>
              </a:lnSpc>
              <a:spcBef>
                <a:spcPts val="0"/>
              </a:spcBef>
              <a:buNone/>
              <a:defRPr/>
            </a:pPr>
            <a:r>
              <a:rPr lang="en-US" altLang="zh-CN" sz="2100" dirty="0">
                <a:solidFill>
                  <a:srgbClr val="0000CC"/>
                </a:solidFill>
                <a:latin typeface="+mj-ea"/>
                <a:ea typeface="+mj-ea"/>
              </a:rPr>
              <a:t>  </a:t>
            </a:r>
            <a:r>
              <a:rPr lang="en-US" altLang="zh-CN" sz="2100" dirty="0" smtClean="0">
                <a:solidFill>
                  <a:srgbClr val="0000CC"/>
                </a:solidFill>
                <a:latin typeface="+mj-ea"/>
                <a:ea typeface="+mj-ea"/>
              </a:rPr>
              <a:t>(2</a:t>
            </a:r>
            <a:r>
              <a:rPr lang="zh-CN" altLang="en-US" sz="2100" dirty="0">
                <a:solidFill>
                  <a:srgbClr val="0000CC"/>
                </a:solidFill>
                <a:latin typeface="+mj-ea"/>
                <a:ea typeface="+mj-ea"/>
              </a:rPr>
              <a:t>）异常结束</a:t>
            </a:r>
            <a:r>
              <a:rPr lang="zh-CN" altLang="en-US" sz="2100" dirty="0">
                <a:latin typeface="+mj-ea"/>
                <a:ea typeface="+mj-ea"/>
              </a:rPr>
              <a:t>：</a:t>
            </a:r>
          </a:p>
          <a:p>
            <a:pPr marL="636985" indent="-636985" algn="just">
              <a:lnSpc>
                <a:spcPct val="150000"/>
              </a:lnSpc>
              <a:spcBef>
                <a:spcPts val="0"/>
              </a:spcBef>
              <a:buNone/>
              <a:defRPr/>
            </a:pPr>
            <a:r>
              <a:rPr lang="zh-CN" altLang="en-US" sz="2000" dirty="0">
                <a:latin typeface="+mj-ea"/>
                <a:ea typeface="+mj-ea"/>
              </a:rPr>
              <a:t>         ①越界错误。存储区</a:t>
            </a:r>
          </a:p>
          <a:p>
            <a:pPr marL="636985" indent="-636985" algn="just">
              <a:lnSpc>
                <a:spcPct val="150000"/>
              </a:lnSpc>
              <a:spcBef>
                <a:spcPts val="0"/>
              </a:spcBef>
              <a:buNone/>
              <a:defRPr/>
            </a:pPr>
            <a:r>
              <a:rPr lang="zh-CN" altLang="en-US" sz="2000" dirty="0">
                <a:latin typeface="+mj-ea"/>
                <a:ea typeface="+mj-ea"/>
              </a:rPr>
              <a:t>         ②保护错。写一个只读文件</a:t>
            </a:r>
          </a:p>
          <a:p>
            <a:pPr marL="636985" indent="-636985" algn="just">
              <a:lnSpc>
                <a:spcPct val="150000"/>
              </a:lnSpc>
              <a:spcBef>
                <a:spcPts val="0"/>
              </a:spcBef>
              <a:buNone/>
              <a:defRPr/>
            </a:pPr>
            <a:r>
              <a:rPr lang="zh-CN" altLang="en-US" sz="2000" dirty="0">
                <a:latin typeface="+mj-ea"/>
                <a:ea typeface="+mj-ea"/>
              </a:rPr>
              <a:t>         ③非法指令。执行一条不存在的指令</a:t>
            </a:r>
          </a:p>
          <a:p>
            <a:pPr marL="636985" indent="-636985" algn="just">
              <a:lnSpc>
                <a:spcPct val="150000"/>
              </a:lnSpc>
              <a:spcBef>
                <a:spcPts val="0"/>
              </a:spcBef>
              <a:buNone/>
              <a:defRPr/>
            </a:pPr>
            <a:r>
              <a:rPr lang="zh-CN" altLang="en-US" sz="2000" dirty="0">
                <a:latin typeface="+mj-ea"/>
                <a:ea typeface="+mj-ea"/>
              </a:rPr>
              <a:t>         ④特权指令错。用户访问只允许</a:t>
            </a:r>
            <a:r>
              <a:rPr lang="en-US" altLang="zh-CN" sz="2000" dirty="0">
                <a:latin typeface="+mj-ea"/>
                <a:ea typeface="+mj-ea"/>
              </a:rPr>
              <a:t>OS</a:t>
            </a:r>
            <a:r>
              <a:rPr lang="zh-CN" altLang="en-US" sz="2000" dirty="0">
                <a:latin typeface="+mj-ea"/>
                <a:ea typeface="+mj-ea"/>
              </a:rPr>
              <a:t>执行的指令</a:t>
            </a:r>
          </a:p>
          <a:p>
            <a:pPr marL="636985" indent="-636985" algn="just">
              <a:lnSpc>
                <a:spcPct val="150000"/>
              </a:lnSpc>
              <a:spcBef>
                <a:spcPts val="0"/>
              </a:spcBef>
              <a:buNone/>
              <a:defRPr/>
            </a:pPr>
            <a:r>
              <a:rPr lang="zh-CN" altLang="en-US" sz="2000" dirty="0">
                <a:latin typeface="+mj-ea"/>
                <a:ea typeface="+mj-ea"/>
              </a:rPr>
              <a:t>         ⑤运行超时</a:t>
            </a:r>
          </a:p>
          <a:p>
            <a:pPr marL="636985" indent="-636985" algn="just">
              <a:lnSpc>
                <a:spcPct val="150000"/>
              </a:lnSpc>
              <a:spcBef>
                <a:spcPts val="0"/>
              </a:spcBef>
              <a:buNone/>
              <a:defRPr/>
            </a:pPr>
            <a:r>
              <a:rPr lang="zh-CN" altLang="en-US" sz="2000" dirty="0">
                <a:latin typeface="+mj-ea"/>
                <a:ea typeface="+mj-ea"/>
              </a:rPr>
              <a:t>         ⑥等待超时</a:t>
            </a:r>
          </a:p>
          <a:p>
            <a:pPr marL="636985" indent="-636985" algn="just">
              <a:lnSpc>
                <a:spcPct val="150000"/>
              </a:lnSpc>
              <a:spcBef>
                <a:spcPts val="0"/>
              </a:spcBef>
              <a:buNone/>
              <a:defRPr/>
            </a:pPr>
            <a:r>
              <a:rPr lang="zh-CN" altLang="en-US" sz="2000" dirty="0">
                <a:latin typeface="+mj-ea"/>
                <a:ea typeface="+mj-ea"/>
              </a:rPr>
              <a:t>         ⑦算术运算错。被</a:t>
            </a:r>
            <a:r>
              <a:rPr lang="en-US" altLang="zh-CN" sz="2000" dirty="0">
                <a:latin typeface="+mj-ea"/>
                <a:ea typeface="+mj-ea"/>
              </a:rPr>
              <a:t>0</a:t>
            </a:r>
            <a:r>
              <a:rPr lang="zh-CN" altLang="en-US" sz="2000" dirty="0">
                <a:latin typeface="+mj-ea"/>
                <a:ea typeface="+mj-ea"/>
              </a:rPr>
              <a:t>除</a:t>
            </a:r>
          </a:p>
          <a:p>
            <a:pPr marL="636985" indent="-636985" algn="just">
              <a:lnSpc>
                <a:spcPct val="150000"/>
              </a:lnSpc>
              <a:spcBef>
                <a:spcPts val="0"/>
              </a:spcBef>
              <a:buNone/>
              <a:defRPr/>
            </a:pPr>
            <a:r>
              <a:rPr lang="zh-CN" altLang="en-US" sz="2000" dirty="0">
                <a:latin typeface="+mj-ea"/>
                <a:ea typeface="+mj-ea"/>
              </a:rPr>
              <a:t>         ⑧</a:t>
            </a:r>
            <a:r>
              <a:rPr lang="en-US" altLang="zh-CN" sz="2000" dirty="0">
                <a:latin typeface="+mj-ea"/>
                <a:ea typeface="+mj-ea"/>
              </a:rPr>
              <a:t>I/O</a:t>
            </a:r>
            <a:r>
              <a:rPr lang="zh-CN" altLang="en-US" sz="2000" dirty="0">
                <a:latin typeface="+mj-ea"/>
                <a:ea typeface="+mj-ea"/>
              </a:rPr>
              <a:t>故障</a:t>
            </a: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8306680" y="364250"/>
            <a:ext cx="3594375" cy="655448"/>
          </a:xfrm>
          <a:prstGeom prst="rect">
            <a:avLst/>
          </a:prstGeom>
          <a:extLst/>
        </p:spPr>
        <p:txBody>
          <a:bodyPr/>
          <a:lstStyle/>
          <a:p>
            <a:pPr>
              <a:spcBef>
                <a:spcPct val="0"/>
              </a:spcBef>
              <a:defRPr/>
            </a:pPr>
            <a:r>
              <a:rPr lang="en-US" altLang="zh-CN" sz="2800" b="1" dirty="0" smtClean="0">
                <a:solidFill>
                  <a:srgbClr val="4A66AC">
                    <a:lumMod val="75000"/>
                  </a:srgbClr>
                </a:solidFill>
                <a:latin typeface="微软雅黑" panose="020B0503020204020204" pitchFamily="34" charset="-122"/>
                <a:ea typeface="微软雅黑" panose="020B0503020204020204" pitchFamily="34" charset="-122"/>
              </a:rPr>
              <a:t>2.3.3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a:t>
            </a:r>
            <a:r>
              <a:rPr lang="zh-CN" altLang="en-US" sz="2800" b="1" dirty="0" smtClean="0">
                <a:solidFill>
                  <a:srgbClr val="4A66AC">
                    <a:lumMod val="75000"/>
                  </a:srgbClr>
                </a:solidFill>
                <a:latin typeface="微软雅黑" panose="020B0503020204020204" pitchFamily="34" charset="-122"/>
                <a:ea typeface="微软雅黑" panose="020B0503020204020204" pitchFamily="34" charset="-122"/>
              </a:rPr>
              <a:t>的终止</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
        <p:nvSpPr>
          <p:cNvPr id="9" name="Rectangle 3">
            <a:extLst>
              <a:ext uri="{FF2B5EF4-FFF2-40B4-BE49-F238E27FC236}">
                <a16:creationId xmlns:a16="http://schemas.microsoft.com/office/drawing/2014/main" id="{9900814A-E9D3-ED42-B0DE-320C6BD6FC75}"/>
              </a:ext>
            </a:extLst>
          </p:cNvPr>
          <p:cNvSpPr txBox="1">
            <a:spLocks noChangeArrowheads="1"/>
          </p:cNvSpPr>
          <p:nvPr/>
        </p:nvSpPr>
        <p:spPr>
          <a:xfrm>
            <a:off x="6617556" y="2809511"/>
            <a:ext cx="7130845" cy="3372868"/>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636985" indent="-636985" algn="just">
              <a:lnSpc>
                <a:spcPct val="120000"/>
              </a:lnSpc>
              <a:spcBef>
                <a:spcPts val="0"/>
              </a:spcBef>
              <a:buFont typeface="Arial" pitchFamily="34" charset="0"/>
              <a:buNone/>
              <a:defRPr/>
            </a:pPr>
            <a:r>
              <a:rPr lang="en-US" altLang="zh-CN" sz="2100" dirty="0" smtClean="0">
                <a:solidFill>
                  <a:srgbClr val="0000CC"/>
                </a:solidFill>
                <a:latin typeface="+mj-ea"/>
                <a:ea typeface="+mj-ea"/>
              </a:rPr>
              <a:t>  </a:t>
            </a:r>
            <a:r>
              <a:rPr lang="zh-CN" altLang="en-US" sz="2100" dirty="0" smtClean="0">
                <a:solidFill>
                  <a:srgbClr val="0000CC"/>
                </a:solidFill>
                <a:latin typeface="+mj-ea"/>
                <a:ea typeface="+mj-ea"/>
              </a:rPr>
              <a:t>（</a:t>
            </a:r>
            <a:r>
              <a:rPr lang="en-US" altLang="zh-CN" sz="2100" dirty="0" smtClean="0">
                <a:solidFill>
                  <a:srgbClr val="0000CC"/>
                </a:solidFill>
                <a:latin typeface="+mj-ea"/>
                <a:ea typeface="+mj-ea"/>
              </a:rPr>
              <a:t>3</a:t>
            </a:r>
            <a:r>
              <a:rPr lang="zh-CN" altLang="en-US" sz="2100" dirty="0" smtClean="0">
                <a:solidFill>
                  <a:srgbClr val="0000CC"/>
                </a:solidFill>
                <a:latin typeface="+mj-ea"/>
                <a:ea typeface="+mj-ea"/>
              </a:rPr>
              <a:t>）外界干预：</a:t>
            </a:r>
          </a:p>
          <a:p>
            <a:pPr marL="806054" indent="-806054" algn="just">
              <a:lnSpc>
                <a:spcPct val="120000"/>
              </a:lnSpc>
              <a:spcBef>
                <a:spcPts val="0"/>
              </a:spcBef>
              <a:buFont typeface="Arial" pitchFamily="34" charset="0"/>
              <a:buNone/>
              <a:defRPr/>
            </a:pPr>
            <a:r>
              <a:rPr lang="en-US" altLang="zh-CN" sz="2000" dirty="0" smtClean="0"/>
              <a:t>     </a:t>
            </a:r>
            <a:endParaRPr lang="zh-CN" altLang="en-US" sz="2000" dirty="0">
              <a:latin typeface="+mj-ea"/>
              <a:ea typeface="+mj-ea"/>
            </a:endParaRPr>
          </a:p>
        </p:txBody>
      </p:sp>
      <p:sp>
        <p:nvSpPr>
          <p:cNvPr id="10" name="矩形 9"/>
          <p:cNvSpPr/>
          <p:nvPr/>
        </p:nvSpPr>
        <p:spPr>
          <a:xfrm>
            <a:off x="6449549" y="3248453"/>
            <a:ext cx="5610833" cy="3323987"/>
          </a:xfrm>
          <a:prstGeom prst="rect">
            <a:avLst/>
          </a:prstGeom>
        </p:spPr>
        <p:txBody>
          <a:bodyPr wrap="square">
            <a:spAutoFit/>
          </a:bodyPr>
          <a:lstStyle/>
          <a:p>
            <a:pPr marL="806054" indent="-806054">
              <a:lnSpc>
                <a:spcPct val="150000"/>
              </a:lnSpc>
              <a:defRPr/>
            </a:pPr>
            <a:r>
              <a:rPr lang="zh-CN" altLang="en-US" sz="2000" b="1" dirty="0">
                <a:latin typeface="+mj-ea"/>
                <a:ea typeface="+mj-ea"/>
              </a:rPr>
              <a:t>          外界干预并非指在本进程运行中出现了异常事件，而是指进程应外界的请求而终止运行</a:t>
            </a:r>
          </a:p>
          <a:p>
            <a:pPr marL="1263254" lvl="1" indent="-806054" algn="just">
              <a:lnSpc>
                <a:spcPct val="150000"/>
              </a:lnSpc>
              <a:defRPr/>
            </a:pPr>
            <a:r>
              <a:rPr lang="zh-CN" altLang="en-US" sz="2000" b="1" dirty="0">
                <a:latin typeface="+mj-ea"/>
                <a:ea typeface="+mj-ea"/>
              </a:rPr>
              <a:t>      ① 操作员或操作系统干预</a:t>
            </a:r>
          </a:p>
          <a:p>
            <a:pPr marL="1263254" lvl="1" indent="-806054" algn="just">
              <a:lnSpc>
                <a:spcPct val="150000"/>
              </a:lnSpc>
              <a:defRPr/>
            </a:pPr>
            <a:r>
              <a:rPr lang="zh-CN" altLang="en-US" sz="2000" b="1" dirty="0">
                <a:latin typeface="+mj-ea"/>
                <a:ea typeface="+mj-ea"/>
              </a:rPr>
              <a:t>      ②  父进程请求终止该进程</a:t>
            </a:r>
          </a:p>
          <a:p>
            <a:pPr marL="1263254" lvl="1" indent="-806054" algn="just">
              <a:lnSpc>
                <a:spcPct val="150000"/>
              </a:lnSpc>
              <a:defRPr/>
            </a:pPr>
            <a:r>
              <a:rPr lang="zh-CN" altLang="en-US" sz="2000" b="1" dirty="0">
                <a:latin typeface="+mj-ea"/>
                <a:ea typeface="+mj-ea"/>
              </a:rPr>
              <a:t>      ③ 当父进程终止时，</a:t>
            </a:r>
            <a:r>
              <a:rPr lang="en-US" altLang="zh-CN" sz="2000" b="1" dirty="0">
                <a:latin typeface="+mj-ea"/>
                <a:ea typeface="+mj-ea"/>
              </a:rPr>
              <a:t>OS</a:t>
            </a:r>
            <a:r>
              <a:rPr lang="zh-CN" altLang="en-US" sz="2000" b="1" dirty="0">
                <a:latin typeface="+mj-ea"/>
                <a:ea typeface="+mj-ea"/>
              </a:rPr>
              <a:t>也将他的所有子孙进程终止</a:t>
            </a:r>
          </a:p>
        </p:txBody>
      </p:sp>
    </p:spTree>
    <p:extLst>
      <p:ext uri="{BB962C8B-B14F-4D97-AF65-F5344CB8AC3E}">
        <p14:creationId xmlns:p14="http://schemas.microsoft.com/office/powerpoint/2010/main" val="207742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4782" y="1224479"/>
            <a:ext cx="5796116" cy="830997"/>
          </a:xfrm>
          <a:prstGeom prst="rect">
            <a:avLst/>
          </a:prstGeom>
        </p:spPr>
        <p:txBody>
          <a:bodyPr wrap="square">
            <a:spAutoFit/>
          </a:bodyPr>
          <a:lstStyle/>
          <a:p>
            <a:pPr algn="just">
              <a:defRPr/>
            </a:pPr>
            <a:r>
              <a:rPr lang="en-US" altLang="zh-CN" sz="2400" b="1" dirty="0">
                <a:solidFill>
                  <a:srgbClr val="0000FF"/>
                </a:solidFill>
                <a:latin typeface="+mj-ea"/>
                <a:ea typeface="+mj-ea"/>
              </a:rPr>
              <a:t>2.</a:t>
            </a:r>
            <a:r>
              <a:rPr lang="zh-CN" altLang="en-US" sz="2400" b="1" dirty="0">
                <a:solidFill>
                  <a:srgbClr val="0000FF"/>
                </a:solidFill>
                <a:latin typeface="+mj-ea"/>
                <a:ea typeface="+mj-ea"/>
              </a:rPr>
              <a:t>进程的终止过程</a:t>
            </a:r>
          </a:p>
          <a:p>
            <a:pPr algn="just">
              <a:defRPr/>
            </a:pPr>
            <a:endParaRPr lang="zh-CN" altLang="en-US" sz="24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850029" y="1894987"/>
            <a:ext cx="9462207" cy="2628522"/>
          </a:xfrm>
        </p:spPr>
        <p:txBody>
          <a:bodyPr/>
          <a:lstStyle/>
          <a:p>
            <a:pPr marL="450850" indent="-450850">
              <a:lnSpc>
                <a:spcPct val="120000"/>
              </a:lnSpc>
              <a:spcBef>
                <a:spcPct val="30000"/>
              </a:spcBef>
              <a:buNone/>
              <a:defRPr/>
            </a:pPr>
            <a:r>
              <a:rPr lang="en-US" altLang="zh-CN" sz="2100" dirty="0" smtClean="0">
                <a:latin typeface="+mj-ea"/>
                <a:ea typeface="+mj-ea"/>
              </a:rPr>
              <a:t>(1</a:t>
            </a:r>
            <a:r>
              <a:rPr lang="zh-CN" altLang="en-US" sz="2100" dirty="0">
                <a:latin typeface="+mj-ea"/>
                <a:ea typeface="+mj-ea"/>
              </a:rPr>
              <a:t>）根据被终止进程的标识符</a:t>
            </a:r>
            <a:r>
              <a:rPr lang="en-US" altLang="zh-CN" sz="2100" dirty="0">
                <a:latin typeface="+mj-ea"/>
                <a:ea typeface="+mj-ea"/>
              </a:rPr>
              <a:t>ID</a:t>
            </a:r>
            <a:r>
              <a:rPr lang="zh-CN" altLang="en-US" sz="2100" dirty="0">
                <a:latin typeface="+mj-ea"/>
                <a:ea typeface="+mj-ea"/>
              </a:rPr>
              <a:t>，从</a:t>
            </a:r>
            <a:r>
              <a:rPr lang="en-US" altLang="zh-CN" sz="2100" dirty="0">
                <a:latin typeface="+mj-ea"/>
                <a:ea typeface="+mj-ea"/>
              </a:rPr>
              <a:t>PCB</a:t>
            </a:r>
            <a:r>
              <a:rPr lang="zh-CN" altLang="en-US" sz="2100" dirty="0">
                <a:latin typeface="+mj-ea"/>
                <a:ea typeface="+mj-ea"/>
              </a:rPr>
              <a:t>集合中检索出该进程的</a:t>
            </a:r>
            <a:r>
              <a:rPr lang="en-US" altLang="zh-CN" sz="2100" dirty="0">
                <a:latin typeface="+mj-ea"/>
                <a:ea typeface="+mj-ea"/>
              </a:rPr>
              <a:t>PCB</a:t>
            </a:r>
            <a:r>
              <a:rPr lang="zh-CN" altLang="en-US" sz="2100" dirty="0">
                <a:latin typeface="+mj-ea"/>
                <a:ea typeface="+mj-ea"/>
              </a:rPr>
              <a:t>，从中读出该进程的状态</a:t>
            </a:r>
          </a:p>
          <a:p>
            <a:pPr marL="450850" indent="-450850">
              <a:lnSpc>
                <a:spcPct val="120000"/>
              </a:lnSpc>
              <a:spcBef>
                <a:spcPct val="30000"/>
              </a:spcBef>
              <a:buNone/>
              <a:defRPr/>
            </a:pPr>
            <a:r>
              <a:rPr lang="en-US" altLang="zh-CN" sz="2100" dirty="0" smtClean="0">
                <a:latin typeface="+mj-ea"/>
                <a:ea typeface="+mj-ea"/>
              </a:rPr>
              <a:t>(2</a:t>
            </a:r>
            <a:r>
              <a:rPr lang="zh-CN" altLang="en-US" sz="2100" dirty="0">
                <a:latin typeface="+mj-ea"/>
                <a:ea typeface="+mj-ea"/>
              </a:rPr>
              <a:t>）若被终止进程正处于执行状态，应立即终止该进程的执行，并置调度标志为真，用于指示该进程被终止后应重新进行调度</a:t>
            </a:r>
          </a:p>
          <a:p>
            <a:pPr marL="450850" indent="-450850">
              <a:lnSpc>
                <a:spcPct val="120000"/>
              </a:lnSpc>
              <a:spcBef>
                <a:spcPct val="30000"/>
              </a:spcBef>
              <a:buNone/>
              <a:defRPr/>
            </a:pPr>
            <a:r>
              <a:rPr lang="en-US" altLang="zh-CN" sz="2100" dirty="0" smtClean="0">
                <a:latin typeface="+mj-ea"/>
                <a:ea typeface="+mj-ea"/>
              </a:rPr>
              <a:t>(3</a:t>
            </a:r>
            <a:r>
              <a:rPr lang="zh-CN" altLang="en-US" sz="2100" dirty="0">
                <a:latin typeface="+mj-ea"/>
                <a:ea typeface="+mj-ea"/>
              </a:rPr>
              <a:t>）若该进程还有子孙进程，还应将其所有子孙进程予以终止，以防他们成为不可控的</a:t>
            </a:r>
            <a:r>
              <a:rPr lang="zh-CN" altLang="en-US" sz="2100" dirty="0" smtClean="0">
                <a:latin typeface="+mj-ea"/>
                <a:ea typeface="+mj-ea"/>
              </a:rPr>
              <a:t>进程</a:t>
            </a:r>
            <a:endParaRPr lang="zh-CN" altLang="en-US" sz="2000" dirty="0">
              <a:latin typeface="+mj-ea"/>
              <a:ea typeface="+mj-ea"/>
            </a:endParaRP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8306680" y="364250"/>
            <a:ext cx="3594375" cy="655448"/>
          </a:xfrm>
          <a:prstGeom prst="rect">
            <a:avLst/>
          </a:prstGeom>
          <a:extLst/>
        </p:spPr>
        <p:txBody>
          <a:bodyPr/>
          <a:lstStyle/>
          <a:p>
            <a:pPr>
              <a:spcBef>
                <a:spcPct val="0"/>
              </a:spcBef>
              <a:defRPr/>
            </a:pPr>
            <a:r>
              <a:rPr lang="en-US" altLang="zh-CN" sz="2800" b="1" dirty="0" smtClean="0">
                <a:solidFill>
                  <a:srgbClr val="4A66AC">
                    <a:lumMod val="75000"/>
                  </a:srgbClr>
                </a:solidFill>
                <a:latin typeface="微软雅黑" panose="020B0503020204020204" pitchFamily="34" charset="-122"/>
                <a:ea typeface="微软雅黑" panose="020B0503020204020204" pitchFamily="34" charset="-122"/>
              </a:rPr>
              <a:t>2.3.3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a:t>
            </a:r>
            <a:r>
              <a:rPr lang="zh-CN" altLang="en-US" sz="2800" b="1" dirty="0" smtClean="0">
                <a:solidFill>
                  <a:srgbClr val="4A66AC">
                    <a:lumMod val="75000"/>
                  </a:srgbClr>
                </a:solidFill>
                <a:latin typeface="微软雅黑" panose="020B0503020204020204" pitchFamily="34" charset="-122"/>
                <a:ea typeface="微软雅黑" panose="020B0503020204020204" pitchFamily="34" charset="-122"/>
              </a:rPr>
              <a:t>的终止</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
        <p:nvSpPr>
          <p:cNvPr id="9" name="Rectangle 3">
            <a:extLst>
              <a:ext uri="{FF2B5EF4-FFF2-40B4-BE49-F238E27FC236}">
                <a16:creationId xmlns:a16="http://schemas.microsoft.com/office/drawing/2014/main" id="{9900814A-E9D3-ED42-B0DE-320C6BD6FC75}"/>
              </a:ext>
            </a:extLst>
          </p:cNvPr>
          <p:cNvSpPr txBox="1">
            <a:spLocks noChangeArrowheads="1"/>
          </p:cNvSpPr>
          <p:nvPr/>
        </p:nvSpPr>
        <p:spPr>
          <a:xfrm>
            <a:off x="1850029" y="4523509"/>
            <a:ext cx="9261317" cy="2108976"/>
          </a:xfrm>
          <a:prstGeom prst="rect">
            <a:avLst/>
          </a:prstGeom>
        </p:spPr>
        <p:txBody>
          <a:bodyPr/>
          <a:lstStyle>
            <a:lvl1pPr marL="450850" indent="-450850" defTabSz="685800">
              <a:lnSpc>
                <a:spcPct val="120000"/>
              </a:lnSpc>
              <a:spcBef>
                <a:spcPct val="30000"/>
              </a:spcBef>
              <a:buClr>
                <a:schemeClr val="accent1">
                  <a:lumMod val="75000"/>
                </a:schemeClr>
              </a:buClr>
              <a:buSzPct val="100000"/>
              <a:buFont typeface="Arial" pitchFamily="34" charset="0"/>
              <a:buNone/>
              <a:defRPr sz="2100" b="1">
                <a:latin typeface="+mj-ea"/>
                <a:ea typeface="+mj-ea"/>
              </a:defRPr>
            </a:lvl1pPr>
            <a:lvl2pPr marL="342900" indent="-137160" defTabSz="685800">
              <a:lnSpc>
                <a:spcPct val="100000"/>
              </a:lnSpc>
              <a:spcBef>
                <a:spcPts val="900"/>
              </a:spcBef>
              <a:buClr>
                <a:schemeClr val="accent1">
                  <a:lumMod val="75000"/>
                </a:schemeClr>
              </a:buClr>
              <a:buSzPct val="100000"/>
              <a:buFont typeface="Arial" pitchFamily="34" charset="0"/>
              <a:buChar char="▪"/>
              <a:defRPr sz="2100" b="1">
                <a:latin typeface="微软雅黑" panose="020B0503020204020204" pitchFamily="34" charset="-122"/>
                <a:ea typeface="微软雅黑" panose="020B0503020204020204" pitchFamily="34" charset="-122"/>
              </a:defRPr>
            </a:lvl2pPr>
            <a:lvl3pPr marL="514350" indent="-134541" defTabSz="685800">
              <a:lnSpc>
                <a:spcPct val="100000"/>
              </a:lnSpc>
              <a:spcBef>
                <a:spcPts val="600"/>
              </a:spcBef>
              <a:buClr>
                <a:schemeClr val="accent1">
                  <a:lumMod val="75000"/>
                </a:schemeClr>
              </a:buClr>
              <a:buSzPct val="100000"/>
              <a:buFont typeface="Arial" pitchFamily="34" charset="0"/>
              <a:buChar char="▪"/>
              <a:defRPr b="1">
                <a:latin typeface="微软雅黑" panose="020B0503020204020204" pitchFamily="34" charset="-122"/>
                <a:ea typeface="微软雅黑" panose="020B0503020204020204" pitchFamily="34" charset="-122"/>
              </a:defRPr>
            </a:lvl3pPr>
            <a:lvl4pPr marL="685800" indent="-137160" defTabSz="685800">
              <a:lnSpc>
                <a:spcPct val="100000"/>
              </a:lnSpc>
              <a:spcBef>
                <a:spcPts val="600"/>
              </a:spcBef>
              <a:buClr>
                <a:schemeClr val="accent1">
                  <a:lumMod val="75000"/>
                </a:schemeClr>
              </a:buClr>
              <a:buSzPct val="100000"/>
              <a:buFont typeface="Arial" pitchFamily="34" charset="0"/>
              <a:buChar char="▪"/>
              <a:defRPr sz="1500" b="1">
                <a:latin typeface="微软雅黑" panose="020B0503020204020204" pitchFamily="34" charset="-122"/>
                <a:ea typeface="微软雅黑" panose="020B0503020204020204" pitchFamily="34" charset="-122"/>
              </a:defRPr>
            </a:lvl4pPr>
            <a:lvl5pPr marL="857250" indent="-134541" defTabSz="685800">
              <a:lnSpc>
                <a:spcPct val="100000"/>
              </a:lnSpc>
              <a:spcBef>
                <a:spcPts val="450"/>
              </a:spcBef>
              <a:buClr>
                <a:schemeClr val="accent1">
                  <a:lumMod val="75000"/>
                </a:schemeClr>
              </a:buClr>
              <a:buSzPct val="100000"/>
              <a:buFont typeface="Arial" pitchFamily="34" charset="0"/>
              <a:buChar char="▪"/>
              <a:defRPr sz="1350" b="1">
                <a:latin typeface="微软雅黑" panose="020B0503020204020204" pitchFamily="34" charset="-122"/>
                <a:ea typeface="微软雅黑" panose="020B0503020204020204" pitchFamily="34" charset="-122"/>
              </a:defRPr>
            </a:lvl5pPr>
            <a:lvl6pPr marL="1028700" indent="-137160" defTabSz="685800">
              <a:lnSpc>
                <a:spcPct val="90000"/>
              </a:lnSpc>
              <a:spcBef>
                <a:spcPts val="450"/>
              </a:spcBef>
              <a:buClr>
                <a:schemeClr val="accent1">
                  <a:lumMod val="75000"/>
                </a:schemeClr>
              </a:buClr>
              <a:buSzPct val="100000"/>
              <a:buFont typeface="Arial" pitchFamily="34" charset="0"/>
              <a:buChar char="▪"/>
              <a:defRPr sz="1050"/>
            </a:lvl6pPr>
            <a:lvl7pPr marL="1200150" indent="-134541" defTabSz="685800">
              <a:lnSpc>
                <a:spcPct val="90000"/>
              </a:lnSpc>
              <a:spcBef>
                <a:spcPts val="450"/>
              </a:spcBef>
              <a:buClr>
                <a:schemeClr val="accent1">
                  <a:lumMod val="75000"/>
                </a:schemeClr>
              </a:buClr>
              <a:buSzPct val="100000"/>
              <a:buFont typeface="Arial" pitchFamily="34" charset="0"/>
              <a:buChar char="▪"/>
              <a:defRPr sz="1050"/>
            </a:lvl7pPr>
            <a:lvl8pPr marL="1371600" indent="-137160" defTabSz="685800">
              <a:lnSpc>
                <a:spcPct val="90000"/>
              </a:lnSpc>
              <a:spcBef>
                <a:spcPts val="450"/>
              </a:spcBef>
              <a:buClr>
                <a:schemeClr val="accent1">
                  <a:lumMod val="75000"/>
                </a:schemeClr>
              </a:buClr>
              <a:buSzPct val="100000"/>
              <a:buFont typeface="Arial" pitchFamily="34" charset="0"/>
              <a:buChar char="▪"/>
              <a:defRPr sz="1050"/>
            </a:lvl8pPr>
            <a:lvl9pPr marL="1408509" indent="0" defTabSz="685800">
              <a:lnSpc>
                <a:spcPct val="90000"/>
              </a:lnSpc>
              <a:spcBef>
                <a:spcPts val="450"/>
              </a:spcBef>
              <a:buClr>
                <a:schemeClr val="accent1">
                  <a:lumMod val="75000"/>
                </a:schemeClr>
              </a:buClr>
              <a:buSzPct val="100000"/>
              <a:buFont typeface="Arial" pitchFamily="34" charset="0"/>
              <a:buNone/>
              <a:defRPr sz="1050"/>
            </a:lvl9pPr>
          </a:lstStyle>
          <a:p>
            <a:r>
              <a:rPr lang="en-US" altLang="zh-CN" dirty="0" smtClean="0"/>
              <a:t>(4</a:t>
            </a:r>
            <a:r>
              <a:rPr lang="zh-CN" altLang="en-US" dirty="0"/>
              <a:t>）将被终止进程所拥有的全部资源，或者归还给其父进程，或者归还给系统</a:t>
            </a:r>
            <a:endParaRPr lang="en-US" altLang="zh-CN" dirty="0"/>
          </a:p>
          <a:p>
            <a:r>
              <a:rPr lang="en-US" altLang="zh-CN" dirty="0" smtClean="0"/>
              <a:t>(5</a:t>
            </a:r>
            <a:r>
              <a:rPr lang="zh-CN" altLang="en-US" dirty="0"/>
              <a:t>）将被终止进程（它的</a:t>
            </a:r>
            <a:r>
              <a:rPr lang="en-US" altLang="zh-CN" dirty="0"/>
              <a:t>PCB</a:t>
            </a:r>
            <a:r>
              <a:rPr lang="zh-CN" altLang="en-US" dirty="0"/>
              <a:t>）从所在队列（或链表）中移出，等待其他程序来搜集信息 </a:t>
            </a:r>
          </a:p>
        </p:txBody>
      </p:sp>
    </p:spTree>
    <p:extLst>
      <p:ext uri="{BB962C8B-B14F-4D97-AF65-F5344CB8AC3E}">
        <p14:creationId xmlns:p14="http://schemas.microsoft.com/office/powerpoint/2010/main" val="1659367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7602683" y="386966"/>
            <a:ext cx="4225996"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进程的阻塞与唤醒</a:t>
            </a:r>
          </a:p>
        </p:txBody>
      </p:sp>
      <p:sp>
        <p:nvSpPr>
          <p:cNvPr id="2" name="矩形 1"/>
          <p:cNvSpPr/>
          <p:nvPr/>
        </p:nvSpPr>
        <p:spPr>
          <a:xfrm>
            <a:off x="1087582" y="1206720"/>
            <a:ext cx="5796116" cy="1569660"/>
          </a:xfrm>
          <a:prstGeom prst="rect">
            <a:avLst/>
          </a:prstGeom>
        </p:spPr>
        <p:txBody>
          <a:bodyPr wrap="square">
            <a:spAutoFit/>
          </a:bodyPr>
          <a:lstStyle/>
          <a:p>
            <a:pPr algn="just">
              <a:defRPr/>
            </a:pPr>
            <a:r>
              <a:rPr lang="en-US" altLang="zh-CN" sz="2400" b="1" dirty="0">
                <a:solidFill>
                  <a:srgbClr val="0000FF"/>
                </a:solidFill>
                <a:latin typeface="+mj-ea"/>
                <a:ea typeface="+mj-ea"/>
              </a:rPr>
              <a:t>1.</a:t>
            </a:r>
            <a:r>
              <a:rPr lang="zh-CN" altLang="en-US" sz="2400" b="1" dirty="0">
                <a:solidFill>
                  <a:srgbClr val="0000FF"/>
                </a:solidFill>
                <a:latin typeface="+mj-ea"/>
                <a:ea typeface="+mj-ea"/>
              </a:rPr>
              <a:t>进引起进程阻塞的事件</a:t>
            </a:r>
          </a:p>
          <a:p>
            <a:pPr algn="just">
              <a:defRPr/>
            </a:pPr>
            <a:endParaRPr lang="zh-CN" altLang="en-US" sz="2400" b="1" dirty="0">
              <a:solidFill>
                <a:srgbClr val="0000FF"/>
              </a:solidFill>
              <a:latin typeface="+mj-ea"/>
              <a:ea typeface="+mj-ea"/>
            </a:endParaRPr>
          </a:p>
          <a:p>
            <a:pPr algn="just">
              <a:defRPr/>
            </a:pPr>
            <a:endParaRPr lang="zh-CN" altLang="en-US" sz="2400" b="1" dirty="0">
              <a:solidFill>
                <a:srgbClr val="0000FF"/>
              </a:solidFill>
              <a:latin typeface="+mj-ea"/>
              <a:ea typeface="+mj-ea"/>
            </a:endParaRPr>
          </a:p>
          <a:p>
            <a:pPr algn="just">
              <a:defRPr/>
            </a:pPr>
            <a:endParaRPr lang="zh-CN" altLang="en-US" sz="24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544782" y="1707951"/>
            <a:ext cx="9428017" cy="2321124"/>
          </a:xfrm>
        </p:spPr>
        <p:txBody>
          <a:bodyPr/>
          <a:lstStyle/>
          <a:p>
            <a:pPr marL="539750" indent="-539750" algn="just">
              <a:lnSpc>
                <a:spcPct val="120000"/>
              </a:lnSpc>
              <a:spcBef>
                <a:spcPct val="30000"/>
              </a:spcBef>
              <a:buNone/>
              <a:defRPr/>
            </a:pPr>
            <a:r>
              <a:rPr lang="en-US" altLang="zh-CN" sz="2100" dirty="0" smtClean="0">
                <a:latin typeface="+mj-ea"/>
                <a:ea typeface="+mj-ea"/>
              </a:rPr>
              <a:t>(1</a:t>
            </a:r>
            <a:r>
              <a:rPr lang="zh-CN" altLang="en-US" sz="2100" dirty="0">
                <a:latin typeface="+mj-ea"/>
                <a:ea typeface="+mj-ea"/>
              </a:rPr>
              <a:t>）请求系统服务：提出</a:t>
            </a:r>
            <a:r>
              <a:rPr lang="en-US" altLang="zh-CN" sz="2100" dirty="0">
                <a:latin typeface="+mj-ea"/>
                <a:ea typeface="+mj-ea"/>
              </a:rPr>
              <a:t>I/O</a:t>
            </a:r>
            <a:r>
              <a:rPr lang="zh-CN" altLang="en-US" sz="2100" dirty="0">
                <a:latin typeface="+mj-ea"/>
                <a:ea typeface="+mj-ea"/>
              </a:rPr>
              <a:t>服务时，并不立即满足该进程的要求时，转变为阻塞状态来等待</a:t>
            </a:r>
          </a:p>
          <a:p>
            <a:pPr algn="just">
              <a:lnSpc>
                <a:spcPct val="120000"/>
              </a:lnSpc>
              <a:spcBef>
                <a:spcPct val="30000"/>
              </a:spcBef>
              <a:buNone/>
              <a:defRPr/>
            </a:pPr>
            <a:r>
              <a:rPr lang="en-US" altLang="zh-CN" sz="2100" dirty="0" smtClean="0">
                <a:latin typeface="+mj-ea"/>
                <a:ea typeface="+mj-ea"/>
              </a:rPr>
              <a:t>(2</a:t>
            </a:r>
            <a:r>
              <a:rPr lang="zh-CN" altLang="en-US" sz="2100" dirty="0">
                <a:latin typeface="+mj-ea"/>
                <a:ea typeface="+mj-ea"/>
              </a:rPr>
              <a:t>）启动某种操作：当进程启动某种操作后，在该操作完成之后才能继续执行</a:t>
            </a:r>
          </a:p>
          <a:p>
            <a:pPr algn="just">
              <a:lnSpc>
                <a:spcPct val="120000"/>
              </a:lnSpc>
              <a:spcBef>
                <a:spcPct val="30000"/>
              </a:spcBef>
              <a:buNone/>
              <a:defRPr/>
            </a:pPr>
            <a:r>
              <a:rPr lang="en-US" altLang="zh-CN" sz="2100" dirty="0" smtClean="0">
                <a:latin typeface="+mj-ea"/>
                <a:ea typeface="+mj-ea"/>
              </a:rPr>
              <a:t>(3</a:t>
            </a:r>
            <a:r>
              <a:rPr lang="zh-CN" altLang="en-US" sz="2100" dirty="0">
                <a:latin typeface="+mj-ea"/>
                <a:ea typeface="+mj-ea"/>
              </a:rPr>
              <a:t>）新数据尚未到达：对于相互合作的进程而言。 </a:t>
            </a:r>
          </a:p>
          <a:p>
            <a:pPr algn="just">
              <a:lnSpc>
                <a:spcPct val="120000"/>
              </a:lnSpc>
              <a:spcBef>
                <a:spcPct val="30000"/>
              </a:spcBef>
              <a:buNone/>
              <a:defRPr/>
            </a:pPr>
            <a:r>
              <a:rPr lang="en-US" altLang="zh-CN" sz="2100" dirty="0" smtClean="0">
                <a:latin typeface="+mj-ea"/>
                <a:ea typeface="+mj-ea"/>
              </a:rPr>
              <a:t>(4</a:t>
            </a:r>
            <a:r>
              <a:rPr lang="zh-CN" altLang="en-US" sz="2100" dirty="0">
                <a:latin typeface="+mj-ea"/>
                <a:ea typeface="+mj-ea"/>
              </a:rPr>
              <a:t>）无新工作可做。如发送进程</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
        <p:nvSpPr>
          <p:cNvPr id="7" name="矩形 6"/>
          <p:cNvSpPr/>
          <p:nvPr/>
        </p:nvSpPr>
        <p:spPr>
          <a:xfrm>
            <a:off x="1023288" y="4156447"/>
            <a:ext cx="5796116" cy="461665"/>
          </a:xfrm>
          <a:prstGeom prst="rect">
            <a:avLst/>
          </a:prstGeom>
        </p:spPr>
        <p:txBody>
          <a:bodyPr wrap="square">
            <a:spAutoFit/>
          </a:bodyPr>
          <a:lstStyle/>
          <a:p>
            <a:pPr algn="just">
              <a:defRPr/>
            </a:pPr>
            <a:r>
              <a:rPr lang="en-US" altLang="zh-CN" sz="2400" b="1" dirty="0">
                <a:solidFill>
                  <a:srgbClr val="0000FF"/>
                </a:solidFill>
                <a:latin typeface="+mj-ea"/>
                <a:ea typeface="+mj-ea"/>
              </a:rPr>
              <a:t>2.</a:t>
            </a:r>
            <a:r>
              <a:rPr lang="zh-CN" altLang="en-US" sz="2400" b="1" dirty="0">
                <a:solidFill>
                  <a:srgbClr val="0000FF"/>
                </a:solidFill>
                <a:latin typeface="+mj-ea"/>
                <a:ea typeface="+mj-ea"/>
              </a:rPr>
              <a:t>进程阻塞</a:t>
            </a:r>
            <a:r>
              <a:rPr lang="zh-CN" altLang="en-US" sz="2400" b="1" dirty="0" smtClean="0">
                <a:solidFill>
                  <a:srgbClr val="0000FF"/>
                </a:solidFill>
                <a:latin typeface="+mj-ea"/>
                <a:ea typeface="+mj-ea"/>
              </a:rPr>
              <a:t>过程</a:t>
            </a:r>
            <a:endParaRPr lang="zh-CN" altLang="en-US" sz="2400" b="1" dirty="0">
              <a:solidFill>
                <a:srgbClr val="0000FF"/>
              </a:solidFill>
              <a:latin typeface="+mj-ea"/>
              <a:ea typeface="+mj-ea"/>
            </a:endParaRPr>
          </a:p>
        </p:txBody>
      </p:sp>
      <p:sp>
        <p:nvSpPr>
          <p:cNvPr id="9" name="Rectangle 3">
            <a:extLst>
              <a:ext uri="{FF2B5EF4-FFF2-40B4-BE49-F238E27FC236}">
                <a16:creationId xmlns:a16="http://schemas.microsoft.com/office/drawing/2014/main" id="{9900814A-E9D3-ED42-B0DE-320C6BD6FC75}"/>
              </a:ext>
            </a:extLst>
          </p:cNvPr>
          <p:cNvSpPr txBox="1">
            <a:spLocks noChangeArrowheads="1"/>
          </p:cNvSpPr>
          <p:nvPr/>
        </p:nvSpPr>
        <p:spPr>
          <a:xfrm>
            <a:off x="1544782" y="4694612"/>
            <a:ext cx="10217726" cy="2046631"/>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434579" indent="-434579" algn="just">
              <a:lnSpc>
                <a:spcPct val="120000"/>
              </a:lnSpc>
              <a:spcBef>
                <a:spcPct val="30000"/>
              </a:spcBef>
              <a:buFont typeface="Arial" pitchFamily="34" charset="0"/>
              <a:buNone/>
              <a:defRPr/>
            </a:pPr>
            <a:r>
              <a:rPr lang="en-US" altLang="zh-CN" sz="2100" dirty="0" smtClean="0">
                <a:latin typeface="+mj-ea"/>
                <a:ea typeface="+mj-ea"/>
              </a:rPr>
              <a:t>(1)</a:t>
            </a:r>
            <a:r>
              <a:rPr lang="zh-CN" altLang="en-US" sz="2100" dirty="0" smtClean="0">
                <a:latin typeface="+mj-ea"/>
                <a:ea typeface="+mj-ea"/>
              </a:rPr>
              <a:t>正在执行的进程，当发现上述某事件时，由于无法继续执行，于是进程便通过调用阻塞原语</a:t>
            </a:r>
            <a:r>
              <a:rPr lang="en-US" altLang="zh-CN" sz="2100" dirty="0" smtClean="0">
                <a:solidFill>
                  <a:srgbClr val="0000FF"/>
                </a:solidFill>
                <a:latin typeface="+mj-ea"/>
                <a:ea typeface="+mj-ea"/>
              </a:rPr>
              <a:t>block( )</a:t>
            </a:r>
            <a:r>
              <a:rPr lang="zh-CN" altLang="en-US" sz="2100" dirty="0" smtClean="0">
                <a:latin typeface="+mj-ea"/>
                <a:ea typeface="+mj-ea"/>
              </a:rPr>
              <a:t>把自己阻塞</a:t>
            </a:r>
          </a:p>
          <a:p>
            <a:pPr marL="434579" indent="-434579" algn="just">
              <a:lnSpc>
                <a:spcPct val="120000"/>
              </a:lnSpc>
              <a:spcBef>
                <a:spcPct val="30000"/>
              </a:spcBef>
              <a:buFont typeface="Arial" pitchFamily="34" charset="0"/>
              <a:buNone/>
              <a:defRPr/>
            </a:pPr>
            <a:r>
              <a:rPr lang="en-US" altLang="zh-CN" sz="2100" dirty="0" smtClean="0">
                <a:latin typeface="+mj-ea"/>
                <a:ea typeface="+mj-ea"/>
              </a:rPr>
              <a:t>(2)</a:t>
            </a:r>
            <a:r>
              <a:rPr lang="zh-CN" altLang="en-US" sz="2100" dirty="0" smtClean="0">
                <a:latin typeface="+mj-ea"/>
                <a:ea typeface="+mj-ea"/>
              </a:rPr>
              <a:t>把进程控制块中的现行状态由“</a:t>
            </a:r>
            <a:r>
              <a:rPr lang="zh-CN" altLang="en-US" sz="2100" dirty="0" smtClean="0">
                <a:solidFill>
                  <a:srgbClr val="0000FF"/>
                </a:solidFill>
                <a:latin typeface="+mj-ea"/>
                <a:ea typeface="+mj-ea"/>
              </a:rPr>
              <a:t>执行</a:t>
            </a:r>
            <a:r>
              <a:rPr lang="zh-CN" altLang="en-US" sz="2100" dirty="0" smtClean="0">
                <a:latin typeface="+mj-ea"/>
                <a:ea typeface="+mj-ea"/>
              </a:rPr>
              <a:t>”改为“</a:t>
            </a:r>
            <a:r>
              <a:rPr lang="zh-CN" altLang="en-US" sz="2100" dirty="0" smtClean="0">
                <a:solidFill>
                  <a:srgbClr val="0000FF"/>
                </a:solidFill>
                <a:latin typeface="+mj-ea"/>
                <a:ea typeface="+mj-ea"/>
              </a:rPr>
              <a:t>阻塞</a:t>
            </a:r>
            <a:r>
              <a:rPr lang="zh-CN" altLang="en-US" sz="2100" dirty="0" smtClean="0">
                <a:latin typeface="+mj-ea"/>
                <a:ea typeface="+mj-ea"/>
              </a:rPr>
              <a:t>”，并将</a:t>
            </a:r>
            <a:r>
              <a:rPr lang="en-US" altLang="zh-CN" sz="2100" dirty="0" smtClean="0">
                <a:latin typeface="+mj-ea"/>
                <a:ea typeface="+mj-ea"/>
              </a:rPr>
              <a:t>PCB</a:t>
            </a:r>
            <a:r>
              <a:rPr lang="zh-CN" altLang="en-US" sz="2100" dirty="0" smtClean="0">
                <a:latin typeface="+mj-ea"/>
                <a:ea typeface="+mj-ea"/>
              </a:rPr>
              <a:t>插入阻塞队列</a:t>
            </a:r>
          </a:p>
          <a:p>
            <a:pPr marL="434579" indent="-434579" algn="just">
              <a:lnSpc>
                <a:spcPct val="120000"/>
              </a:lnSpc>
              <a:spcBef>
                <a:spcPct val="30000"/>
              </a:spcBef>
              <a:buFont typeface="Arial" pitchFamily="34" charset="0"/>
              <a:buNone/>
              <a:defRPr/>
            </a:pPr>
            <a:r>
              <a:rPr lang="en-US" altLang="zh-CN" sz="2100" dirty="0" smtClean="0">
                <a:latin typeface="+mj-ea"/>
                <a:ea typeface="+mj-ea"/>
              </a:rPr>
              <a:t>(3)</a:t>
            </a:r>
            <a:r>
              <a:rPr lang="zh-CN" altLang="en-US" sz="2100" dirty="0" smtClean="0">
                <a:latin typeface="+mj-ea"/>
                <a:ea typeface="+mj-ea"/>
              </a:rPr>
              <a:t>转调度程序进行重新调度，将处理机分配给另一就绪进程，并进行切换</a:t>
            </a:r>
            <a:endParaRPr lang="zh-CN" altLang="en-US" sz="2100" dirty="0">
              <a:latin typeface="+mj-ea"/>
              <a:ea typeface="+mj-ea"/>
            </a:endParaRPr>
          </a:p>
        </p:txBody>
      </p:sp>
    </p:spTree>
    <p:extLst>
      <p:ext uri="{BB962C8B-B14F-4D97-AF65-F5344CB8AC3E}">
        <p14:creationId xmlns:p14="http://schemas.microsoft.com/office/powerpoint/2010/main" val="299486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7732310" y="340430"/>
            <a:ext cx="6146977"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2.3.4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进程的阻塞与唤醒</a:t>
            </a: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
        <p:nvSpPr>
          <p:cNvPr id="8" name="矩形 7"/>
          <p:cNvSpPr/>
          <p:nvPr/>
        </p:nvSpPr>
        <p:spPr>
          <a:xfrm>
            <a:off x="1385455" y="1394671"/>
            <a:ext cx="5796116" cy="1800493"/>
          </a:xfrm>
          <a:prstGeom prst="rect">
            <a:avLst/>
          </a:prstGeom>
        </p:spPr>
        <p:txBody>
          <a:bodyPr wrap="square">
            <a:spAutoFit/>
          </a:bodyPr>
          <a:lstStyle/>
          <a:p>
            <a:pPr algn="just">
              <a:defRPr/>
            </a:pPr>
            <a:r>
              <a:rPr lang="en-US" altLang="zh-CN" sz="2700" b="1" dirty="0">
                <a:solidFill>
                  <a:srgbClr val="0000FF"/>
                </a:solidFill>
                <a:latin typeface="+mj-ea"/>
                <a:ea typeface="+mj-ea"/>
              </a:rPr>
              <a:t>3.</a:t>
            </a:r>
            <a:r>
              <a:rPr lang="zh-CN" altLang="en-US" sz="2700" b="1" dirty="0">
                <a:solidFill>
                  <a:srgbClr val="0000FF"/>
                </a:solidFill>
                <a:latin typeface="+mj-ea"/>
                <a:ea typeface="+mj-ea"/>
              </a:rPr>
              <a:t>进程的阻塞与唤醒</a:t>
            </a: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p:txBody>
      </p:sp>
      <p:sp>
        <p:nvSpPr>
          <p:cNvPr id="9" name="Rectangle 3">
            <a:extLst>
              <a:ext uri="{FF2B5EF4-FFF2-40B4-BE49-F238E27FC236}">
                <a16:creationId xmlns:a16="http://schemas.microsoft.com/office/drawing/2014/main" id="{9900814A-E9D3-ED42-B0DE-320C6BD6FC75}"/>
              </a:ext>
            </a:extLst>
          </p:cNvPr>
          <p:cNvSpPr txBox="1">
            <a:spLocks noChangeArrowheads="1"/>
          </p:cNvSpPr>
          <p:nvPr/>
        </p:nvSpPr>
        <p:spPr>
          <a:xfrm>
            <a:off x="1239594" y="1902205"/>
            <a:ext cx="10245824" cy="1654681"/>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434579" indent="-434579">
              <a:lnSpc>
                <a:spcPct val="150000"/>
              </a:lnSpc>
              <a:spcBef>
                <a:spcPct val="30000"/>
              </a:spcBef>
              <a:buFont typeface="Arial" pitchFamily="34" charset="0"/>
              <a:buNone/>
              <a:defRPr/>
            </a:pPr>
            <a:r>
              <a:rPr lang="zh-CN" altLang="en-US" sz="2100" dirty="0" smtClean="0">
                <a:latin typeface="+mj-ea"/>
                <a:ea typeface="+mj-ea"/>
              </a:rPr>
              <a:t>     当被阻塞进程所期待的事件出现时，则由有关进程（比如，用完并释放了该</a:t>
            </a:r>
            <a:r>
              <a:rPr lang="en-US" altLang="zh-CN" sz="2100" dirty="0" smtClean="0">
                <a:latin typeface="+mj-ea"/>
                <a:ea typeface="+mj-ea"/>
              </a:rPr>
              <a:t>I/O</a:t>
            </a:r>
            <a:r>
              <a:rPr lang="zh-CN" altLang="en-US" sz="2100" dirty="0" smtClean="0">
                <a:latin typeface="+mj-ea"/>
                <a:ea typeface="+mj-ea"/>
              </a:rPr>
              <a:t>设备的进程）调用唤醒原语</a:t>
            </a:r>
            <a:r>
              <a:rPr lang="en-US" altLang="zh-CN" sz="2100" dirty="0" smtClean="0">
                <a:solidFill>
                  <a:srgbClr val="0000FF"/>
                </a:solidFill>
                <a:latin typeface="+mj-ea"/>
                <a:ea typeface="+mj-ea"/>
              </a:rPr>
              <a:t>wakeup</a:t>
            </a:r>
            <a:r>
              <a:rPr lang="zh-CN" altLang="en-US" sz="2100" dirty="0" smtClean="0">
                <a:solidFill>
                  <a:srgbClr val="0000FF"/>
                </a:solidFill>
                <a:latin typeface="+mj-ea"/>
                <a:ea typeface="+mj-ea"/>
              </a:rPr>
              <a:t>（  ），</a:t>
            </a:r>
            <a:r>
              <a:rPr lang="zh-CN" altLang="en-US" sz="2100" dirty="0" smtClean="0">
                <a:latin typeface="+mj-ea"/>
                <a:ea typeface="+mj-ea"/>
              </a:rPr>
              <a:t>将等待该事件的进程唤醒</a:t>
            </a:r>
            <a:endParaRPr lang="zh-CN" altLang="en-US" sz="2100" dirty="0">
              <a:latin typeface="+mj-ea"/>
              <a:ea typeface="+mj-ea"/>
            </a:endParaRPr>
          </a:p>
        </p:txBody>
      </p:sp>
      <p:sp>
        <p:nvSpPr>
          <p:cNvPr id="10" name="矩形 9"/>
          <p:cNvSpPr/>
          <p:nvPr/>
        </p:nvSpPr>
        <p:spPr>
          <a:xfrm>
            <a:off x="1448248" y="3379610"/>
            <a:ext cx="5796116" cy="1800493"/>
          </a:xfrm>
          <a:prstGeom prst="rect">
            <a:avLst/>
          </a:prstGeom>
        </p:spPr>
        <p:txBody>
          <a:bodyPr wrap="square">
            <a:spAutoFit/>
          </a:bodyPr>
          <a:lstStyle/>
          <a:p>
            <a:pPr algn="just">
              <a:defRPr/>
            </a:pPr>
            <a:r>
              <a:rPr lang="en-US" altLang="zh-CN" sz="2700" b="1" dirty="0">
                <a:solidFill>
                  <a:srgbClr val="0000FF"/>
                </a:solidFill>
                <a:latin typeface="+mj-ea"/>
                <a:ea typeface="+mj-ea"/>
              </a:rPr>
              <a:t>4.</a:t>
            </a:r>
            <a:r>
              <a:rPr lang="zh-CN" altLang="en-US" sz="2700" b="1" dirty="0">
                <a:solidFill>
                  <a:srgbClr val="0000FF"/>
                </a:solidFill>
                <a:latin typeface="+mj-ea"/>
                <a:ea typeface="+mj-ea"/>
              </a:rPr>
              <a:t>进程唤醒过程</a:t>
            </a: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p:txBody>
      </p:sp>
      <p:sp>
        <p:nvSpPr>
          <p:cNvPr id="11"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743215" y="4064420"/>
            <a:ext cx="9541311" cy="1654681"/>
          </a:xfrm>
        </p:spPr>
        <p:txBody>
          <a:bodyPr/>
          <a:lstStyle/>
          <a:p>
            <a:pPr marL="434579" indent="-434579" algn="just">
              <a:lnSpc>
                <a:spcPct val="120000"/>
              </a:lnSpc>
              <a:spcBef>
                <a:spcPct val="30000"/>
              </a:spcBef>
              <a:buNone/>
              <a:defRPr/>
            </a:pPr>
            <a:r>
              <a:rPr lang="zh-CN" altLang="en-US" sz="2100" dirty="0">
                <a:latin typeface="+mj-ea"/>
                <a:ea typeface="+mj-ea"/>
              </a:rPr>
              <a:t>唤醒原语执行的过程是：</a:t>
            </a:r>
          </a:p>
          <a:p>
            <a:pPr marL="434579" indent="-434579" algn="just">
              <a:lnSpc>
                <a:spcPct val="120000"/>
              </a:lnSpc>
              <a:spcBef>
                <a:spcPct val="30000"/>
              </a:spcBef>
              <a:buNone/>
              <a:defRPr/>
            </a:pPr>
            <a:r>
              <a:rPr lang="en-US" altLang="zh-CN" sz="2100" dirty="0" smtClean="0">
                <a:latin typeface="+mj-ea"/>
                <a:ea typeface="+mj-ea"/>
              </a:rPr>
              <a:t>(1</a:t>
            </a:r>
            <a:r>
              <a:rPr lang="zh-CN" altLang="en-US" sz="2100" dirty="0">
                <a:latin typeface="+mj-ea"/>
                <a:ea typeface="+mj-ea"/>
              </a:rPr>
              <a:t>）首先把被阻塞的进程从等待该事件的阻塞队列中移出，将其</a:t>
            </a:r>
            <a:r>
              <a:rPr lang="en-US" altLang="zh-CN" sz="2100" dirty="0">
                <a:latin typeface="+mj-ea"/>
                <a:ea typeface="+mj-ea"/>
              </a:rPr>
              <a:t>PCB</a:t>
            </a:r>
            <a:r>
              <a:rPr lang="zh-CN" altLang="en-US" sz="2100" dirty="0">
                <a:latin typeface="+mj-ea"/>
                <a:ea typeface="+mj-ea"/>
              </a:rPr>
              <a:t>中的现行状态由阻塞改为就绪</a:t>
            </a:r>
          </a:p>
          <a:p>
            <a:pPr marL="434579" indent="-434579" algn="just">
              <a:lnSpc>
                <a:spcPct val="120000"/>
              </a:lnSpc>
              <a:spcBef>
                <a:spcPct val="30000"/>
              </a:spcBef>
              <a:buNone/>
              <a:defRPr/>
            </a:pPr>
            <a:r>
              <a:rPr lang="en-US" altLang="zh-CN" sz="2100" dirty="0" smtClean="0">
                <a:latin typeface="+mj-ea"/>
                <a:ea typeface="+mj-ea"/>
              </a:rPr>
              <a:t>(2</a:t>
            </a:r>
            <a:r>
              <a:rPr lang="zh-CN" altLang="en-US" sz="2100" dirty="0">
                <a:latin typeface="+mj-ea"/>
                <a:ea typeface="+mj-ea"/>
              </a:rPr>
              <a:t>）然后再将该</a:t>
            </a:r>
            <a:r>
              <a:rPr lang="en-US" altLang="zh-CN" sz="2100" dirty="0">
                <a:latin typeface="+mj-ea"/>
                <a:ea typeface="+mj-ea"/>
              </a:rPr>
              <a:t>PCB</a:t>
            </a:r>
            <a:r>
              <a:rPr lang="zh-CN" altLang="en-US" sz="2100" dirty="0">
                <a:latin typeface="+mj-ea"/>
                <a:ea typeface="+mj-ea"/>
              </a:rPr>
              <a:t>插入到就绪队列</a:t>
            </a:r>
            <a:r>
              <a:rPr lang="zh-CN" altLang="en-US" sz="2100" dirty="0" smtClean="0">
                <a:latin typeface="+mj-ea"/>
                <a:ea typeface="+mj-ea"/>
              </a:rPr>
              <a:t>中</a:t>
            </a:r>
            <a:endParaRPr lang="zh-CN" altLang="en-US" sz="2100" dirty="0">
              <a:latin typeface="+mj-ea"/>
              <a:ea typeface="+mj-ea"/>
            </a:endParaRPr>
          </a:p>
        </p:txBody>
      </p:sp>
    </p:spTree>
    <p:extLst>
      <p:ext uri="{BB962C8B-B14F-4D97-AF65-F5344CB8AC3E}">
        <p14:creationId xmlns:p14="http://schemas.microsoft.com/office/powerpoint/2010/main" val="246348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7582461" y="381995"/>
            <a:ext cx="4512558"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2.3.5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进程的挂起与激活</a:t>
            </a:r>
          </a:p>
        </p:txBody>
      </p:sp>
      <p:sp>
        <p:nvSpPr>
          <p:cNvPr id="2" name="矩形 1"/>
          <p:cNvSpPr/>
          <p:nvPr/>
        </p:nvSpPr>
        <p:spPr>
          <a:xfrm>
            <a:off x="935182" y="1202201"/>
            <a:ext cx="2995485" cy="461665"/>
          </a:xfrm>
          <a:prstGeom prst="rect">
            <a:avLst/>
          </a:prstGeom>
        </p:spPr>
        <p:txBody>
          <a:bodyPr wrap="square">
            <a:spAutoFit/>
          </a:bodyPr>
          <a:lstStyle/>
          <a:p>
            <a:pPr algn="just">
              <a:defRPr/>
            </a:pPr>
            <a:r>
              <a:rPr lang="en-US" altLang="zh-CN" sz="2400" b="1" dirty="0">
                <a:solidFill>
                  <a:srgbClr val="0000FF"/>
                </a:solidFill>
                <a:latin typeface="+mj-ea"/>
                <a:ea typeface="+mj-ea"/>
              </a:rPr>
              <a:t>1.</a:t>
            </a:r>
            <a:r>
              <a:rPr lang="zh-CN" altLang="en-US" sz="2400" b="1" dirty="0">
                <a:solidFill>
                  <a:srgbClr val="0000FF"/>
                </a:solidFill>
                <a:latin typeface="+mj-ea"/>
                <a:ea typeface="+mj-ea"/>
              </a:rPr>
              <a:t>进程的</a:t>
            </a:r>
            <a:r>
              <a:rPr lang="zh-CN" altLang="en-US" sz="2400" b="1" dirty="0" smtClean="0">
                <a:solidFill>
                  <a:srgbClr val="0000FF"/>
                </a:solidFill>
                <a:latin typeface="+mj-ea"/>
                <a:ea typeface="+mj-ea"/>
              </a:rPr>
              <a:t>挂起</a:t>
            </a:r>
            <a:endParaRPr lang="zh-CN" altLang="en-US" sz="24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648691" y="1785240"/>
            <a:ext cx="10016837" cy="1654681"/>
          </a:xfrm>
        </p:spPr>
        <p:txBody>
          <a:bodyPr/>
          <a:lstStyle/>
          <a:p>
            <a:pPr>
              <a:lnSpc>
                <a:spcPct val="120000"/>
              </a:lnSpc>
              <a:spcBef>
                <a:spcPct val="30000"/>
              </a:spcBef>
              <a:buFont typeface="Wingdings" charset="2"/>
              <a:buChar char="n"/>
              <a:defRPr/>
            </a:pPr>
            <a:r>
              <a:rPr lang="zh-CN" altLang="en-US" sz="2100" dirty="0">
                <a:latin typeface="+mj-ea"/>
                <a:ea typeface="+mj-ea"/>
              </a:rPr>
              <a:t>当出现了引起进程挂起的事件时，系统将利用挂起原语</a:t>
            </a:r>
            <a:r>
              <a:rPr lang="en-US" altLang="zh-CN" sz="2100" dirty="0">
                <a:solidFill>
                  <a:srgbClr val="0000FF"/>
                </a:solidFill>
                <a:latin typeface="+mj-ea"/>
                <a:ea typeface="+mj-ea"/>
              </a:rPr>
              <a:t>suspend</a:t>
            </a:r>
            <a:r>
              <a:rPr lang="zh-CN" altLang="en-US" sz="2100" dirty="0">
                <a:solidFill>
                  <a:srgbClr val="0000FF"/>
                </a:solidFill>
                <a:latin typeface="+mj-ea"/>
                <a:ea typeface="+mj-ea"/>
              </a:rPr>
              <a:t>（  ）</a:t>
            </a:r>
            <a:r>
              <a:rPr lang="zh-CN" altLang="en-US" sz="2100" dirty="0">
                <a:latin typeface="+mj-ea"/>
                <a:ea typeface="+mj-ea"/>
              </a:rPr>
              <a:t>将指定进程进程挂起。</a:t>
            </a:r>
          </a:p>
          <a:p>
            <a:pPr>
              <a:lnSpc>
                <a:spcPct val="120000"/>
              </a:lnSpc>
              <a:spcBef>
                <a:spcPct val="30000"/>
              </a:spcBef>
              <a:buFont typeface="Wingdings" charset="2"/>
              <a:buChar char="n"/>
              <a:defRPr/>
            </a:pPr>
            <a:r>
              <a:rPr lang="zh-CN" altLang="en-US" sz="2100" dirty="0">
                <a:latin typeface="+mj-ea"/>
                <a:ea typeface="+mj-ea"/>
              </a:rPr>
              <a:t>挂起原语的执行过程是：</a:t>
            </a:r>
          </a:p>
          <a:p>
            <a:pPr lvl="1">
              <a:lnSpc>
                <a:spcPct val="120000"/>
              </a:lnSpc>
              <a:spcBef>
                <a:spcPct val="30000"/>
              </a:spcBef>
              <a:buFont typeface="Arial" panose="020B0604020202020204" pitchFamily="34" charset="0"/>
              <a:buChar char="•"/>
              <a:defRPr/>
            </a:pPr>
            <a:r>
              <a:rPr lang="zh-CN" altLang="en-US" dirty="0"/>
              <a:t>首先检查被挂起进程的状态，若处于</a:t>
            </a:r>
            <a:r>
              <a:rPr lang="zh-CN" altLang="en-US" dirty="0">
                <a:solidFill>
                  <a:srgbClr val="0000FF"/>
                </a:solidFill>
              </a:rPr>
              <a:t>活动就绪</a:t>
            </a:r>
            <a:r>
              <a:rPr lang="zh-CN" altLang="en-US" dirty="0"/>
              <a:t>状态，便将其改为</a:t>
            </a:r>
            <a:r>
              <a:rPr lang="zh-CN" altLang="en-US" dirty="0">
                <a:solidFill>
                  <a:srgbClr val="0000FF"/>
                </a:solidFill>
              </a:rPr>
              <a:t>静止就绪</a:t>
            </a:r>
            <a:endParaRPr lang="zh-CN" altLang="en-US" dirty="0"/>
          </a:p>
          <a:p>
            <a:pPr lvl="1">
              <a:lnSpc>
                <a:spcPct val="120000"/>
              </a:lnSpc>
              <a:spcBef>
                <a:spcPct val="30000"/>
              </a:spcBef>
              <a:buFont typeface="Arial" panose="020B0604020202020204" pitchFamily="34" charset="0"/>
              <a:buChar char="•"/>
              <a:defRPr/>
            </a:pPr>
            <a:r>
              <a:rPr lang="zh-CN" altLang="en-US" dirty="0"/>
              <a:t>对于</a:t>
            </a:r>
            <a:r>
              <a:rPr lang="zh-CN" altLang="en-US" dirty="0">
                <a:solidFill>
                  <a:srgbClr val="0000FF"/>
                </a:solidFill>
              </a:rPr>
              <a:t>活动阻塞</a:t>
            </a:r>
            <a:r>
              <a:rPr lang="zh-CN" altLang="en-US" dirty="0"/>
              <a:t>状态的进程，则将之改为</a:t>
            </a:r>
            <a:r>
              <a:rPr lang="zh-CN" altLang="en-US" dirty="0">
                <a:solidFill>
                  <a:srgbClr val="0000FF"/>
                </a:solidFill>
              </a:rPr>
              <a:t>静止阻塞</a:t>
            </a:r>
            <a:r>
              <a:rPr lang="zh-CN" altLang="en-US" dirty="0"/>
              <a:t>状。</a:t>
            </a: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
        <p:nvSpPr>
          <p:cNvPr id="8" name="Rectangle 3">
            <a:extLst>
              <a:ext uri="{FF2B5EF4-FFF2-40B4-BE49-F238E27FC236}">
                <a16:creationId xmlns:a16="http://schemas.microsoft.com/office/drawing/2014/main" id="{9900814A-E9D3-ED42-B0DE-320C6BD6FC75}"/>
              </a:ext>
            </a:extLst>
          </p:cNvPr>
          <p:cNvSpPr txBox="1">
            <a:spLocks noChangeArrowheads="1"/>
          </p:cNvSpPr>
          <p:nvPr/>
        </p:nvSpPr>
        <p:spPr>
          <a:xfrm>
            <a:off x="1648691" y="4730375"/>
            <a:ext cx="10106890" cy="1654681"/>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a:lnSpc>
                <a:spcPct val="130000"/>
              </a:lnSpc>
              <a:spcBef>
                <a:spcPts val="0"/>
              </a:spcBef>
              <a:buFont typeface="Arial" pitchFamily="34" charset="0"/>
              <a:buNone/>
              <a:defRPr/>
            </a:pPr>
            <a:r>
              <a:rPr lang="en-US" altLang="zh-CN" sz="2100" dirty="0" smtClean="0">
                <a:latin typeface="+mj-ea"/>
                <a:ea typeface="+mj-ea"/>
              </a:rPr>
              <a:t>1</a:t>
            </a:r>
            <a:r>
              <a:rPr lang="zh-CN" altLang="en-US" sz="2100" dirty="0" smtClean="0">
                <a:latin typeface="+mj-ea"/>
                <a:ea typeface="+mj-ea"/>
              </a:rPr>
              <a:t>）当发生激活进程的事件时，则可将在外存上处于静止就绪状态的进程换入内存。</a:t>
            </a:r>
          </a:p>
          <a:p>
            <a:pPr algn="just">
              <a:lnSpc>
                <a:spcPct val="130000"/>
              </a:lnSpc>
              <a:spcBef>
                <a:spcPts val="0"/>
              </a:spcBef>
              <a:buFont typeface="Arial" pitchFamily="34" charset="0"/>
              <a:buNone/>
              <a:defRPr/>
            </a:pPr>
            <a:r>
              <a:rPr lang="en-US" altLang="zh-CN" sz="2100" dirty="0" smtClean="0">
                <a:latin typeface="+mj-ea"/>
                <a:ea typeface="+mj-ea"/>
              </a:rPr>
              <a:t>2</a:t>
            </a:r>
            <a:r>
              <a:rPr lang="zh-CN" altLang="en-US" sz="2100" dirty="0" smtClean="0">
                <a:latin typeface="+mj-ea"/>
                <a:ea typeface="+mj-ea"/>
              </a:rPr>
              <a:t>）系统利用激活原语</a:t>
            </a:r>
            <a:r>
              <a:rPr lang="en-US" altLang="zh-CN" sz="2100" dirty="0" smtClean="0">
                <a:solidFill>
                  <a:srgbClr val="0000FF"/>
                </a:solidFill>
                <a:latin typeface="+mj-ea"/>
                <a:ea typeface="+mj-ea"/>
              </a:rPr>
              <a:t>active</a:t>
            </a:r>
            <a:r>
              <a:rPr lang="zh-CN" altLang="en-US" sz="2100" dirty="0" smtClean="0">
                <a:solidFill>
                  <a:srgbClr val="0000FF"/>
                </a:solidFill>
                <a:latin typeface="+mj-ea"/>
                <a:ea typeface="+mj-ea"/>
              </a:rPr>
              <a:t>（  ）</a:t>
            </a:r>
            <a:r>
              <a:rPr lang="zh-CN" altLang="en-US" sz="2100" dirty="0" smtClean="0">
                <a:latin typeface="+mj-ea"/>
                <a:ea typeface="+mj-ea"/>
              </a:rPr>
              <a:t>将指定进程激活</a:t>
            </a:r>
            <a:r>
              <a:rPr lang="en-US" altLang="zh-CN" sz="2100" dirty="0" smtClean="0">
                <a:latin typeface="+mj-ea"/>
                <a:ea typeface="+mj-ea"/>
              </a:rPr>
              <a:t>:</a:t>
            </a:r>
          </a:p>
          <a:p>
            <a:pPr lvl="1" algn="just">
              <a:lnSpc>
                <a:spcPct val="130000"/>
              </a:lnSpc>
              <a:spcBef>
                <a:spcPts val="0"/>
              </a:spcBef>
              <a:defRPr/>
            </a:pPr>
            <a:r>
              <a:rPr lang="zh-CN" altLang="en-US" dirty="0" smtClean="0">
                <a:latin typeface="+mj-ea"/>
                <a:ea typeface="+mj-ea"/>
              </a:rPr>
              <a:t>激活原语先将进程从外存调入内存，检查该进程的现行状态</a:t>
            </a:r>
            <a:endParaRPr lang="en-US" altLang="zh-CN" dirty="0" smtClean="0">
              <a:latin typeface="+mj-ea"/>
              <a:ea typeface="+mj-ea"/>
            </a:endParaRPr>
          </a:p>
          <a:p>
            <a:pPr lvl="1" algn="just">
              <a:lnSpc>
                <a:spcPct val="130000"/>
              </a:lnSpc>
              <a:spcBef>
                <a:spcPts val="0"/>
              </a:spcBef>
              <a:defRPr/>
            </a:pPr>
            <a:r>
              <a:rPr lang="zh-CN" altLang="en-US" dirty="0" smtClean="0">
                <a:latin typeface="+mj-ea"/>
                <a:ea typeface="+mj-ea"/>
              </a:rPr>
              <a:t>若是</a:t>
            </a:r>
            <a:r>
              <a:rPr lang="zh-CN" altLang="en-US" dirty="0" smtClean="0">
                <a:solidFill>
                  <a:srgbClr val="0000FF"/>
                </a:solidFill>
                <a:latin typeface="+mj-ea"/>
                <a:ea typeface="+mj-ea"/>
              </a:rPr>
              <a:t>静止就绪</a:t>
            </a:r>
            <a:r>
              <a:rPr lang="zh-CN" altLang="en-US" dirty="0" smtClean="0">
                <a:latin typeface="+mj-ea"/>
                <a:ea typeface="+mj-ea"/>
              </a:rPr>
              <a:t>，便将之改为</a:t>
            </a:r>
            <a:r>
              <a:rPr lang="zh-CN" altLang="en-US" dirty="0" smtClean="0">
                <a:solidFill>
                  <a:srgbClr val="0000FF"/>
                </a:solidFill>
                <a:latin typeface="+mj-ea"/>
                <a:ea typeface="+mj-ea"/>
              </a:rPr>
              <a:t>活动就绪</a:t>
            </a:r>
            <a:r>
              <a:rPr lang="zh-CN" altLang="en-US" dirty="0" smtClean="0">
                <a:latin typeface="+mj-ea"/>
                <a:ea typeface="+mj-ea"/>
              </a:rPr>
              <a:t>；若为</a:t>
            </a:r>
            <a:r>
              <a:rPr lang="zh-CN" altLang="en-US" dirty="0" smtClean="0">
                <a:solidFill>
                  <a:srgbClr val="0000FF"/>
                </a:solidFill>
                <a:latin typeface="+mj-ea"/>
                <a:ea typeface="+mj-ea"/>
              </a:rPr>
              <a:t>静止阻塞</a:t>
            </a:r>
            <a:r>
              <a:rPr lang="zh-CN" altLang="en-US" dirty="0" smtClean="0">
                <a:latin typeface="+mj-ea"/>
                <a:ea typeface="+mj-ea"/>
              </a:rPr>
              <a:t>，便将之改为</a:t>
            </a:r>
            <a:r>
              <a:rPr lang="zh-CN" altLang="en-US" dirty="0" smtClean="0">
                <a:solidFill>
                  <a:srgbClr val="0000FF"/>
                </a:solidFill>
                <a:latin typeface="+mj-ea"/>
                <a:ea typeface="+mj-ea"/>
              </a:rPr>
              <a:t>活动阻塞</a:t>
            </a:r>
            <a:endParaRPr lang="zh-CN" altLang="en-US" dirty="0">
              <a:latin typeface="+mj-ea"/>
              <a:ea typeface="+mj-ea"/>
            </a:endParaRPr>
          </a:p>
        </p:txBody>
      </p:sp>
      <p:sp>
        <p:nvSpPr>
          <p:cNvPr id="9" name="矩形 8"/>
          <p:cNvSpPr/>
          <p:nvPr/>
        </p:nvSpPr>
        <p:spPr>
          <a:xfrm>
            <a:off x="1032609" y="4209104"/>
            <a:ext cx="5796116" cy="461665"/>
          </a:xfrm>
          <a:prstGeom prst="rect">
            <a:avLst/>
          </a:prstGeom>
        </p:spPr>
        <p:txBody>
          <a:bodyPr wrap="square">
            <a:spAutoFit/>
          </a:bodyPr>
          <a:lstStyle/>
          <a:p>
            <a:pPr algn="just">
              <a:defRPr/>
            </a:pPr>
            <a:r>
              <a:rPr lang="en-US" altLang="zh-CN" sz="2400" b="1" dirty="0">
                <a:solidFill>
                  <a:srgbClr val="0000FF"/>
                </a:solidFill>
                <a:latin typeface="+mj-ea"/>
                <a:ea typeface="+mj-ea"/>
              </a:rPr>
              <a:t>2.</a:t>
            </a:r>
            <a:r>
              <a:rPr lang="zh-CN" altLang="en-US" sz="2400" b="1" dirty="0">
                <a:solidFill>
                  <a:srgbClr val="0000FF"/>
                </a:solidFill>
                <a:latin typeface="+mj-ea"/>
                <a:ea typeface="+mj-ea"/>
              </a:rPr>
              <a:t>进程的激活</a:t>
            </a:r>
            <a:r>
              <a:rPr lang="zh-CN" altLang="en-US" sz="2400" b="1" dirty="0" smtClean="0">
                <a:solidFill>
                  <a:srgbClr val="0000FF"/>
                </a:solidFill>
                <a:latin typeface="+mj-ea"/>
                <a:ea typeface="+mj-ea"/>
              </a:rPr>
              <a:t>过程</a:t>
            </a:r>
            <a:endParaRPr lang="zh-CN" altLang="en-US" sz="2400" b="1" dirty="0">
              <a:solidFill>
                <a:srgbClr val="0000FF"/>
              </a:solidFill>
              <a:latin typeface="+mj-ea"/>
              <a:ea typeface="+mj-ea"/>
            </a:endParaRPr>
          </a:p>
        </p:txBody>
      </p:sp>
    </p:spTree>
    <p:extLst>
      <p:ext uri="{BB962C8B-B14F-4D97-AF65-F5344CB8AC3E}">
        <p14:creationId xmlns:p14="http://schemas.microsoft.com/office/powerpoint/2010/main" val="2916740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7568109" y="381286"/>
            <a:ext cx="449768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2.3.6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的进程控制</a:t>
            </a:r>
          </a:p>
        </p:txBody>
      </p:sp>
      <p:sp>
        <p:nvSpPr>
          <p:cNvPr id="2" name="矩形 1"/>
          <p:cNvSpPr/>
          <p:nvPr/>
        </p:nvSpPr>
        <p:spPr>
          <a:xfrm>
            <a:off x="1438415" y="1393921"/>
            <a:ext cx="5796116" cy="507831"/>
          </a:xfrm>
          <a:prstGeom prst="rect">
            <a:avLst/>
          </a:prstGeom>
        </p:spPr>
        <p:txBody>
          <a:bodyPr wrap="square">
            <a:spAutoFit/>
          </a:bodyPr>
          <a:lstStyle/>
          <a:p>
            <a:pPr algn="just">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进程的创建</a:t>
            </a: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839749" y="2160207"/>
            <a:ext cx="8956964" cy="4072807"/>
          </a:xfrm>
        </p:spPr>
        <p:txBody>
          <a:bodyPr/>
          <a:lstStyle/>
          <a:p>
            <a:pPr algn="just">
              <a:lnSpc>
                <a:spcPct val="120000"/>
              </a:lnSpc>
              <a:buNone/>
              <a:defRPr/>
            </a:pPr>
            <a:r>
              <a:rPr lang="en" altLang="zh-CN" sz="2200" dirty="0" err="1">
                <a:latin typeface="+mj-ea"/>
                <a:ea typeface="+mj-ea"/>
              </a:rPr>
              <a:t>UNIX&amp;Linux</a:t>
            </a:r>
            <a:r>
              <a:rPr lang="zh-CN" altLang="en-US" sz="2200" dirty="0">
                <a:latin typeface="+mj-ea"/>
                <a:ea typeface="+mj-ea"/>
              </a:rPr>
              <a:t>中创建进程的方式：</a:t>
            </a:r>
          </a:p>
          <a:p>
            <a:pPr marL="457200" indent="-457200" algn="just">
              <a:lnSpc>
                <a:spcPct val="120000"/>
              </a:lnSpc>
              <a:buFont typeface="+mj-ea"/>
              <a:buAutoNum type="circleNumDbPlain"/>
              <a:defRPr/>
            </a:pPr>
            <a:r>
              <a:rPr lang="zh-CN" altLang="en-US" sz="2200" dirty="0">
                <a:latin typeface="+mj-ea"/>
                <a:ea typeface="+mj-ea"/>
              </a:rPr>
              <a:t>在</a:t>
            </a:r>
            <a:r>
              <a:rPr lang="en" altLang="zh-CN" sz="2200" dirty="0">
                <a:latin typeface="+mj-ea"/>
                <a:ea typeface="+mj-ea"/>
              </a:rPr>
              <a:t>shell</a:t>
            </a:r>
            <a:r>
              <a:rPr lang="zh-CN" altLang="en-US" sz="2200" dirty="0">
                <a:latin typeface="+mj-ea"/>
                <a:ea typeface="+mj-ea"/>
              </a:rPr>
              <a:t>中执行命令或可执行文件</a:t>
            </a:r>
          </a:p>
          <a:p>
            <a:pPr marL="669925" indent="381000" algn="just">
              <a:lnSpc>
                <a:spcPct val="120000"/>
              </a:lnSpc>
              <a:buFont typeface="Wingdings" pitchFamily="2" charset="2"/>
              <a:buChar char="l"/>
              <a:defRPr/>
            </a:pPr>
            <a:r>
              <a:rPr lang="zh-CN" altLang="en-US" sz="2200" dirty="0">
                <a:latin typeface="+mj-ea"/>
                <a:ea typeface="+mj-ea"/>
              </a:rPr>
              <a:t>由</a:t>
            </a:r>
            <a:r>
              <a:rPr lang="en" altLang="zh-CN" sz="2200" dirty="0">
                <a:latin typeface="+mj-ea"/>
                <a:ea typeface="+mj-ea"/>
              </a:rPr>
              <a:t>shell</a:t>
            </a:r>
            <a:r>
              <a:rPr lang="zh-CN" altLang="en-US" sz="2200" dirty="0">
                <a:latin typeface="+mj-ea"/>
                <a:ea typeface="+mj-ea"/>
              </a:rPr>
              <a:t>进程调用</a:t>
            </a:r>
            <a:r>
              <a:rPr lang="en" altLang="zh-CN" sz="2200" dirty="0">
                <a:latin typeface="+mj-ea"/>
                <a:ea typeface="+mj-ea"/>
              </a:rPr>
              <a:t>fork</a:t>
            </a:r>
            <a:r>
              <a:rPr lang="zh-CN" altLang="en-US" sz="2200" dirty="0">
                <a:latin typeface="+mj-ea"/>
                <a:ea typeface="+mj-ea"/>
              </a:rPr>
              <a:t>函数创建子进程</a:t>
            </a:r>
          </a:p>
          <a:p>
            <a:pPr marL="457200" indent="-457200" algn="just">
              <a:lnSpc>
                <a:spcPct val="120000"/>
              </a:lnSpc>
              <a:buFont typeface="+mj-ea"/>
              <a:buAutoNum type="circleNumDbPlain" startAt="2"/>
              <a:defRPr/>
            </a:pPr>
            <a:r>
              <a:rPr lang="zh-CN" altLang="en-US" sz="2200" dirty="0">
                <a:latin typeface="+mj-ea"/>
                <a:ea typeface="+mj-ea"/>
              </a:rPr>
              <a:t>在代码中（已经存在的进程中）调用</a:t>
            </a:r>
            <a:r>
              <a:rPr lang="en" altLang="zh-CN" sz="2200" dirty="0">
                <a:latin typeface="+mj-ea"/>
                <a:ea typeface="+mj-ea"/>
              </a:rPr>
              <a:t>fork </a:t>
            </a:r>
            <a:r>
              <a:rPr lang="zh-CN" altLang="en-US" sz="2200" dirty="0">
                <a:latin typeface="+mj-ea"/>
                <a:ea typeface="+mj-ea"/>
              </a:rPr>
              <a:t>函数创建子进程</a:t>
            </a:r>
          </a:p>
          <a:p>
            <a:pPr marL="669925" indent="381000" algn="just">
              <a:lnSpc>
                <a:spcPct val="120000"/>
              </a:lnSpc>
              <a:buFont typeface="Wingdings" pitchFamily="2" charset="2"/>
              <a:buChar char="l"/>
              <a:defRPr/>
            </a:pPr>
            <a:r>
              <a:rPr lang="en" altLang="zh-CN" sz="2200" dirty="0">
                <a:latin typeface="+mj-ea"/>
                <a:ea typeface="+mj-ea"/>
              </a:rPr>
              <a:t>fork</a:t>
            </a:r>
            <a:r>
              <a:rPr lang="zh-CN" altLang="en-US" sz="2200" dirty="0">
                <a:latin typeface="+mj-ea"/>
                <a:ea typeface="+mj-ea"/>
              </a:rPr>
              <a:t>创建的进程为子进程</a:t>
            </a:r>
          </a:p>
          <a:p>
            <a:pPr marL="669925" indent="381000" algn="just">
              <a:lnSpc>
                <a:spcPct val="120000"/>
              </a:lnSpc>
              <a:buFont typeface="Wingdings" pitchFamily="2" charset="2"/>
              <a:buChar char="l"/>
              <a:defRPr/>
            </a:pPr>
            <a:r>
              <a:rPr lang="zh-CN" altLang="en-US" sz="2200" dirty="0">
                <a:latin typeface="+mj-ea"/>
                <a:ea typeface="+mj-ea"/>
              </a:rPr>
              <a:t>原进程为父进程</a:t>
            </a:r>
          </a:p>
          <a:p>
            <a:pPr algn="just">
              <a:lnSpc>
                <a:spcPct val="120000"/>
              </a:lnSpc>
              <a:buNone/>
              <a:defRPr/>
            </a:pPr>
            <a:endParaRPr lang="zh-CN" altLang="en-US" sz="2200" dirty="0">
              <a:latin typeface="+mj-ea"/>
              <a:ea typeface="+mj-ea"/>
            </a:endParaRP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Tree>
    <p:extLst>
      <p:ext uri="{BB962C8B-B14F-4D97-AF65-F5344CB8AC3E}">
        <p14:creationId xmlns:p14="http://schemas.microsoft.com/office/powerpoint/2010/main" val="126127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7664442" y="342103"/>
            <a:ext cx="430588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2.3.6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的进程控制</a:t>
            </a: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983672" y="1510171"/>
            <a:ext cx="5375563" cy="5022247"/>
          </a:xfrm>
        </p:spPr>
        <p:txBody>
          <a:bodyPr/>
          <a:lstStyle/>
          <a:p>
            <a:pPr algn="just">
              <a:lnSpc>
                <a:spcPct val="150000"/>
              </a:lnSpc>
              <a:defRPr/>
            </a:pPr>
            <a:r>
              <a:rPr lang="en" altLang="zh-CN" b="0" dirty="0">
                <a:latin typeface="+mj-ea"/>
                <a:ea typeface="+mj-ea"/>
              </a:rPr>
              <a:t>Linux</a:t>
            </a:r>
            <a:r>
              <a:rPr lang="zh-CN" altLang="en-US" b="0" dirty="0">
                <a:latin typeface="+mj-ea"/>
                <a:ea typeface="+mj-ea"/>
              </a:rPr>
              <a:t>系统中进程</a:t>
            </a:r>
            <a:r>
              <a:rPr lang="en-US" altLang="zh-CN" b="0" dirty="0">
                <a:latin typeface="+mj-ea"/>
                <a:ea typeface="+mj-ea"/>
              </a:rPr>
              <a:t>0 </a:t>
            </a:r>
            <a:r>
              <a:rPr lang="zh-CN" altLang="en-US" b="0" dirty="0">
                <a:latin typeface="+mj-ea"/>
                <a:ea typeface="+mj-ea"/>
              </a:rPr>
              <a:t>（</a:t>
            </a:r>
            <a:r>
              <a:rPr lang="en" altLang="zh-CN" b="0" dirty="0">
                <a:latin typeface="+mj-ea"/>
                <a:ea typeface="+mj-ea"/>
              </a:rPr>
              <a:t>PID=0</a:t>
            </a:r>
            <a:r>
              <a:rPr lang="zh-CN" altLang="en" b="0" dirty="0">
                <a:latin typeface="+mj-ea"/>
                <a:ea typeface="+mj-ea"/>
              </a:rPr>
              <a:t>）</a:t>
            </a:r>
            <a:r>
              <a:rPr lang="zh-CN" altLang="en-US" b="0" dirty="0">
                <a:latin typeface="+mj-ea"/>
                <a:ea typeface="+mj-ea"/>
              </a:rPr>
              <a:t>是由内核创建，其他所有进程都是由父进程调用</a:t>
            </a:r>
            <a:r>
              <a:rPr lang="en" altLang="zh-CN" b="0" dirty="0">
                <a:latin typeface="+mj-ea"/>
                <a:ea typeface="+mj-ea"/>
              </a:rPr>
              <a:t>fork</a:t>
            </a:r>
            <a:r>
              <a:rPr lang="zh-CN" altLang="en-US" b="0" dirty="0">
                <a:latin typeface="+mj-ea"/>
                <a:ea typeface="+mj-ea"/>
              </a:rPr>
              <a:t>函数所创建的</a:t>
            </a:r>
          </a:p>
          <a:p>
            <a:pPr algn="just">
              <a:lnSpc>
                <a:spcPct val="150000"/>
              </a:lnSpc>
              <a:defRPr/>
            </a:pPr>
            <a:r>
              <a:rPr lang="en" altLang="zh-CN" b="0" dirty="0">
                <a:latin typeface="+mj-ea"/>
                <a:ea typeface="+mj-ea"/>
              </a:rPr>
              <a:t>Linux</a:t>
            </a:r>
            <a:r>
              <a:rPr lang="zh-CN" altLang="en-US" b="0" dirty="0">
                <a:latin typeface="+mj-ea"/>
                <a:ea typeface="+mj-ea"/>
              </a:rPr>
              <a:t>系统中进程</a:t>
            </a:r>
            <a:r>
              <a:rPr lang="en-US" altLang="zh-CN" b="0" dirty="0">
                <a:latin typeface="+mj-ea"/>
                <a:ea typeface="+mj-ea"/>
              </a:rPr>
              <a:t>0</a:t>
            </a:r>
            <a:r>
              <a:rPr lang="zh-CN" altLang="en-US" b="0" dirty="0">
                <a:latin typeface="+mj-ea"/>
                <a:ea typeface="+mj-ea"/>
              </a:rPr>
              <a:t>在创建子进程（</a:t>
            </a:r>
            <a:r>
              <a:rPr lang="en" altLang="zh-CN" b="0" dirty="0">
                <a:latin typeface="+mj-ea"/>
                <a:ea typeface="+mj-ea"/>
              </a:rPr>
              <a:t>PID=1</a:t>
            </a:r>
            <a:r>
              <a:rPr lang="zh-CN" altLang="en" b="0" dirty="0">
                <a:latin typeface="+mj-ea"/>
                <a:ea typeface="+mj-ea"/>
              </a:rPr>
              <a:t>，</a:t>
            </a:r>
            <a:r>
              <a:rPr lang="en" altLang="zh-CN" b="0" dirty="0" err="1">
                <a:latin typeface="+mj-ea"/>
                <a:ea typeface="+mj-ea"/>
              </a:rPr>
              <a:t>init</a:t>
            </a:r>
            <a:r>
              <a:rPr lang="zh-CN" altLang="en-US" b="0" dirty="0">
                <a:latin typeface="+mj-ea"/>
                <a:ea typeface="+mj-ea"/>
              </a:rPr>
              <a:t>进程）后，进程</a:t>
            </a:r>
            <a:r>
              <a:rPr lang="en-US" altLang="zh-CN" b="0" dirty="0">
                <a:latin typeface="+mj-ea"/>
                <a:ea typeface="+mj-ea"/>
              </a:rPr>
              <a:t>0</a:t>
            </a:r>
            <a:r>
              <a:rPr lang="zh-CN" altLang="en-US" b="0" dirty="0">
                <a:latin typeface="+mj-ea"/>
                <a:ea typeface="+mj-ea"/>
              </a:rPr>
              <a:t>就转为交换进程或空闲进程</a:t>
            </a:r>
          </a:p>
          <a:p>
            <a:pPr algn="just">
              <a:lnSpc>
                <a:spcPct val="150000"/>
              </a:lnSpc>
              <a:defRPr/>
            </a:pPr>
            <a:r>
              <a:rPr lang="zh-CN" altLang="en-US" b="0" dirty="0">
                <a:latin typeface="+mj-ea"/>
                <a:ea typeface="+mj-ea"/>
              </a:rPr>
              <a:t>进程</a:t>
            </a:r>
            <a:r>
              <a:rPr lang="en-US" altLang="zh-CN" b="0" dirty="0">
                <a:latin typeface="+mj-ea"/>
                <a:ea typeface="+mj-ea"/>
              </a:rPr>
              <a:t>1</a:t>
            </a:r>
            <a:r>
              <a:rPr lang="zh-CN" altLang="en-US" b="0" dirty="0">
                <a:latin typeface="+mj-ea"/>
                <a:ea typeface="+mj-ea"/>
              </a:rPr>
              <a:t>（</a:t>
            </a:r>
            <a:r>
              <a:rPr lang="en" altLang="zh-CN" b="0" dirty="0" err="1">
                <a:latin typeface="+mj-ea"/>
                <a:ea typeface="+mj-ea"/>
              </a:rPr>
              <a:t>init</a:t>
            </a:r>
            <a:r>
              <a:rPr lang="zh-CN" altLang="en-US" b="0" dirty="0">
                <a:latin typeface="+mj-ea"/>
                <a:ea typeface="+mj-ea"/>
              </a:rPr>
              <a:t>进程）是系统中其他所有进程的共同祖先</a:t>
            </a:r>
          </a:p>
          <a:p>
            <a:pPr algn="just">
              <a:lnSpc>
                <a:spcPct val="150000"/>
              </a:lnSpc>
              <a:buNone/>
              <a:defRPr/>
            </a:pPr>
            <a:endParaRPr lang="zh-CN" altLang="en-US" b="0" dirty="0">
              <a:latin typeface="+mj-ea"/>
              <a:ea typeface="+mj-ea"/>
            </a:endParaRPr>
          </a:p>
        </p:txBody>
      </p:sp>
      <p:pic>
        <p:nvPicPr>
          <p:cNvPr id="7" name="图片 2">
            <a:extLst>
              <a:ext uri="{FF2B5EF4-FFF2-40B4-BE49-F238E27FC236}">
                <a16:creationId xmlns:a16="http://schemas.microsoft.com/office/drawing/2014/main" id="{BB6CC56A-0C01-4A43-A4A9-E5A6E3119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245" y="880216"/>
            <a:ext cx="5002481" cy="599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Tree>
    <p:extLst>
      <p:ext uri="{BB962C8B-B14F-4D97-AF65-F5344CB8AC3E}">
        <p14:creationId xmlns:p14="http://schemas.microsoft.com/office/powerpoint/2010/main" val="305596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p:cNvSpPr/>
          <p:nvPr/>
        </p:nvSpPr>
        <p:spPr>
          <a:xfrm>
            <a:off x="1517465" y="1184589"/>
            <a:ext cx="6146977" cy="461665"/>
          </a:xfrm>
          <a:prstGeom prst="rect">
            <a:avLst/>
          </a:prstGeom>
        </p:spPr>
        <p:txBody>
          <a:bodyPr wrap="square">
            <a:spAutoFit/>
          </a:bodyPr>
          <a:lstStyle/>
          <a:p>
            <a:pPr algn="just">
              <a:defRPr/>
            </a:pPr>
            <a:r>
              <a:rPr lang="en-US" altLang="zh-CN" sz="2400" b="1" dirty="0">
                <a:solidFill>
                  <a:srgbClr val="0000FF"/>
                </a:solidFill>
                <a:latin typeface="+mj-ea"/>
                <a:ea typeface="+mj-ea"/>
              </a:rPr>
              <a:t>1.</a:t>
            </a:r>
            <a:r>
              <a:rPr lang="zh-CN" altLang="en-US" sz="2400" b="1" dirty="0">
                <a:solidFill>
                  <a:srgbClr val="0000FF"/>
                </a:solidFill>
                <a:latin typeface="+mj-ea"/>
              </a:rPr>
              <a:t>进程的创建</a:t>
            </a:r>
            <a:endParaRPr lang="zh-CN" altLang="en-US" sz="24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364561" y="1692420"/>
            <a:ext cx="8140773" cy="4072807"/>
          </a:xfrm>
        </p:spPr>
        <p:txBody>
          <a:bodyPr/>
          <a:lstStyle/>
          <a:p>
            <a:pPr algn="just">
              <a:lnSpc>
                <a:spcPct val="120000"/>
              </a:lnSpc>
              <a:spcBef>
                <a:spcPts val="0"/>
              </a:spcBef>
            </a:pPr>
            <a:r>
              <a:rPr lang="en-US" altLang="zh-CN" sz="2200" b="0" dirty="0">
                <a:latin typeface="+mj-ea"/>
                <a:ea typeface="+mj-ea"/>
              </a:rPr>
              <a:t>fork</a:t>
            </a:r>
            <a:r>
              <a:rPr lang="zh-CN" altLang="en-US" sz="2200" b="0" dirty="0">
                <a:latin typeface="+mj-ea"/>
                <a:ea typeface="+mj-ea"/>
              </a:rPr>
              <a:t>、</a:t>
            </a:r>
            <a:r>
              <a:rPr lang="en-US" altLang="zh-CN" sz="2200" b="0" dirty="0">
                <a:latin typeface="+mj-ea"/>
                <a:ea typeface="+mj-ea"/>
              </a:rPr>
              <a:t>clone</a:t>
            </a:r>
            <a:r>
              <a:rPr lang="zh-CN" altLang="en-US" sz="2200" b="0" dirty="0">
                <a:latin typeface="+mj-ea"/>
                <a:ea typeface="+mj-ea"/>
              </a:rPr>
              <a:t>、</a:t>
            </a:r>
            <a:r>
              <a:rPr lang="en-US" altLang="zh-CN" sz="2200" b="0" dirty="0" err="1">
                <a:latin typeface="+mj-ea"/>
                <a:ea typeface="+mj-ea"/>
              </a:rPr>
              <a:t>vfork</a:t>
            </a:r>
            <a:r>
              <a:rPr lang="zh-CN" altLang="en-US" sz="2200" b="0" dirty="0">
                <a:latin typeface="+mj-ea"/>
                <a:ea typeface="+mj-ea"/>
              </a:rPr>
              <a:t>调用</a:t>
            </a:r>
            <a:r>
              <a:rPr lang="en-US" altLang="zh-CN" sz="2200" b="0" dirty="0" err="1">
                <a:latin typeface="+mj-ea"/>
                <a:ea typeface="+mj-ea"/>
              </a:rPr>
              <a:t>do_fork</a:t>
            </a:r>
            <a:r>
              <a:rPr lang="en-US" altLang="zh-CN" sz="2200" b="0" dirty="0">
                <a:latin typeface="+mj-ea"/>
                <a:ea typeface="+mj-ea"/>
              </a:rPr>
              <a:t>(</a:t>
            </a:r>
            <a:r>
              <a:rPr lang="zh-CN" altLang="en-US" sz="2200" b="0" dirty="0">
                <a:latin typeface="+mj-ea"/>
                <a:ea typeface="+mj-ea"/>
              </a:rPr>
              <a:t> </a:t>
            </a:r>
            <a:r>
              <a:rPr lang="en-US" altLang="zh-CN" sz="2200" b="0" dirty="0">
                <a:latin typeface="+mj-ea"/>
                <a:ea typeface="+mj-ea"/>
              </a:rPr>
              <a:t>)</a:t>
            </a:r>
            <a:endParaRPr lang="zh-CN" altLang="en-US" sz="2200" b="0" dirty="0">
              <a:solidFill>
                <a:srgbClr val="FF0000"/>
              </a:solidFill>
              <a:latin typeface="+mj-ea"/>
              <a:ea typeface="+mj-ea"/>
            </a:endParaRPr>
          </a:p>
          <a:p>
            <a:pPr algn="just">
              <a:lnSpc>
                <a:spcPct val="120000"/>
              </a:lnSpc>
              <a:spcBef>
                <a:spcPts val="0"/>
              </a:spcBef>
            </a:pPr>
            <a:endParaRPr lang="en-US" altLang="zh-CN" sz="2200" b="0" dirty="0">
              <a:latin typeface="+mj-ea"/>
              <a:ea typeface="+mj-ea"/>
            </a:endParaRPr>
          </a:p>
          <a:p>
            <a:pPr algn="just">
              <a:lnSpc>
                <a:spcPct val="120000"/>
              </a:lnSpc>
              <a:spcBef>
                <a:spcPts val="0"/>
              </a:spcBef>
            </a:pPr>
            <a:r>
              <a:rPr lang="zh-CN" altLang="en-US" sz="2200" b="0" dirty="0">
                <a:latin typeface="+mj-ea"/>
                <a:ea typeface="+mj-ea"/>
              </a:rPr>
              <a:t>不同之处</a:t>
            </a: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664442" y="342103"/>
            <a:ext cx="430588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2.3.6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的进程控制</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Tree>
    <p:extLst>
      <p:ext uri="{BB962C8B-B14F-4D97-AF65-F5344CB8AC3E}">
        <p14:creationId xmlns:p14="http://schemas.microsoft.com/office/powerpoint/2010/main" val="410946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90953" y="1638871"/>
            <a:ext cx="3922440" cy="507831"/>
          </a:xfrm>
          <a:prstGeom prst="rect">
            <a:avLst/>
          </a:prstGeom>
        </p:spPr>
        <p:txBody>
          <a:bodyPr wrap="square">
            <a:spAutoFit/>
          </a:bodyPr>
          <a:lstStyle/>
          <a:p>
            <a:pPr algn="just">
              <a:defRPr/>
            </a:pPr>
            <a:r>
              <a:rPr lang="en-US" altLang="zh-CN" sz="2700" b="1" dirty="0">
                <a:solidFill>
                  <a:srgbClr val="0000FF"/>
                </a:solidFill>
                <a:latin typeface="+mj-ea"/>
                <a:ea typeface="+mj-ea"/>
              </a:rPr>
              <a:t>fork</a:t>
            </a:r>
            <a:r>
              <a:rPr lang="zh-CN" altLang="en-US" sz="2700" b="1" dirty="0">
                <a:solidFill>
                  <a:srgbClr val="0000FF"/>
                </a:solidFill>
                <a:latin typeface="+mj-ea"/>
                <a:ea typeface="+mj-ea"/>
              </a:rPr>
              <a:t>函数</a:t>
            </a: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597429" y="2004148"/>
            <a:ext cx="8153835" cy="3602350"/>
          </a:xfrm>
        </p:spPr>
        <p:txBody>
          <a:bodyPr/>
          <a:lstStyle/>
          <a:p>
            <a:pPr algn="just">
              <a:lnSpc>
                <a:spcPct val="120000"/>
              </a:lnSpc>
              <a:spcBef>
                <a:spcPts val="0"/>
              </a:spcBef>
            </a:pPr>
            <a:r>
              <a:rPr lang="zh-CN" altLang="en-US" sz="2200" b="0" dirty="0">
                <a:latin typeface="+mj-ea"/>
                <a:ea typeface="+mj-ea"/>
              </a:rPr>
              <a:t>函数原型</a:t>
            </a:r>
            <a:endParaRPr lang="en-US" altLang="zh-CN" sz="2200" b="0" dirty="0">
              <a:latin typeface="+mj-ea"/>
              <a:ea typeface="+mj-ea"/>
            </a:endParaRPr>
          </a:p>
          <a:p>
            <a:pPr lvl="1">
              <a:lnSpc>
                <a:spcPct val="120000"/>
              </a:lnSpc>
              <a:spcBef>
                <a:spcPts val="0"/>
              </a:spcBef>
            </a:pPr>
            <a:r>
              <a:rPr lang="zh-CN" altLang="en-US" sz="2200" b="0" dirty="0">
                <a:latin typeface="+mj-ea"/>
                <a:ea typeface="+mj-ea"/>
              </a:rPr>
              <a:t>头文件：</a:t>
            </a:r>
            <a:r>
              <a:rPr lang="en-US" altLang="zh-CN" sz="2200" b="0" dirty="0" err="1">
                <a:solidFill>
                  <a:srgbClr val="FF0000"/>
                </a:solidFill>
                <a:latin typeface="+mj-ea"/>
                <a:ea typeface="+mj-ea"/>
              </a:rPr>
              <a:t>unistd.h</a:t>
            </a:r>
            <a:endParaRPr lang="zh-CN" altLang="en-US" sz="2200" b="0" dirty="0">
              <a:solidFill>
                <a:srgbClr val="FF0000"/>
              </a:solidFill>
              <a:latin typeface="+mj-ea"/>
              <a:ea typeface="+mj-ea"/>
            </a:endParaRPr>
          </a:p>
          <a:p>
            <a:pPr lvl="1">
              <a:lnSpc>
                <a:spcPct val="120000"/>
              </a:lnSpc>
              <a:spcBef>
                <a:spcPts val="0"/>
              </a:spcBef>
            </a:pPr>
            <a:r>
              <a:rPr lang="en-US" altLang="zh-CN" sz="2200" b="0" dirty="0" err="1">
                <a:latin typeface="+mj-ea"/>
                <a:ea typeface="+mj-ea"/>
              </a:rPr>
              <a:t>pid_t</a:t>
            </a:r>
            <a:r>
              <a:rPr lang="en-US" altLang="zh-CN" sz="2200" b="0" dirty="0">
                <a:latin typeface="+mj-ea"/>
                <a:ea typeface="+mj-ea"/>
              </a:rPr>
              <a:t> </a:t>
            </a:r>
            <a:r>
              <a:rPr lang="en-US" altLang="zh-CN" sz="2200" b="0" dirty="0">
                <a:solidFill>
                  <a:srgbClr val="FF0000"/>
                </a:solidFill>
                <a:latin typeface="+mj-ea"/>
                <a:ea typeface="+mj-ea"/>
              </a:rPr>
              <a:t>fork</a:t>
            </a:r>
            <a:r>
              <a:rPr lang="en-US" altLang="zh-CN" sz="2200" b="0" dirty="0">
                <a:latin typeface="+mj-ea"/>
                <a:ea typeface="+mj-ea"/>
              </a:rPr>
              <a:t>(void);</a:t>
            </a:r>
          </a:p>
          <a:p>
            <a:pPr algn="just">
              <a:lnSpc>
                <a:spcPct val="120000"/>
              </a:lnSpc>
              <a:spcBef>
                <a:spcPts val="0"/>
              </a:spcBef>
            </a:pPr>
            <a:r>
              <a:rPr lang="zh-CN" altLang="en-US" sz="2200" b="0" dirty="0">
                <a:latin typeface="+mj-ea"/>
                <a:ea typeface="+mj-ea"/>
              </a:rPr>
              <a:t>返回值</a:t>
            </a:r>
          </a:p>
          <a:p>
            <a:pPr lvl="1">
              <a:lnSpc>
                <a:spcPct val="120000"/>
              </a:lnSpc>
              <a:spcBef>
                <a:spcPts val="0"/>
              </a:spcBef>
            </a:pPr>
            <a:r>
              <a:rPr lang="en-US" altLang="zh-CN" sz="2200" b="0" dirty="0">
                <a:latin typeface="+mj-ea"/>
                <a:ea typeface="+mj-ea"/>
              </a:rPr>
              <a:t>fork</a:t>
            </a:r>
            <a:r>
              <a:rPr lang="zh-CN" altLang="en-US" sz="2200" b="0" dirty="0">
                <a:latin typeface="+mj-ea"/>
                <a:ea typeface="+mj-ea"/>
              </a:rPr>
              <a:t>函数被正确调用后，将会在子进程中和父进程中分别返回！！</a:t>
            </a:r>
          </a:p>
          <a:p>
            <a:pPr marL="852488" lvl="2" indent="-273050">
              <a:lnSpc>
                <a:spcPct val="120000"/>
              </a:lnSpc>
              <a:spcBef>
                <a:spcPts val="0"/>
              </a:spcBef>
            </a:pPr>
            <a:r>
              <a:rPr lang="zh-CN" altLang="en-US" sz="2200" b="0" dirty="0">
                <a:latin typeface="+mj-ea"/>
                <a:ea typeface="+mj-ea"/>
              </a:rPr>
              <a:t>在子进程中返回值为</a:t>
            </a:r>
            <a:r>
              <a:rPr lang="en-US" altLang="zh-CN" sz="2200" b="0" dirty="0">
                <a:latin typeface="+mj-ea"/>
                <a:ea typeface="+mj-ea"/>
              </a:rPr>
              <a:t>0</a:t>
            </a:r>
            <a:r>
              <a:rPr lang="zh-CN" altLang="en-US" sz="2200" b="0" dirty="0">
                <a:latin typeface="+mj-ea"/>
                <a:ea typeface="+mj-ea"/>
              </a:rPr>
              <a:t>（不合法的</a:t>
            </a:r>
            <a:r>
              <a:rPr lang="en-US" altLang="zh-CN" sz="2200" b="0" dirty="0">
                <a:latin typeface="+mj-ea"/>
                <a:ea typeface="+mj-ea"/>
              </a:rPr>
              <a:t>PID</a:t>
            </a:r>
            <a:r>
              <a:rPr lang="zh-CN" altLang="en-US" sz="2200" b="0" dirty="0">
                <a:latin typeface="+mj-ea"/>
                <a:ea typeface="+mj-ea"/>
              </a:rPr>
              <a:t>，提示当前运行在子进程中）</a:t>
            </a:r>
          </a:p>
          <a:p>
            <a:pPr marL="852488" lvl="2" indent="-273050">
              <a:lnSpc>
                <a:spcPct val="120000"/>
              </a:lnSpc>
              <a:spcBef>
                <a:spcPts val="0"/>
              </a:spcBef>
            </a:pPr>
            <a:r>
              <a:rPr lang="zh-CN" altLang="en-US" sz="2200" b="0" dirty="0">
                <a:latin typeface="+mj-ea"/>
                <a:ea typeface="+mj-ea"/>
              </a:rPr>
              <a:t>在父进程中返回值为子进程</a:t>
            </a:r>
            <a:r>
              <a:rPr lang="en-US" altLang="zh-CN" sz="2200" b="0" dirty="0">
                <a:latin typeface="+mj-ea"/>
                <a:ea typeface="+mj-ea"/>
              </a:rPr>
              <a:t>ID</a:t>
            </a:r>
            <a:r>
              <a:rPr lang="zh-CN" altLang="en-US" sz="2200" b="0" dirty="0">
                <a:latin typeface="+mj-ea"/>
                <a:ea typeface="+mj-ea"/>
              </a:rPr>
              <a:t>（让父进程掌握所创建子进程的</a:t>
            </a:r>
            <a:r>
              <a:rPr lang="en-US" altLang="zh-CN" sz="2200" b="0" dirty="0">
                <a:latin typeface="+mj-ea"/>
                <a:ea typeface="+mj-ea"/>
              </a:rPr>
              <a:t>ID</a:t>
            </a:r>
            <a:r>
              <a:rPr lang="zh-CN" altLang="en-US" sz="2200" b="0" dirty="0">
                <a:latin typeface="+mj-ea"/>
                <a:ea typeface="+mj-ea"/>
              </a:rPr>
              <a:t>号）</a:t>
            </a:r>
          </a:p>
          <a:p>
            <a:pPr lvl="1">
              <a:lnSpc>
                <a:spcPct val="120000"/>
              </a:lnSpc>
              <a:spcBef>
                <a:spcPts val="0"/>
              </a:spcBef>
            </a:pPr>
            <a:r>
              <a:rPr lang="zh-CN" altLang="en-US" sz="2200" b="0" dirty="0">
                <a:latin typeface="+mj-ea"/>
                <a:ea typeface="+mj-ea"/>
              </a:rPr>
              <a:t>出错返回</a:t>
            </a:r>
            <a:r>
              <a:rPr lang="en-US" altLang="zh-CN" sz="2200" b="0" dirty="0">
                <a:latin typeface="+mj-ea"/>
                <a:ea typeface="+mj-ea"/>
              </a:rPr>
              <a:t>-1</a:t>
            </a:r>
          </a:p>
          <a:p>
            <a:pPr algn="just">
              <a:lnSpc>
                <a:spcPct val="120000"/>
              </a:lnSpc>
              <a:spcBef>
                <a:spcPts val="0"/>
              </a:spcBef>
            </a:pPr>
            <a:endParaRPr lang="zh-CN" altLang="en-US" sz="2200" b="0" dirty="0">
              <a:latin typeface="+mj-ea"/>
              <a:ea typeface="+mj-ea"/>
            </a:endParaRP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664442" y="342103"/>
            <a:ext cx="430588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2.3.6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的进程控制</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
        <p:nvSpPr>
          <p:cNvPr id="9" name="矩形 8"/>
          <p:cNvSpPr/>
          <p:nvPr/>
        </p:nvSpPr>
        <p:spPr>
          <a:xfrm>
            <a:off x="1517465" y="1184589"/>
            <a:ext cx="6146977" cy="461665"/>
          </a:xfrm>
          <a:prstGeom prst="rect">
            <a:avLst/>
          </a:prstGeom>
        </p:spPr>
        <p:txBody>
          <a:bodyPr wrap="square">
            <a:spAutoFit/>
          </a:bodyPr>
          <a:lstStyle/>
          <a:p>
            <a:pPr algn="just">
              <a:defRPr/>
            </a:pPr>
            <a:r>
              <a:rPr lang="en-US" altLang="zh-CN" sz="2400" b="1" dirty="0">
                <a:solidFill>
                  <a:srgbClr val="0000FF"/>
                </a:solidFill>
                <a:latin typeface="+mj-ea"/>
                <a:ea typeface="+mj-ea"/>
              </a:rPr>
              <a:t>1.</a:t>
            </a:r>
            <a:r>
              <a:rPr lang="zh-CN" altLang="en-US" sz="2400" b="1" dirty="0">
                <a:solidFill>
                  <a:srgbClr val="0000FF"/>
                </a:solidFill>
                <a:latin typeface="+mj-ea"/>
                <a:ea typeface="+mj-ea"/>
              </a:rPr>
              <a:t>进程的创建</a:t>
            </a:r>
          </a:p>
        </p:txBody>
      </p:sp>
    </p:spTree>
    <p:extLst>
      <p:ext uri="{BB962C8B-B14F-4D97-AF65-F5344CB8AC3E}">
        <p14:creationId xmlns:p14="http://schemas.microsoft.com/office/powerpoint/2010/main" val="813733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3D08184-40C3-424B-BE36-30F5E5CB8BA4}"/>
              </a:ext>
            </a:extLst>
          </p:cNvPr>
          <p:cNvSpPr>
            <a:spLocks noGrp="1" noChangeArrowheads="1"/>
          </p:cNvSpPr>
          <p:nvPr>
            <p:ph type="title"/>
          </p:nvPr>
        </p:nvSpPr>
        <p:spPr>
          <a:xfrm>
            <a:off x="8923565" y="481692"/>
            <a:ext cx="2881993" cy="567997"/>
          </a:xfrm>
        </p:spPr>
        <p:txBody>
          <a:bodyPr/>
          <a:lstStyle/>
          <a:p>
            <a:pPr algn="l" eaLnBrk="1" hangingPunct="1">
              <a:defRPr/>
            </a:pPr>
            <a:r>
              <a:rPr lang="en-US" altLang="zh-CN" sz="2800" dirty="0">
                <a:latin typeface="+mj-ea"/>
                <a:ea typeface="+mj-ea"/>
              </a:rPr>
              <a:t> 2.1.1   </a:t>
            </a:r>
            <a:r>
              <a:rPr lang="zh-CN" altLang="en-US" sz="2800" dirty="0">
                <a:latin typeface="+mj-ea"/>
                <a:ea typeface="+mj-ea"/>
              </a:rPr>
              <a:t>前趋图 </a:t>
            </a:r>
          </a:p>
        </p:txBody>
      </p:sp>
      <p:pic>
        <p:nvPicPr>
          <p:cNvPr id="5" name="Picture 4">
            <a:extLst>
              <a:ext uri="{FF2B5EF4-FFF2-40B4-BE49-F238E27FC236}">
                <a16:creationId xmlns:a16="http://schemas.microsoft.com/office/drawing/2014/main" id="{D38D2952-4107-2444-ABBA-1C961FB4FB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3126"/>
          <a:stretch/>
        </p:blipFill>
        <p:spPr bwMode="auto">
          <a:xfrm>
            <a:off x="1052002" y="2184675"/>
            <a:ext cx="3171826" cy="2491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3">
            <a:extLst>
              <a:ext uri="{FF2B5EF4-FFF2-40B4-BE49-F238E27FC236}">
                <a16:creationId xmlns:a16="http://schemas.microsoft.com/office/drawing/2014/main" id="{54DFFA70-DB94-BA45-83CA-55156AA10088}"/>
              </a:ext>
            </a:extLst>
          </p:cNvPr>
          <p:cNvSpPr>
            <a:spLocks noChangeArrowheads="1"/>
          </p:cNvSpPr>
          <p:nvPr/>
        </p:nvSpPr>
        <p:spPr bwMode="auto">
          <a:xfrm>
            <a:off x="4702629" y="1820931"/>
            <a:ext cx="7274377"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nSpc>
                <a:spcPct val="120000"/>
              </a:lnSpc>
              <a:spcBef>
                <a:spcPts val="600"/>
              </a:spcBef>
              <a:buClrTx/>
              <a:buSzTx/>
              <a:buNone/>
              <a:defRPr/>
            </a:pPr>
            <a:r>
              <a:rPr lang="zh-CN" altLang="en-US" sz="2000" b="1" dirty="0">
                <a:latin typeface="+mj-ea"/>
                <a:ea typeface="+mj-ea"/>
              </a:rPr>
              <a:t>或表示为二元关系</a:t>
            </a:r>
            <a:r>
              <a:rPr lang="en-US" altLang="zh-CN" sz="2000" b="1" dirty="0">
                <a:latin typeface="+mj-ea"/>
                <a:ea typeface="+mj-ea"/>
              </a:rPr>
              <a:t>&lt; P, → &gt;</a:t>
            </a:r>
          </a:p>
          <a:p>
            <a:pPr>
              <a:lnSpc>
                <a:spcPct val="120000"/>
              </a:lnSpc>
              <a:spcBef>
                <a:spcPts val="600"/>
              </a:spcBef>
              <a:buClrTx/>
              <a:buSzTx/>
              <a:buNone/>
              <a:defRPr/>
            </a:pPr>
            <a:endParaRPr lang="zh-CN" altLang="en-US" sz="2000" b="1" dirty="0">
              <a:latin typeface="+mj-ea"/>
              <a:ea typeface="+mj-ea"/>
            </a:endParaRPr>
          </a:p>
          <a:p>
            <a:pPr>
              <a:lnSpc>
                <a:spcPct val="120000"/>
              </a:lnSpc>
              <a:spcBef>
                <a:spcPts val="600"/>
              </a:spcBef>
              <a:buClrTx/>
              <a:buSzTx/>
              <a:buNone/>
              <a:defRPr/>
            </a:pPr>
            <a:r>
              <a:rPr lang="en-US" altLang="zh-CN" sz="2000" b="1" dirty="0">
                <a:latin typeface="+mj-ea"/>
                <a:ea typeface="+mj-ea"/>
              </a:rPr>
              <a:t>P={P1</a:t>
            </a:r>
            <a:r>
              <a:rPr lang="zh-CN" altLang="en-US" sz="2000" b="1" dirty="0">
                <a:latin typeface="+mj-ea"/>
                <a:ea typeface="+mj-ea"/>
              </a:rPr>
              <a:t>，</a:t>
            </a:r>
            <a:r>
              <a:rPr lang="en-US" altLang="zh-CN" sz="2000" b="1" dirty="0">
                <a:latin typeface="+mj-ea"/>
                <a:ea typeface="+mj-ea"/>
              </a:rPr>
              <a:t>P2</a:t>
            </a:r>
            <a:r>
              <a:rPr lang="zh-CN" altLang="en-US" sz="2000" b="1" dirty="0">
                <a:latin typeface="+mj-ea"/>
                <a:ea typeface="+mj-ea"/>
              </a:rPr>
              <a:t>，</a:t>
            </a:r>
            <a:r>
              <a:rPr lang="en-US" altLang="zh-CN" sz="2000" b="1" dirty="0">
                <a:latin typeface="+mj-ea"/>
                <a:ea typeface="+mj-ea"/>
              </a:rPr>
              <a:t>P3</a:t>
            </a:r>
            <a:r>
              <a:rPr lang="zh-CN" altLang="en-US" sz="2000" b="1" dirty="0">
                <a:latin typeface="+mj-ea"/>
                <a:ea typeface="+mj-ea"/>
              </a:rPr>
              <a:t>，</a:t>
            </a:r>
            <a:r>
              <a:rPr lang="en-US" altLang="zh-CN" sz="2000" b="1" dirty="0">
                <a:latin typeface="+mj-ea"/>
                <a:ea typeface="+mj-ea"/>
              </a:rPr>
              <a:t>P4</a:t>
            </a:r>
            <a:r>
              <a:rPr lang="zh-CN" altLang="en-US" sz="2000" b="1" dirty="0">
                <a:latin typeface="+mj-ea"/>
                <a:ea typeface="+mj-ea"/>
              </a:rPr>
              <a:t>，</a:t>
            </a:r>
            <a:r>
              <a:rPr lang="en-US" altLang="zh-CN" sz="2000" b="1" dirty="0">
                <a:latin typeface="+mj-ea"/>
                <a:ea typeface="+mj-ea"/>
              </a:rPr>
              <a:t>P5</a:t>
            </a:r>
            <a:r>
              <a:rPr lang="zh-CN" altLang="en-US" sz="2000" b="1" dirty="0">
                <a:latin typeface="+mj-ea"/>
                <a:ea typeface="+mj-ea"/>
              </a:rPr>
              <a:t>，</a:t>
            </a:r>
            <a:r>
              <a:rPr lang="en-US" altLang="zh-CN" sz="2000" b="1" dirty="0">
                <a:latin typeface="+mj-ea"/>
                <a:ea typeface="+mj-ea"/>
              </a:rPr>
              <a:t>P6</a:t>
            </a:r>
            <a:r>
              <a:rPr lang="zh-CN" altLang="en-US" sz="2000" b="1" dirty="0">
                <a:latin typeface="+mj-ea"/>
                <a:ea typeface="+mj-ea"/>
              </a:rPr>
              <a:t>，</a:t>
            </a:r>
            <a:r>
              <a:rPr lang="en-US" altLang="zh-CN" sz="2000" b="1" dirty="0">
                <a:latin typeface="+mj-ea"/>
                <a:ea typeface="+mj-ea"/>
              </a:rPr>
              <a:t>P7</a:t>
            </a:r>
            <a:r>
              <a:rPr lang="zh-CN" altLang="en-US" sz="2000" b="1" dirty="0">
                <a:latin typeface="+mj-ea"/>
                <a:ea typeface="+mj-ea"/>
              </a:rPr>
              <a:t>，</a:t>
            </a:r>
            <a:r>
              <a:rPr lang="en-US" altLang="zh-CN" sz="2000" b="1" dirty="0">
                <a:latin typeface="+mj-ea"/>
                <a:ea typeface="+mj-ea"/>
              </a:rPr>
              <a:t>P8</a:t>
            </a:r>
            <a:r>
              <a:rPr lang="zh-CN" altLang="en-US" sz="2000" b="1" dirty="0">
                <a:latin typeface="+mj-ea"/>
                <a:ea typeface="+mj-ea"/>
              </a:rPr>
              <a:t>，</a:t>
            </a:r>
            <a:r>
              <a:rPr lang="en-US" altLang="zh-CN" sz="2000" b="1" dirty="0">
                <a:latin typeface="+mj-ea"/>
                <a:ea typeface="+mj-ea"/>
              </a:rPr>
              <a:t>P9 }</a:t>
            </a:r>
          </a:p>
          <a:p>
            <a:pPr>
              <a:lnSpc>
                <a:spcPct val="120000"/>
              </a:lnSpc>
              <a:spcBef>
                <a:spcPts val="600"/>
              </a:spcBef>
              <a:buClrTx/>
              <a:buSzTx/>
              <a:buNone/>
              <a:defRPr/>
            </a:pPr>
            <a:endParaRPr lang="en-US" altLang="zh-CN" sz="2000" b="1" dirty="0">
              <a:latin typeface="+mj-ea"/>
              <a:ea typeface="+mj-ea"/>
            </a:endParaRPr>
          </a:p>
          <a:p>
            <a:pPr marL="538163" indent="-538163">
              <a:lnSpc>
                <a:spcPct val="120000"/>
              </a:lnSpc>
              <a:spcBef>
                <a:spcPts val="600"/>
              </a:spcBef>
              <a:buClrTx/>
              <a:buSzTx/>
              <a:buNone/>
              <a:defRPr/>
            </a:pPr>
            <a:r>
              <a:rPr lang="en-US" altLang="zh-CN" sz="2000" b="1" dirty="0">
                <a:latin typeface="+mj-ea"/>
                <a:ea typeface="+mj-ea"/>
              </a:rPr>
              <a:t>→= { (P1</a:t>
            </a:r>
            <a:r>
              <a:rPr lang="zh-CN" altLang="en-US" sz="2000" b="1" dirty="0">
                <a:latin typeface="+mj-ea"/>
                <a:ea typeface="+mj-ea"/>
              </a:rPr>
              <a:t>，</a:t>
            </a:r>
            <a:r>
              <a:rPr lang="en-US" altLang="zh-CN" sz="2000" b="1" dirty="0">
                <a:latin typeface="+mj-ea"/>
                <a:ea typeface="+mj-ea"/>
              </a:rPr>
              <a:t>P2), (P1</a:t>
            </a:r>
            <a:r>
              <a:rPr lang="zh-CN" altLang="en-US" sz="2000" b="1" dirty="0">
                <a:latin typeface="+mj-ea"/>
                <a:ea typeface="+mj-ea"/>
              </a:rPr>
              <a:t>，</a:t>
            </a:r>
            <a:r>
              <a:rPr lang="en-US" altLang="zh-CN" sz="2000" b="1" dirty="0">
                <a:latin typeface="+mj-ea"/>
                <a:ea typeface="+mj-ea"/>
              </a:rPr>
              <a:t>P3), (P1</a:t>
            </a:r>
            <a:r>
              <a:rPr lang="zh-CN" altLang="en-US" sz="2000" b="1" dirty="0">
                <a:latin typeface="+mj-ea"/>
                <a:ea typeface="+mj-ea"/>
              </a:rPr>
              <a:t>，</a:t>
            </a:r>
            <a:r>
              <a:rPr lang="en-US" altLang="zh-CN" sz="2000" b="1" dirty="0">
                <a:latin typeface="+mj-ea"/>
                <a:ea typeface="+mj-ea"/>
              </a:rPr>
              <a:t>P4 ), (P2</a:t>
            </a:r>
            <a:r>
              <a:rPr lang="zh-CN" altLang="en-US" sz="2000" b="1" dirty="0">
                <a:latin typeface="+mj-ea"/>
                <a:ea typeface="+mj-ea"/>
              </a:rPr>
              <a:t>，</a:t>
            </a:r>
            <a:r>
              <a:rPr lang="en-US" altLang="zh-CN" sz="2000" b="1" dirty="0">
                <a:latin typeface="+mj-ea"/>
                <a:ea typeface="+mj-ea"/>
              </a:rPr>
              <a:t>P5 ), (P3</a:t>
            </a:r>
            <a:r>
              <a:rPr lang="zh-CN" altLang="en-US" sz="2000" b="1" dirty="0">
                <a:latin typeface="+mj-ea"/>
                <a:ea typeface="+mj-ea"/>
              </a:rPr>
              <a:t>，</a:t>
            </a:r>
            <a:r>
              <a:rPr lang="en-US" altLang="zh-CN" sz="2000" b="1" dirty="0">
                <a:latin typeface="+mj-ea"/>
                <a:ea typeface="+mj-ea"/>
              </a:rPr>
              <a:t>P5 ), (P4</a:t>
            </a:r>
            <a:r>
              <a:rPr lang="zh-CN" altLang="en-US" sz="2000" b="1" dirty="0">
                <a:latin typeface="+mj-ea"/>
                <a:ea typeface="+mj-ea"/>
              </a:rPr>
              <a:t>，</a:t>
            </a:r>
            <a:r>
              <a:rPr lang="en-US" altLang="zh-CN" sz="2000" b="1" dirty="0">
                <a:latin typeface="+mj-ea"/>
                <a:ea typeface="+mj-ea"/>
              </a:rPr>
              <a:t>P6 ), (P4</a:t>
            </a:r>
            <a:r>
              <a:rPr lang="zh-CN" altLang="en-US" sz="2000" b="1" dirty="0">
                <a:latin typeface="+mj-ea"/>
                <a:ea typeface="+mj-ea"/>
              </a:rPr>
              <a:t>，</a:t>
            </a:r>
            <a:r>
              <a:rPr lang="en-US" altLang="zh-CN" sz="2000" b="1" dirty="0">
                <a:latin typeface="+mj-ea"/>
                <a:ea typeface="+mj-ea"/>
              </a:rPr>
              <a:t>P7 ), (P5</a:t>
            </a:r>
            <a:r>
              <a:rPr lang="zh-CN" altLang="en-US" sz="2000" b="1" dirty="0">
                <a:latin typeface="+mj-ea"/>
                <a:ea typeface="+mj-ea"/>
              </a:rPr>
              <a:t>，</a:t>
            </a:r>
            <a:r>
              <a:rPr lang="en-US" altLang="zh-CN" sz="2000" b="1" dirty="0">
                <a:latin typeface="+mj-ea"/>
                <a:ea typeface="+mj-ea"/>
              </a:rPr>
              <a:t>Ps ), (P6</a:t>
            </a:r>
            <a:r>
              <a:rPr lang="zh-CN" altLang="en-US" sz="2000" b="1" dirty="0">
                <a:latin typeface="+mj-ea"/>
                <a:ea typeface="+mj-ea"/>
              </a:rPr>
              <a:t>，</a:t>
            </a:r>
            <a:r>
              <a:rPr lang="en-US" altLang="zh-CN" sz="2000" b="1" dirty="0">
                <a:latin typeface="+mj-ea"/>
                <a:ea typeface="+mj-ea"/>
              </a:rPr>
              <a:t>P8 ), (P7</a:t>
            </a:r>
            <a:r>
              <a:rPr lang="zh-CN" altLang="en-US" sz="2000" b="1" dirty="0">
                <a:latin typeface="+mj-ea"/>
                <a:ea typeface="+mj-ea"/>
              </a:rPr>
              <a:t>，</a:t>
            </a:r>
            <a:r>
              <a:rPr lang="en-US" altLang="zh-CN" sz="2000" b="1" dirty="0">
                <a:latin typeface="+mj-ea"/>
                <a:ea typeface="+mj-ea"/>
              </a:rPr>
              <a:t>P9 ), (P8</a:t>
            </a:r>
            <a:r>
              <a:rPr lang="zh-CN" altLang="en-US" sz="2000" b="1" dirty="0">
                <a:latin typeface="+mj-ea"/>
                <a:ea typeface="+mj-ea"/>
              </a:rPr>
              <a:t>，</a:t>
            </a:r>
            <a:r>
              <a:rPr lang="en-US" altLang="zh-CN" sz="2000" b="1" dirty="0">
                <a:latin typeface="+mj-ea"/>
                <a:ea typeface="+mj-ea"/>
              </a:rPr>
              <a:t>P9 )</a:t>
            </a:r>
            <a:r>
              <a:rPr lang="zh-CN" altLang="en-US" sz="2000" b="1" dirty="0">
                <a:latin typeface="+mj-ea"/>
                <a:ea typeface="+mj-ea"/>
              </a:rPr>
              <a:t>｝</a:t>
            </a:r>
            <a:r>
              <a:rPr lang="zh-CN" altLang="en-US" sz="2000" dirty="0">
                <a:latin typeface="+mj-ea"/>
                <a:ea typeface="+mj-ea"/>
              </a:rPr>
              <a:t> </a:t>
            </a:r>
          </a:p>
        </p:txBody>
      </p:sp>
      <p:sp>
        <p:nvSpPr>
          <p:cNvPr id="7" name="Rectangle 4">
            <a:extLst>
              <a:ext uri="{FF2B5EF4-FFF2-40B4-BE49-F238E27FC236}">
                <a16:creationId xmlns:a16="http://schemas.microsoft.com/office/drawing/2014/main" id="{4C9BED83-D2D7-0846-985B-E227A78A86C2}"/>
              </a:ext>
            </a:extLst>
          </p:cNvPr>
          <p:cNvSpPr>
            <a:spLocks noChangeArrowheads="1"/>
          </p:cNvSpPr>
          <p:nvPr/>
        </p:nvSpPr>
        <p:spPr bwMode="auto">
          <a:xfrm>
            <a:off x="1534886" y="363890"/>
            <a:ext cx="58834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spTree>
    <p:extLst>
      <p:ext uri="{BB962C8B-B14F-4D97-AF65-F5344CB8AC3E}">
        <p14:creationId xmlns:p14="http://schemas.microsoft.com/office/powerpoint/2010/main" val="57382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a:extLst>
              <a:ext uri="{FF2B5EF4-FFF2-40B4-BE49-F238E27FC236}">
                <a16:creationId xmlns:a16="http://schemas.microsoft.com/office/drawing/2014/main" id="{4B5B91FE-2D84-490D-843B-7D9B8A830522}"/>
              </a:ext>
            </a:extLst>
          </p:cNvPr>
          <p:cNvSpPr>
            <a:spLocks noGrp="1" noChangeArrowheads="1"/>
          </p:cNvSpPr>
          <p:nvPr>
            <p:ph idx="1"/>
          </p:nvPr>
        </p:nvSpPr>
        <p:spPr>
          <a:xfrm>
            <a:off x="1251532" y="1624158"/>
            <a:ext cx="8077986" cy="5157643"/>
          </a:xfrm>
        </p:spPr>
        <p:txBody>
          <a:bodyPr lIns="0" tIns="10972" rIns="0" bIns="0">
            <a:normAutofit fontScale="85000" lnSpcReduction="20000"/>
          </a:bodyPr>
          <a:lstStyle/>
          <a:p>
            <a:pPr marL="431800"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b="0" dirty="0" err="1">
                <a:latin typeface="宋体" pitchFamily="2" charset="-122"/>
              </a:rPr>
              <a:t>int</a:t>
            </a:r>
            <a:r>
              <a:rPr lang="en-US" b="0" dirty="0">
                <a:latin typeface="宋体" pitchFamily="2" charset="-122"/>
              </a:rPr>
              <a:t> main(void){</a:t>
            </a:r>
          </a:p>
          <a:p>
            <a:pPr marL="831850" lvl="1"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b="0" dirty="0" err="1">
                <a:latin typeface="宋体" pitchFamily="2" charset="-122"/>
              </a:rPr>
              <a:t>pid_t</a:t>
            </a:r>
            <a:r>
              <a:rPr lang="en-US" b="0" dirty="0">
                <a:latin typeface="宋体" pitchFamily="2" charset="-122"/>
              </a:rPr>
              <a:t> </a:t>
            </a:r>
            <a:r>
              <a:rPr lang="en-US" b="0" dirty="0" err="1">
                <a:latin typeface="宋体" pitchFamily="2" charset="-122"/>
              </a:rPr>
              <a:t>pid</a:t>
            </a:r>
            <a:r>
              <a:rPr lang="en-US" b="0" dirty="0">
                <a:latin typeface="宋体" pitchFamily="2" charset="-122"/>
              </a:rPr>
              <a:t>;</a:t>
            </a:r>
          </a:p>
          <a:p>
            <a:pPr marL="831850" lvl="1"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zh-CN" b="0" dirty="0" err="1">
                <a:latin typeface="宋体" pitchFamily="2" charset="-122"/>
              </a:rPr>
              <a:t>pid</a:t>
            </a:r>
            <a:r>
              <a:rPr lang="en-US" altLang="zh-CN" b="0" dirty="0">
                <a:latin typeface="宋体" pitchFamily="2" charset="-122"/>
              </a:rPr>
              <a:t>=fork();</a:t>
            </a:r>
            <a:endParaRPr lang="en-US" b="0" dirty="0">
              <a:latin typeface="宋体" pitchFamily="2" charset="-122"/>
            </a:endParaRPr>
          </a:p>
          <a:p>
            <a:pPr marL="831850" lvl="1"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b="0" dirty="0">
                <a:latin typeface="宋体" pitchFamily="2" charset="-122"/>
              </a:rPr>
              <a:t>if(</a:t>
            </a:r>
            <a:r>
              <a:rPr lang="en-US" b="0" dirty="0" err="1">
                <a:latin typeface="宋体" pitchFamily="2" charset="-122"/>
              </a:rPr>
              <a:t>pid</a:t>
            </a:r>
            <a:r>
              <a:rPr lang="en-US" b="0" dirty="0">
                <a:latin typeface="宋体" pitchFamily="2" charset="-122"/>
              </a:rPr>
              <a:t>==-1)</a:t>
            </a:r>
          </a:p>
          <a:p>
            <a:pPr marL="1231900" lvl="2"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zh-CN" sz="2400" b="0" dirty="0" err="1">
                <a:latin typeface="宋体" pitchFamily="2" charset="-122"/>
              </a:rPr>
              <a:t>p</a:t>
            </a:r>
            <a:r>
              <a:rPr lang="en-US" sz="2400" b="0" dirty="0" err="1">
                <a:latin typeface="宋体" pitchFamily="2" charset="-122"/>
              </a:rPr>
              <a:t>rintf</a:t>
            </a:r>
            <a:r>
              <a:rPr lang="en-US" sz="2400" b="0" dirty="0">
                <a:latin typeface="宋体" pitchFamily="2" charset="-122"/>
              </a:rPr>
              <a:t>(“fork error\n”);</a:t>
            </a:r>
          </a:p>
          <a:p>
            <a:pPr marL="831850" lvl="1"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b="0" dirty="0">
                <a:latin typeface="宋体" pitchFamily="2" charset="-122"/>
              </a:rPr>
              <a:t>else if(</a:t>
            </a:r>
            <a:r>
              <a:rPr lang="en-US" b="0" dirty="0" err="1">
                <a:latin typeface="宋体" pitchFamily="2" charset="-122"/>
              </a:rPr>
              <a:t>pid</a:t>
            </a:r>
            <a:r>
              <a:rPr lang="en-US" b="0" dirty="0">
                <a:latin typeface="宋体" pitchFamily="2" charset="-122"/>
              </a:rPr>
              <a:t>==0)</a:t>
            </a:r>
            <a:r>
              <a:rPr lang="en-US" altLang="zh-CN" b="0" dirty="0">
                <a:latin typeface="宋体" pitchFamily="2" charset="-122"/>
              </a:rPr>
              <a:t>{</a:t>
            </a:r>
          </a:p>
          <a:p>
            <a:pPr marL="831850" lvl="1"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zh-CN" b="0" dirty="0">
                <a:latin typeface="宋体" pitchFamily="2" charset="-122"/>
              </a:rPr>
              <a:t>      </a:t>
            </a:r>
            <a:r>
              <a:rPr lang="en-US" altLang="zh-CN" b="0" dirty="0" err="1">
                <a:latin typeface="宋体" pitchFamily="2" charset="-122"/>
              </a:rPr>
              <a:t>printf</a:t>
            </a:r>
            <a:r>
              <a:rPr lang="en-US" altLang="zh-CN" b="0" dirty="0">
                <a:latin typeface="宋体" pitchFamily="2" charset="-122"/>
              </a:rPr>
              <a:t>(“the returned value is %d\n”,</a:t>
            </a:r>
            <a:r>
              <a:rPr lang="en-US" altLang="zh-CN" b="0" dirty="0" err="1">
                <a:latin typeface="宋体" pitchFamily="2" charset="-122"/>
              </a:rPr>
              <a:t>pid</a:t>
            </a:r>
            <a:r>
              <a:rPr lang="en-US" altLang="zh-CN" b="0" dirty="0">
                <a:latin typeface="宋体" pitchFamily="2" charset="-122"/>
              </a:rPr>
              <a:t>);</a:t>
            </a:r>
          </a:p>
          <a:p>
            <a:pPr marL="1231900" lvl="2"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zh-CN" sz="2400" b="0" dirty="0">
                <a:latin typeface="宋体" pitchFamily="2" charset="-122"/>
              </a:rPr>
              <a:t>   </a:t>
            </a:r>
            <a:r>
              <a:rPr lang="en-US" altLang="zh-CN" sz="2400" b="0" dirty="0" err="1">
                <a:latin typeface="宋体" pitchFamily="2" charset="-122"/>
              </a:rPr>
              <a:t>printf</a:t>
            </a:r>
            <a:r>
              <a:rPr lang="en-US" altLang="zh-CN" sz="2400" b="0" dirty="0">
                <a:latin typeface="宋体" pitchFamily="2" charset="-122"/>
              </a:rPr>
              <a:t>(“In child process!!\n”);</a:t>
            </a:r>
          </a:p>
          <a:p>
            <a:pPr marL="1231900" lvl="2"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zh-CN" sz="2400" b="0" dirty="0">
                <a:latin typeface="宋体" pitchFamily="2" charset="-122"/>
              </a:rPr>
              <a:t>   </a:t>
            </a:r>
            <a:r>
              <a:rPr lang="en-US" altLang="zh-CN" sz="2400" b="0" dirty="0" err="1">
                <a:latin typeface="宋体" pitchFamily="2" charset="-122"/>
              </a:rPr>
              <a:t>printf</a:t>
            </a:r>
            <a:r>
              <a:rPr lang="en-US" altLang="zh-CN" sz="2400" b="0" dirty="0">
                <a:latin typeface="宋体" pitchFamily="2" charset="-122"/>
              </a:rPr>
              <a:t>(“My PID is %d\n”,</a:t>
            </a:r>
            <a:r>
              <a:rPr lang="en-US" altLang="zh-CN" sz="2400" b="0" dirty="0" err="1">
                <a:latin typeface="宋体" pitchFamily="2" charset="-122"/>
              </a:rPr>
              <a:t>getpid</a:t>
            </a:r>
            <a:r>
              <a:rPr lang="en-US" altLang="zh-CN" sz="2400" b="0" dirty="0">
                <a:latin typeface="宋体" pitchFamily="2" charset="-122"/>
              </a:rPr>
              <a:t>());</a:t>
            </a:r>
            <a:endParaRPr lang="en-US" sz="2400" b="0" dirty="0">
              <a:latin typeface="宋体" pitchFamily="2" charset="-122"/>
            </a:endParaRPr>
          </a:p>
          <a:p>
            <a:pPr marL="831850" lvl="1"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zh-CN" sz="2000" b="0" dirty="0">
                <a:latin typeface="宋体" pitchFamily="2" charset="-122"/>
              </a:rPr>
              <a:t>}</a:t>
            </a:r>
            <a:r>
              <a:rPr lang="en-US" b="0" dirty="0">
                <a:latin typeface="宋体" pitchFamily="2" charset="-122"/>
              </a:rPr>
              <a:t>else{</a:t>
            </a:r>
          </a:p>
          <a:p>
            <a:pPr marL="831850" lvl="1"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b="0" dirty="0">
                <a:latin typeface="宋体" pitchFamily="2" charset="-122"/>
              </a:rPr>
              <a:t>      </a:t>
            </a:r>
            <a:r>
              <a:rPr lang="en-US" b="0" dirty="0" err="1">
                <a:latin typeface="宋体" pitchFamily="2" charset="-122"/>
              </a:rPr>
              <a:t>printf</a:t>
            </a:r>
            <a:r>
              <a:rPr lang="en-US" b="0" dirty="0">
                <a:latin typeface="宋体" pitchFamily="2" charset="-122"/>
              </a:rPr>
              <a:t>(“the returned value is %d\n”,</a:t>
            </a:r>
            <a:r>
              <a:rPr lang="en-US" b="0" dirty="0" err="1">
                <a:latin typeface="宋体" pitchFamily="2" charset="-122"/>
              </a:rPr>
              <a:t>pid</a:t>
            </a:r>
            <a:r>
              <a:rPr lang="en-US" b="0" dirty="0">
                <a:latin typeface="宋体" pitchFamily="2" charset="-122"/>
              </a:rPr>
              <a:t>);</a:t>
            </a:r>
          </a:p>
          <a:p>
            <a:pPr marL="1231900" lvl="2"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altLang="zh-CN" sz="2400" b="0" dirty="0">
                <a:latin typeface="宋体" pitchFamily="2" charset="-122"/>
              </a:rPr>
              <a:t>   </a:t>
            </a:r>
            <a:r>
              <a:rPr lang="en-US" altLang="zh-CN" sz="2400" b="0" dirty="0" err="1">
                <a:latin typeface="宋体" pitchFamily="2" charset="-122"/>
              </a:rPr>
              <a:t>p</a:t>
            </a:r>
            <a:r>
              <a:rPr lang="en-US" sz="2400" b="0" dirty="0" err="1">
                <a:latin typeface="宋体" pitchFamily="2" charset="-122"/>
              </a:rPr>
              <a:t>rintf</a:t>
            </a:r>
            <a:r>
              <a:rPr lang="en-US" sz="2400" b="0" dirty="0">
                <a:latin typeface="宋体" pitchFamily="2" charset="-122"/>
              </a:rPr>
              <a:t>(“In father process!!\n”);</a:t>
            </a:r>
          </a:p>
          <a:p>
            <a:pPr marL="1231900" lvl="2"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sz="2400" b="0" dirty="0">
                <a:latin typeface="宋体" pitchFamily="2" charset="-122"/>
              </a:rPr>
              <a:t>   </a:t>
            </a:r>
            <a:r>
              <a:rPr lang="en-US" sz="2400" b="0" dirty="0" err="1">
                <a:latin typeface="宋体" pitchFamily="2" charset="-122"/>
              </a:rPr>
              <a:t>printf</a:t>
            </a:r>
            <a:r>
              <a:rPr lang="en-US" sz="2400" b="0" dirty="0">
                <a:latin typeface="宋体" pitchFamily="2" charset="-122"/>
              </a:rPr>
              <a:t>(“My PID is %d\n”,</a:t>
            </a:r>
            <a:r>
              <a:rPr lang="en-US" sz="2400" b="0" dirty="0" err="1">
                <a:latin typeface="宋体" pitchFamily="2" charset="-122"/>
              </a:rPr>
              <a:t>getpid</a:t>
            </a:r>
            <a:r>
              <a:rPr lang="en-US" sz="2400" b="0" dirty="0">
                <a:latin typeface="宋体" pitchFamily="2" charset="-122"/>
              </a:rPr>
              <a:t>();}</a:t>
            </a:r>
          </a:p>
          <a:p>
            <a:pPr marL="831850" lvl="1"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b="0" dirty="0">
                <a:latin typeface="宋体" pitchFamily="2" charset="-122"/>
              </a:rPr>
              <a:t>return 0;</a:t>
            </a:r>
          </a:p>
          <a:p>
            <a:pPr marL="431800" indent="-323850" defTabSz="449263">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pPr>
            <a:r>
              <a:rPr lang="en-US" b="0" dirty="0" smtClean="0">
                <a:latin typeface="宋体" pitchFamily="2" charset="-122"/>
              </a:rPr>
              <a:t>}</a:t>
            </a:r>
            <a:endParaRPr lang="en-US" b="0" dirty="0">
              <a:latin typeface="宋体" pitchFamily="2" charset="-122"/>
            </a:endParaRPr>
          </a:p>
        </p:txBody>
      </p:sp>
      <p:sp>
        <p:nvSpPr>
          <p:cNvPr id="4" name="Rectangle 2">
            <a:extLst>
              <a:ext uri="{FF2B5EF4-FFF2-40B4-BE49-F238E27FC236}">
                <a16:creationId xmlns:a16="http://schemas.microsoft.com/office/drawing/2014/main" id="{2F41F7FE-07CF-481B-80ED-AAB069EBC04C}"/>
              </a:ext>
            </a:extLst>
          </p:cNvPr>
          <p:cNvSpPr>
            <a:spLocks noGrp="1" noChangeArrowheads="1"/>
          </p:cNvSpPr>
          <p:nvPr>
            <p:ph type="title"/>
          </p:nvPr>
        </p:nvSpPr>
        <p:spPr>
          <a:xfrm>
            <a:off x="8068357" y="425566"/>
            <a:ext cx="3888117" cy="549275"/>
          </a:xfrm>
        </p:spPr>
        <p:txBody>
          <a:bodyPr/>
          <a:lstStyle/>
          <a:p>
            <a:pPr eaLnBrk="1" hangingPunct="1">
              <a:defRPr/>
            </a:pPr>
            <a:r>
              <a:rPr lang="zh-CN" altLang="en-US" dirty="0"/>
              <a:t>创建子进程示例</a:t>
            </a:r>
          </a:p>
        </p:txBody>
      </p:sp>
      <p:pic>
        <p:nvPicPr>
          <p:cNvPr id="41988" name="图片 2" descr="图片包含 屏幕截图&#10;&#10;已生成极高可信度的说明">
            <a:extLst>
              <a:ext uri="{FF2B5EF4-FFF2-40B4-BE49-F238E27FC236}">
                <a16:creationId xmlns:a16="http://schemas.microsoft.com/office/drawing/2014/main" id="{DC64E528-4F87-4B40-93F0-A052A7929E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9920" y="1244831"/>
            <a:ext cx="640873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500051" y="353316"/>
            <a:ext cx="3922440" cy="507831"/>
          </a:xfrm>
          <a:prstGeom prst="rect">
            <a:avLst/>
          </a:prstGeom>
        </p:spPr>
        <p:txBody>
          <a:bodyPr wrap="square">
            <a:spAutoFit/>
          </a:bodyPr>
          <a:lstStyle/>
          <a:p>
            <a:pPr algn="just">
              <a:defRPr/>
            </a:pPr>
            <a:r>
              <a:rPr lang="en-US" altLang="zh-CN" sz="2700" b="1" dirty="0">
                <a:solidFill>
                  <a:srgbClr val="0000FF"/>
                </a:solidFill>
                <a:latin typeface="+mj-ea"/>
                <a:ea typeface="+mj-ea"/>
              </a:rPr>
              <a:t>fork</a:t>
            </a:r>
            <a:r>
              <a:rPr lang="zh-CN" altLang="en-US" sz="2700" b="1" dirty="0">
                <a:solidFill>
                  <a:srgbClr val="0000FF"/>
                </a:solidFill>
                <a:latin typeface="+mj-ea"/>
                <a:ea typeface="+mj-ea"/>
              </a:rPr>
              <a:t>函数</a:t>
            </a:r>
          </a:p>
        </p:txBody>
      </p:sp>
    </p:spTree>
    <p:extLst>
      <p:ext uri="{BB962C8B-B14F-4D97-AF65-F5344CB8AC3E}">
        <p14:creationId xmlns:p14="http://schemas.microsoft.com/office/powerpoint/2010/main" val="3105025769"/>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C078D8B-E1B2-574E-87A6-BC9C543D814B}"/>
              </a:ext>
            </a:extLst>
          </p:cNvPr>
          <p:cNvSpPr/>
          <p:nvPr/>
        </p:nvSpPr>
        <p:spPr>
          <a:xfrm>
            <a:off x="2116650" y="1154370"/>
            <a:ext cx="8277030" cy="400110"/>
          </a:xfrm>
          <a:prstGeom prst="rect">
            <a:avLst/>
          </a:prstGeom>
        </p:spPr>
        <p:txBody>
          <a:bodyPr wrap="square">
            <a:spAutoFit/>
          </a:bodyPr>
          <a:lstStyle/>
          <a:p>
            <a:r>
              <a:rPr lang="zh-CN" altLang="en-US" sz="2000" b="1" dirty="0">
                <a:latin typeface="MicrosoftYaHeiUI"/>
              </a:rPr>
              <a:t>调用 </a:t>
            </a:r>
            <a:r>
              <a:rPr lang="en" altLang="zh-CN" sz="2000" b="1" dirty="0">
                <a:latin typeface="TimesNewRomanPSMT" panose="02020603050405020304" pitchFamily="18" charset="0"/>
              </a:rPr>
              <a:t>fork </a:t>
            </a:r>
            <a:r>
              <a:rPr lang="zh-CN" altLang="en-US" sz="2000" b="1" dirty="0">
                <a:latin typeface="MicrosoftYaHeiUI"/>
              </a:rPr>
              <a:t>的目的是复制自身，从而父、子进程能同时执行不同段的代码 </a:t>
            </a:r>
            <a:endParaRPr lang="zh-CN" altLang="en-US" sz="2000" b="1" dirty="0"/>
          </a:p>
        </p:txBody>
      </p:sp>
      <p:graphicFrame>
        <p:nvGraphicFramePr>
          <p:cNvPr id="5" name="表格 4">
            <a:extLst>
              <a:ext uri="{FF2B5EF4-FFF2-40B4-BE49-F238E27FC236}">
                <a16:creationId xmlns:a16="http://schemas.microsoft.com/office/drawing/2014/main" id="{410C9EF3-CF7C-804D-A346-2F70CA85A5DC}"/>
              </a:ext>
            </a:extLst>
          </p:cNvPr>
          <p:cNvGraphicFramePr>
            <a:graphicFrameLocks noGrp="1"/>
          </p:cNvGraphicFramePr>
          <p:nvPr>
            <p:extLst>
              <p:ext uri="{D42A27DB-BD31-4B8C-83A1-F6EECF244321}">
                <p14:modId xmlns:p14="http://schemas.microsoft.com/office/powerpoint/2010/main" val="919186576"/>
              </p:ext>
            </p:extLst>
          </p:nvPr>
        </p:nvGraphicFramePr>
        <p:xfrm>
          <a:off x="921328" y="1554480"/>
          <a:ext cx="10965872" cy="5303520"/>
        </p:xfrm>
        <a:graphic>
          <a:graphicData uri="http://schemas.openxmlformats.org/drawingml/2006/table">
            <a:tbl>
              <a:tblPr/>
              <a:tblGrid>
                <a:gridCol w="10965872">
                  <a:extLst>
                    <a:ext uri="{9D8B030D-6E8A-4147-A177-3AD203B41FA5}">
                      <a16:colId xmlns:a16="http://schemas.microsoft.com/office/drawing/2014/main" val="2534296834"/>
                    </a:ext>
                  </a:extLst>
                </a:gridCol>
              </a:tblGrid>
              <a:tr h="0">
                <a:tc>
                  <a:txBody>
                    <a:bodyPr/>
                    <a:lstStyle/>
                    <a:p>
                      <a:r>
                        <a:rPr lang="en" sz="1600" b="0" dirty="0">
                          <a:effectLst/>
                          <a:latin typeface="CourierNewPSMT" panose="02070309020205020404" pitchFamily="49" charset="0"/>
                        </a:rPr>
                        <a:t>#include&lt;</a:t>
                      </a:r>
                      <a:r>
                        <a:rPr lang="en" sz="1600" b="0" dirty="0" err="1">
                          <a:effectLst/>
                          <a:latin typeface="CourierNewPSMT" panose="02070309020205020404" pitchFamily="49" charset="0"/>
                        </a:rPr>
                        <a:t>stdio.h</a:t>
                      </a:r>
                      <a:r>
                        <a:rPr lang="en" sz="1600" b="0" dirty="0">
                          <a:effectLst/>
                          <a:latin typeface="CourierNewPSMT" panose="02070309020205020404" pitchFamily="49" charset="0"/>
                        </a:rPr>
                        <a:t>&gt; </a:t>
                      </a:r>
                    </a:p>
                    <a:p>
                      <a:r>
                        <a:rPr lang="en" sz="1600" b="0" dirty="0">
                          <a:effectLst/>
                          <a:latin typeface="CourierNewPSMT" panose="02070309020205020404" pitchFamily="49" charset="0"/>
                        </a:rPr>
                        <a:t>#include&lt;sys/</a:t>
                      </a:r>
                      <a:r>
                        <a:rPr lang="en" sz="1600" b="0" dirty="0" err="1">
                          <a:effectLst/>
                          <a:latin typeface="CourierNewPSMT" panose="02070309020205020404" pitchFamily="49" charset="0"/>
                        </a:rPr>
                        <a:t>types.h</a:t>
                      </a:r>
                      <a:r>
                        <a:rPr lang="en" sz="1600" b="0" dirty="0">
                          <a:effectLst/>
                          <a:latin typeface="CourierNewPSMT" panose="02070309020205020404" pitchFamily="49" charset="0"/>
                        </a:rPr>
                        <a:t>&gt; </a:t>
                      </a:r>
                    </a:p>
                    <a:p>
                      <a:r>
                        <a:rPr lang="en" sz="1600" b="0" dirty="0">
                          <a:effectLst/>
                          <a:latin typeface="CourierNewPSMT" panose="02070309020205020404" pitchFamily="49" charset="0"/>
                        </a:rPr>
                        <a:t>#include&lt;</a:t>
                      </a:r>
                      <a:r>
                        <a:rPr lang="en" sz="1600" b="0" dirty="0" err="1">
                          <a:effectLst/>
                          <a:latin typeface="CourierNewPSMT" panose="02070309020205020404" pitchFamily="49" charset="0"/>
                        </a:rPr>
                        <a:t>unistd.h</a:t>
                      </a:r>
                      <a:r>
                        <a:rPr lang="en" sz="1600" b="0" dirty="0">
                          <a:effectLst/>
                          <a:latin typeface="CourierNewPSMT" panose="02070309020205020404" pitchFamily="49" charset="0"/>
                        </a:rPr>
                        <a:t>&gt; </a:t>
                      </a:r>
                    </a:p>
                    <a:p>
                      <a:r>
                        <a:rPr lang="en" sz="1600" b="0" dirty="0">
                          <a:effectLst/>
                          <a:latin typeface="CourierNewPSMT" panose="02070309020205020404" pitchFamily="49" charset="0"/>
                        </a:rPr>
                        <a:t>#include&lt;</a:t>
                      </a:r>
                      <a:r>
                        <a:rPr lang="en" sz="1600" b="0" dirty="0" err="1">
                          <a:effectLst/>
                          <a:latin typeface="CourierNewPSMT" panose="02070309020205020404" pitchFamily="49" charset="0"/>
                        </a:rPr>
                        <a:t>errno.h</a:t>
                      </a:r>
                      <a:r>
                        <a:rPr lang="en" sz="1600" b="0" dirty="0">
                          <a:effectLst/>
                          <a:latin typeface="CourierNewPSMT" panose="02070309020205020404" pitchFamily="49" charset="0"/>
                        </a:rPr>
                        <a:t>&gt; </a:t>
                      </a:r>
                      <a:endParaRPr lang="en" sz="1600" b="0" dirty="0">
                        <a:effectLst/>
                      </a:endParaRPr>
                    </a:p>
                    <a:p>
                      <a:r>
                        <a:rPr lang="en" sz="1600" b="0" dirty="0" err="1">
                          <a:effectLst/>
                          <a:latin typeface="CourierNewPSMT" panose="02070309020205020404" pitchFamily="49" charset="0"/>
                        </a:rPr>
                        <a:t>int</a:t>
                      </a:r>
                      <a:r>
                        <a:rPr lang="en" sz="1600" b="0" dirty="0">
                          <a:effectLst/>
                          <a:latin typeface="CourierNewPSMT" panose="02070309020205020404" pitchFamily="49" charset="0"/>
                        </a:rPr>
                        <a:t> main()</a:t>
                      </a:r>
                    </a:p>
                    <a:p>
                      <a:r>
                        <a:rPr lang="en" sz="1600" b="0" dirty="0">
                          <a:effectLst/>
                          <a:latin typeface="CourierNewPSMT" panose="02070309020205020404" pitchFamily="49" charset="0"/>
                        </a:rPr>
                        <a:t>{ </a:t>
                      </a:r>
                      <a:endParaRPr lang="en" sz="1600" b="0" dirty="0">
                        <a:effectLst/>
                      </a:endParaRPr>
                    </a:p>
                    <a:p>
                      <a:r>
                        <a:rPr lang="zh-CN" altLang="en-US" sz="1600" b="0" dirty="0">
                          <a:effectLst/>
                          <a:latin typeface="CourierNewPSMT" panose="02070309020205020404" pitchFamily="49" charset="0"/>
                        </a:rPr>
                        <a:t>    </a:t>
                      </a:r>
                      <a:r>
                        <a:rPr lang="en" sz="1600" b="0" dirty="0" err="1">
                          <a:effectLst/>
                          <a:latin typeface="CourierNewPSMT" panose="02070309020205020404" pitchFamily="49" charset="0"/>
                        </a:rPr>
                        <a:t>int</a:t>
                      </a:r>
                      <a:r>
                        <a:rPr lang="en" sz="1600" b="0" dirty="0">
                          <a:effectLst/>
                          <a:latin typeface="CourierNewPSMT" panose="02070309020205020404" pitchFamily="49" charset="0"/>
                        </a:rPr>
                        <a:t> a = 5; </a:t>
                      </a:r>
                      <a:r>
                        <a:rPr lang="en" sz="1600" b="0" dirty="0" err="1">
                          <a:effectLst/>
                          <a:latin typeface="CourierNewPSMT" panose="02070309020205020404" pitchFamily="49" charset="0"/>
                        </a:rPr>
                        <a:t>int</a:t>
                      </a:r>
                      <a:r>
                        <a:rPr lang="en" sz="1600" b="0" dirty="0">
                          <a:effectLst/>
                          <a:latin typeface="CourierNewPSMT" panose="02070309020205020404" pitchFamily="49" charset="0"/>
                        </a:rPr>
                        <a:t> b = 2; </a:t>
                      </a:r>
                    </a:p>
                    <a:p>
                      <a:r>
                        <a:rPr lang="zh-CN" altLang="en-US" sz="1600" b="0" dirty="0">
                          <a:effectLst/>
                          <a:latin typeface="CourierNewPSMT" panose="02070309020205020404" pitchFamily="49" charset="0"/>
                        </a:rPr>
                        <a:t>    </a:t>
                      </a:r>
                      <a:r>
                        <a:rPr lang="en" sz="1600" b="0" dirty="0" err="1">
                          <a:effectLst/>
                          <a:latin typeface="CourierNewPSMT" panose="02070309020205020404" pitchFamily="49" charset="0"/>
                        </a:rPr>
                        <a:t>pid_t</a:t>
                      </a:r>
                      <a:r>
                        <a:rPr lang="en" sz="1600" b="0" dirty="0">
                          <a:effectLst/>
                          <a:latin typeface="CourierNewPSMT" panose="02070309020205020404" pitchFamily="49" charset="0"/>
                        </a:rPr>
                        <a:t> </a:t>
                      </a:r>
                      <a:r>
                        <a:rPr lang="en" sz="1600" b="0" dirty="0" err="1">
                          <a:effectLst/>
                          <a:latin typeface="CourierNewPSMT" panose="02070309020205020404" pitchFamily="49" charset="0"/>
                        </a:rPr>
                        <a:t>pid</a:t>
                      </a:r>
                      <a:r>
                        <a:rPr lang="en" sz="1600" b="0" dirty="0">
                          <a:effectLst/>
                          <a:latin typeface="CourierNewPSMT" panose="02070309020205020404" pitchFamily="49" charset="0"/>
                        </a:rPr>
                        <a:t>; </a:t>
                      </a:r>
                    </a:p>
                    <a:p>
                      <a:r>
                        <a:rPr lang="zh-CN" altLang="en-US" sz="1600" b="0" dirty="0">
                          <a:effectLst/>
                          <a:latin typeface="CourierNewPSMT" panose="02070309020205020404" pitchFamily="49" charset="0"/>
                        </a:rPr>
                        <a:t>    </a:t>
                      </a:r>
                      <a:r>
                        <a:rPr lang="en" sz="1600" b="0" dirty="0" err="1">
                          <a:effectLst/>
                          <a:latin typeface="CourierNewPSMT" panose="02070309020205020404" pitchFamily="49" charset="0"/>
                        </a:rPr>
                        <a:t>pid</a:t>
                      </a:r>
                      <a:r>
                        <a:rPr lang="en" sz="1600" b="0" dirty="0">
                          <a:effectLst/>
                          <a:latin typeface="CourierNewPSMT" panose="02070309020205020404" pitchFamily="49" charset="0"/>
                        </a:rPr>
                        <a:t> = fork(); </a:t>
                      </a:r>
                    </a:p>
                    <a:p>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if(</a:t>
                      </a:r>
                      <a:r>
                        <a:rPr lang="en" sz="1600" b="0" dirty="0" err="1">
                          <a:effectLst/>
                          <a:latin typeface="CourierNewPSMT" panose="02070309020205020404" pitchFamily="49" charset="0"/>
                        </a:rPr>
                        <a:t>pid</a:t>
                      </a:r>
                      <a:r>
                        <a:rPr lang="en" sz="1600" b="0" dirty="0">
                          <a:effectLst/>
                          <a:latin typeface="CourierNewPSMT" panose="02070309020205020404" pitchFamily="49" charset="0"/>
                        </a:rPr>
                        <a:t> == 0){   //</a:t>
                      </a:r>
                      <a:r>
                        <a:rPr lang="zh-CN" altLang="en" sz="1600" b="0" dirty="0">
                          <a:effectLst/>
                          <a:latin typeface="CourierNewPSMT" panose="02070309020205020404" pitchFamily="49" charset="0"/>
                        </a:rPr>
                        <a:t>如果</a:t>
                      </a:r>
                      <a:r>
                        <a:rPr lang="zh-CN" altLang="en-US" sz="1600" b="0" dirty="0">
                          <a:effectLst/>
                          <a:latin typeface="CourierNewPSMT" panose="02070309020205020404" pitchFamily="49" charset="0"/>
                        </a:rPr>
                        <a:t>返回的</a:t>
                      </a:r>
                      <a:r>
                        <a:rPr lang="en-US" altLang="zh-CN" sz="1600" b="0" dirty="0" err="1">
                          <a:effectLst/>
                          <a:latin typeface="CourierNewPSMT" panose="02070309020205020404" pitchFamily="49" charset="0"/>
                        </a:rPr>
                        <a:t>pid</a:t>
                      </a:r>
                      <a:r>
                        <a:rPr lang="zh-CN" altLang="en-US" sz="1600" b="0" dirty="0">
                          <a:effectLst/>
                          <a:latin typeface="CourierNewPSMT" panose="02070309020205020404" pitchFamily="49" charset="0"/>
                        </a:rPr>
                        <a:t>为</a:t>
                      </a:r>
                      <a:r>
                        <a:rPr lang="en-US" altLang="zh-CN" sz="1600" b="0" dirty="0">
                          <a:effectLst/>
                          <a:latin typeface="CourierNewPSMT" panose="02070309020205020404" pitchFamily="49" charset="0"/>
                        </a:rPr>
                        <a:t>0</a:t>
                      </a:r>
                      <a:r>
                        <a:rPr lang="zh-CN" altLang="en-US" sz="1600" b="0" dirty="0">
                          <a:effectLst/>
                          <a:latin typeface="CourierNewPSMT" panose="02070309020205020404" pitchFamily="49" charset="0"/>
                        </a:rPr>
                        <a:t>，是在子进程中</a:t>
                      </a:r>
                      <a:endParaRPr lang="en" sz="1600" b="0" dirty="0">
                        <a:effectLst/>
                      </a:endParaRPr>
                    </a:p>
                    <a:p>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a = a-4; </a:t>
                      </a:r>
                      <a:endParaRPr lang="en" sz="1600" b="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bg1"/>
                      </a:solidFill>
                      <a:prstDash val="solid"/>
                      <a:round/>
                      <a:headEnd type="none" w="med" len="med"/>
                      <a:tailEnd type="none" w="med" len="med"/>
                    </a:lnT>
                    <a:lnB w="76"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579918911"/>
                  </a:ext>
                </a:extLst>
              </a:tr>
              <a:tr h="0">
                <a:tc>
                  <a:txBody>
                    <a:bodyPr/>
                    <a:lstStyle/>
                    <a:p>
                      <a:r>
                        <a:rPr lang="zh-CN" altLang="en-US" sz="1600" b="0" dirty="0">
                          <a:effectLst/>
                          <a:latin typeface="CourierNewPSMT" panose="02070309020205020404" pitchFamily="49" charset="0"/>
                        </a:rPr>
                        <a:t>        </a:t>
                      </a:r>
                      <a:r>
                        <a:rPr lang="en" sz="1600" b="0" dirty="0" err="1">
                          <a:effectLst/>
                          <a:latin typeface="CourierNewPSMT" panose="02070309020205020404" pitchFamily="49" charset="0"/>
                        </a:rPr>
                        <a:t>printf</a:t>
                      </a:r>
                      <a:r>
                        <a:rPr lang="en" sz="1600" b="0" dirty="0">
                          <a:effectLst/>
                          <a:latin typeface="CourierNewPSMT" panose="02070309020205020404" pitchFamily="49" charset="0"/>
                        </a:rPr>
                        <a:t>("I'm a child process with PID [%d], the value of a: %d, the value of b: %d.\n", </a:t>
                      </a:r>
                      <a:r>
                        <a:rPr lang="en" sz="1600" b="0" dirty="0" err="1">
                          <a:effectLst/>
                          <a:latin typeface="CourierNewPSMT" panose="02070309020205020404" pitchFamily="49" charset="0"/>
                        </a:rPr>
                        <a:t>pid</a:t>
                      </a:r>
                      <a:r>
                        <a:rPr lang="en" sz="1600" b="0" dirty="0">
                          <a:effectLst/>
                          <a:latin typeface="CourierNewPSMT" panose="02070309020205020404" pitchFamily="49" charset="0"/>
                        </a:rPr>
                        <a:t>, a, b); </a:t>
                      </a:r>
                    </a:p>
                    <a:p>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}else if(</a:t>
                      </a:r>
                      <a:r>
                        <a:rPr lang="en" sz="1600" b="0" dirty="0" err="1">
                          <a:effectLst/>
                          <a:latin typeface="CourierNewPSMT" panose="02070309020205020404" pitchFamily="49" charset="0"/>
                        </a:rPr>
                        <a:t>pid</a:t>
                      </a:r>
                      <a:r>
                        <a:rPr lang="en" sz="1600" b="0" dirty="0">
                          <a:effectLst/>
                          <a:latin typeface="CourierNewPSMT" panose="02070309020205020404" pitchFamily="49" charset="0"/>
                        </a:rPr>
                        <a:t> &lt; 0) { </a:t>
                      </a:r>
                    </a:p>
                    <a:p>
                      <a:r>
                        <a:rPr lang="zh-CN" altLang="en-US" sz="1600" b="0" dirty="0">
                          <a:effectLst/>
                          <a:latin typeface="CourierNewPSMT" panose="02070309020205020404" pitchFamily="49" charset="0"/>
                        </a:rPr>
                        <a:t>        </a:t>
                      </a:r>
                      <a:r>
                        <a:rPr lang="en" sz="1600" b="0" dirty="0" err="1">
                          <a:effectLst/>
                          <a:latin typeface="CourierNewPSMT" panose="02070309020205020404" pitchFamily="49" charset="0"/>
                        </a:rPr>
                        <a:t>perror</a:t>
                      </a:r>
                      <a:r>
                        <a:rPr lang="en" sz="1600" b="0" dirty="0">
                          <a:effectLst/>
                          <a:latin typeface="CourierNewPSMT" panose="02070309020205020404" pitchFamily="49" charset="0"/>
                        </a:rPr>
                        <a:t>("fork"); </a:t>
                      </a:r>
                    </a:p>
                    <a:p>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}else { </a:t>
                      </a:r>
                      <a:r>
                        <a:rPr lang="zh-CN" altLang="en-US" sz="1600" b="0" dirty="0">
                          <a:effectLst/>
                          <a:latin typeface="CourierNewPSMT" panose="02070309020205020404" pitchFamily="49" charset="0"/>
                        </a:rPr>
                        <a:t>        </a:t>
                      </a:r>
                      <a:r>
                        <a:rPr lang="en-US" sz="1600" b="0" dirty="0">
                          <a:effectLst/>
                          <a:latin typeface="CourierNewPSMT" panose="02070309020205020404" pitchFamily="49" charset="0"/>
                        </a:rPr>
                        <a:t>//</a:t>
                      </a:r>
                      <a:r>
                        <a:rPr lang="zh-CN" altLang="en-US" sz="1600" b="0" dirty="0">
                          <a:effectLst/>
                          <a:latin typeface="CourierNewPSMT" panose="02070309020205020404" pitchFamily="49" charset="0"/>
                        </a:rPr>
                        <a:t>父进程中获得子进程的</a:t>
                      </a:r>
                      <a:r>
                        <a:rPr lang="en-US" sz="1600" b="0" dirty="0" err="1">
                          <a:effectLst/>
                          <a:latin typeface="CourierNewPSMT" panose="02070309020205020404" pitchFamily="49" charset="0"/>
                        </a:rPr>
                        <a:t>pid</a:t>
                      </a:r>
                      <a:r>
                        <a:rPr lang="zh-CN" altLang="en-US" sz="1600" b="0" dirty="0">
                          <a:effectLst/>
                          <a:latin typeface="CourierNewPSMT" panose="02070309020205020404" pitchFamily="49" charset="0"/>
                        </a:rPr>
                        <a:t>，大于</a:t>
                      </a:r>
                      <a:r>
                        <a:rPr lang="en-US" altLang="zh-CN" sz="1600" b="0" dirty="0">
                          <a:effectLst/>
                          <a:latin typeface="CourierNewPSMT" panose="02070309020205020404" pitchFamily="49" charset="0"/>
                        </a:rPr>
                        <a:t>0</a:t>
                      </a:r>
                      <a:endParaRPr lang="en" sz="1600" b="0" dirty="0">
                        <a:effectLst/>
                        <a:latin typeface="CourierNewPSMT" panose="02070309020205020404" pitchFamily="49" charset="0"/>
                      </a:endParaRPr>
                    </a:p>
                    <a:p>
                      <a:r>
                        <a:rPr lang="zh-CN" altLang="en-US" sz="1600" b="0" dirty="0">
                          <a:effectLst/>
                          <a:latin typeface="CourierNewPSMT" panose="02070309020205020404" pitchFamily="49" charset="0"/>
                        </a:rPr>
                        <a:t>        </a:t>
                      </a:r>
                      <a:r>
                        <a:rPr lang="en" sz="1600" b="0" dirty="0" err="1">
                          <a:effectLst/>
                          <a:latin typeface="CourierNewPSMT" panose="02070309020205020404" pitchFamily="49" charset="0"/>
                        </a:rPr>
                        <a:t>printf</a:t>
                      </a:r>
                      <a:r>
                        <a:rPr lang="en" sz="1600" b="0" dirty="0">
                          <a:effectLst/>
                          <a:latin typeface="CourierNewPSMT" panose="02070309020205020404" pitchFamily="49" charset="0"/>
                        </a:rPr>
                        <a:t>(“I‘m</a:t>
                      </a:r>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a</a:t>
                      </a:r>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parent</a:t>
                      </a:r>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process,</a:t>
                      </a:r>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with</a:t>
                      </a:r>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PID [%d],the</a:t>
                      </a:r>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value</a:t>
                      </a:r>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of</a:t>
                      </a:r>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a:%d,</a:t>
                      </a:r>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the</a:t>
                      </a:r>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value</a:t>
                      </a:r>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of b: %d.\n", </a:t>
                      </a:r>
                      <a:r>
                        <a:rPr lang="en" sz="1600" b="0" dirty="0" err="1">
                          <a:effectLst/>
                          <a:latin typeface="CourierNewPSMT" panose="02070309020205020404" pitchFamily="49" charset="0"/>
                        </a:rPr>
                        <a:t>pid</a:t>
                      </a:r>
                      <a:r>
                        <a:rPr lang="en" sz="1600" b="0" dirty="0">
                          <a:effectLst/>
                          <a:latin typeface="CourierNewPSMT" panose="02070309020205020404" pitchFamily="49" charset="0"/>
                        </a:rPr>
                        <a:t>, a, b); </a:t>
                      </a:r>
                      <a:endParaRPr lang="en" sz="1600" b="0" dirty="0">
                        <a:effectLst/>
                      </a:endParaRPr>
                    </a:p>
                    <a:p>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a:t>
                      </a:r>
                    </a:p>
                    <a:p>
                      <a:r>
                        <a:rPr lang="zh-CN" altLang="en-US" sz="1600" b="0" dirty="0">
                          <a:effectLst/>
                          <a:latin typeface="CourierNewPSMT" panose="02070309020205020404" pitchFamily="49" charset="0"/>
                        </a:rPr>
                        <a:t>    </a:t>
                      </a:r>
                      <a:r>
                        <a:rPr lang="en" altLang="zh-CN" sz="1600" b="0" dirty="0">
                          <a:effectLst/>
                          <a:latin typeface="CourierNewPSMT" panose="02070309020205020404" pitchFamily="49" charset="0"/>
                        </a:rPr>
                        <a:t>return</a:t>
                      </a:r>
                      <a:r>
                        <a:rPr lang="zh-CN" altLang="en-US" sz="1600" b="0" dirty="0">
                          <a:effectLst/>
                          <a:latin typeface="CourierNewPSMT" panose="02070309020205020404" pitchFamily="49" charset="0"/>
                        </a:rPr>
                        <a:t> </a:t>
                      </a:r>
                      <a:r>
                        <a:rPr lang="en-US" altLang="zh-CN" sz="1600" b="0" dirty="0">
                          <a:effectLst/>
                          <a:latin typeface="CourierNewPSMT" panose="02070309020205020404" pitchFamily="49" charset="0"/>
                        </a:rPr>
                        <a:t>0;</a:t>
                      </a:r>
                    </a:p>
                    <a:p>
                      <a:r>
                        <a:rPr lang="en-US" altLang="zh-CN" sz="1600" b="0" dirty="0">
                          <a:effectLst/>
                          <a:latin typeface="CourierNewPSMT" panose="02070309020205020404" pitchFamily="49" charset="0"/>
                        </a:rPr>
                        <a:t>}</a:t>
                      </a:r>
                      <a:r>
                        <a:rPr lang="zh-CN" altLang="en-US" sz="1600" b="0" dirty="0">
                          <a:effectLst/>
                          <a:latin typeface="CourierNewPSMT" panose="02070309020205020404" pitchFamily="49" charset="0"/>
                        </a:rPr>
                        <a:t> </a:t>
                      </a:r>
                      <a:r>
                        <a:rPr lang="en" sz="1600" b="0" dirty="0">
                          <a:effectLst/>
                          <a:latin typeface="CourierNewPSMT" panose="02070309020205020404" pitchFamily="49" charset="0"/>
                        </a:rPr>
                        <a:t> </a:t>
                      </a:r>
                      <a:endParaRPr lang="en" sz="1600" b="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76" cap="flat" cmpd="sng" algn="ctr">
                      <a:solidFill>
                        <a:srgbClr val="000000"/>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D8D8D8"/>
                    </a:solidFill>
                  </a:tcPr>
                </a:tc>
                <a:extLst>
                  <a:ext uri="{0D108BD9-81ED-4DB2-BD59-A6C34878D82A}">
                    <a16:rowId xmlns:a16="http://schemas.microsoft.com/office/drawing/2014/main" val="2051176083"/>
                  </a:ext>
                </a:extLst>
              </a:tr>
            </a:tbl>
          </a:graphicData>
        </a:graphic>
      </p:graphicFrame>
      <p:sp>
        <p:nvSpPr>
          <p:cNvPr id="6" name="矩形 5"/>
          <p:cNvSpPr/>
          <p:nvPr/>
        </p:nvSpPr>
        <p:spPr>
          <a:xfrm>
            <a:off x="1500051" y="353316"/>
            <a:ext cx="3922440" cy="507831"/>
          </a:xfrm>
          <a:prstGeom prst="rect">
            <a:avLst/>
          </a:prstGeom>
        </p:spPr>
        <p:txBody>
          <a:bodyPr wrap="square">
            <a:spAutoFit/>
          </a:bodyPr>
          <a:lstStyle/>
          <a:p>
            <a:pPr algn="just">
              <a:defRPr/>
            </a:pPr>
            <a:r>
              <a:rPr lang="en-US" altLang="zh-CN" sz="2700" b="1" dirty="0">
                <a:solidFill>
                  <a:srgbClr val="0000FF"/>
                </a:solidFill>
                <a:latin typeface="+mj-ea"/>
                <a:ea typeface="+mj-ea"/>
              </a:rPr>
              <a:t>fork</a:t>
            </a:r>
            <a:r>
              <a:rPr lang="zh-CN" altLang="en-US" sz="2700" b="1" dirty="0">
                <a:solidFill>
                  <a:srgbClr val="0000FF"/>
                </a:solidFill>
                <a:latin typeface="+mj-ea"/>
                <a:ea typeface="+mj-ea"/>
              </a:rPr>
              <a:t>函数</a:t>
            </a:r>
          </a:p>
        </p:txBody>
      </p:sp>
    </p:spTree>
    <p:extLst>
      <p:ext uri="{BB962C8B-B14F-4D97-AF65-F5344CB8AC3E}">
        <p14:creationId xmlns:p14="http://schemas.microsoft.com/office/powerpoint/2010/main" val="300821888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a:extLst>
              <a:ext uri="{FF2B5EF4-FFF2-40B4-BE49-F238E27FC236}">
                <a16:creationId xmlns:a16="http://schemas.microsoft.com/office/drawing/2014/main" id="{2754A25A-9158-48F8-A111-D33E0E1147D5}"/>
              </a:ext>
            </a:extLst>
          </p:cNvPr>
          <p:cNvSpPr>
            <a:spLocks noChangeArrowheads="1"/>
          </p:cNvSpPr>
          <p:nvPr/>
        </p:nvSpPr>
        <p:spPr bwMode="auto">
          <a:xfrm>
            <a:off x="7215189" y="1493838"/>
            <a:ext cx="3201987" cy="457200"/>
          </a:xfrm>
          <a:prstGeom prst="rect">
            <a:avLst/>
          </a:prstGeom>
          <a:solidFill>
            <a:srgbClr val="333399"/>
          </a:solidFill>
          <a:ln w="9360">
            <a:solidFill>
              <a:srgbClr val="000000"/>
            </a:solidFill>
            <a:miter lim="800000"/>
            <a:headEnd/>
            <a:tailEnd/>
          </a:ln>
          <a:effectLst>
            <a:outerShdw dist="71785" dir="2700000" algn="ctr" rotWithShape="0">
              <a:srgbClr val="808080"/>
            </a:outerShdw>
          </a:effectLst>
        </p:spPr>
        <p:txBody>
          <a:bodyPr wrap="none" lIns="66291" tIns="41897" rIns="66291" bIns="32982" anchor="ctr"/>
          <a:lstStyle/>
          <a:p>
            <a:pPr defTabSz="407988">
              <a:lnSpc>
                <a:spcPct val="98000"/>
              </a:lnSpc>
              <a:buClr>
                <a:srgbClr val="000000"/>
              </a:buClr>
              <a:buSzPct val="100000"/>
              <a:tabLst>
                <a:tab pos="657225" algn="l"/>
                <a:tab pos="1312863" algn="l"/>
                <a:tab pos="1970088" algn="l"/>
                <a:tab pos="2627313" algn="l"/>
              </a:tabLst>
              <a:defRPr/>
            </a:pPr>
            <a:r>
              <a:rPr lang="en-US" sz="2400" b="1">
                <a:solidFill>
                  <a:srgbClr val="FFFFFF"/>
                </a:solidFill>
                <a:effectLst>
                  <a:outerShdw blurRad="38100" dist="38100" dir="2700000" algn="tl">
                    <a:srgbClr val="000000"/>
                  </a:outerShdw>
                </a:effectLst>
                <a:latin typeface="Comic Sans MS" pitchFamily="66" charset="0"/>
              </a:rPr>
              <a:t>命令行参数和环境变量</a:t>
            </a:r>
          </a:p>
        </p:txBody>
      </p:sp>
      <p:sp>
        <p:nvSpPr>
          <p:cNvPr id="44035" name="Rectangle 4">
            <a:extLst>
              <a:ext uri="{FF2B5EF4-FFF2-40B4-BE49-F238E27FC236}">
                <a16:creationId xmlns:a16="http://schemas.microsoft.com/office/drawing/2014/main" id="{AE752414-AC2A-410A-8692-D51703D3D572}"/>
              </a:ext>
            </a:extLst>
          </p:cNvPr>
          <p:cNvSpPr>
            <a:spLocks noChangeArrowheads="1"/>
          </p:cNvSpPr>
          <p:nvPr/>
        </p:nvSpPr>
        <p:spPr bwMode="auto">
          <a:xfrm>
            <a:off x="7215189" y="1951038"/>
            <a:ext cx="3201987" cy="2025650"/>
          </a:xfrm>
          <a:prstGeom prst="rect">
            <a:avLst/>
          </a:prstGeom>
          <a:solidFill>
            <a:srgbClr val="FFFF00"/>
          </a:solidFill>
          <a:ln w="9360">
            <a:solidFill>
              <a:srgbClr val="000000"/>
            </a:solidFill>
            <a:miter lim="800000"/>
            <a:headEnd/>
            <a:tailEnd/>
          </a:ln>
          <a:effectLst>
            <a:outerShdw dist="71785" dir="2700000" algn="ctr" rotWithShape="0">
              <a:srgbClr val="808080"/>
            </a:outerShdw>
          </a:effectLst>
        </p:spPr>
        <p:txBody>
          <a:bodyPr wrap="none" lIns="66291" tIns="41897" rIns="66291" bIns="32982"/>
          <a:lstStyle>
            <a:lvl1pPr defTabSz="407988">
              <a:spcBef>
                <a:spcPct val="20000"/>
              </a:spcBef>
              <a:buFont typeface="Wingdings" panose="05000000000000000000" pitchFamily="2" charset="2"/>
              <a:buChar char="n"/>
              <a:tabLst>
                <a:tab pos="657225" algn="l"/>
                <a:tab pos="1312863" algn="l"/>
                <a:tab pos="1970088" algn="l"/>
                <a:tab pos="2627313"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 pos="1970088" algn="l"/>
                <a:tab pos="2627313"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 pos="1970088" algn="l"/>
                <a:tab pos="2627313"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9pPr>
          </a:lstStyle>
          <a:p>
            <a:pPr eaLnBrk="1">
              <a:lnSpc>
                <a:spcPct val="98000"/>
              </a:lnSpc>
              <a:spcBef>
                <a:spcPct val="0"/>
              </a:spcBef>
              <a:buClr>
                <a:srgbClr val="000000"/>
              </a:buClr>
              <a:buFont typeface="Times New Roman" panose="02020603050405020304" pitchFamily="18" charset="0"/>
              <a:buNone/>
            </a:pPr>
            <a:r>
              <a:rPr lang="zh-CN" altLang="en-US" sz="2400">
                <a:solidFill>
                  <a:srgbClr val="000000"/>
                </a:solidFill>
                <a:latin typeface="Comic Sans MS" panose="030F0702030302020204" pitchFamily="66" charset="0"/>
                <a:ea typeface="宋体" panose="02010600030101010101" pitchFamily="2" charset="-122"/>
              </a:rPr>
              <a:t>栈</a:t>
            </a:r>
          </a:p>
          <a:p>
            <a:pPr eaLnBrk="1">
              <a:lnSpc>
                <a:spcPct val="97000"/>
              </a:lnSpc>
              <a:spcBef>
                <a:spcPct val="0"/>
              </a:spcBef>
              <a:buClr>
                <a:srgbClr val="000000"/>
              </a:buClr>
              <a:buFont typeface="Times New Roman" panose="02020603050405020304" pitchFamily="18" charset="0"/>
              <a:buNone/>
            </a:pPr>
            <a:endParaRPr lang="en-US" altLang="zh-CN" sz="1600">
              <a:solidFill>
                <a:srgbClr val="000000"/>
              </a:solidFill>
              <a:latin typeface="Comic Sans MS" panose="030F0702030302020204" pitchFamily="66" charset="0"/>
              <a:ea typeface="宋体" panose="02010600030101010101" pitchFamily="2" charset="-122"/>
            </a:endParaRPr>
          </a:p>
          <a:p>
            <a:pPr eaLnBrk="1">
              <a:lnSpc>
                <a:spcPct val="97000"/>
              </a:lnSpc>
              <a:spcBef>
                <a:spcPct val="0"/>
              </a:spcBef>
              <a:buClr>
                <a:srgbClr val="000000"/>
              </a:buClr>
              <a:buFont typeface="Times New Roman" panose="02020603050405020304" pitchFamily="18" charset="0"/>
              <a:buNone/>
            </a:pPr>
            <a:endParaRPr lang="en-US" altLang="zh-CN" sz="1600">
              <a:solidFill>
                <a:srgbClr val="000000"/>
              </a:solidFill>
              <a:latin typeface="Comic Sans MS" panose="030F0702030302020204" pitchFamily="66" charset="0"/>
              <a:ea typeface="宋体" panose="02010600030101010101" pitchFamily="2" charset="-122"/>
            </a:endParaRPr>
          </a:p>
          <a:p>
            <a:pPr eaLnBrk="1">
              <a:lnSpc>
                <a:spcPct val="97000"/>
              </a:lnSpc>
              <a:spcBef>
                <a:spcPct val="0"/>
              </a:spcBef>
              <a:buClr>
                <a:srgbClr val="000000"/>
              </a:buClr>
              <a:buFont typeface="Times New Roman" panose="02020603050405020304" pitchFamily="18" charset="0"/>
              <a:buNone/>
            </a:pPr>
            <a:endParaRPr lang="en-US" altLang="zh-CN" sz="1600">
              <a:solidFill>
                <a:srgbClr val="000000"/>
              </a:solidFill>
              <a:latin typeface="Comic Sans MS" panose="030F0702030302020204" pitchFamily="66" charset="0"/>
              <a:ea typeface="宋体" panose="02010600030101010101" pitchFamily="2" charset="-122"/>
            </a:endParaRPr>
          </a:p>
          <a:p>
            <a:pPr eaLnBrk="1">
              <a:lnSpc>
                <a:spcPct val="97000"/>
              </a:lnSpc>
              <a:spcBef>
                <a:spcPct val="0"/>
              </a:spcBef>
              <a:buClr>
                <a:srgbClr val="000000"/>
              </a:buClr>
              <a:buFont typeface="Times New Roman" panose="02020603050405020304" pitchFamily="18" charset="0"/>
              <a:buNone/>
            </a:pPr>
            <a:endParaRPr lang="en-US" altLang="zh-CN" sz="1600">
              <a:solidFill>
                <a:srgbClr val="000000"/>
              </a:solidFill>
              <a:latin typeface="Comic Sans MS" panose="030F0702030302020204" pitchFamily="66" charset="0"/>
              <a:ea typeface="宋体" panose="02010600030101010101" pitchFamily="2" charset="-122"/>
            </a:endParaRPr>
          </a:p>
          <a:p>
            <a:pPr eaLnBrk="1">
              <a:lnSpc>
                <a:spcPct val="97000"/>
              </a:lnSpc>
              <a:spcBef>
                <a:spcPct val="0"/>
              </a:spcBef>
              <a:buClr>
                <a:srgbClr val="000000"/>
              </a:buClr>
              <a:buFont typeface="Times New Roman" panose="02020603050405020304" pitchFamily="18" charset="0"/>
              <a:buNone/>
            </a:pPr>
            <a:endParaRPr lang="en-US" altLang="zh-CN" sz="1600">
              <a:solidFill>
                <a:srgbClr val="000000"/>
              </a:solidFill>
              <a:latin typeface="Comic Sans MS" panose="030F0702030302020204" pitchFamily="66" charset="0"/>
              <a:ea typeface="宋体" panose="02010600030101010101" pitchFamily="2" charset="-122"/>
            </a:endParaRPr>
          </a:p>
          <a:p>
            <a:pPr eaLnBrk="1">
              <a:lnSpc>
                <a:spcPct val="97000"/>
              </a:lnSpc>
              <a:spcBef>
                <a:spcPct val="0"/>
              </a:spcBef>
              <a:buClr>
                <a:srgbClr val="000000"/>
              </a:buClr>
              <a:buFont typeface="Times New Roman" panose="02020603050405020304" pitchFamily="18" charset="0"/>
              <a:buNone/>
            </a:pPr>
            <a:r>
              <a:rPr lang="zh-CN" altLang="en-US" sz="2400">
                <a:solidFill>
                  <a:srgbClr val="000000"/>
                </a:solidFill>
                <a:latin typeface="Comic Sans MS" panose="030F0702030302020204" pitchFamily="66" charset="0"/>
                <a:ea typeface="宋体" panose="02010600030101010101" pitchFamily="2" charset="-122"/>
              </a:rPr>
              <a:t>堆</a:t>
            </a:r>
          </a:p>
        </p:txBody>
      </p:sp>
      <p:sp>
        <p:nvSpPr>
          <p:cNvPr id="44036" name="Rectangle 5">
            <a:extLst>
              <a:ext uri="{FF2B5EF4-FFF2-40B4-BE49-F238E27FC236}">
                <a16:creationId xmlns:a16="http://schemas.microsoft.com/office/drawing/2014/main" id="{4D188710-5329-4EF7-8DE6-F50F090847CA}"/>
              </a:ext>
            </a:extLst>
          </p:cNvPr>
          <p:cNvSpPr>
            <a:spLocks noChangeArrowheads="1"/>
          </p:cNvSpPr>
          <p:nvPr/>
        </p:nvSpPr>
        <p:spPr bwMode="auto">
          <a:xfrm>
            <a:off x="7215189" y="3976689"/>
            <a:ext cx="3201987" cy="522287"/>
          </a:xfrm>
          <a:prstGeom prst="rect">
            <a:avLst/>
          </a:prstGeom>
          <a:solidFill>
            <a:srgbClr val="00FF00"/>
          </a:solidFill>
          <a:ln w="9360">
            <a:solidFill>
              <a:srgbClr val="000000"/>
            </a:solidFill>
            <a:miter lim="800000"/>
            <a:headEnd/>
            <a:tailEnd/>
          </a:ln>
          <a:effectLst>
            <a:outerShdw dist="71785" dir="2700000" algn="ctr" rotWithShape="0">
              <a:srgbClr val="808080"/>
            </a:outerShdw>
          </a:effectLst>
        </p:spPr>
        <p:txBody>
          <a:bodyPr wrap="none" lIns="66291" tIns="41897" rIns="66291" bIns="32982" anchor="ctr"/>
          <a:lstStyle>
            <a:lvl1pPr defTabSz="407988">
              <a:spcBef>
                <a:spcPct val="20000"/>
              </a:spcBef>
              <a:buFont typeface="Wingdings" panose="05000000000000000000" pitchFamily="2" charset="2"/>
              <a:buChar char="n"/>
              <a:tabLst>
                <a:tab pos="657225" algn="l"/>
                <a:tab pos="1312863" algn="l"/>
                <a:tab pos="1970088" algn="l"/>
                <a:tab pos="2627313"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 pos="1970088" algn="l"/>
                <a:tab pos="2627313"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 pos="1970088" algn="l"/>
                <a:tab pos="2627313"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9pPr>
          </a:lstStyle>
          <a:p>
            <a:pPr eaLnBrk="1">
              <a:lnSpc>
                <a:spcPct val="98000"/>
              </a:lnSpc>
              <a:spcBef>
                <a:spcPct val="0"/>
              </a:spcBef>
              <a:buClr>
                <a:srgbClr val="000000"/>
              </a:buClr>
              <a:buFont typeface="Times New Roman" panose="02020603050405020304" pitchFamily="18" charset="0"/>
              <a:buNone/>
            </a:pPr>
            <a:r>
              <a:rPr lang="zh-CN" altLang="en-US" sz="2400">
                <a:solidFill>
                  <a:srgbClr val="000000"/>
                </a:solidFill>
                <a:latin typeface="Comic Sans MS" panose="030F0702030302020204" pitchFamily="66" charset="0"/>
                <a:ea typeface="宋体" panose="02010600030101010101" pitchFamily="2" charset="-122"/>
              </a:rPr>
              <a:t>未初始化的数据</a:t>
            </a:r>
          </a:p>
        </p:txBody>
      </p:sp>
      <p:sp>
        <p:nvSpPr>
          <p:cNvPr id="480262" name="Rectangle 6">
            <a:extLst>
              <a:ext uri="{FF2B5EF4-FFF2-40B4-BE49-F238E27FC236}">
                <a16:creationId xmlns:a16="http://schemas.microsoft.com/office/drawing/2014/main" id="{F34571A5-4AF8-48E6-AA1B-C0AA71498A30}"/>
              </a:ext>
            </a:extLst>
          </p:cNvPr>
          <p:cNvSpPr>
            <a:spLocks noChangeArrowheads="1"/>
          </p:cNvSpPr>
          <p:nvPr/>
        </p:nvSpPr>
        <p:spPr bwMode="auto">
          <a:xfrm>
            <a:off x="7215189" y="4498975"/>
            <a:ext cx="3201987" cy="520700"/>
          </a:xfrm>
          <a:prstGeom prst="rect">
            <a:avLst/>
          </a:prstGeom>
          <a:solidFill>
            <a:srgbClr val="FF3300"/>
          </a:solidFill>
          <a:ln w="9360">
            <a:solidFill>
              <a:srgbClr val="000000"/>
            </a:solidFill>
            <a:miter lim="800000"/>
            <a:headEnd/>
            <a:tailEnd/>
          </a:ln>
          <a:effectLst>
            <a:outerShdw dist="71785" dir="2700000" algn="ctr" rotWithShape="0">
              <a:srgbClr val="808080"/>
            </a:outerShdw>
          </a:effectLst>
        </p:spPr>
        <p:txBody>
          <a:bodyPr wrap="none" lIns="66291" tIns="41897" rIns="66291" bIns="32982" anchor="ctr"/>
          <a:lstStyle/>
          <a:p>
            <a:pPr defTabSz="407988">
              <a:lnSpc>
                <a:spcPct val="98000"/>
              </a:lnSpc>
              <a:buClr>
                <a:srgbClr val="000000"/>
              </a:buClr>
              <a:buSzPct val="100000"/>
              <a:tabLst>
                <a:tab pos="657225" algn="l"/>
                <a:tab pos="1312863" algn="l"/>
                <a:tab pos="1970088" algn="l"/>
                <a:tab pos="2627313" algn="l"/>
              </a:tabLst>
              <a:defRPr/>
            </a:pPr>
            <a:r>
              <a:rPr lang="en-US" sz="2400" b="1">
                <a:solidFill>
                  <a:srgbClr val="FFFFFF"/>
                </a:solidFill>
                <a:effectLst>
                  <a:outerShdw blurRad="38100" dist="38100" dir="2700000" algn="tl">
                    <a:srgbClr val="000000"/>
                  </a:outerShdw>
                </a:effectLst>
                <a:latin typeface="Comic Sans MS" pitchFamily="66" charset="0"/>
              </a:rPr>
              <a:t>初始化的数据</a:t>
            </a:r>
          </a:p>
        </p:txBody>
      </p:sp>
      <p:sp>
        <p:nvSpPr>
          <p:cNvPr id="480263" name="Rectangle 7">
            <a:extLst>
              <a:ext uri="{FF2B5EF4-FFF2-40B4-BE49-F238E27FC236}">
                <a16:creationId xmlns:a16="http://schemas.microsoft.com/office/drawing/2014/main" id="{4FCBC1FB-601E-4257-88A2-695ECAC41266}"/>
              </a:ext>
            </a:extLst>
          </p:cNvPr>
          <p:cNvSpPr>
            <a:spLocks noChangeArrowheads="1"/>
          </p:cNvSpPr>
          <p:nvPr/>
        </p:nvSpPr>
        <p:spPr bwMode="auto">
          <a:xfrm>
            <a:off x="7215189" y="5021263"/>
            <a:ext cx="3201987" cy="849312"/>
          </a:xfrm>
          <a:prstGeom prst="rect">
            <a:avLst/>
          </a:prstGeom>
          <a:solidFill>
            <a:srgbClr val="008BC2"/>
          </a:solidFill>
          <a:ln w="9360">
            <a:solidFill>
              <a:srgbClr val="000000"/>
            </a:solidFill>
            <a:miter lim="800000"/>
            <a:headEnd/>
            <a:tailEnd/>
          </a:ln>
          <a:effectLst>
            <a:outerShdw dist="71785" dir="2700000" algn="ctr" rotWithShape="0">
              <a:srgbClr val="808080"/>
            </a:outerShdw>
          </a:effectLst>
        </p:spPr>
        <p:txBody>
          <a:bodyPr wrap="none" lIns="66291" tIns="41897" rIns="66291" bIns="32982" anchor="ctr"/>
          <a:lstStyle/>
          <a:p>
            <a:pPr defTabSz="407988">
              <a:lnSpc>
                <a:spcPct val="98000"/>
              </a:lnSpc>
              <a:buClr>
                <a:srgbClr val="000000"/>
              </a:buClr>
              <a:buSzPct val="100000"/>
              <a:tabLst>
                <a:tab pos="657225" algn="l"/>
                <a:tab pos="1312863" algn="l"/>
                <a:tab pos="1970088" algn="l"/>
                <a:tab pos="2627313" algn="l"/>
              </a:tabLst>
              <a:defRPr/>
            </a:pPr>
            <a:r>
              <a:rPr lang="en-US" sz="2400" b="1">
                <a:solidFill>
                  <a:srgbClr val="FF0000"/>
                </a:solidFill>
                <a:effectLst>
                  <a:outerShdw blurRad="38100" dist="38100" dir="2700000" algn="tl">
                    <a:srgbClr val="000000"/>
                  </a:outerShdw>
                </a:effectLst>
                <a:latin typeface="Comic Sans MS" pitchFamily="66" charset="0"/>
              </a:rPr>
              <a:t>正文</a:t>
            </a:r>
          </a:p>
        </p:txBody>
      </p:sp>
      <p:sp>
        <p:nvSpPr>
          <p:cNvPr id="44039" name="Line 8">
            <a:extLst>
              <a:ext uri="{FF2B5EF4-FFF2-40B4-BE49-F238E27FC236}">
                <a16:creationId xmlns:a16="http://schemas.microsoft.com/office/drawing/2014/main" id="{0AA2E896-0D6F-473D-B8F9-496D31B00E67}"/>
              </a:ext>
            </a:extLst>
          </p:cNvPr>
          <p:cNvSpPr>
            <a:spLocks noChangeShapeType="1"/>
          </p:cNvSpPr>
          <p:nvPr/>
        </p:nvSpPr>
        <p:spPr bwMode="auto">
          <a:xfrm>
            <a:off x="7215188" y="2344739"/>
            <a:ext cx="2743200" cy="1587"/>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0" name="Line 9">
            <a:extLst>
              <a:ext uri="{FF2B5EF4-FFF2-40B4-BE49-F238E27FC236}">
                <a16:creationId xmlns:a16="http://schemas.microsoft.com/office/drawing/2014/main" id="{F099D924-A85D-4791-9E8F-45CE4F2DA577}"/>
              </a:ext>
            </a:extLst>
          </p:cNvPr>
          <p:cNvSpPr>
            <a:spLocks noChangeShapeType="1"/>
          </p:cNvSpPr>
          <p:nvPr/>
        </p:nvSpPr>
        <p:spPr bwMode="auto">
          <a:xfrm>
            <a:off x="7215188" y="3387725"/>
            <a:ext cx="2743200" cy="1588"/>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1" name="Line 10">
            <a:extLst>
              <a:ext uri="{FF2B5EF4-FFF2-40B4-BE49-F238E27FC236}">
                <a16:creationId xmlns:a16="http://schemas.microsoft.com/office/drawing/2014/main" id="{51186E85-A59C-4194-B4B8-8767555EBF76}"/>
              </a:ext>
            </a:extLst>
          </p:cNvPr>
          <p:cNvSpPr>
            <a:spLocks noChangeShapeType="1"/>
          </p:cNvSpPr>
          <p:nvPr/>
        </p:nvSpPr>
        <p:spPr bwMode="auto">
          <a:xfrm>
            <a:off x="8783639" y="2344739"/>
            <a:ext cx="1587" cy="390525"/>
          </a:xfrm>
          <a:prstGeom prst="line">
            <a:avLst/>
          </a:prstGeom>
          <a:noFill/>
          <a:ln w="468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2" name="Line 11">
            <a:extLst>
              <a:ext uri="{FF2B5EF4-FFF2-40B4-BE49-F238E27FC236}">
                <a16:creationId xmlns:a16="http://schemas.microsoft.com/office/drawing/2014/main" id="{B5CFDF5D-CEF2-4597-B2AE-F8BCDE83E4DF}"/>
              </a:ext>
            </a:extLst>
          </p:cNvPr>
          <p:cNvSpPr>
            <a:spLocks noChangeShapeType="1"/>
          </p:cNvSpPr>
          <p:nvPr/>
        </p:nvSpPr>
        <p:spPr bwMode="auto">
          <a:xfrm flipV="1">
            <a:off x="8783639" y="3060701"/>
            <a:ext cx="1587" cy="328613"/>
          </a:xfrm>
          <a:prstGeom prst="line">
            <a:avLst/>
          </a:prstGeom>
          <a:noFill/>
          <a:ln w="468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3" name="Text Box 12">
            <a:extLst>
              <a:ext uri="{FF2B5EF4-FFF2-40B4-BE49-F238E27FC236}">
                <a16:creationId xmlns:a16="http://schemas.microsoft.com/office/drawing/2014/main" id="{7B64D5DA-F9F3-4539-B1AF-52D97F67C02D}"/>
              </a:ext>
            </a:extLst>
          </p:cNvPr>
          <p:cNvSpPr txBox="1">
            <a:spLocks noChangeArrowheads="1"/>
          </p:cNvSpPr>
          <p:nvPr/>
        </p:nvSpPr>
        <p:spPr bwMode="auto">
          <a:xfrm>
            <a:off x="5537201" y="1341438"/>
            <a:ext cx="1433913" cy="314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6291" tIns="39153" rIns="66291" bIns="32982">
            <a:spAutoFit/>
          </a:bodyPr>
          <a:lstStyle>
            <a:lvl1pPr defTabSz="407988">
              <a:spcBef>
                <a:spcPct val="20000"/>
              </a:spcBef>
              <a:buFont typeface="Wingdings" panose="05000000000000000000" pitchFamily="2" charset="2"/>
              <a:buChar char="n"/>
              <a:tabLst>
                <a:tab pos="657225" algn="l"/>
                <a:tab pos="1312863"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9pPr>
          </a:lstStyle>
          <a:p>
            <a:pPr eaLnBrk="1">
              <a:lnSpc>
                <a:spcPct val="98000"/>
              </a:lnSpc>
              <a:spcBef>
                <a:spcPct val="0"/>
              </a:spcBef>
              <a:buClr>
                <a:srgbClr val="000000"/>
              </a:buClr>
              <a:buFont typeface="Times New Roman" panose="02020603050405020304" pitchFamily="18" charset="0"/>
              <a:buNone/>
            </a:pPr>
            <a:r>
              <a:rPr lang="en-US" altLang="zh-CN" sz="1600">
                <a:solidFill>
                  <a:srgbClr val="000000"/>
                </a:solidFill>
                <a:latin typeface="Comic Sans MS" panose="030F0702030302020204" pitchFamily="66" charset="0"/>
                <a:ea typeface="宋体" panose="02010600030101010101" pitchFamily="2" charset="-122"/>
              </a:rPr>
              <a:t>High address</a:t>
            </a:r>
          </a:p>
        </p:txBody>
      </p:sp>
      <p:sp>
        <p:nvSpPr>
          <p:cNvPr id="44044" name="Text Box 13">
            <a:extLst>
              <a:ext uri="{FF2B5EF4-FFF2-40B4-BE49-F238E27FC236}">
                <a16:creationId xmlns:a16="http://schemas.microsoft.com/office/drawing/2014/main" id="{FA11417D-8728-4D7F-B5F8-1828BC13F121}"/>
              </a:ext>
            </a:extLst>
          </p:cNvPr>
          <p:cNvSpPr txBox="1">
            <a:spLocks noChangeArrowheads="1"/>
          </p:cNvSpPr>
          <p:nvPr/>
        </p:nvSpPr>
        <p:spPr bwMode="auto">
          <a:xfrm>
            <a:off x="5630863" y="5627688"/>
            <a:ext cx="1353762" cy="314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6291" tIns="39153" rIns="66291" bIns="32982">
            <a:spAutoFit/>
          </a:bodyPr>
          <a:lstStyle>
            <a:lvl1pPr defTabSz="407988">
              <a:spcBef>
                <a:spcPct val="20000"/>
              </a:spcBef>
              <a:buFont typeface="Wingdings" panose="05000000000000000000" pitchFamily="2" charset="2"/>
              <a:buChar char="n"/>
              <a:tabLst>
                <a:tab pos="657225" algn="l"/>
                <a:tab pos="1312863"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9pPr>
          </a:lstStyle>
          <a:p>
            <a:pPr eaLnBrk="1">
              <a:lnSpc>
                <a:spcPct val="98000"/>
              </a:lnSpc>
              <a:spcBef>
                <a:spcPct val="0"/>
              </a:spcBef>
              <a:buClr>
                <a:srgbClr val="000000"/>
              </a:buClr>
              <a:buFont typeface="Times New Roman" panose="02020603050405020304" pitchFamily="18" charset="0"/>
              <a:buNone/>
            </a:pPr>
            <a:r>
              <a:rPr lang="en-US" altLang="zh-CN" sz="1600">
                <a:solidFill>
                  <a:srgbClr val="000000"/>
                </a:solidFill>
                <a:latin typeface="Comic Sans MS" panose="030F0702030302020204" pitchFamily="66" charset="0"/>
                <a:ea typeface="宋体" panose="02010600030101010101" pitchFamily="2" charset="-122"/>
              </a:rPr>
              <a:t>Low address</a:t>
            </a:r>
          </a:p>
        </p:txBody>
      </p:sp>
      <p:sp>
        <p:nvSpPr>
          <p:cNvPr id="15" name="Rectangle 2">
            <a:extLst>
              <a:ext uri="{FF2B5EF4-FFF2-40B4-BE49-F238E27FC236}">
                <a16:creationId xmlns:a16="http://schemas.microsoft.com/office/drawing/2014/main" id="{C8505646-0A7D-443B-BFD9-93C435E60FC0}"/>
              </a:ext>
            </a:extLst>
          </p:cNvPr>
          <p:cNvSpPr>
            <a:spLocks noGrp="1" noChangeArrowheads="1"/>
          </p:cNvSpPr>
          <p:nvPr>
            <p:ph type="title"/>
          </p:nvPr>
        </p:nvSpPr>
        <p:spPr>
          <a:xfrm>
            <a:off x="8816182" y="452439"/>
            <a:ext cx="2947998" cy="549275"/>
          </a:xfrm>
        </p:spPr>
        <p:txBody>
          <a:bodyPr/>
          <a:lstStyle/>
          <a:p>
            <a:pPr eaLnBrk="1" hangingPunct="1">
              <a:defRPr/>
            </a:pPr>
            <a:r>
              <a:rPr lang="zh-CN" altLang="en-US" dirty="0">
                <a:latin typeface="宋体" pitchFamily="2" charset="-122"/>
              </a:rPr>
              <a:t>进程内存空间布局</a:t>
            </a:r>
            <a:endParaRPr lang="en-US" dirty="0"/>
          </a:p>
        </p:txBody>
      </p:sp>
      <p:sp>
        <p:nvSpPr>
          <p:cNvPr id="44068" name="Text Box 12">
            <a:extLst>
              <a:ext uri="{FF2B5EF4-FFF2-40B4-BE49-F238E27FC236}">
                <a16:creationId xmlns:a16="http://schemas.microsoft.com/office/drawing/2014/main" id="{90F8A822-0AAB-4AC3-8E4D-1087F5B6189C}"/>
              </a:ext>
            </a:extLst>
          </p:cNvPr>
          <p:cNvSpPr txBox="1">
            <a:spLocks noChangeArrowheads="1"/>
          </p:cNvSpPr>
          <p:nvPr/>
        </p:nvSpPr>
        <p:spPr bwMode="auto">
          <a:xfrm>
            <a:off x="2156662" y="6093547"/>
            <a:ext cx="3004122"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66291" tIns="39153" rIns="66291" bIns="32982">
            <a:spAutoFit/>
          </a:bodyPr>
          <a:lstStyle>
            <a:lvl1pPr defTabSz="407988">
              <a:spcBef>
                <a:spcPct val="20000"/>
              </a:spcBef>
              <a:buFont typeface="Wingdings" panose="05000000000000000000" pitchFamily="2" charset="2"/>
              <a:buChar char="n"/>
              <a:tabLst>
                <a:tab pos="657225" algn="l"/>
                <a:tab pos="1312863"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9pPr>
          </a:lstStyle>
          <a:p>
            <a:pPr algn="ctr" eaLnBrk="1">
              <a:lnSpc>
                <a:spcPct val="98000"/>
              </a:lnSpc>
              <a:spcBef>
                <a:spcPct val="0"/>
              </a:spcBef>
              <a:buClr>
                <a:srgbClr val="000000"/>
              </a:buClr>
              <a:buFont typeface="Wingdings" panose="05000000000000000000" pitchFamily="2" charset="2"/>
              <a:buNone/>
            </a:pPr>
            <a:r>
              <a:rPr lang="zh-CN" altLang="en-US" sz="2400" dirty="0">
                <a:solidFill>
                  <a:srgbClr val="FF0000"/>
                </a:solidFill>
                <a:latin typeface="Comic Sans MS" panose="030F0702030302020204" pitchFamily="66" charset="0"/>
                <a:ea typeface="宋体" panose="02010600030101010101" pitchFamily="2" charset="-122"/>
              </a:rPr>
              <a:t>内核空间（</a:t>
            </a:r>
            <a:r>
              <a:rPr lang="en-US" altLang="zh-CN" sz="2400" dirty="0">
                <a:solidFill>
                  <a:srgbClr val="FF0000"/>
                </a:solidFill>
                <a:latin typeface="Comic Sans MS" panose="030F0702030302020204" pitchFamily="66" charset="0"/>
                <a:ea typeface="宋体" panose="02010600030101010101" pitchFamily="2" charset="-122"/>
              </a:rPr>
              <a:t>PCB</a:t>
            </a:r>
            <a:r>
              <a:rPr lang="zh-CN" altLang="en-US" sz="2400" dirty="0">
                <a:solidFill>
                  <a:srgbClr val="FF0000"/>
                </a:solidFill>
                <a:latin typeface="Comic Sans MS" panose="030F0702030302020204" pitchFamily="66" charset="0"/>
                <a:ea typeface="宋体" panose="02010600030101010101" pitchFamily="2" charset="-122"/>
              </a:rPr>
              <a:t>）</a:t>
            </a:r>
            <a:endParaRPr lang="en-US" altLang="zh-CN" sz="2400" dirty="0">
              <a:solidFill>
                <a:srgbClr val="FF0000"/>
              </a:solidFill>
              <a:latin typeface="Comic Sans MS" panose="030F0702030302020204" pitchFamily="66" charset="0"/>
              <a:ea typeface="宋体" panose="02010600030101010101" pitchFamily="2" charset="-122"/>
            </a:endParaRPr>
          </a:p>
        </p:txBody>
      </p:sp>
      <p:sp>
        <p:nvSpPr>
          <p:cNvPr id="44069" name="Text Box 12">
            <a:extLst>
              <a:ext uri="{FF2B5EF4-FFF2-40B4-BE49-F238E27FC236}">
                <a16:creationId xmlns:a16="http://schemas.microsoft.com/office/drawing/2014/main" id="{22B4F8AB-98B4-4F61-B604-183839922715}"/>
              </a:ext>
            </a:extLst>
          </p:cNvPr>
          <p:cNvSpPr txBox="1">
            <a:spLocks noChangeArrowheads="1"/>
          </p:cNvSpPr>
          <p:nvPr/>
        </p:nvSpPr>
        <p:spPr bwMode="auto">
          <a:xfrm>
            <a:off x="7626356" y="6093548"/>
            <a:ext cx="26638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6291" tIns="39153" rIns="66291" bIns="32982">
            <a:spAutoFit/>
          </a:bodyPr>
          <a:lstStyle>
            <a:lvl1pPr defTabSz="407988">
              <a:spcBef>
                <a:spcPct val="20000"/>
              </a:spcBef>
              <a:buFont typeface="Wingdings" panose="05000000000000000000" pitchFamily="2" charset="2"/>
              <a:buChar char="n"/>
              <a:tabLst>
                <a:tab pos="657225" algn="l"/>
                <a:tab pos="1312863"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9pPr>
          </a:lstStyle>
          <a:p>
            <a:pPr algn="ctr" eaLnBrk="1">
              <a:lnSpc>
                <a:spcPct val="98000"/>
              </a:lnSpc>
              <a:spcBef>
                <a:spcPct val="0"/>
              </a:spcBef>
              <a:buClr>
                <a:srgbClr val="000000"/>
              </a:buClr>
              <a:buFont typeface="Wingdings" panose="05000000000000000000" pitchFamily="2" charset="2"/>
              <a:buNone/>
            </a:pPr>
            <a:r>
              <a:rPr lang="zh-CN" altLang="en-US" sz="2400" dirty="0">
                <a:solidFill>
                  <a:srgbClr val="FF0000"/>
                </a:solidFill>
                <a:latin typeface="Comic Sans MS" panose="030F0702030302020204" pitchFamily="66" charset="0"/>
                <a:ea typeface="宋体" panose="02010600030101010101" pitchFamily="2" charset="-122"/>
              </a:rPr>
              <a:t>用户空间</a:t>
            </a:r>
            <a:endParaRPr lang="en-US" altLang="zh-CN" sz="2400" dirty="0">
              <a:solidFill>
                <a:srgbClr val="FF0000"/>
              </a:solidFill>
              <a:latin typeface="Comic Sans MS" panose="030F0702030302020204" pitchFamily="66" charset="0"/>
              <a:ea typeface="宋体" panose="02010600030101010101" pitchFamily="2" charset="-122"/>
            </a:endParaRPr>
          </a:p>
        </p:txBody>
      </p:sp>
      <p:graphicFrame>
        <p:nvGraphicFramePr>
          <p:cNvPr id="17" name="Group 3">
            <a:extLst>
              <a:ext uri="{FF2B5EF4-FFF2-40B4-BE49-F238E27FC236}">
                <a16:creationId xmlns:a16="http://schemas.microsoft.com/office/drawing/2014/main" id="{4AF513FC-2568-CD43-B3D2-DD425EB35152}"/>
              </a:ext>
            </a:extLst>
          </p:cNvPr>
          <p:cNvGraphicFramePr>
            <a:graphicFrameLocks/>
          </p:cNvGraphicFramePr>
          <p:nvPr>
            <p:extLst>
              <p:ext uri="{D42A27DB-BD31-4B8C-83A1-F6EECF244321}">
                <p14:modId xmlns:p14="http://schemas.microsoft.com/office/powerpoint/2010/main" val="1802350660"/>
              </p:ext>
            </p:extLst>
          </p:nvPr>
        </p:nvGraphicFramePr>
        <p:xfrm>
          <a:off x="1925782" y="1493839"/>
          <a:ext cx="3465883" cy="4449761"/>
        </p:xfrm>
        <a:graphic>
          <a:graphicData uri="http://schemas.openxmlformats.org/drawingml/2006/table">
            <a:tbl>
              <a:tblPr/>
              <a:tblGrid>
                <a:gridCol w="3465883">
                  <a:extLst>
                    <a:ext uri="{9D8B030D-6E8A-4147-A177-3AD203B41FA5}">
                      <a16:colId xmlns:a16="http://schemas.microsoft.com/office/drawing/2014/main" val="20000"/>
                    </a:ext>
                  </a:extLst>
                </a:gridCol>
              </a:tblGrid>
              <a:tr h="48112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进程</a:t>
                      </a:r>
                      <a:r>
                        <a:rPr kumimoji="0" lang="en-US" altLang="zh-CN"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ID</a:t>
                      </a:r>
                      <a:endPar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endParaRP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49607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用户</a:t>
                      </a:r>
                      <a:r>
                        <a:rPr kumimoji="0" lang="en-US" altLang="zh-CN"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ID</a:t>
                      </a:r>
                      <a:endPar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endParaRP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49607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进程状态</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49607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调度信息</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49607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文件管理</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4"/>
                  </a:ext>
                </a:extLst>
              </a:tr>
              <a:tr h="49607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虚拟内存管理</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49607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信号（进程间通信机制）</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6"/>
                  </a:ext>
                </a:extLst>
              </a:tr>
              <a:tr h="49607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时间和定时器</a:t>
                      </a: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496079">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altLang="zh-CN"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rPr>
                        <a:t>……</a:t>
                      </a:r>
                      <a:endParaRPr kumimoji="0" lang="zh-CN" altLang="en-US" sz="2100" b="1" i="0" u="none" strike="noStrike" kern="1200" cap="none" normalizeH="0" baseline="0" dirty="0">
                        <a:ln>
                          <a:noFill/>
                        </a:ln>
                        <a:solidFill>
                          <a:schemeClr val="bg1"/>
                        </a:solidFill>
                        <a:effectLst>
                          <a:outerShdw blurRad="38100" dist="38100" dir="2700000" algn="tl">
                            <a:srgbClr val="000000"/>
                          </a:outerShdw>
                        </a:effectLst>
                        <a:latin typeface="Arial" pitchFamily="34" charset="0"/>
                        <a:ea typeface="黑体" pitchFamily="49" charset="-122"/>
                        <a:cs typeface="+mn-cs"/>
                      </a:endParaRPr>
                    </a:p>
                  </a:txBody>
                  <a:tcPr marL="54769" marR="54769" marT="27380" marB="2738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bl>
          </a:graphicData>
        </a:graphic>
      </p:graphicFrame>
      <p:sp>
        <p:nvSpPr>
          <p:cNvPr id="18" name="矩形 17"/>
          <p:cNvSpPr/>
          <p:nvPr/>
        </p:nvSpPr>
        <p:spPr>
          <a:xfrm>
            <a:off x="1500051" y="353316"/>
            <a:ext cx="3922440" cy="507831"/>
          </a:xfrm>
          <a:prstGeom prst="rect">
            <a:avLst/>
          </a:prstGeom>
        </p:spPr>
        <p:txBody>
          <a:bodyPr wrap="square">
            <a:spAutoFit/>
          </a:bodyPr>
          <a:lstStyle/>
          <a:p>
            <a:pPr algn="just">
              <a:defRPr/>
            </a:pPr>
            <a:r>
              <a:rPr lang="en-US" altLang="zh-CN" sz="2700" b="1" dirty="0">
                <a:solidFill>
                  <a:srgbClr val="0000FF"/>
                </a:solidFill>
                <a:latin typeface="+mj-ea"/>
                <a:ea typeface="+mj-ea"/>
              </a:rPr>
              <a:t>fork</a:t>
            </a:r>
            <a:r>
              <a:rPr lang="zh-CN" altLang="en-US" sz="2700" b="1" dirty="0">
                <a:solidFill>
                  <a:srgbClr val="0000FF"/>
                </a:solidFill>
                <a:latin typeface="+mj-ea"/>
                <a:ea typeface="+mj-ea"/>
              </a:rPr>
              <a:t>函数</a:t>
            </a:r>
          </a:p>
        </p:txBody>
      </p:sp>
    </p:spTree>
    <p:extLst>
      <p:ext uri="{BB962C8B-B14F-4D97-AF65-F5344CB8AC3E}">
        <p14:creationId xmlns:p14="http://schemas.microsoft.com/office/powerpoint/2010/main" val="3293554306"/>
      </p:ext>
    </p:extLst>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a:extLst>
              <a:ext uri="{FF2B5EF4-FFF2-40B4-BE49-F238E27FC236}">
                <a16:creationId xmlns:a16="http://schemas.microsoft.com/office/drawing/2014/main" id="{443CA38D-F444-4560-B2DF-1D8E2EB6190A}"/>
              </a:ext>
            </a:extLst>
          </p:cNvPr>
          <p:cNvSpPr>
            <a:spLocks noGrp="1" noChangeArrowheads="1"/>
          </p:cNvSpPr>
          <p:nvPr>
            <p:ph type="title"/>
          </p:nvPr>
        </p:nvSpPr>
        <p:spPr>
          <a:xfrm>
            <a:off x="9085539" y="479860"/>
            <a:ext cx="2625172" cy="549275"/>
          </a:xfrm>
        </p:spPr>
        <p:txBody>
          <a:bodyPr/>
          <a:lstStyle/>
          <a:p>
            <a:pPr eaLnBrk="1" hangingPunct="1">
              <a:defRPr/>
            </a:pPr>
            <a:r>
              <a:rPr lang="zh-CN" altLang="en-US" dirty="0">
                <a:latin typeface="宋体" pitchFamily="2" charset="-122"/>
              </a:rPr>
              <a:t>进程内存空间</a:t>
            </a:r>
            <a:endParaRPr lang="en-US" dirty="0"/>
          </a:p>
        </p:txBody>
      </p:sp>
      <p:pic>
        <p:nvPicPr>
          <p:cNvPr id="46083" name="图片 4">
            <a:extLst>
              <a:ext uri="{FF2B5EF4-FFF2-40B4-BE49-F238E27FC236}">
                <a16:creationId xmlns:a16="http://schemas.microsoft.com/office/drawing/2014/main" id="{38E2C675-8C83-48A1-8FDB-63398BAF5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75" y="1341438"/>
            <a:ext cx="860425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500051" y="353316"/>
            <a:ext cx="3922440" cy="507831"/>
          </a:xfrm>
          <a:prstGeom prst="rect">
            <a:avLst/>
          </a:prstGeom>
        </p:spPr>
        <p:txBody>
          <a:bodyPr wrap="square">
            <a:spAutoFit/>
          </a:bodyPr>
          <a:lstStyle/>
          <a:p>
            <a:pPr algn="just">
              <a:defRPr/>
            </a:pPr>
            <a:r>
              <a:rPr lang="en-US" altLang="zh-CN" sz="2700" b="1" dirty="0">
                <a:solidFill>
                  <a:srgbClr val="0000FF"/>
                </a:solidFill>
                <a:latin typeface="+mj-ea"/>
                <a:ea typeface="+mj-ea"/>
              </a:rPr>
              <a:t>fork</a:t>
            </a:r>
            <a:r>
              <a:rPr lang="zh-CN" altLang="en-US" sz="2700" b="1" dirty="0">
                <a:solidFill>
                  <a:srgbClr val="0000FF"/>
                </a:solidFill>
                <a:latin typeface="+mj-ea"/>
                <a:ea typeface="+mj-ea"/>
              </a:rPr>
              <a:t>函数</a:t>
            </a:r>
          </a:p>
        </p:txBody>
      </p:sp>
    </p:spTree>
    <p:extLst>
      <p:ext uri="{BB962C8B-B14F-4D97-AF65-F5344CB8AC3E}">
        <p14:creationId xmlns:p14="http://schemas.microsoft.com/office/powerpoint/2010/main" val="69200673"/>
      </p:ext>
    </p:extLst>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911A0C17-54EB-4409-B094-9C3749C0EEAE}"/>
              </a:ext>
            </a:extLst>
          </p:cNvPr>
          <p:cNvSpPr>
            <a:spLocks noChangeArrowheads="1"/>
          </p:cNvSpPr>
          <p:nvPr/>
        </p:nvSpPr>
        <p:spPr bwMode="auto">
          <a:xfrm>
            <a:off x="3221039" y="1693863"/>
            <a:ext cx="3201987" cy="457200"/>
          </a:xfrm>
          <a:prstGeom prst="rect">
            <a:avLst/>
          </a:prstGeom>
          <a:solidFill>
            <a:srgbClr val="333399"/>
          </a:solidFill>
          <a:ln w="9360">
            <a:solidFill>
              <a:srgbClr val="000000"/>
            </a:solidFill>
            <a:miter lim="800000"/>
            <a:headEnd/>
            <a:tailEnd/>
          </a:ln>
          <a:effectLst>
            <a:outerShdw dist="71785" dir="2700000" algn="ctr" rotWithShape="0">
              <a:srgbClr val="808080"/>
            </a:outerShdw>
          </a:effectLst>
        </p:spPr>
        <p:txBody>
          <a:bodyPr wrap="none" lIns="66291" tIns="41897" rIns="66291" bIns="32982" anchor="ctr"/>
          <a:lstStyle/>
          <a:p>
            <a:pPr defTabSz="407988">
              <a:lnSpc>
                <a:spcPct val="98000"/>
              </a:lnSpc>
              <a:buClr>
                <a:srgbClr val="000000"/>
              </a:buClr>
              <a:buSzPct val="100000"/>
              <a:tabLst>
                <a:tab pos="657225" algn="l"/>
                <a:tab pos="1312863" algn="l"/>
                <a:tab pos="1970088" algn="l"/>
                <a:tab pos="2627313" algn="l"/>
              </a:tabLst>
              <a:defRPr/>
            </a:pPr>
            <a:r>
              <a:rPr lang="en-US" sz="2400" b="1">
                <a:solidFill>
                  <a:srgbClr val="FFFFFF"/>
                </a:solidFill>
                <a:effectLst>
                  <a:outerShdw blurRad="38100" dist="38100" dir="2700000" algn="tl">
                    <a:srgbClr val="000000"/>
                  </a:outerShdw>
                </a:effectLst>
                <a:latin typeface="Comic Sans MS" pitchFamily="66" charset="0"/>
              </a:rPr>
              <a:t>命令行参数和环境变量</a:t>
            </a:r>
          </a:p>
        </p:txBody>
      </p:sp>
      <p:sp>
        <p:nvSpPr>
          <p:cNvPr id="48131" name="Rectangle 4">
            <a:extLst>
              <a:ext uri="{FF2B5EF4-FFF2-40B4-BE49-F238E27FC236}">
                <a16:creationId xmlns:a16="http://schemas.microsoft.com/office/drawing/2014/main" id="{4D49A5ED-F2BF-4D0F-9DE3-53BE4BE0C3BE}"/>
              </a:ext>
            </a:extLst>
          </p:cNvPr>
          <p:cNvSpPr>
            <a:spLocks noChangeArrowheads="1"/>
          </p:cNvSpPr>
          <p:nvPr/>
        </p:nvSpPr>
        <p:spPr bwMode="auto">
          <a:xfrm>
            <a:off x="3221039" y="2151063"/>
            <a:ext cx="3201987" cy="2025650"/>
          </a:xfrm>
          <a:prstGeom prst="rect">
            <a:avLst/>
          </a:prstGeom>
          <a:solidFill>
            <a:srgbClr val="FFFF00"/>
          </a:solidFill>
          <a:ln w="9360">
            <a:solidFill>
              <a:srgbClr val="000000"/>
            </a:solidFill>
            <a:miter lim="800000"/>
            <a:headEnd/>
            <a:tailEnd/>
          </a:ln>
          <a:effectLst>
            <a:outerShdw dist="71785" dir="2700000" algn="ctr" rotWithShape="0">
              <a:srgbClr val="808080"/>
            </a:outerShdw>
          </a:effectLst>
        </p:spPr>
        <p:txBody>
          <a:bodyPr wrap="none" lIns="66291" tIns="41897" rIns="66291" bIns="32982"/>
          <a:lstStyle>
            <a:lvl1pPr defTabSz="407988">
              <a:spcBef>
                <a:spcPct val="20000"/>
              </a:spcBef>
              <a:buFont typeface="Wingdings" panose="05000000000000000000" pitchFamily="2" charset="2"/>
              <a:buChar char="n"/>
              <a:tabLst>
                <a:tab pos="657225" algn="l"/>
                <a:tab pos="1312863" algn="l"/>
                <a:tab pos="1970088" algn="l"/>
                <a:tab pos="2627313"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 pos="1970088" algn="l"/>
                <a:tab pos="2627313"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 pos="1970088" algn="l"/>
                <a:tab pos="2627313"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9pPr>
          </a:lstStyle>
          <a:p>
            <a:pPr eaLnBrk="1">
              <a:lnSpc>
                <a:spcPct val="98000"/>
              </a:lnSpc>
              <a:spcBef>
                <a:spcPct val="0"/>
              </a:spcBef>
              <a:buClr>
                <a:srgbClr val="000000"/>
              </a:buClr>
              <a:buFont typeface="Times New Roman" panose="02020603050405020304" pitchFamily="18" charset="0"/>
              <a:buNone/>
            </a:pPr>
            <a:r>
              <a:rPr lang="zh-CN" altLang="en-US" sz="2400">
                <a:solidFill>
                  <a:srgbClr val="000000"/>
                </a:solidFill>
                <a:latin typeface="Comic Sans MS" panose="030F0702030302020204" pitchFamily="66" charset="0"/>
                <a:ea typeface="宋体" panose="02010600030101010101" pitchFamily="2" charset="-122"/>
              </a:rPr>
              <a:t>栈</a:t>
            </a:r>
          </a:p>
          <a:p>
            <a:pPr eaLnBrk="1">
              <a:lnSpc>
                <a:spcPct val="97000"/>
              </a:lnSpc>
              <a:spcBef>
                <a:spcPct val="0"/>
              </a:spcBef>
              <a:buClr>
                <a:srgbClr val="000000"/>
              </a:buClr>
              <a:buFont typeface="Times New Roman" panose="02020603050405020304" pitchFamily="18" charset="0"/>
              <a:buNone/>
            </a:pPr>
            <a:endParaRPr lang="en-US" altLang="zh-CN" sz="1600">
              <a:solidFill>
                <a:srgbClr val="000000"/>
              </a:solidFill>
              <a:latin typeface="Comic Sans MS" panose="030F0702030302020204" pitchFamily="66" charset="0"/>
              <a:ea typeface="宋体" panose="02010600030101010101" pitchFamily="2" charset="-122"/>
            </a:endParaRPr>
          </a:p>
          <a:p>
            <a:pPr eaLnBrk="1">
              <a:lnSpc>
                <a:spcPct val="97000"/>
              </a:lnSpc>
              <a:spcBef>
                <a:spcPct val="0"/>
              </a:spcBef>
              <a:buClr>
                <a:srgbClr val="000000"/>
              </a:buClr>
              <a:buFont typeface="Times New Roman" panose="02020603050405020304" pitchFamily="18" charset="0"/>
              <a:buNone/>
            </a:pPr>
            <a:endParaRPr lang="en-US" altLang="zh-CN" sz="1600">
              <a:solidFill>
                <a:srgbClr val="000000"/>
              </a:solidFill>
              <a:latin typeface="Comic Sans MS" panose="030F0702030302020204" pitchFamily="66" charset="0"/>
              <a:ea typeface="宋体" panose="02010600030101010101" pitchFamily="2" charset="-122"/>
            </a:endParaRPr>
          </a:p>
          <a:p>
            <a:pPr eaLnBrk="1">
              <a:lnSpc>
                <a:spcPct val="97000"/>
              </a:lnSpc>
              <a:spcBef>
                <a:spcPct val="0"/>
              </a:spcBef>
              <a:buClr>
                <a:srgbClr val="000000"/>
              </a:buClr>
              <a:buFont typeface="Times New Roman" panose="02020603050405020304" pitchFamily="18" charset="0"/>
              <a:buNone/>
            </a:pPr>
            <a:endParaRPr lang="en-US" altLang="zh-CN" sz="1600">
              <a:solidFill>
                <a:srgbClr val="000000"/>
              </a:solidFill>
              <a:latin typeface="Comic Sans MS" panose="030F0702030302020204" pitchFamily="66" charset="0"/>
              <a:ea typeface="宋体" panose="02010600030101010101" pitchFamily="2" charset="-122"/>
            </a:endParaRPr>
          </a:p>
          <a:p>
            <a:pPr eaLnBrk="1">
              <a:lnSpc>
                <a:spcPct val="97000"/>
              </a:lnSpc>
              <a:spcBef>
                <a:spcPct val="0"/>
              </a:spcBef>
              <a:buClr>
                <a:srgbClr val="000000"/>
              </a:buClr>
              <a:buFont typeface="Times New Roman" panose="02020603050405020304" pitchFamily="18" charset="0"/>
              <a:buNone/>
            </a:pPr>
            <a:endParaRPr lang="en-US" altLang="zh-CN" sz="1600">
              <a:solidFill>
                <a:srgbClr val="000000"/>
              </a:solidFill>
              <a:latin typeface="Comic Sans MS" panose="030F0702030302020204" pitchFamily="66" charset="0"/>
              <a:ea typeface="宋体" panose="02010600030101010101" pitchFamily="2" charset="-122"/>
            </a:endParaRPr>
          </a:p>
          <a:p>
            <a:pPr eaLnBrk="1">
              <a:lnSpc>
                <a:spcPct val="97000"/>
              </a:lnSpc>
              <a:spcBef>
                <a:spcPct val="0"/>
              </a:spcBef>
              <a:buClr>
                <a:srgbClr val="000000"/>
              </a:buClr>
              <a:buFont typeface="Times New Roman" panose="02020603050405020304" pitchFamily="18" charset="0"/>
              <a:buNone/>
            </a:pPr>
            <a:endParaRPr lang="en-US" altLang="zh-CN" sz="1600">
              <a:solidFill>
                <a:srgbClr val="000000"/>
              </a:solidFill>
              <a:latin typeface="Comic Sans MS" panose="030F0702030302020204" pitchFamily="66" charset="0"/>
              <a:ea typeface="宋体" panose="02010600030101010101" pitchFamily="2" charset="-122"/>
            </a:endParaRPr>
          </a:p>
          <a:p>
            <a:pPr eaLnBrk="1">
              <a:lnSpc>
                <a:spcPct val="97000"/>
              </a:lnSpc>
              <a:spcBef>
                <a:spcPct val="0"/>
              </a:spcBef>
              <a:buClr>
                <a:srgbClr val="000000"/>
              </a:buClr>
              <a:buFont typeface="Times New Roman" panose="02020603050405020304" pitchFamily="18" charset="0"/>
              <a:buNone/>
            </a:pPr>
            <a:r>
              <a:rPr lang="zh-CN" altLang="en-US" sz="2400">
                <a:solidFill>
                  <a:srgbClr val="000000"/>
                </a:solidFill>
                <a:latin typeface="Comic Sans MS" panose="030F0702030302020204" pitchFamily="66" charset="0"/>
                <a:ea typeface="宋体" panose="02010600030101010101" pitchFamily="2" charset="-122"/>
              </a:rPr>
              <a:t>堆</a:t>
            </a:r>
          </a:p>
        </p:txBody>
      </p:sp>
      <p:sp>
        <p:nvSpPr>
          <p:cNvPr id="48132" name="Rectangle 5">
            <a:extLst>
              <a:ext uri="{FF2B5EF4-FFF2-40B4-BE49-F238E27FC236}">
                <a16:creationId xmlns:a16="http://schemas.microsoft.com/office/drawing/2014/main" id="{7C2FCA21-5301-4944-AD3F-156A825C1907}"/>
              </a:ext>
            </a:extLst>
          </p:cNvPr>
          <p:cNvSpPr>
            <a:spLocks noChangeArrowheads="1"/>
          </p:cNvSpPr>
          <p:nvPr/>
        </p:nvSpPr>
        <p:spPr bwMode="auto">
          <a:xfrm>
            <a:off x="3221039" y="4176714"/>
            <a:ext cx="3201987" cy="522287"/>
          </a:xfrm>
          <a:prstGeom prst="rect">
            <a:avLst/>
          </a:prstGeom>
          <a:solidFill>
            <a:srgbClr val="00FF00"/>
          </a:solidFill>
          <a:ln w="9360">
            <a:solidFill>
              <a:srgbClr val="000000"/>
            </a:solidFill>
            <a:miter lim="800000"/>
            <a:headEnd/>
            <a:tailEnd/>
          </a:ln>
          <a:effectLst>
            <a:outerShdw dist="71785" dir="2700000" algn="ctr" rotWithShape="0">
              <a:srgbClr val="808080"/>
            </a:outerShdw>
          </a:effectLst>
        </p:spPr>
        <p:txBody>
          <a:bodyPr wrap="none" lIns="66291" tIns="41897" rIns="66291" bIns="32982" anchor="ctr"/>
          <a:lstStyle>
            <a:lvl1pPr defTabSz="407988">
              <a:spcBef>
                <a:spcPct val="20000"/>
              </a:spcBef>
              <a:buFont typeface="Wingdings" panose="05000000000000000000" pitchFamily="2" charset="2"/>
              <a:buChar char="n"/>
              <a:tabLst>
                <a:tab pos="657225" algn="l"/>
                <a:tab pos="1312863" algn="l"/>
                <a:tab pos="1970088" algn="l"/>
                <a:tab pos="2627313"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 pos="1970088" algn="l"/>
                <a:tab pos="2627313"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 pos="1970088" algn="l"/>
                <a:tab pos="2627313"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Lst>
              <a:defRPr sz="2000" b="1">
                <a:solidFill>
                  <a:schemeClr val="tx1"/>
                </a:solidFill>
                <a:latin typeface="Arial" panose="020B0604020202020204" pitchFamily="34" charset="0"/>
                <a:ea typeface="宋体" panose="02010600030101010101" pitchFamily="2" charset="-122"/>
              </a:defRPr>
            </a:lvl9pPr>
          </a:lstStyle>
          <a:p>
            <a:pPr eaLnBrk="1">
              <a:lnSpc>
                <a:spcPct val="98000"/>
              </a:lnSpc>
              <a:spcBef>
                <a:spcPct val="0"/>
              </a:spcBef>
              <a:buClr>
                <a:srgbClr val="000000"/>
              </a:buClr>
              <a:buFont typeface="Times New Roman" panose="02020603050405020304" pitchFamily="18" charset="0"/>
              <a:buNone/>
            </a:pPr>
            <a:r>
              <a:rPr lang="zh-CN" altLang="en-US" sz="2400">
                <a:solidFill>
                  <a:srgbClr val="000000"/>
                </a:solidFill>
                <a:latin typeface="Comic Sans MS" panose="030F0702030302020204" pitchFamily="66" charset="0"/>
                <a:ea typeface="宋体" panose="02010600030101010101" pitchFamily="2" charset="-122"/>
              </a:rPr>
              <a:t>未初始化的数据</a:t>
            </a:r>
          </a:p>
        </p:txBody>
      </p:sp>
      <p:sp>
        <p:nvSpPr>
          <p:cNvPr id="482310" name="Rectangle 6">
            <a:extLst>
              <a:ext uri="{FF2B5EF4-FFF2-40B4-BE49-F238E27FC236}">
                <a16:creationId xmlns:a16="http://schemas.microsoft.com/office/drawing/2014/main" id="{88A00D6E-07B5-412C-9DBF-FF627EBB1031}"/>
              </a:ext>
            </a:extLst>
          </p:cNvPr>
          <p:cNvSpPr>
            <a:spLocks noChangeArrowheads="1"/>
          </p:cNvSpPr>
          <p:nvPr/>
        </p:nvSpPr>
        <p:spPr bwMode="auto">
          <a:xfrm>
            <a:off x="3221039" y="4699000"/>
            <a:ext cx="3201987" cy="520700"/>
          </a:xfrm>
          <a:prstGeom prst="rect">
            <a:avLst/>
          </a:prstGeom>
          <a:solidFill>
            <a:srgbClr val="FF3300"/>
          </a:solidFill>
          <a:ln w="9360">
            <a:solidFill>
              <a:srgbClr val="000000"/>
            </a:solidFill>
            <a:miter lim="800000"/>
            <a:headEnd/>
            <a:tailEnd/>
          </a:ln>
          <a:effectLst>
            <a:outerShdw dist="71785" dir="2700000" algn="ctr" rotWithShape="0">
              <a:srgbClr val="808080"/>
            </a:outerShdw>
          </a:effectLst>
        </p:spPr>
        <p:txBody>
          <a:bodyPr wrap="none" lIns="66291" tIns="41897" rIns="66291" bIns="32982" anchor="ctr"/>
          <a:lstStyle/>
          <a:p>
            <a:pPr defTabSz="407988">
              <a:lnSpc>
                <a:spcPct val="98000"/>
              </a:lnSpc>
              <a:buClr>
                <a:srgbClr val="000000"/>
              </a:buClr>
              <a:buSzPct val="100000"/>
              <a:tabLst>
                <a:tab pos="657225" algn="l"/>
                <a:tab pos="1312863" algn="l"/>
                <a:tab pos="1970088" algn="l"/>
                <a:tab pos="2627313" algn="l"/>
              </a:tabLst>
              <a:defRPr/>
            </a:pPr>
            <a:r>
              <a:rPr lang="en-US" sz="2400" b="1">
                <a:solidFill>
                  <a:srgbClr val="FFFFFF"/>
                </a:solidFill>
                <a:effectLst>
                  <a:outerShdw blurRad="38100" dist="38100" dir="2700000" algn="tl">
                    <a:srgbClr val="000000"/>
                  </a:outerShdw>
                </a:effectLst>
                <a:latin typeface="Comic Sans MS" pitchFamily="66" charset="0"/>
              </a:rPr>
              <a:t>初始化的数据</a:t>
            </a:r>
          </a:p>
        </p:txBody>
      </p:sp>
      <p:sp>
        <p:nvSpPr>
          <p:cNvPr id="482311" name="Rectangle 7">
            <a:extLst>
              <a:ext uri="{FF2B5EF4-FFF2-40B4-BE49-F238E27FC236}">
                <a16:creationId xmlns:a16="http://schemas.microsoft.com/office/drawing/2014/main" id="{61EA0881-E3C9-478B-B0FC-B99B8CDB4DBA}"/>
              </a:ext>
            </a:extLst>
          </p:cNvPr>
          <p:cNvSpPr>
            <a:spLocks noChangeArrowheads="1"/>
          </p:cNvSpPr>
          <p:nvPr/>
        </p:nvSpPr>
        <p:spPr bwMode="auto">
          <a:xfrm>
            <a:off x="3221039" y="5221288"/>
            <a:ext cx="3201987" cy="849312"/>
          </a:xfrm>
          <a:prstGeom prst="rect">
            <a:avLst/>
          </a:prstGeom>
          <a:solidFill>
            <a:srgbClr val="008BC2"/>
          </a:solidFill>
          <a:ln w="9360">
            <a:solidFill>
              <a:srgbClr val="000000"/>
            </a:solidFill>
            <a:miter lim="800000"/>
            <a:headEnd/>
            <a:tailEnd/>
          </a:ln>
          <a:effectLst>
            <a:outerShdw dist="71785" dir="2700000" algn="ctr" rotWithShape="0">
              <a:srgbClr val="808080"/>
            </a:outerShdw>
          </a:effectLst>
        </p:spPr>
        <p:txBody>
          <a:bodyPr wrap="none" lIns="66291" tIns="41897" rIns="66291" bIns="32982" anchor="ctr"/>
          <a:lstStyle/>
          <a:p>
            <a:pPr defTabSz="407988">
              <a:lnSpc>
                <a:spcPct val="98000"/>
              </a:lnSpc>
              <a:buClr>
                <a:srgbClr val="000000"/>
              </a:buClr>
              <a:buSzPct val="100000"/>
              <a:tabLst>
                <a:tab pos="657225" algn="l"/>
                <a:tab pos="1312863" algn="l"/>
                <a:tab pos="1970088" algn="l"/>
                <a:tab pos="2627313" algn="l"/>
              </a:tabLst>
              <a:defRPr/>
            </a:pPr>
            <a:r>
              <a:rPr lang="en-US" sz="2400" b="1">
                <a:solidFill>
                  <a:srgbClr val="FF0000"/>
                </a:solidFill>
                <a:effectLst>
                  <a:outerShdw blurRad="38100" dist="38100" dir="2700000" algn="tl">
                    <a:srgbClr val="000000"/>
                  </a:outerShdw>
                </a:effectLst>
                <a:latin typeface="Comic Sans MS" pitchFamily="66" charset="0"/>
              </a:rPr>
              <a:t>正文</a:t>
            </a:r>
          </a:p>
        </p:txBody>
      </p:sp>
      <p:sp>
        <p:nvSpPr>
          <p:cNvPr id="48135" name="Line 8">
            <a:extLst>
              <a:ext uri="{FF2B5EF4-FFF2-40B4-BE49-F238E27FC236}">
                <a16:creationId xmlns:a16="http://schemas.microsoft.com/office/drawing/2014/main" id="{047BB2DA-59AE-423B-A1D5-FF9AF0135402}"/>
              </a:ext>
            </a:extLst>
          </p:cNvPr>
          <p:cNvSpPr>
            <a:spLocks noChangeShapeType="1"/>
          </p:cNvSpPr>
          <p:nvPr/>
        </p:nvSpPr>
        <p:spPr bwMode="auto">
          <a:xfrm>
            <a:off x="3221038" y="2544764"/>
            <a:ext cx="2743200" cy="1587"/>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6" name="Line 9">
            <a:extLst>
              <a:ext uri="{FF2B5EF4-FFF2-40B4-BE49-F238E27FC236}">
                <a16:creationId xmlns:a16="http://schemas.microsoft.com/office/drawing/2014/main" id="{D212B5C0-683C-4603-8805-025299C41308}"/>
              </a:ext>
            </a:extLst>
          </p:cNvPr>
          <p:cNvSpPr>
            <a:spLocks noChangeShapeType="1"/>
          </p:cNvSpPr>
          <p:nvPr/>
        </p:nvSpPr>
        <p:spPr bwMode="auto">
          <a:xfrm>
            <a:off x="3221038" y="3587750"/>
            <a:ext cx="2743200" cy="1588"/>
          </a:xfrm>
          <a:prstGeom prst="line">
            <a:avLst/>
          </a:prstGeom>
          <a:noFill/>
          <a:ln w="9360">
            <a:solidFill>
              <a:srgbClr val="000000"/>
            </a:solidFill>
            <a:prstDash val="dash"/>
            <a:miter lim="800000"/>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7" name="Line 10">
            <a:extLst>
              <a:ext uri="{FF2B5EF4-FFF2-40B4-BE49-F238E27FC236}">
                <a16:creationId xmlns:a16="http://schemas.microsoft.com/office/drawing/2014/main" id="{FA4D0403-6BE9-4D98-9E29-31712A9FEA9D}"/>
              </a:ext>
            </a:extLst>
          </p:cNvPr>
          <p:cNvSpPr>
            <a:spLocks noChangeShapeType="1"/>
          </p:cNvSpPr>
          <p:nvPr/>
        </p:nvSpPr>
        <p:spPr bwMode="auto">
          <a:xfrm>
            <a:off x="4789489" y="2544764"/>
            <a:ext cx="1587" cy="390525"/>
          </a:xfrm>
          <a:prstGeom prst="line">
            <a:avLst/>
          </a:prstGeom>
          <a:noFill/>
          <a:ln w="468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8" name="Line 11">
            <a:extLst>
              <a:ext uri="{FF2B5EF4-FFF2-40B4-BE49-F238E27FC236}">
                <a16:creationId xmlns:a16="http://schemas.microsoft.com/office/drawing/2014/main" id="{EFDE84D2-B0E0-4706-BEEC-39C1DA25ECAF}"/>
              </a:ext>
            </a:extLst>
          </p:cNvPr>
          <p:cNvSpPr>
            <a:spLocks noChangeShapeType="1"/>
          </p:cNvSpPr>
          <p:nvPr/>
        </p:nvSpPr>
        <p:spPr bwMode="auto">
          <a:xfrm flipV="1">
            <a:off x="4789489" y="3260726"/>
            <a:ext cx="1587" cy="328613"/>
          </a:xfrm>
          <a:prstGeom prst="line">
            <a:avLst/>
          </a:prstGeom>
          <a:noFill/>
          <a:ln w="468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39" name="Text Box 12">
            <a:extLst>
              <a:ext uri="{FF2B5EF4-FFF2-40B4-BE49-F238E27FC236}">
                <a16:creationId xmlns:a16="http://schemas.microsoft.com/office/drawing/2014/main" id="{CC3F0430-05B1-4774-8574-2E4B94D9C9DF}"/>
              </a:ext>
            </a:extLst>
          </p:cNvPr>
          <p:cNvSpPr txBox="1">
            <a:spLocks noChangeArrowheads="1"/>
          </p:cNvSpPr>
          <p:nvPr/>
        </p:nvSpPr>
        <p:spPr bwMode="auto">
          <a:xfrm>
            <a:off x="1543051" y="1541463"/>
            <a:ext cx="1433913" cy="314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6291" tIns="39153" rIns="66291" bIns="32982">
            <a:spAutoFit/>
          </a:bodyPr>
          <a:lstStyle>
            <a:lvl1pPr defTabSz="407988">
              <a:spcBef>
                <a:spcPct val="20000"/>
              </a:spcBef>
              <a:buFont typeface="Wingdings" panose="05000000000000000000" pitchFamily="2" charset="2"/>
              <a:buChar char="n"/>
              <a:tabLst>
                <a:tab pos="657225" algn="l"/>
                <a:tab pos="1312863"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9pPr>
          </a:lstStyle>
          <a:p>
            <a:pPr eaLnBrk="1">
              <a:lnSpc>
                <a:spcPct val="98000"/>
              </a:lnSpc>
              <a:spcBef>
                <a:spcPct val="0"/>
              </a:spcBef>
              <a:buClr>
                <a:srgbClr val="000000"/>
              </a:buClr>
              <a:buFont typeface="Times New Roman" panose="02020603050405020304" pitchFamily="18" charset="0"/>
              <a:buNone/>
            </a:pPr>
            <a:r>
              <a:rPr lang="en-US" altLang="zh-CN" sz="1600">
                <a:solidFill>
                  <a:srgbClr val="000000"/>
                </a:solidFill>
                <a:latin typeface="Comic Sans MS" panose="030F0702030302020204" pitchFamily="66" charset="0"/>
                <a:ea typeface="宋体" panose="02010600030101010101" pitchFamily="2" charset="-122"/>
              </a:rPr>
              <a:t>High address</a:t>
            </a:r>
          </a:p>
        </p:txBody>
      </p:sp>
      <p:sp>
        <p:nvSpPr>
          <p:cNvPr id="48140" name="Text Box 13">
            <a:extLst>
              <a:ext uri="{FF2B5EF4-FFF2-40B4-BE49-F238E27FC236}">
                <a16:creationId xmlns:a16="http://schemas.microsoft.com/office/drawing/2014/main" id="{E3D6DF99-3C5D-4B48-A74E-96D7139E71F7}"/>
              </a:ext>
            </a:extLst>
          </p:cNvPr>
          <p:cNvSpPr txBox="1">
            <a:spLocks noChangeArrowheads="1"/>
          </p:cNvSpPr>
          <p:nvPr/>
        </p:nvSpPr>
        <p:spPr bwMode="auto">
          <a:xfrm>
            <a:off x="1636713" y="5827713"/>
            <a:ext cx="1353762" cy="314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66291" tIns="39153" rIns="66291" bIns="32982">
            <a:spAutoFit/>
          </a:bodyPr>
          <a:lstStyle>
            <a:lvl1pPr defTabSz="407988">
              <a:spcBef>
                <a:spcPct val="20000"/>
              </a:spcBef>
              <a:buFont typeface="Wingdings" panose="05000000000000000000" pitchFamily="2" charset="2"/>
              <a:buChar char="n"/>
              <a:tabLst>
                <a:tab pos="657225" algn="l"/>
                <a:tab pos="1312863"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Lst>
              <a:defRPr sz="2000" b="1">
                <a:solidFill>
                  <a:schemeClr val="tx1"/>
                </a:solidFill>
                <a:latin typeface="Arial" panose="020B0604020202020204" pitchFamily="34" charset="0"/>
                <a:ea typeface="宋体" panose="02010600030101010101" pitchFamily="2" charset="-122"/>
              </a:defRPr>
            </a:lvl9pPr>
          </a:lstStyle>
          <a:p>
            <a:pPr eaLnBrk="1">
              <a:lnSpc>
                <a:spcPct val="98000"/>
              </a:lnSpc>
              <a:spcBef>
                <a:spcPct val="0"/>
              </a:spcBef>
              <a:buClr>
                <a:srgbClr val="000000"/>
              </a:buClr>
              <a:buFont typeface="Times New Roman" panose="02020603050405020304" pitchFamily="18" charset="0"/>
              <a:buNone/>
            </a:pPr>
            <a:r>
              <a:rPr lang="en-US" altLang="zh-CN" sz="1600">
                <a:solidFill>
                  <a:srgbClr val="000000"/>
                </a:solidFill>
                <a:latin typeface="Comic Sans MS" panose="030F0702030302020204" pitchFamily="66" charset="0"/>
                <a:ea typeface="宋体" panose="02010600030101010101" pitchFamily="2" charset="-122"/>
              </a:rPr>
              <a:t>Low address</a:t>
            </a:r>
          </a:p>
        </p:txBody>
      </p:sp>
      <p:sp>
        <p:nvSpPr>
          <p:cNvPr id="48141" name="AutoShape 14">
            <a:extLst>
              <a:ext uri="{FF2B5EF4-FFF2-40B4-BE49-F238E27FC236}">
                <a16:creationId xmlns:a16="http://schemas.microsoft.com/office/drawing/2014/main" id="{D43E08DE-3305-4DB6-8C63-30E5F3F91BAC}"/>
              </a:ext>
            </a:extLst>
          </p:cNvPr>
          <p:cNvSpPr>
            <a:spLocks noChangeArrowheads="1"/>
          </p:cNvSpPr>
          <p:nvPr/>
        </p:nvSpPr>
        <p:spPr bwMode="auto">
          <a:xfrm>
            <a:off x="7122888" y="5558971"/>
            <a:ext cx="3429000" cy="1160917"/>
          </a:xfrm>
          <a:prstGeom prst="wedgeRoundRectCallout">
            <a:avLst>
              <a:gd name="adj1" fmla="val -69707"/>
              <a:gd name="adj2" fmla="val -37971"/>
              <a:gd name="adj3" fmla="val 16667"/>
            </a:avLst>
          </a:prstGeom>
          <a:solidFill>
            <a:srgbClr val="FF9966"/>
          </a:solidFill>
          <a:ln w="9525">
            <a:solidFill>
              <a:srgbClr val="000000"/>
            </a:solidFill>
            <a:round/>
            <a:headEnd/>
            <a:tailEnd/>
          </a:ln>
        </p:spPr>
        <p:txBody>
          <a:bodyPr wrap="none" lIns="81639" tIns="49048" rIns="81639" bIns="40820" anchor="ctr"/>
          <a:lstStyle>
            <a:lvl1pPr defTabSz="407988">
              <a:spcBef>
                <a:spcPct val="20000"/>
              </a:spcBef>
              <a:buFont typeface="Wingdings" panose="05000000000000000000" pitchFamily="2" charset="2"/>
              <a:buChar char="n"/>
              <a:tabLst>
                <a:tab pos="657225" algn="l"/>
                <a:tab pos="1312863" algn="l"/>
                <a:tab pos="1970088" algn="l"/>
                <a:tab pos="2627313" algn="l"/>
                <a:tab pos="3282950"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 pos="1970088" algn="l"/>
                <a:tab pos="2627313" algn="l"/>
                <a:tab pos="3282950"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9pPr>
          </a:lstStyle>
          <a:p>
            <a:pPr eaLnBrk="1">
              <a:lnSpc>
                <a:spcPct val="98000"/>
              </a:lnSpc>
              <a:spcBef>
                <a:spcPct val="0"/>
              </a:spcBef>
              <a:buClr>
                <a:srgbClr val="000000"/>
              </a:buClr>
              <a:buFont typeface="Times New Roman" panose="02020603050405020304" pitchFamily="18" charset="0"/>
              <a:buNone/>
            </a:pPr>
            <a:r>
              <a:rPr lang="en-US" altLang="zh-CN" sz="2200" b="0" dirty="0">
                <a:solidFill>
                  <a:srgbClr val="000000"/>
                </a:solidFill>
                <a:latin typeface="Bitstream Vera Sans"/>
                <a:ea typeface="宋体" panose="02010600030101010101" pitchFamily="2" charset="-122"/>
              </a:rPr>
              <a:t>CPU</a:t>
            </a:r>
            <a:r>
              <a:rPr lang="zh-CN" altLang="en-US" sz="2200" b="0" dirty="0">
                <a:solidFill>
                  <a:srgbClr val="000000"/>
                </a:solidFill>
                <a:latin typeface="Bitstream Vera Sans"/>
                <a:ea typeface="宋体" panose="02010600030101010101" pitchFamily="2" charset="-122"/>
              </a:rPr>
              <a:t>执行的代码部分，正文</a:t>
            </a:r>
            <a:endParaRPr lang="en-US" altLang="zh-CN" sz="2200" b="0" dirty="0">
              <a:solidFill>
                <a:srgbClr val="000000"/>
              </a:solidFill>
              <a:latin typeface="Bitstream Vera Sans"/>
              <a:ea typeface="宋体" panose="02010600030101010101" pitchFamily="2" charset="-122"/>
            </a:endParaRPr>
          </a:p>
          <a:p>
            <a:pPr eaLnBrk="1">
              <a:lnSpc>
                <a:spcPct val="98000"/>
              </a:lnSpc>
              <a:spcBef>
                <a:spcPct val="0"/>
              </a:spcBef>
              <a:buClr>
                <a:srgbClr val="000000"/>
              </a:buClr>
              <a:buFont typeface="Times New Roman" panose="02020603050405020304" pitchFamily="18" charset="0"/>
              <a:buNone/>
            </a:pPr>
            <a:r>
              <a:rPr lang="zh-CN" altLang="en-US" sz="2200" b="0" dirty="0">
                <a:solidFill>
                  <a:srgbClr val="000000"/>
                </a:solidFill>
                <a:latin typeface="Bitstream Vera Sans"/>
                <a:ea typeface="宋体" panose="02010600030101010101" pitchFamily="2" charset="-122"/>
              </a:rPr>
              <a:t>段通常是共享、只读的</a:t>
            </a:r>
          </a:p>
        </p:txBody>
      </p:sp>
      <p:sp>
        <p:nvSpPr>
          <p:cNvPr id="3" name="标题 2">
            <a:extLst>
              <a:ext uri="{FF2B5EF4-FFF2-40B4-BE49-F238E27FC236}">
                <a16:creationId xmlns:a16="http://schemas.microsoft.com/office/drawing/2014/main" id="{E5D40C88-963B-4CE7-8F1B-2E28EAAFB120}"/>
              </a:ext>
            </a:extLst>
          </p:cNvPr>
          <p:cNvSpPr>
            <a:spLocks noGrp="1"/>
          </p:cNvSpPr>
          <p:nvPr>
            <p:ph type="title"/>
          </p:nvPr>
        </p:nvSpPr>
        <p:spPr>
          <a:xfrm>
            <a:off x="8837388" y="470292"/>
            <a:ext cx="3262481" cy="549275"/>
          </a:xfrm>
        </p:spPr>
        <p:txBody>
          <a:bodyPr/>
          <a:lstStyle/>
          <a:p>
            <a:pPr>
              <a:defRPr/>
            </a:pPr>
            <a:r>
              <a:rPr lang="zh-CN" altLang="en-US" dirty="0">
                <a:latin typeface="宋体" pitchFamily="2" charset="-122"/>
              </a:rPr>
              <a:t>进程内存空间布局</a:t>
            </a:r>
            <a:endParaRPr lang="zh-CN" altLang="en-US" dirty="0"/>
          </a:p>
        </p:txBody>
      </p:sp>
      <p:sp>
        <p:nvSpPr>
          <p:cNvPr id="4" name="AutoShape 14">
            <a:extLst>
              <a:ext uri="{FF2B5EF4-FFF2-40B4-BE49-F238E27FC236}">
                <a16:creationId xmlns:a16="http://schemas.microsoft.com/office/drawing/2014/main" id="{E3D7A86F-3FBD-4B72-ABBF-B099FF101482}"/>
              </a:ext>
            </a:extLst>
          </p:cNvPr>
          <p:cNvSpPr>
            <a:spLocks noChangeArrowheads="1"/>
          </p:cNvSpPr>
          <p:nvPr/>
        </p:nvSpPr>
        <p:spPr bwMode="auto">
          <a:xfrm>
            <a:off x="7122888" y="4300654"/>
            <a:ext cx="3429000" cy="1197520"/>
          </a:xfrm>
          <a:prstGeom prst="wedgeRoundRectCallout">
            <a:avLst>
              <a:gd name="adj1" fmla="val -68410"/>
              <a:gd name="adj2" fmla="val 9291"/>
              <a:gd name="adj3" fmla="val 16667"/>
            </a:avLst>
          </a:prstGeom>
          <a:solidFill>
            <a:srgbClr val="FF9966"/>
          </a:solidFill>
          <a:ln w="9525">
            <a:solidFill>
              <a:srgbClr val="000000"/>
            </a:solidFill>
            <a:round/>
            <a:headEnd/>
            <a:tailEnd/>
          </a:ln>
        </p:spPr>
        <p:txBody>
          <a:bodyPr wrap="none" lIns="81639" tIns="49048" rIns="81639" bIns="40820" anchor="ctr"/>
          <a:lstStyle>
            <a:lvl1pPr defTabSz="407988">
              <a:spcBef>
                <a:spcPct val="20000"/>
              </a:spcBef>
              <a:buFont typeface="Wingdings" panose="05000000000000000000" pitchFamily="2" charset="2"/>
              <a:buChar char="n"/>
              <a:tabLst>
                <a:tab pos="657225" algn="l"/>
                <a:tab pos="1312863" algn="l"/>
                <a:tab pos="1970088" algn="l"/>
                <a:tab pos="2627313" algn="l"/>
                <a:tab pos="3282950"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 pos="1970088" algn="l"/>
                <a:tab pos="2627313" algn="l"/>
                <a:tab pos="3282950"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9pPr>
          </a:lstStyle>
          <a:p>
            <a:pPr eaLnBrk="1">
              <a:lnSpc>
                <a:spcPct val="98000"/>
              </a:lnSpc>
              <a:spcBef>
                <a:spcPct val="0"/>
              </a:spcBef>
              <a:buClr>
                <a:srgbClr val="000000"/>
              </a:buClr>
              <a:buFont typeface="Times New Roman" panose="02020603050405020304" pitchFamily="18" charset="0"/>
              <a:buNone/>
            </a:pPr>
            <a:r>
              <a:rPr lang="zh-CN" altLang="en-US" sz="2200" b="0" dirty="0">
                <a:solidFill>
                  <a:srgbClr val="000000"/>
                </a:solidFill>
                <a:latin typeface="Bitstream Vera Sans"/>
                <a:ea typeface="宋体" panose="02010600030101010101" pitchFamily="2" charset="-122"/>
              </a:rPr>
              <a:t>包含了程序中需明确赋</a:t>
            </a:r>
            <a:endParaRPr lang="en-US" altLang="zh-CN" sz="2200" b="0" dirty="0">
              <a:solidFill>
                <a:srgbClr val="000000"/>
              </a:solidFill>
              <a:latin typeface="Bitstream Vera Sans"/>
              <a:ea typeface="宋体" panose="02010600030101010101" pitchFamily="2" charset="-122"/>
            </a:endParaRPr>
          </a:p>
          <a:p>
            <a:pPr eaLnBrk="1">
              <a:lnSpc>
                <a:spcPct val="98000"/>
              </a:lnSpc>
              <a:spcBef>
                <a:spcPct val="0"/>
              </a:spcBef>
              <a:buClr>
                <a:srgbClr val="000000"/>
              </a:buClr>
              <a:buFont typeface="Times New Roman" panose="02020603050405020304" pitchFamily="18" charset="0"/>
              <a:buNone/>
            </a:pPr>
            <a:r>
              <a:rPr lang="zh-CN" altLang="en-US" sz="2200" b="0" dirty="0">
                <a:solidFill>
                  <a:srgbClr val="000000"/>
                </a:solidFill>
                <a:latin typeface="Bitstream Vera Sans"/>
                <a:ea typeface="宋体" panose="02010600030101010101" pitchFamily="2" charset="-122"/>
              </a:rPr>
              <a:t>初值的变量，如全局变量</a:t>
            </a:r>
          </a:p>
          <a:p>
            <a:pPr eaLnBrk="1">
              <a:lnSpc>
                <a:spcPct val="97000"/>
              </a:lnSpc>
              <a:spcBef>
                <a:spcPct val="0"/>
              </a:spcBef>
              <a:buClr>
                <a:srgbClr val="000000"/>
              </a:buClr>
              <a:buFont typeface="Times New Roman" panose="02020603050405020304" pitchFamily="18" charset="0"/>
              <a:buNone/>
            </a:pPr>
            <a:r>
              <a:rPr lang="en-US" altLang="zh-CN" sz="2200" b="0" dirty="0" err="1">
                <a:solidFill>
                  <a:srgbClr val="000000"/>
                </a:solidFill>
                <a:latin typeface="Bitstream Vera Sans"/>
                <a:ea typeface="宋体" panose="02010600030101010101" pitchFamily="2" charset="-122"/>
              </a:rPr>
              <a:t>int</a:t>
            </a:r>
            <a:r>
              <a:rPr lang="en-US" altLang="zh-CN" sz="2200" b="0" dirty="0">
                <a:solidFill>
                  <a:srgbClr val="000000"/>
                </a:solidFill>
                <a:latin typeface="Bitstream Vera Sans"/>
                <a:ea typeface="宋体" panose="02010600030101010101" pitchFamily="2" charset="-122"/>
              </a:rPr>
              <a:t> </a:t>
            </a:r>
            <a:r>
              <a:rPr lang="en-US" altLang="zh-CN" sz="2200" b="0" dirty="0" err="1">
                <a:solidFill>
                  <a:srgbClr val="000000"/>
                </a:solidFill>
                <a:latin typeface="Bitstream Vera Sans"/>
                <a:ea typeface="宋体" panose="02010600030101010101" pitchFamily="2" charset="-122"/>
              </a:rPr>
              <a:t>maxcount</a:t>
            </a:r>
            <a:r>
              <a:rPr lang="en-US" altLang="zh-CN" sz="2200" b="0" dirty="0">
                <a:solidFill>
                  <a:srgbClr val="000000"/>
                </a:solidFill>
                <a:latin typeface="Bitstream Vera Sans"/>
                <a:ea typeface="宋体" panose="02010600030101010101" pitchFamily="2" charset="-122"/>
              </a:rPr>
              <a:t>=99;</a:t>
            </a:r>
          </a:p>
        </p:txBody>
      </p:sp>
      <p:sp>
        <p:nvSpPr>
          <p:cNvPr id="6" name="AutoShape 14">
            <a:extLst>
              <a:ext uri="{FF2B5EF4-FFF2-40B4-BE49-F238E27FC236}">
                <a16:creationId xmlns:a16="http://schemas.microsoft.com/office/drawing/2014/main" id="{4A95806B-B9B8-4493-973F-607322786054}"/>
              </a:ext>
            </a:extLst>
          </p:cNvPr>
          <p:cNvSpPr>
            <a:spLocks noChangeArrowheads="1"/>
          </p:cNvSpPr>
          <p:nvPr/>
        </p:nvSpPr>
        <p:spPr bwMode="auto">
          <a:xfrm>
            <a:off x="7122888" y="3037490"/>
            <a:ext cx="3429000" cy="1202370"/>
          </a:xfrm>
          <a:prstGeom prst="wedgeRoundRectCallout">
            <a:avLst>
              <a:gd name="adj1" fmla="val -69680"/>
              <a:gd name="adj2" fmla="val 53669"/>
              <a:gd name="adj3" fmla="val 16667"/>
            </a:avLst>
          </a:prstGeom>
          <a:solidFill>
            <a:srgbClr val="FF9966"/>
          </a:solidFill>
          <a:ln w="9525">
            <a:solidFill>
              <a:srgbClr val="000000"/>
            </a:solidFill>
            <a:round/>
            <a:headEnd/>
            <a:tailEnd/>
          </a:ln>
        </p:spPr>
        <p:txBody>
          <a:bodyPr wrap="none" lIns="81639" tIns="49048" rIns="81639" bIns="40820" anchor="ctr"/>
          <a:lstStyle>
            <a:lvl1pPr defTabSz="407988">
              <a:spcBef>
                <a:spcPct val="20000"/>
              </a:spcBef>
              <a:buFont typeface="Wingdings" panose="05000000000000000000" pitchFamily="2" charset="2"/>
              <a:buChar char="n"/>
              <a:tabLst>
                <a:tab pos="657225" algn="l"/>
                <a:tab pos="1312863" algn="l"/>
                <a:tab pos="1970088" algn="l"/>
                <a:tab pos="2627313" algn="l"/>
                <a:tab pos="3282950"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 pos="1970088" algn="l"/>
                <a:tab pos="2627313" algn="l"/>
                <a:tab pos="3282950"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9pPr>
          </a:lstStyle>
          <a:p>
            <a:pPr eaLnBrk="1">
              <a:lnSpc>
                <a:spcPct val="98000"/>
              </a:lnSpc>
              <a:spcBef>
                <a:spcPct val="0"/>
              </a:spcBef>
              <a:buClr>
                <a:srgbClr val="000000"/>
              </a:buClr>
              <a:buFont typeface="Times New Roman" panose="02020603050405020304" pitchFamily="18" charset="0"/>
              <a:buNone/>
            </a:pPr>
            <a:r>
              <a:rPr lang="zh-CN" altLang="en-US" sz="2200" b="0" dirty="0">
                <a:solidFill>
                  <a:srgbClr val="000000"/>
                </a:solidFill>
                <a:latin typeface="Bitstream Vera Sans"/>
                <a:ea typeface="宋体" panose="02010600030101010101" pitchFamily="2" charset="-122"/>
              </a:rPr>
              <a:t>程序执行之前，将此段中</a:t>
            </a:r>
            <a:endParaRPr lang="en-US" altLang="zh-CN" sz="2200" b="0" dirty="0">
              <a:solidFill>
                <a:srgbClr val="000000"/>
              </a:solidFill>
              <a:latin typeface="Bitstream Vera Sans"/>
              <a:ea typeface="宋体" panose="02010600030101010101" pitchFamily="2" charset="-122"/>
            </a:endParaRPr>
          </a:p>
          <a:p>
            <a:pPr eaLnBrk="1">
              <a:lnSpc>
                <a:spcPct val="98000"/>
              </a:lnSpc>
              <a:spcBef>
                <a:spcPct val="0"/>
              </a:spcBef>
              <a:buClr>
                <a:srgbClr val="000000"/>
              </a:buClr>
              <a:buFont typeface="Times New Roman" panose="02020603050405020304" pitchFamily="18" charset="0"/>
              <a:buNone/>
            </a:pPr>
            <a:r>
              <a:rPr lang="zh-CN" altLang="en-US" sz="2200" b="0" dirty="0">
                <a:solidFill>
                  <a:srgbClr val="000000"/>
                </a:solidFill>
                <a:latin typeface="Bitstream Vera Sans"/>
                <a:ea typeface="宋体" panose="02010600030101010101" pitchFamily="2" charset="-122"/>
              </a:rPr>
              <a:t>的数据初始化为</a:t>
            </a:r>
            <a:r>
              <a:rPr lang="en-US" altLang="zh-CN" sz="2200" b="0" dirty="0">
                <a:solidFill>
                  <a:srgbClr val="000000"/>
                </a:solidFill>
                <a:latin typeface="Bitstream Vera Sans"/>
                <a:ea typeface="宋体" panose="02010600030101010101" pitchFamily="2" charset="-122"/>
              </a:rPr>
              <a:t>0</a:t>
            </a:r>
            <a:r>
              <a:rPr lang="zh-CN" altLang="en-US" sz="2200" b="0" dirty="0">
                <a:solidFill>
                  <a:srgbClr val="000000"/>
                </a:solidFill>
                <a:latin typeface="Bitstream Vera Sans"/>
                <a:ea typeface="宋体" panose="02010600030101010101" pitchFamily="2" charset="-122"/>
              </a:rPr>
              <a:t>，如</a:t>
            </a:r>
            <a:endParaRPr lang="en-US" altLang="zh-CN" sz="2200" b="0" dirty="0">
              <a:solidFill>
                <a:srgbClr val="000000"/>
              </a:solidFill>
              <a:latin typeface="Bitstream Vera Sans"/>
              <a:ea typeface="宋体" panose="02010600030101010101" pitchFamily="2" charset="-122"/>
            </a:endParaRPr>
          </a:p>
          <a:p>
            <a:pPr eaLnBrk="1">
              <a:lnSpc>
                <a:spcPct val="98000"/>
              </a:lnSpc>
              <a:spcBef>
                <a:spcPct val="0"/>
              </a:spcBef>
              <a:buClr>
                <a:srgbClr val="000000"/>
              </a:buClr>
              <a:buFont typeface="Times New Roman" panose="02020603050405020304" pitchFamily="18" charset="0"/>
              <a:buNone/>
            </a:pPr>
            <a:r>
              <a:rPr lang="zh-CN" altLang="en-US" sz="2200" b="0" dirty="0">
                <a:solidFill>
                  <a:srgbClr val="000000"/>
                </a:solidFill>
                <a:latin typeface="Bitstream Vera Sans"/>
                <a:ea typeface="宋体" panose="02010600030101010101" pitchFamily="2" charset="-122"/>
              </a:rPr>
              <a:t>全局变量</a:t>
            </a:r>
            <a:r>
              <a:rPr lang="en-US" altLang="zh-CN" sz="2200" b="0" dirty="0">
                <a:solidFill>
                  <a:srgbClr val="000000"/>
                </a:solidFill>
                <a:latin typeface="Bitstream Vera Sans"/>
                <a:ea typeface="宋体" panose="02010600030101010101" pitchFamily="2" charset="-122"/>
              </a:rPr>
              <a:t>long sum[1000];</a:t>
            </a:r>
          </a:p>
        </p:txBody>
      </p:sp>
      <p:sp>
        <p:nvSpPr>
          <p:cNvPr id="7" name="AutoShape 14">
            <a:extLst>
              <a:ext uri="{FF2B5EF4-FFF2-40B4-BE49-F238E27FC236}">
                <a16:creationId xmlns:a16="http://schemas.microsoft.com/office/drawing/2014/main" id="{A8C49613-E2B2-493B-AE3C-874CE9518501}"/>
              </a:ext>
            </a:extLst>
          </p:cNvPr>
          <p:cNvSpPr>
            <a:spLocks noChangeArrowheads="1"/>
          </p:cNvSpPr>
          <p:nvPr/>
        </p:nvSpPr>
        <p:spPr bwMode="auto">
          <a:xfrm>
            <a:off x="7122888" y="1813808"/>
            <a:ext cx="3429000" cy="1162889"/>
          </a:xfrm>
          <a:prstGeom prst="wedgeRoundRectCallout">
            <a:avLst>
              <a:gd name="adj1" fmla="val -70246"/>
              <a:gd name="adj2" fmla="val 65348"/>
              <a:gd name="adj3" fmla="val 16667"/>
            </a:avLst>
          </a:prstGeom>
          <a:solidFill>
            <a:srgbClr val="FF9966"/>
          </a:solidFill>
          <a:ln w="9525">
            <a:solidFill>
              <a:srgbClr val="000000"/>
            </a:solidFill>
            <a:round/>
            <a:headEnd/>
            <a:tailEnd/>
          </a:ln>
        </p:spPr>
        <p:txBody>
          <a:bodyPr wrap="none" lIns="81639" tIns="49048" rIns="81639" bIns="40820" anchor="ctr"/>
          <a:lstStyle>
            <a:lvl1pPr defTabSz="407988">
              <a:spcBef>
                <a:spcPct val="20000"/>
              </a:spcBef>
              <a:buFont typeface="Wingdings" panose="05000000000000000000" pitchFamily="2" charset="2"/>
              <a:buChar char="n"/>
              <a:tabLst>
                <a:tab pos="657225" algn="l"/>
                <a:tab pos="1312863" algn="l"/>
                <a:tab pos="1970088" algn="l"/>
                <a:tab pos="2627313" algn="l"/>
                <a:tab pos="3282950"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 pos="1970088" algn="l"/>
                <a:tab pos="2627313" algn="l"/>
                <a:tab pos="3282950"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9pPr>
          </a:lstStyle>
          <a:p>
            <a:pPr eaLnBrk="1">
              <a:lnSpc>
                <a:spcPct val="98000"/>
              </a:lnSpc>
              <a:spcBef>
                <a:spcPct val="0"/>
              </a:spcBef>
              <a:buClr>
                <a:srgbClr val="000000"/>
              </a:buClr>
              <a:buFont typeface="Times New Roman" panose="02020603050405020304" pitchFamily="18" charset="0"/>
              <a:buNone/>
            </a:pPr>
            <a:r>
              <a:rPr lang="en-US" altLang="zh-CN" sz="2200" b="0" dirty="0">
                <a:solidFill>
                  <a:srgbClr val="000000"/>
                </a:solidFill>
                <a:latin typeface="Bitstream Vera Sans"/>
                <a:ea typeface="宋体" panose="02010600030101010101" pitchFamily="2" charset="-122"/>
              </a:rPr>
              <a:t> </a:t>
            </a:r>
            <a:r>
              <a:rPr lang="zh-CN" altLang="en-US" sz="2200" b="0" dirty="0">
                <a:solidFill>
                  <a:srgbClr val="000000"/>
                </a:solidFill>
                <a:latin typeface="Bitstream Vera Sans"/>
                <a:ea typeface="宋体" panose="02010600030101010101" pitchFamily="2" charset="-122"/>
              </a:rPr>
              <a:t>用于动态分配内存</a:t>
            </a:r>
          </a:p>
        </p:txBody>
      </p:sp>
      <p:sp>
        <p:nvSpPr>
          <p:cNvPr id="8" name="AutoShape 14">
            <a:extLst>
              <a:ext uri="{FF2B5EF4-FFF2-40B4-BE49-F238E27FC236}">
                <a16:creationId xmlns:a16="http://schemas.microsoft.com/office/drawing/2014/main" id="{1FC362E2-BF44-46BC-B780-3142B365A83C}"/>
              </a:ext>
            </a:extLst>
          </p:cNvPr>
          <p:cNvSpPr>
            <a:spLocks noChangeArrowheads="1"/>
          </p:cNvSpPr>
          <p:nvPr/>
        </p:nvSpPr>
        <p:spPr bwMode="auto">
          <a:xfrm>
            <a:off x="7122888" y="531089"/>
            <a:ext cx="3429000" cy="1221924"/>
          </a:xfrm>
          <a:prstGeom prst="wedgeRoundRectCallout">
            <a:avLst>
              <a:gd name="adj1" fmla="val -69196"/>
              <a:gd name="adj2" fmla="val 63159"/>
              <a:gd name="adj3" fmla="val 16667"/>
            </a:avLst>
          </a:prstGeom>
          <a:solidFill>
            <a:srgbClr val="FF9966"/>
          </a:solidFill>
          <a:ln w="9525">
            <a:solidFill>
              <a:srgbClr val="000000"/>
            </a:solidFill>
            <a:round/>
            <a:headEnd/>
            <a:tailEnd/>
          </a:ln>
        </p:spPr>
        <p:txBody>
          <a:bodyPr wrap="none" lIns="81639" tIns="49048" rIns="81639" bIns="40820" anchor="ctr"/>
          <a:lstStyle>
            <a:lvl1pPr defTabSz="407988">
              <a:spcBef>
                <a:spcPct val="20000"/>
              </a:spcBef>
              <a:buFont typeface="Wingdings" panose="05000000000000000000" pitchFamily="2" charset="2"/>
              <a:buChar char="n"/>
              <a:tabLst>
                <a:tab pos="657225" algn="l"/>
                <a:tab pos="1312863" algn="l"/>
                <a:tab pos="1970088" algn="l"/>
                <a:tab pos="2627313" algn="l"/>
                <a:tab pos="3282950" algn="l"/>
              </a:tabLst>
              <a:defRPr sz="2800" b="1">
                <a:solidFill>
                  <a:schemeClr val="tx1"/>
                </a:solidFill>
                <a:latin typeface="Arial" panose="020B0604020202020204" pitchFamily="34" charset="0"/>
                <a:ea typeface="黑体" panose="02010609060101010101" pitchFamily="49" charset="-122"/>
              </a:defRPr>
            </a:lvl1pPr>
            <a:lvl2pPr marL="742950" indent="-285750" defTabSz="407988">
              <a:spcBef>
                <a:spcPct val="30000"/>
              </a:spcBef>
              <a:buFont typeface="Wingdings" panose="05000000000000000000" pitchFamily="2" charset="2"/>
              <a:buChar char="l"/>
              <a:tabLst>
                <a:tab pos="657225" algn="l"/>
                <a:tab pos="1312863" algn="l"/>
                <a:tab pos="1970088" algn="l"/>
                <a:tab pos="2627313" algn="l"/>
                <a:tab pos="3282950" algn="l"/>
              </a:tabLst>
              <a:defRPr sz="2400">
                <a:solidFill>
                  <a:schemeClr val="tx1"/>
                </a:solidFill>
                <a:latin typeface="Arial" panose="020B0604020202020204" pitchFamily="34" charset="0"/>
                <a:ea typeface="宋体" panose="02010600030101010101" pitchFamily="2" charset="-122"/>
              </a:defRPr>
            </a:lvl2pPr>
            <a:lvl3pPr marL="11430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a:solidFill>
                  <a:schemeClr val="tx1"/>
                </a:solidFill>
                <a:latin typeface="Arial" panose="020B0604020202020204" pitchFamily="34" charset="0"/>
                <a:ea typeface="宋体" panose="02010600030101010101" pitchFamily="2" charset="-122"/>
              </a:defRPr>
            </a:lvl3pPr>
            <a:lvl4pPr marL="16002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4pPr>
            <a:lvl5pPr marL="2057400" indent="-228600" defTabSz="407988">
              <a:spcBef>
                <a:spcPct val="20000"/>
              </a:spcBef>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5pPr>
            <a:lvl6pPr marL="25146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6pPr>
            <a:lvl7pPr marL="29718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7pPr>
            <a:lvl8pPr marL="34290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8pPr>
            <a:lvl9pPr marL="3886200" indent="-228600" defTabSz="407988" eaLnBrk="0" fontAlgn="base" hangingPunct="0">
              <a:spcBef>
                <a:spcPct val="20000"/>
              </a:spcBef>
              <a:spcAft>
                <a:spcPct val="0"/>
              </a:spcAft>
              <a:buFont typeface="Wingdings" panose="05000000000000000000" pitchFamily="2" charset="2"/>
              <a:buChar char="•"/>
              <a:tabLst>
                <a:tab pos="657225" algn="l"/>
                <a:tab pos="1312863" algn="l"/>
                <a:tab pos="1970088" algn="l"/>
                <a:tab pos="2627313" algn="l"/>
                <a:tab pos="3282950" algn="l"/>
              </a:tabLst>
              <a:defRPr sz="2000" b="1">
                <a:solidFill>
                  <a:schemeClr val="tx1"/>
                </a:solidFill>
                <a:latin typeface="Arial" panose="020B0604020202020204" pitchFamily="34" charset="0"/>
                <a:ea typeface="宋体" panose="02010600030101010101" pitchFamily="2" charset="-122"/>
              </a:defRPr>
            </a:lvl9pPr>
          </a:lstStyle>
          <a:p>
            <a:pPr eaLnBrk="1">
              <a:lnSpc>
                <a:spcPct val="98000"/>
              </a:lnSpc>
              <a:spcBef>
                <a:spcPct val="0"/>
              </a:spcBef>
              <a:buClr>
                <a:srgbClr val="000000"/>
              </a:buClr>
              <a:buFont typeface="Times New Roman" panose="02020603050405020304" pitchFamily="18" charset="0"/>
              <a:buNone/>
            </a:pPr>
            <a:r>
              <a:rPr lang="en-US" altLang="zh-CN" sz="2200" b="0" dirty="0">
                <a:solidFill>
                  <a:srgbClr val="000000"/>
                </a:solidFill>
                <a:latin typeface="Bitstream Vera Sans"/>
                <a:ea typeface="宋体" panose="02010600030101010101" pitchFamily="2" charset="-122"/>
              </a:rPr>
              <a:t> </a:t>
            </a:r>
            <a:r>
              <a:rPr lang="zh-CN" altLang="en-US" sz="2200" b="0" dirty="0">
                <a:solidFill>
                  <a:srgbClr val="000000"/>
                </a:solidFill>
                <a:latin typeface="Bitstream Vera Sans"/>
                <a:ea typeface="宋体" panose="02010600030101010101" pitchFamily="2" charset="-122"/>
              </a:rPr>
              <a:t>主要用于支撑函数调用</a:t>
            </a:r>
          </a:p>
          <a:p>
            <a:pPr eaLnBrk="1">
              <a:lnSpc>
                <a:spcPct val="97000"/>
              </a:lnSpc>
              <a:spcBef>
                <a:spcPct val="0"/>
              </a:spcBef>
              <a:buClr>
                <a:srgbClr val="000000"/>
              </a:buClr>
              <a:buFont typeface="Times New Roman" panose="02020603050405020304" pitchFamily="18" charset="0"/>
              <a:buNone/>
            </a:pPr>
            <a:r>
              <a:rPr lang="zh-CN" altLang="en-US" sz="2200" b="0" dirty="0">
                <a:solidFill>
                  <a:srgbClr val="000000"/>
                </a:solidFill>
                <a:latin typeface="Bitstream Vera Sans"/>
                <a:ea typeface="宋体" panose="02010600030101010101" pitchFamily="2" charset="-122"/>
              </a:rPr>
              <a:t>存放参数、局部变量等</a:t>
            </a:r>
          </a:p>
        </p:txBody>
      </p:sp>
      <p:sp>
        <p:nvSpPr>
          <p:cNvPr id="19" name="矩形 18"/>
          <p:cNvSpPr/>
          <p:nvPr/>
        </p:nvSpPr>
        <p:spPr>
          <a:xfrm>
            <a:off x="1500051" y="353316"/>
            <a:ext cx="3922440" cy="507831"/>
          </a:xfrm>
          <a:prstGeom prst="rect">
            <a:avLst/>
          </a:prstGeom>
        </p:spPr>
        <p:txBody>
          <a:bodyPr wrap="square">
            <a:spAutoFit/>
          </a:bodyPr>
          <a:lstStyle/>
          <a:p>
            <a:pPr algn="just">
              <a:defRPr/>
            </a:pPr>
            <a:r>
              <a:rPr lang="en-US" altLang="zh-CN" sz="2700" b="1" dirty="0">
                <a:solidFill>
                  <a:srgbClr val="0000FF"/>
                </a:solidFill>
                <a:latin typeface="+mj-ea"/>
                <a:ea typeface="+mj-ea"/>
              </a:rPr>
              <a:t>fork</a:t>
            </a:r>
            <a:r>
              <a:rPr lang="zh-CN" altLang="en-US" sz="2700" b="1" dirty="0">
                <a:solidFill>
                  <a:srgbClr val="0000FF"/>
                </a:solidFill>
                <a:latin typeface="+mj-ea"/>
                <a:ea typeface="+mj-ea"/>
              </a:rPr>
              <a:t>函数</a:t>
            </a:r>
          </a:p>
        </p:txBody>
      </p:sp>
    </p:spTree>
    <p:extLst>
      <p:ext uri="{BB962C8B-B14F-4D97-AF65-F5344CB8AC3E}">
        <p14:creationId xmlns:p14="http://schemas.microsoft.com/office/powerpoint/2010/main" val="264936287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41"/>
                                        </p:tgtEl>
                                        <p:attrNameLst>
                                          <p:attrName>style.visibility</p:attrName>
                                        </p:attrNameLst>
                                      </p:cBhvr>
                                      <p:to>
                                        <p:strVal val="visible"/>
                                      </p:to>
                                    </p:set>
                                    <p:animEffect transition="in" filter="wipe(left)">
                                      <p:cBhvr>
                                        <p:cTn id="7" dur="500"/>
                                        <p:tgtEl>
                                          <p:spTgt spid="481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1" grpId="0" animBg="1"/>
      <p:bldP spid="4" grpId="0" animBg="1"/>
      <p:bldP spid="6" grpId="0" animBg="1"/>
      <p:bldP spid="7"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CC1CFFE1-5808-40AA-A336-E1ABE8CF1D89}"/>
              </a:ext>
            </a:extLst>
          </p:cNvPr>
          <p:cNvSpPr>
            <a:spLocks noGrp="1" noChangeArrowheads="1"/>
          </p:cNvSpPr>
          <p:nvPr>
            <p:ph idx="1"/>
          </p:nvPr>
        </p:nvSpPr>
        <p:spPr>
          <a:xfrm>
            <a:off x="2236178" y="2547257"/>
            <a:ext cx="8077986" cy="3921952"/>
          </a:xfrm>
          <a:noFill/>
          <a:ln>
            <a:noFill/>
          </a:ln>
          <a:effectLst>
            <a:outerShdw dist="53882" sx="1000" sy="1000" algn="ctr" rotWithShape="0">
              <a:schemeClr val="bg2"/>
            </a:outerShdw>
          </a:effectLst>
        </p:spPr>
        <p:txBody>
          <a:bodyPr>
            <a:noAutofit/>
          </a:bodyPr>
          <a:lstStyle/>
          <a:p>
            <a:pPr algn="just">
              <a:lnSpc>
                <a:spcPct val="120000"/>
              </a:lnSpc>
              <a:spcBef>
                <a:spcPts val="0"/>
              </a:spcBef>
            </a:pPr>
            <a:r>
              <a:rPr lang="en-US" altLang="zh-CN" dirty="0">
                <a:latin typeface="+mj-ea"/>
                <a:ea typeface="+mj-ea"/>
              </a:rPr>
              <a:t>ls [</a:t>
            </a:r>
            <a:r>
              <a:rPr lang="zh-CN" altLang="en-US" dirty="0">
                <a:latin typeface="+mj-ea"/>
                <a:ea typeface="+mj-ea"/>
              </a:rPr>
              <a:t>参数</a:t>
            </a:r>
            <a:r>
              <a:rPr lang="en-US" altLang="zh-CN" dirty="0">
                <a:latin typeface="+mj-ea"/>
                <a:ea typeface="+mj-ea"/>
              </a:rPr>
              <a:t>] &lt;</a:t>
            </a:r>
            <a:r>
              <a:rPr lang="zh-CN" altLang="en-US" dirty="0">
                <a:latin typeface="+mj-ea"/>
                <a:ea typeface="+mj-ea"/>
              </a:rPr>
              <a:t>路径或文件名</a:t>
            </a:r>
            <a:r>
              <a:rPr lang="en-US" altLang="zh-CN" dirty="0">
                <a:latin typeface="+mj-ea"/>
                <a:ea typeface="+mj-ea"/>
              </a:rPr>
              <a:t>&gt;</a:t>
            </a:r>
          </a:p>
          <a:p>
            <a:pPr marL="627063" lvl="1" indent="-180975" algn="just">
              <a:lnSpc>
                <a:spcPct val="120000"/>
              </a:lnSpc>
              <a:spcBef>
                <a:spcPts val="0"/>
              </a:spcBef>
            </a:pPr>
            <a:r>
              <a:rPr lang="en-US" altLang="zh-CN" sz="2200" b="0" dirty="0">
                <a:latin typeface="+mj-ea"/>
                <a:ea typeface="+mj-ea"/>
              </a:rPr>
              <a:t>ls –l /home</a:t>
            </a:r>
          </a:p>
          <a:p>
            <a:pPr algn="just">
              <a:lnSpc>
                <a:spcPct val="120000"/>
              </a:lnSpc>
              <a:spcBef>
                <a:spcPts val="0"/>
              </a:spcBef>
            </a:pPr>
            <a:r>
              <a:rPr lang="en-US" altLang="zh-CN" dirty="0" err="1">
                <a:latin typeface="+mj-ea"/>
                <a:ea typeface="+mj-ea"/>
              </a:rPr>
              <a:t>mkdir</a:t>
            </a:r>
            <a:r>
              <a:rPr lang="en-US" altLang="zh-CN" dirty="0">
                <a:latin typeface="+mj-ea"/>
                <a:ea typeface="+mj-ea"/>
              </a:rPr>
              <a:t> [</a:t>
            </a:r>
            <a:r>
              <a:rPr lang="zh-CN" altLang="en-US" dirty="0">
                <a:latin typeface="+mj-ea"/>
                <a:ea typeface="+mj-ea"/>
              </a:rPr>
              <a:t>参数</a:t>
            </a:r>
            <a:r>
              <a:rPr lang="en-US" altLang="zh-CN" dirty="0">
                <a:latin typeface="+mj-ea"/>
                <a:ea typeface="+mj-ea"/>
              </a:rPr>
              <a:t>] &lt;</a:t>
            </a:r>
            <a:r>
              <a:rPr lang="zh-CN" altLang="en-US" dirty="0">
                <a:latin typeface="+mj-ea"/>
                <a:ea typeface="+mj-ea"/>
              </a:rPr>
              <a:t>目录名</a:t>
            </a:r>
            <a:r>
              <a:rPr lang="en-US" altLang="zh-CN" dirty="0">
                <a:latin typeface="+mj-ea"/>
                <a:ea typeface="+mj-ea"/>
              </a:rPr>
              <a:t>&gt;</a:t>
            </a:r>
          </a:p>
          <a:p>
            <a:pPr marL="627063" lvl="1" indent="-180975" algn="just">
              <a:lnSpc>
                <a:spcPct val="120000"/>
              </a:lnSpc>
              <a:spcBef>
                <a:spcPts val="0"/>
              </a:spcBef>
            </a:pPr>
            <a:r>
              <a:rPr lang="en-US" altLang="zh-CN" sz="2200" b="0" dirty="0" err="1">
                <a:latin typeface="+mj-ea"/>
                <a:ea typeface="+mj-ea"/>
              </a:rPr>
              <a:t>mkdir</a:t>
            </a:r>
            <a:r>
              <a:rPr lang="en-US" altLang="zh-CN" sz="2200" b="0" dirty="0">
                <a:latin typeface="+mj-ea"/>
                <a:ea typeface="+mj-ea"/>
              </a:rPr>
              <a:t> -p /home/</a:t>
            </a:r>
            <a:r>
              <a:rPr lang="en-US" altLang="zh-CN" sz="2200" b="0" dirty="0" err="1">
                <a:latin typeface="+mj-ea"/>
                <a:ea typeface="+mj-ea"/>
              </a:rPr>
              <a:t>xxxx</a:t>
            </a:r>
            <a:r>
              <a:rPr lang="en-US" altLang="zh-CN" sz="2200" b="0" dirty="0">
                <a:latin typeface="+mj-ea"/>
                <a:ea typeface="+mj-ea"/>
              </a:rPr>
              <a:t>/</a:t>
            </a:r>
            <a:r>
              <a:rPr lang="en-US" altLang="zh-CN" sz="2200" b="0" dirty="0" err="1">
                <a:latin typeface="+mj-ea"/>
                <a:ea typeface="+mj-ea"/>
              </a:rPr>
              <a:t>src</a:t>
            </a:r>
            <a:endParaRPr lang="en-US" altLang="zh-CN" sz="2200" b="0" dirty="0">
              <a:latin typeface="+mj-ea"/>
              <a:ea typeface="+mj-ea"/>
            </a:endParaRPr>
          </a:p>
          <a:p>
            <a:pPr algn="just">
              <a:lnSpc>
                <a:spcPct val="120000"/>
              </a:lnSpc>
              <a:spcBef>
                <a:spcPts val="0"/>
              </a:spcBef>
            </a:pPr>
            <a:r>
              <a:rPr lang="en-US" altLang="zh-CN" dirty="0" err="1">
                <a:latin typeface="+mj-ea"/>
                <a:ea typeface="+mj-ea"/>
              </a:rPr>
              <a:t>cp</a:t>
            </a:r>
            <a:r>
              <a:rPr lang="en-US" altLang="zh-CN" dirty="0">
                <a:latin typeface="+mj-ea"/>
                <a:ea typeface="+mj-ea"/>
              </a:rPr>
              <a:t> [</a:t>
            </a:r>
            <a:r>
              <a:rPr lang="zh-CN" altLang="en-US" dirty="0">
                <a:latin typeface="+mj-ea"/>
                <a:ea typeface="+mj-ea"/>
              </a:rPr>
              <a:t>参数</a:t>
            </a:r>
            <a:r>
              <a:rPr lang="en-US" altLang="zh-CN" dirty="0">
                <a:latin typeface="+mj-ea"/>
                <a:ea typeface="+mj-ea"/>
              </a:rPr>
              <a:t>] &lt;</a:t>
            </a:r>
            <a:r>
              <a:rPr lang="zh-CN" altLang="en-US" dirty="0">
                <a:latin typeface="+mj-ea"/>
                <a:ea typeface="+mj-ea"/>
              </a:rPr>
              <a:t>源文件路径</a:t>
            </a:r>
            <a:r>
              <a:rPr lang="en-US" altLang="zh-CN" dirty="0">
                <a:latin typeface="+mj-ea"/>
                <a:ea typeface="+mj-ea"/>
              </a:rPr>
              <a:t>&gt; &lt;</a:t>
            </a:r>
            <a:r>
              <a:rPr lang="zh-CN" altLang="en-US" dirty="0">
                <a:latin typeface="+mj-ea"/>
                <a:ea typeface="+mj-ea"/>
              </a:rPr>
              <a:t>目标文件路径</a:t>
            </a:r>
            <a:r>
              <a:rPr lang="en-US" altLang="zh-CN" dirty="0">
                <a:latin typeface="+mj-ea"/>
                <a:ea typeface="+mj-ea"/>
              </a:rPr>
              <a:t>&gt;</a:t>
            </a:r>
          </a:p>
          <a:p>
            <a:pPr marL="627063" lvl="1" indent="-180975" algn="just">
              <a:lnSpc>
                <a:spcPct val="120000"/>
              </a:lnSpc>
              <a:spcBef>
                <a:spcPts val="0"/>
              </a:spcBef>
            </a:pPr>
            <a:r>
              <a:rPr lang="en-US" altLang="zh-CN" sz="2200" b="0" dirty="0" err="1">
                <a:latin typeface="+mj-ea"/>
                <a:ea typeface="+mj-ea"/>
              </a:rPr>
              <a:t>cp</a:t>
            </a:r>
            <a:r>
              <a:rPr lang="en-US" altLang="zh-CN" sz="2200" b="0" dirty="0">
                <a:latin typeface="+mj-ea"/>
                <a:ea typeface="+mj-ea"/>
              </a:rPr>
              <a:t> –r /</a:t>
            </a:r>
            <a:r>
              <a:rPr lang="en-US" altLang="zh-CN" sz="2200" b="0" dirty="0" err="1">
                <a:latin typeface="+mj-ea"/>
                <a:ea typeface="+mj-ea"/>
              </a:rPr>
              <a:t>usr</a:t>
            </a:r>
            <a:r>
              <a:rPr lang="en-US" altLang="zh-CN" sz="2200" b="0" dirty="0">
                <a:latin typeface="+mj-ea"/>
                <a:ea typeface="+mj-ea"/>
              </a:rPr>
              <a:t>/local/</a:t>
            </a:r>
            <a:r>
              <a:rPr lang="en-US" altLang="zh-CN" sz="2200" b="0" dirty="0" err="1">
                <a:latin typeface="+mj-ea"/>
                <a:ea typeface="+mj-ea"/>
              </a:rPr>
              <a:t>src</a:t>
            </a:r>
            <a:r>
              <a:rPr lang="en-US" altLang="zh-CN" sz="2200" b="0" dirty="0">
                <a:latin typeface="+mj-ea"/>
                <a:ea typeface="+mj-ea"/>
              </a:rPr>
              <a:t> /root</a:t>
            </a:r>
          </a:p>
          <a:p>
            <a:pPr algn="just">
              <a:lnSpc>
                <a:spcPct val="120000"/>
              </a:lnSpc>
              <a:spcBef>
                <a:spcPts val="0"/>
              </a:spcBef>
            </a:pPr>
            <a:endParaRPr lang="en-US" altLang="zh-CN" dirty="0">
              <a:latin typeface="+mj-ea"/>
              <a:ea typeface="+mj-ea"/>
            </a:endParaRPr>
          </a:p>
          <a:p>
            <a:pPr algn="just">
              <a:lnSpc>
                <a:spcPct val="120000"/>
              </a:lnSpc>
              <a:spcBef>
                <a:spcPts val="0"/>
              </a:spcBef>
            </a:pPr>
            <a:endParaRPr lang="en-US" altLang="zh-CN" dirty="0">
              <a:latin typeface="+mj-ea"/>
              <a:ea typeface="+mj-ea"/>
            </a:endParaRPr>
          </a:p>
        </p:txBody>
      </p:sp>
      <p:sp>
        <p:nvSpPr>
          <p:cNvPr id="3" name="标题 2">
            <a:extLst>
              <a:ext uri="{FF2B5EF4-FFF2-40B4-BE49-F238E27FC236}">
                <a16:creationId xmlns:a16="http://schemas.microsoft.com/office/drawing/2014/main" id="{91DC481F-F9A7-4F05-98D3-625F9A31CC8E}"/>
              </a:ext>
            </a:extLst>
          </p:cNvPr>
          <p:cNvSpPr>
            <a:spLocks noGrp="1"/>
          </p:cNvSpPr>
          <p:nvPr>
            <p:ph type="title"/>
          </p:nvPr>
        </p:nvSpPr>
        <p:spPr>
          <a:xfrm>
            <a:off x="2495600" y="1586643"/>
            <a:ext cx="7330537" cy="549275"/>
          </a:xfrm>
        </p:spPr>
        <p:txBody>
          <a:bodyPr/>
          <a:lstStyle/>
          <a:p>
            <a:pPr>
              <a:defRPr/>
            </a:pPr>
            <a:r>
              <a:rPr lang="zh-CN" altLang="en-US" dirty="0"/>
              <a:t>命令行参数</a:t>
            </a:r>
          </a:p>
        </p:txBody>
      </p:sp>
      <p:sp>
        <p:nvSpPr>
          <p:cNvPr id="6" name="标题 2">
            <a:extLst>
              <a:ext uri="{FF2B5EF4-FFF2-40B4-BE49-F238E27FC236}">
                <a16:creationId xmlns:a16="http://schemas.microsoft.com/office/drawing/2014/main" id="{E5D40C88-963B-4CE7-8F1B-2E28EAAFB120}"/>
              </a:ext>
            </a:extLst>
          </p:cNvPr>
          <p:cNvSpPr txBox="1">
            <a:spLocks/>
          </p:cNvSpPr>
          <p:nvPr/>
        </p:nvSpPr>
        <p:spPr>
          <a:xfrm>
            <a:off x="8837388" y="470292"/>
            <a:ext cx="3262481" cy="54927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mtClean="0">
                <a:latin typeface="宋体" pitchFamily="2" charset="-122"/>
              </a:rPr>
              <a:t>进程内存空间布局</a:t>
            </a:r>
            <a:endParaRPr lang="zh-CN" altLang="en-US" dirty="0"/>
          </a:p>
        </p:txBody>
      </p:sp>
      <p:sp>
        <p:nvSpPr>
          <p:cNvPr id="7" name="矩形 6"/>
          <p:cNvSpPr/>
          <p:nvPr/>
        </p:nvSpPr>
        <p:spPr>
          <a:xfrm>
            <a:off x="1500051" y="353316"/>
            <a:ext cx="3922440" cy="507831"/>
          </a:xfrm>
          <a:prstGeom prst="rect">
            <a:avLst/>
          </a:prstGeom>
        </p:spPr>
        <p:txBody>
          <a:bodyPr wrap="square">
            <a:spAutoFit/>
          </a:bodyPr>
          <a:lstStyle/>
          <a:p>
            <a:pPr algn="just">
              <a:defRPr/>
            </a:pPr>
            <a:r>
              <a:rPr lang="en-US" altLang="zh-CN" sz="2700" b="1" dirty="0">
                <a:solidFill>
                  <a:srgbClr val="0000FF"/>
                </a:solidFill>
                <a:latin typeface="+mj-ea"/>
                <a:ea typeface="+mj-ea"/>
              </a:rPr>
              <a:t>fork</a:t>
            </a:r>
            <a:r>
              <a:rPr lang="zh-CN" altLang="en-US" sz="2700" b="1" dirty="0">
                <a:solidFill>
                  <a:srgbClr val="0000FF"/>
                </a:solidFill>
                <a:latin typeface="+mj-ea"/>
                <a:ea typeface="+mj-ea"/>
              </a:rPr>
              <a:t>函数</a:t>
            </a:r>
          </a:p>
        </p:txBody>
      </p:sp>
    </p:spTree>
    <p:extLst>
      <p:ext uri="{BB962C8B-B14F-4D97-AF65-F5344CB8AC3E}">
        <p14:creationId xmlns:p14="http://schemas.microsoft.com/office/powerpoint/2010/main" val="25138825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94C74D59-C399-4583-B0D2-4F870F48B9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399" b="6146"/>
          <a:stretch/>
        </p:blipFill>
        <p:spPr bwMode="auto">
          <a:xfrm>
            <a:off x="4330778" y="4343064"/>
            <a:ext cx="7059441" cy="2397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0419" name="Rectangle 3">
            <a:extLst>
              <a:ext uri="{FF2B5EF4-FFF2-40B4-BE49-F238E27FC236}">
                <a16:creationId xmlns:a16="http://schemas.microsoft.com/office/drawing/2014/main" id="{AB44655C-C448-43F6-9F1A-80F60A33E03A}"/>
              </a:ext>
            </a:extLst>
          </p:cNvPr>
          <p:cNvSpPr>
            <a:spLocks noGrp="1" noChangeArrowheads="1"/>
          </p:cNvSpPr>
          <p:nvPr>
            <p:ph idx="1"/>
          </p:nvPr>
        </p:nvSpPr>
        <p:spPr>
          <a:xfrm>
            <a:off x="1198418" y="1606732"/>
            <a:ext cx="10418618" cy="2965269"/>
          </a:xfrm>
          <a:noFill/>
          <a:ln>
            <a:noFill/>
          </a:ln>
          <a:effectLst>
            <a:outerShdw dist="53882" sx="1000" sy="1000" algn="ctr" rotWithShape="0">
              <a:schemeClr val="bg2"/>
            </a:outerShdw>
          </a:effectLst>
        </p:spPr>
        <p:txBody>
          <a:bodyPr>
            <a:noAutofit/>
          </a:bodyPr>
          <a:lstStyle/>
          <a:p>
            <a:pPr algn="just">
              <a:lnSpc>
                <a:spcPct val="120000"/>
              </a:lnSpc>
              <a:spcBef>
                <a:spcPts val="0"/>
              </a:spcBef>
            </a:pPr>
            <a:r>
              <a:rPr lang="zh-CN" altLang="en-US" dirty="0">
                <a:latin typeface="+mj-ea"/>
                <a:ea typeface="+mj-ea"/>
              </a:rPr>
              <a:t>每个进程都会有自己的环境变量表，通过全局的环境指针（</a:t>
            </a:r>
            <a:r>
              <a:rPr lang="en-US" altLang="zh-CN" dirty="0">
                <a:latin typeface="+mj-ea"/>
                <a:ea typeface="+mj-ea"/>
              </a:rPr>
              <a:t>environ</a:t>
            </a:r>
            <a:r>
              <a:rPr lang="zh-CN" altLang="en-US" dirty="0">
                <a:latin typeface="+mj-ea"/>
                <a:ea typeface="+mj-ea"/>
              </a:rPr>
              <a:t>）可以直接访问环境变量表（字符串数组）</a:t>
            </a:r>
          </a:p>
          <a:p>
            <a:pPr marL="627063" lvl="1" indent="-180975" algn="just">
              <a:lnSpc>
                <a:spcPct val="120000"/>
              </a:lnSpc>
              <a:spcBef>
                <a:spcPts val="0"/>
              </a:spcBef>
            </a:pPr>
            <a:r>
              <a:rPr lang="zh-CN" altLang="en-US" sz="2200" b="0" dirty="0">
                <a:latin typeface="+mj-ea"/>
                <a:ea typeface="+mj-ea"/>
              </a:rPr>
              <a:t>头文件</a:t>
            </a:r>
            <a:r>
              <a:rPr lang="en-US" altLang="zh-CN" sz="2200" b="0" dirty="0" err="1">
                <a:latin typeface="+mj-ea"/>
                <a:ea typeface="+mj-ea"/>
              </a:rPr>
              <a:t>unistd.h</a:t>
            </a:r>
            <a:endParaRPr lang="en-US" altLang="zh-CN" sz="2200" b="0" dirty="0">
              <a:latin typeface="+mj-ea"/>
              <a:ea typeface="+mj-ea"/>
            </a:endParaRPr>
          </a:p>
          <a:p>
            <a:pPr marL="627063" lvl="1" indent="-180975" algn="just">
              <a:lnSpc>
                <a:spcPct val="120000"/>
              </a:lnSpc>
              <a:spcBef>
                <a:spcPts val="0"/>
              </a:spcBef>
            </a:pPr>
            <a:r>
              <a:rPr lang="en-US" altLang="zh-CN" sz="2200" b="0" dirty="0">
                <a:latin typeface="+mj-ea"/>
                <a:ea typeface="+mj-ea"/>
              </a:rPr>
              <a:t>extern char **environ;</a:t>
            </a:r>
          </a:p>
          <a:p>
            <a:pPr algn="just">
              <a:lnSpc>
                <a:spcPct val="120000"/>
              </a:lnSpc>
              <a:spcBef>
                <a:spcPts val="0"/>
              </a:spcBef>
            </a:pPr>
            <a:r>
              <a:rPr lang="zh-CN" altLang="en-US" dirty="0">
                <a:latin typeface="+mj-ea"/>
                <a:ea typeface="+mj-ea"/>
              </a:rPr>
              <a:t>环境变量字符串形式为“</a:t>
            </a:r>
            <a:r>
              <a:rPr lang="en-US" altLang="zh-CN" dirty="0">
                <a:latin typeface="+mj-ea"/>
                <a:ea typeface="+mj-ea"/>
              </a:rPr>
              <a:t>name=value</a:t>
            </a:r>
            <a:r>
              <a:rPr lang="zh-CN" altLang="en-US" dirty="0">
                <a:latin typeface="+mj-ea"/>
                <a:ea typeface="+mj-ea"/>
              </a:rPr>
              <a:t>”，</a:t>
            </a:r>
            <a:r>
              <a:rPr lang="en-US" altLang="zh-CN" dirty="0">
                <a:latin typeface="+mj-ea"/>
                <a:ea typeface="+mj-ea"/>
              </a:rPr>
              <a:t>name</a:t>
            </a:r>
            <a:r>
              <a:rPr lang="zh-CN" altLang="en-US" dirty="0">
                <a:latin typeface="+mj-ea"/>
                <a:ea typeface="+mj-ea"/>
              </a:rPr>
              <a:t>是环境变量名称，</a:t>
            </a:r>
            <a:r>
              <a:rPr lang="en-US" altLang="zh-CN" dirty="0">
                <a:latin typeface="+mj-ea"/>
                <a:ea typeface="+mj-ea"/>
              </a:rPr>
              <a:t>value</a:t>
            </a:r>
            <a:r>
              <a:rPr lang="zh-CN" altLang="en-US" dirty="0">
                <a:latin typeface="+mj-ea"/>
                <a:ea typeface="+mj-ea"/>
              </a:rPr>
              <a:t>为环境变量赋值</a:t>
            </a:r>
            <a:endParaRPr lang="en-US" altLang="zh-CN" dirty="0">
              <a:latin typeface="+mj-ea"/>
              <a:ea typeface="+mj-ea"/>
            </a:endParaRPr>
          </a:p>
        </p:txBody>
      </p:sp>
      <p:sp>
        <p:nvSpPr>
          <p:cNvPr id="3" name="标题 2">
            <a:extLst>
              <a:ext uri="{FF2B5EF4-FFF2-40B4-BE49-F238E27FC236}">
                <a16:creationId xmlns:a16="http://schemas.microsoft.com/office/drawing/2014/main" id="{BB3369CB-31D8-4382-B84C-8E251D491502}"/>
              </a:ext>
            </a:extLst>
          </p:cNvPr>
          <p:cNvSpPr>
            <a:spLocks noGrp="1"/>
          </p:cNvSpPr>
          <p:nvPr>
            <p:ph type="title"/>
          </p:nvPr>
        </p:nvSpPr>
        <p:spPr>
          <a:xfrm>
            <a:off x="2430286" y="1175023"/>
            <a:ext cx="7330537" cy="549275"/>
          </a:xfrm>
        </p:spPr>
        <p:txBody>
          <a:bodyPr/>
          <a:lstStyle/>
          <a:p>
            <a:pPr>
              <a:defRPr/>
            </a:pPr>
            <a:r>
              <a:rPr lang="en-US" altLang="zh-CN" dirty="0" err="1">
                <a:latin typeface="宋体" pitchFamily="2" charset="-122"/>
              </a:rPr>
              <a:t>环境</a:t>
            </a:r>
            <a:r>
              <a:rPr lang="zh-CN" altLang="en-US" dirty="0">
                <a:latin typeface="宋体" pitchFamily="2" charset="-122"/>
              </a:rPr>
              <a:t>变量</a:t>
            </a:r>
            <a:r>
              <a:rPr lang="en-US" altLang="zh-CN" dirty="0">
                <a:latin typeface="宋体" pitchFamily="2" charset="-122"/>
              </a:rPr>
              <a:t>表</a:t>
            </a:r>
            <a:endParaRPr lang="zh-CN" altLang="en-US" dirty="0"/>
          </a:p>
        </p:txBody>
      </p:sp>
      <p:sp>
        <p:nvSpPr>
          <p:cNvPr id="6" name="标题 2">
            <a:extLst>
              <a:ext uri="{FF2B5EF4-FFF2-40B4-BE49-F238E27FC236}">
                <a16:creationId xmlns:a16="http://schemas.microsoft.com/office/drawing/2014/main" id="{E5D40C88-963B-4CE7-8F1B-2E28EAAFB120}"/>
              </a:ext>
            </a:extLst>
          </p:cNvPr>
          <p:cNvSpPr txBox="1">
            <a:spLocks/>
          </p:cNvSpPr>
          <p:nvPr/>
        </p:nvSpPr>
        <p:spPr>
          <a:xfrm>
            <a:off x="8837388" y="470292"/>
            <a:ext cx="3262481" cy="54927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mtClean="0">
                <a:latin typeface="宋体" pitchFamily="2" charset="-122"/>
              </a:rPr>
              <a:t>进程内存空间布局</a:t>
            </a:r>
            <a:endParaRPr lang="zh-CN" altLang="en-US" dirty="0"/>
          </a:p>
        </p:txBody>
      </p:sp>
      <p:sp>
        <p:nvSpPr>
          <p:cNvPr id="7" name="矩形 6"/>
          <p:cNvSpPr/>
          <p:nvPr/>
        </p:nvSpPr>
        <p:spPr>
          <a:xfrm>
            <a:off x="1500051" y="353316"/>
            <a:ext cx="3922440" cy="507831"/>
          </a:xfrm>
          <a:prstGeom prst="rect">
            <a:avLst/>
          </a:prstGeom>
        </p:spPr>
        <p:txBody>
          <a:bodyPr wrap="square">
            <a:spAutoFit/>
          </a:bodyPr>
          <a:lstStyle/>
          <a:p>
            <a:pPr algn="just">
              <a:defRPr/>
            </a:pPr>
            <a:r>
              <a:rPr lang="en-US" altLang="zh-CN" sz="2700" b="1" dirty="0">
                <a:solidFill>
                  <a:srgbClr val="0000FF"/>
                </a:solidFill>
                <a:latin typeface="+mj-ea"/>
                <a:ea typeface="+mj-ea"/>
              </a:rPr>
              <a:t>fork</a:t>
            </a:r>
            <a:r>
              <a:rPr lang="zh-CN" altLang="en-US" sz="2700" b="1" dirty="0">
                <a:solidFill>
                  <a:srgbClr val="0000FF"/>
                </a:solidFill>
                <a:latin typeface="+mj-ea"/>
                <a:ea typeface="+mj-ea"/>
              </a:rPr>
              <a:t>函数</a:t>
            </a:r>
          </a:p>
        </p:txBody>
      </p:sp>
    </p:spTree>
    <p:extLst>
      <p:ext uri="{BB962C8B-B14F-4D97-AF65-F5344CB8AC3E}">
        <p14:creationId xmlns:p14="http://schemas.microsoft.com/office/powerpoint/2010/main" val="67549455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anim calcmode="lin" valueType="num">
                                      <p:cBhvr additive="base">
                                        <p:cTn id="11"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4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 calcmode="lin" valueType="num">
                                      <p:cBhvr additive="base">
                                        <p:cTn id="15"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0419">
                                            <p:txEl>
                                              <p:pRg st="3" end="3"/>
                                            </p:txEl>
                                          </p:spTgt>
                                        </p:tgtEl>
                                        <p:attrNameLst>
                                          <p:attrName>style.visibility</p:attrName>
                                        </p:attrNameLst>
                                      </p:cBhvr>
                                      <p:to>
                                        <p:strVal val="visible"/>
                                      </p:to>
                                    </p:set>
                                    <p:anim calcmode="lin" valueType="num">
                                      <p:cBhvr additive="base">
                                        <p:cTn id="21"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AB44655C-C448-43F6-9F1A-80F60A33E03A}"/>
              </a:ext>
            </a:extLst>
          </p:cNvPr>
          <p:cNvSpPr>
            <a:spLocks noGrp="1" noChangeArrowheads="1"/>
          </p:cNvSpPr>
          <p:nvPr>
            <p:ph idx="1"/>
          </p:nvPr>
        </p:nvSpPr>
        <p:spPr>
          <a:xfrm>
            <a:off x="2007326" y="1606731"/>
            <a:ext cx="8306838" cy="4532812"/>
          </a:xfrm>
          <a:noFill/>
          <a:ln>
            <a:noFill/>
          </a:ln>
          <a:effectLst>
            <a:outerShdw dist="53882" sx="1000" sy="1000" algn="ctr" rotWithShape="0">
              <a:schemeClr val="bg2"/>
            </a:outerShdw>
          </a:effectLst>
        </p:spPr>
        <p:txBody>
          <a:bodyPr>
            <a:noAutofit/>
          </a:bodyPr>
          <a:lstStyle/>
          <a:p>
            <a:pPr algn="just">
              <a:lnSpc>
                <a:spcPct val="120000"/>
              </a:lnSpc>
              <a:spcBef>
                <a:spcPts val="0"/>
              </a:spcBef>
            </a:pPr>
            <a:r>
              <a:rPr lang="zh-CN" altLang="en-US" dirty="0">
                <a:latin typeface="+mj-ea"/>
                <a:ea typeface="+mj-ea"/>
              </a:rPr>
              <a:t>设置环境变量的三种方法：</a:t>
            </a:r>
            <a:r>
              <a:rPr lang="en" altLang="zh-CN" dirty="0" err="1">
                <a:latin typeface="+mj-ea"/>
                <a:ea typeface="+mj-ea"/>
              </a:rPr>
              <a:t>putenv</a:t>
            </a:r>
            <a:r>
              <a:rPr lang="zh-CN" altLang="en-US" dirty="0">
                <a:latin typeface="+mj-ea"/>
                <a:ea typeface="+mj-ea"/>
              </a:rPr>
              <a:t>、</a:t>
            </a:r>
            <a:r>
              <a:rPr lang="en" altLang="zh-CN" dirty="0" err="1">
                <a:latin typeface="+mj-ea"/>
                <a:ea typeface="+mj-ea"/>
              </a:rPr>
              <a:t>setenv</a:t>
            </a:r>
            <a:r>
              <a:rPr lang="zh-CN" altLang="en-US" dirty="0">
                <a:latin typeface="+mj-ea"/>
                <a:ea typeface="+mj-ea"/>
              </a:rPr>
              <a:t>、</a:t>
            </a:r>
            <a:r>
              <a:rPr lang="en" altLang="zh-CN" dirty="0" err="1">
                <a:latin typeface="+mj-ea"/>
                <a:ea typeface="+mj-ea"/>
              </a:rPr>
              <a:t>unsetenv</a:t>
            </a:r>
            <a:endParaRPr lang="en" altLang="zh-CN" dirty="0">
              <a:latin typeface="+mj-ea"/>
              <a:ea typeface="+mj-ea"/>
            </a:endParaRPr>
          </a:p>
          <a:p>
            <a:pPr algn="just">
              <a:lnSpc>
                <a:spcPct val="120000"/>
              </a:lnSpc>
              <a:spcBef>
                <a:spcPts val="0"/>
              </a:spcBef>
            </a:pPr>
            <a:endParaRPr lang="en" altLang="zh-CN" dirty="0">
              <a:latin typeface="+mj-ea"/>
              <a:ea typeface="+mj-ea"/>
            </a:endParaRPr>
          </a:p>
          <a:p>
            <a:pPr algn="just">
              <a:lnSpc>
                <a:spcPct val="120000"/>
              </a:lnSpc>
              <a:spcBef>
                <a:spcPts val="0"/>
              </a:spcBef>
            </a:pPr>
            <a:r>
              <a:rPr lang="en" altLang="zh-CN" dirty="0" err="1">
                <a:solidFill>
                  <a:srgbClr val="FF0000"/>
                </a:solidFill>
                <a:latin typeface="+mj-ea"/>
                <a:ea typeface="+mj-ea"/>
              </a:rPr>
              <a:t>putenv</a:t>
            </a:r>
            <a:r>
              <a:rPr lang="en-US" altLang="zh-CN" dirty="0">
                <a:solidFill>
                  <a:srgbClr val="FF0000"/>
                </a:solidFill>
                <a:latin typeface="+mj-ea"/>
              </a:rPr>
              <a:t> (</a:t>
            </a:r>
            <a:r>
              <a:rPr lang="zh-CN" altLang="en-US" dirty="0">
                <a:solidFill>
                  <a:srgbClr val="FF0000"/>
                </a:solidFill>
                <a:latin typeface="+mj-ea"/>
              </a:rPr>
              <a:t> </a:t>
            </a:r>
            <a:r>
              <a:rPr lang="en-US" altLang="zh-CN" dirty="0">
                <a:solidFill>
                  <a:srgbClr val="FF0000"/>
                </a:solidFill>
                <a:latin typeface="+mj-ea"/>
              </a:rPr>
              <a:t>)</a:t>
            </a:r>
            <a:r>
              <a:rPr lang="zh-CN" altLang="en-US" dirty="0">
                <a:latin typeface="+mj-ea"/>
                <a:ea typeface="+mj-ea"/>
              </a:rPr>
              <a:t>函数将环境变量字符串放入环境变量表中；若该字符串已经存在，则覆盖</a:t>
            </a:r>
            <a:endParaRPr lang="en" altLang="zh-CN" dirty="0">
              <a:latin typeface="+mj-ea"/>
              <a:ea typeface="+mj-ea"/>
            </a:endParaRPr>
          </a:p>
          <a:p>
            <a:pPr marL="627063" lvl="1" indent="-180975" algn="just">
              <a:lnSpc>
                <a:spcPct val="120000"/>
              </a:lnSpc>
              <a:spcBef>
                <a:spcPts val="0"/>
              </a:spcBef>
            </a:pPr>
            <a:r>
              <a:rPr lang="zh-CN" altLang="en-US" sz="2200" b="0" dirty="0">
                <a:latin typeface="+mj-ea"/>
                <a:ea typeface="+mj-ea"/>
              </a:rPr>
              <a:t>头文件</a:t>
            </a:r>
            <a:r>
              <a:rPr lang="en-US" altLang="zh-CN" sz="2200" b="0" dirty="0" err="1">
                <a:latin typeface="+mj-ea"/>
                <a:ea typeface="+mj-ea"/>
              </a:rPr>
              <a:t>stdlib.h</a:t>
            </a:r>
            <a:endParaRPr lang="en-US" altLang="zh-CN" sz="2200" b="0" dirty="0">
              <a:latin typeface="+mj-ea"/>
              <a:ea typeface="+mj-ea"/>
            </a:endParaRPr>
          </a:p>
          <a:p>
            <a:pPr marL="627063" lvl="1" indent="-180975" algn="just">
              <a:lnSpc>
                <a:spcPct val="120000"/>
              </a:lnSpc>
              <a:spcBef>
                <a:spcPts val="0"/>
              </a:spcBef>
            </a:pPr>
            <a:r>
              <a:rPr lang="en-US" altLang="zh-CN" sz="2200" b="0" dirty="0" err="1">
                <a:latin typeface="+mj-ea"/>
                <a:ea typeface="+mj-ea"/>
              </a:rPr>
              <a:t>int</a:t>
            </a:r>
            <a:r>
              <a:rPr lang="en-US" altLang="zh-CN" sz="2200" b="0" dirty="0">
                <a:latin typeface="+mj-ea"/>
                <a:ea typeface="+mj-ea"/>
              </a:rPr>
              <a:t> </a:t>
            </a:r>
            <a:r>
              <a:rPr lang="en-US" altLang="zh-CN" sz="2200" b="0" dirty="0" err="1">
                <a:latin typeface="+mj-ea"/>
                <a:ea typeface="+mj-ea"/>
              </a:rPr>
              <a:t>putenv</a:t>
            </a:r>
            <a:r>
              <a:rPr lang="en-US" altLang="zh-CN" sz="2200" b="0" dirty="0">
                <a:latin typeface="+mj-ea"/>
                <a:ea typeface="+mj-ea"/>
              </a:rPr>
              <a:t>(char *</a:t>
            </a:r>
            <a:r>
              <a:rPr lang="en-US" altLang="zh-CN" sz="2200" b="0" dirty="0" err="1">
                <a:latin typeface="+mj-ea"/>
                <a:ea typeface="+mj-ea"/>
              </a:rPr>
              <a:t>str</a:t>
            </a:r>
            <a:r>
              <a:rPr lang="en-US" altLang="zh-CN" sz="2200" b="0" dirty="0">
                <a:latin typeface="+mj-ea"/>
                <a:ea typeface="+mj-ea"/>
              </a:rPr>
              <a:t>);</a:t>
            </a:r>
          </a:p>
          <a:p>
            <a:pPr algn="just">
              <a:lnSpc>
                <a:spcPct val="120000"/>
              </a:lnSpc>
              <a:spcBef>
                <a:spcPts val="0"/>
              </a:spcBef>
            </a:pPr>
            <a:endParaRPr lang="en-US" altLang="zh-CN" dirty="0">
              <a:latin typeface="+mj-ea"/>
              <a:ea typeface="+mj-ea"/>
            </a:endParaRPr>
          </a:p>
        </p:txBody>
      </p:sp>
      <p:sp>
        <p:nvSpPr>
          <p:cNvPr id="3" name="标题 2">
            <a:extLst>
              <a:ext uri="{FF2B5EF4-FFF2-40B4-BE49-F238E27FC236}">
                <a16:creationId xmlns:a16="http://schemas.microsoft.com/office/drawing/2014/main" id="{BB3369CB-31D8-4382-B84C-8E251D491502}"/>
              </a:ext>
            </a:extLst>
          </p:cNvPr>
          <p:cNvSpPr>
            <a:spLocks noGrp="1"/>
          </p:cNvSpPr>
          <p:nvPr>
            <p:ph type="title"/>
          </p:nvPr>
        </p:nvSpPr>
        <p:spPr>
          <a:xfrm>
            <a:off x="2430286" y="1175023"/>
            <a:ext cx="7330537" cy="549275"/>
          </a:xfrm>
        </p:spPr>
        <p:txBody>
          <a:bodyPr/>
          <a:lstStyle/>
          <a:p>
            <a:pPr>
              <a:defRPr/>
            </a:pPr>
            <a:r>
              <a:rPr lang="zh-CN" altLang="en-US" dirty="0"/>
              <a:t>设置环境变量</a:t>
            </a:r>
          </a:p>
        </p:txBody>
      </p:sp>
      <p:sp>
        <p:nvSpPr>
          <p:cNvPr id="6" name="标题 2">
            <a:extLst>
              <a:ext uri="{FF2B5EF4-FFF2-40B4-BE49-F238E27FC236}">
                <a16:creationId xmlns:a16="http://schemas.microsoft.com/office/drawing/2014/main" id="{E5D40C88-963B-4CE7-8F1B-2E28EAAFB120}"/>
              </a:ext>
            </a:extLst>
          </p:cNvPr>
          <p:cNvSpPr txBox="1">
            <a:spLocks/>
          </p:cNvSpPr>
          <p:nvPr/>
        </p:nvSpPr>
        <p:spPr>
          <a:xfrm>
            <a:off x="8837388" y="470292"/>
            <a:ext cx="3262481" cy="54927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mtClean="0">
                <a:latin typeface="宋体" pitchFamily="2" charset="-122"/>
              </a:rPr>
              <a:t>进程内存空间布局</a:t>
            </a:r>
            <a:endParaRPr lang="zh-CN" altLang="en-US" dirty="0"/>
          </a:p>
        </p:txBody>
      </p:sp>
      <p:sp>
        <p:nvSpPr>
          <p:cNvPr id="7" name="矩形 6"/>
          <p:cNvSpPr/>
          <p:nvPr/>
        </p:nvSpPr>
        <p:spPr>
          <a:xfrm>
            <a:off x="1500051" y="353316"/>
            <a:ext cx="3922440" cy="507831"/>
          </a:xfrm>
          <a:prstGeom prst="rect">
            <a:avLst/>
          </a:prstGeom>
        </p:spPr>
        <p:txBody>
          <a:bodyPr wrap="square">
            <a:spAutoFit/>
          </a:bodyPr>
          <a:lstStyle/>
          <a:p>
            <a:pPr algn="just">
              <a:defRPr/>
            </a:pPr>
            <a:r>
              <a:rPr lang="en-US" altLang="zh-CN" sz="2700" b="1" dirty="0">
                <a:solidFill>
                  <a:srgbClr val="0000FF"/>
                </a:solidFill>
                <a:latin typeface="+mj-ea"/>
                <a:ea typeface="+mj-ea"/>
              </a:rPr>
              <a:t>fork</a:t>
            </a:r>
            <a:r>
              <a:rPr lang="zh-CN" altLang="en-US" sz="2700" b="1" dirty="0">
                <a:solidFill>
                  <a:srgbClr val="0000FF"/>
                </a:solidFill>
                <a:latin typeface="+mj-ea"/>
                <a:ea typeface="+mj-ea"/>
              </a:rPr>
              <a:t>函数</a:t>
            </a:r>
          </a:p>
        </p:txBody>
      </p:sp>
    </p:spTree>
    <p:extLst>
      <p:ext uri="{BB962C8B-B14F-4D97-AF65-F5344CB8AC3E}">
        <p14:creationId xmlns:p14="http://schemas.microsoft.com/office/powerpoint/2010/main" val="16721375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19">
                                            <p:txEl>
                                              <p:pRg st="2" end="2"/>
                                            </p:txEl>
                                          </p:spTgt>
                                        </p:tgtEl>
                                        <p:attrNameLst>
                                          <p:attrName>style.visibility</p:attrName>
                                        </p:attrNameLst>
                                      </p:cBhvr>
                                      <p:to>
                                        <p:strVal val="visible"/>
                                      </p:to>
                                    </p:set>
                                    <p:anim calcmode="lin" valueType="num">
                                      <p:cBhvr additive="base">
                                        <p:cTn id="13"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 calcmode="lin" valueType="num">
                                      <p:cBhvr additive="base">
                                        <p:cTn id="17"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1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0419">
                                            <p:txEl>
                                              <p:pRg st="4" end="4"/>
                                            </p:txEl>
                                          </p:spTgt>
                                        </p:tgtEl>
                                        <p:attrNameLst>
                                          <p:attrName>style.visibility</p:attrName>
                                        </p:attrNameLst>
                                      </p:cBhvr>
                                      <p:to>
                                        <p:strVal val="visible"/>
                                      </p:to>
                                    </p:set>
                                    <p:anim calcmode="lin" valueType="num">
                                      <p:cBhvr additive="base">
                                        <p:cTn id="21"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4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AB44655C-C448-43F6-9F1A-80F60A33E03A}"/>
              </a:ext>
            </a:extLst>
          </p:cNvPr>
          <p:cNvSpPr>
            <a:spLocks noGrp="1" noChangeArrowheads="1"/>
          </p:cNvSpPr>
          <p:nvPr>
            <p:ph idx="1"/>
          </p:nvPr>
        </p:nvSpPr>
        <p:spPr>
          <a:xfrm>
            <a:off x="1330036" y="1606731"/>
            <a:ext cx="10453255" cy="4937760"/>
          </a:xfrm>
          <a:noFill/>
          <a:ln>
            <a:noFill/>
          </a:ln>
          <a:effectLst>
            <a:outerShdw dist="53882" sx="1000" sy="1000" algn="ctr" rotWithShape="0">
              <a:schemeClr val="bg2"/>
            </a:outerShdw>
          </a:effectLst>
        </p:spPr>
        <p:txBody>
          <a:bodyPr>
            <a:noAutofit/>
          </a:bodyPr>
          <a:lstStyle/>
          <a:p>
            <a:pPr algn="just">
              <a:lnSpc>
                <a:spcPct val="120000"/>
              </a:lnSpc>
              <a:spcBef>
                <a:spcPts val="0"/>
              </a:spcBef>
            </a:pPr>
            <a:r>
              <a:rPr lang="en" altLang="zh-CN" dirty="0" err="1">
                <a:solidFill>
                  <a:srgbClr val="FF0000"/>
                </a:solidFill>
                <a:latin typeface="+mj-ea"/>
                <a:ea typeface="+mj-ea"/>
              </a:rPr>
              <a:t>setenv</a:t>
            </a:r>
            <a:r>
              <a:rPr lang="en-US" altLang="zh-CN" dirty="0">
                <a:solidFill>
                  <a:srgbClr val="FF0000"/>
                </a:solidFill>
                <a:latin typeface="+mj-ea"/>
              </a:rPr>
              <a:t> (</a:t>
            </a:r>
            <a:r>
              <a:rPr lang="zh-CN" altLang="en-US" dirty="0">
                <a:solidFill>
                  <a:srgbClr val="FF0000"/>
                </a:solidFill>
                <a:latin typeface="+mj-ea"/>
              </a:rPr>
              <a:t> </a:t>
            </a:r>
            <a:r>
              <a:rPr lang="en-US" altLang="zh-CN" dirty="0">
                <a:solidFill>
                  <a:srgbClr val="FF0000"/>
                </a:solidFill>
                <a:latin typeface="+mj-ea"/>
              </a:rPr>
              <a:t>)</a:t>
            </a:r>
            <a:r>
              <a:rPr lang="zh-CN" altLang="en-US" dirty="0">
                <a:latin typeface="+mj-ea"/>
                <a:ea typeface="+mj-ea"/>
              </a:rPr>
              <a:t>将指定环境变量的值设置为参数指定值（更改环境变量字符串）</a:t>
            </a:r>
            <a:endParaRPr lang="en-US" altLang="zh-CN" dirty="0">
              <a:latin typeface="+mj-ea"/>
              <a:ea typeface="+mj-ea"/>
            </a:endParaRPr>
          </a:p>
          <a:p>
            <a:pPr marL="627063" lvl="1" indent="-180975" algn="just">
              <a:lnSpc>
                <a:spcPct val="120000"/>
              </a:lnSpc>
              <a:spcBef>
                <a:spcPts val="0"/>
              </a:spcBef>
            </a:pPr>
            <a:r>
              <a:rPr lang="zh-CN" altLang="en-US" sz="2200" b="0" dirty="0">
                <a:latin typeface="+mj-ea"/>
                <a:ea typeface="+mj-ea"/>
              </a:rPr>
              <a:t>头文件：</a:t>
            </a:r>
            <a:r>
              <a:rPr lang="en" altLang="zh-CN" sz="2200" b="0" dirty="0" err="1">
                <a:latin typeface="+mj-ea"/>
                <a:ea typeface="+mj-ea"/>
              </a:rPr>
              <a:t>stdlib.h</a:t>
            </a:r>
            <a:endParaRPr lang="en" altLang="zh-CN" sz="2200" b="0" dirty="0">
              <a:latin typeface="+mj-ea"/>
              <a:ea typeface="+mj-ea"/>
            </a:endParaRPr>
          </a:p>
          <a:p>
            <a:pPr marL="627063" lvl="1" indent="-180975" algn="just">
              <a:lnSpc>
                <a:spcPct val="120000"/>
              </a:lnSpc>
              <a:spcBef>
                <a:spcPts val="0"/>
              </a:spcBef>
            </a:pPr>
            <a:r>
              <a:rPr lang="en" altLang="zh-CN" sz="2200" b="0" dirty="0" err="1">
                <a:latin typeface="+mj-ea"/>
                <a:ea typeface="+mj-ea"/>
              </a:rPr>
              <a:t>int</a:t>
            </a:r>
            <a:r>
              <a:rPr lang="en" altLang="zh-CN" sz="2200" b="0" dirty="0">
                <a:latin typeface="+mj-ea"/>
                <a:ea typeface="+mj-ea"/>
              </a:rPr>
              <a:t> </a:t>
            </a:r>
            <a:r>
              <a:rPr lang="en" altLang="zh-CN" sz="2200" b="0" dirty="0" err="1">
                <a:latin typeface="+mj-ea"/>
                <a:ea typeface="+mj-ea"/>
              </a:rPr>
              <a:t>setenv</a:t>
            </a:r>
            <a:r>
              <a:rPr lang="en" altLang="zh-CN" sz="2200" b="0" dirty="0">
                <a:latin typeface="+mj-ea"/>
                <a:ea typeface="+mj-ea"/>
              </a:rPr>
              <a:t>(</a:t>
            </a:r>
            <a:r>
              <a:rPr lang="en" altLang="zh-CN" sz="2200" b="0" dirty="0" err="1">
                <a:latin typeface="+mj-ea"/>
                <a:ea typeface="+mj-ea"/>
              </a:rPr>
              <a:t>const</a:t>
            </a:r>
            <a:r>
              <a:rPr lang="en" altLang="zh-CN" sz="2200" b="0" dirty="0">
                <a:latin typeface="+mj-ea"/>
                <a:ea typeface="+mj-ea"/>
              </a:rPr>
              <a:t> char* </a:t>
            </a:r>
            <a:r>
              <a:rPr lang="en" altLang="zh-CN" sz="2200" b="0" dirty="0" err="1">
                <a:latin typeface="+mj-ea"/>
                <a:ea typeface="+mj-ea"/>
              </a:rPr>
              <a:t>name,const</a:t>
            </a:r>
            <a:r>
              <a:rPr lang="en" altLang="zh-CN" sz="2200" b="0" dirty="0">
                <a:latin typeface="+mj-ea"/>
                <a:ea typeface="+mj-ea"/>
              </a:rPr>
              <a:t> char* value, </a:t>
            </a:r>
            <a:r>
              <a:rPr lang="en" altLang="zh-CN" sz="2200" b="0" dirty="0" err="1">
                <a:latin typeface="+mj-ea"/>
                <a:ea typeface="+mj-ea"/>
              </a:rPr>
              <a:t>int</a:t>
            </a:r>
            <a:r>
              <a:rPr lang="en" altLang="zh-CN" sz="2200" b="0" dirty="0">
                <a:latin typeface="+mj-ea"/>
                <a:ea typeface="+mj-ea"/>
              </a:rPr>
              <a:t> rewrite);</a:t>
            </a:r>
          </a:p>
          <a:p>
            <a:pPr algn="just">
              <a:lnSpc>
                <a:spcPct val="120000"/>
              </a:lnSpc>
              <a:spcBef>
                <a:spcPts val="0"/>
              </a:spcBef>
            </a:pPr>
            <a:r>
              <a:rPr lang="zh-CN" altLang="en-US" dirty="0">
                <a:latin typeface="+mj-ea"/>
                <a:ea typeface="+mj-ea"/>
              </a:rPr>
              <a:t>若</a:t>
            </a:r>
            <a:r>
              <a:rPr lang="en" altLang="zh-CN" dirty="0">
                <a:latin typeface="+mj-ea"/>
                <a:ea typeface="+mj-ea"/>
              </a:rPr>
              <a:t>name</a:t>
            </a:r>
            <a:r>
              <a:rPr lang="zh-CN" altLang="en-US" dirty="0">
                <a:latin typeface="+mj-ea"/>
                <a:ea typeface="+mj-ea"/>
              </a:rPr>
              <a:t>已经存在：</a:t>
            </a:r>
          </a:p>
          <a:p>
            <a:pPr marL="627063" lvl="1" indent="-180975" algn="just">
              <a:lnSpc>
                <a:spcPct val="120000"/>
              </a:lnSpc>
              <a:spcBef>
                <a:spcPts val="0"/>
              </a:spcBef>
            </a:pPr>
            <a:r>
              <a:rPr lang="en" altLang="zh-CN" sz="2200" b="0" dirty="0">
                <a:latin typeface="+mj-ea"/>
                <a:ea typeface="+mj-ea"/>
              </a:rPr>
              <a:t>rewrite</a:t>
            </a:r>
            <a:r>
              <a:rPr lang="zh-CN" altLang="en-US" sz="2200" b="0" dirty="0">
                <a:latin typeface="+mj-ea"/>
                <a:ea typeface="+mj-ea"/>
              </a:rPr>
              <a:t>不等于</a:t>
            </a:r>
            <a:r>
              <a:rPr lang="en-US" altLang="zh-CN" sz="2200" b="0" dirty="0">
                <a:latin typeface="+mj-ea"/>
                <a:ea typeface="+mj-ea"/>
              </a:rPr>
              <a:t>0</a:t>
            </a:r>
            <a:r>
              <a:rPr lang="zh-CN" altLang="en-US" sz="2200" b="0" dirty="0">
                <a:latin typeface="+mj-ea"/>
                <a:ea typeface="+mj-ea"/>
              </a:rPr>
              <a:t>，则删除其原先的定义</a:t>
            </a:r>
          </a:p>
          <a:p>
            <a:pPr marL="627063" lvl="1" indent="-180975" algn="just">
              <a:lnSpc>
                <a:spcPct val="120000"/>
              </a:lnSpc>
              <a:spcBef>
                <a:spcPts val="0"/>
              </a:spcBef>
            </a:pPr>
            <a:r>
              <a:rPr lang="en" altLang="zh-CN" sz="2200" b="0" dirty="0">
                <a:latin typeface="+mj-ea"/>
                <a:ea typeface="+mj-ea"/>
              </a:rPr>
              <a:t>rewrite</a:t>
            </a:r>
            <a:r>
              <a:rPr lang="zh-CN" altLang="en-US" sz="2200" b="0" dirty="0">
                <a:latin typeface="+mj-ea"/>
                <a:ea typeface="+mj-ea"/>
              </a:rPr>
              <a:t>等于</a:t>
            </a:r>
            <a:r>
              <a:rPr lang="en-US" altLang="zh-CN" sz="2200" b="0" dirty="0">
                <a:latin typeface="+mj-ea"/>
                <a:ea typeface="+mj-ea"/>
              </a:rPr>
              <a:t>0</a:t>
            </a:r>
            <a:r>
              <a:rPr lang="zh-CN" altLang="en-US" sz="2200" b="0" dirty="0">
                <a:latin typeface="+mj-ea"/>
                <a:ea typeface="+mj-ea"/>
              </a:rPr>
              <a:t>，则不删除其原先的定义</a:t>
            </a:r>
            <a:endParaRPr lang="en-US" altLang="zh-CN" sz="2200" b="0" dirty="0">
              <a:latin typeface="+mj-ea"/>
              <a:ea typeface="+mj-ea"/>
            </a:endParaRPr>
          </a:p>
          <a:p>
            <a:pPr marL="627063" lvl="1" indent="-180975" algn="just">
              <a:lnSpc>
                <a:spcPct val="120000"/>
              </a:lnSpc>
              <a:spcBef>
                <a:spcPts val="0"/>
              </a:spcBef>
            </a:pPr>
            <a:endParaRPr lang="en-US" altLang="zh-CN" sz="2200" b="0" dirty="0">
              <a:latin typeface="+mj-ea"/>
              <a:ea typeface="+mj-ea"/>
            </a:endParaRPr>
          </a:p>
          <a:p>
            <a:pPr algn="just">
              <a:lnSpc>
                <a:spcPct val="120000"/>
              </a:lnSpc>
              <a:spcBef>
                <a:spcPts val="0"/>
              </a:spcBef>
              <a:defRPr/>
            </a:pPr>
            <a:r>
              <a:rPr lang="en-US" altLang="zh-CN" dirty="0" err="1">
                <a:solidFill>
                  <a:srgbClr val="FF0000"/>
                </a:solidFill>
                <a:latin typeface="+mj-ea"/>
                <a:ea typeface="+mj-ea"/>
              </a:rPr>
              <a:t>unsetenv</a:t>
            </a:r>
            <a:r>
              <a:rPr lang="zh-CN" altLang="en-US" dirty="0">
                <a:solidFill>
                  <a:srgbClr val="FF0000"/>
                </a:solidFill>
                <a:latin typeface="+mj-ea"/>
              </a:rPr>
              <a:t> </a:t>
            </a:r>
            <a:r>
              <a:rPr lang="en-US" altLang="zh-CN" dirty="0">
                <a:solidFill>
                  <a:srgbClr val="FF0000"/>
                </a:solidFill>
                <a:latin typeface="+mj-ea"/>
              </a:rPr>
              <a:t>(</a:t>
            </a:r>
            <a:r>
              <a:rPr lang="zh-CN" altLang="en-US" dirty="0">
                <a:solidFill>
                  <a:srgbClr val="FF0000"/>
                </a:solidFill>
                <a:latin typeface="+mj-ea"/>
              </a:rPr>
              <a:t> </a:t>
            </a:r>
            <a:r>
              <a:rPr lang="en-US" altLang="zh-CN" dirty="0">
                <a:solidFill>
                  <a:srgbClr val="FF0000"/>
                </a:solidFill>
                <a:latin typeface="+mj-ea"/>
              </a:rPr>
              <a:t>)</a:t>
            </a:r>
            <a:r>
              <a:rPr lang="zh-CN" altLang="en-US" dirty="0">
                <a:latin typeface="+mj-ea"/>
                <a:ea typeface="+mj-ea"/>
              </a:rPr>
              <a:t>删除指定的环境变量字符串</a:t>
            </a:r>
            <a:endParaRPr lang="en-US" altLang="zh-CN" dirty="0">
              <a:latin typeface="+mj-ea"/>
              <a:ea typeface="+mj-ea"/>
            </a:endParaRPr>
          </a:p>
          <a:p>
            <a:pPr marL="627063" lvl="1" indent="-180975" algn="just">
              <a:lnSpc>
                <a:spcPct val="120000"/>
              </a:lnSpc>
              <a:spcBef>
                <a:spcPts val="0"/>
              </a:spcBef>
              <a:defRPr/>
            </a:pPr>
            <a:r>
              <a:rPr lang="zh-CN" altLang="en-US" sz="2200" b="0" dirty="0">
                <a:latin typeface="+mj-ea"/>
                <a:ea typeface="+mj-ea"/>
              </a:rPr>
              <a:t>头文件：</a:t>
            </a:r>
            <a:r>
              <a:rPr lang="en-US" altLang="zh-CN" sz="2200" b="0" dirty="0" err="1">
                <a:latin typeface="+mj-ea"/>
                <a:ea typeface="+mj-ea"/>
              </a:rPr>
              <a:t>stdlib.h</a:t>
            </a:r>
            <a:endParaRPr lang="en-US" altLang="zh-CN" sz="2200" b="0" dirty="0">
              <a:latin typeface="+mj-ea"/>
              <a:ea typeface="+mj-ea"/>
            </a:endParaRPr>
          </a:p>
          <a:p>
            <a:pPr marL="627063" lvl="1" indent="-180975" algn="just">
              <a:lnSpc>
                <a:spcPct val="120000"/>
              </a:lnSpc>
              <a:spcBef>
                <a:spcPts val="0"/>
              </a:spcBef>
              <a:defRPr/>
            </a:pPr>
            <a:r>
              <a:rPr lang="en-US" altLang="zh-CN" sz="2200" b="0" dirty="0" err="1">
                <a:latin typeface="+mj-ea"/>
                <a:ea typeface="+mj-ea"/>
              </a:rPr>
              <a:t>int</a:t>
            </a:r>
            <a:r>
              <a:rPr lang="en-US" altLang="zh-CN" sz="2200" b="0" dirty="0">
                <a:latin typeface="+mj-ea"/>
                <a:ea typeface="+mj-ea"/>
              </a:rPr>
              <a:t> </a:t>
            </a:r>
            <a:r>
              <a:rPr lang="en-US" altLang="zh-CN" sz="2200" b="0" dirty="0" err="1">
                <a:latin typeface="+mj-ea"/>
                <a:ea typeface="+mj-ea"/>
              </a:rPr>
              <a:t>unsetenv</a:t>
            </a:r>
            <a:r>
              <a:rPr lang="en-US" altLang="zh-CN" sz="2200" b="0" dirty="0">
                <a:latin typeface="+mj-ea"/>
                <a:ea typeface="+mj-ea"/>
              </a:rPr>
              <a:t>(</a:t>
            </a:r>
            <a:r>
              <a:rPr lang="en-US" altLang="zh-CN" sz="2200" b="0" dirty="0" err="1">
                <a:latin typeface="+mj-ea"/>
                <a:ea typeface="+mj-ea"/>
              </a:rPr>
              <a:t>const</a:t>
            </a:r>
            <a:r>
              <a:rPr lang="en-US" altLang="zh-CN" sz="2200" b="0" dirty="0">
                <a:latin typeface="+mj-ea"/>
                <a:ea typeface="+mj-ea"/>
              </a:rPr>
              <a:t> char* name);</a:t>
            </a:r>
            <a:r>
              <a:rPr lang="zh-CN" altLang="en-US" sz="2200" b="0" dirty="0">
                <a:latin typeface="+mj-ea"/>
                <a:ea typeface="+mj-ea"/>
              </a:rPr>
              <a:t> </a:t>
            </a:r>
            <a:endParaRPr lang="en-US" altLang="zh-CN" dirty="0">
              <a:latin typeface="+mj-ea"/>
              <a:ea typeface="+mj-ea"/>
            </a:endParaRPr>
          </a:p>
        </p:txBody>
      </p:sp>
      <p:sp>
        <p:nvSpPr>
          <p:cNvPr id="3" name="标题 2">
            <a:extLst>
              <a:ext uri="{FF2B5EF4-FFF2-40B4-BE49-F238E27FC236}">
                <a16:creationId xmlns:a16="http://schemas.microsoft.com/office/drawing/2014/main" id="{BB3369CB-31D8-4382-B84C-8E251D491502}"/>
              </a:ext>
            </a:extLst>
          </p:cNvPr>
          <p:cNvSpPr>
            <a:spLocks noGrp="1"/>
          </p:cNvSpPr>
          <p:nvPr>
            <p:ph type="title"/>
          </p:nvPr>
        </p:nvSpPr>
        <p:spPr>
          <a:xfrm>
            <a:off x="2430286" y="1175023"/>
            <a:ext cx="7330537" cy="549275"/>
          </a:xfrm>
        </p:spPr>
        <p:txBody>
          <a:bodyPr/>
          <a:lstStyle/>
          <a:p>
            <a:pPr>
              <a:defRPr/>
            </a:pPr>
            <a:r>
              <a:rPr lang="zh-CN" altLang="en-US" dirty="0"/>
              <a:t>设置环境变量</a:t>
            </a:r>
          </a:p>
        </p:txBody>
      </p:sp>
      <p:sp>
        <p:nvSpPr>
          <p:cNvPr id="6" name="标题 2">
            <a:extLst>
              <a:ext uri="{FF2B5EF4-FFF2-40B4-BE49-F238E27FC236}">
                <a16:creationId xmlns:a16="http://schemas.microsoft.com/office/drawing/2014/main" id="{E5D40C88-963B-4CE7-8F1B-2E28EAAFB120}"/>
              </a:ext>
            </a:extLst>
          </p:cNvPr>
          <p:cNvSpPr txBox="1">
            <a:spLocks/>
          </p:cNvSpPr>
          <p:nvPr/>
        </p:nvSpPr>
        <p:spPr>
          <a:xfrm>
            <a:off x="8837388" y="470292"/>
            <a:ext cx="3262481" cy="54927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mtClean="0">
                <a:latin typeface="宋体" pitchFamily="2" charset="-122"/>
              </a:rPr>
              <a:t>进程内存空间布局</a:t>
            </a:r>
            <a:endParaRPr lang="zh-CN" altLang="en-US" dirty="0"/>
          </a:p>
        </p:txBody>
      </p:sp>
      <p:sp>
        <p:nvSpPr>
          <p:cNvPr id="7" name="矩形 6"/>
          <p:cNvSpPr/>
          <p:nvPr/>
        </p:nvSpPr>
        <p:spPr>
          <a:xfrm>
            <a:off x="1500051" y="353316"/>
            <a:ext cx="3922440" cy="507831"/>
          </a:xfrm>
          <a:prstGeom prst="rect">
            <a:avLst/>
          </a:prstGeom>
        </p:spPr>
        <p:txBody>
          <a:bodyPr wrap="square">
            <a:spAutoFit/>
          </a:bodyPr>
          <a:lstStyle/>
          <a:p>
            <a:pPr algn="just">
              <a:defRPr/>
            </a:pPr>
            <a:r>
              <a:rPr lang="en-US" altLang="zh-CN" sz="2700" b="1" dirty="0">
                <a:solidFill>
                  <a:srgbClr val="0000FF"/>
                </a:solidFill>
                <a:latin typeface="+mj-ea"/>
                <a:ea typeface="+mj-ea"/>
              </a:rPr>
              <a:t>fork</a:t>
            </a:r>
            <a:r>
              <a:rPr lang="zh-CN" altLang="en-US" sz="2700" b="1" dirty="0">
                <a:solidFill>
                  <a:srgbClr val="0000FF"/>
                </a:solidFill>
                <a:latin typeface="+mj-ea"/>
                <a:ea typeface="+mj-ea"/>
              </a:rPr>
              <a:t>函数</a:t>
            </a:r>
          </a:p>
        </p:txBody>
      </p:sp>
    </p:spTree>
    <p:extLst>
      <p:ext uri="{BB962C8B-B14F-4D97-AF65-F5344CB8AC3E}">
        <p14:creationId xmlns:p14="http://schemas.microsoft.com/office/powerpoint/2010/main" val="3872511717"/>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DAFE97DB-F313-4105-A21D-A583B8A11052}"/>
              </a:ext>
            </a:extLst>
          </p:cNvPr>
          <p:cNvSpPr>
            <a:spLocks noGrp="1" noChangeArrowheads="1"/>
          </p:cNvSpPr>
          <p:nvPr>
            <p:ph idx="1"/>
          </p:nvPr>
        </p:nvSpPr>
        <p:spPr>
          <a:xfrm>
            <a:off x="2047492" y="1311573"/>
            <a:ext cx="3975937" cy="5157643"/>
          </a:xfrm>
          <a:noFill/>
          <a:ln>
            <a:solidFill>
              <a:schemeClr val="tx1"/>
            </a:solidFill>
          </a:ln>
          <a:effectLst>
            <a:outerShdw dist="53882" sx="1000" sy="1000" algn="ctr" rotWithShape="0">
              <a:schemeClr val="bg2"/>
            </a:outerShdw>
          </a:effectLst>
        </p:spPr>
        <p:txBody>
          <a:bodyPr>
            <a:noAutofit/>
          </a:bodyPr>
          <a:lstStyle/>
          <a:p>
            <a:pPr algn="just">
              <a:lnSpc>
                <a:spcPct val="120000"/>
              </a:lnSpc>
              <a:spcBef>
                <a:spcPts val="0"/>
              </a:spcBef>
              <a:defRPr/>
            </a:pPr>
            <a:r>
              <a:rPr lang="zh-CN" altLang="en-US" dirty="0">
                <a:latin typeface="+mj-ea"/>
                <a:ea typeface="+mj-ea"/>
              </a:rPr>
              <a:t>父子进程相同</a:t>
            </a:r>
          </a:p>
          <a:p>
            <a:pPr marL="627063" lvl="1" indent="-180975" algn="just">
              <a:lnSpc>
                <a:spcPct val="120000"/>
              </a:lnSpc>
              <a:spcBef>
                <a:spcPts val="0"/>
              </a:spcBef>
              <a:defRPr/>
            </a:pPr>
            <a:r>
              <a:rPr lang="zh-CN" altLang="en-US" sz="2200" b="0" dirty="0">
                <a:latin typeface="+mj-ea"/>
                <a:ea typeface="+mj-ea"/>
              </a:rPr>
              <a:t>真实用户</a:t>
            </a:r>
            <a:r>
              <a:rPr lang="en-US" altLang="zh-CN" sz="2200" b="0" dirty="0">
                <a:latin typeface="+mj-ea"/>
                <a:ea typeface="+mj-ea"/>
              </a:rPr>
              <a:t>ID</a:t>
            </a:r>
            <a:r>
              <a:rPr lang="zh-CN" altLang="en-US" sz="2200" b="0" dirty="0">
                <a:latin typeface="+mj-ea"/>
                <a:ea typeface="+mj-ea"/>
              </a:rPr>
              <a:t>，真实组</a:t>
            </a:r>
            <a:r>
              <a:rPr lang="en-US" altLang="zh-CN" sz="2200" b="0" dirty="0">
                <a:latin typeface="+mj-ea"/>
                <a:ea typeface="+mj-ea"/>
              </a:rPr>
              <a:t>ID</a:t>
            </a:r>
          </a:p>
          <a:p>
            <a:pPr marL="627063" lvl="1" indent="-180975" algn="just">
              <a:lnSpc>
                <a:spcPct val="120000"/>
              </a:lnSpc>
              <a:spcBef>
                <a:spcPts val="0"/>
              </a:spcBef>
              <a:defRPr/>
            </a:pPr>
            <a:r>
              <a:rPr lang="zh-CN" altLang="en-US" sz="2200" b="0" dirty="0">
                <a:latin typeface="+mj-ea"/>
                <a:ea typeface="+mj-ea"/>
              </a:rPr>
              <a:t>有效用户</a:t>
            </a:r>
            <a:r>
              <a:rPr lang="en-US" altLang="zh-CN" sz="2200" b="0" dirty="0">
                <a:latin typeface="+mj-ea"/>
                <a:ea typeface="+mj-ea"/>
              </a:rPr>
              <a:t>ID</a:t>
            </a:r>
            <a:r>
              <a:rPr lang="zh-CN" altLang="en-US" sz="2200" b="0" dirty="0">
                <a:latin typeface="+mj-ea"/>
                <a:ea typeface="+mj-ea"/>
              </a:rPr>
              <a:t>，有效组</a:t>
            </a:r>
            <a:r>
              <a:rPr lang="en-US" altLang="zh-CN" sz="2200" b="0" dirty="0">
                <a:latin typeface="+mj-ea"/>
                <a:ea typeface="+mj-ea"/>
              </a:rPr>
              <a:t>ID</a:t>
            </a:r>
            <a:endParaRPr lang="zh-CN" altLang="en-US" sz="2200" b="0" dirty="0">
              <a:latin typeface="+mj-ea"/>
              <a:ea typeface="+mj-ea"/>
            </a:endParaRPr>
          </a:p>
          <a:p>
            <a:pPr marL="627063" lvl="1" indent="-180975" algn="just">
              <a:lnSpc>
                <a:spcPct val="120000"/>
              </a:lnSpc>
              <a:spcBef>
                <a:spcPts val="0"/>
              </a:spcBef>
              <a:defRPr/>
            </a:pPr>
            <a:r>
              <a:rPr lang="zh-CN" altLang="en-US" sz="2200" b="0" dirty="0">
                <a:latin typeface="+mj-ea"/>
                <a:ea typeface="+mj-ea"/>
              </a:rPr>
              <a:t>环境变量</a:t>
            </a:r>
          </a:p>
          <a:p>
            <a:pPr marL="627063" lvl="1" indent="-180975" algn="just">
              <a:lnSpc>
                <a:spcPct val="120000"/>
              </a:lnSpc>
              <a:spcBef>
                <a:spcPts val="0"/>
              </a:spcBef>
              <a:defRPr/>
            </a:pPr>
            <a:r>
              <a:rPr lang="zh-CN" altLang="en-US" sz="2200" b="0" dirty="0">
                <a:latin typeface="+mj-ea"/>
                <a:ea typeface="+mj-ea"/>
              </a:rPr>
              <a:t>堆</a:t>
            </a:r>
            <a:endParaRPr lang="en-US" altLang="zh-CN" sz="2200" b="0" dirty="0">
              <a:latin typeface="+mj-ea"/>
              <a:ea typeface="+mj-ea"/>
            </a:endParaRPr>
          </a:p>
          <a:p>
            <a:pPr marL="627063" lvl="1" indent="-180975" algn="just">
              <a:lnSpc>
                <a:spcPct val="120000"/>
              </a:lnSpc>
              <a:spcBef>
                <a:spcPts val="0"/>
              </a:spcBef>
              <a:defRPr/>
            </a:pPr>
            <a:r>
              <a:rPr lang="zh-CN" altLang="en-US" sz="2200" b="0" dirty="0">
                <a:latin typeface="+mj-ea"/>
                <a:ea typeface="+mj-ea"/>
              </a:rPr>
              <a:t>栈</a:t>
            </a:r>
            <a:endParaRPr lang="en-US" altLang="zh-CN" sz="2200" b="0" dirty="0">
              <a:latin typeface="+mj-ea"/>
              <a:ea typeface="+mj-ea"/>
            </a:endParaRPr>
          </a:p>
          <a:p>
            <a:pPr marL="627063" lvl="1" indent="-180975" algn="just">
              <a:lnSpc>
                <a:spcPct val="120000"/>
              </a:lnSpc>
              <a:spcBef>
                <a:spcPts val="0"/>
              </a:spcBef>
              <a:defRPr/>
            </a:pPr>
            <a:r>
              <a:rPr lang="zh-CN" altLang="en-US" sz="2200" b="0" dirty="0">
                <a:latin typeface="+mj-ea"/>
                <a:ea typeface="+mj-ea"/>
              </a:rPr>
              <a:t>打开的文件</a:t>
            </a:r>
            <a:endParaRPr lang="en-US" altLang="zh-CN" sz="2200" b="0" dirty="0">
              <a:latin typeface="+mj-ea"/>
              <a:ea typeface="+mj-ea"/>
            </a:endParaRPr>
          </a:p>
        </p:txBody>
      </p:sp>
      <p:sp>
        <p:nvSpPr>
          <p:cNvPr id="37890" name="Rectangle 2">
            <a:extLst>
              <a:ext uri="{FF2B5EF4-FFF2-40B4-BE49-F238E27FC236}">
                <a16:creationId xmlns:a16="http://schemas.microsoft.com/office/drawing/2014/main" id="{AC1DD797-14F6-4558-BD94-B25223A6F006}"/>
              </a:ext>
            </a:extLst>
          </p:cNvPr>
          <p:cNvSpPr>
            <a:spLocks noGrp="1" noChangeArrowheads="1"/>
          </p:cNvSpPr>
          <p:nvPr>
            <p:ph type="title"/>
          </p:nvPr>
        </p:nvSpPr>
        <p:spPr>
          <a:xfrm>
            <a:off x="5597236" y="410587"/>
            <a:ext cx="6365899" cy="549275"/>
          </a:xfrm>
        </p:spPr>
        <p:txBody>
          <a:bodyPr/>
          <a:lstStyle/>
          <a:p>
            <a:pPr>
              <a:defRPr/>
            </a:pPr>
            <a:r>
              <a:rPr lang="en-US" altLang="zh-CN" sz="2800" dirty="0"/>
              <a:t>fork</a:t>
            </a:r>
            <a:r>
              <a:rPr lang="zh-CN" altLang="en-US" sz="2800" dirty="0"/>
              <a:t>函数执行后父子进程的主要异同</a:t>
            </a:r>
          </a:p>
        </p:txBody>
      </p:sp>
      <p:sp>
        <p:nvSpPr>
          <p:cNvPr id="37892" name="Rectangle 4">
            <a:extLst>
              <a:ext uri="{FF2B5EF4-FFF2-40B4-BE49-F238E27FC236}">
                <a16:creationId xmlns:a16="http://schemas.microsoft.com/office/drawing/2014/main" id="{7D84D7FF-8739-4B84-8673-8EC8445D067E}"/>
              </a:ext>
            </a:extLst>
          </p:cNvPr>
          <p:cNvSpPr>
            <a:spLocks noChangeArrowheads="1"/>
          </p:cNvSpPr>
          <p:nvPr/>
        </p:nvSpPr>
        <p:spPr bwMode="auto">
          <a:xfrm>
            <a:off x="6329916" y="1311573"/>
            <a:ext cx="3841696" cy="5157643"/>
          </a:xfrm>
          <a:prstGeom prst="rect">
            <a:avLst/>
          </a:prstGeom>
          <a:noFill/>
          <a:ln>
            <a:solidFill>
              <a:schemeClr val="tx1"/>
            </a:solidFill>
          </a:ln>
          <a:effectLst>
            <a:outerShdw dist="53882" sx="1000" sy="1000" algn="ctr" rotWithShape="0">
              <a:schemeClr val="bg2"/>
            </a:outerShdw>
          </a:effectLst>
        </p:spPr>
        <p:txBody>
          <a:bodyPr>
            <a:noAutofit/>
          </a:bodyPr>
          <a:lstStyle/>
          <a:p>
            <a:pPr marL="171450" indent="-171450" algn="just" defTabSz="685800">
              <a:lnSpc>
                <a:spcPct val="120000"/>
              </a:lnSpc>
              <a:buClr>
                <a:schemeClr val="accent1">
                  <a:lumMod val="75000"/>
                </a:schemeClr>
              </a:buClr>
              <a:buSzPct val="100000"/>
              <a:buFont typeface="Arial" pitchFamily="34" charset="0"/>
              <a:buChar char="▪"/>
            </a:pPr>
            <a:r>
              <a:rPr lang="zh-CN" altLang="en-US" sz="2400" b="1" dirty="0">
                <a:latin typeface="+mj-ea"/>
                <a:ea typeface="+mj-ea"/>
              </a:rPr>
              <a:t>父子进程不同</a:t>
            </a:r>
          </a:p>
          <a:p>
            <a:pPr marL="627063" lvl="1" indent="-180975" algn="just" defTabSz="685800">
              <a:lnSpc>
                <a:spcPct val="120000"/>
              </a:lnSpc>
              <a:buClr>
                <a:schemeClr val="accent1">
                  <a:lumMod val="75000"/>
                </a:schemeClr>
              </a:buClr>
              <a:buSzPct val="100000"/>
              <a:buFont typeface="Arial" pitchFamily="34" charset="0"/>
              <a:buChar char="▪"/>
              <a:defRPr/>
            </a:pPr>
            <a:r>
              <a:rPr lang="en-US" altLang="zh-CN" sz="2200" dirty="0">
                <a:latin typeface="+mj-ea"/>
                <a:ea typeface="+mj-ea"/>
              </a:rPr>
              <a:t>f</a:t>
            </a:r>
            <a:r>
              <a:rPr lang="en-US" sz="2200" dirty="0">
                <a:latin typeface="+mj-ea"/>
                <a:ea typeface="+mj-ea"/>
              </a:rPr>
              <a:t>ork</a:t>
            </a:r>
            <a:r>
              <a:rPr lang="zh-CN" altLang="en-US" sz="2200" dirty="0">
                <a:latin typeface="+mj-ea"/>
                <a:ea typeface="+mj-ea"/>
              </a:rPr>
              <a:t>的返回值</a:t>
            </a:r>
            <a:endParaRPr lang="en-US" sz="2200" dirty="0">
              <a:latin typeface="+mj-ea"/>
              <a:ea typeface="+mj-ea"/>
            </a:endParaRPr>
          </a:p>
          <a:p>
            <a:pPr marL="627063" lvl="1" indent="-180975" algn="just" defTabSz="685800">
              <a:lnSpc>
                <a:spcPct val="120000"/>
              </a:lnSpc>
              <a:buClr>
                <a:schemeClr val="accent1">
                  <a:lumMod val="75000"/>
                </a:schemeClr>
              </a:buClr>
              <a:buSzPct val="100000"/>
              <a:buFont typeface="Arial" pitchFamily="34" charset="0"/>
              <a:buChar char="▪"/>
              <a:defRPr/>
            </a:pPr>
            <a:r>
              <a:rPr lang="zh-CN" altLang="en-US" sz="2200" dirty="0">
                <a:latin typeface="+mj-ea"/>
                <a:ea typeface="+mj-ea"/>
              </a:rPr>
              <a:t>进程</a:t>
            </a:r>
            <a:r>
              <a:rPr lang="en-US" altLang="zh-CN" sz="2200" dirty="0">
                <a:latin typeface="+mj-ea"/>
                <a:ea typeface="+mj-ea"/>
              </a:rPr>
              <a:t>ID</a:t>
            </a:r>
            <a:r>
              <a:rPr lang="zh-CN" altLang="en-US" sz="2200" dirty="0">
                <a:latin typeface="+mj-ea"/>
                <a:ea typeface="+mj-ea"/>
              </a:rPr>
              <a:t>及父进程</a:t>
            </a:r>
            <a:r>
              <a:rPr lang="en-US" altLang="zh-CN" sz="2200" dirty="0">
                <a:latin typeface="+mj-ea"/>
                <a:ea typeface="+mj-ea"/>
              </a:rPr>
              <a:t>ID</a:t>
            </a:r>
            <a:endParaRPr lang="zh-CN" altLang="en-US" sz="2200" dirty="0">
              <a:latin typeface="+mj-ea"/>
              <a:ea typeface="+mj-ea"/>
            </a:endParaRPr>
          </a:p>
          <a:p>
            <a:pPr marL="627063" lvl="1" indent="-180975" algn="just" defTabSz="685800">
              <a:lnSpc>
                <a:spcPct val="120000"/>
              </a:lnSpc>
              <a:buClr>
                <a:schemeClr val="accent1">
                  <a:lumMod val="75000"/>
                </a:schemeClr>
              </a:buClr>
              <a:buSzPct val="100000"/>
              <a:buFont typeface="Arial" pitchFamily="34" charset="0"/>
              <a:buChar char="▪"/>
              <a:defRPr/>
            </a:pPr>
            <a:r>
              <a:rPr lang="zh-CN" altLang="en-US" sz="2200" dirty="0">
                <a:latin typeface="+mj-ea"/>
                <a:ea typeface="+mj-ea"/>
              </a:rPr>
              <a:t>子进程的</a:t>
            </a:r>
            <a:r>
              <a:rPr lang="en-US" sz="2200" dirty="0">
                <a:latin typeface="+mj-ea"/>
                <a:ea typeface="+mj-ea"/>
              </a:rPr>
              <a:t> </a:t>
            </a:r>
          </a:p>
          <a:p>
            <a:pPr marL="446088" lvl="1" algn="just" defTabSz="685800">
              <a:lnSpc>
                <a:spcPct val="120000"/>
              </a:lnSpc>
              <a:buClr>
                <a:schemeClr val="accent1">
                  <a:lumMod val="75000"/>
                </a:schemeClr>
              </a:buClr>
              <a:buSzPct val="100000"/>
              <a:defRPr/>
            </a:pPr>
            <a:r>
              <a:rPr lang="zh-CN" altLang="en-US" sz="2200" dirty="0">
                <a:latin typeface="+mj-ea"/>
                <a:ea typeface="+mj-ea"/>
              </a:rPr>
              <a:t>  </a:t>
            </a:r>
            <a:r>
              <a:rPr lang="en-US" sz="2200" dirty="0" err="1">
                <a:latin typeface="+mj-ea"/>
                <a:ea typeface="+mj-ea"/>
              </a:rPr>
              <a:t>tms_utime</a:t>
            </a:r>
            <a:r>
              <a:rPr lang="en-US" sz="2200" dirty="0">
                <a:latin typeface="+mj-ea"/>
                <a:ea typeface="+mj-ea"/>
              </a:rPr>
              <a:t>,</a:t>
            </a:r>
          </a:p>
          <a:p>
            <a:pPr marL="446088" lvl="1" algn="just" defTabSz="685800">
              <a:lnSpc>
                <a:spcPct val="120000"/>
              </a:lnSpc>
              <a:buClr>
                <a:schemeClr val="accent1">
                  <a:lumMod val="75000"/>
                </a:schemeClr>
              </a:buClr>
              <a:buSzPct val="100000"/>
              <a:defRPr/>
            </a:pPr>
            <a:r>
              <a:rPr lang="zh-CN" altLang="en-US" sz="2200" dirty="0">
                <a:latin typeface="+mj-ea"/>
                <a:ea typeface="+mj-ea"/>
              </a:rPr>
              <a:t> </a:t>
            </a:r>
            <a:r>
              <a:rPr lang="en-US" sz="2200" dirty="0">
                <a:latin typeface="+mj-ea"/>
                <a:ea typeface="+mj-ea"/>
              </a:rPr>
              <a:t> </a:t>
            </a:r>
            <a:r>
              <a:rPr lang="en-US" sz="2200" dirty="0" err="1">
                <a:latin typeface="+mj-ea"/>
                <a:ea typeface="+mj-ea"/>
              </a:rPr>
              <a:t>tms_stime</a:t>
            </a:r>
            <a:r>
              <a:rPr lang="en-US" sz="2200" dirty="0">
                <a:latin typeface="+mj-ea"/>
                <a:ea typeface="+mj-ea"/>
              </a:rPr>
              <a:t>,</a:t>
            </a:r>
          </a:p>
          <a:p>
            <a:pPr marL="446088" lvl="1" algn="just" defTabSz="685800">
              <a:lnSpc>
                <a:spcPct val="120000"/>
              </a:lnSpc>
              <a:buClr>
                <a:schemeClr val="accent1">
                  <a:lumMod val="75000"/>
                </a:schemeClr>
              </a:buClr>
              <a:buSzPct val="100000"/>
              <a:defRPr/>
            </a:pPr>
            <a:r>
              <a:rPr lang="zh-CN" altLang="en-US" sz="2200" dirty="0">
                <a:latin typeface="+mj-ea"/>
                <a:ea typeface="+mj-ea"/>
              </a:rPr>
              <a:t>  </a:t>
            </a:r>
            <a:r>
              <a:rPr lang="en-US" sz="2200" dirty="0" err="1">
                <a:latin typeface="+mj-ea"/>
                <a:ea typeface="+mj-ea"/>
              </a:rPr>
              <a:t>tms_cutime</a:t>
            </a:r>
            <a:r>
              <a:rPr lang="en-US" sz="2200" dirty="0">
                <a:latin typeface="+mj-ea"/>
                <a:ea typeface="+mj-ea"/>
              </a:rPr>
              <a:t>,</a:t>
            </a:r>
          </a:p>
          <a:p>
            <a:pPr marL="446088" lvl="1" algn="just" defTabSz="685800">
              <a:lnSpc>
                <a:spcPct val="120000"/>
              </a:lnSpc>
              <a:buClr>
                <a:schemeClr val="accent1">
                  <a:lumMod val="75000"/>
                </a:schemeClr>
              </a:buClr>
              <a:buSzPct val="100000"/>
              <a:defRPr/>
            </a:pPr>
            <a:r>
              <a:rPr lang="zh-CN" altLang="en-US" sz="2200" dirty="0">
                <a:latin typeface="+mj-ea"/>
                <a:ea typeface="+mj-ea"/>
              </a:rPr>
              <a:t>  </a:t>
            </a:r>
            <a:r>
              <a:rPr lang="en-US" sz="2200" dirty="0" err="1">
                <a:latin typeface="+mj-ea"/>
                <a:ea typeface="+mj-ea"/>
              </a:rPr>
              <a:t>tms_ustime</a:t>
            </a:r>
            <a:endParaRPr lang="en-US" sz="2200" dirty="0">
              <a:latin typeface="+mj-ea"/>
              <a:ea typeface="+mj-ea"/>
            </a:endParaRPr>
          </a:p>
          <a:p>
            <a:pPr marL="446088" lvl="1" algn="just" defTabSz="685800">
              <a:lnSpc>
                <a:spcPct val="120000"/>
              </a:lnSpc>
              <a:buClr>
                <a:schemeClr val="accent1">
                  <a:lumMod val="75000"/>
                </a:schemeClr>
              </a:buClr>
              <a:buSzPct val="100000"/>
              <a:defRPr/>
            </a:pPr>
            <a:r>
              <a:rPr lang="zh-CN" altLang="en-US" sz="2200" dirty="0">
                <a:latin typeface="+mj-ea"/>
                <a:ea typeface="+mj-ea"/>
              </a:rPr>
              <a:t>  值被设置为</a:t>
            </a:r>
            <a:r>
              <a:rPr lang="en-US" sz="2200" dirty="0">
                <a:latin typeface="+mj-ea"/>
                <a:ea typeface="+mj-ea"/>
              </a:rPr>
              <a:t> 0</a:t>
            </a:r>
            <a:endParaRPr lang="zh-CN" altLang="en-US" sz="2200" dirty="0">
              <a:latin typeface="+mj-ea"/>
              <a:ea typeface="+mj-ea"/>
            </a:endParaRPr>
          </a:p>
          <a:p>
            <a:pPr marL="171450" lvl="1" indent="-171450" algn="just" defTabSz="685800">
              <a:lnSpc>
                <a:spcPct val="120000"/>
              </a:lnSpc>
              <a:buClr>
                <a:schemeClr val="accent1">
                  <a:lumMod val="75000"/>
                </a:schemeClr>
              </a:buClr>
              <a:buSzPct val="100000"/>
              <a:buFont typeface="Arial" pitchFamily="34" charset="0"/>
              <a:buChar char="▪"/>
            </a:pPr>
            <a:endParaRPr lang="en-US" altLang="zh-CN" sz="2200" dirty="0">
              <a:latin typeface="+mj-ea"/>
              <a:ea typeface="+mj-ea"/>
            </a:endParaRPr>
          </a:p>
        </p:txBody>
      </p:sp>
      <p:sp>
        <p:nvSpPr>
          <p:cNvPr id="6" name="矩形 5"/>
          <p:cNvSpPr/>
          <p:nvPr/>
        </p:nvSpPr>
        <p:spPr>
          <a:xfrm>
            <a:off x="1500051" y="353316"/>
            <a:ext cx="3922440" cy="507831"/>
          </a:xfrm>
          <a:prstGeom prst="rect">
            <a:avLst/>
          </a:prstGeom>
        </p:spPr>
        <p:txBody>
          <a:bodyPr wrap="square">
            <a:spAutoFit/>
          </a:bodyPr>
          <a:lstStyle/>
          <a:p>
            <a:pPr algn="just">
              <a:defRPr/>
            </a:pPr>
            <a:r>
              <a:rPr lang="en-US" altLang="zh-CN" sz="2700" b="1" dirty="0">
                <a:solidFill>
                  <a:srgbClr val="0000FF"/>
                </a:solidFill>
                <a:latin typeface="+mj-ea"/>
                <a:ea typeface="+mj-ea"/>
              </a:rPr>
              <a:t>fork</a:t>
            </a:r>
            <a:r>
              <a:rPr lang="zh-CN" altLang="en-US" sz="2700" b="1" dirty="0">
                <a:solidFill>
                  <a:srgbClr val="0000FF"/>
                </a:solidFill>
                <a:latin typeface="+mj-ea"/>
                <a:ea typeface="+mj-ea"/>
              </a:rPr>
              <a:t>函数</a:t>
            </a:r>
          </a:p>
        </p:txBody>
      </p:sp>
    </p:spTree>
    <p:extLst>
      <p:ext uri="{BB962C8B-B14F-4D97-AF65-F5344CB8AC3E}">
        <p14:creationId xmlns:p14="http://schemas.microsoft.com/office/powerpoint/2010/main" val="85401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60EEC64D-5DEC-AD45-AC0E-BBB66E85CB41}"/>
              </a:ext>
            </a:extLst>
          </p:cNvPr>
          <p:cNvSpPr txBox="1">
            <a:spLocks noChangeArrowheads="1"/>
          </p:cNvSpPr>
          <p:nvPr/>
        </p:nvSpPr>
        <p:spPr>
          <a:xfrm>
            <a:off x="6905625" y="434315"/>
            <a:ext cx="5095281"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2.1.2 </a:t>
            </a:r>
            <a:r>
              <a:rPr lang="zh-CN" altLang="en-US" sz="2800" dirty="0">
                <a:latin typeface="+mj-ea"/>
                <a:ea typeface="+mj-ea"/>
              </a:rPr>
              <a:t>程序的</a:t>
            </a:r>
            <a:r>
              <a:rPr lang="zh-CN" altLang="en-US" sz="2800" dirty="0">
                <a:solidFill>
                  <a:srgbClr val="FF0000"/>
                </a:solidFill>
                <a:latin typeface="+mj-ea"/>
                <a:ea typeface="+mj-ea"/>
              </a:rPr>
              <a:t>顺序</a:t>
            </a:r>
            <a:r>
              <a:rPr lang="zh-CN" altLang="en-US" sz="2800" dirty="0">
                <a:latin typeface="+mj-ea"/>
                <a:ea typeface="+mj-ea"/>
              </a:rPr>
              <a:t>执行及其特征</a:t>
            </a:r>
          </a:p>
        </p:txBody>
      </p:sp>
      <p:sp>
        <p:nvSpPr>
          <p:cNvPr id="10" name="Text Box 4">
            <a:extLst>
              <a:ext uri="{FF2B5EF4-FFF2-40B4-BE49-F238E27FC236}">
                <a16:creationId xmlns:a16="http://schemas.microsoft.com/office/drawing/2014/main" id="{81DAB7B1-D059-AA40-9411-C51CA6C6493F}"/>
              </a:ext>
            </a:extLst>
          </p:cNvPr>
          <p:cNvSpPr txBox="1">
            <a:spLocks noChangeArrowheads="1"/>
          </p:cNvSpPr>
          <p:nvPr/>
        </p:nvSpPr>
        <p:spPr bwMode="auto">
          <a:xfrm>
            <a:off x="1255004" y="1632297"/>
            <a:ext cx="670492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just" eaLnBrk="1" hangingPunct="1">
              <a:spcBef>
                <a:spcPct val="50000"/>
              </a:spcBef>
              <a:buClrTx/>
              <a:buSzTx/>
              <a:buFontTx/>
              <a:buNone/>
              <a:defRPr/>
            </a:pPr>
            <a:r>
              <a:rPr kumimoji="1" lang="en-US" altLang="zh-CN" sz="2400" b="1" dirty="0">
                <a:latin typeface="+mj-ea"/>
                <a:ea typeface="+mj-ea"/>
              </a:rPr>
              <a:t>1</a:t>
            </a:r>
            <a:r>
              <a:rPr kumimoji="1" lang="zh-CN" altLang="en-US" sz="2400" b="1" dirty="0">
                <a:latin typeface="+mj-ea"/>
                <a:ea typeface="+mj-ea"/>
              </a:rPr>
              <a:t>．程序的顺序执行</a:t>
            </a:r>
          </a:p>
          <a:p>
            <a:pPr algn="just" eaLnBrk="1" hangingPunct="1">
              <a:spcBef>
                <a:spcPct val="50000"/>
              </a:spcBef>
              <a:buClrTx/>
              <a:buSzTx/>
              <a:buFontTx/>
              <a:buNone/>
              <a:defRPr/>
            </a:pPr>
            <a:endParaRPr kumimoji="1" lang="zh-CN" altLang="en-US" sz="2400" b="1" dirty="0">
              <a:latin typeface="+mj-ea"/>
              <a:ea typeface="+mj-ea"/>
            </a:endParaRPr>
          </a:p>
          <a:p>
            <a:pPr algn="just" eaLnBrk="1" hangingPunct="1">
              <a:spcBef>
                <a:spcPct val="50000"/>
              </a:spcBef>
              <a:buClrTx/>
              <a:buSzTx/>
              <a:buFontTx/>
              <a:buNone/>
              <a:defRPr/>
            </a:pPr>
            <a:endParaRPr kumimoji="1" lang="zh-CN" altLang="en-US" sz="2400" b="1" dirty="0">
              <a:latin typeface="+mj-ea"/>
              <a:ea typeface="+mj-ea"/>
            </a:endParaRPr>
          </a:p>
          <a:p>
            <a:pPr eaLnBrk="1" hangingPunct="1">
              <a:lnSpc>
                <a:spcPct val="90000"/>
              </a:lnSpc>
              <a:buClrTx/>
              <a:buSzTx/>
              <a:buFontTx/>
              <a:buNone/>
              <a:defRPr/>
            </a:pPr>
            <a:r>
              <a:rPr kumimoji="1" lang="zh-CN" altLang="en-US" sz="2400" b="1" dirty="0">
                <a:latin typeface="+mj-ea"/>
                <a:ea typeface="+mj-ea"/>
              </a:rPr>
              <a:t>    </a:t>
            </a:r>
            <a:endParaRPr kumimoji="1" lang="en-US" altLang="zh-CN" sz="2400" b="1" dirty="0">
              <a:latin typeface="+mj-ea"/>
              <a:ea typeface="+mj-ea"/>
            </a:endParaRPr>
          </a:p>
          <a:p>
            <a:pPr eaLnBrk="1" hangingPunct="1">
              <a:lnSpc>
                <a:spcPct val="90000"/>
              </a:lnSpc>
              <a:buClrTx/>
              <a:buSzTx/>
              <a:buFontTx/>
              <a:buNone/>
              <a:defRPr/>
            </a:pPr>
            <a:r>
              <a:rPr kumimoji="1" lang="zh-CN" altLang="en-US" sz="2400" b="1" dirty="0">
                <a:latin typeface="+mj-ea"/>
                <a:ea typeface="+mj-ea"/>
              </a:rPr>
              <a:t>   例子：</a:t>
            </a:r>
          </a:p>
          <a:p>
            <a:pPr algn="just" eaLnBrk="1" hangingPunct="1">
              <a:lnSpc>
                <a:spcPct val="90000"/>
              </a:lnSpc>
              <a:buClrTx/>
              <a:buSzTx/>
              <a:buFontTx/>
              <a:buNone/>
              <a:defRPr/>
            </a:pPr>
            <a:r>
              <a:rPr kumimoji="1" lang="zh-CN" altLang="en-US" sz="2400" b="1" dirty="0">
                <a:latin typeface="+mj-ea"/>
                <a:ea typeface="+mj-ea"/>
              </a:rPr>
              <a:t>   </a:t>
            </a:r>
            <a:r>
              <a:rPr kumimoji="1" lang="en-US" altLang="zh-CN" sz="2400" b="1" dirty="0">
                <a:latin typeface="+mj-ea"/>
                <a:ea typeface="+mj-ea"/>
              </a:rPr>
              <a:t>S1</a:t>
            </a:r>
            <a:r>
              <a:rPr kumimoji="1" lang="zh-CN" altLang="en-US" sz="2400" b="1" dirty="0">
                <a:latin typeface="+mj-ea"/>
                <a:ea typeface="+mj-ea"/>
              </a:rPr>
              <a:t>：</a:t>
            </a:r>
            <a:r>
              <a:rPr kumimoji="1" lang="en-US" altLang="zh-CN" sz="2400" b="1" dirty="0">
                <a:latin typeface="+mj-ea"/>
                <a:ea typeface="+mj-ea"/>
              </a:rPr>
              <a:t>  a :</a:t>
            </a:r>
            <a:r>
              <a:rPr kumimoji="1" lang="zh-CN" altLang="en-US" sz="2400" b="1" dirty="0">
                <a:latin typeface="+mj-ea"/>
                <a:ea typeface="+mj-ea"/>
              </a:rPr>
              <a:t>＝ </a:t>
            </a:r>
            <a:r>
              <a:rPr kumimoji="1" lang="en-US" altLang="zh-CN" sz="2400" b="1" dirty="0" err="1">
                <a:latin typeface="+mj-ea"/>
                <a:ea typeface="+mj-ea"/>
              </a:rPr>
              <a:t>x+y</a:t>
            </a:r>
            <a:r>
              <a:rPr kumimoji="1" lang="zh-CN" altLang="en-US" sz="2400" b="1" dirty="0">
                <a:latin typeface="+mj-ea"/>
                <a:ea typeface="+mj-ea"/>
              </a:rPr>
              <a:t>；</a:t>
            </a:r>
          </a:p>
          <a:p>
            <a:pPr algn="just" eaLnBrk="1" hangingPunct="1">
              <a:lnSpc>
                <a:spcPct val="90000"/>
              </a:lnSpc>
              <a:buClrTx/>
              <a:buSzTx/>
              <a:buFontTx/>
              <a:buNone/>
              <a:defRPr/>
            </a:pPr>
            <a:r>
              <a:rPr kumimoji="1" lang="zh-CN" altLang="en-US" sz="2400" b="1" dirty="0">
                <a:latin typeface="+mj-ea"/>
                <a:ea typeface="+mj-ea"/>
              </a:rPr>
              <a:t>   </a:t>
            </a:r>
            <a:r>
              <a:rPr kumimoji="1" lang="en-US" altLang="zh-CN" sz="2400" b="1" dirty="0">
                <a:latin typeface="+mj-ea"/>
                <a:ea typeface="+mj-ea"/>
              </a:rPr>
              <a:t>S2</a:t>
            </a:r>
            <a:r>
              <a:rPr kumimoji="1" lang="zh-CN" altLang="en-US" sz="2400" b="1" dirty="0">
                <a:latin typeface="+mj-ea"/>
                <a:ea typeface="+mj-ea"/>
              </a:rPr>
              <a:t>：</a:t>
            </a:r>
            <a:r>
              <a:rPr kumimoji="1" lang="en-US" altLang="zh-CN" sz="2400" b="1" dirty="0">
                <a:latin typeface="+mj-ea"/>
                <a:ea typeface="+mj-ea"/>
              </a:rPr>
              <a:t>  b</a:t>
            </a:r>
            <a:r>
              <a:rPr kumimoji="1" lang="zh-CN" altLang="en-US" sz="2400" b="1" dirty="0">
                <a:latin typeface="+mj-ea"/>
                <a:ea typeface="+mj-ea"/>
              </a:rPr>
              <a:t> </a:t>
            </a:r>
            <a:r>
              <a:rPr kumimoji="1" lang="en-US" altLang="zh-CN" sz="2400" b="1" dirty="0">
                <a:latin typeface="+mj-ea"/>
                <a:ea typeface="+mj-ea"/>
              </a:rPr>
              <a:t>:</a:t>
            </a:r>
            <a:r>
              <a:rPr kumimoji="1" lang="zh-CN" altLang="en-US" sz="2400" b="1" dirty="0">
                <a:latin typeface="+mj-ea"/>
                <a:ea typeface="+mj-ea"/>
              </a:rPr>
              <a:t>＝ </a:t>
            </a:r>
            <a:r>
              <a:rPr kumimoji="1" lang="en-US" altLang="zh-CN" sz="2400" b="1" dirty="0">
                <a:latin typeface="+mj-ea"/>
                <a:ea typeface="+mj-ea"/>
              </a:rPr>
              <a:t>a-5</a:t>
            </a:r>
            <a:r>
              <a:rPr kumimoji="1" lang="zh-CN" altLang="en-US" sz="2400" b="1" dirty="0">
                <a:latin typeface="+mj-ea"/>
                <a:ea typeface="+mj-ea"/>
              </a:rPr>
              <a:t>；</a:t>
            </a:r>
          </a:p>
          <a:p>
            <a:pPr eaLnBrk="1" hangingPunct="1">
              <a:lnSpc>
                <a:spcPct val="90000"/>
              </a:lnSpc>
              <a:buClrTx/>
              <a:buSzTx/>
              <a:buFontTx/>
              <a:buNone/>
              <a:defRPr/>
            </a:pPr>
            <a:r>
              <a:rPr kumimoji="1" lang="zh-CN" altLang="en-US" sz="2400" b="1" dirty="0">
                <a:latin typeface="+mj-ea"/>
                <a:ea typeface="+mj-ea"/>
              </a:rPr>
              <a:t>   </a:t>
            </a:r>
            <a:r>
              <a:rPr kumimoji="1" lang="en-US" altLang="zh-CN" sz="2400" b="1" dirty="0">
                <a:latin typeface="+mj-ea"/>
                <a:ea typeface="+mj-ea"/>
              </a:rPr>
              <a:t>S3</a:t>
            </a:r>
            <a:r>
              <a:rPr kumimoji="1" lang="zh-CN" altLang="en-US" sz="2400" b="1" dirty="0">
                <a:latin typeface="+mj-ea"/>
                <a:ea typeface="+mj-ea"/>
              </a:rPr>
              <a:t>：</a:t>
            </a:r>
            <a:r>
              <a:rPr kumimoji="1" lang="en-US" altLang="zh-CN" sz="2400" b="1" dirty="0">
                <a:latin typeface="+mj-ea"/>
                <a:ea typeface="+mj-ea"/>
              </a:rPr>
              <a:t>  c</a:t>
            </a:r>
            <a:r>
              <a:rPr kumimoji="1" lang="zh-CN" altLang="en-US" sz="2400" b="1" dirty="0">
                <a:latin typeface="+mj-ea"/>
                <a:ea typeface="+mj-ea"/>
              </a:rPr>
              <a:t> </a:t>
            </a:r>
            <a:r>
              <a:rPr kumimoji="1" lang="en-US" altLang="zh-CN" sz="2400" b="1" dirty="0">
                <a:latin typeface="+mj-ea"/>
                <a:ea typeface="+mj-ea"/>
              </a:rPr>
              <a:t>:</a:t>
            </a:r>
            <a:r>
              <a:rPr kumimoji="1" lang="zh-CN" altLang="en-US" sz="2400" b="1" dirty="0">
                <a:latin typeface="+mj-ea"/>
                <a:ea typeface="+mj-ea"/>
              </a:rPr>
              <a:t>＝ </a:t>
            </a:r>
            <a:r>
              <a:rPr kumimoji="1" lang="en-US" altLang="zh-CN" sz="2400" b="1" dirty="0">
                <a:latin typeface="+mj-ea"/>
                <a:ea typeface="+mj-ea"/>
              </a:rPr>
              <a:t>b+1</a:t>
            </a:r>
            <a:r>
              <a:rPr kumimoji="1" lang="zh-CN" altLang="en-US" sz="2400" b="1" dirty="0">
                <a:latin typeface="+mj-ea"/>
                <a:ea typeface="+mj-ea"/>
              </a:rPr>
              <a:t>；</a:t>
            </a:r>
          </a:p>
        </p:txBody>
      </p:sp>
      <p:sp>
        <p:nvSpPr>
          <p:cNvPr id="11" name="Oval 6">
            <a:extLst>
              <a:ext uri="{FF2B5EF4-FFF2-40B4-BE49-F238E27FC236}">
                <a16:creationId xmlns:a16="http://schemas.microsoft.com/office/drawing/2014/main" id="{70FF7E58-45DF-A041-BF8F-9E3BF7228A29}"/>
              </a:ext>
            </a:extLst>
          </p:cNvPr>
          <p:cNvSpPr>
            <a:spLocks noChangeArrowheads="1"/>
          </p:cNvSpPr>
          <p:nvPr/>
        </p:nvSpPr>
        <p:spPr bwMode="auto">
          <a:xfrm>
            <a:off x="3665936" y="2642001"/>
            <a:ext cx="377428" cy="378619"/>
          </a:xfrm>
          <a:prstGeom prst="ellipse">
            <a:avLst/>
          </a:prstGeom>
          <a:solidFill>
            <a:schemeClr val="bg2"/>
          </a:solidFill>
          <a:ln w="9525">
            <a:solidFill>
              <a:schemeClr val="tx1"/>
            </a:solidFill>
            <a:miter lim="800000"/>
            <a:headEnd/>
            <a:tailEnd/>
          </a:ln>
          <a:effectLs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a:latin typeface="+mj-ea"/>
                <a:ea typeface="+mj-ea"/>
              </a:rPr>
              <a:t>I1</a:t>
            </a:r>
          </a:p>
        </p:txBody>
      </p:sp>
      <p:sp>
        <p:nvSpPr>
          <p:cNvPr id="12" name="Oval 7">
            <a:extLst>
              <a:ext uri="{FF2B5EF4-FFF2-40B4-BE49-F238E27FC236}">
                <a16:creationId xmlns:a16="http://schemas.microsoft.com/office/drawing/2014/main" id="{AB4D3B3B-F36E-2A49-A46D-7DEA421B2501}"/>
              </a:ext>
            </a:extLst>
          </p:cNvPr>
          <p:cNvSpPr>
            <a:spLocks noChangeArrowheads="1"/>
          </p:cNvSpPr>
          <p:nvPr/>
        </p:nvSpPr>
        <p:spPr bwMode="auto">
          <a:xfrm>
            <a:off x="4583907" y="2642001"/>
            <a:ext cx="377429" cy="378619"/>
          </a:xfrm>
          <a:prstGeom prst="ellipse">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a:spcBef>
                <a:spcPct val="0"/>
              </a:spcBef>
              <a:buClrTx/>
              <a:buSzTx/>
              <a:buNone/>
            </a:pPr>
            <a:r>
              <a:rPr kumimoji="1" lang="en-US" altLang="zh-CN" sz="1800" dirty="0">
                <a:latin typeface="+mj-ea"/>
                <a:ea typeface="+mj-ea"/>
              </a:rPr>
              <a:t>C1</a:t>
            </a:r>
          </a:p>
        </p:txBody>
      </p:sp>
      <p:sp>
        <p:nvSpPr>
          <p:cNvPr id="13" name="Oval 8">
            <a:extLst>
              <a:ext uri="{FF2B5EF4-FFF2-40B4-BE49-F238E27FC236}">
                <a16:creationId xmlns:a16="http://schemas.microsoft.com/office/drawing/2014/main" id="{7E91BB3B-F241-1D48-B7DA-C28CE771E075}"/>
              </a:ext>
            </a:extLst>
          </p:cNvPr>
          <p:cNvSpPr>
            <a:spLocks noChangeArrowheads="1"/>
          </p:cNvSpPr>
          <p:nvPr/>
        </p:nvSpPr>
        <p:spPr bwMode="auto">
          <a:xfrm>
            <a:off x="5448301" y="2642001"/>
            <a:ext cx="377429" cy="378619"/>
          </a:xfrm>
          <a:prstGeom prst="ellipse">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a:spcBef>
                <a:spcPct val="0"/>
              </a:spcBef>
              <a:buClrTx/>
              <a:buSzTx/>
              <a:buNone/>
            </a:pPr>
            <a:r>
              <a:rPr kumimoji="1" lang="en-US" altLang="zh-CN" sz="1800" dirty="0">
                <a:latin typeface="+mj-ea"/>
                <a:ea typeface="+mj-ea"/>
              </a:rPr>
              <a:t>P1</a:t>
            </a:r>
          </a:p>
        </p:txBody>
      </p:sp>
      <p:sp>
        <p:nvSpPr>
          <p:cNvPr id="14" name="Oval 9">
            <a:extLst>
              <a:ext uri="{FF2B5EF4-FFF2-40B4-BE49-F238E27FC236}">
                <a16:creationId xmlns:a16="http://schemas.microsoft.com/office/drawing/2014/main" id="{911FAE73-7C44-E24C-9F70-97278590BC9A}"/>
              </a:ext>
            </a:extLst>
          </p:cNvPr>
          <p:cNvSpPr>
            <a:spLocks noChangeArrowheads="1"/>
          </p:cNvSpPr>
          <p:nvPr/>
        </p:nvSpPr>
        <p:spPr bwMode="auto">
          <a:xfrm>
            <a:off x="6311505" y="2642001"/>
            <a:ext cx="377428" cy="378619"/>
          </a:xfrm>
          <a:prstGeom prst="ellipse">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a:spcBef>
                <a:spcPct val="0"/>
              </a:spcBef>
              <a:buClrTx/>
              <a:buSzTx/>
              <a:buNone/>
            </a:pPr>
            <a:r>
              <a:rPr kumimoji="1" lang="en-US" altLang="zh-CN" sz="1800">
                <a:latin typeface="+mj-ea"/>
                <a:ea typeface="+mj-ea"/>
              </a:rPr>
              <a:t>I2</a:t>
            </a:r>
          </a:p>
        </p:txBody>
      </p:sp>
      <p:sp>
        <p:nvSpPr>
          <p:cNvPr id="15" name="Oval 10">
            <a:extLst>
              <a:ext uri="{FF2B5EF4-FFF2-40B4-BE49-F238E27FC236}">
                <a16:creationId xmlns:a16="http://schemas.microsoft.com/office/drawing/2014/main" id="{60F3B59E-8F40-5745-BF83-4C0BD03F53D8}"/>
              </a:ext>
            </a:extLst>
          </p:cNvPr>
          <p:cNvSpPr>
            <a:spLocks noChangeArrowheads="1"/>
          </p:cNvSpPr>
          <p:nvPr/>
        </p:nvSpPr>
        <p:spPr bwMode="auto">
          <a:xfrm>
            <a:off x="7122320" y="2643192"/>
            <a:ext cx="377429" cy="378619"/>
          </a:xfrm>
          <a:prstGeom prst="ellipse">
            <a:avLst/>
          </a:prstGeom>
          <a:solidFill>
            <a:schemeClr val="bg2"/>
          </a:solidFill>
          <a:ln w="9525">
            <a:solidFill>
              <a:schemeClr val="tx1"/>
            </a:solidFill>
            <a:miter lim="800000"/>
            <a:headEnd/>
            <a:tailEnd/>
          </a:ln>
          <a:effectLs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dirty="0">
                <a:latin typeface="+mj-ea"/>
                <a:ea typeface="+mj-ea"/>
              </a:rPr>
              <a:t>C2</a:t>
            </a:r>
          </a:p>
        </p:txBody>
      </p:sp>
      <p:sp>
        <p:nvSpPr>
          <p:cNvPr id="16" name="Oval 11">
            <a:extLst>
              <a:ext uri="{FF2B5EF4-FFF2-40B4-BE49-F238E27FC236}">
                <a16:creationId xmlns:a16="http://schemas.microsoft.com/office/drawing/2014/main" id="{270F0342-E411-E042-BB21-717B1E2BBB39}"/>
              </a:ext>
            </a:extLst>
          </p:cNvPr>
          <p:cNvSpPr>
            <a:spLocks noChangeArrowheads="1"/>
          </p:cNvSpPr>
          <p:nvPr/>
        </p:nvSpPr>
        <p:spPr bwMode="auto">
          <a:xfrm>
            <a:off x="7986713" y="2642001"/>
            <a:ext cx="377429" cy="378619"/>
          </a:xfrm>
          <a:prstGeom prst="ellipse">
            <a:avLst/>
          </a:prstGeom>
          <a:solidFill>
            <a:schemeClr val="bg2"/>
          </a:solidFill>
          <a:ln w="9525">
            <a:solidFill>
              <a:schemeClr val="tx1"/>
            </a:solidFill>
            <a:miter lim="800000"/>
            <a:headEnd/>
            <a:tailEnd/>
          </a:ln>
          <a:effectLs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dirty="0">
                <a:latin typeface="+mj-ea"/>
                <a:ea typeface="+mj-ea"/>
              </a:rPr>
              <a:t>P2</a:t>
            </a:r>
          </a:p>
        </p:txBody>
      </p:sp>
      <p:sp>
        <p:nvSpPr>
          <p:cNvPr id="17" name="Line 12">
            <a:extLst>
              <a:ext uri="{FF2B5EF4-FFF2-40B4-BE49-F238E27FC236}">
                <a16:creationId xmlns:a16="http://schemas.microsoft.com/office/drawing/2014/main" id="{49677B06-43F7-4A4E-A587-DB17A530372B}"/>
              </a:ext>
            </a:extLst>
          </p:cNvPr>
          <p:cNvSpPr>
            <a:spLocks noChangeShapeType="1"/>
          </p:cNvSpPr>
          <p:nvPr/>
        </p:nvSpPr>
        <p:spPr bwMode="auto">
          <a:xfrm>
            <a:off x="4043364" y="2803924"/>
            <a:ext cx="5405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18" name="Line 13">
            <a:extLst>
              <a:ext uri="{FF2B5EF4-FFF2-40B4-BE49-F238E27FC236}">
                <a16:creationId xmlns:a16="http://schemas.microsoft.com/office/drawing/2014/main" id="{E9FFC1CE-70AC-AC44-A5D1-BB308DC57150}"/>
              </a:ext>
            </a:extLst>
          </p:cNvPr>
          <p:cNvSpPr>
            <a:spLocks noChangeShapeType="1"/>
          </p:cNvSpPr>
          <p:nvPr/>
        </p:nvSpPr>
        <p:spPr bwMode="auto">
          <a:xfrm>
            <a:off x="4961336" y="2803924"/>
            <a:ext cx="43219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19" name="Line 14">
            <a:extLst>
              <a:ext uri="{FF2B5EF4-FFF2-40B4-BE49-F238E27FC236}">
                <a16:creationId xmlns:a16="http://schemas.microsoft.com/office/drawing/2014/main" id="{65F788B8-2385-5A42-9FD2-5C04FEA472E0}"/>
              </a:ext>
            </a:extLst>
          </p:cNvPr>
          <p:cNvSpPr>
            <a:spLocks noChangeShapeType="1"/>
          </p:cNvSpPr>
          <p:nvPr/>
        </p:nvSpPr>
        <p:spPr bwMode="auto">
          <a:xfrm>
            <a:off x="5825730" y="2803924"/>
            <a:ext cx="48577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20" name="Line 15">
            <a:extLst>
              <a:ext uri="{FF2B5EF4-FFF2-40B4-BE49-F238E27FC236}">
                <a16:creationId xmlns:a16="http://schemas.microsoft.com/office/drawing/2014/main" id="{41172FA6-0FC3-3848-830F-F729B139C21A}"/>
              </a:ext>
            </a:extLst>
          </p:cNvPr>
          <p:cNvSpPr>
            <a:spLocks noChangeShapeType="1"/>
          </p:cNvSpPr>
          <p:nvPr/>
        </p:nvSpPr>
        <p:spPr bwMode="auto">
          <a:xfrm>
            <a:off x="6690123" y="2803924"/>
            <a:ext cx="43219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21" name="Line 16">
            <a:extLst>
              <a:ext uri="{FF2B5EF4-FFF2-40B4-BE49-F238E27FC236}">
                <a16:creationId xmlns:a16="http://schemas.microsoft.com/office/drawing/2014/main" id="{D069C62B-9B93-194F-B42F-3E7DF04C62F0}"/>
              </a:ext>
            </a:extLst>
          </p:cNvPr>
          <p:cNvSpPr>
            <a:spLocks noChangeShapeType="1"/>
          </p:cNvSpPr>
          <p:nvPr/>
        </p:nvSpPr>
        <p:spPr bwMode="auto">
          <a:xfrm>
            <a:off x="7499750" y="2803924"/>
            <a:ext cx="486965"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grpSp>
        <p:nvGrpSpPr>
          <p:cNvPr id="22" name="Group 17">
            <a:extLst>
              <a:ext uri="{FF2B5EF4-FFF2-40B4-BE49-F238E27FC236}">
                <a16:creationId xmlns:a16="http://schemas.microsoft.com/office/drawing/2014/main" id="{2A568C05-1F95-3844-8926-23A665B8607E}"/>
              </a:ext>
            </a:extLst>
          </p:cNvPr>
          <p:cNvGrpSpPr>
            <a:grpSpLocks/>
          </p:cNvGrpSpPr>
          <p:nvPr/>
        </p:nvGrpSpPr>
        <p:grpSpPr bwMode="auto">
          <a:xfrm>
            <a:off x="5476707" y="4279375"/>
            <a:ext cx="2052638" cy="379809"/>
            <a:chOff x="3243" y="3111"/>
            <a:chExt cx="1724" cy="319"/>
          </a:xfrm>
          <a:solidFill>
            <a:schemeClr val="bg2"/>
          </a:solidFill>
        </p:grpSpPr>
        <p:sp>
          <p:nvSpPr>
            <p:cNvPr id="23" name="Oval 18">
              <a:extLst>
                <a:ext uri="{FF2B5EF4-FFF2-40B4-BE49-F238E27FC236}">
                  <a16:creationId xmlns:a16="http://schemas.microsoft.com/office/drawing/2014/main" id="{EB290B7F-E5C3-294B-A278-895CA4F092A8}"/>
                </a:ext>
              </a:extLst>
            </p:cNvPr>
            <p:cNvSpPr>
              <a:spLocks noChangeArrowheads="1"/>
            </p:cNvSpPr>
            <p:nvPr/>
          </p:nvSpPr>
          <p:spPr bwMode="auto">
            <a:xfrm>
              <a:off x="3243" y="3111"/>
              <a:ext cx="317" cy="318"/>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dirty="0">
                  <a:latin typeface="+mj-ea"/>
                  <a:ea typeface="+mj-ea"/>
                </a:rPr>
                <a:t>S1</a:t>
              </a:r>
            </a:p>
          </p:txBody>
        </p:sp>
        <p:sp>
          <p:nvSpPr>
            <p:cNvPr id="24" name="Oval 19">
              <a:extLst>
                <a:ext uri="{FF2B5EF4-FFF2-40B4-BE49-F238E27FC236}">
                  <a16:creationId xmlns:a16="http://schemas.microsoft.com/office/drawing/2014/main" id="{9996B915-04C1-4D4E-8F1C-A55788A80077}"/>
                </a:ext>
              </a:extLst>
            </p:cNvPr>
            <p:cNvSpPr>
              <a:spLocks noChangeArrowheads="1"/>
            </p:cNvSpPr>
            <p:nvPr/>
          </p:nvSpPr>
          <p:spPr bwMode="auto">
            <a:xfrm>
              <a:off x="3924" y="3112"/>
              <a:ext cx="317" cy="318"/>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a:latin typeface="+mj-ea"/>
                  <a:ea typeface="+mj-ea"/>
                </a:rPr>
                <a:t>S2</a:t>
              </a:r>
            </a:p>
          </p:txBody>
        </p:sp>
        <p:sp>
          <p:nvSpPr>
            <p:cNvPr id="25" name="Oval 20">
              <a:extLst>
                <a:ext uri="{FF2B5EF4-FFF2-40B4-BE49-F238E27FC236}">
                  <a16:creationId xmlns:a16="http://schemas.microsoft.com/office/drawing/2014/main" id="{6AC85001-734D-6449-AC3C-884AFA7A7A1E}"/>
                </a:ext>
              </a:extLst>
            </p:cNvPr>
            <p:cNvSpPr>
              <a:spLocks noChangeArrowheads="1"/>
            </p:cNvSpPr>
            <p:nvPr/>
          </p:nvSpPr>
          <p:spPr bwMode="auto">
            <a:xfrm>
              <a:off x="4650" y="3111"/>
              <a:ext cx="317" cy="318"/>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en-US" altLang="zh-CN" sz="1800">
                  <a:latin typeface="+mj-ea"/>
                  <a:ea typeface="+mj-ea"/>
                </a:rPr>
                <a:t>S3</a:t>
              </a:r>
            </a:p>
          </p:txBody>
        </p:sp>
        <p:sp>
          <p:nvSpPr>
            <p:cNvPr id="26" name="Line 21">
              <a:extLst>
                <a:ext uri="{FF2B5EF4-FFF2-40B4-BE49-F238E27FC236}">
                  <a16:creationId xmlns:a16="http://schemas.microsoft.com/office/drawing/2014/main" id="{B7746842-4921-0543-A5E6-5C56E2915BD3}"/>
                </a:ext>
              </a:extLst>
            </p:cNvPr>
            <p:cNvSpPr>
              <a:spLocks noChangeShapeType="1"/>
            </p:cNvSpPr>
            <p:nvPr/>
          </p:nvSpPr>
          <p:spPr bwMode="auto">
            <a:xfrm>
              <a:off x="3561" y="3247"/>
              <a:ext cx="363" cy="0"/>
            </a:xfrm>
            <a:prstGeom prst="line">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sp>
          <p:nvSpPr>
            <p:cNvPr id="27" name="Line 22">
              <a:extLst>
                <a:ext uri="{FF2B5EF4-FFF2-40B4-BE49-F238E27FC236}">
                  <a16:creationId xmlns:a16="http://schemas.microsoft.com/office/drawing/2014/main" id="{8C3574D6-EC50-0243-B548-E2AFA11C3FD3}"/>
                </a:ext>
              </a:extLst>
            </p:cNvPr>
            <p:cNvSpPr>
              <a:spLocks noChangeShapeType="1"/>
            </p:cNvSpPr>
            <p:nvPr/>
          </p:nvSpPr>
          <p:spPr bwMode="auto">
            <a:xfrm>
              <a:off x="4241" y="3247"/>
              <a:ext cx="409" cy="0"/>
            </a:xfrm>
            <a:prstGeom prst="line">
              <a:avLst/>
            </a:prstGeom>
            <a:grpFill/>
            <a:ln w="9525">
              <a:solidFill>
                <a:schemeClr val="tx1"/>
              </a:solidFill>
              <a:miter lim="800000"/>
              <a:headEnd/>
              <a:tailEnd type="triangl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zh-CN" altLang="en-US" sz="1350">
                <a:latin typeface="+mj-ea"/>
                <a:ea typeface="+mj-ea"/>
              </a:endParaRPr>
            </a:p>
          </p:txBody>
        </p:sp>
      </p:grpSp>
      <p:sp>
        <p:nvSpPr>
          <p:cNvPr id="28" name="Rectangle 4">
            <a:extLst>
              <a:ext uri="{FF2B5EF4-FFF2-40B4-BE49-F238E27FC236}">
                <a16:creationId xmlns:a16="http://schemas.microsoft.com/office/drawing/2014/main" id="{7E472FDE-3C1F-4F4C-98B1-D2387B338033}"/>
              </a:ext>
            </a:extLst>
          </p:cNvPr>
          <p:cNvSpPr>
            <a:spLocks noChangeArrowheads="1"/>
          </p:cNvSpPr>
          <p:nvPr/>
        </p:nvSpPr>
        <p:spPr bwMode="auto">
          <a:xfrm>
            <a:off x="1265464" y="363890"/>
            <a:ext cx="62342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spTree>
    <p:extLst>
      <p:ext uri="{BB962C8B-B14F-4D97-AF65-F5344CB8AC3E}">
        <p14:creationId xmlns:p14="http://schemas.microsoft.com/office/powerpoint/2010/main" val="257653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blinds(horizontal)">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blinds(horizontal)">
                                      <p:cBhvr>
                                        <p:cTn id="12" dur="500"/>
                                        <p:tgtEl>
                                          <p:spTgt spid="10">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animEffect transition="in" filter="blinds(horizontal)">
                                      <p:cBhvr>
                                        <p:cTn id="15" dur="500"/>
                                        <p:tgtEl>
                                          <p:spTgt spid="10">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
                                            <p:txEl>
                                              <p:pRg st="6" end="6"/>
                                            </p:txEl>
                                          </p:spTgt>
                                        </p:tgtEl>
                                        <p:attrNameLst>
                                          <p:attrName>style.visibility</p:attrName>
                                        </p:attrNameLst>
                                      </p:cBhvr>
                                      <p:to>
                                        <p:strVal val="visible"/>
                                      </p:to>
                                    </p:set>
                                    <p:animEffect transition="in" filter="blinds(horizontal)">
                                      <p:cBhvr>
                                        <p:cTn id="18" dur="500"/>
                                        <p:tgtEl>
                                          <p:spTgt spid="10">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animEffect transition="in" filter="blinds(horizontal)">
                                      <p:cBhvr>
                                        <p:cTn id="21" dur="500"/>
                                        <p:tgtEl>
                                          <p:spTgt spid="10">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1000" fill="hold"/>
                                        <p:tgtEl>
                                          <p:spTgt spid="22"/>
                                        </p:tgtEl>
                                        <p:attrNameLst>
                                          <p:attrName>ppt_x</p:attrName>
                                        </p:attrNameLst>
                                      </p:cBhvr>
                                      <p:tavLst>
                                        <p:tav tm="0">
                                          <p:val>
                                            <p:strVal val="#ppt_x-#ppt_w/2"/>
                                          </p:val>
                                        </p:tav>
                                        <p:tav tm="100000">
                                          <p:val>
                                            <p:strVal val="#ppt_x"/>
                                          </p:val>
                                        </p:tav>
                                      </p:tavLst>
                                    </p:anim>
                                    <p:anim calcmode="lin" valueType="num">
                                      <p:cBhvr>
                                        <p:cTn id="27" dur="1000" fill="hold"/>
                                        <p:tgtEl>
                                          <p:spTgt spid="22"/>
                                        </p:tgtEl>
                                        <p:attrNameLst>
                                          <p:attrName>ppt_y</p:attrName>
                                        </p:attrNameLst>
                                      </p:cBhvr>
                                      <p:tavLst>
                                        <p:tav tm="0">
                                          <p:val>
                                            <p:strVal val="#ppt_y"/>
                                          </p:val>
                                        </p:tav>
                                        <p:tav tm="100000">
                                          <p:val>
                                            <p:strVal val="#ppt_y"/>
                                          </p:val>
                                        </p:tav>
                                      </p:tavLst>
                                    </p:anim>
                                    <p:anim calcmode="lin" valueType="num">
                                      <p:cBhvr>
                                        <p:cTn id="28" dur="1000" fill="hold"/>
                                        <p:tgtEl>
                                          <p:spTgt spid="22"/>
                                        </p:tgtEl>
                                        <p:attrNameLst>
                                          <p:attrName>ppt_w</p:attrName>
                                        </p:attrNameLst>
                                      </p:cBhvr>
                                      <p:tavLst>
                                        <p:tav tm="0">
                                          <p:val>
                                            <p:fltVal val="0"/>
                                          </p:val>
                                        </p:tav>
                                        <p:tav tm="100000">
                                          <p:val>
                                            <p:strVal val="#ppt_w"/>
                                          </p:val>
                                        </p:tav>
                                      </p:tavLst>
                                    </p:anim>
                                    <p:anim calcmode="lin" valueType="num">
                                      <p:cBhvr>
                                        <p:cTn id="29" dur="1000" fill="hold"/>
                                        <p:tgtEl>
                                          <p:spTgt spid="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7A0E2452-CEF0-42D0-B5C7-2EEEB9EE7349}"/>
              </a:ext>
            </a:extLst>
          </p:cNvPr>
          <p:cNvSpPr>
            <a:spLocks noGrp="1" noChangeArrowheads="1"/>
          </p:cNvSpPr>
          <p:nvPr>
            <p:ph idx="1"/>
          </p:nvPr>
        </p:nvSpPr>
        <p:spPr>
          <a:xfrm>
            <a:off x="1217870" y="1408548"/>
            <a:ext cx="5217566" cy="5157643"/>
          </a:xfrm>
        </p:spPr>
        <p:txBody>
          <a:bodyPr lIns="0" tIns="10972" rIns="0" bIns="0">
            <a:normAutofit/>
          </a:bodyPr>
          <a:lstStyle/>
          <a:p>
            <a:pPr marL="57150">
              <a:lnSpc>
                <a:spcPct val="150000"/>
              </a:lnSpc>
              <a:spcBef>
                <a:spcPct val="0"/>
              </a:spcBef>
              <a:defRPr/>
            </a:pPr>
            <a:r>
              <a:rPr lang="zh-CN" altLang="en-US" b="0" kern="1200" dirty="0">
                <a:solidFill>
                  <a:srgbClr val="000000"/>
                </a:solidFill>
                <a:latin typeface="Microsoft YaHei" panose="020B0503020204020204" pitchFamily="34" charset="-122"/>
                <a:ea typeface="Microsoft YaHei" panose="020B0503020204020204" pitchFamily="34" charset="-122"/>
              </a:rPr>
              <a:t>父进程希望复制自己（共享代码，复制数据空间），但父子进程执行相同代码中的不同分支</a:t>
            </a:r>
          </a:p>
          <a:p>
            <a:pPr marL="457200" lvl="1">
              <a:lnSpc>
                <a:spcPct val="150000"/>
              </a:lnSpc>
              <a:spcBef>
                <a:spcPct val="0"/>
              </a:spcBef>
              <a:defRPr/>
            </a:pPr>
            <a:r>
              <a:rPr lang="zh-CN" altLang="en-US" sz="2400" b="0" dirty="0">
                <a:solidFill>
                  <a:srgbClr val="000000"/>
                </a:solidFill>
                <a:latin typeface="Microsoft YaHei" panose="020B0503020204020204" pitchFamily="34" charset="-122"/>
                <a:ea typeface="Microsoft YaHei" panose="020B0503020204020204" pitchFamily="34" charset="-122"/>
              </a:rPr>
              <a:t>网络并发服务器中，父进程等待客户端的服务</a:t>
            </a:r>
            <a:r>
              <a:rPr lang="zh-CN" altLang="en-US" sz="2400" b="0" dirty="0" smtClean="0">
                <a:solidFill>
                  <a:srgbClr val="000000"/>
                </a:solidFill>
                <a:latin typeface="Microsoft YaHei" panose="020B0503020204020204" pitchFamily="34" charset="-122"/>
                <a:ea typeface="Microsoft YaHei" panose="020B0503020204020204" pitchFamily="34" charset="-122"/>
              </a:rPr>
              <a:t>请求</a:t>
            </a:r>
            <a:endParaRPr lang="en-US" altLang="zh-CN" sz="2400" b="0" dirty="0" smtClean="0">
              <a:solidFill>
                <a:srgbClr val="000000"/>
              </a:solidFill>
              <a:latin typeface="Microsoft YaHei" panose="020B0503020204020204" pitchFamily="34" charset="-122"/>
              <a:ea typeface="Microsoft YaHei" panose="020B0503020204020204" pitchFamily="34" charset="-122"/>
            </a:endParaRPr>
          </a:p>
          <a:p>
            <a:pPr marL="457200" lvl="1">
              <a:lnSpc>
                <a:spcPct val="150000"/>
              </a:lnSpc>
              <a:spcBef>
                <a:spcPct val="0"/>
              </a:spcBef>
              <a:defRPr/>
            </a:pPr>
            <a:r>
              <a:rPr lang="zh-CN" altLang="en-US" sz="2400" b="0" dirty="0" smtClean="0">
                <a:solidFill>
                  <a:srgbClr val="000000"/>
                </a:solidFill>
                <a:latin typeface="Microsoft YaHei" panose="020B0503020204020204" pitchFamily="34" charset="-122"/>
                <a:ea typeface="Microsoft YaHei" panose="020B0503020204020204" pitchFamily="34" charset="-122"/>
              </a:rPr>
              <a:t>当</a:t>
            </a:r>
            <a:r>
              <a:rPr lang="zh-CN" altLang="en-US" sz="2400" b="0" dirty="0">
                <a:solidFill>
                  <a:srgbClr val="000000"/>
                </a:solidFill>
                <a:latin typeface="Microsoft YaHei" panose="020B0503020204020204" pitchFamily="34" charset="-122"/>
                <a:ea typeface="Microsoft YaHei" panose="020B0503020204020204" pitchFamily="34" charset="-122"/>
              </a:rPr>
              <a:t>请求达到，父进程调用</a:t>
            </a:r>
            <a:r>
              <a:rPr lang="en-US" altLang="zh-CN" sz="2400" b="0" dirty="0">
                <a:solidFill>
                  <a:srgbClr val="000000"/>
                </a:solidFill>
                <a:latin typeface="Microsoft YaHei" panose="020B0503020204020204" pitchFamily="34" charset="-122"/>
                <a:ea typeface="Microsoft YaHei" panose="020B0503020204020204" pitchFamily="34" charset="-122"/>
              </a:rPr>
              <a:t>fork</a:t>
            </a:r>
            <a:r>
              <a:rPr lang="zh-CN" altLang="en-US" sz="2400" b="0" dirty="0">
                <a:solidFill>
                  <a:srgbClr val="000000"/>
                </a:solidFill>
                <a:latin typeface="Microsoft YaHei" panose="020B0503020204020204" pitchFamily="34" charset="-122"/>
                <a:ea typeface="Microsoft YaHei" panose="020B0503020204020204" pitchFamily="34" charset="-122"/>
              </a:rPr>
              <a:t>创建子进程处理该</a:t>
            </a:r>
            <a:r>
              <a:rPr lang="zh-CN" altLang="en-US" sz="2400" b="0" dirty="0" smtClean="0">
                <a:solidFill>
                  <a:srgbClr val="000000"/>
                </a:solidFill>
                <a:latin typeface="Microsoft YaHei" panose="020B0503020204020204" pitchFamily="34" charset="-122"/>
                <a:ea typeface="Microsoft YaHei" panose="020B0503020204020204" pitchFamily="34" charset="-122"/>
              </a:rPr>
              <a:t>请求</a:t>
            </a:r>
            <a:endParaRPr lang="en-US" altLang="zh-CN" sz="2400" b="0" dirty="0" smtClean="0">
              <a:solidFill>
                <a:srgbClr val="000000"/>
              </a:solidFill>
              <a:latin typeface="Microsoft YaHei" panose="020B0503020204020204" pitchFamily="34" charset="-122"/>
              <a:ea typeface="Microsoft YaHei" panose="020B0503020204020204" pitchFamily="34" charset="-122"/>
            </a:endParaRPr>
          </a:p>
          <a:p>
            <a:pPr marL="457200" lvl="1">
              <a:lnSpc>
                <a:spcPct val="150000"/>
              </a:lnSpc>
              <a:spcBef>
                <a:spcPct val="0"/>
              </a:spcBef>
              <a:defRPr/>
            </a:pPr>
            <a:r>
              <a:rPr lang="zh-CN" altLang="en-US" sz="2400" b="0" dirty="0" smtClean="0">
                <a:solidFill>
                  <a:srgbClr val="000000"/>
                </a:solidFill>
                <a:latin typeface="Microsoft YaHei" panose="020B0503020204020204" pitchFamily="34" charset="-122"/>
                <a:ea typeface="Microsoft YaHei" panose="020B0503020204020204" pitchFamily="34" charset="-122"/>
              </a:rPr>
              <a:t>而</a:t>
            </a:r>
            <a:r>
              <a:rPr lang="zh-CN" altLang="en-US" sz="2400" b="0" dirty="0">
                <a:solidFill>
                  <a:srgbClr val="000000"/>
                </a:solidFill>
                <a:latin typeface="Microsoft YaHei" panose="020B0503020204020204" pitchFamily="34" charset="-122"/>
                <a:ea typeface="Microsoft YaHei" panose="020B0503020204020204" pitchFamily="34" charset="-122"/>
              </a:rPr>
              <a:t>父进程继续等待下一个服务请求</a:t>
            </a:r>
          </a:p>
        </p:txBody>
      </p:sp>
      <p:sp>
        <p:nvSpPr>
          <p:cNvPr id="3" name="标题 2">
            <a:extLst>
              <a:ext uri="{FF2B5EF4-FFF2-40B4-BE49-F238E27FC236}">
                <a16:creationId xmlns:a16="http://schemas.microsoft.com/office/drawing/2014/main" id="{A5795F34-643B-4058-9FC8-852C1A77544D}"/>
              </a:ext>
            </a:extLst>
          </p:cNvPr>
          <p:cNvSpPr>
            <a:spLocks noGrp="1"/>
          </p:cNvSpPr>
          <p:nvPr>
            <p:ph type="title"/>
          </p:nvPr>
        </p:nvSpPr>
        <p:spPr>
          <a:xfrm>
            <a:off x="9193923" y="486788"/>
            <a:ext cx="2805281" cy="549275"/>
          </a:xfrm>
        </p:spPr>
        <p:txBody>
          <a:bodyPr/>
          <a:lstStyle/>
          <a:p>
            <a:pPr>
              <a:defRPr/>
            </a:pPr>
            <a:r>
              <a:rPr lang="en-US" altLang="zh-CN" dirty="0"/>
              <a:t>fork</a:t>
            </a:r>
            <a:r>
              <a:rPr lang="zh-CN" altLang="en-US" dirty="0"/>
              <a:t>的用法</a:t>
            </a:r>
          </a:p>
        </p:txBody>
      </p:sp>
      <p:pic>
        <p:nvPicPr>
          <p:cNvPr id="71684" name="图片 3">
            <a:extLst>
              <a:ext uri="{FF2B5EF4-FFF2-40B4-BE49-F238E27FC236}">
                <a16:creationId xmlns:a16="http://schemas.microsoft.com/office/drawing/2014/main" id="{3C44D0B3-396D-4419-96E7-900B0976F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327" y="1580285"/>
            <a:ext cx="4784583" cy="4961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500051" y="353316"/>
            <a:ext cx="3922440" cy="507831"/>
          </a:xfrm>
          <a:prstGeom prst="rect">
            <a:avLst/>
          </a:prstGeom>
        </p:spPr>
        <p:txBody>
          <a:bodyPr wrap="square">
            <a:spAutoFit/>
          </a:bodyPr>
          <a:lstStyle/>
          <a:p>
            <a:pPr algn="just">
              <a:defRPr/>
            </a:pPr>
            <a:r>
              <a:rPr lang="en-US" altLang="zh-CN" sz="2700" b="1" dirty="0">
                <a:solidFill>
                  <a:srgbClr val="0000FF"/>
                </a:solidFill>
                <a:latin typeface="+mj-ea"/>
                <a:ea typeface="+mj-ea"/>
              </a:rPr>
              <a:t>fork</a:t>
            </a:r>
            <a:r>
              <a:rPr lang="zh-CN" altLang="en-US" sz="2700" b="1" dirty="0">
                <a:solidFill>
                  <a:srgbClr val="0000FF"/>
                </a:solidFill>
                <a:latin typeface="+mj-ea"/>
                <a:ea typeface="+mj-ea"/>
              </a:rPr>
              <a:t>函数</a:t>
            </a:r>
          </a:p>
        </p:txBody>
      </p:sp>
    </p:spTree>
    <p:extLst>
      <p:ext uri="{BB962C8B-B14F-4D97-AF65-F5344CB8AC3E}">
        <p14:creationId xmlns:p14="http://schemas.microsoft.com/office/powerpoint/2010/main" val="2687306493"/>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57606" y="1336989"/>
            <a:ext cx="6146977" cy="507831"/>
          </a:xfrm>
          <a:prstGeom prst="rect">
            <a:avLst/>
          </a:prstGeom>
        </p:spPr>
        <p:txBody>
          <a:bodyPr wrap="square">
            <a:spAutoFit/>
          </a:bodyPr>
          <a:lstStyle/>
          <a:p>
            <a:pPr algn="just">
              <a:defRPr/>
            </a:pPr>
            <a:r>
              <a:rPr lang="en-US" altLang="zh-CN" sz="2700" b="1" dirty="0">
                <a:solidFill>
                  <a:srgbClr val="0000FF"/>
                </a:solidFill>
                <a:latin typeface="+mj-ea"/>
                <a:ea typeface="+mj-ea"/>
              </a:rPr>
              <a:t>2.</a:t>
            </a:r>
            <a:r>
              <a:rPr lang="zh-CN" altLang="en-US" sz="2700" b="1" dirty="0">
                <a:solidFill>
                  <a:srgbClr val="0000FF"/>
                </a:solidFill>
                <a:latin typeface="+mj-ea"/>
              </a:rPr>
              <a:t>进程的退出</a:t>
            </a:r>
            <a:endParaRPr lang="zh-CN" altLang="en-US" sz="27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304702" y="1844820"/>
            <a:ext cx="10159934" cy="4072807"/>
          </a:xfrm>
          <a:noFill/>
          <a:ln>
            <a:noFill/>
          </a:ln>
          <a:effectLst>
            <a:outerShdw dist="53882" sx="1000" sy="1000" algn="ctr" rotWithShape="0">
              <a:schemeClr val="bg2"/>
            </a:outerShdw>
          </a:effectLst>
        </p:spPr>
        <p:txBody>
          <a:bodyPr>
            <a:noAutofit/>
          </a:bodyPr>
          <a:lstStyle/>
          <a:p>
            <a:pPr>
              <a:lnSpc>
                <a:spcPct val="120000"/>
              </a:lnSpc>
              <a:spcBef>
                <a:spcPts val="0"/>
              </a:spcBef>
            </a:pPr>
            <a:r>
              <a:rPr lang="en" altLang="zh-CN" dirty="0">
                <a:latin typeface="+mj-ea"/>
                <a:ea typeface="+mj-ea"/>
              </a:rPr>
              <a:t>Linux </a:t>
            </a:r>
            <a:r>
              <a:rPr lang="zh-CN" altLang="en-US" dirty="0">
                <a:latin typeface="+mj-ea"/>
                <a:ea typeface="+mj-ea"/>
              </a:rPr>
              <a:t>下进程的退出方式分为</a:t>
            </a:r>
            <a:r>
              <a:rPr lang="zh-CN" altLang="en-US" dirty="0">
                <a:solidFill>
                  <a:srgbClr val="FF0000"/>
                </a:solidFill>
                <a:latin typeface="+mj-ea"/>
                <a:ea typeface="+mj-ea"/>
              </a:rPr>
              <a:t>正常退出</a:t>
            </a:r>
            <a:r>
              <a:rPr lang="zh-CN" altLang="en-US" dirty="0">
                <a:latin typeface="+mj-ea"/>
                <a:ea typeface="+mj-ea"/>
              </a:rPr>
              <a:t>和</a:t>
            </a:r>
            <a:r>
              <a:rPr lang="zh-CN" altLang="en-US" dirty="0">
                <a:solidFill>
                  <a:srgbClr val="FF0000"/>
                </a:solidFill>
                <a:latin typeface="+mj-ea"/>
                <a:ea typeface="+mj-ea"/>
              </a:rPr>
              <a:t>异常退出</a:t>
            </a:r>
            <a:r>
              <a:rPr lang="zh-CN" altLang="en-US" dirty="0">
                <a:latin typeface="+mj-ea"/>
                <a:ea typeface="+mj-ea"/>
              </a:rPr>
              <a:t>两种</a:t>
            </a:r>
            <a:endParaRPr lang="en-US" altLang="zh-CN" dirty="0">
              <a:latin typeface="+mj-ea"/>
              <a:ea typeface="+mj-ea"/>
            </a:endParaRPr>
          </a:p>
          <a:p>
            <a:pPr marL="0" indent="0">
              <a:lnSpc>
                <a:spcPct val="120000"/>
              </a:lnSpc>
              <a:spcBef>
                <a:spcPts val="0"/>
              </a:spcBef>
              <a:buNone/>
            </a:pPr>
            <a:r>
              <a:rPr lang="zh-CN" altLang="en-US" dirty="0">
                <a:latin typeface="+mj-ea"/>
                <a:ea typeface="+mj-ea"/>
              </a:rPr>
              <a:t> </a:t>
            </a:r>
            <a:r>
              <a:rPr lang="en-US" altLang="zh-CN" dirty="0">
                <a:latin typeface="+mj-ea"/>
                <a:ea typeface="+mj-ea"/>
              </a:rPr>
              <a:t>(1)</a:t>
            </a:r>
            <a:r>
              <a:rPr lang="zh-CN" altLang="en-US" dirty="0">
                <a:latin typeface="+mj-ea"/>
                <a:ea typeface="+mj-ea"/>
              </a:rPr>
              <a:t>正常退出 </a:t>
            </a:r>
          </a:p>
          <a:p>
            <a:pPr marL="457200" indent="396875">
              <a:lnSpc>
                <a:spcPct val="120000"/>
              </a:lnSpc>
              <a:spcBef>
                <a:spcPts val="0"/>
              </a:spcBef>
              <a:buFont typeface="+mj-ea"/>
              <a:buAutoNum type="circleNumDbPlain"/>
            </a:pPr>
            <a:r>
              <a:rPr lang="zh-CN" altLang="en-US" b="0" dirty="0">
                <a:latin typeface="+mj-ea"/>
                <a:ea typeface="+mj-ea"/>
              </a:rPr>
              <a:t>在 </a:t>
            </a:r>
            <a:r>
              <a:rPr lang="en" altLang="zh-CN" b="0" dirty="0">
                <a:latin typeface="+mj-ea"/>
                <a:ea typeface="+mj-ea"/>
              </a:rPr>
              <a:t>main </a:t>
            </a:r>
            <a:r>
              <a:rPr lang="zh-CN" altLang="en-US" b="0" dirty="0">
                <a:latin typeface="+mj-ea"/>
                <a:ea typeface="+mj-ea"/>
              </a:rPr>
              <a:t>函数中执行 </a:t>
            </a:r>
            <a:r>
              <a:rPr lang="en" altLang="zh-CN" b="0" dirty="0">
                <a:solidFill>
                  <a:srgbClr val="FF0000"/>
                </a:solidFill>
                <a:latin typeface="+mj-ea"/>
                <a:ea typeface="+mj-ea"/>
              </a:rPr>
              <a:t>return</a:t>
            </a:r>
            <a:endParaRPr lang="en-US" altLang="zh-CN" b="0" dirty="0">
              <a:latin typeface="+mj-ea"/>
              <a:ea typeface="+mj-ea"/>
            </a:endParaRPr>
          </a:p>
          <a:p>
            <a:pPr marL="457200" indent="396875">
              <a:lnSpc>
                <a:spcPct val="120000"/>
              </a:lnSpc>
              <a:spcBef>
                <a:spcPts val="0"/>
              </a:spcBef>
              <a:buFont typeface="+mj-ea"/>
              <a:buAutoNum type="circleNumDbPlain"/>
            </a:pPr>
            <a:r>
              <a:rPr lang="zh-CN" altLang="en-US" b="0" dirty="0">
                <a:latin typeface="+mj-ea"/>
                <a:ea typeface="+mj-ea"/>
              </a:rPr>
              <a:t>调用 </a:t>
            </a:r>
            <a:r>
              <a:rPr lang="en" altLang="zh-CN" b="0" dirty="0">
                <a:solidFill>
                  <a:srgbClr val="FF0000"/>
                </a:solidFill>
                <a:latin typeface="+mj-ea"/>
                <a:ea typeface="+mj-ea"/>
              </a:rPr>
              <a:t>exit</a:t>
            </a:r>
            <a:r>
              <a:rPr lang="en" altLang="zh-CN" b="0" dirty="0">
                <a:latin typeface="+mj-ea"/>
                <a:ea typeface="+mj-ea"/>
              </a:rPr>
              <a:t> </a:t>
            </a:r>
            <a:r>
              <a:rPr lang="zh-CN" altLang="en-US" b="0" dirty="0">
                <a:latin typeface="+mj-ea"/>
                <a:ea typeface="+mj-ea"/>
              </a:rPr>
              <a:t>函数</a:t>
            </a:r>
            <a:endParaRPr lang="en-US" altLang="zh-CN" b="0" dirty="0">
              <a:latin typeface="+mj-ea"/>
              <a:ea typeface="+mj-ea"/>
            </a:endParaRPr>
          </a:p>
          <a:p>
            <a:pPr marL="457200" indent="396875">
              <a:lnSpc>
                <a:spcPct val="120000"/>
              </a:lnSpc>
              <a:spcBef>
                <a:spcPts val="0"/>
              </a:spcBef>
              <a:buFont typeface="+mj-ea"/>
              <a:buAutoNum type="circleNumDbPlain"/>
            </a:pPr>
            <a:r>
              <a:rPr lang="zh-CN" altLang="en-US" b="0" dirty="0">
                <a:latin typeface="+mj-ea"/>
                <a:ea typeface="+mj-ea"/>
              </a:rPr>
              <a:t>调用</a:t>
            </a:r>
            <a:r>
              <a:rPr lang="en-US" altLang="zh-CN" b="0" dirty="0">
                <a:solidFill>
                  <a:srgbClr val="FF0000"/>
                </a:solidFill>
                <a:latin typeface="+mj-ea"/>
                <a:ea typeface="+mj-ea"/>
              </a:rPr>
              <a:t>_</a:t>
            </a:r>
            <a:r>
              <a:rPr lang="en" altLang="zh-CN" b="0" dirty="0">
                <a:solidFill>
                  <a:srgbClr val="FF0000"/>
                </a:solidFill>
                <a:latin typeface="+mj-ea"/>
                <a:ea typeface="+mj-ea"/>
              </a:rPr>
              <a:t>exit </a:t>
            </a:r>
            <a:r>
              <a:rPr lang="zh-CN" altLang="en-US" b="0" dirty="0">
                <a:latin typeface="+mj-ea"/>
                <a:ea typeface="+mj-ea"/>
              </a:rPr>
              <a:t>函数。</a:t>
            </a:r>
            <a:endParaRPr lang="en-US" altLang="zh-CN" b="0" dirty="0">
              <a:latin typeface="+mj-ea"/>
              <a:ea typeface="+mj-ea"/>
            </a:endParaRPr>
          </a:p>
          <a:p>
            <a:pPr marL="457200" indent="396875">
              <a:lnSpc>
                <a:spcPct val="120000"/>
              </a:lnSpc>
              <a:spcBef>
                <a:spcPts val="0"/>
              </a:spcBef>
              <a:buFont typeface="+mj-ea"/>
              <a:buAutoNum type="circleNumDbPlain"/>
            </a:pPr>
            <a:endParaRPr lang="zh-CN" altLang="en-US" b="0" dirty="0">
              <a:latin typeface="+mj-ea"/>
              <a:ea typeface="+mj-ea"/>
            </a:endParaRPr>
          </a:p>
          <a:p>
            <a:pPr marL="0" indent="0">
              <a:lnSpc>
                <a:spcPct val="120000"/>
              </a:lnSpc>
              <a:spcBef>
                <a:spcPts val="0"/>
              </a:spcBef>
              <a:buNone/>
            </a:pPr>
            <a:r>
              <a:rPr lang="zh-CN" altLang="en-US" dirty="0">
                <a:latin typeface="+mj-ea"/>
                <a:ea typeface="+mj-ea"/>
              </a:rPr>
              <a:t> </a:t>
            </a:r>
            <a:r>
              <a:rPr lang="en-US" altLang="zh-CN" dirty="0">
                <a:latin typeface="+mj-ea"/>
                <a:ea typeface="+mj-ea"/>
              </a:rPr>
              <a:t>(2)</a:t>
            </a:r>
            <a:r>
              <a:rPr lang="zh-CN" altLang="en-US" dirty="0">
                <a:latin typeface="+mj-ea"/>
                <a:ea typeface="+mj-ea"/>
              </a:rPr>
              <a:t>异常退出</a:t>
            </a:r>
            <a:endParaRPr lang="en-US" altLang="zh-CN" dirty="0">
              <a:latin typeface="+mj-ea"/>
              <a:ea typeface="+mj-ea"/>
            </a:endParaRPr>
          </a:p>
          <a:p>
            <a:pPr marL="909637" indent="-457200">
              <a:lnSpc>
                <a:spcPct val="120000"/>
              </a:lnSpc>
              <a:spcBef>
                <a:spcPts val="0"/>
              </a:spcBef>
              <a:buFont typeface="+mj-ea"/>
              <a:buAutoNum type="circleNumDbPlain"/>
            </a:pPr>
            <a:r>
              <a:rPr lang="zh-CN" altLang="en-US" b="0" dirty="0">
                <a:latin typeface="+mj-ea"/>
                <a:ea typeface="+mj-ea"/>
              </a:rPr>
              <a:t>调用 </a:t>
            </a:r>
            <a:r>
              <a:rPr lang="en" altLang="zh-CN" b="0" dirty="0">
                <a:latin typeface="+mj-ea"/>
                <a:ea typeface="+mj-ea"/>
              </a:rPr>
              <a:t>abort </a:t>
            </a:r>
            <a:r>
              <a:rPr lang="zh-CN" altLang="en-US" b="0" dirty="0">
                <a:latin typeface="+mj-ea"/>
                <a:ea typeface="+mj-ea"/>
              </a:rPr>
              <a:t>函数</a:t>
            </a:r>
            <a:endParaRPr lang="en-US" altLang="zh-CN" b="0" dirty="0">
              <a:latin typeface="+mj-ea"/>
              <a:ea typeface="+mj-ea"/>
            </a:endParaRPr>
          </a:p>
          <a:p>
            <a:pPr marL="909637" indent="-457200">
              <a:lnSpc>
                <a:spcPct val="120000"/>
              </a:lnSpc>
              <a:spcBef>
                <a:spcPts val="0"/>
              </a:spcBef>
              <a:buFont typeface="+mj-ea"/>
              <a:buAutoNum type="circleNumDbPlain"/>
            </a:pPr>
            <a:r>
              <a:rPr lang="zh-CN" altLang="en-US" b="0" dirty="0">
                <a:latin typeface="+mj-ea"/>
                <a:ea typeface="+mj-ea"/>
              </a:rPr>
              <a:t>进程收到某个信号，而该信号使程序终止</a:t>
            </a: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664442" y="342103"/>
            <a:ext cx="430588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2.3.6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的进程控制</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Tree>
    <p:extLst>
      <p:ext uri="{BB962C8B-B14F-4D97-AF65-F5344CB8AC3E}">
        <p14:creationId xmlns:p14="http://schemas.microsoft.com/office/powerpoint/2010/main" val="15511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4782" y="1254289"/>
            <a:ext cx="6146977" cy="507831"/>
          </a:xfrm>
          <a:prstGeom prst="rect">
            <a:avLst/>
          </a:prstGeom>
        </p:spPr>
        <p:txBody>
          <a:bodyPr wrap="square">
            <a:spAutoFit/>
          </a:bodyPr>
          <a:lstStyle/>
          <a:p>
            <a:pPr algn="just">
              <a:defRPr/>
            </a:pPr>
            <a:r>
              <a:rPr lang="en-US" altLang="zh-CN" sz="2700" b="1" dirty="0">
                <a:solidFill>
                  <a:srgbClr val="0000FF"/>
                </a:solidFill>
                <a:latin typeface="+mj-ea"/>
                <a:ea typeface="+mj-ea"/>
              </a:rPr>
              <a:t>2.</a:t>
            </a:r>
            <a:r>
              <a:rPr lang="zh-CN" altLang="en-US" sz="2700" b="1" dirty="0">
                <a:solidFill>
                  <a:srgbClr val="0000FF"/>
                </a:solidFill>
                <a:latin typeface="+mj-ea"/>
              </a:rPr>
              <a:t>进程的退出</a:t>
            </a:r>
            <a:endParaRPr lang="zh-CN" altLang="en-US" sz="27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205346" y="1865602"/>
            <a:ext cx="10668000" cy="4290963"/>
          </a:xfrm>
          <a:noFill/>
          <a:ln>
            <a:noFill/>
          </a:ln>
          <a:effectLst>
            <a:outerShdw dist="53882" sx="1000" sy="1000" algn="ctr" rotWithShape="0">
              <a:schemeClr val="bg2"/>
            </a:outerShdw>
          </a:effectLst>
        </p:spPr>
        <p:txBody>
          <a:bodyPr>
            <a:noAutofit/>
          </a:bodyPr>
          <a:lstStyle/>
          <a:p>
            <a:pPr>
              <a:lnSpc>
                <a:spcPct val="150000"/>
              </a:lnSpc>
              <a:spcBef>
                <a:spcPts val="0"/>
              </a:spcBef>
            </a:pPr>
            <a:r>
              <a:rPr lang="zh-CN" altLang="en-US" dirty="0">
                <a:latin typeface="+mj-ea"/>
                <a:ea typeface="+mj-ea"/>
              </a:rPr>
              <a:t>几种方式的区别</a:t>
            </a:r>
            <a:endParaRPr lang="en-US" altLang="zh-CN" dirty="0">
              <a:latin typeface="+mj-ea"/>
              <a:ea typeface="+mj-ea"/>
            </a:endParaRPr>
          </a:p>
          <a:p>
            <a:pPr marL="457200" indent="396875">
              <a:lnSpc>
                <a:spcPct val="150000"/>
              </a:lnSpc>
              <a:spcBef>
                <a:spcPts val="0"/>
              </a:spcBef>
              <a:buFont typeface="+mj-ea"/>
              <a:buAutoNum type="circleNumDbPlain"/>
            </a:pPr>
            <a:r>
              <a:rPr lang="en" altLang="zh-CN" b="0" dirty="0">
                <a:latin typeface="+mj-ea"/>
                <a:ea typeface="+mj-ea"/>
              </a:rPr>
              <a:t>exit </a:t>
            </a:r>
            <a:r>
              <a:rPr lang="zh-CN" altLang="en-US" b="0" dirty="0">
                <a:latin typeface="+mj-ea"/>
                <a:ea typeface="+mj-ea"/>
              </a:rPr>
              <a:t>是一个函数，执行完后把控制权交给系统</a:t>
            </a:r>
            <a:endParaRPr lang="en-US" altLang="zh-CN" b="0" dirty="0">
              <a:latin typeface="+mj-ea"/>
              <a:ea typeface="+mj-ea"/>
            </a:endParaRPr>
          </a:p>
          <a:p>
            <a:pPr marL="457200" indent="396875">
              <a:lnSpc>
                <a:spcPct val="150000"/>
              </a:lnSpc>
              <a:spcBef>
                <a:spcPts val="0"/>
              </a:spcBef>
              <a:buFont typeface="+mj-ea"/>
              <a:buAutoNum type="circleNumDbPlain"/>
            </a:pPr>
            <a:r>
              <a:rPr lang="en" altLang="zh-CN" b="0" dirty="0">
                <a:latin typeface="+mj-ea"/>
                <a:ea typeface="+mj-ea"/>
              </a:rPr>
              <a:t>return </a:t>
            </a:r>
            <a:r>
              <a:rPr lang="zh-CN" altLang="en-US" b="0" dirty="0">
                <a:latin typeface="+mj-ea"/>
                <a:ea typeface="+mj-ea"/>
              </a:rPr>
              <a:t>是函数执行完后的返回。</a:t>
            </a:r>
            <a:r>
              <a:rPr lang="en" altLang="zh-CN" b="0" dirty="0">
                <a:latin typeface="+mj-ea"/>
                <a:ea typeface="+mj-ea"/>
              </a:rPr>
              <a:t>return </a:t>
            </a:r>
            <a:r>
              <a:rPr lang="zh-CN" altLang="en-US" b="0" dirty="0">
                <a:latin typeface="+mj-ea"/>
                <a:ea typeface="+mj-ea"/>
              </a:rPr>
              <a:t>执行完后把控制权交给调用函数 </a:t>
            </a:r>
          </a:p>
          <a:p>
            <a:pPr marL="457200" indent="396875">
              <a:lnSpc>
                <a:spcPct val="150000"/>
              </a:lnSpc>
              <a:spcBef>
                <a:spcPts val="0"/>
              </a:spcBef>
              <a:buFont typeface="+mj-ea"/>
              <a:buAutoNum type="circleNumDbPlain"/>
            </a:pPr>
            <a:r>
              <a:rPr lang="en" altLang="zh-CN" b="0" dirty="0">
                <a:latin typeface="+mj-ea"/>
                <a:ea typeface="+mj-ea"/>
              </a:rPr>
              <a:t>exit </a:t>
            </a:r>
            <a:r>
              <a:rPr lang="zh-CN" altLang="en-US" b="0" dirty="0">
                <a:latin typeface="+mj-ea"/>
                <a:ea typeface="+mj-ea"/>
              </a:rPr>
              <a:t>是正常终止进程；</a:t>
            </a:r>
            <a:r>
              <a:rPr lang="en" altLang="zh-CN" b="0" dirty="0">
                <a:latin typeface="+mj-ea"/>
                <a:ea typeface="+mj-ea"/>
              </a:rPr>
              <a:t>abort </a:t>
            </a:r>
            <a:r>
              <a:rPr lang="zh-CN" altLang="en-US" b="0" dirty="0">
                <a:latin typeface="+mj-ea"/>
                <a:ea typeface="+mj-ea"/>
              </a:rPr>
              <a:t>是异常终止进程</a:t>
            </a:r>
            <a:endParaRPr lang="en-US" altLang="zh-CN" b="0" dirty="0">
              <a:latin typeface="+mj-ea"/>
              <a:ea typeface="+mj-ea"/>
            </a:endParaRPr>
          </a:p>
          <a:p>
            <a:pPr marL="457200" indent="396875">
              <a:lnSpc>
                <a:spcPct val="150000"/>
              </a:lnSpc>
              <a:spcBef>
                <a:spcPts val="0"/>
              </a:spcBef>
              <a:buFont typeface="+mj-ea"/>
              <a:buAutoNum type="circleNumDbPlain"/>
            </a:pPr>
            <a:r>
              <a:rPr lang="en" altLang="zh-CN" b="0" dirty="0">
                <a:latin typeface="+mj-ea"/>
                <a:ea typeface="+mj-ea"/>
              </a:rPr>
              <a:t>_exit </a:t>
            </a:r>
            <a:r>
              <a:rPr lang="zh-CN" altLang="en-US" b="0" dirty="0">
                <a:latin typeface="+mj-ea"/>
                <a:ea typeface="+mj-ea"/>
              </a:rPr>
              <a:t>执行后立即将控制权返回给内核；</a:t>
            </a:r>
            <a:r>
              <a:rPr lang="en" altLang="zh-CN" b="0" dirty="0">
                <a:latin typeface="+mj-ea"/>
                <a:ea typeface="+mj-ea"/>
              </a:rPr>
              <a:t>exit </a:t>
            </a:r>
            <a:r>
              <a:rPr lang="zh-CN" altLang="en-US" b="0" dirty="0">
                <a:latin typeface="+mj-ea"/>
                <a:ea typeface="+mj-ea"/>
              </a:rPr>
              <a:t>执行后要先执行一些清除操作，然后才将控制权交给内核</a:t>
            </a:r>
          </a:p>
          <a:p>
            <a:pPr marL="1417638" indent="-342900">
              <a:lnSpc>
                <a:spcPct val="150000"/>
              </a:lnSpc>
              <a:spcBef>
                <a:spcPts val="0"/>
              </a:spcBef>
              <a:buFont typeface="Wingdings" pitchFamily="2" charset="2"/>
              <a:buChar char="p"/>
            </a:pPr>
            <a:r>
              <a:rPr lang="en" altLang="zh-CN" sz="2200" b="0" dirty="0">
                <a:latin typeface="+mj-ea"/>
                <a:ea typeface="+mj-ea"/>
              </a:rPr>
              <a:t>exit </a:t>
            </a:r>
            <a:r>
              <a:rPr lang="zh-CN" altLang="en-US" sz="2200" b="0" dirty="0">
                <a:latin typeface="+mj-ea"/>
                <a:ea typeface="+mj-ea"/>
              </a:rPr>
              <a:t>函数在调用 </a:t>
            </a:r>
            <a:r>
              <a:rPr lang="en" altLang="zh-CN" sz="2200" b="0" dirty="0">
                <a:latin typeface="+mj-ea"/>
                <a:ea typeface="+mj-ea"/>
              </a:rPr>
              <a:t>exit </a:t>
            </a:r>
            <a:r>
              <a:rPr lang="zh-CN" altLang="en-US" sz="2200" b="0" dirty="0">
                <a:latin typeface="+mj-ea"/>
                <a:ea typeface="+mj-ea"/>
              </a:rPr>
              <a:t>系统之前要检查文件的打开情况，把文件缓冲区的内容写回文件。 </a:t>
            </a:r>
            <a:r>
              <a:rPr lang="zh-CN" altLang="en-US" b="0" dirty="0">
                <a:latin typeface="+mj-ea"/>
                <a:ea typeface="+mj-ea"/>
              </a:rPr>
              <a:t/>
            </a:r>
            <a:br>
              <a:rPr lang="zh-CN" altLang="en-US" b="0" dirty="0">
                <a:latin typeface="+mj-ea"/>
                <a:ea typeface="+mj-ea"/>
              </a:rPr>
            </a:br>
            <a:endParaRPr lang="zh-CN" altLang="en-US" b="0" dirty="0">
              <a:latin typeface="+mj-ea"/>
              <a:ea typeface="+mj-ea"/>
            </a:endParaRP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664442" y="342103"/>
            <a:ext cx="430588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2.3.6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的进程控制</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Tree>
    <p:extLst>
      <p:ext uri="{BB962C8B-B14F-4D97-AF65-F5344CB8AC3E}">
        <p14:creationId xmlns:p14="http://schemas.microsoft.com/office/powerpoint/2010/main" val="406721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4782" y="1189904"/>
            <a:ext cx="5796116" cy="507831"/>
          </a:xfrm>
          <a:prstGeom prst="rect">
            <a:avLst/>
          </a:prstGeom>
        </p:spPr>
        <p:txBody>
          <a:bodyPr wrap="square">
            <a:spAutoFit/>
          </a:bodyPr>
          <a:lstStyle/>
          <a:p>
            <a:pPr algn="just">
              <a:defRPr/>
            </a:pPr>
            <a:r>
              <a:rPr lang="en-US" altLang="zh-CN" sz="2700" b="1" dirty="0">
                <a:solidFill>
                  <a:srgbClr val="0000FF"/>
                </a:solidFill>
                <a:latin typeface="+mj-ea"/>
                <a:ea typeface="+mj-ea"/>
              </a:rPr>
              <a:t>3.</a:t>
            </a:r>
            <a:r>
              <a:rPr lang="zh-CN" altLang="en-US" sz="2700" b="1" dirty="0">
                <a:solidFill>
                  <a:srgbClr val="0000FF"/>
                </a:solidFill>
                <a:latin typeface="+mj-ea"/>
              </a:rPr>
              <a:t>进程的控制</a:t>
            </a:r>
            <a:r>
              <a:rPr lang="en-US" altLang="zh-CN" sz="2700" b="1" dirty="0">
                <a:solidFill>
                  <a:srgbClr val="0000FF"/>
                </a:solidFill>
                <a:latin typeface="+mj-ea"/>
              </a:rPr>
              <a:t>—</a:t>
            </a:r>
            <a:r>
              <a:rPr lang="zh-CN" altLang="en-US" sz="2700" b="1" dirty="0">
                <a:solidFill>
                  <a:srgbClr val="0000FF"/>
                </a:solidFill>
                <a:latin typeface="+mj-ea"/>
              </a:rPr>
              <a:t>等待与睡眠</a:t>
            </a:r>
            <a:endParaRPr lang="zh-CN" altLang="en-US" sz="2700" b="1" dirty="0">
              <a:solidFill>
                <a:srgbClr val="0000FF"/>
              </a:solidFill>
              <a:latin typeface="+mj-ea"/>
              <a:ea typeface="+mj-ea"/>
            </a:endParaRPr>
          </a:p>
        </p:txBody>
      </p:sp>
      <p:pic>
        <p:nvPicPr>
          <p:cNvPr id="8" name="图片 3">
            <a:extLst>
              <a:ext uri="{FF2B5EF4-FFF2-40B4-BE49-F238E27FC236}">
                <a16:creationId xmlns:a16="http://schemas.microsoft.com/office/drawing/2014/main" id="{6C2BF64F-6A6C-1644-94F8-61794DB7A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9681" y="2007423"/>
            <a:ext cx="5581692" cy="2023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3">
            <a:extLst>
              <a:ext uri="{FF2B5EF4-FFF2-40B4-BE49-F238E27FC236}">
                <a16:creationId xmlns:a16="http://schemas.microsoft.com/office/drawing/2014/main" id="{8410251D-B2EE-D64A-A52A-0E0FB3C455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011" y="4298662"/>
            <a:ext cx="5399363" cy="2196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3">
            <a:extLst>
              <a:ext uri="{FF2B5EF4-FFF2-40B4-BE49-F238E27FC236}">
                <a16:creationId xmlns:a16="http://schemas.microsoft.com/office/drawing/2014/main" id="{EAC5B75C-7F25-EB47-BA18-368EB8B10730}"/>
              </a:ext>
            </a:extLst>
          </p:cNvPr>
          <p:cNvSpPr>
            <a:spLocks noGrp="1"/>
          </p:cNvSpPr>
          <p:nvPr>
            <p:ph idx="1"/>
          </p:nvPr>
        </p:nvSpPr>
        <p:spPr>
          <a:xfrm>
            <a:off x="1732470" y="2571027"/>
            <a:ext cx="3198364" cy="841014"/>
          </a:xfrm>
        </p:spPr>
        <p:txBody>
          <a:bodyPr/>
          <a:lstStyle/>
          <a:p>
            <a:r>
              <a:rPr lang="zh-CN" altLang="en-US" dirty="0">
                <a:latin typeface="Microsoft YaHei" panose="020B0503020204020204" pitchFamily="34" charset="-122"/>
                <a:ea typeface="Microsoft YaHei" panose="020B0503020204020204" pitchFamily="34" charset="-122"/>
              </a:rPr>
              <a:t>孤儿进程</a:t>
            </a:r>
          </a:p>
        </p:txBody>
      </p:sp>
      <p:sp>
        <p:nvSpPr>
          <p:cNvPr id="11" name="内容占位符 3">
            <a:extLst>
              <a:ext uri="{FF2B5EF4-FFF2-40B4-BE49-F238E27FC236}">
                <a16:creationId xmlns:a16="http://schemas.microsoft.com/office/drawing/2014/main" id="{78F166D6-74DC-5644-A247-ECBE4183FBA4}"/>
              </a:ext>
            </a:extLst>
          </p:cNvPr>
          <p:cNvSpPr txBox="1">
            <a:spLocks/>
          </p:cNvSpPr>
          <p:nvPr/>
        </p:nvSpPr>
        <p:spPr>
          <a:xfrm>
            <a:off x="1732470" y="4976262"/>
            <a:ext cx="3198364" cy="841014"/>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r>
              <a:rPr lang="zh-CN" altLang="en-US" dirty="0">
                <a:latin typeface="Microsoft YaHei" panose="020B0503020204020204" pitchFamily="34" charset="-122"/>
                <a:ea typeface="Microsoft YaHei" panose="020B0503020204020204" pitchFamily="34" charset="-122"/>
              </a:rPr>
              <a:t>僵尸进程</a:t>
            </a:r>
          </a:p>
        </p:txBody>
      </p:sp>
      <p:sp>
        <p:nvSpPr>
          <p:cNvPr id="10" name="Rectangle 4">
            <a:extLst>
              <a:ext uri="{FF2B5EF4-FFF2-40B4-BE49-F238E27FC236}">
                <a16:creationId xmlns:a16="http://schemas.microsoft.com/office/drawing/2014/main" id="{19318EA9-4147-C640-8F74-97C0384A0CEB}"/>
              </a:ext>
            </a:extLst>
          </p:cNvPr>
          <p:cNvSpPr>
            <a:spLocks noChangeArrowheads="1"/>
          </p:cNvSpPr>
          <p:nvPr/>
        </p:nvSpPr>
        <p:spPr bwMode="auto">
          <a:xfrm>
            <a:off x="7664442" y="342103"/>
            <a:ext cx="430588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2.3.6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的进程控制</a:t>
            </a:r>
          </a:p>
        </p:txBody>
      </p:sp>
      <p:sp>
        <p:nvSpPr>
          <p:cNvPr id="12"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Tree>
    <p:extLst>
      <p:ext uri="{BB962C8B-B14F-4D97-AF65-F5344CB8AC3E}">
        <p14:creationId xmlns:p14="http://schemas.microsoft.com/office/powerpoint/2010/main" val="65168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03078" y="1305262"/>
            <a:ext cx="5796116" cy="523220"/>
          </a:xfrm>
          <a:prstGeom prst="rect">
            <a:avLst/>
          </a:prstGeom>
        </p:spPr>
        <p:txBody>
          <a:bodyPr wrap="square">
            <a:spAutoFit/>
          </a:bodyPr>
          <a:lstStyle/>
          <a:p>
            <a:pPr>
              <a:defRPr/>
            </a:pPr>
            <a:r>
              <a:rPr lang="en-US" altLang="zh-CN" sz="2700" b="1" dirty="0">
                <a:solidFill>
                  <a:srgbClr val="0000FF"/>
                </a:solidFill>
                <a:latin typeface="+mj-ea"/>
                <a:ea typeface="+mj-ea"/>
              </a:rPr>
              <a:t>wait </a:t>
            </a:r>
            <a:r>
              <a:rPr lang="zh-CN" altLang="en-US" sz="2700" b="1" dirty="0">
                <a:solidFill>
                  <a:srgbClr val="0000FF"/>
                </a:solidFill>
                <a:latin typeface="+mj-ea"/>
                <a:ea typeface="+mj-ea"/>
              </a:rPr>
              <a:t>函数 </a:t>
            </a: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302328" y="1955656"/>
            <a:ext cx="10529454" cy="4072807"/>
          </a:xfrm>
        </p:spPr>
        <p:txBody>
          <a:bodyPr/>
          <a:lstStyle/>
          <a:p>
            <a:pPr algn="just">
              <a:lnSpc>
                <a:spcPct val="120000"/>
              </a:lnSpc>
              <a:spcBef>
                <a:spcPts val="0"/>
              </a:spcBef>
            </a:pPr>
            <a:r>
              <a:rPr lang="zh-CN" altLang="en-US" b="0" dirty="0">
                <a:latin typeface="+mj-ea"/>
                <a:ea typeface="+mj-ea"/>
              </a:rPr>
              <a:t>父进程一旦调用了</a:t>
            </a:r>
            <a:r>
              <a:rPr lang="en" altLang="zh-CN" b="0" dirty="0">
                <a:latin typeface="+mj-ea"/>
                <a:ea typeface="+mj-ea"/>
              </a:rPr>
              <a:t>wait</a:t>
            </a:r>
            <a:r>
              <a:rPr lang="zh-CN" altLang="en-US" b="0" dirty="0">
                <a:latin typeface="+mj-ea"/>
                <a:ea typeface="+mj-ea"/>
              </a:rPr>
              <a:t>就立即</a:t>
            </a:r>
            <a:r>
              <a:rPr lang="zh-CN" altLang="en-US" b="0" dirty="0">
                <a:solidFill>
                  <a:srgbClr val="FF0000"/>
                </a:solidFill>
                <a:latin typeface="+mj-ea"/>
                <a:ea typeface="+mj-ea"/>
              </a:rPr>
              <a:t>阻塞</a:t>
            </a:r>
            <a:r>
              <a:rPr lang="zh-CN" altLang="en-US" b="0" dirty="0">
                <a:latin typeface="+mj-ea"/>
                <a:ea typeface="+mj-ea"/>
              </a:rPr>
              <a:t>自己，由</a:t>
            </a:r>
            <a:r>
              <a:rPr lang="en" altLang="zh-CN" b="0" dirty="0">
                <a:latin typeface="+mj-ea"/>
                <a:ea typeface="+mj-ea"/>
              </a:rPr>
              <a:t>wait</a:t>
            </a:r>
            <a:r>
              <a:rPr lang="zh-CN" altLang="en-US" b="0" dirty="0">
                <a:latin typeface="+mj-ea"/>
                <a:ea typeface="+mj-ea"/>
              </a:rPr>
              <a:t>自动分析当前进程的某个子进程是否已经退出</a:t>
            </a:r>
            <a:r>
              <a:rPr lang="zh-CN" altLang="en-US" b="0" dirty="0" smtClean="0">
                <a:latin typeface="+mj-ea"/>
                <a:ea typeface="+mj-ea"/>
              </a:rPr>
              <a:t>。</a:t>
            </a:r>
            <a:endParaRPr lang="en-US" altLang="zh-CN" b="0" dirty="0" smtClean="0">
              <a:latin typeface="+mj-ea"/>
              <a:ea typeface="+mj-ea"/>
            </a:endParaRPr>
          </a:p>
          <a:p>
            <a:pPr algn="just">
              <a:lnSpc>
                <a:spcPct val="120000"/>
              </a:lnSpc>
              <a:spcBef>
                <a:spcPts val="0"/>
              </a:spcBef>
            </a:pPr>
            <a:r>
              <a:rPr lang="zh-CN" altLang="en-US" b="0" dirty="0" smtClean="0">
                <a:latin typeface="+mj-ea"/>
                <a:ea typeface="+mj-ea"/>
              </a:rPr>
              <a:t>如果</a:t>
            </a:r>
            <a:r>
              <a:rPr lang="zh-CN" altLang="en-US" b="0" dirty="0">
                <a:latin typeface="+mj-ea"/>
                <a:ea typeface="+mj-ea"/>
              </a:rPr>
              <a:t>让它找到了这样一个已经变成僵尸的子进程，</a:t>
            </a:r>
            <a:r>
              <a:rPr lang="en" altLang="zh-CN" b="0" dirty="0">
                <a:latin typeface="+mj-ea"/>
                <a:ea typeface="+mj-ea"/>
              </a:rPr>
              <a:t>wait</a:t>
            </a:r>
            <a:r>
              <a:rPr lang="zh-CN" altLang="en-US" b="0" dirty="0">
                <a:latin typeface="+mj-ea"/>
                <a:ea typeface="+mj-ea"/>
              </a:rPr>
              <a:t>就会收集这个子进程的信息，并把它彻底销毁后返回</a:t>
            </a:r>
            <a:r>
              <a:rPr lang="en-US" altLang="zh-CN" b="0" dirty="0">
                <a:latin typeface="+mj-ea"/>
                <a:ea typeface="+mj-ea"/>
              </a:rPr>
              <a:t>;</a:t>
            </a:r>
            <a:r>
              <a:rPr lang="zh-CN" altLang="en-US" b="0" dirty="0">
                <a:latin typeface="+mj-ea"/>
                <a:ea typeface="+mj-ea"/>
              </a:rPr>
              <a:t>如果没有找到这样一个子进程，</a:t>
            </a:r>
            <a:r>
              <a:rPr lang="en" altLang="zh-CN" b="0" dirty="0">
                <a:latin typeface="+mj-ea"/>
                <a:ea typeface="+mj-ea"/>
              </a:rPr>
              <a:t>wait</a:t>
            </a:r>
            <a:r>
              <a:rPr lang="zh-CN" altLang="en-US" b="0" dirty="0">
                <a:latin typeface="+mj-ea"/>
                <a:ea typeface="+mj-ea"/>
              </a:rPr>
              <a:t>就会一直阻塞在这里，直到有一个子进程出现为止。 </a:t>
            </a: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664442" y="342103"/>
            <a:ext cx="430588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2.3.6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的进程控制</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Tree>
    <p:extLst>
      <p:ext uri="{BB962C8B-B14F-4D97-AF65-F5344CB8AC3E}">
        <p14:creationId xmlns:p14="http://schemas.microsoft.com/office/powerpoint/2010/main" val="37340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E8A70DA9-A897-4540-A810-3DE4060F69C0}"/>
              </a:ext>
            </a:extLst>
          </p:cNvPr>
          <p:cNvGraphicFramePr>
            <a:graphicFrameLocks noGrp="1"/>
          </p:cNvGraphicFramePr>
          <p:nvPr>
            <p:extLst>
              <p:ext uri="{D42A27DB-BD31-4B8C-83A1-F6EECF244321}">
                <p14:modId xmlns:p14="http://schemas.microsoft.com/office/powerpoint/2010/main" val="2477537656"/>
              </p:ext>
            </p:extLst>
          </p:nvPr>
        </p:nvGraphicFramePr>
        <p:xfrm>
          <a:off x="1253835" y="0"/>
          <a:ext cx="10938165" cy="6858000"/>
        </p:xfrm>
        <a:graphic>
          <a:graphicData uri="http://schemas.openxmlformats.org/drawingml/2006/table">
            <a:tbl>
              <a:tblPr/>
              <a:tblGrid>
                <a:gridCol w="10938165">
                  <a:extLst>
                    <a:ext uri="{9D8B030D-6E8A-4147-A177-3AD203B41FA5}">
                      <a16:colId xmlns:a16="http://schemas.microsoft.com/office/drawing/2014/main" val="4101814909"/>
                    </a:ext>
                  </a:extLst>
                </a:gridCol>
              </a:tblGrid>
              <a:tr h="1896894">
                <a:tc>
                  <a:txBody>
                    <a:bodyPr/>
                    <a:lstStyle/>
                    <a:p>
                      <a:r>
                        <a:rPr lang="en" sz="1600" dirty="0">
                          <a:effectLst/>
                          <a:latin typeface="CourierNewPSMT" panose="02070309020205020404" pitchFamily="49" charset="0"/>
                        </a:rPr>
                        <a:t>void </a:t>
                      </a:r>
                      <a:r>
                        <a:rPr lang="en" sz="1600" dirty="0" err="1">
                          <a:effectLst/>
                          <a:latin typeface="CourierNewPSMT" panose="02070309020205020404" pitchFamily="49" charset="0"/>
                        </a:rPr>
                        <a:t>waitprocess</a:t>
                      </a:r>
                      <a:r>
                        <a:rPr lang="en" sz="1600" dirty="0">
                          <a:effectLst/>
                          <a:latin typeface="CourierNewPSMT" panose="02070309020205020404" pitchFamily="49" charset="0"/>
                        </a:rPr>
                        <a:t>() </a:t>
                      </a:r>
                    </a:p>
                    <a:p>
                      <a:r>
                        <a:rPr lang="en" sz="1600" dirty="0">
                          <a:effectLst/>
                          <a:latin typeface="CourierNewPSMT" panose="02070309020205020404" pitchFamily="49" charset="0"/>
                        </a:rPr>
                        <a:t>{ </a:t>
                      </a:r>
                    </a:p>
                    <a:p>
                      <a:r>
                        <a:rPr lang="zh-CN" altLang="en-US" sz="1600" dirty="0">
                          <a:effectLst/>
                          <a:latin typeface="CourierNewPSMT" panose="02070309020205020404" pitchFamily="49" charset="0"/>
                        </a:rPr>
                        <a:t>    </a:t>
                      </a:r>
                      <a:r>
                        <a:rPr lang="en" sz="1600" dirty="0" err="1">
                          <a:effectLst/>
                          <a:latin typeface="CourierNewPSMT" panose="02070309020205020404" pitchFamily="49" charset="0"/>
                        </a:rPr>
                        <a:t>int</a:t>
                      </a:r>
                      <a:r>
                        <a:rPr lang="en" sz="1600" dirty="0">
                          <a:effectLst/>
                          <a:latin typeface="CourierNewPSMT" panose="02070309020205020404" pitchFamily="49" charset="0"/>
                        </a:rPr>
                        <a:t> count = 0; </a:t>
                      </a:r>
                    </a:p>
                    <a:p>
                      <a:r>
                        <a:rPr lang="zh-CN" altLang="en-US" sz="1600" dirty="0">
                          <a:effectLst/>
                          <a:latin typeface="CourierNewPSMT" panose="02070309020205020404" pitchFamily="49" charset="0"/>
                        </a:rPr>
                        <a:t>    </a:t>
                      </a:r>
                      <a:r>
                        <a:rPr lang="en" sz="1600" dirty="0" err="1">
                          <a:effectLst/>
                          <a:latin typeface="CourierNewPSMT" panose="02070309020205020404" pitchFamily="49" charset="0"/>
                        </a:rPr>
                        <a:t>pid_t</a:t>
                      </a:r>
                      <a:r>
                        <a:rPr lang="en" sz="1600" dirty="0">
                          <a:effectLst/>
                          <a:latin typeface="CourierNewPSMT" panose="02070309020205020404" pitchFamily="49" charset="0"/>
                        </a:rPr>
                        <a:t> </a:t>
                      </a:r>
                      <a:r>
                        <a:rPr lang="en" sz="1600" dirty="0" err="1">
                          <a:effectLst/>
                          <a:latin typeface="CourierNewPSMT" panose="02070309020205020404" pitchFamily="49" charset="0"/>
                        </a:rPr>
                        <a:t>pid</a:t>
                      </a:r>
                      <a:r>
                        <a:rPr lang="en" sz="1600" dirty="0">
                          <a:effectLst/>
                          <a:latin typeface="CourierNewPSMT" panose="02070309020205020404" pitchFamily="49" charset="0"/>
                        </a:rPr>
                        <a:t> = fork(); </a:t>
                      </a:r>
                    </a:p>
                    <a:p>
                      <a:r>
                        <a:rPr lang="zh-CN" altLang="en-US" sz="1600" dirty="0">
                          <a:effectLst/>
                          <a:latin typeface="CourierNewPSMT" panose="02070309020205020404" pitchFamily="49" charset="0"/>
                        </a:rPr>
                        <a:t>    </a:t>
                      </a:r>
                      <a:r>
                        <a:rPr lang="en" sz="1600" dirty="0" err="1">
                          <a:effectLst/>
                          <a:latin typeface="CourierNewPSMT" panose="02070309020205020404" pitchFamily="49" charset="0"/>
                        </a:rPr>
                        <a:t>int</a:t>
                      </a:r>
                      <a:r>
                        <a:rPr lang="en" sz="1600" dirty="0">
                          <a:effectLst/>
                          <a:latin typeface="CourierNewPSMT" panose="02070309020205020404" pitchFamily="49" charset="0"/>
                        </a:rPr>
                        <a:t> status = -1; </a:t>
                      </a:r>
                      <a:endParaRPr lang="en" sz="1600" dirty="0">
                        <a:effectLst/>
                      </a:endParaRPr>
                    </a:p>
                    <a:p>
                      <a:r>
                        <a:rPr lang="zh-CN" altLang="en-US" sz="1600" dirty="0">
                          <a:effectLst/>
                          <a:latin typeface="CourierNewPSMT" panose="02070309020205020404" pitchFamily="49" charset="0"/>
                        </a:rPr>
                        <a:t>    </a:t>
                      </a:r>
                      <a:r>
                        <a:rPr lang="en" sz="1600" dirty="0">
                          <a:effectLst/>
                          <a:latin typeface="CourierNewPSMT" panose="02070309020205020404" pitchFamily="49" charset="0"/>
                        </a:rPr>
                        <a:t>if(</a:t>
                      </a:r>
                      <a:r>
                        <a:rPr lang="en" sz="1600" dirty="0" err="1">
                          <a:effectLst/>
                          <a:latin typeface="CourierNewPSMT" panose="02070309020205020404" pitchFamily="49" charset="0"/>
                        </a:rPr>
                        <a:t>pid</a:t>
                      </a:r>
                      <a:r>
                        <a:rPr lang="en" sz="1600" dirty="0">
                          <a:effectLst/>
                          <a:latin typeface="CourierNewPSMT" panose="02070309020205020404" pitchFamily="49" charset="0"/>
                        </a:rPr>
                        <a:t>&lt;0){</a:t>
                      </a:r>
                      <a:br>
                        <a:rPr lang="en" sz="1600" dirty="0">
                          <a:effectLst/>
                          <a:latin typeface="CourierNewPSMT" panose="02070309020205020404" pitchFamily="49" charset="0"/>
                        </a:rPr>
                      </a:br>
                      <a:r>
                        <a:rPr lang="zh-CN" altLang="en-US" sz="1600" dirty="0">
                          <a:effectLst/>
                          <a:latin typeface="CourierNewPSMT" panose="02070309020205020404" pitchFamily="49" charset="0"/>
                        </a:rPr>
                        <a:t>        </a:t>
                      </a:r>
                      <a:r>
                        <a:rPr lang="en" sz="1600" dirty="0" err="1">
                          <a:effectLst/>
                          <a:latin typeface="CourierNewPSMT" panose="02070309020205020404" pitchFamily="49" charset="0"/>
                        </a:rPr>
                        <a:t>printf</a:t>
                      </a:r>
                      <a:r>
                        <a:rPr lang="en" sz="1600" dirty="0">
                          <a:effectLst/>
                          <a:latin typeface="CourierNewPSMT" panose="02070309020205020404" pitchFamily="49" charset="0"/>
                        </a:rPr>
                        <a:t>("fork error for %m\n",</a:t>
                      </a:r>
                      <a:r>
                        <a:rPr lang="en" sz="1600" dirty="0" err="1">
                          <a:effectLst/>
                          <a:latin typeface="CourierNewPSMT" panose="02070309020205020404" pitchFamily="49" charset="0"/>
                        </a:rPr>
                        <a:t>errno</a:t>
                      </a:r>
                      <a:r>
                        <a:rPr lang="en" sz="1600" dirty="0">
                          <a:effectLst/>
                          <a:latin typeface="CourierNewPSMT" panose="02070309020205020404" pitchFamily="49" charset="0"/>
                        </a:rPr>
                        <a:t>); </a:t>
                      </a:r>
                      <a:endParaRPr lang="en" sz="16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bg1"/>
                      </a:solidFill>
                      <a:prstDash val="solid"/>
                      <a:round/>
                      <a:headEnd type="none" w="med" len="med"/>
                      <a:tailEnd type="none" w="med" len="med"/>
                    </a:lnT>
                    <a:lnB w="76"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02779749"/>
                  </a:ext>
                </a:extLst>
              </a:tr>
              <a:tr h="4961106">
                <a:tc>
                  <a:txBody>
                    <a:bodyPr/>
                    <a:lstStyle/>
                    <a:p>
                      <a:r>
                        <a:rPr lang="zh-CN" altLang="en-US" sz="1600" dirty="0">
                          <a:effectLst/>
                          <a:latin typeface="CourierNewPSMT" panose="02070309020205020404" pitchFamily="49" charset="0"/>
                        </a:rPr>
                        <a:t>    </a:t>
                      </a:r>
                      <a:r>
                        <a:rPr lang="en" sz="1600" dirty="0">
                          <a:effectLst/>
                          <a:latin typeface="CourierNewPSMT" panose="02070309020205020404" pitchFamily="49" charset="0"/>
                        </a:rPr>
                        <a:t>}else if(</a:t>
                      </a:r>
                      <a:r>
                        <a:rPr lang="en" sz="1600" dirty="0" err="1">
                          <a:effectLst/>
                          <a:latin typeface="CourierNewPSMT" panose="02070309020205020404" pitchFamily="49" charset="0"/>
                        </a:rPr>
                        <a:t>pid</a:t>
                      </a:r>
                      <a:r>
                        <a:rPr lang="en" sz="1600" dirty="0">
                          <a:effectLst/>
                          <a:latin typeface="CourierNewPSMT" panose="02070309020205020404" pitchFamily="49" charset="0"/>
                        </a:rPr>
                        <a:t>&gt;0){ </a:t>
                      </a:r>
                    </a:p>
                    <a:p>
                      <a:r>
                        <a:rPr lang="zh-CN" altLang="en-US" sz="1600" dirty="0">
                          <a:effectLst/>
                          <a:latin typeface="CourierNewPSMT" panose="02070309020205020404" pitchFamily="49" charset="0"/>
                        </a:rPr>
                        <a:t>        </a:t>
                      </a:r>
                      <a:r>
                        <a:rPr lang="en" sz="1600" dirty="0" err="1">
                          <a:effectLst/>
                          <a:latin typeface="CourierNewPSMT" panose="02070309020205020404" pitchFamily="49" charset="0"/>
                        </a:rPr>
                        <a:t>printf</a:t>
                      </a:r>
                      <a:r>
                        <a:rPr lang="en" sz="1600" dirty="0">
                          <a:effectLst/>
                          <a:latin typeface="CourierNewPSMT" panose="02070309020205020404" pitchFamily="49" charset="0"/>
                        </a:rPr>
                        <a:t>("this is parent ,</a:t>
                      </a:r>
                      <a:r>
                        <a:rPr lang="en" sz="1600" dirty="0" err="1">
                          <a:effectLst/>
                          <a:latin typeface="CourierNewPSMT" panose="02070309020205020404" pitchFamily="49" charset="0"/>
                        </a:rPr>
                        <a:t>pid</a:t>
                      </a:r>
                      <a:r>
                        <a:rPr lang="en" sz="1600" dirty="0">
                          <a:effectLst/>
                          <a:latin typeface="CourierNewPSMT" panose="02070309020205020404" pitchFamily="49" charset="0"/>
                        </a:rPr>
                        <a:t> = %d\n",</a:t>
                      </a:r>
                      <a:r>
                        <a:rPr lang="en" sz="1600" dirty="0" err="1">
                          <a:effectLst/>
                          <a:latin typeface="CourierNewPSMT" panose="02070309020205020404" pitchFamily="49" charset="0"/>
                        </a:rPr>
                        <a:t>getpid</a:t>
                      </a:r>
                      <a:r>
                        <a:rPr lang="en" sz="1600" dirty="0">
                          <a:effectLst/>
                          <a:latin typeface="CourierNewPSMT" panose="02070309020205020404" pitchFamily="49" charset="0"/>
                        </a:rPr>
                        <a:t>()); </a:t>
                      </a:r>
                      <a:endParaRPr lang="en" sz="1600" dirty="0">
                        <a:effectLst/>
                      </a:endParaRPr>
                    </a:p>
                    <a:p>
                      <a:r>
                        <a:rPr lang="zh-CN" altLang="en-US" sz="1600" dirty="0">
                          <a:solidFill>
                            <a:srgbClr val="FF0000"/>
                          </a:solidFill>
                          <a:effectLst/>
                          <a:latin typeface="CourierNewPSMT" panose="02070309020205020404" pitchFamily="49" charset="0"/>
                        </a:rPr>
                        <a:t>        </a:t>
                      </a:r>
                      <a:r>
                        <a:rPr lang="en" sz="1600" dirty="0">
                          <a:solidFill>
                            <a:srgbClr val="FF0000"/>
                          </a:solidFill>
                          <a:effectLst/>
                          <a:latin typeface="CourierNewPSMT" panose="02070309020205020404" pitchFamily="49" charset="0"/>
                        </a:rPr>
                        <a:t>wait(&amp;status);/</a:t>
                      </a:r>
                      <a:r>
                        <a:rPr lang="en" sz="1600" dirty="0">
                          <a:solidFill>
                            <a:srgbClr val="FF0000"/>
                          </a:solidFill>
                          <a:effectLst/>
                          <a:latin typeface="TimesNewRomanPSMT" panose="02020603050405020304" pitchFamily="18" charset="0"/>
                        </a:rPr>
                        <a:t>*</a:t>
                      </a:r>
                      <a:r>
                        <a:rPr lang="zh-CN" altLang="en-US" sz="1600" dirty="0">
                          <a:solidFill>
                            <a:srgbClr val="FF0000"/>
                          </a:solidFill>
                          <a:effectLst/>
                          <a:latin typeface="MicrosoftYaHeiUI"/>
                        </a:rPr>
                        <a:t>父进程执行到此，马上阻塞自己，直到有子进程结束。</a:t>
                      </a:r>
                      <a:endParaRPr lang="en-US" altLang="zh-CN" sz="1600" dirty="0">
                        <a:solidFill>
                          <a:srgbClr val="FF0000"/>
                        </a:solidFill>
                        <a:effectLst/>
                        <a:latin typeface="MicrosoftYaHeiUI"/>
                      </a:endParaRPr>
                    </a:p>
                    <a:p>
                      <a:r>
                        <a:rPr lang="zh-CN" altLang="en-US" sz="1600" dirty="0">
                          <a:solidFill>
                            <a:srgbClr val="FF0000"/>
                          </a:solidFill>
                          <a:effectLst/>
                          <a:latin typeface="MicrosoftYaHeiUI"/>
                        </a:rPr>
                        <a:t>                                                                当发现有子进程结束时， 就会回收它的资源</a:t>
                      </a:r>
                      <a:r>
                        <a:rPr lang="zh-CN" altLang="en-US" sz="1600" dirty="0">
                          <a:solidFill>
                            <a:srgbClr val="FF0000"/>
                          </a:solidFill>
                          <a:effectLst/>
                          <a:latin typeface="TimesNewRomanPSMT" panose="02020603050405020304" pitchFamily="18" charset="0"/>
                        </a:rPr>
                        <a:t>*</a:t>
                      </a:r>
                      <a:r>
                        <a:rPr lang="en-US" altLang="zh-CN" sz="1600" dirty="0">
                          <a:solidFill>
                            <a:srgbClr val="FF0000"/>
                          </a:solidFill>
                          <a:effectLst/>
                          <a:latin typeface="CourierNewPSMT" panose="02070309020205020404" pitchFamily="49" charset="0"/>
                        </a:rPr>
                        <a:t>/ </a:t>
                      </a:r>
                    </a:p>
                    <a:p>
                      <a:r>
                        <a:rPr lang="zh-CN" altLang="en-US" sz="1600" dirty="0">
                          <a:effectLst/>
                          <a:latin typeface="CourierNewPSMT" panose="02070309020205020404" pitchFamily="49" charset="0"/>
                        </a:rPr>
                        <a:t>    </a:t>
                      </a:r>
                      <a:r>
                        <a:rPr lang="en-US" altLang="zh-CN" sz="1600" dirty="0">
                          <a:effectLst/>
                          <a:latin typeface="CourierNewPSMT" panose="02070309020205020404" pitchFamily="49" charset="0"/>
                        </a:rPr>
                        <a:t>}</a:t>
                      </a:r>
                      <a:r>
                        <a:rPr lang="en" sz="1600" dirty="0">
                          <a:effectLst/>
                          <a:latin typeface="CourierNewPSMT" panose="02070309020205020404" pitchFamily="49" charset="0"/>
                        </a:rPr>
                        <a:t>else {</a:t>
                      </a:r>
                      <a:br>
                        <a:rPr lang="en" sz="1600" dirty="0">
                          <a:effectLst/>
                          <a:latin typeface="CourierNewPSMT" panose="02070309020205020404" pitchFamily="49" charset="0"/>
                        </a:rPr>
                      </a:br>
                      <a:r>
                        <a:rPr lang="zh-CN" altLang="en-US" sz="1600" dirty="0">
                          <a:effectLst/>
                          <a:latin typeface="CourierNewPSMT" panose="02070309020205020404" pitchFamily="49" charset="0"/>
                        </a:rPr>
                        <a:t>        </a:t>
                      </a:r>
                      <a:r>
                        <a:rPr lang="en" sz="1600" dirty="0" err="1">
                          <a:effectLst/>
                          <a:latin typeface="CourierNewPSMT" panose="02070309020205020404" pitchFamily="49" charset="0"/>
                        </a:rPr>
                        <a:t>printf</a:t>
                      </a:r>
                      <a:r>
                        <a:rPr lang="en" sz="1600" dirty="0">
                          <a:effectLst/>
                          <a:latin typeface="CourierNewPSMT" panose="02070309020205020404" pitchFamily="49" charset="0"/>
                        </a:rPr>
                        <a:t>("this is child ,</a:t>
                      </a:r>
                      <a:r>
                        <a:rPr lang="en" sz="1600" dirty="0" err="1">
                          <a:effectLst/>
                          <a:latin typeface="CourierNewPSMT" panose="02070309020205020404" pitchFamily="49" charset="0"/>
                        </a:rPr>
                        <a:t>pid</a:t>
                      </a:r>
                      <a:r>
                        <a:rPr lang="en" sz="1600" dirty="0">
                          <a:effectLst/>
                          <a:latin typeface="CourierNewPSMT" panose="02070309020205020404" pitchFamily="49" charset="0"/>
                        </a:rPr>
                        <a:t> = % d ,</a:t>
                      </a:r>
                      <a:r>
                        <a:rPr lang="en" sz="1600" dirty="0" err="1">
                          <a:effectLst/>
                          <a:latin typeface="CourierNewPSMT" panose="02070309020205020404" pitchFamily="49" charset="0"/>
                        </a:rPr>
                        <a:t>ppid</a:t>
                      </a:r>
                      <a:r>
                        <a:rPr lang="en" sz="1600" dirty="0">
                          <a:effectLst/>
                          <a:latin typeface="CourierNewPSMT" panose="02070309020205020404" pitchFamily="49" charset="0"/>
                        </a:rPr>
                        <a:t> = %d\n",</a:t>
                      </a:r>
                      <a:r>
                        <a:rPr lang="en" sz="1600" dirty="0" err="1">
                          <a:effectLst/>
                          <a:latin typeface="CourierNewPSMT" panose="02070309020205020404" pitchFamily="49" charset="0"/>
                        </a:rPr>
                        <a:t>getpid</a:t>
                      </a:r>
                      <a:r>
                        <a:rPr lang="en" sz="1600" dirty="0">
                          <a:effectLst/>
                          <a:latin typeface="CourierNewPSMT" panose="02070309020205020404" pitchFamily="49" charset="0"/>
                        </a:rPr>
                        <a:t>(),</a:t>
                      </a:r>
                      <a:r>
                        <a:rPr lang="en" sz="1600" dirty="0" err="1">
                          <a:effectLst/>
                          <a:latin typeface="CourierNewPSMT" panose="02070309020205020404" pitchFamily="49" charset="0"/>
                        </a:rPr>
                        <a:t>getppid</a:t>
                      </a:r>
                      <a:r>
                        <a:rPr lang="en" sz="1600" dirty="0">
                          <a:effectLst/>
                          <a:latin typeface="CourierNewPSMT" panose="02070309020205020404" pitchFamily="49" charset="0"/>
                        </a:rPr>
                        <a:t>());</a:t>
                      </a:r>
                    </a:p>
                    <a:p>
                      <a:r>
                        <a:rPr lang="zh-CN" altLang="en-US" sz="1600" dirty="0">
                          <a:effectLst/>
                          <a:latin typeface="CourierNewPSMT" panose="02070309020205020404" pitchFamily="49" charset="0"/>
                        </a:rPr>
                        <a:t>       </a:t>
                      </a:r>
                      <a:r>
                        <a:rPr lang="en" sz="1600" dirty="0">
                          <a:effectLst/>
                          <a:latin typeface="CourierNewPSMT" panose="02070309020205020404" pitchFamily="49" charset="0"/>
                        </a:rPr>
                        <a:t> </a:t>
                      </a:r>
                      <a:r>
                        <a:rPr lang="en" sz="1600" dirty="0" err="1">
                          <a:effectLst/>
                          <a:latin typeface="CourierNewPSMT" panose="02070309020205020404" pitchFamily="49" charset="0"/>
                        </a:rPr>
                        <a:t>int</a:t>
                      </a:r>
                      <a:r>
                        <a:rPr lang="en" sz="1600" dirty="0">
                          <a:effectLst/>
                          <a:latin typeface="CourierNewPSMT" panose="02070309020205020404" pitchFamily="49" charset="0"/>
                        </a:rPr>
                        <a:t> </a:t>
                      </a:r>
                      <a:r>
                        <a:rPr lang="en" sz="1600" dirty="0" err="1">
                          <a:effectLst/>
                          <a:latin typeface="CourierNewPSMT" panose="02070309020205020404" pitchFamily="49" charset="0"/>
                        </a:rPr>
                        <a:t>i</a:t>
                      </a:r>
                      <a:r>
                        <a:rPr lang="en" sz="1600" dirty="0">
                          <a:effectLst/>
                          <a:latin typeface="CourierNewPSMT" panose="02070309020205020404" pitchFamily="49" charset="0"/>
                        </a:rPr>
                        <a:t>;</a:t>
                      </a:r>
                      <a:br>
                        <a:rPr lang="en" sz="1600" dirty="0">
                          <a:effectLst/>
                          <a:latin typeface="CourierNewPSMT" panose="02070309020205020404" pitchFamily="49" charset="0"/>
                        </a:rPr>
                      </a:br>
                      <a:r>
                        <a:rPr lang="zh-CN" altLang="en-US" sz="1600" dirty="0">
                          <a:effectLst/>
                          <a:latin typeface="CourierNewPSMT" panose="02070309020205020404" pitchFamily="49" charset="0"/>
                        </a:rPr>
                        <a:t>        </a:t>
                      </a:r>
                      <a:r>
                        <a:rPr lang="en" sz="1600" dirty="0">
                          <a:effectLst/>
                          <a:latin typeface="CourierNewPSMT" panose="02070309020205020404" pitchFamily="49" charset="0"/>
                        </a:rPr>
                        <a:t>for(</a:t>
                      </a:r>
                      <a:r>
                        <a:rPr lang="en" sz="1600" dirty="0" err="1">
                          <a:effectLst/>
                          <a:latin typeface="CourierNewPSMT" panose="02070309020205020404" pitchFamily="49" charset="0"/>
                        </a:rPr>
                        <a:t>i</a:t>
                      </a:r>
                      <a:r>
                        <a:rPr lang="en" sz="1600" dirty="0">
                          <a:effectLst/>
                          <a:latin typeface="CourierNewPSMT" panose="02070309020205020404" pitchFamily="49" charset="0"/>
                        </a:rPr>
                        <a:t> = 0; </a:t>
                      </a:r>
                      <a:r>
                        <a:rPr lang="en" sz="1600" dirty="0" err="1">
                          <a:effectLst/>
                          <a:latin typeface="CourierNewPSMT" panose="02070309020205020404" pitchFamily="49" charset="0"/>
                        </a:rPr>
                        <a:t>i</a:t>
                      </a:r>
                      <a:r>
                        <a:rPr lang="en" sz="1600" dirty="0">
                          <a:effectLst/>
                          <a:latin typeface="CourierNewPSMT" panose="02070309020205020404" pitchFamily="49" charset="0"/>
                        </a:rPr>
                        <a:t> &lt; 10; </a:t>
                      </a:r>
                      <a:r>
                        <a:rPr lang="en" sz="1600" dirty="0" err="1">
                          <a:effectLst/>
                          <a:latin typeface="CourierNewPSMT" panose="02070309020205020404" pitchFamily="49" charset="0"/>
                        </a:rPr>
                        <a:t>i</a:t>
                      </a:r>
                      <a:r>
                        <a:rPr lang="en" sz="1600" dirty="0">
                          <a:effectLst/>
                          <a:latin typeface="CourierNewPSMT" panose="02070309020205020404" pitchFamily="49" charset="0"/>
                        </a:rPr>
                        <a:t>++) {</a:t>
                      </a:r>
                      <a:br>
                        <a:rPr lang="en" sz="1600" dirty="0">
                          <a:effectLst/>
                          <a:latin typeface="CourierNewPSMT" panose="02070309020205020404" pitchFamily="49" charset="0"/>
                        </a:rPr>
                      </a:br>
                      <a:r>
                        <a:rPr lang="zh-CN" altLang="en-US" sz="1600" dirty="0">
                          <a:effectLst/>
                          <a:latin typeface="CourierNewPSMT" panose="02070309020205020404" pitchFamily="49" charset="0"/>
                        </a:rPr>
                        <a:t>           </a:t>
                      </a:r>
                      <a:r>
                        <a:rPr lang="en" sz="1600" dirty="0">
                          <a:effectLst/>
                          <a:latin typeface="CourierNewPSMT" panose="02070309020205020404" pitchFamily="49" charset="0"/>
                        </a:rPr>
                        <a:t>count++;</a:t>
                      </a:r>
                      <a:br>
                        <a:rPr lang="en" sz="1600" dirty="0">
                          <a:effectLst/>
                          <a:latin typeface="CourierNewPSMT" panose="02070309020205020404" pitchFamily="49" charset="0"/>
                        </a:rPr>
                      </a:br>
                      <a:r>
                        <a:rPr lang="zh-CN" altLang="en-US" sz="1600" dirty="0">
                          <a:effectLst/>
                          <a:latin typeface="CourierNewPSMT" panose="02070309020205020404" pitchFamily="49" charset="0"/>
                        </a:rPr>
                        <a:t>           </a:t>
                      </a:r>
                      <a:r>
                        <a:rPr lang="en" sz="1600" dirty="0">
                          <a:effectLst/>
                          <a:latin typeface="CourierNewPSMT" panose="02070309020205020404" pitchFamily="49" charset="0"/>
                        </a:rPr>
                        <a:t>sleep(1);</a:t>
                      </a:r>
                      <a:br>
                        <a:rPr lang="en" sz="1600" dirty="0">
                          <a:effectLst/>
                          <a:latin typeface="CourierNewPSMT" panose="02070309020205020404" pitchFamily="49" charset="0"/>
                        </a:rPr>
                      </a:br>
                      <a:r>
                        <a:rPr lang="zh-CN" altLang="en-US" sz="1600" dirty="0">
                          <a:effectLst/>
                          <a:latin typeface="CourierNewPSMT" panose="02070309020205020404" pitchFamily="49" charset="0"/>
                        </a:rPr>
                        <a:t>           </a:t>
                      </a:r>
                      <a:r>
                        <a:rPr lang="en" sz="1600" dirty="0" err="1">
                          <a:effectLst/>
                          <a:latin typeface="CourierNewPSMT" panose="02070309020205020404" pitchFamily="49" charset="0"/>
                        </a:rPr>
                        <a:t>printf</a:t>
                      </a:r>
                      <a:r>
                        <a:rPr lang="en" sz="1600" dirty="0">
                          <a:effectLst/>
                          <a:latin typeface="CourierNewPSMT" panose="02070309020205020404" pitchFamily="49" charset="0"/>
                        </a:rPr>
                        <a:t>(“count = %d\</a:t>
                      </a:r>
                      <a:r>
                        <a:rPr lang="en" sz="1600" dirty="0" err="1">
                          <a:effectLst/>
                          <a:latin typeface="CourierNewPSMT" panose="02070309020205020404" pitchFamily="49" charset="0"/>
                        </a:rPr>
                        <a:t>n”,count</a:t>
                      </a:r>
                      <a:r>
                        <a:rPr lang="en" sz="1600" dirty="0">
                          <a:effectLst/>
                          <a:latin typeface="CourierNewPSMT" panose="02070309020205020404" pitchFamily="49" charset="0"/>
                        </a:rPr>
                        <a:t>);</a:t>
                      </a:r>
                      <a:br>
                        <a:rPr lang="en" sz="1600" dirty="0">
                          <a:effectLst/>
                          <a:latin typeface="CourierNewPSMT" panose="02070309020205020404" pitchFamily="49" charset="0"/>
                        </a:rPr>
                      </a:br>
                      <a:r>
                        <a:rPr lang="zh-CN" altLang="en-US" sz="1600" dirty="0">
                          <a:effectLst/>
                          <a:latin typeface="CourierNewPSMT" panose="02070309020205020404" pitchFamily="49" charset="0"/>
                        </a:rPr>
                        <a:t>        </a:t>
                      </a:r>
                      <a:r>
                        <a:rPr lang="en" sz="1600" dirty="0">
                          <a:effectLst/>
                          <a:latin typeface="CourierNewPSMT" panose="02070309020205020404" pitchFamily="49" charset="0"/>
                        </a:rPr>
                        <a:t>}</a:t>
                      </a:r>
                      <a:br>
                        <a:rPr lang="en" sz="1600" dirty="0">
                          <a:effectLst/>
                          <a:latin typeface="CourierNewPSMT" panose="02070309020205020404" pitchFamily="49" charset="0"/>
                        </a:rPr>
                      </a:br>
                      <a:r>
                        <a:rPr lang="zh-CN" altLang="en-US" sz="1600" dirty="0">
                          <a:effectLst/>
                          <a:latin typeface="CourierNewPSMT" panose="02070309020205020404" pitchFamily="49" charset="0"/>
                        </a:rPr>
                        <a:t>        </a:t>
                      </a:r>
                      <a:r>
                        <a:rPr lang="en" sz="1600" dirty="0">
                          <a:effectLst/>
                          <a:latin typeface="CourierNewPSMT" panose="02070309020205020404" pitchFamily="49" charset="0"/>
                        </a:rPr>
                        <a:t>exit(5);</a:t>
                      </a:r>
                      <a:br>
                        <a:rPr lang="en" sz="1600" dirty="0">
                          <a:effectLst/>
                          <a:latin typeface="CourierNewPSMT" panose="02070309020205020404" pitchFamily="49" charset="0"/>
                        </a:rPr>
                      </a:br>
                      <a:r>
                        <a:rPr lang="zh-CN" altLang="en-US" sz="1600" dirty="0">
                          <a:effectLst/>
                          <a:latin typeface="CourierNewPSMT" panose="02070309020205020404" pitchFamily="49" charset="0"/>
                        </a:rPr>
                        <a:t>    </a:t>
                      </a:r>
                      <a:r>
                        <a:rPr lang="en" sz="1600" dirty="0">
                          <a:effectLst/>
                          <a:latin typeface="CourierNewPSMT" panose="02070309020205020404" pitchFamily="49" charset="0"/>
                        </a:rPr>
                        <a:t>} </a:t>
                      </a:r>
                      <a:endParaRPr lang="en" sz="1600" dirty="0">
                        <a:effectLst/>
                      </a:endParaRPr>
                    </a:p>
                    <a:p>
                      <a:r>
                        <a:rPr lang="zh-CN" altLang="en-US" sz="1600" dirty="0">
                          <a:effectLst/>
                          <a:latin typeface="CourierNewPSMT" panose="02070309020205020404" pitchFamily="49" charset="0"/>
                        </a:rPr>
                        <a:t>    </a:t>
                      </a:r>
                      <a:r>
                        <a:rPr lang="en" sz="1600" dirty="0" err="1">
                          <a:effectLst/>
                          <a:latin typeface="CourierNewPSMT" panose="02070309020205020404" pitchFamily="49" charset="0"/>
                        </a:rPr>
                        <a:t>printf</a:t>
                      </a:r>
                      <a:r>
                        <a:rPr lang="en" sz="1600" dirty="0">
                          <a:effectLst/>
                          <a:latin typeface="CourierNewPSMT" panose="02070309020205020404" pitchFamily="49" charset="0"/>
                        </a:rPr>
                        <a:t>(“child</a:t>
                      </a:r>
                      <a:r>
                        <a:rPr lang="zh-CN" altLang="en-US" sz="1600" dirty="0">
                          <a:effectLst/>
                          <a:latin typeface="CourierNewPSMT" panose="02070309020205020404" pitchFamily="49" charset="0"/>
                        </a:rPr>
                        <a:t> </a:t>
                      </a:r>
                      <a:r>
                        <a:rPr lang="en" sz="1600" dirty="0">
                          <a:effectLst/>
                          <a:latin typeface="CourierNewPSMT" panose="02070309020205020404" pitchFamily="49" charset="0"/>
                        </a:rPr>
                        <a:t>exit</a:t>
                      </a:r>
                      <a:r>
                        <a:rPr lang="zh-CN" altLang="en-US" sz="1600" dirty="0">
                          <a:effectLst/>
                          <a:latin typeface="CourierNewPSMT" panose="02070309020205020404" pitchFamily="49" charset="0"/>
                        </a:rPr>
                        <a:t> </a:t>
                      </a:r>
                      <a:r>
                        <a:rPr lang="en" sz="1600" dirty="0">
                          <a:effectLst/>
                          <a:latin typeface="CourierNewPSMT" panose="02070309020205020404" pitchFamily="49" charset="0"/>
                        </a:rPr>
                        <a:t>status</a:t>
                      </a:r>
                      <a:r>
                        <a:rPr lang="zh-CN" altLang="en-US" sz="1600" dirty="0">
                          <a:effectLst/>
                          <a:latin typeface="CourierNewPSMT" panose="02070309020205020404" pitchFamily="49" charset="0"/>
                        </a:rPr>
                        <a:t> </a:t>
                      </a:r>
                      <a:r>
                        <a:rPr lang="en" sz="1600" dirty="0">
                          <a:effectLst/>
                          <a:latin typeface="CourierNewPSMT" panose="02070309020205020404" pitchFamily="49" charset="0"/>
                        </a:rPr>
                        <a:t>is</a:t>
                      </a:r>
                      <a:r>
                        <a:rPr lang="zh-CN" altLang="en-US" sz="1600" dirty="0">
                          <a:effectLst/>
                          <a:latin typeface="CourierNewPSMT" panose="02070309020205020404" pitchFamily="49" charset="0"/>
                        </a:rPr>
                        <a:t> </a:t>
                      </a:r>
                      <a:r>
                        <a:rPr lang="en" sz="1600" dirty="0">
                          <a:effectLst/>
                          <a:latin typeface="CourierNewPSMT" panose="02070309020205020404" pitchFamily="49" charset="0"/>
                        </a:rPr>
                        <a:t>%d\n”,</a:t>
                      </a:r>
                      <a:r>
                        <a:rPr lang="zh-CN" altLang="en-US" sz="1600" dirty="0">
                          <a:effectLst/>
                          <a:latin typeface="CourierNewPSMT" panose="02070309020205020404" pitchFamily="49" charset="0"/>
                        </a:rPr>
                        <a:t> </a:t>
                      </a:r>
                      <a:r>
                        <a:rPr lang="en" sz="1600" dirty="0">
                          <a:effectLst/>
                          <a:latin typeface="CourierNewPSMT" panose="02070309020205020404" pitchFamily="49" charset="0"/>
                        </a:rPr>
                        <a:t>WEXITSTATUS(status)); </a:t>
                      </a:r>
                    </a:p>
                    <a:p>
                      <a:r>
                        <a:rPr lang="zh-CN" altLang="en-US" sz="1600" dirty="0">
                          <a:effectLst/>
                          <a:latin typeface="CourierNewPSMT" panose="02070309020205020404" pitchFamily="49" charset="0"/>
                        </a:rPr>
                        <a:t>    </a:t>
                      </a:r>
                      <a:r>
                        <a:rPr lang="en" sz="1600" dirty="0">
                          <a:effectLst/>
                          <a:latin typeface="CourierNewPSMT" panose="02070309020205020404" pitchFamily="49" charset="0"/>
                        </a:rPr>
                        <a:t>/</a:t>
                      </a:r>
                      <a:r>
                        <a:rPr lang="en" sz="1600" dirty="0">
                          <a:effectLst/>
                          <a:latin typeface="TimesNewRomanPSMT" panose="02020603050405020304" pitchFamily="18" charset="0"/>
                        </a:rPr>
                        <a:t>*</a:t>
                      </a:r>
                      <a:r>
                        <a:rPr lang="en" sz="1600" dirty="0">
                          <a:effectLst/>
                          <a:latin typeface="CourierNewPSMT" panose="02070309020205020404" pitchFamily="49" charset="0"/>
                        </a:rPr>
                        <a:t>status</a:t>
                      </a:r>
                      <a:r>
                        <a:rPr lang="zh-CN" altLang="en-US" sz="1600" dirty="0">
                          <a:effectLst/>
                          <a:latin typeface="MicrosoftYaHeiUI"/>
                        </a:rPr>
                        <a:t>是按位存储 的状态信息，需要调用相应的宏来还原</a:t>
                      </a:r>
                      <a:r>
                        <a:rPr lang="zh-CN" altLang="en-US" sz="1600" dirty="0">
                          <a:effectLst/>
                          <a:latin typeface="TimesNewRomanPSMT" panose="02020603050405020304" pitchFamily="18" charset="0"/>
                        </a:rPr>
                        <a:t>*</a:t>
                      </a:r>
                      <a:r>
                        <a:rPr lang="en-US" altLang="zh-CN" sz="1600" dirty="0">
                          <a:effectLst/>
                          <a:latin typeface="CourierNewPSMT" panose="02070309020205020404" pitchFamily="49" charset="0"/>
                        </a:rPr>
                        <a:t>/</a:t>
                      </a:r>
                      <a:br>
                        <a:rPr lang="en-US" altLang="zh-CN" sz="1600" dirty="0">
                          <a:effectLst/>
                          <a:latin typeface="CourierNewPSMT" panose="02070309020205020404" pitchFamily="49" charset="0"/>
                        </a:rPr>
                      </a:br>
                      <a:r>
                        <a:rPr lang="zh-CN" altLang="en-US" sz="1600" dirty="0">
                          <a:effectLst/>
                          <a:latin typeface="CourierNewPSMT" panose="02070309020205020404" pitchFamily="49" charset="0"/>
                        </a:rPr>
                        <a:t>    </a:t>
                      </a:r>
                      <a:r>
                        <a:rPr lang="en" sz="1600" dirty="0" err="1">
                          <a:effectLst/>
                          <a:latin typeface="CourierNewPSMT" panose="02070309020205020404" pitchFamily="49" charset="0"/>
                        </a:rPr>
                        <a:t>printf</a:t>
                      </a:r>
                      <a:r>
                        <a:rPr lang="en" sz="1600" dirty="0">
                          <a:effectLst/>
                          <a:latin typeface="CourierNewPSMT" panose="02070309020205020404" pitchFamily="49" charset="0"/>
                        </a:rPr>
                        <a:t>("end of program from </a:t>
                      </a:r>
                      <a:r>
                        <a:rPr lang="en" sz="1600" dirty="0" err="1">
                          <a:effectLst/>
                          <a:latin typeface="CourierNewPSMT" panose="02070309020205020404" pitchFamily="49" charset="0"/>
                        </a:rPr>
                        <a:t>pid</a:t>
                      </a:r>
                      <a:r>
                        <a:rPr lang="en" sz="1600" dirty="0">
                          <a:effectLst/>
                          <a:latin typeface="CourierNewPSMT" panose="02070309020205020404" pitchFamily="49" charset="0"/>
                        </a:rPr>
                        <a:t> = %d\n",</a:t>
                      </a:r>
                      <a:r>
                        <a:rPr lang="en" sz="1600" dirty="0" err="1">
                          <a:effectLst/>
                          <a:latin typeface="CourierNewPSMT" panose="02070309020205020404" pitchFamily="49" charset="0"/>
                        </a:rPr>
                        <a:t>getpid</a:t>
                      </a:r>
                      <a:r>
                        <a:rPr lang="en" sz="1600" dirty="0">
                          <a:effectLst/>
                          <a:latin typeface="CourierNewPSMT" panose="02070309020205020404" pitchFamily="49" charset="0"/>
                        </a:rPr>
                        <a:t>()); </a:t>
                      </a:r>
                      <a:endParaRPr lang="en" sz="1600" dirty="0">
                        <a:effectLst/>
                      </a:endParaRPr>
                    </a:p>
                    <a:p>
                      <a:r>
                        <a:rPr lang="en" sz="1600" dirty="0">
                          <a:effectLst/>
                          <a:latin typeface="CourierNewPSMT" panose="02070309020205020404" pitchFamily="49" charset="0"/>
                        </a:rPr>
                        <a:t>} </a:t>
                      </a:r>
                      <a:endParaRPr lang="en" sz="16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76" cap="flat" cmpd="sng" algn="ctr">
                      <a:solidFill>
                        <a:srgbClr val="000000"/>
                      </a:solidFill>
                      <a:prstDash val="solid"/>
                      <a:round/>
                      <a:headEnd type="none" w="med" len="med"/>
                      <a:tailEnd type="none" w="med" len="med"/>
                    </a:lnT>
                    <a:lnB w="76"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25513038"/>
                  </a:ext>
                </a:extLst>
              </a:tr>
            </a:tbl>
          </a:graphicData>
        </a:graphic>
      </p:graphicFrame>
    </p:spTree>
    <p:extLst>
      <p:ext uri="{BB962C8B-B14F-4D97-AF65-F5344CB8AC3E}">
        <p14:creationId xmlns:p14="http://schemas.microsoft.com/office/powerpoint/2010/main" val="183698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4782" y="1102320"/>
            <a:ext cx="2369127" cy="523220"/>
          </a:xfrm>
          <a:prstGeom prst="rect">
            <a:avLst/>
          </a:prstGeom>
        </p:spPr>
        <p:txBody>
          <a:bodyPr wrap="square">
            <a:spAutoFit/>
          </a:bodyPr>
          <a:lstStyle/>
          <a:p>
            <a:pPr algn="ctr">
              <a:defRPr/>
            </a:pPr>
            <a:r>
              <a:rPr lang="en-US" altLang="zh-CN" sz="2700" b="1" dirty="0" err="1">
                <a:solidFill>
                  <a:srgbClr val="0000FF"/>
                </a:solidFill>
                <a:latin typeface="+mj-ea"/>
                <a:ea typeface="+mj-ea"/>
              </a:rPr>
              <a:t>waitpid</a:t>
            </a:r>
            <a:r>
              <a:rPr lang="en-US" altLang="zh-CN" sz="2700" b="1" dirty="0">
                <a:solidFill>
                  <a:srgbClr val="0000FF"/>
                </a:solidFill>
                <a:latin typeface="+mj-ea"/>
                <a:ea typeface="+mj-ea"/>
              </a:rPr>
              <a:t> </a:t>
            </a:r>
            <a:r>
              <a:rPr lang="zh-CN" altLang="en-US" sz="2700" b="1" dirty="0">
                <a:solidFill>
                  <a:srgbClr val="0000FF"/>
                </a:solidFill>
                <a:latin typeface="+mj-ea"/>
                <a:ea typeface="+mj-ea"/>
              </a:rPr>
              <a:t>函数 </a:t>
            </a: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343891" y="1740911"/>
            <a:ext cx="10321636" cy="4072807"/>
          </a:xfrm>
        </p:spPr>
        <p:txBody>
          <a:bodyPr/>
          <a:lstStyle/>
          <a:p>
            <a:pPr algn="just">
              <a:lnSpc>
                <a:spcPct val="120000"/>
              </a:lnSpc>
              <a:spcBef>
                <a:spcPts val="0"/>
              </a:spcBef>
            </a:pPr>
            <a:r>
              <a:rPr lang="en" altLang="zh-CN" b="0" dirty="0" err="1">
                <a:latin typeface="+mj-ea"/>
                <a:ea typeface="+mj-ea"/>
              </a:rPr>
              <a:t>waitpid</a:t>
            </a:r>
            <a:r>
              <a:rPr lang="zh-CN" altLang="en-US" b="0" dirty="0">
                <a:latin typeface="+mj-ea"/>
                <a:ea typeface="+mj-ea"/>
              </a:rPr>
              <a:t>和</a:t>
            </a:r>
            <a:r>
              <a:rPr lang="en" altLang="zh-CN" b="0" dirty="0">
                <a:latin typeface="+mj-ea"/>
                <a:ea typeface="+mj-ea"/>
              </a:rPr>
              <a:t>wait</a:t>
            </a:r>
            <a:r>
              <a:rPr lang="zh-CN" altLang="en-US" b="0" dirty="0">
                <a:latin typeface="+mj-ea"/>
                <a:ea typeface="+mj-ea"/>
              </a:rPr>
              <a:t>函数的作用是完全相同的，但</a:t>
            </a:r>
            <a:r>
              <a:rPr lang="en" altLang="zh-CN" b="0" dirty="0" err="1">
                <a:latin typeface="+mj-ea"/>
                <a:ea typeface="+mj-ea"/>
              </a:rPr>
              <a:t>waitpid</a:t>
            </a:r>
            <a:r>
              <a:rPr lang="zh-CN" altLang="en-US" b="0" dirty="0">
                <a:latin typeface="+mj-ea"/>
                <a:ea typeface="+mj-ea"/>
              </a:rPr>
              <a:t>函数多出了两个可由用户控制的参数</a:t>
            </a:r>
            <a:r>
              <a:rPr lang="en" altLang="zh-CN" b="0" dirty="0" err="1">
                <a:latin typeface="+mj-ea"/>
                <a:ea typeface="+mj-ea"/>
              </a:rPr>
              <a:t>pid</a:t>
            </a:r>
            <a:r>
              <a:rPr lang="zh-CN" altLang="en-US" b="0" dirty="0">
                <a:latin typeface="+mj-ea"/>
                <a:ea typeface="+mj-ea"/>
              </a:rPr>
              <a:t>和</a:t>
            </a:r>
            <a:r>
              <a:rPr lang="en" altLang="zh-CN" b="0" dirty="0">
                <a:latin typeface="+mj-ea"/>
                <a:ea typeface="+mj-ea"/>
              </a:rPr>
              <a:t>options</a:t>
            </a:r>
            <a:endParaRPr lang="en-US" altLang="zh-CN" b="0" dirty="0">
              <a:latin typeface="+mj-ea"/>
              <a:ea typeface="+mj-ea"/>
            </a:endParaRPr>
          </a:p>
          <a:p>
            <a:pPr marL="673100" indent="-180975" algn="just">
              <a:lnSpc>
                <a:spcPct val="120000"/>
              </a:lnSpc>
              <a:spcBef>
                <a:spcPts val="0"/>
              </a:spcBef>
            </a:pPr>
            <a:r>
              <a:rPr lang="en" altLang="zh-CN" sz="2200" b="0" dirty="0" err="1">
                <a:latin typeface="+mj-ea"/>
                <a:ea typeface="+mj-ea"/>
              </a:rPr>
              <a:t>waitpid</a:t>
            </a:r>
            <a:r>
              <a:rPr lang="zh-CN" altLang="en-US" sz="2200" b="0" dirty="0">
                <a:latin typeface="+mj-ea"/>
                <a:ea typeface="+mj-ea"/>
              </a:rPr>
              <a:t>函数可等待一个特定的进程，而</a:t>
            </a:r>
            <a:r>
              <a:rPr lang="en" altLang="zh-CN" sz="2200" b="0" dirty="0">
                <a:latin typeface="+mj-ea"/>
                <a:ea typeface="+mj-ea"/>
              </a:rPr>
              <a:t>wait</a:t>
            </a:r>
            <a:r>
              <a:rPr lang="zh-CN" altLang="en-US" sz="2200" b="0" dirty="0">
                <a:latin typeface="+mj-ea"/>
                <a:ea typeface="+mj-ea"/>
              </a:rPr>
              <a:t>函数则返回任意一个终止子进程的状态。 </a:t>
            </a:r>
            <a:endParaRPr lang="en-US" altLang="zh-CN" sz="2200" b="0" dirty="0">
              <a:latin typeface="+mj-ea"/>
              <a:ea typeface="+mj-ea"/>
            </a:endParaRPr>
          </a:p>
          <a:p>
            <a:pPr marL="673100" indent="-180975" algn="just">
              <a:lnSpc>
                <a:spcPct val="120000"/>
              </a:lnSpc>
              <a:spcBef>
                <a:spcPts val="0"/>
              </a:spcBef>
            </a:pPr>
            <a:r>
              <a:rPr lang="en" altLang="zh-CN" sz="2200" b="0" dirty="0" err="1">
                <a:latin typeface="+mj-ea"/>
                <a:ea typeface="+mj-ea"/>
              </a:rPr>
              <a:t>waitpid</a:t>
            </a:r>
            <a:r>
              <a:rPr lang="zh-CN" altLang="en-US" sz="2200" b="0" dirty="0">
                <a:latin typeface="+mj-ea"/>
                <a:ea typeface="+mj-ea"/>
              </a:rPr>
              <a:t>函数提供了一个</a:t>
            </a:r>
            <a:r>
              <a:rPr lang="en" altLang="zh-CN" sz="2200" b="0" dirty="0">
                <a:latin typeface="+mj-ea"/>
                <a:ea typeface="+mj-ea"/>
              </a:rPr>
              <a:t>wait</a:t>
            </a:r>
            <a:r>
              <a:rPr lang="zh-CN" altLang="en-US" sz="2200" b="0" dirty="0">
                <a:latin typeface="+mj-ea"/>
                <a:ea typeface="+mj-ea"/>
              </a:rPr>
              <a:t>函数的未阻塞版本。当用户希望取得一个子进程的状态，但不想阻塞时，可使用 </a:t>
            </a:r>
            <a:r>
              <a:rPr lang="en" altLang="zh-CN" sz="2200" b="0" dirty="0" err="1">
                <a:latin typeface="+mj-ea"/>
                <a:ea typeface="+mj-ea"/>
              </a:rPr>
              <a:t>waitpid</a:t>
            </a:r>
            <a:r>
              <a:rPr lang="en" altLang="zh-CN" sz="2200" b="0" dirty="0">
                <a:latin typeface="+mj-ea"/>
                <a:ea typeface="+mj-ea"/>
              </a:rPr>
              <a:t> </a:t>
            </a:r>
            <a:r>
              <a:rPr lang="zh-CN" altLang="en-US" sz="2200" b="0" dirty="0">
                <a:latin typeface="+mj-ea"/>
                <a:ea typeface="+mj-ea"/>
              </a:rPr>
              <a:t>函数。 </a:t>
            </a:r>
          </a:p>
          <a:p>
            <a:pPr algn="just">
              <a:lnSpc>
                <a:spcPct val="120000"/>
              </a:lnSpc>
              <a:spcBef>
                <a:spcPts val="0"/>
              </a:spcBef>
            </a:pPr>
            <a:endParaRPr lang="zh-CN" altLang="en" sz="2200" b="0" dirty="0">
              <a:latin typeface="+mj-ea"/>
              <a:ea typeface="+mj-ea"/>
            </a:endParaRP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664442" y="342103"/>
            <a:ext cx="430588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2.3.6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的进程控制</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Tree>
    <p:extLst>
      <p:ext uri="{BB962C8B-B14F-4D97-AF65-F5344CB8AC3E}">
        <p14:creationId xmlns:p14="http://schemas.microsoft.com/office/powerpoint/2010/main" val="131683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E8A70DA9-A897-4540-A810-3DE4060F69C0}"/>
              </a:ext>
            </a:extLst>
          </p:cNvPr>
          <p:cNvGraphicFramePr>
            <a:graphicFrameLocks noGrp="1"/>
          </p:cNvGraphicFramePr>
          <p:nvPr>
            <p:extLst>
              <p:ext uri="{D42A27DB-BD31-4B8C-83A1-F6EECF244321}">
                <p14:modId xmlns:p14="http://schemas.microsoft.com/office/powerpoint/2010/main" val="754357237"/>
              </p:ext>
            </p:extLst>
          </p:nvPr>
        </p:nvGraphicFramePr>
        <p:xfrm>
          <a:off x="1281544" y="0"/>
          <a:ext cx="10910455" cy="6858000"/>
        </p:xfrm>
        <a:graphic>
          <a:graphicData uri="http://schemas.openxmlformats.org/drawingml/2006/table">
            <a:tbl>
              <a:tblPr/>
              <a:tblGrid>
                <a:gridCol w="10910455">
                  <a:extLst>
                    <a:ext uri="{9D8B030D-6E8A-4147-A177-3AD203B41FA5}">
                      <a16:colId xmlns:a16="http://schemas.microsoft.com/office/drawing/2014/main" val="4101814909"/>
                    </a:ext>
                  </a:extLst>
                </a:gridCol>
              </a:tblGrid>
              <a:tr h="1472860">
                <a:tc>
                  <a:txBody>
                    <a:bodyPr/>
                    <a:lstStyle/>
                    <a:p>
                      <a:r>
                        <a:rPr lang="en" sz="1500" dirty="0">
                          <a:effectLst/>
                          <a:latin typeface="CourierNewPSMT" panose="02070309020205020404" pitchFamily="49" charset="0"/>
                        </a:rPr>
                        <a:t>#include</a:t>
                      </a:r>
                      <a:r>
                        <a:rPr lang="zh-CN" altLang="en-US" sz="1500" dirty="0">
                          <a:effectLst/>
                          <a:latin typeface="CourierNewPSMT" panose="02070309020205020404" pitchFamily="49" charset="0"/>
                        </a:rPr>
                        <a:t> </a:t>
                      </a:r>
                      <a:r>
                        <a:rPr lang="en" sz="1500" dirty="0">
                          <a:effectLst/>
                          <a:latin typeface="CourierNewPSMT" panose="02070309020205020404" pitchFamily="49" charset="0"/>
                        </a:rPr>
                        <a:t>&lt;sys/</a:t>
                      </a:r>
                      <a:r>
                        <a:rPr lang="en" sz="1500" dirty="0" err="1">
                          <a:effectLst/>
                          <a:latin typeface="CourierNewPSMT" panose="02070309020205020404" pitchFamily="49" charset="0"/>
                        </a:rPr>
                        <a:t>types.h</a:t>
                      </a:r>
                      <a:r>
                        <a:rPr lang="en" sz="1500" dirty="0">
                          <a:effectLst/>
                          <a:latin typeface="CourierNewPSMT" panose="02070309020205020404" pitchFamily="49" charset="0"/>
                        </a:rPr>
                        <a:t>&gt; </a:t>
                      </a:r>
                    </a:p>
                    <a:p>
                      <a:r>
                        <a:rPr lang="en" sz="1500" dirty="0">
                          <a:effectLst/>
                          <a:latin typeface="CourierNewPSMT" panose="02070309020205020404" pitchFamily="49" charset="0"/>
                        </a:rPr>
                        <a:t>#include</a:t>
                      </a:r>
                      <a:r>
                        <a:rPr lang="zh-CN" altLang="en-US" sz="1500" dirty="0">
                          <a:effectLst/>
                          <a:latin typeface="CourierNewPSMT" panose="02070309020205020404" pitchFamily="49" charset="0"/>
                        </a:rPr>
                        <a:t> </a:t>
                      </a:r>
                      <a:r>
                        <a:rPr lang="en" sz="1500" dirty="0">
                          <a:effectLst/>
                          <a:latin typeface="CourierNewPSMT" panose="02070309020205020404" pitchFamily="49" charset="0"/>
                        </a:rPr>
                        <a:t>&lt;sys/</a:t>
                      </a:r>
                      <a:r>
                        <a:rPr lang="en" sz="1500" dirty="0" err="1">
                          <a:effectLst/>
                          <a:latin typeface="CourierNewPSMT" panose="02070309020205020404" pitchFamily="49" charset="0"/>
                        </a:rPr>
                        <a:t>wait.h</a:t>
                      </a:r>
                      <a:r>
                        <a:rPr lang="en" sz="1500" dirty="0">
                          <a:effectLst/>
                          <a:latin typeface="CourierNewPSMT" panose="02070309020205020404" pitchFamily="49" charset="0"/>
                        </a:rPr>
                        <a:t>&gt; </a:t>
                      </a:r>
                    </a:p>
                    <a:p>
                      <a:r>
                        <a:rPr lang="en" sz="1500" dirty="0">
                          <a:effectLst/>
                          <a:latin typeface="CourierNewPSMT" panose="02070309020205020404" pitchFamily="49" charset="0"/>
                        </a:rPr>
                        <a:t>#include</a:t>
                      </a:r>
                      <a:r>
                        <a:rPr lang="zh-CN" altLang="en-US" sz="1500" dirty="0">
                          <a:effectLst/>
                          <a:latin typeface="CourierNewPSMT" panose="02070309020205020404" pitchFamily="49" charset="0"/>
                        </a:rPr>
                        <a:t> </a:t>
                      </a:r>
                      <a:r>
                        <a:rPr lang="en" sz="1500" dirty="0">
                          <a:effectLst/>
                          <a:latin typeface="CourierNewPSMT" panose="02070309020205020404" pitchFamily="49" charset="0"/>
                        </a:rPr>
                        <a:t>&lt;</a:t>
                      </a:r>
                      <a:r>
                        <a:rPr lang="en" sz="1500" dirty="0" err="1">
                          <a:effectLst/>
                          <a:latin typeface="CourierNewPSMT" panose="02070309020205020404" pitchFamily="49" charset="0"/>
                        </a:rPr>
                        <a:t>unistd.h</a:t>
                      </a:r>
                      <a:r>
                        <a:rPr lang="en" sz="1500" dirty="0">
                          <a:effectLst/>
                          <a:latin typeface="CourierNewPSMT" panose="02070309020205020404" pitchFamily="49" charset="0"/>
                        </a:rPr>
                        <a:t>&gt; </a:t>
                      </a:r>
                    </a:p>
                    <a:p>
                      <a:r>
                        <a:rPr lang="en" sz="1500" dirty="0" err="1">
                          <a:effectLst/>
                          <a:latin typeface="CourierNewPSMT" panose="02070309020205020404" pitchFamily="49" charset="0"/>
                        </a:rPr>
                        <a:t>int</a:t>
                      </a:r>
                      <a:r>
                        <a:rPr lang="en" sz="1500" dirty="0">
                          <a:effectLst/>
                          <a:latin typeface="CourierNewPSMT" panose="02070309020205020404" pitchFamily="49" charset="0"/>
                        </a:rPr>
                        <a:t> main() </a:t>
                      </a:r>
                      <a:endParaRPr lang="en" sz="1500" dirty="0">
                        <a:effectLst/>
                      </a:endParaRPr>
                    </a:p>
                    <a:p>
                      <a:r>
                        <a:rPr lang="en" sz="1500" dirty="0">
                          <a:effectLst/>
                          <a:latin typeface="CourierNewPSMT" panose="02070309020205020404" pitchFamily="49" charset="0"/>
                        </a:rPr>
                        <a:t>{</a:t>
                      </a:r>
                      <a:br>
                        <a:rPr lang="en" sz="1500" dirty="0">
                          <a:effectLst/>
                          <a:latin typeface="CourierNewPSMT" panose="02070309020205020404" pitchFamily="49" charset="0"/>
                        </a:rPr>
                      </a:br>
                      <a:r>
                        <a:rPr lang="zh-CN" altLang="en-US" sz="1500" dirty="0">
                          <a:effectLst/>
                          <a:latin typeface="CourierNewPSMT" panose="02070309020205020404" pitchFamily="49" charset="0"/>
                        </a:rPr>
                        <a:t>  </a:t>
                      </a:r>
                      <a:r>
                        <a:rPr lang="en" sz="1500" dirty="0" err="1">
                          <a:effectLst/>
                          <a:latin typeface="CourierNewPSMT" panose="02070309020205020404" pitchFamily="49" charset="0"/>
                        </a:rPr>
                        <a:t>pid_t</a:t>
                      </a:r>
                      <a:r>
                        <a:rPr lang="en" sz="1500" dirty="0">
                          <a:effectLst/>
                          <a:latin typeface="CourierNewPSMT" panose="02070309020205020404" pitchFamily="49" charset="0"/>
                        </a:rPr>
                        <a:t> </a:t>
                      </a:r>
                      <a:r>
                        <a:rPr lang="en" sz="1500" dirty="0" err="1">
                          <a:effectLst/>
                          <a:latin typeface="CourierNewPSMT" panose="02070309020205020404" pitchFamily="49" charset="0"/>
                        </a:rPr>
                        <a:t>pc,pr</a:t>
                      </a:r>
                      <a:r>
                        <a:rPr lang="en" sz="1500" dirty="0">
                          <a:effectLst/>
                          <a:latin typeface="CourierNewPSMT" panose="02070309020205020404" pitchFamily="49" charset="0"/>
                        </a:rPr>
                        <a:t>; </a:t>
                      </a:r>
                      <a:endParaRPr lang="en" sz="15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chemeClr val="bg1"/>
                      </a:solidFill>
                      <a:prstDash val="solid"/>
                      <a:round/>
                      <a:headEnd type="none" w="med" len="med"/>
                      <a:tailEnd type="none" w="med" len="med"/>
                    </a:lnT>
                    <a:lnB w="76"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3302779749"/>
                  </a:ext>
                </a:extLst>
              </a:tr>
              <a:tr h="5385140">
                <a:tc>
                  <a:txBody>
                    <a:bodyPr/>
                    <a:lstStyle/>
                    <a:p>
                      <a:r>
                        <a:rPr lang="zh-CN" altLang="en-US" sz="1500" dirty="0">
                          <a:effectLst/>
                          <a:latin typeface="CourierNewPSMT" panose="02070309020205020404" pitchFamily="49" charset="0"/>
                        </a:rPr>
                        <a:t>  </a:t>
                      </a:r>
                      <a:r>
                        <a:rPr lang="en" sz="1500" dirty="0">
                          <a:effectLst/>
                          <a:latin typeface="CourierNewPSMT" panose="02070309020205020404" pitchFamily="49" charset="0"/>
                        </a:rPr>
                        <a:t>pc=fork();</a:t>
                      </a:r>
                      <a:br>
                        <a:rPr lang="en" sz="1500" dirty="0">
                          <a:effectLst/>
                          <a:latin typeface="CourierNewPSMT" panose="02070309020205020404" pitchFamily="49" charset="0"/>
                        </a:rPr>
                      </a:br>
                      <a:r>
                        <a:rPr lang="zh-CN" altLang="en-US" sz="1500" dirty="0">
                          <a:effectLst/>
                          <a:latin typeface="CourierNewPSMT" panose="02070309020205020404" pitchFamily="49" charset="0"/>
                        </a:rPr>
                        <a:t>  </a:t>
                      </a:r>
                      <a:r>
                        <a:rPr lang="en" sz="1500" dirty="0">
                          <a:effectLst/>
                          <a:latin typeface="CourierNewPSMT" panose="02070309020205020404" pitchFamily="49" charset="0"/>
                        </a:rPr>
                        <a:t>if(pc&lt;0){</a:t>
                      </a:r>
                      <a:r>
                        <a:rPr lang="zh-CN" altLang="en-US" sz="1500" dirty="0">
                          <a:effectLst/>
                          <a:latin typeface="CourierNewPSMT" panose="02070309020205020404" pitchFamily="49" charset="0"/>
                        </a:rPr>
                        <a:t>           </a:t>
                      </a:r>
                      <a:r>
                        <a:rPr lang="en" altLang="zh-CN" sz="1500" dirty="0">
                          <a:effectLst/>
                          <a:latin typeface="CourierNewPSMT" panose="02070309020205020404" pitchFamily="49" charset="0"/>
                        </a:rPr>
                        <a:t>/</a:t>
                      </a:r>
                      <a:r>
                        <a:rPr lang="en" altLang="zh-CN" sz="1500" dirty="0">
                          <a:effectLst/>
                          <a:latin typeface="TimesNewRomanPSMT" panose="02020603050405020304" pitchFamily="18" charset="0"/>
                        </a:rPr>
                        <a:t>*</a:t>
                      </a:r>
                      <a:r>
                        <a:rPr lang="zh-CN" altLang="en-US" sz="1500" dirty="0">
                          <a:effectLst/>
                          <a:latin typeface="MicrosoftYaHeiUI"/>
                        </a:rPr>
                        <a:t>如果 </a:t>
                      </a:r>
                      <a:r>
                        <a:rPr lang="en" altLang="zh-CN" sz="1500" dirty="0">
                          <a:effectLst/>
                          <a:latin typeface="CourierNewPSMT" panose="02070309020205020404" pitchFamily="49" charset="0"/>
                        </a:rPr>
                        <a:t>fork </a:t>
                      </a:r>
                      <a:r>
                        <a:rPr lang="zh-CN" altLang="en-US" sz="1500" dirty="0">
                          <a:effectLst/>
                          <a:latin typeface="MicrosoftYaHeiUI"/>
                        </a:rPr>
                        <a:t>出错</a:t>
                      </a:r>
                      <a:r>
                        <a:rPr lang="zh-CN" altLang="en-US" sz="1500" dirty="0">
                          <a:effectLst/>
                          <a:latin typeface="TimesNewRomanPSMT" panose="02020603050405020304" pitchFamily="18" charset="0"/>
                        </a:rPr>
                        <a:t>*</a:t>
                      </a:r>
                      <a:r>
                        <a:rPr lang="en-US" altLang="zh-CN" sz="1500" dirty="0">
                          <a:effectLst/>
                          <a:latin typeface="CourierNewPSMT" panose="02070309020205020404" pitchFamily="49" charset="0"/>
                        </a:rPr>
                        <a:t>/ </a:t>
                      </a:r>
                      <a:r>
                        <a:rPr lang="en" sz="1500" dirty="0">
                          <a:effectLst/>
                          <a:latin typeface="CourierNewPSMT" panose="02070309020205020404" pitchFamily="49" charset="0"/>
                        </a:rPr>
                        <a:t/>
                      </a:r>
                      <a:br>
                        <a:rPr lang="en" sz="1500" dirty="0">
                          <a:effectLst/>
                          <a:latin typeface="CourierNewPSMT" panose="02070309020205020404" pitchFamily="49" charset="0"/>
                        </a:rPr>
                      </a:br>
                      <a:r>
                        <a:rPr lang="zh-CN" altLang="en-US" sz="1500" dirty="0">
                          <a:effectLst/>
                          <a:latin typeface="CourierNewPSMT" panose="02070309020205020404" pitchFamily="49" charset="0"/>
                        </a:rPr>
                        <a:t>      </a:t>
                      </a:r>
                      <a:r>
                        <a:rPr lang="en" sz="1500" dirty="0" err="1">
                          <a:effectLst/>
                          <a:latin typeface="CourierNewPSMT" panose="02070309020205020404" pitchFamily="49" charset="0"/>
                        </a:rPr>
                        <a:t>printf</a:t>
                      </a:r>
                      <a:r>
                        <a:rPr lang="en" sz="1500" dirty="0">
                          <a:effectLst/>
                          <a:latin typeface="CourierNewPSMT" panose="02070309020205020404" pitchFamily="49" charset="0"/>
                        </a:rPr>
                        <a:t>(“Error</a:t>
                      </a:r>
                      <a:r>
                        <a:rPr lang="zh-CN" altLang="en-US" sz="1500" dirty="0">
                          <a:effectLst/>
                          <a:latin typeface="CourierNewPSMT" panose="02070309020205020404" pitchFamily="49" charset="0"/>
                        </a:rPr>
                        <a:t> </a:t>
                      </a:r>
                      <a:r>
                        <a:rPr lang="en" sz="1500" dirty="0" err="1">
                          <a:effectLst/>
                          <a:latin typeface="CourierNewPSMT" panose="02070309020205020404" pitchFamily="49" charset="0"/>
                        </a:rPr>
                        <a:t>occured</a:t>
                      </a:r>
                      <a:r>
                        <a:rPr lang="en" sz="1500" dirty="0">
                          <a:effectLst/>
                          <a:latin typeface="CourierNewPSMT" panose="02070309020205020404" pitchFamily="49" charset="0"/>
                        </a:rPr>
                        <a:t> on forking.\n"); </a:t>
                      </a: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500" dirty="0">
                          <a:effectLst/>
                          <a:latin typeface="CourierNewPSMT" panose="02070309020205020404" pitchFamily="49" charset="0"/>
                        </a:rPr>
                        <a:t>  </a:t>
                      </a:r>
                      <a:r>
                        <a:rPr lang="en" sz="1500" dirty="0">
                          <a:effectLst/>
                          <a:latin typeface="CourierNewPSMT" panose="02070309020205020404" pitchFamily="49" charset="0"/>
                        </a:rPr>
                        <a:t>}else if(pc==0){</a:t>
                      </a:r>
                      <a:r>
                        <a:rPr lang="zh-CN" altLang="en-US" sz="1500" dirty="0">
                          <a:effectLst/>
                          <a:latin typeface="CourierNewPSMT" panose="02070309020205020404" pitchFamily="49" charset="0"/>
                        </a:rPr>
                        <a:t>    </a:t>
                      </a:r>
                      <a:r>
                        <a:rPr lang="en-US" altLang="zh-CN" sz="1500" dirty="0">
                          <a:effectLst/>
                          <a:latin typeface="CourierNewPSMT" panose="02070309020205020404" pitchFamily="49" charset="0"/>
                        </a:rPr>
                        <a:t>/</a:t>
                      </a:r>
                      <a:r>
                        <a:rPr lang="zh-CN" altLang="en-US" sz="1500" dirty="0">
                          <a:effectLst/>
                          <a:latin typeface="TimesNewRomanPSMT" panose="02020603050405020304" pitchFamily="18" charset="0"/>
                        </a:rPr>
                        <a:t>*</a:t>
                      </a:r>
                      <a:r>
                        <a:rPr lang="zh-CN" altLang="en-US" sz="1500" dirty="0">
                          <a:effectLst/>
                          <a:latin typeface="MicrosoftYaHeiUI"/>
                        </a:rPr>
                        <a:t>如果是子进程</a:t>
                      </a:r>
                      <a:r>
                        <a:rPr lang="zh-CN" altLang="en-US" sz="1500" dirty="0">
                          <a:effectLst/>
                          <a:latin typeface="TimesNewRomanPSMT" panose="02020603050405020304" pitchFamily="18" charset="0"/>
                        </a:rPr>
                        <a:t>*</a:t>
                      </a:r>
                      <a:r>
                        <a:rPr lang="en-US" altLang="zh-CN" sz="1500" dirty="0">
                          <a:effectLst/>
                          <a:latin typeface="CourierNewPSMT" panose="02070309020205020404" pitchFamily="49" charset="0"/>
                        </a:rPr>
                        <a:t>/ </a:t>
                      </a:r>
                      <a:endParaRPr lang="zh-CN" altLang="en-US" sz="1500" dirty="0">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500" dirty="0">
                          <a:effectLst/>
                          <a:latin typeface="CourierNewPSMT" panose="02070309020205020404" pitchFamily="49" charset="0"/>
                        </a:rPr>
                        <a:t>      </a:t>
                      </a:r>
                      <a:r>
                        <a:rPr lang="en" sz="1500" dirty="0">
                          <a:effectLst/>
                          <a:latin typeface="CourierNewPSMT" panose="02070309020205020404" pitchFamily="49" charset="0"/>
                        </a:rPr>
                        <a:t>sleep(10); </a:t>
                      </a:r>
                      <a:r>
                        <a:rPr lang="zh-CN" altLang="en-US" sz="1500" dirty="0">
                          <a:effectLst/>
                          <a:latin typeface="CourierNewPSMT" panose="02070309020205020404" pitchFamily="49" charset="0"/>
                        </a:rPr>
                        <a:t>     </a:t>
                      </a:r>
                      <a:r>
                        <a:rPr lang="en-US" altLang="zh-CN" sz="1500" dirty="0">
                          <a:effectLst/>
                          <a:latin typeface="CourierNewPSMT" panose="02070309020205020404" pitchFamily="49" charset="0"/>
                        </a:rPr>
                        <a:t>/</a:t>
                      </a:r>
                      <a:r>
                        <a:rPr lang="zh-CN" altLang="en-US" sz="1500" dirty="0">
                          <a:effectLst/>
                          <a:latin typeface="TimesNewRomanPSMT" panose="02020603050405020304" pitchFamily="18" charset="0"/>
                        </a:rPr>
                        <a:t>*</a:t>
                      </a:r>
                      <a:r>
                        <a:rPr lang="zh-CN" altLang="en-US" sz="1500" dirty="0">
                          <a:effectLst/>
                          <a:latin typeface="MicrosoftYaHeiUI"/>
                        </a:rPr>
                        <a:t>睡眠 </a:t>
                      </a:r>
                      <a:r>
                        <a:rPr lang="en-US" altLang="zh-CN" sz="1500" dirty="0">
                          <a:effectLst/>
                          <a:latin typeface="CourierNewPSMT" panose="02070309020205020404" pitchFamily="49" charset="0"/>
                        </a:rPr>
                        <a:t>10</a:t>
                      </a:r>
                      <a:r>
                        <a:rPr lang="en" altLang="zh-CN" sz="1500" dirty="0">
                          <a:effectLst/>
                          <a:latin typeface="CourierNewPSMT" panose="02070309020205020404" pitchFamily="49" charset="0"/>
                        </a:rPr>
                        <a:t>s</a:t>
                      </a:r>
                      <a:r>
                        <a:rPr lang="en" altLang="zh-CN" sz="1500" dirty="0">
                          <a:effectLst/>
                          <a:latin typeface="TimesNewRomanPSMT" panose="02020603050405020304" pitchFamily="18" charset="0"/>
                        </a:rPr>
                        <a:t>*</a:t>
                      </a:r>
                      <a:r>
                        <a:rPr lang="en" altLang="zh-CN" sz="1500" dirty="0">
                          <a:effectLst/>
                          <a:latin typeface="CourierNewPSMT" panose="02070309020205020404" pitchFamily="49" charset="0"/>
                        </a:rPr>
                        <a:t>/ </a:t>
                      </a:r>
                      <a:endParaRPr lang="en" altLang="zh-CN" sz="1500" dirty="0">
                        <a:effectLst/>
                      </a:endParaRPr>
                    </a:p>
                    <a:p>
                      <a:r>
                        <a:rPr lang="zh-CN" altLang="en-US" sz="1500" dirty="0">
                          <a:effectLst/>
                          <a:latin typeface="CourierNewPSMT" panose="02070309020205020404" pitchFamily="49" charset="0"/>
                        </a:rPr>
                        <a:t>      </a:t>
                      </a:r>
                      <a:r>
                        <a:rPr lang="en" sz="1500" dirty="0">
                          <a:effectLst/>
                          <a:latin typeface="CourierNewPSMT" panose="02070309020205020404" pitchFamily="49" charset="0"/>
                        </a:rPr>
                        <a:t>exit(0); </a:t>
                      </a:r>
                    </a:p>
                    <a:p>
                      <a:r>
                        <a:rPr lang="zh-CN" altLang="en-US" sz="1500" dirty="0">
                          <a:effectLst/>
                          <a:latin typeface="CourierNewPSMT" panose="02070309020205020404" pitchFamily="49" charset="0"/>
                        </a:rPr>
                        <a:t>  </a:t>
                      </a:r>
                      <a:r>
                        <a:rPr lang="en" sz="1500" dirty="0">
                          <a:effectLst/>
                          <a:latin typeface="CourierNewPSMT" panose="02070309020205020404" pitchFamily="49" charset="0"/>
                        </a:rPr>
                        <a:t>}else{ </a:t>
                      </a:r>
                      <a:endParaRPr lang="en" sz="1500" dirty="0">
                        <a:effectLst/>
                      </a:endParaRPr>
                    </a:p>
                    <a:p>
                      <a:r>
                        <a:rPr lang="zh-CN" altLang="en-US" sz="1500" dirty="0">
                          <a:effectLst/>
                          <a:latin typeface="CourierNewPSMT" panose="02070309020205020404" pitchFamily="49" charset="0"/>
                        </a:rPr>
                        <a:t>      </a:t>
                      </a:r>
                      <a:r>
                        <a:rPr lang="en" sz="1500" dirty="0">
                          <a:effectLst/>
                          <a:latin typeface="CourierNewPSMT" panose="02070309020205020404" pitchFamily="49" charset="0"/>
                        </a:rPr>
                        <a:t>do{</a:t>
                      </a:r>
                      <a:br>
                        <a:rPr lang="en" sz="1500" dirty="0">
                          <a:effectLst/>
                          <a:latin typeface="CourierNewPSMT" panose="02070309020205020404" pitchFamily="49" charset="0"/>
                        </a:rPr>
                      </a:br>
                      <a:r>
                        <a:rPr lang="zh-CN" altLang="en-US" sz="1500" dirty="0">
                          <a:effectLst/>
                          <a:latin typeface="CourierNewPSMT" panose="02070309020205020404" pitchFamily="49" charset="0"/>
                        </a:rPr>
                        <a:t>          </a:t>
                      </a:r>
                      <a:r>
                        <a:rPr lang="en" sz="1500" dirty="0" err="1">
                          <a:effectLst/>
                          <a:latin typeface="CourierNewPSMT" panose="02070309020205020404" pitchFamily="49" charset="0"/>
                        </a:rPr>
                        <a:t>pr</a:t>
                      </a:r>
                      <a:r>
                        <a:rPr lang="en" sz="1500" dirty="0">
                          <a:effectLst/>
                          <a:latin typeface="CourierNewPSMT" panose="02070309020205020404" pitchFamily="49" charset="0"/>
                        </a:rPr>
                        <a:t>=</a:t>
                      </a:r>
                      <a:r>
                        <a:rPr lang="en" sz="1500" dirty="0" err="1">
                          <a:effectLst/>
                          <a:latin typeface="CourierNewPSMT" panose="02070309020205020404" pitchFamily="49" charset="0"/>
                        </a:rPr>
                        <a:t>waitpid</a:t>
                      </a:r>
                      <a:r>
                        <a:rPr lang="en" sz="1500" dirty="0">
                          <a:effectLst/>
                          <a:latin typeface="CourierNewPSMT" panose="02070309020205020404" pitchFamily="49" charset="0"/>
                        </a:rPr>
                        <a:t>(</a:t>
                      </a:r>
                      <a:r>
                        <a:rPr lang="en" sz="1500" dirty="0" err="1">
                          <a:effectLst/>
                          <a:latin typeface="CourierNewPSMT" panose="02070309020205020404" pitchFamily="49" charset="0"/>
                        </a:rPr>
                        <a:t>pc,NULL,</a:t>
                      </a:r>
                      <a:r>
                        <a:rPr lang="en" sz="1500" b="1" dirty="0" err="1">
                          <a:solidFill>
                            <a:srgbClr val="C00000"/>
                          </a:solidFill>
                          <a:effectLst/>
                          <a:latin typeface="CourierNewPSMT" panose="02070309020205020404" pitchFamily="49" charset="0"/>
                        </a:rPr>
                        <a:t>WNOHANG</a:t>
                      </a:r>
                      <a:r>
                        <a:rPr lang="en" sz="1500" dirty="0">
                          <a:effectLst/>
                          <a:latin typeface="CourierNewPSMT" panose="02070309020205020404" pitchFamily="49" charset="0"/>
                        </a:rPr>
                        <a:t>); /</a:t>
                      </a:r>
                      <a:r>
                        <a:rPr lang="en" sz="1500" dirty="0">
                          <a:effectLst/>
                          <a:latin typeface="TimesNewRomanPSMT" panose="02020603050405020304" pitchFamily="18" charset="0"/>
                        </a:rPr>
                        <a:t>*</a:t>
                      </a:r>
                      <a:r>
                        <a:rPr lang="zh-CN" altLang="en-US" sz="1500" dirty="0">
                          <a:effectLst/>
                          <a:latin typeface="MicrosoftYaHeiUI"/>
                        </a:rPr>
                        <a:t>使用</a:t>
                      </a:r>
                      <a:r>
                        <a:rPr lang="en" sz="1500" dirty="0">
                          <a:effectLst/>
                          <a:latin typeface="CourierNewPSMT" panose="02070309020205020404" pitchFamily="49" charset="0"/>
                        </a:rPr>
                        <a:t>WNOHANG</a:t>
                      </a:r>
                      <a:r>
                        <a:rPr lang="zh-CN" altLang="en-US" sz="1500" dirty="0">
                          <a:effectLst/>
                          <a:latin typeface="MicrosoftYaHeiUI"/>
                        </a:rPr>
                        <a:t>参数</a:t>
                      </a:r>
                      <a:r>
                        <a:rPr lang="zh-CN" altLang="en-US" sz="1500" dirty="0" smtClean="0">
                          <a:effectLst/>
                          <a:latin typeface="MicrosoftYaHeiUI"/>
                        </a:rPr>
                        <a:t>，</a:t>
                      </a:r>
                      <a:r>
                        <a:rPr lang="en" sz="1500" dirty="0" smtClean="0">
                          <a:effectLst/>
                          <a:latin typeface="CourierNewPSMT" panose="02070309020205020404" pitchFamily="49" charset="0"/>
                        </a:rPr>
                        <a:t>waitpid</a:t>
                      </a:r>
                      <a:r>
                        <a:rPr lang="zh-CN" altLang="en-US" sz="1500" dirty="0">
                          <a:effectLst/>
                          <a:latin typeface="MicrosoftYaHeiUI"/>
                        </a:rPr>
                        <a:t>不会在这里等待 </a:t>
                      </a:r>
                      <a:r>
                        <a:rPr lang="zh-CN" altLang="en-US" sz="1500" dirty="0">
                          <a:effectLst/>
                          <a:latin typeface="TimesNewRomanPSMT" panose="02020603050405020304" pitchFamily="18" charset="0"/>
                        </a:rPr>
                        <a:t>*</a:t>
                      </a:r>
                      <a:r>
                        <a:rPr lang="en-US" altLang="zh-CN" sz="1500" dirty="0">
                          <a:effectLst/>
                          <a:latin typeface="CourierNewPSMT" panose="02070309020205020404" pitchFamily="49" charset="0"/>
                        </a:rPr>
                        <a:t>/ </a:t>
                      </a:r>
                      <a:endParaRPr lang="zh-CN" altLang="en-US" sz="1500" dirty="0">
                        <a:effectLst/>
                      </a:endParaRPr>
                    </a:p>
                    <a:p>
                      <a:r>
                        <a:rPr lang="zh-CN" altLang="en-US" sz="1500" dirty="0">
                          <a:effectLst/>
                          <a:latin typeface="CourierNewPSMT" panose="02070309020205020404" pitchFamily="49" charset="0"/>
                        </a:rPr>
                        <a:t>          </a:t>
                      </a:r>
                      <a:r>
                        <a:rPr lang="en" sz="1500" dirty="0">
                          <a:effectLst/>
                          <a:latin typeface="CourierNewPSMT" panose="02070309020205020404" pitchFamily="49" charset="0"/>
                        </a:rPr>
                        <a:t>if(</a:t>
                      </a:r>
                      <a:r>
                        <a:rPr lang="en" sz="1500" dirty="0" err="1">
                          <a:effectLst/>
                          <a:latin typeface="CourierNewPSMT" panose="02070309020205020404" pitchFamily="49" charset="0"/>
                        </a:rPr>
                        <a:t>pr</a:t>
                      </a:r>
                      <a:r>
                        <a:rPr lang="en" sz="1500" dirty="0">
                          <a:effectLst/>
                          <a:latin typeface="CourierNewPSMT" panose="02070309020205020404" pitchFamily="49" charset="0"/>
                        </a:rPr>
                        <a:t>==0){</a:t>
                      </a:r>
                      <a:br>
                        <a:rPr lang="en" sz="1500" dirty="0">
                          <a:effectLst/>
                          <a:latin typeface="CourierNewPSMT" panose="02070309020205020404" pitchFamily="49" charset="0"/>
                        </a:rPr>
                      </a:br>
                      <a:r>
                        <a:rPr lang="zh-CN" altLang="en-US" sz="1500" dirty="0">
                          <a:effectLst/>
                          <a:latin typeface="CourierNewPSMT" panose="02070309020205020404" pitchFamily="49" charset="0"/>
                        </a:rPr>
                        <a:t>              </a:t>
                      </a:r>
                      <a:r>
                        <a:rPr lang="en" sz="1500" dirty="0" err="1">
                          <a:effectLst/>
                          <a:latin typeface="CourierNewPSMT" panose="02070309020205020404" pitchFamily="49" charset="0"/>
                        </a:rPr>
                        <a:t>printf</a:t>
                      </a:r>
                      <a:r>
                        <a:rPr lang="en" sz="1500" dirty="0">
                          <a:effectLst/>
                          <a:latin typeface="CourierNewPSMT" panose="02070309020205020404" pitchFamily="49" charset="0"/>
                        </a:rPr>
                        <a:t>("</a:t>
                      </a:r>
                      <a:r>
                        <a:rPr lang="en" sz="1500" dirty="0" err="1">
                          <a:effectLst/>
                          <a:latin typeface="CourierNewPSMT" panose="02070309020205020404" pitchFamily="49" charset="0"/>
                        </a:rPr>
                        <a:t>Nochild</a:t>
                      </a:r>
                      <a:r>
                        <a:rPr lang="en" sz="1500" dirty="0">
                          <a:effectLst/>
                          <a:latin typeface="CourierNewPSMT" panose="02070309020205020404" pitchFamily="49" charset="0"/>
                        </a:rPr>
                        <a:t> exited\n"); </a:t>
                      </a:r>
                      <a:endParaRPr lang="en" sz="1500" dirty="0">
                        <a:effectLst/>
                      </a:endParaRPr>
                    </a:p>
                    <a:p>
                      <a:r>
                        <a:rPr lang="zh-CN" altLang="en-US" sz="1500" dirty="0">
                          <a:effectLst/>
                          <a:latin typeface="CourierNewPSMT" panose="02070309020205020404" pitchFamily="49" charset="0"/>
                        </a:rPr>
                        <a:t>              </a:t>
                      </a:r>
                      <a:r>
                        <a:rPr lang="en" sz="1500" dirty="0">
                          <a:effectLst/>
                          <a:latin typeface="CourierNewPSMT" panose="02070309020205020404" pitchFamily="49" charset="0"/>
                        </a:rPr>
                        <a:t>sleep(1);</a:t>
                      </a:r>
                      <a:br>
                        <a:rPr lang="en" sz="1500" dirty="0">
                          <a:effectLst/>
                          <a:latin typeface="CourierNewPSMT" panose="02070309020205020404" pitchFamily="49" charset="0"/>
                        </a:rPr>
                      </a:br>
                      <a:r>
                        <a:rPr lang="zh-CN" altLang="en-US" sz="1500" dirty="0">
                          <a:effectLst/>
                          <a:latin typeface="CourierNewPSMT" panose="02070309020205020404" pitchFamily="49" charset="0"/>
                        </a:rPr>
                        <a:t>          </a:t>
                      </a:r>
                      <a:r>
                        <a:rPr lang="en" sz="1500" dirty="0">
                          <a:effectLst/>
                          <a:latin typeface="CourierNewPSMT" panose="02070309020205020404" pitchFamily="49" charset="0"/>
                        </a:rPr>
                        <a:t>}</a:t>
                      </a:r>
                    </a:p>
                    <a:p>
                      <a:r>
                        <a:rPr lang="zh-CN" altLang="en-US" sz="1500" dirty="0">
                          <a:effectLst/>
                          <a:latin typeface="CourierNewPSMT" panose="02070309020205020404" pitchFamily="49" charset="0"/>
                        </a:rPr>
                        <a:t>      </a:t>
                      </a:r>
                      <a:r>
                        <a:rPr lang="en" sz="1500" dirty="0">
                          <a:effectLst/>
                          <a:latin typeface="CourierNewPSMT" panose="02070309020205020404" pitchFamily="49" charset="0"/>
                        </a:rPr>
                        <a:t>}while(</a:t>
                      </a:r>
                      <a:r>
                        <a:rPr lang="en" sz="1500" dirty="0" err="1">
                          <a:effectLst/>
                          <a:latin typeface="CourierNewPSMT" panose="02070309020205020404" pitchFamily="49" charset="0"/>
                        </a:rPr>
                        <a:t>pr</a:t>
                      </a:r>
                      <a:r>
                        <a:rPr lang="en" sz="1500" dirty="0">
                          <a:effectLst/>
                          <a:latin typeface="CourierNewPSMT" panose="02070309020205020404" pitchFamily="49" charset="0"/>
                        </a:rPr>
                        <a:t>==0); </a:t>
                      </a:r>
                    </a:p>
                    <a:p>
                      <a:pPr marL="0" algn="l" defTabSz="685800" rtl="0" eaLnBrk="1" latinLnBrk="0" hangingPunct="1"/>
                      <a:r>
                        <a:rPr lang="zh-CN" altLang="en-US" sz="1500" dirty="0">
                          <a:effectLst/>
                          <a:latin typeface="CourierNewPSMT" panose="02070309020205020404" pitchFamily="49" charset="0"/>
                        </a:rPr>
                        <a:t>      </a:t>
                      </a:r>
                      <a:r>
                        <a:rPr lang="en" sz="1500" dirty="0">
                          <a:effectLst/>
                          <a:latin typeface="CourierNewPSMT" panose="02070309020205020404" pitchFamily="49" charset="0"/>
                        </a:rPr>
                        <a:t>if(</a:t>
                      </a:r>
                      <a:r>
                        <a:rPr lang="en" sz="1500" dirty="0" err="1">
                          <a:effectLst/>
                          <a:latin typeface="CourierNewPSMT" panose="02070309020205020404" pitchFamily="49" charset="0"/>
                        </a:rPr>
                        <a:t>pr</a:t>
                      </a:r>
                      <a:r>
                        <a:rPr lang="en" sz="1500" dirty="0">
                          <a:effectLst/>
                          <a:latin typeface="CourierNewPSMT" panose="02070309020205020404" pitchFamily="49" charset="0"/>
                        </a:rPr>
                        <a:t>==pc)/</a:t>
                      </a:r>
                      <a:r>
                        <a:rPr lang="en" sz="1500" dirty="0">
                          <a:effectLst/>
                          <a:latin typeface="TimesNewRomanPSMT" panose="02020603050405020304" pitchFamily="18" charset="0"/>
                        </a:rPr>
                        <a:t>*</a:t>
                      </a:r>
                      <a:r>
                        <a:rPr lang="zh-CN" altLang="en-US" sz="1500" dirty="0">
                          <a:effectLst/>
                          <a:latin typeface="MicrosoftYaHeiUI"/>
                        </a:rPr>
                        <a:t>如果是父进程</a:t>
                      </a:r>
                      <a:r>
                        <a:rPr lang="zh-CN" altLang="en-US" sz="1500" dirty="0">
                          <a:effectLst/>
                          <a:latin typeface="TimesNewRomanPSMT" panose="02020603050405020304" pitchFamily="18" charset="0"/>
                        </a:rPr>
                        <a:t>*</a:t>
                      </a:r>
                      <a:r>
                        <a:rPr lang="en-US" altLang="zh-CN" sz="1500" dirty="0">
                          <a:effectLst/>
                          <a:latin typeface="CourierNewPSMT" panose="02070309020205020404" pitchFamily="49" charset="0"/>
                        </a:rPr>
                        <a:t>/ /</a:t>
                      </a:r>
                      <a:r>
                        <a:rPr lang="zh-CN" altLang="en-US" sz="1500" dirty="0">
                          <a:effectLst/>
                          <a:latin typeface="TimesNewRomanPSMT" panose="02020603050405020304" pitchFamily="18" charset="0"/>
                        </a:rPr>
                        <a:t>*</a:t>
                      </a:r>
                      <a:r>
                        <a:rPr lang="zh-CN" altLang="en-US" sz="1500" dirty="0">
                          <a:effectLst/>
                          <a:latin typeface="MicrosoftYaHeiUI"/>
                        </a:rPr>
                        <a:t>如果没有收集到子进程</a:t>
                      </a:r>
                      <a:r>
                        <a:rPr lang="zh-CN" altLang="en-US" sz="1500" dirty="0">
                          <a:effectLst/>
                          <a:latin typeface="TimesNewRomanPSMT" panose="02020603050405020304" pitchFamily="18" charset="0"/>
                        </a:rPr>
                        <a:t>*</a:t>
                      </a:r>
                      <a:r>
                        <a:rPr lang="en-US" altLang="zh-CN" sz="1500" dirty="0">
                          <a:effectLst/>
                          <a:latin typeface="CourierNewPSMT" panose="02070309020205020404" pitchFamily="49" charset="0"/>
                        </a:rPr>
                        <a:t>/ </a:t>
                      </a:r>
                      <a:endParaRPr lang="en-US" altLang="zh-CN" sz="1500" kern="1200" dirty="0">
                        <a:solidFill>
                          <a:schemeClr val="tx1"/>
                        </a:solidFill>
                        <a:effectLst/>
                        <a:latin typeface="CourierNewPSMT" panose="02070309020205020404" pitchFamily="49" charset="0"/>
                        <a:ea typeface="+mn-ea"/>
                        <a:cs typeface="+mn-cs"/>
                      </a:endParaRPr>
                    </a:p>
                    <a:p>
                      <a:pPr marL="0" algn="l" defTabSz="685800" rtl="0" eaLnBrk="1" latinLnBrk="0" hangingPunct="1"/>
                      <a:r>
                        <a:rPr lang="zh-CN" altLang="en-US" sz="1500" kern="1200" dirty="0">
                          <a:solidFill>
                            <a:schemeClr val="tx1"/>
                          </a:solidFill>
                          <a:effectLst/>
                          <a:latin typeface="CourierNewPSMT" panose="02070309020205020404" pitchFamily="49" charset="0"/>
                          <a:ea typeface="+mn-ea"/>
                          <a:cs typeface="+mn-cs"/>
                        </a:rPr>
                        <a:t>          </a:t>
                      </a:r>
                      <a:r>
                        <a:rPr lang="en" altLang="zh-CN" sz="1500" kern="1200" dirty="0" err="1">
                          <a:solidFill>
                            <a:schemeClr val="tx1"/>
                          </a:solidFill>
                          <a:effectLst/>
                          <a:latin typeface="CourierNewPSMT" panose="02070309020205020404" pitchFamily="49" charset="0"/>
                          <a:ea typeface="+mn-ea"/>
                          <a:cs typeface="+mn-cs"/>
                        </a:rPr>
                        <a:t>printf</a:t>
                      </a:r>
                      <a:r>
                        <a:rPr lang="en" altLang="zh-CN" sz="1500" kern="1200" dirty="0">
                          <a:solidFill>
                            <a:schemeClr val="tx1"/>
                          </a:solidFill>
                          <a:effectLst/>
                          <a:latin typeface="CourierNewPSMT" panose="02070309020205020404" pitchFamily="49" charset="0"/>
                          <a:ea typeface="+mn-ea"/>
                          <a:cs typeface="+mn-cs"/>
                        </a:rPr>
                        <a:t>(“successfully get child %d\n”,</a:t>
                      </a:r>
                      <a:r>
                        <a:rPr lang="en" altLang="zh-CN" sz="1500" kern="1200" dirty="0" err="1">
                          <a:solidFill>
                            <a:schemeClr val="tx1"/>
                          </a:solidFill>
                          <a:effectLst/>
                          <a:latin typeface="CourierNewPSMT" panose="02070309020205020404" pitchFamily="49" charset="0"/>
                          <a:ea typeface="+mn-ea"/>
                          <a:cs typeface="+mn-cs"/>
                        </a:rPr>
                        <a:t>pr</a:t>
                      </a:r>
                      <a:r>
                        <a:rPr lang="en" altLang="zh-CN" sz="1500" kern="1200" dirty="0">
                          <a:solidFill>
                            <a:schemeClr val="tx1"/>
                          </a:solidFill>
                          <a:effectLst/>
                          <a:latin typeface="CourierNewPSMT" panose="02070309020205020404" pitchFamily="49" charset="0"/>
                          <a:ea typeface="+mn-ea"/>
                          <a:cs typeface="+mn-cs"/>
                        </a:rPr>
                        <a:t>); </a:t>
                      </a:r>
                    </a:p>
                    <a:p>
                      <a:pPr marL="0" algn="l" defTabSz="685800" rtl="0" eaLnBrk="1" latinLnBrk="0" hangingPunct="1"/>
                      <a:r>
                        <a:rPr lang="zh-CN" altLang="en-US" sz="1500" kern="1200" dirty="0">
                          <a:solidFill>
                            <a:schemeClr val="tx1"/>
                          </a:solidFill>
                          <a:effectLst/>
                          <a:latin typeface="CourierNewPSMT" panose="02070309020205020404" pitchFamily="49" charset="0"/>
                          <a:ea typeface="+mn-ea"/>
                          <a:cs typeface="+mn-cs"/>
                        </a:rPr>
                        <a:t>      </a:t>
                      </a:r>
                      <a:r>
                        <a:rPr lang="en" altLang="zh-CN" sz="1500" kern="1200" dirty="0">
                          <a:solidFill>
                            <a:schemeClr val="tx1"/>
                          </a:solidFill>
                          <a:effectLst/>
                          <a:latin typeface="CourierNewPSMT" panose="02070309020205020404" pitchFamily="49" charset="0"/>
                          <a:ea typeface="+mn-ea"/>
                          <a:cs typeface="+mn-cs"/>
                        </a:rPr>
                        <a:t>else</a:t>
                      </a:r>
                      <a:br>
                        <a:rPr lang="en" altLang="zh-CN" sz="1500" kern="1200" dirty="0">
                          <a:solidFill>
                            <a:schemeClr val="tx1"/>
                          </a:solidFill>
                          <a:effectLst/>
                          <a:latin typeface="CourierNewPSMT" panose="02070309020205020404" pitchFamily="49" charset="0"/>
                          <a:ea typeface="+mn-ea"/>
                          <a:cs typeface="+mn-cs"/>
                        </a:rPr>
                      </a:br>
                      <a:r>
                        <a:rPr lang="zh-CN" altLang="en-US" sz="1500" kern="1200" dirty="0">
                          <a:solidFill>
                            <a:schemeClr val="tx1"/>
                          </a:solidFill>
                          <a:effectLst/>
                          <a:latin typeface="CourierNewPSMT" panose="02070309020205020404" pitchFamily="49" charset="0"/>
                          <a:ea typeface="+mn-ea"/>
                          <a:cs typeface="+mn-cs"/>
                        </a:rPr>
                        <a:t>          </a:t>
                      </a:r>
                      <a:r>
                        <a:rPr lang="en" altLang="zh-CN" sz="1500" kern="1200" dirty="0" err="1">
                          <a:solidFill>
                            <a:schemeClr val="tx1"/>
                          </a:solidFill>
                          <a:effectLst/>
                          <a:latin typeface="CourierNewPSMT" panose="02070309020205020404" pitchFamily="49" charset="0"/>
                          <a:ea typeface="+mn-ea"/>
                          <a:cs typeface="+mn-cs"/>
                        </a:rPr>
                        <a:t>printf</a:t>
                      </a:r>
                      <a:r>
                        <a:rPr lang="en" altLang="zh-CN" sz="1500" kern="1200" dirty="0">
                          <a:solidFill>
                            <a:schemeClr val="tx1"/>
                          </a:solidFill>
                          <a:effectLst/>
                          <a:latin typeface="CourierNewPSMT" panose="02070309020205020404" pitchFamily="49" charset="0"/>
                          <a:ea typeface="+mn-ea"/>
                          <a:cs typeface="+mn-cs"/>
                        </a:rPr>
                        <a:t>(“some</a:t>
                      </a:r>
                      <a:r>
                        <a:rPr lang="zh-CN" altLang="en-US" sz="1500" kern="1200" dirty="0">
                          <a:solidFill>
                            <a:schemeClr val="tx1"/>
                          </a:solidFill>
                          <a:effectLst/>
                          <a:latin typeface="CourierNewPSMT" panose="02070309020205020404" pitchFamily="49" charset="0"/>
                          <a:ea typeface="+mn-ea"/>
                          <a:cs typeface="+mn-cs"/>
                        </a:rPr>
                        <a:t> </a:t>
                      </a:r>
                      <a:r>
                        <a:rPr lang="en" altLang="zh-CN" sz="1500" kern="1200" dirty="0">
                          <a:solidFill>
                            <a:schemeClr val="tx1"/>
                          </a:solidFill>
                          <a:effectLst/>
                          <a:latin typeface="CourierNewPSMT" panose="02070309020205020404" pitchFamily="49" charset="0"/>
                          <a:ea typeface="+mn-ea"/>
                          <a:cs typeface="+mn-cs"/>
                        </a:rPr>
                        <a:t>error </a:t>
                      </a:r>
                      <a:r>
                        <a:rPr lang="en" altLang="zh-CN" sz="1500" kern="1200" dirty="0" err="1">
                          <a:solidFill>
                            <a:schemeClr val="tx1"/>
                          </a:solidFill>
                          <a:effectLst/>
                          <a:latin typeface="CourierNewPSMT" panose="02070309020205020404" pitchFamily="49" charset="0"/>
                          <a:ea typeface="+mn-ea"/>
                          <a:cs typeface="+mn-cs"/>
                        </a:rPr>
                        <a:t>occured</a:t>
                      </a:r>
                      <a:r>
                        <a:rPr lang="en" altLang="zh-CN" sz="1500" kern="1200" dirty="0">
                          <a:solidFill>
                            <a:schemeClr val="tx1"/>
                          </a:solidFill>
                          <a:effectLst/>
                          <a:latin typeface="CourierNewPSMT" panose="02070309020205020404" pitchFamily="49" charset="0"/>
                          <a:ea typeface="+mn-ea"/>
                          <a:cs typeface="+mn-cs"/>
                        </a:rPr>
                        <a:t>\n”);</a:t>
                      </a:r>
                      <a:br>
                        <a:rPr lang="en" altLang="zh-CN" sz="1500" kern="1200" dirty="0">
                          <a:solidFill>
                            <a:schemeClr val="tx1"/>
                          </a:solidFill>
                          <a:effectLst/>
                          <a:latin typeface="CourierNewPSMT" panose="02070309020205020404" pitchFamily="49" charset="0"/>
                          <a:ea typeface="+mn-ea"/>
                          <a:cs typeface="+mn-cs"/>
                        </a:rPr>
                      </a:br>
                      <a:r>
                        <a:rPr lang="zh-CN" altLang="en-US" sz="1500" kern="1200" dirty="0">
                          <a:solidFill>
                            <a:schemeClr val="tx1"/>
                          </a:solidFill>
                          <a:effectLst/>
                          <a:latin typeface="CourierNewPSMT" panose="02070309020205020404" pitchFamily="49" charset="0"/>
                          <a:ea typeface="+mn-ea"/>
                          <a:cs typeface="+mn-cs"/>
                        </a:rPr>
                        <a:t>  </a:t>
                      </a:r>
                      <a:r>
                        <a:rPr lang="en" altLang="zh-CN" sz="1500" kern="1200" dirty="0">
                          <a:solidFill>
                            <a:schemeClr val="tx1"/>
                          </a:solidFill>
                          <a:effectLst/>
                          <a:latin typeface="CourierNewPSMT" panose="02070309020205020404" pitchFamily="49" charset="0"/>
                          <a:ea typeface="+mn-ea"/>
                          <a:cs typeface="+mn-cs"/>
                        </a:rPr>
                        <a:t>} </a:t>
                      </a:r>
                    </a:p>
                    <a:p>
                      <a:pPr marL="0" algn="l" defTabSz="685800" rtl="0" eaLnBrk="1" latinLnBrk="0" hangingPunct="1"/>
                      <a:r>
                        <a:rPr lang="zh-CN" altLang="en-US" sz="1500" kern="1200" dirty="0">
                          <a:solidFill>
                            <a:schemeClr val="tx1"/>
                          </a:solidFill>
                          <a:effectLst/>
                          <a:latin typeface="CourierNewPSMT" panose="02070309020205020404" pitchFamily="49" charset="0"/>
                          <a:ea typeface="+mn-ea"/>
                          <a:cs typeface="+mn-cs"/>
                        </a:rPr>
                        <a:t>  </a:t>
                      </a:r>
                      <a:r>
                        <a:rPr lang="en" altLang="zh-CN" sz="1500" kern="1200" dirty="0">
                          <a:solidFill>
                            <a:schemeClr val="tx1"/>
                          </a:solidFill>
                          <a:effectLst/>
                          <a:latin typeface="CourierNewPSMT" panose="02070309020205020404" pitchFamily="49" charset="0"/>
                          <a:ea typeface="+mn-ea"/>
                          <a:cs typeface="+mn-cs"/>
                        </a:rPr>
                        <a:t>return 0;</a:t>
                      </a:r>
                    </a:p>
                    <a:p>
                      <a:pPr marL="0" algn="l" defTabSz="685800" rtl="0" eaLnBrk="1" latinLnBrk="0" hangingPunct="1"/>
                      <a:r>
                        <a:rPr lang="en" altLang="zh-CN" sz="1500" kern="1200" dirty="0">
                          <a:solidFill>
                            <a:schemeClr val="tx1"/>
                          </a:solidFill>
                          <a:effectLst/>
                          <a:latin typeface="CourierNewPSMT" panose="02070309020205020404" pitchFamily="49" charset="0"/>
                          <a:ea typeface="+mn-ea"/>
                          <a:cs typeface="+mn-cs"/>
                        </a:rPr>
                        <a:t>} </a:t>
                      </a:r>
                      <a:endParaRPr lang="zh-CN" altLang="en-US" sz="150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76" cap="flat" cmpd="sng" algn="ctr">
                      <a:solidFill>
                        <a:srgbClr val="000000"/>
                      </a:solidFill>
                      <a:prstDash val="solid"/>
                      <a:round/>
                      <a:headEnd type="none" w="med" len="med"/>
                      <a:tailEnd type="none" w="med" len="med"/>
                    </a:lnT>
                    <a:lnB w="76"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25513038"/>
                  </a:ext>
                </a:extLst>
              </a:tr>
            </a:tbl>
          </a:graphicData>
        </a:graphic>
      </p:graphicFrame>
    </p:spTree>
    <p:extLst>
      <p:ext uri="{BB962C8B-B14F-4D97-AF65-F5344CB8AC3E}">
        <p14:creationId xmlns:p14="http://schemas.microsoft.com/office/powerpoint/2010/main" val="153533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4782" y="1199163"/>
            <a:ext cx="5796116" cy="507831"/>
          </a:xfrm>
          <a:prstGeom prst="rect">
            <a:avLst/>
          </a:prstGeom>
        </p:spPr>
        <p:txBody>
          <a:bodyPr wrap="square">
            <a:spAutoFit/>
          </a:bodyPr>
          <a:lstStyle/>
          <a:p>
            <a:pPr algn="just">
              <a:defRPr/>
            </a:pPr>
            <a:r>
              <a:rPr lang="en-US" altLang="zh-CN" sz="2700" b="1" dirty="0">
                <a:solidFill>
                  <a:srgbClr val="0000FF"/>
                </a:solidFill>
                <a:latin typeface="+mj-ea"/>
                <a:ea typeface="+mj-ea"/>
              </a:rPr>
              <a:t>3.</a:t>
            </a:r>
            <a:r>
              <a:rPr lang="zh-CN" altLang="en-US" sz="2700" b="1" dirty="0">
                <a:solidFill>
                  <a:srgbClr val="0000FF"/>
                </a:solidFill>
                <a:latin typeface="+mj-ea"/>
              </a:rPr>
              <a:t>进程的控制</a:t>
            </a:r>
            <a:r>
              <a:rPr lang="en-US" altLang="zh-CN" sz="2700" b="1" dirty="0">
                <a:solidFill>
                  <a:srgbClr val="0000FF"/>
                </a:solidFill>
                <a:latin typeface="+mj-ea"/>
              </a:rPr>
              <a:t>—</a:t>
            </a:r>
            <a:r>
              <a:rPr lang="zh-CN" altLang="en-US" sz="2700" b="1" dirty="0">
                <a:solidFill>
                  <a:srgbClr val="0000FF"/>
                </a:solidFill>
                <a:latin typeface="+mj-ea"/>
              </a:rPr>
              <a:t>执行</a:t>
            </a:r>
            <a:endParaRPr lang="zh-CN" altLang="en-US" sz="2700" b="1" dirty="0">
              <a:solidFill>
                <a:srgbClr val="0000FF"/>
              </a:solidFill>
              <a:latin typeface="+mj-ea"/>
              <a:ea typeface="+mj-ea"/>
            </a:endParaRPr>
          </a:p>
        </p:txBody>
      </p:sp>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581877" y="1879456"/>
            <a:ext cx="10159850" cy="4072807"/>
          </a:xfrm>
        </p:spPr>
        <p:txBody>
          <a:bodyPr/>
          <a:lstStyle/>
          <a:p>
            <a:pPr marL="0" indent="0">
              <a:lnSpc>
                <a:spcPct val="120000"/>
              </a:lnSpc>
              <a:spcBef>
                <a:spcPts val="0"/>
              </a:spcBef>
              <a:buNone/>
            </a:pPr>
            <a:r>
              <a:rPr lang="en" altLang="zh-CN" dirty="0">
                <a:latin typeface="+mj-ea"/>
                <a:ea typeface="+mj-ea"/>
              </a:rPr>
              <a:t>exec </a:t>
            </a:r>
            <a:r>
              <a:rPr lang="zh-CN" altLang="en-US" dirty="0">
                <a:latin typeface="+mj-ea"/>
                <a:ea typeface="+mj-ea"/>
              </a:rPr>
              <a:t>函数簇</a:t>
            </a:r>
            <a:endParaRPr lang="en-US" altLang="zh-CN" dirty="0">
              <a:latin typeface="+mj-ea"/>
              <a:ea typeface="+mj-ea"/>
            </a:endParaRPr>
          </a:p>
          <a:p>
            <a:pPr>
              <a:lnSpc>
                <a:spcPct val="120000"/>
              </a:lnSpc>
              <a:spcBef>
                <a:spcPts val="0"/>
              </a:spcBef>
            </a:pPr>
            <a:r>
              <a:rPr lang="zh-CN" altLang="en-US" sz="2200" b="0" dirty="0">
                <a:latin typeface="+mj-ea"/>
                <a:ea typeface="+mj-ea"/>
              </a:rPr>
              <a:t>根据指定的文件名或目录名找到可执行文件，并用它来取代原调用进程的数据段、代码段和堆栈段。</a:t>
            </a:r>
            <a:endParaRPr lang="en-US" altLang="zh-CN" sz="2200" b="0" dirty="0">
              <a:latin typeface="+mj-ea"/>
              <a:ea typeface="+mj-ea"/>
            </a:endParaRPr>
          </a:p>
          <a:p>
            <a:pPr>
              <a:lnSpc>
                <a:spcPct val="120000"/>
              </a:lnSpc>
              <a:spcBef>
                <a:spcPts val="0"/>
              </a:spcBef>
            </a:pPr>
            <a:endParaRPr lang="en-US" altLang="zh-CN" sz="2200" b="0" dirty="0">
              <a:latin typeface="+mj-ea"/>
              <a:ea typeface="+mj-ea"/>
            </a:endParaRPr>
          </a:p>
          <a:p>
            <a:pPr marL="0" indent="0">
              <a:lnSpc>
                <a:spcPct val="120000"/>
              </a:lnSpc>
              <a:spcBef>
                <a:spcPts val="0"/>
              </a:spcBef>
              <a:buNone/>
            </a:pPr>
            <a:r>
              <a:rPr lang="zh-CN" altLang="en-US" sz="2200" b="0" dirty="0">
                <a:latin typeface="+mj-ea"/>
                <a:ea typeface="+mj-ea"/>
              </a:rPr>
              <a:t>在 </a:t>
            </a:r>
            <a:r>
              <a:rPr lang="en" altLang="zh-CN" sz="2200" b="0" dirty="0">
                <a:latin typeface="+mj-ea"/>
                <a:ea typeface="+mj-ea"/>
              </a:rPr>
              <a:t>Linux </a:t>
            </a:r>
            <a:r>
              <a:rPr lang="zh-CN" altLang="en-US" sz="2200" b="0" dirty="0">
                <a:latin typeface="+mj-ea"/>
                <a:ea typeface="+mj-ea"/>
              </a:rPr>
              <a:t>中使用 </a:t>
            </a:r>
            <a:r>
              <a:rPr lang="en" altLang="zh-CN" sz="2200" b="0" dirty="0">
                <a:latin typeface="+mj-ea"/>
                <a:ea typeface="+mj-ea"/>
              </a:rPr>
              <a:t>exec </a:t>
            </a:r>
            <a:r>
              <a:rPr lang="zh-CN" altLang="en-US" sz="2200" b="0" dirty="0">
                <a:latin typeface="+mj-ea"/>
                <a:ea typeface="+mj-ea"/>
              </a:rPr>
              <a:t>函数簇主要有以下两种情况。 </a:t>
            </a:r>
            <a:endParaRPr lang="en-US" altLang="zh-CN" sz="2200" b="0" dirty="0">
              <a:latin typeface="+mj-ea"/>
              <a:ea typeface="+mj-ea"/>
            </a:endParaRPr>
          </a:p>
          <a:p>
            <a:pPr marL="457200" indent="-457200">
              <a:lnSpc>
                <a:spcPct val="120000"/>
              </a:lnSpc>
              <a:spcBef>
                <a:spcPts val="0"/>
              </a:spcBef>
              <a:buFont typeface="+mj-ea"/>
              <a:buAutoNum type="circleNumDbPlain"/>
            </a:pPr>
            <a:r>
              <a:rPr lang="zh-CN" altLang="en-US" sz="2200" b="0" dirty="0">
                <a:latin typeface="+mj-ea"/>
                <a:ea typeface="+mj-ea"/>
              </a:rPr>
              <a:t>当进程认为自己不能再为系统和用户做出任何贡献时，就可以调用任何</a:t>
            </a:r>
            <a:r>
              <a:rPr lang="en" altLang="zh-CN" sz="2200" b="0" dirty="0">
                <a:latin typeface="+mj-ea"/>
                <a:ea typeface="+mj-ea"/>
              </a:rPr>
              <a:t>exec</a:t>
            </a:r>
            <a:r>
              <a:rPr lang="zh-CN" altLang="en-US" sz="2200" b="0" dirty="0">
                <a:latin typeface="+mj-ea"/>
                <a:ea typeface="+mj-ea"/>
              </a:rPr>
              <a:t>函数簇让自己重生。</a:t>
            </a:r>
            <a:endParaRPr lang="en-US" altLang="zh-CN" sz="2200" b="0" dirty="0">
              <a:latin typeface="+mj-ea"/>
              <a:ea typeface="+mj-ea"/>
            </a:endParaRPr>
          </a:p>
          <a:p>
            <a:pPr marL="457200" indent="-457200">
              <a:lnSpc>
                <a:spcPct val="120000"/>
              </a:lnSpc>
              <a:spcBef>
                <a:spcPts val="0"/>
              </a:spcBef>
              <a:buFont typeface="+mj-ea"/>
              <a:buAutoNum type="circleNumDbPlain"/>
            </a:pPr>
            <a:r>
              <a:rPr lang="zh-CN" altLang="en-US" sz="2200" b="0" dirty="0">
                <a:latin typeface="+mj-ea"/>
                <a:ea typeface="+mj-ea"/>
              </a:rPr>
              <a:t>如果一个进程想执行另一个程序，那么它就可以</a:t>
            </a:r>
            <a:r>
              <a:rPr lang="zh-CN" altLang="en-US" sz="2200" b="0" dirty="0">
                <a:solidFill>
                  <a:srgbClr val="FF0000"/>
                </a:solidFill>
                <a:latin typeface="+mj-ea"/>
                <a:ea typeface="+mj-ea"/>
              </a:rPr>
              <a:t>调用</a:t>
            </a:r>
            <a:r>
              <a:rPr lang="en" altLang="zh-CN" sz="2200" b="0" dirty="0">
                <a:solidFill>
                  <a:srgbClr val="FF0000"/>
                </a:solidFill>
                <a:latin typeface="+mj-ea"/>
                <a:ea typeface="+mj-ea"/>
              </a:rPr>
              <a:t>fork</a:t>
            </a:r>
            <a:r>
              <a:rPr lang="zh-CN" altLang="en-US" sz="2200" b="0" dirty="0">
                <a:solidFill>
                  <a:srgbClr val="FF0000"/>
                </a:solidFill>
                <a:latin typeface="+mj-ea"/>
                <a:ea typeface="+mj-ea"/>
              </a:rPr>
              <a:t>函数新建一个进程</a:t>
            </a:r>
            <a:r>
              <a:rPr lang="zh-CN" altLang="en-US" sz="2200" b="0" dirty="0">
                <a:latin typeface="+mj-ea"/>
                <a:ea typeface="+mj-ea"/>
              </a:rPr>
              <a:t>，然后</a:t>
            </a:r>
            <a:r>
              <a:rPr lang="zh-CN" altLang="en-US" sz="2200" b="0" dirty="0">
                <a:solidFill>
                  <a:srgbClr val="FF0000"/>
                </a:solidFill>
                <a:latin typeface="+mj-ea"/>
                <a:ea typeface="+mj-ea"/>
              </a:rPr>
              <a:t>调用</a:t>
            </a:r>
            <a:r>
              <a:rPr lang="en" altLang="zh-CN" sz="2200" b="0" dirty="0">
                <a:solidFill>
                  <a:srgbClr val="FF0000"/>
                </a:solidFill>
                <a:latin typeface="+mj-ea"/>
                <a:ea typeface="+mj-ea"/>
              </a:rPr>
              <a:t>exec</a:t>
            </a:r>
            <a:r>
              <a:rPr lang="zh-CN" altLang="en-US" sz="2200" b="0" dirty="0">
                <a:solidFill>
                  <a:srgbClr val="FF0000"/>
                </a:solidFill>
                <a:latin typeface="+mj-ea"/>
                <a:ea typeface="+mj-ea"/>
              </a:rPr>
              <a:t>函数</a:t>
            </a:r>
            <a:r>
              <a:rPr lang="zh-CN" altLang="en-US" sz="2200" b="0" dirty="0">
                <a:latin typeface="+mj-ea"/>
                <a:ea typeface="+mj-ea"/>
              </a:rPr>
              <a:t>使子进程重生。</a:t>
            </a:r>
            <a:br>
              <a:rPr lang="zh-CN" altLang="en-US" sz="2200" b="0" dirty="0">
                <a:latin typeface="+mj-ea"/>
                <a:ea typeface="+mj-ea"/>
              </a:rPr>
            </a:br>
            <a:endParaRPr lang="zh-CN" altLang="en-US" sz="2200" b="0" dirty="0">
              <a:latin typeface="+mj-ea"/>
              <a:ea typeface="+mj-ea"/>
            </a:endParaRPr>
          </a:p>
          <a:p>
            <a:pPr>
              <a:lnSpc>
                <a:spcPct val="120000"/>
              </a:lnSpc>
              <a:spcBef>
                <a:spcPts val="0"/>
              </a:spcBef>
            </a:pPr>
            <a:endParaRPr lang="zh-CN" altLang="en-US" sz="2200" b="0" dirty="0">
              <a:latin typeface="+mj-ea"/>
              <a:ea typeface="+mj-ea"/>
            </a:endParaRP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664442" y="342103"/>
            <a:ext cx="430588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2.3.6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的进程控制</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Tree>
    <p:extLst>
      <p:ext uri="{BB962C8B-B14F-4D97-AF65-F5344CB8AC3E}">
        <p14:creationId xmlns:p14="http://schemas.microsoft.com/office/powerpoint/2010/main" val="141635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900814A-E9D3-ED42-B0DE-320C6BD6FC75}"/>
              </a:ext>
            </a:extLst>
          </p:cNvPr>
          <p:cNvSpPr>
            <a:spLocks noGrp="1" noChangeArrowheads="1"/>
          </p:cNvSpPr>
          <p:nvPr>
            <p:ph idx="1"/>
          </p:nvPr>
        </p:nvSpPr>
        <p:spPr>
          <a:xfrm>
            <a:off x="1662545" y="1907165"/>
            <a:ext cx="9795163" cy="4072807"/>
          </a:xfrm>
        </p:spPr>
        <p:txBody>
          <a:bodyPr/>
          <a:lstStyle/>
          <a:p>
            <a:pPr marL="0" indent="0">
              <a:lnSpc>
                <a:spcPct val="120000"/>
              </a:lnSpc>
              <a:spcBef>
                <a:spcPts val="0"/>
              </a:spcBef>
              <a:buNone/>
            </a:pPr>
            <a:r>
              <a:rPr lang="en" altLang="zh-CN" dirty="0">
                <a:latin typeface="+mj-ea"/>
                <a:ea typeface="+mj-ea"/>
              </a:rPr>
              <a:t>exec </a:t>
            </a:r>
            <a:r>
              <a:rPr lang="zh-CN" altLang="en-US" dirty="0">
                <a:latin typeface="+mj-ea"/>
                <a:ea typeface="+mj-ea"/>
              </a:rPr>
              <a:t>函数簇</a:t>
            </a:r>
            <a:endParaRPr lang="en-US" altLang="zh-CN" dirty="0">
              <a:latin typeface="+mj-ea"/>
              <a:ea typeface="+mj-ea"/>
            </a:endParaRPr>
          </a:p>
          <a:p>
            <a:pPr>
              <a:lnSpc>
                <a:spcPct val="120000"/>
              </a:lnSpc>
              <a:spcBef>
                <a:spcPts val="0"/>
              </a:spcBef>
            </a:pPr>
            <a:r>
              <a:rPr lang="en" altLang="zh-CN" sz="2200" b="0" dirty="0" err="1">
                <a:latin typeface="+mj-ea"/>
                <a:ea typeface="+mj-ea"/>
              </a:rPr>
              <a:t>execl</a:t>
            </a:r>
            <a:r>
              <a:rPr lang="en" altLang="zh-CN" sz="2200" b="0" dirty="0">
                <a:latin typeface="+mj-ea"/>
                <a:ea typeface="+mj-ea"/>
              </a:rPr>
              <a:t> </a:t>
            </a:r>
            <a:r>
              <a:rPr lang="en" altLang="zh-CN" sz="2200" b="0" dirty="0" err="1">
                <a:latin typeface="+mj-ea"/>
                <a:ea typeface="+mj-ea"/>
              </a:rPr>
              <a:t>execle</a:t>
            </a:r>
            <a:r>
              <a:rPr lang="en" altLang="zh-CN" sz="2200" b="0" dirty="0">
                <a:latin typeface="+mj-ea"/>
                <a:ea typeface="+mj-ea"/>
              </a:rPr>
              <a:t> </a:t>
            </a:r>
            <a:r>
              <a:rPr lang="en" altLang="zh-CN" sz="2200" b="0" dirty="0" err="1">
                <a:latin typeface="+mj-ea"/>
                <a:ea typeface="+mj-ea"/>
              </a:rPr>
              <a:t>execlp</a:t>
            </a:r>
            <a:r>
              <a:rPr lang="en" altLang="zh-CN" sz="2200" b="0" dirty="0">
                <a:latin typeface="+mj-ea"/>
                <a:ea typeface="+mj-ea"/>
              </a:rPr>
              <a:t> </a:t>
            </a:r>
            <a:r>
              <a:rPr lang="en" altLang="zh-CN" sz="2200" b="0" dirty="0" err="1">
                <a:latin typeface="+mj-ea"/>
                <a:ea typeface="+mj-ea"/>
              </a:rPr>
              <a:t>execv</a:t>
            </a:r>
            <a:r>
              <a:rPr lang="en" altLang="zh-CN" sz="2200" b="0" dirty="0">
                <a:latin typeface="+mj-ea"/>
                <a:ea typeface="+mj-ea"/>
              </a:rPr>
              <a:t> </a:t>
            </a:r>
            <a:r>
              <a:rPr lang="en" altLang="zh-CN" sz="2200" b="0" dirty="0" err="1">
                <a:latin typeface="+mj-ea"/>
                <a:ea typeface="+mj-ea"/>
              </a:rPr>
              <a:t>execve</a:t>
            </a:r>
            <a:r>
              <a:rPr lang="en" altLang="zh-CN" sz="2200" b="0" dirty="0">
                <a:latin typeface="+mj-ea"/>
                <a:ea typeface="+mj-ea"/>
              </a:rPr>
              <a:t> </a:t>
            </a:r>
            <a:r>
              <a:rPr lang="en" altLang="zh-CN" sz="2200" b="0" dirty="0" err="1">
                <a:latin typeface="+mj-ea"/>
                <a:ea typeface="+mj-ea"/>
              </a:rPr>
              <a:t>execvp</a:t>
            </a:r>
            <a:endParaRPr lang="en" altLang="zh-CN" sz="2200" b="0" dirty="0">
              <a:latin typeface="+mj-ea"/>
              <a:ea typeface="+mj-ea"/>
            </a:endParaRPr>
          </a:p>
          <a:p>
            <a:pPr>
              <a:lnSpc>
                <a:spcPct val="120000"/>
              </a:lnSpc>
              <a:spcBef>
                <a:spcPts val="0"/>
              </a:spcBef>
            </a:pPr>
            <a:r>
              <a:rPr lang="zh-CN" altLang="en-US" sz="2200" b="0" dirty="0">
                <a:latin typeface="+mj-ea"/>
                <a:ea typeface="+mj-ea"/>
              </a:rPr>
              <a:t>六个函数开头均为</a:t>
            </a:r>
            <a:r>
              <a:rPr lang="en" altLang="zh-CN" sz="2200" b="0" dirty="0">
                <a:latin typeface="+mj-ea"/>
                <a:ea typeface="+mj-ea"/>
              </a:rPr>
              <a:t>exec</a:t>
            </a:r>
            <a:r>
              <a:rPr lang="zh-CN" altLang="en" sz="2200" b="0" dirty="0">
                <a:latin typeface="+mj-ea"/>
                <a:ea typeface="+mj-ea"/>
              </a:rPr>
              <a:t>，</a:t>
            </a:r>
            <a:r>
              <a:rPr lang="zh-CN" altLang="en-US" sz="2200" b="0" dirty="0">
                <a:latin typeface="+mj-ea"/>
                <a:ea typeface="+mj-ea"/>
              </a:rPr>
              <a:t>所以称为</a:t>
            </a:r>
            <a:r>
              <a:rPr lang="en" altLang="zh-CN" sz="2200" b="0" dirty="0">
                <a:latin typeface="+mj-ea"/>
                <a:ea typeface="+mj-ea"/>
              </a:rPr>
              <a:t>exec</a:t>
            </a:r>
            <a:r>
              <a:rPr lang="zh-CN" altLang="en-US" sz="2200" b="0" dirty="0">
                <a:latin typeface="+mj-ea"/>
                <a:ea typeface="+mj-ea"/>
              </a:rPr>
              <a:t>系列函数</a:t>
            </a:r>
          </a:p>
          <a:p>
            <a:pPr marL="542925" indent="-141288">
              <a:lnSpc>
                <a:spcPct val="120000"/>
              </a:lnSpc>
              <a:spcBef>
                <a:spcPts val="0"/>
              </a:spcBef>
            </a:pPr>
            <a:r>
              <a:rPr lang="en" altLang="zh-CN" sz="2200" b="0" dirty="0">
                <a:latin typeface="+mj-ea"/>
                <a:ea typeface="+mj-ea"/>
              </a:rPr>
              <a:t>l</a:t>
            </a:r>
            <a:r>
              <a:rPr lang="zh-CN" altLang="en" sz="2200" b="0" dirty="0">
                <a:latin typeface="+mj-ea"/>
                <a:ea typeface="+mj-ea"/>
              </a:rPr>
              <a:t>：</a:t>
            </a:r>
            <a:r>
              <a:rPr lang="zh-CN" altLang="en-US" sz="2200" b="0" dirty="0">
                <a:latin typeface="+mj-ea"/>
                <a:ea typeface="+mj-ea"/>
              </a:rPr>
              <a:t>表示</a:t>
            </a:r>
            <a:r>
              <a:rPr lang="en" altLang="zh-CN" sz="2200" b="0" dirty="0">
                <a:latin typeface="+mj-ea"/>
                <a:ea typeface="+mj-ea"/>
              </a:rPr>
              <a:t>list</a:t>
            </a:r>
            <a:r>
              <a:rPr lang="zh-CN" altLang="en" sz="2200" b="0" dirty="0">
                <a:latin typeface="+mj-ea"/>
                <a:ea typeface="+mj-ea"/>
              </a:rPr>
              <a:t>，</a:t>
            </a:r>
            <a:r>
              <a:rPr lang="zh-CN" altLang="en-US" sz="2200" b="0" dirty="0">
                <a:latin typeface="+mj-ea"/>
                <a:ea typeface="+mj-ea"/>
              </a:rPr>
              <a:t>每个命令行参数都说明为一个单独的参数</a:t>
            </a:r>
          </a:p>
          <a:p>
            <a:pPr marL="542925" indent="-141288">
              <a:lnSpc>
                <a:spcPct val="120000"/>
              </a:lnSpc>
              <a:spcBef>
                <a:spcPts val="0"/>
              </a:spcBef>
            </a:pPr>
            <a:r>
              <a:rPr lang="en" altLang="zh-CN" sz="2200" b="0" dirty="0">
                <a:latin typeface="+mj-ea"/>
                <a:ea typeface="+mj-ea"/>
              </a:rPr>
              <a:t>v</a:t>
            </a:r>
            <a:r>
              <a:rPr lang="zh-CN" altLang="en" sz="2200" b="0" dirty="0">
                <a:latin typeface="+mj-ea"/>
                <a:ea typeface="+mj-ea"/>
              </a:rPr>
              <a:t>：</a:t>
            </a:r>
            <a:r>
              <a:rPr lang="zh-CN" altLang="en-US" sz="2200" b="0" dirty="0">
                <a:latin typeface="+mj-ea"/>
                <a:ea typeface="+mj-ea"/>
              </a:rPr>
              <a:t>表示</a:t>
            </a:r>
            <a:r>
              <a:rPr lang="en" altLang="zh-CN" sz="2200" b="0" dirty="0">
                <a:latin typeface="+mj-ea"/>
                <a:ea typeface="+mj-ea"/>
              </a:rPr>
              <a:t>vector</a:t>
            </a:r>
            <a:r>
              <a:rPr lang="zh-CN" altLang="en" sz="2200" b="0" dirty="0">
                <a:latin typeface="+mj-ea"/>
                <a:ea typeface="+mj-ea"/>
              </a:rPr>
              <a:t>，</a:t>
            </a:r>
            <a:r>
              <a:rPr lang="zh-CN" altLang="en-US" sz="2200" b="0" dirty="0">
                <a:latin typeface="+mj-ea"/>
                <a:ea typeface="+mj-ea"/>
              </a:rPr>
              <a:t>命令行参数放在数组中</a:t>
            </a:r>
          </a:p>
          <a:p>
            <a:pPr marL="542925" indent="-141288">
              <a:lnSpc>
                <a:spcPct val="120000"/>
              </a:lnSpc>
              <a:spcBef>
                <a:spcPts val="0"/>
              </a:spcBef>
            </a:pPr>
            <a:r>
              <a:rPr lang="en" altLang="zh-CN" sz="2200" b="0" dirty="0">
                <a:latin typeface="+mj-ea"/>
                <a:ea typeface="+mj-ea"/>
              </a:rPr>
              <a:t>e</a:t>
            </a:r>
            <a:r>
              <a:rPr lang="zh-CN" altLang="en" sz="2200" b="0" dirty="0">
                <a:latin typeface="+mj-ea"/>
                <a:ea typeface="+mj-ea"/>
              </a:rPr>
              <a:t>：</a:t>
            </a:r>
            <a:r>
              <a:rPr lang="zh-CN" altLang="en-US" sz="2200" b="0" dirty="0">
                <a:latin typeface="+mj-ea"/>
                <a:ea typeface="+mj-ea"/>
              </a:rPr>
              <a:t>表示由函数调用者提供环境变量表</a:t>
            </a:r>
          </a:p>
          <a:p>
            <a:pPr marL="542925" indent="-141288">
              <a:lnSpc>
                <a:spcPct val="120000"/>
              </a:lnSpc>
              <a:spcBef>
                <a:spcPts val="0"/>
              </a:spcBef>
            </a:pPr>
            <a:r>
              <a:rPr lang="en" altLang="zh-CN" sz="2200" b="0" dirty="0">
                <a:latin typeface="+mj-ea"/>
                <a:ea typeface="+mj-ea"/>
              </a:rPr>
              <a:t>p</a:t>
            </a:r>
            <a:r>
              <a:rPr lang="zh-CN" altLang="en" sz="2200" b="0" dirty="0">
                <a:latin typeface="+mj-ea"/>
                <a:ea typeface="+mj-ea"/>
              </a:rPr>
              <a:t>：</a:t>
            </a:r>
            <a:r>
              <a:rPr lang="zh-CN" altLang="en-US" sz="2200" b="0" dirty="0">
                <a:latin typeface="+mj-ea"/>
                <a:ea typeface="+mj-ea"/>
              </a:rPr>
              <a:t>表示通过环境变量</a:t>
            </a:r>
            <a:r>
              <a:rPr lang="en" altLang="zh-CN" sz="2200" b="0" dirty="0">
                <a:latin typeface="+mj-ea"/>
                <a:ea typeface="+mj-ea"/>
              </a:rPr>
              <a:t>PATH</a:t>
            </a:r>
            <a:r>
              <a:rPr lang="zh-CN" altLang="en-US" sz="2200" b="0" dirty="0">
                <a:latin typeface="+mj-ea"/>
                <a:ea typeface="+mj-ea"/>
              </a:rPr>
              <a:t>来指定路径，查找可执行文件</a:t>
            </a:r>
          </a:p>
          <a:p>
            <a:pPr>
              <a:lnSpc>
                <a:spcPct val="120000"/>
              </a:lnSpc>
              <a:spcBef>
                <a:spcPts val="0"/>
              </a:spcBef>
            </a:pPr>
            <a:endParaRPr lang="zh-CN" altLang="en-US" sz="2200" b="0" dirty="0">
              <a:latin typeface="+mj-ea"/>
              <a:ea typeface="+mj-ea"/>
            </a:endParaRPr>
          </a:p>
        </p:txBody>
      </p:sp>
      <p:sp>
        <p:nvSpPr>
          <p:cNvPr id="7" name="矩形 6"/>
          <p:cNvSpPr/>
          <p:nvPr/>
        </p:nvSpPr>
        <p:spPr>
          <a:xfrm>
            <a:off x="1544782" y="1199163"/>
            <a:ext cx="5796116" cy="507831"/>
          </a:xfrm>
          <a:prstGeom prst="rect">
            <a:avLst/>
          </a:prstGeom>
        </p:spPr>
        <p:txBody>
          <a:bodyPr wrap="square">
            <a:spAutoFit/>
          </a:bodyPr>
          <a:lstStyle/>
          <a:p>
            <a:pPr algn="just">
              <a:defRPr/>
            </a:pPr>
            <a:r>
              <a:rPr lang="en-US" altLang="zh-CN" sz="2700" b="1" dirty="0">
                <a:solidFill>
                  <a:srgbClr val="0000FF"/>
                </a:solidFill>
                <a:latin typeface="+mj-ea"/>
                <a:ea typeface="+mj-ea"/>
              </a:rPr>
              <a:t>3.</a:t>
            </a:r>
            <a:r>
              <a:rPr lang="zh-CN" altLang="en-US" sz="2700" b="1" dirty="0">
                <a:solidFill>
                  <a:srgbClr val="0000FF"/>
                </a:solidFill>
                <a:latin typeface="+mj-ea"/>
              </a:rPr>
              <a:t>进程的控制</a:t>
            </a:r>
            <a:r>
              <a:rPr lang="en-US" altLang="zh-CN" sz="2700" b="1" dirty="0">
                <a:solidFill>
                  <a:srgbClr val="0000FF"/>
                </a:solidFill>
                <a:latin typeface="+mj-ea"/>
              </a:rPr>
              <a:t>—</a:t>
            </a:r>
            <a:r>
              <a:rPr lang="zh-CN" altLang="en-US" sz="2700" b="1" dirty="0">
                <a:solidFill>
                  <a:srgbClr val="0000FF"/>
                </a:solidFill>
                <a:latin typeface="+mj-ea"/>
              </a:rPr>
              <a:t>执行</a:t>
            </a:r>
            <a:endParaRPr lang="zh-CN" altLang="en-US" sz="2700" b="1" dirty="0">
              <a:solidFill>
                <a:srgbClr val="0000FF"/>
              </a:solidFill>
              <a:latin typeface="+mj-ea"/>
              <a:ea typeface="+mj-ea"/>
            </a:endParaRPr>
          </a:p>
        </p:txBody>
      </p:sp>
      <p:sp>
        <p:nvSpPr>
          <p:cNvPr id="8" name="Rectangle 4">
            <a:extLst>
              <a:ext uri="{FF2B5EF4-FFF2-40B4-BE49-F238E27FC236}">
                <a16:creationId xmlns:a16="http://schemas.microsoft.com/office/drawing/2014/main" id="{19318EA9-4147-C640-8F74-97C0384A0CEB}"/>
              </a:ext>
            </a:extLst>
          </p:cNvPr>
          <p:cNvSpPr>
            <a:spLocks noChangeArrowheads="1"/>
          </p:cNvSpPr>
          <p:nvPr/>
        </p:nvSpPr>
        <p:spPr bwMode="auto">
          <a:xfrm>
            <a:off x="7664442" y="342103"/>
            <a:ext cx="4305885"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2.3.6   Linux</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的进程控制</a:t>
            </a:r>
          </a:p>
        </p:txBody>
      </p:sp>
      <p:sp>
        <p:nvSpPr>
          <p:cNvPr id="9"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4782" y="280052"/>
            <a:ext cx="279169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2.3 </a:t>
            </a:r>
            <a:r>
              <a:rPr kumimoji="1" lang="zh-CN" altLang="en-US" b="1" dirty="0">
                <a:solidFill>
                  <a:srgbClr val="242852"/>
                </a:solidFill>
                <a:latin typeface="微软雅黑" panose="020B0503020204020204" pitchFamily="34" charset="-122"/>
                <a:ea typeface="微软雅黑" panose="020B0503020204020204" pitchFamily="34" charset="-122"/>
              </a:rPr>
              <a:t>进程控制</a:t>
            </a:r>
          </a:p>
        </p:txBody>
      </p:sp>
    </p:spTree>
    <p:extLst>
      <p:ext uri="{BB962C8B-B14F-4D97-AF65-F5344CB8AC3E}">
        <p14:creationId xmlns:p14="http://schemas.microsoft.com/office/powerpoint/2010/main" val="262410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a:extLst>
              <a:ext uri="{FF2B5EF4-FFF2-40B4-BE49-F238E27FC236}">
                <a16:creationId xmlns:a16="http://schemas.microsoft.com/office/drawing/2014/main" id="{7B925E8C-A93A-DE43-B98E-5F4ED8FF0E5A}"/>
              </a:ext>
            </a:extLst>
          </p:cNvPr>
          <p:cNvSpPr txBox="1">
            <a:spLocks noChangeArrowheads="1"/>
          </p:cNvSpPr>
          <p:nvPr/>
        </p:nvSpPr>
        <p:spPr>
          <a:xfrm>
            <a:off x="1368878" y="1598250"/>
            <a:ext cx="10110108" cy="4020412"/>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marL="671513" indent="-600075" algn="just">
              <a:lnSpc>
                <a:spcPct val="150000"/>
              </a:lnSpc>
              <a:spcBef>
                <a:spcPts val="450"/>
              </a:spcBef>
              <a:defRPr/>
            </a:pPr>
            <a:r>
              <a:rPr lang="en-US" altLang="zh-CN" sz="2700" dirty="0">
                <a:latin typeface="+mj-ea"/>
                <a:ea typeface="+mj-ea"/>
              </a:rPr>
              <a:t>2</a:t>
            </a:r>
            <a:r>
              <a:rPr lang="zh-CN" altLang="en-US" sz="2700" dirty="0">
                <a:latin typeface="+mj-ea"/>
                <a:ea typeface="+mj-ea"/>
              </a:rPr>
              <a:t>．程序顺序执行时的特征</a:t>
            </a:r>
            <a:endParaRPr lang="zh-CN" altLang="en-US" sz="2100" dirty="0">
              <a:solidFill>
                <a:srgbClr val="0000CC"/>
              </a:solidFill>
              <a:latin typeface="+mj-ea"/>
              <a:ea typeface="+mj-ea"/>
            </a:endParaRPr>
          </a:p>
          <a:p>
            <a:pPr marL="671513" indent="-600075" algn="just">
              <a:lnSpc>
                <a:spcPct val="150000"/>
              </a:lnSpc>
              <a:spcBef>
                <a:spcPts val="450"/>
              </a:spcBef>
              <a:defRPr/>
            </a:pPr>
            <a:r>
              <a:rPr lang="zh-CN" altLang="en-US" sz="2100" dirty="0">
                <a:solidFill>
                  <a:srgbClr val="0000CC"/>
                </a:solidFill>
                <a:latin typeface="+mj-ea"/>
                <a:ea typeface="+mj-ea"/>
              </a:rPr>
              <a:t>（</a:t>
            </a:r>
            <a:r>
              <a:rPr lang="en-US" altLang="zh-CN" sz="2100" dirty="0">
                <a:solidFill>
                  <a:srgbClr val="0000CC"/>
                </a:solidFill>
                <a:latin typeface="+mj-ea"/>
                <a:ea typeface="+mj-ea"/>
              </a:rPr>
              <a:t>1</a:t>
            </a:r>
            <a:r>
              <a:rPr lang="zh-CN" altLang="en-US" sz="2100" dirty="0">
                <a:solidFill>
                  <a:srgbClr val="0000CC"/>
                </a:solidFill>
                <a:latin typeface="+mj-ea"/>
                <a:ea typeface="+mj-ea"/>
              </a:rPr>
              <a:t>）顺序性</a:t>
            </a:r>
            <a:r>
              <a:rPr lang="zh-CN" altLang="en-US" sz="2100" dirty="0">
                <a:latin typeface="+mj-ea"/>
                <a:ea typeface="+mj-ea"/>
              </a:rPr>
              <a:t>：处理机的操作严格按照程序所规定的顺序执行。</a:t>
            </a:r>
          </a:p>
          <a:p>
            <a:pPr marL="671513" indent="-600075" algn="just">
              <a:lnSpc>
                <a:spcPct val="150000"/>
              </a:lnSpc>
              <a:spcBef>
                <a:spcPts val="450"/>
              </a:spcBef>
              <a:defRPr/>
            </a:pPr>
            <a:r>
              <a:rPr lang="zh-CN" altLang="en-US" sz="2100" dirty="0">
                <a:solidFill>
                  <a:srgbClr val="0000CC"/>
                </a:solidFill>
                <a:latin typeface="+mj-ea"/>
                <a:ea typeface="+mj-ea"/>
              </a:rPr>
              <a:t>（</a:t>
            </a:r>
            <a:r>
              <a:rPr lang="en-US" altLang="zh-CN" sz="2100" dirty="0">
                <a:solidFill>
                  <a:srgbClr val="0000CC"/>
                </a:solidFill>
                <a:latin typeface="+mj-ea"/>
                <a:ea typeface="+mj-ea"/>
              </a:rPr>
              <a:t>2</a:t>
            </a:r>
            <a:r>
              <a:rPr lang="zh-CN" altLang="en-US" sz="2100" dirty="0">
                <a:solidFill>
                  <a:srgbClr val="0000CC"/>
                </a:solidFill>
                <a:latin typeface="+mj-ea"/>
                <a:ea typeface="+mj-ea"/>
              </a:rPr>
              <a:t>）封闭性</a:t>
            </a:r>
            <a:r>
              <a:rPr lang="zh-CN" altLang="en-US" sz="2100" dirty="0">
                <a:latin typeface="+mj-ea"/>
                <a:ea typeface="+mj-ea"/>
              </a:rPr>
              <a:t>：程序运行时独占全机资源，程序一旦开始执行，其执行结果不受外界因素影响。</a:t>
            </a:r>
          </a:p>
          <a:p>
            <a:pPr marL="671513" indent="-600075" algn="just">
              <a:lnSpc>
                <a:spcPct val="150000"/>
              </a:lnSpc>
              <a:spcBef>
                <a:spcPts val="450"/>
              </a:spcBef>
              <a:defRPr/>
            </a:pPr>
            <a:r>
              <a:rPr lang="zh-CN" altLang="en-US" sz="2100" dirty="0">
                <a:solidFill>
                  <a:srgbClr val="0000CC"/>
                </a:solidFill>
                <a:latin typeface="+mj-ea"/>
                <a:ea typeface="+mj-ea"/>
              </a:rPr>
              <a:t>（</a:t>
            </a:r>
            <a:r>
              <a:rPr lang="en-US" altLang="zh-CN" sz="2100" dirty="0">
                <a:solidFill>
                  <a:srgbClr val="0000CC"/>
                </a:solidFill>
                <a:latin typeface="+mj-ea"/>
                <a:ea typeface="+mj-ea"/>
              </a:rPr>
              <a:t>3</a:t>
            </a:r>
            <a:r>
              <a:rPr lang="zh-CN" altLang="en-US" sz="2100" dirty="0">
                <a:solidFill>
                  <a:srgbClr val="0000CC"/>
                </a:solidFill>
                <a:latin typeface="+mj-ea"/>
                <a:ea typeface="+mj-ea"/>
              </a:rPr>
              <a:t>）可再现性</a:t>
            </a:r>
            <a:r>
              <a:rPr lang="zh-CN" altLang="en-US" sz="2100" dirty="0">
                <a:latin typeface="+mj-ea"/>
                <a:ea typeface="+mj-ea"/>
              </a:rPr>
              <a:t>：只要程序执行时的环境和初始条件相同，都将获得相同的结果。（不论它是从头到尾不停顿地执行，还是“停停走走”地执行）</a:t>
            </a:r>
          </a:p>
        </p:txBody>
      </p:sp>
      <p:sp>
        <p:nvSpPr>
          <p:cNvPr id="5" name="Rectangle 4">
            <a:extLst>
              <a:ext uri="{FF2B5EF4-FFF2-40B4-BE49-F238E27FC236}">
                <a16:creationId xmlns:a16="http://schemas.microsoft.com/office/drawing/2014/main" id="{6776702F-3737-2341-AE48-BF00C24A5117}"/>
              </a:ext>
            </a:extLst>
          </p:cNvPr>
          <p:cNvSpPr>
            <a:spLocks noChangeArrowheads="1"/>
          </p:cNvSpPr>
          <p:nvPr/>
        </p:nvSpPr>
        <p:spPr bwMode="auto">
          <a:xfrm>
            <a:off x="1469571" y="363890"/>
            <a:ext cx="5948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sp>
        <p:nvSpPr>
          <p:cNvPr id="6" name="Rectangle 2">
            <a:extLst>
              <a:ext uri="{FF2B5EF4-FFF2-40B4-BE49-F238E27FC236}">
                <a16:creationId xmlns:a16="http://schemas.microsoft.com/office/drawing/2014/main" id="{60EEC64D-5DEC-AD45-AC0E-BBB66E85CB41}"/>
              </a:ext>
            </a:extLst>
          </p:cNvPr>
          <p:cNvSpPr txBox="1">
            <a:spLocks noChangeArrowheads="1"/>
          </p:cNvSpPr>
          <p:nvPr/>
        </p:nvSpPr>
        <p:spPr>
          <a:xfrm>
            <a:off x="6905625" y="434315"/>
            <a:ext cx="5095281"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2.1.2 </a:t>
            </a:r>
            <a:r>
              <a:rPr lang="zh-CN" altLang="en-US" sz="2800" dirty="0">
                <a:latin typeface="+mj-ea"/>
                <a:ea typeface="+mj-ea"/>
              </a:rPr>
              <a:t>程序的</a:t>
            </a:r>
            <a:r>
              <a:rPr lang="zh-CN" altLang="en-US" sz="2800" dirty="0">
                <a:solidFill>
                  <a:srgbClr val="FF0000"/>
                </a:solidFill>
                <a:latin typeface="+mj-ea"/>
                <a:ea typeface="+mj-ea"/>
              </a:rPr>
              <a:t>顺序</a:t>
            </a:r>
            <a:r>
              <a:rPr lang="zh-CN" altLang="en-US" sz="2800" dirty="0">
                <a:latin typeface="+mj-ea"/>
                <a:ea typeface="+mj-ea"/>
              </a:rPr>
              <a:t>执行及其特征</a:t>
            </a:r>
          </a:p>
        </p:txBody>
      </p:sp>
    </p:spTree>
    <p:extLst>
      <p:ext uri="{BB962C8B-B14F-4D97-AF65-F5344CB8AC3E}">
        <p14:creationId xmlns:p14="http://schemas.microsoft.com/office/powerpoint/2010/main" val="201017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anim calcmode="lin" valueType="num">
                                      <p:cBhvr>
                                        <p:cTn id="7" dur="500" fill="hold"/>
                                        <p:tgtEl>
                                          <p:spTgt spid="28">
                                            <p:txEl>
                                              <p:pRg st="1" end="1"/>
                                            </p:txEl>
                                          </p:spTgt>
                                        </p:tgtEl>
                                        <p:attrNameLst>
                                          <p:attrName>ppt_x</p:attrName>
                                        </p:attrNameLst>
                                      </p:cBhvr>
                                      <p:tavLst>
                                        <p:tav tm="0">
                                          <p:val>
                                            <p:strVal val="#ppt_x-#ppt_w/2"/>
                                          </p:val>
                                        </p:tav>
                                        <p:tav tm="100000">
                                          <p:val>
                                            <p:strVal val="#ppt_x"/>
                                          </p:val>
                                        </p:tav>
                                      </p:tavLst>
                                    </p:anim>
                                    <p:anim calcmode="lin" valueType="num">
                                      <p:cBhvr>
                                        <p:cTn id="8" dur="500" fill="hold"/>
                                        <p:tgtEl>
                                          <p:spTgt spid="28">
                                            <p:txEl>
                                              <p:pRg st="1" end="1"/>
                                            </p:txEl>
                                          </p:spTgt>
                                        </p:tgtEl>
                                        <p:attrNameLst>
                                          <p:attrName>ppt_y</p:attrName>
                                        </p:attrNameLst>
                                      </p:cBhvr>
                                      <p:tavLst>
                                        <p:tav tm="0">
                                          <p:val>
                                            <p:strVal val="#ppt_y"/>
                                          </p:val>
                                        </p:tav>
                                        <p:tav tm="100000">
                                          <p:val>
                                            <p:strVal val="#ppt_y"/>
                                          </p:val>
                                        </p:tav>
                                      </p:tavLst>
                                    </p:anim>
                                    <p:anim calcmode="lin" valueType="num">
                                      <p:cBhvr>
                                        <p:cTn id="9" dur="500" fill="hold"/>
                                        <p:tgtEl>
                                          <p:spTgt spid="28">
                                            <p:txEl>
                                              <p:pRg st="1" end="1"/>
                                            </p:txEl>
                                          </p:spTgt>
                                        </p:tgtEl>
                                        <p:attrNameLst>
                                          <p:attrName>ppt_w</p:attrName>
                                        </p:attrNameLst>
                                      </p:cBhvr>
                                      <p:tavLst>
                                        <p:tav tm="0">
                                          <p:val>
                                            <p:fltVal val="0"/>
                                          </p:val>
                                        </p:tav>
                                        <p:tav tm="100000">
                                          <p:val>
                                            <p:strVal val="#ppt_w"/>
                                          </p:val>
                                        </p:tav>
                                      </p:tavLst>
                                    </p:anim>
                                    <p:anim calcmode="lin" valueType="num">
                                      <p:cBhvr>
                                        <p:cTn id="10" dur="500" fill="hold"/>
                                        <p:tgtEl>
                                          <p:spTgt spid="28">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anim calcmode="lin" valueType="num">
                                      <p:cBhvr>
                                        <p:cTn id="15" dur="500" fill="hold"/>
                                        <p:tgtEl>
                                          <p:spTgt spid="28">
                                            <p:txEl>
                                              <p:pRg st="2" end="2"/>
                                            </p:txEl>
                                          </p:spTgt>
                                        </p:tgtEl>
                                        <p:attrNameLst>
                                          <p:attrName>ppt_x</p:attrName>
                                        </p:attrNameLst>
                                      </p:cBhvr>
                                      <p:tavLst>
                                        <p:tav tm="0">
                                          <p:val>
                                            <p:strVal val="#ppt_x-#ppt_w/2"/>
                                          </p:val>
                                        </p:tav>
                                        <p:tav tm="100000">
                                          <p:val>
                                            <p:strVal val="#ppt_x"/>
                                          </p:val>
                                        </p:tav>
                                      </p:tavLst>
                                    </p:anim>
                                    <p:anim calcmode="lin" valueType="num">
                                      <p:cBhvr>
                                        <p:cTn id="16" dur="500" fill="hold"/>
                                        <p:tgtEl>
                                          <p:spTgt spid="28">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28">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8">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28">
                                            <p:txEl>
                                              <p:pRg st="3" end="3"/>
                                            </p:txEl>
                                          </p:spTgt>
                                        </p:tgtEl>
                                        <p:attrNameLst>
                                          <p:attrName>style.visibility</p:attrName>
                                        </p:attrNameLst>
                                      </p:cBhvr>
                                      <p:to>
                                        <p:strVal val="visible"/>
                                      </p:to>
                                    </p:set>
                                    <p:anim calcmode="lin" valueType="num">
                                      <p:cBhvr>
                                        <p:cTn id="23" dur="500" fill="hold"/>
                                        <p:tgtEl>
                                          <p:spTgt spid="28">
                                            <p:txEl>
                                              <p:pRg st="3" end="3"/>
                                            </p:txEl>
                                          </p:spTgt>
                                        </p:tgtEl>
                                        <p:attrNameLst>
                                          <p:attrName>ppt_x</p:attrName>
                                        </p:attrNameLst>
                                      </p:cBhvr>
                                      <p:tavLst>
                                        <p:tav tm="0">
                                          <p:val>
                                            <p:strVal val="#ppt_x-#ppt_w/2"/>
                                          </p:val>
                                        </p:tav>
                                        <p:tav tm="100000">
                                          <p:val>
                                            <p:strVal val="#ppt_x"/>
                                          </p:val>
                                        </p:tav>
                                      </p:tavLst>
                                    </p:anim>
                                    <p:anim calcmode="lin" valueType="num">
                                      <p:cBhvr>
                                        <p:cTn id="24" dur="500" fill="hold"/>
                                        <p:tgtEl>
                                          <p:spTgt spid="28">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28">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28">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a:extLst>
              <a:ext uri="{FF2B5EF4-FFF2-40B4-BE49-F238E27FC236}">
                <a16:creationId xmlns:a16="http://schemas.microsoft.com/office/drawing/2014/main" id="{0F366949-4B5D-44F7-9043-65BC22C8CE8D}"/>
              </a:ext>
            </a:extLst>
          </p:cNvPr>
          <p:cNvSpPr>
            <a:spLocks noGrp="1" noChangeArrowheads="1"/>
          </p:cNvSpPr>
          <p:nvPr>
            <p:ph idx="1"/>
          </p:nvPr>
        </p:nvSpPr>
        <p:spPr>
          <a:xfrm>
            <a:off x="1551710" y="1127674"/>
            <a:ext cx="8423564" cy="3345366"/>
          </a:xfrm>
        </p:spPr>
        <p:txBody>
          <a:bodyPr lIns="0" tIns="10972" rIns="0" bIns="0"/>
          <a:lstStyle/>
          <a:p>
            <a:pPr marL="431800" indent="-323850" defTabSz="449263">
              <a:lnSpc>
                <a:spcPct val="120000"/>
              </a:lnSpc>
              <a:spcBef>
                <a:spcPts val="0"/>
              </a:spcBef>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200" dirty="0" err="1">
                <a:latin typeface="Microsoft YaHei" panose="020B0503020204020204" pitchFamily="34" charset="-122"/>
                <a:ea typeface="Microsoft YaHei" panose="020B0503020204020204" pitchFamily="34" charset="-122"/>
              </a:rPr>
              <a:t>int</a:t>
            </a:r>
            <a:r>
              <a:rPr lang="en-US" altLang="zh-CN" sz="2200" dirty="0">
                <a:latin typeface="Microsoft YaHei" panose="020B0503020204020204" pitchFamily="34" charset="-122"/>
                <a:ea typeface="Microsoft YaHei" panose="020B0503020204020204" pitchFamily="34" charset="-122"/>
              </a:rPr>
              <a:t> main(void)</a:t>
            </a:r>
          </a:p>
          <a:p>
            <a:pPr marL="431800" indent="-323850" defTabSz="449263">
              <a:lnSpc>
                <a:spcPct val="120000"/>
              </a:lnSpc>
              <a:spcBef>
                <a:spcPts val="0"/>
              </a:spcBef>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200" dirty="0">
                <a:latin typeface="Microsoft YaHei" panose="020B0503020204020204" pitchFamily="34" charset="-122"/>
                <a:ea typeface="Microsoft YaHei" panose="020B0503020204020204" pitchFamily="34" charset="-122"/>
              </a:rPr>
              <a:t>{</a:t>
            </a:r>
          </a:p>
          <a:p>
            <a:pPr marL="831850" lvl="1" indent="-323850" defTabSz="449263">
              <a:lnSpc>
                <a:spcPct val="120000"/>
              </a:lnSpc>
              <a:spcBef>
                <a:spcPts val="0"/>
              </a:spcBef>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200" dirty="0" err="1">
                <a:latin typeface="Microsoft YaHei" panose="020B0503020204020204" pitchFamily="34" charset="-122"/>
                <a:ea typeface="Microsoft YaHei" panose="020B0503020204020204" pitchFamily="34" charset="-122"/>
              </a:rPr>
              <a:t>printf</a:t>
            </a:r>
            <a:r>
              <a:rPr lang="en-US" altLang="zh-CN" sz="2200" dirty="0">
                <a:latin typeface="Microsoft YaHei" panose="020B0503020204020204" pitchFamily="34" charset="-122"/>
                <a:ea typeface="Microsoft YaHei" panose="020B0503020204020204" pitchFamily="34" charset="-122"/>
              </a:rPr>
              <a:t>("entering main process---\n");</a:t>
            </a:r>
          </a:p>
          <a:p>
            <a:pPr marL="831850" lvl="1" indent="-323850" defTabSz="449263">
              <a:lnSpc>
                <a:spcPct val="120000"/>
              </a:lnSpc>
              <a:spcBef>
                <a:spcPts val="0"/>
              </a:spcBef>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200" dirty="0">
                <a:latin typeface="Microsoft YaHei" panose="020B0503020204020204" pitchFamily="34" charset="-122"/>
                <a:ea typeface="Microsoft YaHei" panose="020B0503020204020204" pitchFamily="34" charset="-122"/>
              </a:rPr>
              <a:t>if(fork(</a:t>
            </a:r>
            <a:r>
              <a:rPr lang="zh-CN" altLang="en-US" sz="2200" dirty="0">
                <a:latin typeface="Microsoft YaHei" panose="020B0503020204020204" pitchFamily="34" charset="-122"/>
                <a:ea typeface="Microsoft YaHei" panose="020B0503020204020204" pitchFamily="34" charset="-122"/>
              </a:rPr>
              <a:t> </a:t>
            </a:r>
            <a:r>
              <a:rPr lang="en-US" altLang="zh-CN" sz="2200" dirty="0">
                <a:latin typeface="Microsoft YaHei" panose="020B0503020204020204" pitchFamily="34" charset="-122"/>
                <a:ea typeface="Microsoft YaHei" panose="020B0503020204020204" pitchFamily="34" charset="-122"/>
              </a:rPr>
              <a:t>)==0){</a:t>
            </a:r>
          </a:p>
          <a:p>
            <a:pPr marL="831850" lvl="1" indent="-323850" defTabSz="449263">
              <a:lnSpc>
                <a:spcPct val="120000"/>
              </a:lnSpc>
              <a:spcBef>
                <a:spcPts val="0"/>
              </a:spcBef>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200" dirty="0">
                <a:latin typeface="Microsoft YaHei" panose="020B0503020204020204" pitchFamily="34" charset="-122"/>
                <a:ea typeface="Microsoft YaHei" panose="020B0503020204020204" pitchFamily="34" charset="-122"/>
              </a:rPr>
              <a:t>    </a:t>
            </a:r>
            <a:r>
              <a:rPr lang="en-US" altLang="zh-CN" sz="2200" dirty="0" err="1">
                <a:latin typeface="Microsoft YaHei" panose="020B0503020204020204" pitchFamily="34" charset="-122"/>
                <a:ea typeface="Microsoft YaHei" panose="020B0503020204020204" pitchFamily="34" charset="-122"/>
              </a:rPr>
              <a:t>execl</a:t>
            </a:r>
            <a:r>
              <a:rPr lang="en-US" altLang="zh-CN" sz="2200" dirty="0">
                <a:latin typeface="Microsoft YaHei" panose="020B0503020204020204" pitchFamily="34" charset="-122"/>
                <a:ea typeface="Microsoft YaHei" panose="020B0503020204020204" pitchFamily="34" charset="-122"/>
              </a:rPr>
              <a:t>("/bin/</a:t>
            </a:r>
            <a:r>
              <a:rPr lang="en-US" altLang="zh-CN" sz="2200" dirty="0" err="1">
                <a:latin typeface="Microsoft YaHei" panose="020B0503020204020204" pitchFamily="34" charset="-122"/>
                <a:ea typeface="Microsoft YaHei" panose="020B0503020204020204" pitchFamily="34" charset="-122"/>
              </a:rPr>
              <a:t>ls","ls","-l",NULL</a:t>
            </a:r>
            <a:r>
              <a:rPr lang="en-US" altLang="zh-CN" sz="2200" dirty="0">
                <a:latin typeface="Microsoft YaHei" panose="020B0503020204020204" pitchFamily="34" charset="-122"/>
                <a:ea typeface="Microsoft YaHei" panose="020B0503020204020204" pitchFamily="34" charset="-122"/>
              </a:rPr>
              <a:t>); </a:t>
            </a:r>
          </a:p>
          <a:p>
            <a:pPr marL="831850" lvl="1" indent="-323850" defTabSz="449263">
              <a:lnSpc>
                <a:spcPct val="120000"/>
              </a:lnSpc>
              <a:spcBef>
                <a:spcPts val="0"/>
              </a:spcBef>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zh-CN" altLang="en-US" sz="2200" dirty="0">
                <a:solidFill>
                  <a:srgbClr val="FF0000"/>
                </a:solidFill>
                <a:latin typeface="Microsoft YaHei" panose="020B0503020204020204" pitchFamily="34" charset="-122"/>
                <a:ea typeface="Microsoft YaHei" panose="020B0503020204020204" pitchFamily="34" charset="-122"/>
              </a:rPr>
              <a:t>    </a:t>
            </a:r>
            <a:r>
              <a:rPr lang="en-US" altLang="zh-CN" sz="2200" dirty="0" err="1">
                <a:solidFill>
                  <a:srgbClr val="FF0000"/>
                </a:solidFill>
                <a:latin typeface="Microsoft YaHei" panose="020B0503020204020204" pitchFamily="34" charset="-122"/>
                <a:ea typeface="Microsoft YaHei" panose="020B0503020204020204" pitchFamily="34" charset="-122"/>
              </a:rPr>
              <a:t>printf</a:t>
            </a:r>
            <a:r>
              <a:rPr lang="en-US" altLang="zh-CN" sz="2200" dirty="0">
                <a:solidFill>
                  <a:srgbClr val="FF0000"/>
                </a:solidFill>
                <a:latin typeface="Microsoft YaHei" panose="020B0503020204020204" pitchFamily="34" charset="-122"/>
                <a:ea typeface="Microsoft YaHei" panose="020B0503020204020204" pitchFamily="34" charset="-122"/>
              </a:rPr>
              <a:t>("exiting main process ----\n");</a:t>
            </a:r>
          </a:p>
          <a:p>
            <a:pPr marL="831850" lvl="1" indent="-323850" defTabSz="449263">
              <a:lnSpc>
                <a:spcPct val="120000"/>
              </a:lnSpc>
              <a:spcBef>
                <a:spcPts val="0"/>
              </a:spcBef>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200" dirty="0">
                <a:solidFill>
                  <a:srgbClr val="FF0000"/>
                </a:solidFill>
                <a:latin typeface="Microsoft YaHei" panose="020B0503020204020204" pitchFamily="34" charset="-122"/>
                <a:ea typeface="Microsoft YaHei" panose="020B0503020204020204" pitchFamily="34" charset="-122"/>
              </a:rPr>
              <a:t>}</a:t>
            </a:r>
          </a:p>
          <a:p>
            <a:pPr marL="831850" lvl="1" indent="-323850" defTabSz="449263">
              <a:lnSpc>
                <a:spcPct val="120000"/>
              </a:lnSpc>
              <a:spcBef>
                <a:spcPts val="0"/>
              </a:spcBef>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200" dirty="0">
                <a:latin typeface="Microsoft YaHei" panose="020B0503020204020204" pitchFamily="34" charset="-122"/>
                <a:ea typeface="Microsoft YaHei" panose="020B0503020204020204" pitchFamily="34" charset="-122"/>
              </a:rPr>
              <a:t> </a:t>
            </a:r>
            <a:r>
              <a:rPr lang="zh-CN" altLang="en-US" sz="2200" dirty="0">
                <a:latin typeface="Microsoft YaHei" panose="020B0503020204020204" pitchFamily="34" charset="-122"/>
                <a:ea typeface="Microsoft YaHei" panose="020B0503020204020204" pitchFamily="34" charset="-122"/>
              </a:rPr>
              <a:t>   </a:t>
            </a:r>
            <a:r>
              <a:rPr lang="en-US" altLang="zh-CN" sz="2200" dirty="0">
                <a:latin typeface="Microsoft YaHei" panose="020B0503020204020204" pitchFamily="34" charset="-122"/>
                <a:ea typeface="Microsoft YaHei" panose="020B0503020204020204" pitchFamily="34" charset="-122"/>
              </a:rPr>
              <a:t>return 0; </a:t>
            </a:r>
          </a:p>
          <a:p>
            <a:pPr marL="431800" indent="-323850" defTabSz="449263">
              <a:lnSpc>
                <a:spcPct val="120000"/>
              </a:lnSpc>
              <a:spcBef>
                <a:spcPts val="0"/>
              </a:spcBef>
              <a:buClr>
                <a:srgbClr val="0066CC"/>
              </a:buClr>
              <a:buSzPct val="4500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altLang="zh-CN" sz="2200" dirty="0">
                <a:latin typeface="Microsoft YaHei" panose="020B0503020204020204" pitchFamily="34" charset="-122"/>
                <a:ea typeface="Microsoft YaHei" panose="020B0503020204020204" pitchFamily="34" charset="-122"/>
              </a:rPr>
              <a:t>}</a:t>
            </a:r>
          </a:p>
        </p:txBody>
      </p:sp>
      <p:sp>
        <p:nvSpPr>
          <p:cNvPr id="5" name="标题 2">
            <a:extLst>
              <a:ext uri="{FF2B5EF4-FFF2-40B4-BE49-F238E27FC236}">
                <a16:creationId xmlns:a16="http://schemas.microsoft.com/office/drawing/2014/main" id="{BECCDAD8-6E43-48BD-A77D-9EA0215D5CEB}"/>
              </a:ext>
            </a:extLst>
          </p:cNvPr>
          <p:cNvSpPr>
            <a:spLocks noGrp="1"/>
          </p:cNvSpPr>
          <p:nvPr>
            <p:ph type="title"/>
          </p:nvPr>
        </p:nvSpPr>
        <p:spPr>
          <a:xfrm>
            <a:off x="1307470" y="369024"/>
            <a:ext cx="9774049" cy="549275"/>
          </a:xfrm>
        </p:spPr>
        <p:txBody>
          <a:bodyPr/>
          <a:lstStyle/>
          <a:p>
            <a:pPr>
              <a:defRPr/>
            </a:pPr>
            <a:r>
              <a:rPr lang="zh-CN" altLang="en-US" dirty="0"/>
              <a:t>示例代码：</a:t>
            </a:r>
            <a:r>
              <a:rPr lang="en-US" altLang="zh-CN" dirty="0" err="1"/>
              <a:t>execl</a:t>
            </a:r>
            <a:endParaRPr lang="zh-CN" altLang="en-US" dirty="0"/>
          </a:p>
        </p:txBody>
      </p:sp>
      <p:pic>
        <p:nvPicPr>
          <p:cNvPr id="93187" name="图片 3">
            <a:extLst>
              <a:ext uri="{FF2B5EF4-FFF2-40B4-BE49-F238E27FC236}">
                <a16:creationId xmlns:a16="http://schemas.microsoft.com/office/drawing/2014/main" id="{76440364-777C-408E-A166-092A36FF18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78382" y="4440370"/>
            <a:ext cx="8513618" cy="241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0292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785844" y="718845"/>
            <a:ext cx="2532869" cy="1170653"/>
          </a:xfrm>
        </p:spPr>
        <p:txBody>
          <a:bodyPr>
            <a:normAutofit/>
          </a:bodyPr>
          <a:lstStyle/>
          <a:p>
            <a:pPr algn="ctr"/>
            <a:r>
              <a:rPr lang="zh-CN" altLang="en-US" sz="3200" dirty="0">
                <a:sym typeface="+mn-lt"/>
              </a:rPr>
              <a:t>第二章</a:t>
            </a:r>
          </a:p>
        </p:txBody>
      </p:sp>
      <p:sp>
        <p:nvSpPr>
          <p:cNvPr id="6" name="标题 3">
            <a:extLst>
              <a:ext uri="{FF2B5EF4-FFF2-40B4-BE49-F238E27FC236}">
                <a16:creationId xmlns:a16="http://schemas.microsoft.com/office/drawing/2014/main" id="{BE173D91-303A-5B4E-ABE3-7DE679C17721}"/>
              </a:ext>
            </a:extLst>
          </p:cNvPr>
          <p:cNvSpPr txBox="1">
            <a:spLocks/>
          </p:cNvSpPr>
          <p:nvPr/>
        </p:nvSpPr>
        <p:spPr>
          <a:xfrm>
            <a:off x="2762363" y="2646293"/>
            <a:ext cx="579830" cy="2908347"/>
          </a:xfrm>
          <a:prstGeom prst="rect">
            <a:avLst/>
          </a:prstGeom>
        </p:spPr>
        <p:txBody>
          <a:bodyPr rtlCol="0" anchor="t">
            <a:normAutofit lnSpcReduction="10000"/>
          </a:bodyPr>
          <a:lstStyle>
            <a:lvl1pPr algn="l" defTabSz="914400" rtl="0" eaLnBrk="1" latinLnBrk="0" hangingPunct="1">
              <a:lnSpc>
                <a:spcPct val="90000"/>
              </a:lnSpc>
              <a:spcBef>
                <a:spcPct val="0"/>
              </a:spcBef>
              <a:buNone/>
              <a:defRPr sz="32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50000"/>
              </a:lnSpc>
            </a:pPr>
            <a:r>
              <a:rPr lang="zh-CN" altLang="en-US" dirty="0">
                <a:sym typeface="+mn-lt"/>
              </a:rPr>
              <a:t>进程管理</a:t>
            </a:r>
          </a:p>
        </p:txBody>
      </p:sp>
      <p:sp>
        <p:nvSpPr>
          <p:cNvPr id="10" name="Rectangle 3">
            <a:extLst>
              <a:ext uri="{FF2B5EF4-FFF2-40B4-BE49-F238E27FC236}">
                <a16:creationId xmlns:a16="http://schemas.microsoft.com/office/drawing/2014/main" id="{F6EA0FF5-3DEA-A54A-A4A3-2E4459FAD9D1}"/>
              </a:ext>
            </a:extLst>
          </p:cNvPr>
          <p:cNvSpPr txBox="1">
            <a:spLocks noChangeArrowheads="1"/>
          </p:cNvSpPr>
          <p:nvPr/>
        </p:nvSpPr>
        <p:spPr>
          <a:xfrm>
            <a:off x="5535700" y="718845"/>
            <a:ext cx="4681924" cy="5272523"/>
          </a:xfrm>
          <a:prstGeom prst="rect">
            <a:avLst/>
          </a:prstGeom>
        </p:spPr>
        <p:txBody>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20000"/>
              </a:lnSpc>
              <a:buNone/>
              <a:defRPr/>
            </a:pPr>
            <a:r>
              <a:rPr lang="en-US" altLang="zh-CN" sz="2800" b="1" dirty="0"/>
              <a:t>2.1 </a:t>
            </a:r>
            <a:r>
              <a:rPr lang="zh-CN" altLang="en-US" sz="2800" b="1" dirty="0"/>
              <a:t>前趋图和程序执行</a:t>
            </a:r>
          </a:p>
          <a:p>
            <a:pPr marL="0" indent="0">
              <a:lnSpc>
                <a:spcPct val="120000"/>
              </a:lnSpc>
              <a:buNone/>
              <a:defRPr/>
            </a:pPr>
            <a:r>
              <a:rPr lang="en-US" altLang="zh-CN" sz="2800" b="1" dirty="0"/>
              <a:t>2.2 </a:t>
            </a:r>
            <a:r>
              <a:rPr lang="zh-CN" altLang="en-US" sz="2800" b="1" dirty="0"/>
              <a:t>进程的描述</a:t>
            </a:r>
          </a:p>
          <a:p>
            <a:pPr marL="0" indent="0">
              <a:lnSpc>
                <a:spcPct val="120000"/>
              </a:lnSpc>
              <a:buNone/>
              <a:defRPr/>
            </a:pPr>
            <a:r>
              <a:rPr lang="en-US" altLang="zh-CN" sz="2800" b="1" dirty="0"/>
              <a:t>2.3 </a:t>
            </a:r>
            <a:r>
              <a:rPr lang="zh-CN" altLang="en-US" sz="2800" b="1" dirty="0"/>
              <a:t>进程控制</a:t>
            </a:r>
          </a:p>
          <a:p>
            <a:pPr marL="0" indent="0">
              <a:lnSpc>
                <a:spcPct val="120000"/>
              </a:lnSpc>
              <a:buNone/>
              <a:defRPr/>
            </a:pPr>
            <a:r>
              <a:rPr lang="en-US" altLang="zh-CN" sz="2800" b="1" dirty="0">
                <a:solidFill>
                  <a:srgbClr val="FF0000"/>
                </a:solidFill>
              </a:rPr>
              <a:t>2.4 </a:t>
            </a:r>
            <a:r>
              <a:rPr lang="zh-CN" altLang="en-US" sz="2800" b="1" dirty="0">
                <a:solidFill>
                  <a:srgbClr val="FF0000"/>
                </a:solidFill>
              </a:rPr>
              <a:t>进程同步</a:t>
            </a:r>
          </a:p>
          <a:p>
            <a:pPr marL="0" indent="0">
              <a:lnSpc>
                <a:spcPct val="120000"/>
              </a:lnSpc>
              <a:buNone/>
              <a:defRPr/>
            </a:pPr>
            <a:r>
              <a:rPr lang="en-US" altLang="zh-CN" sz="2800" b="1" dirty="0"/>
              <a:t>2.5 </a:t>
            </a:r>
            <a:r>
              <a:rPr lang="zh-CN" altLang="en-US" sz="2800" b="1" dirty="0"/>
              <a:t>经典进程的同步问题</a:t>
            </a:r>
          </a:p>
          <a:p>
            <a:pPr marL="0" indent="0">
              <a:lnSpc>
                <a:spcPct val="120000"/>
              </a:lnSpc>
              <a:buNone/>
              <a:defRPr/>
            </a:pPr>
            <a:r>
              <a:rPr lang="en-US" altLang="zh-CN" sz="2800" b="1" dirty="0"/>
              <a:t>2.6 </a:t>
            </a:r>
            <a:r>
              <a:rPr lang="zh-CN" altLang="en-US" sz="2800" b="1" dirty="0"/>
              <a:t>进程通信</a:t>
            </a:r>
            <a:endParaRPr lang="en-US" altLang="zh-CN" sz="2800" b="1" dirty="0"/>
          </a:p>
          <a:p>
            <a:pPr marL="0" indent="0">
              <a:lnSpc>
                <a:spcPct val="120000"/>
              </a:lnSpc>
              <a:buNone/>
              <a:defRPr/>
            </a:pPr>
            <a:r>
              <a:rPr lang="en-US" altLang="zh-CN" sz="2800" b="1" dirty="0">
                <a:solidFill>
                  <a:prstClr val="black"/>
                </a:solidFill>
              </a:rPr>
              <a:t>2.7</a:t>
            </a:r>
            <a:r>
              <a:rPr lang="zh-CN" altLang="en-US" sz="2800" b="1" dirty="0">
                <a:solidFill>
                  <a:prstClr val="black"/>
                </a:solidFill>
              </a:rPr>
              <a:t> 线程与线程控制</a:t>
            </a:r>
          </a:p>
        </p:txBody>
      </p:sp>
    </p:spTree>
    <p:custDataLst>
      <p:tags r:id="rId1"/>
    </p:custDataLst>
    <p:extLst>
      <p:ext uri="{BB962C8B-B14F-4D97-AF65-F5344CB8AC3E}">
        <p14:creationId xmlns:p14="http://schemas.microsoft.com/office/powerpoint/2010/main" val="59079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2" name="矩形 1"/>
          <p:cNvSpPr/>
          <p:nvPr/>
        </p:nvSpPr>
        <p:spPr>
          <a:xfrm>
            <a:off x="2902975" y="1944915"/>
            <a:ext cx="5796116" cy="1338828"/>
          </a:xfrm>
          <a:prstGeom prst="rect">
            <a:avLst/>
          </a:prstGeom>
        </p:spPr>
        <p:txBody>
          <a:bodyPr wrap="square">
            <a:spAutoFit/>
          </a:bodyPr>
          <a:lstStyle/>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a:p>
            <a:pPr algn="just">
              <a:defRPr/>
            </a:pPr>
            <a:endParaRPr lang="zh-CN" altLang="en-US" sz="2700" b="1" dirty="0">
              <a:solidFill>
                <a:srgbClr val="0000FF"/>
              </a:solidFill>
              <a:latin typeface="+mj-ea"/>
              <a:ea typeface="+mj-ea"/>
            </a:endParaRPr>
          </a:p>
        </p:txBody>
      </p:sp>
      <p:sp>
        <p:nvSpPr>
          <p:cNvPr id="4" name="矩形 3"/>
          <p:cNvSpPr/>
          <p:nvPr/>
        </p:nvSpPr>
        <p:spPr>
          <a:xfrm>
            <a:off x="1009291" y="1517221"/>
            <a:ext cx="10860656" cy="1532727"/>
          </a:xfrm>
          <a:prstGeom prst="rect">
            <a:avLst/>
          </a:prstGeom>
        </p:spPr>
        <p:txBody>
          <a:bodyPr wrap="square">
            <a:spAutoFit/>
          </a:bodyPr>
          <a:lstStyle/>
          <a:p>
            <a:pPr marL="457200" indent="-457200">
              <a:lnSpc>
                <a:spcPct val="120000"/>
              </a:lnSpc>
              <a:spcBef>
                <a:spcPct val="30000"/>
              </a:spcBef>
              <a:buClr>
                <a:schemeClr val="bg2">
                  <a:lumMod val="25000"/>
                </a:schemeClr>
              </a:buClr>
              <a:buFont typeface="Wingdings" panose="05000000000000000000" pitchFamily="2" charset="2"/>
              <a:buChar char="n"/>
              <a:defRPr/>
            </a:pPr>
            <a:r>
              <a:rPr lang="zh-CN" altLang="en-US" sz="2400" b="1" dirty="0">
                <a:solidFill>
                  <a:prstClr val="black"/>
                </a:solidFill>
                <a:latin typeface="+mj-ea"/>
                <a:ea typeface="+mj-ea"/>
              </a:rPr>
              <a:t>由于进程的异步性，也会给系统造成混乱，在</a:t>
            </a:r>
            <a:r>
              <a:rPr lang="en-US" altLang="zh-CN" sz="2400" b="1" dirty="0">
                <a:solidFill>
                  <a:prstClr val="black"/>
                </a:solidFill>
                <a:latin typeface="+mj-ea"/>
                <a:ea typeface="+mj-ea"/>
              </a:rPr>
              <a:t>OS</a:t>
            </a:r>
            <a:r>
              <a:rPr lang="zh-CN" altLang="en-US" sz="2400" b="1" dirty="0">
                <a:solidFill>
                  <a:prstClr val="black"/>
                </a:solidFill>
                <a:latin typeface="+mj-ea"/>
                <a:ea typeface="+mj-ea"/>
              </a:rPr>
              <a:t>中引入进程同步。</a:t>
            </a:r>
          </a:p>
          <a:p>
            <a:pPr marL="457200" indent="-457200">
              <a:lnSpc>
                <a:spcPct val="120000"/>
              </a:lnSpc>
              <a:spcBef>
                <a:spcPct val="30000"/>
              </a:spcBef>
              <a:buClr>
                <a:schemeClr val="bg2">
                  <a:lumMod val="25000"/>
                </a:schemeClr>
              </a:buClr>
              <a:buFont typeface="Wingdings" panose="05000000000000000000" pitchFamily="2" charset="2"/>
              <a:buChar char="n"/>
              <a:defRPr/>
            </a:pPr>
            <a:r>
              <a:rPr lang="zh-CN" altLang="en-US" sz="2400" b="1" dirty="0">
                <a:solidFill>
                  <a:srgbClr val="0000CC"/>
                </a:solidFill>
                <a:latin typeface="+mj-ea"/>
                <a:ea typeface="+mj-ea"/>
              </a:rPr>
              <a:t>进程同步的主要任务</a:t>
            </a:r>
            <a:r>
              <a:rPr lang="zh-CN" altLang="en-US" sz="2400" b="1" dirty="0">
                <a:solidFill>
                  <a:prstClr val="black"/>
                </a:solidFill>
                <a:latin typeface="+mj-ea"/>
                <a:ea typeface="+mj-ea"/>
              </a:rPr>
              <a:t>：是使并发执行的诸进程之间能有效地共享资源和相互合作，从而使程序的执行具有可再现性。</a:t>
            </a:r>
          </a:p>
        </p:txBody>
      </p:sp>
      <p:sp>
        <p:nvSpPr>
          <p:cNvPr id="5" name="Rectangle 4">
            <a:extLst>
              <a:ext uri="{FF2B5EF4-FFF2-40B4-BE49-F238E27FC236}">
                <a16:creationId xmlns:a16="http://schemas.microsoft.com/office/drawing/2014/main" id="{19318EA9-4147-C640-8F74-97C0384A0CEB}"/>
              </a:ext>
            </a:extLst>
          </p:cNvPr>
          <p:cNvSpPr>
            <a:spLocks noChangeArrowheads="1"/>
          </p:cNvSpPr>
          <p:nvPr/>
        </p:nvSpPr>
        <p:spPr bwMode="auto">
          <a:xfrm>
            <a:off x="1009291" y="3499398"/>
            <a:ext cx="6146977"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2.4.1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进程同步的基本概念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6" name="矩形 5"/>
          <p:cNvSpPr/>
          <p:nvPr/>
        </p:nvSpPr>
        <p:spPr>
          <a:xfrm>
            <a:off x="1095555" y="4154846"/>
            <a:ext cx="3856007" cy="549381"/>
          </a:xfrm>
          <a:prstGeom prst="rect">
            <a:avLst/>
          </a:prstGeom>
        </p:spPr>
        <p:txBody>
          <a:bodyPr wrap="square">
            <a:spAutoFit/>
          </a:bodyPr>
          <a:lstStyle/>
          <a:p>
            <a:pPr algn="just">
              <a:lnSpc>
                <a:spcPct val="110000"/>
              </a:lnSpc>
              <a:defRPr/>
            </a:pPr>
            <a:r>
              <a:rPr lang="en-US" altLang="zh-CN" sz="2700" b="1" dirty="0">
                <a:solidFill>
                  <a:srgbClr val="0000FF"/>
                </a:solidFill>
                <a:latin typeface="+mj-ea"/>
                <a:ea typeface="+mj-ea"/>
              </a:rPr>
              <a:t>1.</a:t>
            </a:r>
            <a:r>
              <a:rPr lang="zh-CN" altLang="en-US" sz="2700" b="1" dirty="0">
                <a:solidFill>
                  <a:srgbClr val="0000FF"/>
                </a:solidFill>
                <a:latin typeface="+mj-ea"/>
                <a:ea typeface="+mj-ea"/>
              </a:rPr>
              <a:t>两种形式的制约关系</a:t>
            </a:r>
          </a:p>
        </p:txBody>
      </p:sp>
      <p:sp>
        <p:nvSpPr>
          <p:cNvPr id="7" name="矩形 6"/>
          <p:cNvSpPr/>
          <p:nvPr/>
        </p:nvSpPr>
        <p:spPr>
          <a:xfrm>
            <a:off x="1175539" y="4780285"/>
            <a:ext cx="4625494" cy="1158779"/>
          </a:xfrm>
          <a:prstGeom prst="rect">
            <a:avLst/>
          </a:prstGeom>
        </p:spPr>
        <p:txBody>
          <a:bodyPr wrap="square">
            <a:spAutoFit/>
          </a:bodyPr>
          <a:lstStyle/>
          <a:p>
            <a:pPr algn="just">
              <a:lnSpc>
                <a:spcPct val="110000"/>
              </a:lnSpc>
              <a:defRPr/>
            </a:pPr>
            <a:r>
              <a:rPr lang="en-US" altLang="zh-CN" sz="2100" b="1" dirty="0">
                <a:latin typeface="+mj-ea"/>
                <a:ea typeface="+mj-ea"/>
              </a:rPr>
              <a:t>1</a:t>
            </a:r>
            <a:r>
              <a:rPr lang="zh-CN" altLang="en-US" sz="2100" b="1" dirty="0">
                <a:latin typeface="+mj-ea"/>
                <a:ea typeface="+mj-ea"/>
              </a:rPr>
              <a:t>）间接相互制约关系。由于资源共享</a:t>
            </a:r>
          </a:p>
          <a:p>
            <a:pPr algn="just">
              <a:lnSpc>
                <a:spcPct val="110000"/>
              </a:lnSpc>
              <a:defRPr/>
            </a:pPr>
            <a:r>
              <a:rPr lang="en-US" altLang="zh-CN" sz="2100" b="1" dirty="0">
                <a:latin typeface="+mj-ea"/>
                <a:ea typeface="+mj-ea"/>
              </a:rPr>
              <a:t>2</a:t>
            </a:r>
            <a:r>
              <a:rPr lang="zh-CN" altLang="en-US" sz="2100" b="1" dirty="0">
                <a:latin typeface="+mj-ea"/>
                <a:ea typeface="+mj-ea"/>
              </a:rPr>
              <a:t>）直接相互制约关系。主要由于进程间的合作。  </a:t>
            </a:r>
          </a:p>
        </p:txBody>
      </p:sp>
      <p:sp>
        <p:nvSpPr>
          <p:cNvPr id="8" name="矩形 7"/>
          <p:cNvSpPr/>
          <p:nvPr/>
        </p:nvSpPr>
        <p:spPr>
          <a:xfrm>
            <a:off x="6426931" y="4154846"/>
            <a:ext cx="5765069" cy="517514"/>
          </a:xfrm>
          <a:prstGeom prst="rect">
            <a:avLst/>
          </a:prstGeom>
        </p:spPr>
        <p:txBody>
          <a:bodyPr wrap="square">
            <a:spAutoFit/>
          </a:bodyPr>
          <a:lstStyle/>
          <a:p>
            <a:pPr algn="just">
              <a:lnSpc>
                <a:spcPct val="11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临界资源（</a:t>
            </a:r>
            <a:r>
              <a:rPr lang="en-US" altLang="zh-CN" sz="2700" b="1" dirty="0">
                <a:solidFill>
                  <a:srgbClr val="0000FF"/>
                </a:solidFill>
                <a:latin typeface="+mj-ea"/>
                <a:ea typeface="+mj-ea"/>
              </a:rPr>
              <a:t>Critical  Resource  </a:t>
            </a:r>
            <a:r>
              <a:rPr lang="zh-CN" altLang="en-US" sz="2700" b="1" dirty="0" smtClean="0">
                <a:solidFill>
                  <a:srgbClr val="0000FF"/>
                </a:solidFill>
                <a:latin typeface="+mj-ea"/>
                <a:ea typeface="+mj-ea"/>
              </a:rPr>
              <a:t>）</a:t>
            </a:r>
            <a:endParaRPr lang="zh-CN" altLang="en-US" sz="2700" dirty="0">
              <a:solidFill>
                <a:srgbClr val="0000FF"/>
              </a:solidFill>
              <a:latin typeface="+mj-ea"/>
              <a:ea typeface="+mj-ea"/>
            </a:endParaRPr>
          </a:p>
        </p:txBody>
      </p:sp>
      <p:sp>
        <p:nvSpPr>
          <p:cNvPr id="9" name="矩形 8"/>
          <p:cNvSpPr/>
          <p:nvPr/>
        </p:nvSpPr>
        <p:spPr>
          <a:xfrm>
            <a:off x="6533137" y="4795004"/>
            <a:ext cx="4572000" cy="803297"/>
          </a:xfrm>
          <a:prstGeom prst="rect">
            <a:avLst/>
          </a:prstGeom>
        </p:spPr>
        <p:txBody>
          <a:bodyPr>
            <a:spAutoFit/>
          </a:bodyPr>
          <a:lstStyle/>
          <a:p>
            <a:pPr algn="just">
              <a:lnSpc>
                <a:spcPct val="110000"/>
              </a:lnSpc>
              <a:defRPr/>
            </a:pPr>
            <a:r>
              <a:rPr lang="zh-CN" altLang="en-US" sz="2100" b="1" dirty="0">
                <a:latin typeface="+mj-ea"/>
                <a:ea typeface="+mj-ea"/>
              </a:rPr>
              <a:t>一次仅允许一个进程访问的资源为临界资源 。（</a:t>
            </a:r>
            <a:r>
              <a:rPr lang="zh-CN" altLang="en-US" sz="2100" b="1" dirty="0">
                <a:solidFill>
                  <a:srgbClr val="0000FF"/>
                </a:solidFill>
                <a:latin typeface="+mj-ea"/>
                <a:ea typeface="+mj-ea"/>
              </a:rPr>
              <a:t>生产者</a:t>
            </a:r>
            <a:r>
              <a:rPr lang="en-US" altLang="zh-CN" sz="2100" b="1" dirty="0">
                <a:solidFill>
                  <a:srgbClr val="0000FF"/>
                </a:solidFill>
                <a:latin typeface="+mj-ea"/>
                <a:ea typeface="+mj-ea"/>
              </a:rPr>
              <a:t>-</a:t>
            </a:r>
            <a:r>
              <a:rPr lang="zh-CN" altLang="en-US" sz="2100" b="1" dirty="0">
                <a:solidFill>
                  <a:srgbClr val="0000FF"/>
                </a:solidFill>
                <a:latin typeface="+mj-ea"/>
                <a:ea typeface="+mj-ea"/>
              </a:rPr>
              <a:t>消费者问题</a:t>
            </a:r>
            <a:r>
              <a:rPr lang="zh-CN" altLang="en-US" sz="2100" b="1" dirty="0">
                <a:latin typeface="+mj-ea"/>
                <a:ea typeface="+mj-ea"/>
              </a:rPr>
              <a:t>）</a:t>
            </a:r>
            <a:endParaRPr lang="zh-CN" altLang="en-US" sz="2100" dirty="0">
              <a:solidFill>
                <a:srgbClr val="0000FF"/>
              </a:solidFill>
              <a:latin typeface="+mj-ea"/>
              <a:ea typeface="+mj-ea"/>
            </a:endParaRPr>
          </a:p>
        </p:txBody>
      </p:sp>
    </p:spTree>
    <p:extLst>
      <p:ext uri="{BB962C8B-B14F-4D97-AF65-F5344CB8AC3E}">
        <p14:creationId xmlns:p14="http://schemas.microsoft.com/office/powerpoint/2010/main" val="375949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19364" y="1969535"/>
            <a:ext cx="4400550" cy="3886173"/>
            <a:chOff x="7000185" y="2625143"/>
            <a:chExt cx="4400550" cy="3886173"/>
          </a:xfrm>
        </p:grpSpPr>
        <p:grpSp>
          <p:nvGrpSpPr>
            <p:cNvPr id="2" name="组合 1"/>
            <p:cNvGrpSpPr/>
            <p:nvPr/>
          </p:nvGrpSpPr>
          <p:grpSpPr>
            <a:xfrm>
              <a:off x="7000185" y="5313547"/>
              <a:ext cx="4400550" cy="1197769"/>
              <a:chOff x="6481187" y="5084975"/>
              <a:chExt cx="4400550" cy="1197769"/>
            </a:xfrm>
          </p:grpSpPr>
          <p:sp>
            <p:nvSpPr>
              <p:cNvPr id="9" name="Text Box 104">
                <a:extLst>
                  <a:ext uri="{FF2B5EF4-FFF2-40B4-BE49-F238E27FC236}">
                    <a16:creationId xmlns:a16="http://schemas.microsoft.com/office/drawing/2014/main" id="{2CD73EA0-69EF-4348-AC17-AE4D60839794}"/>
                  </a:ext>
                </a:extLst>
              </p:cNvPr>
              <p:cNvSpPr txBox="1">
                <a:spLocks noChangeArrowheads="1"/>
              </p:cNvSpPr>
              <p:nvPr/>
            </p:nvSpPr>
            <p:spPr bwMode="auto">
              <a:xfrm>
                <a:off x="6481187" y="5084975"/>
                <a:ext cx="4400550" cy="1197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500" b="1" dirty="0">
                    <a:latin typeface="Times New Roman" panose="02020603050405020304" pitchFamily="18" charset="0"/>
                  </a:rPr>
                  <a:t>  </a:t>
                </a:r>
                <a:r>
                  <a:rPr lang="zh-CN" altLang="en-US" sz="1500" b="1" dirty="0">
                    <a:latin typeface="Times New Roman" panose="02020603050405020304" pitchFamily="18" charset="0"/>
                  </a:rPr>
                  <a:t>其中，</a:t>
                </a:r>
                <a:r>
                  <a:rPr lang="en-US" altLang="zh-CN" sz="1500" b="1" dirty="0">
                    <a:latin typeface="Times New Roman" panose="02020603050405020304" pitchFamily="18" charset="0"/>
                  </a:rPr>
                  <a:t>in</a:t>
                </a:r>
                <a:r>
                  <a:rPr lang="zh-CN" altLang="en-US" sz="1500" b="1" dirty="0">
                    <a:latin typeface="Times New Roman" panose="02020603050405020304" pitchFamily="18" charset="0"/>
                  </a:rPr>
                  <a:t>表示存数据位置，</a:t>
                </a:r>
                <a:r>
                  <a:rPr lang="en-US" altLang="zh-CN" sz="1500" b="1" dirty="0">
                    <a:latin typeface="Times New Roman" panose="02020603050405020304" pitchFamily="18" charset="0"/>
                  </a:rPr>
                  <a:t>out</a:t>
                </a:r>
                <a:r>
                  <a:rPr lang="zh-CN" altLang="en-US" sz="1500" b="1" dirty="0">
                    <a:latin typeface="Times New Roman" panose="02020603050405020304" pitchFamily="18" charset="0"/>
                  </a:rPr>
                  <a:t>表示取数据位置</a:t>
                </a:r>
              </a:p>
              <a:p>
                <a:pPr algn="just">
                  <a:spcBef>
                    <a:spcPct val="0"/>
                  </a:spcBef>
                  <a:buClrTx/>
                  <a:buSzTx/>
                  <a:buFontTx/>
                  <a:buNone/>
                </a:pPr>
                <a:r>
                  <a:rPr lang="zh-CN" altLang="en-US" sz="1500" b="1" dirty="0">
                    <a:latin typeface="Times New Roman" panose="02020603050405020304" pitchFamily="18" charset="0"/>
                  </a:rPr>
                  <a:t>    </a:t>
                </a:r>
              </a:p>
              <a:p>
                <a:pPr algn="just">
                  <a:spcBef>
                    <a:spcPct val="0"/>
                  </a:spcBef>
                  <a:buClrTx/>
                  <a:buSzTx/>
                  <a:buFontTx/>
                  <a:buNone/>
                </a:pPr>
                <a:r>
                  <a:rPr lang="zh-CN" altLang="en-US" sz="1500" b="1" dirty="0">
                    <a:latin typeface="Times New Roman" panose="02020603050405020304" pitchFamily="18" charset="0"/>
                  </a:rPr>
                  <a:t>             ：被占用单元 ，      ：空存储单元</a:t>
                </a:r>
              </a:p>
              <a:p>
                <a:pPr algn="just">
                  <a:spcBef>
                    <a:spcPct val="0"/>
                  </a:spcBef>
                  <a:buClrTx/>
                  <a:buSzTx/>
                  <a:buFontTx/>
                  <a:buNone/>
                </a:pPr>
                <a:endParaRPr lang="zh-CN" altLang="en-US" sz="1500" b="1" dirty="0">
                  <a:latin typeface="Times New Roman" panose="02020603050405020304" pitchFamily="18" charset="0"/>
                </a:endParaRPr>
              </a:p>
              <a:p>
                <a:pPr algn="just">
                  <a:spcBef>
                    <a:spcPct val="0"/>
                  </a:spcBef>
                  <a:buClrTx/>
                  <a:buSzTx/>
                  <a:buFontTx/>
                  <a:buNone/>
                </a:pPr>
                <a:r>
                  <a:rPr lang="zh-CN" altLang="en-US" sz="1500" b="1" dirty="0">
                    <a:latin typeface="Times New Roman" panose="02020603050405020304" pitchFamily="18" charset="0"/>
                  </a:rPr>
                  <a:t>         </a:t>
                </a:r>
              </a:p>
            </p:txBody>
          </p:sp>
          <p:grpSp>
            <p:nvGrpSpPr>
              <p:cNvPr id="10" name="Group 105">
                <a:extLst>
                  <a:ext uri="{FF2B5EF4-FFF2-40B4-BE49-F238E27FC236}">
                    <a16:creationId xmlns:a16="http://schemas.microsoft.com/office/drawing/2014/main" id="{8626B745-B290-A747-AFF8-3351F4C56549}"/>
                  </a:ext>
                </a:extLst>
              </p:cNvPr>
              <p:cNvGrpSpPr>
                <a:grpSpLocks/>
              </p:cNvGrpSpPr>
              <p:nvPr/>
            </p:nvGrpSpPr>
            <p:grpSpPr bwMode="auto">
              <a:xfrm>
                <a:off x="6881238" y="5539794"/>
                <a:ext cx="238125" cy="326231"/>
                <a:chOff x="1687" y="2768"/>
                <a:chExt cx="200" cy="274"/>
              </a:xfrm>
            </p:grpSpPr>
            <p:sp>
              <p:nvSpPr>
                <p:cNvPr id="11" name="Rectangle 106">
                  <a:extLst>
                    <a:ext uri="{FF2B5EF4-FFF2-40B4-BE49-F238E27FC236}">
                      <a16:creationId xmlns:a16="http://schemas.microsoft.com/office/drawing/2014/main" id="{9D3D13FD-4FD8-5740-8910-D5CCE22A6452}"/>
                    </a:ext>
                  </a:extLst>
                </p:cNvPr>
                <p:cNvSpPr>
                  <a:spLocks noChangeArrowheads="1"/>
                </p:cNvSpPr>
                <p:nvPr/>
              </p:nvSpPr>
              <p:spPr bwMode="auto">
                <a:xfrm>
                  <a:off x="1687" y="2768"/>
                  <a:ext cx="200" cy="27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sp>
              <p:nvSpPr>
                <p:cNvPr id="12" name="Line 107">
                  <a:extLst>
                    <a:ext uri="{FF2B5EF4-FFF2-40B4-BE49-F238E27FC236}">
                      <a16:creationId xmlns:a16="http://schemas.microsoft.com/office/drawing/2014/main" id="{23CAC9C1-1A56-254B-A9A2-43241B178EFD}"/>
                    </a:ext>
                  </a:extLst>
                </p:cNvPr>
                <p:cNvSpPr>
                  <a:spLocks noChangeShapeType="1"/>
                </p:cNvSpPr>
                <p:nvPr/>
              </p:nvSpPr>
              <p:spPr bwMode="auto">
                <a:xfrm flipH="1">
                  <a:off x="1687" y="2768"/>
                  <a:ext cx="100"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 name="Line 108">
                  <a:extLst>
                    <a:ext uri="{FF2B5EF4-FFF2-40B4-BE49-F238E27FC236}">
                      <a16:creationId xmlns:a16="http://schemas.microsoft.com/office/drawing/2014/main" id="{80F81CEE-C590-6348-95A7-EC5790CAC44A}"/>
                    </a:ext>
                  </a:extLst>
                </p:cNvPr>
                <p:cNvSpPr>
                  <a:spLocks noChangeShapeType="1"/>
                </p:cNvSpPr>
                <p:nvPr/>
              </p:nvSpPr>
              <p:spPr bwMode="auto">
                <a:xfrm flipH="1">
                  <a:off x="1687" y="2768"/>
                  <a:ext cx="200"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4" name="Line 109">
                  <a:extLst>
                    <a:ext uri="{FF2B5EF4-FFF2-40B4-BE49-F238E27FC236}">
                      <a16:creationId xmlns:a16="http://schemas.microsoft.com/office/drawing/2014/main" id="{68867FF3-F4E5-F748-8A0B-8E10FEE4F9B5}"/>
                    </a:ext>
                  </a:extLst>
                </p:cNvPr>
                <p:cNvSpPr>
                  <a:spLocks noChangeShapeType="1"/>
                </p:cNvSpPr>
                <p:nvPr/>
              </p:nvSpPr>
              <p:spPr bwMode="auto">
                <a:xfrm flipH="1">
                  <a:off x="1687" y="2859"/>
                  <a:ext cx="200" cy="1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5" name="Line 110">
                  <a:extLst>
                    <a:ext uri="{FF2B5EF4-FFF2-40B4-BE49-F238E27FC236}">
                      <a16:creationId xmlns:a16="http://schemas.microsoft.com/office/drawing/2014/main" id="{4E09CBEE-1569-6442-B749-A82757ED2295}"/>
                    </a:ext>
                  </a:extLst>
                </p:cNvPr>
                <p:cNvSpPr>
                  <a:spLocks noChangeShapeType="1"/>
                </p:cNvSpPr>
                <p:nvPr/>
              </p:nvSpPr>
              <p:spPr bwMode="auto">
                <a:xfrm flipH="1">
                  <a:off x="1787" y="2951"/>
                  <a:ext cx="100" cy="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16" name="Rectangle 111">
                <a:extLst>
                  <a:ext uri="{FF2B5EF4-FFF2-40B4-BE49-F238E27FC236}">
                    <a16:creationId xmlns:a16="http://schemas.microsoft.com/office/drawing/2014/main" id="{93B8662B-1DFD-204A-BCC2-8EFFB1F6F0D0}"/>
                  </a:ext>
                </a:extLst>
              </p:cNvPr>
              <p:cNvSpPr>
                <a:spLocks noChangeArrowheads="1"/>
              </p:cNvSpPr>
              <p:nvPr/>
            </p:nvSpPr>
            <p:spPr bwMode="auto">
              <a:xfrm>
                <a:off x="8538589" y="5539794"/>
                <a:ext cx="236935" cy="32623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350"/>
              </a:p>
            </p:txBody>
          </p:sp>
        </p:grpSp>
        <p:grpSp>
          <p:nvGrpSpPr>
            <p:cNvPr id="18" name="Group 2">
              <a:extLst>
                <a:ext uri="{FF2B5EF4-FFF2-40B4-BE49-F238E27FC236}">
                  <a16:creationId xmlns:a16="http://schemas.microsoft.com/office/drawing/2014/main" id="{7E9EE393-3501-B849-9DAD-A9498F2AD42C}"/>
                </a:ext>
              </a:extLst>
            </p:cNvPr>
            <p:cNvGrpSpPr>
              <a:grpSpLocks/>
            </p:cNvGrpSpPr>
            <p:nvPr/>
          </p:nvGrpSpPr>
          <p:grpSpPr bwMode="auto">
            <a:xfrm>
              <a:off x="7281287" y="2625143"/>
              <a:ext cx="3257296" cy="1307306"/>
              <a:chOff x="2697" y="8928"/>
              <a:chExt cx="4580" cy="1872"/>
            </a:xfrm>
          </p:grpSpPr>
          <p:grpSp>
            <p:nvGrpSpPr>
              <p:cNvPr id="19" name="Group 3">
                <a:extLst>
                  <a:ext uri="{FF2B5EF4-FFF2-40B4-BE49-F238E27FC236}">
                    <a16:creationId xmlns:a16="http://schemas.microsoft.com/office/drawing/2014/main" id="{01697B46-E553-D842-8084-A64CB3340146}"/>
                  </a:ext>
                </a:extLst>
              </p:cNvPr>
              <p:cNvGrpSpPr>
                <a:grpSpLocks/>
              </p:cNvGrpSpPr>
              <p:nvPr/>
            </p:nvGrpSpPr>
            <p:grpSpPr bwMode="auto">
              <a:xfrm>
                <a:off x="2697" y="8928"/>
                <a:ext cx="4580" cy="936"/>
                <a:chOff x="2697" y="9552"/>
                <a:chExt cx="4580" cy="936"/>
              </a:xfrm>
            </p:grpSpPr>
            <p:grpSp>
              <p:nvGrpSpPr>
                <p:cNvPr id="27" name="Group 4">
                  <a:extLst>
                    <a:ext uri="{FF2B5EF4-FFF2-40B4-BE49-F238E27FC236}">
                      <a16:creationId xmlns:a16="http://schemas.microsoft.com/office/drawing/2014/main" id="{CBEEAFA7-9621-224E-B0C6-C2D1A96FB2B4}"/>
                    </a:ext>
                  </a:extLst>
                </p:cNvPr>
                <p:cNvGrpSpPr>
                  <a:grpSpLocks/>
                </p:cNvGrpSpPr>
                <p:nvPr/>
              </p:nvGrpSpPr>
              <p:grpSpPr bwMode="auto">
                <a:xfrm>
                  <a:off x="3777" y="10020"/>
                  <a:ext cx="2700" cy="468"/>
                  <a:chOff x="3777" y="9240"/>
                  <a:chExt cx="2700" cy="468"/>
                </a:xfrm>
              </p:grpSpPr>
              <p:sp>
                <p:nvSpPr>
                  <p:cNvPr id="56" name="Line 5">
                    <a:extLst>
                      <a:ext uri="{FF2B5EF4-FFF2-40B4-BE49-F238E27FC236}">
                        <a16:creationId xmlns:a16="http://schemas.microsoft.com/office/drawing/2014/main" id="{3C94BADB-CB6B-E443-8C90-07C3BA0D38D2}"/>
                      </a:ext>
                    </a:extLst>
                  </p:cNvPr>
                  <p:cNvSpPr>
                    <a:spLocks noChangeShapeType="1"/>
                  </p:cNvSpPr>
                  <p:nvPr/>
                </p:nvSpPr>
                <p:spPr bwMode="auto">
                  <a:xfrm>
                    <a:off x="37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7" name="Line 6">
                    <a:extLst>
                      <a:ext uri="{FF2B5EF4-FFF2-40B4-BE49-F238E27FC236}">
                        <a16:creationId xmlns:a16="http://schemas.microsoft.com/office/drawing/2014/main" id="{A44F0C82-57C4-4E4C-9833-28F4893C2494}"/>
                      </a:ext>
                    </a:extLst>
                  </p:cNvPr>
                  <p:cNvSpPr>
                    <a:spLocks noChangeShapeType="1"/>
                  </p:cNvSpPr>
                  <p:nvPr/>
                </p:nvSpPr>
                <p:spPr bwMode="auto">
                  <a:xfrm>
                    <a:off x="41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8" name="Line 7">
                    <a:extLst>
                      <a:ext uri="{FF2B5EF4-FFF2-40B4-BE49-F238E27FC236}">
                        <a16:creationId xmlns:a16="http://schemas.microsoft.com/office/drawing/2014/main" id="{BC2AFF1A-EC57-3A42-A694-DAB540863A32}"/>
                      </a:ext>
                    </a:extLst>
                  </p:cNvPr>
                  <p:cNvSpPr>
                    <a:spLocks noChangeShapeType="1"/>
                  </p:cNvSpPr>
                  <p:nvPr/>
                </p:nvSpPr>
                <p:spPr bwMode="auto">
                  <a:xfrm>
                    <a:off x="44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9" name="Line 8">
                    <a:extLst>
                      <a:ext uri="{FF2B5EF4-FFF2-40B4-BE49-F238E27FC236}">
                        <a16:creationId xmlns:a16="http://schemas.microsoft.com/office/drawing/2014/main" id="{4C49E67C-B794-054A-975D-4629330ED9DE}"/>
                      </a:ext>
                    </a:extLst>
                  </p:cNvPr>
                  <p:cNvSpPr>
                    <a:spLocks noChangeShapeType="1"/>
                  </p:cNvSpPr>
                  <p:nvPr/>
                </p:nvSpPr>
                <p:spPr bwMode="auto">
                  <a:xfrm>
                    <a:off x="48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0" name="Line 9">
                    <a:extLst>
                      <a:ext uri="{FF2B5EF4-FFF2-40B4-BE49-F238E27FC236}">
                        <a16:creationId xmlns:a16="http://schemas.microsoft.com/office/drawing/2014/main" id="{642BC326-03C0-2D4D-B1F2-B2F7C7988689}"/>
                      </a:ext>
                    </a:extLst>
                  </p:cNvPr>
                  <p:cNvSpPr>
                    <a:spLocks noChangeShapeType="1"/>
                  </p:cNvSpPr>
                  <p:nvPr/>
                </p:nvSpPr>
                <p:spPr bwMode="auto">
                  <a:xfrm>
                    <a:off x="5937" y="9552"/>
                    <a:ext cx="54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28" name="Group 10">
                  <a:extLst>
                    <a:ext uri="{FF2B5EF4-FFF2-40B4-BE49-F238E27FC236}">
                      <a16:creationId xmlns:a16="http://schemas.microsoft.com/office/drawing/2014/main" id="{F2040D06-2EE7-474A-9AAC-5ACB82660EBB}"/>
                    </a:ext>
                  </a:extLst>
                </p:cNvPr>
                <p:cNvGrpSpPr>
                  <a:grpSpLocks/>
                </p:cNvGrpSpPr>
                <p:nvPr/>
              </p:nvGrpSpPr>
              <p:grpSpPr bwMode="auto">
                <a:xfrm>
                  <a:off x="2697" y="9552"/>
                  <a:ext cx="4580" cy="936"/>
                  <a:chOff x="2697" y="8772"/>
                  <a:chExt cx="4580" cy="936"/>
                </a:xfrm>
              </p:grpSpPr>
              <p:grpSp>
                <p:nvGrpSpPr>
                  <p:cNvPr id="29" name="Group 11">
                    <a:extLst>
                      <a:ext uri="{FF2B5EF4-FFF2-40B4-BE49-F238E27FC236}">
                        <a16:creationId xmlns:a16="http://schemas.microsoft.com/office/drawing/2014/main" id="{4A7324F2-48CD-1446-ACCD-96AB229C6954}"/>
                      </a:ext>
                    </a:extLst>
                  </p:cNvPr>
                  <p:cNvGrpSpPr>
                    <a:grpSpLocks/>
                  </p:cNvGrpSpPr>
                  <p:nvPr/>
                </p:nvGrpSpPr>
                <p:grpSpPr bwMode="auto">
                  <a:xfrm>
                    <a:off x="3777" y="9240"/>
                    <a:ext cx="360" cy="468"/>
                    <a:chOff x="3777" y="9240"/>
                    <a:chExt cx="360" cy="468"/>
                  </a:xfrm>
                </p:grpSpPr>
                <p:sp>
                  <p:nvSpPr>
                    <p:cNvPr id="52" name="Line 12">
                      <a:extLst>
                        <a:ext uri="{FF2B5EF4-FFF2-40B4-BE49-F238E27FC236}">
                          <a16:creationId xmlns:a16="http://schemas.microsoft.com/office/drawing/2014/main" id="{F4B19800-59BD-A947-AFF1-2EFAE777312A}"/>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3" name="Line 13">
                      <a:extLst>
                        <a:ext uri="{FF2B5EF4-FFF2-40B4-BE49-F238E27FC236}">
                          <a16:creationId xmlns:a16="http://schemas.microsoft.com/office/drawing/2014/main" id="{4E6CF62A-A11F-E14B-AAE4-21E2DCC471A7}"/>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4" name="Line 14">
                      <a:extLst>
                        <a:ext uri="{FF2B5EF4-FFF2-40B4-BE49-F238E27FC236}">
                          <a16:creationId xmlns:a16="http://schemas.microsoft.com/office/drawing/2014/main" id="{1920EB90-6176-3C47-B73E-BC7E8702E522}"/>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5" name="Line 15">
                      <a:extLst>
                        <a:ext uri="{FF2B5EF4-FFF2-40B4-BE49-F238E27FC236}">
                          <a16:creationId xmlns:a16="http://schemas.microsoft.com/office/drawing/2014/main" id="{5FF193AB-F07B-6F47-84C0-F96EF3DEF3A2}"/>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30" name="Group 16">
                    <a:extLst>
                      <a:ext uri="{FF2B5EF4-FFF2-40B4-BE49-F238E27FC236}">
                        <a16:creationId xmlns:a16="http://schemas.microsoft.com/office/drawing/2014/main" id="{08D79515-DF16-7A4F-B17E-6A9E4AC0DACD}"/>
                      </a:ext>
                    </a:extLst>
                  </p:cNvPr>
                  <p:cNvGrpSpPr>
                    <a:grpSpLocks/>
                  </p:cNvGrpSpPr>
                  <p:nvPr/>
                </p:nvGrpSpPr>
                <p:grpSpPr bwMode="auto">
                  <a:xfrm>
                    <a:off x="4137" y="9240"/>
                    <a:ext cx="360" cy="468"/>
                    <a:chOff x="3777" y="9240"/>
                    <a:chExt cx="360" cy="468"/>
                  </a:xfrm>
                </p:grpSpPr>
                <p:sp>
                  <p:nvSpPr>
                    <p:cNvPr id="48" name="Line 17">
                      <a:extLst>
                        <a:ext uri="{FF2B5EF4-FFF2-40B4-BE49-F238E27FC236}">
                          <a16:creationId xmlns:a16="http://schemas.microsoft.com/office/drawing/2014/main" id="{D7FBC48D-7D36-C548-9C6A-3EE4B57B19C5}"/>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9" name="Line 18">
                      <a:extLst>
                        <a:ext uri="{FF2B5EF4-FFF2-40B4-BE49-F238E27FC236}">
                          <a16:creationId xmlns:a16="http://schemas.microsoft.com/office/drawing/2014/main" id="{9090F75B-912D-E14E-B5EE-BABE71A230C7}"/>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 name="Line 19">
                      <a:extLst>
                        <a:ext uri="{FF2B5EF4-FFF2-40B4-BE49-F238E27FC236}">
                          <a16:creationId xmlns:a16="http://schemas.microsoft.com/office/drawing/2014/main" id="{B6D6DF3F-0185-7A40-91D2-EAA758412A39}"/>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1" name="Line 20">
                      <a:extLst>
                        <a:ext uri="{FF2B5EF4-FFF2-40B4-BE49-F238E27FC236}">
                          <a16:creationId xmlns:a16="http://schemas.microsoft.com/office/drawing/2014/main" id="{D7D5DB20-BE79-1547-ACC6-268DA4EFACE4}"/>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31" name="Group 21">
                    <a:extLst>
                      <a:ext uri="{FF2B5EF4-FFF2-40B4-BE49-F238E27FC236}">
                        <a16:creationId xmlns:a16="http://schemas.microsoft.com/office/drawing/2014/main" id="{0461FFAA-295A-024D-9368-FAA242A28AA1}"/>
                      </a:ext>
                    </a:extLst>
                  </p:cNvPr>
                  <p:cNvGrpSpPr>
                    <a:grpSpLocks/>
                  </p:cNvGrpSpPr>
                  <p:nvPr/>
                </p:nvGrpSpPr>
                <p:grpSpPr bwMode="auto">
                  <a:xfrm>
                    <a:off x="4497" y="9240"/>
                    <a:ext cx="360" cy="468"/>
                    <a:chOff x="3777" y="9240"/>
                    <a:chExt cx="360" cy="468"/>
                  </a:xfrm>
                </p:grpSpPr>
                <p:sp>
                  <p:nvSpPr>
                    <p:cNvPr id="44" name="Line 22">
                      <a:extLst>
                        <a:ext uri="{FF2B5EF4-FFF2-40B4-BE49-F238E27FC236}">
                          <a16:creationId xmlns:a16="http://schemas.microsoft.com/office/drawing/2014/main" id="{9923E97E-A38D-B94A-AB28-72080323B64A}"/>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5" name="Line 23">
                      <a:extLst>
                        <a:ext uri="{FF2B5EF4-FFF2-40B4-BE49-F238E27FC236}">
                          <a16:creationId xmlns:a16="http://schemas.microsoft.com/office/drawing/2014/main" id="{7DA01388-CB72-3F45-B1EA-89D67A0A81DA}"/>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 name="Line 24">
                      <a:extLst>
                        <a:ext uri="{FF2B5EF4-FFF2-40B4-BE49-F238E27FC236}">
                          <a16:creationId xmlns:a16="http://schemas.microsoft.com/office/drawing/2014/main" id="{052FC5E3-2FCA-3640-B88B-5102A0DE4D40}"/>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7" name="Line 25">
                      <a:extLst>
                        <a:ext uri="{FF2B5EF4-FFF2-40B4-BE49-F238E27FC236}">
                          <a16:creationId xmlns:a16="http://schemas.microsoft.com/office/drawing/2014/main" id="{13997371-FC41-EF44-B6C2-E8101E89B28B}"/>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32" name="Group 26">
                    <a:extLst>
                      <a:ext uri="{FF2B5EF4-FFF2-40B4-BE49-F238E27FC236}">
                        <a16:creationId xmlns:a16="http://schemas.microsoft.com/office/drawing/2014/main" id="{59304730-854D-4142-A9D2-13D46911738F}"/>
                      </a:ext>
                    </a:extLst>
                  </p:cNvPr>
                  <p:cNvGrpSpPr>
                    <a:grpSpLocks/>
                  </p:cNvGrpSpPr>
                  <p:nvPr/>
                </p:nvGrpSpPr>
                <p:grpSpPr bwMode="auto">
                  <a:xfrm>
                    <a:off x="2697" y="8772"/>
                    <a:ext cx="4580" cy="936"/>
                    <a:chOff x="2697" y="8772"/>
                    <a:chExt cx="4580" cy="936"/>
                  </a:xfrm>
                </p:grpSpPr>
                <p:grpSp>
                  <p:nvGrpSpPr>
                    <p:cNvPr id="33" name="Group 27">
                      <a:extLst>
                        <a:ext uri="{FF2B5EF4-FFF2-40B4-BE49-F238E27FC236}">
                          <a16:creationId xmlns:a16="http://schemas.microsoft.com/office/drawing/2014/main" id="{E94DB317-D32A-5941-8787-09EE57782C69}"/>
                        </a:ext>
                      </a:extLst>
                    </p:cNvPr>
                    <p:cNvGrpSpPr>
                      <a:grpSpLocks/>
                    </p:cNvGrpSpPr>
                    <p:nvPr/>
                  </p:nvGrpSpPr>
                  <p:grpSpPr bwMode="auto">
                    <a:xfrm>
                      <a:off x="2697" y="9240"/>
                      <a:ext cx="4500" cy="468"/>
                      <a:chOff x="2697" y="9240"/>
                      <a:chExt cx="4500" cy="468"/>
                    </a:xfrm>
                  </p:grpSpPr>
                  <p:sp>
                    <p:nvSpPr>
                      <p:cNvPr id="35" name="Line 28">
                        <a:extLst>
                          <a:ext uri="{FF2B5EF4-FFF2-40B4-BE49-F238E27FC236}">
                            <a16:creationId xmlns:a16="http://schemas.microsoft.com/office/drawing/2014/main" id="{5351EBCC-CE59-9D48-9538-32F8FD830DFB}"/>
                          </a:ext>
                        </a:extLst>
                      </p:cNvPr>
                      <p:cNvSpPr>
                        <a:spLocks noChangeShapeType="1"/>
                      </p:cNvSpPr>
                      <p:nvPr/>
                    </p:nvSpPr>
                    <p:spPr bwMode="auto">
                      <a:xfrm>
                        <a:off x="2697" y="9240"/>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 name="Line 29">
                        <a:extLst>
                          <a:ext uri="{FF2B5EF4-FFF2-40B4-BE49-F238E27FC236}">
                            <a16:creationId xmlns:a16="http://schemas.microsoft.com/office/drawing/2014/main" id="{1C774946-A1EC-9B4C-AE93-A7B7E01B0566}"/>
                          </a:ext>
                        </a:extLst>
                      </p:cNvPr>
                      <p:cNvSpPr>
                        <a:spLocks noChangeShapeType="1"/>
                      </p:cNvSpPr>
                      <p:nvPr/>
                    </p:nvSpPr>
                    <p:spPr bwMode="auto">
                      <a:xfrm>
                        <a:off x="2697" y="9708"/>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7" name="Line 30">
                        <a:extLst>
                          <a:ext uri="{FF2B5EF4-FFF2-40B4-BE49-F238E27FC236}">
                            <a16:creationId xmlns:a16="http://schemas.microsoft.com/office/drawing/2014/main" id="{9182E783-C6A6-ED4D-9B3F-253D8CDCEA41}"/>
                          </a:ext>
                        </a:extLst>
                      </p:cNvPr>
                      <p:cNvSpPr>
                        <a:spLocks noChangeShapeType="1"/>
                      </p:cNvSpPr>
                      <p:nvPr/>
                    </p:nvSpPr>
                    <p:spPr bwMode="auto">
                      <a:xfrm>
                        <a:off x="26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8" name="Line 31">
                        <a:extLst>
                          <a:ext uri="{FF2B5EF4-FFF2-40B4-BE49-F238E27FC236}">
                            <a16:creationId xmlns:a16="http://schemas.microsoft.com/office/drawing/2014/main" id="{57D7B487-46AB-C448-B5DD-B111D3201D47}"/>
                          </a:ext>
                        </a:extLst>
                      </p:cNvPr>
                      <p:cNvSpPr>
                        <a:spLocks noChangeShapeType="1"/>
                      </p:cNvSpPr>
                      <p:nvPr/>
                    </p:nvSpPr>
                    <p:spPr bwMode="auto">
                      <a:xfrm>
                        <a:off x="71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9" name="Line 32">
                        <a:extLst>
                          <a:ext uri="{FF2B5EF4-FFF2-40B4-BE49-F238E27FC236}">
                            <a16:creationId xmlns:a16="http://schemas.microsoft.com/office/drawing/2014/main" id="{17CAA1B6-B27C-9C48-A684-581941E6234A}"/>
                          </a:ext>
                        </a:extLst>
                      </p:cNvPr>
                      <p:cNvSpPr>
                        <a:spLocks noChangeShapeType="1"/>
                      </p:cNvSpPr>
                      <p:nvPr/>
                    </p:nvSpPr>
                    <p:spPr bwMode="auto">
                      <a:xfrm>
                        <a:off x="30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0" name="Line 33">
                        <a:extLst>
                          <a:ext uri="{FF2B5EF4-FFF2-40B4-BE49-F238E27FC236}">
                            <a16:creationId xmlns:a16="http://schemas.microsoft.com/office/drawing/2014/main" id="{6769F34F-9EC9-7D47-B2CA-9FAA4C8E3859}"/>
                          </a:ext>
                        </a:extLst>
                      </p:cNvPr>
                      <p:cNvSpPr>
                        <a:spLocks noChangeShapeType="1"/>
                      </p:cNvSpPr>
                      <p:nvPr/>
                    </p:nvSpPr>
                    <p:spPr bwMode="auto">
                      <a:xfrm>
                        <a:off x="34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1" name="Line 34">
                        <a:extLst>
                          <a:ext uri="{FF2B5EF4-FFF2-40B4-BE49-F238E27FC236}">
                            <a16:creationId xmlns:a16="http://schemas.microsoft.com/office/drawing/2014/main" id="{2C9FD7A4-AF8B-1344-BDEE-DA997213ACCF}"/>
                          </a:ext>
                        </a:extLst>
                      </p:cNvPr>
                      <p:cNvSpPr>
                        <a:spLocks noChangeShapeType="1"/>
                      </p:cNvSpPr>
                      <p:nvPr/>
                    </p:nvSpPr>
                    <p:spPr bwMode="auto">
                      <a:xfrm>
                        <a:off x="52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 name="Line 35">
                        <a:extLst>
                          <a:ext uri="{FF2B5EF4-FFF2-40B4-BE49-F238E27FC236}">
                            <a16:creationId xmlns:a16="http://schemas.microsoft.com/office/drawing/2014/main" id="{44BEE8A7-2ACA-B643-9A84-CEF7CB0560A7}"/>
                          </a:ext>
                        </a:extLst>
                      </p:cNvPr>
                      <p:cNvSpPr>
                        <a:spLocks noChangeShapeType="1"/>
                      </p:cNvSpPr>
                      <p:nvPr/>
                    </p:nvSpPr>
                    <p:spPr bwMode="auto">
                      <a:xfrm>
                        <a:off x="55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3" name="Line 36">
                        <a:extLst>
                          <a:ext uri="{FF2B5EF4-FFF2-40B4-BE49-F238E27FC236}">
                            <a16:creationId xmlns:a16="http://schemas.microsoft.com/office/drawing/2014/main" id="{C6B3FFD2-E091-4042-B54B-822F4654580A}"/>
                          </a:ext>
                        </a:extLst>
                      </p:cNvPr>
                      <p:cNvSpPr>
                        <a:spLocks noChangeShapeType="1"/>
                      </p:cNvSpPr>
                      <p:nvPr/>
                    </p:nvSpPr>
                    <p:spPr bwMode="auto">
                      <a:xfrm>
                        <a:off x="68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34" name="Text Box 37">
                      <a:extLst>
                        <a:ext uri="{FF2B5EF4-FFF2-40B4-BE49-F238E27FC236}">
                          <a16:creationId xmlns:a16="http://schemas.microsoft.com/office/drawing/2014/main" id="{AC2BE921-B28A-334F-96F9-254C0F8DAAE2}"/>
                        </a:ext>
                      </a:extLst>
                    </p:cNvPr>
                    <p:cNvSpPr txBox="1">
                      <a:spLocks noChangeArrowheads="1"/>
                    </p:cNvSpPr>
                    <p:nvPr/>
                  </p:nvSpPr>
                  <p:spPr bwMode="auto">
                    <a:xfrm>
                      <a:off x="2697" y="8772"/>
                      <a:ext cx="45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dirty="0">
                          <a:latin typeface="Times New Roman" panose="02020603050405020304" pitchFamily="18" charset="0"/>
                        </a:rPr>
                        <a:t>0  1  2   3   4  5  6  7                n-1</a:t>
                      </a:r>
                    </a:p>
                  </p:txBody>
                </p:sp>
              </p:grpSp>
            </p:grpSp>
          </p:grpSp>
          <p:grpSp>
            <p:nvGrpSpPr>
              <p:cNvPr id="20" name="Group 38">
                <a:extLst>
                  <a:ext uri="{FF2B5EF4-FFF2-40B4-BE49-F238E27FC236}">
                    <a16:creationId xmlns:a16="http://schemas.microsoft.com/office/drawing/2014/main" id="{1843FFF7-00EA-A141-8AFC-9072C0AE1F9E}"/>
                  </a:ext>
                </a:extLst>
              </p:cNvPr>
              <p:cNvGrpSpPr>
                <a:grpSpLocks/>
              </p:cNvGrpSpPr>
              <p:nvPr/>
            </p:nvGrpSpPr>
            <p:grpSpPr bwMode="auto">
              <a:xfrm>
                <a:off x="3597" y="9864"/>
                <a:ext cx="717" cy="624"/>
                <a:chOff x="3597" y="9864"/>
                <a:chExt cx="717" cy="624"/>
              </a:xfrm>
            </p:grpSpPr>
            <p:sp>
              <p:nvSpPr>
                <p:cNvPr id="25" name="Line 39">
                  <a:extLst>
                    <a:ext uri="{FF2B5EF4-FFF2-40B4-BE49-F238E27FC236}">
                      <a16:creationId xmlns:a16="http://schemas.microsoft.com/office/drawing/2014/main" id="{A94D7046-A287-6C4C-8540-D93E8982FD70}"/>
                    </a:ext>
                  </a:extLst>
                </p:cNvPr>
                <p:cNvSpPr>
                  <a:spLocks noChangeShapeType="1"/>
                </p:cNvSpPr>
                <p:nvPr/>
              </p:nvSpPr>
              <p:spPr bwMode="auto">
                <a:xfrm flipV="1">
                  <a:off x="395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26" name="Text Box 40">
                  <a:extLst>
                    <a:ext uri="{FF2B5EF4-FFF2-40B4-BE49-F238E27FC236}">
                      <a16:creationId xmlns:a16="http://schemas.microsoft.com/office/drawing/2014/main" id="{2581CD80-5BE4-8344-8196-E46543DD8AEB}"/>
                    </a:ext>
                  </a:extLst>
                </p:cNvPr>
                <p:cNvSpPr txBox="1">
                  <a:spLocks noChangeArrowheads="1"/>
                </p:cNvSpPr>
                <p:nvPr/>
              </p:nvSpPr>
              <p:spPr bwMode="auto">
                <a:xfrm>
                  <a:off x="3597" y="10020"/>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out</a:t>
                  </a:r>
                </a:p>
              </p:txBody>
            </p:sp>
          </p:grpSp>
          <p:grpSp>
            <p:nvGrpSpPr>
              <p:cNvPr id="21" name="Group 41">
                <a:extLst>
                  <a:ext uri="{FF2B5EF4-FFF2-40B4-BE49-F238E27FC236}">
                    <a16:creationId xmlns:a16="http://schemas.microsoft.com/office/drawing/2014/main" id="{A893B5F7-EE4E-ED43-8FF6-7ACF140CE8CD}"/>
                  </a:ext>
                </a:extLst>
              </p:cNvPr>
              <p:cNvGrpSpPr>
                <a:grpSpLocks/>
              </p:cNvGrpSpPr>
              <p:nvPr/>
            </p:nvGrpSpPr>
            <p:grpSpPr bwMode="auto">
              <a:xfrm>
                <a:off x="4857" y="9864"/>
                <a:ext cx="540" cy="624"/>
                <a:chOff x="4857" y="9864"/>
                <a:chExt cx="540" cy="624"/>
              </a:xfrm>
            </p:grpSpPr>
            <p:sp>
              <p:nvSpPr>
                <p:cNvPr id="23" name="Line 42">
                  <a:extLst>
                    <a:ext uri="{FF2B5EF4-FFF2-40B4-BE49-F238E27FC236}">
                      <a16:creationId xmlns:a16="http://schemas.microsoft.com/office/drawing/2014/main" id="{8C5CA39E-C3CD-C648-BBE0-C7C174CA79BD}"/>
                    </a:ext>
                  </a:extLst>
                </p:cNvPr>
                <p:cNvSpPr>
                  <a:spLocks noChangeShapeType="1"/>
                </p:cNvSpPr>
                <p:nvPr/>
              </p:nvSpPr>
              <p:spPr bwMode="auto">
                <a:xfrm flipV="1">
                  <a:off x="503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24" name="Text Box 43">
                  <a:extLst>
                    <a:ext uri="{FF2B5EF4-FFF2-40B4-BE49-F238E27FC236}">
                      <a16:creationId xmlns:a16="http://schemas.microsoft.com/office/drawing/2014/main" id="{663DF75A-94F6-7C47-9F15-934BFD44FA54}"/>
                    </a:ext>
                  </a:extLst>
                </p:cNvPr>
                <p:cNvSpPr txBox="1">
                  <a:spLocks noChangeArrowheads="1"/>
                </p:cNvSpPr>
                <p:nvPr/>
              </p:nvSpPr>
              <p:spPr bwMode="auto">
                <a:xfrm>
                  <a:off x="4857" y="100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500" b="1">
                      <a:latin typeface="Times New Roman" panose="02020603050405020304" pitchFamily="18" charset="0"/>
                    </a:rPr>
                    <a:t>in</a:t>
                  </a:r>
                </a:p>
              </p:txBody>
            </p:sp>
          </p:grpSp>
          <p:sp>
            <p:nvSpPr>
              <p:cNvPr id="22" name="Text Box 44">
                <a:extLst>
                  <a:ext uri="{FF2B5EF4-FFF2-40B4-BE49-F238E27FC236}">
                    <a16:creationId xmlns:a16="http://schemas.microsoft.com/office/drawing/2014/main" id="{7CD2033D-5B8D-FB43-AF1D-76B88A02A33A}"/>
                  </a:ext>
                </a:extLst>
              </p:cNvPr>
              <p:cNvSpPr txBox="1">
                <a:spLocks noChangeArrowheads="1"/>
              </p:cNvSpPr>
              <p:nvPr/>
            </p:nvSpPr>
            <p:spPr bwMode="auto">
              <a:xfrm>
                <a:off x="4317" y="1033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350" b="1">
                    <a:latin typeface="Times New Roman" panose="02020603050405020304" pitchFamily="18" charset="0"/>
                  </a:rPr>
                  <a:t>(a)</a:t>
                </a:r>
              </a:p>
            </p:txBody>
          </p:sp>
        </p:grpSp>
        <p:grpSp>
          <p:nvGrpSpPr>
            <p:cNvPr id="61" name="Group 45">
              <a:extLst>
                <a:ext uri="{FF2B5EF4-FFF2-40B4-BE49-F238E27FC236}">
                  <a16:creationId xmlns:a16="http://schemas.microsoft.com/office/drawing/2014/main" id="{DE2EA4AA-3A4A-8744-9972-E83731A17F71}"/>
                </a:ext>
              </a:extLst>
            </p:cNvPr>
            <p:cNvGrpSpPr>
              <a:grpSpLocks/>
            </p:cNvGrpSpPr>
            <p:nvPr/>
          </p:nvGrpSpPr>
          <p:grpSpPr bwMode="auto">
            <a:xfrm>
              <a:off x="7281287" y="3824104"/>
              <a:ext cx="3257296" cy="1197769"/>
              <a:chOff x="2697" y="11580"/>
              <a:chExt cx="4580" cy="1716"/>
            </a:xfrm>
          </p:grpSpPr>
          <p:grpSp>
            <p:nvGrpSpPr>
              <p:cNvPr id="62" name="Group 46">
                <a:extLst>
                  <a:ext uri="{FF2B5EF4-FFF2-40B4-BE49-F238E27FC236}">
                    <a16:creationId xmlns:a16="http://schemas.microsoft.com/office/drawing/2014/main" id="{1AB63F11-0AEE-4A4A-96CC-25183EF92724}"/>
                  </a:ext>
                </a:extLst>
              </p:cNvPr>
              <p:cNvGrpSpPr>
                <a:grpSpLocks/>
              </p:cNvGrpSpPr>
              <p:nvPr/>
            </p:nvGrpSpPr>
            <p:grpSpPr bwMode="auto">
              <a:xfrm>
                <a:off x="5037" y="12516"/>
                <a:ext cx="717" cy="624"/>
                <a:chOff x="3597" y="9864"/>
                <a:chExt cx="717" cy="624"/>
              </a:xfrm>
            </p:grpSpPr>
            <p:sp>
              <p:nvSpPr>
                <p:cNvPr id="118" name="Line 47">
                  <a:extLst>
                    <a:ext uri="{FF2B5EF4-FFF2-40B4-BE49-F238E27FC236}">
                      <a16:creationId xmlns:a16="http://schemas.microsoft.com/office/drawing/2014/main" id="{62FD881A-90C2-0E41-87E8-8BF30772B8E5}"/>
                    </a:ext>
                  </a:extLst>
                </p:cNvPr>
                <p:cNvSpPr>
                  <a:spLocks noChangeShapeType="1"/>
                </p:cNvSpPr>
                <p:nvPr/>
              </p:nvSpPr>
              <p:spPr bwMode="auto">
                <a:xfrm flipV="1">
                  <a:off x="395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19" name="Text Box 48">
                  <a:extLst>
                    <a:ext uri="{FF2B5EF4-FFF2-40B4-BE49-F238E27FC236}">
                      <a16:creationId xmlns:a16="http://schemas.microsoft.com/office/drawing/2014/main" id="{BB4F776E-61A8-FA40-928F-86B5C62DCAB6}"/>
                    </a:ext>
                  </a:extLst>
                </p:cNvPr>
                <p:cNvSpPr txBox="1">
                  <a:spLocks noChangeArrowheads="1"/>
                </p:cNvSpPr>
                <p:nvPr/>
              </p:nvSpPr>
              <p:spPr bwMode="auto">
                <a:xfrm>
                  <a:off x="3597" y="10020"/>
                  <a:ext cx="717"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out</a:t>
                  </a:r>
                </a:p>
              </p:txBody>
            </p:sp>
          </p:grpSp>
          <p:grpSp>
            <p:nvGrpSpPr>
              <p:cNvPr id="63" name="Group 49">
                <a:extLst>
                  <a:ext uri="{FF2B5EF4-FFF2-40B4-BE49-F238E27FC236}">
                    <a16:creationId xmlns:a16="http://schemas.microsoft.com/office/drawing/2014/main" id="{52DFB74A-E853-2B4E-9CB5-720F25326139}"/>
                  </a:ext>
                </a:extLst>
              </p:cNvPr>
              <p:cNvGrpSpPr>
                <a:grpSpLocks/>
              </p:cNvGrpSpPr>
              <p:nvPr/>
            </p:nvGrpSpPr>
            <p:grpSpPr bwMode="auto">
              <a:xfrm>
                <a:off x="3417" y="12516"/>
                <a:ext cx="540" cy="624"/>
                <a:chOff x="4857" y="9864"/>
                <a:chExt cx="540" cy="624"/>
              </a:xfrm>
            </p:grpSpPr>
            <p:sp>
              <p:nvSpPr>
                <p:cNvPr id="116" name="Line 50">
                  <a:extLst>
                    <a:ext uri="{FF2B5EF4-FFF2-40B4-BE49-F238E27FC236}">
                      <a16:creationId xmlns:a16="http://schemas.microsoft.com/office/drawing/2014/main" id="{4D424BD7-C443-E94B-8126-BB9DE121B804}"/>
                    </a:ext>
                  </a:extLst>
                </p:cNvPr>
                <p:cNvSpPr>
                  <a:spLocks noChangeShapeType="1"/>
                </p:cNvSpPr>
                <p:nvPr/>
              </p:nvSpPr>
              <p:spPr bwMode="auto">
                <a:xfrm flipV="1">
                  <a:off x="5037" y="986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17" name="Text Box 51">
                  <a:extLst>
                    <a:ext uri="{FF2B5EF4-FFF2-40B4-BE49-F238E27FC236}">
                      <a16:creationId xmlns:a16="http://schemas.microsoft.com/office/drawing/2014/main" id="{408AC176-A337-1342-972A-8D48300F1F3B}"/>
                    </a:ext>
                  </a:extLst>
                </p:cNvPr>
                <p:cNvSpPr txBox="1">
                  <a:spLocks noChangeArrowheads="1"/>
                </p:cNvSpPr>
                <p:nvPr/>
              </p:nvSpPr>
              <p:spPr bwMode="auto">
                <a:xfrm>
                  <a:off x="4857" y="100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a:latin typeface="Times New Roman" panose="02020603050405020304" pitchFamily="18" charset="0"/>
                    </a:rPr>
                    <a:t>in</a:t>
                  </a:r>
                </a:p>
              </p:txBody>
            </p:sp>
          </p:grpSp>
          <p:grpSp>
            <p:nvGrpSpPr>
              <p:cNvPr id="64" name="Group 52">
                <a:extLst>
                  <a:ext uri="{FF2B5EF4-FFF2-40B4-BE49-F238E27FC236}">
                    <a16:creationId xmlns:a16="http://schemas.microsoft.com/office/drawing/2014/main" id="{06AE8382-22F9-4649-8C95-37EE308117B6}"/>
                  </a:ext>
                </a:extLst>
              </p:cNvPr>
              <p:cNvGrpSpPr>
                <a:grpSpLocks/>
              </p:cNvGrpSpPr>
              <p:nvPr/>
            </p:nvGrpSpPr>
            <p:grpSpPr bwMode="auto">
              <a:xfrm>
                <a:off x="2697" y="11580"/>
                <a:ext cx="4580" cy="1716"/>
                <a:chOff x="2697" y="11580"/>
                <a:chExt cx="4580" cy="1716"/>
              </a:xfrm>
            </p:grpSpPr>
            <p:grpSp>
              <p:nvGrpSpPr>
                <p:cNvPr id="65" name="Group 53">
                  <a:extLst>
                    <a:ext uri="{FF2B5EF4-FFF2-40B4-BE49-F238E27FC236}">
                      <a16:creationId xmlns:a16="http://schemas.microsoft.com/office/drawing/2014/main" id="{D0D749A8-2838-394C-B37E-D2026FB1DE37}"/>
                    </a:ext>
                  </a:extLst>
                </p:cNvPr>
                <p:cNvGrpSpPr>
                  <a:grpSpLocks/>
                </p:cNvGrpSpPr>
                <p:nvPr/>
              </p:nvGrpSpPr>
              <p:grpSpPr bwMode="auto">
                <a:xfrm>
                  <a:off x="2697" y="11580"/>
                  <a:ext cx="4580" cy="936"/>
                  <a:chOff x="2697" y="12048"/>
                  <a:chExt cx="4580" cy="936"/>
                </a:xfrm>
              </p:grpSpPr>
              <p:grpSp>
                <p:nvGrpSpPr>
                  <p:cNvPr id="67" name="Group 54">
                    <a:extLst>
                      <a:ext uri="{FF2B5EF4-FFF2-40B4-BE49-F238E27FC236}">
                        <a16:creationId xmlns:a16="http://schemas.microsoft.com/office/drawing/2014/main" id="{CD780A5B-BD29-DB47-BB7E-C7948947794A}"/>
                      </a:ext>
                    </a:extLst>
                  </p:cNvPr>
                  <p:cNvGrpSpPr>
                    <a:grpSpLocks/>
                  </p:cNvGrpSpPr>
                  <p:nvPr/>
                </p:nvGrpSpPr>
                <p:grpSpPr bwMode="auto">
                  <a:xfrm>
                    <a:off x="2697" y="12516"/>
                    <a:ext cx="4500" cy="468"/>
                    <a:chOff x="2697" y="11268"/>
                    <a:chExt cx="4500" cy="468"/>
                  </a:xfrm>
                </p:grpSpPr>
                <p:grpSp>
                  <p:nvGrpSpPr>
                    <p:cNvPr id="85" name="Group 55">
                      <a:extLst>
                        <a:ext uri="{FF2B5EF4-FFF2-40B4-BE49-F238E27FC236}">
                          <a16:creationId xmlns:a16="http://schemas.microsoft.com/office/drawing/2014/main" id="{DC551CF9-EF4D-8F49-906D-9D11AF3E4F85}"/>
                        </a:ext>
                      </a:extLst>
                    </p:cNvPr>
                    <p:cNvGrpSpPr>
                      <a:grpSpLocks/>
                    </p:cNvGrpSpPr>
                    <p:nvPr/>
                  </p:nvGrpSpPr>
                  <p:grpSpPr bwMode="auto">
                    <a:xfrm>
                      <a:off x="5217" y="11268"/>
                      <a:ext cx="360" cy="468"/>
                      <a:chOff x="3777" y="9240"/>
                      <a:chExt cx="360" cy="468"/>
                    </a:xfrm>
                  </p:grpSpPr>
                  <p:sp>
                    <p:nvSpPr>
                      <p:cNvPr id="112" name="Line 56">
                        <a:extLst>
                          <a:ext uri="{FF2B5EF4-FFF2-40B4-BE49-F238E27FC236}">
                            <a16:creationId xmlns:a16="http://schemas.microsoft.com/office/drawing/2014/main" id="{9B01E25D-963F-2444-9939-6AA27C682965}"/>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3" name="Line 57">
                        <a:extLst>
                          <a:ext uri="{FF2B5EF4-FFF2-40B4-BE49-F238E27FC236}">
                            <a16:creationId xmlns:a16="http://schemas.microsoft.com/office/drawing/2014/main" id="{D1C7949C-EFE6-534D-888D-E5366F88B783}"/>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4" name="Line 58">
                        <a:extLst>
                          <a:ext uri="{FF2B5EF4-FFF2-40B4-BE49-F238E27FC236}">
                            <a16:creationId xmlns:a16="http://schemas.microsoft.com/office/drawing/2014/main" id="{D92671E5-EFCC-8649-92E6-6E0AC7C613B6}"/>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5" name="Line 59">
                        <a:extLst>
                          <a:ext uri="{FF2B5EF4-FFF2-40B4-BE49-F238E27FC236}">
                            <a16:creationId xmlns:a16="http://schemas.microsoft.com/office/drawing/2014/main" id="{79E260B4-9631-7442-9E12-B2E0F5C4AA8B}"/>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86" name="Group 60">
                      <a:extLst>
                        <a:ext uri="{FF2B5EF4-FFF2-40B4-BE49-F238E27FC236}">
                          <a16:creationId xmlns:a16="http://schemas.microsoft.com/office/drawing/2014/main" id="{96B6F60B-5F04-9F4D-8552-28DC832CE416}"/>
                        </a:ext>
                      </a:extLst>
                    </p:cNvPr>
                    <p:cNvGrpSpPr>
                      <a:grpSpLocks/>
                    </p:cNvGrpSpPr>
                    <p:nvPr/>
                  </p:nvGrpSpPr>
                  <p:grpSpPr bwMode="auto">
                    <a:xfrm>
                      <a:off x="2697" y="11268"/>
                      <a:ext cx="360" cy="468"/>
                      <a:chOff x="3777" y="9240"/>
                      <a:chExt cx="360" cy="468"/>
                    </a:xfrm>
                  </p:grpSpPr>
                  <p:sp>
                    <p:nvSpPr>
                      <p:cNvPr id="108" name="Line 61">
                        <a:extLst>
                          <a:ext uri="{FF2B5EF4-FFF2-40B4-BE49-F238E27FC236}">
                            <a16:creationId xmlns:a16="http://schemas.microsoft.com/office/drawing/2014/main" id="{E026F736-E9DC-6842-BE86-8D85ABD77620}"/>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9" name="Line 62">
                        <a:extLst>
                          <a:ext uri="{FF2B5EF4-FFF2-40B4-BE49-F238E27FC236}">
                            <a16:creationId xmlns:a16="http://schemas.microsoft.com/office/drawing/2014/main" id="{43472CB2-60EC-F34F-807E-774F77E93E0F}"/>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0" name="Line 63">
                        <a:extLst>
                          <a:ext uri="{FF2B5EF4-FFF2-40B4-BE49-F238E27FC236}">
                            <a16:creationId xmlns:a16="http://schemas.microsoft.com/office/drawing/2014/main" id="{9D6DEB95-BB23-6145-A956-DD1582E75BAA}"/>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11" name="Line 64">
                        <a:extLst>
                          <a:ext uri="{FF2B5EF4-FFF2-40B4-BE49-F238E27FC236}">
                            <a16:creationId xmlns:a16="http://schemas.microsoft.com/office/drawing/2014/main" id="{FF1F8A55-50DB-7F47-808E-0A4D93FED60C}"/>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87" name="Group 65">
                      <a:extLst>
                        <a:ext uri="{FF2B5EF4-FFF2-40B4-BE49-F238E27FC236}">
                          <a16:creationId xmlns:a16="http://schemas.microsoft.com/office/drawing/2014/main" id="{B71459A3-F76B-F940-BBBB-B1DF28D86005}"/>
                        </a:ext>
                      </a:extLst>
                    </p:cNvPr>
                    <p:cNvGrpSpPr>
                      <a:grpSpLocks/>
                    </p:cNvGrpSpPr>
                    <p:nvPr/>
                  </p:nvGrpSpPr>
                  <p:grpSpPr bwMode="auto">
                    <a:xfrm>
                      <a:off x="3057" y="11268"/>
                      <a:ext cx="360" cy="468"/>
                      <a:chOff x="3777" y="9240"/>
                      <a:chExt cx="360" cy="468"/>
                    </a:xfrm>
                  </p:grpSpPr>
                  <p:sp>
                    <p:nvSpPr>
                      <p:cNvPr id="104" name="Line 66">
                        <a:extLst>
                          <a:ext uri="{FF2B5EF4-FFF2-40B4-BE49-F238E27FC236}">
                            <a16:creationId xmlns:a16="http://schemas.microsoft.com/office/drawing/2014/main" id="{181DB72E-CF99-B443-83E2-C28B088F69A0}"/>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5" name="Line 67">
                        <a:extLst>
                          <a:ext uri="{FF2B5EF4-FFF2-40B4-BE49-F238E27FC236}">
                            <a16:creationId xmlns:a16="http://schemas.microsoft.com/office/drawing/2014/main" id="{722ED737-F29A-E946-B811-45BD3FC7FE56}"/>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6" name="Line 68">
                        <a:extLst>
                          <a:ext uri="{FF2B5EF4-FFF2-40B4-BE49-F238E27FC236}">
                            <a16:creationId xmlns:a16="http://schemas.microsoft.com/office/drawing/2014/main" id="{57E09F34-063E-7946-A381-384D455FA6BD}"/>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7" name="Line 69">
                        <a:extLst>
                          <a:ext uri="{FF2B5EF4-FFF2-40B4-BE49-F238E27FC236}">
                            <a16:creationId xmlns:a16="http://schemas.microsoft.com/office/drawing/2014/main" id="{8B31819E-FAFB-B24B-9E04-15E422EC6BA0}"/>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88" name="Group 70">
                      <a:extLst>
                        <a:ext uri="{FF2B5EF4-FFF2-40B4-BE49-F238E27FC236}">
                          <a16:creationId xmlns:a16="http://schemas.microsoft.com/office/drawing/2014/main" id="{AF992EEE-18DF-EF44-B8A4-386416943A84}"/>
                        </a:ext>
                      </a:extLst>
                    </p:cNvPr>
                    <p:cNvGrpSpPr>
                      <a:grpSpLocks/>
                    </p:cNvGrpSpPr>
                    <p:nvPr/>
                  </p:nvGrpSpPr>
                  <p:grpSpPr bwMode="auto">
                    <a:xfrm>
                      <a:off x="5577" y="11268"/>
                      <a:ext cx="360" cy="468"/>
                      <a:chOff x="3777" y="9240"/>
                      <a:chExt cx="360" cy="468"/>
                    </a:xfrm>
                  </p:grpSpPr>
                  <p:sp>
                    <p:nvSpPr>
                      <p:cNvPr id="100" name="Line 71">
                        <a:extLst>
                          <a:ext uri="{FF2B5EF4-FFF2-40B4-BE49-F238E27FC236}">
                            <a16:creationId xmlns:a16="http://schemas.microsoft.com/office/drawing/2014/main" id="{FD064BFD-C8A2-2245-A4DB-5A02A4907634}"/>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1" name="Line 72">
                        <a:extLst>
                          <a:ext uri="{FF2B5EF4-FFF2-40B4-BE49-F238E27FC236}">
                            <a16:creationId xmlns:a16="http://schemas.microsoft.com/office/drawing/2014/main" id="{7F4F764D-53ED-5647-8554-AD68F0D9D4E1}"/>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2" name="Line 73">
                        <a:extLst>
                          <a:ext uri="{FF2B5EF4-FFF2-40B4-BE49-F238E27FC236}">
                            <a16:creationId xmlns:a16="http://schemas.microsoft.com/office/drawing/2014/main" id="{ECC837FB-AF06-EB4A-909D-EAD0B7A04B31}"/>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3" name="Line 74">
                        <a:extLst>
                          <a:ext uri="{FF2B5EF4-FFF2-40B4-BE49-F238E27FC236}">
                            <a16:creationId xmlns:a16="http://schemas.microsoft.com/office/drawing/2014/main" id="{90E9E35B-122C-4546-9A3D-EEA4652978C6}"/>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89" name="Group 75">
                      <a:extLst>
                        <a:ext uri="{FF2B5EF4-FFF2-40B4-BE49-F238E27FC236}">
                          <a16:creationId xmlns:a16="http://schemas.microsoft.com/office/drawing/2014/main" id="{6C284793-259B-D941-8C23-B9272BF9E026}"/>
                        </a:ext>
                      </a:extLst>
                    </p:cNvPr>
                    <p:cNvGrpSpPr>
                      <a:grpSpLocks/>
                    </p:cNvGrpSpPr>
                    <p:nvPr/>
                  </p:nvGrpSpPr>
                  <p:grpSpPr bwMode="auto">
                    <a:xfrm>
                      <a:off x="6477" y="11268"/>
                      <a:ext cx="360" cy="468"/>
                      <a:chOff x="3777" y="9240"/>
                      <a:chExt cx="360" cy="468"/>
                    </a:xfrm>
                  </p:grpSpPr>
                  <p:sp>
                    <p:nvSpPr>
                      <p:cNvPr id="96" name="Line 76">
                        <a:extLst>
                          <a:ext uri="{FF2B5EF4-FFF2-40B4-BE49-F238E27FC236}">
                            <a16:creationId xmlns:a16="http://schemas.microsoft.com/office/drawing/2014/main" id="{034C9D1E-65E8-EC4B-976A-7AED94BFA8F4}"/>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7" name="Line 77">
                        <a:extLst>
                          <a:ext uri="{FF2B5EF4-FFF2-40B4-BE49-F238E27FC236}">
                            <a16:creationId xmlns:a16="http://schemas.microsoft.com/office/drawing/2014/main" id="{36FB6432-6A87-7F4A-BB5F-2F5F9AFCE218}"/>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8" name="Line 78">
                        <a:extLst>
                          <a:ext uri="{FF2B5EF4-FFF2-40B4-BE49-F238E27FC236}">
                            <a16:creationId xmlns:a16="http://schemas.microsoft.com/office/drawing/2014/main" id="{C2D92E95-8AC2-7A4B-9121-732FBDD1DAD9}"/>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9" name="Line 79">
                        <a:extLst>
                          <a:ext uri="{FF2B5EF4-FFF2-40B4-BE49-F238E27FC236}">
                            <a16:creationId xmlns:a16="http://schemas.microsoft.com/office/drawing/2014/main" id="{BDAAD082-39E8-A94E-B6A8-317110DB4858}"/>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90" name="Group 80">
                      <a:extLst>
                        <a:ext uri="{FF2B5EF4-FFF2-40B4-BE49-F238E27FC236}">
                          <a16:creationId xmlns:a16="http://schemas.microsoft.com/office/drawing/2014/main" id="{BA17F20F-7B8D-FA4B-929C-8E5668D995BA}"/>
                        </a:ext>
                      </a:extLst>
                    </p:cNvPr>
                    <p:cNvGrpSpPr>
                      <a:grpSpLocks/>
                    </p:cNvGrpSpPr>
                    <p:nvPr/>
                  </p:nvGrpSpPr>
                  <p:grpSpPr bwMode="auto">
                    <a:xfrm>
                      <a:off x="6837" y="11268"/>
                      <a:ext cx="360" cy="468"/>
                      <a:chOff x="3777" y="9240"/>
                      <a:chExt cx="360" cy="468"/>
                    </a:xfrm>
                  </p:grpSpPr>
                  <p:sp>
                    <p:nvSpPr>
                      <p:cNvPr id="92" name="Line 81">
                        <a:extLst>
                          <a:ext uri="{FF2B5EF4-FFF2-40B4-BE49-F238E27FC236}">
                            <a16:creationId xmlns:a16="http://schemas.microsoft.com/office/drawing/2014/main" id="{367086E4-389F-8D45-8E5A-50312A223BA2}"/>
                          </a:ext>
                        </a:extLst>
                      </p:cNvPr>
                      <p:cNvSpPr>
                        <a:spLocks noChangeShapeType="1"/>
                      </p:cNvSpPr>
                      <p:nvPr/>
                    </p:nvSpPr>
                    <p:spPr bwMode="auto">
                      <a:xfrm flipH="1">
                        <a:off x="3777" y="924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3" name="Line 82">
                        <a:extLst>
                          <a:ext uri="{FF2B5EF4-FFF2-40B4-BE49-F238E27FC236}">
                            <a16:creationId xmlns:a16="http://schemas.microsoft.com/office/drawing/2014/main" id="{98931A1E-E35E-8746-BB97-753A34A0A369}"/>
                          </a:ext>
                        </a:extLst>
                      </p:cNvPr>
                      <p:cNvSpPr>
                        <a:spLocks noChangeShapeType="1"/>
                      </p:cNvSpPr>
                      <p:nvPr/>
                    </p:nvSpPr>
                    <p:spPr bwMode="auto">
                      <a:xfrm flipH="1">
                        <a:off x="3957" y="9552"/>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4" name="Line 83">
                        <a:extLst>
                          <a:ext uri="{FF2B5EF4-FFF2-40B4-BE49-F238E27FC236}">
                            <a16:creationId xmlns:a16="http://schemas.microsoft.com/office/drawing/2014/main" id="{A5FA7BA7-ADCE-F64E-9A2F-131AA2082369}"/>
                          </a:ext>
                        </a:extLst>
                      </p:cNvPr>
                      <p:cNvSpPr>
                        <a:spLocks noChangeShapeType="1"/>
                      </p:cNvSpPr>
                      <p:nvPr/>
                    </p:nvSpPr>
                    <p:spPr bwMode="auto">
                      <a:xfrm flipH="1">
                        <a:off x="3777" y="9240"/>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95" name="Line 84">
                        <a:extLst>
                          <a:ext uri="{FF2B5EF4-FFF2-40B4-BE49-F238E27FC236}">
                            <a16:creationId xmlns:a16="http://schemas.microsoft.com/office/drawing/2014/main" id="{36F856E1-268B-264B-97D4-201A67D14EBA}"/>
                          </a:ext>
                        </a:extLst>
                      </p:cNvPr>
                      <p:cNvSpPr>
                        <a:spLocks noChangeShapeType="1"/>
                      </p:cNvSpPr>
                      <p:nvPr/>
                    </p:nvSpPr>
                    <p:spPr bwMode="auto">
                      <a:xfrm flipH="1">
                        <a:off x="3777" y="9396"/>
                        <a:ext cx="36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91" name="Line 85">
                      <a:extLst>
                        <a:ext uri="{FF2B5EF4-FFF2-40B4-BE49-F238E27FC236}">
                          <a16:creationId xmlns:a16="http://schemas.microsoft.com/office/drawing/2014/main" id="{2DC8D47E-8E74-7D4C-A058-B6E6532A61BB}"/>
                        </a:ext>
                      </a:extLst>
                    </p:cNvPr>
                    <p:cNvSpPr>
                      <a:spLocks noChangeShapeType="1"/>
                    </p:cNvSpPr>
                    <p:nvPr/>
                  </p:nvSpPr>
                  <p:spPr bwMode="auto">
                    <a:xfrm>
                      <a:off x="5937" y="11580"/>
                      <a:ext cx="54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68" name="Group 86">
                    <a:extLst>
                      <a:ext uri="{FF2B5EF4-FFF2-40B4-BE49-F238E27FC236}">
                        <a16:creationId xmlns:a16="http://schemas.microsoft.com/office/drawing/2014/main" id="{2DB12299-4FD1-9847-828E-93B4F02949AC}"/>
                      </a:ext>
                    </a:extLst>
                  </p:cNvPr>
                  <p:cNvGrpSpPr>
                    <a:grpSpLocks/>
                  </p:cNvGrpSpPr>
                  <p:nvPr/>
                </p:nvGrpSpPr>
                <p:grpSpPr bwMode="auto">
                  <a:xfrm>
                    <a:off x="2697" y="12048"/>
                    <a:ext cx="4580" cy="936"/>
                    <a:chOff x="2697" y="10800"/>
                    <a:chExt cx="4580" cy="936"/>
                  </a:xfrm>
                </p:grpSpPr>
                <p:grpSp>
                  <p:nvGrpSpPr>
                    <p:cNvPr id="69" name="Group 87">
                      <a:extLst>
                        <a:ext uri="{FF2B5EF4-FFF2-40B4-BE49-F238E27FC236}">
                          <a16:creationId xmlns:a16="http://schemas.microsoft.com/office/drawing/2014/main" id="{4B8F12AB-30D7-6044-AFBB-ED96EBE751D4}"/>
                        </a:ext>
                      </a:extLst>
                    </p:cNvPr>
                    <p:cNvGrpSpPr>
                      <a:grpSpLocks/>
                    </p:cNvGrpSpPr>
                    <p:nvPr/>
                  </p:nvGrpSpPr>
                  <p:grpSpPr bwMode="auto">
                    <a:xfrm>
                      <a:off x="2697" y="10800"/>
                      <a:ext cx="4580" cy="936"/>
                      <a:chOff x="2697" y="8772"/>
                      <a:chExt cx="4580" cy="936"/>
                    </a:xfrm>
                  </p:grpSpPr>
                  <p:grpSp>
                    <p:nvGrpSpPr>
                      <p:cNvPr id="74" name="Group 88">
                        <a:extLst>
                          <a:ext uri="{FF2B5EF4-FFF2-40B4-BE49-F238E27FC236}">
                            <a16:creationId xmlns:a16="http://schemas.microsoft.com/office/drawing/2014/main" id="{F74871C9-E364-5E47-8C4B-55EC3FDA1B35}"/>
                          </a:ext>
                        </a:extLst>
                      </p:cNvPr>
                      <p:cNvGrpSpPr>
                        <a:grpSpLocks/>
                      </p:cNvGrpSpPr>
                      <p:nvPr/>
                    </p:nvGrpSpPr>
                    <p:grpSpPr bwMode="auto">
                      <a:xfrm>
                        <a:off x="2697" y="9240"/>
                        <a:ext cx="4500" cy="468"/>
                        <a:chOff x="2697" y="9240"/>
                        <a:chExt cx="4500" cy="468"/>
                      </a:xfrm>
                    </p:grpSpPr>
                    <p:sp>
                      <p:nvSpPr>
                        <p:cNvPr id="76" name="Line 89">
                          <a:extLst>
                            <a:ext uri="{FF2B5EF4-FFF2-40B4-BE49-F238E27FC236}">
                              <a16:creationId xmlns:a16="http://schemas.microsoft.com/office/drawing/2014/main" id="{D2C40F89-922A-5E45-8D0D-F3E962BBA39E}"/>
                            </a:ext>
                          </a:extLst>
                        </p:cNvPr>
                        <p:cNvSpPr>
                          <a:spLocks noChangeShapeType="1"/>
                        </p:cNvSpPr>
                        <p:nvPr/>
                      </p:nvSpPr>
                      <p:spPr bwMode="auto">
                        <a:xfrm>
                          <a:off x="2697" y="9240"/>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7" name="Line 90">
                          <a:extLst>
                            <a:ext uri="{FF2B5EF4-FFF2-40B4-BE49-F238E27FC236}">
                              <a16:creationId xmlns:a16="http://schemas.microsoft.com/office/drawing/2014/main" id="{82265CA5-CBA8-5347-90E8-13944B5DD772}"/>
                            </a:ext>
                          </a:extLst>
                        </p:cNvPr>
                        <p:cNvSpPr>
                          <a:spLocks noChangeShapeType="1"/>
                        </p:cNvSpPr>
                        <p:nvPr/>
                      </p:nvSpPr>
                      <p:spPr bwMode="auto">
                        <a:xfrm>
                          <a:off x="2697" y="9708"/>
                          <a:ext cx="4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8" name="Line 91">
                          <a:extLst>
                            <a:ext uri="{FF2B5EF4-FFF2-40B4-BE49-F238E27FC236}">
                              <a16:creationId xmlns:a16="http://schemas.microsoft.com/office/drawing/2014/main" id="{3BC9D41C-9360-6B43-8E2F-45042C5DF4AB}"/>
                            </a:ext>
                          </a:extLst>
                        </p:cNvPr>
                        <p:cNvSpPr>
                          <a:spLocks noChangeShapeType="1"/>
                        </p:cNvSpPr>
                        <p:nvPr/>
                      </p:nvSpPr>
                      <p:spPr bwMode="auto">
                        <a:xfrm>
                          <a:off x="26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9" name="Line 92">
                          <a:extLst>
                            <a:ext uri="{FF2B5EF4-FFF2-40B4-BE49-F238E27FC236}">
                              <a16:creationId xmlns:a16="http://schemas.microsoft.com/office/drawing/2014/main" id="{516D1989-EDC0-EB4E-ACEE-AE1F5C97128B}"/>
                            </a:ext>
                          </a:extLst>
                        </p:cNvPr>
                        <p:cNvSpPr>
                          <a:spLocks noChangeShapeType="1"/>
                        </p:cNvSpPr>
                        <p:nvPr/>
                      </p:nvSpPr>
                      <p:spPr bwMode="auto">
                        <a:xfrm>
                          <a:off x="719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0" name="Line 93">
                          <a:extLst>
                            <a:ext uri="{FF2B5EF4-FFF2-40B4-BE49-F238E27FC236}">
                              <a16:creationId xmlns:a16="http://schemas.microsoft.com/office/drawing/2014/main" id="{13D9FBD2-0EFE-D845-86D5-0BC2B8ACC708}"/>
                            </a:ext>
                          </a:extLst>
                        </p:cNvPr>
                        <p:cNvSpPr>
                          <a:spLocks noChangeShapeType="1"/>
                        </p:cNvSpPr>
                        <p:nvPr/>
                      </p:nvSpPr>
                      <p:spPr bwMode="auto">
                        <a:xfrm>
                          <a:off x="305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1" name="Line 94">
                          <a:extLst>
                            <a:ext uri="{FF2B5EF4-FFF2-40B4-BE49-F238E27FC236}">
                              <a16:creationId xmlns:a16="http://schemas.microsoft.com/office/drawing/2014/main" id="{497AEDD2-9CCA-A045-A29C-7BC70CCA4AF1}"/>
                            </a:ext>
                          </a:extLst>
                        </p:cNvPr>
                        <p:cNvSpPr>
                          <a:spLocks noChangeShapeType="1"/>
                        </p:cNvSpPr>
                        <p:nvPr/>
                      </p:nvSpPr>
                      <p:spPr bwMode="auto">
                        <a:xfrm>
                          <a:off x="34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2" name="Line 95">
                          <a:extLst>
                            <a:ext uri="{FF2B5EF4-FFF2-40B4-BE49-F238E27FC236}">
                              <a16:creationId xmlns:a16="http://schemas.microsoft.com/office/drawing/2014/main" id="{FE7ACBC6-2203-C942-B01B-6AEAC802E54F}"/>
                            </a:ext>
                          </a:extLst>
                        </p:cNvPr>
                        <p:cNvSpPr>
                          <a:spLocks noChangeShapeType="1"/>
                        </p:cNvSpPr>
                        <p:nvPr/>
                      </p:nvSpPr>
                      <p:spPr bwMode="auto">
                        <a:xfrm>
                          <a:off x="521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3" name="Line 96">
                          <a:extLst>
                            <a:ext uri="{FF2B5EF4-FFF2-40B4-BE49-F238E27FC236}">
                              <a16:creationId xmlns:a16="http://schemas.microsoft.com/office/drawing/2014/main" id="{F3354892-4CDE-0349-825C-8A79CBDE2C4F}"/>
                            </a:ext>
                          </a:extLst>
                        </p:cNvPr>
                        <p:cNvSpPr>
                          <a:spLocks noChangeShapeType="1"/>
                        </p:cNvSpPr>
                        <p:nvPr/>
                      </p:nvSpPr>
                      <p:spPr bwMode="auto">
                        <a:xfrm>
                          <a:off x="557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4" name="Line 97">
                          <a:extLst>
                            <a:ext uri="{FF2B5EF4-FFF2-40B4-BE49-F238E27FC236}">
                              <a16:creationId xmlns:a16="http://schemas.microsoft.com/office/drawing/2014/main" id="{D0CF0BF3-A577-9543-8C7C-600DB1508C8E}"/>
                            </a:ext>
                          </a:extLst>
                        </p:cNvPr>
                        <p:cNvSpPr>
                          <a:spLocks noChangeShapeType="1"/>
                        </p:cNvSpPr>
                        <p:nvPr/>
                      </p:nvSpPr>
                      <p:spPr bwMode="auto">
                        <a:xfrm>
                          <a:off x="6837" y="924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75" name="Text Box 98">
                        <a:extLst>
                          <a:ext uri="{FF2B5EF4-FFF2-40B4-BE49-F238E27FC236}">
                            <a16:creationId xmlns:a16="http://schemas.microsoft.com/office/drawing/2014/main" id="{1204957C-3174-104E-BAB1-13685A8D3921}"/>
                          </a:ext>
                        </a:extLst>
                      </p:cNvPr>
                      <p:cNvSpPr txBox="1">
                        <a:spLocks noChangeArrowheads="1"/>
                      </p:cNvSpPr>
                      <p:nvPr/>
                    </p:nvSpPr>
                    <p:spPr bwMode="auto">
                      <a:xfrm>
                        <a:off x="2697" y="8772"/>
                        <a:ext cx="45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800" b="1" dirty="0">
                            <a:latin typeface="Times New Roman" panose="02020603050405020304" pitchFamily="18" charset="0"/>
                          </a:rPr>
                          <a:t>0  1  2   3   4  5  6  7                n-1</a:t>
                        </a:r>
                      </a:p>
                    </p:txBody>
                  </p:sp>
                </p:grpSp>
                <p:sp>
                  <p:nvSpPr>
                    <p:cNvPr id="70" name="Line 99">
                      <a:extLst>
                        <a:ext uri="{FF2B5EF4-FFF2-40B4-BE49-F238E27FC236}">
                          <a16:creationId xmlns:a16="http://schemas.microsoft.com/office/drawing/2014/main" id="{50280B24-3AAD-7849-A702-EFACF396DB49}"/>
                        </a:ext>
                      </a:extLst>
                    </p:cNvPr>
                    <p:cNvSpPr>
                      <a:spLocks noChangeShapeType="1"/>
                    </p:cNvSpPr>
                    <p:nvPr/>
                  </p:nvSpPr>
                  <p:spPr bwMode="auto">
                    <a:xfrm>
                      <a:off x="377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1" name="Line 100">
                      <a:extLst>
                        <a:ext uri="{FF2B5EF4-FFF2-40B4-BE49-F238E27FC236}">
                          <a16:creationId xmlns:a16="http://schemas.microsoft.com/office/drawing/2014/main" id="{91D6835B-6005-2D41-B8DA-692BDCF3AC52}"/>
                        </a:ext>
                      </a:extLst>
                    </p:cNvPr>
                    <p:cNvSpPr>
                      <a:spLocks noChangeShapeType="1"/>
                    </p:cNvSpPr>
                    <p:nvPr/>
                  </p:nvSpPr>
                  <p:spPr bwMode="auto">
                    <a:xfrm>
                      <a:off x="413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2" name="Line 101">
                      <a:extLst>
                        <a:ext uri="{FF2B5EF4-FFF2-40B4-BE49-F238E27FC236}">
                          <a16:creationId xmlns:a16="http://schemas.microsoft.com/office/drawing/2014/main" id="{289C0992-0B24-BA47-84AA-4060FB8D9D64}"/>
                        </a:ext>
                      </a:extLst>
                    </p:cNvPr>
                    <p:cNvSpPr>
                      <a:spLocks noChangeShapeType="1"/>
                    </p:cNvSpPr>
                    <p:nvPr/>
                  </p:nvSpPr>
                  <p:spPr bwMode="auto">
                    <a:xfrm>
                      <a:off x="449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3" name="Line 102">
                      <a:extLst>
                        <a:ext uri="{FF2B5EF4-FFF2-40B4-BE49-F238E27FC236}">
                          <a16:creationId xmlns:a16="http://schemas.microsoft.com/office/drawing/2014/main" id="{EAF88AB5-AC59-2448-8E74-AE36528264D9}"/>
                        </a:ext>
                      </a:extLst>
                    </p:cNvPr>
                    <p:cNvSpPr>
                      <a:spLocks noChangeShapeType="1"/>
                    </p:cNvSpPr>
                    <p:nvPr/>
                  </p:nvSpPr>
                  <p:spPr bwMode="auto">
                    <a:xfrm>
                      <a:off x="4857" y="11268"/>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sp>
              <p:nvSpPr>
                <p:cNvPr id="66" name="Text Box 103">
                  <a:extLst>
                    <a:ext uri="{FF2B5EF4-FFF2-40B4-BE49-F238E27FC236}">
                      <a16:creationId xmlns:a16="http://schemas.microsoft.com/office/drawing/2014/main" id="{B79331EE-D869-3744-A670-EA82F6BBABAF}"/>
                    </a:ext>
                  </a:extLst>
                </p:cNvPr>
                <p:cNvSpPr txBox="1">
                  <a:spLocks noChangeArrowheads="1"/>
                </p:cNvSpPr>
                <p:nvPr/>
              </p:nvSpPr>
              <p:spPr bwMode="auto">
                <a:xfrm>
                  <a:off x="4137" y="1282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itchFamily="2" charset="2"/>
                    <a:buChar char="§"/>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350" b="1">
                      <a:latin typeface="Times New Roman" panose="02020603050405020304" pitchFamily="18" charset="0"/>
                    </a:rPr>
                    <a:t>(b)</a:t>
                  </a:r>
                </a:p>
              </p:txBody>
            </p:sp>
          </p:grpSp>
        </p:grpSp>
      </p:grpSp>
      <p:sp>
        <p:nvSpPr>
          <p:cNvPr id="120"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121" name="Rectangle 4">
            <a:extLst>
              <a:ext uri="{FF2B5EF4-FFF2-40B4-BE49-F238E27FC236}">
                <a16:creationId xmlns:a16="http://schemas.microsoft.com/office/drawing/2014/main" id="{19318EA9-4147-C640-8F74-97C0384A0CEB}"/>
              </a:ext>
            </a:extLst>
          </p:cNvPr>
          <p:cNvSpPr>
            <a:spLocks noChangeArrowheads="1"/>
          </p:cNvSpPr>
          <p:nvPr/>
        </p:nvSpPr>
        <p:spPr bwMode="auto">
          <a:xfrm>
            <a:off x="7354187" y="293491"/>
            <a:ext cx="4489882"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2.4.1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进程同步的基本概念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122" name="矩形 121"/>
          <p:cNvSpPr/>
          <p:nvPr/>
        </p:nvSpPr>
        <p:spPr>
          <a:xfrm>
            <a:off x="1287270" y="1561726"/>
            <a:ext cx="5832094" cy="1023357"/>
          </a:xfrm>
          <a:prstGeom prst="rect">
            <a:avLst/>
          </a:prstGeom>
        </p:spPr>
        <p:txBody>
          <a:bodyPr wrap="square">
            <a:spAutoFit/>
          </a:bodyPr>
          <a:lstStyle/>
          <a:p>
            <a:pPr algn="just">
              <a:lnSpc>
                <a:spcPct val="11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临界资源（</a:t>
            </a:r>
            <a:r>
              <a:rPr lang="en-US" altLang="zh-CN" sz="2700" b="1" dirty="0">
                <a:solidFill>
                  <a:srgbClr val="0000FF"/>
                </a:solidFill>
                <a:latin typeface="+mj-ea"/>
                <a:ea typeface="+mj-ea"/>
              </a:rPr>
              <a:t>Critical  Resource  </a:t>
            </a:r>
            <a:r>
              <a:rPr lang="zh-CN" altLang="en-US" sz="2700" b="1" dirty="0">
                <a:solidFill>
                  <a:srgbClr val="0000FF"/>
                </a:solidFill>
                <a:latin typeface="+mj-ea"/>
                <a:ea typeface="+mj-ea"/>
              </a:rPr>
              <a:t>）</a:t>
            </a:r>
            <a:endParaRPr lang="en-US" altLang="zh-CN" sz="2700" b="1" dirty="0">
              <a:solidFill>
                <a:srgbClr val="0000FF"/>
              </a:solidFill>
              <a:latin typeface="+mj-ea"/>
              <a:ea typeface="+mj-ea"/>
            </a:endParaRPr>
          </a:p>
          <a:p>
            <a:pPr algn="just">
              <a:lnSpc>
                <a:spcPct val="110000"/>
              </a:lnSpc>
              <a:defRPr/>
            </a:pPr>
            <a:r>
              <a:rPr lang="zh-CN" altLang="en-US" sz="2800" b="1" dirty="0"/>
              <a:t> </a:t>
            </a:r>
            <a:endParaRPr lang="zh-CN" altLang="en-US" sz="2700" dirty="0">
              <a:solidFill>
                <a:srgbClr val="0000FF"/>
              </a:solidFill>
              <a:latin typeface="+mj-ea"/>
              <a:ea typeface="+mj-ea"/>
            </a:endParaRPr>
          </a:p>
        </p:txBody>
      </p:sp>
      <p:sp>
        <p:nvSpPr>
          <p:cNvPr id="123" name="矩形 122"/>
          <p:cNvSpPr/>
          <p:nvPr/>
        </p:nvSpPr>
        <p:spPr>
          <a:xfrm>
            <a:off x="1383133" y="2204088"/>
            <a:ext cx="4572000" cy="447815"/>
          </a:xfrm>
          <a:prstGeom prst="rect">
            <a:avLst/>
          </a:prstGeom>
        </p:spPr>
        <p:txBody>
          <a:bodyPr>
            <a:spAutoFit/>
          </a:bodyPr>
          <a:lstStyle/>
          <a:p>
            <a:pPr algn="just">
              <a:lnSpc>
                <a:spcPct val="110000"/>
              </a:lnSpc>
              <a:defRPr/>
            </a:pPr>
            <a:r>
              <a:rPr lang="zh-CN" altLang="en-US" sz="2100" b="1" u="sng" dirty="0">
                <a:solidFill>
                  <a:srgbClr val="0000FF"/>
                </a:solidFill>
                <a:latin typeface="+mj-ea"/>
                <a:ea typeface="+mj-ea"/>
              </a:rPr>
              <a:t>生产者</a:t>
            </a:r>
            <a:r>
              <a:rPr lang="en-US" altLang="zh-CN" sz="2100" b="1" u="sng" dirty="0">
                <a:solidFill>
                  <a:srgbClr val="0000FF"/>
                </a:solidFill>
                <a:latin typeface="+mj-ea"/>
                <a:ea typeface="+mj-ea"/>
              </a:rPr>
              <a:t>-</a:t>
            </a:r>
            <a:r>
              <a:rPr lang="zh-CN" altLang="en-US" sz="2100" b="1" u="sng" dirty="0">
                <a:solidFill>
                  <a:srgbClr val="0000FF"/>
                </a:solidFill>
                <a:latin typeface="+mj-ea"/>
                <a:ea typeface="+mj-ea"/>
              </a:rPr>
              <a:t>消费者问题</a:t>
            </a:r>
            <a:r>
              <a:rPr lang="en-US" altLang="zh-CN" sz="2100" b="1" dirty="0">
                <a:latin typeface="+mj-ea"/>
                <a:ea typeface="+mj-ea"/>
              </a:rPr>
              <a:t>:</a:t>
            </a:r>
            <a:endParaRPr lang="zh-CN" altLang="en-US" sz="2100" dirty="0">
              <a:solidFill>
                <a:srgbClr val="0000FF"/>
              </a:solidFill>
              <a:latin typeface="+mj-ea"/>
              <a:ea typeface="+mj-ea"/>
            </a:endParaRPr>
          </a:p>
        </p:txBody>
      </p:sp>
      <p:sp>
        <p:nvSpPr>
          <p:cNvPr id="124" name="Rectangle 3">
            <a:extLst>
              <a:ext uri="{FF2B5EF4-FFF2-40B4-BE49-F238E27FC236}">
                <a16:creationId xmlns:a16="http://schemas.microsoft.com/office/drawing/2014/main" id="{00585DA6-DB73-C64C-B11D-8422E598EC69}"/>
              </a:ext>
            </a:extLst>
          </p:cNvPr>
          <p:cNvSpPr txBox="1">
            <a:spLocks noChangeArrowheads="1"/>
          </p:cNvSpPr>
          <p:nvPr/>
        </p:nvSpPr>
        <p:spPr>
          <a:xfrm>
            <a:off x="2716019" y="2842568"/>
            <a:ext cx="5543550" cy="274320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nSpc>
                <a:spcPct val="120000"/>
              </a:lnSpc>
              <a:buFont typeface="Wingdings" pitchFamily="2" charset="2"/>
              <a:buNone/>
              <a:defRPr/>
            </a:pPr>
            <a:r>
              <a:rPr lang="en-US" altLang="zh-CN" sz="2100" dirty="0" err="1">
                <a:effectLst>
                  <a:outerShdw blurRad="38100" dist="38100" dir="2700000" algn="tl">
                    <a:srgbClr val="C0C0C0"/>
                  </a:outerShdw>
                </a:effectLst>
                <a:latin typeface="+mj-ea"/>
                <a:ea typeface="+mj-ea"/>
              </a:rPr>
              <a:t>int</a:t>
            </a:r>
            <a:r>
              <a:rPr lang="en-US" altLang="zh-CN" sz="2100" dirty="0">
                <a:effectLst>
                  <a:outerShdw blurRad="38100" dist="38100" dir="2700000" algn="tl">
                    <a:srgbClr val="C0C0C0"/>
                  </a:outerShdw>
                </a:effectLst>
                <a:latin typeface="+mj-ea"/>
                <a:ea typeface="+mj-ea"/>
              </a:rPr>
              <a:t> </a:t>
            </a:r>
            <a:r>
              <a:rPr lang="zh-CN" altLang="en-US" sz="2100" dirty="0">
                <a:effectLst>
                  <a:outerShdw blurRad="38100" dist="38100" dir="2700000" algn="tl">
                    <a:srgbClr val="C0C0C0"/>
                  </a:outerShdw>
                </a:effectLst>
                <a:latin typeface="+mj-ea"/>
                <a:ea typeface="+mj-ea"/>
              </a:rPr>
              <a:t>  </a:t>
            </a:r>
            <a:r>
              <a:rPr lang="en-US" altLang="zh-CN" sz="2100" dirty="0">
                <a:effectLst>
                  <a:outerShdw blurRad="38100" dist="38100" dir="2700000" algn="tl">
                    <a:srgbClr val="C0C0C0"/>
                  </a:outerShdw>
                </a:effectLst>
                <a:latin typeface="+mj-ea"/>
                <a:ea typeface="+mj-ea"/>
              </a:rPr>
              <a:t>in=0, out=0;</a:t>
            </a:r>
          </a:p>
          <a:p>
            <a:pPr>
              <a:lnSpc>
                <a:spcPct val="120000"/>
              </a:lnSpc>
              <a:buFont typeface="Wingdings" pitchFamily="2" charset="2"/>
              <a:buNone/>
              <a:defRPr/>
            </a:pPr>
            <a:r>
              <a:rPr lang="en-US" altLang="zh-CN" sz="2100" dirty="0" err="1">
                <a:effectLst>
                  <a:outerShdw blurRad="38100" dist="38100" dir="2700000" algn="tl">
                    <a:srgbClr val="C0C0C0"/>
                  </a:outerShdw>
                </a:effectLst>
                <a:latin typeface="+mj-ea"/>
                <a:ea typeface="+mj-ea"/>
              </a:rPr>
              <a:t>Int</a:t>
            </a:r>
            <a:r>
              <a:rPr lang="en-US" altLang="zh-CN" sz="2100" dirty="0">
                <a:effectLst>
                  <a:outerShdw blurRad="38100" dist="38100" dir="2700000" algn="tl">
                    <a:srgbClr val="C0C0C0"/>
                  </a:outerShdw>
                </a:effectLst>
                <a:latin typeface="+mj-ea"/>
                <a:ea typeface="+mj-ea"/>
              </a:rPr>
              <a:t> </a:t>
            </a:r>
            <a:r>
              <a:rPr lang="zh-CN" altLang="en-US" sz="2100" dirty="0">
                <a:effectLst>
                  <a:outerShdw blurRad="38100" dist="38100" dir="2700000" algn="tl">
                    <a:srgbClr val="C0C0C0"/>
                  </a:outerShdw>
                </a:effectLst>
                <a:latin typeface="+mj-ea"/>
                <a:ea typeface="+mj-ea"/>
              </a:rPr>
              <a:t>  </a:t>
            </a:r>
            <a:r>
              <a:rPr lang="en-US" altLang="zh-CN" sz="2100" dirty="0">
                <a:effectLst>
                  <a:outerShdw blurRad="38100" dist="38100" dir="2700000" algn="tl">
                    <a:srgbClr val="C0C0C0"/>
                  </a:outerShdw>
                </a:effectLst>
                <a:latin typeface="+mj-ea"/>
                <a:ea typeface="+mj-ea"/>
              </a:rPr>
              <a:t>count=0;</a:t>
            </a:r>
          </a:p>
          <a:p>
            <a:pPr>
              <a:lnSpc>
                <a:spcPct val="120000"/>
              </a:lnSpc>
              <a:buFont typeface="Wingdings" pitchFamily="2" charset="2"/>
              <a:buNone/>
              <a:defRPr/>
            </a:pPr>
            <a:r>
              <a:rPr lang="en-US" altLang="zh-CN" sz="2100" dirty="0">
                <a:effectLst>
                  <a:outerShdw blurRad="38100" dist="38100" dir="2700000" algn="tl">
                    <a:srgbClr val="C0C0C0"/>
                  </a:outerShdw>
                </a:effectLst>
                <a:latin typeface="+mj-ea"/>
                <a:ea typeface="+mj-ea"/>
              </a:rPr>
              <a:t>item </a:t>
            </a:r>
            <a:r>
              <a:rPr lang="zh-CN" altLang="en-US" sz="2100" dirty="0">
                <a:effectLst>
                  <a:outerShdw blurRad="38100" dist="38100" dir="2700000" algn="tl">
                    <a:srgbClr val="C0C0C0"/>
                  </a:outerShdw>
                </a:effectLst>
                <a:latin typeface="+mj-ea"/>
                <a:ea typeface="+mj-ea"/>
              </a:rPr>
              <a:t> </a:t>
            </a:r>
            <a:r>
              <a:rPr lang="en-US" altLang="zh-CN" sz="2100" dirty="0">
                <a:effectLst>
                  <a:outerShdw blurRad="38100" dist="38100" dir="2700000" algn="tl">
                    <a:srgbClr val="C0C0C0"/>
                  </a:outerShdw>
                </a:effectLst>
                <a:latin typeface="+mj-ea"/>
                <a:ea typeface="+mj-ea"/>
              </a:rPr>
              <a:t>buffer[ n ];</a:t>
            </a:r>
          </a:p>
        </p:txBody>
      </p:sp>
    </p:spTree>
    <p:extLst>
      <p:ext uri="{BB962C8B-B14F-4D97-AF65-F5344CB8AC3E}">
        <p14:creationId xmlns:p14="http://schemas.microsoft.com/office/powerpoint/2010/main" val="127809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121" name="Rectangle 4">
            <a:extLst>
              <a:ext uri="{FF2B5EF4-FFF2-40B4-BE49-F238E27FC236}">
                <a16:creationId xmlns:a16="http://schemas.microsoft.com/office/drawing/2014/main" id="{19318EA9-4147-C640-8F74-97C0384A0CEB}"/>
              </a:ext>
            </a:extLst>
          </p:cNvPr>
          <p:cNvSpPr>
            <a:spLocks noChangeArrowheads="1"/>
          </p:cNvSpPr>
          <p:nvPr/>
        </p:nvSpPr>
        <p:spPr bwMode="auto">
          <a:xfrm>
            <a:off x="7354187" y="293491"/>
            <a:ext cx="4489882"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2.4.1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进程同步的基本概念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122" name="矩形 121"/>
          <p:cNvSpPr/>
          <p:nvPr/>
        </p:nvSpPr>
        <p:spPr>
          <a:xfrm>
            <a:off x="1287270" y="1171143"/>
            <a:ext cx="5832094" cy="549381"/>
          </a:xfrm>
          <a:prstGeom prst="rect">
            <a:avLst/>
          </a:prstGeom>
        </p:spPr>
        <p:txBody>
          <a:bodyPr wrap="square">
            <a:spAutoFit/>
          </a:bodyPr>
          <a:lstStyle/>
          <a:p>
            <a:pPr algn="just">
              <a:lnSpc>
                <a:spcPct val="11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临界资源（</a:t>
            </a:r>
            <a:r>
              <a:rPr lang="en-US" altLang="zh-CN" sz="2700" b="1" dirty="0">
                <a:solidFill>
                  <a:srgbClr val="0000FF"/>
                </a:solidFill>
                <a:latin typeface="+mj-ea"/>
                <a:ea typeface="+mj-ea"/>
              </a:rPr>
              <a:t>Critical  Resource  </a:t>
            </a:r>
            <a:r>
              <a:rPr lang="zh-CN" altLang="en-US" sz="2700" b="1" dirty="0" smtClean="0">
                <a:solidFill>
                  <a:srgbClr val="0000FF"/>
                </a:solidFill>
                <a:latin typeface="+mj-ea"/>
                <a:ea typeface="+mj-ea"/>
              </a:rPr>
              <a:t>）</a:t>
            </a:r>
            <a:endParaRPr lang="zh-CN" altLang="en-US" sz="2700" dirty="0">
              <a:solidFill>
                <a:srgbClr val="0000FF"/>
              </a:solidFill>
              <a:latin typeface="+mj-ea"/>
              <a:ea typeface="+mj-ea"/>
            </a:endParaRPr>
          </a:p>
        </p:txBody>
      </p:sp>
      <p:sp>
        <p:nvSpPr>
          <p:cNvPr id="123" name="矩形 122"/>
          <p:cNvSpPr/>
          <p:nvPr/>
        </p:nvSpPr>
        <p:spPr>
          <a:xfrm>
            <a:off x="1567450" y="1794421"/>
            <a:ext cx="4572000" cy="447815"/>
          </a:xfrm>
          <a:prstGeom prst="rect">
            <a:avLst/>
          </a:prstGeom>
        </p:spPr>
        <p:txBody>
          <a:bodyPr>
            <a:spAutoFit/>
          </a:bodyPr>
          <a:lstStyle/>
          <a:p>
            <a:pPr algn="just">
              <a:lnSpc>
                <a:spcPct val="110000"/>
              </a:lnSpc>
              <a:defRPr/>
            </a:pPr>
            <a:r>
              <a:rPr lang="zh-CN" altLang="en-US" sz="2100" b="1" u="sng" dirty="0">
                <a:solidFill>
                  <a:srgbClr val="0000FF"/>
                </a:solidFill>
                <a:latin typeface="+mj-ea"/>
                <a:ea typeface="+mj-ea"/>
              </a:rPr>
              <a:t>生产者</a:t>
            </a:r>
            <a:r>
              <a:rPr lang="en-US" altLang="zh-CN" sz="2100" b="1" u="sng" dirty="0">
                <a:solidFill>
                  <a:srgbClr val="0000FF"/>
                </a:solidFill>
                <a:latin typeface="+mj-ea"/>
                <a:ea typeface="+mj-ea"/>
              </a:rPr>
              <a:t>-</a:t>
            </a:r>
            <a:r>
              <a:rPr lang="zh-CN" altLang="en-US" sz="2100" b="1" u="sng" dirty="0">
                <a:solidFill>
                  <a:srgbClr val="0000FF"/>
                </a:solidFill>
                <a:latin typeface="+mj-ea"/>
                <a:ea typeface="+mj-ea"/>
              </a:rPr>
              <a:t>消费者问题</a:t>
            </a:r>
            <a:r>
              <a:rPr lang="en-US" altLang="zh-CN" sz="2100" b="1" dirty="0">
                <a:latin typeface="+mj-ea"/>
                <a:ea typeface="+mj-ea"/>
              </a:rPr>
              <a:t>:</a:t>
            </a:r>
            <a:endParaRPr lang="zh-CN" altLang="en-US" sz="2100" dirty="0">
              <a:solidFill>
                <a:srgbClr val="0000FF"/>
              </a:solidFill>
              <a:latin typeface="+mj-ea"/>
              <a:ea typeface="+mj-ea"/>
            </a:endParaRPr>
          </a:p>
        </p:txBody>
      </p:sp>
      <p:sp>
        <p:nvSpPr>
          <p:cNvPr id="125" name="Rectangle 3">
            <a:extLst>
              <a:ext uri="{FF2B5EF4-FFF2-40B4-BE49-F238E27FC236}">
                <a16:creationId xmlns:a16="http://schemas.microsoft.com/office/drawing/2014/main" id="{390CB2DF-88CF-C34B-ADF5-E19BD2CFFE27}"/>
              </a:ext>
            </a:extLst>
          </p:cNvPr>
          <p:cNvSpPr>
            <a:spLocks noChangeArrowheads="1"/>
          </p:cNvSpPr>
          <p:nvPr/>
        </p:nvSpPr>
        <p:spPr bwMode="auto">
          <a:xfrm>
            <a:off x="1839750" y="2289972"/>
            <a:ext cx="4733577" cy="3975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buFont typeface="Wingdings" charset="2"/>
              <a:buNone/>
              <a:defRPr/>
            </a:pPr>
            <a:r>
              <a:rPr lang="en-US" altLang="zh-CN" sz="2000" b="1" dirty="0">
                <a:ea typeface="楷体_GB2312" charset="0"/>
              </a:rPr>
              <a:t>void producer{</a:t>
            </a:r>
          </a:p>
          <a:p>
            <a:pPr eaLnBrk="1" hangingPunct="1">
              <a:buFont typeface="Wingdings" charset="2"/>
              <a:buNone/>
              <a:defRPr/>
            </a:pPr>
            <a:r>
              <a:rPr lang="en-US" altLang="zh-CN" sz="2000" b="1" dirty="0">
                <a:ea typeface="楷体_GB2312" charset="0"/>
              </a:rPr>
              <a:t>  while(1){</a:t>
            </a:r>
          </a:p>
          <a:p>
            <a:pPr eaLnBrk="1" hangingPunct="1">
              <a:buFont typeface="Wingdings" charset="2"/>
              <a:buNone/>
              <a:defRPr/>
            </a:pPr>
            <a:r>
              <a:rPr lang="en-US" altLang="zh-CN" sz="2000" b="1" dirty="0">
                <a:ea typeface="楷体_GB2312" charset="0"/>
              </a:rPr>
              <a:t>              …</a:t>
            </a:r>
          </a:p>
          <a:p>
            <a:pPr eaLnBrk="1" hangingPunct="1">
              <a:buFont typeface="Wingdings" charset="2"/>
              <a:buNone/>
              <a:defRPr/>
            </a:pPr>
            <a:r>
              <a:rPr lang="en-US" altLang="zh-CN" sz="2000" b="1" dirty="0">
                <a:ea typeface="楷体_GB2312" charset="0"/>
              </a:rPr>
              <a:t>	produce an</a:t>
            </a:r>
            <a:r>
              <a:rPr lang="en-US" altLang="zh-CN" sz="2000" b="1" dirty="0"/>
              <a:t> item in </a:t>
            </a:r>
            <a:r>
              <a:rPr lang="en-US" altLang="zh-CN" sz="2000" b="1" dirty="0" err="1"/>
              <a:t>nextp</a:t>
            </a:r>
            <a:r>
              <a:rPr lang="en-US" altLang="zh-CN" sz="2000" b="1" dirty="0"/>
              <a:t>;</a:t>
            </a:r>
          </a:p>
          <a:p>
            <a:pPr eaLnBrk="1" hangingPunct="1">
              <a:buFont typeface="Wingdings" charset="2"/>
              <a:buNone/>
              <a:defRPr/>
            </a:pPr>
            <a:r>
              <a:rPr lang="en-US" altLang="zh-CN" sz="2000" b="1" dirty="0"/>
              <a:t>              …</a:t>
            </a:r>
          </a:p>
          <a:p>
            <a:pPr lvl="1" eaLnBrk="1" hangingPunct="1">
              <a:buFont typeface="Wingdings" charset="2"/>
              <a:buNone/>
              <a:defRPr/>
            </a:pPr>
            <a:r>
              <a:rPr lang="en-US" altLang="zh-CN" sz="2000" b="1" dirty="0">
                <a:solidFill>
                  <a:srgbClr val="FF0000"/>
                </a:solidFill>
              </a:rPr>
              <a:t>While(counter=n){</a:t>
            </a:r>
          </a:p>
          <a:p>
            <a:pPr lvl="1" eaLnBrk="1" hangingPunct="1">
              <a:buFont typeface="Wingdings" charset="2"/>
              <a:buNone/>
              <a:defRPr/>
            </a:pPr>
            <a:r>
              <a:rPr lang="en-US" altLang="zh-CN" sz="2000" b="1" dirty="0">
                <a:solidFill>
                  <a:srgbClr val="FF0000"/>
                </a:solidFill>
              </a:rPr>
              <a:t>}   //do no-op</a:t>
            </a:r>
          </a:p>
          <a:p>
            <a:pPr lvl="1" eaLnBrk="1" hangingPunct="1">
              <a:buFont typeface="Wingdings" charset="2"/>
              <a:buNone/>
              <a:defRPr/>
            </a:pPr>
            <a:r>
              <a:rPr lang="en-US" altLang="zh-CN" sz="2000" b="1" dirty="0">
                <a:solidFill>
                  <a:srgbClr val="0000FF"/>
                </a:solidFill>
              </a:rPr>
              <a:t>buffer[ in ]=</a:t>
            </a:r>
            <a:r>
              <a:rPr lang="en-US" altLang="zh-CN" sz="2000" b="1" dirty="0" err="1">
                <a:solidFill>
                  <a:srgbClr val="0000FF"/>
                </a:solidFill>
              </a:rPr>
              <a:t>nextp</a:t>
            </a:r>
            <a:r>
              <a:rPr lang="en-US" altLang="zh-CN" sz="2000" b="1" dirty="0">
                <a:solidFill>
                  <a:srgbClr val="0000FF"/>
                </a:solidFill>
              </a:rPr>
              <a:t>;</a:t>
            </a:r>
          </a:p>
          <a:p>
            <a:pPr lvl="1" eaLnBrk="1" hangingPunct="1">
              <a:buFont typeface="Wingdings" charset="2"/>
              <a:buNone/>
              <a:defRPr/>
            </a:pPr>
            <a:r>
              <a:rPr lang="en-US" altLang="zh-CN" sz="2000" b="1" dirty="0">
                <a:solidFill>
                  <a:srgbClr val="0000FF"/>
                </a:solidFill>
              </a:rPr>
              <a:t>In = (in+1) % n;</a:t>
            </a:r>
          </a:p>
          <a:p>
            <a:pPr lvl="1" eaLnBrk="1" hangingPunct="1">
              <a:buFont typeface="Wingdings" charset="2"/>
              <a:buNone/>
              <a:defRPr/>
            </a:pPr>
            <a:r>
              <a:rPr lang="en-US" altLang="zh-CN" sz="2000" b="1" dirty="0">
                <a:solidFill>
                  <a:srgbClr val="0000FF"/>
                </a:solidFill>
              </a:rPr>
              <a:t>counter=counter+1;</a:t>
            </a:r>
          </a:p>
          <a:p>
            <a:pPr eaLnBrk="1" hangingPunct="1">
              <a:buFont typeface="Wingdings" charset="2"/>
              <a:buNone/>
              <a:defRPr/>
            </a:pPr>
            <a:r>
              <a:rPr lang="en-US" altLang="zh-CN" sz="2000" b="1" dirty="0"/>
              <a:t>   }</a:t>
            </a:r>
          </a:p>
          <a:p>
            <a:pPr eaLnBrk="1" hangingPunct="1">
              <a:buFont typeface="Wingdings" charset="2"/>
              <a:buNone/>
              <a:defRPr/>
            </a:pPr>
            <a:r>
              <a:rPr lang="en-US" altLang="zh-CN" sz="2000" b="1" dirty="0"/>
              <a:t>}</a:t>
            </a:r>
          </a:p>
        </p:txBody>
      </p:sp>
      <p:sp>
        <p:nvSpPr>
          <p:cNvPr id="126" name="Rectangle 4">
            <a:extLst>
              <a:ext uri="{FF2B5EF4-FFF2-40B4-BE49-F238E27FC236}">
                <a16:creationId xmlns:a16="http://schemas.microsoft.com/office/drawing/2014/main" id="{26835CE4-BD7E-7C4F-AA16-F21021611923}"/>
              </a:ext>
            </a:extLst>
          </p:cNvPr>
          <p:cNvSpPr>
            <a:spLocks noChangeArrowheads="1"/>
          </p:cNvSpPr>
          <p:nvPr/>
        </p:nvSpPr>
        <p:spPr bwMode="auto">
          <a:xfrm>
            <a:off x="7058923" y="2289972"/>
            <a:ext cx="4651964" cy="3904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lnSpc>
                <a:spcPct val="120000"/>
              </a:lnSpc>
              <a:buFont typeface="Wingdings" charset="2"/>
              <a:buNone/>
              <a:defRPr/>
            </a:pPr>
            <a:r>
              <a:rPr lang="en-US" altLang="zh-CN" sz="2000" b="1" dirty="0">
                <a:ea typeface="楷体_GB2312" charset="0"/>
              </a:rPr>
              <a:t>void consumer{</a:t>
            </a:r>
          </a:p>
          <a:p>
            <a:pPr eaLnBrk="1" hangingPunct="1">
              <a:lnSpc>
                <a:spcPct val="120000"/>
              </a:lnSpc>
              <a:buFont typeface="Wingdings" charset="2"/>
              <a:buNone/>
              <a:defRPr/>
            </a:pPr>
            <a:r>
              <a:rPr lang="en-US" altLang="zh-CN" sz="2000" b="1" dirty="0">
                <a:ea typeface="楷体_GB2312" charset="0"/>
              </a:rPr>
              <a:t>  while(1){</a:t>
            </a:r>
          </a:p>
          <a:p>
            <a:pPr eaLnBrk="1" hangingPunct="1">
              <a:lnSpc>
                <a:spcPct val="120000"/>
              </a:lnSpc>
              <a:buFont typeface="Wingdings" charset="2"/>
              <a:buNone/>
              <a:defRPr/>
            </a:pPr>
            <a:r>
              <a:rPr lang="en-US" altLang="zh-CN" sz="2000" b="1" dirty="0">
                <a:solidFill>
                  <a:srgbClr val="FF0000"/>
                </a:solidFill>
                <a:ea typeface="楷体_GB2312" charset="0"/>
              </a:rPr>
              <a:t>     </a:t>
            </a:r>
            <a:r>
              <a:rPr lang="en-US" altLang="zh-CN" sz="2000" b="1" dirty="0">
                <a:solidFill>
                  <a:srgbClr val="FF0000"/>
                </a:solidFill>
              </a:rPr>
              <a:t>while( counter=0 ){</a:t>
            </a:r>
          </a:p>
          <a:p>
            <a:pPr eaLnBrk="1" hangingPunct="1">
              <a:lnSpc>
                <a:spcPct val="120000"/>
              </a:lnSpc>
              <a:buFont typeface="Wingdings" charset="2"/>
              <a:buNone/>
              <a:defRPr/>
            </a:pPr>
            <a:r>
              <a:rPr lang="en-US" altLang="zh-CN" sz="2000" b="1" dirty="0">
                <a:solidFill>
                  <a:srgbClr val="FF0000"/>
                </a:solidFill>
              </a:rPr>
              <a:t>     }  //do no-op</a:t>
            </a:r>
          </a:p>
          <a:p>
            <a:pPr lvl="1" eaLnBrk="1" hangingPunct="1">
              <a:lnSpc>
                <a:spcPct val="120000"/>
              </a:lnSpc>
              <a:buFont typeface="Wingdings" charset="2"/>
              <a:buNone/>
              <a:defRPr/>
            </a:pPr>
            <a:r>
              <a:rPr lang="en-US" altLang="zh-CN" sz="2000" b="1" dirty="0" err="1">
                <a:solidFill>
                  <a:srgbClr val="0000FF"/>
                </a:solidFill>
              </a:rPr>
              <a:t>nextc</a:t>
            </a:r>
            <a:r>
              <a:rPr lang="en-US" altLang="zh-CN" sz="2000" b="1" dirty="0">
                <a:solidFill>
                  <a:srgbClr val="0000FF"/>
                </a:solidFill>
              </a:rPr>
              <a:t> = buffer[out];</a:t>
            </a:r>
          </a:p>
          <a:p>
            <a:pPr lvl="1" eaLnBrk="1" hangingPunct="1">
              <a:lnSpc>
                <a:spcPct val="120000"/>
              </a:lnSpc>
              <a:buFont typeface="Wingdings" charset="2"/>
              <a:buNone/>
              <a:defRPr/>
            </a:pPr>
            <a:r>
              <a:rPr lang="en-US" altLang="zh-CN" sz="2000" b="1" dirty="0">
                <a:solidFill>
                  <a:srgbClr val="0000FF"/>
                </a:solidFill>
              </a:rPr>
              <a:t>out = (out+1) % n;</a:t>
            </a:r>
          </a:p>
          <a:p>
            <a:pPr lvl="1" eaLnBrk="1" hangingPunct="1">
              <a:lnSpc>
                <a:spcPct val="120000"/>
              </a:lnSpc>
              <a:buFont typeface="Wingdings" charset="2"/>
              <a:buNone/>
              <a:defRPr/>
            </a:pPr>
            <a:r>
              <a:rPr lang="en-US" altLang="zh-CN" sz="2000" b="1" dirty="0">
                <a:solidFill>
                  <a:srgbClr val="0000FF"/>
                </a:solidFill>
              </a:rPr>
              <a:t>counter = counter-1;</a:t>
            </a:r>
          </a:p>
          <a:p>
            <a:pPr lvl="1" eaLnBrk="1" hangingPunct="1">
              <a:lnSpc>
                <a:spcPct val="120000"/>
              </a:lnSpc>
              <a:buFont typeface="Wingdings" charset="2"/>
              <a:buNone/>
              <a:defRPr/>
            </a:pPr>
            <a:r>
              <a:rPr lang="en-US" altLang="zh-CN" sz="2000" b="1" dirty="0"/>
              <a:t>consumer the item in </a:t>
            </a:r>
            <a:r>
              <a:rPr lang="en-US" altLang="zh-CN" sz="2000" b="1" dirty="0" err="1"/>
              <a:t>nextc</a:t>
            </a:r>
            <a:r>
              <a:rPr lang="en-US" altLang="zh-CN" sz="2000" b="1" dirty="0"/>
              <a:t>;</a:t>
            </a:r>
          </a:p>
          <a:p>
            <a:pPr eaLnBrk="1" hangingPunct="1">
              <a:buFont typeface="Wingdings" charset="2"/>
              <a:buNone/>
              <a:defRPr/>
            </a:pPr>
            <a:r>
              <a:rPr lang="en-US" altLang="zh-CN" sz="2000" b="1" dirty="0"/>
              <a:t>  }</a:t>
            </a:r>
          </a:p>
          <a:p>
            <a:pPr eaLnBrk="1" hangingPunct="1">
              <a:buFont typeface="Wingdings" charset="2"/>
              <a:buNone/>
              <a:defRPr/>
            </a:pPr>
            <a:r>
              <a:rPr lang="en-US" altLang="zh-CN" sz="2000" b="1" dirty="0"/>
              <a:t>}</a:t>
            </a:r>
          </a:p>
        </p:txBody>
      </p:sp>
    </p:spTree>
    <p:extLst>
      <p:ext uri="{BB962C8B-B14F-4D97-AF65-F5344CB8AC3E}">
        <p14:creationId xmlns:p14="http://schemas.microsoft.com/office/powerpoint/2010/main" val="398682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blinds(vertical)">
                                      <p:cBhvr>
                                        <p:cTn id="7"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7746777F-8AAC-2349-8E38-E246D7ACAA17}"/>
              </a:ext>
            </a:extLst>
          </p:cNvPr>
          <p:cNvSpPr>
            <a:spLocks noChangeArrowheads="1"/>
          </p:cNvSpPr>
          <p:nvPr/>
        </p:nvSpPr>
        <p:spPr bwMode="auto">
          <a:xfrm>
            <a:off x="2602034" y="2448374"/>
            <a:ext cx="7074831" cy="156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lnSpc>
                <a:spcPct val="110000"/>
              </a:lnSpc>
              <a:buFont typeface="Wingdings" charset="2"/>
              <a:buNone/>
              <a:defRPr/>
            </a:pPr>
            <a:r>
              <a:rPr lang="zh-CN" altLang="en-US" sz="2000" b="1" dirty="0">
                <a:effectLst>
                  <a:outerShdw blurRad="38100" dist="38100" dir="2700000" algn="tl">
                    <a:srgbClr val="C0C0C0"/>
                  </a:outerShdw>
                </a:effectLst>
                <a:latin typeface="楷体_GB2312" charset="0"/>
                <a:ea typeface="楷体_GB2312" charset="0"/>
              </a:rPr>
              <a:t>设</a:t>
            </a:r>
            <a:r>
              <a:rPr lang="en-US" altLang="zh-CN" sz="2000" b="1" dirty="0">
                <a:effectLst>
                  <a:outerShdw blurRad="38100" dist="38100" dir="2700000" algn="tl">
                    <a:srgbClr val="C0C0C0"/>
                  </a:outerShdw>
                </a:effectLst>
                <a:ea typeface="楷体_GB2312" charset="0"/>
              </a:rPr>
              <a:t>counter</a:t>
            </a:r>
            <a:r>
              <a:rPr lang="zh-CN" altLang="en-US" sz="2000" b="1" dirty="0">
                <a:effectLst>
                  <a:outerShdw blurRad="38100" dist="38100" dir="2700000" algn="tl">
                    <a:srgbClr val="C0C0C0"/>
                  </a:outerShdw>
                </a:effectLst>
                <a:latin typeface="楷体_GB2312" charset="0"/>
                <a:ea typeface="楷体_GB2312" charset="0"/>
              </a:rPr>
              <a:t>的初值为</a:t>
            </a:r>
            <a:r>
              <a:rPr lang="en-US" altLang="zh-CN" sz="2000" b="1" dirty="0">
                <a:effectLst>
                  <a:outerShdw blurRad="38100" dist="38100" dir="2700000" algn="tl">
                    <a:srgbClr val="C0C0C0"/>
                  </a:outerShdw>
                </a:effectLst>
                <a:latin typeface="楷体_GB2312" charset="0"/>
                <a:ea typeface="楷体_GB2312" charset="0"/>
              </a:rPr>
              <a:t>5</a:t>
            </a:r>
          </a:p>
          <a:p>
            <a:pPr eaLnBrk="1" hangingPunct="1">
              <a:lnSpc>
                <a:spcPct val="110000"/>
              </a:lnSpc>
              <a:buFont typeface="Wingdings" charset="2"/>
              <a:buNone/>
              <a:defRPr/>
            </a:pPr>
            <a:r>
              <a:rPr lang="en-US" altLang="zh-CN" sz="2000" b="1" dirty="0">
                <a:effectLst>
                  <a:outerShdw blurRad="38100" dist="38100" dir="2700000" algn="tl">
                    <a:srgbClr val="C0C0C0"/>
                  </a:outerShdw>
                </a:effectLst>
              </a:rPr>
              <a:t>register1 =</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counter;             </a:t>
            </a:r>
            <a:r>
              <a:rPr lang="en-US" altLang="zh-CN" sz="2000" b="1" dirty="0" smtClean="0">
                <a:effectLst>
                  <a:outerShdw blurRad="38100" dist="38100" dir="2700000" algn="tl">
                    <a:srgbClr val="C0C0C0"/>
                  </a:outerShdw>
                </a:effectLst>
              </a:rPr>
              <a:t>      register2 </a:t>
            </a:r>
            <a:r>
              <a:rPr lang="en-US" altLang="zh-CN" sz="2000" b="1" dirty="0">
                <a:effectLst>
                  <a:outerShdw blurRad="38100" dist="38100" dir="2700000" algn="tl">
                    <a:srgbClr val="C0C0C0"/>
                  </a:outerShdw>
                </a:effectLst>
              </a:rPr>
              <a:t>= counter;</a:t>
            </a:r>
          </a:p>
          <a:p>
            <a:pPr eaLnBrk="1" hangingPunct="1">
              <a:lnSpc>
                <a:spcPct val="110000"/>
              </a:lnSpc>
              <a:buFont typeface="Wingdings" charset="2"/>
              <a:buNone/>
              <a:defRPr/>
            </a:pPr>
            <a:r>
              <a:rPr lang="en-US" altLang="zh-CN" sz="2000" b="1" dirty="0">
                <a:effectLst>
                  <a:outerShdw blurRad="38100" dist="38100" dir="2700000" algn="tl">
                    <a:srgbClr val="C0C0C0"/>
                  </a:outerShdw>
                </a:effectLst>
              </a:rPr>
              <a:t>register1 =</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register1+1;      </a:t>
            </a:r>
            <a:r>
              <a:rPr lang="en-US" altLang="zh-CN" sz="2000" b="1" dirty="0" smtClean="0">
                <a:effectLst>
                  <a:outerShdw blurRad="38100" dist="38100" dir="2700000" algn="tl">
                    <a:srgbClr val="C0C0C0"/>
                  </a:outerShdw>
                </a:effectLst>
              </a:rPr>
              <a:t>      </a:t>
            </a:r>
            <a:r>
              <a:rPr lang="en-US" altLang="zh-CN" sz="2000" b="1" dirty="0">
                <a:effectLst>
                  <a:outerShdw blurRad="38100" dist="38100" dir="2700000" algn="tl">
                    <a:srgbClr val="C0C0C0"/>
                  </a:outerShdw>
                </a:effectLst>
              </a:rPr>
              <a:t>register2 = register2-1;</a:t>
            </a:r>
          </a:p>
          <a:p>
            <a:pPr eaLnBrk="1" hangingPunct="1">
              <a:lnSpc>
                <a:spcPct val="110000"/>
              </a:lnSpc>
              <a:buFont typeface="Wingdings" charset="2"/>
              <a:buNone/>
              <a:defRPr/>
            </a:pPr>
            <a:r>
              <a:rPr lang="en-US" altLang="zh-CN" sz="2000" b="1" dirty="0">
                <a:effectLst>
                  <a:outerShdw blurRad="38100" dist="38100" dir="2700000" algn="tl">
                    <a:srgbClr val="C0C0C0"/>
                  </a:outerShdw>
                </a:effectLst>
              </a:rPr>
              <a:t>counter =</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register1;            </a:t>
            </a:r>
            <a:r>
              <a:rPr lang="en-US" altLang="zh-CN" sz="2000" b="1" dirty="0" smtClean="0">
                <a:effectLst>
                  <a:outerShdw blurRad="38100" dist="38100" dir="2700000" algn="tl">
                    <a:srgbClr val="C0C0C0"/>
                  </a:outerShdw>
                </a:effectLst>
              </a:rPr>
              <a:t>      </a:t>
            </a:r>
            <a:r>
              <a:rPr lang="en-US" altLang="zh-CN" sz="2000" b="1" dirty="0">
                <a:effectLst>
                  <a:outerShdw blurRad="38100" dist="38100" dir="2700000" algn="tl">
                    <a:srgbClr val="C0C0C0"/>
                  </a:outerShdw>
                </a:effectLst>
              </a:rPr>
              <a:t>counter  = register2;</a:t>
            </a:r>
          </a:p>
        </p:txBody>
      </p:sp>
      <p:sp>
        <p:nvSpPr>
          <p:cNvPr id="9" name="Rectangle 4">
            <a:extLst>
              <a:ext uri="{FF2B5EF4-FFF2-40B4-BE49-F238E27FC236}">
                <a16:creationId xmlns:a16="http://schemas.microsoft.com/office/drawing/2014/main" id="{60E2B87E-D7C2-494E-BD10-6608C26A773B}"/>
              </a:ext>
            </a:extLst>
          </p:cNvPr>
          <p:cNvSpPr>
            <a:spLocks noChangeArrowheads="1"/>
          </p:cNvSpPr>
          <p:nvPr/>
        </p:nvSpPr>
        <p:spPr bwMode="auto">
          <a:xfrm>
            <a:off x="2602034" y="4022447"/>
            <a:ext cx="7137999"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None/>
              <a:defRPr/>
            </a:pPr>
            <a:r>
              <a:rPr lang="en-US" altLang="zh-CN" sz="2000" b="1" dirty="0">
                <a:effectLst>
                  <a:outerShdw blurRad="38100" dist="38100" dir="2700000" algn="tl">
                    <a:srgbClr val="C0C0C0"/>
                  </a:outerShdw>
                </a:effectLst>
              </a:rPr>
              <a:t>Register1</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counter;             	(register1=5)</a:t>
            </a:r>
          </a:p>
          <a:p>
            <a:pPr eaLnBrk="1" hangingPunct="1">
              <a:lnSpc>
                <a:spcPct val="110000"/>
              </a:lnSpc>
              <a:buFont typeface="Wingdings" panose="05000000000000000000" pitchFamily="2" charset="2"/>
              <a:buNone/>
              <a:defRPr/>
            </a:pPr>
            <a:r>
              <a:rPr lang="en-US" altLang="zh-CN" sz="2000" b="1" dirty="0">
                <a:effectLst>
                  <a:outerShdw blurRad="38100" dist="38100" dir="2700000" algn="tl">
                    <a:srgbClr val="C0C0C0"/>
                  </a:outerShdw>
                </a:effectLst>
              </a:rPr>
              <a:t>Register1</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register1+1;     	(register1=6)</a:t>
            </a:r>
          </a:p>
          <a:p>
            <a:pPr eaLnBrk="1" hangingPunct="1">
              <a:lnSpc>
                <a:spcPct val="110000"/>
              </a:lnSpc>
              <a:buFont typeface="Wingdings" panose="05000000000000000000" pitchFamily="2" charset="2"/>
              <a:buNone/>
              <a:defRPr/>
            </a:pPr>
            <a:r>
              <a:rPr lang="en-US" altLang="zh-CN" sz="2000" b="1" dirty="0">
                <a:effectLst>
                  <a:outerShdw blurRad="38100" dist="38100" dir="2700000" algn="tl">
                    <a:srgbClr val="C0C0C0"/>
                  </a:outerShdw>
                </a:effectLst>
              </a:rPr>
              <a:t>Register2</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counter;             	(register2=5)</a:t>
            </a:r>
          </a:p>
          <a:p>
            <a:pPr eaLnBrk="1" hangingPunct="1">
              <a:lnSpc>
                <a:spcPct val="110000"/>
              </a:lnSpc>
              <a:buFont typeface="Wingdings" panose="05000000000000000000" pitchFamily="2" charset="2"/>
              <a:buNone/>
              <a:defRPr/>
            </a:pPr>
            <a:r>
              <a:rPr lang="en-US" altLang="zh-CN" sz="2000" b="1" dirty="0">
                <a:effectLst>
                  <a:outerShdw blurRad="38100" dist="38100" dir="2700000" algn="tl">
                    <a:srgbClr val="C0C0C0"/>
                  </a:outerShdw>
                </a:effectLst>
              </a:rPr>
              <a:t>Register2</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register2-1;     	(register2=4)</a:t>
            </a:r>
          </a:p>
          <a:p>
            <a:pPr eaLnBrk="1" hangingPunct="1">
              <a:lnSpc>
                <a:spcPct val="110000"/>
              </a:lnSpc>
              <a:buFont typeface="Wingdings" panose="05000000000000000000" pitchFamily="2" charset="2"/>
              <a:buNone/>
              <a:defRPr/>
            </a:pPr>
            <a:r>
              <a:rPr lang="en-US" altLang="zh-CN" sz="2000" b="1" dirty="0">
                <a:effectLst>
                  <a:outerShdw blurRad="38100" dist="38100" dir="2700000" algn="tl">
                    <a:srgbClr val="C0C0C0"/>
                  </a:outerShdw>
                </a:effectLst>
              </a:rPr>
              <a:t>counter =</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register1;		(counter=6)</a:t>
            </a:r>
          </a:p>
          <a:p>
            <a:pPr eaLnBrk="1" hangingPunct="1">
              <a:lnSpc>
                <a:spcPct val="110000"/>
              </a:lnSpc>
              <a:buFont typeface="Wingdings" panose="05000000000000000000" pitchFamily="2" charset="2"/>
              <a:buNone/>
              <a:defRPr/>
            </a:pPr>
            <a:r>
              <a:rPr lang="en-US" altLang="zh-CN" sz="2000" b="1" dirty="0">
                <a:effectLst>
                  <a:outerShdw blurRad="38100" dist="38100" dir="2700000" algn="tl">
                    <a:srgbClr val="C0C0C0"/>
                  </a:outerShdw>
                </a:effectLst>
              </a:rPr>
              <a:t>counter =</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register2; 		(counter=4)</a:t>
            </a:r>
          </a:p>
        </p:txBody>
      </p:sp>
      <p:sp>
        <p:nvSpPr>
          <p:cNvPr id="10" name="Line 5">
            <a:extLst>
              <a:ext uri="{FF2B5EF4-FFF2-40B4-BE49-F238E27FC236}">
                <a16:creationId xmlns:a16="http://schemas.microsoft.com/office/drawing/2014/main" id="{4CB87A6D-D846-5C40-AA81-C20B00592AA7}"/>
              </a:ext>
            </a:extLst>
          </p:cNvPr>
          <p:cNvSpPr>
            <a:spLocks noChangeShapeType="1"/>
          </p:cNvSpPr>
          <p:nvPr/>
        </p:nvSpPr>
        <p:spPr bwMode="auto">
          <a:xfrm>
            <a:off x="2602035" y="4004486"/>
            <a:ext cx="6758990" cy="0"/>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1400">
              <a:latin typeface="Arial" charset="0"/>
              <a:ea typeface="宋体" charset="0"/>
            </a:endParaRPr>
          </a:p>
        </p:txBody>
      </p:sp>
      <p:sp>
        <p:nvSpPr>
          <p:cNvPr id="11" name="Rectangle 4">
            <a:extLst>
              <a:ext uri="{FF2B5EF4-FFF2-40B4-BE49-F238E27FC236}">
                <a16:creationId xmlns:a16="http://schemas.microsoft.com/office/drawing/2014/main" id="{19318EA9-4147-C640-8F74-97C0384A0CEB}"/>
              </a:ext>
            </a:extLst>
          </p:cNvPr>
          <p:cNvSpPr>
            <a:spLocks noChangeArrowheads="1"/>
          </p:cNvSpPr>
          <p:nvPr/>
        </p:nvSpPr>
        <p:spPr bwMode="auto">
          <a:xfrm>
            <a:off x="7363216" y="334779"/>
            <a:ext cx="4659715"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2.4.1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进程同步的基本概念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12"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13" name="矩形 12"/>
          <p:cNvSpPr/>
          <p:nvPr/>
        </p:nvSpPr>
        <p:spPr>
          <a:xfrm>
            <a:off x="1287270" y="1171143"/>
            <a:ext cx="5832094" cy="549381"/>
          </a:xfrm>
          <a:prstGeom prst="rect">
            <a:avLst/>
          </a:prstGeom>
        </p:spPr>
        <p:txBody>
          <a:bodyPr wrap="square">
            <a:spAutoFit/>
          </a:bodyPr>
          <a:lstStyle/>
          <a:p>
            <a:pPr algn="just">
              <a:lnSpc>
                <a:spcPct val="11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临界资源（</a:t>
            </a:r>
            <a:r>
              <a:rPr lang="en-US" altLang="zh-CN" sz="2700" b="1" dirty="0">
                <a:solidFill>
                  <a:srgbClr val="0000FF"/>
                </a:solidFill>
                <a:latin typeface="+mj-ea"/>
                <a:ea typeface="+mj-ea"/>
              </a:rPr>
              <a:t>Critical  Resource  </a:t>
            </a:r>
            <a:r>
              <a:rPr lang="zh-CN" altLang="en-US" sz="2700" b="1" dirty="0" smtClean="0">
                <a:solidFill>
                  <a:srgbClr val="0000FF"/>
                </a:solidFill>
                <a:latin typeface="+mj-ea"/>
                <a:ea typeface="+mj-ea"/>
              </a:rPr>
              <a:t>）</a:t>
            </a:r>
            <a:endParaRPr lang="zh-CN" altLang="en-US" sz="2700" dirty="0">
              <a:solidFill>
                <a:srgbClr val="0000FF"/>
              </a:solidFill>
              <a:latin typeface="+mj-ea"/>
              <a:ea typeface="+mj-ea"/>
            </a:endParaRPr>
          </a:p>
        </p:txBody>
      </p:sp>
      <p:sp>
        <p:nvSpPr>
          <p:cNvPr id="14" name="矩形 13"/>
          <p:cNvSpPr/>
          <p:nvPr/>
        </p:nvSpPr>
        <p:spPr>
          <a:xfrm>
            <a:off x="1567450" y="1794421"/>
            <a:ext cx="4572000" cy="447815"/>
          </a:xfrm>
          <a:prstGeom prst="rect">
            <a:avLst/>
          </a:prstGeom>
        </p:spPr>
        <p:txBody>
          <a:bodyPr>
            <a:spAutoFit/>
          </a:bodyPr>
          <a:lstStyle/>
          <a:p>
            <a:pPr algn="just">
              <a:lnSpc>
                <a:spcPct val="110000"/>
              </a:lnSpc>
              <a:defRPr/>
            </a:pPr>
            <a:r>
              <a:rPr lang="zh-CN" altLang="en-US" sz="2100" b="1" u="sng" dirty="0">
                <a:solidFill>
                  <a:srgbClr val="0000FF"/>
                </a:solidFill>
                <a:latin typeface="+mj-ea"/>
                <a:ea typeface="+mj-ea"/>
              </a:rPr>
              <a:t>生产者</a:t>
            </a:r>
            <a:r>
              <a:rPr lang="en-US" altLang="zh-CN" sz="2100" b="1" u="sng" dirty="0">
                <a:solidFill>
                  <a:srgbClr val="0000FF"/>
                </a:solidFill>
                <a:latin typeface="+mj-ea"/>
                <a:ea typeface="+mj-ea"/>
              </a:rPr>
              <a:t>-</a:t>
            </a:r>
            <a:r>
              <a:rPr lang="zh-CN" altLang="en-US" sz="2100" b="1" u="sng" dirty="0">
                <a:solidFill>
                  <a:srgbClr val="0000FF"/>
                </a:solidFill>
                <a:latin typeface="+mj-ea"/>
                <a:ea typeface="+mj-ea"/>
              </a:rPr>
              <a:t>消费者</a:t>
            </a:r>
            <a:r>
              <a:rPr lang="zh-CN" altLang="en-US" sz="2100" b="1" u="sng" dirty="0" smtClean="0">
                <a:solidFill>
                  <a:srgbClr val="0000FF"/>
                </a:solidFill>
                <a:latin typeface="+mj-ea"/>
                <a:ea typeface="+mj-ea"/>
              </a:rPr>
              <a:t>问题（</a:t>
            </a:r>
            <a:r>
              <a:rPr lang="en-US" altLang="zh-CN" sz="2100" b="1" u="sng" dirty="0" smtClean="0">
                <a:solidFill>
                  <a:srgbClr val="0000FF"/>
                </a:solidFill>
                <a:latin typeface="+mj-ea"/>
                <a:ea typeface="+mj-ea"/>
              </a:rPr>
              <a:t>2</a:t>
            </a:r>
            <a:r>
              <a:rPr lang="zh-CN" altLang="en-US" sz="2100" b="1" u="sng" dirty="0" smtClean="0">
                <a:solidFill>
                  <a:srgbClr val="0000FF"/>
                </a:solidFill>
                <a:latin typeface="+mj-ea"/>
                <a:ea typeface="+mj-ea"/>
              </a:rPr>
              <a:t>）</a:t>
            </a:r>
            <a:r>
              <a:rPr lang="en-US" altLang="zh-CN" sz="2100" b="1" dirty="0" smtClean="0">
                <a:latin typeface="+mj-ea"/>
                <a:ea typeface="+mj-ea"/>
              </a:rPr>
              <a:t>:</a:t>
            </a:r>
            <a:endParaRPr lang="zh-CN" altLang="en-US" sz="2100" dirty="0">
              <a:solidFill>
                <a:srgbClr val="0000FF"/>
              </a:solidFill>
              <a:latin typeface="+mj-ea"/>
              <a:ea typeface="+mj-ea"/>
            </a:endParaRPr>
          </a:p>
        </p:txBody>
      </p:sp>
    </p:spTree>
    <p:extLst>
      <p:ext uri="{BB962C8B-B14F-4D97-AF65-F5344CB8AC3E}">
        <p14:creationId xmlns:p14="http://schemas.microsoft.com/office/powerpoint/2010/main" val="376359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100000">
                                          <p:val>
                                            <p:strVal val="#ppt_x"/>
                                          </p:val>
                                        </p:tav>
                                      </p:tavLst>
                                    </p:anim>
                                    <p:anim calcmode="lin" valueType="num">
                                      <p:cBhvr>
                                        <p:cTn id="8" dur="500" fill="hold"/>
                                        <p:tgtEl>
                                          <p:spTgt spid="9"/>
                                        </p:tgtEl>
                                        <p:attrNameLst>
                                          <p:attrName>ppt_y</p:attrName>
                                        </p:attrNameLst>
                                      </p:cBhvr>
                                      <p:tavLst>
                                        <p:tav tm="0">
                                          <p:val>
                                            <p:strVal val="#ppt_y-#ppt_h/2"/>
                                          </p:val>
                                        </p:tav>
                                        <p:tav tm="100000">
                                          <p:val>
                                            <p:strVal val="#ppt_y"/>
                                          </p:val>
                                        </p:tav>
                                      </p:tavLst>
                                    </p:anim>
                                    <p:anim calcmode="lin" valueType="num">
                                      <p:cBhvr>
                                        <p:cTn id="9" dur="500" fill="hold"/>
                                        <p:tgtEl>
                                          <p:spTgt spid="9"/>
                                        </p:tgtEl>
                                        <p:attrNameLst>
                                          <p:attrName>ppt_w</p:attrName>
                                        </p:attrNameLst>
                                      </p:cBhvr>
                                      <p:tavLst>
                                        <p:tav tm="0">
                                          <p:val>
                                            <p:strVal val="#ppt_w"/>
                                          </p:val>
                                        </p:tav>
                                        <p:tav tm="100000">
                                          <p:val>
                                            <p:strVal val="#ppt_w"/>
                                          </p:val>
                                        </p:tav>
                                      </p:tavLst>
                                    </p:anim>
                                    <p:anim calcmode="lin" valueType="num">
                                      <p:cBhvr>
                                        <p:cTn id="1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45111" y="1230277"/>
            <a:ext cx="5796116" cy="549381"/>
          </a:xfrm>
          <a:prstGeom prst="rect">
            <a:avLst/>
          </a:prstGeom>
        </p:spPr>
        <p:txBody>
          <a:bodyPr wrap="square">
            <a:spAutoFit/>
          </a:bodyPr>
          <a:lstStyle/>
          <a:p>
            <a:pPr algn="just">
              <a:lnSpc>
                <a:spcPct val="110000"/>
              </a:lnSpc>
              <a:defRPr/>
            </a:pPr>
            <a:r>
              <a:rPr lang="en-US" altLang="zh-CN" sz="2700" b="1" dirty="0">
                <a:solidFill>
                  <a:srgbClr val="0000FF"/>
                </a:solidFill>
                <a:latin typeface="+mj-ea"/>
                <a:ea typeface="+mj-ea"/>
              </a:rPr>
              <a:t>3.</a:t>
            </a:r>
            <a:r>
              <a:rPr lang="zh-CN" altLang="en-US" sz="2700" b="1" dirty="0">
                <a:solidFill>
                  <a:srgbClr val="0000FF"/>
                </a:solidFill>
                <a:latin typeface="+mj-ea"/>
                <a:ea typeface="+mj-ea"/>
              </a:rPr>
              <a:t>临界区（</a:t>
            </a:r>
            <a:r>
              <a:rPr lang="en-US" altLang="zh-CN" sz="2700" b="1" dirty="0">
                <a:solidFill>
                  <a:srgbClr val="0000FF"/>
                </a:solidFill>
                <a:latin typeface="+mj-ea"/>
                <a:ea typeface="+mj-ea"/>
              </a:rPr>
              <a:t>critical  section</a:t>
            </a:r>
            <a:r>
              <a:rPr lang="zh-CN" altLang="en-US" sz="2700" b="1" dirty="0">
                <a:solidFill>
                  <a:srgbClr val="0000FF"/>
                </a:solidFill>
                <a:latin typeface="+mj-ea"/>
                <a:ea typeface="+mj-ea"/>
              </a:rPr>
              <a:t>） </a:t>
            </a:r>
          </a:p>
        </p:txBody>
      </p:sp>
      <p:sp>
        <p:nvSpPr>
          <p:cNvPr id="4" name="矩形 3"/>
          <p:cNvSpPr/>
          <p:nvPr/>
        </p:nvSpPr>
        <p:spPr>
          <a:xfrm>
            <a:off x="1967008" y="1892372"/>
            <a:ext cx="7841225" cy="447815"/>
          </a:xfrm>
          <a:prstGeom prst="rect">
            <a:avLst/>
          </a:prstGeom>
        </p:spPr>
        <p:txBody>
          <a:bodyPr wrap="square">
            <a:spAutoFit/>
          </a:bodyPr>
          <a:lstStyle/>
          <a:p>
            <a:pPr algn="just">
              <a:lnSpc>
                <a:spcPct val="110000"/>
              </a:lnSpc>
              <a:defRPr/>
            </a:pPr>
            <a:r>
              <a:rPr lang="zh-CN" altLang="en-US" sz="2100" b="1" dirty="0">
                <a:latin typeface="+mj-ea"/>
                <a:ea typeface="+mj-ea"/>
              </a:rPr>
              <a:t>把在每个进程中访问临界资源的那段代码称为临界区。</a:t>
            </a:r>
          </a:p>
        </p:txBody>
      </p:sp>
      <p:sp>
        <p:nvSpPr>
          <p:cNvPr id="3" name="矩形 2"/>
          <p:cNvSpPr/>
          <p:nvPr/>
        </p:nvSpPr>
        <p:spPr>
          <a:xfrm>
            <a:off x="1445111" y="2670320"/>
            <a:ext cx="4572000" cy="2271391"/>
          </a:xfrm>
          <a:prstGeom prst="rect">
            <a:avLst/>
          </a:prstGeom>
        </p:spPr>
        <p:txBody>
          <a:bodyPr>
            <a:spAutoFit/>
          </a:bodyPr>
          <a:lstStyle/>
          <a:p>
            <a:pPr>
              <a:lnSpc>
                <a:spcPct val="115000"/>
              </a:lnSpc>
              <a:spcBef>
                <a:spcPct val="30000"/>
              </a:spcBef>
              <a:buClr>
                <a:schemeClr val="bg2">
                  <a:lumMod val="25000"/>
                </a:schemeClr>
              </a:buClr>
              <a:buFont typeface="Wingdings" charset="2"/>
              <a:buChar char="n"/>
              <a:defRPr/>
            </a:pPr>
            <a:r>
              <a:rPr lang="zh-CN" altLang="en-US" sz="2100" b="1" dirty="0">
                <a:latin typeface="+mj-ea"/>
                <a:ea typeface="+mj-ea"/>
              </a:rPr>
              <a:t>访问临界资源的描述：</a:t>
            </a:r>
          </a:p>
          <a:p>
            <a:pPr lvl="1">
              <a:lnSpc>
                <a:spcPct val="115000"/>
              </a:lnSpc>
              <a:spcBef>
                <a:spcPct val="30000"/>
              </a:spcBef>
              <a:defRPr/>
            </a:pPr>
            <a:r>
              <a:rPr lang="zh-CN" altLang="en-US" sz="2100" b="1" dirty="0">
                <a:latin typeface="+mj-ea"/>
                <a:ea typeface="+mj-ea"/>
              </a:rPr>
              <a:t>进入区：检查有无进程进入</a:t>
            </a:r>
          </a:p>
          <a:p>
            <a:pPr lvl="1">
              <a:lnSpc>
                <a:spcPct val="115000"/>
              </a:lnSpc>
              <a:spcBef>
                <a:spcPct val="30000"/>
              </a:spcBef>
              <a:defRPr/>
            </a:pPr>
            <a:r>
              <a:rPr lang="zh-CN" altLang="en-US" sz="2100" b="1" dirty="0">
                <a:latin typeface="+mj-ea"/>
                <a:ea typeface="+mj-ea"/>
              </a:rPr>
              <a:t>临界区：</a:t>
            </a:r>
          </a:p>
          <a:p>
            <a:pPr lvl="1">
              <a:lnSpc>
                <a:spcPct val="115000"/>
              </a:lnSpc>
              <a:spcBef>
                <a:spcPct val="30000"/>
              </a:spcBef>
              <a:defRPr/>
            </a:pPr>
            <a:r>
              <a:rPr lang="zh-CN" altLang="en-US" sz="2100" b="1" dirty="0">
                <a:latin typeface="+mj-ea"/>
                <a:ea typeface="+mj-ea"/>
              </a:rPr>
              <a:t>退出区：将访问标志复位</a:t>
            </a:r>
          </a:p>
          <a:p>
            <a:pPr lvl="1">
              <a:lnSpc>
                <a:spcPct val="115000"/>
              </a:lnSpc>
              <a:spcBef>
                <a:spcPct val="30000"/>
              </a:spcBef>
              <a:defRPr/>
            </a:pPr>
            <a:endParaRPr lang="en-US" altLang="zh-CN" dirty="0">
              <a:ea typeface="楷体_GB2312" charset="0"/>
            </a:endParaRPr>
          </a:p>
        </p:txBody>
      </p:sp>
      <p:sp>
        <p:nvSpPr>
          <p:cNvPr id="6" name="矩形 5"/>
          <p:cNvSpPr/>
          <p:nvPr/>
        </p:nvSpPr>
        <p:spPr>
          <a:xfrm>
            <a:off x="6834672" y="2778375"/>
            <a:ext cx="4572000" cy="1869743"/>
          </a:xfrm>
          <a:prstGeom prst="rect">
            <a:avLst/>
          </a:prstGeom>
        </p:spPr>
        <p:txBody>
          <a:bodyPr>
            <a:spAutoFit/>
          </a:bodyPr>
          <a:lstStyle/>
          <a:p>
            <a:pPr lvl="1">
              <a:lnSpc>
                <a:spcPct val="110000"/>
              </a:lnSpc>
              <a:spcBef>
                <a:spcPct val="0"/>
              </a:spcBef>
              <a:defRPr/>
            </a:pPr>
            <a:r>
              <a:rPr lang="en-US" altLang="zh-CN" sz="2100" b="1" dirty="0">
                <a:latin typeface="+mj-ea"/>
                <a:ea typeface="+mj-ea"/>
              </a:rPr>
              <a:t>Repeat</a:t>
            </a:r>
          </a:p>
          <a:p>
            <a:pPr>
              <a:lnSpc>
                <a:spcPct val="110000"/>
              </a:lnSpc>
              <a:spcBef>
                <a:spcPct val="0"/>
              </a:spcBef>
              <a:defRPr/>
            </a:pPr>
            <a:r>
              <a:rPr lang="en-US" altLang="zh-CN" sz="2100" b="1" dirty="0">
                <a:latin typeface="+mj-ea"/>
                <a:ea typeface="+mj-ea"/>
              </a:rPr>
              <a:t>            </a:t>
            </a:r>
            <a:r>
              <a:rPr lang="en-US" altLang="zh-CN" sz="2100" b="1" dirty="0">
                <a:solidFill>
                  <a:srgbClr val="0000FF"/>
                </a:solidFill>
                <a:latin typeface="+mj-ea"/>
                <a:ea typeface="+mj-ea"/>
              </a:rPr>
              <a:t>Entry section</a:t>
            </a:r>
          </a:p>
          <a:p>
            <a:pPr>
              <a:lnSpc>
                <a:spcPct val="110000"/>
              </a:lnSpc>
              <a:spcBef>
                <a:spcPct val="0"/>
              </a:spcBef>
              <a:defRPr/>
            </a:pPr>
            <a:r>
              <a:rPr lang="en-US" altLang="zh-CN" sz="2100" b="1" dirty="0">
                <a:latin typeface="+mj-ea"/>
                <a:ea typeface="+mj-ea"/>
              </a:rPr>
              <a:t>            </a:t>
            </a:r>
            <a:r>
              <a:rPr lang="en-US" altLang="zh-CN" sz="2100" b="1" dirty="0">
                <a:solidFill>
                  <a:srgbClr val="FF0000"/>
                </a:solidFill>
                <a:latin typeface="+mj-ea"/>
                <a:ea typeface="+mj-ea"/>
              </a:rPr>
              <a:t>Critical section</a:t>
            </a:r>
          </a:p>
          <a:p>
            <a:pPr>
              <a:lnSpc>
                <a:spcPct val="110000"/>
              </a:lnSpc>
              <a:spcBef>
                <a:spcPct val="0"/>
              </a:spcBef>
              <a:defRPr/>
            </a:pPr>
            <a:r>
              <a:rPr lang="en-US" altLang="zh-CN" sz="2100" b="1" dirty="0">
                <a:latin typeface="+mj-ea"/>
                <a:ea typeface="+mj-ea"/>
              </a:rPr>
              <a:t>            </a:t>
            </a:r>
            <a:r>
              <a:rPr lang="en-US" altLang="zh-CN" sz="2100" b="1" dirty="0">
                <a:solidFill>
                  <a:srgbClr val="0000FF"/>
                </a:solidFill>
                <a:latin typeface="+mj-ea"/>
                <a:ea typeface="+mj-ea"/>
              </a:rPr>
              <a:t>Exit section</a:t>
            </a:r>
          </a:p>
          <a:p>
            <a:pPr>
              <a:lnSpc>
                <a:spcPct val="110000"/>
              </a:lnSpc>
              <a:spcBef>
                <a:spcPct val="0"/>
              </a:spcBef>
              <a:defRPr/>
            </a:pPr>
            <a:r>
              <a:rPr lang="en-US" altLang="zh-CN" sz="2100" b="1" dirty="0">
                <a:latin typeface="+mj-ea"/>
                <a:ea typeface="+mj-ea"/>
              </a:rPr>
              <a:t>     Until false</a:t>
            </a:r>
          </a:p>
        </p:txBody>
      </p:sp>
      <p:sp>
        <p:nvSpPr>
          <p:cNvPr id="8" name="Rectangle 4">
            <a:extLst>
              <a:ext uri="{FF2B5EF4-FFF2-40B4-BE49-F238E27FC236}">
                <a16:creationId xmlns:a16="http://schemas.microsoft.com/office/drawing/2014/main" id="{19318EA9-4147-C640-8F74-97C0384A0CEB}"/>
              </a:ext>
            </a:extLst>
          </p:cNvPr>
          <p:cNvSpPr>
            <a:spLocks noChangeArrowheads="1"/>
          </p:cNvSpPr>
          <p:nvPr/>
        </p:nvSpPr>
        <p:spPr bwMode="auto">
          <a:xfrm>
            <a:off x="7363216" y="334779"/>
            <a:ext cx="4659715"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2.4.1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进程同步的基本概念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9"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Tree>
    <p:extLst>
      <p:ext uri="{BB962C8B-B14F-4D97-AF65-F5344CB8AC3E}">
        <p14:creationId xmlns:p14="http://schemas.microsoft.com/office/powerpoint/2010/main" val="287230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9590" y="1470462"/>
            <a:ext cx="5796116" cy="498598"/>
          </a:xfrm>
          <a:prstGeom prst="rect">
            <a:avLst/>
          </a:prstGeom>
        </p:spPr>
        <p:txBody>
          <a:bodyPr wrap="square">
            <a:spAutoFit/>
          </a:bodyPr>
          <a:lstStyle/>
          <a:p>
            <a:pPr algn="just">
              <a:lnSpc>
                <a:spcPct val="110000"/>
              </a:lnSpc>
              <a:defRPr/>
            </a:pPr>
            <a:r>
              <a:rPr lang="en-US" altLang="zh-CN" sz="2400" b="1" dirty="0">
                <a:solidFill>
                  <a:srgbClr val="0000FF"/>
                </a:solidFill>
                <a:latin typeface="微软雅黑" panose="020B0503020204020204" pitchFamily="34" charset="-122"/>
                <a:ea typeface="微软雅黑" panose="020B0503020204020204" pitchFamily="34" charset="-122"/>
                <a:cs typeface="+mj-cs"/>
              </a:rPr>
              <a:t>4.</a:t>
            </a:r>
            <a:r>
              <a:rPr lang="zh-CN" altLang="en-US" sz="2400" b="1" dirty="0">
                <a:solidFill>
                  <a:srgbClr val="0000FF"/>
                </a:solidFill>
                <a:latin typeface="微软雅黑" panose="020B0503020204020204" pitchFamily="34" charset="-122"/>
                <a:ea typeface="微软雅黑" panose="020B0503020204020204" pitchFamily="34" charset="-122"/>
                <a:cs typeface="+mj-cs"/>
              </a:rPr>
              <a:t>同步机制应遵循的规则</a:t>
            </a:r>
            <a:endParaRPr lang="zh-CN" altLang="en-US" sz="2400" b="1" dirty="0">
              <a:solidFill>
                <a:srgbClr val="0000FF"/>
              </a:solidFill>
              <a:latin typeface="+mj-ea"/>
              <a:ea typeface="+mj-ea"/>
            </a:endParaRPr>
          </a:p>
        </p:txBody>
      </p:sp>
      <p:sp>
        <p:nvSpPr>
          <p:cNvPr id="5" name="矩形 4"/>
          <p:cNvSpPr/>
          <p:nvPr/>
        </p:nvSpPr>
        <p:spPr>
          <a:xfrm>
            <a:off x="3072581" y="2444930"/>
            <a:ext cx="4572000" cy="2197525"/>
          </a:xfrm>
          <a:prstGeom prst="rect">
            <a:avLst/>
          </a:prstGeom>
        </p:spPr>
        <p:txBody>
          <a:bodyPr>
            <a:spAutoFit/>
          </a:bodyPr>
          <a:lstStyle/>
          <a:p>
            <a:pPr algn="just">
              <a:lnSpc>
                <a:spcPct val="120000"/>
              </a:lnSpc>
              <a:spcBef>
                <a:spcPct val="30000"/>
              </a:spcBef>
              <a:defRPr/>
            </a:pPr>
            <a:r>
              <a:rPr lang="en-US" altLang="zh-CN" sz="2400" b="1" dirty="0">
                <a:solidFill>
                  <a:srgbClr val="0000CC"/>
                </a:solidFill>
                <a:latin typeface="+mj-ea"/>
                <a:ea typeface="+mj-ea"/>
              </a:rPr>
              <a:t>1)</a:t>
            </a:r>
            <a:r>
              <a:rPr lang="zh-CN" altLang="en-US" sz="2400" b="1" dirty="0">
                <a:solidFill>
                  <a:srgbClr val="0000CC"/>
                </a:solidFill>
                <a:latin typeface="+mj-ea"/>
                <a:ea typeface="+mj-ea"/>
              </a:rPr>
              <a:t>空闲让进</a:t>
            </a:r>
            <a:endParaRPr lang="en-US" altLang="zh-CN" sz="2400" b="1" dirty="0">
              <a:latin typeface="+mj-ea"/>
              <a:ea typeface="+mj-ea"/>
            </a:endParaRPr>
          </a:p>
          <a:p>
            <a:pPr algn="just">
              <a:lnSpc>
                <a:spcPct val="120000"/>
              </a:lnSpc>
              <a:spcBef>
                <a:spcPct val="30000"/>
              </a:spcBef>
              <a:defRPr/>
            </a:pPr>
            <a:r>
              <a:rPr lang="en-US" altLang="zh-CN" sz="2400" b="1" dirty="0">
                <a:solidFill>
                  <a:srgbClr val="0000CC"/>
                </a:solidFill>
                <a:latin typeface="+mj-ea"/>
                <a:ea typeface="+mj-ea"/>
              </a:rPr>
              <a:t>2)</a:t>
            </a:r>
            <a:r>
              <a:rPr lang="zh-CN" altLang="en-US" sz="2400" b="1" dirty="0">
                <a:solidFill>
                  <a:srgbClr val="0000CC"/>
                </a:solidFill>
                <a:latin typeface="+mj-ea"/>
                <a:ea typeface="+mj-ea"/>
              </a:rPr>
              <a:t>忙则等待</a:t>
            </a:r>
            <a:endParaRPr lang="zh-CN" altLang="en-US" sz="2400" b="1" dirty="0">
              <a:latin typeface="+mj-ea"/>
              <a:ea typeface="+mj-ea"/>
            </a:endParaRPr>
          </a:p>
          <a:p>
            <a:pPr algn="just">
              <a:lnSpc>
                <a:spcPct val="120000"/>
              </a:lnSpc>
              <a:spcBef>
                <a:spcPct val="30000"/>
              </a:spcBef>
              <a:defRPr/>
            </a:pPr>
            <a:r>
              <a:rPr lang="en-US" altLang="zh-CN" sz="2400" b="1" dirty="0">
                <a:solidFill>
                  <a:srgbClr val="0000CC"/>
                </a:solidFill>
                <a:latin typeface="+mj-ea"/>
                <a:ea typeface="+mj-ea"/>
              </a:rPr>
              <a:t>3)</a:t>
            </a:r>
            <a:r>
              <a:rPr lang="zh-CN" altLang="en-US" sz="2400" b="1" dirty="0">
                <a:solidFill>
                  <a:srgbClr val="0000CC"/>
                </a:solidFill>
                <a:latin typeface="+mj-ea"/>
                <a:ea typeface="+mj-ea"/>
              </a:rPr>
              <a:t>有限等待</a:t>
            </a:r>
            <a:endParaRPr lang="zh-CN" altLang="en-US" sz="2400" b="1" dirty="0">
              <a:latin typeface="+mj-ea"/>
              <a:ea typeface="+mj-ea"/>
            </a:endParaRPr>
          </a:p>
          <a:p>
            <a:pPr algn="just">
              <a:lnSpc>
                <a:spcPct val="120000"/>
              </a:lnSpc>
              <a:spcBef>
                <a:spcPct val="30000"/>
              </a:spcBef>
              <a:defRPr/>
            </a:pPr>
            <a:r>
              <a:rPr lang="en-US" altLang="zh-CN" sz="2400" b="1" dirty="0">
                <a:solidFill>
                  <a:srgbClr val="0000CC"/>
                </a:solidFill>
                <a:latin typeface="+mj-ea"/>
                <a:ea typeface="+mj-ea"/>
              </a:rPr>
              <a:t>4)</a:t>
            </a:r>
            <a:r>
              <a:rPr lang="zh-CN" altLang="en-US" sz="2400" b="1" dirty="0">
                <a:solidFill>
                  <a:srgbClr val="0000CC"/>
                </a:solidFill>
                <a:latin typeface="+mj-ea"/>
                <a:ea typeface="+mj-ea"/>
              </a:rPr>
              <a:t>让权等待</a:t>
            </a:r>
            <a:endParaRPr lang="zh-CN" altLang="en-US" sz="2400" dirty="0">
              <a:latin typeface="+mj-ea"/>
              <a:ea typeface="+mj-ea"/>
            </a:endParaRPr>
          </a:p>
        </p:txBody>
      </p:sp>
      <p:sp>
        <p:nvSpPr>
          <p:cNvPr id="6" name="Rectangle 4">
            <a:extLst>
              <a:ext uri="{FF2B5EF4-FFF2-40B4-BE49-F238E27FC236}">
                <a16:creationId xmlns:a16="http://schemas.microsoft.com/office/drawing/2014/main" id="{19318EA9-4147-C640-8F74-97C0384A0CEB}"/>
              </a:ext>
            </a:extLst>
          </p:cNvPr>
          <p:cNvSpPr>
            <a:spLocks noChangeArrowheads="1"/>
          </p:cNvSpPr>
          <p:nvPr/>
        </p:nvSpPr>
        <p:spPr bwMode="auto">
          <a:xfrm>
            <a:off x="7363216" y="334779"/>
            <a:ext cx="4659715"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2.4.1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进程同步的基本概念 </a:t>
            </a:r>
            <a:endParaRPr lang="zh-CN" altLang="en-US" sz="2800" b="1" dirty="0">
              <a:solidFill>
                <a:srgbClr val="4A66AC">
                  <a:lumMod val="75000"/>
                </a:srgbClr>
              </a:solidFill>
              <a:latin typeface="微软雅黑" panose="020B0503020204020204" pitchFamily="34" charset="-122"/>
              <a:ea typeface="微软雅黑" panose="020B0503020204020204" pitchFamily="34" charset="-122"/>
            </a:endParaRP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Tree>
    <p:extLst>
      <p:ext uri="{BB962C8B-B14F-4D97-AF65-F5344CB8AC3E}">
        <p14:creationId xmlns:p14="http://schemas.microsoft.com/office/powerpoint/2010/main" val="101390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50832" y="1418703"/>
            <a:ext cx="9479364" cy="4342727"/>
          </a:xfrm>
          <a:prstGeom prst="rect">
            <a:avLst/>
          </a:prstGeom>
        </p:spPr>
        <p:txBody>
          <a:bodyPr wrap="square">
            <a:spAutoFit/>
          </a:bodyPr>
          <a:lstStyle/>
          <a:p>
            <a:pPr marL="171450" indent="-171450" defTabSz="685800">
              <a:lnSpc>
                <a:spcPct val="110000"/>
              </a:lnSpc>
              <a:spcBef>
                <a:spcPts val="1350"/>
              </a:spcBef>
              <a:buClr>
                <a:srgbClr val="4A66AC">
                  <a:lumMod val="75000"/>
                </a:srgbClr>
              </a:buClr>
              <a:buSzPct val="100000"/>
              <a:buFont typeface="Wingdings" charset="2"/>
              <a:buChar char="n"/>
              <a:defRPr/>
            </a:pPr>
            <a:r>
              <a:rPr lang="zh-CN" altLang="en-US" sz="2400" b="1" dirty="0">
                <a:solidFill>
                  <a:prstClr val="black"/>
                </a:solidFill>
                <a:latin typeface="+mj-ea"/>
                <a:ea typeface="+mj-ea"/>
              </a:rPr>
              <a:t>利用计算机硬件指令解决临界区问题</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400" b="1" dirty="0">
                <a:solidFill>
                  <a:prstClr val="black"/>
                </a:solidFill>
                <a:latin typeface="+mj-ea"/>
                <a:ea typeface="+mj-ea"/>
              </a:rPr>
              <a:t>对临界区管理将标识看做一个锁，“锁开”进入，“锁关”等待</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400" b="1" dirty="0">
                <a:solidFill>
                  <a:prstClr val="black"/>
                </a:solidFill>
                <a:latin typeface="+mj-ea"/>
                <a:ea typeface="+mj-ea"/>
              </a:rPr>
              <a:t>初始打开，每个进入临界区的进程必须对锁进行测试</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400" b="1" dirty="0">
                <a:solidFill>
                  <a:prstClr val="black"/>
                </a:solidFill>
                <a:latin typeface="+mj-ea"/>
                <a:ea typeface="+mj-ea"/>
              </a:rPr>
              <a:t>测试和关锁操作必须连续（原子操作</a:t>
            </a:r>
            <a:r>
              <a:rPr lang="zh-CN" altLang="en-US" sz="2400" b="1" dirty="0" smtClean="0">
                <a:solidFill>
                  <a:prstClr val="black"/>
                </a:solidFill>
                <a:latin typeface="+mj-ea"/>
                <a:ea typeface="+mj-ea"/>
              </a:rPr>
              <a:t>）</a:t>
            </a:r>
            <a:endParaRPr lang="en-US" altLang="zh-CN" sz="2400" b="1" dirty="0" smtClean="0">
              <a:solidFill>
                <a:prstClr val="black"/>
              </a:solidFill>
              <a:latin typeface="+mj-ea"/>
              <a:ea typeface="+mj-ea"/>
            </a:endParaRP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endParaRPr lang="zh-CN" altLang="en-US" sz="2400" b="1" dirty="0">
              <a:solidFill>
                <a:prstClr val="black"/>
              </a:solidFill>
              <a:latin typeface="+mj-ea"/>
              <a:ea typeface="+mj-ea"/>
            </a:endParaRPr>
          </a:p>
          <a:p>
            <a:pPr indent="534988" defTabSz="685800">
              <a:lnSpc>
                <a:spcPct val="110000"/>
              </a:lnSpc>
              <a:spcBef>
                <a:spcPts val="1350"/>
              </a:spcBef>
              <a:buClr>
                <a:srgbClr val="4A66AC">
                  <a:lumMod val="75000"/>
                </a:srgbClr>
              </a:buClr>
              <a:buSzPct val="100000"/>
              <a:defRPr/>
            </a:pPr>
            <a:r>
              <a:rPr lang="en-US" altLang="zh-CN" sz="2400" b="1" dirty="0">
                <a:solidFill>
                  <a:prstClr val="black"/>
                </a:solidFill>
                <a:latin typeface="+mj-ea"/>
                <a:ea typeface="+mj-ea"/>
              </a:rPr>
              <a:t>1</a:t>
            </a:r>
            <a:r>
              <a:rPr lang="zh-CN" altLang="en-US" sz="2400" b="1" dirty="0">
                <a:solidFill>
                  <a:prstClr val="black"/>
                </a:solidFill>
                <a:latin typeface="+mj-ea"/>
                <a:ea typeface="+mj-ea"/>
              </a:rPr>
              <a:t>、关中断</a:t>
            </a:r>
          </a:p>
          <a:p>
            <a:pPr indent="534988" defTabSz="685800">
              <a:lnSpc>
                <a:spcPct val="110000"/>
              </a:lnSpc>
              <a:spcBef>
                <a:spcPts val="1350"/>
              </a:spcBef>
              <a:buClr>
                <a:srgbClr val="4A66AC">
                  <a:lumMod val="75000"/>
                </a:srgbClr>
              </a:buClr>
              <a:buSzPct val="100000"/>
              <a:defRPr/>
            </a:pPr>
            <a:r>
              <a:rPr lang="en-US" altLang="zh-CN" sz="2400" b="1" dirty="0">
                <a:solidFill>
                  <a:prstClr val="black"/>
                </a:solidFill>
                <a:latin typeface="+mj-ea"/>
                <a:ea typeface="+mj-ea"/>
              </a:rPr>
              <a:t>2</a:t>
            </a:r>
            <a:r>
              <a:rPr lang="zh-CN" altLang="en-US" sz="2400" b="1" dirty="0">
                <a:solidFill>
                  <a:prstClr val="black"/>
                </a:solidFill>
                <a:latin typeface="+mj-ea"/>
                <a:ea typeface="+mj-ea"/>
              </a:rPr>
              <a:t>、利用</a:t>
            </a:r>
            <a:r>
              <a:rPr lang="en-US" altLang="zh-CN" sz="2400" b="1" dirty="0">
                <a:solidFill>
                  <a:prstClr val="black"/>
                </a:solidFill>
                <a:latin typeface="+mj-ea"/>
                <a:ea typeface="+mj-ea"/>
              </a:rPr>
              <a:t>Test-and-Set</a:t>
            </a:r>
            <a:r>
              <a:rPr lang="zh-CN" altLang="en-US" sz="2400" b="1" dirty="0">
                <a:solidFill>
                  <a:prstClr val="black"/>
                </a:solidFill>
                <a:latin typeface="+mj-ea"/>
                <a:ea typeface="+mj-ea"/>
              </a:rPr>
              <a:t>指令实现互斥</a:t>
            </a:r>
          </a:p>
          <a:p>
            <a:pPr indent="534988" defTabSz="685800">
              <a:lnSpc>
                <a:spcPct val="110000"/>
              </a:lnSpc>
              <a:spcBef>
                <a:spcPts val="1350"/>
              </a:spcBef>
              <a:buClr>
                <a:srgbClr val="4A66AC">
                  <a:lumMod val="75000"/>
                </a:srgbClr>
              </a:buClr>
              <a:buSzPct val="100000"/>
              <a:defRPr/>
            </a:pPr>
            <a:r>
              <a:rPr lang="en-US" altLang="zh-CN" sz="2400" b="1" dirty="0">
                <a:solidFill>
                  <a:prstClr val="black"/>
                </a:solidFill>
                <a:latin typeface="+mj-ea"/>
                <a:ea typeface="+mj-ea"/>
              </a:rPr>
              <a:t>3</a:t>
            </a:r>
            <a:r>
              <a:rPr lang="zh-CN" altLang="en-US" sz="2400" b="1" dirty="0">
                <a:solidFill>
                  <a:prstClr val="black"/>
                </a:solidFill>
                <a:latin typeface="+mj-ea"/>
                <a:ea typeface="+mj-ea"/>
              </a:rPr>
              <a:t>、利用</a:t>
            </a:r>
            <a:r>
              <a:rPr lang="en-US" altLang="zh-CN" sz="2400" b="1" dirty="0">
                <a:solidFill>
                  <a:prstClr val="black"/>
                </a:solidFill>
                <a:latin typeface="+mj-ea"/>
                <a:ea typeface="+mj-ea"/>
              </a:rPr>
              <a:t>Swap</a:t>
            </a:r>
            <a:r>
              <a:rPr lang="zh-CN" altLang="en-US" sz="2400" b="1" dirty="0">
                <a:solidFill>
                  <a:prstClr val="black"/>
                </a:solidFill>
                <a:latin typeface="+mj-ea"/>
                <a:ea typeface="+mj-ea"/>
              </a:rPr>
              <a:t>指令实现进程互斥</a:t>
            </a: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8557404" y="334779"/>
            <a:ext cx="3465527"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硬件同步机制</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Tree>
    <p:extLst>
      <p:ext uri="{BB962C8B-B14F-4D97-AF65-F5344CB8AC3E}">
        <p14:creationId xmlns:p14="http://schemas.microsoft.com/office/powerpoint/2010/main" val="107676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90821" y="1306560"/>
            <a:ext cx="10065057" cy="3997376"/>
          </a:xfrm>
          <a:prstGeom prst="rect">
            <a:avLst/>
          </a:prstGeom>
        </p:spPr>
        <p:txBody>
          <a:bodyPr wrap="square">
            <a:spAutoFit/>
          </a:bodyPr>
          <a:lstStyle/>
          <a:p>
            <a:pPr>
              <a:lnSpc>
                <a:spcPct val="150000"/>
              </a:lnSpc>
              <a:defRPr/>
            </a:pPr>
            <a:r>
              <a:rPr lang="en-US" altLang="zh-CN" sz="2400" b="1" dirty="0">
                <a:solidFill>
                  <a:srgbClr val="0000FF"/>
                </a:solidFill>
                <a:latin typeface="+mj-ea"/>
                <a:ea typeface="+mj-ea"/>
              </a:rPr>
              <a:t>1.</a:t>
            </a:r>
            <a:r>
              <a:rPr lang="zh-CN" altLang="en-US" sz="2400" b="1" dirty="0">
                <a:solidFill>
                  <a:srgbClr val="0000FF"/>
                </a:solidFill>
                <a:latin typeface="+mj-ea"/>
                <a:ea typeface="+mj-ea"/>
              </a:rPr>
              <a:t>关中断</a:t>
            </a:r>
          </a:p>
          <a:p>
            <a:pPr lvl="1">
              <a:lnSpc>
                <a:spcPct val="150000"/>
              </a:lnSpc>
              <a:buClr>
                <a:schemeClr val="bg2">
                  <a:lumMod val="25000"/>
                </a:schemeClr>
              </a:buClr>
              <a:defRPr/>
            </a:pPr>
            <a:r>
              <a:rPr lang="zh-CN" altLang="en-US" sz="2400" b="1" dirty="0">
                <a:latin typeface="+mj-ea"/>
                <a:ea typeface="+mj-ea"/>
              </a:rPr>
              <a:t>进入锁测试前关闭中断，完成锁测试并上锁后打开</a:t>
            </a:r>
            <a:r>
              <a:rPr lang="zh-CN" altLang="en-US" sz="2400" b="1" dirty="0" smtClean="0">
                <a:latin typeface="+mj-ea"/>
                <a:ea typeface="+mj-ea"/>
              </a:rPr>
              <a:t>中断进程</a:t>
            </a:r>
            <a:r>
              <a:rPr lang="zh-CN" altLang="en-US" sz="2400" b="1" dirty="0">
                <a:latin typeface="+mj-ea"/>
                <a:ea typeface="+mj-ea"/>
              </a:rPr>
              <a:t>在临界区时计算机系统不响应中断，不会引发调度</a:t>
            </a:r>
          </a:p>
          <a:p>
            <a:pPr lvl="1">
              <a:lnSpc>
                <a:spcPct val="150000"/>
              </a:lnSpc>
              <a:buClr>
                <a:schemeClr val="bg2">
                  <a:lumMod val="25000"/>
                </a:schemeClr>
              </a:buClr>
              <a:defRPr/>
            </a:pPr>
            <a:r>
              <a:rPr lang="zh-CN" altLang="en-US" sz="2400" b="1" dirty="0">
                <a:latin typeface="+mj-ea"/>
                <a:ea typeface="+mj-ea"/>
              </a:rPr>
              <a:t>缺点：</a:t>
            </a:r>
          </a:p>
          <a:p>
            <a:pPr lvl="2">
              <a:lnSpc>
                <a:spcPct val="150000"/>
              </a:lnSpc>
              <a:defRPr/>
            </a:pPr>
            <a:r>
              <a:rPr lang="zh-CN" altLang="en-US" sz="2400" b="1" dirty="0">
                <a:latin typeface="+mj-ea"/>
                <a:ea typeface="+mj-ea"/>
              </a:rPr>
              <a:t>滥用关中断会引发严重后果</a:t>
            </a:r>
          </a:p>
          <a:p>
            <a:pPr lvl="2">
              <a:lnSpc>
                <a:spcPct val="150000"/>
              </a:lnSpc>
              <a:defRPr/>
            </a:pPr>
            <a:r>
              <a:rPr lang="zh-CN" altLang="en-US" sz="2400" b="1" dirty="0">
                <a:latin typeface="+mj-ea"/>
                <a:ea typeface="+mj-ea"/>
              </a:rPr>
              <a:t>关中断时间过长会影响系统效率</a:t>
            </a:r>
          </a:p>
          <a:p>
            <a:pPr lvl="2">
              <a:lnSpc>
                <a:spcPct val="150000"/>
              </a:lnSpc>
              <a:defRPr/>
            </a:pPr>
            <a:r>
              <a:rPr lang="zh-CN" altLang="en-US" sz="2400" b="1" dirty="0">
                <a:latin typeface="+mj-ea"/>
                <a:ea typeface="+mj-ea"/>
              </a:rPr>
              <a:t>不适用于多</a:t>
            </a:r>
            <a:r>
              <a:rPr lang="en-US" altLang="zh-CN" sz="2400" b="1" dirty="0">
                <a:latin typeface="+mj-ea"/>
                <a:ea typeface="+mj-ea"/>
              </a:rPr>
              <a:t>CPU</a:t>
            </a:r>
            <a:r>
              <a:rPr lang="zh-CN" altLang="en-US" sz="2400" b="1" dirty="0">
                <a:latin typeface="+mj-ea"/>
                <a:ea typeface="+mj-ea"/>
              </a:rPr>
              <a:t>系统</a:t>
            </a:r>
          </a:p>
        </p:txBody>
      </p:sp>
      <p:sp>
        <p:nvSpPr>
          <p:cNvPr id="5" name="Rectangle 4">
            <a:extLst>
              <a:ext uri="{FF2B5EF4-FFF2-40B4-BE49-F238E27FC236}">
                <a16:creationId xmlns:a16="http://schemas.microsoft.com/office/drawing/2014/main" id="{19318EA9-4147-C640-8F74-97C0384A0CEB}"/>
              </a:ext>
            </a:extLst>
          </p:cNvPr>
          <p:cNvSpPr>
            <a:spLocks noChangeArrowheads="1"/>
          </p:cNvSpPr>
          <p:nvPr/>
        </p:nvSpPr>
        <p:spPr bwMode="auto">
          <a:xfrm>
            <a:off x="8574657" y="334779"/>
            <a:ext cx="3448274"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硬件同步机制</a:t>
            </a:r>
          </a:p>
        </p:txBody>
      </p:sp>
      <p:sp>
        <p:nvSpPr>
          <p:cNvPr id="6"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Tree>
    <p:extLst>
      <p:ext uri="{BB962C8B-B14F-4D97-AF65-F5344CB8AC3E}">
        <p14:creationId xmlns:p14="http://schemas.microsoft.com/office/powerpoint/2010/main" val="1590225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60EEC64D-5DEC-AD45-AC0E-BBB66E85CB41}"/>
              </a:ext>
            </a:extLst>
          </p:cNvPr>
          <p:cNvSpPr txBox="1">
            <a:spLocks noChangeArrowheads="1"/>
          </p:cNvSpPr>
          <p:nvPr/>
        </p:nvSpPr>
        <p:spPr>
          <a:xfrm>
            <a:off x="6528707" y="434315"/>
            <a:ext cx="5587093" cy="514350"/>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defRPr/>
            </a:pPr>
            <a:r>
              <a:rPr lang="en-US" altLang="zh-CN" sz="2800" dirty="0">
                <a:latin typeface="+mj-ea"/>
                <a:ea typeface="+mj-ea"/>
              </a:rPr>
              <a:t>2.1.3 </a:t>
            </a:r>
            <a:r>
              <a:rPr lang="zh-CN" altLang="en-US" sz="2800" dirty="0">
                <a:latin typeface="+mj-ea"/>
                <a:ea typeface="+mj-ea"/>
              </a:rPr>
              <a:t>程序的</a:t>
            </a:r>
            <a:r>
              <a:rPr lang="zh-CN" altLang="en-US" sz="2800" dirty="0">
                <a:solidFill>
                  <a:srgbClr val="FF0000"/>
                </a:solidFill>
                <a:latin typeface="+mj-ea"/>
                <a:ea typeface="+mj-ea"/>
              </a:rPr>
              <a:t>并发</a:t>
            </a:r>
            <a:r>
              <a:rPr lang="zh-CN" altLang="en-US" sz="2800" dirty="0">
                <a:latin typeface="+mj-ea"/>
                <a:ea typeface="+mj-ea"/>
              </a:rPr>
              <a:t>执行及其特征</a:t>
            </a:r>
          </a:p>
        </p:txBody>
      </p:sp>
      <p:sp>
        <p:nvSpPr>
          <p:cNvPr id="28" name="Rectangle 2">
            <a:extLst>
              <a:ext uri="{FF2B5EF4-FFF2-40B4-BE49-F238E27FC236}">
                <a16:creationId xmlns:a16="http://schemas.microsoft.com/office/drawing/2014/main" id="{7B925E8C-A93A-DE43-B98E-5F4ED8FF0E5A}"/>
              </a:ext>
            </a:extLst>
          </p:cNvPr>
          <p:cNvSpPr txBox="1">
            <a:spLocks noChangeArrowheads="1"/>
          </p:cNvSpPr>
          <p:nvPr/>
        </p:nvSpPr>
        <p:spPr>
          <a:xfrm>
            <a:off x="1306640" y="1352305"/>
            <a:ext cx="8225518" cy="3651068"/>
          </a:xfrm>
          <a:prstGeom prst="rect">
            <a:avLst/>
          </a:prstGeom>
        </p:spPr>
        <p:txBody>
          <a:bodyPr/>
          <a:lstStyle>
            <a:lvl1pPr algn="ctr"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marL="671513" indent="-600075" algn="just">
              <a:lnSpc>
                <a:spcPct val="120000"/>
              </a:lnSpc>
              <a:spcBef>
                <a:spcPts val="450"/>
              </a:spcBef>
              <a:defRPr/>
            </a:pPr>
            <a:r>
              <a:rPr lang="en-US" altLang="zh-CN" sz="2700" dirty="0">
                <a:latin typeface="+mj-ea"/>
                <a:ea typeface="+mj-ea"/>
              </a:rPr>
              <a:t>1</a:t>
            </a:r>
            <a:r>
              <a:rPr lang="zh-CN" altLang="en-US" sz="2700" dirty="0">
                <a:latin typeface="+mj-ea"/>
                <a:ea typeface="+mj-ea"/>
              </a:rPr>
              <a:t>．</a:t>
            </a:r>
            <a:r>
              <a:rPr kumimoji="1" lang="zh-CN" altLang="en-US" sz="2700" dirty="0">
                <a:latin typeface="+mj-ea"/>
                <a:ea typeface="+mj-ea"/>
              </a:rPr>
              <a:t>程序的并发执行</a:t>
            </a:r>
            <a:endParaRPr kumimoji="1" lang="en-US" altLang="zh-CN" sz="2700" dirty="0">
              <a:latin typeface="+mj-ea"/>
              <a:ea typeface="+mj-ea"/>
            </a:endParaRPr>
          </a:p>
          <a:p>
            <a:pPr marL="671513" indent="-600075" algn="just">
              <a:lnSpc>
                <a:spcPct val="120000"/>
              </a:lnSpc>
              <a:spcBef>
                <a:spcPts val="450"/>
              </a:spcBef>
              <a:defRPr/>
            </a:pPr>
            <a:r>
              <a:rPr lang="zh-CN" altLang="en-US" sz="2800" dirty="0">
                <a:latin typeface="+mj-ea"/>
                <a:ea typeface="+mj-ea"/>
              </a:rPr>
              <a:t>   </a:t>
            </a:r>
            <a:r>
              <a:rPr lang="zh-CN" altLang="en-US" sz="2400" dirty="0">
                <a:latin typeface="+mj-ea"/>
                <a:ea typeface="+mj-ea"/>
              </a:rPr>
              <a:t>对于具有下述四条语句的程序段</a:t>
            </a:r>
            <a:endParaRPr kumimoji="1" lang="en-US" altLang="zh-CN" sz="2700" dirty="0">
              <a:latin typeface="+mj-ea"/>
              <a:ea typeface="+mj-ea"/>
            </a:endParaRPr>
          </a:p>
        </p:txBody>
      </p:sp>
      <p:sp>
        <p:nvSpPr>
          <p:cNvPr id="5" name="Rectangle 4">
            <a:extLst>
              <a:ext uri="{FF2B5EF4-FFF2-40B4-BE49-F238E27FC236}">
                <a16:creationId xmlns:a16="http://schemas.microsoft.com/office/drawing/2014/main" id="{FAA06B02-4E2D-3B48-8ED8-AF588D25CEE3}"/>
              </a:ext>
            </a:extLst>
          </p:cNvPr>
          <p:cNvSpPr>
            <a:spLocks noChangeArrowheads="1"/>
          </p:cNvSpPr>
          <p:nvPr/>
        </p:nvSpPr>
        <p:spPr bwMode="auto">
          <a:xfrm>
            <a:off x="1363437" y="363890"/>
            <a:ext cx="44577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eaLnBrk="1" hangingPunct="1">
              <a:spcBef>
                <a:spcPct val="0"/>
              </a:spcBef>
              <a:buClrTx/>
              <a:buSzTx/>
              <a:buFontTx/>
              <a:buNone/>
              <a:defRPr/>
            </a:pPr>
            <a:r>
              <a:rPr kumimoji="1" lang="en-US" altLang="zh-CN" b="1" dirty="0">
                <a:solidFill>
                  <a:schemeClr val="tx2"/>
                </a:solidFill>
                <a:latin typeface="+mj-ea"/>
                <a:ea typeface="+mj-ea"/>
              </a:rPr>
              <a:t>2.1 </a:t>
            </a:r>
            <a:r>
              <a:rPr kumimoji="1" lang="zh-CN" altLang="en-US" b="1" dirty="0">
                <a:solidFill>
                  <a:schemeClr val="tx2"/>
                </a:solidFill>
                <a:latin typeface="+mj-ea"/>
                <a:ea typeface="+mj-ea"/>
              </a:rPr>
              <a:t>前趋图和程序执行</a:t>
            </a:r>
          </a:p>
        </p:txBody>
      </p:sp>
      <p:sp>
        <p:nvSpPr>
          <p:cNvPr id="6" name="Rectangle 3">
            <a:extLst>
              <a:ext uri="{FF2B5EF4-FFF2-40B4-BE49-F238E27FC236}">
                <a16:creationId xmlns:a16="http://schemas.microsoft.com/office/drawing/2014/main" id="{C434E1E7-A300-0F4F-8756-E94C8BF8FD2E}"/>
              </a:ext>
            </a:extLst>
          </p:cNvPr>
          <p:cNvSpPr>
            <a:spLocks noGrp="1" noChangeArrowheads="1"/>
          </p:cNvSpPr>
          <p:nvPr/>
        </p:nvSpPr>
        <p:spPr>
          <a:xfrm>
            <a:off x="1772586" y="2831809"/>
            <a:ext cx="6172200" cy="1713310"/>
          </a:xfrm>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lgn="just" eaLnBrk="1" hangingPunct="1">
              <a:lnSpc>
                <a:spcPct val="80000"/>
              </a:lnSpc>
              <a:buFont typeface="Wingdings" charset="2"/>
              <a:buNone/>
              <a:defRPr/>
            </a:pPr>
            <a:r>
              <a:rPr lang="en-US" altLang="zh-CN" sz="2400" dirty="0"/>
              <a:t>          S1</a:t>
            </a:r>
            <a:r>
              <a:rPr lang="zh-CN" altLang="en-US" sz="2400" dirty="0"/>
              <a:t>：</a:t>
            </a:r>
            <a:r>
              <a:rPr lang="en-US" altLang="zh-CN" sz="2400" dirty="0"/>
              <a:t>a : = x</a:t>
            </a:r>
            <a:r>
              <a:rPr lang="zh-CN" altLang="en-US" sz="2400" dirty="0"/>
              <a:t>十</a:t>
            </a:r>
            <a:r>
              <a:rPr lang="en-US" altLang="zh-CN" sz="2400" dirty="0"/>
              <a:t>2</a:t>
            </a:r>
          </a:p>
          <a:p>
            <a:pPr algn="just" eaLnBrk="1" hangingPunct="1">
              <a:lnSpc>
                <a:spcPct val="80000"/>
              </a:lnSpc>
              <a:buClrTx/>
              <a:buSzTx/>
              <a:buFontTx/>
              <a:buNone/>
              <a:defRPr/>
            </a:pPr>
            <a:r>
              <a:rPr lang="en-US" altLang="zh-CN" sz="2400" dirty="0"/>
              <a:t>          S2</a:t>
            </a:r>
            <a:r>
              <a:rPr lang="zh-CN" altLang="en-US" sz="2400" dirty="0"/>
              <a:t>：</a:t>
            </a:r>
            <a:r>
              <a:rPr lang="en-US" altLang="zh-CN" sz="2400" dirty="0"/>
              <a:t>b : = y</a:t>
            </a:r>
            <a:r>
              <a:rPr lang="zh-CN" altLang="en-US" sz="2400" dirty="0"/>
              <a:t>十</a:t>
            </a:r>
            <a:r>
              <a:rPr lang="en-US" altLang="zh-CN" sz="2400" dirty="0"/>
              <a:t>4</a:t>
            </a:r>
          </a:p>
          <a:p>
            <a:pPr algn="just" eaLnBrk="1" hangingPunct="1">
              <a:lnSpc>
                <a:spcPct val="80000"/>
              </a:lnSpc>
              <a:buClrTx/>
              <a:buSzTx/>
              <a:buFontTx/>
              <a:buNone/>
              <a:defRPr/>
            </a:pPr>
            <a:r>
              <a:rPr lang="en-US" altLang="zh-CN" sz="2400" dirty="0"/>
              <a:t>          S3</a:t>
            </a:r>
            <a:r>
              <a:rPr lang="zh-CN" altLang="en-US" sz="2400" dirty="0"/>
              <a:t>：</a:t>
            </a:r>
            <a:r>
              <a:rPr lang="en-US" altLang="zh-CN" sz="2400" dirty="0"/>
              <a:t>c : = a</a:t>
            </a:r>
            <a:r>
              <a:rPr lang="zh-CN" altLang="en-US" sz="2400" dirty="0"/>
              <a:t>十</a:t>
            </a:r>
            <a:r>
              <a:rPr lang="en-US" altLang="zh-CN" sz="2400" dirty="0"/>
              <a:t>b</a:t>
            </a:r>
          </a:p>
          <a:p>
            <a:pPr algn="just" eaLnBrk="1" hangingPunct="1">
              <a:lnSpc>
                <a:spcPct val="80000"/>
              </a:lnSpc>
              <a:buClrTx/>
              <a:buSzTx/>
              <a:buFontTx/>
              <a:buNone/>
              <a:defRPr/>
            </a:pPr>
            <a:r>
              <a:rPr lang="en-US" altLang="zh-CN" sz="2400" dirty="0"/>
              <a:t>          S4</a:t>
            </a:r>
            <a:r>
              <a:rPr lang="zh-CN" altLang="en-US" sz="2400" dirty="0"/>
              <a:t>：</a:t>
            </a:r>
            <a:r>
              <a:rPr lang="en-US" altLang="zh-CN" sz="2400" dirty="0"/>
              <a:t>d : = c</a:t>
            </a:r>
            <a:r>
              <a:rPr lang="zh-CN" altLang="en-US" sz="2400" dirty="0"/>
              <a:t>＋</a:t>
            </a:r>
            <a:r>
              <a:rPr lang="en-US" altLang="zh-CN" sz="2400" dirty="0"/>
              <a:t>b</a:t>
            </a:r>
          </a:p>
          <a:p>
            <a:pPr algn="just" eaLnBrk="1" hangingPunct="1">
              <a:lnSpc>
                <a:spcPct val="80000"/>
              </a:lnSpc>
              <a:buClrTx/>
              <a:buSzTx/>
              <a:buFontTx/>
              <a:buNone/>
              <a:defRPr/>
            </a:pPr>
            <a:endParaRPr lang="en-US" altLang="zh-CN" sz="2400" dirty="0"/>
          </a:p>
          <a:p>
            <a:pPr eaLnBrk="1" hangingPunct="1">
              <a:lnSpc>
                <a:spcPct val="80000"/>
              </a:lnSpc>
              <a:buClrTx/>
              <a:buSzTx/>
              <a:buFontTx/>
              <a:buNone/>
              <a:defRPr/>
            </a:pPr>
            <a:r>
              <a:rPr lang="en-US" altLang="zh-CN" sz="2400" dirty="0"/>
              <a:t>  </a:t>
            </a:r>
            <a:r>
              <a:rPr lang="zh-CN" altLang="en-US" sz="2400" dirty="0"/>
              <a:t>      </a:t>
            </a:r>
            <a:r>
              <a:rPr lang="en-US" altLang="zh-CN" sz="2400" dirty="0"/>
              <a:t> </a:t>
            </a:r>
            <a:r>
              <a:rPr lang="zh-CN" altLang="en-US" sz="2400" dirty="0"/>
              <a:t>可画出的并行图：</a:t>
            </a:r>
          </a:p>
        </p:txBody>
      </p:sp>
      <p:sp>
        <p:nvSpPr>
          <p:cNvPr id="7" name="Oval 4">
            <a:extLst>
              <a:ext uri="{FF2B5EF4-FFF2-40B4-BE49-F238E27FC236}">
                <a16:creationId xmlns:a16="http://schemas.microsoft.com/office/drawing/2014/main" id="{4C5C98A4-7587-1D4A-9D54-2CCDF452B29B}"/>
              </a:ext>
            </a:extLst>
          </p:cNvPr>
          <p:cNvSpPr>
            <a:spLocks noChangeArrowheads="1"/>
          </p:cNvSpPr>
          <p:nvPr/>
        </p:nvSpPr>
        <p:spPr bwMode="auto">
          <a:xfrm>
            <a:off x="5458007" y="4662888"/>
            <a:ext cx="377429" cy="378619"/>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en-US" altLang="zh-CN" dirty="0">
                <a:latin typeface="+mj-ea"/>
                <a:ea typeface="+mj-ea"/>
              </a:rPr>
              <a:t>S1</a:t>
            </a:r>
          </a:p>
        </p:txBody>
      </p:sp>
      <p:sp>
        <p:nvSpPr>
          <p:cNvPr id="8" name="Oval 5">
            <a:extLst>
              <a:ext uri="{FF2B5EF4-FFF2-40B4-BE49-F238E27FC236}">
                <a16:creationId xmlns:a16="http://schemas.microsoft.com/office/drawing/2014/main" id="{705DD29A-5085-E04B-91CC-C1B78E253CB6}"/>
              </a:ext>
            </a:extLst>
          </p:cNvPr>
          <p:cNvSpPr>
            <a:spLocks noChangeArrowheads="1"/>
          </p:cNvSpPr>
          <p:nvPr/>
        </p:nvSpPr>
        <p:spPr bwMode="auto">
          <a:xfrm>
            <a:off x="5458007" y="5527282"/>
            <a:ext cx="377429" cy="378619"/>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en-US" altLang="zh-CN" dirty="0">
                <a:latin typeface="+mj-ea"/>
                <a:ea typeface="+mj-ea"/>
              </a:rPr>
              <a:t>S2</a:t>
            </a:r>
          </a:p>
        </p:txBody>
      </p:sp>
      <p:sp>
        <p:nvSpPr>
          <p:cNvPr id="10" name="Oval 6">
            <a:extLst>
              <a:ext uri="{FF2B5EF4-FFF2-40B4-BE49-F238E27FC236}">
                <a16:creationId xmlns:a16="http://schemas.microsoft.com/office/drawing/2014/main" id="{D965CA60-F963-1147-B5C6-5B1D2F0A14B4}"/>
              </a:ext>
            </a:extLst>
          </p:cNvPr>
          <p:cNvSpPr>
            <a:spLocks noChangeArrowheads="1"/>
          </p:cNvSpPr>
          <p:nvPr/>
        </p:nvSpPr>
        <p:spPr bwMode="auto">
          <a:xfrm>
            <a:off x="6753407" y="5148663"/>
            <a:ext cx="377429" cy="378619"/>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en-US" altLang="zh-CN" dirty="0">
                <a:latin typeface="+mj-ea"/>
                <a:ea typeface="+mj-ea"/>
              </a:rPr>
              <a:t>S3</a:t>
            </a:r>
          </a:p>
        </p:txBody>
      </p:sp>
      <p:sp>
        <p:nvSpPr>
          <p:cNvPr id="11" name="Oval 7">
            <a:extLst>
              <a:ext uri="{FF2B5EF4-FFF2-40B4-BE49-F238E27FC236}">
                <a16:creationId xmlns:a16="http://schemas.microsoft.com/office/drawing/2014/main" id="{0EF246EB-6127-E648-9E52-4C9D082E0AD5}"/>
              </a:ext>
            </a:extLst>
          </p:cNvPr>
          <p:cNvSpPr>
            <a:spLocks noChangeArrowheads="1"/>
          </p:cNvSpPr>
          <p:nvPr/>
        </p:nvSpPr>
        <p:spPr bwMode="auto">
          <a:xfrm>
            <a:off x="7671380" y="5148663"/>
            <a:ext cx="377428" cy="378619"/>
          </a:xfrm>
          <a:prstGeom prst="ellipse">
            <a:avLst/>
          </a:prstGeom>
          <a:gr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kumimoji="1" lang="en-US" altLang="zh-CN" dirty="0">
                <a:latin typeface="+mj-ea"/>
                <a:ea typeface="+mj-ea"/>
              </a:rPr>
              <a:t>S4</a:t>
            </a:r>
          </a:p>
        </p:txBody>
      </p:sp>
      <p:sp>
        <p:nvSpPr>
          <p:cNvPr id="12" name="Line 8">
            <a:extLst>
              <a:ext uri="{FF2B5EF4-FFF2-40B4-BE49-F238E27FC236}">
                <a16:creationId xmlns:a16="http://schemas.microsoft.com/office/drawing/2014/main" id="{6FA3F60F-9CA2-9449-B41C-C15AF3563A9D}"/>
              </a:ext>
            </a:extLst>
          </p:cNvPr>
          <p:cNvSpPr>
            <a:spLocks noChangeShapeType="1"/>
          </p:cNvSpPr>
          <p:nvPr/>
        </p:nvSpPr>
        <p:spPr bwMode="auto">
          <a:xfrm>
            <a:off x="7185604" y="5364164"/>
            <a:ext cx="43219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a:latin typeface="Arial" charset="0"/>
              <a:ea typeface="宋体" charset="0"/>
            </a:endParaRPr>
          </a:p>
        </p:txBody>
      </p:sp>
      <p:sp>
        <p:nvSpPr>
          <p:cNvPr id="13" name="Line 9">
            <a:extLst>
              <a:ext uri="{FF2B5EF4-FFF2-40B4-BE49-F238E27FC236}">
                <a16:creationId xmlns:a16="http://schemas.microsoft.com/office/drawing/2014/main" id="{CE29A136-13AA-2049-8F9E-962D7901FE03}"/>
              </a:ext>
            </a:extLst>
          </p:cNvPr>
          <p:cNvSpPr>
            <a:spLocks noChangeShapeType="1"/>
          </p:cNvSpPr>
          <p:nvPr/>
        </p:nvSpPr>
        <p:spPr bwMode="auto">
          <a:xfrm>
            <a:off x="8211923" y="5364164"/>
            <a:ext cx="432197"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a:latin typeface="Arial" charset="0"/>
              <a:ea typeface="宋体" charset="0"/>
            </a:endParaRPr>
          </a:p>
        </p:txBody>
      </p:sp>
      <p:sp>
        <p:nvSpPr>
          <p:cNvPr id="14" name="Line 10">
            <a:extLst>
              <a:ext uri="{FF2B5EF4-FFF2-40B4-BE49-F238E27FC236}">
                <a16:creationId xmlns:a16="http://schemas.microsoft.com/office/drawing/2014/main" id="{6A406D58-931B-0441-8E30-0EC2B99718A5}"/>
              </a:ext>
            </a:extLst>
          </p:cNvPr>
          <p:cNvSpPr>
            <a:spLocks noChangeShapeType="1"/>
          </p:cNvSpPr>
          <p:nvPr/>
        </p:nvSpPr>
        <p:spPr bwMode="auto">
          <a:xfrm>
            <a:off x="5890205" y="4824813"/>
            <a:ext cx="809625" cy="378619"/>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a:latin typeface="Arial" charset="0"/>
              <a:ea typeface="宋体" charset="0"/>
            </a:endParaRPr>
          </a:p>
        </p:txBody>
      </p:sp>
      <p:sp>
        <p:nvSpPr>
          <p:cNvPr id="15" name="Line 11">
            <a:extLst>
              <a:ext uri="{FF2B5EF4-FFF2-40B4-BE49-F238E27FC236}">
                <a16:creationId xmlns:a16="http://schemas.microsoft.com/office/drawing/2014/main" id="{1ED8B2DB-BEAC-E24F-8BB0-2435431A2C90}"/>
              </a:ext>
            </a:extLst>
          </p:cNvPr>
          <p:cNvSpPr>
            <a:spLocks noChangeShapeType="1"/>
          </p:cNvSpPr>
          <p:nvPr/>
        </p:nvSpPr>
        <p:spPr bwMode="auto">
          <a:xfrm flipV="1">
            <a:off x="5890204" y="5472512"/>
            <a:ext cx="756047" cy="27027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350">
              <a:latin typeface="Arial" charset="0"/>
              <a:ea typeface="宋体" charset="0"/>
            </a:endParaRPr>
          </a:p>
        </p:txBody>
      </p:sp>
    </p:spTree>
    <p:extLst>
      <p:ext uri="{BB962C8B-B14F-4D97-AF65-F5344CB8AC3E}">
        <p14:creationId xmlns:p14="http://schemas.microsoft.com/office/powerpoint/2010/main" val="3875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49590" y="1296944"/>
            <a:ext cx="5870912" cy="549381"/>
          </a:xfrm>
          <a:prstGeom prst="rect">
            <a:avLst/>
          </a:prstGeom>
        </p:spPr>
        <p:txBody>
          <a:bodyPr wrap="square">
            <a:spAutoFit/>
          </a:bodyPr>
          <a:lstStyle/>
          <a:p>
            <a:pPr>
              <a:lnSpc>
                <a:spcPct val="110000"/>
              </a:lnSpc>
              <a:defRPr/>
            </a:pPr>
            <a:r>
              <a:rPr lang="en-US" altLang="zh-CN" sz="2700" b="1" dirty="0">
                <a:solidFill>
                  <a:srgbClr val="0000FF"/>
                </a:solidFill>
                <a:latin typeface="+mj-ea"/>
                <a:ea typeface="+mj-ea"/>
              </a:rPr>
              <a:t>2.Test-and-Set</a:t>
            </a:r>
          </a:p>
        </p:txBody>
      </p:sp>
      <p:sp>
        <p:nvSpPr>
          <p:cNvPr id="2" name="矩形 1"/>
          <p:cNvSpPr/>
          <p:nvPr/>
        </p:nvSpPr>
        <p:spPr>
          <a:xfrm>
            <a:off x="1058034" y="2125909"/>
            <a:ext cx="5774240" cy="3416320"/>
          </a:xfrm>
          <a:prstGeom prst="rect">
            <a:avLst/>
          </a:prstGeom>
        </p:spPr>
        <p:txBody>
          <a:bodyPr wrap="square">
            <a:spAutoFit/>
          </a:bodyPr>
          <a:lstStyle/>
          <a:p>
            <a:pPr lvl="1">
              <a:lnSpc>
                <a:spcPct val="150000"/>
              </a:lnSpc>
              <a:defRPr/>
            </a:pPr>
            <a:r>
              <a:rPr lang="en-US" altLang="zh-CN" sz="2400" b="1" dirty="0" err="1">
                <a:latin typeface="+mj-ea"/>
              </a:rPr>
              <a:t>boolen</a:t>
            </a:r>
            <a:r>
              <a:rPr lang="en-US" altLang="zh-CN" sz="2400" b="1" dirty="0">
                <a:latin typeface="+mj-ea"/>
              </a:rPr>
              <a:t> TS( </a:t>
            </a:r>
            <a:r>
              <a:rPr lang="en-US" altLang="zh-CN" sz="2400" b="1" dirty="0" err="1">
                <a:latin typeface="+mj-ea"/>
              </a:rPr>
              <a:t>boolen</a:t>
            </a:r>
            <a:r>
              <a:rPr lang="en-US" altLang="zh-CN" sz="2400" b="1" dirty="0">
                <a:latin typeface="+mj-ea"/>
              </a:rPr>
              <a:t> *lock){</a:t>
            </a:r>
          </a:p>
          <a:p>
            <a:pPr lvl="1">
              <a:lnSpc>
                <a:spcPct val="150000"/>
              </a:lnSpc>
              <a:defRPr/>
            </a:pPr>
            <a:r>
              <a:rPr lang="en-US" altLang="zh-CN" sz="2400" b="1" dirty="0">
                <a:latin typeface="+mj-ea"/>
              </a:rPr>
              <a:t>    </a:t>
            </a:r>
            <a:r>
              <a:rPr lang="en-US" altLang="zh-CN" sz="2400" b="1" dirty="0" err="1">
                <a:latin typeface="+mj-ea"/>
              </a:rPr>
              <a:t>boolean</a:t>
            </a:r>
            <a:r>
              <a:rPr lang="en-US" altLang="zh-CN" sz="2400" b="1" dirty="0">
                <a:latin typeface="+mj-ea"/>
              </a:rPr>
              <a:t> old;</a:t>
            </a:r>
          </a:p>
          <a:p>
            <a:pPr lvl="1">
              <a:lnSpc>
                <a:spcPct val="150000"/>
              </a:lnSpc>
              <a:defRPr/>
            </a:pPr>
            <a:r>
              <a:rPr lang="en-US" altLang="zh-CN" sz="2400" b="1" dirty="0">
                <a:latin typeface="+mj-ea"/>
              </a:rPr>
              <a:t>    old = *lock;</a:t>
            </a:r>
          </a:p>
          <a:p>
            <a:pPr lvl="1">
              <a:lnSpc>
                <a:spcPct val="150000"/>
              </a:lnSpc>
              <a:defRPr/>
            </a:pPr>
            <a:r>
              <a:rPr lang="en-US" altLang="zh-CN" sz="2400" b="1" dirty="0">
                <a:latin typeface="+mj-ea"/>
              </a:rPr>
              <a:t>    *lock =TURE;</a:t>
            </a:r>
          </a:p>
          <a:p>
            <a:pPr lvl="1">
              <a:lnSpc>
                <a:spcPct val="150000"/>
              </a:lnSpc>
              <a:defRPr/>
            </a:pPr>
            <a:r>
              <a:rPr lang="en-US" altLang="zh-CN" sz="2400" b="1" dirty="0">
                <a:latin typeface="+mj-ea"/>
              </a:rPr>
              <a:t>    return old;</a:t>
            </a:r>
          </a:p>
          <a:p>
            <a:pPr lvl="1">
              <a:lnSpc>
                <a:spcPct val="150000"/>
              </a:lnSpc>
              <a:defRPr/>
            </a:pPr>
            <a:r>
              <a:rPr lang="en-US" altLang="zh-CN" sz="2400" b="1" dirty="0">
                <a:latin typeface="+mj-ea"/>
              </a:rPr>
              <a:t>}</a:t>
            </a:r>
          </a:p>
        </p:txBody>
      </p:sp>
      <p:sp>
        <p:nvSpPr>
          <p:cNvPr id="3" name="矩形 2"/>
          <p:cNvSpPr/>
          <p:nvPr/>
        </p:nvSpPr>
        <p:spPr>
          <a:xfrm>
            <a:off x="6548608" y="2051206"/>
            <a:ext cx="4855512" cy="3970318"/>
          </a:xfrm>
          <a:prstGeom prst="rect">
            <a:avLst/>
          </a:prstGeom>
        </p:spPr>
        <p:txBody>
          <a:bodyPr wrap="square">
            <a:spAutoFit/>
          </a:bodyPr>
          <a:lstStyle/>
          <a:p>
            <a:pPr lvl="1">
              <a:lnSpc>
                <a:spcPct val="150000"/>
              </a:lnSpc>
              <a:defRPr/>
            </a:pPr>
            <a:r>
              <a:rPr lang="en-US" altLang="zh-CN" sz="2400" b="1" dirty="0">
                <a:latin typeface="+mj-ea"/>
                <a:ea typeface="+mj-ea"/>
              </a:rPr>
              <a:t>do{</a:t>
            </a:r>
          </a:p>
          <a:p>
            <a:pPr lvl="1">
              <a:lnSpc>
                <a:spcPct val="150000"/>
              </a:lnSpc>
              <a:defRPr/>
            </a:pPr>
            <a:r>
              <a:rPr lang="en-US" altLang="zh-CN" sz="2400" b="1" dirty="0">
                <a:latin typeface="+mj-ea"/>
                <a:ea typeface="+mj-ea"/>
              </a:rPr>
              <a:t>    …</a:t>
            </a:r>
          </a:p>
          <a:p>
            <a:pPr lvl="1">
              <a:lnSpc>
                <a:spcPct val="150000"/>
              </a:lnSpc>
              <a:defRPr/>
            </a:pPr>
            <a:r>
              <a:rPr lang="en-US" altLang="zh-CN" sz="2400" b="1" dirty="0">
                <a:latin typeface="+mj-ea"/>
                <a:ea typeface="+mj-ea"/>
              </a:rPr>
              <a:t>    while TS( &amp;lock);</a:t>
            </a:r>
          </a:p>
          <a:p>
            <a:pPr lvl="1">
              <a:lnSpc>
                <a:spcPct val="150000"/>
              </a:lnSpc>
              <a:defRPr/>
            </a:pPr>
            <a:r>
              <a:rPr lang="en-US" altLang="zh-CN" sz="2400" b="1" dirty="0">
                <a:latin typeface="+mj-ea"/>
                <a:ea typeface="+mj-ea"/>
              </a:rPr>
              <a:t>    critical section;</a:t>
            </a:r>
          </a:p>
          <a:p>
            <a:pPr lvl="1">
              <a:lnSpc>
                <a:spcPct val="150000"/>
              </a:lnSpc>
              <a:defRPr/>
            </a:pPr>
            <a:r>
              <a:rPr lang="en-US" altLang="zh-CN" sz="2400" b="1" dirty="0">
                <a:latin typeface="+mj-ea"/>
                <a:ea typeface="+mj-ea"/>
              </a:rPr>
              <a:t>    lock :=FALSE;</a:t>
            </a:r>
          </a:p>
          <a:p>
            <a:pPr lvl="1">
              <a:lnSpc>
                <a:spcPct val="150000"/>
              </a:lnSpc>
              <a:defRPr/>
            </a:pPr>
            <a:r>
              <a:rPr lang="en-US" altLang="zh-CN" sz="2400" b="1" dirty="0">
                <a:latin typeface="+mj-ea"/>
                <a:ea typeface="+mj-ea"/>
              </a:rPr>
              <a:t>    remainder section;</a:t>
            </a:r>
          </a:p>
          <a:p>
            <a:pPr lvl="1">
              <a:lnSpc>
                <a:spcPct val="150000"/>
              </a:lnSpc>
              <a:defRPr/>
            </a:pPr>
            <a:r>
              <a:rPr lang="en-US" altLang="zh-CN" sz="2400" b="1" dirty="0">
                <a:latin typeface="+mj-ea"/>
                <a:ea typeface="+mj-ea"/>
              </a:rPr>
              <a:t>}while(TRUE);</a:t>
            </a: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363216" y="334779"/>
            <a:ext cx="4659715"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硬件同步机制</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Tree>
    <p:extLst>
      <p:ext uri="{BB962C8B-B14F-4D97-AF65-F5344CB8AC3E}">
        <p14:creationId xmlns:p14="http://schemas.microsoft.com/office/powerpoint/2010/main" val="546445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410605" y="1281524"/>
            <a:ext cx="5870912" cy="549381"/>
          </a:xfrm>
          <a:prstGeom prst="rect">
            <a:avLst/>
          </a:prstGeom>
        </p:spPr>
        <p:txBody>
          <a:bodyPr wrap="square">
            <a:spAutoFit/>
          </a:bodyPr>
          <a:lstStyle/>
          <a:p>
            <a:pPr>
              <a:lnSpc>
                <a:spcPct val="110000"/>
              </a:lnSpc>
              <a:defRPr/>
            </a:pPr>
            <a:r>
              <a:rPr lang="en-US" altLang="zh-CN" sz="2700" b="1" dirty="0">
                <a:solidFill>
                  <a:srgbClr val="0000FF"/>
                </a:solidFill>
                <a:latin typeface="+mj-ea"/>
                <a:ea typeface="+mj-ea"/>
              </a:rPr>
              <a:t>3.Swap—</a:t>
            </a:r>
            <a:r>
              <a:rPr lang="zh-CN" altLang="en-US" sz="2700" b="1" dirty="0">
                <a:solidFill>
                  <a:srgbClr val="0000FF"/>
                </a:solidFill>
                <a:latin typeface="+mj-ea"/>
                <a:ea typeface="+mj-ea"/>
              </a:rPr>
              <a:t>交换两个字的内容</a:t>
            </a:r>
          </a:p>
        </p:txBody>
      </p:sp>
      <p:sp>
        <p:nvSpPr>
          <p:cNvPr id="2" name="矩形 1"/>
          <p:cNvSpPr/>
          <p:nvPr/>
        </p:nvSpPr>
        <p:spPr>
          <a:xfrm>
            <a:off x="646981" y="2427560"/>
            <a:ext cx="6072996" cy="3079497"/>
          </a:xfrm>
          <a:prstGeom prst="rect">
            <a:avLst/>
          </a:prstGeom>
        </p:spPr>
        <p:txBody>
          <a:bodyPr wrap="square">
            <a:spAutoFit/>
          </a:bodyPr>
          <a:lstStyle/>
          <a:p>
            <a:pPr lvl="1">
              <a:lnSpc>
                <a:spcPct val="150000"/>
              </a:lnSpc>
              <a:defRPr/>
            </a:pPr>
            <a:r>
              <a:rPr lang="en-US" altLang="zh-CN" sz="2200" b="1" dirty="0">
                <a:latin typeface="+mj-ea"/>
                <a:ea typeface="+mj-ea"/>
              </a:rPr>
              <a:t>void swap( </a:t>
            </a:r>
            <a:r>
              <a:rPr lang="en-US" altLang="zh-CN" sz="2200" b="1" dirty="0" err="1">
                <a:latin typeface="+mj-ea"/>
                <a:ea typeface="+mj-ea"/>
              </a:rPr>
              <a:t>boolen</a:t>
            </a:r>
            <a:r>
              <a:rPr lang="en-US" altLang="zh-CN" sz="2200" b="1" dirty="0">
                <a:latin typeface="+mj-ea"/>
                <a:ea typeface="+mj-ea"/>
              </a:rPr>
              <a:t> *a, </a:t>
            </a:r>
            <a:r>
              <a:rPr lang="en-US" altLang="zh-CN" sz="2200" b="1" dirty="0" err="1">
                <a:latin typeface="+mj-ea"/>
                <a:ea typeface="+mj-ea"/>
              </a:rPr>
              <a:t>boolen</a:t>
            </a:r>
            <a:r>
              <a:rPr lang="en-US" altLang="zh-CN" sz="2200" b="1" dirty="0">
                <a:latin typeface="+mj-ea"/>
                <a:ea typeface="+mj-ea"/>
              </a:rPr>
              <a:t> *b){</a:t>
            </a:r>
          </a:p>
          <a:p>
            <a:pPr lvl="1">
              <a:lnSpc>
                <a:spcPct val="150000"/>
              </a:lnSpc>
              <a:defRPr/>
            </a:pPr>
            <a:r>
              <a:rPr lang="en-US" altLang="zh-CN" sz="2200" b="1" dirty="0">
                <a:latin typeface="+mj-ea"/>
                <a:ea typeface="+mj-ea"/>
              </a:rPr>
              <a:t>    </a:t>
            </a:r>
            <a:r>
              <a:rPr lang="en-US" altLang="zh-CN" sz="2200" b="1" dirty="0" err="1">
                <a:latin typeface="+mj-ea"/>
                <a:ea typeface="+mj-ea"/>
              </a:rPr>
              <a:t>boolean</a:t>
            </a:r>
            <a:r>
              <a:rPr lang="en-US" altLang="zh-CN" sz="2200" b="1" dirty="0">
                <a:latin typeface="+mj-ea"/>
                <a:ea typeface="+mj-ea"/>
              </a:rPr>
              <a:t> temp;</a:t>
            </a:r>
          </a:p>
          <a:p>
            <a:pPr lvl="1">
              <a:lnSpc>
                <a:spcPct val="150000"/>
              </a:lnSpc>
              <a:defRPr/>
            </a:pPr>
            <a:r>
              <a:rPr lang="en-US" altLang="zh-CN" sz="2200" b="1" dirty="0">
                <a:latin typeface="+mj-ea"/>
                <a:ea typeface="+mj-ea"/>
              </a:rPr>
              <a:t>    temp = *a;</a:t>
            </a:r>
          </a:p>
          <a:p>
            <a:pPr lvl="1">
              <a:lnSpc>
                <a:spcPct val="150000"/>
              </a:lnSpc>
              <a:defRPr/>
            </a:pPr>
            <a:r>
              <a:rPr lang="en-US" altLang="zh-CN" sz="2200" b="1" dirty="0">
                <a:latin typeface="+mj-ea"/>
                <a:ea typeface="+mj-ea"/>
              </a:rPr>
              <a:t>    *a =*b;</a:t>
            </a:r>
          </a:p>
          <a:p>
            <a:pPr lvl="1">
              <a:lnSpc>
                <a:spcPct val="150000"/>
              </a:lnSpc>
              <a:defRPr/>
            </a:pPr>
            <a:r>
              <a:rPr lang="en-US" altLang="zh-CN" sz="2200" b="1" dirty="0">
                <a:latin typeface="+mj-ea"/>
                <a:ea typeface="+mj-ea"/>
              </a:rPr>
              <a:t>    *b=temp;</a:t>
            </a:r>
          </a:p>
          <a:p>
            <a:pPr lvl="1">
              <a:lnSpc>
                <a:spcPct val="150000"/>
              </a:lnSpc>
              <a:defRPr/>
            </a:pPr>
            <a:r>
              <a:rPr lang="en-US" altLang="zh-CN" sz="2200" b="1" dirty="0">
                <a:latin typeface="+mj-ea"/>
                <a:ea typeface="+mj-ea"/>
              </a:rPr>
              <a:t>}</a:t>
            </a:r>
          </a:p>
        </p:txBody>
      </p:sp>
      <p:sp>
        <p:nvSpPr>
          <p:cNvPr id="5" name="矩形 4"/>
          <p:cNvSpPr/>
          <p:nvPr/>
        </p:nvSpPr>
        <p:spPr>
          <a:xfrm>
            <a:off x="6622941" y="1556214"/>
            <a:ext cx="4660410" cy="5107873"/>
          </a:xfrm>
          <a:prstGeom prst="rect">
            <a:avLst/>
          </a:prstGeom>
        </p:spPr>
        <p:txBody>
          <a:bodyPr wrap="square">
            <a:spAutoFit/>
          </a:bodyPr>
          <a:lstStyle/>
          <a:p>
            <a:pPr lvl="1">
              <a:lnSpc>
                <a:spcPct val="150000"/>
              </a:lnSpc>
              <a:defRPr/>
            </a:pPr>
            <a:r>
              <a:rPr lang="en-US" altLang="zh-CN" sz="2200" b="1" dirty="0">
                <a:latin typeface="+mj-ea"/>
                <a:ea typeface="+mj-ea"/>
              </a:rPr>
              <a:t>do{</a:t>
            </a:r>
          </a:p>
          <a:p>
            <a:pPr lvl="1">
              <a:lnSpc>
                <a:spcPct val="150000"/>
              </a:lnSpc>
              <a:defRPr/>
            </a:pPr>
            <a:r>
              <a:rPr lang="en-US" altLang="zh-CN" sz="2200" b="1" dirty="0">
                <a:latin typeface="+mj-ea"/>
                <a:ea typeface="+mj-ea"/>
              </a:rPr>
              <a:t>    key=TURE;</a:t>
            </a:r>
          </a:p>
          <a:p>
            <a:pPr lvl="1">
              <a:lnSpc>
                <a:spcPct val="150000"/>
              </a:lnSpc>
              <a:defRPr/>
            </a:pPr>
            <a:r>
              <a:rPr lang="en-US" altLang="zh-CN" sz="2200" b="1" dirty="0">
                <a:latin typeface="+mj-ea"/>
                <a:ea typeface="+mj-ea"/>
              </a:rPr>
              <a:t>    do{</a:t>
            </a:r>
          </a:p>
          <a:p>
            <a:pPr lvl="1">
              <a:lnSpc>
                <a:spcPct val="150000"/>
              </a:lnSpc>
              <a:defRPr/>
            </a:pPr>
            <a:r>
              <a:rPr lang="en-US" altLang="zh-CN" sz="2200" b="1" dirty="0">
                <a:latin typeface="+mj-ea"/>
                <a:ea typeface="+mj-ea"/>
              </a:rPr>
              <a:t>        swap(&amp;</a:t>
            </a:r>
            <a:r>
              <a:rPr lang="en-US" altLang="zh-CN" sz="2200" b="1" dirty="0" err="1">
                <a:latin typeface="+mj-ea"/>
                <a:ea typeface="+mj-ea"/>
              </a:rPr>
              <a:t>lock,&amp;key</a:t>
            </a:r>
            <a:r>
              <a:rPr lang="en-US" altLang="zh-CN" sz="2200" b="1" dirty="0">
                <a:latin typeface="+mj-ea"/>
                <a:ea typeface="+mj-ea"/>
              </a:rPr>
              <a:t>);</a:t>
            </a:r>
          </a:p>
          <a:p>
            <a:pPr lvl="1">
              <a:lnSpc>
                <a:spcPct val="150000"/>
              </a:lnSpc>
              <a:defRPr/>
            </a:pPr>
            <a:r>
              <a:rPr lang="en-US" altLang="zh-CN" sz="2200" b="1" dirty="0">
                <a:latin typeface="+mj-ea"/>
                <a:ea typeface="+mj-ea"/>
              </a:rPr>
              <a:t>    }while(key!=FALSE);</a:t>
            </a:r>
          </a:p>
          <a:p>
            <a:pPr lvl="1">
              <a:lnSpc>
                <a:spcPct val="150000"/>
              </a:lnSpc>
              <a:defRPr/>
            </a:pPr>
            <a:r>
              <a:rPr lang="en-US" altLang="zh-CN" sz="2200" b="1" dirty="0">
                <a:latin typeface="+mj-ea"/>
                <a:ea typeface="+mj-ea"/>
              </a:rPr>
              <a:t>    </a:t>
            </a:r>
            <a:r>
              <a:rPr lang="zh-CN" altLang="en-US" sz="2200" b="1" dirty="0">
                <a:latin typeface="+mj-ea"/>
                <a:ea typeface="+mj-ea"/>
              </a:rPr>
              <a:t>临界区操作</a:t>
            </a:r>
            <a:r>
              <a:rPr lang="en-US" altLang="zh-CN" sz="2200" b="1" dirty="0">
                <a:latin typeface="+mj-ea"/>
                <a:ea typeface="+mj-ea"/>
              </a:rPr>
              <a:t>;</a:t>
            </a:r>
          </a:p>
          <a:p>
            <a:pPr lvl="1">
              <a:lnSpc>
                <a:spcPct val="150000"/>
              </a:lnSpc>
              <a:defRPr/>
            </a:pPr>
            <a:r>
              <a:rPr lang="en-US" altLang="zh-CN" sz="2200" b="1" dirty="0">
                <a:latin typeface="+mj-ea"/>
                <a:ea typeface="+mj-ea"/>
              </a:rPr>
              <a:t>    lock = FALSE;</a:t>
            </a:r>
          </a:p>
          <a:p>
            <a:pPr lvl="1">
              <a:lnSpc>
                <a:spcPct val="150000"/>
              </a:lnSpc>
              <a:defRPr/>
            </a:pPr>
            <a:r>
              <a:rPr lang="en-US" altLang="zh-CN" sz="2200" b="1" dirty="0">
                <a:latin typeface="+mj-ea"/>
                <a:ea typeface="+mj-ea"/>
              </a:rPr>
              <a:t>   …</a:t>
            </a:r>
          </a:p>
          <a:p>
            <a:pPr lvl="1">
              <a:lnSpc>
                <a:spcPct val="150000"/>
              </a:lnSpc>
              <a:defRPr/>
            </a:pPr>
            <a:r>
              <a:rPr lang="en-US" altLang="zh-CN" sz="2200" b="1" dirty="0">
                <a:latin typeface="+mj-ea"/>
                <a:ea typeface="+mj-ea"/>
              </a:rPr>
              <a:t>}while(TRUE);</a:t>
            </a:r>
          </a:p>
          <a:p>
            <a:pPr>
              <a:lnSpc>
                <a:spcPct val="150000"/>
              </a:lnSpc>
              <a:defRPr/>
            </a:pPr>
            <a:endParaRPr lang="en-US" altLang="zh-CN" sz="2200" b="1" dirty="0"/>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7363216" y="334779"/>
            <a:ext cx="4659715"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2.4.2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硬件同步机制</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Tree>
    <p:extLst>
      <p:ext uri="{BB962C8B-B14F-4D97-AF65-F5344CB8AC3E}">
        <p14:creationId xmlns:p14="http://schemas.microsoft.com/office/powerpoint/2010/main" val="373061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a:extLst>
              <a:ext uri="{FF2B5EF4-FFF2-40B4-BE49-F238E27FC236}">
                <a16:creationId xmlns:a16="http://schemas.microsoft.com/office/drawing/2014/main" id="{19318EA9-4147-C640-8F74-97C0384A0CEB}"/>
              </a:ext>
            </a:extLst>
          </p:cNvPr>
          <p:cNvSpPr>
            <a:spLocks noChangeArrowheads="1"/>
          </p:cNvSpPr>
          <p:nvPr/>
        </p:nvSpPr>
        <p:spPr bwMode="auto">
          <a:xfrm>
            <a:off x="1549590" y="1367491"/>
            <a:ext cx="6146977" cy="655448"/>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cs typeface="+mj-cs"/>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cs typeface="+mj-cs"/>
              </a:rPr>
              <a:t>信号量机制</a:t>
            </a:r>
          </a:p>
        </p:txBody>
      </p:sp>
      <p:sp>
        <p:nvSpPr>
          <p:cNvPr id="3" name="矩形 2"/>
          <p:cNvSpPr/>
          <p:nvPr/>
        </p:nvSpPr>
        <p:spPr>
          <a:xfrm>
            <a:off x="1880559" y="2033660"/>
            <a:ext cx="9609826" cy="646331"/>
          </a:xfrm>
          <a:prstGeom prst="rect">
            <a:avLst/>
          </a:prstGeom>
        </p:spPr>
        <p:txBody>
          <a:bodyPr wrap="square">
            <a:spAutoFit/>
          </a:bodyPr>
          <a:lstStyle/>
          <a:p>
            <a:pPr marL="342900" indent="-342900">
              <a:lnSpc>
                <a:spcPct val="150000"/>
              </a:lnSpc>
              <a:buClr>
                <a:schemeClr val="bg2">
                  <a:lumMod val="25000"/>
                </a:schemeClr>
              </a:buClr>
              <a:buFont typeface="Wingdings" panose="05000000000000000000" pitchFamily="2" charset="2"/>
              <a:buChar char="n"/>
              <a:defRPr/>
            </a:pPr>
            <a:r>
              <a:rPr lang="zh-CN" altLang="en-US" sz="2400" b="1" dirty="0">
                <a:latin typeface="+mj-ea"/>
                <a:ea typeface="+mj-ea"/>
              </a:rPr>
              <a:t>信号量（</a:t>
            </a:r>
            <a:r>
              <a:rPr lang="en-US" altLang="zh-CN" sz="2400" b="1" dirty="0">
                <a:latin typeface="+mj-ea"/>
                <a:ea typeface="+mj-ea"/>
              </a:rPr>
              <a:t>Semaphores</a:t>
            </a:r>
            <a:r>
              <a:rPr lang="zh-CN" altLang="en-US" sz="2400" b="1" dirty="0">
                <a:latin typeface="+mj-ea"/>
                <a:ea typeface="+mj-ea"/>
              </a:rPr>
              <a:t>）机制</a:t>
            </a:r>
            <a:r>
              <a:rPr lang="en-US" altLang="zh-CN" sz="2400" b="1" dirty="0">
                <a:latin typeface="+mj-ea"/>
                <a:ea typeface="+mj-ea"/>
              </a:rPr>
              <a:t>:</a:t>
            </a:r>
            <a:r>
              <a:rPr lang="zh-CN" altLang="en-US" sz="2400" b="1" dirty="0">
                <a:latin typeface="+mj-ea"/>
                <a:ea typeface="+mj-ea"/>
              </a:rPr>
              <a:t>是一种卓有成效的进程同步工具。</a:t>
            </a:r>
          </a:p>
        </p:txBody>
      </p:sp>
      <p:sp>
        <p:nvSpPr>
          <p:cNvPr id="6" name="矩形 5"/>
          <p:cNvSpPr/>
          <p:nvPr/>
        </p:nvSpPr>
        <p:spPr>
          <a:xfrm>
            <a:off x="2337078" y="2994452"/>
            <a:ext cx="4572000" cy="2308324"/>
          </a:xfrm>
          <a:prstGeom prst="rect">
            <a:avLst/>
          </a:prstGeom>
        </p:spPr>
        <p:txBody>
          <a:bodyPr>
            <a:spAutoFit/>
          </a:bodyPr>
          <a:lstStyle/>
          <a:p>
            <a:pPr>
              <a:lnSpc>
                <a:spcPct val="150000"/>
              </a:lnSpc>
              <a:defRPr/>
            </a:pPr>
            <a:r>
              <a:rPr lang="en-US" altLang="zh-CN" sz="2400" b="1" dirty="0">
                <a:latin typeface="+mj-ea"/>
                <a:ea typeface="+mj-ea"/>
              </a:rPr>
              <a:t>1</a:t>
            </a:r>
            <a:r>
              <a:rPr lang="zh-CN" altLang="en-US" sz="2400" b="1" dirty="0">
                <a:latin typeface="+mj-ea"/>
                <a:ea typeface="+mj-ea"/>
              </a:rPr>
              <a:t>）整形信号量</a:t>
            </a:r>
          </a:p>
          <a:p>
            <a:pPr>
              <a:lnSpc>
                <a:spcPct val="150000"/>
              </a:lnSpc>
              <a:defRPr/>
            </a:pPr>
            <a:r>
              <a:rPr lang="en-US" altLang="zh-CN" sz="2400" b="1" dirty="0">
                <a:latin typeface="+mj-ea"/>
                <a:ea typeface="+mj-ea"/>
              </a:rPr>
              <a:t>2</a:t>
            </a:r>
            <a:r>
              <a:rPr lang="zh-CN" altLang="en-US" sz="2400" b="1" dirty="0">
                <a:latin typeface="+mj-ea"/>
                <a:ea typeface="+mj-ea"/>
              </a:rPr>
              <a:t>）记录型信号量</a:t>
            </a:r>
          </a:p>
          <a:p>
            <a:pPr>
              <a:lnSpc>
                <a:spcPct val="150000"/>
              </a:lnSpc>
              <a:defRPr/>
            </a:pPr>
            <a:r>
              <a:rPr lang="en-US" altLang="zh-CN" sz="2400" b="1" dirty="0">
                <a:latin typeface="+mj-ea"/>
                <a:ea typeface="+mj-ea"/>
              </a:rPr>
              <a:t>3</a:t>
            </a:r>
            <a:r>
              <a:rPr lang="zh-CN" altLang="en-US" sz="2400" b="1" dirty="0">
                <a:latin typeface="+mj-ea"/>
                <a:ea typeface="+mj-ea"/>
              </a:rPr>
              <a:t>）</a:t>
            </a:r>
            <a:r>
              <a:rPr lang="en-US" altLang="zh-CN" sz="2400" b="1" dirty="0">
                <a:latin typeface="+mj-ea"/>
                <a:ea typeface="+mj-ea"/>
              </a:rPr>
              <a:t>AND</a:t>
            </a:r>
            <a:r>
              <a:rPr lang="zh-CN" altLang="en-US" sz="2400" b="1" dirty="0">
                <a:latin typeface="+mj-ea"/>
                <a:ea typeface="+mj-ea"/>
              </a:rPr>
              <a:t>型信号量</a:t>
            </a:r>
          </a:p>
          <a:p>
            <a:pPr>
              <a:lnSpc>
                <a:spcPct val="150000"/>
              </a:lnSpc>
              <a:defRPr/>
            </a:pPr>
            <a:r>
              <a:rPr lang="en-US" altLang="zh-CN" sz="2400" b="1" dirty="0">
                <a:latin typeface="+mj-ea"/>
                <a:ea typeface="+mj-ea"/>
              </a:rPr>
              <a:t>4</a:t>
            </a:r>
            <a:r>
              <a:rPr lang="zh-CN" altLang="en-US" sz="2400" b="1" dirty="0">
                <a:latin typeface="+mj-ea"/>
                <a:ea typeface="+mj-ea"/>
              </a:rPr>
              <a:t>）信号量集</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Tree>
    <p:extLst>
      <p:ext uri="{BB962C8B-B14F-4D97-AF65-F5344CB8AC3E}">
        <p14:creationId xmlns:p14="http://schemas.microsoft.com/office/powerpoint/2010/main" val="2256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9590" y="1254803"/>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微软雅黑" panose="020B0503020204020204" pitchFamily="34" charset="-122"/>
                <a:ea typeface="微软雅黑" panose="020B0503020204020204" pitchFamily="34" charset="-122"/>
              </a:rPr>
              <a:t>1.</a:t>
            </a:r>
            <a:r>
              <a:rPr lang="zh-CN" altLang="en-US" sz="2700" b="1" dirty="0">
                <a:solidFill>
                  <a:srgbClr val="0000FF"/>
                </a:solidFill>
                <a:latin typeface="+mj-ea"/>
                <a:ea typeface="+mj-ea"/>
              </a:rPr>
              <a:t>整型信号量 </a:t>
            </a:r>
          </a:p>
        </p:txBody>
      </p:sp>
      <p:sp>
        <p:nvSpPr>
          <p:cNvPr id="3" name="矩形 2"/>
          <p:cNvSpPr/>
          <p:nvPr/>
        </p:nvSpPr>
        <p:spPr>
          <a:xfrm>
            <a:off x="1423358" y="2040987"/>
            <a:ext cx="10383912" cy="1865126"/>
          </a:xfrm>
          <a:prstGeom prst="rect">
            <a:avLst/>
          </a:prstGeom>
        </p:spPr>
        <p:txBody>
          <a:bodyPr wrap="square">
            <a:spAutoFit/>
          </a:bodyPr>
          <a:lstStyle/>
          <a:p>
            <a:pPr>
              <a:lnSpc>
                <a:spcPct val="120000"/>
              </a:lnSpc>
              <a:defRPr/>
            </a:pPr>
            <a:r>
              <a:rPr lang="zh-CN" altLang="en-US" sz="2400" b="1" dirty="0" smtClean="0">
                <a:latin typeface="+mj-ea"/>
                <a:ea typeface="+mj-ea"/>
              </a:rPr>
              <a:t>定义</a:t>
            </a:r>
            <a:r>
              <a:rPr lang="zh-CN" altLang="en-US" sz="2400" b="1" dirty="0">
                <a:latin typeface="+mj-ea"/>
                <a:ea typeface="+mj-ea"/>
              </a:rPr>
              <a:t>为一个整型量 </a:t>
            </a:r>
            <a:r>
              <a:rPr lang="en-US" altLang="zh-CN" sz="2400" b="1" dirty="0">
                <a:latin typeface="+mj-ea"/>
                <a:ea typeface="+mj-ea"/>
              </a:rPr>
              <a:t>,</a:t>
            </a:r>
            <a:r>
              <a:rPr lang="zh-CN" altLang="en-US" sz="2400" b="1" dirty="0">
                <a:latin typeface="+mj-ea"/>
                <a:ea typeface="+mj-ea"/>
              </a:rPr>
              <a:t>仅能通过两个标准的原子操作 </a:t>
            </a:r>
            <a:r>
              <a:rPr lang="en-US" altLang="zh-CN" sz="2400" b="1" dirty="0">
                <a:solidFill>
                  <a:srgbClr val="0000FF"/>
                </a:solidFill>
                <a:latin typeface="+mj-ea"/>
                <a:ea typeface="+mj-ea"/>
              </a:rPr>
              <a:t>wait</a:t>
            </a:r>
            <a:r>
              <a:rPr lang="zh-CN" altLang="en-US" sz="2400" b="1" dirty="0">
                <a:solidFill>
                  <a:srgbClr val="0000FF"/>
                </a:solidFill>
                <a:latin typeface="+mj-ea"/>
                <a:ea typeface="+mj-ea"/>
              </a:rPr>
              <a:t>（</a:t>
            </a:r>
            <a:r>
              <a:rPr lang="en-US" altLang="zh-CN" sz="2400" b="1" dirty="0">
                <a:solidFill>
                  <a:srgbClr val="0000FF"/>
                </a:solidFill>
                <a:latin typeface="+mj-ea"/>
                <a:ea typeface="+mj-ea"/>
              </a:rPr>
              <a:t>S</a:t>
            </a:r>
            <a:r>
              <a:rPr lang="zh-CN" altLang="en-US" sz="2400" b="1" dirty="0">
                <a:solidFill>
                  <a:srgbClr val="0000FF"/>
                </a:solidFill>
                <a:latin typeface="+mj-ea"/>
                <a:ea typeface="+mj-ea"/>
              </a:rPr>
              <a:t>）</a:t>
            </a:r>
            <a:r>
              <a:rPr lang="zh-CN" altLang="en-US" sz="2400" b="1" dirty="0">
                <a:latin typeface="+mj-ea"/>
                <a:ea typeface="+mj-ea"/>
              </a:rPr>
              <a:t>和</a:t>
            </a:r>
            <a:r>
              <a:rPr lang="en-US" altLang="zh-CN" sz="2400" b="1" dirty="0">
                <a:solidFill>
                  <a:srgbClr val="0000FF"/>
                </a:solidFill>
                <a:latin typeface="+mj-ea"/>
                <a:ea typeface="+mj-ea"/>
              </a:rPr>
              <a:t>signal</a:t>
            </a:r>
            <a:r>
              <a:rPr lang="zh-CN" altLang="en-US" sz="2400" b="1" dirty="0">
                <a:solidFill>
                  <a:srgbClr val="0000FF"/>
                </a:solidFill>
                <a:latin typeface="+mj-ea"/>
                <a:ea typeface="+mj-ea"/>
              </a:rPr>
              <a:t>（</a:t>
            </a:r>
            <a:r>
              <a:rPr lang="en-US" altLang="zh-CN" sz="2400" b="1" dirty="0">
                <a:solidFill>
                  <a:srgbClr val="0000FF"/>
                </a:solidFill>
                <a:latin typeface="+mj-ea"/>
                <a:ea typeface="+mj-ea"/>
              </a:rPr>
              <a:t>S</a:t>
            </a:r>
            <a:r>
              <a:rPr lang="zh-CN" altLang="en-US" sz="2400" b="1" dirty="0">
                <a:solidFill>
                  <a:srgbClr val="0000FF"/>
                </a:solidFill>
                <a:latin typeface="+mj-ea"/>
                <a:ea typeface="+mj-ea"/>
              </a:rPr>
              <a:t>）</a:t>
            </a:r>
            <a:r>
              <a:rPr lang="zh-CN" altLang="en-US" sz="2400" b="1" dirty="0">
                <a:latin typeface="+mj-ea"/>
                <a:ea typeface="+mj-ea"/>
              </a:rPr>
              <a:t>来访问。又称为</a:t>
            </a:r>
            <a:r>
              <a:rPr lang="en-US" altLang="zh-CN" sz="2400" b="1" dirty="0">
                <a:latin typeface="+mj-ea"/>
                <a:ea typeface="+mj-ea"/>
              </a:rPr>
              <a:t>P</a:t>
            </a:r>
            <a:r>
              <a:rPr lang="zh-CN" altLang="en-US" sz="2400" b="1" dirty="0">
                <a:latin typeface="+mj-ea"/>
                <a:ea typeface="+mj-ea"/>
              </a:rPr>
              <a:t>、</a:t>
            </a:r>
            <a:r>
              <a:rPr lang="en-US" altLang="zh-CN" sz="2400" b="1" dirty="0">
                <a:latin typeface="+mj-ea"/>
                <a:ea typeface="+mj-ea"/>
              </a:rPr>
              <a:t>V</a:t>
            </a:r>
            <a:r>
              <a:rPr lang="zh-CN" altLang="en-US" sz="2400" b="1" dirty="0">
                <a:latin typeface="+mj-ea"/>
                <a:ea typeface="+mj-ea"/>
              </a:rPr>
              <a:t>操作。</a:t>
            </a:r>
          </a:p>
          <a:p>
            <a:pPr algn="just">
              <a:lnSpc>
                <a:spcPct val="120000"/>
              </a:lnSpc>
              <a:defRPr/>
            </a:pPr>
            <a:r>
              <a:rPr lang="zh-CN" altLang="en-US" sz="2400" b="1" dirty="0"/>
              <a:t>       </a:t>
            </a:r>
            <a:endParaRPr lang="en-US" altLang="zh-CN" sz="2400" b="1" dirty="0"/>
          </a:p>
          <a:p>
            <a:pPr algn="just">
              <a:lnSpc>
                <a:spcPct val="120000"/>
              </a:lnSpc>
              <a:defRPr/>
            </a:pPr>
            <a:r>
              <a:rPr lang="zh-CN" altLang="en-US" sz="2400" b="1" dirty="0"/>
              <a:t> </a:t>
            </a:r>
            <a:endParaRPr lang="zh-CN" altLang="en-US" sz="2400" b="1" dirty="0">
              <a:latin typeface="+mj-ea"/>
              <a:ea typeface="+mj-ea"/>
            </a:endParaRPr>
          </a:p>
        </p:txBody>
      </p:sp>
      <p:sp>
        <p:nvSpPr>
          <p:cNvPr id="9" name="AutoShape 4">
            <a:extLst>
              <a:ext uri="{FF2B5EF4-FFF2-40B4-BE49-F238E27FC236}">
                <a16:creationId xmlns:a16="http://schemas.microsoft.com/office/drawing/2014/main" id="{40244445-FDA3-DD4F-97C5-72C3D37AE46B}"/>
              </a:ext>
            </a:extLst>
          </p:cNvPr>
          <p:cNvSpPr>
            <a:spLocks noChangeArrowheads="1"/>
          </p:cNvSpPr>
          <p:nvPr/>
        </p:nvSpPr>
        <p:spPr bwMode="auto">
          <a:xfrm>
            <a:off x="8264929" y="5011895"/>
            <a:ext cx="1550425" cy="550088"/>
          </a:xfrm>
          <a:prstGeom prst="wedgeRoundRectCallout">
            <a:avLst>
              <a:gd name="adj1" fmla="val -93511"/>
              <a:gd name="adj2" fmla="val -21023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lgn="ctr" eaLnBrk="1" hangingPunct="1">
              <a:spcBef>
                <a:spcPct val="0"/>
              </a:spcBef>
              <a:buClrTx/>
              <a:buSzTx/>
              <a:buFontTx/>
              <a:buNone/>
              <a:defRPr/>
            </a:pPr>
            <a:r>
              <a:rPr kumimoji="1" lang="zh-CN" altLang="en-US" sz="2400" dirty="0">
                <a:solidFill>
                  <a:schemeClr val="bg1"/>
                </a:solidFill>
                <a:latin typeface="Times New Roman" charset="0"/>
              </a:rPr>
              <a:t>空操作</a:t>
            </a:r>
          </a:p>
        </p:txBody>
      </p:sp>
      <p:sp>
        <p:nvSpPr>
          <p:cNvPr id="6" name="矩形 5"/>
          <p:cNvSpPr/>
          <p:nvPr/>
        </p:nvSpPr>
        <p:spPr>
          <a:xfrm>
            <a:off x="2394017" y="3631517"/>
            <a:ext cx="6055378" cy="1421928"/>
          </a:xfrm>
          <a:prstGeom prst="rect">
            <a:avLst/>
          </a:prstGeom>
        </p:spPr>
        <p:txBody>
          <a:bodyPr wrap="square">
            <a:spAutoFit/>
          </a:bodyPr>
          <a:lstStyle/>
          <a:p>
            <a:pPr algn="just">
              <a:lnSpc>
                <a:spcPct val="120000"/>
              </a:lnSpc>
              <a:defRPr/>
            </a:pPr>
            <a:r>
              <a:rPr lang="en-US" altLang="zh-CN" sz="2400" b="1" dirty="0">
                <a:latin typeface="+mj-ea"/>
              </a:rPr>
              <a:t>wait</a:t>
            </a:r>
            <a:r>
              <a:rPr lang="zh-CN" altLang="en-US" sz="2400" b="1" dirty="0">
                <a:latin typeface="+mj-ea"/>
              </a:rPr>
              <a:t>（</a:t>
            </a:r>
            <a:r>
              <a:rPr lang="en-US" altLang="zh-CN" sz="2400" b="1" dirty="0">
                <a:latin typeface="+mj-ea"/>
              </a:rPr>
              <a:t>S</a:t>
            </a:r>
            <a:r>
              <a:rPr lang="zh-CN" altLang="en-US" sz="2400" b="1" dirty="0">
                <a:latin typeface="+mj-ea"/>
              </a:rPr>
              <a:t>）：  </a:t>
            </a:r>
            <a:r>
              <a:rPr lang="en-US" altLang="zh-CN" sz="2400" b="1" dirty="0">
                <a:latin typeface="+mj-ea"/>
              </a:rPr>
              <a:t>while  S</a:t>
            </a:r>
            <a:r>
              <a:rPr lang="zh-CN" altLang="en-US" sz="2400" b="1" dirty="0">
                <a:latin typeface="+mj-ea"/>
              </a:rPr>
              <a:t>＜</a:t>
            </a:r>
            <a:r>
              <a:rPr lang="en-US" altLang="zh-CN" sz="2400" b="1" dirty="0">
                <a:latin typeface="+mj-ea"/>
              </a:rPr>
              <a:t>=0   do  </a:t>
            </a:r>
            <a:r>
              <a:rPr lang="en-US" altLang="zh-CN" sz="2400" b="1" dirty="0">
                <a:solidFill>
                  <a:srgbClr val="0000CC"/>
                </a:solidFill>
                <a:latin typeface="+mj-ea"/>
              </a:rPr>
              <a:t>no-op</a:t>
            </a:r>
          </a:p>
          <a:p>
            <a:pPr algn="just">
              <a:lnSpc>
                <a:spcPct val="120000"/>
              </a:lnSpc>
              <a:defRPr/>
            </a:pPr>
            <a:r>
              <a:rPr lang="en-US" altLang="zh-CN" sz="2400" b="1" dirty="0">
                <a:latin typeface="+mj-ea"/>
              </a:rPr>
              <a:t>                                S</a:t>
            </a:r>
            <a:r>
              <a:rPr lang="zh-CN" altLang="en-US" sz="2400" b="1" dirty="0">
                <a:latin typeface="+mj-ea"/>
              </a:rPr>
              <a:t>：</a:t>
            </a:r>
            <a:r>
              <a:rPr lang="en-US" altLang="zh-CN" sz="2400" b="1" dirty="0">
                <a:latin typeface="+mj-ea"/>
              </a:rPr>
              <a:t>= S - 1</a:t>
            </a:r>
            <a:r>
              <a:rPr lang="zh-CN" altLang="en-US" sz="2400" b="1" dirty="0">
                <a:latin typeface="+mj-ea"/>
              </a:rPr>
              <a:t>；</a:t>
            </a:r>
          </a:p>
          <a:p>
            <a:pPr algn="just">
              <a:lnSpc>
                <a:spcPct val="120000"/>
              </a:lnSpc>
              <a:defRPr/>
            </a:pPr>
            <a:r>
              <a:rPr lang="zh-CN" altLang="en-US" sz="2400" b="1" dirty="0">
                <a:latin typeface="+mj-ea"/>
              </a:rPr>
              <a:t>        </a:t>
            </a:r>
            <a:r>
              <a:rPr lang="en-US" altLang="zh-CN" sz="2400" b="1" dirty="0">
                <a:latin typeface="+mj-ea"/>
              </a:rPr>
              <a:t>signal</a:t>
            </a:r>
            <a:r>
              <a:rPr lang="zh-CN" altLang="en-US" sz="2400" b="1" dirty="0">
                <a:latin typeface="+mj-ea"/>
              </a:rPr>
              <a:t>（</a:t>
            </a:r>
            <a:r>
              <a:rPr lang="en-US" altLang="zh-CN" sz="2400" b="1" dirty="0">
                <a:latin typeface="+mj-ea"/>
              </a:rPr>
              <a:t>S</a:t>
            </a:r>
            <a:r>
              <a:rPr lang="zh-CN" altLang="en-US" sz="2400" b="1" dirty="0">
                <a:latin typeface="+mj-ea"/>
              </a:rPr>
              <a:t>）：</a:t>
            </a:r>
            <a:r>
              <a:rPr lang="en-US" altLang="zh-CN" sz="2400" b="1" dirty="0">
                <a:latin typeface="+mj-ea"/>
              </a:rPr>
              <a:t>S</a:t>
            </a:r>
            <a:r>
              <a:rPr lang="zh-CN" altLang="en-US" sz="2400" b="1" dirty="0">
                <a:latin typeface="+mj-ea"/>
              </a:rPr>
              <a:t>：</a:t>
            </a:r>
            <a:r>
              <a:rPr lang="en-US" altLang="zh-CN" sz="2400" b="1" dirty="0">
                <a:latin typeface="+mj-ea"/>
              </a:rPr>
              <a:t>= S + 1</a:t>
            </a:r>
            <a:r>
              <a:rPr lang="zh-CN" altLang="en-US" sz="2400" b="1" dirty="0">
                <a:latin typeface="+mj-ea"/>
              </a:rPr>
              <a:t>；</a:t>
            </a:r>
          </a:p>
        </p:txBody>
      </p:sp>
      <p:sp>
        <p:nvSpPr>
          <p:cNvPr id="11" name="Rectangle 4">
            <a:extLst>
              <a:ext uri="{FF2B5EF4-FFF2-40B4-BE49-F238E27FC236}">
                <a16:creationId xmlns:a16="http://schemas.microsoft.com/office/drawing/2014/main" id="{19318EA9-4147-C640-8F74-97C0384A0CEB}"/>
              </a:ext>
            </a:extLst>
          </p:cNvPr>
          <p:cNvSpPr>
            <a:spLocks noChangeArrowheads="1"/>
          </p:cNvSpPr>
          <p:nvPr/>
        </p:nvSpPr>
        <p:spPr bwMode="auto">
          <a:xfrm>
            <a:off x="8773887" y="334779"/>
            <a:ext cx="3249044"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p:txBody>
      </p:sp>
      <p:sp>
        <p:nvSpPr>
          <p:cNvPr id="12"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Tree>
    <p:extLst>
      <p:ext uri="{BB962C8B-B14F-4D97-AF65-F5344CB8AC3E}">
        <p14:creationId xmlns:p14="http://schemas.microsoft.com/office/powerpoint/2010/main" val="416793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100000">
                                          <p:val>
                                            <p:strVal val="#ppt_x"/>
                                          </p:val>
                                        </p:tav>
                                      </p:tavLst>
                                    </p:anim>
                                    <p:anim calcmode="lin" valueType="num">
                                      <p:cBhvr>
                                        <p:cTn id="8" dur="500" fill="hold"/>
                                        <p:tgtEl>
                                          <p:spTgt spid="9"/>
                                        </p:tgtEl>
                                        <p:attrNameLst>
                                          <p:attrName>ppt_y</p:attrName>
                                        </p:attrNameLst>
                                      </p:cBhvr>
                                      <p:tavLst>
                                        <p:tav tm="0">
                                          <p:val>
                                            <p:strVal val="#ppt_y-#ppt_h/2"/>
                                          </p:val>
                                        </p:tav>
                                        <p:tav tm="100000">
                                          <p:val>
                                            <p:strVal val="#ppt_y"/>
                                          </p:val>
                                        </p:tav>
                                      </p:tavLst>
                                    </p:anim>
                                    <p:anim calcmode="lin" valueType="num">
                                      <p:cBhvr>
                                        <p:cTn id="9" dur="500" fill="hold"/>
                                        <p:tgtEl>
                                          <p:spTgt spid="9"/>
                                        </p:tgtEl>
                                        <p:attrNameLst>
                                          <p:attrName>ppt_w</p:attrName>
                                        </p:attrNameLst>
                                      </p:cBhvr>
                                      <p:tavLst>
                                        <p:tav tm="0">
                                          <p:val>
                                            <p:strVal val="#ppt_w"/>
                                          </p:val>
                                        </p:tav>
                                        <p:tav tm="100000">
                                          <p:val>
                                            <p:strVal val="#ppt_w"/>
                                          </p:val>
                                        </p:tav>
                                      </p:tavLst>
                                    </p:anim>
                                    <p:anim calcmode="lin" valueType="num">
                                      <p:cBhvr>
                                        <p:cTn id="10"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9590" y="1315188"/>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记录型信号量</a:t>
            </a:r>
          </a:p>
        </p:txBody>
      </p:sp>
      <p:sp>
        <p:nvSpPr>
          <p:cNvPr id="4" name="矩形 3"/>
          <p:cNvSpPr/>
          <p:nvPr/>
        </p:nvSpPr>
        <p:spPr>
          <a:xfrm>
            <a:off x="1758797" y="1906119"/>
            <a:ext cx="9769788" cy="2197525"/>
          </a:xfrm>
          <a:prstGeom prst="rect">
            <a:avLst/>
          </a:prstGeom>
        </p:spPr>
        <p:txBody>
          <a:bodyPr wrap="square">
            <a:spAutoFit/>
          </a:bodyPr>
          <a:lstStyle/>
          <a:p>
            <a:pPr marL="171450" indent="-171450" defTabSz="685800">
              <a:lnSpc>
                <a:spcPct val="120000"/>
              </a:lnSpc>
              <a:spcBef>
                <a:spcPct val="30000"/>
              </a:spcBef>
              <a:buClr>
                <a:srgbClr val="4A66AC">
                  <a:lumMod val="75000"/>
                </a:srgbClr>
              </a:buClr>
              <a:buSzPct val="100000"/>
              <a:buFont typeface="Wingdings" charset="2"/>
              <a:buChar char="n"/>
              <a:defRPr/>
            </a:pPr>
            <a:r>
              <a:rPr lang="zh-CN" altLang="en-US" sz="2400" b="1" dirty="0">
                <a:solidFill>
                  <a:prstClr val="black"/>
                </a:solidFill>
                <a:latin typeface="+mj-ea"/>
                <a:ea typeface="+mj-ea"/>
              </a:rPr>
              <a:t>整形信号量机制的问题：忙等</a:t>
            </a:r>
          </a:p>
          <a:p>
            <a:pPr marL="548640" lvl="1" indent="-342900" defTabSz="685800">
              <a:lnSpc>
                <a:spcPct val="120000"/>
              </a:lnSpc>
              <a:spcBef>
                <a:spcPct val="30000"/>
              </a:spcBef>
              <a:buClr>
                <a:srgbClr val="4A66AC">
                  <a:lumMod val="75000"/>
                </a:srgbClr>
              </a:buClr>
              <a:buSzPct val="100000"/>
              <a:buFont typeface="Arial" panose="020B0604020202020204" pitchFamily="34" charset="0"/>
              <a:buChar char="•"/>
              <a:defRPr/>
            </a:pPr>
            <a:r>
              <a:rPr lang="en-US" altLang="zh-CN" sz="2400" b="1" dirty="0">
                <a:solidFill>
                  <a:prstClr val="black"/>
                </a:solidFill>
                <a:latin typeface="+mj-ea"/>
                <a:ea typeface="+mj-ea"/>
              </a:rPr>
              <a:t>wait</a:t>
            </a:r>
            <a:r>
              <a:rPr lang="zh-CN" altLang="en-US" sz="2400" b="1" dirty="0">
                <a:solidFill>
                  <a:prstClr val="black"/>
                </a:solidFill>
                <a:latin typeface="+mj-ea"/>
                <a:ea typeface="+mj-ea"/>
              </a:rPr>
              <a:t>操作中信号量</a:t>
            </a:r>
            <a:r>
              <a:rPr lang="en-US" altLang="zh-CN" sz="2400" b="1" dirty="0">
                <a:solidFill>
                  <a:prstClr val="black"/>
                </a:solidFill>
                <a:latin typeface="+mj-ea"/>
                <a:ea typeface="+mj-ea"/>
              </a:rPr>
              <a:t>S&lt;=0</a:t>
            </a:r>
            <a:r>
              <a:rPr lang="zh-CN" altLang="en-US" sz="2400" b="1" dirty="0">
                <a:solidFill>
                  <a:prstClr val="black"/>
                </a:solidFill>
                <a:latin typeface="+mj-ea"/>
                <a:ea typeface="+mj-ea"/>
              </a:rPr>
              <a:t>时，会不停的测试</a:t>
            </a:r>
          </a:p>
          <a:p>
            <a:pPr marL="548640" lvl="1" indent="-342900" defTabSz="685800">
              <a:lnSpc>
                <a:spcPct val="120000"/>
              </a:lnSpc>
              <a:spcBef>
                <a:spcPct val="30000"/>
              </a:spcBef>
              <a:buClr>
                <a:srgbClr val="4A66AC">
                  <a:lumMod val="75000"/>
                </a:srgbClr>
              </a:buClr>
              <a:buSzPct val="100000"/>
              <a:buFont typeface="Arial" panose="020B0604020202020204" pitchFamily="34" charset="0"/>
              <a:buChar char="•"/>
              <a:defRPr/>
            </a:pPr>
            <a:r>
              <a:rPr lang="zh-CN" altLang="en-US" sz="2400" b="1" dirty="0">
                <a:solidFill>
                  <a:prstClr val="black"/>
                </a:solidFill>
                <a:latin typeface="+mj-ea"/>
                <a:ea typeface="+mj-ea"/>
              </a:rPr>
              <a:t>未遵循</a:t>
            </a:r>
            <a:r>
              <a:rPr lang="zh-CN" altLang="en-US" sz="2400" b="1" dirty="0">
                <a:solidFill>
                  <a:srgbClr val="0000FF"/>
                </a:solidFill>
                <a:latin typeface="+mj-ea"/>
                <a:ea typeface="+mj-ea"/>
              </a:rPr>
              <a:t>让权等待</a:t>
            </a:r>
            <a:r>
              <a:rPr lang="zh-CN" altLang="en-US" sz="2400" b="1" dirty="0">
                <a:solidFill>
                  <a:prstClr val="black"/>
                </a:solidFill>
                <a:latin typeface="+mj-ea"/>
                <a:ea typeface="+mj-ea"/>
              </a:rPr>
              <a:t>的原则</a:t>
            </a:r>
          </a:p>
          <a:p>
            <a:pPr marL="171450" indent="-171450" defTabSz="685800">
              <a:lnSpc>
                <a:spcPct val="120000"/>
              </a:lnSpc>
              <a:spcBef>
                <a:spcPct val="30000"/>
              </a:spcBef>
              <a:buClr>
                <a:srgbClr val="4A66AC">
                  <a:lumMod val="75000"/>
                </a:srgbClr>
              </a:buClr>
              <a:buSzPct val="100000"/>
              <a:buFont typeface="Wingdings" charset="2"/>
              <a:buChar char="n"/>
              <a:defRPr/>
            </a:pPr>
            <a:r>
              <a:rPr lang="zh-CN" altLang="en-US" sz="2400" b="1" dirty="0">
                <a:solidFill>
                  <a:prstClr val="black"/>
                </a:solidFill>
                <a:latin typeface="+mj-ea"/>
                <a:ea typeface="+mj-ea"/>
              </a:rPr>
              <a:t>记录型信号量机制，则是一种不存在“</a:t>
            </a:r>
            <a:r>
              <a:rPr lang="zh-CN" altLang="en-US" sz="2400" b="1" dirty="0">
                <a:solidFill>
                  <a:srgbClr val="FF0000"/>
                </a:solidFill>
                <a:latin typeface="+mj-ea"/>
                <a:ea typeface="+mj-ea"/>
              </a:rPr>
              <a:t>忙等</a:t>
            </a:r>
            <a:r>
              <a:rPr lang="zh-CN" altLang="en-US" sz="2400" b="1" dirty="0">
                <a:solidFill>
                  <a:prstClr val="black"/>
                </a:solidFill>
                <a:latin typeface="+mj-ea"/>
                <a:ea typeface="+mj-ea"/>
              </a:rPr>
              <a:t>”现象的进程同步机制</a:t>
            </a:r>
            <a:endParaRPr lang="zh-CN" altLang="en-US" sz="2800" b="1" dirty="0">
              <a:solidFill>
                <a:prstClr val="black"/>
              </a:solidFill>
              <a:latin typeface="+mj-ea"/>
              <a:ea typeface="+mj-ea"/>
            </a:endParaRPr>
          </a:p>
        </p:txBody>
      </p:sp>
      <p:sp>
        <p:nvSpPr>
          <p:cNvPr id="6" name="Rectangle 4">
            <a:extLst>
              <a:ext uri="{FF2B5EF4-FFF2-40B4-BE49-F238E27FC236}">
                <a16:creationId xmlns:a16="http://schemas.microsoft.com/office/drawing/2014/main" id="{19318EA9-4147-C640-8F74-97C0384A0CEB}"/>
              </a:ext>
            </a:extLst>
          </p:cNvPr>
          <p:cNvSpPr>
            <a:spLocks noChangeArrowheads="1"/>
          </p:cNvSpPr>
          <p:nvPr/>
        </p:nvSpPr>
        <p:spPr bwMode="auto">
          <a:xfrm>
            <a:off x="8867955" y="334779"/>
            <a:ext cx="3154976"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grpSp>
        <p:nvGrpSpPr>
          <p:cNvPr id="3" name="组合 2"/>
          <p:cNvGrpSpPr/>
          <p:nvPr/>
        </p:nvGrpSpPr>
        <p:grpSpPr>
          <a:xfrm>
            <a:off x="1758797" y="4190597"/>
            <a:ext cx="9769788" cy="2326791"/>
            <a:chOff x="1758797" y="4190597"/>
            <a:chExt cx="9769788" cy="2326791"/>
          </a:xfrm>
        </p:grpSpPr>
        <p:sp>
          <p:nvSpPr>
            <p:cNvPr id="8" name="矩形 7"/>
            <p:cNvSpPr/>
            <p:nvPr/>
          </p:nvSpPr>
          <p:spPr>
            <a:xfrm>
              <a:off x="1758797" y="4190597"/>
              <a:ext cx="6905002" cy="609398"/>
            </a:xfrm>
            <a:prstGeom prst="rect">
              <a:avLst/>
            </a:prstGeom>
          </p:spPr>
          <p:txBody>
            <a:bodyPr wrap="square">
              <a:spAutoFit/>
            </a:bodyPr>
            <a:lstStyle/>
            <a:p>
              <a:pPr marL="171450" indent="-171450" defTabSz="685800">
                <a:lnSpc>
                  <a:spcPct val="120000"/>
                </a:lnSpc>
                <a:spcBef>
                  <a:spcPct val="30000"/>
                </a:spcBef>
                <a:buClr>
                  <a:srgbClr val="4A66AC">
                    <a:lumMod val="75000"/>
                  </a:srgbClr>
                </a:buClr>
                <a:buSzPct val="100000"/>
                <a:buFont typeface="Wingdings" charset="2"/>
                <a:buChar char="n"/>
                <a:defRPr/>
              </a:pPr>
              <a:r>
                <a:rPr lang="zh-CN" altLang="en-US" sz="2400" b="1" dirty="0">
                  <a:latin typeface="+mj-ea"/>
                  <a:ea typeface="+mj-ea"/>
                </a:rPr>
                <a:t>记录型信号量的数据结构</a:t>
              </a:r>
              <a:r>
                <a:rPr lang="en-US" altLang="zh-CN" sz="2400" b="1" dirty="0" smtClean="0">
                  <a:latin typeface="+mj-ea"/>
                  <a:ea typeface="+mj-ea"/>
                </a:rPr>
                <a:t>:</a:t>
              </a:r>
              <a:r>
                <a:rPr lang="en-US" altLang="zh-CN" sz="2800" b="1" dirty="0" smtClean="0"/>
                <a:t> </a:t>
              </a:r>
              <a:endParaRPr lang="zh-CN" altLang="en-US" sz="2400" b="1" dirty="0">
                <a:solidFill>
                  <a:prstClr val="black"/>
                </a:solidFill>
                <a:latin typeface="+mj-ea"/>
                <a:ea typeface="+mj-ea"/>
              </a:endParaRPr>
            </a:p>
          </p:txBody>
        </p:sp>
        <p:sp>
          <p:nvSpPr>
            <p:cNvPr id="9" name="矩形 8"/>
            <p:cNvSpPr/>
            <p:nvPr/>
          </p:nvSpPr>
          <p:spPr>
            <a:xfrm>
              <a:off x="6102602" y="4799995"/>
              <a:ext cx="5425983" cy="1717393"/>
            </a:xfrm>
            <a:prstGeom prst="rect">
              <a:avLst/>
            </a:prstGeom>
          </p:spPr>
          <p:txBody>
            <a:bodyPr wrap="square">
              <a:spAutoFit/>
            </a:bodyPr>
            <a:lstStyle/>
            <a:p>
              <a:pPr algn="just">
                <a:lnSpc>
                  <a:spcPct val="110000"/>
                </a:lnSpc>
                <a:defRPr/>
              </a:pPr>
              <a:r>
                <a:rPr lang="en-US" altLang="zh-CN" sz="2400" b="1" dirty="0">
                  <a:latin typeface="+mj-ea"/>
                </a:rPr>
                <a:t>type  semaphore = record</a:t>
              </a:r>
            </a:p>
            <a:p>
              <a:pPr algn="just">
                <a:lnSpc>
                  <a:spcPct val="110000"/>
                </a:lnSpc>
                <a:defRPr/>
              </a:pPr>
              <a:r>
                <a:rPr lang="en-US" altLang="zh-CN" sz="2400" b="1" dirty="0">
                  <a:latin typeface="+mj-ea"/>
                </a:rPr>
                <a:t>                  value  </a:t>
              </a:r>
              <a:r>
                <a:rPr lang="zh-CN" altLang="en-US" sz="2400" b="1" dirty="0">
                  <a:latin typeface="+mj-ea"/>
                </a:rPr>
                <a:t>：</a:t>
              </a:r>
              <a:r>
                <a:rPr lang="en-US" altLang="zh-CN" sz="2400" b="1" dirty="0">
                  <a:latin typeface="+mj-ea"/>
                </a:rPr>
                <a:t>integer</a:t>
              </a:r>
              <a:r>
                <a:rPr lang="zh-CN" altLang="en-US" sz="2400" b="1" dirty="0">
                  <a:latin typeface="+mj-ea"/>
                </a:rPr>
                <a:t>；</a:t>
              </a:r>
            </a:p>
            <a:p>
              <a:pPr algn="just">
                <a:lnSpc>
                  <a:spcPct val="110000"/>
                </a:lnSpc>
                <a:defRPr/>
              </a:pPr>
              <a:r>
                <a:rPr lang="zh-CN" altLang="en-US" sz="2400" b="1" dirty="0">
                  <a:latin typeface="+mj-ea"/>
                </a:rPr>
                <a:t>                  </a:t>
              </a:r>
              <a:r>
                <a:rPr lang="en-US" altLang="zh-CN" sz="2400" b="1" dirty="0">
                  <a:latin typeface="+mj-ea"/>
                </a:rPr>
                <a:t>L</a:t>
              </a:r>
              <a:r>
                <a:rPr lang="zh-CN" altLang="en-US" sz="2400" b="1" dirty="0">
                  <a:latin typeface="+mj-ea"/>
                </a:rPr>
                <a:t>：</a:t>
              </a:r>
              <a:r>
                <a:rPr lang="en-US" altLang="zh-CN" sz="2400" b="1" dirty="0">
                  <a:latin typeface="+mj-ea"/>
                </a:rPr>
                <a:t>list  of  process</a:t>
              </a:r>
              <a:r>
                <a:rPr lang="zh-CN" altLang="en-US" sz="2400" b="1" dirty="0">
                  <a:latin typeface="+mj-ea"/>
                </a:rPr>
                <a:t>；</a:t>
              </a:r>
            </a:p>
            <a:p>
              <a:pPr algn="just">
                <a:lnSpc>
                  <a:spcPct val="110000"/>
                </a:lnSpc>
                <a:defRPr/>
              </a:pPr>
              <a:r>
                <a:rPr lang="zh-CN" altLang="en-US" sz="2400" b="1" dirty="0">
                  <a:latin typeface="+mj-ea"/>
                </a:rPr>
                <a:t> </a:t>
              </a:r>
              <a:r>
                <a:rPr lang="en-US" altLang="zh-CN" sz="2400" b="1" dirty="0">
                  <a:latin typeface="+mj-ea"/>
                </a:rPr>
                <a:t>end  </a:t>
              </a:r>
            </a:p>
          </p:txBody>
        </p:sp>
      </p:grpSp>
    </p:spTree>
    <p:extLst>
      <p:ext uri="{BB962C8B-B14F-4D97-AF65-F5344CB8AC3E}">
        <p14:creationId xmlns:p14="http://schemas.microsoft.com/office/powerpoint/2010/main" val="1198120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left)">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9590" y="1203894"/>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记录型信号量</a:t>
            </a:r>
            <a:r>
              <a:rPr lang="en-US" altLang="zh-CN" sz="2700" b="1" dirty="0">
                <a:solidFill>
                  <a:srgbClr val="0000FF"/>
                </a:solidFill>
                <a:latin typeface="+mj-ea"/>
                <a:ea typeface="+mj-ea"/>
              </a:rPr>
              <a:t>(</a:t>
            </a:r>
            <a:r>
              <a:rPr lang="zh-CN" altLang="en-US" sz="2700" b="1" dirty="0">
                <a:solidFill>
                  <a:srgbClr val="0000FF"/>
                </a:solidFill>
                <a:latin typeface="+mj-ea"/>
                <a:ea typeface="+mj-ea"/>
              </a:rPr>
              <a:t>续</a:t>
            </a:r>
            <a:r>
              <a:rPr lang="en-US" altLang="zh-CN" sz="2700" b="1" dirty="0">
                <a:solidFill>
                  <a:srgbClr val="0000FF"/>
                </a:solidFill>
                <a:latin typeface="+mj-ea"/>
                <a:ea typeface="+mj-ea"/>
              </a:rPr>
              <a:t>)</a:t>
            </a:r>
            <a:endParaRPr lang="zh-CN" altLang="en-US" sz="2700" b="1" dirty="0">
              <a:solidFill>
                <a:srgbClr val="0000FF"/>
              </a:solidFill>
              <a:latin typeface="+mj-ea"/>
              <a:ea typeface="+mj-ea"/>
            </a:endParaRPr>
          </a:p>
        </p:txBody>
      </p:sp>
      <p:sp>
        <p:nvSpPr>
          <p:cNvPr id="5" name="矩形 4"/>
          <p:cNvSpPr/>
          <p:nvPr/>
        </p:nvSpPr>
        <p:spPr>
          <a:xfrm>
            <a:off x="1567450" y="1928245"/>
            <a:ext cx="6946822" cy="936667"/>
          </a:xfrm>
          <a:prstGeom prst="rect">
            <a:avLst/>
          </a:prstGeom>
        </p:spPr>
        <p:txBody>
          <a:bodyPr wrap="square">
            <a:spAutoFit/>
          </a:bodyPr>
          <a:lstStyle/>
          <a:p>
            <a:pPr marL="171450" indent="-171450" defTabSz="685800">
              <a:lnSpc>
                <a:spcPct val="90000"/>
              </a:lnSpc>
              <a:spcBef>
                <a:spcPts val="1350"/>
              </a:spcBef>
              <a:buClr>
                <a:srgbClr val="4A66AC">
                  <a:lumMod val="75000"/>
                </a:srgbClr>
              </a:buClr>
              <a:buSzPct val="100000"/>
              <a:buFont typeface="Wingdings" charset="2"/>
              <a:buChar char="n"/>
              <a:defRPr/>
            </a:pPr>
            <a:r>
              <a:rPr lang="zh-CN" altLang="en-US" sz="2400" b="1" dirty="0">
                <a:solidFill>
                  <a:prstClr val="black"/>
                </a:solidFill>
                <a:latin typeface="微软雅黑" panose="020B0503020204020204" pitchFamily="34" charset="-122"/>
                <a:ea typeface="微软雅黑" panose="020B0503020204020204" pitchFamily="34" charset="-122"/>
              </a:rPr>
              <a:t>记录型信号量的</a:t>
            </a:r>
            <a:r>
              <a:rPr lang="en-US" altLang="zh-CN" sz="2400" b="1" dirty="0">
                <a:solidFill>
                  <a:prstClr val="black"/>
                </a:solidFill>
                <a:latin typeface="微软雅黑" panose="020B0503020204020204" pitchFamily="34" charset="-122"/>
                <a:ea typeface="微软雅黑" panose="020B0503020204020204" pitchFamily="34" charset="-122"/>
              </a:rPr>
              <a:t>wait</a:t>
            </a:r>
            <a:r>
              <a:rPr lang="zh-CN" altLang="en-US" sz="2400" b="1" dirty="0">
                <a:solidFill>
                  <a:prstClr val="black"/>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S</a:t>
            </a:r>
            <a:r>
              <a:rPr lang="zh-CN" altLang="en-US" sz="2400" b="1" dirty="0">
                <a:solidFill>
                  <a:prstClr val="black"/>
                </a:solidFill>
                <a:latin typeface="微软雅黑" panose="020B0503020204020204" pitchFamily="34" charset="-122"/>
                <a:ea typeface="微软雅黑" panose="020B0503020204020204" pitchFamily="34" charset="-122"/>
              </a:rPr>
              <a:t>）操作</a:t>
            </a:r>
          </a:p>
          <a:p>
            <a:pPr marL="171450" indent="-171450" algn="just" defTabSz="685800">
              <a:lnSpc>
                <a:spcPct val="90000"/>
              </a:lnSpc>
              <a:spcBef>
                <a:spcPts val="1350"/>
              </a:spcBef>
              <a:buClr>
                <a:srgbClr val="4A66AC">
                  <a:lumMod val="75000"/>
                </a:srgbClr>
              </a:buClr>
              <a:buSzPct val="100000"/>
              <a:defRPr/>
            </a:pPr>
            <a:r>
              <a:rPr lang="zh-CN" altLang="en-US" sz="2400" b="1" dirty="0">
                <a:solidFill>
                  <a:prstClr val="black"/>
                </a:solidFill>
                <a:latin typeface="微软雅黑" panose="020B0503020204020204" pitchFamily="34" charset="-122"/>
                <a:ea typeface="微软雅黑" panose="020B0503020204020204" pitchFamily="34" charset="-122"/>
              </a:rPr>
              <a:t> </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6" name="矩形 5"/>
          <p:cNvSpPr/>
          <p:nvPr/>
        </p:nvSpPr>
        <p:spPr>
          <a:xfrm>
            <a:off x="2688567" y="2577507"/>
            <a:ext cx="7550988" cy="3385542"/>
          </a:xfrm>
          <a:prstGeom prst="rect">
            <a:avLst/>
          </a:prstGeom>
        </p:spPr>
        <p:txBody>
          <a:bodyPr wrap="square">
            <a:spAutoFit/>
          </a:bodyPr>
          <a:lstStyle/>
          <a:p>
            <a:pPr marL="171450" indent="-171450" algn="just" defTabSz="685800">
              <a:lnSpc>
                <a:spcPct val="90000"/>
              </a:lnSpc>
              <a:spcBef>
                <a:spcPts val="1350"/>
              </a:spcBef>
              <a:buClr>
                <a:srgbClr val="4A66AC">
                  <a:lumMod val="75000"/>
                </a:srgbClr>
              </a:buClr>
              <a:buSzPct val="100000"/>
              <a:defRPr/>
            </a:pPr>
            <a:r>
              <a:rPr lang="en-US" altLang="zh-CN" sz="2000" b="1" dirty="0">
                <a:solidFill>
                  <a:prstClr val="black"/>
                </a:solidFill>
                <a:latin typeface="微软雅黑" panose="020B0503020204020204" pitchFamily="34" charset="-122"/>
                <a:ea typeface="微软雅黑" panose="020B0503020204020204" pitchFamily="34" charset="-122"/>
              </a:rPr>
              <a:t>procedure  </a:t>
            </a:r>
            <a:r>
              <a:rPr lang="en-US" altLang="zh-CN" sz="2000" b="1" dirty="0">
                <a:solidFill>
                  <a:srgbClr val="0000FF"/>
                </a:solidFill>
                <a:latin typeface="微软雅黑" panose="020B0503020204020204" pitchFamily="34" charset="-122"/>
                <a:ea typeface="微软雅黑" panose="020B0503020204020204" pitchFamily="34" charset="-122"/>
              </a:rPr>
              <a:t>wait</a:t>
            </a:r>
            <a:r>
              <a:rPr lang="zh-CN" altLang="en-US" sz="2000" b="1" dirty="0">
                <a:solidFill>
                  <a:srgbClr val="0000FF"/>
                </a:solidFill>
                <a:latin typeface="微软雅黑" panose="020B0503020204020204" pitchFamily="34" charset="-122"/>
                <a:ea typeface="微软雅黑" panose="020B0503020204020204" pitchFamily="34" charset="-122"/>
              </a:rPr>
              <a:t>（  </a:t>
            </a:r>
            <a:r>
              <a:rPr lang="en-US" altLang="zh-CN" sz="2000" b="1" dirty="0">
                <a:solidFill>
                  <a:srgbClr val="0000FF"/>
                </a:solidFill>
                <a:latin typeface="微软雅黑" panose="020B0503020204020204" pitchFamily="34" charset="-122"/>
                <a:ea typeface="微软雅黑" panose="020B0503020204020204" pitchFamily="34" charset="-122"/>
              </a:rPr>
              <a:t>S  </a:t>
            </a:r>
            <a:r>
              <a:rPr lang="zh-CN" altLang="en-US" sz="2000" b="1" dirty="0">
                <a:solidFill>
                  <a:srgbClr val="0000FF"/>
                </a:solidFill>
                <a:latin typeface="微软雅黑" panose="020B0503020204020204" pitchFamily="34" charset="-122"/>
                <a:ea typeface="微软雅黑" panose="020B0503020204020204" pitchFamily="34" charset="-122"/>
              </a:rPr>
              <a:t>）</a:t>
            </a:r>
          </a:p>
          <a:p>
            <a:pPr marL="171450" indent="-171450" algn="just" defTabSz="685800">
              <a:lnSpc>
                <a:spcPct val="90000"/>
              </a:lnSpc>
              <a:spcBef>
                <a:spcPts val="1350"/>
              </a:spcBef>
              <a:buClr>
                <a:srgbClr val="4A66AC">
                  <a:lumMod val="75000"/>
                </a:srgbClr>
              </a:buClr>
              <a:buSzPct val="100000"/>
              <a:defRPr/>
            </a:pP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err="1">
                <a:solidFill>
                  <a:prstClr val="black"/>
                </a:solidFill>
                <a:latin typeface="微软雅黑" panose="020B0503020204020204" pitchFamily="34" charset="-122"/>
                <a:ea typeface="微软雅黑" panose="020B0503020204020204" pitchFamily="34" charset="-122"/>
              </a:rPr>
              <a:t>var</a:t>
            </a:r>
            <a:r>
              <a:rPr lang="en-US" altLang="zh-CN" sz="2000" b="1" dirty="0">
                <a:solidFill>
                  <a:prstClr val="black"/>
                </a:solidFill>
                <a:latin typeface="微软雅黑" panose="020B0503020204020204" pitchFamily="34" charset="-122"/>
                <a:ea typeface="微软雅黑" panose="020B0503020204020204" pitchFamily="34" charset="-122"/>
              </a:rPr>
              <a:t>  S</a:t>
            </a: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prstClr val="black"/>
                </a:solidFill>
                <a:latin typeface="微软雅黑" panose="020B0503020204020204" pitchFamily="34" charset="-122"/>
                <a:ea typeface="微软雅黑" panose="020B0503020204020204" pitchFamily="34" charset="-122"/>
              </a:rPr>
              <a:t>semaphore</a:t>
            </a:r>
            <a:r>
              <a:rPr lang="zh-CN" altLang="en-US" sz="2000" b="1" dirty="0">
                <a:solidFill>
                  <a:prstClr val="black"/>
                </a:solidFill>
                <a:latin typeface="微软雅黑" panose="020B0503020204020204" pitchFamily="34" charset="-122"/>
                <a:ea typeface="微软雅黑" panose="020B0503020204020204" pitchFamily="34" charset="-122"/>
              </a:rPr>
              <a:t>；</a:t>
            </a:r>
          </a:p>
          <a:p>
            <a:pPr marL="171450" indent="-171450" algn="just" defTabSz="685800">
              <a:lnSpc>
                <a:spcPct val="90000"/>
              </a:lnSpc>
              <a:spcBef>
                <a:spcPts val="1350"/>
              </a:spcBef>
              <a:buClr>
                <a:srgbClr val="4A66AC">
                  <a:lumMod val="75000"/>
                </a:srgbClr>
              </a:buClr>
              <a:buSzPct val="100000"/>
              <a:defRPr/>
            </a:pP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prstClr val="black"/>
                </a:solidFill>
                <a:latin typeface="微软雅黑" panose="020B0503020204020204" pitchFamily="34" charset="-122"/>
                <a:ea typeface="微软雅黑" panose="020B0503020204020204" pitchFamily="34" charset="-122"/>
              </a:rPr>
              <a:t>begin   </a:t>
            </a:r>
          </a:p>
          <a:p>
            <a:pPr marL="171450" indent="-171450" algn="just" defTabSz="685800">
              <a:lnSpc>
                <a:spcPct val="90000"/>
              </a:lnSpc>
              <a:spcBef>
                <a:spcPts val="1350"/>
              </a:spcBef>
              <a:buClr>
                <a:srgbClr val="4A66AC">
                  <a:lumMod val="75000"/>
                </a:srgbClr>
              </a:buClr>
              <a:buSzPct val="100000"/>
              <a:defRPr/>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err="1">
                <a:solidFill>
                  <a:prstClr val="black"/>
                </a:solidFill>
                <a:latin typeface="微软雅黑" panose="020B0503020204020204" pitchFamily="34" charset="-122"/>
                <a:ea typeface="微软雅黑" panose="020B0503020204020204" pitchFamily="34" charset="-122"/>
              </a:rPr>
              <a:t>S.value</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S.value-1;</a:t>
            </a:r>
          </a:p>
          <a:p>
            <a:pPr marL="171450" indent="-171450" algn="just" defTabSz="685800">
              <a:lnSpc>
                <a:spcPct val="90000"/>
              </a:lnSpc>
              <a:spcBef>
                <a:spcPts val="1350"/>
              </a:spcBef>
              <a:buClr>
                <a:srgbClr val="4A66AC">
                  <a:lumMod val="75000"/>
                </a:srgbClr>
              </a:buClr>
              <a:buSzPct val="100000"/>
              <a:defRPr/>
            </a:pPr>
            <a:r>
              <a:rPr lang="en-US" altLang="zh-CN" sz="2000" b="1" dirty="0">
                <a:solidFill>
                  <a:prstClr val="black"/>
                </a:solidFill>
                <a:latin typeface="微软雅黑" panose="020B0503020204020204" pitchFamily="34" charset="-122"/>
                <a:ea typeface="微软雅黑" panose="020B0503020204020204" pitchFamily="34" charset="-122"/>
              </a:rPr>
              <a:t>           if  </a:t>
            </a:r>
            <a:r>
              <a:rPr lang="en-US" altLang="zh-CN" sz="2000" b="1" dirty="0" err="1">
                <a:solidFill>
                  <a:prstClr val="black"/>
                </a:solidFill>
                <a:latin typeface="微软雅黑" panose="020B0503020204020204" pitchFamily="34" charset="-122"/>
                <a:ea typeface="微软雅黑" panose="020B0503020204020204" pitchFamily="34" charset="-122"/>
              </a:rPr>
              <a:t>S.value</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0  then  </a:t>
            </a:r>
            <a:r>
              <a:rPr lang="en-US" altLang="zh-CN" sz="2000" b="1" dirty="0">
                <a:solidFill>
                  <a:srgbClr val="0000FF"/>
                </a:solidFill>
                <a:latin typeface="微软雅黑" panose="020B0503020204020204" pitchFamily="34" charset="-122"/>
                <a:ea typeface="微软雅黑" panose="020B0503020204020204" pitchFamily="34" charset="-122"/>
              </a:rPr>
              <a:t>block</a:t>
            </a:r>
            <a:r>
              <a:rPr lang="zh-CN"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srgbClr val="0000FF"/>
                </a:solidFill>
                <a:latin typeface="微软雅黑" panose="020B0503020204020204" pitchFamily="34" charset="-122"/>
                <a:ea typeface="微软雅黑" panose="020B0503020204020204" pitchFamily="34" charset="-122"/>
              </a:rPr>
              <a:t>S.L</a:t>
            </a:r>
            <a:r>
              <a:rPr lang="zh-CN" altLang="en-US" sz="2000" b="1" dirty="0">
                <a:solidFill>
                  <a:srgbClr val="0000FF"/>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a:t>
            </a:r>
          </a:p>
          <a:p>
            <a:pPr marL="171450" indent="-171450" algn="just" defTabSz="685800">
              <a:lnSpc>
                <a:spcPct val="90000"/>
              </a:lnSpc>
              <a:spcBef>
                <a:spcPts val="1350"/>
              </a:spcBef>
              <a:buClr>
                <a:srgbClr val="4A66AC">
                  <a:lumMod val="75000"/>
                </a:srgbClr>
              </a:buClr>
              <a:buSzPct val="100000"/>
              <a:defRPr/>
            </a:pPr>
            <a:r>
              <a:rPr lang="en-US" altLang="zh-CN" sz="2000" b="1" dirty="0">
                <a:solidFill>
                  <a:prstClr val="black"/>
                </a:solidFill>
                <a:latin typeface="微软雅黑" panose="020B0503020204020204" pitchFamily="34" charset="-122"/>
                <a:ea typeface="微软雅黑" panose="020B0503020204020204" pitchFamily="34" charset="-122"/>
              </a:rPr>
              <a:t>       end</a:t>
            </a:r>
          </a:p>
          <a:p>
            <a:pPr marL="171450" indent="-171450" algn="just" defTabSz="685800">
              <a:lnSpc>
                <a:spcPct val="90000"/>
              </a:lnSpc>
              <a:spcBef>
                <a:spcPts val="1350"/>
              </a:spcBef>
              <a:buClr>
                <a:srgbClr val="4A66AC">
                  <a:lumMod val="75000"/>
                </a:srgbClr>
              </a:buClr>
              <a:buSzPct val="100000"/>
              <a:defRPr/>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err="1">
                <a:solidFill>
                  <a:prstClr val="black"/>
                </a:solidFill>
                <a:latin typeface="微软雅黑" panose="020B0503020204020204" pitchFamily="34" charset="-122"/>
                <a:ea typeface="微软雅黑" panose="020B0503020204020204" pitchFamily="34" charset="-122"/>
              </a:rPr>
              <a:t>S.value</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0</a:t>
            </a:r>
            <a:r>
              <a:rPr lang="zh-CN" altLang="en-US" sz="2000" b="1" dirty="0">
                <a:solidFill>
                  <a:prstClr val="black"/>
                </a:solidFill>
                <a:latin typeface="微软雅黑" panose="020B0503020204020204" pitchFamily="34" charset="-122"/>
                <a:ea typeface="微软雅黑" panose="020B0503020204020204" pitchFamily="34" charset="-122"/>
              </a:rPr>
              <a:t>，该类资源已经分配完毕，进程必须放弃处理机，自我阻塞。</a:t>
            </a: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8911087" y="334779"/>
            <a:ext cx="3111844"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Tree>
    <p:extLst>
      <p:ext uri="{BB962C8B-B14F-4D97-AF65-F5344CB8AC3E}">
        <p14:creationId xmlns:p14="http://schemas.microsoft.com/office/powerpoint/2010/main" val="1333478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9590" y="1289308"/>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记录型信号量</a:t>
            </a:r>
            <a:r>
              <a:rPr lang="en-US" altLang="zh-CN" sz="2700" b="1" dirty="0">
                <a:solidFill>
                  <a:srgbClr val="0000FF"/>
                </a:solidFill>
                <a:latin typeface="+mj-ea"/>
                <a:ea typeface="+mj-ea"/>
              </a:rPr>
              <a:t>(</a:t>
            </a:r>
            <a:r>
              <a:rPr lang="zh-CN" altLang="en-US" sz="2700" b="1" dirty="0">
                <a:solidFill>
                  <a:srgbClr val="0000FF"/>
                </a:solidFill>
                <a:latin typeface="+mj-ea"/>
                <a:ea typeface="+mj-ea"/>
              </a:rPr>
              <a:t>续</a:t>
            </a:r>
            <a:r>
              <a:rPr lang="en-US" altLang="zh-CN" sz="2700" b="1" dirty="0">
                <a:solidFill>
                  <a:srgbClr val="0000FF"/>
                </a:solidFill>
                <a:latin typeface="+mj-ea"/>
                <a:ea typeface="+mj-ea"/>
              </a:rPr>
              <a:t>)</a:t>
            </a:r>
            <a:endParaRPr lang="zh-CN" altLang="en-US" sz="2700" b="1" dirty="0">
              <a:solidFill>
                <a:srgbClr val="0000FF"/>
              </a:solidFill>
              <a:latin typeface="+mj-ea"/>
              <a:ea typeface="+mj-ea"/>
            </a:endParaRPr>
          </a:p>
        </p:txBody>
      </p:sp>
      <p:sp>
        <p:nvSpPr>
          <p:cNvPr id="5" name="矩形 4"/>
          <p:cNvSpPr/>
          <p:nvPr/>
        </p:nvSpPr>
        <p:spPr>
          <a:xfrm>
            <a:off x="1567449" y="1985010"/>
            <a:ext cx="7843969" cy="424732"/>
          </a:xfrm>
          <a:prstGeom prst="rect">
            <a:avLst/>
          </a:prstGeom>
        </p:spPr>
        <p:txBody>
          <a:bodyPr wrap="square">
            <a:spAutoFit/>
          </a:bodyPr>
          <a:lstStyle/>
          <a:p>
            <a:pPr marL="171450" indent="-171450" defTabSz="685800">
              <a:lnSpc>
                <a:spcPct val="90000"/>
              </a:lnSpc>
              <a:spcBef>
                <a:spcPts val="1350"/>
              </a:spcBef>
              <a:buClr>
                <a:srgbClr val="4A66AC">
                  <a:lumMod val="75000"/>
                </a:srgbClr>
              </a:buClr>
              <a:buSzPct val="100000"/>
              <a:buFont typeface="Wingdings" charset="2"/>
              <a:buChar char="n"/>
              <a:defRPr/>
            </a:pPr>
            <a:r>
              <a:rPr lang="zh-CN" altLang="en-US" sz="2400" b="1" dirty="0">
                <a:solidFill>
                  <a:prstClr val="black"/>
                </a:solidFill>
                <a:latin typeface="微软雅黑" panose="020B0503020204020204" pitchFamily="34" charset="-122"/>
                <a:ea typeface="微软雅黑" panose="020B0503020204020204" pitchFamily="34" charset="-122"/>
              </a:rPr>
              <a:t>记录型信号量的</a:t>
            </a:r>
            <a:r>
              <a:rPr lang="en-US" altLang="zh-CN" sz="2400" b="1" dirty="0">
                <a:solidFill>
                  <a:srgbClr val="0000FF"/>
                </a:solidFill>
                <a:latin typeface="微软雅黑" panose="020B0503020204020204" pitchFamily="34" charset="-122"/>
                <a:ea typeface="微软雅黑" panose="020B0503020204020204" pitchFamily="34" charset="-122"/>
              </a:rPr>
              <a:t>signal</a:t>
            </a:r>
            <a:r>
              <a:rPr lang="zh-CN" altLang="en-US" sz="2400" b="1" dirty="0">
                <a:solidFill>
                  <a:srgbClr val="0000FF"/>
                </a:solidFill>
                <a:latin typeface="微软雅黑" panose="020B0503020204020204" pitchFamily="34" charset="-122"/>
                <a:ea typeface="微软雅黑" panose="020B0503020204020204" pitchFamily="34" charset="-122"/>
              </a:rPr>
              <a:t>（</a:t>
            </a:r>
            <a:r>
              <a:rPr lang="en-US" altLang="zh-CN" sz="2400" b="1" dirty="0">
                <a:solidFill>
                  <a:srgbClr val="0000FF"/>
                </a:solidFill>
                <a:latin typeface="微软雅黑" panose="020B0503020204020204" pitchFamily="34" charset="-122"/>
                <a:ea typeface="微软雅黑" panose="020B0503020204020204" pitchFamily="34" charset="-122"/>
              </a:rPr>
              <a:t>S</a:t>
            </a:r>
            <a:r>
              <a:rPr lang="zh-CN" altLang="en-US"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操作</a:t>
            </a:r>
          </a:p>
        </p:txBody>
      </p:sp>
      <p:sp>
        <p:nvSpPr>
          <p:cNvPr id="3" name="矩形 2"/>
          <p:cNvSpPr/>
          <p:nvPr/>
        </p:nvSpPr>
        <p:spPr>
          <a:xfrm>
            <a:off x="3203433" y="2721742"/>
            <a:ext cx="6207985" cy="3385542"/>
          </a:xfrm>
          <a:prstGeom prst="rect">
            <a:avLst/>
          </a:prstGeom>
        </p:spPr>
        <p:txBody>
          <a:bodyPr wrap="square">
            <a:spAutoFit/>
          </a:bodyPr>
          <a:lstStyle/>
          <a:p>
            <a:pPr marL="171450" indent="-171450" algn="just" defTabSz="685800">
              <a:lnSpc>
                <a:spcPct val="90000"/>
              </a:lnSpc>
              <a:spcBef>
                <a:spcPts val="1350"/>
              </a:spcBef>
              <a:buClr>
                <a:srgbClr val="4A66AC">
                  <a:lumMod val="75000"/>
                </a:srgbClr>
              </a:buClr>
              <a:buSzPct val="100000"/>
              <a:defRPr/>
            </a:pPr>
            <a:r>
              <a:rPr lang="en-US" altLang="zh-CN" sz="2000" b="1" dirty="0">
                <a:solidFill>
                  <a:prstClr val="black"/>
                </a:solidFill>
                <a:latin typeface="微软雅黑" panose="020B0503020204020204" pitchFamily="34" charset="-122"/>
                <a:ea typeface="微软雅黑" panose="020B0503020204020204" pitchFamily="34" charset="-122"/>
              </a:rPr>
              <a:t>procedure  signal</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S</a:t>
            </a:r>
            <a:r>
              <a:rPr lang="zh-CN" altLang="en-US" sz="2000" b="1" dirty="0">
                <a:solidFill>
                  <a:prstClr val="black"/>
                </a:solidFill>
                <a:latin typeface="微软雅黑" panose="020B0503020204020204" pitchFamily="34" charset="-122"/>
                <a:ea typeface="微软雅黑" panose="020B0503020204020204" pitchFamily="34" charset="-122"/>
              </a:rPr>
              <a:t>）</a:t>
            </a:r>
          </a:p>
          <a:p>
            <a:pPr marL="171450" indent="-171450" algn="just" defTabSz="685800">
              <a:lnSpc>
                <a:spcPct val="90000"/>
              </a:lnSpc>
              <a:spcBef>
                <a:spcPts val="1350"/>
              </a:spcBef>
              <a:buClr>
                <a:srgbClr val="4A66AC">
                  <a:lumMod val="75000"/>
                </a:srgbClr>
              </a:buClr>
              <a:buSzPct val="100000"/>
              <a:defRPr/>
            </a:pP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err="1">
                <a:solidFill>
                  <a:prstClr val="black"/>
                </a:solidFill>
                <a:latin typeface="微软雅黑" panose="020B0503020204020204" pitchFamily="34" charset="-122"/>
                <a:ea typeface="微软雅黑" panose="020B0503020204020204" pitchFamily="34" charset="-122"/>
              </a:rPr>
              <a:t>var</a:t>
            </a:r>
            <a:r>
              <a:rPr lang="en-US" altLang="zh-CN" sz="2000" b="1" dirty="0">
                <a:solidFill>
                  <a:prstClr val="black"/>
                </a:solidFill>
                <a:latin typeface="微软雅黑" panose="020B0503020204020204" pitchFamily="34" charset="-122"/>
                <a:ea typeface="微软雅黑" panose="020B0503020204020204" pitchFamily="34" charset="-122"/>
              </a:rPr>
              <a:t>  S:semaphore</a:t>
            </a:r>
            <a:r>
              <a:rPr lang="zh-CN" altLang="en-US" sz="2000" b="1" dirty="0">
                <a:solidFill>
                  <a:prstClr val="black"/>
                </a:solidFill>
                <a:latin typeface="微软雅黑" panose="020B0503020204020204" pitchFamily="34" charset="-122"/>
                <a:ea typeface="微软雅黑" panose="020B0503020204020204" pitchFamily="34" charset="-122"/>
              </a:rPr>
              <a:t>； </a:t>
            </a:r>
          </a:p>
          <a:p>
            <a:pPr marL="171450" indent="-171450" algn="just" defTabSz="685800">
              <a:lnSpc>
                <a:spcPct val="90000"/>
              </a:lnSpc>
              <a:spcBef>
                <a:spcPts val="1350"/>
              </a:spcBef>
              <a:buClr>
                <a:srgbClr val="4A66AC">
                  <a:lumMod val="75000"/>
                </a:srgbClr>
              </a:buClr>
              <a:buSzPct val="100000"/>
              <a:defRPr/>
            </a:pP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prstClr val="black"/>
                </a:solidFill>
                <a:latin typeface="微软雅黑" panose="020B0503020204020204" pitchFamily="34" charset="-122"/>
                <a:ea typeface="微软雅黑" panose="020B0503020204020204" pitchFamily="34" charset="-122"/>
              </a:rPr>
              <a:t>begin</a:t>
            </a:r>
          </a:p>
          <a:p>
            <a:pPr marL="171450" indent="-171450" algn="just" defTabSz="685800">
              <a:lnSpc>
                <a:spcPct val="90000"/>
              </a:lnSpc>
              <a:spcBef>
                <a:spcPts val="1350"/>
              </a:spcBef>
              <a:buClr>
                <a:srgbClr val="4A66AC">
                  <a:lumMod val="75000"/>
                </a:srgbClr>
              </a:buClr>
              <a:buSzPct val="100000"/>
              <a:defRPr/>
            </a:pPr>
            <a:r>
              <a:rPr lang="en-US" altLang="zh-CN" sz="2000" b="1" dirty="0">
                <a:solidFill>
                  <a:prstClr val="black"/>
                </a:solidFill>
                <a:latin typeface="微软雅黑" panose="020B0503020204020204" pitchFamily="34" charset="-122"/>
                <a:ea typeface="微软雅黑" panose="020B0503020204020204" pitchFamily="34" charset="-122"/>
              </a:rPr>
              <a:t>      </a:t>
            </a:r>
            <a:r>
              <a:rPr lang="en-US" altLang="zh-CN" sz="2000" b="1" dirty="0" err="1">
                <a:solidFill>
                  <a:prstClr val="black"/>
                </a:solidFill>
                <a:latin typeface="微软雅黑" panose="020B0503020204020204" pitchFamily="34" charset="-122"/>
                <a:ea typeface="微软雅黑" panose="020B0503020204020204" pitchFamily="34" charset="-122"/>
              </a:rPr>
              <a:t>S.value</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S.value+1</a:t>
            </a:r>
            <a:r>
              <a:rPr lang="zh-CN" altLang="en-US" sz="2000" b="1" dirty="0">
                <a:solidFill>
                  <a:prstClr val="black"/>
                </a:solidFill>
                <a:latin typeface="微软雅黑" panose="020B0503020204020204" pitchFamily="34" charset="-122"/>
                <a:ea typeface="微软雅黑" panose="020B0503020204020204" pitchFamily="34" charset="-122"/>
              </a:rPr>
              <a:t>；</a:t>
            </a:r>
          </a:p>
          <a:p>
            <a:pPr marL="171450" indent="-171450" algn="just" defTabSz="685800">
              <a:lnSpc>
                <a:spcPct val="90000"/>
              </a:lnSpc>
              <a:spcBef>
                <a:spcPts val="1350"/>
              </a:spcBef>
              <a:buClr>
                <a:srgbClr val="4A66AC">
                  <a:lumMod val="75000"/>
                </a:srgbClr>
              </a:buClr>
              <a:buSzPct val="100000"/>
              <a:defRPr/>
            </a:pP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prstClr val="black"/>
                </a:solidFill>
                <a:latin typeface="微软雅黑" panose="020B0503020204020204" pitchFamily="34" charset="-122"/>
                <a:ea typeface="微软雅黑" panose="020B0503020204020204" pitchFamily="34" charset="-122"/>
              </a:rPr>
              <a:t>if  S.value≤0  then   </a:t>
            </a:r>
            <a:r>
              <a:rPr lang="en-US" altLang="zh-CN" sz="2000" b="1" dirty="0">
                <a:solidFill>
                  <a:srgbClr val="0000FF"/>
                </a:solidFill>
                <a:latin typeface="微软雅黑" panose="020B0503020204020204" pitchFamily="34" charset="-122"/>
                <a:ea typeface="微软雅黑" panose="020B0503020204020204" pitchFamily="34" charset="-122"/>
              </a:rPr>
              <a:t>wakeup(S.L)</a:t>
            </a:r>
            <a:r>
              <a:rPr lang="zh-CN" altLang="en-US" sz="2000" b="1" dirty="0">
                <a:solidFill>
                  <a:prstClr val="black"/>
                </a:solidFill>
                <a:latin typeface="微软雅黑" panose="020B0503020204020204" pitchFamily="34" charset="-122"/>
                <a:ea typeface="微软雅黑" panose="020B0503020204020204" pitchFamily="34" charset="-122"/>
              </a:rPr>
              <a:t>；</a:t>
            </a:r>
          </a:p>
          <a:p>
            <a:pPr marL="171450" indent="-171450" algn="just" defTabSz="685800">
              <a:lnSpc>
                <a:spcPct val="90000"/>
              </a:lnSpc>
              <a:spcBef>
                <a:spcPts val="1350"/>
              </a:spcBef>
              <a:buClr>
                <a:srgbClr val="4A66AC">
                  <a:lumMod val="75000"/>
                </a:srgbClr>
              </a:buClr>
              <a:buSzPct val="100000"/>
              <a:defRPr/>
            </a:pP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prstClr val="black"/>
                </a:solidFill>
                <a:latin typeface="微软雅黑" panose="020B0503020204020204" pitchFamily="34" charset="-122"/>
                <a:ea typeface="微软雅黑" panose="020B0503020204020204" pitchFamily="34" charset="-122"/>
              </a:rPr>
              <a:t>end</a:t>
            </a:r>
          </a:p>
          <a:p>
            <a:pPr marL="171450" indent="-171450" algn="just" defTabSz="685800">
              <a:lnSpc>
                <a:spcPct val="90000"/>
              </a:lnSpc>
              <a:spcBef>
                <a:spcPts val="1350"/>
              </a:spcBef>
              <a:buClr>
                <a:srgbClr val="4A66AC">
                  <a:lumMod val="75000"/>
                </a:srgbClr>
              </a:buClr>
              <a:buSzPct val="100000"/>
              <a:defRPr/>
            </a:pPr>
            <a:r>
              <a:rPr lang="en-US" altLang="zh-CN" sz="2000" b="1" dirty="0">
                <a:solidFill>
                  <a:prstClr val="black"/>
                </a:solidFill>
                <a:latin typeface="微软雅黑" panose="020B0503020204020204" pitchFamily="34" charset="-122"/>
                <a:ea typeface="微软雅黑" panose="020B0503020204020204" pitchFamily="34" charset="-122"/>
              </a:rPr>
              <a:t>// S.value≤0 </a:t>
            </a:r>
            <a:r>
              <a:rPr lang="zh-CN" altLang="en-US" sz="2000" b="1" dirty="0">
                <a:solidFill>
                  <a:prstClr val="black"/>
                </a:solidFill>
                <a:latin typeface="微软雅黑" panose="020B0503020204020204" pitchFamily="34" charset="-122"/>
                <a:ea typeface="微软雅黑" panose="020B0503020204020204" pitchFamily="34" charset="-122"/>
              </a:rPr>
              <a:t>，在信号量链表中，仍有等待该资源的进程被阻塞。</a:t>
            </a:r>
          </a:p>
        </p:txBody>
      </p:sp>
      <p:sp>
        <p:nvSpPr>
          <p:cNvPr id="7" name="Rectangle 4">
            <a:extLst>
              <a:ext uri="{FF2B5EF4-FFF2-40B4-BE49-F238E27FC236}">
                <a16:creationId xmlns:a16="http://schemas.microsoft.com/office/drawing/2014/main" id="{19318EA9-4147-C640-8F74-97C0384A0CEB}"/>
              </a:ext>
            </a:extLst>
          </p:cNvPr>
          <p:cNvSpPr>
            <a:spLocks noChangeArrowheads="1"/>
          </p:cNvSpPr>
          <p:nvPr/>
        </p:nvSpPr>
        <p:spPr bwMode="auto">
          <a:xfrm>
            <a:off x="8885208" y="334779"/>
            <a:ext cx="3120471"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Tree>
    <p:extLst>
      <p:ext uri="{BB962C8B-B14F-4D97-AF65-F5344CB8AC3E}">
        <p14:creationId xmlns:p14="http://schemas.microsoft.com/office/powerpoint/2010/main" val="2106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36159" y="2161156"/>
            <a:ext cx="5302045" cy="424732"/>
          </a:xfrm>
          <a:prstGeom prst="rect">
            <a:avLst/>
          </a:prstGeom>
        </p:spPr>
        <p:txBody>
          <a:bodyPr wrap="square">
            <a:spAutoFit/>
          </a:bodyPr>
          <a:lstStyle/>
          <a:p>
            <a:pPr defTabSz="685800">
              <a:lnSpc>
                <a:spcPct val="90000"/>
              </a:lnSpc>
              <a:spcBef>
                <a:spcPts val="1350"/>
              </a:spcBef>
              <a:buClr>
                <a:srgbClr val="4A66AC">
                  <a:lumMod val="75000"/>
                </a:srgbClr>
              </a:buClr>
              <a:buSzPct val="100000"/>
              <a:defRPr/>
            </a:pPr>
            <a:r>
              <a:rPr lang="zh-CN" altLang="en-US" sz="2400" b="1" u="sng" dirty="0">
                <a:solidFill>
                  <a:srgbClr val="0000FF"/>
                </a:solidFill>
              </a:rPr>
              <a:t>整形型信号量与记录型信号量的问题：</a:t>
            </a:r>
            <a:endParaRPr lang="zh-CN" altLang="en-US" sz="2100" b="1" u="sng"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2117277" y="2777000"/>
            <a:ext cx="9226459" cy="1436804"/>
          </a:xfrm>
          <a:prstGeom prst="rect">
            <a:avLst/>
          </a:prstGeom>
        </p:spPr>
        <p:txBody>
          <a:bodyPr wrap="square">
            <a:spAutoFit/>
          </a:bodyPr>
          <a:lstStyle/>
          <a:p>
            <a:pPr marL="171450" indent="-171450" defTabSz="685800">
              <a:lnSpc>
                <a:spcPct val="110000"/>
              </a:lnSpc>
              <a:spcBef>
                <a:spcPts val="1350"/>
              </a:spcBef>
              <a:buClr>
                <a:srgbClr val="4A66AC">
                  <a:lumMod val="75000"/>
                </a:srgbClr>
              </a:buClr>
              <a:buSzPct val="100000"/>
              <a:buFont typeface="Wingdings" charset="2"/>
              <a:buChar char="n"/>
              <a:defRPr/>
            </a:pPr>
            <a:r>
              <a:rPr lang="zh-CN" altLang="en-US" sz="2100" b="1" dirty="0">
                <a:solidFill>
                  <a:prstClr val="black"/>
                </a:solidFill>
                <a:latin typeface="+mj-ea"/>
                <a:ea typeface="+mj-ea"/>
              </a:rPr>
              <a:t>只能用于共享一个临界资源</a:t>
            </a:r>
          </a:p>
          <a:p>
            <a:pPr marL="171450" indent="-171450" defTabSz="685800">
              <a:lnSpc>
                <a:spcPct val="110000"/>
              </a:lnSpc>
              <a:spcBef>
                <a:spcPts val="1350"/>
              </a:spcBef>
              <a:buClr>
                <a:srgbClr val="4A66AC">
                  <a:lumMod val="75000"/>
                </a:srgbClr>
              </a:buClr>
              <a:buSzPct val="100000"/>
              <a:buFont typeface="Wingdings" charset="2"/>
              <a:buChar char="n"/>
              <a:defRPr/>
            </a:pPr>
            <a:r>
              <a:rPr lang="zh-CN" altLang="en-US" sz="2100" b="1" dirty="0">
                <a:solidFill>
                  <a:prstClr val="black"/>
                </a:solidFill>
                <a:latin typeface="+mj-ea"/>
                <a:ea typeface="+mj-ea"/>
              </a:rPr>
              <a:t>多个临界资源的情况：访问共享数据</a:t>
            </a:r>
            <a:r>
              <a:rPr lang="en-US" altLang="zh-CN" sz="2100" b="1" dirty="0">
                <a:solidFill>
                  <a:prstClr val="black"/>
                </a:solidFill>
                <a:latin typeface="+mj-ea"/>
                <a:ea typeface="+mj-ea"/>
              </a:rPr>
              <a:t>D</a:t>
            </a:r>
            <a:r>
              <a:rPr lang="zh-CN" altLang="en-US" sz="2100" b="1" dirty="0">
                <a:solidFill>
                  <a:prstClr val="black"/>
                </a:solidFill>
                <a:latin typeface="+mj-ea"/>
                <a:ea typeface="+mj-ea"/>
              </a:rPr>
              <a:t>和</a:t>
            </a:r>
            <a:r>
              <a:rPr lang="en-US" altLang="zh-CN" sz="2100" b="1" dirty="0">
                <a:solidFill>
                  <a:prstClr val="black"/>
                </a:solidFill>
                <a:latin typeface="+mj-ea"/>
                <a:ea typeface="+mj-ea"/>
              </a:rPr>
              <a:t>E</a:t>
            </a:r>
          </a:p>
          <a:p>
            <a:pPr marL="548640" lvl="1" indent="-342900" defTabSz="685800">
              <a:lnSpc>
                <a:spcPct val="110000"/>
              </a:lnSpc>
              <a:spcBef>
                <a:spcPts val="900"/>
              </a:spcBef>
              <a:buClr>
                <a:srgbClr val="4A66AC">
                  <a:lumMod val="75000"/>
                </a:srgbClr>
              </a:buClr>
              <a:buSzPct val="100000"/>
              <a:buFont typeface="Arial" panose="020B0604020202020204" pitchFamily="34" charset="0"/>
              <a:buChar char="•"/>
              <a:defRPr/>
            </a:pPr>
            <a:r>
              <a:rPr lang="zh-CN" altLang="en-US" sz="2000" b="1" dirty="0">
                <a:solidFill>
                  <a:prstClr val="black"/>
                </a:solidFill>
                <a:latin typeface="微软雅黑" panose="020B0503020204020204" pitchFamily="34" charset="-122"/>
                <a:ea typeface="微软雅黑" panose="020B0503020204020204" pitchFamily="34" charset="-122"/>
              </a:rPr>
              <a:t>设置互斥型号量</a:t>
            </a:r>
            <a:r>
              <a:rPr lang="en-US" altLang="zh-CN" sz="2000" b="1" dirty="0" err="1">
                <a:solidFill>
                  <a:prstClr val="black"/>
                </a:solidFill>
                <a:latin typeface="微软雅黑" panose="020B0503020204020204" pitchFamily="34" charset="-122"/>
                <a:ea typeface="微软雅黑" panose="020B0503020204020204" pitchFamily="34" charset="-122"/>
              </a:rPr>
              <a:t>Dmutex</a:t>
            </a:r>
            <a:r>
              <a:rPr lang="zh-CN" altLang="en-US" sz="2000" b="1" dirty="0">
                <a:solidFill>
                  <a:prstClr val="black"/>
                </a:solidFill>
                <a:latin typeface="微软雅黑" panose="020B0503020204020204" pitchFamily="34" charset="-122"/>
                <a:ea typeface="微软雅黑" panose="020B0503020204020204" pitchFamily="34" charset="-122"/>
              </a:rPr>
              <a:t>和</a:t>
            </a:r>
            <a:r>
              <a:rPr lang="en-US" altLang="zh-CN" sz="2000" b="1" dirty="0" err="1">
                <a:solidFill>
                  <a:prstClr val="black"/>
                </a:solidFill>
                <a:latin typeface="微软雅黑" panose="020B0503020204020204" pitchFamily="34" charset="-122"/>
                <a:ea typeface="微软雅黑" panose="020B0503020204020204" pitchFamily="34" charset="-122"/>
              </a:rPr>
              <a:t>Emutex</a:t>
            </a:r>
            <a:r>
              <a:rPr lang="zh-CN" altLang="en-US" sz="2000" b="1" dirty="0">
                <a:solidFill>
                  <a:prstClr val="black"/>
                </a:solidFill>
                <a:latin typeface="微软雅黑" panose="020B0503020204020204" pitchFamily="34" charset="-122"/>
                <a:ea typeface="微软雅黑" panose="020B0503020204020204" pitchFamily="34" charset="-122"/>
              </a:rPr>
              <a:t>，初值为</a:t>
            </a:r>
            <a:r>
              <a:rPr lang="en-US" altLang="zh-CN" sz="2000" b="1" dirty="0">
                <a:solidFill>
                  <a:prstClr val="black"/>
                </a:solidFill>
                <a:latin typeface="微软雅黑" panose="020B0503020204020204" pitchFamily="34" charset="-122"/>
                <a:ea typeface="微软雅黑" panose="020B0503020204020204" pitchFamily="34" charset="-122"/>
              </a:rPr>
              <a:t>1</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A</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B</a:t>
            </a:r>
            <a:r>
              <a:rPr lang="zh-CN" altLang="en-US" sz="2000" b="1" dirty="0">
                <a:solidFill>
                  <a:prstClr val="black"/>
                </a:solidFill>
                <a:latin typeface="微软雅黑" panose="020B0503020204020204" pitchFamily="34" charset="-122"/>
                <a:ea typeface="微软雅黑" panose="020B0503020204020204" pitchFamily="34" charset="-122"/>
              </a:rPr>
              <a:t>进程的访问操作如下：</a:t>
            </a:r>
          </a:p>
        </p:txBody>
      </p:sp>
      <p:pic>
        <p:nvPicPr>
          <p:cNvPr id="8" name="Picture 5">
            <a:extLst>
              <a:ext uri="{FF2B5EF4-FFF2-40B4-BE49-F238E27FC236}">
                <a16:creationId xmlns:a16="http://schemas.microsoft.com/office/drawing/2014/main" id="{09492A91-886D-A64B-8213-012845D5A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202" y="4545064"/>
            <a:ext cx="5266559" cy="1476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0"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11" name="矩形 10"/>
          <p:cNvSpPr/>
          <p:nvPr/>
        </p:nvSpPr>
        <p:spPr>
          <a:xfrm>
            <a:off x="1549590" y="1289308"/>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记录型信号量</a:t>
            </a:r>
            <a:r>
              <a:rPr lang="en-US" altLang="zh-CN" sz="2700" b="1" dirty="0">
                <a:solidFill>
                  <a:srgbClr val="0000FF"/>
                </a:solidFill>
                <a:latin typeface="+mj-ea"/>
                <a:ea typeface="+mj-ea"/>
              </a:rPr>
              <a:t>(</a:t>
            </a:r>
            <a:r>
              <a:rPr lang="zh-CN" altLang="en-US" sz="2700" b="1" dirty="0">
                <a:solidFill>
                  <a:srgbClr val="0000FF"/>
                </a:solidFill>
                <a:latin typeface="+mj-ea"/>
                <a:ea typeface="+mj-ea"/>
              </a:rPr>
              <a:t>续</a:t>
            </a:r>
            <a:r>
              <a:rPr lang="en-US" altLang="zh-CN" sz="2700" b="1" dirty="0">
                <a:solidFill>
                  <a:srgbClr val="0000FF"/>
                </a:solidFill>
                <a:latin typeface="+mj-ea"/>
                <a:ea typeface="+mj-ea"/>
              </a:rPr>
              <a:t>)</a:t>
            </a:r>
            <a:endParaRPr lang="zh-CN" altLang="en-US" sz="2700" b="1" dirty="0">
              <a:solidFill>
                <a:srgbClr val="0000FF"/>
              </a:solidFill>
              <a:latin typeface="+mj-ea"/>
              <a:ea typeface="+mj-ea"/>
            </a:endParaRPr>
          </a:p>
        </p:txBody>
      </p:sp>
      <p:sp>
        <p:nvSpPr>
          <p:cNvPr id="12" name="Rectangle 4">
            <a:extLst>
              <a:ext uri="{FF2B5EF4-FFF2-40B4-BE49-F238E27FC236}">
                <a16:creationId xmlns:a16="http://schemas.microsoft.com/office/drawing/2014/main" id="{19318EA9-4147-C640-8F74-97C0384A0CEB}"/>
              </a:ext>
            </a:extLst>
          </p:cNvPr>
          <p:cNvSpPr>
            <a:spLocks noChangeArrowheads="1"/>
          </p:cNvSpPr>
          <p:nvPr/>
        </p:nvSpPr>
        <p:spPr bwMode="auto">
          <a:xfrm>
            <a:off x="8885208" y="334779"/>
            <a:ext cx="3120471"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p:txBody>
      </p:sp>
    </p:spTree>
    <p:extLst>
      <p:ext uri="{BB962C8B-B14F-4D97-AF65-F5344CB8AC3E}">
        <p14:creationId xmlns:p14="http://schemas.microsoft.com/office/powerpoint/2010/main" val="358840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47441" y="1372407"/>
            <a:ext cx="5302045" cy="424732"/>
          </a:xfrm>
          <a:prstGeom prst="rect">
            <a:avLst/>
          </a:prstGeom>
        </p:spPr>
        <p:txBody>
          <a:bodyPr wrap="square">
            <a:spAutoFit/>
          </a:bodyPr>
          <a:lstStyle/>
          <a:p>
            <a:pPr defTabSz="685800">
              <a:lnSpc>
                <a:spcPct val="90000"/>
              </a:lnSpc>
              <a:spcBef>
                <a:spcPts val="1350"/>
              </a:spcBef>
              <a:buClr>
                <a:srgbClr val="4A66AC">
                  <a:lumMod val="75000"/>
                </a:srgbClr>
              </a:buClr>
              <a:buSzPct val="100000"/>
              <a:defRPr/>
            </a:pPr>
            <a:r>
              <a:rPr lang="zh-CN" altLang="en-US" sz="2400" u="sng" dirty="0">
                <a:solidFill>
                  <a:srgbClr val="0000FF"/>
                </a:solidFill>
              </a:rPr>
              <a:t>整形型信号量与记录型信号量的问题：</a:t>
            </a:r>
            <a:endParaRPr lang="zh-CN" altLang="en-US" sz="2100" b="1" u="sng"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2543403" y="3976074"/>
            <a:ext cx="7791042" cy="2474524"/>
          </a:xfrm>
          <a:prstGeom prst="rect">
            <a:avLst/>
          </a:prstGeom>
        </p:spPr>
        <p:txBody>
          <a:bodyPr wrap="square">
            <a:spAutoFit/>
          </a:bodyPr>
          <a:lstStyle/>
          <a:p>
            <a:pPr marL="171450" indent="-171450" defTabSz="685800">
              <a:lnSpc>
                <a:spcPct val="120000"/>
              </a:lnSpc>
              <a:spcBef>
                <a:spcPct val="30000"/>
              </a:spcBef>
              <a:buClr>
                <a:srgbClr val="4A66AC">
                  <a:lumMod val="75000"/>
                </a:srgbClr>
              </a:buClr>
              <a:buSzPct val="100000"/>
              <a:buFont typeface="Wingdings" charset="2"/>
              <a:buChar char="n"/>
              <a:defRPr/>
            </a:pPr>
            <a:r>
              <a:rPr lang="zh-CN" altLang="en-US" sz="2400" b="1" dirty="0">
                <a:solidFill>
                  <a:prstClr val="black"/>
                </a:solidFill>
                <a:ea typeface="华文楷体" pitchFamily="2" charset="-122"/>
              </a:rPr>
              <a:t>进程</a:t>
            </a:r>
            <a:r>
              <a:rPr lang="en-US" altLang="zh-CN" sz="2400" b="1" dirty="0">
                <a:solidFill>
                  <a:prstClr val="black"/>
                </a:solidFill>
                <a:ea typeface="华文楷体" pitchFamily="2" charset="-122"/>
              </a:rPr>
              <a:t>A</a:t>
            </a:r>
            <a:r>
              <a:rPr lang="zh-CN" altLang="en-US" sz="2400" b="1" dirty="0">
                <a:solidFill>
                  <a:prstClr val="black"/>
                </a:solidFill>
                <a:ea typeface="华文楷体" pitchFamily="2" charset="-122"/>
              </a:rPr>
              <a:t>和进程</a:t>
            </a:r>
            <a:r>
              <a:rPr lang="en-US" altLang="zh-CN" sz="2400" b="1" dirty="0">
                <a:solidFill>
                  <a:prstClr val="black"/>
                </a:solidFill>
                <a:ea typeface="华文楷体" pitchFamily="2" charset="-122"/>
              </a:rPr>
              <a:t>B</a:t>
            </a:r>
            <a:r>
              <a:rPr lang="zh-CN" altLang="en-US" sz="2400" b="1" dirty="0">
                <a:solidFill>
                  <a:prstClr val="black"/>
                </a:solidFill>
                <a:ea typeface="华文楷体" pitchFamily="2" charset="-122"/>
              </a:rPr>
              <a:t>按照下述次序交替执行</a:t>
            </a:r>
            <a:r>
              <a:rPr lang="en-US" altLang="zh-CN" sz="2400" b="1" dirty="0">
                <a:solidFill>
                  <a:prstClr val="black"/>
                </a:solidFill>
                <a:ea typeface="华文楷体" pitchFamily="2" charset="-122"/>
              </a:rPr>
              <a:t>wait</a:t>
            </a:r>
            <a:r>
              <a:rPr lang="zh-CN" altLang="en-US" sz="2400" b="1" dirty="0">
                <a:solidFill>
                  <a:prstClr val="black"/>
                </a:solidFill>
                <a:ea typeface="华文楷体" pitchFamily="2" charset="-122"/>
              </a:rPr>
              <a:t>操作：</a:t>
            </a:r>
          </a:p>
          <a:p>
            <a:pPr marL="171450" indent="-171450" defTabSz="685800">
              <a:lnSpc>
                <a:spcPct val="120000"/>
              </a:lnSpc>
              <a:spcBef>
                <a:spcPct val="30000"/>
              </a:spcBef>
              <a:buClr>
                <a:srgbClr val="4A66AC">
                  <a:lumMod val="75000"/>
                </a:srgbClr>
              </a:buClr>
              <a:buSzPct val="100000"/>
              <a:defRPr/>
            </a:pPr>
            <a:r>
              <a:rPr lang="zh-CN" altLang="en-US" sz="2400" b="1" dirty="0">
                <a:solidFill>
                  <a:prstClr val="black"/>
                </a:solidFill>
                <a:ea typeface="华文楷体" pitchFamily="2" charset="-122"/>
              </a:rPr>
              <a:t> </a:t>
            </a:r>
            <a:r>
              <a:rPr lang="zh-CN" altLang="en-US" sz="2000" b="1" dirty="0">
                <a:solidFill>
                  <a:prstClr val="black"/>
                </a:solidFill>
                <a:latin typeface="+mj-ea"/>
                <a:ea typeface="+mj-ea"/>
              </a:rPr>
              <a:t>  </a:t>
            </a:r>
            <a:r>
              <a:rPr lang="en-US" altLang="zh-CN" sz="2000" b="1" dirty="0" err="1">
                <a:solidFill>
                  <a:prstClr val="black"/>
                </a:solidFill>
                <a:latin typeface="+mj-ea"/>
                <a:ea typeface="+mj-ea"/>
              </a:rPr>
              <a:t>processA</a:t>
            </a:r>
            <a:r>
              <a:rPr lang="zh-CN" altLang="en-US" sz="2000" b="1" dirty="0">
                <a:solidFill>
                  <a:prstClr val="black"/>
                </a:solidFill>
                <a:latin typeface="+mj-ea"/>
                <a:ea typeface="+mj-ea"/>
              </a:rPr>
              <a:t>：</a:t>
            </a:r>
            <a:r>
              <a:rPr lang="en-US" altLang="zh-CN" sz="2000" b="1" dirty="0">
                <a:solidFill>
                  <a:prstClr val="black"/>
                </a:solidFill>
                <a:latin typeface="+mj-ea"/>
                <a:ea typeface="+mj-ea"/>
              </a:rPr>
              <a:t>wait(</a:t>
            </a:r>
            <a:r>
              <a:rPr lang="en-US" altLang="zh-CN" sz="2000" b="1" dirty="0" err="1">
                <a:solidFill>
                  <a:prstClr val="black"/>
                </a:solidFill>
                <a:latin typeface="+mj-ea"/>
                <a:ea typeface="+mj-ea"/>
              </a:rPr>
              <a:t>Dmutex</a:t>
            </a:r>
            <a:r>
              <a:rPr lang="en-US" altLang="zh-CN" sz="2000" b="1" dirty="0">
                <a:solidFill>
                  <a:prstClr val="black"/>
                </a:solidFill>
                <a:latin typeface="+mj-ea"/>
                <a:ea typeface="+mj-ea"/>
              </a:rPr>
              <a:t>);    //</a:t>
            </a:r>
            <a:r>
              <a:rPr lang="en-US" altLang="zh-CN" sz="2000" b="1" dirty="0" err="1">
                <a:solidFill>
                  <a:prstClr val="black"/>
                </a:solidFill>
                <a:latin typeface="+mj-ea"/>
                <a:ea typeface="+mj-ea"/>
              </a:rPr>
              <a:t>Dmutex</a:t>
            </a:r>
            <a:r>
              <a:rPr lang="en-US" altLang="zh-CN" sz="2000" b="1" dirty="0">
                <a:solidFill>
                  <a:prstClr val="black"/>
                </a:solidFill>
                <a:latin typeface="+mj-ea"/>
                <a:ea typeface="+mj-ea"/>
              </a:rPr>
              <a:t>=0</a:t>
            </a:r>
          </a:p>
          <a:p>
            <a:pPr marL="171450" indent="-171450" defTabSz="685800">
              <a:lnSpc>
                <a:spcPct val="120000"/>
              </a:lnSpc>
              <a:spcBef>
                <a:spcPct val="30000"/>
              </a:spcBef>
              <a:buClr>
                <a:srgbClr val="4A66AC">
                  <a:lumMod val="75000"/>
                </a:srgbClr>
              </a:buClr>
              <a:buSzPct val="100000"/>
              <a:defRPr/>
            </a:pPr>
            <a:r>
              <a:rPr lang="en-US" altLang="zh-CN" sz="2000" b="1" dirty="0">
                <a:solidFill>
                  <a:prstClr val="black"/>
                </a:solidFill>
                <a:latin typeface="+mj-ea"/>
                <a:ea typeface="+mj-ea"/>
              </a:rPr>
              <a:t>   </a:t>
            </a:r>
            <a:r>
              <a:rPr lang="en-US" altLang="zh-CN" sz="2000" b="1" dirty="0" err="1">
                <a:solidFill>
                  <a:prstClr val="black"/>
                </a:solidFill>
                <a:latin typeface="+mj-ea"/>
                <a:ea typeface="+mj-ea"/>
              </a:rPr>
              <a:t>processB</a:t>
            </a:r>
            <a:r>
              <a:rPr lang="zh-CN" altLang="en-US" sz="2000" b="1" dirty="0">
                <a:solidFill>
                  <a:prstClr val="black"/>
                </a:solidFill>
                <a:latin typeface="+mj-ea"/>
                <a:ea typeface="+mj-ea"/>
              </a:rPr>
              <a:t>：</a:t>
            </a:r>
            <a:r>
              <a:rPr lang="en-US" altLang="zh-CN" sz="2000" b="1" dirty="0">
                <a:solidFill>
                  <a:prstClr val="black"/>
                </a:solidFill>
                <a:latin typeface="+mj-ea"/>
                <a:ea typeface="+mj-ea"/>
              </a:rPr>
              <a:t>wait(</a:t>
            </a:r>
            <a:r>
              <a:rPr lang="en-US" altLang="zh-CN" sz="2000" b="1" dirty="0" err="1">
                <a:solidFill>
                  <a:prstClr val="black"/>
                </a:solidFill>
                <a:latin typeface="+mj-ea"/>
                <a:ea typeface="+mj-ea"/>
              </a:rPr>
              <a:t>Emutex</a:t>
            </a:r>
            <a:r>
              <a:rPr lang="en-US" altLang="zh-CN" sz="2000" b="1" dirty="0">
                <a:solidFill>
                  <a:prstClr val="black"/>
                </a:solidFill>
                <a:latin typeface="+mj-ea"/>
                <a:ea typeface="+mj-ea"/>
              </a:rPr>
              <a:t>);    //</a:t>
            </a:r>
            <a:r>
              <a:rPr lang="en-US" altLang="zh-CN" sz="2000" b="1" dirty="0" err="1">
                <a:solidFill>
                  <a:prstClr val="black"/>
                </a:solidFill>
                <a:latin typeface="+mj-ea"/>
                <a:ea typeface="+mj-ea"/>
              </a:rPr>
              <a:t>Emutex</a:t>
            </a:r>
            <a:r>
              <a:rPr lang="en-US" altLang="zh-CN" sz="2000" b="1" dirty="0">
                <a:solidFill>
                  <a:prstClr val="black"/>
                </a:solidFill>
                <a:latin typeface="+mj-ea"/>
                <a:ea typeface="+mj-ea"/>
              </a:rPr>
              <a:t>=0</a:t>
            </a:r>
          </a:p>
          <a:p>
            <a:pPr marL="171450" indent="-171450" defTabSz="685800">
              <a:lnSpc>
                <a:spcPct val="120000"/>
              </a:lnSpc>
              <a:spcBef>
                <a:spcPct val="30000"/>
              </a:spcBef>
              <a:buClr>
                <a:srgbClr val="4A66AC">
                  <a:lumMod val="75000"/>
                </a:srgbClr>
              </a:buClr>
              <a:buSzPct val="100000"/>
              <a:defRPr/>
            </a:pPr>
            <a:r>
              <a:rPr lang="en-US" altLang="zh-CN" sz="2000" b="1" dirty="0">
                <a:solidFill>
                  <a:prstClr val="black"/>
                </a:solidFill>
                <a:latin typeface="+mj-ea"/>
                <a:ea typeface="+mj-ea"/>
              </a:rPr>
              <a:t>   </a:t>
            </a:r>
            <a:r>
              <a:rPr lang="en-US" altLang="zh-CN" sz="2000" b="1" dirty="0" err="1">
                <a:solidFill>
                  <a:prstClr val="black"/>
                </a:solidFill>
                <a:latin typeface="+mj-ea"/>
                <a:ea typeface="+mj-ea"/>
              </a:rPr>
              <a:t>processA</a:t>
            </a:r>
            <a:r>
              <a:rPr lang="zh-CN" altLang="en-US" sz="2000" b="1" dirty="0">
                <a:solidFill>
                  <a:prstClr val="black"/>
                </a:solidFill>
                <a:latin typeface="+mj-ea"/>
                <a:ea typeface="+mj-ea"/>
              </a:rPr>
              <a:t>：</a:t>
            </a:r>
            <a:r>
              <a:rPr lang="en-US" altLang="zh-CN" sz="2000" b="1" dirty="0">
                <a:solidFill>
                  <a:prstClr val="black"/>
                </a:solidFill>
                <a:latin typeface="+mj-ea"/>
                <a:ea typeface="+mj-ea"/>
              </a:rPr>
              <a:t>wait(</a:t>
            </a:r>
            <a:r>
              <a:rPr lang="en-US" altLang="zh-CN" sz="2000" b="1" dirty="0" err="1">
                <a:solidFill>
                  <a:prstClr val="black"/>
                </a:solidFill>
                <a:latin typeface="+mj-ea"/>
                <a:ea typeface="+mj-ea"/>
              </a:rPr>
              <a:t>Emutex</a:t>
            </a:r>
            <a:r>
              <a:rPr lang="en-US" altLang="zh-CN" sz="2000" b="1" dirty="0">
                <a:solidFill>
                  <a:prstClr val="black"/>
                </a:solidFill>
                <a:latin typeface="+mj-ea"/>
                <a:ea typeface="+mj-ea"/>
              </a:rPr>
              <a:t>);    //</a:t>
            </a:r>
            <a:r>
              <a:rPr lang="en-US" altLang="zh-CN" sz="2000" b="1" dirty="0" err="1">
                <a:solidFill>
                  <a:prstClr val="black"/>
                </a:solidFill>
                <a:latin typeface="+mj-ea"/>
                <a:ea typeface="+mj-ea"/>
              </a:rPr>
              <a:t>Emutex</a:t>
            </a:r>
            <a:r>
              <a:rPr lang="en-US" altLang="zh-CN" sz="2000" b="1" dirty="0">
                <a:solidFill>
                  <a:prstClr val="black"/>
                </a:solidFill>
                <a:latin typeface="+mj-ea"/>
                <a:ea typeface="+mj-ea"/>
              </a:rPr>
              <a:t>=-1</a:t>
            </a:r>
            <a:r>
              <a:rPr lang="zh-CN" altLang="en-US" sz="2000" b="1" dirty="0">
                <a:solidFill>
                  <a:prstClr val="black"/>
                </a:solidFill>
                <a:latin typeface="+mj-ea"/>
                <a:ea typeface="+mj-ea"/>
              </a:rPr>
              <a:t>，</a:t>
            </a:r>
            <a:r>
              <a:rPr lang="en-US" altLang="zh-CN" sz="2000" b="1" dirty="0">
                <a:solidFill>
                  <a:prstClr val="black"/>
                </a:solidFill>
                <a:latin typeface="+mj-ea"/>
                <a:ea typeface="+mj-ea"/>
              </a:rPr>
              <a:t>A</a:t>
            </a:r>
            <a:r>
              <a:rPr lang="zh-CN" altLang="en-US" sz="2000" b="1" dirty="0">
                <a:solidFill>
                  <a:prstClr val="black"/>
                </a:solidFill>
                <a:latin typeface="+mj-ea"/>
                <a:ea typeface="+mj-ea"/>
              </a:rPr>
              <a:t>阻塞</a:t>
            </a:r>
          </a:p>
          <a:p>
            <a:pPr marL="171450" indent="-171450" defTabSz="685800">
              <a:lnSpc>
                <a:spcPct val="120000"/>
              </a:lnSpc>
              <a:spcBef>
                <a:spcPct val="30000"/>
              </a:spcBef>
              <a:buClr>
                <a:srgbClr val="4A66AC">
                  <a:lumMod val="75000"/>
                </a:srgbClr>
              </a:buClr>
              <a:buSzPct val="100000"/>
              <a:defRPr/>
            </a:pPr>
            <a:r>
              <a:rPr lang="zh-CN" altLang="en-US" sz="2000" b="1" dirty="0">
                <a:solidFill>
                  <a:prstClr val="black"/>
                </a:solidFill>
                <a:latin typeface="+mj-ea"/>
                <a:ea typeface="+mj-ea"/>
              </a:rPr>
              <a:t>   </a:t>
            </a:r>
            <a:r>
              <a:rPr lang="en-US" altLang="zh-CN" sz="2000" b="1" dirty="0" err="1">
                <a:solidFill>
                  <a:prstClr val="black"/>
                </a:solidFill>
                <a:latin typeface="+mj-ea"/>
                <a:ea typeface="+mj-ea"/>
              </a:rPr>
              <a:t>processB</a:t>
            </a:r>
            <a:r>
              <a:rPr lang="zh-CN" altLang="en-US" sz="2000" b="1" dirty="0">
                <a:solidFill>
                  <a:prstClr val="black"/>
                </a:solidFill>
                <a:latin typeface="+mj-ea"/>
                <a:ea typeface="+mj-ea"/>
              </a:rPr>
              <a:t>：</a:t>
            </a:r>
            <a:r>
              <a:rPr lang="en-US" altLang="zh-CN" sz="2000" b="1" dirty="0">
                <a:solidFill>
                  <a:prstClr val="black"/>
                </a:solidFill>
                <a:latin typeface="+mj-ea"/>
                <a:ea typeface="+mj-ea"/>
              </a:rPr>
              <a:t>wait(</a:t>
            </a:r>
            <a:r>
              <a:rPr lang="en-US" altLang="zh-CN" sz="2000" b="1" dirty="0" err="1">
                <a:solidFill>
                  <a:prstClr val="black"/>
                </a:solidFill>
                <a:latin typeface="+mj-ea"/>
                <a:ea typeface="+mj-ea"/>
              </a:rPr>
              <a:t>Dmutex</a:t>
            </a:r>
            <a:r>
              <a:rPr lang="en-US" altLang="zh-CN" sz="2000" b="1" dirty="0">
                <a:solidFill>
                  <a:prstClr val="black"/>
                </a:solidFill>
                <a:latin typeface="+mj-ea"/>
                <a:ea typeface="+mj-ea"/>
              </a:rPr>
              <a:t>);    //</a:t>
            </a:r>
            <a:r>
              <a:rPr lang="en-US" altLang="zh-CN" sz="2000" b="1" dirty="0" err="1">
                <a:solidFill>
                  <a:prstClr val="black"/>
                </a:solidFill>
                <a:latin typeface="+mj-ea"/>
                <a:ea typeface="+mj-ea"/>
              </a:rPr>
              <a:t>Dmutex</a:t>
            </a:r>
            <a:r>
              <a:rPr lang="en-US" altLang="zh-CN" sz="2000" b="1" dirty="0">
                <a:solidFill>
                  <a:prstClr val="black"/>
                </a:solidFill>
                <a:latin typeface="+mj-ea"/>
                <a:ea typeface="+mj-ea"/>
              </a:rPr>
              <a:t>=-1</a:t>
            </a:r>
            <a:r>
              <a:rPr lang="zh-CN" altLang="en-US" sz="2000" b="1" dirty="0">
                <a:solidFill>
                  <a:prstClr val="black"/>
                </a:solidFill>
                <a:latin typeface="+mj-ea"/>
                <a:ea typeface="+mj-ea"/>
              </a:rPr>
              <a:t>，</a:t>
            </a:r>
            <a:r>
              <a:rPr lang="en-US" altLang="zh-CN" sz="2000" b="1" dirty="0">
                <a:solidFill>
                  <a:prstClr val="black"/>
                </a:solidFill>
                <a:latin typeface="+mj-ea"/>
                <a:ea typeface="+mj-ea"/>
              </a:rPr>
              <a:t>B</a:t>
            </a:r>
            <a:r>
              <a:rPr lang="zh-CN" altLang="en-US" sz="2000" b="1" dirty="0">
                <a:solidFill>
                  <a:prstClr val="black"/>
                </a:solidFill>
                <a:latin typeface="+mj-ea"/>
                <a:ea typeface="+mj-ea"/>
              </a:rPr>
              <a:t>阻塞</a:t>
            </a:r>
          </a:p>
        </p:txBody>
      </p:sp>
      <p:sp>
        <p:nvSpPr>
          <p:cNvPr id="8"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9" name="矩形 8"/>
          <p:cNvSpPr/>
          <p:nvPr/>
        </p:nvSpPr>
        <p:spPr>
          <a:xfrm>
            <a:off x="1549590" y="1289308"/>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2.</a:t>
            </a:r>
            <a:r>
              <a:rPr lang="zh-CN" altLang="en-US" sz="2700" b="1" dirty="0">
                <a:solidFill>
                  <a:srgbClr val="0000FF"/>
                </a:solidFill>
                <a:latin typeface="+mj-ea"/>
                <a:ea typeface="+mj-ea"/>
              </a:rPr>
              <a:t>记录型信号量</a:t>
            </a:r>
            <a:r>
              <a:rPr lang="en-US" altLang="zh-CN" sz="2700" b="1" dirty="0">
                <a:solidFill>
                  <a:srgbClr val="0000FF"/>
                </a:solidFill>
                <a:latin typeface="+mj-ea"/>
                <a:ea typeface="+mj-ea"/>
              </a:rPr>
              <a:t>(</a:t>
            </a:r>
            <a:r>
              <a:rPr lang="zh-CN" altLang="en-US" sz="2700" b="1" dirty="0">
                <a:solidFill>
                  <a:srgbClr val="0000FF"/>
                </a:solidFill>
                <a:latin typeface="+mj-ea"/>
                <a:ea typeface="+mj-ea"/>
              </a:rPr>
              <a:t>续</a:t>
            </a:r>
            <a:r>
              <a:rPr lang="en-US" altLang="zh-CN" sz="2700" b="1" dirty="0">
                <a:solidFill>
                  <a:srgbClr val="0000FF"/>
                </a:solidFill>
                <a:latin typeface="+mj-ea"/>
                <a:ea typeface="+mj-ea"/>
              </a:rPr>
              <a:t>)</a:t>
            </a:r>
            <a:endParaRPr lang="zh-CN" altLang="en-US" sz="2700" b="1" dirty="0">
              <a:solidFill>
                <a:srgbClr val="0000FF"/>
              </a:solidFill>
              <a:latin typeface="+mj-ea"/>
              <a:ea typeface="+mj-ea"/>
            </a:endParaRPr>
          </a:p>
        </p:txBody>
      </p:sp>
      <p:sp>
        <p:nvSpPr>
          <p:cNvPr id="10" name="Rectangle 4">
            <a:extLst>
              <a:ext uri="{FF2B5EF4-FFF2-40B4-BE49-F238E27FC236}">
                <a16:creationId xmlns:a16="http://schemas.microsoft.com/office/drawing/2014/main" id="{19318EA9-4147-C640-8F74-97C0384A0CEB}"/>
              </a:ext>
            </a:extLst>
          </p:cNvPr>
          <p:cNvSpPr>
            <a:spLocks noChangeArrowheads="1"/>
          </p:cNvSpPr>
          <p:nvPr/>
        </p:nvSpPr>
        <p:spPr bwMode="auto">
          <a:xfrm>
            <a:off x="8885208" y="334779"/>
            <a:ext cx="3120471"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p:txBody>
      </p:sp>
      <p:pic>
        <p:nvPicPr>
          <p:cNvPr id="11" name="Picture 5">
            <a:extLst>
              <a:ext uri="{FF2B5EF4-FFF2-40B4-BE49-F238E27FC236}">
                <a16:creationId xmlns:a16="http://schemas.microsoft.com/office/drawing/2014/main" id="{09492A91-886D-A64B-8213-012845D5A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855" y="2275891"/>
            <a:ext cx="4835614" cy="135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93024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9590" y="1168539"/>
            <a:ext cx="5796116" cy="590931"/>
          </a:xfrm>
          <a:prstGeom prst="rect">
            <a:avLst/>
          </a:prstGeom>
        </p:spPr>
        <p:txBody>
          <a:bodyPr wrap="square">
            <a:spAutoFit/>
          </a:bodyPr>
          <a:lstStyle/>
          <a:p>
            <a:pPr>
              <a:lnSpc>
                <a:spcPct val="120000"/>
              </a:lnSpc>
              <a:defRPr/>
            </a:pPr>
            <a:r>
              <a:rPr lang="en-US" altLang="zh-CN" sz="2700" b="1" dirty="0">
                <a:solidFill>
                  <a:srgbClr val="0000FF"/>
                </a:solidFill>
                <a:latin typeface="+mj-ea"/>
                <a:ea typeface="+mj-ea"/>
              </a:rPr>
              <a:t>3.</a:t>
            </a:r>
            <a:r>
              <a:rPr lang="en-US" altLang="zh-CN" sz="2700" dirty="0">
                <a:solidFill>
                  <a:srgbClr val="0000FF"/>
                </a:solidFill>
              </a:rPr>
              <a:t> </a:t>
            </a:r>
            <a:r>
              <a:rPr lang="en-US" altLang="zh-CN" sz="2700" b="1" dirty="0">
                <a:solidFill>
                  <a:srgbClr val="0000FF"/>
                </a:solidFill>
                <a:latin typeface="+mj-ea"/>
                <a:ea typeface="+mj-ea"/>
              </a:rPr>
              <a:t>AND</a:t>
            </a:r>
            <a:r>
              <a:rPr lang="zh-CN" altLang="en-US" sz="2700" b="1" dirty="0">
                <a:solidFill>
                  <a:srgbClr val="0000FF"/>
                </a:solidFill>
                <a:latin typeface="+mj-ea"/>
                <a:ea typeface="+mj-ea"/>
              </a:rPr>
              <a:t>型信号量</a:t>
            </a:r>
          </a:p>
        </p:txBody>
      </p:sp>
      <p:sp>
        <p:nvSpPr>
          <p:cNvPr id="3" name="矩形 2"/>
          <p:cNvSpPr/>
          <p:nvPr/>
        </p:nvSpPr>
        <p:spPr>
          <a:xfrm>
            <a:off x="1549590" y="1940796"/>
            <a:ext cx="10070191" cy="3775393"/>
          </a:xfrm>
          <a:prstGeom prst="rect">
            <a:avLst/>
          </a:prstGeom>
        </p:spPr>
        <p:txBody>
          <a:bodyPr wrap="square">
            <a:spAutoFit/>
          </a:bodyPr>
          <a:lstStyle/>
          <a:p>
            <a:pPr marL="342900" indent="-342900" defTabSz="685800">
              <a:lnSpc>
                <a:spcPct val="150000"/>
              </a:lnSpc>
              <a:spcBef>
                <a:spcPts val="1350"/>
              </a:spcBef>
              <a:buClr>
                <a:srgbClr val="4A66AC">
                  <a:lumMod val="75000"/>
                </a:srgbClr>
              </a:buClr>
              <a:buSzPct val="100000"/>
              <a:buFont typeface="Wingdings" panose="05000000000000000000" pitchFamily="2" charset="2"/>
              <a:buChar char="n"/>
              <a:defRPr/>
            </a:pPr>
            <a:r>
              <a:rPr lang="en-US" altLang="zh-CN" sz="2400" b="1" dirty="0">
                <a:solidFill>
                  <a:srgbClr val="0000FF"/>
                </a:solidFill>
                <a:effectLst>
                  <a:outerShdw blurRad="38100" dist="38100" dir="2700000" algn="tl">
                    <a:srgbClr val="C0C0C0"/>
                  </a:outerShdw>
                </a:effectLst>
                <a:latin typeface="+mj-ea"/>
                <a:ea typeface="+mj-ea"/>
              </a:rPr>
              <a:t>AND</a:t>
            </a:r>
            <a:r>
              <a:rPr lang="zh-CN" altLang="en-US" sz="2400" b="1" dirty="0">
                <a:solidFill>
                  <a:srgbClr val="0000FF"/>
                </a:solidFill>
                <a:effectLst>
                  <a:outerShdw blurRad="38100" dist="38100" dir="2700000" algn="tl">
                    <a:srgbClr val="C0C0C0"/>
                  </a:outerShdw>
                </a:effectLst>
                <a:latin typeface="+mj-ea"/>
                <a:ea typeface="+mj-ea"/>
              </a:rPr>
              <a:t>同步机制的基本思想</a:t>
            </a:r>
            <a:r>
              <a:rPr lang="zh-CN" altLang="en-US" sz="2400" b="1" dirty="0">
                <a:solidFill>
                  <a:srgbClr val="0000FF"/>
                </a:solidFill>
                <a:latin typeface="+mj-ea"/>
                <a:ea typeface="+mj-ea"/>
              </a:rPr>
              <a:t>：</a:t>
            </a:r>
            <a:r>
              <a:rPr lang="zh-CN" altLang="en-US" sz="2400" b="1" dirty="0">
                <a:solidFill>
                  <a:prstClr val="black"/>
                </a:solidFill>
                <a:latin typeface="+mj-ea"/>
                <a:ea typeface="+mj-ea"/>
              </a:rPr>
              <a:t>将进程在整个运行过程中需要的所有资源，一次性全都地分配给进程，待进程使用完后再一起释放。只要尚有一个资源未能分配给进程，其它所有可能为之分配的资源，也不分配给</a:t>
            </a:r>
            <a:r>
              <a:rPr lang="zh-CN" altLang="en-US" sz="2400" b="1" dirty="0" smtClean="0">
                <a:solidFill>
                  <a:prstClr val="black"/>
                </a:solidFill>
                <a:latin typeface="+mj-ea"/>
                <a:ea typeface="+mj-ea"/>
              </a:rPr>
              <a:t>他</a:t>
            </a:r>
            <a:endParaRPr lang="zh-CN" altLang="en-US" sz="2400" b="1" dirty="0">
              <a:solidFill>
                <a:prstClr val="black"/>
              </a:solidFill>
              <a:latin typeface="+mj-ea"/>
              <a:ea typeface="+mj-ea"/>
            </a:endParaRPr>
          </a:p>
          <a:p>
            <a:pPr marL="342900" indent="-342900" defTabSz="685800">
              <a:lnSpc>
                <a:spcPct val="150000"/>
              </a:lnSpc>
              <a:spcBef>
                <a:spcPts val="1350"/>
              </a:spcBef>
              <a:buClr>
                <a:srgbClr val="4A66AC">
                  <a:lumMod val="75000"/>
                </a:srgbClr>
              </a:buClr>
              <a:buSzPct val="100000"/>
              <a:buFont typeface="Wingdings" panose="05000000000000000000" pitchFamily="2" charset="2"/>
              <a:buChar char="n"/>
              <a:defRPr/>
            </a:pPr>
            <a:r>
              <a:rPr lang="zh-CN" altLang="en-US" sz="2400" b="1" dirty="0">
                <a:solidFill>
                  <a:srgbClr val="0000FF"/>
                </a:solidFill>
                <a:effectLst>
                  <a:outerShdw blurRad="38100" dist="38100" dir="2700000" algn="tl">
                    <a:srgbClr val="C0C0C0"/>
                  </a:outerShdw>
                </a:effectLst>
                <a:latin typeface="+mj-ea"/>
                <a:ea typeface="+mj-ea"/>
              </a:rPr>
              <a:t>原子操作</a:t>
            </a:r>
            <a:r>
              <a:rPr lang="zh-CN" altLang="en-US" sz="2400" b="1" dirty="0">
                <a:solidFill>
                  <a:srgbClr val="0000FF"/>
                </a:solidFill>
                <a:latin typeface="+mj-ea"/>
                <a:ea typeface="+mj-ea"/>
              </a:rPr>
              <a:t>：</a:t>
            </a:r>
            <a:r>
              <a:rPr lang="zh-CN" altLang="en-US" sz="2400" b="1" dirty="0">
                <a:solidFill>
                  <a:prstClr val="black"/>
                </a:solidFill>
                <a:latin typeface="+mj-ea"/>
                <a:ea typeface="+mj-ea"/>
              </a:rPr>
              <a:t>要么全部分配到进程，要么一个也不</a:t>
            </a:r>
            <a:r>
              <a:rPr lang="zh-CN" altLang="en-US" sz="2400" b="1" dirty="0" smtClean="0">
                <a:solidFill>
                  <a:prstClr val="black"/>
                </a:solidFill>
                <a:latin typeface="+mj-ea"/>
                <a:ea typeface="+mj-ea"/>
              </a:rPr>
              <a:t>分配</a:t>
            </a:r>
            <a:endParaRPr lang="en-US" altLang="zh-CN" sz="2400" b="1" dirty="0">
              <a:solidFill>
                <a:prstClr val="black"/>
              </a:solidFill>
              <a:latin typeface="+mj-ea"/>
              <a:ea typeface="+mj-ea"/>
            </a:endParaRPr>
          </a:p>
          <a:p>
            <a:pPr marL="342900" indent="-342900" defTabSz="685800">
              <a:lnSpc>
                <a:spcPct val="150000"/>
              </a:lnSpc>
              <a:spcBef>
                <a:spcPts val="1350"/>
              </a:spcBef>
              <a:buClr>
                <a:srgbClr val="4A66AC">
                  <a:lumMod val="75000"/>
                </a:srgbClr>
              </a:buClr>
              <a:buSzPct val="100000"/>
              <a:buFont typeface="Wingdings" panose="05000000000000000000" pitchFamily="2" charset="2"/>
              <a:buChar char="n"/>
              <a:defRPr/>
            </a:pPr>
            <a:r>
              <a:rPr lang="zh-CN" altLang="en-US" sz="2400" b="1" dirty="0">
                <a:solidFill>
                  <a:prstClr val="black"/>
                </a:solidFill>
                <a:latin typeface="+mj-ea"/>
                <a:ea typeface="+mj-ea"/>
              </a:rPr>
              <a:t>在</a:t>
            </a:r>
            <a:r>
              <a:rPr lang="en-US" altLang="zh-CN" sz="2400" b="1" dirty="0">
                <a:solidFill>
                  <a:prstClr val="black"/>
                </a:solidFill>
                <a:latin typeface="+mj-ea"/>
                <a:ea typeface="+mj-ea"/>
              </a:rPr>
              <a:t>wait</a:t>
            </a:r>
            <a:r>
              <a:rPr lang="zh-CN" altLang="en-US" sz="2400" b="1" dirty="0">
                <a:solidFill>
                  <a:prstClr val="black"/>
                </a:solidFill>
                <a:latin typeface="+mj-ea"/>
                <a:ea typeface="+mj-ea"/>
              </a:rPr>
              <a:t>操作中，增加了一个“</a:t>
            </a:r>
            <a:r>
              <a:rPr lang="en-US" altLang="zh-CN" sz="2400" b="1" dirty="0">
                <a:solidFill>
                  <a:prstClr val="black"/>
                </a:solidFill>
                <a:latin typeface="+mj-ea"/>
                <a:ea typeface="+mj-ea"/>
              </a:rPr>
              <a:t>AND”</a:t>
            </a:r>
            <a:r>
              <a:rPr lang="zh-CN" altLang="en-US" sz="2400" b="1" dirty="0">
                <a:solidFill>
                  <a:prstClr val="black"/>
                </a:solidFill>
                <a:latin typeface="+mj-ea"/>
                <a:ea typeface="+mj-ea"/>
              </a:rPr>
              <a:t>条件，故称为</a:t>
            </a:r>
            <a:r>
              <a:rPr lang="en-US" altLang="zh-CN" sz="2400" b="1" dirty="0">
                <a:solidFill>
                  <a:prstClr val="black"/>
                </a:solidFill>
                <a:latin typeface="+mj-ea"/>
                <a:ea typeface="+mj-ea"/>
              </a:rPr>
              <a:t>AND</a:t>
            </a:r>
            <a:r>
              <a:rPr lang="zh-CN" altLang="en-US" sz="2400" b="1" dirty="0">
                <a:solidFill>
                  <a:prstClr val="black"/>
                </a:solidFill>
                <a:latin typeface="+mj-ea"/>
                <a:ea typeface="+mj-ea"/>
              </a:rPr>
              <a:t>同步，或称为</a:t>
            </a:r>
            <a:r>
              <a:rPr lang="zh-CN" altLang="en-US" sz="2400" b="1" dirty="0">
                <a:solidFill>
                  <a:srgbClr val="0000FF"/>
                </a:solidFill>
                <a:effectLst>
                  <a:outerShdw blurRad="38100" dist="38100" dir="2700000" algn="tl">
                    <a:srgbClr val="C0C0C0"/>
                  </a:outerShdw>
                </a:effectLst>
                <a:latin typeface="+mj-ea"/>
                <a:ea typeface="+mj-ea"/>
              </a:rPr>
              <a:t>同时</a:t>
            </a:r>
            <a:r>
              <a:rPr lang="en-US" altLang="zh-CN" sz="2400" b="1" dirty="0">
                <a:solidFill>
                  <a:srgbClr val="0000FF"/>
                </a:solidFill>
                <a:effectLst>
                  <a:outerShdw blurRad="38100" dist="38100" dir="2700000" algn="tl">
                    <a:srgbClr val="C0C0C0"/>
                  </a:outerShdw>
                </a:effectLst>
                <a:latin typeface="+mj-ea"/>
                <a:ea typeface="+mj-ea"/>
              </a:rPr>
              <a:t>wait</a:t>
            </a:r>
            <a:r>
              <a:rPr lang="zh-CN" altLang="en-US" sz="2400" b="1" dirty="0" smtClean="0">
                <a:solidFill>
                  <a:srgbClr val="0000FF"/>
                </a:solidFill>
                <a:effectLst>
                  <a:outerShdw blurRad="38100" dist="38100" dir="2700000" algn="tl">
                    <a:srgbClr val="C0C0C0"/>
                  </a:outerShdw>
                </a:effectLst>
                <a:latin typeface="+mj-ea"/>
                <a:ea typeface="+mj-ea"/>
              </a:rPr>
              <a:t>操作</a:t>
            </a:r>
            <a:endParaRPr lang="en-US" altLang="zh-CN" sz="2400" b="1" dirty="0">
              <a:solidFill>
                <a:prstClr val="black"/>
              </a:solidFill>
              <a:latin typeface="+mj-ea"/>
              <a:ea typeface="+mj-ea"/>
            </a:endParaRPr>
          </a:p>
        </p:txBody>
      </p:sp>
      <p:sp>
        <p:nvSpPr>
          <p:cNvPr id="7" name="Rectangle 5">
            <a:extLst>
              <a:ext uri="{FF2B5EF4-FFF2-40B4-BE49-F238E27FC236}">
                <a16:creationId xmlns:a16="http://schemas.microsoft.com/office/drawing/2014/main" id="{043A2A6B-E801-3041-8FEC-BAFD269A067A}"/>
              </a:ext>
            </a:extLst>
          </p:cNvPr>
          <p:cNvSpPr>
            <a:spLocks noChangeArrowheads="1"/>
          </p:cNvSpPr>
          <p:nvPr/>
        </p:nvSpPr>
        <p:spPr bwMode="auto">
          <a:xfrm>
            <a:off x="1549590" y="293491"/>
            <a:ext cx="458986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charset="2"/>
              <a:buChar char="n"/>
              <a:defRPr sz="3200">
                <a:solidFill>
                  <a:schemeClr val="tx1"/>
                </a:solidFill>
                <a:latin typeface="Arial" charset="0"/>
                <a:ea typeface="宋体" charset="0"/>
              </a:defRPr>
            </a:lvl1pPr>
            <a:lvl2pPr marL="742950" indent="-285750">
              <a:spcBef>
                <a:spcPct val="20000"/>
              </a:spcBef>
              <a:buClr>
                <a:schemeClr val="accent2"/>
              </a:buClr>
              <a:buSzPct val="80000"/>
              <a:buFont typeface="Wingdings" charset="2"/>
              <a:buChar char="¨"/>
              <a:defRPr sz="2800">
                <a:solidFill>
                  <a:schemeClr val="tx1"/>
                </a:solidFill>
                <a:latin typeface="Arial" charset="0"/>
                <a:ea typeface="宋体" charset="0"/>
              </a:defRPr>
            </a:lvl2pPr>
            <a:lvl3pPr marL="1143000" indent="-228600">
              <a:spcBef>
                <a:spcPct val="20000"/>
              </a:spcBef>
              <a:buClr>
                <a:schemeClr val="bg2"/>
              </a:buClr>
              <a:buSzPct val="65000"/>
              <a:buFont typeface="Wingdings" charset="2"/>
              <a:buChar char="n"/>
              <a:defRPr sz="2400">
                <a:solidFill>
                  <a:schemeClr val="tx1"/>
                </a:solidFill>
                <a:latin typeface="Arial" charset="0"/>
                <a:ea typeface="宋体" charset="0"/>
              </a:defRPr>
            </a:lvl3pPr>
            <a:lvl4pPr marL="1600200" indent="-228600">
              <a:spcBef>
                <a:spcPct val="20000"/>
              </a:spcBef>
              <a:buClr>
                <a:schemeClr val="accent2"/>
              </a:buClr>
              <a:buSzPct val="70000"/>
              <a:buFont typeface="Wingdings" charset="2"/>
              <a:buChar char="¨"/>
              <a:defRPr sz="2000">
                <a:solidFill>
                  <a:schemeClr val="tx1"/>
                </a:solidFill>
                <a:latin typeface="Arial" charset="0"/>
                <a:ea typeface="宋体" charset="0"/>
              </a:defRPr>
            </a:lvl4pPr>
            <a:lvl5pPr marL="2057400" indent="-228600">
              <a:spcBef>
                <a:spcPct val="20000"/>
              </a:spcBef>
              <a:buClr>
                <a:schemeClr val="bg2"/>
              </a:buClr>
              <a:buFont typeface="Wingdings" charset="2"/>
              <a:buChar char="§"/>
              <a:defRPr sz="2000">
                <a:solidFill>
                  <a:schemeClr val="tx1"/>
                </a:solidFill>
                <a:latin typeface="Arial" charset="0"/>
                <a:ea typeface="宋体" charset="0"/>
              </a:defRPr>
            </a:lvl5pPr>
            <a:lvl6pPr marL="25146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6pPr>
            <a:lvl7pPr marL="29718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7pPr>
            <a:lvl8pPr marL="34290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8pPr>
            <a:lvl9pPr marL="3886200" indent="-228600" eaLnBrk="0" fontAlgn="base" hangingPunct="0">
              <a:spcBef>
                <a:spcPct val="20000"/>
              </a:spcBef>
              <a:spcAft>
                <a:spcPct val="0"/>
              </a:spcAft>
              <a:buClr>
                <a:schemeClr val="bg2"/>
              </a:buClr>
              <a:buFont typeface="Wingdings" charset="2"/>
              <a:buChar char="§"/>
              <a:defRPr sz="2000">
                <a:solidFill>
                  <a:schemeClr val="tx1"/>
                </a:solidFill>
                <a:latin typeface="Arial" charset="0"/>
                <a:ea typeface="宋体" charset="0"/>
              </a:defRPr>
            </a:lvl9pPr>
          </a:lstStyle>
          <a:p>
            <a:pPr>
              <a:spcBef>
                <a:spcPct val="0"/>
              </a:spcBef>
              <a:buClrTx/>
              <a:buSzTx/>
              <a:buNone/>
              <a:defRPr/>
            </a:pPr>
            <a:r>
              <a:rPr kumimoji="1" lang="en-US" altLang="zh-CN" b="1" dirty="0">
                <a:solidFill>
                  <a:srgbClr val="242852"/>
                </a:solidFill>
                <a:latin typeface="微软雅黑" panose="020B0503020204020204" pitchFamily="34" charset="-122"/>
                <a:ea typeface="微软雅黑" panose="020B0503020204020204" pitchFamily="34" charset="-122"/>
              </a:rPr>
              <a:t>2.4 </a:t>
            </a:r>
            <a:r>
              <a:rPr kumimoji="1" lang="zh-CN" altLang="en-US" b="1" dirty="0">
                <a:solidFill>
                  <a:srgbClr val="242852"/>
                </a:solidFill>
                <a:latin typeface="微软雅黑" panose="020B0503020204020204" pitchFamily="34" charset="-122"/>
                <a:ea typeface="微软雅黑" panose="020B0503020204020204" pitchFamily="34" charset="-122"/>
              </a:rPr>
              <a:t>进程同步</a:t>
            </a:r>
          </a:p>
        </p:txBody>
      </p:sp>
      <p:sp>
        <p:nvSpPr>
          <p:cNvPr id="9" name="Rectangle 4">
            <a:extLst>
              <a:ext uri="{FF2B5EF4-FFF2-40B4-BE49-F238E27FC236}">
                <a16:creationId xmlns:a16="http://schemas.microsoft.com/office/drawing/2014/main" id="{19318EA9-4147-C640-8F74-97C0384A0CEB}"/>
              </a:ext>
            </a:extLst>
          </p:cNvPr>
          <p:cNvSpPr>
            <a:spLocks noChangeArrowheads="1"/>
          </p:cNvSpPr>
          <p:nvPr/>
        </p:nvSpPr>
        <p:spPr bwMode="auto">
          <a:xfrm>
            <a:off x="8885208" y="334779"/>
            <a:ext cx="3120471" cy="558876"/>
          </a:xfrm>
          <a:prstGeom prst="rect">
            <a:avLst/>
          </a:prstGeom>
          <a:extLst/>
        </p:spPr>
        <p:txBody>
          <a:bodyPr/>
          <a:lstStyle/>
          <a:p>
            <a:pPr>
              <a:spcBef>
                <a:spcPct val="0"/>
              </a:spcBef>
              <a:defRPr/>
            </a:pPr>
            <a:r>
              <a:rPr lang="en-US" altLang="zh-CN" sz="2800" b="1" dirty="0">
                <a:solidFill>
                  <a:srgbClr val="4A66AC">
                    <a:lumMod val="75000"/>
                  </a:srgbClr>
                </a:solidFill>
                <a:latin typeface="微软雅黑" panose="020B0503020204020204" pitchFamily="34" charset="-122"/>
                <a:ea typeface="微软雅黑" panose="020B0503020204020204" pitchFamily="34" charset="-122"/>
              </a:rPr>
              <a:t>2.4.3 </a:t>
            </a:r>
            <a:r>
              <a:rPr lang="zh-CN" altLang="en-US" sz="2800" b="1" dirty="0">
                <a:solidFill>
                  <a:srgbClr val="4A66AC">
                    <a:lumMod val="75000"/>
                  </a:srgbClr>
                </a:solidFill>
                <a:latin typeface="微软雅黑" panose="020B0503020204020204" pitchFamily="34" charset="-122"/>
                <a:ea typeface="微软雅黑" panose="020B0503020204020204" pitchFamily="34" charset="-122"/>
              </a:rPr>
              <a:t>信号量机制</a:t>
            </a:r>
          </a:p>
        </p:txBody>
      </p:sp>
    </p:spTree>
    <p:extLst>
      <p:ext uri="{BB962C8B-B14F-4D97-AF65-F5344CB8AC3E}">
        <p14:creationId xmlns:p14="http://schemas.microsoft.com/office/powerpoint/2010/main" val="224442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TIMING" val="|6.4|1.1|1|0.9|2|1"/>
</p:tagLst>
</file>

<file path=ppt/tags/tag3.xml><?xml version="1.0" encoding="utf-8"?>
<p:tagLst xmlns:a="http://schemas.openxmlformats.org/drawingml/2006/main" xmlns:r="http://schemas.openxmlformats.org/officeDocument/2006/relationships" xmlns:p="http://schemas.openxmlformats.org/presentationml/2006/main">
  <p:tag name="TIMING" val="|6.4|1.1|1|0.9|2|1"/>
</p:tagLst>
</file>

<file path=ppt/tags/tag4.xml><?xml version="1.0" encoding="utf-8"?>
<p:tagLst xmlns:a="http://schemas.openxmlformats.org/drawingml/2006/main" xmlns:r="http://schemas.openxmlformats.org/officeDocument/2006/relationships" xmlns:p="http://schemas.openxmlformats.org/presentationml/2006/main">
  <p:tag name="TIMING" val="|6.4|1.1|1|0.9|2|1"/>
</p:tagLst>
</file>

<file path=ppt/tags/tag5.xml><?xml version="1.0" encoding="utf-8"?>
<p:tagLst xmlns:a="http://schemas.openxmlformats.org/drawingml/2006/main" xmlns:r="http://schemas.openxmlformats.org/officeDocument/2006/relationships" xmlns:p="http://schemas.openxmlformats.org/presentationml/2006/main">
  <p:tag name="TIMING" val="|6.4|1.1|1|0.9|2|1"/>
</p:tagLst>
</file>

<file path=ppt/tags/tag6.xml><?xml version="1.0" encoding="utf-8"?>
<p:tagLst xmlns:a="http://schemas.openxmlformats.org/drawingml/2006/main" xmlns:r="http://schemas.openxmlformats.org/officeDocument/2006/relationships" xmlns:p="http://schemas.openxmlformats.org/presentationml/2006/main">
  <p:tag name="TIMING" val="|6.4|1.1|1|0.9|2|1"/>
</p:tagLst>
</file>

<file path=ppt/tags/tag7.xml><?xml version="1.0" encoding="utf-8"?>
<p:tagLst xmlns:a="http://schemas.openxmlformats.org/drawingml/2006/main" xmlns:r="http://schemas.openxmlformats.org/officeDocument/2006/relationships" xmlns:p="http://schemas.openxmlformats.org/presentationml/2006/main">
  <p:tag name="TIMING" val="|6.4|1.1|1|0.9|2|1"/>
</p:tagLst>
</file>

<file path=ppt/tags/tag8.xml><?xml version="1.0" encoding="utf-8"?>
<p:tagLst xmlns:a="http://schemas.openxmlformats.org/drawingml/2006/main" xmlns:r="http://schemas.openxmlformats.org/officeDocument/2006/relationships" xmlns:p="http://schemas.openxmlformats.org/presentationml/2006/main">
  <p:tag name="TIMING" val="|6.4|1.1|1|0.9|2|1"/>
</p:tagLst>
</file>

<file path=ppt/tags/tag9.xml><?xml version="1.0" encoding="utf-8"?>
<p:tagLst xmlns:a="http://schemas.openxmlformats.org/drawingml/2006/main" xmlns:r="http://schemas.openxmlformats.org/officeDocument/2006/relationships" xmlns:p="http://schemas.openxmlformats.org/presentationml/2006/main">
  <p:tag name="TIMING" val="|6.4|1.1|1|0.9|2|1"/>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11766</TotalTime>
  <Words>24601</Words>
  <Application>Microsoft Office PowerPoint</Application>
  <PresentationFormat>宽屏</PresentationFormat>
  <Paragraphs>2850</Paragraphs>
  <Slides>212</Slides>
  <Notes>171</Notes>
  <HiddenSlides>4</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4</vt:i4>
      </vt:variant>
      <vt:variant>
        <vt:lpstr>幻灯片标题</vt:lpstr>
      </vt:variant>
      <vt:variant>
        <vt:i4>212</vt:i4>
      </vt:variant>
    </vt:vector>
  </HeadingPairs>
  <TitlesOfParts>
    <vt:vector size="240" baseType="lpstr">
      <vt:lpstr>Bitstream Vera Sans</vt:lpstr>
      <vt:lpstr>CourierNewPSMT</vt:lpstr>
      <vt:lpstr>MicrosoftYaHeiUI</vt:lpstr>
      <vt:lpstr>TimesNewRomanPSMT</vt:lpstr>
      <vt:lpstr>等线</vt:lpstr>
      <vt:lpstr>仿宋_GB2312</vt:lpstr>
      <vt:lpstr>黑体</vt:lpstr>
      <vt:lpstr>华文楷体</vt:lpstr>
      <vt:lpstr>楷体</vt:lpstr>
      <vt:lpstr>楷体_GB2312</vt:lpstr>
      <vt:lpstr>宋体</vt:lpstr>
      <vt:lpstr>Microsoft YaHei</vt:lpstr>
      <vt:lpstr>Microsoft YaHei</vt:lpstr>
      <vt:lpstr>幼圆</vt:lpstr>
      <vt:lpstr>Arial</vt:lpstr>
      <vt:lpstr>Arial Black</vt:lpstr>
      <vt:lpstr>Comic Sans MS</vt:lpstr>
      <vt:lpstr>Courier New</vt:lpstr>
      <vt:lpstr>Symbol</vt:lpstr>
      <vt:lpstr>Tahoma</vt:lpstr>
      <vt:lpstr>Times New Roman</vt:lpstr>
      <vt:lpstr>Wingdings</vt:lpstr>
      <vt:lpstr>Wingdings 2</vt:lpstr>
      <vt:lpstr>菱形网格 16x9</vt:lpstr>
      <vt:lpstr>WangImage.Document</vt:lpstr>
      <vt:lpstr>Visio</vt:lpstr>
      <vt:lpstr>剪辑</vt:lpstr>
      <vt:lpstr>Artwork</vt:lpstr>
      <vt:lpstr>第二章  进程管理 </vt:lpstr>
      <vt:lpstr>上章回顾</vt:lpstr>
      <vt:lpstr>第二章</vt:lpstr>
      <vt:lpstr>PowerPoint 演示文稿</vt:lpstr>
      <vt:lpstr>PowerPoint 演示文稿</vt:lpstr>
      <vt:lpstr> 2.1.1   前趋图 </vt:lpstr>
      <vt:lpstr>PowerPoint 演示文稿</vt:lpstr>
      <vt:lpstr>PowerPoint 演示文稿</vt:lpstr>
      <vt:lpstr>PowerPoint 演示文稿</vt:lpstr>
      <vt:lpstr> 2．程序并发执行时的特征 </vt:lpstr>
      <vt:lpstr>举例：</vt:lpstr>
      <vt:lpstr>程序A和B以不同的速度运行出现的情况：</vt:lpstr>
      <vt:lpstr>程序A和B以不同的速度运行出现的结果：</vt:lpstr>
      <vt:lpstr>第二章</vt:lpstr>
      <vt:lpstr>1. 进程的定义 </vt:lpstr>
      <vt:lpstr>PowerPoint 演示文稿</vt:lpstr>
      <vt:lpstr>PowerPoint 演示文稿</vt:lpstr>
      <vt:lpstr>PowerPoint 演示文稿</vt:lpstr>
      <vt:lpstr>1. 进程的三种基本状态</vt:lpstr>
      <vt:lpstr>2. 进程五种状态及转换模型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task_struct：进程状态</vt:lpstr>
      <vt:lpstr>PowerPoint 演示文稿</vt:lpstr>
      <vt:lpstr>第二章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创建子进程示例</vt:lpstr>
      <vt:lpstr>PowerPoint 演示文稿</vt:lpstr>
      <vt:lpstr>进程内存空间布局</vt:lpstr>
      <vt:lpstr>进程内存空间</vt:lpstr>
      <vt:lpstr>进程内存空间布局</vt:lpstr>
      <vt:lpstr>命令行参数</vt:lpstr>
      <vt:lpstr>环境变量表</vt:lpstr>
      <vt:lpstr>设置环境变量</vt:lpstr>
      <vt:lpstr>设置环境变量</vt:lpstr>
      <vt:lpstr>fork函数执行后父子进程的主要异同</vt:lpstr>
      <vt:lpstr>fork的用法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示例代码：execl</vt:lpstr>
      <vt:lpstr>第二章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第二章</vt:lpstr>
      <vt:lpstr>2.7 线程与线程控制</vt:lpstr>
      <vt:lpstr>2.7 线程与线程控制</vt:lpstr>
      <vt:lpstr>2.7 线程与线程控制</vt:lpstr>
      <vt:lpstr>线程 -- 另一种并发实体 </vt:lpstr>
      <vt:lpstr>进程回顾</vt:lpstr>
      <vt:lpstr>多个执行序列+一个地址空间是否实用?</vt:lpstr>
      <vt:lpstr>创建进程和线程</vt:lpstr>
      <vt:lpstr>2.7 线程与线程控制</vt:lpstr>
      <vt:lpstr>课堂练习</vt:lpstr>
      <vt:lpstr>2.  线程的共享问题</vt:lpstr>
      <vt:lpstr>3 线程的互斥问题</vt:lpstr>
      <vt:lpstr>2.7 线程与线程控制</vt:lpstr>
      <vt:lpstr>2.7 线程与线程控制</vt:lpstr>
      <vt:lpstr>2.7 线程与线程控制</vt:lpstr>
      <vt:lpstr>2.7 线程与线程控制</vt:lpstr>
      <vt:lpstr>2.7 线程与线程控制</vt:lpstr>
      <vt:lpstr>2.7 线程与线程控制</vt:lpstr>
      <vt:lpstr>1. 线程的组成</vt:lpstr>
      <vt:lpstr>1. 线程的组成（续） </vt:lpstr>
      <vt:lpstr>线程ID</vt:lpstr>
      <vt:lpstr>获取线程ID</vt:lpstr>
      <vt:lpstr>比较线程ID</vt:lpstr>
      <vt:lpstr>pthread_equal函数</vt:lpstr>
      <vt:lpstr>PowerPoint 演示文稿</vt:lpstr>
      <vt:lpstr>PowerPoint 演示文稿</vt:lpstr>
      <vt:lpstr>进程/线程控制操作对比 </vt:lpstr>
      <vt:lpstr>3. 线程的创建和终止</vt:lpstr>
      <vt:lpstr>Linux下多线程编程（C语言）</vt:lpstr>
      <vt:lpstr>线程实现浏览器</vt:lpstr>
      <vt:lpstr>创建子线程代码示例</vt:lpstr>
      <vt:lpstr>线程的终止</vt:lpstr>
      <vt:lpstr>PowerPoint 演示文稿</vt:lpstr>
      <vt:lpstr>父线程等待子线程终止</vt:lpstr>
      <vt:lpstr>创建并等待子线程代码示例</vt:lpstr>
      <vt:lpstr>取消线程</vt:lpstr>
      <vt:lpstr>线程清理处理函数</vt:lpstr>
      <vt:lpstr>线程清理处理函数</vt:lpstr>
      <vt:lpstr>线程退出与清理示例</vt:lpstr>
      <vt:lpstr>pthread_detach函数</vt:lpstr>
      <vt:lpstr>pthread_ detach函数</vt:lpstr>
      <vt:lpstr>线程属性</vt:lpstr>
      <vt:lpstr>线程属性</vt:lpstr>
      <vt:lpstr>初始化和销毁</vt:lpstr>
      <vt:lpstr>线程属性操作示例代码</vt:lpstr>
      <vt:lpstr>初始化线程属性对象 </vt:lpstr>
      <vt:lpstr>获取线程栈属性</vt:lpstr>
      <vt:lpstr>设置线程栈属性</vt:lpstr>
      <vt:lpstr>2.7 线程与线程控制</vt:lpstr>
      <vt:lpstr>2.7.5 线程间的同步和通信</vt:lpstr>
      <vt:lpstr>PowerPoint 演示文稿</vt:lpstr>
      <vt:lpstr>关锁的两种方式</vt:lpstr>
      <vt:lpstr>Linux 中的线程互斥锁</vt:lpstr>
      <vt:lpstr>Linux 中的线程互斥锁 — 生产者消费者</vt:lpstr>
      <vt:lpstr>PowerPoint 演示文稿</vt:lpstr>
      <vt:lpstr>对资源申请操作的描述</vt:lpstr>
      <vt:lpstr>对资源释放操作的描述：</vt:lpstr>
      <vt:lpstr>PowerPoint 演示文稿</vt:lpstr>
      <vt:lpstr>PowerPoint 演示文稿</vt:lpstr>
      <vt:lpstr>2.7.6  线程的实现方式</vt:lpstr>
      <vt:lpstr>PowerPoint 演示文稿</vt:lpstr>
      <vt:lpstr>用户级线程的工作模型</vt:lpstr>
      <vt:lpstr>用户级线程的优点和缺点</vt:lpstr>
      <vt:lpstr>PowerPoint 演示文稿</vt:lpstr>
      <vt:lpstr>内核支持线程（Kernel Supported Threads)</vt:lpstr>
      <vt:lpstr>内核支持线程的工作模型</vt:lpstr>
      <vt:lpstr>内核支持线程的主要优点</vt:lpstr>
      <vt:lpstr>和用户级相比，内核支持线程有什么不同?</vt:lpstr>
      <vt:lpstr>课堂思考</vt:lpstr>
      <vt:lpstr>PowerPoint 演示文稿</vt:lpstr>
      <vt:lpstr> 用户级线程的实现</vt:lpstr>
      <vt:lpstr> 用户级线程的实现</vt:lpstr>
      <vt:lpstr>PowerPoint 演示文稿</vt:lpstr>
      <vt:lpstr>PowerPoint 演示文稿</vt:lpstr>
      <vt:lpstr>实现方案的对比</vt:lpstr>
      <vt:lpstr>采用线程的优点: </vt:lpstr>
      <vt:lpstr>线程总结</vt:lpstr>
      <vt:lpstr>感谢观看！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hui_bei hui_bei</cp:lastModifiedBy>
  <cp:revision>578</cp:revision>
  <dcterms:created xsi:type="dcterms:W3CDTF">2018-03-05T08:16:37Z</dcterms:created>
  <dcterms:modified xsi:type="dcterms:W3CDTF">2023-03-08T13:25:29Z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