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wav" ContentType="audio/x-wav"/>
  <Default Extension="png" ContentType="image/png"/>
  <Default Extension="jpeg" ContentType="image/jpeg"/>
  <Default Extension="JPG" ContentType="image/.jp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114"/>
  </p:handoutMasterIdLst>
  <p:sldIdLst>
    <p:sldId id="271" r:id="rId3"/>
    <p:sldId id="541" r:id="rId5"/>
    <p:sldId id="700" r:id="rId6"/>
    <p:sldId id="614" r:id="rId7"/>
    <p:sldId id="615" r:id="rId8"/>
    <p:sldId id="708" r:id="rId9"/>
    <p:sldId id="694" r:id="rId10"/>
    <p:sldId id="760" r:id="rId11"/>
    <p:sldId id="696" r:id="rId12"/>
    <p:sldId id="761" r:id="rId13"/>
    <p:sldId id="616" r:id="rId14"/>
    <p:sldId id="709" r:id="rId15"/>
    <p:sldId id="623" r:id="rId16"/>
    <p:sldId id="803" r:id="rId17"/>
    <p:sldId id="800" r:id="rId18"/>
    <p:sldId id="762" r:id="rId19"/>
    <p:sldId id="763" r:id="rId20"/>
    <p:sldId id="764" r:id="rId21"/>
    <p:sldId id="727" r:id="rId22"/>
    <p:sldId id="629" r:id="rId23"/>
    <p:sldId id="728" r:id="rId24"/>
    <p:sldId id="729" r:id="rId25"/>
    <p:sldId id="730" r:id="rId26"/>
    <p:sldId id="765" r:id="rId27"/>
    <p:sldId id="766" r:id="rId28"/>
    <p:sldId id="767" r:id="rId29"/>
    <p:sldId id="633" r:id="rId30"/>
    <p:sldId id="768" r:id="rId31"/>
    <p:sldId id="732" r:id="rId32"/>
    <p:sldId id="637" r:id="rId33"/>
    <p:sldId id="735" r:id="rId34"/>
    <p:sldId id="733" r:id="rId35"/>
    <p:sldId id="711" r:id="rId36"/>
    <p:sldId id="802" r:id="rId37"/>
    <p:sldId id="801" r:id="rId38"/>
    <p:sldId id="715" r:id="rId39"/>
    <p:sldId id="716" r:id="rId40"/>
    <p:sldId id="638" r:id="rId41"/>
    <p:sldId id="743" r:id="rId42"/>
    <p:sldId id="738" r:id="rId43"/>
    <p:sldId id="744" r:id="rId44"/>
    <p:sldId id="770" r:id="rId45"/>
    <p:sldId id="771" r:id="rId46"/>
    <p:sldId id="769" r:id="rId47"/>
    <p:sldId id="721" r:id="rId48"/>
    <p:sldId id="734" r:id="rId49"/>
    <p:sldId id="641" r:id="rId50"/>
    <p:sldId id="642" r:id="rId51"/>
    <p:sldId id="774" r:id="rId52"/>
    <p:sldId id="775" r:id="rId53"/>
    <p:sldId id="645" r:id="rId54"/>
    <p:sldId id="725" r:id="rId55"/>
    <p:sldId id="776" r:id="rId56"/>
    <p:sldId id="777" r:id="rId57"/>
    <p:sldId id="648" r:id="rId58"/>
    <p:sldId id="778" r:id="rId59"/>
    <p:sldId id="779" r:id="rId60"/>
    <p:sldId id="651" r:id="rId61"/>
    <p:sldId id="748" r:id="rId62"/>
    <p:sldId id="745" r:id="rId63"/>
    <p:sldId id="653" r:id="rId64"/>
    <p:sldId id="749" r:id="rId65"/>
    <p:sldId id="751" r:id="rId66"/>
    <p:sldId id="752" r:id="rId67"/>
    <p:sldId id="753" r:id="rId68"/>
    <p:sldId id="750" r:id="rId69"/>
    <p:sldId id="781" r:id="rId70"/>
    <p:sldId id="722" r:id="rId71"/>
    <p:sldId id="783" r:id="rId72"/>
    <p:sldId id="724" r:id="rId73"/>
    <p:sldId id="659" r:id="rId74"/>
    <p:sldId id="660" r:id="rId75"/>
    <p:sldId id="746" r:id="rId76"/>
    <p:sldId id="661" r:id="rId77"/>
    <p:sldId id="784" r:id="rId78"/>
    <p:sldId id="663" r:id="rId79"/>
    <p:sldId id="664" r:id="rId80"/>
    <p:sldId id="754" r:id="rId81"/>
    <p:sldId id="665" r:id="rId82"/>
    <p:sldId id="785" r:id="rId83"/>
    <p:sldId id="668" r:id="rId84"/>
    <p:sldId id="669" r:id="rId85"/>
    <p:sldId id="786" r:id="rId86"/>
    <p:sldId id="671" r:id="rId87"/>
    <p:sldId id="787" r:id="rId88"/>
    <p:sldId id="673" r:id="rId89"/>
    <p:sldId id="788" r:id="rId90"/>
    <p:sldId id="789" r:id="rId91"/>
    <p:sldId id="676" r:id="rId92"/>
    <p:sldId id="790" r:id="rId93"/>
    <p:sldId id="791" r:id="rId94"/>
    <p:sldId id="798" r:id="rId95"/>
    <p:sldId id="797" r:id="rId96"/>
    <p:sldId id="680" r:id="rId97"/>
    <p:sldId id="681" r:id="rId98"/>
    <p:sldId id="799" r:id="rId99"/>
    <p:sldId id="792" r:id="rId100"/>
    <p:sldId id="756" r:id="rId101"/>
    <p:sldId id="757" r:id="rId102"/>
    <p:sldId id="758" r:id="rId103"/>
    <p:sldId id="685" r:id="rId104"/>
    <p:sldId id="793" r:id="rId105"/>
    <p:sldId id="794" r:id="rId106"/>
    <p:sldId id="795" r:id="rId107"/>
    <p:sldId id="692" r:id="rId108"/>
    <p:sldId id="693" r:id="rId109"/>
    <p:sldId id="613" r:id="rId110"/>
    <p:sldId id="682" r:id="rId111"/>
    <p:sldId id="683" r:id="rId112"/>
    <p:sldId id="291" r:id="rId113"/>
  </p:sldIdLst>
  <p:sldSz cx="12192000" cy="6858000"/>
  <p:notesSz cx="6858000" cy="9144000"/>
  <p:custDataLst>
    <p:tags r:id="rId118"/>
  </p:custDataLst>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95" autoAdjust="0"/>
    <p:restoredTop sz="95543" autoAdjust="0"/>
  </p:normalViewPr>
  <p:slideViewPr>
    <p:cSldViewPr snapToGrid="0">
      <p:cViewPr>
        <p:scale>
          <a:sx n="70" d="100"/>
          <a:sy n="70" d="100"/>
        </p:scale>
        <p:origin x="996" y="496"/>
      </p:cViewPr>
      <p:guideLst>
        <p:guide pos="423"/>
        <p:guide pos="7257"/>
        <p:guide orient="horz" pos="414"/>
        <p:guide orient="horz" pos="3906"/>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99" d="100"/>
          <a:sy n="99" d="100"/>
        </p:scale>
        <p:origin x="2820" y="78"/>
      </p:cViewPr>
      <p:guideLst/>
    </p:cSldViewPr>
  </p:notes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8" Type="http://schemas.openxmlformats.org/officeDocument/2006/relationships/tags" Target="tags/tag1.xml"/><Relationship Id="rId117" Type="http://schemas.openxmlformats.org/officeDocument/2006/relationships/tableStyles" Target="tableStyles.xml"/><Relationship Id="rId116" Type="http://schemas.openxmlformats.org/officeDocument/2006/relationships/viewProps" Target="viewProps.xml"/><Relationship Id="rId115" Type="http://schemas.openxmlformats.org/officeDocument/2006/relationships/presProps" Target="presProps.xml"/><Relationship Id="rId114" Type="http://schemas.openxmlformats.org/officeDocument/2006/relationships/handoutMaster" Target="handoutMasters/handoutMaster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image" Target="../media/image5.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8.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50176C01-2996-41EA-87C6-D94E8BA12DB2}" type="datetime2">
              <a:rPr lang="zh-CN" altLang="en-US"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dirty="0">
              <a:latin typeface="微软雅黑" panose="020B0503020204020204" pitchFamily="34" charset="-122"/>
              <a:ea typeface="微软雅黑"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1604A0D4-B89B-4ADD-AF9E-38636B40EE4E}" type="slidenum">
              <a:rPr lang="en-US" altLang="zh-CN" smtClean="0">
                <a:latin typeface="微软雅黑" panose="020B0503020204020204" pitchFamily="34" charset="-122"/>
                <a:ea typeface="微软雅黑" panose="020B0503020204020204" pitchFamily="34" charset="-122"/>
              </a:rPr>
            </a:fld>
            <a:endParaRPr lang="zh-CN" altLang="en-US" dirty="0">
              <a:latin typeface="微软雅黑" panose="020B0503020204020204" pitchFamily="34" charset="-122"/>
              <a:ea typeface="微软雅黑" panose="020B0503020204020204" pitchFamily="34" charset="-122"/>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微软雅黑" panose="020B0503020204020204" pitchFamily="34" charset="-122"/>
                <a:ea typeface="微软雅黑" panose="020B0503020204020204" pitchFamily="34" charset="-122"/>
              </a:defRPr>
            </a:lvl1pPr>
          </a:lstStyle>
          <a:p>
            <a:fld id="{EA50F75F-AD11-4973-BAED-59A0098129E9}" type="datetime2">
              <a:rPr lang="zh-CN" altLang="en-US" smtClean="0"/>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zh-CN" altLang="en-US" dirty="0"/>
          </a:p>
        </p:txBody>
      </p:sp>
      <p:sp>
        <p:nvSpPr>
          <p:cNvPr id="5" name="备注占位符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zh-CN" altLang="en-US" noProof="0" dirty="0"/>
              <a:t>单击此处编辑母版文本样式</a:t>
            </a:r>
            <a:endParaRPr lang="zh-CN" altLang="en-US" noProof="0" dirty="0"/>
          </a:p>
          <a:p>
            <a:pPr lvl="1" rtl="0"/>
            <a:r>
              <a:rPr lang="zh-CN" altLang="en-US" noProof="0" dirty="0"/>
              <a:t>第二级</a:t>
            </a:r>
            <a:endParaRPr lang="zh-CN" altLang="en-US" noProof="0" dirty="0"/>
          </a:p>
          <a:p>
            <a:pPr lvl="2" rtl="0"/>
            <a:r>
              <a:rPr lang="zh-CN" altLang="en-US" noProof="0" dirty="0"/>
              <a:t>第三级</a:t>
            </a:r>
            <a:endParaRPr lang="zh-CN" altLang="en-US" noProof="0" dirty="0"/>
          </a:p>
          <a:p>
            <a:pPr lvl="3" rtl="0"/>
            <a:r>
              <a:rPr lang="zh-CN" altLang="en-US" noProof="0" dirty="0"/>
              <a:t>第四级</a:t>
            </a:r>
            <a:endParaRPr lang="zh-CN" altLang="en-US" noProof="0" dirty="0"/>
          </a:p>
          <a:p>
            <a:pPr lvl="4" rtl="0"/>
            <a:r>
              <a:rPr lang="zh-CN" altLang="en-US" noProof="0" dirty="0"/>
              <a:t>第五级</a:t>
            </a:r>
            <a:endParaRPr lang="zh-CN" altLang="en-US" noProof="0" dirty="0"/>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微软雅黑" panose="020B0503020204020204" pitchFamily="34" charset="-122"/>
                <a:ea typeface="微软雅黑" panose="020B0503020204020204" pitchFamily="34"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微软雅黑" panose="020B0503020204020204" pitchFamily="34" charset="-122"/>
                <a:ea typeface="微软雅黑" panose="020B0503020204020204" pitchFamily="34" charset="-122"/>
              </a:defRPr>
            </a:lvl1pPr>
          </a:lstStyle>
          <a:p>
            <a:fld id="{82869989-EB00-4EE7-BCB5-25BDC5BB29F8}" type="slidenum">
              <a:rPr lang="en-US" altLang="zh-CN"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2pPr>
    <a:lvl3pPr marL="9144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3pPr>
    <a:lvl4pPr marL="13716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4pPr>
    <a:lvl5pPr marL="1828800" algn="l" defTabSz="914400" rtl="0" eaLnBrk="1" latinLnBrk="0" hangingPunct="1">
      <a:defRPr sz="1200" kern="1200">
        <a:solidFill>
          <a:schemeClr val="tx1"/>
        </a:solidFill>
        <a:latin typeface="微软雅黑" panose="020B0503020204020204" pitchFamily="34" charset="-122"/>
        <a:ea typeface="微软雅黑"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itchFamily="2" charset="-122"/>
              </a:defRPr>
            </a:lvl1pPr>
            <a:lvl2pPr marL="742950" indent="-285750" eaLnBrk="0" hangingPunct="0">
              <a:defRPr kumimoji="1" sz="2400" b="1">
                <a:solidFill>
                  <a:schemeClr val="tx1"/>
                </a:solidFill>
                <a:latin typeface="Times New Roman" panose="02020603050405020304" pitchFamily="18" charset="0"/>
                <a:ea typeface="黑体" pitchFamily="2" charset="-122"/>
              </a:defRPr>
            </a:lvl2pPr>
            <a:lvl3pPr marL="1143000" indent="-228600" eaLnBrk="0" hangingPunct="0">
              <a:defRPr kumimoji="1" sz="2400" b="1">
                <a:solidFill>
                  <a:schemeClr val="tx1"/>
                </a:solidFill>
                <a:latin typeface="Times New Roman" panose="02020603050405020304" pitchFamily="18" charset="0"/>
                <a:ea typeface="黑体" pitchFamily="2" charset="-122"/>
              </a:defRPr>
            </a:lvl3pPr>
            <a:lvl4pPr marL="1600200" indent="-228600" eaLnBrk="0" hangingPunct="0">
              <a:defRPr kumimoji="1" sz="2400" b="1">
                <a:solidFill>
                  <a:schemeClr val="tx1"/>
                </a:solidFill>
                <a:latin typeface="Times New Roman" panose="02020603050405020304" pitchFamily="18" charset="0"/>
                <a:ea typeface="黑体" pitchFamily="2" charset="-122"/>
              </a:defRPr>
            </a:lvl4pPr>
            <a:lvl5pPr marL="2057400" indent="-228600" eaLnBrk="0" hangingPunct="0">
              <a:defRPr kumimoji="1" sz="2400" b="1">
                <a:solidFill>
                  <a:schemeClr val="tx1"/>
                </a:solidFill>
                <a:latin typeface="Times New Roman" panose="02020603050405020304"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itchFamily="2" charset="-122"/>
              </a:rPr>
            </a:fld>
            <a:endParaRPr kumimoji="0" lang="en-US" altLang="zh-CN" sz="1200" b="0" dirty="0">
              <a:latin typeface="Arial" panose="020B0604020202020204" pitchFamily="34"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z="1200" kern="1200">
                <a:solidFill>
                  <a:schemeClr val="tx1"/>
                </a:solidFill>
                <a:effectLst/>
                <a:latin typeface="微软雅黑" panose="020B0503020204020204" pitchFamily="34" charset="-122"/>
                <a:ea typeface="微软雅黑" panose="020B0503020204020204" pitchFamily="34" charset="-122"/>
                <a:cs typeface="+mn-cs"/>
              </a:rPr>
              <a:t>本章的重点是调度算法和银行家算法</a:t>
            </a:r>
            <a:endParaRPr lang="zh-CN" altLang="en-US" sz="1200" kern="1200" dirty="0">
              <a:solidFill>
                <a:schemeClr val="tx1"/>
              </a:solidFill>
              <a:effectLst/>
              <a:latin typeface="微软雅黑" panose="020B0503020204020204" pitchFamily="34" charset="-122"/>
              <a:ea typeface="微软雅黑" panose="020B0503020204020204" pitchFamily="34"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9EEEE33C-25CB-A94C-8104-4DF50DF6FDCD}" type="slidenum">
              <a:rPr lang="en-US" altLang="zh-CN"/>
            </a:fld>
            <a:endParaRPr lang="en-US" altLang="zh-CN"/>
          </a:p>
        </p:txBody>
      </p:sp>
      <p:sp>
        <p:nvSpPr>
          <p:cNvPr id="19459" name="Rectangle 2"/>
          <p:cNvSpPr>
            <a:spLocks noGrp="1" noRot="1" noChangeAspect="1" noChangeArrowheads="1" noTextEdit="1"/>
          </p:cNvSpPr>
          <p:nvPr>
            <p:ph type="sldImg"/>
          </p:nvPr>
        </p:nvSpPr>
        <p:spPr>
          <a:xfrm>
            <a:off x="685800" y="1143000"/>
            <a:ext cx="5486400" cy="3086100"/>
          </a:xfrm>
        </p:spPr>
      </p:sp>
      <p:sp>
        <p:nvSpPr>
          <p:cNvPr id="714755" name="Rectangle 3"/>
          <p:cNvSpPr>
            <a:spLocks noGrp="1" noChangeArrowheads="1"/>
          </p:cNvSpPr>
          <p:nvPr>
            <p:ph type="body" idx="1"/>
          </p:nvPr>
        </p:nvSpPr>
        <p:spPr/>
        <p:txBody>
          <a:bodyPr/>
          <a:lstStyle/>
          <a:p>
            <a:pPr marL="228600" indent="-228600" eaLnBrk="1" hangingPunct="1">
              <a:buFontTx/>
              <a:buAutoNum type="arabicParenBoth"/>
              <a:defRPr/>
            </a:pPr>
            <a:r>
              <a:rPr lang="zh-CN" altLang="en-US" dirty="0"/>
              <a:t>优先权原则。通常是对一些重要的和紧急的作业赋予较高的优先权。当这种作业到达时，如果其优先权比正在执行进程的优先权高，便停止正在执行</a:t>
            </a:r>
            <a:r>
              <a:rPr lang="en-US" altLang="zh-CN" dirty="0"/>
              <a:t>(</a:t>
            </a:r>
            <a:r>
              <a:rPr lang="zh-CN" altLang="en-US" dirty="0"/>
              <a:t>当前</a:t>
            </a:r>
            <a:r>
              <a:rPr lang="en-US" altLang="zh-CN" dirty="0"/>
              <a:t>)</a:t>
            </a:r>
            <a:r>
              <a:rPr lang="zh-CN" altLang="en-US" dirty="0"/>
              <a:t>的进程，将处理机分配给优先权高的新到的进程，使之执行；或者说，允许优先权高的新到进程抢占当前进程的处理机。</a:t>
            </a:r>
            <a:endParaRPr lang="zh-CN" altLang="en-US" dirty="0"/>
          </a:p>
          <a:p>
            <a:pPr marL="228600" indent="-228600" eaLnBrk="1" hangingPunct="1">
              <a:defRPr/>
            </a:pPr>
            <a:endParaRPr lang="zh-CN" altLang="en-US" dirty="0"/>
          </a:p>
          <a:p>
            <a:pPr marL="228600" indent="-228600" eaLnBrk="1" hangingPunct="1">
              <a:defRPr/>
            </a:pPr>
            <a:r>
              <a:rPr lang="en-US" altLang="zh-CN" dirty="0"/>
              <a:t>(2) </a:t>
            </a:r>
            <a:r>
              <a:rPr lang="zh-CN" altLang="en-US" dirty="0"/>
              <a:t>短作业</a:t>
            </a:r>
            <a:r>
              <a:rPr lang="en-US" altLang="zh-CN" dirty="0"/>
              <a:t>(</a:t>
            </a:r>
            <a:r>
              <a:rPr lang="zh-CN" altLang="en-US" dirty="0"/>
              <a:t>进程</a:t>
            </a:r>
            <a:r>
              <a:rPr lang="en-US" altLang="zh-CN" dirty="0"/>
              <a:t>)</a:t>
            </a:r>
            <a:r>
              <a:rPr lang="zh-CN" altLang="en-US" dirty="0"/>
              <a:t>优先原则。当新到达的作业</a:t>
            </a:r>
            <a:r>
              <a:rPr lang="en-US" altLang="zh-CN" dirty="0"/>
              <a:t>(</a:t>
            </a:r>
            <a:r>
              <a:rPr lang="zh-CN" altLang="en-US" dirty="0"/>
              <a:t>进程</a:t>
            </a:r>
            <a:r>
              <a:rPr lang="en-US" altLang="zh-CN" dirty="0"/>
              <a:t>)</a:t>
            </a:r>
            <a:r>
              <a:rPr lang="zh-CN" altLang="en-US" dirty="0"/>
              <a:t>比正在执行的作业</a:t>
            </a:r>
            <a:r>
              <a:rPr lang="en-US" altLang="zh-CN" dirty="0"/>
              <a:t>(</a:t>
            </a:r>
            <a:r>
              <a:rPr lang="zh-CN" altLang="en-US" dirty="0"/>
              <a:t>进程</a:t>
            </a:r>
            <a:r>
              <a:rPr lang="en-US" altLang="zh-CN" dirty="0"/>
              <a:t>)</a:t>
            </a:r>
            <a:r>
              <a:rPr lang="zh-CN" altLang="en-US" dirty="0"/>
              <a:t>明显的短时，将暂停当前长作业</a:t>
            </a:r>
            <a:r>
              <a:rPr lang="en-US" altLang="zh-CN" dirty="0"/>
              <a:t>(</a:t>
            </a:r>
            <a:r>
              <a:rPr lang="zh-CN" altLang="en-US" dirty="0"/>
              <a:t>进程</a:t>
            </a:r>
            <a:r>
              <a:rPr lang="en-US" altLang="zh-CN" dirty="0"/>
              <a:t>)</a:t>
            </a:r>
            <a:r>
              <a:rPr lang="zh-CN" altLang="en-US" dirty="0"/>
              <a:t>的执行，将处理机分配给新到的短作业</a:t>
            </a:r>
            <a:r>
              <a:rPr lang="en-US" altLang="zh-CN" dirty="0"/>
              <a:t>(</a:t>
            </a:r>
            <a:r>
              <a:rPr lang="zh-CN" altLang="en-US" dirty="0"/>
              <a:t>进程</a:t>
            </a:r>
            <a:r>
              <a:rPr lang="en-US" altLang="zh-CN" dirty="0"/>
              <a:t>)</a:t>
            </a:r>
            <a:r>
              <a:rPr lang="zh-CN" altLang="en-US" dirty="0"/>
              <a:t>，使之优先执行；或者说，短作业</a:t>
            </a:r>
            <a:r>
              <a:rPr lang="en-US" altLang="zh-CN" dirty="0"/>
              <a:t>(</a:t>
            </a:r>
            <a:r>
              <a:rPr lang="zh-CN" altLang="en-US" dirty="0"/>
              <a:t>进程</a:t>
            </a:r>
            <a:r>
              <a:rPr lang="en-US" altLang="zh-CN" dirty="0"/>
              <a:t>)</a:t>
            </a:r>
            <a:r>
              <a:rPr lang="zh-CN" altLang="en-US" dirty="0"/>
              <a:t>可以抢占当前较长作业</a:t>
            </a:r>
            <a:r>
              <a:rPr lang="en-US" altLang="zh-CN" dirty="0"/>
              <a:t>(</a:t>
            </a:r>
            <a:r>
              <a:rPr lang="zh-CN" altLang="en-US" dirty="0"/>
              <a:t>进程</a:t>
            </a:r>
            <a:r>
              <a:rPr lang="en-US" altLang="zh-CN" dirty="0"/>
              <a:t>)</a:t>
            </a:r>
            <a:r>
              <a:rPr lang="zh-CN" altLang="en-US" dirty="0"/>
              <a:t>的处理机。</a:t>
            </a:r>
            <a:endParaRPr lang="zh-CN" altLang="en-US" dirty="0"/>
          </a:p>
          <a:p>
            <a:pPr marL="228600" indent="-228600" eaLnBrk="1" hangingPunct="1">
              <a:defRPr/>
            </a:pPr>
            <a:endParaRPr lang="zh-CN" altLang="en-US" dirty="0"/>
          </a:p>
          <a:p>
            <a:pPr marL="228600" indent="-228600" eaLnBrk="1" hangingPunct="1">
              <a:defRPr/>
            </a:pPr>
            <a:r>
              <a:rPr lang="en-US" altLang="zh-CN" dirty="0"/>
              <a:t>(3) </a:t>
            </a:r>
            <a:r>
              <a:rPr lang="zh-CN" altLang="en-US" dirty="0"/>
              <a:t>时间片原则。各进程按时间片轮流运行，当一个时间片用完后，便停止该进程的执行而重新进行调度。这种原则适用于分时系统、大多数的实时系统，以及要求较高的批处理系统。</a:t>
            </a:r>
            <a:endParaRPr lang="zh-CN" altLang="en-US" dirty="0"/>
          </a:p>
          <a:p>
            <a:pPr eaLnBrk="1" hangingPunct="1">
              <a:defRPr/>
            </a:pPr>
            <a:endParaRPr lang="en-US" altLang="zh-CN"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198A7D01-624F-FE4C-8611-8FF7F8A292C5}" type="slidenum">
              <a:rPr lang="en-US" altLang="zh-CN"/>
            </a:fld>
            <a:endParaRPr lang="en-US" altLang="zh-CN"/>
          </a:p>
        </p:txBody>
      </p:sp>
      <p:sp>
        <p:nvSpPr>
          <p:cNvPr id="27651" name="Rectangle 2"/>
          <p:cNvSpPr>
            <a:spLocks noGrp="1" noRot="1" noChangeAspect="1" noChangeArrowheads="1" noTextEdit="1"/>
          </p:cNvSpPr>
          <p:nvPr>
            <p:ph type="sldImg"/>
          </p:nvPr>
        </p:nvSpPr>
        <p:spPr>
          <a:xfrm>
            <a:off x="685800" y="1143000"/>
            <a:ext cx="5486400" cy="3086100"/>
          </a:xfrm>
        </p:spPr>
      </p:sp>
      <p:sp>
        <p:nvSpPr>
          <p:cNvPr id="715779" name="Rectangle 3"/>
          <p:cNvSpPr>
            <a:spLocks noGrp="1" noChangeArrowheads="1"/>
          </p:cNvSpPr>
          <p:nvPr>
            <p:ph type="body" idx="1"/>
          </p:nvPr>
        </p:nvSpPr>
        <p:spPr/>
        <p:txBody>
          <a:bodyPr/>
          <a:lstStyle/>
          <a:p>
            <a:pPr eaLnBrk="1" hangingPunct="1">
              <a:defRPr/>
            </a:pPr>
            <a:r>
              <a:rPr lang="zh-CN" altLang="en-US" b="1">
                <a:effectLst>
                  <a:outerShdw blurRad="38100" dist="38100" dir="2700000" algn="tl">
                    <a:srgbClr val="C0C0C0"/>
                  </a:outerShdw>
                </a:effectLst>
                <a:latin typeface="仿宋_GB2312" charset="0"/>
                <a:ea typeface="仿宋_GB2312" charset="0"/>
              </a:rPr>
              <a:t>当内存空间非常紧张时，或处理机找不到一个可执行的就绪进程时，需要选择一个进程（阻塞或就绪状态）换出到外存，释放出内存空间给别的进程使用；当内存空间较充裕时，从外存选择一个挂起状态的进程调度到内存（换入），见图。</a:t>
            </a:r>
            <a:endParaRPr lang="zh-CN" altLang="en-US" b="1">
              <a:effectLst>
                <a:outerShdw blurRad="38100" dist="38100" dir="2700000" algn="tl">
                  <a:srgbClr val="C0C0C0"/>
                </a:outerShdw>
              </a:effectLst>
              <a:latin typeface="仿宋_GB2312" charset="0"/>
              <a:ea typeface="仿宋_GB2312" charset="0"/>
            </a:endParaRPr>
          </a:p>
          <a:p>
            <a:pPr eaLnBrk="1" hangingPunct="1">
              <a:defRPr/>
            </a:pPr>
            <a:endParaRPr lang="zh-CN" altLang="en-US" b="1">
              <a:effectLst>
                <a:outerShdw blurRad="38100" dist="38100" dir="2700000" algn="tl">
                  <a:srgbClr val="C0C0C0"/>
                </a:outerShdw>
              </a:effectLst>
              <a:latin typeface="仿宋_GB2312" charset="0"/>
              <a:ea typeface="仿宋_GB2312" charset="0"/>
            </a:endParaRPr>
          </a:p>
          <a:p>
            <a:pPr eaLnBrk="1" hangingPunct="1">
              <a:defRPr/>
            </a:pPr>
            <a:r>
              <a:rPr lang="zh-CN" altLang="en-US" b="1">
                <a:effectLst>
                  <a:outerShdw blurRad="38100" dist="38100" dir="2700000" algn="tl">
                    <a:srgbClr val="C0C0C0"/>
                  </a:outerShdw>
                </a:effectLst>
                <a:latin typeface="仿宋_GB2312" charset="0"/>
                <a:ea typeface="仿宋_GB2312" charset="0"/>
              </a:rPr>
              <a:t>目的：为了提高内存的利用率和系统吞吐量。</a:t>
            </a:r>
            <a:endParaRPr lang="zh-CN" altLang="en-US" b="1">
              <a:effectLst>
                <a:outerShdw blurRad="38100" dist="38100" dir="2700000" algn="tl">
                  <a:srgbClr val="C0C0C0"/>
                </a:outerShdw>
              </a:effectLst>
              <a:latin typeface="仿宋_GB2312" charset="0"/>
              <a:ea typeface="仿宋_GB2312" charset="0"/>
            </a:endParaRPr>
          </a:p>
          <a:p>
            <a:pPr eaLnBrk="1" hangingPunct="1">
              <a:defRPr/>
            </a:pPr>
            <a:endParaRPr lang="en-US" altLang="zh-CN" b="1">
              <a:effectLst>
                <a:outerShdw blurRad="38100" dist="38100" dir="2700000" algn="tl">
                  <a:srgbClr val="C0C0C0"/>
                </a:outerShdw>
              </a:effectLst>
              <a:latin typeface="仿宋_GB2312" charset="0"/>
              <a:ea typeface="仿宋_GB2312"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EF140048-C93E-A249-A99C-FB0D4B7D0586}" type="slidenum">
              <a:rPr lang="en-US" altLang="zh-CN"/>
            </a:fld>
            <a:endParaRPr lang="en-US" altLang="zh-CN"/>
          </a:p>
        </p:txBody>
      </p:sp>
      <p:sp>
        <p:nvSpPr>
          <p:cNvPr id="36867" name="Rectangle 2"/>
          <p:cNvSpPr>
            <a:spLocks noGrp="1" noRot="1" noChangeAspect="1" noChangeArrowheads="1" noTextEdit="1"/>
          </p:cNvSpPr>
          <p:nvPr>
            <p:ph type="sldImg"/>
          </p:nvPr>
        </p:nvSpPr>
        <p:spPr>
          <a:xfrm>
            <a:off x="685800" y="1143000"/>
            <a:ext cx="5486400" cy="3086100"/>
          </a:xfrm>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latin typeface="Arial" panose="020B0604020202020204" pitchFamily="34" charset="0"/>
              <a:ea typeface="宋体"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EF140048-C93E-A249-A99C-FB0D4B7D0586}" type="slidenum">
              <a:rPr lang="en-US" altLang="zh-CN"/>
            </a:fld>
            <a:endParaRPr lang="en-US" altLang="zh-CN"/>
          </a:p>
        </p:txBody>
      </p:sp>
      <p:sp>
        <p:nvSpPr>
          <p:cNvPr id="36867" name="Rectangle 2"/>
          <p:cNvSpPr>
            <a:spLocks noGrp="1" noRot="1" noChangeAspect="1" noChangeArrowheads="1" noTextEdit="1"/>
          </p:cNvSpPr>
          <p:nvPr>
            <p:ph type="sldImg"/>
          </p:nvPr>
        </p:nvSpPr>
        <p:spPr>
          <a:xfrm>
            <a:off x="685800" y="1143000"/>
            <a:ext cx="5486400" cy="3086100"/>
          </a:xfrm>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在一个操作系统的设计中，应如何选择调度方式和算法，在很大程度上取决于操作系统的类型及其目标。例如，在批处理系统、分时系统和实时系统中，通常都采用不同的调度方式和算法。选择调度方式和算法的准则，有的是面向用户的，有的是面向系统的。</a:t>
            </a:r>
            <a:endParaRPr lang="zh-CN" altLang="en-US">
              <a:latin typeface="Arial" panose="020B0604020202020204" pitchFamily="34" charset="0"/>
              <a:ea typeface="宋体"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EF140048-C93E-A249-A99C-FB0D4B7D0586}" type="slidenum">
              <a:rPr lang="en-US" altLang="zh-CN"/>
            </a:fld>
            <a:endParaRPr lang="en-US" altLang="zh-CN"/>
          </a:p>
        </p:txBody>
      </p:sp>
      <p:sp>
        <p:nvSpPr>
          <p:cNvPr id="36867" name="Rectangle 2"/>
          <p:cNvSpPr>
            <a:spLocks noGrp="1" noRot="1" noChangeAspect="1" noChangeArrowheads="1" noTextEdit="1"/>
          </p:cNvSpPr>
          <p:nvPr>
            <p:ph type="sldImg"/>
          </p:nvPr>
        </p:nvSpPr>
        <p:spPr>
          <a:xfrm>
            <a:off x="685800" y="1143000"/>
            <a:ext cx="5486400" cy="3086100"/>
          </a:xfrm>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在一个操作系统的设计中，应如何选择调度方式和算法，在很大程度上取决于操作系统的类型及其目标。例如，在批处理系统、分时系统和实时系统中，通常都采用不同的调度方式和算法。选择调度方式和算法的准则，有的是面向用户的，有的是面向系统的。</a:t>
            </a:r>
            <a:endParaRPr lang="zh-CN" altLang="en-US">
              <a:latin typeface="Arial" panose="020B0604020202020204" pitchFamily="34" charset="0"/>
              <a:ea typeface="宋体"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EF140048-C93E-A249-A99C-FB0D4B7D0586}" type="slidenum">
              <a:rPr lang="en-US" altLang="zh-CN"/>
            </a:fld>
            <a:endParaRPr lang="en-US" altLang="zh-CN"/>
          </a:p>
        </p:txBody>
      </p:sp>
      <p:sp>
        <p:nvSpPr>
          <p:cNvPr id="36867" name="Rectangle 2"/>
          <p:cNvSpPr>
            <a:spLocks noGrp="1" noRot="1" noChangeAspect="1" noChangeArrowheads="1" noTextEdit="1"/>
          </p:cNvSpPr>
          <p:nvPr>
            <p:ph type="sldImg"/>
          </p:nvPr>
        </p:nvSpPr>
        <p:spPr>
          <a:xfrm>
            <a:off x="685800" y="1143000"/>
            <a:ext cx="5486400" cy="3086100"/>
          </a:xfrm>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在一个操作系统的设计中，应如何选择调度方式和算法，在很大程度上取决于操作系统的类型及其目标。例如，在批处理系统、分时系统和实时系统中，通常都采用不同的调度方式和算法。选择调度方式和算法的准则，有的是面向用户的，有的是面向系统的。</a:t>
            </a:r>
            <a:endParaRPr lang="zh-CN" altLang="en-US">
              <a:latin typeface="Arial" panose="020B0604020202020204" pitchFamily="34" charset="0"/>
              <a:ea typeface="宋体"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EF140048-C93E-A249-A99C-FB0D4B7D0586}" type="slidenum">
              <a:rPr lang="en-US" altLang="zh-CN"/>
            </a:fld>
            <a:endParaRPr lang="en-US" altLang="zh-CN"/>
          </a:p>
        </p:txBody>
      </p:sp>
      <p:sp>
        <p:nvSpPr>
          <p:cNvPr id="36867" name="Rectangle 2"/>
          <p:cNvSpPr>
            <a:spLocks noGrp="1" noRot="1" noChangeAspect="1" noChangeArrowheads="1" noTextEdit="1"/>
          </p:cNvSpPr>
          <p:nvPr>
            <p:ph type="sldImg"/>
          </p:nvPr>
        </p:nvSpPr>
        <p:spPr>
          <a:xfrm>
            <a:off x="685800" y="1143000"/>
            <a:ext cx="5486400" cy="3086100"/>
          </a:xfrm>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在一个操作系统的设计中，应如何选择调度方式和算法，在很大程度上取决于操作系统的类型及其目标。例如，在批处理系统、分时系统和实时系统中，通常都采用不同的调度方式和算法。选择调度方式和算法的准则，有的是面向用户的，有的是面向系统的。</a:t>
            </a:r>
            <a:endParaRPr lang="zh-CN" altLang="en-US">
              <a:latin typeface="Arial" panose="020B0604020202020204" pitchFamily="34" charset="0"/>
              <a:ea typeface="宋体"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EF140048-C93E-A249-A99C-FB0D4B7D0586}" type="slidenum">
              <a:rPr lang="en-US" altLang="zh-CN"/>
            </a:fld>
            <a:endParaRPr lang="en-US" altLang="zh-CN"/>
          </a:p>
        </p:txBody>
      </p:sp>
      <p:sp>
        <p:nvSpPr>
          <p:cNvPr id="36867" name="Rectangle 2"/>
          <p:cNvSpPr>
            <a:spLocks noGrp="1" noRot="1" noChangeAspect="1" noChangeArrowheads="1" noTextEdit="1"/>
          </p:cNvSpPr>
          <p:nvPr>
            <p:ph type="sldImg"/>
          </p:nvPr>
        </p:nvSpPr>
        <p:spPr>
          <a:xfrm>
            <a:off x="685800" y="1143000"/>
            <a:ext cx="5486400" cy="3086100"/>
          </a:xfrm>
        </p:spPr>
      </p:sp>
      <p:sp>
        <p:nvSpPr>
          <p:cNvPr id="368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190500" indent="-190500" eaLnBrk="1" hangingPunct="1">
              <a:defRPr/>
            </a:pPr>
            <a:r>
              <a:rPr lang="zh-CN" altLang="en-US" dirty="0"/>
              <a:t>这是为了满足系统要求而应遵循的一些准则。其中，较重要的有以下几点：</a:t>
            </a:r>
            <a:endParaRPr lang="zh-CN" altLang="en-US" dirty="0"/>
          </a:p>
          <a:p>
            <a:pPr marL="190500" indent="-190500" eaLnBrk="1" hangingPunct="1">
              <a:buFontTx/>
              <a:buAutoNum type="arabicParenBoth"/>
              <a:defRPr/>
            </a:pPr>
            <a:r>
              <a:rPr lang="zh-CN" altLang="en-US" dirty="0"/>
              <a:t>系统吞吐量高。这是用于评价批处理系统性能的另一个重要指标，因而是选择批处理作业调度的重要准则。由于吞吐量是指在单位时间内系统所完成的作业数，因而它与批处理作业的平均长度具有密切关系。对于大型作业，一般吞吐量约为每小时一道作业；对于中、小型作业，其吞吐量则可能达到数十道作业之多。作业调度的方式和算法对吞吐量的大小也将产生较大影响。事实上，对于同一批作业，若采用了较好的调度方式和算法，则可显著地提高系统的吞吐量。</a:t>
            </a:r>
            <a:endParaRPr lang="zh-CN" altLang="en-US" dirty="0"/>
          </a:p>
          <a:p>
            <a:pPr marL="190500" indent="-190500" eaLnBrk="1" hangingPunct="1">
              <a:buFontTx/>
              <a:buAutoNum type="arabicParenBoth"/>
              <a:defRPr/>
            </a:pPr>
            <a:endParaRPr lang="zh-CN" altLang="en-US" dirty="0"/>
          </a:p>
          <a:p>
            <a:pPr marL="190500" indent="-190500" eaLnBrk="1" hangingPunct="1">
              <a:defRPr/>
            </a:pPr>
            <a:r>
              <a:rPr lang="en-US" altLang="zh-CN" dirty="0"/>
              <a:t>(2) </a:t>
            </a:r>
            <a:r>
              <a:rPr lang="zh-CN" altLang="en-US" dirty="0"/>
              <a:t>处理机利用率好。对于大、中型多用户系统，由于</a:t>
            </a:r>
            <a:r>
              <a:rPr lang="en-US" altLang="zh-CN" dirty="0"/>
              <a:t>CPU </a:t>
            </a:r>
            <a:r>
              <a:rPr lang="zh-CN" altLang="en-US" dirty="0"/>
              <a:t>价格十分昂贵，致使处理机的利用率成为衡量系统性能的十分重要的指标；而调度方式和算法对处理机的利用率起着十分重要的作用。在实际系统中，</a:t>
            </a:r>
            <a:r>
              <a:rPr lang="en-US" altLang="zh-CN" dirty="0"/>
              <a:t>CPU</a:t>
            </a:r>
            <a:r>
              <a:rPr lang="zh-CN" altLang="en-US" dirty="0"/>
              <a:t>的利用率一般在</a:t>
            </a:r>
            <a:r>
              <a:rPr lang="en-US" altLang="zh-CN" dirty="0"/>
              <a:t>40%(</a:t>
            </a:r>
            <a:r>
              <a:rPr lang="zh-CN" altLang="en-US" dirty="0"/>
              <a:t>系统负荷较轻</a:t>
            </a:r>
            <a:r>
              <a:rPr lang="en-US" altLang="zh-CN" dirty="0"/>
              <a:t>)</a:t>
            </a:r>
            <a:r>
              <a:rPr lang="zh-CN" altLang="en-US" dirty="0"/>
              <a:t>到</a:t>
            </a:r>
            <a:r>
              <a:rPr lang="en-US" altLang="zh-CN" dirty="0"/>
              <a:t>90%</a:t>
            </a:r>
            <a:r>
              <a:rPr lang="zh-CN" altLang="en-US" dirty="0"/>
              <a:t>之间。在大、中型系统中，在选择调度方式和算法时，应考虑到这一准则。但对于单用户微机或某些实时系统，则此准则就不那么重要了。</a:t>
            </a:r>
            <a:endParaRPr lang="zh-CN" altLang="en-US" dirty="0"/>
          </a:p>
          <a:p>
            <a:pPr marL="190500" indent="-190500" eaLnBrk="1" hangingPunct="1">
              <a:defRPr/>
            </a:pPr>
            <a:endParaRPr lang="zh-CN" altLang="en-US" dirty="0"/>
          </a:p>
          <a:p>
            <a:pPr marL="190500" indent="-190500" eaLnBrk="1" hangingPunct="1">
              <a:defRPr/>
            </a:pPr>
            <a:r>
              <a:rPr lang="en-US" altLang="zh-CN" dirty="0"/>
              <a:t>(3) </a:t>
            </a:r>
            <a:r>
              <a:rPr lang="zh-CN" altLang="en-US" dirty="0"/>
              <a:t>各类资源的平衡利用。在大、中型系统中，不仅要使处理机的利用率高，而且还应能有效地利用其它各类资源，如内存、外存和</a:t>
            </a:r>
            <a:r>
              <a:rPr lang="en-US" altLang="zh-CN" dirty="0"/>
              <a:t>I/O </a:t>
            </a:r>
            <a:r>
              <a:rPr lang="zh-CN" altLang="en-US" dirty="0"/>
              <a:t>设备等。选择适当的调度方式和算法可以保持系统中各类资源都处于忙碌状态。但对于微型机和某些实时系统而言，该准则并不重要。</a:t>
            </a:r>
            <a:endParaRPr lang="zh-CN" altLang="en-US" dirty="0">
              <a:latin typeface="Arial" panose="020B0604020202020204" pitchFamily="34" charset="0"/>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1127E974-237D-6D40-A4DE-8E8214754C30}" type="slidenum">
              <a:rPr lang="en-US" altLang="zh-CN"/>
            </a:fld>
            <a:endParaRPr lang="en-US" altLang="zh-CN"/>
          </a:p>
        </p:txBody>
      </p:sp>
      <p:sp>
        <p:nvSpPr>
          <p:cNvPr id="45059" name="Rectangle 2"/>
          <p:cNvSpPr>
            <a:spLocks noGrp="1" noRot="1" noChangeAspect="1" noChangeArrowheads="1" noTextEdit="1"/>
          </p:cNvSpPr>
          <p:nvPr>
            <p:ph type="sldImg"/>
          </p:nvPr>
        </p:nvSpPr>
        <p:spPr>
          <a:xfrm>
            <a:off x="685800" y="1143000"/>
            <a:ext cx="5486400" cy="3086100"/>
          </a:xfrm>
        </p:spPr>
      </p:sp>
      <p:sp>
        <p:nvSpPr>
          <p:cNvPr id="450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在多道程序环境下，主存中有着多个进程，其数目往往多于处理机数目。这就要求系统能按某种算法，动态地把处理机分配给就绪队列中的一个进程，使之执行。分配处理机的任务是由处理机调度程序完成的。由于处理机是最重要的计算机资源，提高处理机的利用率及改善系统性能</a:t>
            </a:r>
            <a:r>
              <a:rPr lang="en-US" altLang="zh-CN"/>
              <a:t>(</a:t>
            </a:r>
            <a:r>
              <a:rPr lang="zh-CN" altLang="en-US"/>
              <a:t>吞吐量、响应时间</a:t>
            </a:r>
            <a:r>
              <a:rPr lang="en-US" altLang="zh-CN"/>
              <a:t>)</a:t>
            </a:r>
            <a:r>
              <a:rPr lang="zh-CN" altLang="en-US"/>
              <a:t>，在很大程度上取决于处理机调度性能的好坏，因而，处理机调度便成为操作系统设计的中心问题之一。为此，本章将对处理机调度作较详细的阐述。</a:t>
            </a:r>
            <a:endParaRPr lang="zh-CN" altLang="en-US"/>
          </a:p>
          <a:p>
            <a:pPr eaLnBrk="1" hangingPunct="1">
              <a:defRPr/>
            </a:pPr>
            <a:endParaRPr lang="zh-CN" altLang="en-US"/>
          </a:p>
          <a:p>
            <a:pPr eaLnBrk="1" hangingPunct="1">
              <a:defRPr/>
            </a:pPr>
            <a:r>
              <a:rPr lang="zh-CN" altLang="en-US"/>
              <a:t>本节主要是对处理机调度层次做较详细的介绍。</a:t>
            </a:r>
            <a:endParaRPr lang="zh-CN" altLang="en-US"/>
          </a:p>
          <a:p>
            <a:pPr eaLnBrk="1" hangingPunct="1">
              <a:defRPr/>
            </a:pPr>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幻灯片图像占位符 1"/>
          <p:cNvSpPr>
            <a:spLocks noGrp="1" noRot="1" noChangeAspect="1" noTextEdit="1"/>
          </p:cNvSpPr>
          <p:nvPr>
            <p:ph type="sldImg"/>
          </p:nvPr>
        </p:nvSpPr>
        <p:spPr>
          <a:xfrm>
            <a:off x="685800" y="1143000"/>
            <a:ext cx="5486400" cy="3086100"/>
          </a:xfrm>
        </p:spPr>
      </p:sp>
      <p:sp>
        <p:nvSpPr>
          <p:cNvPr id="47107"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在多道批处理系统中，作业是用户提交给系统的一项相对独立的工作。操作员把用户提交的作业通过</a:t>
            </a:r>
            <a:r>
              <a:rPr lang="en-US" altLang="zh-CN">
                <a:latin typeface="Arial" panose="020B0604020202020204" pitchFamily="34" charset="0"/>
                <a:ea typeface="宋体" charset="0"/>
              </a:rPr>
              <a:t>IO</a:t>
            </a:r>
            <a:r>
              <a:rPr lang="zh-CN" altLang="en-US">
                <a:latin typeface="Arial" panose="020B0604020202020204" pitchFamily="34" charset="0"/>
                <a:ea typeface="宋体" charset="0"/>
              </a:rPr>
              <a:t>设备输入到磁盘存储器（外存），并保存在后备作业队列中。在由作业调度（长程调度）程序将其从外存调入内存。</a:t>
            </a:r>
            <a:endParaRPr lang="zh-CN" altLang="en-US">
              <a:latin typeface="Arial" panose="020B0604020202020204" pitchFamily="34" charset="0"/>
              <a:ea typeface="宋体" charset="0"/>
            </a:endParaRPr>
          </a:p>
        </p:txBody>
      </p:sp>
      <p:sp>
        <p:nvSpPr>
          <p:cNvPr id="47108" name="灯片编号占位符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4A1F14E2-1161-4640-B66B-77DA4B6C3D8B}" type="slidenum">
              <a:rPr lang="en-US" altLang="zh-CN"/>
            </a:fld>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67F0255C-FFD0-E843-BE41-6B4D0E45A0D4}" type="slidenum">
              <a:rPr lang="en-US" altLang="zh-CN"/>
            </a:fld>
            <a:endParaRPr lang="en-US" altLang="zh-CN"/>
          </a:p>
        </p:txBody>
      </p:sp>
      <p:sp>
        <p:nvSpPr>
          <p:cNvPr id="7171" name="Rectangle 2"/>
          <p:cNvSpPr>
            <a:spLocks noGrp="1" noRot="1" noChangeAspect="1" noChangeArrowheads="1" noTextEdit="1"/>
          </p:cNvSpPr>
          <p:nvPr>
            <p:ph type="sldImg"/>
          </p:nvPr>
        </p:nvSpPr>
        <p:spPr>
          <a:xfrm>
            <a:off x="379413" y="685800"/>
            <a:ext cx="6097587" cy="3430588"/>
          </a:xfrm>
        </p:spPr>
      </p:sp>
      <p:sp>
        <p:nvSpPr>
          <p:cNvPr id="71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dirty="0">
              <a:latin typeface="Arial" panose="020B0604020202020204" pitchFamily="34" charset="0"/>
              <a:ea typeface="宋体"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685800" y="1143000"/>
            <a:ext cx="5486400" cy="3086100"/>
          </a:xfrm>
        </p:spPr>
      </p:sp>
      <p:sp>
        <p:nvSpPr>
          <p:cNvPr id="51203"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en-US" altLang="zh-CN" dirty="0">
                <a:latin typeface="Arial" panose="020B0604020202020204" pitchFamily="34" charset="0"/>
                <a:ea typeface="宋体" charset="0"/>
              </a:rPr>
              <a:t>FCFS</a:t>
            </a:r>
            <a:r>
              <a:rPr lang="zh-CN" altLang="en-US" dirty="0">
                <a:latin typeface="Arial" panose="020B0604020202020204" pitchFamily="34" charset="0"/>
                <a:ea typeface="宋体" charset="0"/>
              </a:rPr>
              <a:t>可用于作业调度，也可用于进程调度。当在作业调度中采用该算法时，系统安照作业到到达的先后次序来</a:t>
            </a:r>
            <a:r>
              <a:rPr lang="en-US" altLang="zh-CN" dirty="0" err="1">
                <a:latin typeface="Arial" panose="020B0604020202020204" pitchFamily="34" charset="0"/>
                <a:ea typeface="宋体" charset="0"/>
              </a:rPr>
              <a:t>i</a:t>
            </a:r>
            <a:r>
              <a:rPr lang="zh-CN" altLang="en-US" dirty="0">
                <a:latin typeface="Arial" panose="020B0604020202020204" pitchFamily="34" charset="0"/>
                <a:ea typeface="宋体" charset="0"/>
              </a:rPr>
              <a:t>进行调度。优先考虑在系统中等待时间最长的作业，将他们调入内存、分配资源、创建进程，然后放入就绪队列中。</a:t>
            </a:r>
            <a:endParaRPr lang="en-US" altLang="zh-CN" dirty="0">
              <a:latin typeface="Arial" panose="020B0604020202020204" pitchFamily="34" charset="0"/>
              <a:ea typeface="宋体" charset="0"/>
            </a:endParaRPr>
          </a:p>
          <a:p>
            <a:pPr>
              <a:defRPr/>
            </a:pPr>
            <a:endParaRPr lang="en-US" altLang="zh-CN" dirty="0">
              <a:latin typeface="Arial" panose="020B0604020202020204" pitchFamily="34" charset="0"/>
              <a:ea typeface="宋体" charset="0"/>
            </a:endParaRPr>
          </a:p>
          <a:p>
            <a:pPr>
              <a:defRPr/>
            </a:pPr>
            <a:r>
              <a:rPr lang="zh-CN" altLang="en-US" dirty="0">
                <a:latin typeface="Arial" panose="020B0604020202020204" pitchFamily="34" charset="0"/>
                <a:ea typeface="宋体" charset="0"/>
              </a:rPr>
              <a:t>如果在进程调度中采用</a:t>
            </a:r>
            <a:r>
              <a:rPr lang="en-US" altLang="zh-CN" dirty="0">
                <a:latin typeface="Arial" panose="020B0604020202020204" pitchFamily="34" charset="0"/>
                <a:ea typeface="宋体" charset="0"/>
              </a:rPr>
              <a:t>FCFS</a:t>
            </a:r>
            <a:r>
              <a:rPr lang="zh-CN" altLang="en-US" dirty="0">
                <a:latin typeface="Arial" panose="020B0604020202020204" pitchFamily="34" charset="0"/>
                <a:ea typeface="宋体" charset="0"/>
              </a:rPr>
              <a:t>，每次调度从就绪队列中挑选最先到达的进程分配处理机。</a:t>
            </a:r>
            <a:endParaRPr lang="en-US" altLang="zh-CN" dirty="0">
              <a:latin typeface="Arial" panose="020B0604020202020204" pitchFamily="34" charset="0"/>
              <a:ea typeface="宋体" charset="0"/>
            </a:endParaRPr>
          </a:p>
          <a:p>
            <a:pPr>
              <a:defRPr/>
            </a:pPr>
            <a:endParaRPr lang="en-US" altLang="zh-CN" dirty="0">
              <a:latin typeface="Arial" panose="020B0604020202020204" pitchFamily="34" charset="0"/>
              <a:ea typeface="宋体" charset="0"/>
            </a:endParaRPr>
          </a:p>
          <a:p>
            <a:pPr>
              <a:defRPr/>
            </a:pPr>
            <a:r>
              <a:rPr lang="en-US" altLang="zh-CN" dirty="0">
                <a:latin typeface="Arial" panose="020B0604020202020204" pitchFamily="34" charset="0"/>
                <a:ea typeface="宋体" charset="0"/>
              </a:rPr>
              <a:t>FCFS</a:t>
            </a:r>
            <a:r>
              <a:rPr lang="zh-CN" altLang="en-US" dirty="0">
                <a:latin typeface="Arial" panose="020B0604020202020204" pitchFamily="34" charset="0"/>
                <a:ea typeface="宋体" charset="0"/>
              </a:rPr>
              <a:t>很少作为主调度算法，经常与其他调度算法结合使用，形成一种更为有效的调度算法。</a:t>
            </a:r>
            <a:endParaRPr lang="zh-CN" altLang="en-US" dirty="0">
              <a:latin typeface="Arial" panose="020B0604020202020204" pitchFamily="34" charset="0"/>
              <a:ea typeface="宋体" charset="0"/>
            </a:endParaRPr>
          </a:p>
        </p:txBody>
      </p:sp>
      <p:sp>
        <p:nvSpPr>
          <p:cNvPr id="51204" name="灯片编号占位符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C48CEE5A-FA67-6E4C-81D2-2ADC9EDE6582}" type="slidenum">
              <a:rPr lang="en-US" altLang="zh-CN"/>
            </a:fld>
            <a:endParaRPr lang="en-US"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685800" y="1143000"/>
            <a:ext cx="5486400" cy="3086100"/>
          </a:xfrm>
        </p:spPr>
      </p:sp>
      <p:sp>
        <p:nvSpPr>
          <p:cNvPr id="51203"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短作业</a:t>
            </a:r>
            <a:r>
              <a:rPr lang="en-US" altLang="zh-CN" dirty="0"/>
              <a:t>(</a:t>
            </a:r>
            <a:r>
              <a:rPr lang="zh-CN" altLang="en-US" dirty="0"/>
              <a:t>进程</a:t>
            </a:r>
            <a:r>
              <a:rPr lang="en-US" altLang="zh-CN" dirty="0"/>
              <a:t>)</a:t>
            </a:r>
            <a:r>
              <a:rPr lang="zh-CN" altLang="en-US" dirty="0"/>
              <a:t>优先调度算法</a:t>
            </a:r>
            <a:r>
              <a:rPr lang="en-US" altLang="zh-CN" dirty="0"/>
              <a:t>SJ(P)F</a:t>
            </a:r>
            <a:r>
              <a:rPr lang="zh-CN" altLang="en-US" dirty="0"/>
              <a:t>，是指对短作业或短进程优先调度的算法。它们可以分别用于作业调度和进程调度。短作业优先</a:t>
            </a:r>
            <a:r>
              <a:rPr lang="en-US" altLang="zh-CN" dirty="0"/>
              <a:t>(SJF)</a:t>
            </a:r>
            <a:r>
              <a:rPr lang="zh-CN" altLang="en-US" dirty="0"/>
              <a:t>的调度算法是从后备队列中选择一个或若干个估计运行时间最短的作业，将它们调入内存运行。而短进程优先</a:t>
            </a:r>
            <a:r>
              <a:rPr lang="en-US" altLang="zh-CN" dirty="0"/>
              <a:t>(SPF)</a:t>
            </a:r>
            <a:r>
              <a:rPr lang="zh-CN" altLang="en-US" dirty="0"/>
              <a:t>调度算法则是从就绪队列中选出一个估计运行时间最短的进程，将处理机分配给它，使它立即执行并一直执行到完成，或发生某事件而被阻塞放弃处理机时再重新调度。</a:t>
            </a:r>
            <a:endParaRPr lang="zh-CN" altLang="en-US" dirty="0"/>
          </a:p>
          <a:p>
            <a:pPr>
              <a:defRPr/>
            </a:pPr>
            <a:endParaRPr lang="zh-CN" altLang="en-US" dirty="0">
              <a:latin typeface="Arial" panose="020B0604020202020204" pitchFamily="34" charset="0"/>
              <a:ea typeface="宋体" charset="0"/>
            </a:endParaRPr>
          </a:p>
        </p:txBody>
      </p:sp>
      <p:sp>
        <p:nvSpPr>
          <p:cNvPr id="51204" name="灯片编号占位符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C48CEE5A-FA67-6E4C-81D2-2ADC9EDE6582}" type="slidenum">
              <a:rPr lang="en-US" altLang="zh-CN"/>
            </a:fld>
            <a:endParaRPr lang="en-US" altLang="zh-CN"/>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685800" y="1143000"/>
            <a:ext cx="5486400" cy="3086100"/>
          </a:xfrm>
        </p:spPr>
      </p:sp>
      <p:sp>
        <p:nvSpPr>
          <p:cNvPr id="51203"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短作业</a:t>
            </a:r>
            <a:r>
              <a:rPr lang="en-US" altLang="zh-CN" dirty="0"/>
              <a:t>(</a:t>
            </a:r>
            <a:r>
              <a:rPr lang="zh-CN" altLang="en-US" dirty="0"/>
              <a:t>进程</a:t>
            </a:r>
            <a:r>
              <a:rPr lang="en-US" altLang="zh-CN" dirty="0"/>
              <a:t>)</a:t>
            </a:r>
            <a:r>
              <a:rPr lang="zh-CN" altLang="en-US" dirty="0"/>
              <a:t>优先调度算法</a:t>
            </a:r>
            <a:r>
              <a:rPr lang="en-US" altLang="zh-CN" dirty="0"/>
              <a:t>SJ(P)F</a:t>
            </a:r>
            <a:r>
              <a:rPr lang="zh-CN" altLang="en-US" dirty="0"/>
              <a:t>，是指对短作业或短进程优先调度的算法。它们可以分别用于作业调度和进程调度。短作业优先</a:t>
            </a:r>
            <a:r>
              <a:rPr lang="en-US" altLang="zh-CN" dirty="0"/>
              <a:t>(SJF)</a:t>
            </a:r>
            <a:r>
              <a:rPr lang="zh-CN" altLang="en-US" dirty="0"/>
              <a:t>的调度算法是从后备队列中选择一个或若干个估计运行时间最短的作业，将它们调入内存运行。而短进程优先</a:t>
            </a:r>
            <a:r>
              <a:rPr lang="en-US" altLang="zh-CN" dirty="0"/>
              <a:t>(SPF)</a:t>
            </a:r>
            <a:r>
              <a:rPr lang="zh-CN" altLang="en-US" dirty="0"/>
              <a:t>调度算法则是从就绪队列中选出一个估计运行时间最短的进程，将处理机分配给它，使它立即执行并一直执行到完成，或发生某事件而被阻塞放弃处理机时再重新调度。</a:t>
            </a:r>
            <a:endParaRPr lang="zh-CN" altLang="en-US" dirty="0"/>
          </a:p>
          <a:p>
            <a:pPr>
              <a:defRPr/>
            </a:pPr>
            <a:endParaRPr lang="zh-CN" altLang="en-US" dirty="0">
              <a:latin typeface="Arial" panose="020B0604020202020204" pitchFamily="34" charset="0"/>
              <a:ea typeface="宋体" charset="0"/>
            </a:endParaRPr>
          </a:p>
        </p:txBody>
      </p:sp>
      <p:sp>
        <p:nvSpPr>
          <p:cNvPr id="51204" name="灯片编号占位符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C48CEE5A-FA67-6E4C-81D2-2ADC9EDE6582}" type="slidenum">
              <a:rPr lang="en-US" altLang="zh-CN"/>
            </a:fld>
            <a:endParaRPr lang="en-US"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幻灯片图像占位符 1"/>
          <p:cNvSpPr>
            <a:spLocks noGrp="1" noRot="1" noChangeAspect="1" noTextEdit="1"/>
          </p:cNvSpPr>
          <p:nvPr>
            <p:ph type="sldImg"/>
          </p:nvPr>
        </p:nvSpPr>
        <p:spPr>
          <a:xfrm>
            <a:off x="685800" y="1143000"/>
            <a:ext cx="5486400" cy="3086100"/>
          </a:xfrm>
        </p:spPr>
      </p:sp>
      <p:sp>
        <p:nvSpPr>
          <p:cNvPr id="51203"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短作业</a:t>
            </a:r>
            <a:r>
              <a:rPr lang="en-US" altLang="zh-CN" dirty="0"/>
              <a:t>(</a:t>
            </a:r>
            <a:r>
              <a:rPr lang="zh-CN" altLang="en-US" dirty="0"/>
              <a:t>进程</a:t>
            </a:r>
            <a:r>
              <a:rPr lang="en-US" altLang="zh-CN" dirty="0"/>
              <a:t>)</a:t>
            </a:r>
            <a:r>
              <a:rPr lang="zh-CN" altLang="en-US" dirty="0"/>
              <a:t>优先调度算法</a:t>
            </a:r>
            <a:r>
              <a:rPr lang="en-US" altLang="zh-CN" dirty="0"/>
              <a:t>SJ(P)F</a:t>
            </a:r>
            <a:r>
              <a:rPr lang="zh-CN" altLang="en-US" dirty="0"/>
              <a:t>，是指对短作业或短进程优先调度的算法。它们可以分别用于作业调度和进程调度。短作业优先</a:t>
            </a:r>
            <a:r>
              <a:rPr lang="en-US" altLang="zh-CN" dirty="0"/>
              <a:t>(SJF)</a:t>
            </a:r>
            <a:r>
              <a:rPr lang="zh-CN" altLang="en-US" dirty="0"/>
              <a:t>的调度算法是从后备队列中选择一个或若干个估计运行时间最短的作业，将它们调入内存运行。而短进程优先</a:t>
            </a:r>
            <a:r>
              <a:rPr lang="en-US" altLang="zh-CN" dirty="0"/>
              <a:t>(SPF)</a:t>
            </a:r>
            <a:r>
              <a:rPr lang="zh-CN" altLang="en-US" dirty="0"/>
              <a:t>调度算法则是从就绪队列中选出一个估计运行时间最短的进程，将处理机分配给它，使它立即执行并一直执行到完成，或发生某事件而被阻塞放弃处理机时再重新调度。</a:t>
            </a:r>
            <a:endParaRPr lang="zh-CN" altLang="en-US" dirty="0"/>
          </a:p>
          <a:p>
            <a:pPr>
              <a:defRPr/>
            </a:pPr>
            <a:endParaRPr lang="zh-CN" altLang="en-US" dirty="0">
              <a:latin typeface="Arial" panose="020B0604020202020204" pitchFamily="34" charset="0"/>
              <a:ea typeface="宋体" charset="0"/>
            </a:endParaRPr>
          </a:p>
        </p:txBody>
      </p:sp>
      <p:sp>
        <p:nvSpPr>
          <p:cNvPr id="51204" name="灯片编号占位符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C48CEE5A-FA67-6E4C-81D2-2ADC9EDE6582}" type="slidenum">
              <a:rPr lang="en-US" altLang="zh-CN"/>
            </a:fld>
            <a:endParaRPr lang="en-US"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eaLnBrk="1" hangingPunct="1">
              <a:defRPr/>
            </a:pPr>
            <a:r>
              <a:rPr lang="zh-CN" altLang="en-US" dirty="0"/>
              <a:t>由上式可以看出：</a:t>
            </a:r>
            <a:endParaRPr lang="zh-CN" altLang="en-US" dirty="0"/>
          </a:p>
          <a:p>
            <a:pPr eaLnBrk="1" hangingPunct="1">
              <a:defRPr/>
            </a:pPr>
            <a:r>
              <a:rPr lang="en-US" altLang="zh-CN" dirty="0"/>
              <a:t>(1) </a:t>
            </a:r>
            <a:r>
              <a:rPr lang="zh-CN" altLang="en-US" dirty="0"/>
              <a:t>如果作业的等待时间相同，则要求服务的时间愈短，其优先权愈高，因而该算法有利于短作业。</a:t>
            </a:r>
            <a:endParaRPr lang="zh-CN" altLang="en-US" dirty="0"/>
          </a:p>
          <a:p>
            <a:pPr eaLnBrk="1" hangingPunct="1">
              <a:defRPr/>
            </a:pPr>
            <a:r>
              <a:rPr lang="en-US" altLang="zh-CN" dirty="0"/>
              <a:t>(2) </a:t>
            </a:r>
            <a:r>
              <a:rPr lang="zh-CN" altLang="en-US" dirty="0"/>
              <a:t>当要求服务的时间相同时，作业的优先权决定于其等待时间，等待时间愈长，其优先权愈高，因而它实现的是先来先服务。</a:t>
            </a:r>
            <a:endParaRPr lang="zh-CN" altLang="en-US" dirty="0"/>
          </a:p>
          <a:p>
            <a:pPr eaLnBrk="1" hangingPunct="1">
              <a:defRPr/>
            </a:pPr>
            <a:r>
              <a:rPr lang="en-US" altLang="zh-CN" dirty="0"/>
              <a:t>(3) </a:t>
            </a:r>
            <a:r>
              <a:rPr lang="zh-CN" altLang="en-US" dirty="0"/>
              <a:t>对于长作业，作业的优先级可以随等待时间的增加而提高，当其等待时间足够长时，其优先级便可升到很高，从而也可获得处理机。</a:t>
            </a:r>
            <a:endParaRPr lang="zh-CN" altLang="en-US" dirty="0"/>
          </a:p>
          <a:p>
            <a:pPr eaLnBrk="1" hangingPunct="1">
              <a:defRPr/>
            </a:pPr>
            <a:endParaRPr lang="zh-CN" altLang="en-US" dirty="0"/>
          </a:p>
          <a:p>
            <a:pPr eaLnBrk="1" hangingPunct="1">
              <a:defRPr/>
            </a:pPr>
            <a:r>
              <a:rPr lang="zh-CN" altLang="en-US" dirty="0"/>
              <a:t>简言之，该算法既照顾了短作业，又考虑了作业到达的先后次序，不会使长作业长期得不到服务。因此，该算法实现了一种较好的折衷。当然，在利用该算法时，每要进行调度之前，都须先做响应比的计算，这会增加系统开销。</a:t>
            </a:r>
            <a:endParaRPr lang="zh-CN" altLang="en-US" dirty="0"/>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6D7A5C86-BCD0-4F4D-A34D-3C7610D6F338}" type="slidenum">
              <a:rPr lang="en-US" altLang="zh-CN"/>
            </a:fld>
            <a:endParaRPr lang="en-US" altLang="zh-CN"/>
          </a:p>
        </p:txBody>
      </p:sp>
      <p:sp>
        <p:nvSpPr>
          <p:cNvPr id="62467" name="Rectangle 2"/>
          <p:cNvSpPr>
            <a:spLocks noGrp="1" noRot="1" noChangeAspect="1" noChangeArrowheads="1" noTextEdit="1"/>
          </p:cNvSpPr>
          <p:nvPr>
            <p:ph type="sldImg"/>
          </p:nvPr>
        </p:nvSpPr>
        <p:spPr>
          <a:xfrm>
            <a:off x="685800" y="1143000"/>
            <a:ext cx="5486400" cy="3086100"/>
          </a:xfrm>
        </p:spPr>
      </p:sp>
      <p:sp>
        <p:nvSpPr>
          <p:cNvPr id="624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幻灯片图像占位符 1"/>
          <p:cNvSpPr>
            <a:spLocks noGrp="1" noRot="1" noChangeAspect="1" noTextEdit="1"/>
          </p:cNvSpPr>
          <p:nvPr>
            <p:ph type="sldImg"/>
          </p:nvPr>
        </p:nvSpPr>
        <p:spPr>
          <a:xfrm>
            <a:off x="685800" y="1143000"/>
            <a:ext cx="5486400" cy="3086100"/>
          </a:xfrm>
        </p:spPr>
      </p:sp>
      <p:sp>
        <p:nvSpPr>
          <p:cNvPr id="65539"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为了照顾紧迫型作业，使之在进入系统后便获得优先处理，引入了最高优先权优先</a:t>
            </a:r>
            <a:r>
              <a:rPr lang="en-US" altLang="zh-CN"/>
              <a:t>(FPF)</a:t>
            </a:r>
            <a:r>
              <a:rPr lang="zh-CN" altLang="en-US"/>
              <a:t>调度算法。此算法常被用于批处理系统中，作为作业调度算法，也作为多种操作系统中的进程调度算法，还可用于实时系统中。当把该算法用于作业调度时，系统将从后备队列中选择若干个优先权最高的作业装入内存。当用于进程调度时，该算法是把处理机分配给就绪队列中优先权最高的进程，这时，又可进一步把该算法分成如下两种。</a:t>
            </a:r>
            <a:endParaRPr lang="zh-CN" altLang="en-US"/>
          </a:p>
          <a:p>
            <a:pPr eaLnBrk="1" hangingPunct="1">
              <a:defRPr/>
            </a:pPr>
            <a:endParaRPr lang="zh-CN" altLang="en-US"/>
          </a:p>
        </p:txBody>
      </p:sp>
      <p:sp>
        <p:nvSpPr>
          <p:cNvPr id="65540" name="灯片编号占位符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7FC54ACB-E1DD-424A-AF25-2A5B7B67D998}" type="slidenum">
              <a:rPr lang="en-US" altLang="zh-CN"/>
            </a:fld>
            <a:endParaRPr lang="en-US"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lnSpc>
                <a:spcPct val="110000"/>
              </a:lnSpc>
              <a:defRPr/>
            </a:pPr>
            <a:r>
              <a:rPr lang="zh-CN" altLang="en-US" b="1" dirty="0" smtClean="0">
                <a:latin typeface="仿宋_GB2312" charset="0"/>
                <a:ea typeface="仿宋_GB2312" charset="0"/>
              </a:rPr>
              <a:t>采用基于时间片轮转调度算法调度上例的</a:t>
            </a:r>
            <a:r>
              <a:rPr lang="en-US" altLang="zh-CN" b="1" dirty="0" smtClean="0">
                <a:latin typeface="仿宋_GB2312" charset="0"/>
                <a:ea typeface="仿宋_GB2312" charset="0"/>
              </a:rPr>
              <a:t>5</a:t>
            </a:r>
            <a:r>
              <a:rPr lang="zh-CN" altLang="en-US" b="1" dirty="0" smtClean="0">
                <a:latin typeface="仿宋_GB2312" charset="0"/>
                <a:ea typeface="仿宋_GB2312" charset="0"/>
              </a:rPr>
              <a:t>个进程</a:t>
            </a:r>
            <a:r>
              <a:rPr lang="en-US" altLang="zh-CN" b="1" dirty="0" smtClean="0">
                <a:latin typeface="仿宋_GB2312" charset="0"/>
                <a:ea typeface="仿宋_GB2312" charset="0"/>
              </a:rPr>
              <a:t>(A,B,C,D</a:t>
            </a:r>
            <a:r>
              <a:rPr lang="zh-CN" altLang="en-US" b="1" dirty="0" smtClean="0">
                <a:latin typeface="仿宋_GB2312" charset="0"/>
                <a:ea typeface="仿宋_GB2312" charset="0"/>
              </a:rPr>
              <a:t>和</a:t>
            </a:r>
            <a:r>
              <a:rPr lang="en-US" altLang="zh-CN" b="1" dirty="0" smtClean="0">
                <a:latin typeface="仿宋_GB2312" charset="0"/>
                <a:ea typeface="仿宋_GB2312" charset="0"/>
              </a:rPr>
              <a:t>E</a:t>
            </a:r>
            <a:r>
              <a:rPr lang="zh-CN" altLang="en-US" b="1" dirty="0" smtClean="0">
                <a:latin typeface="仿宋_GB2312" charset="0"/>
                <a:ea typeface="仿宋_GB2312" charset="0"/>
              </a:rPr>
              <a:t>），运行时间分别为</a:t>
            </a:r>
            <a:r>
              <a:rPr lang="en-US" altLang="zh-CN" b="1" dirty="0" smtClean="0">
                <a:latin typeface="仿宋_GB2312" charset="0"/>
                <a:ea typeface="仿宋_GB2312" charset="0"/>
              </a:rPr>
              <a:t>4</a:t>
            </a:r>
            <a:r>
              <a:rPr lang="zh-CN" altLang="en-US" b="1" dirty="0" smtClean="0">
                <a:latin typeface="仿宋_GB2312" charset="0"/>
                <a:ea typeface="仿宋_GB2312" charset="0"/>
              </a:rPr>
              <a:t>、</a:t>
            </a:r>
            <a:r>
              <a:rPr lang="en-US" altLang="zh-CN" b="1" dirty="0" smtClean="0">
                <a:latin typeface="仿宋_GB2312" charset="0"/>
                <a:ea typeface="仿宋_GB2312" charset="0"/>
              </a:rPr>
              <a:t>3</a:t>
            </a:r>
            <a:r>
              <a:rPr lang="zh-CN" altLang="en-US" b="1" dirty="0" smtClean="0">
                <a:latin typeface="仿宋_GB2312" charset="0"/>
                <a:ea typeface="仿宋_GB2312" charset="0"/>
              </a:rPr>
              <a:t>、</a:t>
            </a:r>
            <a:r>
              <a:rPr lang="en-US" altLang="zh-CN" b="1" dirty="0" smtClean="0">
                <a:latin typeface="仿宋_GB2312" charset="0"/>
                <a:ea typeface="仿宋_GB2312" charset="0"/>
              </a:rPr>
              <a:t>4</a:t>
            </a:r>
            <a:r>
              <a:rPr lang="zh-CN" altLang="en-US" b="1" dirty="0" smtClean="0">
                <a:latin typeface="仿宋_GB2312" charset="0"/>
                <a:ea typeface="仿宋_GB2312" charset="0"/>
              </a:rPr>
              <a:t>、</a:t>
            </a:r>
            <a:r>
              <a:rPr lang="en-US" altLang="zh-CN" b="1" dirty="0" smtClean="0">
                <a:latin typeface="仿宋_GB2312" charset="0"/>
                <a:ea typeface="仿宋_GB2312" charset="0"/>
              </a:rPr>
              <a:t>2</a:t>
            </a:r>
            <a:r>
              <a:rPr lang="zh-CN" altLang="en-US" b="1" dirty="0" smtClean="0">
                <a:latin typeface="仿宋_GB2312" charset="0"/>
                <a:ea typeface="仿宋_GB2312" charset="0"/>
              </a:rPr>
              <a:t>、</a:t>
            </a:r>
            <a:r>
              <a:rPr lang="en-US" altLang="zh-CN" b="1" dirty="0" smtClean="0">
                <a:latin typeface="仿宋_GB2312" charset="0"/>
                <a:ea typeface="仿宋_GB2312" charset="0"/>
              </a:rPr>
              <a:t>4</a:t>
            </a:r>
            <a:r>
              <a:rPr lang="zh-CN" altLang="en-US" b="1" dirty="0" smtClean="0">
                <a:latin typeface="仿宋_GB2312" charset="0"/>
                <a:ea typeface="仿宋_GB2312" charset="0"/>
              </a:rPr>
              <a:t>，并分别按照两种时间片大小轮转调度（</a:t>
            </a:r>
            <a:r>
              <a:rPr lang="en-US" altLang="zh-CN" b="1" dirty="0" smtClean="0">
                <a:latin typeface="仿宋_GB2312" charset="0"/>
                <a:ea typeface="仿宋_GB2312" charset="0"/>
              </a:rPr>
              <a:t>1</a:t>
            </a:r>
            <a:r>
              <a:rPr lang="zh-CN" altLang="en-US" b="1" dirty="0" smtClean="0">
                <a:latin typeface="仿宋_GB2312" charset="0"/>
                <a:ea typeface="仿宋_GB2312" charset="0"/>
              </a:rPr>
              <a:t>个单位时间和</a:t>
            </a:r>
            <a:r>
              <a:rPr lang="en-US" altLang="zh-CN" b="1" dirty="0" smtClean="0">
                <a:latin typeface="仿宋_GB2312" charset="0"/>
                <a:ea typeface="仿宋_GB2312" charset="0"/>
              </a:rPr>
              <a:t>4</a:t>
            </a:r>
            <a:r>
              <a:rPr lang="zh-CN" altLang="en-US" b="1" dirty="0" smtClean="0">
                <a:latin typeface="仿宋_GB2312" charset="0"/>
                <a:ea typeface="仿宋_GB2312" charset="0"/>
              </a:rPr>
              <a:t>和单位时间），分析该算法的性能。</a:t>
            </a:r>
            <a:endParaRPr lang="zh-CN" altLang="en-US" b="1" dirty="0" smtClean="0">
              <a:latin typeface="仿宋_GB2312" charset="0"/>
              <a:ea typeface="仿宋_GB2312" charset="0"/>
            </a:endParaRPr>
          </a:p>
          <a:p>
            <a:pPr eaLnBrk="1" hangingPunct="1">
              <a:lnSpc>
                <a:spcPct val="110000"/>
              </a:lnSpc>
              <a:defRPr/>
            </a:pPr>
            <a:r>
              <a:rPr lang="zh-CN" altLang="en-US" b="1" dirty="0" smtClean="0">
                <a:latin typeface="仿宋_GB2312" charset="0"/>
                <a:ea typeface="仿宋_GB2312" charset="0"/>
              </a:rPr>
              <a:t>首先按照进程到达的先后顺序组织就绪队列，即</a:t>
            </a:r>
            <a:r>
              <a:rPr lang="en-US" altLang="zh-CN" b="1" dirty="0" smtClean="0">
                <a:latin typeface="仿宋_GB2312" charset="0"/>
                <a:ea typeface="仿宋_GB2312" charset="0"/>
              </a:rPr>
              <a:t>ABCDE</a:t>
            </a:r>
            <a:r>
              <a:rPr lang="zh-CN" altLang="en-US" b="1" dirty="0" smtClean="0">
                <a:latin typeface="仿宋_GB2312" charset="0"/>
                <a:ea typeface="仿宋_GB2312" charset="0"/>
              </a:rPr>
              <a:t>。</a:t>
            </a:r>
            <a:endParaRPr lang="zh-CN" altLang="en-US" b="1" dirty="0" smtClean="0">
              <a:latin typeface="仿宋_GB2312" charset="0"/>
              <a:ea typeface="仿宋_GB2312" charset="0"/>
            </a:endParaRPr>
          </a:p>
          <a:p>
            <a:pPr eaLnBrk="1" hangingPunct="1">
              <a:lnSpc>
                <a:spcPct val="110000"/>
              </a:lnSpc>
              <a:defRPr/>
            </a:pPr>
            <a:r>
              <a:rPr lang="zh-CN" altLang="en-US" b="1" dirty="0" smtClean="0">
                <a:latin typeface="仿宋_GB2312" charset="0"/>
                <a:ea typeface="仿宋_GB2312" charset="0"/>
              </a:rPr>
              <a:t>从队首开始调度，首先调度</a:t>
            </a:r>
            <a:r>
              <a:rPr lang="en-US" altLang="zh-CN" b="1" dirty="0" smtClean="0">
                <a:latin typeface="仿宋_GB2312" charset="0"/>
                <a:ea typeface="仿宋_GB2312" charset="0"/>
              </a:rPr>
              <a:t>A</a:t>
            </a:r>
            <a:r>
              <a:rPr lang="zh-CN" altLang="en-US" b="1" dirty="0" smtClean="0">
                <a:latin typeface="仿宋_GB2312" charset="0"/>
                <a:ea typeface="仿宋_GB2312" charset="0"/>
              </a:rPr>
              <a:t>，执行一个时间片，强行中断</a:t>
            </a:r>
            <a:r>
              <a:rPr lang="en-US" altLang="zh-CN" b="1" dirty="0" smtClean="0">
                <a:latin typeface="仿宋_GB2312" charset="0"/>
                <a:ea typeface="仿宋_GB2312" charset="0"/>
              </a:rPr>
              <a:t>A</a:t>
            </a:r>
            <a:r>
              <a:rPr lang="zh-CN" altLang="en-US" b="1" dirty="0" smtClean="0">
                <a:latin typeface="仿宋_GB2312" charset="0"/>
                <a:ea typeface="仿宋_GB2312" charset="0"/>
              </a:rPr>
              <a:t>，</a:t>
            </a:r>
            <a:r>
              <a:rPr lang="en-US" altLang="zh-CN" b="1" dirty="0" smtClean="0">
                <a:latin typeface="仿宋_GB2312" charset="0"/>
                <a:ea typeface="仿宋_GB2312" charset="0"/>
              </a:rPr>
              <a:t>A</a:t>
            </a:r>
            <a:r>
              <a:rPr lang="zh-CN" altLang="en-US" b="1" dirty="0" smtClean="0">
                <a:latin typeface="仿宋_GB2312" charset="0"/>
                <a:ea typeface="仿宋_GB2312" charset="0"/>
              </a:rPr>
              <a:t>回到就绪队列队尾排队；</a:t>
            </a:r>
            <a:endParaRPr lang="zh-CN" altLang="en-US" b="1" dirty="0" smtClean="0">
              <a:latin typeface="仿宋_GB2312" charset="0"/>
              <a:ea typeface="仿宋_GB2312" charset="0"/>
            </a:endParaRPr>
          </a:p>
          <a:p>
            <a:pPr eaLnBrk="1" hangingPunct="1">
              <a:lnSpc>
                <a:spcPct val="110000"/>
              </a:lnSpc>
              <a:defRPr/>
            </a:pPr>
            <a:r>
              <a:rPr lang="zh-CN" altLang="en-US" b="1" dirty="0" smtClean="0">
                <a:latin typeface="仿宋_GB2312" charset="0"/>
                <a:ea typeface="仿宋_GB2312" charset="0"/>
              </a:rPr>
              <a:t>切换到</a:t>
            </a:r>
            <a:r>
              <a:rPr lang="en-US" altLang="zh-CN" b="1" dirty="0" smtClean="0">
                <a:latin typeface="仿宋_GB2312" charset="0"/>
                <a:ea typeface="仿宋_GB2312" charset="0"/>
              </a:rPr>
              <a:t>B</a:t>
            </a:r>
            <a:r>
              <a:rPr lang="zh-CN" altLang="en-US" b="1" dirty="0" smtClean="0">
                <a:latin typeface="仿宋_GB2312" charset="0"/>
                <a:ea typeface="仿宋_GB2312" charset="0"/>
              </a:rPr>
              <a:t>，执行一个时间片，强行中断</a:t>
            </a:r>
            <a:r>
              <a:rPr lang="en-US" altLang="zh-CN" b="1" dirty="0" smtClean="0">
                <a:latin typeface="仿宋_GB2312" charset="0"/>
                <a:ea typeface="仿宋_GB2312" charset="0"/>
              </a:rPr>
              <a:t>B</a:t>
            </a:r>
            <a:r>
              <a:rPr lang="zh-CN" altLang="en-US" b="1" dirty="0" smtClean="0">
                <a:latin typeface="仿宋_GB2312" charset="0"/>
                <a:ea typeface="仿宋_GB2312" charset="0"/>
              </a:rPr>
              <a:t>，</a:t>
            </a:r>
            <a:r>
              <a:rPr lang="en-US" altLang="zh-CN" b="1" dirty="0" smtClean="0">
                <a:latin typeface="仿宋_GB2312" charset="0"/>
                <a:ea typeface="仿宋_GB2312" charset="0"/>
              </a:rPr>
              <a:t>B</a:t>
            </a:r>
            <a:r>
              <a:rPr lang="zh-CN" altLang="en-US" b="1" dirty="0" smtClean="0">
                <a:latin typeface="仿宋_GB2312" charset="0"/>
                <a:ea typeface="仿宋_GB2312" charset="0"/>
              </a:rPr>
              <a:t>回到就绪队列队尾排队（排在</a:t>
            </a:r>
            <a:r>
              <a:rPr lang="en-US" altLang="zh-CN" b="1" dirty="0" smtClean="0">
                <a:latin typeface="仿宋_GB2312" charset="0"/>
                <a:ea typeface="仿宋_GB2312" charset="0"/>
              </a:rPr>
              <a:t>A</a:t>
            </a:r>
            <a:r>
              <a:rPr lang="zh-CN" altLang="en-US" b="1" dirty="0" smtClean="0">
                <a:latin typeface="仿宋_GB2312" charset="0"/>
                <a:ea typeface="仿宋_GB2312" charset="0"/>
              </a:rPr>
              <a:t>之后）</a:t>
            </a:r>
            <a:endParaRPr lang="zh-CN" altLang="en-US" b="1" dirty="0" smtClean="0">
              <a:latin typeface="仿宋_GB2312" charset="0"/>
              <a:ea typeface="仿宋_GB2312" charset="0"/>
            </a:endParaRPr>
          </a:p>
          <a:p>
            <a:pPr eaLnBrk="1" hangingPunct="1">
              <a:lnSpc>
                <a:spcPct val="110000"/>
              </a:lnSpc>
              <a:defRPr/>
            </a:pPr>
            <a:r>
              <a:rPr lang="en-US" altLang="zh-CN" b="1" dirty="0" smtClean="0">
                <a:latin typeface="Arial" panose="020B0604020202020204" pitchFamily="34" charset="0"/>
                <a:ea typeface="仿宋_GB2312" charset="0"/>
              </a:rPr>
              <a:t>…</a:t>
            </a:r>
            <a:r>
              <a:rPr lang="en-US" altLang="zh-CN" b="1" dirty="0" smtClean="0">
                <a:latin typeface="仿宋_GB2312" charset="0"/>
                <a:ea typeface="仿宋_GB2312" charset="0"/>
              </a:rPr>
              <a:t> </a:t>
            </a:r>
            <a:endParaRPr lang="en-US" altLang="zh-CN" b="1" dirty="0" smtClean="0">
              <a:latin typeface="仿宋_GB2312" charset="0"/>
              <a:ea typeface="仿宋_GB2312" charset="0"/>
            </a:endParaRPr>
          </a:p>
          <a:p>
            <a:endParaRPr lang="zh-CN" altLang="en-US" dirty="0"/>
          </a:p>
        </p:txBody>
      </p:sp>
      <p:sp>
        <p:nvSpPr>
          <p:cNvPr id="4" name="灯片编号占位符 3"/>
          <p:cNvSpPr>
            <a:spLocks noGrp="1"/>
          </p:cNvSpPr>
          <p:nvPr>
            <p:ph type="sldNum" sz="quarter" idx="10"/>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B59A88F3-7457-364A-9B60-93DED63C59F0}" type="slidenum">
              <a:rPr lang="en-US" altLang="zh-CN"/>
            </a:fld>
            <a:endParaRPr lang="en-US" altLang="zh-CN"/>
          </a:p>
        </p:txBody>
      </p:sp>
      <p:sp>
        <p:nvSpPr>
          <p:cNvPr id="87043" name="Rectangle 2"/>
          <p:cNvSpPr>
            <a:spLocks noGrp="1" noRot="1" noChangeAspect="1" noChangeArrowheads="1" noTextEdit="1"/>
          </p:cNvSpPr>
          <p:nvPr>
            <p:ph type="sldImg"/>
          </p:nvPr>
        </p:nvSpPr>
        <p:spPr>
          <a:xfrm>
            <a:off x="685800" y="1143000"/>
            <a:ext cx="5486400" cy="3086100"/>
          </a:xfrm>
        </p:spPr>
      </p:sp>
      <p:sp>
        <p:nvSpPr>
          <p:cNvPr id="870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在多道程序环境下，主存中有着多个进程，其数目往往多于处理机数目。这就要求系统能按某种算法，动态地把处理机分配给就绪队列中的一个进程，使之执行。分配处理机的任务是由处理机调度程序完成的。由于处理机是最重要的计算机资源，提高处理机的利用率及改善系统性能</a:t>
            </a:r>
            <a:r>
              <a:rPr lang="en-US" altLang="zh-CN"/>
              <a:t>(</a:t>
            </a:r>
            <a:r>
              <a:rPr lang="zh-CN" altLang="en-US"/>
              <a:t>吞吐量、响应时间</a:t>
            </a:r>
            <a:r>
              <a:rPr lang="en-US" altLang="zh-CN"/>
              <a:t>)</a:t>
            </a:r>
            <a:r>
              <a:rPr lang="zh-CN" altLang="en-US"/>
              <a:t>，在很大程度上取决于处理机调度性能的好坏，因而，处理机调度便成为操作系统设计的中心问题之一。为此，本章将对处理机调度作较详细的阐述。</a:t>
            </a:r>
            <a:endParaRPr lang="zh-CN" altLang="en-US"/>
          </a:p>
          <a:p>
            <a:pPr eaLnBrk="1" hangingPunct="1">
              <a:defRPr/>
            </a:pPr>
            <a:endParaRPr lang="zh-CN" altLang="en-US"/>
          </a:p>
          <a:p>
            <a:pPr eaLnBrk="1" hangingPunct="1">
              <a:defRPr/>
            </a:pPr>
            <a:r>
              <a:rPr lang="zh-CN" altLang="en-US"/>
              <a:t>本节主要是对处理机调度层次做较详细的介绍。</a:t>
            </a:r>
            <a:endParaRPr lang="zh-CN" altLang="en-US"/>
          </a:p>
          <a:p>
            <a:pPr eaLnBrk="1" hangingPunct="1">
              <a:defRPr/>
            </a:pPr>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EB618737-D594-644B-8245-EE1CC13F18B6}" type="slidenum">
              <a:rPr lang="en-US" altLang="zh-CN"/>
            </a:fld>
            <a:endParaRPr lang="en-US" altLang="zh-CN"/>
          </a:p>
        </p:txBody>
      </p:sp>
      <p:sp>
        <p:nvSpPr>
          <p:cNvPr id="9219" name="Rectangle 2"/>
          <p:cNvSpPr>
            <a:spLocks noGrp="1" noRot="1" noChangeAspect="1" noChangeArrowheads="1" noTextEdit="1"/>
          </p:cNvSpPr>
          <p:nvPr>
            <p:ph type="sldImg"/>
          </p:nvPr>
        </p:nvSpPr>
        <p:spPr>
          <a:xfrm>
            <a:off x="685800" y="1143000"/>
            <a:ext cx="5486400" cy="3086100"/>
          </a:xfrm>
        </p:spPr>
      </p:sp>
      <p:sp>
        <p:nvSpPr>
          <p:cNvPr id="92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在多道程序环境下，主存中有着多个进程，其数目往往多于处理机数目。这就要求系统能按某种算法，动态地把处理机分配给就绪队列中的一个进程，使之执行。分配处理机的任务是由处理机调度程序完成的。由于处理机是最重要的计算机资源，提高处理机的利用率及改善系统性能</a:t>
            </a:r>
            <a:r>
              <a:rPr lang="en-US" altLang="zh-CN"/>
              <a:t>(</a:t>
            </a:r>
            <a:r>
              <a:rPr lang="zh-CN" altLang="en-US"/>
              <a:t>吞吐量、响应时间</a:t>
            </a:r>
            <a:r>
              <a:rPr lang="en-US" altLang="zh-CN"/>
              <a:t>)</a:t>
            </a:r>
            <a:r>
              <a:rPr lang="zh-CN" altLang="en-US"/>
              <a:t>，在很大程度上取决于处理机调度性能的好坏，因而，处理机调度便成为操作系统设计的中心问题之一。为此，本章将对处理机调度作较详细的阐述。</a:t>
            </a:r>
            <a:endParaRPr lang="zh-CN" altLang="en-US"/>
          </a:p>
          <a:p>
            <a:pPr eaLnBrk="1" hangingPunct="1">
              <a:defRPr/>
            </a:pPr>
            <a:endParaRPr lang="zh-CN" altLang="en-US"/>
          </a:p>
          <a:p>
            <a:pPr eaLnBrk="1" hangingPunct="1">
              <a:defRPr/>
            </a:pPr>
            <a:r>
              <a:rPr lang="zh-CN" altLang="en-US"/>
              <a:t>本节主要是对处理机调度层次做较详细的介绍。</a:t>
            </a:r>
            <a:endParaRPr lang="zh-CN" altLang="en-US"/>
          </a:p>
          <a:p>
            <a:pPr eaLnBrk="1" hangingPunct="1">
              <a:defRPr/>
            </a:pPr>
            <a:endParaRPr lang="en-US" altLang="zh-CN"/>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a:xfrm>
            <a:off x="685800" y="1143000"/>
            <a:ext cx="5486400" cy="3086100"/>
          </a:xfrm>
        </p:spPr>
      </p:sp>
      <p:sp>
        <p:nvSpPr>
          <p:cNvPr id="89091" name="备注占位符 2"/>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89092" name="灯片编号占位符 3"/>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B562FEB2-266D-FC40-BE63-5B047C8E4770}" type="slidenum">
              <a:rPr lang="en-US" altLang="zh-CN"/>
            </a:fld>
            <a:endParaRPr lang="en-US"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F9360B2D-31F2-DA4A-9E92-703C3D3DB602}" type="slidenum">
              <a:rPr lang="en-US" altLang="zh-CN"/>
            </a:fld>
            <a:endParaRPr lang="en-US" altLang="zh-CN"/>
          </a:p>
        </p:txBody>
      </p:sp>
      <p:sp>
        <p:nvSpPr>
          <p:cNvPr id="91139" name="Rectangle 2"/>
          <p:cNvSpPr>
            <a:spLocks noGrp="1" noRot="1" noChangeAspect="1" noChangeArrowheads="1" noTextEdit="1"/>
          </p:cNvSpPr>
          <p:nvPr>
            <p:ph type="sldImg"/>
          </p:nvPr>
        </p:nvSpPr>
        <p:spPr>
          <a:xfrm>
            <a:off x="685800" y="1143000"/>
            <a:ext cx="5486400" cy="3086100"/>
          </a:xfrm>
        </p:spPr>
      </p:sp>
      <p:sp>
        <p:nvSpPr>
          <p:cNvPr id="911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t>(1) </a:t>
            </a:r>
            <a:r>
              <a:rPr lang="zh-CN" altLang="en-US"/>
              <a:t>就绪时间。这是该任务成为就绪状态的起始时间，在周期任务的情况下，它就是事先预知的一串时间序列；而在非周期任务的情况下，它也可能是预知的。</a:t>
            </a:r>
            <a:endParaRPr lang="zh-CN" altLang="en-US"/>
          </a:p>
          <a:p>
            <a:pPr eaLnBrk="1" hangingPunct="1">
              <a:defRPr/>
            </a:pPr>
            <a:r>
              <a:rPr lang="en-US" altLang="zh-CN"/>
              <a:t>(2) </a:t>
            </a:r>
            <a:r>
              <a:rPr lang="zh-CN" altLang="en-US"/>
              <a:t>开始截止时间和完成截止时间。对于典型的实时应用，只须知道开始截止时间，或者知道完成截止时间。</a:t>
            </a:r>
            <a:endParaRPr lang="zh-CN" altLang="en-US"/>
          </a:p>
          <a:p>
            <a:pPr eaLnBrk="1" hangingPunct="1">
              <a:defRPr/>
            </a:pPr>
            <a:r>
              <a:rPr lang="en-US" altLang="zh-CN"/>
              <a:t>(3) </a:t>
            </a:r>
            <a:r>
              <a:rPr lang="zh-CN" altLang="en-US"/>
              <a:t>处理时间。这是指一个任务从开始执行直至完成所需的时间。在某些情况下，该时间也是系统提供的。</a:t>
            </a:r>
            <a:endParaRPr lang="zh-CN" altLang="en-US"/>
          </a:p>
          <a:p>
            <a:pPr eaLnBrk="1" hangingPunct="1">
              <a:defRPr/>
            </a:pPr>
            <a:r>
              <a:rPr lang="en-US" altLang="zh-CN"/>
              <a:t>(4) </a:t>
            </a:r>
            <a:r>
              <a:rPr lang="zh-CN" altLang="en-US"/>
              <a:t>资源要求。这是指任务执行时所需的一组资源。</a:t>
            </a:r>
            <a:endParaRPr lang="zh-CN" altLang="en-US"/>
          </a:p>
          <a:p>
            <a:pPr eaLnBrk="1" hangingPunct="1">
              <a:defRPr/>
            </a:pPr>
            <a:r>
              <a:rPr lang="en-US" altLang="zh-CN"/>
              <a:t>(5) </a:t>
            </a:r>
            <a:r>
              <a:rPr lang="zh-CN" altLang="en-US"/>
              <a:t>优先级。如果某任务的开始截止时间已经错过，就会引起故障，则应为该任务赋予“绝对”优先级；如果开始截止时间的推迟对任务的继续运行无重大影响，则可为该任务赋予“相对”优先级，供调度程序参考。</a:t>
            </a:r>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F9360B2D-31F2-DA4A-9E92-703C3D3DB602}" type="slidenum">
              <a:rPr lang="en-US" altLang="zh-CN"/>
            </a:fld>
            <a:endParaRPr lang="en-US" altLang="zh-CN"/>
          </a:p>
        </p:txBody>
      </p:sp>
      <p:sp>
        <p:nvSpPr>
          <p:cNvPr id="91139" name="Rectangle 2"/>
          <p:cNvSpPr>
            <a:spLocks noGrp="1" noRot="1" noChangeAspect="1" noChangeArrowheads="1" noTextEdit="1"/>
          </p:cNvSpPr>
          <p:nvPr>
            <p:ph type="sldImg"/>
          </p:nvPr>
        </p:nvSpPr>
        <p:spPr>
          <a:xfrm>
            <a:off x="685800" y="1143000"/>
            <a:ext cx="5486400" cy="3086100"/>
          </a:xfrm>
        </p:spPr>
      </p:sp>
      <p:sp>
        <p:nvSpPr>
          <p:cNvPr id="911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a:t>(1) </a:t>
            </a:r>
            <a:r>
              <a:rPr lang="zh-CN" altLang="en-US"/>
              <a:t>就绪时间。这是该任务成为就绪状态的起始时间，在周期任务的情况下，它就是事先预知的一串时间序列；而在非周期任务的情况下，它也可能是预知的。</a:t>
            </a:r>
            <a:endParaRPr lang="zh-CN" altLang="en-US"/>
          </a:p>
          <a:p>
            <a:pPr eaLnBrk="1" hangingPunct="1">
              <a:defRPr/>
            </a:pPr>
            <a:r>
              <a:rPr lang="en-US" altLang="zh-CN"/>
              <a:t>(2) </a:t>
            </a:r>
            <a:r>
              <a:rPr lang="zh-CN" altLang="en-US"/>
              <a:t>开始截止时间和完成截止时间。对于典型的实时应用，只须知道开始截止时间，或者知道完成截止时间。</a:t>
            </a:r>
            <a:endParaRPr lang="zh-CN" altLang="en-US"/>
          </a:p>
          <a:p>
            <a:pPr eaLnBrk="1" hangingPunct="1">
              <a:defRPr/>
            </a:pPr>
            <a:r>
              <a:rPr lang="en-US" altLang="zh-CN"/>
              <a:t>(3) </a:t>
            </a:r>
            <a:r>
              <a:rPr lang="zh-CN" altLang="en-US"/>
              <a:t>处理时间。这是指一个任务从开始执行直至完成所需的时间。在某些情况下，该时间也是系统提供的。</a:t>
            </a:r>
            <a:endParaRPr lang="zh-CN" altLang="en-US"/>
          </a:p>
          <a:p>
            <a:pPr eaLnBrk="1" hangingPunct="1">
              <a:defRPr/>
            </a:pPr>
            <a:r>
              <a:rPr lang="en-US" altLang="zh-CN"/>
              <a:t>(4) </a:t>
            </a:r>
            <a:r>
              <a:rPr lang="zh-CN" altLang="en-US"/>
              <a:t>资源要求。这是指任务执行时所需的一组资源。</a:t>
            </a:r>
            <a:endParaRPr lang="zh-CN" altLang="en-US"/>
          </a:p>
          <a:p>
            <a:pPr eaLnBrk="1" hangingPunct="1">
              <a:defRPr/>
            </a:pPr>
            <a:r>
              <a:rPr lang="en-US" altLang="zh-CN"/>
              <a:t>(5) </a:t>
            </a:r>
            <a:r>
              <a:rPr lang="zh-CN" altLang="en-US"/>
              <a:t>优先级。如果某任务的开始截止时间已经错过，就会引起故障，则应为该任务赋予“绝对”优先级；如果开始截止时间的推迟对任务的继续运行无重大影响，则可为该任务赋予“相对”优先级，供调度程序参考。</a:t>
            </a:r>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F9360B2D-31F2-DA4A-9E92-703C3D3DB602}" type="slidenum">
              <a:rPr lang="en-US" altLang="zh-CN"/>
            </a:fld>
            <a:endParaRPr lang="en-US" altLang="zh-CN"/>
          </a:p>
        </p:txBody>
      </p:sp>
      <p:sp>
        <p:nvSpPr>
          <p:cNvPr id="91139" name="Rectangle 2"/>
          <p:cNvSpPr>
            <a:spLocks noGrp="1" noRot="1" noChangeAspect="1" noChangeArrowheads="1" noTextEdit="1"/>
          </p:cNvSpPr>
          <p:nvPr>
            <p:ph type="sldImg"/>
          </p:nvPr>
        </p:nvSpPr>
        <p:spPr>
          <a:xfrm>
            <a:off x="685800" y="1143000"/>
            <a:ext cx="5486400" cy="3086100"/>
          </a:xfrm>
        </p:spPr>
      </p:sp>
      <p:sp>
        <p:nvSpPr>
          <p:cNvPr id="9114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ltLang="zh-CN" dirty="0"/>
              <a:t>3</a:t>
            </a:r>
            <a:r>
              <a:rPr lang="zh-CN" altLang="en-US" dirty="0"/>
              <a:t>．采用抢占式调度机制</a:t>
            </a:r>
            <a:endParaRPr lang="zh-CN" altLang="en-US" dirty="0"/>
          </a:p>
          <a:p>
            <a:pPr eaLnBrk="1" hangingPunct="1">
              <a:defRPr/>
            </a:pPr>
            <a:r>
              <a:rPr lang="zh-CN" altLang="en-US" dirty="0"/>
              <a:t>在含有硬实时任务的实时系统中，广泛采用抢占机制。当一个优先权更高的任务到达时，允许将当前任务暂时挂起，而令高优先权任务立即投入运行，这样便可满足该硬实时任务对截止时间的要求。但这种调度机制比较复杂。对于一些小型实时系统，如果能预知任务的开始截止时间，则对实时任务的调度可采用非抢占调度机制，以简化调度程序和对任务调度时所花费的系统开销。但在设计这种调度机制时，应使所有的实时任务都比较小，并在执行完关键性程序和临界区后，能及时地将自己阻塞起来，以便释放出处理机，供调度程序去调度那种开始截止时间即将到达的任务。</a:t>
            </a:r>
            <a:endParaRPr lang="zh-CN" altLang="en-US" dirty="0"/>
          </a:p>
          <a:p>
            <a:pPr eaLnBrk="1" hangingPunct="1">
              <a:defRPr/>
            </a:pPr>
            <a:endParaRPr lang="zh-CN" altLang="en-US" dirty="0"/>
          </a:p>
          <a:p>
            <a:pPr eaLnBrk="1" hangingPunct="1">
              <a:defRPr/>
            </a:pPr>
            <a:r>
              <a:rPr lang="en-US" altLang="zh-CN" dirty="0"/>
              <a:t>4</a:t>
            </a:r>
            <a:r>
              <a:rPr lang="zh-CN" altLang="en-US" dirty="0"/>
              <a:t>．具有快速切换机制</a:t>
            </a:r>
            <a:endParaRPr lang="zh-CN" altLang="en-US" dirty="0"/>
          </a:p>
          <a:p>
            <a:pPr eaLnBrk="1" hangingPunct="1">
              <a:defRPr/>
            </a:pPr>
            <a:r>
              <a:rPr lang="zh-CN" altLang="en-US" dirty="0"/>
              <a:t>为保证要求较高的硬实时任务能及时运行，在实时系统中还应具有快速切换机制，以保证能进行任务的快速切换。该机制应具有如下两方面的能力：</a:t>
            </a:r>
            <a:endParaRPr lang="zh-CN" altLang="en-US" dirty="0"/>
          </a:p>
          <a:p>
            <a:pPr eaLnBrk="1" hangingPunct="1">
              <a:defRPr/>
            </a:pPr>
            <a:r>
              <a:rPr lang="en-US" altLang="zh-CN" dirty="0"/>
              <a:t>(1) </a:t>
            </a:r>
            <a:r>
              <a:rPr lang="zh-CN" altLang="en-US" dirty="0"/>
              <a:t>对外部中断的快速响应能力。为使在紧迫的外部事件请求中断时系统能及时响应，要求系统具有快速硬件中断机构，还应使禁止中断的时间间隔尽量短，以免耽误时机</a:t>
            </a:r>
            <a:r>
              <a:rPr lang="en-US" altLang="zh-CN" dirty="0"/>
              <a:t>(</a:t>
            </a:r>
            <a:r>
              <a:rPr lang="zh-CN" altLang="en-US" dirty="0"/>
              <a:t>其它紧迫任务</a:t>
            </a:r>
            <a:r>
              <a:rPr lang="en-US" altLang="zh-CN" dirty="0"/>
              <a:t>)</a:t>
            </a:r>
            <a:r>
              <a:rPr lang="zh-CN" altLang="en-US" dirty="0"/>
              <a:t>。</a:t>
            </a:r>
            <a:endParaRPr lang="zh-CN" altLang="en-US" dirty="0"/>
          </a:p>
          <a:p>
            <a:pPr eaLnBrk="1" hangingPunct="1">
              <a:defRPr/>
            </a:pPr>
            <a:r>
              <a:rPr lang="en-US" altLang="zh-CN" dirty="0"/>
              <a:t>(2) </a:t>
            </a:r>
            <a:r>
              <a:rPr lang="zh-CN" altLang="en-US" dirty="0"/>
              <a:t>快速的任务分派能力。在完成任务调度后，便应进行任务切换。为了提高分派程序进行任务切换时的速度，应使系统中的每个运行功能单位适当地小，以减少任务切换的时间开销。</a:t>
            </a:r>
            <a:endParaRPr lang="zh-CN" altLang="en-US" dirty="0"/>
          </a:p>
          <a:p>
            <a:pPr eaLnBrk="1" hangingPunct="1">
              <a:defRPr/>
            </a:pPr>
            <a:endParaRPr lang="zh-CN"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195586" name="备注占位符 2"/>
          <p:cNvSpPr>
            <a:spLocks noGrp="1" noChangeArrowheads="1"/>
          </p:cNvSpPr>
          <p:nvPr>
            <p:ph type="body" idx="1"/>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Arial" panose="020B0604020202020204" pitchFamily="34" charset="0"/>
                <a:ea typeface="宋体" charset="0"/>
              </a:rPr>
              <a:t>图</a:t>
            </a:r>
            <a:r>
              <a:rPr lang="en-US" altLang="zh-CN" dirty="0">
                <a:latin typeface="Arial" panose="020B0604020202020204" pitchFamily="34" charset="0"/>
                <a:ea typeface="宋体" charset="0"/>
              </a:rPr>
              <a:t>3-9</a:t>
            </a:r>
            <a:r>
              <a:rPr lang="zh-CN" altLang="en-US" dirty="0">
                <a:latin typeface="Arial" panose="020B0604020202020204" pitchFamily="34" charset="0"/>
                <a:ea typeface="宋体" charset="0"/>
              </a:rPr>
              <a:t>示出了将该算法用于非抢占调度方式之例。该例中具有四个非周期任务，它们先后到达。系统首先调度任务</a:t>
            </a:r>
            <a:r>
              <a:rPr lang="en-US" altLang="zh-CN" dirty="0">
                <a:latin typeface="Arial" panose="020B0604020202020204" pitchFamily="34" charset="0"/>
                <a:ea typeface="宋体" charset="0"/>
              </a:rPr>
              <a:t>1 </a:t>
            </a:r>
            <a:r>
              <a:rPr lang="zh-CN" altLang="en-US" dirty="0">
                <a:latin typeface="Arial" panose="020B0604020202020204" pitchFamily="34" charset="0"/>
                <a:ea typeface="宋体" charset="0"/>
              </a:rPr>
              <a:t>执行，在任务</a:t>
            </a:r>
            <a:r>
              <a:rPr lang="en-US" altLang="zh-CN" dirty="0">
                <a:latin typeface="Arial" panose="020B0604020202020204" pitchFamily="34" charset="0"/>
                <a:ea typeface="宋体" charset="0"/>
              </a:rPr>
              <a:t>1</a:t>
            </a:r>
            <a:r>
              <a:rPr lang="zh-CN" altLang="en-US" dirty="0">
                <a:latin typeface="Arial" panose="020B0604020202020204" pitchFamily="34" charset="0"/>
                <a:ea typeface="宋体" charset="0"/>
              </a:rPr>
              <a:t>执行期间，任务</a:t>
            </a:r>
            <a:r>
              <a:rPr lang="en-US" altLang="zh-CN" dirty="0">
                <a:latin typeface="Arial" panose="020B0604020202020204" pitchFamily="34" charset="0"/>
                <a:ea typeface="宋体" charset="0"/>
              </a:rPr>
              <a:t>2</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3 </a:t>
            </a:r>
            <a:r>
              <a:rPr lang="zh-CN" altLang="en-US" dirty="0">
                <a:latin typeface="Arial" panose="020B0604020202020204" pitchFamily="34" charset="0"/>
                <a:ea typeface="宋体" charset="0"/>
              </a:rPr>
              <a:t>又先后到达。由于任务</a:t>
            </a:r>
            <a:r>
              <a:rPr lang="en-US" altLang="zh-CN" dirty="0">
                <a:latin typeface="Arial" panose="020B0604020202020204" pitchFamily="34" charset="0"/>
                <a:ea typeface="宋体" charset="0"/>
              </a:rPr>
              <a:t>3 </a:t>
            </a:r>
            <a:r>
              <a:rPr lang="zh-CN" altLang="en-US" dirty="0">
                <a:latin typeface="Arial" panose="020B0604020202020204" pitchFamily="34" charset="0"/>
                <a:ea typeface="宋体" charset="0"/>
              </a:rPr>
              <a:t>的开始截止时间早于任务</a:t>
            </a:r>
            <a:r>
              <a:rPr lang="en-US" altLang="zh-CN" dirty="0">
                <a:latin typeface="Arial" panose="020B0604020202020204" pitchFamily="34" charset="0"/>
                <a:ea typeface="宋体" charset="0"/>
              </a:rPr>
              <a:t>2</a:t>
            </a:r>
            <a:r>
              <a:rPr lang="zh-CN" altLang="en-US" dirty="0">
                <a:latin typeface="Arial" panose="020B0604020202020204" pitchFamily="34" charset="0"/>
                <a:ea typeface="宋体" charset="0"/>
              </a:rPr>
              <a:t>，故系统在任务</a:t>
            </a:r>
            <a:r>
              <a:rPr lang="en-US" altLang="zh-CN" dirty="0">
                <a:latin typeface="Arial" panose="020B0604020202020204" pitchFamily="34" charset="0"/>
                <a:ea typeface="宋体" charset="0"/>
              </a:rPr>
              <a:t>1 </a:t>
            </a:r>
            <a:r>
              <a:rPr lang="zh-CN" altLang="en-US" dirty="0">
                <a:latin typeface="Arial" panose="020B0604020202020204" pitchFamily="34" charset="0"/>
                <a:ea typeface="宋体" charset="0"/>
              </a:rPr>
              <a:t>后将调度任务</a:t>
            </a:r>
            <a:r>
              <a:rPr lang="en-US" altLang="zh-CN" dirty="0">
                <a:latin typeface="Arial" panose="020B0604020202020204" pitchFamily="34" charset="0"/>
                <a:ea typeface="宋体" charset="0"/>
              </a:rPr>
              <a:t>3</a:t>
            </a:r>
            <a:r>
              <a:rPr lang="zh-CN" altLang="en-US" dirty="0">
                <a:latin typeface="Arial" panose="020B0604020202020204" pitchFamily="34" charset="0"/>
                <a:ea typeface="宋体" charset="0"/>
              </a:rPr>
              <a:t>执行。在此期间又到达作业</a:t>
            </a:r>
            <a:r>
              <a:rPr lang="en-US" altLang="zh-CN" dirty="0">
                <a:latin typeface="Arial" panose="020B0604020202020204" pitchFamily="34" charset="0"/>
                <a:ea typeface="宋体" charset="0"/>
              </a:rPr>
              <a:t>4</a:t>
            </a:r>
            <a:r>
              <a:rPr lang="zh-CN" altLang="en-US" dirty="0">
                <a:latin typeface="Arial" panose="020B0604020202020204" pitchFamily="34" charset="0"/>
                <a:ea typeface="宋体" charset="0"/>
              </a:rPr>
              <a:t>，其开始截止时间仍是早于任务</a:t>
            </a:r>
            <a:r>
              <a:rPr lang="en-US" altLang="zh-CN" dirty="0">
                <a:latin typeface="Arial" panose="020B0604020202020204" pitchFamily="34" charset="0"/>
                <a:ea typeface="宋体" charset="0"/>
              </a:rPr>
              <a:t>2 </a:t>
            </a:r>
            <a:r>
              <a:rPr lang="zh-CN" altLang="en-US" dirty="0">
                <a:latin typeface="Arial" panose="020B0604020202020204" pitchFamily="34" charset="0"/>
                <a:ea typeface="宋体" charset="0"/>
              </a:rPr>
              <a:t>的，故在任务</a:t>
            </a:r>
            <a:r>
              <a:rPr lang="en-US" altLang="zh-CN" dirty="0">
                <a:latin typeface="Arial" panose="020B0604020202020204" pitchFamily="34" charset="0"/>
                <a:ea typeface="宋体" charset="0"/>
              </a:rPr>
              <a:t>3</a:t>
            </a:r>
            <a:r>
              <a:rPr lang="zh-CN" altLang="en-US" dirty="0">
                <a:latin typeface="Arial" panose="020B0604020202020204" pitchFamily="34" charset="0"/>
                <a:ea typeface="宋体" charset="0"/>
              </a:rPr>
              <a:t>执行完后，系统又调度任务</a:t>
            </a:r>
            <a:r>
              <a:rPr lang="en-US" altLang="zh-CN" dirty="0">
                <a:latin typeface="Arial" panose="020B0604020202020204" pitchFamily="34" charset="0"/>
                <a:ea typeface="宋体" charset="0"/>
              </a:rPr>
              <a:t>4 </a:t>
            </a:r>
            <a:r>
              <a:rPr lang="zh-CN" altLang="en-US" dirty="0">
                <a:latin typeface="Arial" panose="020B0604020202020204" pitchFamily="34" charset="0"/>
                <a:ea typeface="宋体" charset="0"/>
              </a:rPr>
              <a:t>执行，最后才调度任务</a:t>
            </a:r>
            <a:r>
              <a:rPr lang="en-US" altLang="zh-CN" dirty="0">
                <a:latin typeface="Arial" panose="020B0604020202020204" pitchFamily="34" charset="0"/>
                <a:ea typeface="宋体" charset="0"/>
              </a:rPr>
              <a:t>2 </a:t>
            </a:r>
            <a:r>
              <a:rPr lang="zh-CN" altLang="en-US" dirty="0">
                <a:latin typeface="Arial" panose="020B0604020202020204" pitchFamily="34" charset="0"/>
                <a:ea typeface="宋体" charset="0"/>
              </a:rPr>
              <a:t>执行。</a:t>
            </a:r>
            <a:endParaRPr lang="zh-CN" altLang="en-US" dirty="0">
              <a:latin typeface="Arial" panose="020B0604020202020204" pitchFamily="34" charset="0"/>
              <a:ea typeface="宋体" charset="0"/>
            </a:endParaRPr>
          </a:p>
          <a:p>
            <a:endParaRPr kumimoji="1" lang="zh-CN" altLang="en-US" dirty="0"/>
          </a:p>
        </p:txBody>
      </p:sp>
      <p:sp>
        <p:nvSpPr>
          <p:cNvPr id="195587"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905C1520-FA0A-5042-A5F2-67AAE3D9BAE9}" type="slidenum">
              <a:rPr lang="en-US" altLang="zh-CN" smtClean="0"/>
            </a:fld>
            <a:endParaRPr lang="en-US"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195586" name="备注占位符 2"/>
          <p:cNvSpPr>
            <a:spLocks noGrp="1" noChangeArrowheads="1"/>
          </p:cNvSpPr>
          <p:nvPr>
            <p:ph type="body" idx="1"/>
          </p:nvPr>
        </p:nvSpPr>
        <p:spPr>
          <a:noFill/>
        </p:spPr>
        <p:txBody>
          <a:bodyPr/>
          <a:lstStyle/>
          <a:p>
            <a:pPr eaLnBrk="1" hangingPunct="1">
              <a:lnSpc>
                <a:spcPct val="90000"/>
              </a:lnSpc>
              <a:defRPr/>
            </a:pPr>
            <a:r>
              <a:rPr lang="zh-CN" altLang="en-US" dirty="0"/>
              <a:t>图</a:t>
            </a:r>
            <a:r>
              <a:rPr lang="en-US" altLang="zh-CN" dirty="0"/>
              <a:t>3-7 </a:t>
            </a:r>
            <a:r>
              <a:rPr lang="zh-CN" altLang="en-US" dirty="0"/>
              <a:t>示出了将最早截止时间优先算法用于抢占调度方式之例。在该例中有两个周期性任务，任务</a:t>
            </a:r>
            <a:r>
              <a:rPr lang="en-US" altLang="zh-CN" dirty="0"/>
              <a:t>A</a:t>
            </a:r>
            <a:r>
              <a:rPr lang="zh-CN" altLang="en-US" dirty="0"/>
              <a:t>的周期时间为</a:t>
            </a:r>
            <a:r>
              <a:rPr lang="en-US" altLang="zh-CN" dirty="0"/>
              <a:t>20 </a:t>
            </a:r>
            <a:r>
              <a:rPr lang="en-US" altLang="zh-CN" dirty="0" err="1"/>
              <a:t>ms</a:t>
            </a:r>
            <a:r>
              <a:rPr lang="zh-CN" altLang="en-US" dirty="0"/>
              <a:t>，每个周期的处理时间为</a:t>
            </a:r>
            <a:r>
              <a:rPr lang="en-US" altLang="zh-CN" dirty="0"/>
              <a:t>10 </a:t>
            </a:r>
            <a:r>
              <a:rPr lang="en-US" altLang="zh-CN" dirty="0" err="1"/>
              <a:t>ms</a:t>
            </a:r>
            <a:r>
              <a:rPr lang="zh-CN" altLang="en-US" dirty="0"/>
              <a:t>；任务</a:t>
            </a:r>
            <a:r>
              <a:rPr lang="en-US" altLang="zh-CN" dirty="0"/>
              <a:t>B </a:t>
            </a:r>
            <a:r>
              <a:rPr lang="zh-CN" altLang="en-US" dirty="0"/>
              <a:t>的周期时间为</a:t>
            </a:r>
            <a:r>
              <a:rPr lang="en-US" altLang="zh-CN" dirty="0"/>
              <a:t>50 </a:t>
            </a:r>
            <a:r>
              <a:rPr lang="en-US" altLang="zh-CN" dirty="0" err="1"/>
              <a:t>ms</a:t>
            </a:r>
            <a:r>
              <a:rPr lang="zh-CN" altLang="en-US" dirty="0"/>
              <a:t>，每个周期的处理时间为</a:t>
            </a:r>
            <a:r>
              <a:rPr lang="en-US" altLang="zh-CN" dirty="0"/>
              <a:t>25 </a:t>
            </a:r>
            <a:r>
              <a:rPr lang="en-US" altLang="zh-CN" dirty="0" err="1"/>
              <a:t>ms</a:t>
            </a:r>
            <a:r>
              <a:rPr lang="zh-CN" altLang="en-US" dirty="0"/>
              <a:t>。图中的第一行示出了两个任务的到达时间、最后期限和执行时间图。其中任务</a:t>
            </a:r>
            <a:r>
              <a:rPr lang="en-US" altLang="zh-CN" dirty="0"/>
              <a:t>A</a:t>
            </a:r>
            <a:r>
              <a:rPr lang="zh-CN" altLang="en-US" dirty="0"/>
              <a:t>的到达时间为</a:t>
            </a:r>
            <a:r>
              <a:rPr lang="en-US" altLang="zh-CN" dirty="0"/>
              <a:t>0</a:t>
            </a:r>
            <a:r>
              <a:rPr lang="zh-CN" altLang="en-US" dirty="0"/>
              <a:t>、</a:t>
            </a:r>
            <a:r>
              <a:rPr lang="en-US" altLang="zh-CN" dirty="0"/>
              <a:t>20</a:t>
            </a:r>
            <a:r>
              <a:rPr lang="zh-CN" altLang="en-US" dirty="0"/>
              <a:t>、</a:t>
            </a:r>
            <a:r>
              <a:rPr lang="en-US" altLang="zh-CN" dirty="0"/>
              <a:t>40</a:t>
            </a:r>
            <a:r>
              <a:rPr lang="zh-CN" altLang="en-US" dirty="0"/>
              <a:t>、</a:t>
            </a:r>
            <a:r>
              <a:rPr lang="en-US" altLang="zh-CN" dirty="0"/>
              <a:t>…</a:t>
            </a:r>
            <a:r>
              <a:rPr lang="zh-CN" altLang="en-US" dirty="0"/>
              <a:t>；任务</a:t>
            </a:r>
            <a:r>
              <a:rPr lang="en-US" altLang="zh-CN" dirty="0"/>
              <a:t>A</a:t>
            </a:r>
            <a:r>
              <a:rPr lang="zh-CN" altLang="en-US" dirty="0"/>
              <a:t>的最后期限为</a:t>
            </a:r>
            <a:r>
              <a:rPr lang="en-US" altLang="zh-CN" dirty="0"/>
              <a:t>20</a:t>
            </a:r>
            <a:r>
              <a:rPr lang="zh-CN" altLang="en-US" dirty="0"/>
              <a:t>、</a:t>
            </a:r>
            <a:r>
              <a:rPr lang="en-US" altLang="zh-CN" dirty="0"/>
              <a:t>40</a:t>
            </a:r>
            <a:r>
              <a:rPr lang="zh-CN" altLang="en-US" dirty="0"/>
              <a:t>、</a:t>
            </a:r>
            <a:r>
              <a:rPr lang="en-US" altLang="zh-CN" dirty="0"/>
              <a:t>60</a:t>
            </a:r>
            <a:r>
              <a:rPr lang="zh-CN" altLang="en-US" dirty="0"/>
              <a:t>、</a:t>
            </a:r>
            <a:r>
              <a:rPr lang="en-US" altLang="zh-CN" dirty="0"/>
              <a:t>…</a:t>
            </a:r>
            <a:r>
              <a:rPr lang="zh-CN" altLang="en-US" dirty="0"/>
              <a:t>；任务</a:t>
            </a:r>
            <a:r>
              <a:rPr lang="en-US" altLang="zh-CN" dirty="0"/>
              <a:t>B</a:t>
            </a:r>
            <a:r>
              <a:rPr lang="zh-CN" altLang="en-US" dirty="0"/>
              <a:t>的到达时间为</a:t>
            </a:r>
            <a:r>
              <a:rPr lang="en-US" altLang="zh-CN" dirty="0"/>
              <a:t>0</a:t>
            </a:r>
            <a:r>
              <a:rPr lang="zh-CN" altLang="en-US" dirty="0"/>
              <a:t>、</a:t>
            </a:r>
            <a:r>
              <a:rPr lang="en-US" altLang="zh-CN" dirty="0"/>
              <a:t>50</a:t>
            </a:r>
            <a:r>
              <a:rPr lang="zh-CN" altLang="en-US" dirty="0"/>
              <a:t>、</a:t>
            </a:r>
            <a:r>
              <a:rPr lang="en-US" altLang="zh-CN" dirty="0"/>
              <a:t>100</a:t>
            </a:r>
            <a:r>
              <a:rPr lang="zh-CN" altLang="en-US" dirty="0"/>
              <a:t>、</a:t>
            </a:r>
            <a:r>
              <a:rPr lang="en-US" altLang="zh-CN" dirty="0"/>
              <a:t>…</a:t>
            </a:r>
            <a:r>
              <a:rPr lang="zh-CN" altLang="en-US" dirty="0"/>
              <a:t>；任务</a:t>
            </a:r>
            <a:r>
              <a:rPr lang="en-US" altLang="zh-CN" dirty="0"/>
              <a:t>B</a:t>
            </a:r>
            <a:r>
              <a:rPr lang="zh-CN" altLang="en-US" dirty="0"/>
              <a:t>的最后期限为</a:t>
            </a:r>
            <a:r>
              <a:rPr lang="en-US" altLang="zh-CN" dirty="0"/>
              <a:t>50</a:t>
            </a:r>
            <a:r>
              <a:rPr lang="zh-CN" altLang="en-US" dirty="0"/>
              <a:t>、</a:t>
            </a:r>
            <a:r>
              <a:rPr lang="en-US" altLang="zh-CN" dirty="0"/>
              <a:t>100</a:t>
            </a:r>
            <a:r>
              <a:rPr lang="zh-CN" altLang="en-US" dirty="0"/>
              <a:t>、</a:t>
            </a:r>
            <a:r>
              <a:rPr lang="en-US" altLang="zh-CN" dirty="0"/>
              <a:t>150</a:t>
            </a:r>
            <a:r>
              <a:rPr lang="zh-CN" altLang="en-US" dirty="0"/>
              <a:t>、</a:t>
            </a:r>
            <a:r>
              <a:rPr lang="en-US" altLang="zh-CN" dirty="0"/>
              <a:t>…(</a:t>
            </a:r>
            <a:r>
              <a:rPr lang="zh-CN" altLang="en-US" dirty="0"/>
              <a:t>注：单位皆为</a:t>
            </a:r>
            <a:r>
              <a:rPr lang="en-US" altLang="zh-CN" dirty="0" err="1"/>
              <a:t>ms</a:t>
            </a:r>
            <a:r>
              <a:rPr lang="en-US" altLang="zh-CN" dirty="0"/>
              <a:t>)</a:t>
            </a:r>
            <a:r>
              <a:rPr lang="zh-CN" altLang="en-US" dirty="0"/>
              <a:t>。</a:t>
            </a:r>
            <a:endParaRPr lang="zh-CN" altLang="en-US" dirty="0"/>
          </a:p>
          <a:p>
            <a:pPr eaLnBrk="1" hangingPunct="1">
              <a:lnSpc>
                <a:spcPct val="90000"/>
              </a:lnSpc>
              <a:defRPr/>
            </a:pPr>
            <a:endParaRPr lang="zh-CN" altLang="en-US" dirty="0"/>
          </a:p>
          <a:p>
            <a:pPr eaLnBrk="1" hangingPunct="1">
              <a:lnSpc>
                <a:spcPct val="90000"/>
              </a:lnSpc>
              <a:defRPr/>
            </a:pPr>
            <a:endParaRPr lang="zh-CN" altLang="en-US" dirty="0"/>
          </a:p>
          <a:p>
            <a:pPr eaLnBrk="1" hangingPunct="1">
              <a:lnSpc>
                <a:spcPct val="90000"/>
              </a:lnSpc>
              <a:defRPr/>
            </a:pPr>
            <a:r>
              <a:rPr lang="zh-CN" altLang="en-US" dirty="0"/>
              <a:t>为了说明通常的优先级调度不能适用于实时系统，该图特增加了第二和第三行。在第二行中假定任务</a:t>
            </a:r>
            <a:r>
              <a:rPr lang="en-US" altLang="zh-CN" dirty="0"/>
              <a:t>A</a:t>
            </a:r>
            <a:r>
              <a:rPr lang="zh-CN" altLang="en-US" dirty="0"/>
              <a:t>具有较高的优先级，所以在</a:t>
            </a:r>
            <a:r>
              <a:rPr lang="en-US" altLang="zh-CN" i="1" dirty="0"/>
              <a:t>t </a:t>
            </a:r>
            <a:r>
              <a:rPr lang="en-US" altLang="zh-CN" dirty="0"/>
              <a:t>= 0 </a:t>
            </a:r>
            <a:r>
              <a:rPr lang="en-US" altLang="zh-CN" dirty="0" err="1"/>
              <a:t>ms</a:t>
            </a:r>
            <a:r>
              <a:rPr lang="en-US" altLang="zh-CN" dirty="0"/>
              <a:t> </a:t>
            </a:r>
            <a:r>
              <a:rPr lang="zh-CN" altLang="en-US" dirty="0"/>
              <a:t>时，先调度</a:t>
            </a:r>
            <a:r>
              <a:rPr lang="en-US" altLang="zh-CN" dirty="0"/>
              <a:t>A1 </a:t>
            </a:r>
            <a:r>
              <a:rPr lang="zh-CN" altLang="en-US" dirty="0"/>
              <a:t>执行，在</a:t>
            </a:r>
            <a:r>
              <a:rPr lang="en-US" altLang="zh-CN" dirty="0"/>
              <a:t>A1 </a:t>
            </a:r>
            <a:r>
              <a:rPr lang="zh-CN" altLang="en-US" dirty="0"/>
              <a:t>完成后</a:t>
            </a:r>
            <a:r>
              <a:rPr lang="en-US" altLang="zh-CN" dirty="0"/>
              <a:t>(</a:t>
            </a:r>
            <a:r>
              <a:rPr lang="en-US" altLang="zh-CN" i="1" dirty="0"/>
              <a:t>t </a:t>
            </a:r>
            <a:r>
              <a:rPr lang="en-US" altLang="zh-CN" dirty="0"/>
              <a:t>= 10 </a:t>
            </a:r>
            <a:r>
              <a:rPr lang="en-US" altLang="zh-CN" dirty="0" err="1"/>
              <a:t>ms</a:t>
            </a:r>
            <a:r>
              <a:rPr lang="en-US" altLang="zh-CN" dirty="0"/>
              <a:t>)</a:t>
            </a:r>
            <a:r>
              <a:rPr lang="zh-CN" altLang="en-US" dirty="0"/>
              <a:t>才调度</a:t>
            </a:r>
            <a:r>
              <a:rPr lang="en-US" altLang="zh-CN" dirty="0"/>
              <a:t>B1</a:t>
            </a:r>
            <a:r>
              <a:rPr lang="zh-CN" altLang="en-US" dirty="0"/>
              <a:t>执行；在</a:t>
            </a:r>
            <a:r>
              <a:rPr lang="en-US" altLang="zh-CN" i="1" dirty="0"/>
              <a:t>t </a:t>
            </a:r>
            <a:r>
              <a:rPr lang="en-US" altLang="zh-CN" dirty="0"/>
              <a:t>= 20 </a:t>
            </a:r>
            <a:r>
              <a:rPr lang="en-US" altLang="zh-CN" dirty="0" err="1"/>
              <a:t>ms</a:t>
            </a:r>
            <a:r>
              <a:rPr lang="en-US" altLang="zh-CN" dirty="0"/>
              <a:t> </a:t>
            </a:r>
            <a:r>
              <a:rPr lang="zh-CN" altLang="en-US" dirty="0"/>
              <a:t>时，调度</a:t>
            </a:r>
            <a:r>
              <a:rPr lang="en-US" altLang="zh-CN" dirty="0"/>
              <a:t>A2 </a:t>
            </a:r>
            <a:r>
              <a:rPr lang="zh-CN" altLang="en-US" dirty="0"/>
              <a:t>执行；在</a:t>
            </a:r>
            <a:r>
              <a:rPr lang="en-US" altLang="zh-CN" i="1" dirty="0"/>
              <a:t>t </a:t>
            </a:r>
            <a:r>
              <a:rPr lang="en-US" altLang="zh-CN" dirty="0"/>
              <a:t>= 30 </a:t>
            </a:r>
            <a:r>
              <a:rPr lang="en-US" altLang="zh-CN" dirty="0" err="1"/>
              <a:t>ms</a:t>
            </a:r>
            <a:r>
              <a:rPr lang="en-US" altLang="zh-CN" dirty="0"/>
              <a:t> </a:t>
            </a:r>
            <a:r>
              <a:rPr lang="zh-CN" altLang="en-US" dirty="0"/>
              <a:t>时，</a:t>
            </a:r>
            <a:r>
              <a:rPr lang="en-US" altLang="zh-CN" dirty="0"/>
              <a:t>A2 </a:t>
            </a:r>
            <a:r>
              <a:rPr lang="zh-CN" altLang="en-US" dirty="0"/>
              <a:t>完成，又调度</a:t>
            </a:r>
            <a:r>
              <a:rPr lang="en-US" altLang="zh-CN" dirty="0"/>
              <a:t>B1</a:t>
            </a:r>
            <a:r>
              <a:rPr lang="zh-CN" altLang="en-US" dirty="0"/>
              <a:t>执行；在</a:t>
            </a:r>
            <a:r>
              <a:rPr lang="en-US" altLang="zh-CN" i="1" dirty="0"/>
              <a:t>t </a:t>
            </a:r>
            <a:r>
              <a:rPr lang="en-US" altLang="zh-CN" dirty="0"/>
              <a:t>= 40 </a:t>
            </a:r>
            <a:r>
              <a:rPr lang="en-US" altLang="zh-CN" dirty="0" err="1"/>
              <a:t>ms</a:t>
            </a:r>
            <a:r>
              <a:rPr lang="en-US" altLang="zh-CN" dirty="0"/>
              <a:t> </a:t>
            </a:r>
            <a:r>
              <a:rPr lang="zh-CN" altLang="en-US" dirty="0"/>
              <a:t>时，调度</a:t>
            </a:r>
            <a:r>
              <a:rPr lang="en-US" altLang="zh-CN" dirty="0"/>
              <a:t>A3 </a:t>
            </a:r>
            <a:r>
              <a:rPr lang="zh-CN" altLang="en-US" dirty="0"/>
              <a:t>执行；在</a:t>
            </a:r>
            <a:r>
              <a:rPr lang="en-US" altLang="zh-CN" i="1" dirty="0"/>
              <a:t>t </a:t>
            </a:r>
            <a:r>
              <a:rPr lang="en-US" altLang="zh-CN" dirty="0"/>
              <a:t>= 50 </a:t>
            </a:r>
            <a:r>
              <a:rPr lang="en-US" altLang="zh-CN" dirty="0" err="1"/>
              <a:t>ms</a:t>
            </a:r>
            <a:r>
              <a:rPr lang="en-US" altLang="zh-CN" dirty="0"/>
              <a:t> </a:t>
            </a:r>
            <a:r>
              <a:rPr lang="zh-CN" altLang="en-US" dirty="0"/>
              <a:t>时，虽然</a:t>
            </a:r>
            <a:r>
              <a:rPr lang="en-US" altLang="zh-CN" dirty="0"/>
              <a:t>A3 </a:t>
            </a:r>
            <a:r>
              <a:rPr lang="zh-CN" altLang="en-US" dirty="0"/>
              <a:t>已完成，但</a:t>
            </a:r>
            <a:r>
              <a:rPr lang="en-US" altLang="zh-CN" dirty="0"/>
              <a:t>B1</a:t>
            </a:r>
            <a:r>
              <a:rPr lang="zh-CN" altLang="en-US" dirty="0"/>
              <a:t>已错过了它的最后期，这说明了利用通常的优先级调度已经失败。第三行与第二行类似，只是假定任务</a:t>
            </a:r>
            <a:r>
              <a:rPr lang="en-US" altLang="zh-CN" dirty="0"/>
              <a:t>B</a:t>
            </a:r>
            <a:r>
              <a:rPr lang="zh-CN" altLang="en-US" dirty="0"/>
              <a:t>具有较高的优先级。</a:t>
            </a:r>
            <a:endParaRPr lang="zh-CN" altLang="en-US" dirty="0"/>
          </a:p>
          <a:p>
            <a:pPr eaLnBrk="1" hangingPunct="1">
              <a:lnSpc>
                <a:spcPct val="90000"/>
              </a:lnSpc>
              <a:defRPr/>
            </a:pPr>
            <a:endParaRPr lang="zh-CN" altLang="en-US" dirty="0"/>
          </a:p>
          <a:p>
            <a:pPr eaLnBrk="1" hangingPunct="1">
              <a:lnSpc>
                <a:spcPct val="90000"/>
              </a:lnSpc>
              <a:defRPr/>
            </a:pPr>
            <a:r>
              <a:rPr lang="zh-CN" altLang="en-US" dirty="0"/>
              <a:t>第四行是采用最早截止时间优先算法的时间图。在</a:t>
            </a:r>
            <a:r>
              <a:rPr lang="en-US" altLang="zh-CN" i="1" dirty="0"/>
              <a:t>t </a:t>
            </a:r>
            <a:r>
              <a:rPr lang="en-US" altLang="zh-CN" dirty="0"/>
              <a:t>= 0 </a:t>
            </a:r>
            <a:r>
              <a:rPr lang="zh-CN" altLang="en-US" dirty="0"/>
              <a:t>时，</a:t>
            </a:r>
            <a:r>
              <a:rPr lang="en-US" altLang="zh-CN" dirty="0"/>
              <a:t>A1 </a:t>
            </a:r>
            <a:r>
              <a:rPr lang="zh-CN" altLang="en-US" dirty="0"/>
              <a:t>和</a:t>
            </a:r>
            <a:r>
              <a:rPr lang="en-US" altLang="zh-CN" dirty="0"/>
              <a:t>B1 </a:t>
            </a:r>
            <a:r>
              <a:rPr lang="zh-CN" altLang="en-US" dirty="0"/>
              <a:t>同时到达，由于</a:t>
            </a:r>
            <a:r>
              <a:rPr lang="en-US" altLang="zh-CN" dirty="0"/>
              <a:t>A1 </a:t>
            </a:r>
            <a:r>
              <a:rPr lang="zh-CN" altLang="en-US" dirty="0"/>
              <a:t>的截止时间比</a:t>
            </a:r>
            <a:r>
              <a:rPr lang="en-US" altLang="zh-CN" dirty="0"/>
              <a:t>B1 </a:t>
            </a:r>
            <a:r>
              <a:rPr lang="zh-CN" altLang="en-US" dirty="0"/>
              <a:t>早，故调度</a:t>
            </a:r>
            <a:r>
              <a:rPr lang="en-US" altLang="zh-CN" dirty="0"/>
              <a:t>A1 </a:t>
            </a:r>
            <a:r>
              <a:rPr lang="zh-CN" altLang="en-US" dirty="0"/>
              <a:t>执行；在</a:t>
            </a:r>
            <a:r>
              <a:rPr lang="en-US" altLang="zh-CN" i="1" dirty="0"/>
              <a:t>t </a:t>
            </a:r>
            <a:r>
              <a:rPr lang="en-US" altLang="zh-CN" dirty="0"/>
              <a:t>= 10 </a:t>
            </a:r>
            <a:r>
              <a:rPr lang="zh-CN" altLang="en-US" dirty="0"/>
              <a:t>时，</a:t>
            </a:r>
            <a:r>
              <a:rPr lang="en-US" altLang="zh-CN" dirty="0"/>
              <a:t>A1 </a:t>
            </a:r>
            <a:r>
              <a:rPr lang="zh-CN" altLang="en-US" dirty="0"/>
              <a:t>完成，又调度</a:t>
            </a:r>
            <a:r>
              <a:rPr lang="en-US" altLang="zh-CN" dirty="0"/>
              <a:t>B1 </a:t>
            </a:r>
            <a:r>
              <a:rPr lang="zh-CN" altLang="en-US" dirty="0"/>
              <a:t>执行；在</a:t>
            </a:r>
            <a:r>
              <a:rPr lang="en-US" altLang="zh-CN" i="1" dirty="0"/>
              <a:t>t </a:t>
            </a:r>
            <a:r>
              <a:rPr lang="en-US" altLang="zh-CN" dirty="0"/>
              <a:t>= 20</a:t>
            </a:r>
            <a:r>
              <a:rPr lang="zh-CN" altLang="en-US" dirty="0"/>
              <a:t>时，</a:t>
            </a:r>
            <a:r>
              <a:rPr lang="en-US" altLang="zh-CN" dirty="0"/>
              <a:t>A2 </a:t>
            </a:r>
            <a:r>
              <a:rPr lang="zh-CN" altLang="en-US" dirty="0"/>
              <a:t>到达，由于</a:t>
            </a:r>
            <a:r>
              <a:rPr lang="en-US" altLang="zh-CN" dirty="0"/>
              <a:t>A2 </a:t>
            </a:r>
            <a:r>
              <a:rPr lang="zh-CN" altLang="en-US" dirty="0"/>
              <a:t>的截止时间比</a:t>
            </a:r>
            <a:r>
              <a:rPr lang="en-US" altLang="zh-CN" dirty="0"/>
              <a:t>B1 </a:t>
            </a:r>
            <a:r>
              <a:rPr lang="zh-CN" altLang="en-US" dirty="0"/>
              <a:t>早，</a:t>
            </a:r>
            <a:r>
              <a:rPr lang="en-US" altLang="zh-CN" dirty="0"/>
              <a:t>B1 </a:t>
            </a:r>
            <a:r>
              <a:rPr lang="zh-CN" altLang="en-US" dirty="0"/>
              <a:t>被中断而调度</a:t>
            </a:r>
            <a:r>
              <a:rPr lang="en-US" altLang="zh-CN" dirty="0"/>
              <a:t>A2 </a:t>
            </a:r>
            <a:r>
              <a:rPr lang="zh-CN" altLang="en-US" dirty="0"/>
              <a:t>执行；在</a:t>
            </a:r>
            <a:r>
              <a:rPr lang="en-US" altLang="zh-CN" i="1" dirty="0"/>
              <a:t>t </a:t>
            </a:r>
            <a:r>
              <a:rPr lang="en-US" altLang="zh-CN" dirty="0"/>
              <a:t>= 30 </a:t>
            </a:r>
            <a:r>
              <a:rPr lang="zh-CN" altLang="en-US" dirty="0"/>
              <a:t>时，</a:t>
            </a:r>
            <a:r>
              <a:rPr lang="en-US" altLang="zh-CN" dirty="0"/>
              <a:t>A2</a:t>
            </a:r>
            <a:r>
              <a:rPr lang="zh-CN" altLang="en-US" dirty="0"/>
              <a:t>完成，又重新调度</a:t>
            </a:r>
            <a:r>
              <a:rPr lang="en-US" altLang="zh-CN" dirty="0"/>
              <a:t>B1</a:t>
            </a:r>
            <a:r>
              <a:rPr lang="zh-CN" altLang="en-US" dirty="0"/>
              <a:t>执行；在</a:t>
            </a:r>
            <a:r>
              <a:rPr lang="en-US" altLang="zh-CN" i="1" dirty="0"/>
              <a:t>t </a:t>
            </a:r>
            <a:r>
              <a:rPr lang="en-US" altLang="zh-CN" dirty="0"/>
              <a:t>= 40 </a:t>
            </a:r>
            <a:r>
              <a:rPr lang="zh-CN" altLang="en-US" dirty="0"/>
              <a:t>时，</a:t>
            </a:r>
            <a:r>
              <a:rPr lang="en-US" altLang="zh-CN" dirty="0"/>
              <a:t>A3 </a:t>
            </a:r>
            <a:r>
              <a:rPr lang="zh-CN" altLang="en-US" dirty="0"/>
              <a:t>又到达，但</a:t>
            </a:r>
            <a:r>
              <a:rPr lang="en-US" altLang="zh-CN" dirty="0"/>
              <a:t>B1 </a:t>
            </a:r>
            <a:r>
              <a:rPr lang="zh-CN" altLang="en-US" dirty="0"/>
              <a:t>的截止时间要比</a:t>
            </a:r>
            <a:r>
              <a:rPr lang="en-US" altLang="zh-CN" dirty="0"/>
              <a:t>A3 </a:t>
            </a:r>
            <a:r>
              <a:rPr lang="zh-CN" altLang="en-US" dirty="0"/>
              <a:t>早，仍应让</a:t>
            </a:r>
            <a:r>
              <a:rPr lang="en-US" altLang="zh-CN" dirty="0"/>
              <a:t>B1 </a:t>
            </a:r>
            <a:r>
              <a:rPr lang="zh-CN" altLang="en-US" dirty="0"/>
              <a:t>继续执行直到完成</a:t>
            </a:r>
            <a:r>
              <a:rPr lang="en-US" altLang="zh-CN" dirty="0"/>
              <a:t>(</a:t>
            </a:r>
            <a:r>
              <a:rPr lang="en-US" altLang="zh-CN" i="1" dirty="0"/>
              <a:t>t </a:t>
            </a:r>
            <a:r>
              <a:rPr lang="en-US" altLang="zh-CN" dirty="0"/>
              <a:t>= 45)</a:t>
            </a:r>
            <a:r>
              <a:rPr lang="zh-CN" altLang="en-US" dirty="0"/>
              <a:t>，然后再调度</a:t>
            </a:r>
            <a:r>
              <a:rPr lang="en-US" altLang="zh-CN" dirty="0"/>
              <a:t>A3 </a:t>
            </a:r>
            <a:r>
              <a:rPr lang="zh-CN" altLang="en-US" dirty="0"/>
              <a:t>执行；在</a:t>
            </a:r>
            <a:r>
              <a:rPr lang="en-US" altLang="zh-CN" i="1" dirty="0"/>
              <a:t>t </a:t>
            </a:r>
            <a:r>
              <a:rPr lang="en-US" altLang="zh-CN" dirty="0"/>
              <a:t>= 55 </a:t>
            </a:r>
            <a:r>
              <a:rPr lang="zh-CN" altLang="en-US" dirty="0"/>
              <a:t>时，</a:t>
            </a:r>
            <a:r>
              <a:rPr lang="en-US" altLang="zh-CN" dirty="0"/>
              <a:t>A3 </a:t>
            </a:r>
            <a:r>
              <a:rPr lang="zh-CN" altLang="en-US" dirty="0"/>
              <a:t>完成，又调度</a:t>
            </a:r>
            <a:r>
              <a:rPr lang="en-US" altLang="zh-CN" dirty="0"/>
              <a:t>B2</a:t>
            </a:r>
            <a:r>
              <a:rPr lang="zh-CN" altLang="en-US" dirty="0"/>
              <a:t>执行。在该例中利用最早截止时间优先算法可以满足系统的要求。</a:t>
            </a:r>
            <a:endParaRPr kumimoji="1" lang="zh-CN" altLang="en-US" dirty="0"/>
          </a:p>
        </p:txBody>
      </p:sp>
      <p:sp>
        <p:nvSpPr>
          <p:cNvPr id="195587"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905C1520-FA0A-5042-A5F2-67AAE3D9BAE9}" type="slidenum">
              <a:rPr lang="en-US" altLang="zh-CN" smtClean="0"/>
            </a:fld>
            <a:endParaRPr lang="en-US" altLang="zh-CN"/>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195586" name="备注占位符 2"/>
          <p:cNvSpPr>
            <a:spLocks noGrp="1" noChangeArrowheads="1"/>
          </p:cNvSpPr>
          <p:nvPr>
            <p:ph type="body" idx="1"/>
          </p:nvPr>
        </p:nvSpPr>
        <p:spPr>
          <a:noFill/>
        </p:spPr>
        <p:txBody>
          <a:bodyPr/>
          <a:lstStyle/>
          <a:p>
            <a:endParaRPr kumimoji="1" lang="zh-CN" altLang="en-US" dirty="0"/>
          </a:p>
        </p:txBody>
      </p:sp>
      <p:sp>
        <p:nvSpPr>
          <p:cNvPr id="195587" name="灯片编号占位符 3"/>
          <p:cNvSpPr>
            <a:spLocks noGrp="1"/>
          </p:cNvSpPr>
          <p:nvPr>
            <p:ph type="sldNum" sz="quarter" idx="5"/>
          </p:nvPr>
        </p:nvSpPr>
        <p:spPr>
          <a:noFill/>
        </p:spPr>
        <p:txBody>
          <a:bodyPr/>
          <a:lstStyle>
            <a:lvl1pPr>
              <a:defRPr>
                <a:solidFill>
                  <a:schemeClr val="tx1"/>
                </a:solidFill>
                <a:latin typeface="Arial" panose="020B0604020202020204" pitchFamily="34" charset="0"/>
                <a:ea typeface="宋体" pitchFamily="2" charset="-122"/>
              </a:defRPr>
            </a:lvl1pPr>
            <a:lvl2pPr marL="742950" indent="-285750">
              <a:defRPr>
                <a:solidFill>
                  <a:schemeClr val="tx1"/>
                </a:solidFill>
                <a:latin typeface="Arial" panose="020B0604020202020204" pitchFamily="34" charset="0"/>
                <a:ea typeface="宋体" pitchFamily="2" charset="-122"/>
              </a:defRPr>
            </a:lvl2pPr>
            <a:lvl3pPr marL="1143000" indent="-228600">
              <a:defRPr>
                <a:solidFill>
                  <a:schemeClr val="tx1"/>
                </a:solidFill>
                <a:latin typeface="Arial" panose="020B0604020202020204" pitchFamily="34" charset="0"/>
                <a:ea typeface="宋体" pitchFamily="2" charset="-122"/>
              </a:defRPr>
            </a:lvl3pPr>
            <a:lvl4pPr marL="1600200" indent="-228600">
              <a:defRPr>
                <a:solidFill>
                  <a:schemeClr val="tx1"/>
                </a:solidFill>
                <a:latin typeface="Arial" panose="020B0604020202020204" pitchFamily="34" charset="0"/>
                <a:ea typeface="宋体" pitchFamily="2" charset="-122"/>
              </a:defRPr>
            </a:lvl4pPr>
            <a:lvl5pPr marL="2057400" indent="-228600">
              <a:defRPr>
                <a:solidFill>
                  <a:schemeClr val="tx1"/>
                </a:solidFill>
                <a:latin typeface="Arial" panose="020B060402020202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fld id="{905C1520-FA0A-5042-A5F2-67AAE3D9BAE9}" type="slidenum">
              <a:rPr lang="en-US" altLang="zh-CN" smtClean="0"/>
            </a:fld>
            <a:endParaRPr lang="en-US" altLang="zh-CN"/>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BDC7E929-9DDD-B540-BD62-1CD09A65FCA9}" type="slidenum">
              <a:rPr lang="en-US" altLang="zh-CN"/>
            </a:fld>
            <a:endParaRPr lang="en-US" altLang="zh-CN"/>
          </a:p>
        </p:txBody>
      </p:sp>
      <p:sp>
        <p:nvSpPr>
          <p:cNvPr id="106499" name="Rectangle 2"/>
          <p:cNvSpPr>
            <a:spLocks noGrp="1" noRot="1" noChangeAspect="1" noChangeArrowheads="1" noTextEdit="1"/>
          </p:cNvSpPr>
          <p:nvPr>
            <p:ph type="sldImg"/>
          </p:nvPr>
        </p:nvSpPr>
        <p:spPr>
          <a:xfrm>
            <a:off x="685800" y="1143000"/>
            <a:ext cx="5486400" cy="3086100"/>
          </a:xfrm>
        </p:spPr>
      </p:sp>
      <p:sp>
        <p:nvSpPr>
          <p:cNvPr id="10650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t>在刚开始时</a:t>
            </a:r>
            <a:r>
              <a:rPr lang="en-US" altLang="zh-CN" dirty="0"/>
              <a:t>(</a:t>
            </a:r>
            <a:r>
              <a:rPr lang="en-US" altLang="zh-CN" i="1" dirty="0"/>
              <a:t>t</a:t>
            </a:r>
            <a:r>
              <a:rPr lang="en-US" altLang="zh-CN" dirty="0"/>
              <a:t>1 = 0)</a:t>
            </a:r>
            <a:r>
              <a:rPr lang="zh-CN" altLang="en-US" dirty="0"/>
              <a:t>，</a:t>
            </a:r>
            <a:r>
              <a:rPr lang="en-US" altLang="zh-CN" dirty="0"/>
              <a:t>A1</a:t>
            </a:r>
            <a:r>
              <a:rPr lang="zh-CN" altLang="en-US" dirty="0"/>
              <a:t>必须在</a:t>
            </a:r>
            <a:r>
              <a:rPr lang="en-US" altLang="zh-CN" dirty="0"/>
              <a:t>20 </a:t>
            </a:r>
            <a:r>
              <a:rPr lang="en-US" altLang="zh-CN" dirty="0" err="1"/>
              <a:t>ms</a:t>
            </a:r>
            <a:r>
              <a:rPr lang="en-US" altLang="zh-CN" dirty="0"/>
              <a:t> </a:t>
            </a:r>
            <a:r>
              <a:rPr lang="zh-CN" altLang="en-US" dirty="0"/>
              <a:t>时完成，而它本身运行又需 </a:t>
            </a:r>
            <a:r>
              <a:rPr lang="en-US" altLang="zh-CN" dirty="0"/>
              <a:t>10 </a:t>
            </a:r>
            <a:r>
              <a:rPr lang="en-US" altLang="zh-CN" dirty="0" err="1"/>
              <a:t>ms</a:t>
            </a:r>
            <a:r>
              <a:rPr lang="zh-CN" altLang="en-US" dirty="0"/>
              <a:t>，可算出</a:t>
            </a:r>
            <a:r>
              <a:rPr lang="en-US" altLang="zh-CN" dirty="0"/>
              <a:t>A1</a:t>
            </a:r>
            <a:r>
              <a:rPr lang="zh-CN" altLang="en-US" dirty="0"/>
              <a:t>的松弛度为</a:t>
            </a:r>
            <a:r>
              <a:rPr lang="en-US" altLang="zh-CN" dirty="0"/>
              <a:t>10 </a:t>
            </a:r>
            <a:r>
              <a:rPr lang="en-US" altLang="zh-CN" dirty="0" err="1"/>
              <a:t>ms</a:t>
            </a:r>
            <a:r>
              <a:rPr lang="zh-CN" altLang="en-US" dirty="0"/>
              <a:t>；</a:t>
            </a:r>
            <a:r>
              <a:rPr lang="en-US" altLang="zh-CN" dirty="0"/>
              <a:t>B1</a:t>
            </a:r>
            <a:r>
              <a:rPr lang="zh-CN" altLang="en-US" dirty="0"/>
              <a:t>必须在</a:t>
            </a:r>
            <a:r>
              <a:rPr lang="en-US" altLang="zh-CN" dirty="0"/>
              <a:t>50 </a:t>
            </a:r>
            <a:r>
              <a:rPr lang="en-US" altLang="zh-CN" dirty="0" err="1"/>
              <a:t>ms</a:t>
            </a:r>
            <a:r>
              <a:rPr lang="en-US" altLang="zh-CN" dirty="0"/>
              <a:t> </a:t>
            </a:r>
            <a:r>
              <a:rPr lang="zh-CN" altLang="en-US" dirty="0"/>
              <a:t>时完成，而它本身运行就需</a:t>
            </a:r>
            <a:r>
              <a:rPr lang="en-US" altLang="zh-CN" dirty="0"/>
              <a:t>25 </a:t>
            </a:r>
            <a:r>
              <a:rPr lang="en-US" altLang="zh-CN" dirty="0" err="1"/>
              <a:t>ms</a:t>
            </a:r>
            <a:r>
              <a:rPr lang="zh-CN" altLang="en-US" dirty="0"/>
              <a:t>，可算出</a:t>
            </a:r>
            <a:r>
              <a:rPr lang="en-US" altLang="zh-CN" dirty="0"/>
              <a:t>B1</a:t>
            </a:r>
            <a:r>
              <a:rPr lang="zh-CN" altLang="en-US" dirty="0"/>
              <a:t>的松弛度为</a:t>
            </a:r>
            <a:r>
              <a:rPr lang="en-US" altLang="zh-CN" dirty="0"/>
              <a:t>25 </a:t>
            </a:r>
            <a:r>
              <a:rPr lang="en-US" altLang="zh-CN" dirty="0" err="1"/>
              <a:t>ms</a:t>
            </a:r>
            <a:r>
              <a:rPr lang="zh-CN" altLang="en-US" dirty="0"/>
              <a:t>，故调度程序应先调度</a:t>
            </a:r>
            <a:r>
              <a:rPr lang="en-US" altLang="zh-CN" dirty="0"/>
              <a:t>A1</a:t>
            </a:r>
            <a:r>
              <a:rPr lang="zh-CN" altLang="en-US" dirty="0"/>
              <a:t>执行。在</a:t>
            </a:r>
            <a:r>
              <a:rPr lang="en-US" altLang="zh-CN" i="1" dirty="0"/>
              <a:t>t</a:t>
            </a:r>
            <a:r>
              <a:rPr lang="en-US" altLang="zh-CN" dirty="0"/>
              <a:t>2 = 10 </a:t>
            </a:r>
            <a:r>
              <a:rPr lang="en-US" altLang="zh-CN" dirty="0" err="1"/>
              <a:t>ms</a:t>
            </a:r>
            <a:r>
              <a:rPr lang="en-US" altLang="zh-CN" dirty="0"/>
              <a:t> </a:t>
            </a:r>
            <a:r>
              <a:rPr lang="zh-CN" altLang="en-US" dirty="0"/>
              <a:t>时，</a:t>
            </a:r>
            <a:r>
              <a:rPr lang="en-US" altLang="zh-CN" dirty="0"/>
              <a:t>A2</a:t>
            </a:r>
            <a:r>
              <a:rPr lang="zh-CN" altLang="en-US" dirty="0"/>
              <a:t>的松弛度可按下式算出：</a:t>
            </a:r>
            <a:endParaRPr lang="zh-CN" altLang="en-US" dirty="0"/>
          </a:p>
          <a:p>
            <a:pPr eaLnBrk="1" hangingPunct="1">
              <a:defRPr/>
            </a:pPr>
            <a:r>
              <a:rPr lang="en-US" altLang="zh-CN" dirty="0"/>
              <a:t>A2</a:t>
            </a:r>
            <a:r>
              <a:rPr lang="zh-CN" altLang="en-US" dirty="0"/>
              <a:t>的松弛度 </a:t>
            </a:r>
            <a:r>
              <a:rPr lang="en-US" altLang="zh-CN" dirty="0"/>
              <a:t>= </a:t>
            </a:r>
            <a:r>
              <a:rPr lang="zh-CN" altLang="en-US" dirty="0"/>
              <a:t>必须完成时间 </a:t>
            </a:r>
            <a:r>
              <a:rPr lang="en-US" altLang="zh-CN" dirty="0"/>
              <a:t>- </a:t>
            </a:r>
            <a:r>
              <a:rPr lang="zh-CN" altLang="en-US" dirty="0"/>
              <a:t>其本身的运行时间 </a:t>
            </a:r>
            <a:r>
              <a:rPr lang="en-US" altLang="zh-CN" dirty="0"/>
              <a:t>- </a:t>
            </a:r>
            <a:r>
              <a:rPr lang="zh-CN" altLang="en-US" dirty="0"/>
              <a:t>当前时间</a:t>
            </a:r>
            <a:endParaRPr lang="zh-CN" altLang="en-US" dirty="0"/>
          </a:p>
          <a:p>
            <a:pPr eaLnBrk="1" hangingPunct="1">
              <a:defRPr/>
            </a:pPr>
            <a:r>
              <a:rPr lang="zh-CN" altLang="en-US" dirty="0"/>
              <a:t>                 </a:t>
            </a:r>
            <a:r>
              <a:rPr lang="en-US" altLang="zh-CN" dirty="0"/>
              <a:t>= 40 ms-10 ms-10 </a:t>
            </a:r>
            <a:r>
              <a:rPr lang="en-US" altLang="zh-CN" dirty="0" err="1"/>
              <a:t>ms</a:t>
            </a:r>
            <a:r>
              <a:rPr lang="en-US" altLang="zh-CN" dirty="0"/>
              <a:t> = 20 </a:t>
            </a:r>
            <a:r>
              <a:rPr lang="en-US" altLang="zh-CN" dirty="0" err="1"/>
              <a:t>ms</a:t>
            </a:r>
            <a:endParaRPr lang="en-US" altLang="zh-CN" dirty="0"/>
          </a:p>
          <a:p>
            <a:pPr eaLnBrk="1" hangingPunct="1">
              <a:defRPr/>
            </a:pPr>
            <a:r>
              <a:rPr lang="zh-CN" altLang="en-US" dirty="0"/>
              <a:t>类似地，可算出</a:t>
            </a:r>
            <a:r>
              <a:rPr lang="en-US" altLang="zh-CN" dirty="0"/>
              <a:t>B1</a:t>
            </a:r>
            <a:r>
              <a:rPr lang="zh-CN" altLang="en-US" dirty="0"/>
              <a:t>的松弛度为</a:t>
            </a:r>
            <a:r>
              <a:rPr lang="en-US" altLang="zh-CN" dirty="0"/>
              <a:t>15 </a:t>
            </a:r>
            <a:r>
              <a:rPr lang="en-US" altLang="zh-CN" dirty="0" err="1"/>
              <a:t>ms</a:t>
            </a:r>
            <a:r>
              <a:rPr lang="zh-CN" altLang="en-US" dirty="0"/>
              <a:t>，故调度程序应选择</a:t>
            </a:r>
            <a:r>
              <a:rPr lang="en-US" altLang="zh-CN" dirty="0"/>
              <a:t>B2</a:t>
            </a:r>
            <a:r>
              <a:rPr lang="zh-CN" altLang="en-US" dirty="0"/>
              <a:t>运行。在</a:t>
            </a:r>
            <a:r>
              <a:rPr lang="en-US" altLang="zh-CN" i="1" dirty="0"/>
              <a:t>t</a:t>
            </a:r>
            <a:r>
              <a:rPr lang="en-US" altLang="zh-CN" dirty="0"/>
              <a:t>3 = 30 </a:t>
            </a:r>
            <a:r>
              <a:rPr lang="en-US" altLang="zh-CN" dirty="0" err="1"/>
              <a:t>ms</a:t>
            </a:r>
            <a:r>
              <a:rPr lang="en-US" altLang="zh-CN" dirty="0"/>
              <a:t> </a:t>
            </a:r>
            <a:r>
              <a:rPr lang="zh-CN" altLang="en-US" dirty="0"/>
              <a:t>时，</a:t>
            </a:r>
            <a:r>
              <a:rPr lang="en-US" altLang="zh-CN" dirty="0"/>
              <a:t>A2</a:t>
            </a:r>
            <a:r>
              <a:rPr lang="zh-CN" altLang="en-US" dirty="0"/>
              <a:t>的松弛度已减为</a:t>
            </a:r>
            <a:r>
              <a:rPr lang="en-US" altLang="zh-CN" dirty="0"/>
              <a:t>0(</a:t>
            </a:r>
            <a:r>
              <a:rPr lang="zh-CN" altLang="en-US" dirty="0"/>
              <a:t>即</a:t>
            </a:r>
            <a:r>
              <a:rPr lang="en-US" altLang="zh-CN" dirty="0"/>
              <a:t>40 - 10 - 30)</a:t>
            </a:r>
            <a:r>
              <a:rPr lang="zh-CN" altLang="en-US" dirty="0"/>
              <a:t>，而</a:t>
            </a:r>
            <a:r>
              <a:rPr lang="en-US" altLang="zh-CN" dirty="0"/>
              <a:t>B1</a:t>
            </a:r>
            <a:r>
              <a:rPr lang="zh-CN" altLang="en-US" dirty="0"/>
              <a:t>的松弛度为</a:t>
            </a:r>
            <a:r>
              <a:rPr lang="en-US" altLang="zh-CN" dirty="0"/>
              <a:t>15 </a:t>
            </a:r>
            <a:r>
              <a:rPr lang="en-US" altLang="zh-CN" dirty="0" err="1"/>
              <a:t>ms</a:t>
            </a:r>
            <a:r>
              <a:rPr lang="en-US" altLang="zh-CN" dirty="0"/>
              <a:t>(</a:t>
            </a:r>
            <a:r>
              <a:rPr lang="zh-CN" altLang="en-US" dirty="0"/>
              <a:t>即</a:t>
            </a:r>
            <a:r>
              <a:rPr lang="en-US" altLang="zh-CN" dirty="0"/>
              <a:t>50 - 5 - 30)</a:t>
            </a:r>
            <a:r>
              <a:rPr lang="zh-CN" altLang="en-US" dirty="0"/>
              <a:t>，于是调度程序应抢占</a:t>
            </a:r>
            <a:r>
              <a:rPr lang="en-US" altLang="zh-CN" dirty="0"/>
              <a:t>B1</a:t>
            </a:r>
            <a:r>
              <a:rPr lang="zh-CN" altLang="en-US" dirty="0"/>
              <a:t>的处理机而调度</a:t>
            </a:r>
            <a:r>
              <a:rPr lang="en-US" altLang="zh-CN" dirty="0"/>
              <a:t>A2</a:t>
            </a:r>
            <a:r>
              <a:rPr lang="zh-CN" altLang="en-US" dirty="0"/>
              <a:t>运行。在</a:t>
            </a:r>
            <a:r>
              <a:rPr lang="en-US" altLang="zh-CN" i="1" dirty="0"/>
              <a:t>t </a:t>
            </a:r>
            <a:r>
              <a:rPr lang="en-US" altLang="zh-CN" dirty="0"/>
              <a:t>4 = 40 </a:t>
            </a:r>
            <a:r>
              <a:rPr lang="en-US" altLang="zh-CN" dirty="0" err="1"/>
              <a:t>ms</a:t>
            </a:r>
            <a:r>
              <a:rPr lang="zh-CN" altLang="en-US" dirty="0"/>
              <a:t>时，</a:t>
            </a:r>
            <a:r>
              <a:rPr lang="en-US" altLang="zh-CN" dirty="0"/>
              <a:t>A3</a:t>
            </a:r>
            <a:r>
              <a:rPr lang="zh-CN" altLang="en-US" dirty="0"/>
              <a:t>的松弛度为</a:t>
            </a:r>
            <a:r>
              <a:rPr lang="en-US" altLang="zh-CN" dirty="0"/>
              <a:t>10 </a:t>
            </a:r>
            <a:r>
              <a:rPr lang="en-US" altLang="zh-CN" dirty="0" err="1"/>
              <a:t>ms</a:t>
            </a:r>
            <a:r>
              <a:rPr lang="en-US" altLang="zh-CN" dirty="0"/>
              <a:t>(</a:t>
            </a:r>
            <a:r>
              <a:rPr lang="zh-CN" altLang="en-US" dirty="0"/>
              <a:t>即</a:t>
            </a:r>
            <a:r>
              <a:rPr lang="en-US" altLang="zh-CN" dirty="0"/>
              <a:t>60 - 10 - 40)</a:t>
            </a:r>
            <a:r>
              <a:rPr lang="zh-CN" altLang="en-US" dirty="0"/>
              <a:t>，而</a:t>
            </a:r>
            <a:r>
              <a:rPr lang="en-US" altLang="zh-CN" dirty="0"/>
              <a:t>B1</a:t>
            </a:r>
            <a:r>
              <a:rPr lang="zh-CN" altLang="en-US" dirty="0"/>
              <a:t>的松弛度仅为</a:t>
            </a:r>
            <a:r>
              <a:rPr lang="en-US" altLang="zh-CN" dirty="0"/>
              <a:t>5 </a:t>
            </a:r>
            <a:r>
              <a:rPr lang="en-US" altLang="zh-CN" dirty="0" err="1"/>
              <a:t>ms</a:t>
            </a:r>
            <a:r>
              <a:rPr lang="en-US" altLang="zh-CN" dirty="0"/>
              <a:t>(</a:t>
            </a:r>
            <a:r>
              <a:rPr lang="zh-CN" altLang="en-US" dirty="0"/>
              <a:t>即</a:t>
            </a:r>
            <a:r>
              <a:rPr lang="en-US" altLang="zh-CN" dirty="0"/>
              <a:t>50 - 5 - 40)</a:t>
            </a:r>
            <a:r>
              <a:rPr lang="zh-CN" altLang="en-US" dirty="0"/>
              <a:t>，故又应重新调度</a:t>
            </a:r>
            <a:r>
              <a:rPr lang="en-US" altLang="zh-CN" dirty="0"/>
              <a:t>B1</a:t>
            </a:r>
            <a:r>
              <a:rPr lang="zh-CN" altLang="en-US" dirty="0"/>
              <a:t>执行。在</a:t>
            </a:r>
            <a:r>
              <a:rPr lang="en-US" altLang="zh-CN" i="1" dirty="0"/>
              <a:t>t</a:t>
            </a:r>
            <a:r>
              <a:rPr lang="en-US" altLang="zh-CN" dirty="0"/>
              <a:t>5 = 45 </a:t>
            </a:r>
            <a:r>
              <a:rPr lang="en-US" altLang="zh-CN" dirty="0" err="1"/>
              <a:t>ms</a:t>
            </a:r>
            <a:r>
              <a:rPr lang="en-US" altLang="zh-CN" dirty="0"/>
              <a:t> </a:t>
            </a:r>
            <a:r>
              <a:rPr lang="zh-CN" altLang="en-US" dirty="0"/>
              <a:t>时，</a:t>
            </a:r>
            <a:r>
              <a:rPr lang="en-US" altLang="zh-CN" dirty="0"/>
              <a:t>B1</a:t>
            </a:r>
            <a:r>
              <a:rPr lang="zh-CN" altLang="en-US" dirty="0"/>
              <a:t>执行完成，而此时</a:t>
            </a:r>
            <a:r>
              <a:rPr lang="en-US" altLang="zh-CN" dirty="0"/>
              <a:t>A3 </a:t>
            </a:r>
            <a:r>
              <a:rPr lang="zh-CN" altLang="en-US" dirty="0"/>
              <a:t>的松弛度已减为</a:t>
            </a:r>
            <a:r>
              <a:rPr lang="en-US" altLang="zh-CN" dirty="0"/>
              <a:t>5 </a:t>
            </a:r>
            <a:r>
              <a:rPr lang="en-US" altLang="zh-CN" dirty="0" err="1"/>
              <a:t>ms</a:t>
            </a:r>
            <a:r>
              <a:rPr lang="en-US" altLang="zh-CN" dirty="0"/>
              <a:t>(</a:t>
            </a:r>
            <a:r>
              <a:rPr lang="zh-CN" altLang="en-US" dirty="0"/>
              <a:t>即</a:t>
            </a:r>
            <a:r>
              <a:rPr lang="en-US" altLang="zh-CN" dirty="0"/>
              <a:t>60 - 10 - 45)</a:t>
            </a:r>
            <a:r>
              <a:rPr lang="zh-CN" altLang="en-US" dirty="0"/>
              <a:t>，而</a:t>
            </a:r>
            <a:r>
              <a:rPr lang="en-US" altLang="zh-CN" dirty="0"/>
              <a:t>B2 </a:t>
            </a:r>
            <a:r>
              <a:rPr lang="zh-CN" altLang="en-US" dirty="0"/>
              <a:t>的松弛度为</a:t>
            </a:r>
            <a:r>
              <a:rPr lang="en-US" altLang="zh-CN" dirty="0"/>
              <a:t>30 </a:t>
            </a:r>
            <a:r>
              <a:rPr lang="en-US" altLang="zh-CN" dirty="0" err="1"/>
              <a:t>ms</a:t>
            </a:r>
            <a:r>
              <a:rPr lang="en-US" altLang="zh-CN" dirty="0"/>
              <a:t>(</a:t>
            </a:r>
            <a:r>
              <a:rPr lang="zh-CN" altLang="en-US" dirty="0"/>
              <a:t>即</a:t>
            </a:r>
            <a:r>
              <a:rPr lang="en-US" altLang="zh-CN" dirty="0"/>
              <a:t>100 - 25 - 45)</a:t>
            </a:r>
            <a:r>
              <a:rPr lang="zh-CN" altLang="en-US" dirty="0"/>
              <a:t>，于是又应调度</a:t>
            </a:r>
            <a:r>
              <a:rPr lang="en-US" altLang="zh-CN" dirty="0"/>
              <a:t>A3</a:t>
            </a:r>
            <a:r>
              <a:rPr lang="zh-CN" altLang="en-US" dirty="0"/>
              <a:t>执行。在</a:t>
            </a:r>
            <a:r>
              <a:rPr lang="en-US" altLang="zh-CN" i="1" dirty="0"/>
              <a:t>t</a:t>
            </a:r>
            <a:r>
              <a:rPr lang="en-US" altLang="zh-CN" dirty="0"/>
              <a:t>6 = 55 </a:t>
            </a:r>
            <a:r>
              <a:rPr lang="en-US" altLang="zh-CN" dirty="0" err="1"/>
              <a:t>ms</a:t>
            </a:r>
            <a:r>
              <a:rPr lang="en-US" altLang="zh-CN" dirty="0"/>
              <a:t> </a:t>
            </a:r>
            <a:r>
              <a:rPr lang="zh-CN" altLang="en-US" dirty="0"/>
              <a:t>时，任务</a:t>
            </a:r>
            <a:r>
              <a:rPr lang="en-US" altLang="zh-CN" dirty="0"/>
              <a:t>A </a:t>
            </a:r>
            <a:r>
              <a:rPr lang="zh-CN" altLang="en-US" dirty="0"/>
              <a:t>尚未进入第</a:t>
            </a:r>
            <a:r>
              <a:rPr lang="en-US" altLang="zh-CN" dirty="0"/>
              <a:t>4 </a:t>
            </a:r>
            <a:r>
              <a:rPr lang="zh-CN" altLang="en-US" dirty="0"/>
              <a:t>周期，而任务</a:t>
            </a:r>
            <a:r>
              <a:rPr lang="en-US" altLang="zh-CN" dirty="0"/>
              <a:t>B </a:t>
            </a:r>
            <a:r>
              <a:rPr lang="zh-CN" altLang="en-US" dirty="0"/>
              <a:t>已进入第</a:t>
            </a:r>
            <a:r>
              <a:rPr lang="en-US" altLang="zh-CN" dirty="0"/>
              <a:t>2 </a:t>
            </a:r>
            <a:r>
              <a:rPr lang="zh-CN" altLang="en-US" dirty="0"/>
              <a:t>周期，故再调度</a:t>
            </a:r>
            <a:r>
              <a:rPr lang="en-US" altLang="zh-CN" dirty="0"/>
              <a:t>B2</a:t>
            </a:r>
            <a:r>
              <a:rPr lang="zh-CN" altLang="en-US" dirty="0"/>
              <a:t>执行。在</a:t>
            </a:r>
            <a:r>
              <a:rPr lang="en-US" altLang="zh-CN" i="1" dirty="0"/>
              <a:t>t</a:t>
            </a:r>
            <a:r>
              <a:rPr lang="en-US" altLang="zh-CN" dirty="0"/>
              <a:t>7 = 70 </a:t>
            </a:r>
            <a:r>
              <a:rPr lang="en-US" altLang="zh-CN" dirty="0" err="1"/>
              <a:t>ms</a:t>
            </a:r>
            <a:r>
              <a:rPr lang="en-US" altLang="zh-CN" dirty="0"/>
              <a:t> </a:t>
            </a:r>
            <a:r>
              <a:rPr lang="zh-CN" altLang="en-US" dirty="0"/>
              <a:t>时，</a:t>
            </a:r>
            <a:r>
              <a:rPr lang="en-US" altLang="zh-CN" dirty="0"/>
              <a:t>A4</a:t>
            </a:r>
            <a:r>
              <a:rPr lang="zh-CN" altLang="en-US" dirty="0"/>
              <a:t>的松弛度已减至</a:t>
            </a:r>
            <a:r>
              <a:rPr lang="en-US" altLang="zh-CN" dirty="0"/>
              <a:t>0 </a:t>
            </a:r>
            <a:r>
              <a:rPr lang="en-US" altLang="zh-CN" dirty="0" err="1"/>
              <a:t>ms</a:t>
            </a:r>
            <a:r>
              <a:rPr lang="en-US" altLang="zh-CN" dirty="0"/>
              <a:t>(</a:t>
            </a:r>
            <a:r>
              <a:rPr lang="zh-CN" altLang="en-US" dirty="0"/>
              <a:t>即</a:t>
            </a:r>
            <a:r>
              <a:rPr lang="en-US" altLang="zh-CN" dirty="0"/>
              <a:t>80 - 10 - 70)</a:t>
            </a:r>
            <a:r>
              <a:rPr lang="zh-CN" altLang="en-US" dirty="0"/>
              <a:t>，而</a:t>
            </a:r>
            <a:r>
              <a:rPr lang="en-US" altLang="zh-CN" dirty="0"/>
              <a:t>B2</a:t>
            </a:r>
            <a:r>
              <a:rPr lang="zh-CN" altLang="en-US" dirty="0"/>
              <a:t>的松弛度为</a:t>
            </a:r>
            <a:r>
              <a:rPr lang="en-US" altLang="zh-CN" dirty="0"/>
              <a:t>20 </a:t>
            </a:r>
            <a:r>
              <a:rPr lang="en-US" altLang="zh-CN" dirty="0" err="1"/>
              <a:t>ms</a:t>
            </a:r>
            <a:r>
              <a:rPr lang="en-US" altLang="zh-CN" dirty="0"/>
              <a:t>(</a:t>
            </a:r>
            <a:r>
              <a:rPr lang="zh-CN" altLang="en-US" dirty="0"/>
              <a:t>即</a:t>
            </a:r>
            <a:r>
              <a:rPr lang="en-US" altLang="zh-CN" dirty="0"/>
              <a:t>100 - 10 - 70)</a:t>
            </a:r>
            <a:r>
              <a:rPr lang="zh-CN" altLang="en-US" dirty="0"/>
              <a:t>，故此时调度又应抢占</a:t>
            </a:r>
            <a:r>
              <a:rPr lang="en-US" altLang="zh-CN" dirty="0"/>
              <a:t>B2</a:t>
            </a:r>
            <a:r>
              <a:rPr lang="zh-CN" altLang="en-US" dirty="0"/>
              <a:t>的处理机而调度</a:t>
            </a:r>
            <a:r>
              <a:rPr lang="en-US" altLang="zh-CN" dirty="0"/>
              <a:t>A4 </a:t>
            </a:r>
            <a:r>
              <a:rPr lang="zh-CN" altLang="en-US" dirty="0"/>
              <a:t>执行。图</a:t>
            </a:r>
            <a:r>
              <a:rPr lang="en-US" altLang="zh-CN" dirty="0"/>
              <a:t>3-12 </a:t>
            </a:r>
            <a:r>
              <a:rPr lang="zh-CN" altLang="en-US" dirty="0"/>
              <a:t>示出了具有两个周期性实时任务的调度情况。</a:t>
            </a:r>
            <a:endParaRPr lang="zh-CN"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1C5D6208-A6D2-C84E-A1C9-6073EA76D8B3}" type="slidenum">
              <a:rPr lang="en-US" altLang="zh-CN"/>
            </a:fld>
            <a:endParaRPr lang="en-US" altLang="zh-CN"/>
          </a:p>
        </p:txBody>
      </p:sp>
      <p:sp>
        <p:nvSpPr>
          <p:cNvPr id="109571" name="Rectangle 2"/>
          <p:cNvSpPr>
            <a:spLocks noGrp="1" noRot="1" noChangeAspect="1" noChangeArrowheads="1" noTextEdit="1"/>
          </p:cNvSpPr>
          <p:nvPr>
            <p:ph type="sldImg"/>
          </p:nvPr>
        </p:nvSpPr>
        <p:spPr>
          <a:xfrm>
            <a:off x="685800" y="1143000"/>
            <a:ext cx="5486400" cy="3086100"/>
          </a:xfrm>
        </p:spPr>
      </p:sp>
      <p:sp>
        <p:nvSpPr>
          <p:cNvPr id="1095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在多道程序环境下，主存中有着多个进程，其数目往往多于处理机数目。这就要求系统能按某种算法，动态地把处理机分配给就绪队列中的一个进程，使之执行。分配处理机的任务是由处理机调度程序完成的。由于处理机是最重要的计算机资源，提高处理机的利用率及改善系统性能</a:t>
            </a:r>
            <a:r>
              <a:rPr lang="en-US" altLang="zh-CN"/>
              <a:t>(</a:t>
            </a:r>
            <a:r>
              <a:rPr lang="zh-CN" altLang="en-US"/>
              <a:t>吞吐量、响应时间</a:t>
            </a:r>
            <a:r>
              <a:rPr lang="en-US" altLang="zh-CN"/>
              <a:t>)</a:t>
            </a:r>
            <a:r>
              <a:rPr lang="zh-CN" altLang="en-US"/>
              <a:t>，在很大程度上取决于处理机调度性能的好坏，因而，处理机调度便成为操作系统设计的中心问题之一。为此，本章将对处理机调度作较详细的阐述。</a:t>
            </a:r>
            <a:endParaRPr lang="zh-CN" altLang="en-US"/>
          </a:p>
          <a:p>
            <a:pPr eaLnBrk="1" hangingPunct="1">
              <a:defRPr/>
            </a:pPr>
            <a:endParaRPr lang="zh-CN" altLang="en-US"/>
          </a:p>
          <a:p>
            <a:pPr eaLnBrk="1" hangingPunct="1">
              <a:defRPr/>
            </a:pPr>
            <a:r>
              <a:rPr lang="zh-CN" altLang="en-US"/>
              <a:t>本节主要是对处理机调度层次做较详细的介绍。</a:t>
            </a:r>
            <a:endParaRPr lang="zh-CN" altLang="en-US"/>
          </a:p>
          <a:p>
            <a:pPr eaLnBrk="1" hangingPunct="1">
              <a:defRPr/>
            </a:pPr>
            <a:endParaRPr lang="en-US"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6ADA968C-E81F-5E42-9714-DF8AA9887A1F}" type="slidenum">
              <a:rPr lang="en-US" altLang="zh-CN"/>
            </a:fld>
            <a:endParaRPr lang="en-US" altLang="zh-CN"/>
          </a:p>
        </p:txBody>
      </p:sp>
      <p:sp>
        <p:nvSpPr>
          <p:cNvPr id="111619" name="Rectangle 2"/>
          <p:cNvSpPr>
            <a:spLocks noGrp="1" noRot="1" noChangeAspect="1" noChangeArrowheads="1" noTextEdit="1"/>
          </p:cNvSpPr>
          <p:nvPr>
            <p:ph type="sldImg"/>
          </p:nvPr>
        </p:nvSpPr>
        <p:spPr>
          <a:xfrm>
            <a:off x="685800" y="1143000"/>
            <a:ext cx="5486400" cy="3086100"/>
          </a:xfrm>
        </p:spPr>
      </p:sp>
      <p:sp>
        <p:nvSpPr>
          <p:cNvPr id="1116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zh-CN">
              <a:latin typeface="Arial" panose="020B0604020202020204" pitchFamily="34" charset="0"/>
              <a:ea typeface="宋体" charset="0"/>
            </a:endParaRPr>
          </a:p>
          <a:p>
            <a:pPr>
              <a:defRPr/>
            </a:pPr>
            <a:r>
              <a:rPr lang="zh-CN" altLang="en-US">
                <a:latin typeface="Arial" panose="020B0604020202020204" pitchFamily="34" charset="0"/>
                <a:ea typeface="宋体" charset="0"/>
              </a:rPr>
              <a:t>临界资源：打印机，数据文件，队列，信号量等</a:t>
            </a:r>
            <a:endParaRPr lang="en-US" altLang="zh-CN">
              <a:latin typeface="Arial" panose="020B0604020202020204" pitchFamily="34" charset="0"/>
              <a:ea typeface="宋体"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495C0F75-01B4-9146-BE96-7178EA12D71F}" type="slidenum">
              <a:rPr lang="en-US" altLang="zh-CN"/>
            </a:fld>
            <a:endParaRPr lang="en-US" altLang="zh-CN"/>
          </a:p>
        </p:txBody>
      </p:sp>
      <p:sp>
        <p:nvSpPr>
          <p:cNvPr id="11267" name="Rectangle 2"/>
          <p:cNvSpPr>
            <a:spLocks noGrp="1" noRot="1" noChangeAspect="1" noChangeArrowheads="1" noTextEdit="1"/>
          </p:cNvSpPr>
          <p:nvPr>
            <p:ph type="sldImg"/>
          </p:nvPr>
        </p:nvSpPr>
        <p:spPr>
          <a:xfrm>
            <a:off x="685800" y="1143000"/>
            <a:ext cx="5486400" cy="3086100"/>
          </a:xfrm>
        </p:spPr>
      </p:sp>
      <p:sp>
        <p:nvSpPr>
          <p:cNvPr id="112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在多道程序系统中，一个作业被提交后必须经过处理机调度后，方能获得处理机执行。例如，对于批处理系统，作业通常需要经历作业调度</a:t>
            </a:r>
            <a:r>
              <a:rPr lang="en-US" altLang="zh-CN"/>
              <a:t>(</a:t>
            </a:r>
            <a:r>
              <a:rPr lang="zh-CN" altLang="en-US"/>
              <a:t>又称高级调度或长程调度</a:t>
            </a:r>
            <a:r>
              <a:rPr lang="en-US" altLang="zh-CN"/>
              <a:t>)</a:t>
            </a:r>
            <a:r>
              <a:rPr lang="zh-CN" altLang="en-US"/>
              <a:t>和进程调度</a:t>
            </a:r>
            <a:r>
              <a:rPr lang="en-US" altLang="zh-CN"/>
              <a:t>(</a:t>
            </a:r>
            <a:r>
              <a:rPr lang="zh-CN" altLang="en-US"/>
              <a:t>又称低级调度或短程调度</a:t>
            </a:r>
            <a:r>
              <a:rPr lang="en-US" altLang="zh-CN"/>
              <a:t>)</a:t>
            </a:r>
            <a:r>
              <a:rPr lang="zh-CN" altLang="en-US"/>
              <a:t>两个过程后方能获得处理机；而对于终端型作业，一般而言需要即时的响应，所以终端型作业一般都是直接进入内存，不需要作业调度、只需经过进程调度即可获得处理机。</a:t>
            </a:r>
            <a:endParaRPr lang="zh-CN" altLang="en-US"/>
          </a:p>
          <a:p>
            <a:pPr eaLnBrk="1" hangingPunct="1">
              <a:defRPr/>
            </a:pPr>
            <a:r>
              <a:rPr lang="zh-CN" altLang="en-US"/>
              <a:t>在较完善的操作系统中，为提高内存的利用率，往往还设置了中级调度</a:t>
            </a:r>
            <a:r>
              <a:rPr lang="en-US" altLang="zh-CN"/>
              <a:t>(</a:t>
            </a:r>
            <a:r>
              <a:rPr lang="zh-CN" altLang="en-US"/>
              <a:t>又称中程调度</a:t>
            </a:r>
            <a:r>
              <a:rPr lang="en-US" altLang="zh-CN"/>
              <a:t>)</a:t>
            </a:r>
            <a:r>
              <a:rPr lang="zh-CN" altLang="en-US"/>
              <a:t>。对于上述的每一级调度，又都可采用不同的调度方式和调度算法。对于一个批处理型作业，从进入系统并驻留在外存的后备队列开始，直至作业运行完毕，可能要经历上述的三级调度。</a:t>
            </a:r>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697742A0-1810-404C-8F11-222FEC800488}" type="slidenum">
              <a:rPr lang="en-US" altLang="zh-CN"/>
            </a:fld>
            <a:endParaRPr lang="en-US" altLang="zh-CN"/>
          </a:p>
        </p:txBody>
      </p:sp>
      <p:sp>
        <p:nvSpPr>
          <p:cNvPr id="113667" name="Rectangle 2"/>
          <p:cNvSpPr>
            <a:spLocks noGrp="1" noRot="1" noChangeAspect="1" noChangeArrowheads="1" noTextEdit="1"/>
          </p:cNvSpPr>
          <p:nvPr>
            <p:ph type="sldImg"/>
          </p:nvPr>
        </p:nvSpPr>
        <p:spPr>
          <a:xfrm>
            <a:off x="685800" y="1143000"/>
            <a:ext cx="5486400" cy="3086100"/>
          </a:xfrm>
        </p:spPr>
      </p:sp>
      <p:sp>
        <p:nvSpPr>
          <p:cNvPr id="1136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150000"/>
              </a:lnSpc>
              <a:buFont typeface="Wingdings" panose="05000000000000000000" pitchFamily="2" charset="2"/>
              <a:buChar char="n"/>
              <a:defRPr/>
            </a:pPr>
            <a:r>
              <a:rPr lang="zh-CN" altLang="en-US" sz="2800" b="1" dirty="0"/>
              <a:t>可重用性资源</a:t>
            </a:r>
            <a:endParaRPr lang="en-US" altLang="zh-CN" sz="2800" b="1" dirty="0"/>
          </a:p>
          <a:p>
            <a:pPr marL="205740" lvl="1" indent="0">
              <a:lnSpc>
                <a:spcPct val="150000"/>
              </a:lnSpc>
              <a:buNone/>
              <a:defRPr/>
            </a:pPr>
            <a:r>
              <a:rPr lang="zh-CN" altLang="en-US" sz="2400" dirty="0"/>
              <a:t>（</a:t>
            </a:r>
            <a:r>
              <a:rPr lang="en-US" altLang="zh-CN" sz="2400" dirty="0"/>
              <a:t>1</a:t>
            </a:r>
            <a:r>
              <a:rPr lang="zh-CN" altLang="en-US" sz="2400" dirty="0"/>
              <a:t>）每一个可重用资源中的单元只能分配给一个进程使用，不允许多个进程共享；</a:t>
            </a:r>
            <a:endParaRPr lang="en-US" altLang="zh-CN" sz="2400" dirty="0"/>
          </a:p>
          <a:p>
            <a:pPr marL="205740" lvl="1" indent="0">
              <a:lnSpc>
                <a:spcPct val="150000"/>
              </a:lnSpc>
              <a:buNone/>
              <a:defRPr/>
            </a:pPr>
            <a:r>
              <a:rPr lang="zh-CN" altLang="en-US" sz="2400" dirty="0"/>
              <a:t>（</a:t>
            </a:r>
            <a:r>
              <a:rPr lang="en-US" altLang="zh-CN" sz="2400" dirty="0"/>
              <a:t>2</a:t>
            </a:r>
            <a:r>
              <a:rPr lang="zh-CN" altLang="en-US" sz="2400" dirty="0"/>
              <a:t>）进程在使用该类资源过程中，须按照下列顺序：请求，使用，释放。</a:t>
            </a:r>
            <a:endParaRPr lang="en-US" altLang="zh-CN" sz="2400" dirty="0"/>
          </a:p>
          <a:p>
            <a:pPr marL="205740" lvl="1" indent="0">
              <a:lnSpc>
                <a:spcPct val="150000"/>
              </a:lnSpc>
              <a:buNone/>
              <a:defRPr/>
            </a:pPr>
            <a:r>
              <a:rPr lang="zh-CN" altLang="en-US" sz="2400" dirty="0"/>
              <a:t>（</a:t>
            </a:r>
            <a:r>
              <a:rPr lang="en-US" altLang="zh-CN" sz="2400" dirty="0"/>
              <a:t>3</a:t>
            </a:r>
            <a:r>
              <a:rPr lang="zh-CN" altLang="en-US" sz="2400" dirty="0"/>
              <a:t>）系统中每一类可重用资源中的单元数目是相对固定的，进程在运行期间既不能创建也不能删除它。</a:t>
            </a:r>
            <a:endParaRPr lang="zh-CN" altLang="en-US" sz="2400" dirty="0"/>
          </a:p>
          <a:p>
            <a:pPr eaLnBrk="1" hangingPunct="1">
              <a:defRPr/>
            </a:pPr>
            <a:endParaRPr lang="zh-CN" altLang="en-US" dirty="0">
              <a:latin typeface="Arial" panose="020B0604020202020204" pitchFamily="34" charset="0"/>
              <a:ea typeface="宋体"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FD8159CA-AEB7-CE4E-82F6-646C1D6F5931}" type="slidenum">
              <a:rPr lang="en-US" altLang="zh-CN"/>
            </a:fld>
            <a:endParaRPr lang="en-US" altLang="zh-CN"/>
          </a:p>
        </p:txBody>
      </p:sp>
      <p:sp>
        <p:nvSpPr>
          <p:cNvPr id="115715" name="Rectangle 2"/>
          <p:cNvSpPr>
            <a:spLocks noGrp="1" noRot="1" noChangeAspect="1" noChangeArrowheads="1" noTextEdit="1"/>
          </p:cNvSpPr>
          <p:nvPr>
            <p:ph type="sldImg"/>
          </p:nvPr>
        </p:nvSpPr>
        <p:spPr>
          <a:xfrm>
            <a:off x="685800" y="1143000"/>
            <a:ext cx="5486400" cy="3086100"/>
          </a:xfrm>
        </p:spPr>
      </p:sp>
      <p:sp>
        <p:nvSpPr>
          <p:cNvPr id="11571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0" indent="0">
              <a:lnSpc>
                <a:spcPts val="3400"/>
              </a:lnSpc>
              <a:buNone/>
              <a:defRPr/>
            </a:pPr>
            <a:r>
              <a:rPr lang="zh-CN" altLang="en-US" sz="2800" b="1" dirty="0"/>
              <a:t>可消耗性资源</a:t>
            </a:r>
            <a:r>
              <a:rPr lang="en-US" altLang="zh-CN" sz="2800" b="1" dirty="0"/>
              <a:t>--</a:t>
            </a:r>
            <a:r>
              <a:rPr lang="zh-CN" altLang="en-US" sz="2800" dirty="0"/>
              <a:t>临时性资源，其在进程运行期间，由进程动态地创建和消耗的</a:t>
            </a:r>
            <a:endParaRPr lang="en-US" altLang="zh-CN" sz="2800" b="1" dirty="0"/>
          </a:p>
          <a:p>
            <a:pPr marL="205740" lvl="1" indent="0">
              <a:lnSpc>
                <a:spcPts val="3400"/>
              </a:lnSpc>
              <a:buNone/>
              <a:defRPr/>
            </a:pPr>
            <a:r>
              <a:rPr lang="zh-CN" altLang="en-US" sz="2400" dirty="0"/>
              <a:t>（</a:t>
            </a:r>
            <a:r>
              <a:rPr lang="en-US" altLang="zh-CN" sz="2400" dirty="0"/>
              <a:t>1</a:t>
            </a:r>
            <a:r>
              <a:rPr lang="zh-CN" altLang="en-US" sz="2400" dirty="0"/>
              <a:t>）每一类可消耗性资源的单元数目在运行期间是不断变化的；</a:t>
            </a:r>
            <a:endParaRPr lang="en-US" altLang="zh-CN" sz="2400" dirty="0"/>
          </a:p>
          <a:p>
            <a:pPr marL="205740" lvl="1" indent="0">
              <a:lnSpc>
                <a:spcPts val="3400"/>
              </a:lnSpc>
              <a:buNone/>
              <a:defRPr/>
            </a:pPr>
            <a:r>
              <a:rPr lang="zh-CN" altLang="en-US" sz="2400" dirty="0"/>
              <a:t>（</a:t>
            </a:r>
            <a:r>
              <a:rPr lang="en-US" altLang="zh-CN" sz="2400" dirty="0"/>
              <a:t>2</a:t>
            </a:r>
            <a:r>
              <a:rPr lang="zh-CN" altLang="en-US" sz="2400" dirty="0"/>
              <a:t>）进程在运行过程中，可以不断地创造可消耗性资源的单元。</a:t>
            </a:r>
            <a:endParaRPr lang="en-US" altLang="zh-CN" sz="2400" dirty="0"/>
          </a:p>
          <a:p>
            <a:pPr marL="205740" lvl="1" indent="0">
              <a:lnSpc>
                <a:spcPts val="3400"/>
              </a:lnSpc>
              <a:buNone/>
              <a:defRPr/>
            </a:pPr>
            <a:r>
              <a:rPr lang="zh-CN" altLang="en-US" sz="2400" dirty="0"/>
              <a:t>（</a:t>
            </a:r>
            <a:r>
              <a:rPr lang="en-US" altLang="zh-CN" sz="2400" dirty="0"/>
              <a:t>3</a:t>
            </a:r>
            <a:r>
              <a:rPr lang="zh-CN" altLang="en-US" sz="2400" dirty="0"/>
              <a:t>）进程在运行过程中，可以请求若干个可消耗性资源单元</a:t>
            </a:r>
            <a:endParaRPr lang="en-US" altLang="zh-CN" sz="2400" dirty="0"/>
          </a:p>
          <a:p>
            <a:pPr>
              <a:lnSpc>
                <a:spcPts val="3400"/>
              </a:lnSpc>
              <a:defRPr/>
            </a:pPr>
            <a:r>
              <a:rPr lang="zh-CN" altLang="en-US" sz="2800" dirty="0"/>
              <a:t>典型的是消息</a:t>
            </a:r>
            <a:endParaRPr lang="zh-CN" altLang="en-US" sz="2800" dirty="0"/>
          </a:p>
          <a:p>
            <a:pPr eaLnBrk="1" hangingPunct="1">
              <a:defRPr/>
            </a:pPr>
            <a:endParaRPr lang="zh-CN" altLang="en-US" dirty="0">
              <a:latin typeface="Arial" panose="020B0604020202020204" pitchFamily="34" charset="0"/>
              <a:ea typeface="宋体"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1BDECD5B-15C9-FC44-AEC8-796743B02EFD}" type="slidenum">
              <a:rPr lang="en-US" altLang="zh-CN"/>
            </a:fld>
            <a:endParaRPr lang="en-US" altLang="zh-CN"/>
          </a:p>
        </p:txBody>
      </p:sp>
      <p:sp>
        <p:nvSpPr>
          <p:cNvPr id="117763" name="Rectangle 2"/>
          <p:cNvSpPr>
            <a:spLocks noGrp="1" noRot="1" noChangeAspect="1" noChangeArrowheads="1" noTextEdit="1"/>
          </p:cNvSpPr>
          <p:nvPr>
            <p:ph type="sldImg"/>
          </p:nvPr>
        </p:nvSpPr>
        <p:spPr>
          <a:xfrm>
            <a:off x="685800" y="1143000"/>
            <a:ext cx="5486400" cy="3086100"/>
          </a:xfrm>
        </p:spPr>
      </p:sp>
      <p:sp>
        <p:nvSpPr>
          <p:cNvPr id="1177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150000"/>
              </a:lnSpc>
              <a:buFont typeface="Wingdings" panose="05000000000000000000" pitchFamily="2" charset="2"/>
              <a:buChar char="n"/>
              <a:defRPr/>
            </a:pPr>
            <a:r>
              <a:rPr lang="zh-CN" altLang="en-US" sz="2800" b="1" dirty="0"/>
              <a:t>可抢占性资源</a:t>
            </a:r>
            <a:endParaRPr lang="en-US" altLang="zh-CN" sz="2800" b="1" dirty="0"/>
          </a:p>
          <a:p>
            <a:pPr lvl="1">
              <a:lnSpc>
                <a:spcPct val="120000"/>
              </a:lnSpc>
              <a:spcBef>
                <a:spcPts val="300"/>
              </a:spcBef>
              <a:buFont typeface="Wingdings" panose="05000000000000000000" pitchFamily="2" charset="2"/>
              <a:buChar char="¨"/>
              <a:defRPr/>
            </a:pPr>
            <a:r>
              <a:rPr lang="zh-CN" altLang="en-US" sz="2400" dirty="0"/>
              <a:t>某进程在获得这类资源后，该资源可以再被其他进程或系统剥夺。</a:t>
            </a:r>
            <a:endParaRPr lang="en-US" altLang="zh-CN" sz="2400" dirty="0"/>
          </a:p>
          <a:p>
            <a:pPr lvl="1">
              <a:lnSpc>
                <a:spcPct val="120000"/>
              </a:lnSpc>
              <a:spcBef>
                <a:spcPts val="300"/>
              </a:spcBef>
              <a:buFont typeface="Wingdings" panose="05000000000000000000" pitchFamily="2" charset="2"/>
              <a:buChar char="¨"/>
              <a:defRPr/>
            </a:pPr>
            <a:r>
              <a:rPr lang="zh-CN" altLang="en-US" sz="2400" dirty="0"/>
              <a:t>优先权高的进程可以剥夺优先权低的进程的处理机。</a:t>
            </a:r>
            <a:endParaRPr lang="en-US" altLang="zh-CN" sz="2400" dirty="0"/>
          </a:p>
          <a:p>
            <a:pPr lvl="1">
              <a:lnSpc>
                <a:spcPct val="120000"/>
              </a:lnSpc>
              <a:spcBef>
                <a:spcPts val="300"/>
              </a:spcBef>
              <a:buFont typeface="Wingdings" panose="05000000000000000000" pitchFamily="2" charset="2"/>
              <a:buChar char="¨"/>
              <a:defRPr/>
            </a:pPr>
            <a:r>
              <a:rPr lang="zh-CN" altLang="en-US" sz="2400" dirty="0"/>
              <a:t>内存区可由存储器管理程序把一个进程从一个存储区移到另一个存储区，此即剥夺了该进程原来占有的存储区。甚至可将一个进程从内存调出到外存上。</a:t>
            </a:r>
            <a:endParaRPr lang="en-US" altLang="zh-CN" sz="2400" dirty="0"/>
          </a:p>
          <a:p>
            <a:pPr>
              <a:buFont typeface="Wingdings" panose="05000000000000000000" pitchFamily="2" charset="2"/>
              <a:buChar char="n"/>
              <a:defRPr/>
            </a:pPr>
            <a:r>
              <a:rPr lang="en-US" altLang="zh-CN" sz="2800" dirty="0"/>
              <a:t>CPU</a:t>
            </a:r>
            <a:r>
              <a:rPr lang="zh-CN" altLang="en-US" sz="2800" dirty="0"/>
              <a:t>和主存均属于可剥夺性资源。</a:t>
            </a:r>
            <a:endParaRPr lang="zh-CN" altLang="en-US" sz="2800" dirty="0"/>
          </a:p>
          <a:p>
            <a:pPr eaLnBrk="1" hangingPunct="1">
              <a:defRPr/>
            </a:pPr>
            <a:endParaRPr lang="zh-CN" altLang="en-US" dirty="0">
              <a:latin typeface="Arial" panose="020B0604020202020204" pitchFamily="34" charset="0"/>
              <a:ea typeface="宋体"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7E06F298-E427-F94A-9FB2-37382ADA17F0}" type="slidenum">
              <a:rPr lang="en-US" altLang="zh-CN"/>
            </a:fld>
            <a:endParaRPr lang="en-US" altLang="zh-CN"/>
          </a:p>
        </p:txBody>
      </p:sp>
      <p:sp>
        <p:nvSpPr>
          <p:cNvPr id="119811" name="Rectangle 2"/>
          <p:cNvSpPr>
            <a:spLocks noGrp="1" noRot="1" noChangeAspect="1" noChangeArrowheads="1" noTextEdit="1"/>
          </p:cNvSpPr>
          <p:nvPr>
            <p:ph type="sldImg"/>
          </p:nvPr>
        </p:nvSpPr>
        <p:spPr>
          <a:xfrm>
            <a:off x="685800" y="1143000"/>
            <a:ext cx="5486400" cy="3086100"/>
          </a:xfrm>
        </p:spPr>
      </p:sp>
      <p:sp>
        <p:nvSpPr>
          <p:cNvPr id="1198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150000"/>
              </a:lnSpc>
              <a:buFont typeface="Wingdings" panose="05000000000000000000" pitchFamily="2" charset="2"/>
              <a:buChar char="n"/>
              <a:defRPr/>
            </a:pPr>
            <a:r>
              <a:rPr lang="zh-CN" altLang="en-US" sz="2800" b="1" dirty="0"/>
              <a:t>不可抢占性资源</a:t>
            </a:r>
            <a:endParaRPr lang="en-US" altLang="zh-CN" sz="2800" b="1" dirty="0"/>
          </a:p>
          <a:p>
            <a:pPr lvl="1">
              <a:lnSpc>
                <a:spcPct val="150000"/>
              </a:lnSpc>
              <a:buFont typeface="Wingdings" panose="05000000000000000000" pitchFamily="2" charset="2"/>
              <a:buChar char="¨"/>
              <a:defRPr/>
            </a:pPr>
            <a:r>
              <a:rPr lang="zh-CN" altLang="en-US" sz="2400" dirty="0"/>
              <a:t>当系统把这类资源分配给某进程后，再不能强行收回，只能在进程用完后自行释放。</a:t>
            </a:r>
            <a:endParaRPr lang="en-US" altLang="zh-CN" sz="2400" dirty="0"/>
          </a:p>
          <a:p>
            <a:pPr lvl="1">
              <a:lnSpc>
                <a:spcPct val="150000"/>
              </a:lnSpc>
              <a:buFont typeface="Wingdings" panose="05000000000000000000" pitchFamily="2" charset="2"/>
              <a:buChar char="¨"/>
              <a:defRPr/>
            </a:pPr>
            <a:r>
              <a:rPr lang="zh-CN" altLang="en-US" sz="2400" dirty="0"/>
              <a:t>如磁带机、打印机等。</a:t>
            </a:r>
            <a:endParaRPr lang="zh-CN" altLang="en-US" sz="2400" dirty="0"/>
          </a:p>
          <a:p>
            <a:pPr eaLnBrk="1" hangingPunct="1">
              <a:defRPr/>
            </a:pPr>
            <a:endParaRPr lang="zh-CN" altLang="en-US" dirty="0">
              <a:latin typeface="Arial" panose="020B0604020202020204" pitchFamily="34" charset="0"/>
              <a:ea typeface="宋体"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355F8160-646D-4343-9445-A0FC8EB5D825}" type="slidenum">
              <a:rPr lang="en-US" altLang="zh-CN"/>
            </a:fld>
            <a:endParaRPr lang="en-US" altLang="zh-CN"/>
          </a:p>
        </p:txBody>
      </p:sp>
      <p:sp>
        <p:nvSpPr>
          <p:cNvPr id="121859" name="Rectangle 2"/>
          <p:cNvSpPr>
            <a:spLocks noGrp="1" noRot="1" noChangeAspect="1" noChangeArrowheads="1" noTextEdit="1"/>
          </p:cNvSpPr>
          <p:nvPr>
            <p:ph type="sldImg"/>
          </p:nvPr>
        </p:nvSpPr>
        <p:spPr>
          <a:xfrm>
            <a:off x="685800" y="1143000"/>
            <a:ext cx="5486400" cy="3086100"/>
          </a:xfrm>
        </p:spPr>
      </p:sp>
      <p:sp>
        <p:nvSpPr>
          <p:cNvPr id="1218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dirty="0"/>
              <a:t>产生死锁的原因可归结为如下两点：</a:t>
            </a:r>
            <a:endParaRPr lang="zh-CN" altLang="en-US" dirty="0"/>
          </a:p>
          <a:p>
            <a:pPr eaLnBrk="1" hangingPunct="1">
              <a:defRPr/>
            </a:pPr>
            <a:r>
              <a:rPr lang="en-US" altLang="zh-CN" dirty="0"/>
              <a:t>(1) </a:t>
            </a:r>
            <a:r>
              <a:rPr lang="zh-CN" altLang="en-US" dirty="0"/>
              <a:t>竞争资源。当系统中供多个进程共享的资源如打印机、公用队列等，其数目不足以满足诸进程的需要时，会引起诸进程对资源的竞争而产生死锁。</a:t>
            </a:r>
            <a:endParaRPr lang="zh-CN" altLang="en-US" dirty="0"/>
          </a:p>
          <a:p>
            <a:pPr eaLnBrk="1" hangingPunct="1">
              <a:defRPr/>
            </a:pPr>
            <a:r>
              <a:rPr lang="en-US" altLang="zh-CN" dirty="0"/>
              <a:t>(2) </a:t>
            </a:r>
            <a:r>
              <a:rPr lang="zh-CN" altLang="en-US" dirty="0"/>
              <a:t>进程间推进顺序非法。进程在运行过程中，请求和释放资源的顺序不当，也同样会导致产生进程死锁。</a:t>
            </a:r>
            <a:endParaRPr lang="zh-CN"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355F8160-646D-4343-9445-A0FC8EB5D825}" type="slidenum">
              <a:rPr lang="en-US" altLang="zh-CN"/>
            </a:fld>
            <a:endParaRPr lang="en-US" altLang="zh-CN"/>
          </a:p>
        </p:txBody>
      </p:sp>
      <p:sp>
        <p:nvSpPr>
          <p:cNvPr id="121859" name="Rectangle 2"/>
          <p:cNvSpPr>
            <a:spLocks noGrp="1" noRot="1" noChangeAspect="1" noChangeArrowheads="1" noTextEdit="1"/>
          </p:cNvSpPr>
          <p:nvPr>
            <p:ph type="sldImg"/>
          </p:nvPr>
        </p:nvSpPr>
        <p:spPr>
          <a:xfrm>
            <a:off x="685800" y="1143000"/>
            <a:ext cx="5486400" cy="3086100"/>
          </a:xfrm>
        </p:spPr>
      </p:sp>
      <p:sp>
        <p:nvSpPr>
          <p:cNvPr id="1218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120000"/>
              </a:lnSpc>
              <a:spcBef>
                <a:spcPts val="600"/>
              </a:spcBef>
              <a:defRPr/>
            </a:pPr>
            <a:r>
              <a:rPr lang="zh-CN" altLang="en-US" sz="2400" dirty="0"/>
              <a:t>（</a:t>
            </a:r>
            <a:r>
              <a:rPr lang="en-US" altLang="zh-CN" sz="2400" dirty="0"/>
              <a:t>1</a:t>
            </a:r>
            <a:r>
              <a:rPr lang="zh-CN" altLang="en-US" sz="2400" dirty="0"/>
              <a:t>）</a:t>
            </a:r>
            <a:r>
              <a:rPr lang="zh-CN" altLang="en-US" sz="2400" dirty="0">
                <a:latin typeface="微软雅黑" panose="020B0503020204020204" pitchFamily="34" charset="-122"/>
                <a:ea typeface="微软雅黑" panose="020B0503020204020204" pitchFamily="34" charset="-122"/>
              </a:rPr>
              <a:t>竞争不可抢占性（非剥夺性）资源</a:t>
            </a:r>
            <a:endParaRPr lang="zh-CN" altLang="en-US" sz="2400" dirty="0">
              <a:latin typeface="微软雅黑" panose="020B0503020204020204" pitchFamily="34" charset="-122"/>
              <a:ea typeface="微软雅黑" panose="020B0503020204020204" pitchFamily="34" charset="-122"/>
            </a:endParaRPr>
          </a:p>
          <a:p>
            <a:pPr marL="666750" lvl="1" indent="-349250">
              <a:lnSpc>
                <a:spcPct val="120000"/>
              </a:lnSpc>
              <a:spcBef>
                <a:spcPts val="600"/>
              </a:spcBef>
              <a:buFont typeface="Wingdings" panose="05000000000000000000" pitchFamily="2" charset="2"/>
              <a:buChar char="¨"/>
              <a:defRPr/>
            </a:pPr>
            <a:r>
              <a:rPr lang="zh-CN" altLang="en-US" sz="2400" b="1" kern="0" dirty="0">
                <a:solidFill>
                  <a:sysClr val="windowText" lastClr="000000"/>
                </a:solidFill>
                <a:latin typeface="微软雅黑" panose="020B0503020204020204" pitchFamily="34" charset="-122"/>
                <a:ea typeface="微软雅黑" panose="020B0503020204020204" pitchFamily="34" charset="-122"/>
              </a:rPr>
              <a:t>在系统中所配置的非剥夺性资源，由于它们的数量不能满足诸进程运行的需要，会使进程在运行过程中，因争夺这些资源而陷入僵局。</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a:p>
            <a:pPr marL="666750" lvl="1" indent="-349250">
              <a:lnSpc>
                <a:spcPct val="120000"/>
              </a:lnSpc>
              <a:spcBef>
                <a:spcPts val="600"/>
              </a:spcBef>
              <a:buFont typeface="Wingdings" panose="05000000000000000000" pitchFamily="2" charset="2"/>
              <a:buChar char="¨"/>
              <a:defRPr/>
            </a:pPr>
            <a:r>
              <a:rPr lang="zh-CN" altLang="en-US" sz="2400" b="1" kern="0" dirty="0">
                <a:solidFill>
                  <a:sysClr val="windowText" lastClr="000000"/>
                </a:solidFill>
                <a:latin typeface="微软雅黑" panose="020B0503020204020204" pitchFamily="34" charset="-122"/>
                <a:ea typeface="微软雅黑" panose="020B0503020204020204" pitchFamily="34" charset="-122"/>
              </a:rPr>
              <a:t>例如，系统中只有一台打印机</a:t>
            </a:r>
            <a:r>
              <a:rPr lang="en-US" altLang="zh-CN" sz="2400" b="1" kern="0" dirty="0">
                <a:solidFill>
                  <a:sysClr val="windowText" lastClr="000000"/>
                </a:solidFill>
                <a:latin typeface="微软雅黑" panose="020B0503020204020204" pitchFamily="34" charset="-122"/>
                <a:ea typeface="微软雅黑" panose="020B0503020204020204" pitchFamily="34" charset="-122"/>
              </a:rPr>
              <a:t>R1</a:t>
            </a:r>
            <a:r>
              <a:rPr lang="zh-CN" altLang="en-US" sz="2400" b="1" kern="0" dirty="0">
                <a:solidFill>
                  <a:sysClr val="windowText" lastClr="000000"/>
                </a:solidFill>
                <a:latin typeface="微软雅黑" panose="020B0503020204020204" pitchFamily="34" charset="-122"/>
                <a:ea typeface="微软雅黑" panose="020B0503020204020204" pitchFamily="34" charset="-122"/>
              </a:rPr>
              <a:t>和一台磁带机</a:t>
            </a:r>
            <a:r>
              <a:rPr lang="en-US" altLang="zh-CN" sz="2400" b="1" kern="0" dirty="0">
                <a:solidFill>
                  <a:sysClr val="windowText" lastClr="000000"/>
                </a:solidFill>
                <a:latin typeface="微软雅黑" panose="020B0503020204020204" pitchFamily="34" charset="-122"/>
                <a:ea typeface="微软雅黑" panose="020B0503020204020204" pitchFamily="34" charset="-122"/>
              </a:rPr>
              <a:t>R2</a:t>
            </a:r>
            <a:r>
              <a:rPr lang="zh-CN" altLang="en-US" sz="2400" b="1" kern="0" dirty="0">
                <a:solidFill>
                  <a:sysClr val="windowText" lastClr="000000"/>
                </a:solidFill>
                <a:latin typeface="微软雅黑" panose="020B0503020204020204" pitchFamily="34" charset="-122"/>
                <a:ea typeface="微软雅黑" panose="020B0503020204020204" pitchFamily="34" charset="-122"/>
              </a:rPr>
              <a:t>，可供进程</a:t>
            </a:r>
            <a:r>
              <a:rPr lang="en-US" altLang="zh-CN" sz="2400" b="1" kern="0" dirty="0">
                <a:solidFill>
                  <a:sysClr val="windowText" lastClr="000000"/>
                </a:solidFill>
                <a:latin typeface="微软雅黑" panose="020B0503020204020204" pitchFamily="34" charset="-122"/>
                <a:ea typeface="微软雅黑" panose="020B0503020204020204" pitchFamily="34" charset="-122"/>
              </a:rPr>
              <a:t>P1</a:t>
            </a:r>
            <a:r>
              <a:rPr lang="zh-CN" altLang="en-US" sz="2400" b="1" kern="0" dirty="0">
                <a:solidFill>
                  <a:sysClr val="windowText" lastClr="000000"/>
                </a:solidFill>
                <a:latin typeface="微软雅黑" panose="020B0503020204020204" pitchFamily="34" charset="-122"/>
                <a:ea typeface="微软雅黑" panose="020B0503020204020204" pitchFamily="34" charset="-122"/>
              </a:rPr>
              <a:t>和</a:t>
            </a:r>
            <a:r>
              <a:rPr lang="en-US" altLang="zh-CN" sz="2400" b="1" kern="0" dirty="0">
                <a:solidFill>
                  <a:sysClr val="windowText" lastClr="000000"/>
                </a:solidFill>
                <a:latin typeface="微软雅黑" panose="020B0503020204020204" pitchFamily="34" charset="-122"/>
                <a:ea typeface="微软雅黑" panose="020B0503020204020204" pitchFamily="34" charset="-122"/>
              </a:rPr>
              <a:t>P2</a:t>
            </a:r>
            <a:r>
              <a:rPr lang="zh-CN" altLang="en-US" sz="2400" b="1" kern="0" dirty="0">
                <a:solidFill>
                  <a:sysClr val="windowText" lastClr="000000"/>
                </a:solidFill>
                <a:latin typeface="微软雅黑" panose="020B0503020204020204" pitchFamily="34" charset="-122"/>
                <a:ea typeface="微软雅黑" panose="020B0503020204020204" pitchFamily="34" charset="-122"/>
              </a:rPr>
              <a:t>共享。处理不好，在</a:t>
            </a:r>
            <a:r>
              <a:rPr lang="en-US" altLang="zh-CN" sz="2400" b="1" kern="0" dirty="0">
                <a:solidFill>
                  <a:sysClr val="windowText" lastClr="000000"/>
                </a:solidFill>
                <a:latin typeface="微软雅黑" panose="020B0503020204020204" pitchFamily="34" charset="-122"/>
                <a:ea typeface="微软雅黑" panose="020B0503020204020204" pitchFamily="34" charset="-122"/>
              </a:rPr>
              <a:t>P1</a:t>
            </a:r>
            <a:r>
              <a:rPr lang="zh-CN" altLang="en-US" sz="2400" b="1" kern="0" dirty="0">
                <a:solidFill>
                  <a:sysClr val="windowText" lastClr="000000"/>
                </a:solidFill>
                <a:latin typeface="微软雅黑" panose="020B0503020204020204" pitchFamily="34" charset="-122"/>
                <a:ea typeface="微软雅黑" panose="020B0503020204020204" pitchFamily="34" charset="-122"/>
              </a:rPr>
              <a:t>与</a:t>
            </a:r>
            <a:r>
              <a:rPr lang="en-US" altLang="zh-CN" sz="2400" b="1" kern="0" dirty="0">
                <a:solidFill>
                  <a:sysClr val="windowText" lastClr="000000"/>
                </a:solidFill>
                <a:latin typeface="微软雅黑" panose="020B0503020204020204" pitchFamily="34" charset="-122"/>
                <a:ea typeface="微软雅黑" panose="020B0503020204020204" pitchFamily="34" charset="-122"/>
              </a:rPr>
              <a:t>P2</a:t>
            </a:r>
            <a:r>
              <a:rPr lang="zh-CN" altLang="en-US" sz="2400" b="1" kern="0" dirty="0">
                <a:solidFill>
                  <a:sysClr val="windowText" lastClr="000000"/>
                </a:solidFill>
                <a:latin typeface="微软雅黑" panose="020B0503020204020204" pitchFamily="34" charset="-122"/>
                <a:ea typeface="微软雅黑" panose="020B0503020204020204" pitchFamily="34" charset="-122"/>
              </a:rPr>
              <a:t>之间会形成僵局，引起死锁。  </a:t>
            </a:r>
            <a:endParaRPr lang="zh-CN" altLang="en-US" sz="2400" b="1" kern="0" dirty="0">
              <a:solidFill>
                <a:sysClr val="windowText" lastClr="000000"/>
              </a:solidFill>
              <a:latin typeface="微软雅黑" panose="020B0503020204020204" pitchFamily="34" charset="-122"/>
              <a:ea typeface="微软雅黑" panose="020B0503020204020204" pitchFamily="34" charset="-122"/>
            </a:endParaRPr>
          </a:p>
          <a:p>
            <a:pPr eaLnBrk="1" hangingPunct="1">
              <a:defRPr/>
            </a:pPr>
            <a:endParaRPr lang="en-US" altLang="zh-CN"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例如，系统中只有一台打印机</a:t>
            </a:r>
            <a:r>
              <a:rPr lang="en-US" altLang="zh-CN" dirty="0">
                <a:latin typeface="Arial" panose="020B0604020202020204" pitchFamily="34" charset="0"/>
                <a:ea typeface="宋体" charset="0"/>
              </a:rPr>
              <a:t>R1</a:t>
            </a:r>
            <a:r>
              <a:rPr lang="zh-CN" altLang="en-US" dirty="0">
                <a:latin typeface="Arial" panose="020B0604020202020204" pitchFamily="34" charset="0"/>
                <a:ea typeface="宋体" charset="0"/>
              </a:rPr>
              <a:t>和一台磁带机</a:t>
            </a:r>
            <a:r>
              <a:rPr lang="en-US" altLang="zh-CN" dirty="0">
                <a:latin typeface="Arial" panose="020B0604020202020204" pitchFamily="34" charset="0"/>
                <a:ea typeface="宋体" charset="0"/>
              </a:rPr>
              <a:t>R2</a:t>
            </a:r>
            <a:r>
              <a:rPr lang="zh-CN" altLang="en-US" dirty="0">
                <a:latin typeface="Arial" panose="020B0604020202020204" pitchFamily="34" charset="0"/>
                <a:ea typeface="宋体" charset="0"/>
              </a:rPr>
              <a:t>，可供进程</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和</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共享。假定</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已占用了打印机</a:t>
            </a:r>
            <a:r>
              <a:rPr lang="en-US" altLang="zh-CN" dirty="0">
                <a:latin typeface="Arial" panose="020B0604020202020204" pitchFamily="34" charset="0"/>
                <a:ea typeface="宋体" charset="0"/>
              </a:rPr>
              <a:t>R1</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已占用了磁带机</a:t>
            </a:r>
            <a:r>
              <a:rPr lang="en-US" altLang="zh-CN" dirty="0">
                <a:latin typeface="Arial" panose="020B0604020202020204" pitchFamily="34" charset="0"/>
                <a:ea typeface="宋体" charset="0"/>
              </a:rPr>
              <a:t>R2</a:t>
            </a:r>
            <a:r>
              <a:rPr lang="zh-CN" altLang="en-US" dirty="0">
                <a:latin typeface="Arial" panose="020B0604020202020204" pitchFamily="34" charset="0"/>
                <a:ea typeface="宋体" charset="0"/>
              </a:rPr>
              <a:t>。此时，若</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继续要求打印机，</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将阻塞；</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若又要求磁带机，</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也将阻塞。于是，在</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与</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之间便形成了僵局，两个进程都在等待对方释放出自己所需的资源。但它们又都因不能继续获</a:t>
            </a:r>
            <a:endParaRPr lang="zh-CN" altLang="en-US"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得自己所需的资源而不能继续推进，从而也不能释放出自己已占有的资源，以致进入死锁状态。</a:t>
            </a:r>
            <a:endParaRPr lang="zh-CN" altLang="en-US" dirty="0">
              <a:latin typeface="Arial" panose="020B0604020202020204" pitchFamily="34" charset="0"/>
              <a:ea typeface="宋体" charset="0"/>
            </a:endParaRPr>
          </a:p>
          <a:p>
            <a:pPr eaLnBrk="1" hangingPunct="1">
              <a:defRPr/>
            </a:pPr>
            <a:endParaRPr lang="zh-CN" altLang="en-US"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为便于说明，我们用方块代表资源，用圆圈代表进程，见图</a:t>
            </a:r>
            <a:r>
              <a:rPr lang="en-US" altLang="zh-CN" dirty="0">
                <a:latin typeface="Arial" panose="020B0604020202020204" pitchFamily="34" charset="0"/>
                <a:ea typeface="宋体" charset="0"/>
              </a:rPr>
              <a:t>3-13 </a:t>
            </a:r>
            <a:r>
              <a:rPr lang="zh-CN" altLang="en-US" dirty="0">
                <a:latin typeface="Arial" panose="020B0604020202020204" pitchFamily="34" charset="0"/>
                <a:ea typeface="宋体" charset="0"/>
              </a:rPr>
              <a:t>所示。当箭头从进程指向资源时，表示进程请求资源；当箭头从资源指向进程时，表示该资源已被分配给该进程。从中可以看出，这时在</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及</a:t>
            </a:r>
            <a:r>
              <a:rPr lang="en-US" altLang="zh-CN" dirty="0">
                <a:latin typeface="Arial" panose="020B0604020202020204" pitchFamily="34" charset="0"/>
                <a:ea typeface="宋体" charset="0"/>
              </a:rPr>
              <a:t>R1</a:t>
            </a:r>
            <a:r>
              <a:rPr lang="zh-CN" altLang="en-US" dirty="0">
                <a:latin typeface="Arial" panose="020B0604020202020204" pitchFamily="34" charset="0"/>
                <a:ea typeface="宋体" charset="0"/>
              </a:rPr>
              <a:t>和</a:t>
            </a:r>
            <a:r>
              <a:rPr lang="en-US" altLang="zh-CN" dirty="0">
                <a:latin typeface="Arial" panose="020B0604020202020204" pitchFamily="34" charset="0"/>
                <a:ea typeface="宋体" charset="0"/>
              </a:rPr>
              <a:t>R2</a:t>
            </a:r>
            <a:r>
              <a:rPr lang="zh-CN" altLang="en-US" dirty="0">
                <a:latin typeface="Arial" panose="020B0604020202020204" pitchFamily="34" charset="0"/>
                <a:ea typeface="宋体" charset="0"/>
              </a:rPr>
              <a:t>之间已经形成了一个环路，说明已进入死锁状态。</a:t>
            </a:r>
            <a:endParaRPr lang="zh-CN"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A622254D-58A4-2744-BCFB-84D7EB849F81}" type="slidenum">
              <a:rPr lang="en-US" altLang="zh-CN"/>
            </a:fld>
            <a:endParaRPr lang="en-US" altLang="zh-CN"/>
          </a:p>
        </p:txBody>
      </p:sp>
      <p:sp>
        <p:nvSpPr>
          <p:cNvPr id="128003" name="Rectangle 2"/>
          <p:cNvSpPr>
            <a:spLocks noGrp="1" noRot="1" noChangeAspect="1" noChangeArrowheads="1" noTextEdit="1"/>
          </p:cNvSpPr>
          <p:nvPr>
            <p:ph type="sldImg"/>
          </p:nvPr>
        </p:nvSpPr>
        <p:spPr>
          <a:xfrm>
            <a:off x="685800" y="1143000"/>
            <a:ext cx="5486400" cy="3086100"/>
          </a:xfrm>
        </p:spPr>
      </p:sp>
      <p:sp>
        <p:nvSpPr>
          <p:cNvPr id="1280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lnSpc>
                <a:spcPct val="140000"/>
              </a:lnSpc>
              <a:buFont typeface="Wingdings" panose="05000000000000000000" pitchFamily="2" charset="2"/>
              <a:buNone/>
              <a:defRPr/>
            </a:pPr>
            <a:r>
              <a:rPr lang="en-US" altLang="zh-CN" sz="1200" dirty="0"/>
              <a:t> </a:t>
            </a:r>
            <a:r>
              <a:rPr lang="zh-CN" altLang="en-US" sz="1200" dirty="0"/>
              <a:t>（</a:t>
            </a:r>
            <a:r>
              <a:rPr lang="en-US" altLang="zh-CN" sz="1200" dirty="0"/>
              <a:t>2</a:t>
            </a:r>
            <a:r>
              <a:rPr lang="zh-CN" altLang="en-US" sz="1200" dirty="0"/>
              <a:t>）竞争可消耗性（临时性）资源 </a:t>
            </a:r>
            <a:endParaRPr lang="zh-CN" altLang="en-US" sz="1200" dirty="0"/>
          </a:p>
          <a:p>
            <a:pPr marL="666750" indent="-306705">
              <a:lnSpc>
                <a:spcPct val="140000"/>
              </a:lnSpc>
              <a:buFont typeface="Wingdings" panose="05000000000000000000" pitchFamily="2" charset="2"/>
              <a:buChar char="n"/>
              <a:defRPr/>
            </a:pPr>
            <a:r>
              <a:rPr lang="zh-CN" altLang="en-US" sz="1200" dirty="0"/>
              <a:t>永久性资源：可顺序重复使用型资源称为永久性资源。 </a:t>
            </a:r>
            <a:endParaRPr lang="zh-CN" altLang="en-US" sz="1200" dirty="0"/>
          </a:p>
          <a:p>
            <a:pPr marL="666750" indent="-306705">
              <a:lnSpc>
                <a:spcPct val="140000"/>
              </a:lnSpc>
              <a:buFont typeface="Wingdings" panose="05000000000000000000" pitchFamily="2" charset="2"/>
              <a:buChar char="n"/>
              <a:defRPr/>
            </a:pPr>
            <a:r>
              <a:rPr lang="zh-CN" altLang="en-US" sz="1200" dirty="0"/>
              <a:t>临时性资源，是指由一个进程产生，被另一进程使用一暂短时间后便无用的资源，故也称之为消耗性资源，它也可能引起死锁。</a:t>
            </a:r>
            <a:endParaRPr lang="zh-CN" altLang="en-US" sz="1200" dirty="0"/>
          </a:p>
          <a:p>
            <a:pPr marL="666750" indent="-306705">
              <a:lnSpc>
                <a:spcPct val="140000"/>
              </a:lnSpc>
              <a:buFont typeface="Wingdings" panose="05000000000000000000" pitchFamily="2" charset="2"/>
              <a:buChar char="n"/>
              <a:defRPr/>
            </a:pPr>
            <a:r>
              <a:rPr lang="zh-CN" altLang="en-US" sz="1200" dirty="0"/>
              <a:t>例如：</a:t>
            </a:r>
            <a:r>
              <a:rPr lang="en-US" altLang="zh-CN" sz="1200" dirty="0"/>
              <a:t>S1</a:t>
            </a:r>
            <a:r>
              <a:rPr lang="zh-CN" altLang="en-US" sz="1200" dirty="0"/>
              <a:t>、</a:t>
            </a:r>
            <a:r>
              <a:rPr lang="en-US" altLang="zh-CN" sz="1200" dirty="0"/>
              <a:t>S2</a:t>
            </a:r>
            <a:r>
              <a:rPr lang="zh-CN" altLang="en-US" sz="1200" dirty="0"/>
              <a:t>和</a:t>
            </a:r>
            <a:r>
              <a:rPr lang="en-US" altLang="zh-CN" sz="1200" dirty="0"/>
              <a:t>S3</a:t>
            </a:r>
            <a:r>
              <a:rPr lang="zh-CN" altLang="en-US" sz="1200" dirty="0"/>
              <a:t>是临时性资源，由进程</a:t>
            </a:r>
            <a:r>
              <a:rPr lang="en-US" altLang="zh-CN" sz="1200" dirty="0"/>
              <a:t>P1</a:t>
            </a:r>
            <a:r>
              <a:rPr lang="zh-CN" altLang="en-US" sz="1200" dirty="0"/>
              <a:t>、</a:t>
            </a:r>
            <a:r>
              <a:rPr lang="en-US" altLang="zh-CN" sz="1200" dirty="0"/>
              <a:t>P2</a:t>
            </a:r>
            <a:r>
              <a:rPr lang="zh-CN" altLang="en-US" sz="1200" dirty="0"/>
              <a:t>和</a:t>
            </a:r>
            <a:r>
              <a:rPr lang="en-US" altLang="zh-CN" sz="1200" dirty="0"/>
              <a:t>P3</a:t>
            </a:r>
            <a:r>
              <a:rPr lang="zh-CN" altLang="en-US" sz="1200" dirty="0"/>
              <a:t>产生的消息。如果消息通信处理顺序不当也会发生死锁。</a:t>
            </a:r>
            <a:endParaRPr lang="zh-CN" altLang="en-US" sz="1200" dirty="0"/>
          </a:p>
          <a:p>
            <a:pPr eaLnBrk="1" hangingPunct="1">
              <a:defRPr/>
            </a:pPr>
            <a:endParaRPr lang="en-US" altLang="zh-CN"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。图</a:t>
            </a:r>
            <a:r>
              <a:rPr lang="en-US" altLang="zh-CN" dirty="0">
                <a:latin typeface="Arial" panose="020B0604020202020204" pitchFamily="34" charset="0"/>
                <a:ea typeface="宋体" charset="0"/>
              </a:rPr>
              <a:t>3-14 </a:t>
            </a:r>
            <a:r>
              <a:rPr lang="zh-CN" altLang="en-US" dirty="0">
                <a:latin typeface="Arial" panose="020B0604020202020204" pitchFamily="34" charset="0"/>
                <a:ea typeface="宋体" charset="0"/>
              </a:rPr>
              <a:t>示出了在进程之间通信时形成死锁的情况。</a:t>
            </a:r>
            <a:endParaRPr lang="zh-CN" altLang="en-US"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图中</a:t>
            </a:r>
            <a:r>
              <a:rPr lang="en-US" altLang="zh-CN" dirty="0">
                <a:latin typeface="Arial" panose="020B0604020202020204" pitchFamily="34" charset="0"/>
                <a:ea typeface="宋体" charset="0"/>
              </a:rPr>
              <a:t>S1</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S2</a:t>
            </a:r>
            <a:r>
              <a:rPr lang="zh-CN" altLang="en-US" dirty="0">
                <a:latin typeface="Arial" panose="020B0604020202020204" pitchFamily="34" charset="0"/>
                <a:ea typeface="宋体" charset="0"/>
              </a:rPr>
              <a:t>和</a:t>
            </a:r>
            <a:r>
              <a:rPr lang="en-US" altLang="zh-CN" dirty="0">
                <a:latin typeface="Arial" panose="020B0604020202020204" pitchFamily="34" charset="0"/>
                <a:ea typeface="宋体" charset="0"/>
              </a:rPr>
              <a:t>S3</a:t>
            </a:r>
            <a:r>
              <a:rPr lang="zh-CN" altLang="en-US" dirty="0">
                <a:latin typeface="Arial" panose="020B0604020202020204" pitchFamily="34" charset="0"/>
                <a:ea typeface="宋体" charset="0"/>
              </a:rPr>
              <a:t>是临时性资源。进程</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产生消息</a:t>
            </a:r>
            <a:r>
              <a:rPr lang="en-US" altLang="zh-CN" dirty="0">
                <a:latin typeface="Arial" panose="020B0604020202020204" pitchFamily="34" charset="0"/>
                <a:ea typeface="宋体" charset="0"/>
              </a:rPr>
              <a:t>S1</a:t>
            </a:r>
            <a:r>
              <a:rPr lang="zh-CN" altLang="en-US" dirty="0">
                <a:latin typeface="Arial" panose="020B0604020202020204" pitchFamily="34" charset="0"/>
                <a:ea typeface="宋体" charset="0"/>
              </a:rPr>
              <a:t>，又要求从</a:t>
            </a:r>
            <a:r>
              <a:rPr lang="en-US" altLang="zh-CN" dirty="0">
                <a:latin typeface="Arial" panose="020B0604020202020204" pitchFamily="34" charset="0"/>
                <a:ea typeface="宋体" charset="0"/>
              </a:rPr>
              <a:t>P3</a:t>
            </a:r>
            <a:r>
              <a:rPr lang="zh-CN" altLang="en-US" dirty="0">
                <a:latin typeface="Arial" panose="020B0604020202020204" pitchFamily="34" charset="0"/>
                <a:ea typeface="宋体" charset="0"/>
              </a:rPr>
              <a:t>接收消息</a:t>
            </a:r>
            <a:r>
              <a:rPr lang="en-US" altLang="zh-CN" dirty="0">
                <a:latin typeface="Arial" panose="020B0604020202020204" pitchFamily="34" charset="0"/>
                <a:ea typeface="宋体" charset="0"/>
              </a:rPr>
              <a:t>S3</a:t>
            </a:r>
            <a:r>
              <a:rPr lang="zh-CN" altLang="en-US" dirty="0">
                <a:latin typeface="Arial" panose="020B0604020202020204" pitchFamily="34" charset="0"/>
                <a:ea typeface="宋体" charset="0"/>
              </a:rPr>
              <a:t>；进程</a:t>
            </a:r>
            <a:r>
              <a:rPr lang="en-US" altLang="zh-CN" dirty="0">
                <a:latin typeface="Arial" panose="020B0604020202020204" pitchFamily="34" charset="0"/>
                <a:ea typeface="宋体" charset="0"/>
              </a:rPr>
              <a:t>P3</a:t>
            </a:r>
            <a:r>
              <a:rPr lang="zh-CN" altLang="en-US" dirty="0">
                <a:latin typeface="Arial" panose="020B0604020202020204" pitchFamily="34" charset="0"/>
                <a:ea typeface="宋体" charset="0"/>
              </a:rPr>
              <a:t>产生消息</a:t>
            </a:r>
            <a:r>
              <a:rPr lang="en-US" altLang="zh-CN" dirty="0">
                <a:latin typeface="Arial" panose="020B0604020202020204" pitchFamily="34" charset="0"/>
                <a:ea typeface="宋体" charset="0"/>
              </a:rPr>
              <a:t>S3</a:t>
            </a:r>
            <a:r>
              <a:rPr lang="zh-CN" altLang="en-US" dirty="0">
                <a:latin typeface="Arial" panose="020B0604020202020204" pitchFamily="34" charset="0"/>
                <a:ea typeface="宋体" charset="0"/>
              </a:rPr>
              <a:t>，又要求从进程</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接收其所产生的消</a:t>
            </a:r>
            <a:endParaRPr lang="zh-CN" altLang="en-US"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息</a:t>
            </a:r>
            <a:r>
              <a:rPr lang="en-US" altLang="zh-CN" dirty="0">
                <a:latin typeface="Arial" panose="020B0604020202020204" pitchFamily="34" charset="0"/>
                <a:ea typeface="宋体" charset="0"/>
              </a:rPr>
              <a:t>S2</a:t>
            </a:r>
            <a:r>
              <a:rPr lang="zh-CN" altLang="en-US" dirty="0">
                <a:latin typeface="Arial" panose="020B0604020202020204" pitchFamily="34" charset="0"/>
                <a:ea typeface="宋体" charset="0"/>
              </a:rPr>
              <a:t>；进程</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产生消息</a:t>
            </a:r>
            <a:r>
              <a:rPr lang="en-US" altLang="zh-CN" dirty="0">
                <a:latin typeface="Arial" panose="020B0604020202020204" pitchFamily="34" charset="0"/>
                <a:ea typeface="宋体" charset="0"/>
              </a:rPr>
              <a:t>S2</a:t>
            </a:r>
            <a:r>
              <a:rPr lang="zh-CN" altLang="en-US" dirty="0">
                <a:latin typeface="Arial" panose="020B0604020202020204" pitchFamily="34" charset="0"/>
                <a:ea typeface="宋体" charset="0"/>
              </a:rPr>
              <a:t>，又需要接收进程</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所产生的消息</a:t>
            </a:r>
            <a:r>
              <a:rPr lang="en-US" altLang="zh-CN" dirty="0">
                <a:latin typeface="Arial" panose="020B0604020202020204" pitchFamily="34" charset="0"/>
                <a:ea typeface="宋体" charset="0"/>
              </a:rPr>
              <a:t>S1</a:t>
            </a:r>
            <a:r>
              <a:rPr lang="zh-CN" altLang="en-US" dirty="0">
                <a:latin typeface="Arial" panose="020B0604020202020204" pitchFamily="34" charset="0"/>
                <a:ea typeface="宋体" charset="0"/>
              </a:rPr>
              <a:t>。如果消息通信按下述顺序进行：</a:t>
            </a:r>
            <a:endParaRPr lang="zh-CN" altLang="en-US" dirty="0">
              <a:latin typeface="Arial" panose="020B0604020202020204" pitchFamily="34" charset="0"/>
              <a:ea typeface="宋体" charset="0"/>
            </a:endParaRPr>
          </a:p>
          <a:p>
            <a:pPr eaLnBrk="1" hangingPunct="1">
              <a:defRPr/>
            </a:pP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…Release(S1)</a:t>
            </a:r>
            <a:r>
              <a:rPr lang="zh-CN" altLang="en-US" dirty="0">
                <a:latin typeface="Arial" panose="020B0604020202020204" pitchFamily="34" charset="0"/>
                <a:ea typeface="宋体" charset="0"/>
              </a:rPr>
              <a:t>； </a:t>
            </a:r>
            <a:r>
              <a:rPr lang="en-US" altLang="zh-CN" dirty="0" err="1">
                <a:latin typeface="Arial" panose="020B0604020202020204" pitchFamily="34" charset="0"/>
                <a:ea typeface="宋体" charset="0"/>
              </a:rPr>
              <a:t>Reqaest</a:t>
            </a:r>
            <a:r>
              <a:rPr lang="en-US" altLang="zh-CN" dirty="0">
                <a:latin typeface="Arial" panose="020B0604020202020204" pitchFamily="34" charset="0"/>
                <a:ea typeface="宋体" charset="0"/>
              </a:rPr>
              <a:t>(S3)</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a:t>
            </a:r>
            <a:endParaRPr lang="en-US" altLang="zh-CN" dirty="0">
              <a:latin typeface="Arial" panose="020B0604020202020204" pitchFamily="34" charset="0"/>
              <a:ea typeface="宋体" charset="0"/>
            </a:endParaRPr>
          </a:p>
          <a:p>
            <a:pPr eaLnBrk="1" hangingPunct="1">
              <a:defRPr/>
            </a:pP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…Release(S2)</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Request(S1)</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a:t>
            </a:r>
            <a:endParaRPr lang="en-US" altLang="zh-CN" dirty="0">
              <a:latin typeface="Arial" panose="020B0604020202020204" pitchFamily="34" charset="0"/>
              <a:ea typeface="宋体" charset="0"/>
            </a:endParaRPr>
          </a:p>
          <a:p>
            <a:pPr eaLnBrk="1" hangingPunct="1">
              <a:defRPr/>
            </a:pPr>
            <a:r>
              <a:rPr lang="en-US" altLang="zh-CN" dirty="0">
                <a:latin typeface="Arial" panose="020B0604020202020204" pitchFamily="34" charset="0"/>
                <a:ea typeface="宋体" charset="0"/>
              </a:rPr>
              <a:t>P3</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…Release(S3)</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Request(S2)</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a:t>
            </a:r>
            <a:endParaRPr lang="en-US" altLang="zh-CN"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并不可能发生死锁，但若改成下述的运行顺序：</a:t>
            </a:r>
            <a:endParaRPr lang="zh-CN" altLang="en-US" dirty="0">
              <a:latin typeface="Arial" panose="020B0604020202020204" pitchFamily="34" charset="0"/>
              <a:ea typeface="宋体" charset="0"/>
            </a:endParaRPr>
          </a:p>
          <a:p>
            <a:pPr eaLnBrk="1" hangingPunct="1">
              <a:defRPr/>
            </a:pP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…Request(S3)</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Release(S1)</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a:t>
            </a:r>
            <a:endParaRPr lang="en-US" altLang="zh-CN" dirty="0">
              <a:latin typeface="Arial" panose="020B0604020202020204" pitchFamily="34" charset="0"/>
              <a:ea typeface="宋体" charset="0"/>
            </a:endParaRPr>
          </a:p>
          <a:p>
            <a:pPr eaLnBrk="1" hangingPunct="1">
              <a:defRPr/>
            </a:pP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…Request(S1)</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Release(S2)</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a:t>
            </a:r>
            <a:endParaRPr lang="en-US" altLang="zh-CN" dirty="0">
              <a:latin typeface="Arial" panose="020B0604020202020204" pitchFamily="34" charset="0"/>
              <a:ea typeface="宋体" charset="0"/>
            </a:endParaRPr>
          </a:p>
          <a:p>
            <a:pPr eaLnBrk="1" hangingPunct="1">
              <a:defRPr/>
            </a:pPr>
            <a:r>
              <a:rPr lang="en-US" altLang="zh-CN" dirty="0">
                <a:latin typeface="Arial" panose="020B0604020202020204" pitchFamily="34" charset="0"/>
                <a:ea typeface="宋体" charset="0"/>
              </a:rPr>
              <a:t>P3</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…Request(S2)</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Release(S3)</a:t>
            </a:r>
            <a:r>
              <a:rPr lang="zh-CN" altLang="en-US" dirty="0">
                <a:latin typeface="Arial" panose="020B0604020202020204" pitchFamily="34" charset="0"/>
                <a:ea typeface="宋体" charset="0"/>
              </a:rPr>
              <a:t>； </a:t>
            </a:r>
            <a:r>
              <a:rPr lang="en-US" altLang="zh-CN" dirty="0">
                <a:latin typeface="Arial" panose="020B0604020202020204" pitchFamily="34" charset="0"/>
                <a:ea typeface="宋体" charset="0"/>
              </a:rPr>
              <a:t>…</a:t>
            </a:r>
            <a:endParaRPr lang="en-US" altLang="zh-CN" dirty="0">
              <a:latin typeface="Arial" panose="020B0604020202020204" pitchFamily="34" charset="0"/>
              <a:ea typeface="宋体" charset="0"/>
            </a:endParaRPr>
          </a:p>
          <a:p>
            <a:pPr eaLnBrk="1" hangingPunct="1">
              <a:defRPr/>
            </a:pPr>
            <a:r>
              <a:rPr lang="zh-CN" altLang="en-US" dirty="0">
                <a:latin typeface="Arial" panose="020B0604020202020204" pitchFamily="34" charset="0"/>
                <a:ea typeface="宋体" charset="0"/>
              </a:rPr>
              <a:t>则可能发生死锁。</a:t>
            </a:r>
            <a:endParaRPr lang="zh-CN" altLang="en-US" dirty="0">
              <a:latin typeface="Arial" panose="020B0604020202020204" pitchFamily="34" charset="0"/>
              <a:ea typeface="宋体"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355F8160-646D-4343-9445-A0FC8EB5D825}" type="slidenum">
              <a:rPr lang="en-US" altLang="zh-CN"/>
            </a:fld>
            <a:endParaRPr lang="en-US" altLang="zh-CN"/>
          </a:p>
        </p:txBody>
      </p:sp>
      <p:sp>
        <p:nvSpPr>
          <p:cNvPr id="121859" name="Rectangle 2"/>
          <p:cNvSpPr>
            <a:spLocks noGrp="1" noRot="1" noChangeAspect="1" noChangeArrowheads="1" noTextEdit="1"/>
          </p:cNvSpPr>
          <p:nvPr>
            <p:ph type="sldImg"/>
          </p:nvPr>
        </p:nvSpPr>
        <p:spPr>
          <a:xfrm>
            <a:off x="685800" y="1143000"/>
            <a:ext cx="5486400" cy="3086100"/>
          </a:xfrm>
        </p:spPr>
      </p:sp>
      <p:sp>
        <p:nvSpPr>
          <p:cNvPr id="12186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FCE9AE21-059C-204F-9BC5-7502A017EB55}" type="slidenum">
              <a:rPr lang="en-US" altLang="zh-CN"/>
            </a:fld>
            <a:endParaRPr lang="en-US" altLang="zh-CN"/>
          </a:p>
        </p:txBody>
      </p:sp>
      <p:sp>
        <p:nvSpPr>
          <p:cNvPr id="131075" name="Rectangle 2"/>
          <p:cNvSpPr>
            <a:spLocks noGrp="1" noRot="1" noChangeAspect="1" noChangeArrowheads="1" noTextEdit="1"/>
          </p:cNvSpPr>
          <p:nvPr>
            <p:ph type="sldImg"/>
          </p:nvPr>
        </p:nvSpPr>
        <p:spPr>
          <a:xfrm>
            <a:off x="685800" y="1143000"/>
            <a:ext cx="5486400" cy="3086100"/>
          </a:xfrm>
        </p:spPr>
      </p:sp>
      <p:sp>
        <p:nvSpPr>
          <p:cNvPr id="1310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zh-CN" altLang="zh-CN">
              <a:latin typeface="Arial" panose="020B0604020202020204" pitchFamily="34" charset="0"/>
              <a:ea typeface="宋体"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C50A271C-D038-3847-9D01-71B33A845C57}" type="slidenum">
              <a:rPr lang="en-US" altLang="zh-CN"/>
            </a:fld>
            <a:endParaRPr lang="en-US" altLang="zh-CN"/>
          </a:p>
        </p:txBody>
      </p:sp>
      <p:sp>
        <p:nvSpPr>
          <p:cNvPr id="133123" name="Rectangle 2"/>
          <p:cNvSpPr>
            <a:spLocks noGrp="1" noRot="1" noChangeAspect="1" noChangeArrowheads="1" noTextEdit="1"/>
          </p:cNvSpPr>
          <p:nvPr>
            <p:ph type="sldImg"/>
          </p:nvPr>
        </p:nvSpPr>
        <p:spPr>
          <a:xfrm>
            <a:off x="685800" y="1143000"/>
            <a:ext cx="5486400" cy="3086100"/>
          </a:xfrm>
        </p:spPr>
      </p:sp>
      <p:sp>
        <p:nvSpPr>
          <p:cNvPr id="13312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a:t>
            </a:r>
            <a:r>
              <a:rPr lang="en-US" altLang="zh-CN">
                <a:latin typeface="Arial" panose="020B0604020202020204" pitchFamily="34" charset="0"/>
                <a:ea typeface="宋体" charset="0"/>
              </a:rPr>
              <a:t>1</a:t>
            </a:r>
            <a:r>
              <a:rPr lang="zh-CN" altLang="en-US">
                <a:latin typeface="Arial" panose="020B0604020202020204" pitchFamily="34" charset="0"/>
                <a:ea typeface="宋体" charset="0"/>
              </a:rPr>
              <a:t>）互斥条件：指进程对所分配到的资源进行排它性使用 。</a:t>
            </a:r>
            <a:endParaRPr lang="zh-CN" altLang="en-US">
              <a:latin typeface="Arial" panose="020B0604020202020204" pitchFamily="34" charset="0"/>
              <a:ea typeface="宋体" charset="0"/>
            </a:endParaRPr>
          </a:p>
          <a:p>
            <a:pPr eaLnBrk="1" hangingPunct="1">
              <a:defRPr/>
            </a:pPr>
            <a:r>
              <a:rPr lang="zh-CN" altLang="en-US">
                <a:latin typeface="Arial" panose="020B0604020202020204" pitchFamily="34" charset="0"/>
                <a:ea typeface="宋体" charset="0"/>
              </a:rPr>
              <a:t>（</a:t>
            </a:r>
            <a:r>
              <a:rPr lang="en-US" altLang="zh-CN">
                <a:latin typeface="Arial" panose="020B0604020202020204" pitchFamily="34" charset="0"/>
                <a:ea typeface="宋体" charset="0"/>
              </a:rPr>
              <a:t>2</a:t>
            </a:r>
            <a:r>
              <a:rPr lang="zh-CN" altLang="en-US">
                <a:latin typeface="Arial" panose="020B0604020202020204" pitchFamily="34" charset="0"/>
                <a:ea typeface="宋体" charset="0"/>
              </a:rPr>
              <a:t>）请求和保持条件：指进程已经保持了至少一个资源，但又提出了新的资源请求  </a:t>
            </a:r>
            <a:endParaRPr lang="zh-CN" altLang="en-US">
              <a:latin typeface="Arial" panose="020B0604020202020204" pitchFamily="34" charset="0"/>
              <a:ea typeface="宋体" charset="0"/>
            </a:endParaRPr>
          </a:p>
          <a:p>
            <a:pPr eaLnBrk="1" hangingPunct="1">
              <a:defRPr/>
            </a:pPr>
            <a:r>
              <a:rPr lang="zh-CN" altLang="en-US">
                <a:latin typeface="Arial" panose="020B0604020202020204" pitchFamily="34" charset="0"/>
                <a:ea typeface="宋体" charset="0"/>
              </a:rPr>
              <a:t>（</a:t>
            </a:r>
            <a:r>
              <a:rPr lang="en-US" altLang="zh-CN">
                <a:latin typeface="Arial" panose="020B0604020202020204" pitchFamily="34" charset="0"/>
                <a:ea typeface="宋体" charset="0"/>
              </a:rPr>
              <a:t>3</a:t>
            </a:r>
            <a:r>
              <a:rPr lang="zh-CN" altLang="en-US">
                <a:latin typeface="Arial" panose="020B0604020202020204" pitchFamily="34" charset="0"/>
                <a:ea typeface="宋体" charset="0"/>
              </a:rPr>
              <a:t>）不剥夺条件：指进程已获得的资源，在未使用完之前，不能被剥夺，只能在使用完时由自己释放。 </a:t>
            </a:r>
            <a:endParaRPr lang="zh-CN" altLang="en-US">
              <a:latin typeface="Arial" panose="020B0604020202020204" pitchFamily="34" charset="0"/>
              <a:ea typeface="宋体" charset="0"/>
            </a:endParaRPr>
          </a:p>
          <a:p>
            <a:pPr eaLnBrk="1" hangingPunct="1">
              <a:defRPr/>
            </a:pPr>
            <a:r>
              <a:rPr lang="zh-CN" altLang="en-US">
                <a:latin typeface="Arial" panose="020B0604020202020204" pitchFamily="34" charset="0"/>
                <a:ea typeface="宋体" charset="0"/>
              </a:rPr>
              <a:t>（</a:t>
            </a:r>
            <a:r>
              <a:rPr lang="en-US" altLang="zh-CN">
                <a:latin typeface="Arial" panose="020B0604020202020204" pitchFamily="34" charset="0"/>
                <a:ea typeface="宋体" charset="0"/>
              </a:rPr>
              <a:t>4</a:t>
            </a:r>
            <a:r>
              <a:rPr lang="zh-CN" altLang="en-US">
                <a:latin typeface="Arial" panose="020B0604020202020204" pitchFamily="34" charset="0"/>
                <a:ea typeface="宋体" charset="0"/>
              </a:rPr>
              <a:t>）环路等待条件：指在发生死锁时，必然存在一个进程</a:t>
            </a:r>
            <a:r>
              <a:rPr lang="en-US" altLang="zh-CN">
                <a:latin typeface="Courier New" panose="02070309020205020404" charset="0"/>
                <a:ea typeface="宋体" charset="0"/>
              </a:rPr>
              <a:t>——</a:t>
            </a:r>
            <a:r>
              <a:rPr lang="zh-CN" altLang="en-US">
                <a:latin typeface="Arial" panose="020B0604020202020204" pitchFamily="34" charset="0"/>
                <a:ea typeface="宋体" charset="0"/>
              </a:rPr>
              <a:t>资源的环形链  </a:t>
            </a:r>
            <a:endParaRPr lang="zh-CN" altLang="en-US">
              <a:latin typeface="Arial" panose="020B0604020202020204" pitchFamily="34" charset="0"/>
              <a:ea typeface="宋体" charset="0"/>
            </a:endParaRPr>
          </a:p>
          <a:p>
            <a:pPr eaLnBrk="1" hangingPunct="1">
              <a:defRPr/>
            </a:pPr>
            <a:endParaRPr lang="en-US" altLang="zh-CN">
              <a:latin typeface="Arial" panose="020B0604020202020204" pitchFamily="34" charset="0"/>
              <a:ea typeface="宋体"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3B05C3AB-4537-7A4D-AAA2-02D5522C8F02}" type="slidenum">
              <a:rPr lang="en-US" altLang="zh-CN"/>
            </a:fld>
            <a:endParaRPr lang="en-US" altLang="zh-CN"/>
          </a:p>
        </p:txBody>
      </p:sp>
      <p:sp>
        <p:nvSpPr>
          <p:cNvPr id="13315" name="Rectangle 2"/>
          <p:cNvSpPr>
            <a:spLocks noGrp="1" noRot="1" noChangeAspect="1" noChangeArrowheads="1" noTextEdit="1"/>
          </p:cNvSpPr>
          <p:nvPr>
            <p:ph type="sldImg"/>
          </p:nvPr>
        </p:nvSpPr>
        <p:spPr>
          <a:xfrm>
            <a:off x="685800" y="1143000"/>
            <a:ext cx="5486400" cy="3086100"/>
          </a:xfrm>
        </p:spPr>
      </p:sp>
      <p:sp>
        <p:nvSpPr>
          <p:cNvPr id="710659" name="Rectangle 3"/>
          <p:cNvSpPr>
            <a:spLocks noGrp="1" noChangeArrowheads="1"/>
          </p:cNvSpPr>
          <p:nvPr>
            <p:ph type="body" idx="1"/>
          </p:nvPr>
        </p:nvSpPr>
        <p:spPr/>
        <p:txBody>
          <a:bodyPr/>
          <a:lstStyle/>
          <a:p>
            <a:pPr eaLnBrk="1" hangingPunct="1">
              <a:defRPr/>
            </a:pPr>
            <a:r>
              <a:rPr lang="en-US" altLang="zh-CN" b="1" dirty="0">
                <a:effectLst>
                  <a:outerShdw blurRad="38100" dist="38100" dir="2700000" algn="tl">
                    <a:srgbClr val="C0C0C0"/>
                  </a:outerShdw>
                </a:effectLst>
                <a:latin typeface="仿宋_GB2312" pitchFamily="49" charset="-122"/>
                <a:ea typeface="仿宋_GB2312" pitchFamily="49" charset="-122"/>
              </a:rPr>
              <a:t> </a:t>
            </a:r>
            <a:r>
              <a:rPr lang="zh-CN" altLang="en-US" b="1" dirty="0">
                <a:effectLst>
                  <a:outerShdw blurRad="38100" dist="38100" dir="2700000" algn="tl">
                    <a:srgbClr val="C0C0C0"/>
                  </a:outerShdw>
                </a:effectLst>
                <a:latin typeface="仿宋_GB2312" pitchFamily="49" charset="-122"/>
                <a:ea typeface="仿宋_GB2312" pitchFamily="49" charset="-122"/>
              </a:rPr>
              <a:t>又称</a:t>
            </a:r>
            <a:r>
              <a:rPr lang="zh-CN" altLang="en-US" b="1" dirty="0">
                <a:solidFill>
                  <a:schemeClr val="accent2"/>
                </a:solidFill>
                <a:effectLst>
                  <a:outerShdw blurRad="38100" dist="38100" dir="2700000" algn="tl">
                    <a:srgbClr val="C0C0C0"/>
                  </a:outerShdw>
                </a:effectLst>
                <a:latin typeface="仿宋_GB2312" pitchFamily="49" charset="-122"/>
                <a:ea typeface="仿宋_GB2312" pitchFamily="49" charset="-122"/>
              </a:rPr>
              <a:t>高级调度</a:t>
            </a:r>
            <a:r>
              <a:rPr lang="zh-CN" altLang="en-US" b="1" dirty="0">
                <a:effectLst>
                  <a:outerShdw blurRad="38100" dist="38100" dir="2700000" algn="tl">
                    <a:srgbClr val="C0C0C0"/>
                  </a:outerShdw>
                </a:effectLst>
                <a:latin typeface="仿宋_GB2312" pitchFamily="49" charset="-122"/>
                <a:ea typeface="仿宋_GB2312" pitchFamily="49" charset="-122"/>
              </a:rPr>
              <a:t>，或</a:t>
            </a:r>
            <a:r>
              <a:rPr lang="zh-CN" altLang="en-US" b="1" dirty="0">
                <a:solidFill>
                  <a:schemeClr val="accent2"/>
                </a:solidFill>
                <a:effectLst>
                  <a:outerShdw blurRad="38100" dist="38100" dir="2700000" algn="tl">
                    <a:srgbClr val="C0C0C0"/>
                  </a:outerShdw>
                </a:effectLst>
                <a:latin typeface="仿宋_GB2312" pitchFamily="49" charset="-122"/>
                <a:ea typeface="仿宋_GB2312" pitchFamily="49" charset="-122"/>
              </a:rPr>
              <a:t>作业调度</a:t>
            </a:r>
            <a:r>
              <a:rPr lang="zh-CN" altLang="en-US" b="1" dirty="0">
                <a:effectLst>
                  <a:outerShdw blurRad="38100" dist="38100" dir="2700000" algn="tl">
                    <a:srgbClr val="C0C0C0"/>
                  </a:outerShdw>
                </a:effectLst>
                <a:latin typeface="仿宋_GB2312" pitchFamily="49" charset="-122"/>
                <a:ea typeface="仿宋_GB2312" pitchFamily="49" charset="-122"/>
              </a:rPr>
              <a:t>，它为被调度作业或用户程序创建进程，分配必要的系统资源，并将新创建的进程插入就绪队列，等待短程调度。</a:t>
            </a:r>
            <a:endParaRPr lang="zh-CN" altLang="en-US" b="1" dirty="0">
              <a:effectLst>
                <a:outerShdw blurRad="38100" dist="38100" dir="2700000" algn="tl">
                  <a:srgbClr val="C0C0C0"/>
                </a:outerShdw>
              </a:effectLst>
              <a:latin typeface="仿宋_GB2312" pitchFamily="49" charset="-122"/>
              <a:ea typeface="仿宋_GB2312" pitchFamily="49" charset="-122"/>
            </a:endParaRPr>
          </a:p>
          <a:p>
            <a:pPr eaLnBrk="1" hangingPunct="1">
              <a:defRPr/>
            </a:pPr>
            <a:endParaRPr lang="zh-CN" altLang="en-US" b="1" dirty="0">
              <a:effectLst>
                <a:outerShdw blurRad="38100" dist="38100" dir="2700000" algn="tl">
                  <a:srgbClr val="C0C0C0"/>
                </a:outerShdw>
              </a:effectLst>
              <a:latin typeface="仿宋_GB2312" pitchFamily="49" charset="-122"/>
              <a:ea typeface="仿宋_GB2312" pitchFamily="49" charset="-122"/>
            </a:endParaRPr>
          </a:p>
          <a:p>
            <a:pPr eaLnBrk="1" hangingPunct="1">
              <a:defRPr/>
            </a:pPr>
            <a:r>
              <a:rPr lang="zh-CN" altLang="en-US" b="1" dirty="0">
                <a:effectLst>
                  <a:outerShdw blurRad="38100" dist="38100" dir="2700000" algn="tl">
                    <a:srgbClr val="C0C0C0"/>
                  </a:outerShdw>
                </a:effectLst>
                <a:latin typeface="仿宋_GB2312" pitchFamily="49" charset="-122"/>
                <a:ea typeface="仿宋_GB2312" pitchFamily="49" charset="-122"/>
              </a:rPr>
              <a:t>先要解释作业的基本概念：</a:t>
            </a:r>
            <a:endParaRPr lang="zh-CN" altLang="en-US" b="1" dirty="0">
              <a:effectLst>
                <a:outerShdw blurRad="38100" dist="38100" dir="2700000" algn="tl">
                  <a:srgbClr val="C0C0C0"/>
                </a:outerShdw>
              </a:effectLst>
              <a:latin typeface="仿宋_GB2312" pitchFamily="49" charset="-122"/>
              <a:ea typeface="仿宋_GB2312" pitchFamily="49" charset="-122"/>
            </a:endParaRPr>
          </a:p>
          <a:p>
            <a:pPr eaLnBrk="1" hangingPunct="1">
              <a:defRPr/>
            </a:pPr>
            <a:r>
              <a:rPr lang="en-US" altLang="zh-CN" dirty="0"/>
              <a:t>(1) </a:t>
            </a:r>
            <a:r>
              <a:rPr lang="zh-CN" altLang="en-US" dirty="0"/>
              <a:t>作业</a:t>
            </a:r>
            <a:r>
              <a:rPr lang="en-US" altLang="zh-CN" dirty="0"/>
              <a:t>(Job)</a:t>
            </a:r>
            <a:r>
              <a:rPr lang="zh-CN" altLang="en-US" dirty="0"/>
              <a:t>。作业是一个比程序更为广泛的概念，它不仅包含了通常的程序和数据，而且还应配有一份作业说明书，系统根据该说明书来对程序的运行进行控制。在批处理系统中，是以作业为基本单位从外存调入内存的。</a:t>
            </a:r>
            <a:endParaRPr lang="zh-CN" altLang="en-US" dirty="0"/>
          </a:p>
          <a:p>
            <a:pPr eaLnBrk="1" hangingPunct="1">
              <a:defRPr/>
            </a:pPr>
            <a:r>
              <a:rPr lang="en-US" altLang="zh-CN" dirty="0"/>
              <a:t>(2) </a:t>
            </a:r>
            <a:r>
              <a:rPr lang="zh-CN" altLang="en-US" dirty="0"/>
              <a:t>作业步</a:t>
            </a:r>
            <a:r>
              <a:rPr lang="en-US" altLang="zh-CN" dirty="0"/>
              <a:t>(Job Step)</a:t>
            </a:r>
            <a:r>
              <a:rPr lang="zh-CN" altLang="en-US" dirty="0"/>
              <a:t>。通常，在作业运行期间，每个作业都必须经过若干个相对独立，又相互关联的顺序加工步骤才能得到结果，我们把其中的每一个加工步骤称为一个作业步，各作业步之间存在着相互联系，往往是把上一个作业步的输出作为下一个作业步的输入。</a:t>
            </a:r>
            <a:endParaRPr lang="zh-CN" altLang="en-US" dirty="0"/>
          </a:p>
          <a:p>
            <a:pPr eaLnBrk="1" hangingPunct="1">
              <a:defRPr/>
            </a:pPr>
            <a:r>
              <a:rPr lang="en-US" altLang="zh-CN" dirty="0"/>
              <a:t>(3) </a:t>
            </a:r>
            <a:r>
              <a:rPr lang="zh-CN" altLang="en-US" dirty="0"/>
              <a:t>作业流。若干个作业进入系统后，被依次存放在外存上，这便形成了输入的作业流；在操作系统的控制下，逐个作业进行处理，于是便形成了处理作业流。</a:t>
            </a:r>
            <a:endParaRPr lang="zh-CN" altLang="en-US" dirty="0"/>
          </a:p>
          <a:p>
            <a:pPr eaLnBrk="1" hangingPunct="1">
              <a:defRPr/>
            </a:pPr>
            <a:endParaRPr lang="zh-CN" altLang="en-US" dirty="0"/>
          </a:p>
          <a:p>
            <a:pPr eaLnBrk="1" hangingPunct="1">
              <a:defRPr/>
            </a:pPr>
            <a:r>
              <a:rPr lang="zh-CN" altLang="en-US" dirty="0"/>
              <a:t>每当作业进入系统时，系统便为每个作业建立一个</a:t>
            </a:r>
            <a:r>
              <a:rPr lang="en-US" altLang="zh-CN" dirty="0"/>
              <a:t>JCB</a:t>
            </a:r>
            <a:r>
              <a:rPr lang="zh-CN" altLang="en-US" dirty="0"/>
              <a:t>，根据作业类型将它插入相应的后备队列中。作业调度程序依据一定的调度算法来调度它们，被调度到的作业将会装入内存。在作业运行期间，系统就按照</a:t>
            </a:r>
            <a:r>
              <a:rPr lang="en-US" altLang="zh-CN" dirty="0"/>
              <a:t>JCB </a:t>
            </a:r>
            <a:r>
              <a:rPr lang="zh-CN" altLang="en-US" dirty="0"/>
              <a:t>中的信息对作业进行控制。当一个作业执行结束进入完成状态时，系统负责回收分配给它的资源，撤消它的作业控制块。</a:t>
            </a:r>
            <a:endParaRPr lang="en-US" altLang="zh-CN" dirty="0"/>
          </a:p>
          <a:p>
            <a:pPr eaLnBrk="1" hangingPunct="1">
              <a:defRPr/>
            </a:pPr>
            <a:endParaRPr lang="en-US" altLang="zh-CN" dirty="0"/>
          </a:p>
          <a:p>
            <a:pPr eaLnBrk="1" hangingPunct="1">
              <a:defRPr/>
            </a:pPr>
            <a:r>
              <a:rPr lang="zh-CN" altLang="en-US" b="1" dirty="0">
                <a:effectLst>
                  <a:outerShdw blurRad="38100" dist="38100" dir="2700000" algn="tl">
                    <a:srgbClr val="C0C0C0"/>
                  </a:outerShdw>
                </a:effectLst>
                <a:latin typeface="仿宋_GB2312" pitchFamily="49" charset="-122"/>
                <a:ea typeface="仿宋_GB2312" pitchFamily="49" charset="-122"/>
              </a:rPr>
              <a:t>批处理系统中，作业进入系统后，先驻留在磁盘上，组织成批处理队列，称为后备队列。长程调度从该队列中选择一个或多个作业，为之创建进程。如图 </a:t>
            </a:r>
            <a:r>
              <a:rPr lang="en-US" altLang="zh-CN" b="1" dirty="0">
                <a:effectLst>
                  <a:outerShdw blurRad="38100" dist="38100" dir="2700000" algn="tl">
                    <a:srgbClr val="C0C0C0"/>
                  </a:outerShdw>
                </a:effectLst>
                <a:latin typeface="仿宋_GB2312" pitchFamily="49" charset="-122"/>
                <a:ea typeface="仿宋_GB2312" pitchFamily="49" charset="-122"/>
              </a:rPr>
              <a:t>:</a:t>
            </a:r>
            <a:endParaRPr lang="en-US" altLang="zh-CN" b="1" dirty="0">
              <a:effectLst>
                <a:outerShdw blurRad="38100" dist="38100" dir="2700000" algn="tl">
                  <a:srgbClr val="C0C0C0"/>
                </a:outerShdw>
              </a:effectLst>
              <a:latin typeface="仿宋_GB2312" pitchFamily="49" charset="-122"/>
              <a:ea typeface="仿宋_GB2312" pitchFamily="49" charset="-122"/>
            </a:endParaRPr>
          </a:p>
          <a:p>
            <a:pPr eaLnBrk="1" hangingPunct="1">
              <a:defRPr/>
            </a:pPr>
            <a:r>
              <a:rPr lang="zh-CN" altLang="en-US" b="1" dirty="0">
                <a:effectLst>
                  <a:outerShdw blurRad="38100" dist="38100" dir="2700000" algn="tl">
                    <a:srgbClr val="C0C0C0"/>
                  </a:outerShdw>
                </a:effectLst>
                <a:latin typeface="仿宋_GB2312" pitchFamily="49" charset="-122"/>
                <a:ea typeface="仿宋_GB2312" pitchFamily="49" charset="-122"/>
              </a:rPr>
              <a:t>某些采用交换技术的系统将新创建的进程插入到就绪</a:t>
            </a:r>
            <a:r>
              <a:rPr lang="en-US" altLang="zh-CN" b="1" dirty="0">
                <a:effectLst>
                  <a:outerShdw blurRad="38100" dist="38100" dir="2700000" algn="tl">
                    <a:srgbClr val="C0C0C0"/>
                  </a:outerShdw>
                </a:effectLst>
                <a:latin typeface="仿宋_GB2312" pitchFamily="49" charset="-122"/>
                <a:ea typeface="仿宋_GB2312" pitchFamily="49" charset="-122"/>
              </a:rPr>
              <a:t>/</a:t>
            </a:r>
            <a:r>
              <a:rPr lang="zh-CN" altLang="en-US" b="1" dirty="0">
                <a:effectLst>
                  <a:outerShdw blurRad="38100" dist="38100" dir="2700000" algn="tl">
                    <a:srgbClr val="C0C0C0"/>
                  </a:outerShdw>
                </a:effectLst>
                <a:latin typeface="仿宋_GB2312" pitchFamily="49" charset="-122"/>
                <a:ea typeface="仿宋_GB2312" pitchFamily="49" charset="-122"/>
              </a:rPr>
              <a:t>挂起队列，等待中程调度。</a:t>
            </a:r>
            <a:endParaRPr lang="zh-CN" altLang="en-US" b="1" dirty="0">
              <a:effectLst>
                <a:outerShdw blurRad="38100" dist="38100" dir="2700000" algn="tl">
                  <a:srgbClr val="C0C0C0"/>
                </a:outerShdw>
              </a:effectLst>
              <a:latin typeface="仿宋_GB2312" pitchFamily="49" charset="-122"/>
              <a:ea typeface="仿宋_GB2312" pitchFamily="49" charset="-122"/>
            </a:endParaRPr>
          </a:p>
          <a:p>
            <a:pPr eaLnBrk="1" hangingPunct="1">
              <a:defRPr/>
            </a:pPr>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44CDFB84-43AD-884C-8D4A-DDF9CF1BAF2B}" type="slidenum">
              <a:rPr lang="en-US" altLang="zh-CN"/>
            </a:fld>
            <a:endParaRPr lang="en-US" altLang="zh-CN"/>
          </a:p>
        </p:txBody>
      </p:sp>
      <p:sp>
        <p:nvSpPr>
          <p:cNvPr id="135171" name="Rectangle 2"/>
          <p:cNvSpPr>
            <a:spLocks noGrp="1" noRot="1" noChangeAspect="1" noChangeArrowheads="1" noTextEdit="1"/>
          </p:cNvSpPr>
          <p:nvPr>
            <p:ph type="sldImg"/>
          </p:nvPr>
        </p:nvSpPr>
        <p:spPr>
          <a:xfrm>
            <a:off x="685800" y="1143000"/>
            <a:ext cx="5486400" cy="3086100"/>
          </a:xfrm>
        </p:spPr>
      </p:sp>
      <p:sp>
        <p:nvSpPr>
          <p:cNvPr id="13517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defRPr/>
            </a:pPr>
            <a:r>
              <a:rPr lang="zh-CN" altLang="en-US" dirty="0"/>
              <a:t>（</a:t>
            </a:r>
            <a:r>
              <a:rPr lang="en-US" altLang="zh-CN" dirty="0"/>
              <a:t>1</a:t>
            </a:r>
            <a:r>
              <a:rPr lang="zh-CN" altLang="en-US" dirty="0"/>
              <a:t>）预防死锁：是通过设置某些限 制条件，去破坏产生死锁的四个必要条件中的一个或几个条件，来预防发生死锁。</a:t>
            </a:r>
            <a:endParaRPr lang="zh-CN" altLang="en-US" dirty="0"/>
          </a:p>
          <a:p>
            <a:pPr marL="228600" indent="-228600" eaLnBrk="1" hangingPunct="1">
              <a:defRPr/>
            </a:pPr>
            <a:r>
              <a:rPr lang="zh-CN" altLang="en-US" dirty="0"/>
              <a:t>（</a:t>
            </a:r>
            <a:r>
              <a:rPr lang="en-US" altLang="zh-CN" dirty="0"/>
              <a:t>2</a:t>
            </a:r>
            <a:r>
              <a:rPr lang="zh-CN" altLang="en-US" dirty="0"/>
              <a:t>）避免死锁：是在资源的动态分配过程中，用某种方法去防止系统进入不安全状态，从而避免发生死锁。 </a:t>
            </a:r>
            <a:endParaRPr lang="zh-CN" altLang="en-US" dirty="0"/>
          </a:p>
          <a:p>
            <a:pPr marL="228600" indent="-228600" eaLnBrk="1" hangingPunct="1">
              <a:defRPr/>
            </a:pPr>
            <a:r>
              <a:rPr lang="zh-CN" altLang="en-US" dirty="0"/>
              <a:t>（</a:t>
            </a:r>
            <a:r>
              <a:rPr lang="en-US" altLang="zh-CN" dirty="0"/>
              <a:t>3</a:t>
            </a:r>
            <a:r>
              <a:rPr lang="zh-CN" altLang="en-US" dirty="0"/>
              <a:t>）检测死锁：通过系统所设置的检测机构，及时地检测出死锁的发生，并精确地确定与死锁有关的进程和资源；</a:t>
            </a:r>
            <a:endParaRPr lang="zh-CN" altLang="en-US" dirty="0"/>
          </a:p>
          <a:p>
            <a:pPr marL="228600" indent="-228600" eaLnBrk="1" hangingPunct="1">
              <a:defRPr/>
            </a:pPr>
            <a:r>
              <a:rPr lang="zh-CN" altLang="en-US" dirty="0"/>
              <a:t>（</a:t>
            </a:r>
            <a:r>
              <a:rPr lang="en-US" altLang="zh-CN" dirty="0"/>
              <a:t>4</a:t>
            </a:r>
            <a:r>
              <a:rPr lang="zh-CN" altLang="en-US" dirty="0"/>
              <a:t>）解除死锁：当检测到系统中已发生死锁时，须将进程从死锁状态中解脱出来。常用的实施方法是撤消或挂起一些进程。</a:t>
            </a:r>
            <a:endParaRPr lang="zh-CN" altLang="en-US" dirty="0"/>
          </a:p>
          <a:p>
            <a:pPr marL="228600" indent="-228600" eaLnBrk="1" hangingPunct="1">
              <a:defRPr/>
            </a:pPr>
            <a:endParaRPr lang="zh-CN" altLang="en-US" dirty="0"/>
          </a:p>
          <a:p>
            <a:pPr marL="228600" indent="-228600" eaLnBrk="1" hangingPunct="1">
              <a:defRPr/>
            </a:pPr>
            <a:endParaRPr lang="zh-CN" altLang="en-US" dirty="0"/>
          </a:p>
          <a:p>
            <a:pPr marL="228600" indent="-228600" eaLnBrk="1" hangingPunct="1">
              <a:defRPr/>
            </a:pPr>
            <a:r>
              <a:rPr lang="zh-CN" altLang="en-US" dirty="0"/>
              <a:t>为保证系统中诸进程的正常运行，应事先采取必要的措施，来预防发生死锁。在系统中已经出现死锁后，则应及时检测到死锁的发生，并采取适当措施来解除死锁。目前，处理死锁的方法可归结为以下四种：</a:t>
            </a:r>
            <a:endParaRPr lang="zh-CN" altLang="en-US" dirty="0"/>
          </a:p>
          <a:p>
            <a:pPr marL="228600" indent="-228600" eaLnBrk="1" hangingPunct="1">
              <a:buFontTx/>
              <a:buAutoNum type="arabicParenBoth"/>
              <a:defRPr/>
            </a:pPr>
            <a:r>
              <a:rPr lang="zh-CN" altLang="en-US" dirty="0"/>
              <a:t>预防死锁。这是一种较简单和直观的事先预防的方法。该方法是通过设置某些限制条件，去破坏产生死锁的四个必要条件中的一个或几个条件，来预防发生死锁。预防死锁是一种较易实现的方法，已被广泛使用。但由于所施加的限制条件往往太严格，因而可能会导致系统资源利用率和系统吞吐量降低。</a:t>
            </a:r>
            <a:endParaRPr lang="zh-CN" altLang="en-US" dirty="0"/>
          </a:p>
          <a:p>
            <a:pPr marL="228600" indent="-228600" eaLnBrk="1" hangingPunct="1">
              <a:defRPr/>
            </a:pPr>
            <a:endParaRPr lang="zh-CN" altLang="en-US" dirty="0"/>
          </a:p>
          <a:p>
            <a:pPr marL="228600" indent="-228600" eaLnBrk="1" hangingPunct="1">
              <a:defRPr/>
            </a:pPr>
            <a:r>
              <a:rPr lang="en-US" altLang="zh-CN" dirty="0"/>
              <a:t>(2) </a:t>
            </a:r>
            <a:r>
              <a:rPr lang="zh-CN" altLang="en-US" dirty="0"/>
              <a:t>避免死锁。该方法同样是属于事先预防的策略，但它并不须事先采取各种限制措施去破坏产生死锁的四个必要条件，而是在资源的动态分配过程中，用某种方法去防止系统进入不安全状态，从而避免发生死锁。这种方法只需事先施加较弱的限制条件，便可获得较高的资源利用率及系统吞吐量，但在实现上有一定的难度。目前在较完善的系统中常用此方法来避免发生死锁。</a:t>
            </a:r>
            <a:endParaRPr lang="zh-CN" altLang="en-US" dirty="0"/>
          </a:p>
          <a:p>
            <a:pPr marL="228600" indent="-228600" eaLnBrk="1" hangingPunct="1">
              <a:defRPr/>
            </a:pPr>
            <a:endParaRPr lang="zh-CN" altLang="en-US" dirty="0"/>
          </a:p>
          <a:p>
            <a:pPr marL="228600" indent="-228600" eaLnBrk="1" hangingPunct="1">
              <a:defRPr/>
            </a:pPr>
            <a:r>
              <a:rPr lang="en-US" altLang="zh-CN" dirty="0"/>
              <a:t>(3) </a:t>
            </a:r>
            <a:r>
              <a:rPr lang="zh-CN" altLang="en-US" dirty="0"/>
              <a:t>检测死锁。这种方法并不须事先采取任何限制性措施，也不必检查系统是否已经进入不安全区，而是允许系统在运行过程中发生死锁。但可通过系统所设置的检测机构，及时地检测出死锁的发生，并精确地确定与死锁有关的进程和资源； 然后，采取适当措施，从系统中将已发生的死锁清除掉。</a:t>
            </a:r>
            <a:endParaRPr lang="zh-CN" altLang="en-US" dirty="0"/>
          </a:p>
          <a:p>
            <a:pPr marL="228600" indent="-228600" eaLnBrk="1" hangingPunct="1">
              <a:defRPr/>
            </a:pPr>
            <a:endParaRPr lang="zh-CN" altLang="en-US" dirty="0"/>
          </a:p>
          <a:p>
            <a:pPr marL="228600" indent="-228600" eaLnBrk="1" hangingPunct="1">
              <a:defRPr/>
            </a:pPr>
            <a:r>
              <a:rPr lang="en-US" altLang="zh-CN" dirty="0"/>
              <a:t>(4) </a:t>
            </a:r>
            <a:r>
              <a:rPr lang="zh-CN" altLang="en-US" dirty="0"/>
              <a:t>解除死锁。这是与检测死锁相配套的一种措施。当检测到系统中已发生死锁时，须将进程从死锁状态中解脱出来。常用的实施方法是撤消或挂起一些进程，以便回收一些资源，再将这些资源分配给已处于阻塞状态的进程，使之转为就绪状态，以继续运行。死锁的检测和解除措施有可能使系统获得较好的资源利用率和吞吐量，但在实现上难度也最大。</a:t>
            </a:r>
            <a:endParaRPr lang="zh-CN" alt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D1A80FE9-6255-014D-AE7E-48EC9EA838F4}" type="slidenum">
              <a:rPr lang="en-US" altLang="zh-CN"/>
            </a:fld>
            <a:endParaRPr lang="en-US" altLang="zh-CN"/>
          </a:p>
        </p:txBody>
      </p:sp>
      <p:sp>
        <p:nvSpPr>
          <p:cNvPr id="137219" name="Rectangle 2"/>
          <p:cNvSpPr>
            <a:spLocks noGrp="1" noRot="1" noChangeAspect="1" noChangeArrowheads="1" noTextEdit="1"/>
          </p:cNvSpPr>
          <p:nvPr>
            <p:ph type="sldImg"/>
          </p:nvPr>
        </p:nvSpPr>
        <p:spPr>
          <a:xfrm>
            <a:off x="685800" y="1143000"/>
            <a:ext cx="5486400" cy="3086100"/>
          </a:xfrm>
        </p:spPr>
      </p:sp>
      <p:sp>
        <p:nvSpPr>
          <p:cNvPr id="1372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在多道程序环境下，主存中有着多个进程，其数目往往多于处理机数目。这就要求系统能按某种算法，动态地把处理机分配给就绪队列中的一个进程，使之执行。分配处理机的任务是由处理机调度程序完成的。由于处理机是最重要的计算机资源，提高处理机的利用率及改善系统性能</a:t>
            </a:r>
            <a:r>
              <a:rPr lang="en-US" altLang="zh-CN"/>
              <a:t>(</a:t>
            </a:r>
            <a:r>
              <a:rPr lang="zh-CN" altLang="en-US"/>
              <a:t>吞吐量、响应时间</a:t>
            </a:r>
            <a:r>
              <a:rPr lang="en-US" altLang="zh-CN"/>
              <a:t>)</a:t>
            </a:r>
            <a:r>
              <a:rPr lang="zh-CN" altLang="en-US"/>
              <a:t>，在很大程度上取决于处理机调度性能的好坏，因而，处理机调度便成为操作系统设计的中心问题之一。为此，本章将对处理机调度作较详细的阐述。</a:t>
            </a:r>
            <a:endParaRPr lang="zh-CN" altLang="en-US"/>
          </a:p>
          <a:p>
            <a:pPr eaLnBrk="1" hangingPunct="1">
              <a:defRPr/>
            </a:pPr>
            <a:endParaRPr lang="zh-CN" altLang="en-US"/>
          </a:p>
          <a:p>
            <a:pPr eaLnBrk="1" hangingPunct="1">
              <a:defRPr/>
            </a:pPr>
            <a:r>
              <a:rPr lang="zh-CN" altLang="en-US"/>
              <a:t>本节主要是对处理机调度层次做较详细的介绍。</a:t>
            </a:r>
            <a:endParaRPr lang="zh-CN" altLang="en-US"/>
          </a:p>
          <a:p>
            <a:pPr eaLnBrk="1" hangingPunct="1">
              <a:defRPr/>
            </a:pPr>
            <a:endParaRPr lang="en-US"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algn="just" eaLnBrk="1" hangingPunct="1">
              <a:lnSpc>
                <a:spcPct val="110000"/>
              </a:lnSpc>
              <a:buFont typeface="Wingdings" panose="05000000000000000000" pitchFamily="2" charset="2"/>
              <a:buChar char="n"/>
              <a:defRPr/>
            </a:pPr>
            <a:r>
              <a:rPr lang="zh-CN" altLang="en-US" b="1" dirty="0"/>
              <a:t>进程是逐个地提出对资源的要求的。当一个已经保持了某些资源的进程，再提出新的资源请求而不能立即得到满足时，必须释放它已经保持了的所有资源。待以后需要时再重新申请。从而</a:t>
            </a:r>
            <a:r>
              <a:rPr lang="zh-CN" altLang="en-US" b="1" dirty="0">
                <a:solidFill>
                  <a:srgbClr val="FF0000"/>
                </a:solidFill>
              </a:rPr>
              <a:t>摒弃了</a:t>
            </a:r>
            <a:r>
              <a:rPr lang="zh-CN" altLang="en-US" b="1" dirty="0">
                <a:solidFill>
                  <a:srgbClr val="FF0000"/>
                </a:solidFill>
                <a:latin typeface="Courier New" panose="02070309020205020404" charset="0"/>
              </a:rPr>
              <a:t>“</a:t>
            </a:r>
            <a:r>
              <a:rPr lang="zh-CN" altLang="en-US" b="1" dirty="0">
                <a:solidFill>
                  <a:srgbClr val="FF0000"/>
                </a:solidFill>
              </a:rPr>
              <a:t>不剥夺</a:t>
            </a:r>
            <a:r>
              <a:rPr lang="zh-CN" altLang="en-US" b="1" dirty="0">
                <a:solidFill>
                  <a:srgbClr val="FF0000"/>
                </a:solidFill>
                <a:latin typeface="Courier New" panose="02070309020205020404" charset="0"/>
              </a:rPr>
              <a:t>”</a:t>
            </a:r>
            <a:r>
              <a:rPr lang="zh-CN" altLang="en-US" b="1" dirty="0">
                <a:solidFill>
                  <a:srgbClr val="FF0000"/>
                </a:solidFill>
              </a:rPr>
              <a:t>条件</a:t>
            </a:r>
            <a:r>
              <a:rPr lang="zh-CN" altLang="en-US" b="1" dirty="0"/>
              <a:t>。</a:t>
            </a:r>
            <a:endParaRPr lang="zh-CN" altLang="en-US" b="1" dirty="0"/>
          </a:p>
          <a:p>
            <a:pPr eaLnBrk="1" hangingPunct="1">
              <a:lnSpc>
                <a:spcPct val="110000"/>
              </a:lnSpc>
              <a:buFont typeface="Wingdings" panose="05000000000000000000" pitchFamily="2" charset="2"/>
              <a:buChar char="n"/>
              <a:defRPr/>
            </a:pPr>
            <a:r>
              <a:rPr lang="zh-CN" altLang="en-US" b="1" dirty="0"/>
              <a:t>这种预防死锁的方法，实现起来比较复杂且要付出很大代价。因为一个资源在使用一段时间后，它的被迫释放可能会造成前段工作的失效。还会使进程前后两次运行的信息不连续  </a:t>
            </a:r>
            <a:endParaRPr lang="zh-CN" altLang="en-US" b="1" dirty="0"/>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855BDACF-87EE-6944-A9AB-AE36E1AD9A5E}" type="slidenum">
              <a:rPr lang="en-US" altLang="zh-CN"/>
            </a:fld>
            <a:endParaRPr lang="en-US" altLang="zh-CN"/>
          </a:p>
        </p:txBody>
      </p:sp>
      <p:sp>
        <p:nvSpPr>
          <p:cNvPr id="143363" name="Rectangle 2"/>
          <p:cNvSpPr>
            <a:spLocks noGrp="1" noRot="1" noChangeAspect="1" noChangeArrowheads="1" noTextEdit="1"/>
          </p:cNvSpPr>
          <p:nvPr>
            <p:ph type="sldImg"/>
          </p:nvPr>
        </p:nvSpPr>
        <p:spPr>
          <a:xfrm>
            <a:off x="685800" y="1143000"/>
            <a:ext cx="5486400" cy="3086100"/>
          </a:xfrm>
        </p:spPr>
      </p:sp>
      <p:sp>
        <p:nvSpPr>
          <p:cNvPr id="1433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t>在多道程序环境下，主存中有着多个进程，其数目往往多于处理机数目。这就要求系统能按某种算法，动态地把处理机分配给就绪队列中的一个进程，使之执行。分配处理机的任务是由处理机调度程序完成的。由于处理机是最重要的计算机资源，提高处理机的利用率及改善系统性能</a:t>
            </a:r>
            <a:r>
              <a:rPr lang="en-US" altLang="zh-CN"/>
              <a:t>(</a:t>
            </a:r>
            <a:r>
              <a:rPr lang="zh-CN" altLang="en-US"/>
              <a:t>吞吐量、响应时间</a:t>
            </a:r>
            <a:r>
              <a:rPr lang="en-US" altLang="zh-CN"/>
              <a:t>)</a:t>
            </a:r>
            <a:r>
              <a:rPr lang="zh-CN" altLang="en-US"/>
              <a:t>，在很大程度上取决于处理机调度性能的好坏，因而，处理机调度便成为操作系统设计的中心问题之一。为此，本章将对处理机调度作较详细的阐述。</a:t>
            </a:r>
            <a:endParaRPr lang="zh-CN" altLang="en-US"/>
          </a:p>
          <a:p>
            <a:pPr eaLnBrk="1" hangingPunct="1">
              <a:defRPr/>
            </a:pPr>
            <a:endParaRPr lang="zh-CN" altLang="en-US"/>
          </a:p>
          <a:p>
            <a:pPr eaLnBrk="1" hangingPunct="1">
              <a:defRPr/>
            </a:pPr>
            <a:r>
              <a:rPr lang="zh-CN" altLang="en-US"/>
              <a:t>本节主要是对处理机调度层次做较详细的介绍。</a:t>
            </a:r>
            <a:endParaRPr lang="zh-CN" altLang="en-US"/>
          </a:p>
          <a:p>
            <a:pPr eaLnBrk="1" hangingPunct="1">
              <a:defRPr/>
            </a:pPr>
            <a:endParaRPr lang="en-US" altLang="zh-CN"/>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latin typeface="Arial" panose="020B0604020202020204" pitchFamily="34" charset="0"/>
                <a:ea typeface="宋体" charset="0"/>
              </a:rPr>
              <a:t>在</a:t>
            </a:r>
            <a:r>
              <a:rPr lang="en-US" altLang="zh-CN" i="1" dirty="0">
                <a:latin typeface="Arial" panose="020B0604020202020204" pitchFamily="34" charset="0"/>
                <a:ea typeface="宋体" charset="0"/>
              </a:rPr>
              <a:t>T</a:t>
            </a:r>
            <a:r>
              <a:rPr lang="en-US" altLang="zh-CN" dirty="0">
                <a:latin typeface="Arial" panose="020B0604020202020204" pitchFamily="34" charset="0"/>
                <a:ea typeface="宋体" charset="0"/>
              </a:rPr>
              <a:t>0</a:t>
            </a:r>
            <a:r>
              <a:rPr lang="zh-CN" altLang="en-US" dirty="0">
                <a:latin typeface="Arial" panose="020B0604020202020204" pitchFamily="34" charset="0"/>
                <a:ea typeface="宋体" charset="0"/>
              </a:rPr>
              <a:t>时刻系统是安全的，因为这时存在一个安全序列</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P3〉</a:t>
            </a:r>
            <a:r>
              <a:rPr lang="zh-CN" altLang="en-US" dirty="0">
                <a:latin typeface="Arial" panose="020B0604020202020204" pitchFamily="34" charset="0"/>
                <a:ea typeface="宋体" charset="0"/>
              </a:rPr>
              <a:t>，即只要系统按此进程序列分配资源，就能使每个进程都顺利完成。例如，将剩余的磁带机取</a:t>
            </a:r>
            <a:r>
              <a:rPr lang="en-US" altLang="zh-CN" dirty="0">
                <a:latin typeface="Arial" panose="020B0604020202020204" pitchFamily="34" charset="0"/>
                <a:ea typeface="宋体" charset="0"/>
              </a:rPr>
              <a:t>2</a:t>
            </a:r>
            <a:r>
              <a:rPr lang="zh-CN" altLang="en-US" dirty="0">
                <a:latin typeface="Arial" panose="020B0604020202020204" pitchFamily="34" charset="0"/>
                <a:ea typeface="宋体" charset="0"/>
              </a:rPr>
              <a:t>台分配给</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，使之继续运行，待</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完成，便可释放出</a:t>
            </a:r>
            <a:r>
              <a:rPr lang="en-US" altLang="zh-CN" dirty="0">
                <a:latin typeface="Arial" panose="020B0604020202020204" pitchFamily="34" charset="0"/>
                <a:ea typeface="宋体" charset="0"/>
              </a:rPr>
              <a:t>4 </a:t>
            </a:r>
            <a:r>
              <a:rPr lang="zh-CN" altLang="en-US" dirty="0">
                <a:latin typeface="Arial" panose="020B0604020202020204" pitchFamily="34" charset="0"/>
                <a:ea typeface="宋体" charset="0"/>
              </a:rPr>
              <a:t>台磁带机，于是可用资源增至</a:t>
            </a:r>
            <a:r>
              <a:rPr lang="en-US" altLang="zh-CN" dirty="0">
                <a:latin typeface="Arial" panose="020B0604020202020204" pitchFamily="34" charset="0"/>
                <a:ea typeface="宋体" charset="0"/>
              </a:rPr>
              <a:t>5</a:t>
            </a:r>
            <a:r>
              <a:rPr lang="zh-CN" altLang="en-US" dirty="0">
                <a:latin typeface="Arial" panose="020B0604020202020204" pitchFamily="34" charset="0"/>
                <a:ea typeface="宋体" charset="0"/>
              </a:rPr>
              <a:t>台；以后再将这些全部分配给进程</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，使之运行，待</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完成后，将释放出</a:t>
            </a:r>
            <a:r>
              <a:rPr lang="en-US" altLang="zh-CN" dirty="0">
                <a:latin typeface="Arial" panose="020B0604020202020204" pitchFamily="34" charset="0"/>
                <a:ea typeface="宋体" charset="0"/>
              </a:rPr>
              <a:t>10 </a:t>
            </a:r>
            <a:r>
              <a:rPr lang="zh-CN" altLang="en-US" dirty="0">
                <a:latin typeface="Arial" panose="020B0604020202020204" pitchFamily="34" charset="0"/>
                <a:ea typeface="宋体" charset="0"/>
              </a:rPr>
              <a:t>台磁带机，</a:t>
            </a:r>
            <a:r>
              <a:rPr lang="en-US" altLang="zh-CN" dirty="0">
                <a:latin typeface="Arial" panose="020B0604020202020204" pitchFamily="34" charset="0"/>
                <a:ea typeface="宋体" charset="0"/>
              </a:rPr>
              <a:t>P3</a:t>
            </a:r>
            <a:r>
              <a:rPr lang="zh-CN" altLang="en-US" dirty="0">
                <a:latin typeface="Arial" panose="020B0604020202020204" pitchFamily="34" charset="0"/>
                <a:ea typeface="宋体" charset="0"/>
              </a:rPr>
              <a:t>便能获得足够的资源，从而使</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a:t>
            </a:r>
            <a:r>
              <a:rPr lang="en-US" altLang="zh-CN" dirty="0">
                <a:latin typeface="Arial" panose="020B0604020202020204" pitchFamily="34" charset="0"/>
                <a:ea typeface="宋体" charset="0"/>
              </a:rPr>
              <a:t>P3</a:t>
            </a:r>
            <a:r>
              <a:rPr lang="zh-CN" altLang="en-US" dirty="0">
                <a:latin typeface="Arial" panose="020B0604020202020204" pitchFamily="34" charset="0"/>
                <a:ea typeface="宋体" charset="0"/>
              </a:rPr>
              <a:t>每个进程都能顺利完成。</a:t>
            </a:r>
            <a:endParaRPr lang="zh-CN" altLang="en-US" dirty="0">
              <a:latin typeface="Arial" panose="020B0604020202020204" pitchFamily="34" charset="0"/>
              <a:ea typeface="宋体" charset="0"/>
            </a:endParaRPr>
          </a:p>
          <a:p>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406AACF9-8EA3-084D-84B9-8097CF472741}" type="slidenum">
              <a:rPr lang="en-US" altLang="zh-CN"/>
            </a:fld>
            <a:endParaRPr lang="en-US" altLang="zh-CN"/>
          </a:p>
        </p:txBody>
      </p:sp>
      <p:sp>
        <p:nvSpPr>
          <p:cNvPr id="150531" name="Rectangle 2"/>
          <p:cNvSpPr>
            <a:spLocks noGrp="1" noRot="1" noChangeAspect="1" noChangeArrowheads="1" noTextEdit="1"/>
          </p:cNvSpPr>
          <p:nvPr>
            <p:ph type="sldImg"/>
          </p:nvPr>
        </p:nvSpPr>
        <p:spPr>
          <a:xfrm>
            <a:off x="685800" y="1143000"/>
            <a:ext cx="5486400" cy="3086100"/>
          </a:xfrm>
        </p:spPr>
      </p:sp>
      <p:sp>
        <p:nvSpPr>
          <p:cNvPr id="150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最有代表性的避免死锁的算法，是</a:t>
            </a:r>
            <a:r>
              <a:rPr lang="en-US" altLang="zh-CN">
                <a:latin typeface="Arial" panose="020B0604020202020204" pitchFamily="34" charset="0"/>
                <a:ea typeface="宋体" charset="0"/>
              </a:rPr>
              <a:t>Dijkstra </a:t>
            </a:r>
            <a:r>
              <a:rPr lang="zh-CN" altLang="en-US">
                <a:latin typeface="Arial" panose="020B0604020202020204" pitchFamily="34" charset="0"/>
                <a:ea typeface="宋体" charset="0"/>
              </a:rPr>
              <a:t>的银行家算法。这是由于该算法能用于银行系统现金贷款的发放而得名的。为实现银行家算法，系统中必须设置若干数据结构。</a:t>
            </a:r>
            <a:endParaRPr lang="zh-CN" altLang="en-US">
              <a:latin typeface="Arial" panose="020B0604020202020204" pitchFamily="34" charset="0"/>
              <a:ea typeface="宋体"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406AACF9-8EA3-084D-84B9-8097CF472741}" type="slidenum">
              <a:rPr lang="en-US" altLang="zh-CN"/>
            </a:fld>
            <a:endParaRPr lang="en-US" altLang="zh-CN"/>
          </a:p>
        </p:txBody>
      </p:sp>
      <p:sp>
        <p:nvSpPr>
          <p:cNvPr id="150531" name="Rectangle 2"/>
          <p:cNvSpPr>
            <a:spLocks noGrp="1" noRot="1" noChangeAspect="1" noChangeArrowheads="1" noTextEdit="1"/>
          </p:cNvSpPr>
          <p:nvPr>
            <p:ph type="sldImg"/>
          </p:nvPr>
        </p:nvSpPr>
        <p:spPr>
          <a:xfrm>
            <a:off x="685800" y="1143000"/>
            <a:ext cx="5486400" cy="3086100"/>
          </a:xfrm>
        </p:spPr>
      </p:sp>
      <p:sp>
        <p:nvSpPr>
          <p:cNvPr id="15053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最有代表性的避免死锁的算法，是</a:t>
            </a:r>
            <a:r>
              <a:rPr lang="en-US" altLang="zh-CN">
                <a:latin typeface="Arial" panose="020B0604020202020204" pitchFamily="34" charset="0"/>
                <a:ea typeface="宋体" charset="0"/>
              </a:rPr>
              <a:t>Dijkstra </a:t>
            </a:r>
            <a:r>
              <a:rPr lang="zh-CN" altLang="en-US">
                <a:latin typeface="Arial" panose="020B0604020202020204" pitchFamily="34" charset="0"/>
                <a:ea typeface="宋体" charset="0"/>
              </a:rPr>
              <a:t>的银行家算法。这是由于该算法能用于银行系统现金贷款的发放而得名的。为实现银行家算法，系统中必须设置若干数据结构。</a:t>
            </a:r>
            <a:endParaRPr lang="zh-CN" altLang="en-US">
              <a:latin typeface="Arial" panose="020B0604020202020204" pitchFamily="34" charset="0"/>
              <a:ea typeface="宋体"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en-US" altLang="zh-CN"/>
              <a:t>Allocation</a:t>
            </a:r>
            <a:r>
              <a:rPr lang="zh-CN" altLang="en-US"/>
              <a:t>+</a:t>
            </a:r>
            <a:r>
              <a:rPr lang="en-US" altLang="zh-CN"/>
              <a:t>Work</a:t>
            </a:r>
            <a:r>
              <a:rPr lang="zh-CN" altLang="en-US"/>
              <a:t>列标识如果这个可以那么就还回去多少</a:t>
            </a:r>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D455AE16-33DA-EA46-9394-7EC96547A662}" type="slidenum">
              <a:rPr lang="en-US" altLang="zh-CN"/>
            </a:fld>
            <a:endParaRPr lang="en-US" altLang="zh-CN"/>
          </a:p>
        </p:txBody>
      </p:sp>
      <p:sp>
        <p:nvSpPr>
          <p:cNvPr id="168963" name="Rectangle 2"/>
          <p:cNvSpPr>
            <a:spLocks noGrp="1" noRot="1" noChangeAspect="1" noChangeArrowheads="1" noTextEdit="1"/>
          </p:cNvSpPr>
          <p:nvPr>
            <p:ph type="sldImg"/>
          </p:nvPr>
        </p:nvSpPr>
        <p:spPr>
          <a:xfrm>
            <a:off x="685800" y="1143000"/>
            <a:ext cx="5486400" cy="3086100"/>
          </a:xfrm>
        </p:spPr>
      </p:sp>
      <p:sp>
        <p:nvSpPr>
          <p:cNvPr id="16896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endParaRPr lang="en-US" altLang="zh-CN">
              <a:latin typeface="Arial" panose="020B0604020202020204" pitchFamily="34" charset="0"/>
              <a:ea typeface="宋体"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r>
              <a:rPr lang="zh-CN" altLang="en-US" dirty="0">
                <a:latin typeface="Arial" panose="020B0604020202020204" pitchFamily="34" charset="0"/>
                <a:ea typeface="宋体" charset="0"/>
              </a:rPr>
              <a:t>我们用圆圈代表一个进程，用方框代表一类资源。由于一种类型的资源可能有多个，我们用方框中的一个点代表一类资源中的一个资源。此时，请求边是由进程指向方框中的</a:t>
            </a:r>
            <a:r>
              <a:rPr lang="en-US" altLang="zh-CN" dirty="0" err="1">
                <a:latin typeface="Arial" panose="020B0604020202020204" pitchFamily="34" charset="0"/>
                <a:ea typeface="宋体" charset="0"/>
              </a:rPr>
              <a:t>rj</a:t>
            </a:r>
            <a:r>
              <a:rPr lang="zh-CN" altLang="en-US" dirty="0">
                <a:latin typeface="Arial" panose="020B0604020202020204" pitchFamily="34" charset="0"/>
                <a:ea typeface="宋体" charset="0"/>
              </a:rPr>
              <a:t>，而分配边则应始于方框中的一个点。图</a:t>
            </a:r>
            <a:r>
              <a:rPr lang="en-US" altLang="zh-CN" dirty="0">
                <a:latin typeface="Arial" panose="020B0604020202020204" pitchFamily="34" charset="0"/>
                <a:ea typeface="宋体" charset="0"/>
              </a:rPr>
              <a:t>3-20 </a:t>
            </a:r>
            <a:r>
              <a:rPr lang="zh-CN" altLang="en-US" dirty="0">
                <a:latin typeface="Arial" panose="020B0604020202020204" pitchFamily="34" charset="0"/>
                <a:ea typeface="宋体" charset="0"/>
              </a:rPr>
              <a:t>示出了一个资源分配图。图中，</a:t>
            </a:r>
            <a:r>
              <a:rPr lang="en-US" altLang="zh-CN" dirty="0">
                <a:latin typeface="Arial" panose="020B0604020202020204" pitchFamily="34" charset="0"/>
                <a:ea typeface="宋体" charset="0"/>
              </a:rPr>
              <a:t>p1</a:t>
            </a:r>
            <a:r>
              <a:rPr lang="zh-CN" altLang="en-US" dirty="0">
                <a:latin typeface="Arial" panose="020B0604020202020204" pitchFamily="34" charset="0"/>
                <a:ea typeface="宋体" charset="0"/>
              </a:rPr>
              <a:t>进程已经分得了两个</a:t>
            </a:r>
            <a:r>
              <a:rPr lang="en-US" altLang="zh-CN" dirty="0">
                <a:latin typeface="Arial" panose="020B0604020202020204" pitchFamily="34" charset="0"/>
                <a:ea typeface="宋体" charset="0"/>
              </a:rPr>
              <a:t>r1</a:t>
            </a:r>
            <a:r>
              <a:rPr lang="zh-CN" altLang="en-US" dirty="0">
                <a:latin typeface="Arial" panose="020B0604020202020204" pitchFamily="34" charset="0"/>
                <a:ea typeface="宋体" charset="0"/>
              </a:rPr>
              <a:t>资源，并又请求一个</a:t>
            </a:r>
            <a:r>
              <a:rPr lang="en-US" altLang="zh-CN" dirty="0">
                <a:latin typeface="Arial" panose="020B0604020202020204" pitchFamily="34" charset="0"/>
                <a:ea typeface="宋体" charset="0"/>
              </a:rPr>
              <a:t>r2</a:t>
            </a:r>
            <a:r>
              <a:rPr lang="zh-CN" altLang="en-US" dirty="0">
                <a:latin typeface="Arial" panose="020B0604020202020204" pitchFamily="34" charset="0"/>
                <a:ea typeface="宋体" charset="0"/>
              </a:rPr>
              <a:t>资源；</a:t>
            </a:r>
            <a:r>
              <a:rPr lang="en-US" altLang="zh-CN" dirty="0">
                <a:latin typeface="Arial" panose="020B0604020202020204" pitchFamily="34" charset="0"/>
                <a:ea typeface="宋体" charset="0"/>
              </a:rPr>
              <a:t>p2</a:t>
            </a:r>
            <a:r>
              <a:rPr lang="zh-CN" altLang="en-US" dirty="0">
                <a:latin typeface="Arial" panose="020B0604020202020204" pitchFamily="34" charset="0"/>
                <a:ea typeface="宋体" charset="0"/>
              </a:rPr>
              <a:t>进程分得了一个</a:t>
            </a:r>
            <a:r>
              <a:rPr lang="en-US" altLang="zh-CN" dirty="0">
                <a:latin typeface="Arial" panose="020B0604020202020204" pitchFamily="34" charset="0"/>
                <a:ea typeface="宋体" charset="0"/>
              </a:rPr>
              <a:t>r1</a:t>
            </a:r>
            <a:r>
              <a:rPr lang="zh-CN" altLang="en-US" dirty="0">
                <a:latin typeface="Arial" panose="020B0604020202020204" pitchFamily="34" charset="0"/>
                <a:ea typeface="宋体" charset="0"/>
              </a:rPr>
              <a:t>和一个</a:t>
            </a:r>
            <a:r>
              <a:rPr lang="en-US" altLang="zh-CN" dirty="0">
                <a:latin typeface="Arial" panose="020B0604020202020204" pitchFamily="34" charset="0"/>
                <a:ea typeface="宋体" charset="0"/>
              </a:rPr>
              <a:t>r2</a:t>
            </a:r>
            <a:r>
              <a:rPr lang="zh-CN" altLang="en-US" dirty="0">
                <a:latin typeface="Arial" panose="020B0604020202020204" pitchFamily="34" charset="0"/>
                <a:ea typeface="宋体" charset="0"/>
              </a:rPr>
              <a:t>资源，并又请求</a:t>
            </a:r>
            <a:r>
              <a:rPr lang="en-US" altLang="zh-CN" dirty="0">
                <a:latin typeface="Arial" panose="020B0604020202020204" pitchFamily="34" charset="0"/>
                <a:ea typeface="宋体" charset="0"/>
              </a:rPr>
              <a:t>r1</a:t>
            </a:r>
            <a:r>
              <a:rPr lang="zh-CN" altLang="en-US" dirty="0">
                <a:latin typeface="Arial" panose="020B0604020202020204" pitchFamily="34" charset="0"/>
                <a:ea typeface="宋体" charset="0"/>
              </a:rPr>
              <a:t>资源。</a:t>
            </a:r>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1AC0CFAC-6BF2-3548-8E89-139274E92E6D}" type="slidenum">
              <a:rPr lang="en-US" altLang="zh-CN"/>
            </a:fld>
            <a:endParaRPr lang="en-US" altLang="zh-CN"/>
          </a:p>
        </p:txBody>
      </p:sp>
      <p:sp>
        <p:nvSpPr>
          <p:cNvPr id="17411" name="Rectangle 2"/>
          <p:cNvSpPr>
            <a:spLocks noGrp="1" noRot="1" noChangeAspect="1" noChangeArrowheads="1" noTextEdit="1"/>
          </p:cNvSpPr>
          <p:nvPr>
            <p:ph type="sldImg"/>
          </p:nvPr>
        </p:nvSpPr>
        <p:spPr>
          <a:xfrm>
            <a:off x="685800" y="1143000"/>
            <a:ext cx="5486400" cy="3086100"/>
          </a:xfrm>
        </p:spPr>
      </p:sp>
      <p:sp>
        <p:nvSpPr>
          <p:cNvPr id="1741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lnSpc>
                <a:spcPct val="90000"/>
              </a:lnSpc>
              <a:defRPr/>
            </a:pPr>
            <a:r>
              <a:rPr lang="en-US" altLang="zh-CN"/>
              <a:t>1) </a:t>
            </a:r>
            <a:r>
              <a:rPr lang="zh-CN" altLang="en-US"/>
              <a:t>决定接纳多少个作业</a:t>
            </a:r>
            <a:endParaRPr lang="zh-CN" altLang="en-US"/>
          </a:p>
          <a:p>
            <a:pPr eaLnBrk="1" hangingPunct="1">
              <a:lnSpc>
                <a:spcPct val="90000"/>
              </a:lnSpc>
              <a:defRPr/>
            </a:pPr>
            <a:r>
              <a:rPr lang="zh-CN" altLang="en-US"/>
              <a:t>作业调度每次要接纳多少个作业进入内存，取决于多道程序度</a:t>
            </a:r>
            <a:r>
              <a:rPr lang="en-US" altLang="zh-CN"/>
              <a:t>(Degree of Multiprogramming)</a:t>
            </a:r>
            <a:r>
              <a:rPr lang="zh-CN" altLang="en-US"/>
              <a:t>，即允许多少个作业同时在内存中运行。当内存中同时运行的作业数目太多时，可能会影响到系统的服务质量，比如，使周转时间太长。但如果在内存中同时运行作业的数量太少时，又会导致系统的资源利用率和系统吞吐量太低，因此，多道程序度的确定应根据系统的规模和运行速度等情况做适当的折衷。</a:t>
            </a:r>
            <a:endParaRPr lang="zh-CN" altLang="en-US"/>
          </a:p>
          <a:p>
            <a:pPr eaLnBrk="1" hangingPunct="1">
              <a:lnSpc>
                <a:spcPct val="90000"/>
              </a:lnSpc>
              <a:defRPr/>
            </a:pPr>
            <a:endParaRPr lang="zh-CN" altLang="en-US"/>
          </a:p>
          <a:p>
            <a:pPr eaLnBrk="1" hangingPunct="1">
              <a:lnSpc>
                <a:spcPct val="90000"/>
              </a:lnSpc>
              <a:defRPr/>
            </a:pPr>
            <a:r>
              <a:rPr lang="en-US" altLang="zh-CN"/>
              <a:t>2) </a:t>
            </a:r>
            <a:r>
              <a:rPr lang="zh-CN" altLang="en-US"/>
              <a:t>决定接纳哪些作业</a:t>
            </a:r>
            <a:endParaRPr lang="zh-CN" altLang="en-US"/>
          </a:p>
          <a:p>
            <a:pPr eaLnBrk="1" hangingPunct="1">
              <a:lnSpc>
                <a:spcPct val="90000"/>
              </a:lnSpc>
              <a:defRPr/>
            </a:pPr>
            <a:r>
              <a:rPr lang="zh-CN" altLang="en-US"/>
              <a:t>应将哪些作业从外存调入内存，这将取决于所采用的调度算法。最简单的是先来先服务调度算法，这是指将最早进入外存的作业最先调入内存；较常用的一种算法是短作业优先调度算法，是将外存上最短的作业最先调入内存；另一种较常用的是基于作业优先级的调度算法，该算法是将外存上优先级最高的作业优先调入内存；比较好的一种算法是“响应比高者优先”的调度算法。我们将在后面对上述几种算法作较为详细的介绍。</a:t>
            </a:r>
            <a:endParaRPr lang="zh-CN" altLang="en-US"/>
          </a:p>
          <a:p>
            <a:pPr eaLnBrk="1" hangingPunct="1">
              <a:lnSpc>
                <a:spcPct val="90000"/>
              </a:lnSpc>
              <a:defRPr/>
            </a:pPr>
            <a:endParaRPr lang="zh-CN" altLang="en-US"/>
          </a:p>
          <a:p>
            <a:pPr eaLnBrk="1" hangingPunct="1">
              <a:lnSpc>
                <a:spcPct val="90000"/>
              </a:lnSpc>
              <a:defRPr/>
            </a:pPr>
            <a:r>
              <a:rPr lang="zh-CN" altLang="en-US"/>
              <a:t>在批处理系统中，作业进入系统后，总是先驻留在外存的后备队列上，因此需要有作业调度的过程，以便将它们分批地装入内存。然而在分时系统中，为了做到及时响应，用户通过键盘输入的命令或数据等都是被直接送入内存的，因而无需再配置上述的作业调度机制，但也需要有某些限制性措施来限制进入系统的用户数。即，如果系统尚未饱和，将接纳所有授权用户，否则，将拒绝接纳。类似地，在实时系统中通常也不需要作业调度。</a:t>
            </a:r>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eaLnBrk="1" hangingPunct="1">
              <a:defRPr/>
            </a:pPr>
            <a:r>
              <a:rPr lang="zh-CN" altLang="en-US" dirty="0"/>
              <a:t>我们可以利用把资源分配图加以简化的方法</a:t>
            </a:r>
            <a:r>
              <a:rPr lang="en-US" altLang="zh-CN" dirty="0"/>
              <a:t>(</a:t>
            </a:r>
            <a:r>
              <a:rPr lang="zh-CN" altLang="en-US" dirty="0"/>
              <a:t>图</a:t>
            </a:r>
            <a:r>
              <a:rPr lang="en-US" altLang="zh-CN" dirty="0"/>
              <a:t>3-21)</a:t>
            </a:r>
            <a:r>
              <a:rPr lang="zh-CN" altLang="en-US" dirty="0"/>
              <a:t>，来检测当系统处于</a:t>
            </a:r>
            <a:r>
              <a:rPr lang="en-US" altLang="zh-CN" dirty="0"/>
              <a:t>S</a:t>
            </a:r>
            <a:r>
              <a:rPr lang="zh-CN" altLang="en-US" dirty="0"/>
              <a:t>状态时是否</a:t>
            </a:r>
            <a:endParaRPr lang="zh-CN" altLang="en-US" dirty="0"/>
          </a:p>
          <a:p>
            <a:pPr eaLnBrk="1" hangingPunct="1">
              <a:defRPr/>
            </a:pPr>
            <a:r>
              <a:rPr lang="zh-CN" altLang="en-US" dirty="0"/>
              <a:t>为死锁状态。简化方法如下：</a:t>
            </a:r>
            <a:endParaRPr lang="zh-CN" altLang="en-US" dirty="0"/>
          </a:p>
          <a:p>
            <a:pPr eaLnBrk="1" hangingPunct="1">
              <a:defRPr/>
            </a:pPr>
            <a:r>
              <a:rPr lang="en-US" altLang="zh-CN" dirty="0"/>
              <a:t>(1) </a:t>
            </a:r>
            <a:r>
              <a:rPr lang="zh-CN" altLang="en-US" dirty="0"/>
              <a:t>在资源分配图中，找出一个既不阻塞又非独立的进程结点</a:t>
            </a:r>
            <a:r>
              <a:rPr lang="en-US" altLang="zh-CN" dirty="0"/>
              <a:t>Pi</a:t>
            </a:r>
            <a:r>
              <a:rPr lang="zh-CN" altLang="en-US" dirty="0"/>
              <a:t>。在顺利的情况下，</a:t>
            </a:r>
            <a:r>
              <a:rPr lang="en-US" altLang="zh-CN" dirty="0"/>
              <a:t>Pi</a:t>
            </a:r>
            <a:r>
              <a:rPr lang="zh-CN" altLang="en-US" dirty="0"/>
              <a:t>可获得所需资源而继续运行，直至运行完毕，再释放其所占有的全部资源，这相当于消去</a:t>
            </a:r>
            <a:r>
              <a:rPr lang="en-US" altLang="zh-CN" dirty="0"/>
              <a:t>pi</a:t>
            </a:r>
            <a:r>
              <a:rPr lang="zh-CN" altLang="en-US" dirty="0"/>
              <a:t>所求的请求边和分配边，使之成为孤立的结点。在图</a:t>
            </a:r>
            <a:r>
              <a:rPr lang="en-US" altLang="zh-CN" dirty="0"/>
              <a:t>3-21(a)</a:t>
            </a:r>
            <a:r>
              <a:rPr lang="zh-CN" altLang="en-US" dirty="0"/>
              <a:t>中，将</a:t>
            </a:r>
            <a:r>
              <a:rPr lang="en-US" altLang="zh-CN" dirty="0"/>
              <a:t>p1</a:t>
            </a:r>
            <a:r>
              <a:rPr lang="zh-CN" altLang="en-US" dirty="0"/>
              <a:t>的两个分配边和一个请求边消去，便形成图</a:t>
            </a:r>
            <a:r>
              <a:rPr lang="en-US" altLang="zh-CN" dirty="0"/>
              <a:t>(b)</a:t>
            </a:r>
            <a:r>
              <a:rPr lang="zh-CN" altLang="en-US" dirty="0"/>
              <a:t>所示的情况。</a:t>
            </a:r>
            <a:endParaRPr lang="zh-CN" altLang="en-US" dirty="0"/>
          </a:p>
          <a:p>
            <a:pPr eaLnBrk="1" hangingPunct="1">
              <a:defRPr/>
            </a:pPr>
            <a:r>
              <a:rPr lang="en-US" altLang="zh-CN" dirty="0"/>
              <a:t>(2) p1</a:t>
            </a:r>
            <a:r>
              <a:rPr lang="zh-CN" altLang="en-US" dirty="0"/>
              <a:t>释放资源后，便可使</a:t>
            </a:r>
            <a:r>
              <a:rPr lang="en-US" altLang="zh-CN" dirty="0"/>
              <a:t>p2</a:t>
            </a:r>
            <a:r>
              <a:rPr lang="zh-CN" altLang="en-US" dirty="0"/>
              <a:t>获得资源而继续运行，直至</a:t>
            </a:r>
            <a:r>
              <a:rPr lang="en-US" altLang="zh-CN" dirty="0"/>
              <a:t>p2</a:t>
            </a:r>
            <a:r>
              <a:rPr lang="zh-CN" altLang="en-US" dirty="0"/>
              <a:t>完成后又释放出它所占有的全部资源，形成图</a:t>
            </a:r>
            <a:r>
              <a:rPr lang="en-US" altLang="zh-CN" dirty="0"/>
              <a:t>(c)</a:t>
            </a:r>
            <a:r>
              <a:rPr lang="zh-CN" altLang="en-US" dirty="0"/>
              <a:t>所示的情况。</a:t>
            </a:r>
            <a:endParaRPr lang="zh-CN" altLang="en-US" dirty="0"/>
          </a:p>
          <a:p>
            <a:pPr eaLnBrk="1" hangingPunct="1">
              <a:defRPr/>
            </a:pPr>
            <a:r>
              <a:rPr lang="en-US" altLang="zh-CN" dirty="0"/>
              <a:t>(3) </a:t>
            </a:r>
            <a:r>
              <a:rPr lang="zh-CN" altLang="en-US" dirty="0"/>
              <a:t>在进行一系列的简化后，若能消去图中所有的边，使所有的进程结点都成为孤立结点，则称该图是可完全简化的；若不能通过任何过程使该图完全简化，则称该图是不可完全简化的。</a:t>
            </a:r>
            <a:endParaRPr lang="zh-CN" altLang="en-US" dirty="0"/>
          </a:p>
          <a:p>
            <a:pPr eaLnBrk="1" hangingPunct="1">
              <a:defRPr/>
            </a:pPr>
            <a:endParaRPr lang="zh-CN" altLang="en-US" dirty="0"/>
          </a:p>
          <a:p>
            <a:pPr eaLnBrk="1" hangingPunct="1">
              <a:defRPr/>
            </a:pPr>
            <a:r>
              <a:rPr lang="zh-CN" altLang="en-US" dirty="0"/>
              <a:t>对于较复杂的资源分配图，可能有多个既未阻塞，又非孤立的进程结点，不同的简化顺序是否会得到不同的简化图？有关文献已经证明，所有的简化顺序，都将得到相同的不可简化图。同样可以证明：</a:t>
            </a:r>
            <a:r>
              <a:rPr lang="en-US" altLang="zh-CN" dirty="0"/>
              <a:t>S</a:t>
            </a:r>
            <a:r>
              <a:rPr lang="zh-CN" altLang="en-US" dirty="0"/>
              <a:t>为死锁状态的充分条件是：当且仅当</a:t>
            </a:r>
            <a:r>
              <a:rPr lang="en-US" altLang="zh-CN" dirty="0"/>
              <a:t>S</a:t>
            </a:r>
            <a:r>
              <a:rPr lang="zh-CN" altLang="en-US" dirty="0"/>
              <a:t>状态的资源分配图是不可完全简化的。该充分条件被称为死锁定理。</a:t>
            </a:r>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pPr eaLnBrk="1" hangingPunct="1">
              <a:defRPr/>
            </a:pPr>
            <a:endParaRPr kumimoji="1" lang="zh-CN" altLang="en-US" dirty="0"/>
          </a:p>
        </p:txBody>
      </p:sp>
      <p:sp>
        <p:nvSpPr>
          <p:cNvPr id="4" name="灯片编号占位符 3"/>
          <p:cNvSpPr>
            <a:spLocks noGrp="1"/>
          </p:cNvSpPr>
          <p:nvPr>
            <p:ph type="sldNum" sz="quarter" idx="5"/>
          </p:nvPr>
        </p:nvSpPr>
        <p:spPr/>
        <p:txBody>
          <a:bodyPr/>
          <a:lstStyle/>
          <a:p>
            <a:fld id="{82869989-EB00-4EE7-BCB5-25BDC5BB29F8}" type="slidenum">
              <a:rPr lang="en-US" altLang="zh-CN" smtClean="0"/>
            </a:fld>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b="1">
                <a:solidFill>
                  <a:schemeClr val="tx1"/>
                </a:solidFill>
                <a:latin typeface="Times New Roman" panose="02020603050405020304" pitchFamily="18" charset="0"/>
                <a:ea typeface="黑体" pitchFamily="2" charset="-122"/>
              </a:defRPr>
            </a:lvl1pPr>
            <a:lvl2pPr marL="742950" indent="-285750" eaLnBrk="0" hangingPunct="0">
              <a:defRPr kumimoji="1" sz="2400" b="1">
                <a:solidFill>
                  <a:schemeClr val="tx1"/>
                </a:solidFill>
                <a:latin typeface="Times New Roman" panose="02020603050405020304" pitchFamily="18" charset="0"/>
                <a:ea typeface="黑体" pitchFamily="2" charset="-122"/>
              </a:defRPr>
            </a:lvl2pPr>
            <a:lvl3pPr marL="1143000" indent="-228600" eaLnBrk="0" hangingPunct="0">
              <a:defRPr kumimoji="1" sz="2400" b="1">
                <a:solidFill>
                  <a:schemeClr val="tx1"/>
                </a:solidFill>
                <a:latin typeface="Times New Roman" panose="02020603050405020304" pitchFamily="18" charset="0"/>
                <a:ea typeface="黑体" pitchFamily="2" charset="-122"/>
              </a:defRPr>
            </a:lvl3pPr>
            <a:lvl4pPr marL="1600200" indent="-228600" eaLnBrk="0" hangingPunct="0">
              <a:defRPr kumimoji="1" sz="2400" b="1">
                <a:solidFill>
                  <a:schemeClr val="tx1"/>
                </a:solidFill>
                <a:latin typeface="Times New Roman" panose="02020603050405020304" pitchFamily="18" charset="0"/>
                <a:ea typeface="黑体" pitchFamily="2" charset="-122"/>
              </a:defRPr>
            </a:lvl4pPr>
            <a:lvl5pPr marL="2057400" indent="-228600" eaLnBrk="0" hangingPunct="0">
              <a:defRPr kumimoji="1" sz="2400" b="1">
                <a:solidFill>
                  <a:schemeClr val="tx1"/>
                </a:solidFill>
                <a:latin typeface="Times New Roman" panose="02020603050405020304" pitchFamily="18" charset="0"/>
                <a:ea typeface="黑体" pitchFamily="2" charset="-122"/>
              </a:defRPr>
            </a:lvl5pPr>
            <a:lvl6pPr marL="25146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6pPr>
            <a:lvl7pPr marL="29718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7pPr>
            <a:lvl8pPr marL="34290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8pPr>
            <a:lvl9pPr marL="3886200" indent="-228600" algn="ctr" eaLnBrk="0" fontAlgn="base" hangingPunct="0">
              <a:lnSpc>
                <a:spcPct val="130000"/>
              </a:lnSpc>
              <a:spcBef>
                <a:spcPct val="30000"/>
              </a:spcBef>
              <a:spcAft>
                <a:spcPct val="0"/>
              </a:spcAft>
              <a:buClr>
                <a:schemeClr val="tx2"/>
              </a:buClr>
              <a:buFont typeface="Wingdings" panose="05000000000000000000" pitchFamily="2" charset="2"/>
              <a:defRPr kumimoji="1" sz="2400" b="1">
                <a:solidFill>
                  <a:schemeClr val="tx1"/>
                </a:solidFill>
                <a:latin typeface="Times New Roman" panose="02020603050405020304" pitchFamily="18" charset="0"/>
                <a:ea typeface="黑体" pitchFamily="2" charset="-122"/>
              </a:defRPr>
            </a:lvl9pPr>
          </a:lstStyle>
          <a:p>
            <a:pPr algn="r" eaLnBrk="1" hangingPunct="1">
              <a:lnSpc>
                <a:spcPct val="100000"/>
              </a:lnSpc>
              <a:spcBef>
                <a:spcPct val="0"/>
              </a:spcBef>
              <a:buClrTx/>
              <a:buFontTx/>
              <a:buNone/>
              <a:defRPr/>
            </a:pPr>
            <a:fld id="{49CD1C7F-0836-45EF-B0D5-C8289C26A76C}" type="slidenum">
              <a:rPr kumimoji="0" lang="zh-CN" altLang="en-US" sz="1200" b="0" smtClean="0">
                <a:latin typeface="Arial" panose="020B0604020202020204" pitchFamily="34" charset="0"/>
                <a:ea typeface="宋体" pitchFamily="2" charset="-122"/>
              </a:rPr>
            </a:fld>
            <a:endParaRPr kumimoji="0" lang="en-US" altLang="zh-CN" sz="1200" b="0" dirty="0">
              <a:latin typeface="Arial" panose="020B0604020202020204" pitchFamily="34" charset="0"/>
              <a:ea typeface="宋体" pitchFamily="2" charset="-122"/>
            </a:endParaRPr>
          </a:p>
        </p:txBody>
      </p:sp>
      <p:sp>
        <p:nvSpPr>
          <p:cNvPr id="52227" name="Rectangle 2"/>
          <p:cNvSpPr>
            <a:spLocks noGrp="1" noRot="1" noChangeAspect="1" noChangeArrowheads="1" noTextEdit="1"/>
          </p:cNvSpPr>
          <p:nvPr>
            <p:ph type="sldImg"/>
          </p:nvPr>
        </p:nvSpPr>
        <p:spPr>
          <a:xfrm>
            <a:off x="381000" y="685800"/>
            <a:ext cx="6096000" cy="3429000"/>
          </a:xfrm>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9EEEE33C-25CB-A94C-8104-4DF50DF6FDCD}" type="slidenum">
              <a:rPr lang="en-US" altLang="zh-CN"/>
            </a:fld>
            <a:endParaRPr lang="en-US" altLang="zh-CN"/>
          </a:p>
        </p:txBody>
      </p:sp>
      <p:sp>
        <p:nvSpPr>
          <p:cNvPr id="19459" name="Rectangle 2"/>
          <p:cNvSpPr>
            <a:spLocks noGrp="1" noRot="1" noChangeAspect="1" noChangeArrowheads="1" noTextEdit="1"/>
          </p:cNvSpPr>
          <p:nvPr>
            <p:ph type="sldImg"/>
          </p:nvPr>
        </p:nvSpPr>
        <p:spPr>
          <a:xfrm>
            <a:off x="685800" y="1143000"/>
            <a:ext cx="5486400" cy="3086100"/>
          </a:xfrm>
        </p:spPr>
      </p:sp>
      <p:sp>
        <p:nvSpPr>
          <p:cNvPr id="714755" name="Rectangle 3"/>
          <p:cNvSpPr>
            <a:spLocks noGrp="1" noChangeArrowheads="1"/>
          </p:cNvSpPr>
          <p:nvPr>
            <p:ph type="body" idx="1"/>
          </p:nvPr>
        </p:nvSpPr>
        <p:spPr/>
        <p:txBody>
          <a:bodyPr/>
          <a:lstStyle/>
          <a:p>
            <a:pPr algn="just" eaLnBrk="1" hangingPunct="1">
              <a:defRPr/>
            </a:pPr>
            <a:r>
              <a:rPr lang="zh-CN" altLang="en-US" b="1">
                <a:effectLst>
                  <a:outerShdw blurRad="38100" dist="38100" dir="2700000" algn="tl">
                    <a:srgbClr val="C0C0C0"/>
                  </a:outerShdw>
                </a:effectLst>
                <a:ea typeface="仿宋_GB2312" pitchFamily="49" charset="-122"/>
              </a:rPr>
              <a:t>也称</a:t>
            </a:r>
            <a:r>
              <a:rPr lang="zh-CN" altLang="en-US" b="1" i="1" u="sng">
                <a:solidFill>
                  <a:schemeClr val="accent2"/>
                </a:solidFill>
                <a:effectLst>
                  <a:outerShdw blurRad="38100" dist="38100" dir="2700000" algn="tl">
                    <a:srgbClr val="C0C0C0"/>
                  </a:outerShdw>
                </a:effectLst>
                <a:ea typeface="仿宋_GB2312" pitchFamily="49" charset="-122"/>
              </a:rPr>
              <a:t>进程调度</a:t>
            </a:r>
            <a:r>
              <a:rPr lang="zh-CN" altLang="en-US" b="1">
                <a:effectLst>
                  <a:outerShdw blurRad="38100" dist="38100" dir="2700000" algn="tl">
                    <a:srgbClr val="C0C0C0"/>
                  </a:outerShdw>
                </a:effectLst>
                <a:ea typeface="仿宋_GB2312" pitchFamily="49" charset="-122"/>
              </a:rPr>
              <a:t>，或</a:t>
            </a:r>
            <a:r>
              <a:rPr lang="zh-CN" altLang="en-US" b="1" i="1" u="sng">
                <a:solidFill>
                  <a:schemeClr val="accent2"/>
                </a:solidFill>
                <a:effectLst>
                  <a:outerShdw blurRad="38100" dist="38100" dir="2700000" algn="tl">
                    <a:srgbClr val="C0C0C0"/>
                  </a:outerShdw>
                </a:effectLst>
                <a:ea typeface="仿宋_GB2312" pitchFamily="49" charset="-122"/>
              </a:rPr>
              <a:t>低级调度</a:t>
            </a:r>
            <a:r>
              <a:rPr lang="zh-CN" altLang="en-US" b="1">
                <a:effectLst>
                  <a:outerShdw blurRad="38100" dist="38100" dir="2700000" algn="tl">
                    <a:srgbClr val="C0C0C0"/>
                  </a:outerShdw>
                </a:effectLst>
                <a:ea typeface="仿宋_GB2312" pitchFamily="49" charset="-122"/>
              </a:rPr>
              <a:t>，决定就绪队列中的哪个进程将获得处理机。</a:t>
            </a:r>
            <a:endParaRPr lang="zh-CN" altLang="en-US" b="1">
              <a:effectLst>
                <a:outerShdw blurRad="38100" dist="38100" dir="2700000" algn="tl">
                  <a:srgbClr val="C0C0C0"/>
                </a:outerShdw>
              </a:effectLst>
              <a:ea typeface="仿宋_GB2312" pitchFamily="49" charset="-122"/>
            </a:endParaRPr>
          </a:p>
          <a:p>
            <a:pPr algn="just" eaLnBrk="1" hangingPunct="1">
              <a:defRPr/>
            </a:pPr>
            <a:endParaRPr lang="zh-CN" altLang="en-US" b="1">
              <a:effectLst>
                <a:outerShdw blurRad="38100" dist="38100" dir="2700000" algn="tl">
                  <a:srgbClr val="C0C0C0"/>
                </a:outerShdw>
              </a:effectLst>
              <a:ea typeface="仿宋_GB2312" pitchFamily="49" charset="-122"/>
            </a:endParaRPr>
          </a:p>
          <a:p>
            <a:pPr algn="just" eaLnBrk="1" hangingPunct="1">
              <a:defRPr/>
            </a:pPr>
            <a:r>
              <a:rPr lang="zh-CN" altLang="en-US" b="1">
                <a:effectLst>
                  <a:outerShdw blurRad="38100" dist="38100" dir="2700000" algn="tl">
                    <a:srgbClr val="C0C0C0"/>
                  </a:outerShdw>
                </a:effectLst>
                <a:ea typeface="仿宋_GB2312" pitchFamily="49" charset="-122"/>
              </a:rPr>
              <a:t>短程调度运行频率最高。</a:t>
            </a:r>
            <a:endParaRPr lang="zh-CN" altLang="en-US" b="1">
              <a:effectLst>
                <a:outerShdw blurRad="38100" dist="38100" dir="2700000" algn="tl">
                  <a:srgbClr val="C0C0C0"/>
                </a:outerShdw>
              </a:effectLst>
              <a:ea typeface="仿宋_GB2312" pitchFamily="49" charset="-122"/>
            </a:endParaRPr>
          </a:p>
          <a:p>
            <a:pPr algn="just" eaLnBrk="1" hangingPunct="1">
              <a:defRPr/>
            </a:pPr>
            <a:endParaRPr lang="zh-CN" altLang="en-US" b="1">
              <a:effectLst>
                <a:outerShdw blurRad="38100" dist="38100" dir="2700000" algn="tl">
                  <a:srgbClr val="C0C0C0"/>
                </a:outerShdw>
              </a:effectLst>
              <a:ea typeface="仿宋_GB2312" pitchFamily="49" charset="-122"/>
            </a:endParaRPr>
          </a:p>
          <a:p>
            <a:pPr algn="just" eaLnBrk="1" hangingPunct="1">
              <a:defRPr/>
            </a:pPr>
            <a:r>
              <a:rPr lang="zh-CN" altLang="en-US" b="1">
                <a:effectLst>
                  <a:outerShdw blurRad="38100" dist="38100" dir="2700000" algn="tl">
                    <a:srgbClr val="C0C0C0"/>
                  </a:outerShdw>
                </a:effectLst>
                <a:ea typeface="仿宋_GB2312" pitchFamily="49" charset="-122"/>
              </a:rPr>
              <a:t>现代操作系统几乎都具有短程调度功能</a:t>
            </a:r>
            <a:r>
              <a:rPr lang="zh-CN" altLang="en-US"/>
              <a:t>。</a:t>
            </a:r>
            <a:endParaRPr lang="zh-CN" altLang="en-US"/>
          </a:p>
          <a:p>
            <a:pPr algn="just" eaLnBrk="1" hangingPunct="1">
              <a:defRPr/>
            </a:pPr>
            <a:endParaRPr lang="zh-CN" altLang="en-US"/>
          </a:p>
          <a:p>
            <a:pPr eaLnBrk="1" hangingPunct="1">
              <a:defRPr/>
            </a:pPr>
            <a:r>
              <a:rPr lang="zh-CN" altLang="en-US"/>
              <a:t>低级调度用于决定就绪队列中的哪个进程</a:t>
            </a:r>
            <a:r>
              <a:rPr lang="en-US" altLang="zh-CN"/>
              <a:t>(</a:t>
            </a:r>
            <a:r>
              <a:rPr lang="zh-CN" altLang="en-US"/>
              <a:t>或内核级线程，为叙述方便，以后只写进程</a:t>
            </a:r>
            <a:r>
              <a:rPr lang="en-US" altLang="zh-CN"/>
              <a:t>)</a:t>
            </a:r>
            <a:r>
              <a:rPr lang="zh-CN" altLang="en-US"/>
              <a:t>应获得处理机，然后再由分派程序执行把处理机分配给该进程的具体操作。</a:t>
            </a:r>
            <a:endParaRPr lang="zh-CN" altLang="en-US"/>
          </a:p>
          <a:p>
            <a:pPr eaLnBrk="1" hangingPunct="1">
              <a:defRPr/>
            </a:pPr>
            <a:r>
              <a:rPr lang="zh-CN" altLang="en-US"/>
              <a:t>低级调度的主要功能如下：</a:t>
            </a:r>
            <a:endParaRPr lang="zh-CN" altLang="en-US"/>
          </a:p>
          <a:p>
            <a:pPr eaLnBrk="1" hangingPunct="1">
              <a:defRPr/>
            </a:pPr>
            <a:r>
              <a:rPr lang="en-US" altLang="zh-CN"/>
              <a:t>(1) </a:t>
            </a:r>
            <a:r>
              <a:rPr lang="zh-CN" altLang="en-US"/>
              <a:t>保存处理机的现场信息。在进程调度进行调度时，首先需要保存当前进程的处理机的现场信息，如程序计数器、多个通用寄存器中的内容等，将它们送入该进程的进程控制块</a:t>
            </a:r>
            <a:r>
              <a:rPr lang="en-US" altLang="zh-CN"/>
              <a:t>(PCB)</a:t>
            </a:r>
            <a:r>
              <a:rPr lang="zh-CN" altLang="en-US"/>
              <a:t>中的相应单元。</a:t>
            </a:r>
            <a:endParaRPr lang="zh-CN" altLang="en-US"/>
          </a:p>
          <a:p>
            <a:pPr eaLnBrk="1" hangingPunct="1">
              <a:defRPr/>
            </a:pPr>
            <a:r>
              <a:rPr lang="en-US" altLang="zh-CN"/>
              <a:t>(2) </a:t>
            </a:r>
            <a:r>
              <a:rPr lang="zh-CN" altLang="en-US"/>
              <a:t>按某种算法选取进程。低级调度程序按某种算法如优先数算法、轮转法等，从就绪队列中选取一个进程，把它的状态改为运行状态，并准备把处理机分配给它。</a:t>
            </a:r>
            <a:endParaRPr lang="zh-CN" altLang="en-US"/>
          </a:p>
          <a:p>
            <a:pPr eaLnBrk="1" hangingPunct="1">
              <a:defRPr/>
            </a:pPr>
            <a:r>
              <a:rPr lang="en-US" altLang="zh-CN"/>
              <a:t>(3) </a:t>
            </a:r>
            <a:r>
              <a:rPr lang="zh-CN" altLang="en-US"/>
              <a:t>把处理器分配给进程。由分派程序</a:t>
            </a:r>
            <a:r>
              <a:rPr lang="en-US" altLang="zh-CN"/>
              <a:t>(Dispatcher)</a:t>
            </a:r>
            <a:r>
              <a:rPr lang="zh-CN" altLang="en-US"/>
              <a:t>把处理器分配给进程。此时需为选中的进程恢复处理机现场，即把选中进程的进程控制块内有关处理机现场的信息装入处理器相应的各个寄存器中，把处理器的控制权交给该进程，让它从取出的断点处开始继续运行。</a:t>
            </a:r>
            <a:endParaRPr lang="zh-CN" altLang="en-US"/>
          </a:p>
          <a:p>
            <a:pPr eaLnBrk="1" hangingPunct="1">
              <a:defRPr/>
            </a:pPr>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9EEEE33C-25CB-A94C-8104-4DF50DF6FDCD}" type="slidenum">
              <a:rPr lang="en-US" altLang="zh-CN"/>
            </a:fld>
            <a:endParaRPr lang="en-US" altLang="zh-CN"/>
          </a:p>
        </p:txBody>
      </p:sp>
      <p:sp>
        <p:nvSpPr>
          <p:cNvPr id="19459" name="Rectangle 2"/>
          <p:cNvSpPr>
            <a:spLocks noGrp="1" noRot="1" noChangeAspect="1" noChangeArrowheads="1" noTextEdit="1"/>
          </p:cNvSpPr>
          <p:nvPr>
            <p:ph type="sldImg"/>
          </p:nvPr>
        </p:nvSpPr>
        <p:spPr>
          <a:xfrm>
            <a:off x="685800" y="1143000"/>
            <a:ext cx="5486400" cy="3086100"/>
          </a:xfrm>
        </p:spPr>
      </p:sp>
      <p:sp>
        <p:nvSpPr>
          <p:cNvPr id="714755" name="Rectangle 3"/>
          <p:cNvSpPr>
            <a:spLocks noGrp="1" noChangeArrowheads="1"/>
          </p:cNvSpPr>
          <p:nvPr>
            <p:ph type="body" idx="1"/>
          </p:nvPr>
        </p:nvSpPr>
        <p:spPr/>
        <p:txBody>
          <a:bodyPr/>
          <a:lstStyle/>
          <a:p>
            <a:pPr eaLnBrk="1" hangingPunct="1">
              <a:defRPr/>
            </a:pPr>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defRPr/>
            </a:pPr>
            <a:fld id="{694F3084-1146-FE48-94C6-EC3B1CA60BB5}" type="slidenum">
              <a:rPr lang="en-US" altLang="zh-CN"/>
            </a:fld>
            <a:endParaRPr lang="en-US" altLang="zh-CN"/>
          </a:p>
        </p:txBody>
      </p:sp>
      <p:sp>
        <p:nvSpPr>
          <p:cNvPr id="23555" name="Rectangle 2"/>
          <p:cNvSpPr>
            <a:spLocks noGrp="1" noRot="1" noChangeAspect="1" noChangeArrowheads="1" noTextEdit="1"/>
          </p:cNvSpPr>
          <p:nvPr>
            <p:ph type="sldImg"/>
          </p:nvPr>
        </p:nvSpPr>
        <p:spPr>
          <a:xfrm>
            <a:off x="685800" y="1143000"/>
            <a:ext cx="5486400" cy="3086100"/>
          </a:xfrm>
        </p:spPr>
      </p:sp>
      <p:sp>
        <p:nvSpPr>
          <p:cNvPr id="2355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zh-CN" altLang="en-US">
                <a:latin typeface="Arial" panose="020B0604020202020204" pitchFamily="34" charset="0"/>
                <a:ea typeface="宋体" charset="0"/>
              </a:rPr>
              <a:t>这种调度方式的优点是实现简单，系统开销小，适用于大多数的批处理系统环境。但它难以满足紧急任务的要求</a:t>
            </a:r>
            <a:r>
              <a:rPr lang="en-US" altLang="zh-CN">
                <a:latin typeface="Arial" panose="020B0604020202020204" pitchFamily="34" charset="0"/>
                <a:ea typeface="宋体" charset="0"/>
              </a:rPr>
              <a:t>——</a:t>
            </a:r>
            <a:r>
              <a:rPr lang="zh-CN" altLang="en-US">
                <a:latin typeface="Arial" panose="020B0604020202020204" pitchFamily="34" charset="0"/>
                <a:ea typeface="宋体" charset="0"/>
              </a:rPr>
              <a:t>立即执行，因而可能造成难以预料的后果。显然，在要求比较严格的实时系统中，不宜采用这种调度方式。</a:t>
            </a:r>
            <a:endParaRPr lang="zh-CN" altLang="en-US">
              <a:latin typeface="Arial" panose="020B0604020202020204" pitchFamily="34" charset="0"/>
              <a:ea typeface="宋体"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4" Type="http://schemas.openxmlformats.org/officeDocument/2006/relationships/image" Target="../media/image4.png"/><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首页">
    <p:spTree>
      <p:nvGrpSpPr>
        <p:cNvPr id="1" name=""/>
        <p:cNvGrpSpPr/>
        <p:nvPr/>
      </p:nvGrpSpPr>
      <p:grpSpPr>
        <a:xfrm>
          <a:off x="0" y="0"/>
          <a:ext cx="0" cy="0"/>
          <a:chOff x="0" y="0"/>
          <a:chExt cx="0" cy="0"/>
        </a:xfrm>
      </p:grpSpPr>
      <p:grpSp>
        <p:nvGrpSpPr>
          <p:cNvPr id="5" name="组 4"/>
          <p:cNvGrpSpPr/>
          <p:nvPr userDrawn="1"/>
        </p:nvGrpSpPr>
        <p:grpSpPr bwMode="hidden">
          <a:xfrm>
            <a:off x="-2" y="0"/>
            <a:ext cx="12192003" cy="6858000"/>
            <a:chOff x="-1" y="0"/>
            <a:chExt cx="12192002" cy="6858000"/>
          </a:xfrm>
        </p:grpSpPr>
        <p:cxnSp>
          <p:nvCxnSpPr>
            <p:cNvPr id="6" name="直接连接符 5"/>
            <p:cNvCxnSpPr/>
            <p:nvPr/>
          </p:nvCxnSpPr>
          <p:spPr bwMode="hidden">
            <a:xfrm>
              <a:off x="61019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bwMode="hidden">
            <a:xfrm>
              <a:off x="182933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bwMode="hidden">
            <a:xfrm>
              <a:off x="304847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S) 9"/>
            <p:cNvCxnSpPr/>
            <p:nvPr/>
          </p:nvCxnSpPr>
          <p:spPr bwMode="hidden">
            <a:xfrm>
              <a:off x="426760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548674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6705884"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7925022"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9144160"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10363298"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11582436" y="0"/>
              <a:ext cx="0"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2819" y="38648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2819" y="1611181"/>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2819" y="2835877"/>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4060573"/>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5285269"/>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6509965"/>
              <a:ext cx="12188952" cy="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23" name="组 22"/>
            <p:cNvGrpSpPr/>
            <p:nvPr userDrawn="1"/>
          </p:nvGrpSpPr>
          <p:grpSpPr bwMode="hidden">
            <a:xfrm>
              <a:off x="-1" y="0"/>
              <a:ext cx="12192001" cy="6858000"/>
              <a:chOff x="-1" y="0"/>
              <a:chExt cx="12192001" cy="6858000"/>
            </a:xfrm>
          </p:grpSpPr>
          <p:cxnSp>
            <p:nvCxnSpPr>
              <p:cNvPr id="41" name="直接连接符 40"/>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4" name="直接连接符​​(S) 43"/>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bwMode="hidden">
              <a:xfrm>
                <a:off x="510650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46" name="组 45"/>
              <p:cNvGrpSpPr/>
              <p:nvPr/>
            </p:nvGrpSpPr>
            <p:grpSpPr bwMode="hidden">
              <a:xfrm>
                <a:off x="6327885" y="0"/>
                <a:ext cx="5864115" cy="5898673"/>
                <a:chOff x="6327885" y="0"/>
                <a:chExt cx="5864115" cy="5898673"/>
              </a:xfrm>
            </p:grpSpPr>
            <p:cxnSp>
              <p:nvCxnSpPr>
                <p:cNvPr id="52" name="直接连接符 51"/>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S) 53"/>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5" name="直接连接符​​(S) 54"/>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47" name="直接连接符 46"/>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S) 47"/>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S) 48"/>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nvGrpSpPr>
            <p:cNvPr id="24" name="组 23"/>
            <p:cNvGrpSpPr/>
            <p:nvPr userDrawn="1"/>
          </p:nvGrpSpPr>
          <p:grpSpPr bwMode="hidden">
            <a:xfrm flipH="1">
              <a:off x="0" y="0"/>
              <a:ext cx="12192001" cy="6858000"/>
              <a:chOff x="-1" y="0"/>
              <a:chExt cx="12192001" cy="6858000"/>
            </a:xfrm>
          </p:grpSpPr>
          <p:cxnSp>
            <p:nvCxnSpPr>
              <p:cNvPr id="25" name="直接连接符​​ 24"/>
              <p:cNvCxnSpPr/>
              <p:nvPr/>
            </p:nvCxnSpPr>
            <p:spPr bwMode="hidden">
              <a:xfrm>
                <a:off x="225425"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bwMode="hidden">
              <a:xfrm>
                <a:off x="144915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bwMode="hidden">
              <a:xfrm>
                <a:off x="2665982"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8" name="直接连接符​​(S) 27"/>
              <p:cNvCxnSpPr/>
              <p:nvPr/>
            </p:nvCxnSpPr>
            <p:spPr bwMode="hidden">
              <a:xfrm>
                <a:off x="3885119"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bwMode="hidden">
              <a:xfrm>
                <a:off x="5150644" y="0"/>
                <a:ext cx="6815931" cy="6858000"/>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nvGrpSpPr>
              <p:cNvPr id="30" name="组 29"/>
              <p:cNvGrpSpPr/>
              <p:nvPr/>
            </p:nvGrpSpPr>
            <p:grpSpPr bwMode="hidden">
              <a:xfrm>
                <a:off x="6327885" y="0"/>
                <a:ext cx="5864115" cy="5898673"/>
                <a:chOff x="6327885" y="0"/>
                <a:chExt cx="5864115" cy="5898673"/>
              </a:xfrm>
            </p:grpSpPr>
            <p:cxnSp>
              <p:nvCxnSpPr>
                <p:cNvPr id="36" name="直接连接符 35"/>
                <p:cNvCxnSpPr/>
                <p:nvPr/>
              </p:nvCxnSpPr>
              <p:spPr bwMode="hidden">
                <a:xfrm>
                  <a:off x="6327885" y="0"/>
                  <a:ext cx="5864115" cy="5898673"/>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a:off x="7549268" y="0"/>
                  <a:ext cx="4642732" cy="467242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S) 37"/>
                <p:cNvCxnSpPr/>
                <p:nvPr/>
              </p:nvCxnSpPr>
              <p:spPr bwMode="hidden">
                <a:xfrm>
                  <a:off x="8772997" y="0"/>
                  <a:ext cx="3419003" cy="34567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S) 38"/>
                <p:cNvCxnSpPr/>
                <p:nvPr/>
              </p:nvCxnSpPr>
              <p:spPr bwMode="hidden">
                <a:xfrm>
                  <a:off x="9982200" y="0"/>
                  <a:ext cx="2209800" cy="222646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bwMode="hidden">
                <a:xfrm>
                  <a:off x="11199019" y="0"/>
                  <a:ext cx="992981" cy="1002506"/>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cxnSp>
            <p:nvCxnSpPr>
              <p:cNvPr id="31" name="直接连接符 30"/>
              <p:cNvCxnSpPr/>
              <p:nvPr/>
            </p:nvCxnSpPr>
            <p:spPr bwMode="hidden">
              <a:xfrm flipH="1" flipV="1">
                <a:off x="-1" y="1012053"/>
                <a:ext cx="5828811" cy="58459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S) 31"/>
              <p:cNvCxnSpPr/>
              <p:nvPr/>
            </p:nvCxnSpPr>
            <p:spPr bwMode="hidden">
              <a:xfrm flipH="1" flipV="1">
                <a:off x="-1" y="2227340"/>
                <a:ext cx="4614781" cy="4630658"/>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3" name="直接连接符​​(S) 32"/>
              <p:cNvCxnSpPr/>
              <p:nvPr/>
            </p:nvCxnSpPr>
            <p:spPr bwMode="hidden">
              <a:xfrm flipH="1" flipV="1">
                <a:off x="-1" y="3432149"/>
                <a:ext cx="3398419" cy="3425849"/>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bwMode="hidden">
              <a:xfrm flipH="1" flipV="1">
                <a:off x="-1" y="4651431"/>
                <a:ext cx="2196496" cy="2206567"/>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5864453"/>
                <a:ext cx="987003" cy="993545"/>
              </a:xfrm>
              <a:prstGeom prst="line">
                <a:avLst/>
              </a:prstGeom>
              <a:ln>
                <a:solidFill>
                  <a:schemeClr val="bg1">
                    <a:lumMod val="85000"/>
                    <a:alpha val="35000"/>
                  </a:schemeClr>
                </a:solidFill>
              </a:ln>
            </p:spPr>
            <p:style>
              <a:lnRef idx="1">
                <a:schemeClr val="accent1"/>
              </a:lnRef>
              <a:fillRef idx="0">
                <a:schemeClr val="accent1"/>
              </a:fillRef>
              <a:effectRef idx="0">
                <a:schemeClr val="accent1"/>
              </a:effectRef>
              <a:fontRef idx="minor">
                <a:schemeClr val="tx1"/>
              </a:fontRef>
            </p:style>
          </p:cxnSp>
        </p:grpSp>
      </p:grpSp>
      <p:sp>
        <p:nvSpPr>
          <p:cNvPr id="2" name="标题 1"/>
          <p:cNvSpPr>
            <a:spLocks noGrp="1"/>
          </p:cNvSpPr>
          <p:nvPr>
            <p:ph type="ctrTitle"/>
          </p:nvPr>
        </p:nvSpPr>
        <p:spPr>
          <a:xfrm>
            <a:off x="609570" y="3421162"/>
            <a:ext cx="10928729" cy="1871475"/>
          </a:xfrm>
          <a:prstGeom prst="rect">
            <a:avLst/>
          </a:prstGeom>
        </p:spPr>
        <p:txBody>
          <a:bodyPr rtlCol="0" anchor="b">
            <a:noAutofit/>
          </a:bodyPr>
          <a:lstStyle>
            <a:lvl1pPr algn="ctr">
              <a:lnSpc>
                <a:spcPct val="100000"/>
              </a:lnSpc>
              <a:defRPr sz="4050" cap="none" baseline="0">
                <a:solidFill>
                  <a:schemeClr val="accent2">
                    <a:lumMod val="75000"/>
                  </a:schemeClr>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3" name="副标题 2"/>
          <p:cNvSpPr>
            <a:spLocks noGrp="1"/>
          </p:cNvSpPr>
          <p:nvPr>
            <p:ph type="subTitle" idx="1" hasCustomPrompt="1"/>
          </p:nvPr>
        </p:nvSpPr>
        <p:spPr>
          <a:xfrm>
            <a:off x="1293852" y="5432564"/>
            <a:ext cx="9604311" cy="457200"/>
          </a:xfrm>
          <a:prstGeom prst="rect">
            <a:avLst/>
          </a:prstGeom>
        </p:spPr>
        <p:txBody>
          <a:bodyPr rtlCol="0">
            <a:normAutofit/>
          </a:bodyPr>
          <a:lstStyle>
            <a:lvl1pPr marL="0" indent="0" algn="just">
              <a:spcBef>
                <a:spcPts val="0"/>
              </a:spcBef>
              <a:buNone/>
              <a:defRPr sz="1500" b="0">
                <a:solidFill>
                  <a:schemeClr val="accent1">
                    <a:lumMod val="75000"/>
                  </a:schemeClr>
                </a:solidFill>
                <a:latin typeface="微软雅黑" panose="020B0503020204020204" pitchFamily="34" charset="-122"/>
                <a:ea typeface="微软雅黑" panose="020B0503020204020204" pitchFamily="34" charset="-122"/>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rtl="0"/>
            <a:r>
              <a:rPr lang="zh-CN" altLang="en-US" noProof="0" dirty="0"/>
              <a:t>单击以编辑母版副标题样式</a:t>
            </a:r>
            <a:endParaRPr lang="zh-CN" altLang="en-US" noProof="0" dirty="0"/>
          </a:p>
        </p:txBody>
      </p:sp>
      <p:cxnSp>
        <p:nvCxnSpPr>
          <p:cNvPr id="58" name="直接连接符​​ 57"/>
          <p:cNvCxnSpPr/>
          <p:nvPr userDrawn="1"/>
        </p:nvCxnSpPr>
        <p:spPr>
          <a:xfrm>
            <a:off x="1295400" y="5294175"/>
            <a:ext cx="9601200" cy="0"/>
          </a:xfrm>
          <a:prstGeom prst="line">
            <a:avLst/>
          </a:prstGeom>
          <a:ln w="12700"/>
        </p:spPr>
        <p:style>
          <a:lnRef idx="1">
            <a:schemeClr val="accent1"/>
          </a:lnRef>
          <a:fillRef idx="0">
            <a:schemeClr val="accent1"/>
          </a:fillRef>
          <a:effectRef idx="0">
            <a:schemeClr val="accent1"/>
          </a:effectRef>
          <a:fontRef idx="minor">
            <a:schemeClr val="tx1"/>
          </a:fontRef>
        </p:style>
      </p:cxnSp>
      <p:pic>
        <p:nvPicPr>
          <p:cNvPr id="60" name="图片 59"/>
          <p:cNvPicPr>
            <a:picLocks noChangeAspect="1"/>
          </p:cNvPicPr>
          <p:nvPr userDrawn="1"/>
        </p:nvPicPr>
        <p:blipFill>
          <a:blip r:embed="rId2"/>
          <a:stretch>
            <a:fillRect/>
          </a:stretch>
        </p:blipFill>
        <p:spPr>
          <a:xfrm>
            <a:off x="1615951" y="156092"/>
            <a:ext cx="9032196" cy="3623216"/>
          </a:xfrm>
          <a:prstGeom prst="ellipse">
            <a:avLst/>
          </a:prstGeom>
          <a:ln w="63500" cap="rnd">
            <a:noFill/>
          </a:ln>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showMasterSp="0" userDrawn="1">
  <p:cSld name="目录页">
    <p:bg>
      <p:bgPr>
        <a:gradFill flip="none" rotWithShape="1">
          <a:gsLst>
            <a:gs pos="0">
              <a:schemeClr val="accent1"/>
            </a:gs>
            <a:gs pos="100000">
              <a:schemeClr val="accent1">
                <a:lumMod val="80000"/>
              </a:schemeClr>
            </a:gs>
          </a:gsLst>
          <a:path path="circle">
            <a:fillToRect l="50000" t="50000" r="50000" b="50000"/>
          </a:path>
          <a:tileRect/>
        </a:gradFill>
        <a:effectLst/>
      </p:bgPr>
    </p:bg>
    <p:spTree>
      <p:nvGrpSpPr>
        <p:cNvPr id="1" name=""/>
        <p:cNvGrpSpPr/>
        <p:nvPr/>
      </p:nvGrpSpPr>
      <p:grpSpPr>
        <a:xfrm>
          <a:off x="0" y="0"/>
          <a:ext cx="0" cy="0"/>
          <a:chOff x="0" y="0"/>
          <a:chExt cx="0" cy="0"/>
        </a:xfrm>
      </p:grpSpPr>
      <p:grpSp>
        <p:nvGrpSpPr>
          <p:cNvPr id="9" name="组 8"/>
          <p:cNvGrpSpPr/>
          <p:nvPr userDrawn="1"/>
        </p:nvGrpSpPr>
        <p:grpSpPr bwMode="hidden">
          <a:xfrm>
            <a:off x="-2" y="0"/>
            <a:ext cx="12192003" cy="6858000"/>
            <a:chOff x="-1" y="0"/>
            <a:chExt cx="12192002" cy="6858000"/>
          </a:xfrm>
        </p:grpSpPr>
        <p:cxnSp>
          <p:nvCxnSpPr>
            <p:cNvPr id="10" name="直接连接符​​(S) 9"/>
            <p:cNvCxnSpPr/>
            <p:nvPr/>
          </p:nvCxnSpPr>
          <p:spPr bwMode="hidden">
            <a:xfrm>
              <a:off x="61019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bwMode="hidden">
            <a:xfrm>
              <a:off x="182933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bwMode="hidden">
            <a:xfrm>
              <a:off x="304847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bwMode="hidden">
            <a:xfrm>
              <a:off x="426760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bwMode="hidden">
            <a:xfrm>
              <a:off x="548674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bwMode="hidden">
            <a:xfrm>
              <a:off x="6705884"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bwMode="hidden">
            <a:xfrm>
              <a:off x="7925022"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7" name="直接连接符​​(S) 16"/>
            <p:cNvCxnSpPr/>
            <p:nvPr/>
          </p:nvCxnSpPr>
          <p:spPr bwMode="hidden">
            <a:xfrm>
              <a:off x="9144160"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bwMode="hidden">
            <a:xfrm>
              <a:off x="10363298"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bwMode="hidden">
            <a:xfrm>
              <a:off x="11582436" y="0"/>
              <a:ext cx="0"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bwMode="hidden">
            <a:xfrm>
              <a:off x="2819" y="38648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bwMode="hidden">
            <a:xfrm>
              <a:off x="2819" y="1611181"/>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bwMode="hidden">
            <a:xfrm>
              <a:off x="2819" y="2835877"/>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bwMode="hidden">
            <a:xfrm>
              <a:off x="2819" y="4060573"/>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bwMode="hidden">
            <a:xfrm>
              <a:off x="2819" y="5285269"/>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bwMode="hidden">
            <a:xfrm>
              <a:off x="2819" y="6509965"/>
              <a:ext cx="12188952" cy="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26" name="组 25"/>
            <p:cNvGrpSpPr/>
            <p:nvPr userDrawn="1"/>
          </p:nvGrpSpPr>
          <p:grpSpPr bwMode="hidden">
            <a:xfrm>
              <a:off x="-1" y="0"/>
              <a:ext cx="12192001" cy="6858000"/>
              <a:chOff x="-1" y="0"/>
              <a:chExt cx="12192001" cy="6858000"/>
            </a:xfrm>
          </p:grpSpPr>
          <p:cxnSp>
            <p:nvCxnSpPr>
              <p:cNvPr id="44" name="直接连接符​​ 43"/>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5" name="直接连接符​​(S) 44"/>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6" name="直接连接符​​(S) 45"/>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7" name="直接连接符​​(S) 46"/>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bwMode="hidden">
              <a:xfrm>
                <a:off x="510650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49" name="组 48"/>
              <p:cNvGrpSpPr/>
              <p:nvPr/>
            </p:nvGrpSpPr>
            <p:grpSpPr bwMode="hidden">
              <a:xfrm>
                <a:off x="6327885" y="0"/>
                <a:ext cx="5864115" cy="5898673"/>
                <a:chOff x="6327885" y="0"/>
                <a:chExt cx="5864115" cy="5898673"/>
              </a:xfrm>
            </p:grpSpPr>
            <p:cxnSp>
              <p:nvCxnSpPr>
                <p:cNvPr id="55" name="直接连接符​​ 54"/>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6" name="直接连接符​​(S) 55"/>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7" name="直接连接符​​(S) 56"/>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50" name="直接连接符​​ 49"/>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2" name="直接连接符​​(S) 51"/>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3" name="直接连接符​​(S) 52"/>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27" name="组 26"/>
            <p:cNvGrpSpPr/>
            <p:nvPr userDrawn="1"/>
          </p:nvGrpSpPr>
          <p:grpSpPr bwMode="hidden">
            <a:xfrm flipH="1">
              <a:off x="0" y="0"/>
              <a:ext cx="12192001" cy="6858000"/>
              <a:chOff x="-1" y="0"/>
              <a:chExt cx="12192001" cy="6858000"/>
            </a:xfrm>
          </p:grpSpPr>
          <p:cxnSp>
            <p:nvCxnSpPr>
              <p:cNvPr id="28" name="直接连接符 27"/>
              <p:cNvCxnSpPr/>
              <p:nvPr/>
            </p:nvCxnSpPr>
            <p:spPr bwMode="hidden">
              <a:xfrm>
                <a:off x="225425"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29" name="直接连接符​​(S) 28"/>
              <p:cNvCxnSpPr/>
              <p:nvPr/>
            </p:nvCxnSpPr>
            <p:spPr bwMode="hidden">
              <a:xfrm>
                <a:off x="144915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0" name="直接连接符​​(S) 29"/>
              <p:cNvCxnSpPr/>
              <p:nvPr/>
            </p:nvCxnSpPr>
            <p:spPr bwMode="hidden">
              <a:xfrm>
                <a:off x="2665982"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1" name="直接连接符​​(S) 30"/>
              <p:cNvCxnSpPr/>
              <p:nvPr/>
            </p:nvCxnSpPr>
            <p:spPr bwMode="hidden">
              <a:xfrm>
                <a:off x="3885119"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bwMode="hidden">
              <a:xfrm>
                <a:off x="5150644" y="0"/>
                <a:ext cx="6815931" cy="6858000"/>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33" name="组 32"/>
              <p:cNvGrpSpPr/>
              <p:nvPr/>
            </p:nvGrpSpPr>
            <p:grpSpPr bwMode="hidden">
              <a:xfrm>
                <a:off x="6327885" y="0"/>
                <a:ext cx="5864115" cy="5898673"/>
                <a:chOff x="6327885" y="0"/>
                <a:chExt cx="5864115" cy="5898673"/>
              </a:xfrm>
            </p:grpSpPr>
            <p:cxnSp>
              <p:nvCxnSpPr>
                <p:cNvPr id="39" name="直接连接符 38"/>
                <p:cNvCxnSpPr/>
                <p:nvPr/>
              </p:nvCxnSpPr>
              <p:spPr bwMode="hidden">
                <a:xfrm>
                  <a:off x="6327885" y="0"/>
                  <a:ext cx="5864115" cy="5898673"/>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0" name="直接连接符​​(S) 39"/>
                <p:cNvCxnSpPr/>
                <p:nvPr/>
              </p:nvCxnSpPr>
              <p:spPr bwMode="hidden">
                <a:xfrm>
                  <a:off x="7549268" y="0"/>
                  <a:ext cx="4642732" cy="467242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1" name="直接连接符​​(S) 40"/>
                <p:cNvCxnSpPr/>
                <p:nvPr/>
              </p:nvCxnSpPr>
              <p:spPr bwMode="hidden">
                <a:xfrm>
                  <a:off x="8772997" y="0"/>
                  <a:ext cx="3419003" cy="34567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bwMode="hidden">
                <a:xfrm>
                  <a:off x="9982200" y="0"/>
                  <a:ext cx="2209800" cy="222646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bwMode="hidden">
                <a:xfrm>
                  <a:off x="11199019" y="0"/>
                  <a:ext cx="992981" cy="1002506"/>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34" name="直接连接符​​ 33"/>
              <p:cNvCxnSpPr/>
              <p:nvPr/>
            </p:nvCxnSpPr>
            <p:spPr bwMode="hidden">
              <a:xfrm flipH="1" flipV="1">
                <a:off x="-1" y="1012053"/>
                <a:ext cx="5828811" cy="58459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bwMode="hidden">
              <a:xfrm flipH="1" flipV="1">
                <a:off x="-1" y="2227340"/>
                <a:ext cx="4614781" cy="4630658"/>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6" name="直接连接符​​(S) 35"/>
              <p:cNvCxnSpPr/>
              <p:nvPr/>
            </p:nvCxnSpPr>
            <p:spPr bwMode="hidden">
              <a:xfrm flipH="1" flipV="1">
                <a:off x="-1" y="3432149"/>
                <a:ext cx="3398419" cy="3425849"/>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7" name="直接连接符​​(S) 36"/>
              <p:cNvCxnSpPr/>
              <p:nvPr/>
            </p:nvCxnSpPr>
            <p:spPr bwMode="hidden">
              <a:xfrm flipH="1" flipV="1">
                <a:off x="-1" y="4651431"/>
                <a:ext cx="2196496" cy="2206567"/>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bwMode="hidden">
              <a:xfrm flipH="1" flipV="1">
                <a:off x="-1" y="5864453"/>
                <a:ext cx="987003" cy="993545"/>
              </a:xfrm>
              <a:prstGeom prst="line">
                <a:avLst/>
              </a:prstGeom>
              <a:ln>
                <a:solidFill>
                  <a:schemeClr val="accent1">
                    <a:lumMod val="75000"/>
                    <a:alpha val="25000"/>
                  </a:schemeClr>
                </a:solidFill>
              </a:ln>
            </p:spPr>
            <p:style>
              <a:lnRef idx="1">
                <a:schemeClr val="accent1"/>
              </a:lnRef>
              <a:fillRef idx="0">
                <a:schemeClr val="accent1"/>
              </a:fillRef>
              <a:effectRef idx="0">
                <a:schemeClr val="accent1"/>
              </a:effectRef>
              <a:fontRef idx="minor">
                <a:schemeClr val="tx1"/>
              </a:fontRef>
            </p:style>
          </p:cxnSp>
        </p:grpSp>
      </p:grpSp>
      <p:sp>
        <p:nvSpPr>
          <p:cNvPr id="7" name="矩形 6"/>
          <p:cNvSpPr/>
          <p:nvPr userDrawn="1"/>
        </p:nvSpPr>
        <p:spPr>
          <a:xfrm>
            <a:off x="4652149" y="0"/>
            <a:ext cx="7537035" cy="6858000"/>
          </a:xfrm>
          <a:prstGeom prst="rect">
            <a:avLst/>
          </a:prstGeom>
          <a:gradFill>
            <a:gsLst>
              <a:gs pos="69000">
                <a:schemeClr val="bg1"/>
              </a:gs>
              <a:gs pos="0">
                <a:schemeClr val="bg1"/>
              </a:gs>
              <a:gs pos="100000">
                <a:schemeClr val="bg1">
                  <a:lumMod val="95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350" noProof="0"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a:xfrm>
            <a:off x="253945" y="256446"/>
            <a:ext cx="4020263" cy="1560870"/>
          </a:xfrm>
          <a:prstGeom prst="rect">
            <a:avLst/>
          </a:prstGeom>
        </p:spPr>
        <p:txBody>
          <a:bodyPr rtlCol="0" anchor="b">
            <a:normAutofit/>
          </a:bodyPr>
          <a:lstStyle>
            <a:lvl1pPr>
              <a:defRPr sz="2400">
                <a:solidFill>
                  <a:schemeClr val="bg1"/>
                </a:solidFill>
                <a:latin typeface="微软雅黑" panose="020B0503020204020204" pitchFamily="34" charset="-122"/>
                <a:ea typeface="微软雅黑" panose="020B0503020204020204" pitchFamily="34" charset="-122"/>
              </a:defRPr>
            </a:lvl1pPr>
          </a:lstStyle>
          <a:p>
            <a:pPr rtl="0"/>
            <a:r>
              <a:rPr lang="zh-CN" altLang="en-US" noProof="0" dirty="0"/>
              <a:t>单击此处编辑母版标题样式</a:t>
            </a:r>
            <a:endParaRPr lang="zh-CN" altLang="en-US" noProof="0" dirty="0"/>
          </a:p>
        </p:txBody>
      </p:sp>
      <p:sp>
        <p:nvSpPr>
          <p:cNvPr id="4" name="文本占位符 3"/>
          <p:cNvSpPr>
            <a:spLocks noGrp="1"/>
          </p:cNvSpPr>
          <p:nvPr>
            <p:ph type="body" sz="half" idx="2" hasCustomPrompt="1"/>
          </p:nvPr>
        </p:nvSpPr>
        <p:spPr>
          <a:xfrm>
            <a:off x="253945" y="2103379"/>
            <a:ext cx="4013441" cy="4093648"/>
          </a:xfrm>
          <a:prstGeom prst="rect">
            <a:avLst/>
          </a:prstGeom>
        </p:spPr>
        <p:txBody>
          <a:bodyPr rtlCol="0">
            <a:normAutofit/>
          </a:bodyPr>
          <a:lstStyle>
            <a:lvl1pPr marL="0" indent="0">
              <a:spcBef>
                <a:spcPts val="900"/>
              </a:spcBef>
              <a:buNone/>
              <a:defRPr sz="1800">
                <a:solidFill>
                  <a:schemeClr val="bg1"/>
                </a:solidFill>
                <a:latin typeface="微软雅黑" panose="020B0503020204020204" pitchFamily="34" charset="-122"/>
                <a:ea typeface="微软雅黑" panose="020B0503020204020204" pitchFamily="34" charset="-122"/>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rtl="0"/>
            <a:r>
              <a:rPr lang="zh-CN" altLang="en-US" noProof="0" dirty="0"/>
              <a:t>编辑母版文本样式</a:t>
            </a:r>
            <a:endParaRPr lang="zh-CN" altLang="en-US" noProof="0" dirty="0"/>
          </a:p>
        </p:txBody>
      </p:sp>
      <p:cxnSp>
        <p:nvCxnSpPr>
          <p:cNvPr id="60" name="直接连接符 59"/>
          <p:cNvCxnSpPr/>
          <p:nvPr userDrawn="1"/>
        </p:nvCxnSpPr>
        <p:spPr>
          <a:xfrm>
            <a:off x="253945" y="1973877"/>
            <a:ext cx="4003503"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页脚占位符 5"/>
          <p:cNvSpPr>
            <a:spLocks noGrp="1"/>
          </p:cNvSpPr>
          <p:nvPr>
            <p:ph type="ftr" sz="quarter" idx="11"/>
          </p:nvPr>
        </p:nvSpPr>
        <p:spPr>
          <a:xfrm>
            <a:off x="5760253" y="7835016"/>
            <a:ext cx="6128031" cy="222436"/>
          </a:xfrm>
          <a:prstGeom prst="rect">
            <a:avLst/>
          </a:prstGeom>
        </p:spPr>
        <p:txBody>
          <a:bodyPr rtlCol="0"/>
          <a:lstStyle>
            <a:lvl1pPr>
              <a:defRPr>
                <a:latin typeface="微软雅黑" panose="020B0503020204020204" pitchFamily="34" charset="-122"/>
                <a:ea typeface="微软雅黑" panose="020B0503020204020204" pitchFamily="34" charset="-122"/>
              </a:defRPr>
            </a:lvl1pPr>
          </a:lstStyle>
          <a:p>
            <a:r>
              <a:rPr lang="zh-CN" altLang="en-US" noProof="0" dirty="0"/>
              <a:t>添加页脚</a:t>
            </a:r>
            <a:endParaRPr lang="zh-CN" altLang="en-US" noProof="0" dirty="0"/>
          </a:p>
        </p:txBody>
      </p:sp>
      <p:sp>
        <p:nvSpPr>
          <p:cNvPr id="5" name="日期占位符 4"/>
          <p:cNvSpPr>
            <a:spLocks noGrp="1"/>
          </p:cNvSpPr>
          <p:nvPr>
            <p:ph type="dt" sz="half" idx="10"/>
          </p:nvPr>
        </p:nvSpPr>
        <p:spPr>
          <a:xfrm>
            <a:off x="148113" y="6390882"/>
            <a:ext cx="2055651" cy="334063"/>
          </a:xfrm>
          <a:prstGeom prst="rect">
            <a:avLst/>
          </a:prstGeom>
        </p:spPr>
        <p:txBody>
          <a:bodyPr rtlCol="0"/>
          <a:lstStyle>
            <a:lvl1pPr>
              <a:defRPr>
                <a:solidFill>
                  <a:schemeClr val="bg1"/>
                </a:solidFill>
                <a:latin typeface="微软雅黑" panose="020B0503020204020204" pitchFamily="34" charset="-122"/>
                <a:ea typeface="微软雅黑" panose="020B0503020204020204" pitchFamily="34" charset="-122"/>
              </a:defRPr>
            </a:lvl1pPr>
          </a:lstStyle>
          <a:p>
            <a:fld id="{B432DCC3-517C-49BA-ABA2-B2F6E7404DD7}" type="datetime2">
              <a:rPr lang="zh-CN" altLang="en-US" smtClean="0"/>
            </a:fld>
            <a:endParaRPr lang="zh-CN" altLang="en-US" dirty="0"/>
          </a:p>
        </p:txBody>
      </p:sp>
      <p:sp>
        <p:nvSpPr>
          <p:cNvPr id="8" name="幻灯片编号占位符 7"/>
          <p:cNvSpPr>
            <a:spLocks noGrp="1"/>
          </p:cNvSpPr>
          <p:nvPr>
            <p:ph type="sldNum" sz="quarter" idx="12"/>
          </p:nvPr>
        </p:nvSpPr>
        <p:spPr>
          <a:xfrm>
            <a:off x="11110641" y="6502497"/>
            <a:ext cx="918883" cy="222436"/>
          </a:xfrm>
          <a:prstGeom prst="rect">
            <a:avLst/>
          </a:prstGeom>
        </p:spPr>
        <p:txBody>
          <a:bodyPr rtlCol="0"/>
          <a:lstStyle>
            <a:lvl1pPr>
              <a:defRPr>
                <a:solidFill>
                  <a:srgbClr val="0070C0"/>
                </a:solidFill>
                <a:latin typeface="微软雅黑" panose="020B0503020204020204" pitchFamily="34" charset="-122"/>
                <a:ea typeface="微软雅黑" panose="020B0503020204020204" pitchFamily="34" charset="-122"/>
              </a:defRPr>
            </a:lvl1pPr>
          </a:lstStyle>
          <a:p>
            <a:fld id="{E31375A4-56A4-47D6-9801-1991572033F7}" type="slidenum">
              <a:rPr lang="en-US" altLang="zh-CN" smtClean="0"/>
            </a:fld>
            <a:endParaRPr lang="zh-CN" altLang="en-US" dirty="0"/>
          </a:p>
        </p:txBody>
      </p:sp>
      <p:sp>
        <p:nvSpPr>
          <p:cNvPr id="63" name="SmartArt 占位符 62"/>
          <p:cNvSpPr>
            <a:spLocks noGrp="1"/>
          </p:cNvSpPr>
          <p:nvPr>
            <p:ph type="pic" sz="quarter" idx="13"/>
          </p:nvPr>
        </p:nvSpPr>
        <p:spPr>
          <a:xfrm>
            <a:off x="4965865" y="362938"/>
            <a:ext cx="6701535" cy="6027931"/>
          </a:xfrm>
          <a:prstGeom prst="rect">
            <a:avLst/>
          </a:prstGeom>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标题和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949571" y="1311572"/>
            <a:ext cx="10770648" cy="5157643"/>
          </a:xfrm>
          <a:prstGeom prst="rect">
            <a:avLst/>
          </a:prstGeom>
        </p:spPr>
        <p:txBody>
          <a:bodyPr/>
          <a:lstStyle>
            <a:lvl1pPr eaLnBrk="1" hangingPunct="1">
              <a:lnSpc>
                <a:spcPct val="100000"/>
              </a:lnSpc>
              <a:defRPr sz="2400" b="1" baseline="0">
                <a:latin typeface="微软雅黑" panose="020B0503020204020204" pitchFamily="34" charset="-122"/>
                <a:ea typeface="微软雅黑" panose="020B0503020204020204" pitchFamily="34"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框 4"/>
          <p:cNvSpPr txBox="1"/>
          <p:nvPr userDrawn="1"/>
        </p:nvSpPr>
        <p:spPr>
          <a:xfrm>
            <a:off x="10032437"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endPar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endParaRPr>
          </a:p>
        </p:txBody>
      </p:sp>
      <p:pic>
        <p:nvPicPr>
          <p:cNvPr id="6" name="Picture 9" descr="徽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855016" cy="91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72"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7"/>
          <p:cNvPicPr>
            <a:picLocks noChangeAspect="1"/>
          </p:cNvPicPr>
          <p:nvPr userDrawn="1"/>
        </p:nvPicPr>
        <p:blipFill>
          <a:blip r:embed="rId4"/>
          <a:stretch>
            <a:fillRect/>
          </a:stretch>
        </p:blipFill>
        <p:spPr>
          <a:xfrm>
            <a:off x="0" y="1294041"/>
            <a:ext cx="360485" cy="5563965"/>
          </a:xfrm>
          <a:prstGeom prst="rect">
            <a:avLst/>
          </a:prstGeom>
        </p:spPr>
      </p:pic>
      <p:sp>
        <p:nvSpPr>
          <p:cNvPr id="2" name="标题 1"/>
          <p:cNvSpPr>
            <a:spLocks noGrp="1"/>
          </p:cNvSpPr>
          <p:nvPr>
            <p:ph type="title"/>
          </p:nvPr>
        </p:nvSpPr>
        <p:spPr>
          <a:xfrm>
            <a:off x="1295471" y="365126"/>
            <a:ext cx="9484824" cy="546738"/>
          </a:xfrm>
          <a:prstGeom prst="rect">
            <a:avLst/>
          </a:prstGeom>
        </p:spPr>
        <p:txBody>
          <a:bodyPr/>
          <a:lstStyle>
            <a:lvl1pPr>
              <a:defRPr sz="2800"/>
            </a:lvl1pPr>
          </a:lstStyle>
          <a:p>
            <a:r>
              <a:rPr kumimoji="1" lang="zh-CN" altLang="en-US" dirty="0"/>
              <a:t>单击此处编辑母版标题样式</a:t>
            </a:r>
            <a:endParaRPr kumimoji="1" lang="zh-CN" altLang="en-US" dirty="0"/>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标题和双栏内容">
    <p:bg>
      <p:bgRef idx="1001">
        <a:schemeClr val="bg1"/>
      </p:bgRef>
    </p:bg>
    <p:spTree>
      <p:nvGrpSpPr>
        <p:cNvPr id="1" name=""/>
        <p:cNvGrpSpPr/>
        <p:nvPr/>
      </p:nvGrpSpPr>
      <p:grpSpPr>
        <a:xfrm>
          <a:off x="0" y="0"/>
          <a:ext cx="0" cy="0"/>
          <a:chOff x="0" y="0"/>
          <a:chExt cx="0" cy="0"/>
        </a:xfrm>
      </p:grpSpPr>
      <p:sp>
        <p:nvSpPr>
          <p:cNvPr id="3" name="内容占位符 2"/>
          <p:cNvSpPr>
            <a:spLocks noGrp="1"/>
          </p:cNvSpPr>
          <p:nvPr>
            <p:ph idx="1"/>
          </p:nvPr>
        </p:nvSpPr>
        <p:spPr>
          <a:xfrm>
            <a:off x="1063877" y="1311572"/>
            <a:ext cx="5196255" cy="5157643"/>
          </a:xfrm>
          <a:prstGeom prst="rect">
            <a:avLst/>
          </a:prstGeom>
        </p:spPr>
        <p:txBody>
          <a:bodyPr/>
          <a:lstStyle>
            <a:lvl1pPr eaLnBrk="1" hangingPunct="1">
              <a:defRPr sz="2400" b="1">
                <a:latin typeface="华文楷体" pitchFamily="2" charset="-122"/>
                <a:ea typeface="华文楷体" pitchFamily="2" charset="-122"/>
              </a:defRPr>
            </a:lvl1pPr>
            <a:lvl2pPr eaLnBrk="1" hangingPunct="1">
              <a:defRPr sz="1800" b="1">
                <a:latin typeface="黑体" pitchFamily="2" charset="-122"/>
                <a:ea typeface="黑体" pitchFamily="2" charset="-122"/>
              </a:defRPr>
            </a:lvl2pPr>
            <a:lvl3pPr eaLnBrk="1" hangingPunct="1">
              <a:defRPr b="1"/>
            </a:lvl3pPr>
            <a:lvl4pPr eaLnBrk="1" hangingPunct="1">
              <a:defRPr b="1"/>
            </a:lvl4pPr>
            <a:lvl5pPr eaLnBrk="1" hangingPunct="1">
              <a:defRPr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标题 3"/>
          <p:cNvSpPr>
            <a:spLocks noGrp="1"/>
          </p:cNvSpPr>
          <p:nvPr>
            <p:ph type="title"/>
          </p:nvPr>
        </p:nvSpPr>
        <p:spPr>
          <a:xfrm>
            <a:off x="1295474" y="188915"/>
            <a:ext cx="10536049" cy="549275"/>
          </a:xfrm>
          <a:prstGeom prst="rect">
            <a:avLst/>
          </a:prstGeom>
        </p:spPr>
        <p:txBody>
          <a:bodyPr/>
          <a:lstStyle>
            <a:lvl1pPr algn="ctr">
              <a:defRPr sz="2100">
                <a:latin typeface="微软雅黑" panose="020B0503020204020204" pitchFamily="34" charset="-122"/>
                <a:ea typeface="微软雅黑" panose="020B0503020204020204" pitchFamily="34" charset="-122"/>
              </a:defRPr>
            </a:lvl1pPr>
          </a:lstStyle>
          <a:p>
            <a:r>
              <a:rPr lang="zh-CN" altLang="en-US" dirty="0"/>
              <a:t>单击此处编辑母版标题样式</a:t>
            </a:r>
            <a:endParaRPr lang="zh-CN" altLang="en-US" dirty="0"/>
          </a:p>
        </p:txBody>
      </p:sp>
      <p:sp>
        <p:nvSpPr>
          <p:cNvPr id="5" name="文本框 4"/>
          <p:cNvSpPr txBox="1"/>
          <p:nvPr userDrawn="1"/>
        </p:nvSpPr>
        <p:spPr>
          <a:xfrm>
            <a:off x="10032437" y="6444044"/>
            <a:ext cx="1223412" cy="300082"/>
          </a:xfrm>
          <a:prstGeom prst="rect">
            <a:avLst/>
          </a:prstGeom>
          <a:noFill/>
        </p:spPr>
        <p:txBody>
          <a:bodyPr wrap="none" rtlCol="0">
            <a:spAutoFit/>
          </a:bodyPr>
          <a:lstStyle/>
          <a:p>
            <a:pPr marL="0" marR="0" lvl="0" indent="0" algn="l" defTabSz="685800" rtl="0" eaLnBrk="0" fontAlgn="base" latinLnBrk="0" hangingPunct="0">
              <a:lnSpc>
                <a:spcPct val="100000"/>
              </a:lnSpc>
              <a:spcBef>
                <a:spcPct val="0"/>
              </a:spcBef>
              <a:spcAft>
                <a:spcPct val="0"/>
              </a:spcAft>
              <a:buClrTx/>
              <a:buSzTx/>
              <a:buFontTx/>
              <a:buNone/>
              <a:defRPr/>
            </a:pPr>
            <a:r>
              <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rPr>
              <a:t>电子科技大学</a:t>
            </a:r>
            <a:endParaRPr kumimoji="1" lang="zh-CN" altLang="en-US" sz="1350" b="1" i="0" u="none" strike="noStrike" kern="1200" cap="none" spc="0" normalizeH="0" baseline="0" noProof="0" dirty="0">
              <a:ln>
                <a:noFill/>
              </a:ln>
              <a:solidFill>
                <a:srgbClr val="333399">
                  <a:lumMod val="75000"/>
                </a:srgbClr>
              </a:solidFill>
              <a:effectLst/>
              <a:uLnTx/>
              <a:uFillTx/>
              <a:latin typeface="楷体" panose="02010609060101010101" pitchFamily="49" charset="-122"/>
              <a:ea typeface="楷体" panose="02010609060101010101" pitchFamily="49" charset="-122"/>
              <a:cs typeface="+mn-cs"/>
            </a:endParaRPr>
          </a:p>
        </p:txBody>
      </p:sp>
      <p:pic>
        <p:nvPicPr>
          <p:cNvPr id="6" name="Picture 9" descr="徽记"/>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207" y="-1"/>
            <a:ext cx="1141756" cy="911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HAB00003"/>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1295472" y="911864"/>
            <a:ext cx="10169705" cy="1775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SmartArt 占位符 7"/>
          <p:cNvSpPr>
            <a:spLocks noGrp="1"/>
          </p:cNvSpPr>
          <p:nvPr>
            <p:ph type="pic" sz="quarter" idx="10"/>
          </p:nvPr>
        </p:nvSpPr>
        <p:spPr>
          <a:xfrm>
            <a:off x="6681795" y="1311569"/>
            <a:ext cx="5343959" cy="5132479"/>
          </a:xfrm>
          <a:prstGeom prst="rect">
            <a:avLst/>
          </a:prstGeom>
        </p:spPr>
        <p:txBody>
          <a:bodyPr/>
          <a:lstStyle/>
          <a:p>
            <a:endParaRPr lang="zh-CN" altLang="en-US"/>
          </a:p>
        </p:txBody>
      </p:sp>
      <p:pic>
        <p:nvPicPr>
          <p:cNvPr id="9" name="图片 8"/>
          <p:cNvPicPr>
            <a:picLocks noChangeAspect="1"/>
          </p:cNvPicPr>
          <p:nvPr userDrawn="1"/>
        </p:nvPicPr>
        <p:blipFill>
          <a:blip r:embed="rId4"/>
          <a:stretch>
            <a:fillRect/>
          </a:stretch>
        </p:blipFill>
        <p:spPr>
          <a:xfrm>
            <a:off x="0" y="1294041"/>
            <a:ext cx="360485" cy="5563965"/>
          </a:xfrm>
          <a:prstGeom prst="rect">
            <a:avLst/>
          </a:prstGeom>
        </p:spPr>
      </p:pic>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5"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250" decel="50000" fill="hold">
                                          <p:stCondLst>
                                            <p:cond delay="0"/>
                                          </p:stCondLst>
                                        </p:cTn>
                                        <p:tgtEl>
                                          <p:spTgt spid="6"/>
                                        </p:tgtEl>
                                        <p:attrNameLst>
                                          <p:attrName>style.rotation</p:attrName>
                                        </p:attrNameLst>
                                      </p:cBhvr>
                                      <p:tavLst>
                                        <p:tav tm="0">
                                          <p:val>
                                            <p:fltVal val="-90"/>
                                          </p:val>
                                        </p:tav>
                                        <p:tav tm="100000">
                                          <p:val>
                                            <p:fltVal val="0"/>
                                          </p:val>
                                        </p:tav>
                                      </p:tavLst>
                                    </p:anim>
                                    <p:anim calcmode="lin" valueType="num">
                                      <p:cBhvr>
                                        <p:cTn id="8" dur="250" decel="50000" fill="hold">
                                          <p:stCondLst>
                                            <p:cond delay="0"/>
                                          </p:stCondLst>
                                        </p:cTn>
                                        <p:tgtEl>
                                          <p:spTgt spid="6"/>
                                        </p:tgtEl>
                                        <p:attrNameLst>
                                          <p:attrName>ppt_w</p:attrName>
                                        </p:attrNameLst>
                                      </p:cBhvr>
                                      <p:tavLst>
                                        <p:tav tm="0">
                                          <p:val>
                                            <p:strVal val="#ppt_w"/>
                                          </p:val>
                                        </p:tav>
                                        <p:tav tm="100000">
                                          <p:val>
                                            <p:strVal val="#ppt_w*.05"/>
                                          </p:val>
                                        </p:tav>
                                      </p:tavLst>
                                    </p:anim>
                                    <p:anim calcmode="lin" valueType="num">
                                      <p:cBhvr>
                                        <p:cTn id="9" dur="250" accel="50000" fill="hold">
                                          <p:stCondLst>
                                            <p:cond delay="250"/>
                                          </p:stCondLst>
                                        </p:cTn>
                                        <p:tgtEl>
                                          <p:spTgt spid="6"/>
                                        </p:tgtEl>
                                        <p:attrNameLst>
                                          <p:attrName>ppt_w</p:attrName>
                                        </p:attrNameLst>
                                      </p:cBhvr>
                                      <p:tavLst>
                                        <p:tav tm="0">
                                          <p:val>
                                            <p:strVal val="#ppt_w*.05"/>
                                          </p:val>
                                        </p:tav>
                                        <p:tav tm="100000">
                                          <p:val>
                                            <p:strVal val="#ppt_w"/>
                                          </p:val>
                                        </p:tav>
                                      </p:tavLst>
                                    </p:anim>
                                    <p:anim calcmode="lin" valueType="num">
                                      <p:cBhvr>
                                        <p:cTn id="10" dur="500" fill="hold"/>
                                        <p:tgtEl>
                                          <p:spTgt spid="6"/>
                                        </p:tgtEl>
                                        <p:attrNameLst>
                                          <p:attrName>ppt_h</p:attrName>
                                        </p:attrNameLst>
                                      </p:cBhvr>
                                      <p:tavLst>
                                        <p:tav tm="0">
                                          <p:val>
                                            <p:strVal val="#ppt_h"/>
                                          </p:val>
                                        </p:tav>
                                        <p:tav tm="100000">
                                          <p:val>
                                            <p:strVal val="#ppt_h"/>
                                          </p:val>
                                        </p:tav>
                                      </p:tavLst>
                                    </p:anim>
                                    <p:anim calcmode="lin" valueType="num">
                                      <p:cBhvr>
                                        <p:cTn id="11" dur="250" decel="50000" fill="hold">
                                          <p:stCondLst>
                                            <p:cond delay="0"/>
                                          </p:stCondLst>
                                        </p:cTn>
                                        <p:tgtEl>
                                          <p:spTgt spid="6"/>
                                        </p:tgtEl>
                                        <p:attrNameLst>
                                          <p:attrName>ppt_x</p:attrName>
                                        </p:attrNameLst>
                                      </p:cBhvr>
                                      <p:tavLst>
                                        <p:tav tm="0">
                                          <p:val>
                                            <p:strVal val="#ppt_x+.4"/>
                                          </p:val>
                                        </p:tav>
                                        <p:tav tm="100000">
                                          <p:val>
                                            <p:strVal val="#ppt_x"/>
                                          </p:val>
                                        </p:tav>
                                      </p:tavLst>
                                    </p:anim>
                                    <p:anim calcmode="lin" valueType="num">
                                      <p:cBhvr>
                                        <p:cTn id="12" dur="250" decel="50000" fill="hold">
                                          <p:stCondLst>
                                            <p:cond delay="0"/>
                                          </p:stCondLst>
                                        </p:cTn>
                                        <p:tgtEl>
                                          <p:spTgt spid="6"/>
                                        </p:tgtEl>
                                        <p:attrNameLst>
                                          <p:attrName>ppt_y</p:attrName>
                                        </p:attrNameLst>
                                      </p:cBhvr>
                                      <p:tavLst>
                                        <p:tav tm="0">
                                          <p:val>
                                            <p:strVal val="#ppt_y-.2"/>
                                          </p:val>
                                        </p:tav>
                                        <p:tav tm="100000">
                                          <p:val>
                                            <p:strVal val="#ppt_y+.1"/>
                                          </p:val>
                                        </p:tav>
                                      </p:tavLst>
                                    </p:anim>
                                    <p:anim calcmode="lin" valueType="num">
                                      <p:cBhvr>
                                        <p:cTn id="13" dur="250" accel="50000" fill="hold">
                                          <p:stCondLst>
                                            <p:cond delay="250"/>
                                          </p:stCondLst>
                                        </p:cTn>
                                        <p:tgtEl>
                                          <p:spTgt spid="6"/>
                                        </p:tgtEl>
                                        <p:attrNameLst>
                                          <p:attrName>ppt_y</p:attrName>
                                        </p:attrNameLst>
                                      </p:cBhvr>
                                      <p:tavLst>
                                        <p:tav tm="0">
                                          <p:val>
                                            <p:strVal val="#ppt_y+.1"/>
                                          </p:val>
                                        </p:tav>
                                        <p:tav tm="100000">
                                          <p:val>
                                            <p:strVal val="#ppt_y"/>
                                          </p:val>
                                        </p:tav>
                                      </p:tavLst>
                                    </p:anim>
                                    <p:animEffect transition="in" filter="fade">
                                      <p:cBhvr>
                                        <p:cTn id="14" dur="500" decel="50000">
                                          <p:stCondLst>
                                            <p:cond delay="0"/>
                                          </p:stCondLst>
                                        </p:cTn>
                                        <p:tgtEl>
                                          <p:spTgt spid="6"/>
                                        </p:tgtEl>
                                      </p:cBhvr>
                                    </p:animEffect>
                                  </p:childTnLst>
                                </p:cTn>
                              </p:par>
                              <p:par>
                                <p:cTn id="15" presetID="2" presetClass="entr" presetSubtype="8" fill="hold"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1000" fill="hold"/>
                                        <p:tgtEl>
                                          <p:spTgt spid="7"/>
                                        </p:tgtEl>
                                        <p:attrNameLst>
                                          <p:attrName>ppt_x</p:attrName>
                                        </p:attrNameLst>
                                      </p:cBhvr>
                                      <p:tavLst>
                                        <p:tav tm="0">
                                          <p:val>
                                            <p:strVal val="0-#ppt_w/2"/>
                                          </p:val>
                                        </p:tav>
                                        <p:tav tm="100000">
                                          <p:val>
                                            <p:strVal val="#ppt_x"/>
                                          </p:val>
                                        </p:tav>
                                      </p:tavLst>
                                    </p:anim>
                                    <p:anim calcmode="lin" valueType="num">
                                      <p:cBhvr additive="base">
                                        <p:cTn id="18" dur="10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fade">
                                      <p:cBhvr>
                                        <p:cTn id="23" dur="500"/>
                                        <p:tgtEl>
                                          <p:spTgt spid="3">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fade">
                                      <p:cBhvr>
                                        <p:cTn id="28" dur="500"/>
                                        <p:tgtEl>
                                          <p:spTgt spid="3">
                                            <p:txEl>
                                              <p:pRg st="1" end="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2" end="2"/>
                                            </p:txEl>
                                          </p:spTgt>
                                        </p:tgtEl>
                                        <p:attrNameLst>
                                          <p:attrName>style.visibility</p:attrName>
                                        </p:attrNameLst>
                                      </p:cBhvr>
                                      <p:to>
                                        <p:strVal val="visible"/>
                                      </p:to>
                                    </p:set>
                                    <p:animEffect transition="in" filter="fade">
                                      <p:cBhvr>
                                        <p:cTn id="31" dur="500"/>
                                        <p:tgtEl>
                                          <p:spTgt spid="3">
                                            <p:txEl>
                                              <p:pRg st="2" end="2"/>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3" end="3"/>
                                            </p:txEl>
                                          </p:spTgt>
                                        </p:tgtEl>
                                        <p:attrNameLst>
                                          <p:attrName>style.visibility</p:attrName>
                                        </p:attrNameLst>
                                      </p:cBhvr>
                                      <p:to>
                                        <p:strVal val="visible"/>
                                      </p:to>
                                    </p:set>
                                    <p:animEffect transition="in" filter="fade">
                                      <p:cBhvr>
                                        <p:cTn id="34" dur="500"/>
                                        <p:tgtEl>
                                          <p:spTgt spid="3">
                                            <p:txEl>
                                              <p:pRg st="3" end="3"/>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4" end="4"/>
                                            </p:txEl>
                                          </p:spTgt>
                                        </p:tgtEl>
                                        <p:attrNameLst>
                                          <p:attrName>style.visibility</p:attrName>
                                        </p:attrNameLst>
                                      </p:cBhvr>
                                      <p:to>
                                        <p:strVal val="visible"/>
                                      </p:to>
                                    </p:set>
                                    <p:animEffect transition="in" filter="fade">
                                      <p:cBhvr>
                                        <p:cTn id="3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tmplLst>
          <p:tmpl lvl="1">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2" name="标题 1"/>
          <p:cNvSpPr>
            <a:spLocks noGrp="1"/>
          </p:cNvSpPr>
          <p:nvPr>
            <p:ph type="title"/>
          </p:nvPr>
        </p:nvSpPr>
        <p:spPr>
          <a:xfrm>
            <a:off x="571509" y="0"/>
            <a:ext cx="5202767" cy="668780"/>
          </a:xfrm>
          <a:prstGeom prst="rect">
            <a:avLst/>
          </a:prstGeom>
        </p:spPr>
        <p:txBody>
          <a:bodyPr rtlCol="0"/>
          <a:lstStyle>
            <a:lvl1pPr>
              <a:lnSpc>
                <a:spcPct val="130000"/>
              </a:lnSpc>
              <a:defRPr sz="2400"/>
            </a:lvl1pPr>
          </a:lstStyle>
          <a:p>
            <a:pPr rtl="0"/>
            <a:r>
              <a:rPr lang="zh-CN" altLang="en-US" dirty="0"/>
              <a:t>单击此处编辑母版标题样式</a:t>
            </a:r>
            <a:endParaRPr lang="zh-CN" altLang="en-US" dirty="0"/>
          </a:p>
        </p:txBody>
      </p:sp>
      <p:sp>
        <p:nvSpPr>
          <p:cNvPr id="8" name="矩形 7"/>
          <p:cNvSpPr/>
          <p:nvPr userDrawn="1"/>
        </p:nvSpPr>
        <p:spPr>
          <a:xfrm>
            <a:off x="3" y="0"/>
            <a:ext cx="368300" cy="66878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 name="内容占位符 2"/>
          <p:cNvSpPr>
            <a:spLocks noGrp="1"/>
          </p:cNvSpPr>
          <p:nvPr>
            <p:ph idx="1"/>
          </p:nvPr>
        </p:nvSpPr>
        <p:spPr>
          <a:xfrm>
            <a:off x="710676" y="1012630"/>
            <a:ext cx="10770648" cy="5157643"/>
          </a:xfrm>
          <a:prstGeom prst="rect">
            <a:avLst/>
          </a:prstGeom>
        </p:spPr>
        <p:txBody>
          <a:bodyPr/>
          <a:lstStyle>
            <a:lvl1pPr eaLnBrk="1" hangingPunct="1">
              <a:lnSpc>
                <a:spcPct val="100000"/>
              </a:lnSpc>
              <a:defRPr sz="2400" b="1">
                <a:latin typeface="华文楷体" pitchFamily="2" charset="-122"/>
                <a:ea typeface="华文楷体" pitchFamily="2" charset="-122"/>
              </a:defRPr>
            </a:lvl1pPr>
            <a:lvl2pPr eaLnBrk="1" hangingPunct="1">
              <a:lnSpc>
                <a:spcPct val="100000"/>
              </a:lnSpc>
              <a:defRPr sz="2100" b="1">
                <a:latin typeface="微软雅黑" panose="020B0503020204020204" pitchFamily="34" charset="-122"/>
                <a:ea typeface="微软雅黑" panose="020B0503020204020204" pitchFamily="34" charset="-122"/>
              </a:defRPr>
            </a:lvl2pPr>
            <a:lvl3pPr eaLnBrk="1" hangingPunct="1">
              <a:lnSpc>
                <a:spcPct val="100000"/>
              </a:lnSpc>
              <a:defRPr sz="1800" b="1"/>
            </a:lvl3pPr>
            <a:lvl4pPr eaLnBrk="1" hangingPunct="1">
              <a:lnSpc>
                <a:spcPct val="100000"/>
              </a:lnSpc>
              <a:defRPr sz="1500" b="1"/>
            </a:lvl4pPr>
            <a:lvl5pPr eaLnBrk="1" hangingPunct="1">
              <a:lnSpc>
                <a:spcPct val="100000"/>
              </a:lnSpc>
              <a:defRPr sz="1350" b="1"/>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tmplLst>
          <p:tmpl lvl="1">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2">
            <p:tnLst>
              <p:par>
                <p:cTn presetID="10" presetClass="entr" presetSubtype="0" fill="hold" nodeType="click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3">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4">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 lvl="5">
            <p:tnLst>
              <p:par>
                <p:cTn presetID="10" presetClass="entr" presetSubtype="0" fill="hold" nodeType="withEffect">
                  <p:stCondLst>
                    <p:cond delay="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527051" y="1196975"/>
            <a:ext cx="5562600"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92851" y="1196975"/>
            <a:ext cx="5564716" cy="4895850"/>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ndAc>
      <p:stSnd>
        <p:snd r:embed="rId2" name="chimes.wav"/>
      </p:stSnd>
    </p:sndAc>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814917" y="188915"/>
            <a:ext cx="11377083" cy="549275"/>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527051" y="1196975"/>
            <a:ext cx="5562600" cy="489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292851" y="1196975"/>
            <a:ext cx="5564716" cy="489585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2"/>
          <p:cNvSpPr>
            <a:spLocks noGrp="1" noChangeArrowheads="1"/>
          </p:cNvSpPr>
          <p:nvPr>
            <p:ph type="ftr" sz="quarter" idx="10"/>
          </p:nvPr>
        </p:nvSpPr>
        <p:spPr/>
        <p:txBody>
          <a:bodyPr/>
          <a:lstStyle>
            <a:lvl1pPr>
              <a:defRPr/>
            </a:lvl1pPr>
          </a:lstStyle>
          <a:p>
            <a:pPr>
              <a:defRPr/>
            </a:pPr>
            <a:endParaRPr lang="en-US" altLang="zh-CN" dirty="0"/>
          </a:p>
        </p:txBody>
      </p:sp>
      <p:sp>
        <p:nvSpPr>
          <p:cNvPr id="3" name="Rectangle 3"/>
          <p:cNvSpPr>
            <a:spLocks noGrp="1" noChangeArrowheads="1"/>
          </p:cNvSpPr>
          <p:nvPr>
            <p:ph type="sldNum" sz="quarter" idx="11"/>
          </p:nvPr>
        </p:nvSpPr>
        <p:spPr/>
        <p:txBody>
          <a:bodyPr/>
          <a:lstStyle>
            <a:lvl1pPr>
              <a:defRPr/>
            </a:lvl1pPr>
          </a:lstStyle>
          <a:p>
            <a:pPr>
              <a:defRPr/>
            </a:pPr>
            <a:fld id="{918DDA41-6E85-1948-919E-16D0F2FF3350}" type="slidenum">
              <a:rPr lang="en-US" altLang="zh-CN"/>
            </a:fld>
            <a:endParaRPr lang="en-US" altLang="zh-CN"/>
          </a:p>
        </p:txBody>
      </p:sp>
      <p:sp>
        <p:nvSpPr>
          <p:cNvPr id="4" name="Rectangle 16"/>
          <p:cNvSpPr>
            <a:spLocks noGrp="1" noChangeArrowheads="1"/>
          </p:cNvSpPr>
          <p:nvPr>
            <p:ph type="dt" sz="half" idx="12"/>
          </p:nvPr>
        </p:nvSpPr>
        <p:spPr/>
        <p:txBody>
          <a:bodyPr/>
          <a:lstStyle>
            <a:lvl1pPr>
              <a:defRPr/>
            </a:lvl1pPr>
          </a:lstStyle>
          <a:p>
            <a:pPr>
              <a:defRPr/>
            </a:pPr>
            <a:endParaRPr lang="en-US" altLang="zh-CN"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09600" y="457200"/>
            <a:ext cx="10972800" cy="1371600"/>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609600" y="1981200"/>
            <a:ext cx="10972800" cy="3886200"/>
          </a:xfrm>
        </p:spPr>
        <p:txBody>
          <a:bodyPr/>
          <a:lstStyle/>
          <a:p>
            <a:pPr lvl="0"/>
            <a:endParaRPr lang="zh-CN" altLang="en-US" noProof="0"/>
          </a:p>
        </p:txBody>
      </p:sp>
      <p:sp>
        <p:nvSpPr>
          <p:cNvPr id="4" name="Rectangle 2"/>
          <p:cNvSpPr>
            <a:spLocks noGrp="1" noChangeArrowheads="1"/>
          </p:cNvSpPr>
          <p:nvPr>
            <p:ph type="ftr" sz="quarter" idx="10"/>
          </p:nvPr>
        </p:nvSpPr>
        <p:spPr/>
        <p:txBody>
          <a:bodyPr/>
          <a:lstStyle>
            <a:lvl1pPr>
              <a:defRPr/>
            </a:lvl1pPr>
          </a:lstStyle>
          <a:p>
            <a:pPr>
              <a:defRPr/>
            </a:pPr>
            <a:endParaRPr lang="en-US" altLang="zh-CN"/>
          </a:p>
        </p:txBody>
      </p:sp>
      <p:sp>
        <p:nvSpPr>
          <p:cNvPr id="5" name="Rectangle 3"/>
          <p:cNvSpPr>
            <a:spLocks noGrp="1" noChangeArrowheads="1"/>
          </p:cNvSpPr>
          <p:nvPr>
            <p:ph type="sldNum" sz="quarter" idx="11"/>
          </p:nvPr>
        </p:nvSpPr>
        <p:spPr/>
        <p:txBody>
          <a:bodyPr/>
          <a:lstStyle>
            <a:lvl1pPr>
              <a:defRPr/>
            </a:lvl1pPr>
          </a:lstStyle>
          <a:p>
            <a:pPr>
              <a:defRPr/>
            </a:pPr>
            <a:fld id="{089D0246-D4A3-AA40-85F5-0BAF304B8FBC}" type="slidenum">
              <a:rPr lang="en-US" altLang="zh-CN"/>
            </a:fld>
            <a:endParaRPr lang="en-US" altLang="zh-CN"/>
          </a:p>
        </p:txBody>
      </p:sp>
      <p:sp>
        <p:nvSpPr>
          <p:cNvPr id="6" name="Rectangle 16"/>
          <p:cNvSpPr>
            <a:spLocks noGrp="1" noChangeArrowheads="1"/>
          </p:cNvSpPr>
          <p:nvPr>
            <p:ph type="dt" sz="half" idx="12"/>
          </p:nvPr>
        </p:nvSpPr>
        <p:spPr/>
        <p:txBody>
          <a:bodyPr/>
          <a:lstStyle>
            <a:lvl1pPr>
              <a:defRPr/>
            </a:lvl1pPr>
          </a:lstStyle>
          <a:p>
            <a:pPr>
              <a:defRPr/>
            </a:pPr>
            <a:endParaRPr lang="en-US" altLang="zh-CN"/>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53000">
              <a:schemeClr val="bg1"/>
            </a:gs>
            <a:gs pos="0">
              <a:schemeClr val="bg1">
                <a:lumMod val="100000"/>
              </a:schemeClr>
            </a:gs>
            <a:gs pos="100000">
              <a:schemeClr val="bg1">
                <a:lumMod val="95000"/>
                <a:alpha val="65000"/>
              </a:schemeClr>
            </a:gs>
          </a:gsLst>
          <a:lin ang="5400000" scaled="1"/>
          <a:tileRect/>
        </a:gradFill>
        <a:effectLst/>
      </p:bgPr>
    </p:bg>
    <p:spTree>
      <p:nvGrpSpPr>
        <p:cNvPr id="1" name=""/>
        <p:cNvGrpSpPr/>
        <p:nvPr/>
      </p:nvGrpSpPr>
      <p:grpSpPr>
        <a:xfrm>
          <a:off x="0" y="0"/>
          <a:ext cx="0" cy="0"/>
          <a:chOff x="0" y="0"/>
          <a:chExt cx="0" cy="0"/>
        </a:xfrm>
      </p:grpSpPr>
      <p:grpSp>
        <p:nvGrpSpPr>
          <p:cNvPr id="96" name="组 95"/>
          <p:cNvGrpSpPr/>
          <p:nvPr userDrawn="1"/>
        </p:nvGrpSpPr>
        <p:grpSpPr bwMode="hidden">
          <a:xfrm>
            <a:off x="0" y="0"/>
            <a:ext cx="12192000" cy="6738256"/>
            <a:chOff x="-1" y="0"/>
            <a:chExt cx="12192002" cy="6858000"/>
          </a:xfrm>
        </p:grpSpPr>
        <p:cxnSp>
          <p:nvCxnSpPr>
            <p:cNvPr id="97" name="直接连接符 96"/>
            <p:cNvCxnSpPr/>
            <p:nvPr/>
          </p:nvCxnSpPr>
          <p:spPr bwMode="hidden">
            <a:xfrm>
              <a:off x="61019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bwMode="hidden">
            <a:xfrm>
              <a:off x="182933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bwMode="hidden">
            <a:xfrm>
              <a:off x="304847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bwMode="hidden">
            <a:xfrm>
              <a:off x="426760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bwMode="hidden">
            <a:xfrm>
              <a:off x="548674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bwMode="hidden">
            <a:xfrm>
              <a:off x="6705884"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bwMode="hidden">
            <a:xfrm>
              <a:off x="7925022"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4" name="直接连接符​​ 103"/>
            <p:cNvCxnSpPr/>
            <p:nvPr/>
          </p:nvCxnSpPr>
          <p:spPr bwMode="hidden">
            <a:xfrm>
              <a:off x="9144160"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5" name="直接连接符 104"/>
            <p:cNvCxnSpPr/>
            <p:nvPr/>
          </p:nvCxnSpPr>
          <p:spPr bwMode="hidden">
            <a:xfrm>
              <a:off x="10363298"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6" name="直接连接符​​ 105"/>
            <p:cNvCxnSpPr/>
            <p:nvPr/>
          </p:nvCxnSpPr>
          <p:spPr bwMode="hidden">
            <a:xfrm>
              <a:off x="11582436" y="0"/>
              <a:ext cx="0"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7" name="直接连接符​​ 106"/>
            <p:cNvCxnSpPr/>
            <p:nvPr/>
          </p:nvCxnSpPr>
          <p:spPr bwMode="hidden">
            <a:xfrm>
              <a:off x="2819" y="38648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bwMode="hidden">
            <a:xfrm>
              <a:off x="2819" y="1611181"/>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bwMode="hidden">
            <a:xfrm>
              <a:off x="2819" y="2835877"/>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bwMode="hidden">
            <a:xfrm>
              <a:off x="2819" y="4060573"/>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bwMode="hidden">
            <a:xfrm>
              <a:off x="2819" y="5285269"/>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bwMode="hidden">
            <a:xfrm>
              <a:off x="2819" y="6509965"/>
              <a:ext cx="12188952" cy="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13" name="组 112"/>
            <p:cNvGrpSpPr/>
            <p:nvPr userDrawn="1"/>
          </p:nvGrpSpPr>
          <p:grpSpPr bwMode="hidden">
            <a:xfrm>
              <a:off x="-1" y="0"/>
              <a:ext cx="12192001" cy="6858000"/>
              <a:chOff x="-1" y="0"/>
              <a:chExt cx="12192001" cy="6858000"/>
            </a:xfrm>
          </p:grpSpPr>
          <p:cxnSp>
            <p:nvCxnSpPr>
              <p:cNvPr id="131" name="直接连接符 130"/>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5" name="直接连接符 134"/>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36" name="组 135"/>
              <p:cNvGrpSpPr/>
              <p:nvPr/>
            </p:nvGrpSpPr>
            <p:grpSpPr bwMode="hidden">
              <a:xfrm>
                <a:off x="6327885" y="0"/>
                <a:ext cx="5864115" cy="5898673"/>
                <a:chOff x="6327885" y="0"/>
                <a:chExt cx="5864115" cy="5898673"/>
              </a:xfrm>
            </p:grpSpPr>
            <p:cxnSp>
              <p:nvCxnSpPr>
                <p:cNvPr id="142" name="直接连接符 141"/>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3" name="直接连接符 142"/>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4" name="直接连接符 143"/>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5" name="直接连接符 144"/>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6" name="直接连接符 145"/>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37" name="直接连接符 136"/>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8" name="直接连接符 137"/>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9" name="直接连接符 138"/>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0" name="直接连接符 139"/>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41" name="直接连接符140"/>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nvGrpSpPr>
            <p:cNvPr id="114" name="组 113"/>
            <p:cNvGrpSpPr/>
            <p:nvPr userDrawn="1"/>
          </p:nvGrpSpPr>
          <p:grpSpPr bwMode="hidden">
            <a:xfrm flipH="1">
              <a:off x="0" y="0"/>
              <a:ext cx="12192001" cy="6858000"/>
              <a:chOff x="-1" y="0"/>
              <a:chExt cx="12192001" cy="6858000"/>
            </a:xfrm>
          </p:grpSpPr>
          <p:cxnSp>
            <p:nvCxnSpPr>
              <p:cNvPr id="115" name="直接连接符 114"/>
              <p:cNvCxnSpPr/>
              <p:nvPr/>
            </p:nvCxnSpPr>
            <p:spPr bwMode="hidden">
              <a:xfrm>
                <a:off x="225425"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6" name="直接连接符 115"/>
              <p:cNvCxnSpPr/>
              <p:nvPr/>
            </p:nvCxnSpPr>
            <p:spPr bwMode="hidden">
              <a:xfrm>
                <a:off x="1449154"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7" name="直接连接符 116"/>
              <p:cNvCxnSpPr/>
              <p:nvPr/>
            </p:nvCxnSpPr>
            <p:spPr bwMode="hidden">
              <a:xfrm>
                <a:off x="266598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8" name="直接连接符 117"/>
              <p:cNvCxnSpPr/>
              <p:nvPr/>
            </p:nvCxnSpPr>
            <p:spPr bwMode="hidden">
              <a:xfrm>
                <a:off x="3885119"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19" name="直接连接符 118"/>
              <p:cNvCxnSpPr/>
              <p:nvPr/>
            </p:nvCxnSpPr>
            <p:spPr bwMode="hidden">
              <a:xfrm>
                <a:off x="5106502" y="0"/>
                <a:ext cx="6815931" cy="6858000"/>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nvGrpSpPr>
              <p:cNvPr id="120" name="组 119"/>
              <p:cNvGrpSpPr/>
              <p:nvPr/>
            </p:nvGrpSpPr>
            <p:grpSpPr bwMode="hidden">
              <a:xfrm>
                <a:off x="6327885" y="0"/>
                <a:ext cx="5864115" cy="5898673"/>
                <a:chOff x="6327885" y="0"/>
                <a:chExt cx="5864115" cy="5898673"/>
              </a:xfrm>
            </p:grpSpPr>
            <p:cxnSp>
              <p:nvCxnSpPr>
                <p:cNvPr id="126" name="直接连接符 125"/>
                <p:cNvCxnSpPr/>
                <p:nvPr/>
              </p:nvCxnSpPr>
              <p:spPr bwMode="hidden">
                <a:xfrm>
                  <a:off x="6327885" y="0"/>
                  <a:ext cx="5864115" cy="5898673"/>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bwMode="hidden">
                <a:xfrm>
                  <a:off x="7549268" y="0"/>
                  <a:ext cx="4642732" cy="467242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bwMode="hidden">
                <a:xfrm>
                  <a:off x="8772997" y="0"/>
                  <a:ext cx="3419003" cy="34567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bwMode="hidden">
                <a:xfrm>
                  <a:off x="9982200" y="0"/>
                  <a:ext cx="2209800" cy="222646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30" name="直接连接符 129"/>
                <p:cNvCxnSpPr/>
                <p:nvPr/>
              </p:nvCxnSpPr>
              <p:spPr bwMode="hidden">
                <a:xfrm>
                  <a:off x="11199019" y="0"/>
                  <a:ext cx="992981" cy="1002506"/>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cxnSp>
            <p:nvCxnSpPr>
              <p:cNvPr id="121" name="直接连接符 120"/>
              <p:cNvCxnSpPr/>
              <p:nvPr/>
            </p:nvCxnSpPr>
            <p:spPr bwMode="hidden">
              <a:xfrm flipH="1" flipV="1">
                <a:off x="-1" y="1012053"/>
                <a:ext cx="5828811" cy="58459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bwMode="hidden">
              <a:xfrm flipH="1" flipV="1">
                <a:off x="-1" y="2227340"/>
                <a:ext cx="4614781" cy="4630658"/>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bwMode="hidden">
              <a:xfrm flipH="1" flipV="1">
                <a:off x="-1" y="3432149"/>
                <a:ext cx="3398419" cy="3425849"/>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4" name="直接连接符 123"/>
              <p:cNvCxnSpPr/>
              <p:nvPr/>
            </p:nvCxnSpPr>
            <p:spPr bwMode="hidden">
              <a:xfrm flipH="1" flipV="1">
                <a:off x="-1" y="4651431"/>
                <a:ext cx="2196496" cy="2206567"/>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cxnSp>
            <p:nvCxnSpPr>
              <p:cNvPr id="125" name="直接连接符 124"/>
              <p:cNvCxnSpPr/>
              <p:nvPr/>
            </p:nvCxnSpPr>
            <p:spPr bwMode="hidden">
              <a:xfrm flipH="1" flipV="1">
                <a:off x="-1" y="5864453"/>
                <a:ext cx="987003" cy="993545"/>
              </a:xfrm>
              <a:prstGeom prst="line">
                <a:avLst/>
              </a:prstGeom>
              <a:ln>
                <a:solidFill>
                  <a:schemeClr val="bg1">
                    <a:lumMod val="85000"/>
                    <a:alpha val="25000"/>
                  </a:schemeClr>
                </a:solidFill>
              </a:ln>
            </p:spPr>
            <p:style>
              <a:lnRef idx="1">
                <a:schemeClr val="accent1"/>
              </a:lnRef>
              <a:fillRef idx="0">
                <a:schemeClr val="accent1"/>
              </a:fillRef>
              <a:effectRef idx="0">
                <a:schemeClr val="accent1"/>
              </a:effectRef>
              <a:fontRef idx="minor">
                <a:schemeClr val="tx1"/>
              </a:fontRef>
            </p:style>
          </p:cxnSp>
        </p:grpSp>
      </p:grpSp>
      <p:cxnSp>
        <p:nvCxnSpPr>
          <p:cNvPr id="148" name="直接连接符 147"/>
          <p:cNvCxnSpPr/>
          <p:nvPr userDrawn="1"/>
        </p:nvCxnSpPr>
        <p:spPr>
          <a:xfrm>
            <a:off x="609600" y="6172200"/>
            <a:ext cx="10972800" cy="0"/>
          </a:xfrm>
          <a:prstGeom prst="line">
            <a:avLst/>
          </a:prstGeom>
          <a:ln w="1270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685800" rtl="0" eaLnBrk="1" latinLnBrk="0" hangingPunct="1">
        <a:lnSpc>
          <a:spcPct val="90000"/>
        </a:lnSpc>
        <a:spcBef>
          <a:spcPct val="0"/>
        </a:spcBef>
        <a:buNone/>
        <a:defRPr sz="2400" b="1" kern="1200">
          <a:solidFill>
            <a:schemeClr val="accent1">
              <a:lumMod val="75000"/>
            </a:schemeClr>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90000"/>
        </a:lnSpc>
        <a:spcBef>
          <a:spcPts val="1350"/>
        </a:spcBef>
        <a:buClr>
          <a:schemeClr val="accent1">
            <a:lumMod val="75000"/>
          </a:schemeClr>
        </a:buClr>
        <a:buSzPct val="100000"/>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3.xml"/><Relationship Id="rId1" Type="http://schemas.openxmlformats.org/officeDocument/2006/relationships/image" Target="../media/image36.emf"/></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3.xml"/><Relationship Id="rId1" Type="http://schemas.openxmlformats.org/officeDocument/2006/relationships/image" Target="../media/image37.emf"/></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7" Type="http://schemas.openxmlformats.org/officeDocument/2006/relationships/notesSlide" Target="../notesSlides/notesSlide14.xml"/><Relationship Id="rId6" Type="http://schemas.openxmlformats.org/officeDocument/2006/relationships/vmlDrawing" Target="../drawings/vmlDrawing1.vml"/><Relationship Id="rId5" Type="http://schemas.openxmlformats.org/officeDocument/2006/relationships/slideLayout" Target="../slideLayouts/slideLayout3.xml"/><Relationship Id="rId4" Type="http://schemas.openxmlformats.org/officeDocument/2006/relationships/image" Target="../media/image6.png"/><Relationship Id="rId3" Type="http://schemas.openxmlformats.org/officeDocument/2006/relationships/oleObject" Target="../embeddings/oleObject2.bin"/><Relationship Id="rId2" Type="http://schemas.openxmlformats.org/officeDocument/2006/relationships/image" Target="../media/image5.png"/><Relationship Id="rId1" Type="http://schemas.openxmlformats.org/officeDocument/2006/relationships/oleObject" Target="../embeddings/oleObject1.bin"/></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3.xml"/><Relationship Id="rId1" Type="http://schemas.openxmlformats.org/officeDocument/2006/relationships/image" Target="../media/image7.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vmlDrawing" Target="../drawings/vmlDrawing2.vml"/><Relationship Id="rId3" Type="http://schemas.openxmlformats.org/officeDocument/2006/relationships/slideLayout" Target="../slideLayouts/slideLayout3.xml"/><Relationship Id="rId2" Type="http://schemas.openxmlformats.org/officeDocument/2006/relationships/image" Target="../media/image8.png"/><Relationship Id="rId1" Type="http://schemas.openxmlformats.org/officeDocument/2006/relationships/oleObject" Target="../embeddings/oleObject3.bin"/></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3.xml"/><Relationship Id="rId1" Type="http://schemas.openxmlformats.org/officeDocument/2006/relationships/image" Target="../media/image10.jpe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3.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emf"/></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5.emf"/></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6.png"/></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3.xml"/><Relationship Id="rId1" Type="http://schemas.openxmlformats.org/officeDocument/2006/relationships/image" Target="../media/image17.emf"/></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3.xml"/><Relationship Id="rId1" Type="http://schemas.openxmlformats.org/officeDocument/2006/relationships/image" Target="../media/image18.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7" Type="http://schemas.openxmlformats.org/officeDocument/2006/relationships/notesSlide" Target="../notesSlides/notesSlide37.xml"/><Relationship Id="rId6" Type="http://schemas.openxmlformats.org/officeDocument/2006/relationships/vmlDrawing" Target="../drawings/vmlDrawing3.vml"/><Relationship Id="rId5" Type="http://schemas.openxmlformats.org/officeDocument/2006/relationships/slideLayout" Target="../slideLayouts/slideLayout3.xml"/><Relationship Id="rId4" Type="http://schemas.openxmlformats.org/officeDocument/2006/relationships/image" Target="../media/image20.wmf"/><Relationship Id="rId3" Type="http://schemas.openxmlformats.org/officeDocument/2006/relationships/oleObject" Target="../embeddings/oleObject5.bin"/><Relationship Id="rId2" Type="http://schemas.openxmlformats.org/officeDocument/2006/relationships/image" Target="../media/image19.wmf"/><Relationship Id="rId1" Type="http://schemas.openxmlformats.org/officeDocument/2006/relationships/oleObject" Target="../embeddings/oleObject4.bin"/></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3.xml"/><Relationship Id="rId1" Type="http://schemas.openxmlformats.org/officeDocument/2006/relationships/image" Target="../media/image21.png"/></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xml"/><Relationship Id="rId1" Type="http://schemas.openxmlformats.org/officeDocument/2006/relationships/image" Target="../media/image2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3.xml"/><Relationship Id="rId1" Type="http://schemas.openxmlformats.org/officeDocument/2006/relationships/image" Target="../media/image24.png"/></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3.xml"/><Relationship Id="rId1" Type="http://schemas.openxmlformats.org/officeDocument/2006/relationships/image" Target="../media/image25.png"/></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67.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3.xml"/><Relationship Id="rId2" Type="http://schemas.openxmlformats.org/officeDocument/2006/relationships/image" Target="../media/image26.png"/><Relationship Id="rId1" Type="http://schemas.openxmlformats.org/officeDocument/2006/relationships/image" Target="../media/image27.emf"/></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3.xml"/><Relationship Id="rId1"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3.xml"/><Relationship Id="rId1" Type="http://schemas.openxmlformats.org/officeDocument/2006/relationships/image" Target="../media/image2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3.xml"/><Relationship Id="rId1" Type="http://schemas.openxmlformats.org/officeDocument/2006/relationships/image" Target="../media/image29.emf"/></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3.xml"/><Relationship Id="rId1" Type="http://schemas.openxmlformats.org/officeDocument/2006/relationships/image" Target="../media/image31.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0.png"/></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2.png"/></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3.xml"/><Relationship Id="rId1" Type="http://schemas.openxmlformats.org/officeDocument/2006/relationships/image" Target="../media/image33.png"/></Relationships>
</file>

<file path=ppt/slides/_rels/slide7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4.png"/></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image" Target="../media/image35.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a:xfrm>
            <a:off x="1968217" y="3423117"/>
            <a:ext cx="8634845" cy="1403606"/>
          </a:xfrm>
        </p:spPr>
        <p:txBody>
          <a:bodyPr/>
          <a:lstStyle/>
          <a:p>
            <a:r>
              <a:rPr lang="zh-CN" altLang="en-US" dirty="0">
                <a:sym typeface="+mn-lt"/>
              </a:rPr>
              <a:t>第三章 处理机调度与死锁</a:t>
            </a:r>
            <a:endParaRPr lang="zh-CN" altLang="en-US" dirty="0">
              <a:sym typeface="+mn-lt"/>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999" advTm="29966"/>
    </mc:Choice>
    <mc:Fallback>
      <p:transition spd="slow" advTm="2996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198941" y="1150189"/>
            <a:ext cx="3304479" cy="82232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b="1" dirty="0"/>
              <a:t>2. </a:t>
            </a:r>
            <a:r>
              <a:rPr lang="zh-CN" altLang="en-US" b="1" dirty="0"/>
              <a:t>低级调度（续）</a:t>
            </a:r>
            <a:endParaRPr lang="zh-CN" altLang="en-US" b="1" dirty="0"/>
          </a:p>
        </p:txBody>
      </p:sp>
      <p:sp>
        <p:nvSpPr>
          <p:cNvPr id="690180" name="Rectangle 4"/>
          <p:cNvSpPr>
            <a:spLocks noChangeArrowheads="1"/>
          </p:cNvSpPr>
          <p:nvPr/>
        </p:nvSpPr>
        <p:spPr bwMode="auto">
          <a:xfrm>
            <a:off x="1234440" y="1752600"/>
            <a:ext cx="10424159" cy="4395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itchFamily="2" charset="-122"/>
              </a:defRPr>
            </a:lvl1pPr>
            <a:lvl2pPr marL="800100" indent="-342900">
              <a:defRPr>
                <a:solidFill>
                  <a:schemeClr val="tx1"/>
                </a:solidFill>
                <a:latin typeface="Arial" panose="020B0604020202020204" pitchFamily="34" charset="0"/>
                <a:ea typeface="宋体" pitchFamily="2" charset="-122"/>
              </a:defRPr>
            </a:lvl2pPr>
            <a:lvl3pPr marL="1257300" indent="-342900">
              <a:defRPr>
                <a:solidFill>
                  <a:schemeClr val="tx1"/>
                </a:solidFill>
                <a:latin typeface="Arial" panose="020B0604020202020204" pitchFamily="34" charset="0"/>
                <a:ea typeface="宋体" pitchFamily="2" charset="-122"/>
              </a:defRPr>
            </a:lvl3pPr>
            <a:lvl4pPr marL="1714500" indent="-342900">
              <a:defRPr>
                <a:solidFill>
                  <a:schemeClr val="tx1"/>
                </a:solidFill>
                <a:latin typeface="Arial" panose="020B0604020202020204" pitchFamily="34" charset="0"/>
                <a:ea typeface="宋体" pitchFamily="2" charset="-122"/>
              </a:defRPr>
            </a:lvl4pPr>
            <a:lvl5pPr marL="2171700" indent="-342900">
              <a:defRPr>
                <a:solidFill>
                  <a:schemeClr val="tx1"/>
                </a:solidFill>
                <a:latin typeface="Arial" panose="020B0604020202020204"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a:lnSpc>
                <a:spcPct val="120000"/>
              </a:lnSpc>
              <a:spcBef>
                <a:spcPct val="35000"/>
              </a:spcBef>
              <a:defRPr/>
            </a:pPr>
            <a:r>
              <a:rPr lang="en-US" altLang="zh-CN" sz="2400" b="1" dirty="0">
                <a:solidFill>
                  <a:srgbClr val="0000FF"/>
                </a:solidFill>
                <a:latin typeface="微软雅黑" panose="020B0503020204020204" pitchFamily="34" charset="-122"/>
                <a:ea typeface="微软雅黑" panose="020B0503020204020204" pitchFamily="34" charset="-122"/>
              </a:rPr>
              <a:t>2</a:t>
            </a:r>
            <a:r>
              <a:rPr lang="zh-CN" altLang="en-US" sz="2400" b="1" dirty="0">
                <a:solidFill>
                  <a:srgbClr val="0000FF"/>
                </a:solidFill>
                <a:latin typeface="微软雅黑" panose="020B0503020204020204" pitchFamily="34" charset="-122"/>
                <a:ea typeface="微软雅黑" panose="020B0503020204020204" pitchFamily="34" charset="-122"/>
              </a:rPr>
              <a:t>）抢占方式</a:t>
            </a:r>
            <a:endParaRPr lang="zh-CN" altLang="en-US" sz="2400" b="1" dirty="0">
              <a:solidFill>
                <a:srgbClr val="0000FF"/>
              </a:solidFill>
              <a:latin typeface="微软雅黑" panose="020B0503020204020204" pitchFamily="34" charset="-122"/>
              <a:ea typeface="微软雅黑" panose="020B0503020204020204" pitchFamily="34" charset="-122"/>
            </a:endParaRPr>
          </a:p>
          <a:p>
            <a:pPr indent="-19050" algn="just">
              <a:lnSpc>
                <a:spcPct val="120000"/>
              </a:lnSpc>
              <a:spcBef>
                <a:spcPct val="35000"/>
              </a:spcBef>
              <a:defRPr/>
            </a:pPr>
            <a:r>
              <a:rPr lang="zh-CN" altLang="en-US" sz="2400" b="1" dirty="0">
                <a:latin typeface="微软雅黑" panose="020B0503020204020204" pitchFamily="34" charset="-122"/>
                <a:ea typeface="微软雅黑" panose="020B0503020204020204" pitchFamily="34" charset="-122"/>
              </a:rPr>
              <a:t>这种调度方式，允许调度程序根据某种原则，去暂停某个正在执行的进程，将已分配给该进程的处理机重新分配给另一进程。 </a:t>
            </a:r>
            <a:endParaRPr lang="zh-CN" altLang="en-US" sz="2400" b="1" dirty="0">
              <a:latin typeface="微软雅黑" panose="020B0503020204020204" pitchFamily="34" charset="-122"/>
              <a:ea typeface="微软雅黑" panose="020B0503020204020204" pitchFamily="34" charset="-122"/>
            </a:endParaRPr>
          </a:p>
          <a:p>
            <a:pPr indent="24130" algn="just">
              <a:lnSpc>
                <a:spcPct val="120000"/>
              </a:lnSpc>
              <a:spcBef>
                <a:spcPct val="35000"/>
              </a:spcBef>
              <a:buFont typeface="Wingdings" panose="05000000000000000000" pitchFamily="2" charset="2"/>
              <a:buChar char="p"/>
              <a:defRPr/>
            </a:pPr>
            <a:r>
              <a:rPr lang="zh-CN" altLang="en-US" sz="2400" b="1" dirty="0">
                <a:latin typeface="微软雅黑" panose="020B0503020204020204" pitchFamily="34" charset="-122"/>
                <a:ea typeface="微软雅黑" panose="020B0503020204020204" pitchFamily="34" charset="-122"/>
              </a:rPr>
              <a:t>抢占的原则有：</a:t>
            </a:r>
            <a:endParaRPr lang="zh-CN" altLang="en-US" sz="2400" b="1" dirty="0">
              <a:latin typeface="微软雅黑" panose="020B0503020204020204" pitchFamily="34" charset="-122"/>
              <a:ea typeface="微软雅黑" panose="020B0503020204020204" pitchFamily="34" charset="-122"/>
            </a:endParaRPr>
          </a:p>
          <a:p>
            <a:pPr algn="just">
              <a:lnSpc>
                <a:spcPct val="120000"/>
              </a:lnSpc>
              <a:spcBef>
                <a:spcPct val="35000"/>
              </a:spcBef>
              <a:defRPr/>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1</a:t>
            </a:r>
            <a:r>
              <a:rPr lang="zh-CN" altLang="en-US" sz="2400" b="1" dirty="0">
                <a:latin typeface="微软雅黑" panose="020B0503020204020204" pitchFamily="34" charset="-122"/>
                <a:ea typeface="微软雅黑" panose="020B0503020204020204" pitchFamily="34" charset="-122"/>
              </a:rPr>
              <a:t>）优先权原则。 </a:t>
            </a:r>
            <a:endParaRPr lang="zh-CN" altLang="en-US" sz="2400" b="1" dirty="0">
              <a:latin typeface="微软雅黑" panose="020B0503020204020204" pitchFamily="34" charset="-122"/>
              <a:ea typeface="微软雅黑" panose="020B0503020204020204" pitchFamily="34" charset="-122"/>
            </a:endParaRPr>
          </a:p>
          <a:p>
            <a:pPr algn="just">
              <a:lnSpc>
                <a:spcPct val="120000"/>
              </a:lnSpc>
              <a:spcBef>
                <a:spcPct val="35000"/>
              </a:spcBef>
              <a:defRPr/>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2</a:t>
            </a:r>
            <a:r>
              <a:rPr lang="zh-CN" altLang="en-US" sz="2400" b="1" dirty="0">
                <a:latin typeface="微软雅黑" panose="020B0503020204020204" pitchFamily="34" charset="-122"/>
                <a:ea typeface="微软雅黑" panose="020B0503020204020204" pitchFamily="34" charset="-122"/>
              </a:rPr>
              <a:t>）短作业（进程）优先原则。 </a:t>
            </a:r>
            <a:endParaRPr lang="zh-CN" altLang="en-US" sz="2400" b="1" dirty="0">
              <a:latin typeface="微软雅黑" panose="020B0503020204020204" pitchFamily="34" charset="-122"/>
              <a:ea typeface="微软雅黑" panose="020B0503020204020204" pitchFamily="34" charset="-122"/>
            </a:endParaRPr>
          </a:p>
          <a:p>
            <a:pPr algn="just">
              <a:lnSpc>
                <a:spcPct val="120000"/>
              </a:lnSpc>
              <a:spcBef>
                <a:spcPct val="35000"/>
              </a:spcBef>
              <a:defRPr/>
            </a:pPr>
            <a:r>
              <a:rPr lang="zh-CN" altLang="en-US" sz="2400" b="1" dirty="0">
                <a:latin typeface="微软雅黑" panose="020B0503020204020204" pitchFamily="34" charset="-122"/>
                <a:ea typeface="微软雅黑" panose="020B0503020204020204" pitchFamily="34" charset="-122"/>
              </a:rPr>
              <a:t>       （</a:t>
            </a:r>
            <a:r>
              <a:rPr lang="en-US" altLang="zh-CN" sz="2400" b="1" dirty="0">
                <a:latin typeface="微软雅黑" panose="020B0503020204020204" pitchFamily="34" charset="-122"/>
                <a:ea typeface="微软雅黑" panose="020B0503020204020204" pitchFamily="34" charset="-122"/>
              </a:rPr>
              <a:t>3</a:t>
            </a:r>
            <a:r>
              <a:rPr lang="zh-CN" altLang="en-US" sz="2400" b="1" dirty="0">
                <a:latin typeface="微软雅黑" panose="020B0503020204020204" pitchFamily="34" charset="-122"/>
                <a:ea typeface="微软雅黑" panose="020B0503020204020204" pitchFamily="34" charset="-122"/>
              </a:rPr>
              <a:t>）时间片原则。 </a:t>
            </a:r>
            <a:endParaRPr lang="zh-CN" altLang="en-US" sz="2400" b="1" dirty="0">
              <a:latin typeface="微软雅黑" panose="020B0503020204020204" pitchFamily="34" charset="-122"/>
              <a:ea typeface="微软雅黑" panose="020B0503020204020204" pitchFamily="34" charset="-122"/>
            </a:endParaRPr>
          </a:p>
          <a:p>
            <a:pPr indent="-25400">
              <a:lnSpc>
                <a:spcPct val="120000"/>
              </a:lnSpc>
              <a:spcBef>
                <a:spcPct val="30000"/>
              </a:spcBef>
              <a:defRPr/>
            </a:pPr>
            <a:endParaRPr kumimoji="1" lang="zh-CN" altLang="en-US" sz="2400" b="1"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8359140" y="437439"/>
            <a:ext cx="3472488" cy="515216"/>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z="2400" smtClean="0"/>
              <a:t>3.1.1 </a:t>
            </a:r>
            <a:r>
              <a:rPr lang="zh-CN" altLang="en-US" sz="2400" smtClean="0"/>
              <a:t>处理机调度的层次</a:t>
            </a:r>
            <a:endParaRPr lang="zh-CN" altLang="en-US" sz="2400" dirty="0"/>
          </a:p>
        </p:txBody>
      </p:sp>
      <p:sp>
        <p:nvSpPr>
          <p:cNvPr id="6"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p:transition/>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p:txBody>
          <a:bodyPr/>
          <a:lstStyle/>
          <a:p>
            <a:pPr eaLnBrk="1" hangingPunct="1">
              <a:defRPr/>
            </a:pPr>
            <a:r>
              <a:rPr lang="zh-CN" altLang="en-US" sz="4000"/>
              <a:t>第三章 处理机调度与死锁</a:t>
            </a:r>
            <a:endParaRPr lang="zh-CN" altLang="en-US" sz="4000"/>
          </a:p>
        </p:txBody>
      </p:sp>
      <p:sp>
        <p:nvSpPr>
          <p:cNvPr id="167939" name="Rectangle 3"/>
          <p:cNvSpPr>
            <a:spLocks noGrp="1" noChangeArrowheads="1"/>
          </p:cNvSpPr>
          <p:nvPr>
            <p:ph type="body" idx="1"/>
          </p:nvPr>
        </p:nvSpPr>
        <p:spPr>
          <a:xfrm>
            <a:off x="2495603" y="1352550"/>
            <a:ext cx="7113618" cy="5158782"/>
          </a:xfrm>
        </p:spPr>
        <p:txBody>
          <a:bodyPr/>
          <a:lstStyle/>
          <a:p>
            <a:pPr eaLnBrk="1" hangingPunct="1">
              <a:lnSpc>
                <a:spcPct val="110000"/>
              </a:lnSpc>
              <a:buFont typeface="Wingdings" panose="05000000000000000000" pitchFamily="2" charset="2"/>
              <a:buChar char="n"/>
              <a:defRPr/>
            </a:pPr>
            <a:r>
              <a:rPr lang="en-US" altLang="zh-CN" sz="2800" dirty="0"/>
              <a:t>3.1 </a:t>
            </a:r>
            <a:r>
              <a:rPr lang="zh-CN" altLang="en-US" sz="2800" dirty="0"/>
              <a:t>处理机调度的层次和调度算法的目标 </a:t>
            </a:r>
            <a:endParaRPr lang="zh-CN" altLang="en-US" sz="2800" dirty="0"/>
          </a:p>
          <a:p>
            <a:pPr eaLnBrk="1" hangingPunct="1">
              <a:lnSpc>
                <a:spcPct val="110000"/>
              </a:lnSpc>
              <a:buFont typeface="Wingdings" panose="05000000000000000000" pitchFamily="2" charset="2"/>
              <a:buChar char="n"/>
              <a:defRPr/>
            </a:pPr>
            <a:r>
              <a:rPr lang="en-US" altLang="zh-CN" sz="2800" dirty="0"/>
              <a:t>3.2 </a:t>
            </a:r>
            <a:r>
              <a:rPr lang="zh-CN" altLang="en-US" sz="2800" dirty="0"/>
              <a:t>作业和作业调度</a:t>
            </a:r>
            <a:endParaRPr lang="zh-CN" altLang="en-US" sz="2800" dirty="0"/>
          </a:p>
          <a:p>
            <a:pPr eaLnBrk="1" hangingPunct="1">
              <a:lnSpc>
                <a:spcPct val="110000"/>
              </a:lnSpc>
              <a:buFont typeface="Wingdings" panose="05000000000000000000" pitchFamily="2" charset="2"/>
              <a:buChar char="n"/>
              <a:defRPr/>
            </a:pPr>
            <a:r>
              <a:rPr lang="en-US" altLang="zh-CN" sz="2800" dirty="0"/>
              <a:t>3.3 </a:t>
            </a:r>
            <a:r>
              <a:rPr lang="zh-CN" altLang="en-US" sz="2800" dirty="0"/>
              <a:t>进程调度  </a:t>
            </a:r>
            <a:endParaRPr lang="zh-CN" altLang="en-US" sz="2800" dirty="0"/>
          </a:p>
          <a:p>
            <a:pPr eaLnBrk="1" hangingPunct="1">
              <a:lnSpc>
                <a:spcPct val="110000"/>
              </a:lnSpc>
              <a:buFont typeface="Wingdings" panose="05000000000000000000" pitchFamily="2" charset="2"/>
              <a:buChar char="n"/>
              <a:defRPr/>
            </a:pPr>
            <a:r>
              <a:rPr lang="en-US" altLang="zh-CN" sz="2800" dirty="0"/>
              <a:t>3.4 </a:t>
            </a:r>
            <a:r>
              <a:rPr lang="zh-CN" altLang="en-US" sz="2800" dirty="0"/>
              <a:t>实时调度  </a:t>
            </a:r>
            <a:endParaRPr lang="zh-CN" altLang="en-US" sz="2800" dirty="0"/>
          </a:p>
          <a:p>
            <a:pPr eaLnBrk="1" hangingPunct="1">
              <a:lnSpc>
                <a:spcPct val="110000"/>
              </a:lnSpc>
              <a:buFont typeface="Wingdings" panose="05000000000000000000" pitchFamily="2" charset="2"/>
              <a:buChar char="n"/>
              <a:defRPr/>
            </a:pPr>
            <a:r>
              <a:rPr lang="en-US" altLang="zh-CN" sz="2800" dirty="0"/>
              <a:t>3.5 </a:t>
            </a:r>
            <a:r>
              <a:rPr lang="zh-CN" altLang="en-US" sz="2800" dirty="0"/>
              <a:t>死锁概述  </a:t>
            </a:r>
            <a:endParaRPr lang="zh-CN" altLang="en-US" sz="2800" dirty="0"/>
          </a:p>
          <a:p>
            <a:pPr eaLnBrk="1" hangingPunct="1">
              <a:lnSpc>
                <a:spcPct val="110000"/>
              </a:lnSpc>
              <a:buFont typeface="Wingdings" panose="05000000000000000000" pitchFamily="2" charset="2"/>
              <a:buChar char="n"/>
              <a:defRPr/>
            </a:pPr>
            <a:r>
              <a:rPr lang="en-US" altLang="zh-CN" sz="2800" dirty="0"/>
              <a:t>3.6 </a:t>
            </a:r>
            <a:r>
              <a:rPr lang="zh-CN" altLang="en-US" sz="2800" dirty="0"/>
              <a:t>预防死锁</a:t>
            </a:r>
            <a:endParaRPr lang="en-US" altLang="zh-CN" sz="2800" dirty="0"/>
          </a:p>
          <a:p>
            <a:pPr eaLnBrk="1" hangingPunct="1">
              <a:lnSpc>
                <a:spcPct val="110000"/>
              </a:lnSpc>
              <a:buFont typeface="Wingdings" panose="05000000000000000000" pitchFamily="2" charset="2"/>
              <a:buChar char="n"/>
              <a:defRPr/>
            </a:pPr>
            <a:r>
              <a:rPr lang="en-US" altLang="zh-CN" sz="2800" dirty="0"/>
              <a:t>3.7 </a:t>
            </a:r>
            <a:r>
              <a:rPr lang="zh-CN" altLang="en-US" sz="2800" dirty="0"/>
              <a:t>避免死锁</a:t>
            </a:r>
            <a:endParaRPr lang="zh-CN" altLang="en-US" sz="2800" dirty="0"/>
          </a:p>
          <a:p>
            <a:pPr eaLnBrk="1" hangingPunct="1">
              <a:lnSpc>
                <a:spcPct val="110000"/>
              </a:lnSpc>
              <a:buFont typeface="Wingdings" panose="05000000000000000000" pitchFamily="2" charset="2"/>
              <a:buChar char="n"/>
              <a:defRPr/>
            </a:pPr>
            <a:r>
              <a:rPr lang="en-US" altLang="zh-CN" sz="2800" dirty="0">
                <a:solidFill>
                  <a:srgbClr val="FF0000"/>
                </a:solidFill>
              </a:rPr>
              <a:t>3.8 </a:t>
            </a:r>
            <a:r>
              <a:rPr lang="zh-CN" altLang="en-US" sz="2800" dirty="0">
                <a:solidFill>
                  <a:srgbClr val="FF0000"/>
                </a:solidFill>
              </a:rPr>
              <a:t>死锁的检测与解除  </a:t>
            </a:r>
            <a:endParaRPr lang="zh-CN" altLang="en-US" sz="2800" dirty="0">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2"/>
          <p:cNvSpPr>
            <a:spLocks noGrp="1" noChangeArrowheads="1"/>
          </p:cNvSpPr>
          <p:nvPr>
            <p:ph type="title"/>
          </p:nvPr>
        </p:nvSpPr>
        <p:spPr/>
        <p:txBody>
          <a:bodyPr/>
          <a:lstStyle/>
          <a:p>
            <a:pPr eaLnBrk="1" hangingPunct="1">
              <a:defRPr/>
            </a:pPr>
            <a:r>
              <a:rPr lang="en-US" altLang="zh-CN" sz="3600" dirty="0"/>
              <a:t>3.8  </a:t>
            </a:r>
            <a:r>
              <a:rPr lang="zh-CN" altLang="en-US" sz="3600" dirty="0"/>
              <a:t>死锁的检测与解除 </a:t>
            </a:r>
            <a:endParaRPr lang="zh-CN" altLang="en-US" sz="3600" dirty="0"/>
          </a:p>
        </p:txBody>
      </p:sp>
      <p:sp>
        <p:nvSpPr>
          <p:cNvPr id="680963" name="Rectangle 3"/>
          <p:cNvSpPr>
            <a:spLocks noGrp="1" noChangeArrowheads="1"/>
          </p:cNvSpPr>
          <p:nvPr>
            <p:ph type="body" idx="1"/>
          </p:nvPr>
        </p:nvSpPr>
        <p:spPr>
          <a:xfrm>
            <a:off x="1090361" y="1184366"/>
            <a:ext cx="9895043" cy="2717074"/>
          </a:xfrm>
        </p:spPr>
        <p:txBody>
          <a:bodyPr/>
          <a:lstStyle/>
          <a:p>
            <a:pPr eaLnBrk="1" hangingPunct="1">
              <a:lnSpc>
                <a:spcPct val="110000"/>
              </a:lnSpc>
              <a:spcBef>
                <a:spcPct val="30000"/>
              </a:spcBef>
              <a:buFont typeface="Wingdings" panose="05000000000000000000" pitchFamily="2" charset="2"/>
              <a:buNone/>
              <a:defRPr/>
            </a:pPr>
            <a:r>
              <a:rPr lang="en-US" altLang="zh-CN" sz="3200" dirty="0"/>
              <a:t> 3.8.1</a:t>
            </a:r>
            <a:r>
              <a:rPr lang="zh-CN" altLang="en-US" sz="3200" dirty="0"/>
              <a:t>死锁的检测 </a:t>
            </a:r>
            <a:endParaRPr lang="zh-CN" altLang="en-US" sz="3200" dirty="0"/>
          </a:p>
          <a:p>
            <a:pPr eaLnBrk="1" hangingPunct="1">
              <a:lnSpc>
                <a:spcPct val="110000"/>
              </a:lnSpc>
              <a:spcBef>
                <a:spcPct val="30000"/>
              </a:spcBef>
              <a:buFont typeface="Wingdings" panose="05000000000000000000" pitchFamily="2" charset="2"/>
              <a:buNone/>
              <a:defRPr/>
            </a:pPr>
            <a:r>
              <a:rPr lang="zh-CN" altLang="en-US" dirty="0"/>
              <a:t>          当系统为进程分配资源时，若未采取任何限制性措施，则系统必须提供检测和解除死锁的手段。</a:t>
            </a:r>
            <a:endParaRPr lang="zh-CN" altLang="en-US" dirty="0"/>
          </a:p>
          <a:p>
            <a:pPr eaLnBrk="1" hangingPunct="1">
              <a:lnSpc>
                <a:spcPct val="110000"/>
              </a:lnSpc>
              <a:spcBef>
                <a:spcPct val="30000"/>
              </a:spcBef>
              <a:buFont typeface="Wingdings" panose="05000000000000000000" pitchFamily="2" charset="2"/>
              <a:buNone/>
              <a:defRPr/>
            </a:pPr>
            <a:r>
              <a:rPr lang="en-US" altLang="zh-CN" b="1" dirty="0">
                <a:solidFill>
                  <a:srgbClr val="0000FF"/>
                </a:solidFill>
              </a:rPr>
              <a:t>1</a:t>
            </a:r>
            <a:r>
              <a:rPr lang="zh-CN" altLang="en-US" b="1" dirty="0">
                <a:solidFill>
                  <a:srgbClr val="0000FF"/>
                </a:solidFill>
              </a:rPr>
              <a:t>．资源分配图 </a:t>
            </a:r>
            <a:endParaRPr lang="zh-CN" altLang="en-US" b="1" dirty="0">
              <a:solidFill>
                <a:srgbClr val="0000FF"/>
              </a:solidFill>
            </a:endParaRPr>
          </a:p>
          <a:p>
            <a:pPr eaLnBrk="1" hangingPunct="1">
              <a:lnSpc>
                <a:spcPct val="110000"/>
              </a:lnSpc>
              <a:spcBef>
                <a:spcPct val="30000"/>
              </a:spcBef>
              <a:buFont typeface="Wingdings" panose="05000000000000000000" pitchFamily="2" charset="2"/>
              <a:buNone/>
              <a:defRPr/>
            </a:pPr>
            <a:r>
              <a:rPr lang="zh-CN" altLang="en-US" dirty="0"/>
              <a:t>    该图是由一组结点</a:t>
            </a:r>
            <a:r>
              <a:rPr lang="en-US" altLang="zh-CN" dirty="0"/>
              <a:t>N</a:t>
            </a:r>
            <a:r>
              <a:rPr lang="zh-CN" altLang="en-US" dirty="0"/>
              <a:t>和一组边</a:t>
            </a:r>
            <a:r>
              <a:rPr lang="en-US" altLang="zh-CN" dirty="0"/>
              <a:t>E</a:t>
            </a:r>
            <a:r>
              <a:rPr lang="zh-CN" altLang="en-US" dirty="0"/>
              <a:t>所组成的一个对偶</a:t>
            </a:r>
            <a:r>
              <a:rPr lang="en-US" altLang="zh-CN" dirty="0"/>
              <a:t>G</a:t>
            </a:r>
            <a:r>
              <a:rPr lang="zh-CN" altLang="en-US" dirty="0"/>
              <a:t>＝（</a:t>
            </a:r>
            <a:r>
              <a:rPr lang="en-US" altLang="zh-CN" dirty="0"/>
              <a:t>N,E</a:t>
            </a:r>
            <a:r>
              <a:rPr lang="zh-CN" altLang="en-US" dirty="0"/>
              <a:t>）。其中：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80963">
                                            <p:txEl>
                                              <p:pRg st="2" end="2"/>
                                            </p:txEl>
                                          </p:spTgt>
                                        </p:tgtEl>
                                        <p:attrNameLst>
                                          <p:attrName>style.visibility</p:attrName>
                                        </p:attrNameLst>
                                      </p:cBhvr>
                                      <p:to>
                                        <p:strVal val="visible"/>
                                      </p:to>
                                    </p:set>
                                    <p:anim calcmode="lin" valueType="num">
                                      <p:cBhvr additive="base">
                                        <p:cTn id="7" dur="500" fill="hold"/>
                                        <p:tgtEl>
                                          <p:spTgt spid="68096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8096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80963">
                                            <p:txEl>
                                              <p:pRg st="3" end="3"/>
                                            </p:txEl>
                                          </p:spTgt>
                                        </p:tgtEl>
                                        <p:attrNameLst>
                                          <p:attrName>style.visibility</p:attrName>
                                        </p:attrNameLst>
                                      </p:cBhvr>
                                      <p:to>
                                        <p:strVal val="visible"/>
                                      </p:to>
                                    </p:set>
                                    <p:animEffect transition="in" filter="blinds(horizontal)">
                                      <p:cBhvr>
                                        <p:cTn id="13" dur="500"/>
                                        <p:tgtEl>
                                          <p:spTgt spid="680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3" name="Rectangle 3"/>
          <p:cNvSpPr>
            <a:spLocks noGrp="1" noChangeArrowheads="1"/>
          </p:cNvSpPr>
          <p:nvPr>
            <p:ph type="body" idx="1"/>
          </p:nvPr>
        </p:nvSpPr>
        <p:spPr>
          <a:xfrm>
            <a:off x="8098973" y="417114"/>
            <a:ext cx="3579222" cy="693031"/>
          </a:xfrm>
        </p:spPr>
        <p:txBody>
          <a:bodyPr/>
          <a:lstStyle/>
          <a:p>
            <a:pPr>
              <a:lnSpc>
                <a:spcPct val="90000"/>
              </a:lnSpc>
              <a:spcBef>
                <a:spcPct val="0"/>
              </a:spcBef>
              <a:buNone/>
            </a:pPr>
            <a:r>
              <a:rPr lang="en-US" altLang="zh-CN" sz="3200" dirty="0">
                <a:solidFill>
                  <a:schemeClr val="accent1">
                    <a:lumMod val="75000"/>
                  </a:schemeClr>
                </a:solidFill>
                <a:latin typeface="微软雅黑" panose="020B0503020204020204" pitchFamily="34" charset="-122"/>
                <a:ea typeface="微软雅黑" panose="020B0503020204020204" pitchFamily="34" charset="-122"/>
                <a:cs typeface="+mj-cs"/>
              </a:rPr>
              <a:t> 3.8.1</a:t>
            </a:r>
            <a:r>
              <a:rPr lang="zh-CN" altLang="en-US" sz="3200" dirty="0">
                <a:solidFill>
                  <a:schemeClr val="accent1">
                    <a:lumMod val="75000"/>
                  </a:schemeClr>
                </a:solidFill>
                <a:latin typeface="微软雅黑" panose="020B0503020204020204" pitchFamily="34" charset="-122"/>
                <a:ea typeface="微软雅黑" panose="020B0503020204020204" pitchFamily="34" charset="-122"/>
                <a:cs typeface="+mj-cs"/>
              </a:rPr>
              <a:t>死锁的检测 </a:t>
            </a:r>
            <a:endParaRPr lang="zh-CN" altLang="en-US" sz="3200"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pic>
        <p:nvPicPr>
          <p:cNvPr id="4"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97913" y="2394306"/>
            <a:ext cx="3494087"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2"/>
          <p:cNvSpPr txBox="1">
            <a:spLocks noChangeArrowheads="1"/>
          </p:cNvSpPr>
          <p:nvPr/>
        </p:nvSpPr>
        <p:spPr>
          <a:xfrm>
            <a:off x="1227909" y="1815141"/>
            <a:ext cx="6586722" cy="216194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buFont typeface="Wingdings" panose="05000000000000000000" pitchFamily="2" charset="2"/>
              <a:buNone/>
              <a:defRPr/>
            </a:pPr>
            <a:r>
              <a:rPr lang="zh-CN" altLang="en-US" sz="2400" dirty="0"/>
              <a:t>（</a:t>
            </a:r>
            <a:r>
              <a:rPr lang="en-US" altLang="zh-CN" sz="2400" dirty="0"/>
              <a:t>1</a:t>
            </a:r>
            <a:r>
              <a:rPr lang="zh-CN" altLang="en-US" sz="2400" dirty="0"/>
              <a:t>）把</a:t>
            </a:r>
            <a:r>
              <a:rPr lang="en-US" altLang="zh-CN" sz="2400" dirty="0"/>
              <a:t>N</a:t>
            </a:r>
            <a:r>
              <a:rPr lang="zh-CN" altLang="en-US" sz="2400" dirty="0"/>
              <a:t>分为两个互斥的子集，即一组进程结点</a:t>
            </a:r>
            <a:r>
              <a:rPr lang="en-US" altLang="zh-CN" sz="2400" dirty="0"/>
              <a:t>P={P1,P2</a:t>
            </a:r>
            <a:r>
              <a:rPr lang="zh-CN" altLang="en-US" sz="2400" dirty="0"/>
              <a:t>，</a:t>
            </a:r>
            <a:r>
              <a:rPr lang="en-US" altLang="zh-CN" sz="2400" dirty="0">
                <a:latin typeface="Courier New" panose="02070309020205020404" charset="0"/>
              </a:rPr>
              <a:t>…</a:t>
            </a:r>
            <a:r>
              <a:rPr lang="zh-CN" altLang="en-US" sz="2400" dirty="0"/>
              <a:t>，</a:t>
            </a:r>
            <a:r>
              <a:rPr lang="en-US" altLang="zh-CN" sz="2400" dirty="0" err="1"/>
              <a:t>Pn</a:t>
            </a:r>
            <a:r>
              <a:rPr lang="zh-CN" altLang="en-US" sz="2400" dirty="0"/>
              <a:t>）和一组资源结点</a:t>
            </a:r>
            <a:r>
              <a:rPr lang="en-US" altLang="zh-CN" sz="2400" dirty="0"/>
              <a:t>R={r1, r2, </a:t>
            </a:r>
            <a:r>
              <a:rPr lang="en-US" altLang="zh-CN" sz="2400" dirty="0">
                <a:latin typeface="Courier New" panose="02070309020205020404" charset="0"/>
              </a:rPr>
              <a:t>…</a:t>
            </a:r>
            <a:r>
              <a:rPr lang="en-US" altLang="zh-CN" sz="2400" dirty="0"/>
              <a:t>, </a:t>
            </a:r>
            <a:r>
              <a:rPr lang="en-US" altLang="zh-CN" sz="2400" dirty="0" err="1"/>
              <a:t>rn</a:t>
            </a:r>
            <a:r>
              <a:rPr lang="en-US" altLang="zh-CN" sz="2400" dirty="0"/>
              <a:t>}</a:t>
            </a:r>
            <a:r>
              <a:rPr lang="zh-CN" altLang="en-US" sz="2400" dirty="0"/>
              <a:t>，</a:t>
            </a:r>
            <a:r>
              <a:rPr lang="en-US" altLang="zh-CN" sz="2400" dirty="0"/>
              <a:t>N</a:t>
            </a:r>
            <a:r>
              <a:rPr lang="zh-CN" altLang="en-US" sz="2400" dirty="0"/>
              <a:t>＝</a:t>
            </a:r>
            <a:r>
              <a:rPr lang="en-US" altLang="zh-CN" sz="2400" dirty="0"/>
              <a:t>PUR</a:t>
            </a:r>
            <a:r>
              <a:rPr lang="zh-CN" altLang="en-US" sz="2400" dirty="0"/>
              <a:t> </a:t>
            </a:r>
            <a:endParaRPr lang="zh-CN" altLang="en-US" sz="2400" dirty="0"/>
          </a:p>
          <a:p>
            <a:pPr algn="just">
              <a:lnSpc>
                <a:spcPct val="120000"/>
              </a:lnSpc>
              <a:buFont typeface="Wingdings" panose="05000000000000000000" pitchFamily="2" charset="2"/>
              <a:buNone/>
              <a:defRPr/>
            </a:pPr>
            <a:r>
              <a:rPr lang="zh-CN" altLang="en-US" sz="2400" dirty="0"/>
              <a:t>（</a:t>
            </a:r>
            <a:r>
              <a:rPr lang="en-US" altLang="zh-CN" sz="2400" dirty="0"/>
              <a:t>2</a:t>
            </a:r>
            <a:r>
              <a:rPr lang="zh-CN" altLang="en-US" sz="2400" dirty="0"/>
              <a:t>）凡属于</a:t>
            </a:r>
            <a:r>
              <a:rPr lang="en-US" altLang="zh-CN" sz="2400" dirty="0"/>
              <a:t>E</a:t>
            </a:r>
            <a:r>
              <a:rPr lang="zh-CN" altLang="en-US" sz="2400" dirty="0"/>
              <a:t>中的一个边</a:t>
            </a:r>
            <a:r>
              <a:rPr lang="en-US" altLang="zh-CN" sz="2400" dirty="0"/>
              <a:t>e∈ E</a:t>
            </a:r>
            <a:r>
              <a:rPr lang="zh-CN" altLang="en-US" sz="2400" dirty="0"/>
              <a:t>都连接着</a:t>
            </a:r>
            <a:r>
              <a:rPr lang="en-US" altLang="zh-CN" sz="2400" dirty="0"/>
              <a:t>P</a:t>
            </a:r>
            <a:r>
              <a:rPr lang="zh-CN" altLang="en-US" sz="2400" dirty="0"/>
              <a:t>中的一个结点和</a:t>
            </a:r>
            <a:r>
              <a:rPr lang="en-US" altLang="zh-CN" sz="2400" dirty="0"/>
              <a:t>R</a:t>
            </a:r>
            <a:r>
              <a:rPr lang="zh-CN" altLang="en-US" sz="2400" dirty="0"/>
              <a:t>中的一个结点</a:t>
            </a:r>
            <a:endParaRPr lang="zh-CN" altLang="en-US" sz="2400" dirty="0"/>
          </a:p>
        </p:txBody>
      </p:sp>
      <p:sp>
        <p:nvSpPr>
          <p:cNvPr id="6" name="Rectangle 4"/>
          <p:cNvSpPr>
            <a:spLocks noChangeArrowheads="1"/>
          </p:cNvSpPr>
          <p:nvPr/>
        </p:nvSpPr>
        <p:spPr bwMode="auto">
          <a:xfrm>
            <a:off x="1227909" y="4278002"/>
            <a:ext cx="9440091"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defRPr/>
            </a:pPr>
            <a:r>
              <a:rPr lang="en-US" altLang="zh-CN" sz="2800" dirty="0"/>
              <a:t>e</a:t>
            </a:r>
            <a:r>
              <a:rPr lang="zh-CN" altLang="en-US" sz="2800" dirty="0"/>
              <a:t>＝</a:t>
            </a:r>
            <a:r>
              <a:rPr lang="en-US" altLang="zh-CN" sz="2800" dirty="0"/>
              <a:t>{</a:t>
            </a:r>
            <a:r>
              <a:rPr lang="zh-CN" altLang="en-US" sz="2800" dirty="0"/>
              <a:t> </a:t>
            </a:r>
            <a:r>
              <a:rPr lang="en-US" altLang="zh-CN" sz="2800" dirty="0"/>
              <a:t>Pi,</a:t>
            </a:r>
            <a:r>
              <a:rPr lang="zh-CN" altLang="en-US" sz="2800" dirty="0"/>
              <a:t> </a:t>
            </a:r>
            <a:r>
              <a:rPr lang="en-US" altLang="zh-CN" sz="2800" dirty="0" err="1"/>
              <a:t>rj</a:t>
            </a:r>
            <a:r>
              <a:rPr lang="zh-CN" altLang="en-US" sz="2800" dirty="0"/>
              <a:t> </a:t>
            </a:r>
            <a:r>
              <a:rPr lang="en-US" altLang="zh-CN" sz="2800" dirty="0"/>
              <a:t>} </a:t>
            </a:r>
            <a:endParaRPr lang="en-US" altLang="zh-CN" sz="2800" dirty="0"/>
          </a:p>
          <a:p>
            <a:pPr eaLnBrk="1" hangingPunct="1">
              <a:buFont typeface="Wingdings" panose="05000000000000000000" pitchFamily="2" charset="2"/>
              <a:buNone/>
              <a:defRPr/>
            </a:pPr>
            <a:r>
              <a:rPr lang="en-US" altLang="zh-CN" sz="2800" dirty="0"/>
              <a:t>    </a:t>
            </a:r>
            <a:r>
              <a:rPr lang="zh-CN" altLang="en-US" sz="2800" dirty="0"/>
              <a:t>它表示进程</a:t>
            </a:r>
            <a:r>
              <a:rPr lang="en-US" altLang="zh-CN" sz="2800" dirty="0" err="1"/>
              <a:t>pj</a:t>
            </a:r>
            <a:r>
              <a:rPr lang="zh-CN" altLang="en-US" sz="2800" dirty="0"/>
              <a:t>请求一个单位的</a:t>
            </a:r>
            <a:r>
              <a:rPr lang="en-US" altLang="zh-CN" sz="2800" dirty="0" err="1"/>
              <a:t>rj</a:t>
            </a:r>
            <a:r>
              <a:rPr lang="zh-CN" altLang="en-US" sz="2800" dirty="0"/>
              <a:t>资源。</a:t>
            </a:r>
            <a:endParaRPr lang="zh-CN" altLang="en-US" sz="2800" dirty="0"/>
          </a:p>
          <a:p>
            <a:pPr eaLnBrk="1" hangingPunct="1">
              <a:defRPr/>
            </a:pPr>
            <a:r>
              <a:rPr lang="en-US" altLang="zh-CN" sz="2800" dirty="0"/>
              <a:t>e={</a:t>
            </a:r>
            <a:r>
              <a:rPr lang="zh-CN" altLang="en-US" sz="2800" dirty="0"/>
              <a:t> </a:t>
            </a:r>
            <a:r>
              <a:rPr lang="en-US" altLang="zh-CN" sz="2800" dirty="0" err="1"/>
              <a:t>rj</a:t>
            </a:r>
            <a:r>
              <a:rPr lang="en-US" altLang="zh-CN" sz="2800" dirty="0"/>
              <a:t>, Pi }      </a:t>
            </a:r>
            <a:endParaRPr lang="en-US" altLang="zh-CN" sz="2800" dirty="0"/>
          </a:p>
          <a:p>
            <a:pPr eaLnBrk="1" hangingPunct="1">
              <a:buFont typeface="Wingdings" panose="05000000000000000000" pitchFamily="2" charset="2"/>
              <a:buNone/>
              <a:defRPr/>
            </a:pPr>
            <a:r>
              <a:rPr lang="en-US" altLang="zh-CN" sz="2800" dirty="0"/>
              <a:t>    </a:t>
            </a:r>
            <a:r>
              <a:rPr lang="zh-CN" altLang="en-US" sz="2800" dirty="0"/>
              <a:t>它表示把一个单位的资源</a:t>
            </a:r>
            <a:r>
              <a:rPr lang="en-US" altLang="zh-CN" sz="2800" dirty="0" err="1"/>
              <a:t>rj</a:t>
            </a:r>
            <a:r>
              <a:rPr lang="zh-CN" altLang="en-US" sz="2800" dirty="0"/>
              <a:t>分配给进程</a:t>
            </a:r>
            <a:r>
              <a:rPr lang="en-US" altLang="zh-CN" sz="2800" dirty="0"/>
              <a:t>Pi</a:t>
            </a:r>
            <a:r>
              <a:rPr lang="zh-CN" altLang="en-US" sz="2800" dirty="0"/>
              <a:t>。 </a:t>
            </a:r>
            <a:endParaRPr lang="zh-CN" altLang="en-US" sz="2800" dirty="0"/>
          </a:p>
        </p:txBody>
      </p:sp>
      <p:sp>
        <p:nvSpPr>
          <p:cNvPr id="7" name="Rectangle 5"/>
          <p:cNvSpPr>
            <a:spLocks noChangeArrowheads="1"/>
          </p:cNvSpPr>
          <p:nvPr/>
        </p:nvSpPr>
        <p:spPr bwMode="auto">
          <a:xfrm>
            <a:off x="1244166" y="1212777"/>
            <a:ext cx="3021981"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lnSpc>
                <a:spcPct val="110000"/>
              </a:lnSpc>
              <a:spcBef>
                <a:spcPct val="30000"/>
              </a:spcBef>
              <a:buFont typeface="Wingdings" panose="05000000000000000000" pitchFamily="2" charset="2"/>
              <a:buNone/>
              <a:defRPr/>
            </a:pPr>
            <a:r>
              <a:rPr lang="en-US" altLang="zh-CN" b="1" dirty="0">
                <a:solidFill>
                  <a:srgbClr val="0000FF"/>
                </a:solidFill>
                <a:latin typeface="微软雅黑" panose="020B0503020204020204" pitchFamily="34" charset="-122"/>
                <a:ea typeface="微软雅黑" panose="020B0503020204020204" pitchFamily="34" charset="-122"/>
              </a:rPr>
              <a:t>1</a:t>
            </a:r>
            <a:r>
              <a:rPr lang="zh-CN" altLang="en-US" b="1" dirty="0">
                <a:solidFill>
                  <a:srgbClr val="0000FF"/>
                </a:solidFill>
                <a:latin typeface="微软雅黑" panose="020B0503020204020204" pitchFamily="34" charset="-122"/>
                <a:ea typeface="微软雅黑" panose="020B0503020204020204" pitchFamily="34" charset="-122"/>
              </a:rPr>
              <a:t>．资源分配图</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9" name="Rectangle 2"/>
          <p:cNvSpPr>
            <a:spLocks noGrp="1" noChangeArrowheads="1"/>
          </p:cNvSpPr>
          <p:nvPr>
            <p:ph type="title"/>
          </p:nvPr>
        </p:nvSpPr>
        <p:spPr>
          <a:xfrm>
            <a:off x="1295471" y="365126"/>
            <a:ext cx="5941352" cy="546738"/>
          </a:xfrm>
        </p:spPr>
        <p:txBody>
          <a:bodyPr/>
          <a:lstStyle/>
          <a:p>
            <a:pPr eaLnBrk="1" hangingPunct="1">
              <a:defRPr/>
            </a:pPr>
            <a:r>
              <a:rPr lang="en-US" altLang="zh-CN" sz="3600" dirty="0"/>
              <a:t>3.8  </a:t>
            </a:r>
            <a:r>
              <a:rPr lang="zh-CN" altLang="en-US" sz="3600" dirty="0"/>
              <a:t>死锁的检测与解除 </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0" end="0"/>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6">
                                            <p:txEl>
                                              <p:pRg st="1" end="1"/>
                                            </p:txEl>
                                          </p:spTgt>
                                        </p:tgtEl>
                                        <p:attrNameLst>
                                          <p:attrName>style.visibility</p:attrName>
                                        </p:attrNameLst>
                                      </p:cBhvr>
                                      <p:to>
                                        <p:strVal val="visible"/>
                                      </p:to>
                                    </p:set>
                                    <p:anim calcmode="lin" valueType="num">
                                      <p:cBhvr additive="base">
                                        <p:cTn id="1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anim calcmode="lin" valueType="num">
                                      <p:cBhvr additive="base">
                                        <p:cTn id="2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6">
                                            <p:txEl>
                                              <p:pRg st="2" end="2"/>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anim calcmode="lin" valueType="num">
                                      <p:cBhvr additive="base">
                                        <p:cTn id="27"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1295471" y="1971376"/>
            <a:ext cx="5522204" cy="782574"/>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defRPr/>
            </a:pPr>
            <a:r>
              <a:rPr lang="zh-CN" altLang="en-US" sz="2400" dirty="0"/>
              <a:t>资源分配图加以简化的方法</a:t>
            </a:r>
            <a:endParaRPr lang="zh-CN" altLang="en-US" sz="2400" dirty="0"/>
          </a:p>
        </p:txBody>
      </p:sp>
      <p:sp>
        <p:nvSpPr>
          <p:cNvPr id="7" name="Rectangle 5"/>
          <p:cNvSpPr>
            <a:spLocks noChangeArrowheads="1"/>
          </p:cNvSpPr>
          <p:nvPr/>
        </p:nvSpPr>
        <p:spPr bwMode="auto">
          <a:xfrm>
            <a:off x="1410512" y="1266380"/>
            <a:ext cx="2611612"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nSpc>
                <a:spcPct val="110000"/>
              </a:lnSpc>
              <a:spcBef>
                <a:spcPct val="30000"/>
              </a:spcBef>
              <a:buNone/>
              <a:defRPr/>
            </a:pPr>
            <a:r>
              <a:rPr lang="en-US" altLang="zh-CN" b="1" dirty="0">
                <a:solidFill>
                  <a:srgbClr val="0000FF"/>
                </a:solidFill>
                <a:latin typeface="微软雅黑" panose="020B0503020204020204" pitchFamily="34" charset="-122"/>
                <a:ea typeface="微软雅黑" panose="020B0503020204020204" pitchFamily="34" charset="-122"/>
              </a:rPr>
              <a:t>2</a:t>
            </a:r>
            <a:r>
              <a:rPr lang="zh-CN" altLang="en-US" b="1" dirty="0">
                <a:solidFill>
                  <a:srgbClr val="0000FF"/>
                </a:solidFill>
                <a:latin typeface="微软雅黑" panose="020B0503020204020204" pitchFamily="34" charset="-122"/>
                <a:ea typeface="微软雅黑" panose="020B0503020204020204" pitchFamily="34" charset="-122"/>
              </a:rPr>
              <a:t>．死锁定理 </a:t>
            </a:r>
            <a:endParaRPr lang="zh-CN" altLang="en-US" dirty="0">
              <a:latin typeface="微软雅黑" panose="020B0503020204020204" pitchFamily="34" charset="-122"/>
              <a:ea typeface="微软雅黑" panose="020B0503020204020204" pitchFamily="34" charset="-122"/>
            </a:endParaRPr>
          </a:p>
        </p:txBody>
      </p:sp>
      <p:pic>
        <p:nvPicPr>
          <p:cNvPr id="8"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32437" y="2449837"/>
            <a:ext cx="8302163" cy="28610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Rectangle 6"/>
          <p:cNvSpPr>
            <a:spLocks noChangeArrowheads="1"/>
          </p:cNvSpPr>
          <p:nvPr/>
        </p:nvSpPr>
        <p:spPr bwMode="auto">
          <a:xfrm>
            <a:off x="1480457" y="5477859"/>
            <a:ext cx="1011065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eaLnBrk="1" hangingPunct="1">
              <a:spcBef>
                <a:spcPct val="20000"/>
              </a:spcBef>
              <a:buClr>
                <a:schemeClr val="bg2"/>
              </a:buClr>
              <a:buSzPct val="75000"/>
              <a:buFont typeface="Wingdings" panose="05000000000000000000" pitchFamily="2" charset="2"/>
              <a:buChar char="n"/>
              <a:defRPr/>
            </a:pPr>
            <a:r>
              <a:rPr lang="en-US" altLang="zh-CN"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S</a:t>
            </a:r>
            <a:r>
              <a:rPr lang="zh-CN" altLang="en-US"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为死锁状态的充分条件</a:t>
            </a:r>
            <a:r>
              <a:rPr lang="zh-CN" altLang="en-US" sz="2400" dirty="0">
                <a:latin typeface="微软雅黑" panose="020B0503020204020204" pitchFamily="34" charset="-122"/>
                <a:ea typeface="微软雅黑" panose="020B0503020204020204" pitchFamily="34" charset="-122"/>
              </a:rPr>
              <a:t>是：当且仅当</a:t>
            </a:r>
            <a:r>
              <a:rPr lang="en-US" altLang="zh-CN" sz="2400" dirty="0">
                <a:latin typeface="微软雅黑" panose="020B0503020204020204" pitchFamily="34" charset="-122"/>
                <a:ea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rPr>
              <a:t>状态的资源分配图是不可完全简化的。该充分条件被称为</a:t>
            </a:r>
            <a:r>
              <a:rPr lang="zh-CN" altLang="en-US" sz="2400" dirty="0">
                <a:solidFill>
                  <a:srgbClr val="0000FF"/>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死锁定理</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10" name="Rectangle 3"/>
          <p:cNvSpPr txBox="1">
            <a:spLocks noChangeArrowheads="1"/>
          </p:cNvSpPr>
          <p:nvPr/>
        </p:nvSpPr>
        <p:spPr>
          <a:xfrm>
            <a:off x="8098973" y="417114"/>
            <a:ext cx="3579222" cy="69303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nSpc>
                <a:spcPct val="90000"/>
              </a:lnSpc>
              <a:spcBef>
                <a:spcPct val="0"/>
              </a:spcBef>
              <a:buFont typeface="Arial" panose="020B0604020202020204" pitchFamily="34" charset="0"/>
              <a:buNone/>
            </a:pPr>
            <a:r>
              <a:rPr lang="en-US" altLang="zh-CN" sz="3200" smtClean="0">
                <a:solidFill>
                  <a:schemeClr val="accent1">
                    <a:lumMod val="75000"/>
                  </a:schemeClr>
                </a:solidFill>
                <a:latin typeface="微软雅黑" panose="020B0503020204020204" pitchFamily="34" charset="-122"/>
                <a:ea typeface="微软雅黑" panose="020B0503020204020204" pitchFamily="34" charset="-122"/>
                <a:cs typeface="+mj-cs"/>
              </a:rPr>
              <a:t> 3.8.1</a:t>
            </a:r>
            <a:r>
              <a:rPr lang="zh-CN" altLang="en-US" sz="3200" smtClean="0">
                <a:solidFill>
                  <a:schemeClr val="accent1">
                    <a:lumMod val="75000"/>
                  </a:schemeClr>
                </a:solidFill>
                <a:latin typeface="微软雅黑" panose="020B0503020204020204" pitchFamily="34" charset="-122"/>
                <a:ea typeface="微软雅黑" panose="020B0503020204020204" pitchFamily="34" charset="-122"/>
                <a:cs typeface="+mj-cs"/>
              </a:rPr>
              <a:t>死锁的检测 </a:t>
            </a:r>
            <a:endParaRPr lang="zh-CN" altLang="en-US" sz="3200"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11" name="Rectangle 2"/>
          <p:cNvSpPr>
            <a:spLocks noGrp="1" noChangeArrowheads="1"/>
          </p:cNvSpPr>
          <p:nvPr>
            <p:ph type="title"/>
          </p:nvPr>
        </p:nvSpPr>
        <p:spPr>
          <a:xfrm>
            <a:off x="1295471" y="365126"/>
            <a:ext cx="5941352" cy="546738"/>
          </a:xfrm>
        </p:spPr>
        <p:txBody>
          <a:bodyPr/>
          <a:lstStyle/>
          <a:p>
            <a:pPr eaLnBrk="1" hangingPunct="1">
              <a:defRPr/>
            </a:pPr>
            <a:r>
              <a:rPr lang="en-US" altLang="zh-CN" sz="3600" dirty="0"/>
              <a:t>3.8  </a:t>
            </a:r>
            <a:r>
              <a:rPr lang="zh-CN" altLang="en-US" sz="3600" dirty="0"/>
              <a:t>死锁的检测与解除 </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1428206" y="1885792"/>
            <a:ext cx="10032274" cy="4581110"/>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buFont typeface="Wingdings" panose="05000000000000000000" pitchFamily="2" charset="2"/>
              <a:buNone/>
              <a:defRPr/>
            </a:pPr>
            <a:r>
              <a:rPr lang="zh-CN" altLang="en-US" sz="2400" dirty="0"/>
              <a:t>（</a:t>
            </a:r>
            <a:r>
              <a:rPr lang="en-US" altLang="zh-CN" sz="2400" dirty="0"/>
              <a:t>1</a:t>
            </a:r>
            <a:r>
              <a:rPr lang="zh-CN" altLang="en-US" sz="2400" dirty="0"/>
              <a:t>）可利用资源向量</a:t>
            </a:r>
            <a:r>
              <a:rPr lang="en-US" altLang="zh-CN" sz="2400" dirty="0"/>
              <a:t>Available</a:t>
            </a:r>
            <a:r>
              <a:rPr lang="zh-CN" altLang="en-US" sz="2400" dirty="0"/>
              <a:t>，它表示了</a:t>
            </a:r>
            <a:r>
              <a:rPr lang="en-US" altLang="zh-CN" sz="2400" dirty="0"/>
              <a:t>m</a:t>
            </a:r>
            <a:r>
              <a:rPr lang="zh-CN" altLang="en-US" sz="2400" dirty="0"/>
              <a:t>类资源中每一类资源的可用数目。 </a:t>
            </a:r>
            <a:endParaRPr lang="zh-CN" altLang="en-US" sz="2400" dirty="0"/>
          </a:p>
          <a:p>
            <a:pPr>
              <a:lnSpc>
                <a:spcPct val="120000"/>
              </a:lnSpc>
              <a:buFont typeface="Wingdings" panose="05000000000000000000" pitchFamily="2" charset="2"/>
              <a:buNone/>
              <a:defRPr/>
            </a:pPr>
            <a:r>
              <a:rPr lang="zh-CN" altLang="en-US" sz="2400" dirty="0"/>
              <a:t>（</a:t>
            </a:r>
            <a:r>
              <a:rPr lang="en-US" altLang="zh-CN" sz="2400" dirty="0"/>
              <a:t>2</a:t>
            </a:r>
            <a:r>
              <a:rPr lang="zh-CN" altLang="en-US" sz="2400" dirty="0"/>
              <a:t>）把不占用资源的进程（</a:t>
            </a:r>
            <a:r>
              <a:rPr lang="en-US" altLang="zh-CN" sz="2400" dirty="0"/>
              <a:t>Allocation</a:t>
            </a:r>
            <a:r>
              <a:rPr lang="zh-CN" altLang="en-US" sz="2400" dirty="0"/>
              <a:t>：</a:t>
            </a:r>
            <a:r>
              <a:rPr lang="en-US" altLang="zh-CN" sz="2400" dirty="0"/>
              <a:t>=0</a:t>
            </a:r>
            <a:r>
              <a:rPr lang="zh-CN" altLang="en-US" sz="2400" dirty="0"/>
              <a:t>）记入</a:t>
            </a:r>
            <a:r>
              <a:rPr lang="en-US" altLang="zh-CN" sz="2400" dirty="0"/>
              <a:t>L</a:t>
            </a:r>
            <a:r>
              <a:rPr lang="zh-CN" altLang="en-US" sz="2400" dirty="0"/>
              <a:t>表中，即</a:t>
            </a:r>
            <a:r>
              <a:rPr lang="en-US" altLang="zh-CN" sz="2400" dirty="0"/>
              <a:t>Li U L</a:t>
            </a:r>
            <a:endParaRPr lang="en-US" altLang="zh-CN" sz="2400" dirty="0"/>
          </a:p>
          <a:p>
            <a:pPr algn="just">
              <a:lnSpc>
                <a:spcPct val="120000"/>
              </a:lnSpc>
              <a:buFont typeface="Wingdings" panose="05000000000000000000" pitchFamily="2" charset="2"/>
              <a:buNone/>
              <a:defRPr/>
            </a:pPr>
            <a:r>
              <a:rPr lang="zh-CN" altLang="en-US" sz="2400" dirty="0"/>
              <a:t>（</a:t>
            </a:r>
            <a:r>
              <a:rPr lang="en-US" altLang="zh-CN" sz="2400" dirty="0"/>
              <a:t>3</a:t>
            </a:r>
            <a:r>
              <a:rPr lang="zh-CN" altLang="en-US" sz="2400" dirty="0"/>
              <a:t>）从进程集合中找到一个</a:t>
            </a:r>
            <a:r>
              <a:rPr lang="en-US" altLang="zh-CN" sz="2400" dirty="0" err="1"/>
              <a:t>Requesti≤work</a:t>
            </a:r>
            <a:r>
              <a:rPr lang="zh-CN" altLang="en-US" sz="2400" dirty="0"/>
              <a:t>的进程，做如下处理：</a:t>
            </a:r>
            <a:endParaRPr lang="zh-CN" altLang="en-US" sz="2400" dirty="0"/>
          </a:p>
          <a:p>
            <a:pPr algn="just">
              <a:lnSpc>
                <a:spcPct val="120000"/>
              </a:lnSpc>
              <a:buFont typeface="Wingdings" panose="05000000000000000000" pitchFamily="2" charset="2"/>
              <a:buNone/>
              <a:defRPr/>
            </a:pPr>
            <a:r>
              <a:rPr lang="zh-CN" altLang="en-US" sz="2400" dirty="0"/>
              <a:t>         ① </a:t>
            </a:r>
            <a:r>
              <a:rPr lang="en-US" altLang="zh-CN" sz="2400" dirty="0"/>
              <a:t>Work  :</a:t>
            </a:r>
            <a:r>
              <a:rPr lang="zh-CN" altLang="en-US" sz="2400" dirty="0"/>
              <a:t>＝ </a:t>
            </a:r>
            <a:r>
              <a:rPr lang="en-US" altLang="zh-CN" sz="2400" dirty="0"/>
              <a:t>Work +</a:t>
            </a:r>
            <a:r>
              <a:rPr lang="zh-CN" altLang="en-US" sz="2400" dirty="0"/>
              <a:t> </a:t>
            </a:r>
            <a:r>
              <a:rPr lang="en-US" altLang="zh-CN" sz="2400" dirty="0" err="1"/>
              <a:t>Allocationi</a:t>
            </a:r>
            <a:r>
              <a:rPr lang="zh-CN" altLang="en-US" sz="2400" dirty="0"/>
              <a:t>，</a:t>
            </a:r>
            <a:endParaRPr lang="zh-CN" altLang="en-US" sz="2400" dirty="0"/>
          </a:p>
          <a:p>
            <a:pPr algn="just">
              <a:lnSpc>
                <a:spcPct val="120000"/>
              </a:lnSpc>
              <a:buFont typeface="Wingdings" panose="05000000000000000000" pitchFamily="2" charset="2"/>
              <a:buNone/>
              <a:defRPr/>
            </a:pPr>
            <a:r>
              <a:rPr lang="zh-CN" altLang="en-US" sz="2400" dirty="0"/>
              <a:t>         ②将它记入</a:t>
            </a:r>
            <a:r>
              <a:rPr lang="en-US" altLang="zh-CN" sz="2400" dirty="0"/>
              <a:t>L</a:t>
            </a:r>
            <a:r>
              <a:rPr lang="zh-CN" altLang="en-US" sz="2400" dirty="0"/>
              <a:t>表中。</a:t>
            </a:r>
            <a:endParaRPr lang="zh-CN" altLang="en-US" sz="2400" dirty="0"/>
          </a:p>
          <a:p>
            <a:pPr>
              <a:lnSpc>
                <a:spcPct val="120000"/>
              </a:lnSpc>
              <a:buFont typeface="Wingdings" panose="05000000000000000000" pitchFamily="2" charset="2"/>
              <a:buNone/>
              <a:defRPr/>
            </a:pPr>
            <a:r>
              <a:rPr lang="zh-CN" altLang="en-US" sz="2400" dirty="0"/>
              <a:t>（</a:t>
            </a:r>
            <a:r>
              <a:rPr lang="en-US" altLang="zh-CN" sz="2400" dirty="0"/>
              <a:t>4</a:t>
            </a:r>
            <a:r>
              <a:rPr lang="zh-CN" altLang="en-US" sz="2400" dirty="0"/>
              <a:t>）若不能把所有进程都记入</a:t>
            </a:r>
            <a:r>
              <a:rPr lang="en-US" altLang="zh-CN" sz="2400" dirty="0"/>
              <a:t>L</a:t>
            </a:r>
            <a:r>
              <a:rPr lang="zh-CN" altLang="en-US" sz="2400" dirty="0"/>
              <a:t>表中，便表明系统状态</a:t>
            </a:r>
            <a:r>
              <a:rPr lang="en-US" altLang="zh-CN" sz="2400" dirty="0"/>
              <a:t>S</a:t>
            </a:r>
            <a:r>
              <a:rPr lang="zh-CN" altLang="en-US" sz="2400" dirty="0"/>
              <a:t>的资源分配图是不可完全简化的。因此，该系统状态将发生死锁。  </a:t>
            </a:r>
            <a:endParaRPr lang="zh-CN" altLang="en-US" sz="2400" dirty="0"/>
          </a:p>
        </p:txBody>
      </p:sp>
      <p:sp>
        <p:nvSpPr>
          <p:cNvPr id="11" name="Rectangle 3"/>
          <p:cNvSpPr>
            <a:spLocks noChangeArrowheads="1"/>
          </p:cNvSpPr>
          <p:nvPr/>
        </p:nvSpPr>
        <p:spPr bwMode="auto">
          <a:xfrm>
            <a:off x="1295471" y="1180959"/>
            <a:ext cx="4951997" cy="634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nSpc>
                <a:spcPct val="110000"/>
              </a:lnSpc>
              <a:spcBef>
                <a:spcPct val="30000"/>
              </a:spcBef>
              <a:buNone/>
            </a:pPr>
            <a:r>
              <a:rPr lang="en-US" altLang="zh-CN" b="1" dirty="0">
                <a:solidFill>
                  <a:srgbClr val="0000FF"/>
                </a:solidFill>
                <a:latin typeface="微软雅黑" panose="020B0503020204020204" pitchFamily="34" charset="-122"/>
                <a:ea typeface="微软雅黑" panose="020B0503020204020204" pitchFamily="34" charset="-122"/>
              </a:rPr>
              <a:t>3</a:t>
            </a:r>
            <a:r>
              <a:rPr lang="zh-CN" altLang="en-US" b="1" dirty="0">
                <a:solidFill>
                  <a:srgbClr val="0000FF"/>
                </a:solidFill>
                <a:latin typeface="微软雅黑" panose="020B0503020204020204" pitchFamily="34" charset="-122"/>
                <a:ea typeface="微软雅黑" panose="020B0503020204020204" pitchFamily="34" charset="-122"/>
              </a:rPr>
              <a:t>．死锁检测中的数据结构</a:t>
            </a:r>
            <a:endParaRPr lang="zh-CN" altLang="en-US" b="1" dirty="0">
              <a:solidFill>
                <a:srgbClr val="0000FF"/>
              </a:solidFill>
              <a:latin typeface="微软雅黑" panose="020B0503020204020204" pitchFamily="34" charset="-122"/>
              <a:ea typeface="微软雅黑" panose="020B0503020204020204" pitchFamily="34" charset="-122"/>
            </a:endParaRPr>
          </a:p>
        </p:txBody>
      </p:sp>
      <p:sp>
        <p:nvSpPr>
          <p:cNvPr id="6" name="Rectangle 3"/>
          <p:cNvSpPr txBox="1">
            <a:spLocks noChangeArrowheads="1"/>
          </p:cNvSpPr>
          <p:nvPr/>
        </p:nvSpPr>
        <p:spPr>
          <a:xfrm>
            <a:off x="8098973" y="417114"/>
            <a:ext cx="3579222" cy="69303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nSpc>
                <a:spcPct val="90000"/>
              </a:lnSpc>
              <a:spcBef>
                <a:spcPct val="0"/>
              </a:spcBef>
              <a:buFont typeface="Arial" panose="020B0604020202020204" pitchFamily="34" charset="0"/>
              <a:buNone/>
            </a:pPr>
            <a:r>
              <a:rPr lang="en-US" altLang="zh-CN" sz="3200" smtClean="0">
                <a:solidFill>
                  <a:schemeClr val="accent1">
                    <a:lumMod val="75000"/>
                  </a:schemeClr>
                </a:solidFill>
                <a:latin typeface="微软雅黑" panose="020B0503020204020204" pitchFamily="34" charset="-122"/>
                <a:ea typeface="微软雅黑" panose="020B0503020204020204" pitchFamily="34" charset="-122"/>
                <a:cs typeface="+mj-cs"/>
              </a:rPr>
              <a:t> 3.8.1</a:t>
            </a:r>
            <a:r>
              <a:rPr lang="zh-CN" altLang="en-US" sz="3200" smtClean="0">
                <a:solidFill>
                  <a:schemeClr val="accent1">
                    <a:lumMod val="75000"/>
                  </a:schemeClr>
                </a:solidFill>
                <a:latin typeface="微软雅黑" panose="020B0503020204020204" pitchFamily="34" charset="-122"/>
                <a:ea typeface="微软雅黑" panose="020B0503020204020204" pitchFamily="34" charset="-122"/>
                <a:cs typeface="+mj-cs"/>
              </a:rPr>
              <a:t>死锁的检测 </a:t>
            </a:r>
            <a:endParaRPr lang="zh-CN" altLang="en-US" sz="3200"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7" name="Rectangle 2"/>
          <p:cNvSpPr>
            <a:spLocks noGrp="1" noChangeArrowheads="1"/>
          </p:cNvSpPr>
          <p:nvPr>
            <p:ph type="title"/>
          </p:nvPr>
        </p:nvSpPr>
        <p:spPr>
          <a:xfrm>
            <a:off x="1295471" y="365126"/>
            <a:ext cx="5941352" cy="546738"/>
          </a:xfrm>
        </p:spPr>
        <p:txBody>
          <a:bodyPr/>
          <a:lstStyle/>
          <a:p>
            <a:pPr eaLnBrk="1" hangingPunct="1">
              <a:defRPr/>
            </a:pPr>
            <a:r>
              <a:rPr lang="en-US" altLang="zh-CN" sz="3600" dirty="0"/>
              <a:t>3.8  </a:t>
            </a:r>
            <a:r>
              <a:rPr lang="zh-CN" altLang="en-US" sz="3600" dirty="0"/>
              <a:t>死锁的检测与解除 </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1" end="1"/>
                                            </p:txEl>
                                          </p:spTgt>
                                        </p:tgtEl>
                                        <p:attrNameLst>
                                          <p:attrName>style.visibility</p:attrName>
                                        </p:attrNameLst>
                                      </p:cBhvr>
                                      <p:to>
                                        <p:strVal val="visible"/>
                                      </p:to>
                                    </p:set>
                                    <p:anim calcmode="lin" valueType="num">
                                      <p:cBhvr additive="base">
                                        <p:cTn id="13"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anim calcmode="lin" valueType="num">
                                      <p:cBhvr additive="base">
                                        <p:cTn id="19"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3" end="3"/>
                                            </p:txEl>
                                          </p:spTgt>
                                        </p:tgtEl>
                                        <p:attrNameLst>
                                          <p:attrName>style.visibility</p:attrName>
                                        </p:attrNameLst>
                                      </p:cBhvr>
                                      <p:to>
                                        <p:strVal val="visible"/>
                                      </p:to>
                                    </p:set>
                                    <p:anim calcmode="lin" valueType="num">
                                      <p:cBhvr additive="base">
                                        <p:cTn id="25" dur="500" fill="hold"/>
                                        <p:tgtEl>
                                          <p:spTgt spid="10">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0">
                                            <p:txEl>
                                              <p:pRg st="4" end="4"/>
                                            </p:txEl>
                                          </p:spTgt>
                                        </p:tgtEl>
                                        <p:attrNameLst>
                                          <p:attrName>style.visibility</p:attrName>
                                        </p:attrNameLst>
                                      </p:cBhvr>
                                      <p:to>
                                        <p:strVal val="visible"/>
                                      </p:to>
                                    </p:set>
                                    <p:anim calcmode="lin" valueType="num">
                                      <p:cBhvr additive="base">
                                        <p:cTn id="31"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xEl>
                                              <p:pRg st="5" end="5"/>
                                            </p:txEl>
                                          </p:spTgt>
                                        </p:tgtEl>
                                        <p:attrNameLst>
                                          <p:attrName>style.visibility</p:attrName>
                                        </p:attrNameLst>
                                      </p:cBhvr>
                                      <p:to>
                                        <p:strVal val="visible"/>
                                      </p:to>
                                    </p:set>
                                    <p:anim calcmode="lin" valueType="num">
                                      <p:cBhvr additive="base">
                                        <p:cTn id="37" dur="500" fill="hold"/>
                                        <p:tgtEl>
                                          <p:spTgt spid="10">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0">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1" name="Rectangle 3"/>
          <p:cNvSpPr>
            <a:spLocks noGrp="1" noChangeArrowheads="1"/>
          </p:cNvSpPr>
          <p:nvPr>
            <p:ph type="body" idx="1"/>
          </p:nvPr>
        </p:nvSpPr>
        <p:spPr>
          <a:xfrm>
            <a:off x="1132115" y="1600200"/>
            <a:ext cx="10337074" cy="4953000"/>
          </a:xfrm>
        </p:spPr>
        <p:txBody>
          <a:bodyPr/>
          <a:lstStyle/>
          <a:p>
            <a:pPr eaLnBrk="1" hangingPunct="1">
              <a:lnSpc>
                <a:spcPct val="120000"/>
              </a:lnSpc>
              <a:buFont typeface="Wingdings" panose="05000000000000000000" pitchFamily="2" charset="2"/>
              <a:buChar char="n"/>
              <a:defRPr/>
            </a:pPr>
            <a:r>
              <a:rPr lang="zh-CN" altLang="en-US" sz="2800" dirty="0"/>
              <a:t>当发现有进程死锁时，常采用的两种方法是解除死锁： </a:t>
            </a:r>
            <a:endParaRPr lang="zh-CN" altLang="en-US" sz="2800" dirty="0"/>
          </a:p>
          <a:p>
            <a:pPr algn="just" eaLnBrk="1" hangingPunct="1">
              <a:lnSpc>
                <a:spcPct val="120000"/>
              </a:lnSpc>
              <a:buFont typeface="Wingdings" panose="05000000000000000000" pitchFamily="2" charset="2"/>
              <a:buNone/>
              <a:defRPr/>
            </a:pPr>
            <a:r>
              <a:rPr lang="zh-CN" altLang="en-US" sz="2800" b="0" dirty="0">
                <a:solidFill>
                  <a:srgbClr val="0000FF"/>
                </a:solidFill>
              </a:rPr>
              <a:t>（</a:t>
            </a:r>
            <a:r>
              <a:rPr lang="en-US" altLang="zh-CN" sz="2800" b="0" dirty="0">
                <a:solidFill>
                  <a:srgbClr val="0000FF"/>
                </a:solidFill>
              </a:rPr>
              <a:t>1</a:t>
            </a:r>
            <a:r>
              <a:rPr lang="zh-CN" altLang="en-US" sz="2800" b="0" dirty="0">
                <a:solidFill>
                  <a:srgbClr val="0000FF"/>
                </a:solidFill>
              </a:rPr>
              <a:t>）剥夺资源。</a:t>
            </a:r>
            <a:r>
              <a:rPr lang="zh-CN" altLang="en-US" sz="2800" b="0" dirty="0"/>
              <a:t>从其它进程剥夺足够数量的资源给死锁进程，以解除死锁状态。</a:t>
            </a:r>
            <a:endParaRPr lang="zh-CN" altLang="en-US" sz="2800" b="0" dirty="0"/>
          </a:p>
          <a:p>
            <a:pPr eaLnBrk="1" hangingPunct="1">
              <a:lnSpc>
                <a:spcPct val="120000"/>
              </a:lnSpc>
              <a:buFont typeface="Wingdings" panose="05000000000000000000" pitchFamily="2" charset="2"/>
              <a:buNone/>
              <a:defRPr/>
            </a:pPr>
            <a:r>
              <a:rPr lang="zh-CN" altLang="en-US" sz="2800" b="0" dirty="0">
                <a:solidFill>
                  <a:srgbClr val="0000FF"/>
                </a:solidFill>
              </a:rPr>
              <a:t>（</a:t>
            </a:r>
            <a:r>
              <a:rPr lang="en-US" altLang="zh-CN" sz="2800" b="0" dirty="0">
                <a:solidFill>
                  <a:srgbClr val="0000FF"/>
                </a:solidFill>
              </a:rPr>
              <a:t>2</a:t>
            </a:r>
            <a:r>
              <a:rPr lang="zh-CN" altLang="en-US" sz="2800" b="0" dirty="0">
                <a:solidFill>
                  <a:srgbClr val="0000FF"/>
                </a:solidFill>
              </a:rPr>
              <a:t>）撤消进程。</a:t>
            </a:r>
            <a:r>
              <a:rPr lang="zh-CN" altLang="en-US" sz="2800" b="0" dirty="0"/>
              <a:t>最简单的撤消进程的方法，是使全部死锁进程都夭折掉；或者按照某种顺序逐个地撤消进程，直至有足够的资源可用，使死锁状态消除为止。 </a:t>
            </a:r>
            <a:endParaRPr lang="zh-CN" altLang="en-US" sz="2800" b="0" dirty="0"/>
          </a:p>
        </p:txBody>
      </p:sp>
      <p:sp>
        <p:nvSpPr>
          <p:cNvPr id="4" name="Rectangle 3"/>
          <p:cNvSpPr txBox="1">
            <a:spLocks noChangeArrowheads="1"/>
          </p:cNvSpPr>
          <p:nvPr/>
        </p:nvSpPr>
        <p:spPr>
          <a:xfrm>
            <a:off x="8098973" y="417114"/>
            <a:ext cx="3579222" cy="69303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nSpc>
                <a:spcPct val="90000"/>
              </a:lnSpc>
              <a:spcBef>
                <a:spcPct val="0"/>
              </a:spcBef>
              <a:buNone/>
            </a:pPr>
            <a:r>
              <a:rPr lang="en-US" altLang="zh-CN" sz="3200" dirty="0">
                <a:solidFill>
                  <a:schemeClr val="accent1">
                    <a:lumMod val="75000"/>
                  </a:schemeClr>
                </a:solidFill>
                <a:latin typeface="微软雅黑" panose="020B0503020204020204" pitchFamily="34" charset="-122"/>
                <a:ea typeface="微软雅黑" panose="020B0503020204020204" pitchFamily="34" charset="-122"/>
                <a:cs typeface="+mj-cs"/>
              </a:rPr>
              <a:t> 3.8.2 </a:t>
            </a:r>
            <a:r>
              <a:rPr lang="zh-CN" altLang="en-US" sz="3200" dirty="0">
                <a:solidFill>
                  <a:schemeClr val="accent1">
                    <a:lumMod val="75000"/>
                  </a:schemeClr>
                </a:solidFill>
                <a:latin typeface="微软雅黑" panose="020B0503020204020204" pitchFamily="34" charset="-122"/>
                <a:ea typeface="微软雅黑" panose="020B0503020204020204" pitchFamily="34" charset="-122"/>
                <a:cs typeface="+mj-cs"/>
              </a:rPr>
              <a:t>死锁的解除 </a:t>
            </a:r>
            <a:endParaRPr lang="zh-CN" altLang="en-US" sz="3200"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5" name="Rectangle 2"/>
          <p:cNvSpPr txBox="1">
            <a:spLocks noChangeArrowheads="1"/>
          </p:cNvSpPr>
          <p:nvPr/>
        </p:nvSpPr>
        <p:spPr>
          <a:xfrm>
            <a:off x="1295471" y="365126"/>
            <a:ext cx="5941352"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z="3600" smtClean="0"/>
              <a:t>3.8  </a:t>
            </a:r>
            <a:r>
              <a:rPr lang="zh-CN" altLang="en-US" sz="3600" smtClean="0"/>
              <a:t>死锁的检测与解除 </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88131">
                                            <p:txEl>
                                              <p:pRg st="1" end="1"/>
                                            </p:txEl>
                                          </p:spTgt>
                                        </p:tgtEl>
                                        <p:attrNameLst>
                                          <p:attrName>style.visibility</p:attrName>
                                        </p:attrNameLst>
                                      </p:cBhvr>
                                      <p:to>
                                        <p:strVal val="visible"/>
                                      </p:to>
                                    </p:set>
                                    <p:animEffect transition="in" filter="blinds(horizontal)">
                                      <p:cBhvr>
                                        <p:cTn id="7" dur="500"/>
                                        <p:tgtEl>
                                          <p:spTgt spid="6881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88131">
                                            <p:txEl>
                                              <p:pRg st="2" end="2"/>
                                            </p:txEl>
                                          </p:spTgt>
                                        </p:tgtEl>
                                        <p:attrNameLst>
                                          <p:attrName>style.visibility</p:attrName>
                                        </p:attrNameLst>
                                      </p:cBhvr>
                                      <p:to>
                                        <p:strVal val="visible"/>
                                      </p:to>
                                    </p:set>
                                    <p:animEffect transition="in" filter="blinds(horizontal)">
                                      <p:cBhvr>
                                        <p:cTn id="12" dur="500"/>
                                        <p:tgtEl>
                                          <p:spTgt spid="6881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2"/>
          <p:cNvSpPr>
            <a:spLocks noGrp="1" noChangeArrowheads="1"/>
          </p:cNvSpPr>
          <p:nvPr>
            <p:ph type="title"/>
          </p:nvPr>
        </p:nvSpPr>
        <p:spPr/>
        <p:txBody>
          <a:bodyPr/>
          <a:lstStyle/>
          <a:p>
            <a:pPr eaLnBrk="1" hangingPunct="1">
              <a:defRPr/>
            </a:pPr>
            <a:r>
              <a:rPr lang="zh-CN" altLang="en-US" sz="3600"/>
              <a:t>第三章要求</a:t>
            </a:r>
            <a:endParaRPr lang="zh-CN" altLang="en-US" sz="3600"/>
          </a:p>
        </p:txBody>
      </p:sp>
      <p:sp>
        <p:nvSpPr>
          <p:cNvPr id="178179" name="Rectangle 3"/>
          <p:cNvSpPr>
            <a:spLocks noGrp="1" noChangeArrowheads="1"/>
          </p:cNvSpPr>
          <p:nvPr>
            <p:ph type="body" idx="1"/>
          </p:nvPr>
        </p:nvSpPr>
        <p:spPr>
          <a:xfrm>
            <a:off x="1981201" y="1752600"/>
            <a:ext cx="8232775" cy="4845050"/>
          </a:xfrm>
        </p:spPr>
        <p:txBody>
          <a:bodyPr/>
          <a:lstStyle/>
          <a:p>
            <a:pPr eaLnBrk="1" hangingPunct="1">
              <a:lnSpc>
                <a:spcPct val="120000"/>
              </a:lnSpc>
              <a:buFont typeface="Wingdings" panose="05000000000000000000" pitchFamily="2" charset="2"/>
              <a:buChar char="n"/>
              <a:defRPr/>
            </a:pPr>
            <a:r>
              <a:rPr lang="zh-CN" altLang="en-US" sz="2800"/>
              <a:t>了解：处理机调度的层次、实时调度算法（</a:t>
            </a:r>
            <a:r>
              <a:rPr lang="en-US" altLang="zh-CN" sz="2800"/>
              <a:t>LLF</a:t>
            </a:r>
            <a:r>
              <a:rPr lang="zh-CN" altLang="en-US" sz="2800"/>
              <a:t>算法）。</a:t>
            </a:r>
            <a:endParaRPr lang="zh-CN" altLang="en-US" sz="2800"/>
          </a:p>
          <a:p>
            <a:pPr eaLnBrk="1" hangingPunct="1">
              <a:lnSpc>
                <a:spcPct val="120000"/>
              </a:lnSpc>
              <a:buFont typeface="Wingdings" panose="05000000000000000000" pitchFamily="2" charset="2"/>
              <a:buChar char="n"/>
              <a:defRPr/>
            </a:pPr>
            <a:r>
              <a:rPr lang="zh-CN" altLang="en-US" sz="2800"/>
              <a:t>理解：满足实时系统要求时，应选择适合实时系统中的调度算法、死锁的检查和解除方法。</a:t>
            </a:r>
            <a:endParaRPr lang="zh-CN" altLang="en-US" sz="2800"/>
          </a:p>
          <a:p>
            <a:pPr eaLnBrk="1" hangingPunct="1">
              <a:lnSpc>
                <a:spcPct val="120000"/>
              </a:lnSpc>
              <a:buFont typeface="Wingdings" panose="05000000000000000000" pitchFamily="2" charset="2"/>
              <a:buChar char="n"/>
              <a:defRPr/>
            </a:pPr>
            <a:r>
              <a:rPr lang="zh-CN" altLang="en-US" sz="2800"/>
              <a:t>掌握：进程调度的概念、调度队列模型、各种进程调度算法。死锁的概念、产生死锁的原因和必要条件、处理死锁的基本方法、银行家算法。</a:t>
            </a:r>
            <a:endParaRPr lang="zh-CN" altLang="en-US" sz="280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2"/>
          <p:cNvSpPr>
            <a:spLocks noGrp="1" noChangeArrowheads="1"/>
          </p:cNvSpPr>
          <p:nvPr>
            <p:ph type="title"/>
          </p:nvPr>
        </p:nvSpPr>
        <p:spPr/>
        <p:txBody>
          <a:bodyPr/>
          <a:lstStyle/>
          <a:p>
            <a:pPr algn="ctr" eaLnBrk="1" hangingPunct="1">
              <a:defRPr/>
            </a:pPr>
            <a:r>
              <a:rPr lang="zh-CN" altLang="en-US" sz="3600" dirty="0"/>
              <a:t>作业</a:t>
            </a:r>
            <a:endParaRPr lang="zh-CN" altLang="en-US" sz="3600" dirty="0"/>
          </a:p>
        </p:txBody>
      </p:sp>
      <p:sp>
        <p:nvSpPr>
          <p:cNvPr id="179203" name="Rectangle 3"/>
          <p:cNvSpPr>
            <a:spLocks noGrp="1" noChangeArrowheads="1"/>
          </p:cNvSpPr>
          <p:nvPr>
            <p:ph type="body" idx="1"/>
          </p:nvPr>
        </p:nvSpPr>
        <p:spPr>
          <a:xfrm>
            <a:off x="1981200" y="1752600"/>
            <a:ext cx="8458200" cy="4495800"/>
          </a:xfrm>
        </p:spPr>
        <p:txBody>
          <a:bodyPr/>
          <a:lstStyle/>
          <a:p>
            <a:pPr eaLnBrk="1" hangingPunct="1">
              <a:buFont typeface="Wingdings" panose="05000000000000000000" pitchFamily="2" charset="2"/>
              <a:buChar char="n"/>
              <a:defRPr/>
            </a:pPr>
            <a:r>
              <a:rPr lang="en-US" altLang="zh-CN" sz="2800" dirty="0"/>
              <a:t>P118</a:t>
            </a:r>
            <a:endParaRPr lang="en-US" altLang="zh-CN" sz="2800" dirty="0"/>
          </a:p>
          <a:p>
            <a:pPr lvl="1" eaLnBrk="1" hangingPunct="1">
              <a:buFont typeface="Wingdings" panose="05000000000000000000" pitchFamily="2" charset="2"/>
              <a:buChar char="¨"/>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7</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8</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9</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13</a:t>
            </a:r>
            <a:endParaRPr lang="en-US" altLang="zh-CN" sz="2400" dirty="0">
              <a:latin typeface="微软雅黑" panose="020B0503020204020204" pitchFamily="34" charset="-122"/>
              <a:ea typeface="微软雅黑" panose="020B0503020204020204" pitchFamily="34" charset="-122"/>
            </a:endParaRPr>
          </a:p>
          <a:p>
            <a:pPr lvl="1" eaLnBrk="1" hangingPunct="1">
              <a:buFont typeface="Wingdings" panose="05000000000000000000" pitchFamily="2" charset="2"/>
              <a:buChar char="¨"/>
              <a:defRPr/>
            </a:pPr>
            <a:r>
              <a:rPr lang="en-US" altLang="zh-CN" sz="2400" dirty="0">
                <a:latin typeface="微软雅黑" panose="020B0503020204020204" pitchFamily="34" charset="-122"/>
                <a:ea typeface="微软雅黑" panose="020B0503020204020204" pitchFamily="34" charset="-122"/>
              </a:rPr>
              <a:t>15</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27</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31</a:t>
            </a:r>
            <a:endParaRPr lang="en-US" altLang="zh-CN" sz="2400" dirty="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zh-CN" sz="2800" dirty="0">
                <a:latin typeface="Times New Roman" panose="02020603050405020304" pitchFamily="18" charset="0"/>
                <a:ea typeface="宋体" pitchFamily="2" charset="-122"/>
                <a:cs typeface="Times New Roman" panose="02020603050405020304" pitchFamily="18" charset="0"/>
              </a:rPr>
              <a:t>系统中有四道作业，其提交时间和运行时间如下表所示。分别用先来先服务、短作业优先调度方法</a:t>
            </a:r>
            <a:r>
              <a:rPr lang="zh-CN" altLang="en-US" sz="2800" dirty="0">
                <a:latin typeface="Times New Roman" panose="02020603050405020304" pitchFamily="18" charset="0"/>
                <a:ea typeface="宋体" pitchFamily="2" charset="-122"/>
                <a:cs typeface="Times New Roman" panose="02020603050405020304" pitchFamily="18" charset="0"/>
              </a:rPr>
              <a:t>、</a:t>
            </a:r>
            <a:r>
              <a:rPr lang="zh-CN" altLang="zh-CN" sz="2800" dirty="0">
                <a:latin typeface="Times New Roman" panose="02020603050405020304" pitchFamily="18" charset="0"/>
                <a:ea typeface="宋体" pitchFamily="2" charset="-122"/>
                <a:cs typeface="Times New Roman" panose="02020603050405020304" pitchFamily="18" charset="0"/>
              </a:rPr>
              <a:t>最高响应比优先法调度</a:t>
            </a:r>
            <a:r>
              <a:rPr lang="zh-CN" altLang="en-US" sz="2800" dirty="0">
                <a:latin typeface="Times New Roman" panose="02020603050405020304" pitchFamily="18" charset="0"/>
                <a:ea typeface="宋体" pitchFamily="2" charset="-122"/>
                <a:cs typeface="Times New Roman" panose="02020603050405020304" pitchFamily="18" charset="0"/>
              </a:rPr>
              <a:t>、轮转调度算法</a:t>
            </a:r>
            <a:r>
              <a:rPr lang="zh-CN" altLang="zh-CN" sz="2800" dirty="0">
                <a:latin typeface="Times New Roman" panose="02020603050405020304" pitchFamily="18" charset="0"/>
                <a:ea typeface="宋体" pitchFamily="2" charset="-122"/>
                <a:cs typeface="Times New Roman" panose="02020603050405020304" pitchFamily="18" charset="0"/>
              </a:rPr>
              <a:t>，完成表格的计算（开始时间、结束时间、周转时间、平均带权周转时间）。单位：小时</a:t>
            </a:r>
            <a:endParaRPr lang="zh-CN" altLang="en-US" sz="2800" dirty="0"/>
          </a:p>
        </p:txBody>
      </p:sp>
      <p:graphicFrame>
        <p:nvGraphicFramePr>
          <p:cNvPr id="9" name="表格 8"/>
          <p:cNvGraphicFramePr>
            <a:graphicFrameLocks noGrp="1"/>
          </p:cNvGraphicFramePr>
          <p:nvPr/>
        </p:nvGraphicFramePr>
        <p:xfrm>
          <a:off x="2601686" y="3808073"/>
          <a:ext cx="6683828" cy="1828800"/>
        </p:xfrm>
        <a:graphic>
          <a:graphicData uri="http://schemas.openxmlformats.org/drawingml/2006/table">
            <a:tbl>
              <a:tblPr>
                <a:tableStyleId>{BC89EF96-8CEA-46FF-86C4-4CE0E7609802}</a:tableStyleId>
              </a:tblPr>
              <a:tblGrid>
                <a:gridCol w="1486899"/>
                <a:gridCol w="2381926"/>
                <a:gridCol w="2815003"/>
              </a:tblGrid>
              <a:tr h="0">
                <a:tc>
                  <a:txBody>
                    <a:bodyPr/>
                    <a:lstStyle/>
                    <a:p>
                      <a:pPr algn="ctr"/>
                      <a:r>
                        <a:rPr lang="zh-CN" sz="2400" kern="100">
                          <a:effectLst/>
                          <a:latin typeface="微软雅黑" panose="020B0503020204020204" pitchFamily="34" charset="-122"/>
                          <a:ea typeface="微软雅黑" panose="020B0503020204020204" pitchFamily="34" charset="-122"/>
                        </a:rPr>
                        <a:t>作业</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2400" kern="100">
                          <a:effectLst/>
                          <a:latin typeface="微软雅黑" panose="020B0503020204020204" pitchFamily="34" charset="-122"/>
                          <a:ea typeface="微软雅黑" panose="020B0503020204020204" pitchFamily="34" charset="-122"/>
                        </a:rPr>
                        <a:t>提交时间</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zh-CN" sz="2400" kern="100">
                          <a:effectLst/>
                          <a:latin typeface="微软雅黑" panose="020B0503020204020204" pitchFamily="34" charset="-122"/>
                          <a:ea typeface="微软雅黑" panose="020B0503020204020204" pitchFamily="34" charset="-122"/>
                        </a:rPr>
                        <a:t>运行时间</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en-US" sz="2400" kern="100">
                          <a:effectLst/>
                          <a:latin typeface="微软雅黑" panose="020B0503020204020204" pitchFamily="34" charset="-122"/>
                          <a:ea typeface="微软雅黑" panose="020B0503020204020204" pitchFamily="34" charset="-122"/>
                        </a:rPr>
                        <a:t>1</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a:effectLst/>
                          <a:latin typeface="微软雅黑" panose="020B0503020204020204" pitchFamily="34" charset="-122"/>
                          <a:ea typeface="微软雅黑" panose="020B0503020204020204" pitchFamily="34" charset="-122"/>
                        </a:rPr>
                        <a:t>1</a:t>
                      </a:r>
                      <a:r>
                        <a:rPr lang="zh-CN" sz="2400" kern="100">
                          <a:effectLst/>
                          <a:latin typeface="微软雅黑" panose="020B0503020204020204" pitchFamily="34" charset="-122"/>
                          <a:ea typeface="微软雅黑" panose="020B0503020204020204" pitchFamily="34" charset="-122"/>
                        </a:rPr>
                        <a:t>：</a:t>
                      </a:r>
                      <a:r>
                        <a:rPr lang="en-US" sz="2400" kern="100">
                          <a:effectLst/>
                          <a:latin typeface="微软雅黑" panose="020B0503020204020204" pitchFamily="34" charset="-122"/>
                          <a:ea typeface="微软雅黑" panose="020B0503020204020204" pitchFamily="34" charset="-122"/>
                        </a:rPr>
                        <a:t>00</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dirty="0">
                          <a:effectLst/>
                          <a:latin typeface="微软雅黑" panose="020B0503020204020204" pitchFamily="34" charset="-122"/>
                          <a:ea typeface="微软雅黑" panose="020B0503020204020204" pitchFamily="34" charset="-122"/>
                        </a:rPr>
                        <a:t>4</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en-US" sz="2400" kern="100">
                          <a:effectLst/>
                          <a:latin typeface="微软雅黑" panose="020B0503020204020204" pitchFamily="34" charset="-122"/>
                          <a:ea typeface="微软雅黑" panose="020B0503020204020204" pitchFamily="34" charset="-122"/>
                        </a:rPr>
                        <a:t>2</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dirty="0">
                          <a:effectLst/>
                          <a:latin typeface="微软雅黑" panose="020B0503020204020204" pitchFamily="34" charset="-122"/>
                          <a:ea typeface="微软雅黑" panose="020B0503020204020204" pitchFamily="34" charset="-122"/>
                        </a:rPr>
                        <a:t>2</a:t>
                      </a:r>
                      <a:r>
                        <a:rPr lang="zh-CN" sz="2400" kern="100" dirty="0">
                          <a:effectLst/>
                          <a:latin typeface="微软雅黑" panose="020B0503020204020204" pitchFamily="34" charset="-122"/>
                          <a:ea typeface="微软雅黑" panose="020B0503020204020204" pitchFamily="34" charset="-122"/>
                        </a:rPr>
                        <a:t>：</a:t>
                      </a:r>
                      <a:r>
                        <a:rPr lang="en-US" sz="2400" kern="100" dirty="0">
                          <a:effectLst/>
                          <a:latin typeface="微软雅黑" panose="020B0503020204020204" pitchFamily="34" charset="-122"/>
                          <a:ea typeface="微软雅黑" panose="020B0503020204020204" pitchFamily="34" charset="-122"/>
                        </a:rPr>
                        <a:t>00</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dirty="0">
                          <a:effectLst/>
                          <a:latin typeface="微软雅黑" panose="020B0503020204020204" pitchFamily="34" charset="-122"/>
                          <a:ea typeface="微软雅黑" panose="020B0503020204020204" pitchFamily="34" charset="-122"/>
                        </a:rPr>
                        <a:t>2</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en-US" sz="2400" kern="100">
                          <a:effectLst/>
                          <a:latin typeface="微软雅黑" panose="020B0503020204020204" pitchFamily="34" charset="-122"/>
                          <a:ea typeface="微软雅黑" panose="020B0503020204020204" pitchFamily="34" charset="-122"/>
                        </a:rPr>
                        <a:t>3</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a:effectLst/>
                          <a:latin typeface="微软雅黑" panose="020B0503020204020204" pitchFamily="34" charset="-122"/>
                          <a:ea typeface="微软雅黑" panose="020B0503020204020204" pitchFamily="34" charset="-122"/>
                        </a:rPr>
                        <a:t>2</a:t>
                      </a:r>
                      <a:r>
                        <a:rPr lang="zh-CN" sz="2400" kern="100">
                          <a:effectLst/>
                          <a:latin typeface="微软雅黑" panose="020B0503020204020204" pitchFamily="34" charset="-122"/>
                          <a:ea typeface="微软雅黑" panose="020B0503020204020204" pitchFamily="34" charset="-122"/>
                        </a:rPr>
                        <a:t>：</a:t>
                      </a:r>
                      <a:r>
                        <a:rPr lang="en-US" sz="2400" kern="100">
                          <a:effectLst/>
                          <a:latin typeface="微软雅黑" panose="020B0503020204020204" pitchFamily="34" charset="-122"/>
                          <a:ea typeface="微软雅黑" panose="020B0503020204020204" pitchFamily="34" charset="-122"/>
                        </a:rPr>
                        <a:t>30</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dirty="0">
                          <a:effectLst/>
                          <a:latin typeface="微软雅黑" panose="020B0503020204020204" pitchFamily="34" charset="-122"/>
                          <a:ea typeface="微软雅黑" panose="020B0503020204020204" pitchFamily="34" charset="-122"/>
                        </a:rPr>
                        <a:t>6</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r h="0">
                <a:tc>
                  <a:txBody>
                    <a:bodyPr/>
                    <a:lstStyle/>
                    <a:p>
                      <a:pPr algn="ctr"/>
                      <a:r>
                        <a:rPr lang="en-US" sz="2400" kern="100" dirty="0">
                          <a:effectLst/>
                          <a:latin typeface="微软雅黑" panose="020B0503020204020204" pitchFamily="34" charset="-122"/>
                          <a:ea typeface="微软雅黑" panose="020B0503020204020204" pitchFamily="34" charset="-122"/>
                        </a:rPr>
                        <a:t>4</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a:effectLst/>
                          <a:latin typeface="微软雅黑" panose="020B0503020204020204" pitchFamily="34" charset="-122"/>
                          <a:ea typeface="微软雅黑" panose="020B0503020204020204" pitchFamily="34" charset="-122"/>
                        </a:rPr>
                        <a:t>3</a:t>
                      </a:r>
                      <a:r>
                        <a:rPr lang="zh-CN" sz="2400" kern="100">
                          <a:effectLst/>
                          <a:latin typeface="微软雅黑" panose="020B0503020204020204" pitchFamily="34" charset="-122"/>
                          <a:ea typeface="微软雅黑" panose="020B0503020204020204" pitchFamily="34" charset="-122"/>
                        </a:rPr>
                        <a:t>：</a:t>
                      </a:r>
                      <a:r>
                        <a:rPr lang="en-US" sz="2400" kern="100">
                          <a:effectLst/>
                          <a:latin typeface="微软雅黑" panose="020B0503020204020204" pitchFamily="34" charset="-122"/>
                          <a:ea typeface="微软雅黑" panose="020B0503020204020204" pitchFamily="34" charset="-122"/>
                        </a:rPr>
                        <a:t>00</a:t>
                      </a:r>
                      <a:endParaRPr lang="zh-CN" sz="2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ctr"/>
                      <a:r>
                        <a:rPr lang="en-US" sz="2400" kern="100" dirty="0">
                          <a:effectLst/>
                          <a:latin typeface="微软雅黑" panose="020B0503020204020204" pitchFamily="34" charset="-122"/>
                          <a:ea typeface="微软雅黑" panose="020B0503020204020204" pitchFamily="34" charset="-122"/>
                        </a:rPr>
                        <a:t>1</a:t>
                      </a:r>
                      <a:endParaRPr 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r>
            </a:tbl>
          </a:graphicData>
        </a:graphic>
      </p:graphicFrame>
      <p:sp>
        <p:nvSpPr>
          <p:cNvPr id="5" name="标题 4"/>
          <p:cNvSpPr>
            <a:spLocks noGrp="1"/>
          </p:cNvSpPr>
          <p:nvPr>
            <p:ph type="title"/>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假设一个多级反馈队列的实现共有</a:t>
            </a:r>
            <a:r>
              <a:rPr lang="en-US" altLang="zh-CN" dirty="0"/>
              <a:t>4</a:t>
            </a:r>
            <a:r>
              <a:rPr lang="zh-CN" altLang="en-US" dirty="0"/>
              <a:t>级，各个队列的时间片长度是</a:t>
            </a:r>
            <a:r>
              <a:rPr lang="en-US" altLang="zh-CN" dirty="0"/>
              <a:t>1</a:t>
            </a:r>
            <a:r>
              <a:rPr lang="zh-CN" altLang="en-US" dirty="0"/>
              <a:t>、</a:t>
            </a:r>
            <a:r>
              <a:rPr lang="en-US" altLang="zh-CN" dirty="0"/>
              <a:t>2</a:t>
            </a:r>
            <a:r>
              <a:rPr lang="zh-CN" altLang="en-US" dirty="0"/>
              <a:t>、</a:t>
            </a:r>
            <a:r>
              <a:rPr lang="en-US" altLang="zh-CN" dirty="0"/>
              <a:t>4</a:t>
            </a:r>
            <a:r>
              <a:rPr lang="zh-CN" altLang="en-US" dirty="0"/>
              <a:t>、</a:t>
            </a:r>
            <a:r>
              <a:rPr lang="en-US" altLang="zh-CN" dirty="0"/>
              <a:t>6</a:t>
            </a:r>
            <a:r>
              <a:rPr lang="zh-CN" altLang="en-US" dirty="0"/>
              <a:t>秒，已知当前仅在第一级队列上有一个执行时长为</a:t>
            </a:r>
            <a:r>
              <a:rPr lang="en-US" altLang="zh-CN" dirty="0"/>
              <a:t>10</a:t>
            </a:r>
            <a:r>
              <a:rPr lang="zh-CN" altLang="en-US" dirty="0"/>
              <a:t>秒的进程，在两秒后将有一个执行时长为</a:t>
            </a:r>
            <a:r>
              <a:rPr lang="en-US" altLang="zh-CN" dirty="0"/>
              <a:t>8</a:t>
            </a:r>
            <a:r>
              <a:rPr lang="zh-CN" altLang="en-US" dirty="0"/>
              <a:t>秒的任务</a:t>
            </a:r>
            <a:r>
              <a:rPr lang="en-US" altLang="zh-CN" dirty="0"/>
              <a:t>A</a:t>
            </a:r>
            <a:r>
              <a:rPr lang="zh-CN" altLang="en-US" dirty="0"/>
              <a:t>到达，请算出任务</a:t>
            </a:r>
            <a:r>
              <a:rPr lang="en-US" altLang="zh-CN" dirty="0"/>
              <a:t>A</a:t>
            </a:r>
            <a:r>
              <a:rPr lang="zh-CN" altLang="en-US" dirty="0"/>
              <a:t>的周转时间。</a:t>
            </a:r>
            <a:endParaRPr lang="en-US" altLang="zh-CN" dirty="0"/>
          </a:p>
          <a:p>
            <a:endParaRPr lang="en-US" altLang="zh-CN" dirty="0"/>
          </a:p>
          <a:p>
            <a:r>
              <a:rPr lang="zh-CN" altLang="en-US" dirty="0"/>
              <a:t>简述死锁的必要条件，以及预防死锁方法与必要条件的关系。</a:t>
            </a:r>
            <a:endParaRPr lang="en-US" altLang="zh-CN" dirty="0"/>
          </a:p>
          <a:p>
            <a:endParaRPr lang="zh-CN" altLang="en-US" dirty="0"/>
          </a:p>
        </p:txBody>
      </p:sp>
      <p:sp>
        <p:nvSpPr>
          <p:cNvPr id="5" name="标题 4"/>
          <p:cNvSpPr>
            <a:spLocks noGrp="1"/>
          </p:cNvSpPr>
          <p:nvPr>
            <p:ph type="title"/>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7" name="Rectangle 3"/>
          <p:cNvSpPr>
            <a:spLocks noGrp="1" noChangeArrowheads="1"/>
          </p:cNvSpPr>
          <p:nvPr>
            <p:ph type="body" idx="1"/>
          </p:nvPr>
        </p:nvSpPr>
        <p:spPr>
          <a:xfrm>
            <a:off x="1188720" y="1915887"/>
            <a:ext cx="10332720" cy="4561113"/>
          </a:xfrm>
        </p:spPr>
        <p:txBody>
          <a:bodyPr/>
          <a:lstStyle/>
          <a:p>
            <a:pPr eaLnBrk="1" hangingPunct="1">
              <a:defRPr/>
            </a:pPr>
            <a:r>
              <a:rPr kumimoji="1" lang="zh-CN" altLang="en-US" b="1" dirty="0">
                <a:solidFill>
                  <a:srgbClr val="0000FF"/>
                </a:solidFill>
                <a:latin typeface="Times New Roman" panose="02020603050405020304" pitchFamily="18" charset="0"/>
              </a:rPr>
              <a:t>中级调度 </a:t>
            </a:r>
            <a:r>
              <a:rPr kumimoji="1" lang="en-US" altLang="zh-CN" b="1" dirty="0">
                <a:solidFill>
                  <a:srgbClr val="0000FF"/>
                </a:solidFill>
                <a:latin typeface="Times New Roman" panose="02020603050405020304" pitchFamily="18" charset="0"/>
              </a:rPr>
              <a:t>(Medium-term scheduling) </a:t>
            </a:r>
            <a:r>
              <a:rPr kumimoji="1" lang="zh-CN" altLang="en-US" b="1" dirty="0">
                <a:solidFill>
                  <a:srgbClr val="0000FF"/>
                </a:solidFill>
                <a:latin typeface="Times New Roman" panose="02020603050405020304" pitchFamily="18" charset="0"/>
              </a:rPr>
              <a:t>、中程调度，</a:t>
            </a:r>
            <a:r>
              <a:rPr kumimoji="1" lang="zh-CN" altLang="en-US" dirty="0"/>
              <a:t>引入中级调度的主要目的是为了提高内存利用率和系统吞吐量。</a:t>
            </a:r>
            <a:r>
              <a:rPr kumimoji="1" lang="zh-CN" altLang="en-US" b="1" dirty="0">
                <a:solidFill>
                  <a:srgbClr val="0000FF"/>
                </a:solidFill>
                <a:latin typeface="Times New Roman" panose="02020603050405020304" pitchFamily="18" charset="0"/>
              </a:rPr>
              <a:t> </a:t>
            </a:r>
            <a:endParaRPr kumimoji="1" lang="zh-CN" altLang="en-US" b="1" dirty="0">
              <a:solidFill>
                <a:srgbClr val="0000FF"/>
              </a:solidFill>
              <a:latin typeface="Times New Roman" panose="02020603050405020304" pitchFamily="18" charset="0"/>
            </a:endParaRPr>
          </a:p>
          <a:p>
            <a:pPr lvl="1" eaLnBrk="1" hangingPunct="1">
              <a:lnSpc>
                <a:spcPct val="115000"/>
              </a:lnSpc>
              <a:spcBef>
                <a:spcPct val="65000"/>
              </a:spcBef>
              <a:defRPr/>
            </a:pPr>
            <a:r>
              <a:rPr kumimoji="1" lang="zh-CN" altLang="en-US" sz="2000" b="0" dirty="0"/>
              <a:t>决定把外存上的哪些又具备运行条件的就绪进程，重新调入内存，并修改其状态为就绪状态，挂在就绪队列上等待调度。</a:t>
            </a:r>
            <a:endParaRPr kumimoji="1" lang="zh-CN" altLang="en-US" sz="2000" b="0" dirty="0"/>
          </a:p>
          <a:p>
            <a:pPr lvl="1" eaLnBrk="1" hangingPunct="1">
              <a:lnSpc>
                <a:spcPct val="115000"/>
              </a:lnSpc>
              <a:spcBef>
                <a:spcPct val="65000"/>
              </a:spcBef>
              <a:defRPr/>
            </a:pPr>
            <a:r>
              <a:rPr kumimoji="1" lang="zh-CN" altLang="en-US" sz="2000" b="0" dirty="0"/>
              <a:t>引入中级调度的主要目的，是为了提高内存利用率和系统吞吐量。实际上是存储器管理的对换功能。</a:t>
            </a:r>
            <a:endParaRPr kumimoji="1" lang="zh-CN" altLang="en-US" sz="2000" b="0" dirty="0"/>
          </a:p>
          <a:p>
            <a:pPr lvl="1" eaLnBrk="1" hangingPunct="1">
              <a:lnSpc>
                <a:spcPct val="115000"/>
              </a:lnSpc>
              <a:spcBef>
                <a:spcPct val="65000"/>
              </a:spcBef>
              <a:defRPr/>
            </a:pPr>
            <a:r>
              <a:rPr lang="zh-CN" altLang="en-US" sz="2000" b="0" dirty="0">
                <a:effectLst>
                  <a:outerShdw blurRad="38100" dist="38100" dir="2700000" algn="tl">
                    <a:srgbClr val="C0C0C0"/>
                  </a:outerShdw>
                </a:effectLst>
                <a:latin typeface="仿宋_GB2312" pitchFamily="49" charset="-122"/>
                <a:ea typeface="仿宋_GB2312" pitchFamily="49" charset="-122"/>
              </a:rPr>
              <a:t>只有支持进程挂起的操作系统才具有中程调度功能。</a:t>
            </a:r>
            <a:endParaRPr lang="zh-CN" altLang="en-US" sz="2000" b="0" dirty="0">
              <a:effectLst>
                <a:outerShdw blurRad="38100" dist="38100" dir="2700000" algn="tl">
                  <a:srgbClr val="C0C0C0"/>
                </a:outerShdw>
              </a:effectLst>
              <a:latin typeface="仿宋_GB2312" pitchFamily="49" charset="-122"/>
              <a:ea typeface="仿宋_GB2312" pitchFamily="49" charset="-122"/>
            </a:endParaRPr>
          </a:p>
        </p:txBody>
      </p:sp>
      <p:sp>
        <p:nvSpPr>
          <p:cNvPr id="26627" name="Rectangle 4"/>
          <p:cNvSpPr>
            <a:spLocks noChangeArrowheads="1"/>
          </p:cNvSpPr>
          <p:nvPr/>
        </p:nvSpPr>
        <p:spPr bwMode="auto">
          <a:xfrm>
            <a:off x="1172729" y="1095829"/>
            <a:ext cx="10478251" cy="676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3.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中级调度</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6" name="Rectangle 2"/>
          <p:cNvSpPr>
            <a:spLocks noGrp="1" noChangeArrowheads="1"/>
          </p:cNvSpPr>
          <p:nvPr>
            <p:ph type="title"/>
          </p:nvPr>
        </p:nvSpPr>
        <p:spPr>
          <a:xfrm>
            <a:off x="8359140" y="437439"/>
            <a:ext cx="3472488" cy="515216"/>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sz="2400" dirty="0"/>
              <a:t>3.1.1 </a:t>
            </a:r>
            <a:r>
              <a:rPr lang="zh-CN" altLang="en-US" sz="2400" dirty="0"/>
              <a:t>处理机调度的层次</a:t>
            </a:r>
            <a:endParaRPr lang="zh-CN" altLang="en-US" sz="2400" dirty="0"/>
          </a:p>
        </p:txBody>
      </p:sp>
      <p:sp>
        <p:nvSpPr>
          <p:cNvPr id="7"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0307">
                                            <p:txEl>
                                              <p:pRg st="1" end="1"/>
                                            </p:txEl>
                                          </p:spTgt>
                                        </p:tgtEl>
                                        <p:attrNameLst>
                                          <p:attrName>style.visibility</p:attrName>
                                        </p:attrNameLst>
                                      </p:cBhvr>
                                      <p:to>
                                        <p:strVal val="visible"/>
                                      </p:to>
                                    </p:set>
                                    <p:animEffect transition="in" filter="wipe(left)">
                                      <p:cBhvr>
                                        <p:cTn id="7" dur="500"/>
                                        <p:tgtEl>
                                          <p:spTgt spid="61030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0307">
                                            <p:txEl>
                                              <p:pRg st="2" end="2"/>
                                            </p:txEl>
                                          </p:spTgt>
                                        </p:tgtEl>
                                        <p:attrNameLst>
                                          <p:attrName>style.visibility</p:attrName>
                                        </p:attrNameLst>
                                      </p:cBhvr>
                                      <p:to>
                                        <p:strVal val="visible"/>
                                      </p:to>
                                    </p:set>
                                    <p:animEffect transition="in" filter="wipe(left)">
                                      <p:cBhvr>
                                        <p:cTn id="12" dur="500"/>
                                        <p:tgtEl>
                                          <p:spTgt spid="61030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0307">
                                            <p:txEl>
                                              <p:pRg st="3" end="3"/>
                                            </p:txEl>
                                          </p:spTgt>
                                        </p:tgtEl>
                                        <p:attrNameLst>
                                          <p:attrName>style.visibility</p:attrName>
                                        </p:attrNameLst>
                                      </p:cBhvr>
                                      <p:to>
                                        <p:strVal val="visible"/>
                                      </p:to>
                                    </p:set>
                                    <p:animEffect transition="in" filter="wipe(left)">
                                      <p:cBhvr>
                                        <p:cTn id="17" dur="500"/>
                                        <p:tgtEl>
                                          <p:spTgt spid="610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4"/>
          <p:cNvSpPr>
            <a:spLocks noGrp="1" noChangeArrowheads="1"/>
          </p:cNvSpPr>
          <p:nvPr>
            <p:ph type="ctrTitle"/>
          </p:nvPr>
        </p:nvSpPr>
        <p:spPr/>
        <p:txBody>
          <a:bodyPr/>
          <a:lstStyle/>
          <a:p>
            <a:r>
              <a:rPr lang="zh-CN" altLang="en-US" dirty="0">
                <a:sym typeface="+mn-lt"/>
              </a:rPr>
              <a:t>感谢观看！</a:t>
            </a:r>
            <a:endParaRPr lang="zh-CN" altLang="en-US" dirty="0">
              <a:sym typeface="+mn-lt"/>
            </a:endParaRPr>
          </a:p>
        </p:txBody>
      </p:sp>
      <p:sp>
        <p:nvSpPr>
          <p:cNvPr id="3" name="副标题 2"/>
          <p:cNvSpPr>
            <a:spLocks noGrp="1"/>
          </p:cNvSpPr>
          <p:nvPr>
            <p:ph type="subTitle" idx="1"/>
          </p:nvPr>
        </p:nvSpPr>
        <p:spPr/>
        <p:txBody>
          <a:bodyPr/>
          <a:lstStyle/>
          <a:p>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advTm="10447">
        <p:fade/>
      </p:transition>
    </mc:Choice>
    <mc:Fallback>
      <p:transition spd="med" advTm="10447">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09" name="Group 2"/>
          <p:cNvGrpSpPr/>
          <p:nvPr/>
        </p:nvGrpSpPr>
        <p:grpSpPr bwMode="auto">
          <a:xfrm>
            <a:off x="2895600" y="381000"/>
            <a:ext cx="6478588" cy="5943600"/>
            <a:chOff x="3057" y="8460"/>
            <a:chExt cx="6480" cy="5616"/>
          </a:xfrm>
        </p:grpSpPr>
        <p:sp>
          <p:nvSpPr>
            <p:cNvPr id="43010" name="Line 3"/>
            <p:cNvSpPr>
              <a:spLocks noChangeShapeType="1"/>
            </p:cNvSpPr>
            <p:nvPr/>
          </p:nvSpPr>
          <p:spPr bwMode="auto">
            <a:xfrm>
              <a:off x="4137" y="13140"/>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3011" name="Group 4"/>
            <p:cNvGrpSpPr/>
            <p:nvPr/>
          </p:nvGrpSpPr>
          <p:grpSpPr bwMode="auto">
            <a:xfrm>
              <a:off x="3057" y="8460"/>
              <a:ext cx="6480" cy="5616"/>
              <a:chOff x="3057" y="8460"/>
              <a:chExt cx="6480" cy="5616"/>
            </a:xfrm>
          </p:grpSpPr>
          <p:grpSp>
            <p:nvGrpSpPr>
              <p:cNvPr id="43012" name="Group 5"/>
              <p:cNvGrpSpPr/>
              <p:nvPr/>
            </p:nvGrpSpPr>
            <p:grpSpPr bwMode="auto">
              <a:xfrm>
                <a:off x="5217" y="9240"/>
                <a:ext cx="3780" cy="2808"/>
                <a:chOff x="5217" y="9240"/>
                <a:chExt cx="3780" cy="2808"/>
              </a:xfrm>
            </p:grpSpPr>
            <p:grpSp>
              <p:nvGrpSpPr>
                <p:cNvPr id="43072" name="Group 6"/>
                <p:cNvGrpSpPr/>
                <p:nvPr/>
              </p:nvGrpSpPr>
              <p:grpSpPr bwMode="auto">
                <a:xfrm>
                  <a:off x="5217" y="10488"/>
                  <a:ext cx="1260" cy="468"/>
                  <a:chOff x="4140" y="8928"/>
                  <a:chExt cx="1620" cy="312"/>
                </a:xfrm>
              </p:grpSpPr>
              <p:sp>
                <p:nvSpPr>
                  <p:cNvPr id="43094" name="Line 7"/>
                  <p:cNvSpPr>
                    <a:spLocks noChangeShapeType="1"/>
                  </p:cNvSpPr>
                  <p:nvPr/>
                </p:nvSpPr>
                <p:spPr bwMode="auto">
                  <a:xfrm>
                    <a:off x="43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5" name="Line 8"/>
                  <p:cNvSpPr>
                    <a:spLocks noChangeShapeType="1"/>
                  </p:cNvSpPr>
                  <p:nvPr/>
                </p:nvSpPr>
                <p:spPr bwMode="auto">
                  <a:xfrm>
                    <a:off x="45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6" name="Line 9"/>
                  <p:cNvSpPr>
                    <a:spLocks noChangeShapeType="1"/>
                  </p:cNvSpPr>
                  <p:nvPr/>
                </p:nvSpPr>
                <p:spPr bwMode="auto">
                  <a:xfrm>
                    <a:off x="468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7" name="Line 10"/>
                  <p:cNvSpPr>
                    <a:spLocks noChangeShapeType="1"/>
                  </p:cNvSpPr>
                  <p:nvPr/>
                </p:nvSpPr>
                <p:spPr bwMode="auto">
                  <a:xfrm>
                    <a:off x="486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8" name="Line 11"/>
                  <p:cNvSpPr>
                    <a:spLocks noChangeShapeType="1"/>
                  </p:cNvSpPr>
                  <p:nvPr/>
                </p:nvSpPr>
                <p:spPr bwMode="auto">
                  <a:xfrm>
                    <a:off x="504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9" name="Line 12"/>
                  <p:cNvSpPr>
                    <a:spLocks noChangeShapeType="1"/>
                  </p:cNvSpPr>
                  <p:nvPr/>
                </p:nvSpPr>
                <p:spPr bwMode="auto">
                  <a:xfrm>
                    <a:off x="52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100" name="Line 13"/>
                  <p:cNvSpPr>
                    <a:spLocks noChangeShapeType="1"/>
                  </p:cNvSpPr>
                  <p:nvPr/>
                </p:nvSpPr>
                <p:spPr bwMode="auto">
                  <a:xfrm>
                    <a:off x="54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101" name="Line 14"/>
                  <p:cNvSpPr>
                    <a:spLocks noChangeShapeType="1"/>
                  </p:cNvSpPr>
                  <p:nvPr/>
                </p:nvSpPr>
                <p:spPr bwMode="auto">
                  <a:xfrm>
                    <a:off x="4140" y="892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102" name="Line 15"/>
                  <p:cNvSpPr>
                    <a:spLocks noChangeShapeType="1"/>
                  </p:cNvSpPr>
                  <p:nvPr/>
                </p:nvSpPr>
                <p:spPr bwMode="auto">
                  <a:xfrm>
                    <a:off x="4140" y="9240"/>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43073" name="Group 16"/>
                <p:cNvGrpSpPr/>
                <p:nvPr/>
              </p:nvGrpSpPr>
              <p:grpSpPr bwMode="auto">
                <a:xfrm>
                  <a:off x="5217" y="9240"/>
                  <a:ext cx="1260" cy="468"/>
                  <a:chOff x="4140" y="8928"/>
                  <a:chExt cx="1620" cy="312"/>
                </a:xfrm>
              </p:grpSpPr>
              <p:sp>
                <p:nvSpPr>
                  <p:cNvPr id="43085" name="Line 17"/>
                  <p:cNvSpPr>
                    <a:spLocks noChangeShapeType="1"/>
                  </p:cNvSpPr>
                  <p:nvPr/>
                </p:nvSpPr>
                <p:spPr bwMode="auto">
                  <a:xfrm>
                    <a:off x="43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6" name="Line 18"/>
                  <p:cNvSpPr>
                    <a:spLocks noChangeShapeType="1"/>
                  </p:cNvSpPr>
                  <p:nvPr/>
                </p:nvSpPr>
                <p:spPr bwMode="auto">
                  <a:xfrm>
                    <a:off x="45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7" name="Line 19"/>
                  <p:cNvSpPr>
                    <a:spLocks noChangeShapeType="1"/>
                  </p:cNvSpPr>
                  <p:nvPr/>
                </p:nvSpPr>
                <p:spPr bwMode="auto">
                  <a:xfrm>
                    <a:off x="468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8" name="Line 20"/>
                  <p:cNvSpPr>
                    <a:spLocks noChangeShapeType="1"/>
                  </p:cNvSpPr>
                  <p:nvPr/>
                </p:nvSpPr>
                <p:spPr bwMode="auto">
                  <a:xfrm>
                    <a:off x="486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9" name="Line 21"/>
                  <p:cNvSpPr>
                    <a:spLocks noChangeShapeType="1"/>
                  </p:cNvSpPr>
                  <p:nvPr/>
                </p:nvSpPr>
                <p:spPr bwMode="auto">
                  <a:xfrm>
                    <a:off x="504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0" name="Line 22"/>
                  <p:cNvSpPr>
                    <a:spLocks noChangeShapeType="1"/>
                  </p:cNvSpPr>
                  <p:nvPr/>
                </p:nvSpPr>
                <p:spPr bwMode="auto">
                  <a:xfrm>
                    <a:off x="52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1" name="Line 23"/>
                  <p:cNvSpPr>
                    <a:spLocks noChangeShapeType="1"/>
                  </p:cNvSpPr>
                  <p:nvPr/>
                </p:nvSpPr>
                <p:spPr bwMode="auto">
                  <a:xfrm>
                    <a:off x="54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2" name="Line 24"/>
                  <p:cNvSpPr>
                    <a:spLocks noChangeShapeType="1"/>
                  </p:cNvSpPr>
                  <p:nvPr/>
                </p:nvSpPr>
                <p:spPr bwMode="auto">
                  <a:xfrm>
                    <a:off x="4140" y="892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93" name="Line 25"/>
                  <p:cNvSpPr>
                    <a:spLocks noChangeShapeType="1"/>
                  </p:cNvSpPr>
                  <p:nvPr/>
                </p:nvSpPr>
                <p:spPr bwMode="auto">
                  <a:xfrm>
                    <a:off x="4140" y="9240"/>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74" name="Line 26"/>
                <p:cNvSpPr>
                  <a:spLocks noChangeShapeType="1"/>
                </p:cNvSpPr>
                <p:nvPr/>
              </p:nvSpPr>
              <p:spPr bwMode="auto">
                <a:xfrm flipH="1">
                  <a:off x="8637" y="9552"/>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43075" name="Group 27"/>
                <p:cNvGrpSpPr/>
                <p:nvPr/>
              </p:nvGrpSpPr>
              <p:grpSpPr bwMode="auto">
                <a:xfrm>
                  <a:off x="5217" y="11736"/>
                  <a:ext cx="1260" cy="312"/>
                  <a:chOff x="4140" y="8928"/>
                  <a:chExt cx="1620" cy="312"/>
                </a:xfrm>
              </p:grpSpPr>
              <p:sp>
                <p:nvSpPr>
                  <p:cNvPr id="43076" name="Line 28"/>
                  <p:cNvSpPr>
                    <a:spLocks noChangeShapeType="1"/>
                  </p:cNvSpPr>
                  <p:nvPr/>
                </p:nvSpPr>
                <p:spPr bwMode="auto">
                  <a:xfrm>
                    <a:off x="43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77" name="Line 29"/>
                  <p:cNvSpPr>
                    <a:spLocks noChangeShapeType="1"/>
                  </p:cNvSpPr>
                  <p:nvPr/>
                </p:nvSpPr>
                <p:spPr bwMode="auto">
                  <a:xfrm>
                    <a:off x="45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78" name="Line 30"/>
                  <p:cNvSpPr>
                    <a:spLocks noChangeShapeType="1"/>
                  </p:cNvSpPr>
                  <p:nvPr/>
                </p:nvSpPr>
                <p:spPr bwMode="auto">
                  <a:xfrm>
                    <a:off x="468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79" name="Line 31"/>
                  <p:cNvSpPr>
                    <a:spLocks noChangeShapeType="1"/>
                  </p:cNvSpPr>
                  <p:nvPr/>
                </p:nvSpPr>
                <p:spPr bwMode="auto">
                  <a:xfrm>
                    <a:off x="486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0" name="Line 32"/>
                  <p:cNvSpPr>
                    <a:spLocks noChangeShapeType="1"/>
                  </p:cNvSpPr>
                  <p:nvPr/>
                </p:nvSpPr>
                <p:spPr bwMode="auto">
                  <a:xfrm>
                    <a:off x="504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1" name="Line 33"/>
                  <p:cNvSpPr>
                    <a:spLocks noChangeShapeType="1"/>
                  </p:cNvSpPr>
                  <p:nvPr/>
                </p:nvSpPr>
                <p:spPr bwMode="auto">
                  <a:xfrm>
                    <a:off x="52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2" name="Line 34"/>
                  <p:cNvSpPr>
                    <a:spLocks noChangeShapeType="1"/>
                  </p:cNvSpPr>
                  <p:nvPr/>
                </p:nvSpPr>
                <p:spPr bwMode="auto">
                  <a:xfrm>
                    <a:off x="54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3" name="Line 35"/>
                  <p:cNvSpPr>
                    <a:spLocks noChangeShapeType="1"/>
                  </p:cNvSpPr>
                  <p:nvPr/>
                </p:nvSpPr>
                <p:spPr bwMode="auto">
                  <a:xfrm>
                    <a:off x="4140" y="892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84" name="Line 36"/>
                  <p:cNvSpPr>
                    <a:spLocks noChangeShapeType="1"/>
                  </p:cNvSpPr>
                  <p:nvPr/>
                </p:nvSpPr>
                <p:spPr bwMode="auto">
                  <a:xfrm>
                    <a:off x="4140" y="9240"/>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43013" name="Group 37"/>
              <p:cNvGrpSpPr/>
              <p:nvPr/>
            </p:nvGrpSpPr>
            <p:grpSpPr bwMode="auto">
              <a:xfrm>
                <a:off x="3057" y="8460"/>
                <a:ext cx="6480" cy="5616"/>
                <a:chOff x="3057" y="8460"/>
                <a:chExt cx="6480" cy="5616"/>
              </a:xfrm>
            </p:grpSpPr>
            <p:grpSp>
              <p:nvGrpSpPr>
                <p:cNvPr id="43014" name="Group 38"/>
                <p:cNvGrpSpPr/>
                <p:nvPr/>
              </p:nvGrpSpPr>
              <p:grpSpPr bwMode="auto">
                <a:xfrm>
                  <a:off x="6657" y="9552"/>
                  <a:ext cx="2340" cy="3432"/>
                  <a:chOff x="6657" y="9552"/>
                  <a:chExt cx="2340" cy="3432"/>
                </a:xfrm>
              </p:grpSpPr>
              <p:sp>
                <p:nvSpPr>
                  <p:cNvPr id="43070" name="Line 39"/>
                  <p:cNvSpPr>
                    <a:spLocks noChangeShapeType="1"/>
                  </p:cNvSpPr>
                  <p:nvPr/>
                </p:nvSpPr>
                <p:spPr bwMode="auto">
                  <a:xfrm>
                    <a:off x="8997" y="9552"/>
                    <a:ext cx="0" cy="343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71" name="Line 40"/>
                  <p:cNvSpPr>
                    <a:spLocks noChangeShapeType="1"/>
                  </p:cNvSpPr>
                  <p:nvPr/>
                </p:nvSpPr>
                <p:spPr bwMode="auto">
                  <a:xfrm flipH="1">
                    <a:off x="6657" y="12984"/>
                    <a:ext cx="23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015" name="Group 41"/>
                <p:cNvGrpSpPr/>
                <p:nvPr/>
              </p:nvGrpSpPr>
              <p:grpSpPr bwMode="auto">
                <a:xfrm>
                  <a:off x="3057" y="8460"/>
                  <a:ext cx="6480" cy="5616"/>
                  <a:chOff x="3057" y="8460"/>
                  <a:chExt cx="6480" cy="5616"/>
                </a:xfrm>
              </p:grpSpPr>
              <p:grpSp>
                <p:nvGrpSpPr>
                  <p:cNvPr id="43016" name="Group 42"/>
                  <p:cNvGrpSpPr/>
                  <p:nvPr/>
                </p:nvGrpSpPr>
                <p:grpSpPr bwMode="auto">
                  <a:xfrm>
                    <a:off x="3777" y="8772"/>
                    <a:ext cx="5700" cy="4524"/>
                    <a:chOff x="3777" y="8772"/>
                    <a:chExt cx="5700" cy="4524"/>
                  </a:xfrm>
                </p:grpSpPr>
                <p:sp>
                  <p:nvSpPr>
                    <p:cNvPr id="43037" name="Line 43"/>
                    <p:cNvSpPr>
                      <a:spLocks noChangeShapeType="1"/>
                    </p:cNvSpPr>
                    <p:nvPr/>
                  </p:nvSpPr>
                  <p:spPr bwMode="auto">
                    <a:xfrm>
                      <a:off x="8577" y="939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8" name="Line 44"/>
                    <p:cNvSpPr>
                      <a:spLocks noChangeShapeType="1"/>
                    </p:cNvSpPr>
                    <p:nvPr/>
                  </p:nvSpPr>
                  <p:spPr bwMode="auto">
                    <a:xfrm flipH="1">
                      <a:off x="6477" y="9396"/>
                      <a:ext cx="90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39" name="Line 45"/>
                    <p:cNvSpPr>
                      <a:spLocks noChangeShapeType="1"/>
                    </p:cNvSpPr>
                    <p:nvPr/>
                  </p:nvSpPr>
                  <p:spPr bwMode="auto">
                    <a:xfrm flipH="1">
                      <a:off x="3777" y="9552"/>
                      <a:ext cx="144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43040" name="Group 46"/>
                    <p:cNvGrpSpPr/>
                    <p:nvPr/>
                  </p:nvGrpSpPr>
                  <p:grpSpPr bwMode="auto">
                    <a:xfrm>
                      <a:off x="5217" y="12828"/>
                      <a:ext cx="1260" cy="468"/>
                      <a:chOff x="4140" y="8928"/>
                      <a:chExt cx="1620" cy="312"/>
                    </a:xfrm>
                  </p:grpSpPr>
                  <p:sp>
                    <p:nvSpPr>
                      <p:cNvPr id="43061" name="Line 47"/>
                      <p:cNvSpPr>
                        <a:spLocks noChangeShapeType="1"/>
                      </p:cNvSpPr>
                      <p:nvPr/>
                    </p:nvSpPr>
                    <p:spPr bwMode="auto">
                      <a:xfrm>
                        <a:off x="43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2" name="Line 48"/>
                      <p:cNvSpPr>
                        <a:spLocks noChangeShapeType="1"/>
                      </p:cNvSpPr>
                      <p:nvPr/>
                    </p:nvSpPr>
                    <p:spPr bwMode="auto">
                      <a:xfrm>
                        <a:off x="45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3" name="Line 49"/>
                      <p:cNvSpPr>
                        <a:spLocks noChangeShapeType="1"/>
                      </p:cNvSpPr>
                      <p:nvPr/>
                    </p:nvSpPr>
                    <p:spPr bwMode="auto">
                      <a:xfrm>
                        <a:off x="468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4" name="Line 50"/>
                      <p:cNvSpPr>
                        <a:spLocks noChangeShapeType="1"/>
                      </p:cNvSpPr>
                      <p:nvPr/>
                    </p:nvSpPr>
                    <p:spPr bwMode="auto">
                      <a:xfrm>
                        <a:off x="486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5" name="Line 51"/>
                      <p:cNvSpPr>
                        <a:spLocks noChangeShapeType="1"/>
                      </p:cNvSpPr>
                      <p:nvPr/>
                    </p:nvSpPr>
                    <p:spPr bwMode="auto">
                      <a:xfrm>
                        <a:off x="504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6" name="Line 52"/>
                      <p:cNvSpPr>
                        <a:spLocks noChangeShapeType="1"/>
                      </p:cNvSpPr>
                      <p:nvPr/>
                    </p:nvSpPr>
                    <p:spPr bwMode="auto">
                      <a:xfrm>
                        <a:off x="52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7" name="Line 53"/>
                      <p:cNvSpPr>
                        <a:spLocks noChangeShapeType="1"/>
                      </p:cNvSpPr>
                      <p:nvPr/>
                    </p:nvSpPr>
                    <p:spPr bwMode="auto">
                      <a:xfrm>
                        <a:off x="54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8" name="Line 54"/>
                      <p:cNvSpPr>
                        <a:spLocks noChangeShapeType="1"/>
                      </p:cNvSpPr>
                      <p:nvPr/>
                    </p:nvSpPr>
                    <p:spPr bwMode="auto">
                      <a:xfrm>
                        <a:off x="4140" y="892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9" name="Line 55"/>
                      <p:cNvSpPr>
                        <a:spLocks noChangeShapeType="1"/>
                      </p:cNvSpPr>
                      <p:nvPr/>
                    </p:nvSpPr>
                    <p:spPr bwMode="auto">
                      <a:xfrm>
                        <a:off x="4140" y="9240"/>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43041" name="Line 56"/>
                    <p:cNvSpPr>
                      <a:spLocks noChangeShapeType="1"/>
                    </p:cNvSpPr>
                    <p:nvPr/>
                  </p:nvSpPr>
                  <p:spPr bwMode="auto">
                    <a:xfrm flipV="1">
                      <a:off x="4137" y="9552"/>
                      <a:ext cx="0" cy="358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2" name="Line 57"/>
                    <p:cNvSpPr>
                      <a:spLocks noChangeShapeType="1"/>
                    </p:cNvSpPr>
                    <p:nvPr/>
                  </p:nvSpPr>
                  <p:spPr bwMode="auto">
                    <a:xfrm>
                      <a:off x="4677" y="12984"/>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3" name="Line 58"/>
                    <p:cNvSpPr>
                      <a:spLocks noChangeShapeType="1"/>
                    </p:cNvSpPr>
                    <p:nvPr/>
                  </p:nvSpPr>
                  <p:spPr bwMode="auto">
                    <a:xfrm flipV="1">
                      <a:off x="4677" y="12360"/>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4" name="Line 59"/>
                    <p:cNvSpPr>
                      <a:spLocks noChangeShapeType="1"/>
                    </p:cNvSpPr>
                    <p:nvPr/>
                  </p:nvSpPr>
                  <p:spPr bwMode="auto">
                    <a:xfrm>
                      <a:off x="4677" y="12360"/>
                      <a:ext cx="25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5" name="Line 60"/>
                    <p:cNvSpPr>
                      <a:spLocks noChangeShapeType="1"/>
                    </p:cNvSpPr>
                    <p:nvPr/>
                  </p:nvSpPr>
                  <p:spPr bwMode="auto">
                    <a:xfrm flipV="1">
                      <a:off x="7197" y="1189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6" name="Line 61"/>
                    <p:cNvSpPr>
                      <a:spLocks noChangeShapeType="1"/>
                    </p:cNvSpPr>
                    <p:nvPr/>
                  </p:nvSpPr>
                  <p:spPr bwMode="auto">
                    <a:xfrm flipH="1">
                      <a:off x="6477" y="11892"/>
                      <a:ext cx="72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47" name="Line 62"/>
                    <p:cNvSpPr>
                      <a:spLocks noChangeShapeType="1"/>
                    </p:cNvSpPr>
                    <p:nvPr/>
                  </p:nvSpPr>
                  <p:spPr bwMode="auto">
                    <a:xfrm>
                      <a:off x="4677" y="11892"/>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8" name="Line 63"/>
                    <p:cNvSpPr>
                      <a:spLocks noChangeShapeType="1"/>
                    </p:cNvSpPr>
                    <p:nvPr/>
                  </p:nvSpPr>
                  <p:spPr bwMode="auto">
                    <a:xfrm flipV="1">
                      <a:off x="4677" y="11268"/>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49" name="Line 64"/>
                    <p:cNvSpPr>
                      <a:spLocks noChangeShapeType="1"/>
                    </p:cNvSpPr>
                    <p:nvPr/>
                  </p:nvSpPr>
                  <p:spPr bwMode="auto">
                    <a:xfrm>
                      <a:off x="4677" y="11268"/>
                      <a:ext cx="25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0" name="Line 65"/>
                    <p:cNvSpPr>
                      <a:spLocks noChangeShapeType="1"/>
                    </p:cNvSpPr>
                    <p:nvPr/>
                  </p:nvSpPr>
                  <p:spPr bwMode="auto">
                    <a:xfrm flipV="1">
                      <a:off x="7197" y="10800"/>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1" name="Line 66"/>
                    <p:cNvSpPr>
                      <a:spLocks noChangeShapeType="1"/>
                    </p:cNvSpPr>
                    <p:nvPr/>
                  </p:nvSpPr>
                  <p:spPr bwMode="auto">
                    <a:xfrm flipH="1">
                      <a:off x="6657" y="10800"/>
                      <a:ext cx="54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2" name="Line 67"/>
                    <p:cNvSpPr>
                      <a:spLocks noChangeShapeType="1"/>
                    </p:cNvSpPr>
                    <p:nvPr/>
                  </p:nvSpPr>
                  <p:spPr bwMode="auto">
                    <a:xfrm>
                      <a:off x="6477" y="9552"/>
                      <a:ext cx="54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3" name="Line 68"/>
                    <p:cNvSpPr>
                      <a:spLocks noChangeShapeType="1"/>
                    </p:cNvSpPr>
                    <p:nvPr/>
                  </p:nvSpPr>
                  <p:spPr bwMode="auto">
                    <a:xfrm>
                      <a:off x="7017" y="9552"/>
                      <a:ext cx="0" cy="109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4" name="Line 69"/>
                    <p:cNvSpPr>
                      <a:spLocks noChangeShapeType="1"/>
                    </p:cNvSpPr>
                    <p:nvPr/>
                  </p:nvSpPr>
                  <p:spPr bwMode="auto">
                    <a:xfrm flipH="1">
                      <a:off x="6657" y="10644"/>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5" name="Line 70"/>
                    <p:cNvSpPr>
                      <a:spLocks noChangeShapeType="1"/>
                    </p:cNvSpPr>
                    <p:nvPr/>
                  </p:nvSpPr>
                  <p:spPr bwMode="auto">
                    <a:xfrm flipH="1">
                      <a:off x="4137" y="10644"/>
                      <a:ext cx="108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3056" name="Line 71"/>
                    <p:cNvSpPr>
                      <a:spLocks noChangeShapeType="1"/>
                    </p:cNvSpPr>
                    <p:nvPr/>
                  </p:nvSpPr>
                  <p:spPr bwMode="auto">
                    <a:xfrm>
                      <a:off x="8637" y="9240"/>
                      <a:ext cx="1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7" name="Line 72"/>
                    <p:cNvSpPr>
                      <a:spLocks noChangeShapeType="1"/>
                    </p:cNvSpPr>
                    <p:nvPr/>
                  </p:nvSpPr>
                  <p:spPr bwMode="auto">
                    <a:xfrm flipV="1">
                      <a:off x="8817" y="8772"/>
                      <a:ext cx="0" cy="46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8" name="Line 73"/>
                    <p:cNvSpPr>
                      <a:spLocks noChangeShapeType="1"/>
                    </p:cNvSpPr>
                    <p:nvPr/>
                  </p:nvSpPr>
                  <p:spPr bwMode="auto">
                    <a:xfrm flipH="1">
                      <a:off x="4857" y="8772"/>
                      <a:ext cx="39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59" name="Line 74"/>
                    <p:cNvSpPr>
                      <a:spLocks noChangeShapeType="1"/>
                    </p:cNvSpPr>
                    <p:nvPr/>
                  </p:nvSpPr>
                  <p:spPr bwMode="auto">
                    <a:xfrm>
                      <a:off x="4857" y="8772"/>
                      <a:ext cx="0" cy="624"/>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060" name="Line 75"/>
                    <p:cNvSpPr>
                      <a:spLocks noChangeShapeType="1"/>
                    </p:cNvSpPr>
                    <p:nvPr/>
                  </p:nvSpPr>
                  <p:spPr bwMode="auto">
                    <a:xfrm>
                      <a:off x="4857" y="9396"/>
                      <a:ext cx="36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43017" name="Group 76"/>
                  <p:cNvGrpSpPr/>
                  <p:nvPr/>
                </p:nvGrpSpPr>
                <p:grpSpPr bwMode="auto">
                  <a:xfrm>
                    <a:off x="3057" y="8616"/>
                    <a:ext cx="5940" cy="3588"/>
                    <a:chOff x="3057" y="8616"/>
                    <a:chExt cx="5940" cy="3588"/>
                  </a:xfrm>
                </p:grpSpPr>
                <p:sp>
                  <p:nvSpPr>
                    <p:cNvPr id="716877" name="Oval 77"/>
                    <p:cNvSpPr>
                      <a:spLocks noChangeArrowheads="1"/>
                    </p:cNvSpPr>
                    <p:nvPr/>
                  </p:nvSpPr>
                  <p:spPr bwMode="auto">
                    <a:xfrm>
                      <a:off x="7378" y="11580"/>
                      <a:ext cx="1621" cy="624"/>
                    </a:xfrm>
                    <a:prstGeom prst="ellipse">
                      <a:avLst/>
                    </a:prstGeom>
                    <a:solidFill>
                      <a:srgbClr val="C0C0C0">
                        <a:alpha val="50000"/>
                      </a:srgbClr>
                    </a:solidFill>
                    <a:ln w="9525">
                      <a:solidFill>
                        <a:srgbClr val="000000"/>
                      </a:solidFill>
                      <a:round/>
                    </a:ln>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FFFFFF"/>
                            </a:outerShdw>
                          </a:effectLst>
                          <a:latin typeface="Times New Roman" panose="02020603050405020304" pitchFamily="18" charset="0"/>
                          <a:ea typeface="仿宋_GB2312" charset="0"/>
                        </a:rPr>
                        <a:t>中程调度</a:t>
                      </a:r>
                      <a:endParaRPr lang="zh-CN" altLang="en-US" b="1">
                        <a:effectLst>
                          <a:outerShdw blurRad="38100" dist="38100" dir="2700000" algn="tl">
                            <a:srgbClr val="FFFFFF"/>
                          </a:outerShdw>
                        </a:effectLst>
                        <a:latin typeface="Times New Roman" panose="02020603050405020304" pitchFamily="18" charset="0"/>
                        <a:ea typeface="仿宋_GB2312" charset="0"/>
                      </a:endParaRPr>
                    </a:p>
                  </p:txBody>
                </p:sp>
                <p:sp>
                  <p:nvSpPr>
                    <p:cNvPr id="716878" name="Oval 78"/>
                    <p:cNvSpPr>
                      <a:spLocks noChangeArrowheads="1"/>
                    </p:cNvSpPr>
                    <p:nvPr/>
                  </p:nvSpPr>
                  <p:spPr bwMode="auto">
                    <a:xfrm>
                      <a:off x="3057" y="8616"/>
                      <a:ext cx="1620" cy="624"/>
                    </a:xfrm>
                    <a:prstGeom prst="ellipse">
                      <a:avLst/>
                    </a:prstGeom>
                    <a:solidFill>
                      <a:srgbClr val="C0C0C0">
                        <a:alpha val="50000"/>
                      </a:srgbClr>
                    </a:solidFill>
                    <a:ln w="9525">
                      <a:solidFill>
                        <a:srgbClr val="000000"/>
                      </a:solidFill>
                      <a:round/>
                    </a:ln>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FFFFFF"/>
                            </a:outerShdw>
                          </a:effectLst>
                          <a:latin typeface="Times New Roman" panose="02020603050405020304" pitchFamily="18" charset="0"/>
                          <a:ea typeface="仿宋_GB2312" charset="0"/>
                        </a:rPr>
                        <a:t>长程调度</a:t>
                      </a:r>
                      <a:endParaRPr lang="zh-CN" altLang="en-US" b="1">
                        <a:effectLst>
                          <a:outerShdw blurRad="38100" dist="38100" dir="2700000" algn="tl">
                            <a:srgbClr val="FFFFFF"/>
                          </a:outerShdw>
                        </a:effectLst>
                        <a:latin typeface="Times New Roman" panose="02020603050405020304" pitchFamily="18" charset="0"/>
                        <a:ea typeface="仿宋_GB2312" charset="0"/>
                      </a:endParaRPr>
                    </a:p>
                  </p:txBody>
                </p:sp>
                <p:sp>
                  <p:nvSpPr>
                    <p:cNvPr id="716879" name="Oval 79"/>
                    <p:cNvSpPr>
                      <a:spLocks noChangeArrowheads="1"/>
                    </p:cNvSpPr>
                    <p:nvPr/>
                  </p:nvSpPr>
                  <p:spPr bwMode="auto">
                    <a:xfrm>
                      <a:off x="7378" y="9864"/>
                      <a:ext cx="1621" cy="624"/>
                    </a:xfrm>
                    <a:prstGeom prst="ellipse">
                      <a:avLst/>
                    </a:prstGeom>
                    <a:solidFill>
                      <a:srgbClr val="C0C0C0">
                        <a:alpha val="50000"/>
                      </a:srgbClr>
                    </a:solidFill>
                    <a:ln w="9525">
                      <a:solidFill>
                        <a:srgbClr val="000000"/>
                      </a:solidFill>
                      <a:round/>
                    </a:ln>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FFFFFF"/>
                            </a:outerShdw>
                          </a:effectLst>
                          <a:latin typeface="Times New Roman" panose="02020603050405020304" pitchFamily="18" charset="0"/>
                          <a:ea typeface="仿宋_GB2312" charset="0"/>
                        </a:rPr>
                        <a:t>短程调度</a:t>
                      </a:r>
                      <a:endParaRPr lang="zh-CN" altLang="en-US" b="1">
                        <a:effectLst>
                          <a:outerShdw blurRad="38100" dist="38100" dir="2700000" algn="tl">
                            <a:srgbClr val="FFFFFF"/>
                          </a:outerShdw>
                        </a:effectLst>
                        <a:latin typeface="Times New Roman" panose="02020603050405020304" pitchFamily="18" charset="0"/>
                        <a:ea typeface="仿宋_GB2312" charset="0"/>
                      </a:endParaRPr>
                    </a:p>
                  </p:txBody>
                </p:sp>
                <p:sp>
                  <p:nvSpPr>
                    <p:cNvPr id="43032" name="Freeform 80"/>
                    <p:cNvSpPr/>
                    <p:nvPr/>
                  </p:nvSpPr>
                  <p:spPr bwMode="auto">
                    <a:xfrm>
                      <a:off x="7017" y="9396"/>
                      <a:ext cx="540" cy="468"/>
                    </a:xfrm>
                    <a:custGeom>
                      <a:avLst/>
                      <a:gdLst>
                        <a:gd name="T0" fmla="*/ 540 w 540"/>
                        <a:gd name="T1" fmla="*/ 468 h 468"/>
                        <a:gd name="T2" fmla="*/ 0 w 540"/>
                        <a:gd name="T3" fmla="*/ 0 h 468"/>
                        <a:gd name="T4" fmla="*/ 0 60000 65536"/>
                        <a:gd name="T5" fmla="*/ 0 60000 65536"/>
                      </a:gdLst>
                      <a:ahLst/>
                      <a:cxnLst>
                        <a:cxn ang="T4">
                          <a:pos x="T0" y="T1"/>
                        </a:cxn>
                        <a:cxn ang="T5">
                          <a:pos x="T2" y="T3"/>
                        </a:cxn>
                      </a:cxnLst>
                      <a:rect l="0" t="0" r="r" b="b"/>
                      <a:pathLst>
                        <a:path w="540" h="468">
                          <a:moveTo>
                            <a:pt x="540" y="468"/>
                          </a:moveTo>
                          <a:cubicBezTo>
                            <a:pt x="315" y="273"/>
                            <a:pt x="90" y="78"/>
                            <a:pt x="0" y="0"/>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3" name="Freeform 81"/>
                    <p:cNvSpPr/>
                    <p:nvPr/>
                  </p:nvSpPr>
                  <p:spPr bwMode="auto">
                    <a:xfrm>
                      <a:off x="4317" y="9240"/>
                      <a:ext cx="180" cy="312"/>
                    </a:xfrm>
                    <a:custGeom>
                      <a:avLst/>
                      <a:gdLst>
                        <a:gd name="T0" fmla="*/ 0 w 720"/>
                        <a:gd name="T1" fmla="*/ 0 h 468"/>
                        <a:gd name="T2" fmla="*/ 0 w 720"/>
                        <a:gd name="T3" fmla="*/ 1 h 468"/>
                        <a:gd name="T4" fmla="*/ 0 w 720"/>
                        <a:gd name="T5" fmla="*/ 1 h 468"/>
                        <a:gd name="T6" fmla="*/ 0 60000 65536"/>
                        <a:gd name="T7" fmla="*/ 0 60000 65536"/>
                        <a:gd name="T8" fmla="*/ 0 60000 65536"/>
                      </a:gdLst>
                      <a:ahLst/>
                      <a:cxnLst>
                        <a:cxn ang="T6">
                          <a:pos x="T0" y="T1"/>
                        </a:cxn>
                        <a:cxn ang="T7">
                          <a:pos x="T2" y="T3"/>
                        </a:cxn>
                        <a:cxn ang="T8">
                          <a:pos x="T4" y="T5"/>
                        </a:cxn>
                      </a:cxnLst>
                      <a:rect l="0" t="0" r="r" b="b"/>
                      <a:pathLst>
                        <a:path w="720" h="468">
                          <a:moveTo>
                            <a:pt x="0" y="0"/>
                          </a:moveTo>
                          <a:cubicBezTo>
                            <a:pt x="210" y="39"/>
                            <a:pt x="420" y="78"/>
                            <a:pt x="540" y="156"/>
                          </a:cubicBezTo>
                          <a:cubicBezTo>
                            <a:pt x="660" y="234"/>
                            <a:pt x="690" y="351"/>
                            <a:pt x="720" y="468"/>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4" name="Freeform 82"/>
                    <p:cNvSpPr/>
                    <p:nvPr/>
                  </p:nvSpPr>
                  <p:spPr bwMode="auto">
                    <a:xfrm>
                      <a:off x="7017" y="10020"/>
                      <a:ext cx="1080" cy="1560"/>
                    </a:xfrm>
                    <a:custGeom>
                      <a:avLst/>
                      <a:gdLst>
                        <a:gd name="T0" fmla="*/ 1080 w 1080"/>
                        <a:gd name="T1" fmla="*/ 28395 h 1248"/>
                        <a:gd name="T2" fmla="*/ 0 w 1080"/>
                        <a:gd name="T3" fmla="*/ 0 h 1248"/>
                        <a:gd name="T4" fmla="*/ 0 60000 65536"/>
                        <a:gd name="T5" fmla="*/ 0 60000 65536"/>
                      </a:gdLst>
                      <a:ahLst/>
                      <a:cxnLst>
                        <a:cxn ang="T4">
                          <a:pos x="T0" y="T1"/>
                        </a:cxn>
                        <a:cxn ang="T5">
                          <a:pos x="T2" y="T3"/>
                        </a:cxn>
                      </a:cxnLst>
                      <a:rect l="0" t="0" r="r" b="b"/>
                      <a:pathLst>
                        <a:path w="1080" h="1248">
                          <a:moveTo>
                            <a:pt x="1080" y="1248"/>
                          </a:moveTo>
                          <a:cubicBezTo>
                            <a:pt x="1080" y="1248"/>
                            <a:pt x="540" y="624"/>
                            <a:pt x="0" y="0"/>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5" name="Freeform 83"/>
                    <p:cNvSpPr/>
                    <p:nvPr/>
                  </p:nvSpPr>
                  <p:spPr bwMode="auto">
                    <a:xfrm>
                      <a:off x="4857" y="10644"/>
                      <a:ext cx="3240" cy="936"/>
                    </a:xfrm>
                    <a:custGeom>
                      <a:avLst/>
                      <a:gdLst>
                        <a:gd name="T0" fmla="*/ 3240 w 3240"/>
                        <a:gd name="T1" fmla="*/ 936 h 936"/>
                        <a:gd name="T2" fmla="*/ 540 w 3240"/>
                        <a:gd name="T3" fmla="*/ 468 h 936"/>
                        <a:gd name="T4" fmla="*/ 0 w 3240"/>
                        <a:gd name="T5" fmla="*/ 0 h 936"/>
                        <a:gd name="T6" fmla="*/ 0 60000 65536"/>
                        <a:gd name="T7" fmla="*/ 0 60000 65536"/>
                        <a:gd name="T8" fmla="*/ 0 60000 65536"/>
                      </a:gdLst>
                      <a:ahLst/>
                      <a:cxnLst>
                        <a:cxn ang="T6">
                          <a:pos x="T0" y="T1"/>
                        </a:cxn>
                        <a:cxn ang="T7">
                          <a:pos x="T2" y="T3"/>
                        </a:cxn>
                        <a:cxn ang="T8">
                          <a:pos x="T4" y="T5"/>
                        </a:cxn>
                      </a:cxnLst>
                      <a:rect l="0" t="0" r="r" b="b"/>
                      <a:pathLst>
                        <a:path w="3240" h="936">
                          <a:moveTo>
                            <a:pt x="3240" y="936"/>
                          </a:moveTo>
                          <a:cubicBezTo>
                            <a:pt x="2160" y="780"/>
                            <a:pt x="1080" y="624"/>
                            <a:pt x="540" y="468"/>
                          </a:cubicBezTo>
                          <a:cubicBezTo>
                            <a:pt x="0" y="312"/>
                            <a:pt x="90" y="78"/>
                            <a:pt x="0" y="0"/>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3036" name="Freeform 84"/>
                    <p:cNvSpPr/>
                    <p:nvPr/>
                  </p:nvSpPr>
                  <p:spPr bwMode="auto">
                    <a:xfrm>
                      <a:off x="6837" y="11528"/>
                      <a:ext cx="1080" cy="364"/>
                    </a:xfrm>
                    <a:custGeom>
                      <a:avLst/>
                      <a:gdLst>
                        <a:gd name="T0" fmla="*/ 1080 w 1080"/>
                        <a:gd name="T1" fmla="*/ 52 h 364"/>
                        <a:gd name="T2" fmla="*/ 540 w 1080"/>
                        <a:gd name="T3" fmla="*/ 52 h 364"/>
                        <a:gd name="T4" fmla="*/ 0 w 1080"/>
                        <a:gd name="T5" fmla="*/ 364 h 364"/>
                        <a:gd name="T6" fmla="*/ 0 60000 65536"/>
                        <a:gd name="T7" fmla="*/ 0 60000 65536"/>
                        <a:gd name="T8" fmla="*/ 0 60000 65536"/>
                      </a:gdLst>
                      <a:ahLst/>
                      <a:cxnLst>
                        <a:cxn ang="T6">
                          <a:pos x="T0" y="T1"/>
                        </a:cxn>
                        <a:cxn ang="T7">
                          <a:pos x="T2" y="T3"/>
                        </a:cxn>
                        <a:cxn ang="T8">
                          <a:pos x="T4" y="T5"/>
                        </a:cxn>
                      </a:cxnLst>
                      <a:rect l="0" t="0" r="r" b="b"/>
                      <a:pathLst>
                        <a:path w="1080" h="364">
                          <a:moveTo>
                            <a:pt x="1080" y="52"/>
                          </a:moveTo>
                          <a:cubicBezTo>
                            <a:pt x="900" y="26"/>
                            <a:pt x="720" y="0"/>
                            <a:pt x="540" y="52"/>
                          </a:cubicBezTo>
                          <a:cubicBezTo>
                            <a:pt x="360" y="104"/>
                            <a:pt x="180" y="234"/>
                            <a:pt x="0" y="364"/>
                          </a:cubicBezTo>
                        </a:path>
                      </a:pathLst>
                    </a:custGeom>
                    <a:noFill/>
                    <a:ln w="9525" cap="rnd">
                      <a:solidFill>
                        <a:srgbClr val="000000"/>
                      </a:solidFill>
                      <a:prstDash val="sysDot"/>
                      <a:round/>
                      <a:headEnd type="none" w="med" len="med"/>
                      <a:tailEnd type="arrow"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43018" name="Group 85"/>
                  <p:cNvGrpSpPr/>
                  <p:nvPr/>
                </p:nvGrpSpPr>
                <p:grpSpPr bwMode="auto">
                  <a:xfrm>
                    <a:off x="3957" y="8460"/>
                    <a:ext cx="5580" cy="5616"/>
                    <a:chOff x="3957" y="8460"/>
                    <a:chExt cx="5580" cy="5616"/>
                  </a:xfrm>
                </p:grpSpPr>
                <p:sp>
                  <p:nvSpPr>
                    <p:cNvPr id="716886" name="Text Box 86"/>
                    <p:cNvSpPr txBox="1">
                      <a:spLocks noChangeArrowheads="1"/>
                    </p:cNvSpPr>
                    <p:nvPr/>
                  </p:nvSpPr>
                  <p:spPr bwMode="auto">
                    <a:xfrm>
                      <a:off x="4497" y="13608"/>
                      <a:ext cx="269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仿宋_GB2312" charset="0"/>
                          <a:ea typeface="仿宋_GB2312" charset="0"/>
                        </a:rPr>
                        <a:t>图 </a:t>
                      </a:r>
                      <a:r>
                        <a:rPr lang="en-US" altLang="zh-CN" b="1">
                          <a:effectLst>
                            <a:outerShdw blurRad="38100" dist="38100" dir="2700000" algn="tl">
                              <a:srgbClr val="C0C0C0"/>
                            </a:outerShdw>
                          </a:effectLst>
                          <a:latin typeface="仿宋_GB2312" charset="0"/>
                          <a:ea typeface="仿宋_GB2312" charset="0"/>
                        </a:rPr>
                        <a:t>2.15  </a:t>
                      </a:r>
                      <a:r>
                        <a:rPr lang="zh-CN" altLang="en-US" b="1">
                          <a:effectLst>
                            <a:outerShdw blurRad="38100" dist="38100" dir="2700000" algn="tl">
                              <a:srgbClr val="C0C0C0"/>
                            </a:outerShdw>
                          </a:effectLst>
                          <a:latin typeface="仿宋_GB2312" charset="0"/>
                          <a:ea typeface="仿宋_GB2312" charset="0"/>
                        </a:rPr>
                        <a:t>中程调度模型</a:t>
                      </a:r>
                      <a:endParaRPr lang="zh-CN" altLang="en-US" b="1">
                        <a:effectLst>
                          <a:outerShdw blurRad="38100" dist="38100" dir="2700000" algn="tl">
                            <a:srgbClr val="C0C0C0"/>
                          </a:outerShdw>
                        </a:effectLst>
                        <a:latin typeface="仿宋_GB2312" charset="0"/>
                        <a:ea typeface="仿宋_GB2312" charset="0"/>
                      </a:endParaRPr>
                    </a:p>
                  </p:txBody>
                </p:sp>
                <p:sp>
                  <p:nvSpPr>
                    <p:cNvPr id="716887" name="Text Box 87"/>
                    <p:cNvSpPr txBox="1">
                      <a:spLocks noChangeArrowheads="1"/>
                    </p:cNvSpPr>
                    <p:nvPr/>
                  </p:nvSpPr>
                  <p:spPr bwMode="auto">
                    <a:xfrm>
                      <a:off x="7497" y="9168"/>
                      <a:ext cx="1080" cy="468"/>
                    </a:xfrm>
                    <a:prstGeom prst="rect">
                      <a:avLst/>
                    </a:prstGeom>
                    <a:solidFill>
                      <a:srgbClr val="C0C0C0">
                        <a:alpha val="50195"/>
                      </a:srgbClr>
                    </a:solidFill>
                    <a:ln>
                      <a:noFill/>
                    </a:ln>
                    <a:effectLst>
                      <a:prstShdw prst="shdw17" dist="17961" dir="135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FFFFFF"/>
                            </a:outerShdw>
                          </a:effectLst>
                          <a:latin typeface="Times New Roman" panose="02020603050405020304" pitchFamily="18" charset="0"/>
                          <a:ea typeface="仿宋_GB2312" charset="0"/>
                        </a:rPr>
                        <a:t>处理机</a:t>
                      </a:r>
                      <a:endParaRPr lang="zh-CN" altLang="en-US" b="1">
                        <a:effectLst>
                          <a:outerShdw blurRad="38100" dist="38100" dir="2700000" algn="tl">
                            <a:srgbClr val="FFFFFF"/>
                          </a:outerShdw>
                        </a:effectLst>
                        <a:latin typeface="Times New Roman" panose="02020603050405020304" pitchFamily="18" charset="0"/>
                        <a:ea typeface="仿宋_GB2312" charset="0"/>
                      </a:endParaRPr>
                    </a:p>
                  </p:txBody>
                </p:sp>
                <p:sp>
                  <p:nvSpPr>
                    <p:cNvPr id="716888" name="Text Box 88"/>
                    <p:cNvSpPr txBox="1">
                      <a:spLocks noChangeArrowheads="1"/>
                    </p:cNvSpPr>
                    <p:nvPr/>
                  </p:nvSpPr>
                  <p:spPr bwMode="auto">
                    <a:xfrm>
                      <a:off x="8818" y="8928"/>
                      <a:ext cx="71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完成</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716889" name="Text Box 89"/>
                    <p:cNvSpPr txBox="1">
                      <a:spLocks noChangeArrowheads="1"/>
                    </p:cNvSpPr>
                    <p:nvPr/>
                  </p:nvSpPr>
                  <p:spPr bwMode="auto">
                    <a:xfrm>
                      <a:off x="5216" y="8856"/>
                      <a:ext cx="126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charset="0"/>
                        </a:rPr>
                        <a:t>就绪队列</a:t>
                      </a:r>
                      <a:endParaRPr lang="zh-CN" altLang="en-US" b="1">
                        <a:effectLst>
                          <a:outerShdw blurRad="38100" dist="38100" dir="2700000" algn="tl">
                            <a:srgbClr val="C0C0C0"/>
                          </a:outerShdw>
                        </a:effectLst>
                        <a:latin typeface="Times New Roman" panose="02020603050405020304" pitchFamily="18" charset="0"/>
                        <a:ea typeface="仿宋_GB2312" charset="0"/>
                      </a:endParaRPr>
                    </a:p>
                  </p:txBody>
                </p:sp>
                <p:sp>
                  <p:nvSpPr>
                    <p:cNvPr id="716890" name="Text Box 90"/>
                    <p:cNvSpPr txBox="1">
                      <a:spLocks noChangeArrowheads="1"/>
                    </p:cNvSpPr>
                    <p:nvPr/>
                  </p:nvSpPr>
                  <p:spPr bwMode="auto">
                    <a:xfrm>
                      <a:off x="5097" y="10020"/>
                      <a:ext cx="17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a:spcBef>
                          <a:spcPct val="0"/>
                        </a:spcBef>
                        <a:buClrTx/>
                        <a:buSzTx/>
                        <a:buFontTx/>
                        <a:buNone/>
                        <a:defRPr/>
                      </a:pPr>
                      <a:r>
                        <a:rPr lang="zh-CN" altLang="en-US" sz="1800" b="1">
                          <a:effectLst>
                            <a:outerShdw blurRad="38100" dist="38100" dir="2700000" algn="tl">
                              <a:srgbClr val="C0C0C0"/>
                            </a:outerShdw>
                          </a:effectLst>
                          <a:latin typeface="仿宋_GB2312" pitchFamily="49" charset="-122"/>
                          <a:ea typeface="仿宋_GB2312" pitchFamily="49" charset="-122"/>
                        </a:rPr>
                        <a:t>就绪</a:t>
                      </a:r>
                      <a:r>
                        <a:rPr lang="en-US" altLang="zh-CN" sz="1800" b="1">
                          <a:effectLst>
                            <a:outerShdw blurRad="38100" dist="38100" dir="2700000" algn="tl">
                              <a:srgbClr val="C0C0C0"/>
                            </a:outerShdw>
                          </a:effectLst>
                          <a:latin typeface="仿宋_GB2312" pitchFamily="49" charset="-122"/>
                          <a:ea typeface="仿宋_GB2312" pitchFamily="49" charset="-122"/>
                        </a:rPr>
                        <a:t>/</a:t>
                      </a:r>
                      <a:r>
                        <a:rPr lang="zh-CN" altLang="en-US" sz="1800" b="1">
                          <a:effectLst>
                            <a:outerShdw blurRad="38100" dist="38100" dir="2700000" algn="tl">
                              <a:srgbClr val="C0C0C0"/>
                            </a:outerShdw>
                          </a:effectLst>
                          <a:latin typeface="仿宋_GB2312" pitchFamily="49" charset="-122"/>
                          <a:ea typeface="仿宋_GB2312" pitchFamily="49" charset="-122"/>
                        </a:rPr>
                        <a:t>挂起队列</a:t>
                      </a:r>
                      <a:endParaRPr lang="zh-CN" altLang="en-US" sz="1800" b="1">
                        <a:effectLst>
                          <a:outerShdw blurRad="38100" dist="38100" dir="2700000" algn="tl">
                            <a:srgbClr val="C0C0C0"/>
                          </a:outerShdw>
                        </a:effectLst>
                        <a:latin typeface="仿宋_GB2312" pitchFamily="49" charset="-122"/>
                        <a:ea typeface="仿宋_GB2312" pitchFamily="49" charset="-122"/>
                      </a:endParaRPr>
                    </a:p>
                  </p:txBody>
                </p:sp>
                <p:sp>
                  <p:nvSpPr>
                    <p:cNvPr id="716891" name="Text Box 91"/>
                    <p:cNvSpPr txBox="1">
                      <a:spLocks noChangeArrowheads="1"/>
                    </p:cNvSpPr>
                    <p:nvPr/>
                  </p:nvSpPr>
                  <p:spPr bwMode="auto">
                    <a:xfrm>
                      <a:off x="5037" y="11268"/>
                      <a:ext cx="17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a:spcBef>
                          <a:spcPct val="0"/>
                        </a:spcBef>
                        <a:buClrTx/>
                        <a:buSzTx/>
                        <a:buFontTx/>
                        <a:buNone/>
                        <a:defRPr/>
                      </a:pPr>
                      <a:r>
                        <a:rPr lang="zh-CN" altLang="en-US" sz="1800" b="1">
                          <a:effectLst>
                            <a:outerShdw blurRad="38100" dist="38100" dir="2700000" algn="tl">
                              <a:srgbClr val="C0C0C0"/>
                            </a:outerShdw>
                          </a:effectLst>
                          <a:latin typeface="仿宋_GB2312" pitchFamily="49" charset="-122"/>
                          <a:ea typeface="仿宋_GB2312" pitchFamily="49" charset="-122"/>
                        </a:rPr>
                        <a:t>阻塞</a:t>
                      </a:r>
                      <a:r>
                        <a:rPr lang="en-US" altLang="zh-CN" sz="1800" b="1">
                          <a:effectLst>
                            <a:outerShdw blurRad="38100" dist="38100" dir="2700000" algn="tl">
                              <a:srgbClr val="C0C0C0"/>
                            </a:outerShdw>
                          </a:effectLst>
                          <a:latin typeface="仿宋_GB2312" pitchFamily="49" charset="-122"/>
                          <a:ea typeface="仿宋_GB2312" pitchFamily="49" charset="-122"/>
                        </a:rPr>
                        <a:t>/</a:t>
                      </a:r>
                      <a:r>
                        <a:rPr lang="zh-CN" altLang="en-US" sz="1800" b="1">
                          <a:effectLst>
                            <a:outerShdw blurRad="38100" dist="38100" dir="2700000" algn="tl">
                              <a:srgbClr val="C0C0C0"/>
                            </a:outerShdw>
                          </a:effectLst>
                          <a:latin typeface="仿宋_GB2312" pitchFamily="49" charset="-122"/>
                          <a:ea typeface="仿宋_GB2312" pitchFamily="49" charset="-122"/>
                        </a:rPr>
                        <a:t>挂起队列</a:t>
                      </a:r>
                      <a:endParaRPr lang="zh-CN" altLang="en-US" sz="1800" b="1">
                        <a:effectLst>
                          <a:outerShdw blurRad="38100" dist="38100" dir="2700000" algn="tl">
                            <a:srgbClr val="C0C0C0"/>
                          </a:outerShdw>
                        </a:effectLst>
                        <a:latin typeface="仿宋_GB2312" pitchFamily="49" charset="-122"/>
                        <a:ea typeface="仿宋_GB2312" pitchFamily="49" charset="-122"/>
                      </a:endParaRPr>
                    </a:p>
                  </p:txBody>
                </p:sp>
                <p:sp>
                  <p:nvSpPr>
                    <p:cNvPr id="716892" name="Text Box 92"/>
                    <p:cNvSpPr txBox="1">
                      <a:spLocks noChangeArrowheads="1"/>
                    </p:cNvSpPr>
                    <p:nvPr/>
                  </p:nvSpPr>
                  <p:spPr bwMode="auto">
                    <a:xfrm>
                      <a:off x="5216" y="12360"/>
                      <a:ext cx="126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charset="0"/>
                        </a:rPr>
                        <a:t>阻塞队列</a:t>
                      </a:r>
                      <a:endParaRPr lang="zh-CN" altLang="en-US" b="1">
                        <a:effectLst>
                          <a:outerShdw blurRad="38100" dist="38100" dir="2700000" algn="tl">
                            <a:srgbClr val="C0C0C0"/>
                          </a:outerShdw>
                        </a:effectLst>
                        <a:latin typeface="Times New Roman" panose="02020603050405020304" pitchFamily="18" charset="0"/>
                        <a:ea typeface="仿宋_GB2312" charset="0"/>
                      </a:endParaRPr>
                    </a:p>
                  </p:txBody>
                </p:sp>
                <p:sp>
                  <p:nvSpPr>
                    <p:cNvPr id="716893" name="Text Box 93"/>
                    <p:cNvSpPr txBox="1">
                      <a:spLocks noChangeArrowheads="1"/>
                    </p:cNvSpPr>
                    <p:nvPr/>
                  </p:nvSpPr>
                  <p:spPr bwMode="auto">
                    <a:xfrm>
                      <a:off x="6117" y="8460"/>
                      <a:ext cx="14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charset="0"/>
                        </a:rPr>
                        <a:t>时间片用完</a:t>
                      </a:r>
                      <a:endParaRPr lang="zh-CN" altLang="en-US" b="1">
                        <a:effectLst>
                          <a:outerShdw blurRad="38100" dist="38100" dir="2700000" algn="tl">
                            <a:srgbClr val="C0C0C0"/>
                          </a:outerShdw>
                        </a:effectLst>
                        <a:latin typeface="Times New Roman" panose="02020603050405020304" pitchFamily="18" charset="0"/>
                        <a:ea typeface="仿宋_GB2312" charset="0"/>
                      </a:endParaRPr>
                    </a:p>
                  </p:txBody>
                </p:sp>
                <p:sp>
                  <p:nvSpPr>
                    <p:cNvPr id="716894" name="Text Box 94"/>
                    <p:cNvSpPr txBox="1">
                      <a:spLocks noChangeArrowheads="1"/>
                    </p:cNvSpPr>
                    <p:nvPr/>
                  </p:nvSpPr>
                  <p:spPr bwMode="auto">
                    <a:xfrm>
                      <a:off x="7197" y="12984"/>
                      <a:ext cx="1262"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事件等待</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716895" name="Text Box 95"/>
                    <p:cNvSpPr txBox="1">
                      <a:spLocks noChangeArrowheads="1"/>
                    </p:cNvSpPr>
                    <p:nvPr/>
                  </p:nvSpPr>
                  <p:spPr bwMode="auto">
                    <a:xfrm>
                      <a:off x="3957" y="13140"/>
                      <a:ext cx="125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charset="0"/>
                        </a:rPr>
                        <a:t>事件发生</a:t>
                      </a:r>
                      <a:endParaRPr lang="zh-CN" altLang="en-US" b="1">
                        <a:effectLst>
                          <a:outerShdw blurRad="38100" dist="38100" dir="2700000" algn="tl">
                            <a:srgbClr val="C0C0C0"/>
                          </a:outerShdw>
                        </a:effectLst>
                        <a:latin typeface="Times New Roman" panose="02020603050405020304" pitchFamily="18" charset="0"/>
                        <a:ea typeface="仿宋_GB2312" charset="0"/>
                      </a:endParaRPr>
                    </a:p>
                  </p:txBody>
                </p:sp>
              </p:grpSp>
            </p:grpSp>
          </p:grpSp>
        </p:grpSp>
      </p:gr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37238" y="1226389"/>
            <a:ext cx="5894142" cy="731838"/>
          </a:xfrm>
        </p:spPr>
        <p:txBody>
          <a:bodyPr/>
          <a:lstStyle/>
          <a:p>
            <a:pPr eaLnBrk="1" hangingPunct="1">
              <a:defRPr/>
            </a:pPr>
            <a:r>
              <a:rPr lang="en-US" altLang="zh-CN" sz="2400" b="1" dirty="0"/>
              <a:t>3.1.2 </a:t>
            </a:r>
            <a:r>
              <a:rPr lang="zh-CN" altLang="en-US" sz="2400" b="1" dirty="0"/>
              <a:t>处理机调度算法的目标及准则 </a:t>
            </a:r>
            <a:endParaRPr lang="zh-CN" altLang="en-US" sz="2400" b="1" dirty="0"/>
          </a:p>
        </p:txBody>
      </p:sp>
      <p:sp>
        <p:nvSpPr>
          <p:cNvPr id="617475" name="Rectangle 3"/>
          <p:cNvSpPr>
            <a:spLocks noGrp="1" noChangeArrowheads="1"/>
          </p:cNvSpPr>
          <p:nvPr>
            <p:ph type="body" idx="1"/>
          </p:nvPr>
        </p:nvSpPr>
        <p:spPr>
          <a:xfrm>
            <a:off x="1402080" y="1718309"/>
            <a:ext cx="9518469" cy="2993027"/>
          </a:xfrm>
        </p:spPr>
        <p:txBody>
          <a:bodyPr/>
          <a:lstStyle/>
          <a:p>
            <a:pPr eaLnBrk="1" hangingPunct="1">
              <a:lnSpc>
                <a:spcPct val="110000"/>
              </a:lnSpc>
              <a:spcBef>
                <a:spcPct val="40000"/>
              </a:spcBef>
              <a:buFont typeface="Wingdings" panose="05000000000000000000" pitchFamily="2" charset="2"/>
              <a:buNone/>
              <a:defRPr/>
            </a:pPr>
            <a:r>
              <a:rPr lang="en-US" altLang="zh-CN" sz="2200" b="1" dirty="0">
                <a:solidFill>
                  <a:srgbClr val="0000FF"/>
                </a:solidFill>
              </a:rPr>
              <a:t>1.</a:t>
            </a:r>
            <a:r>
              <a:rPr lang="zh-CN" altLang="en-US" sz="2200" b="1" dirty="0">
                <a:solidFill>
                  <a:srgbClr val="0000FF"/>
                </a:solidFill>
              </a:rPr>
              <a:t>面向用户的准则</a:t>
            </a:r>
            <a:r>
              <a:rPr lang="zh-CN" altLang="en-US" sz="2200" dirty="0">
                <a:solidFill>
                  <a:srgbClr val="0000FF"/>
                </a:solidFill>
              </a:rPr>
              <a:t> ：</a:t>
            </a:r>
            <a:r>
              <a:rPr lang="zh-CN" altLang="en-US" sz="2200" dirty="0"/>
              <a:t>这是为了满足用户的需求所应遵循的一些准则。其中，比较重要的有以下几点。</a:t>
            </a:r>
            <a:endParaRPr lang="zh-CN" altLang="en-US" sz="2200" dirty="0"/>
          </a:p>
          <a:p>
            <a:pPr marL="170180" indent="12700" eaLnBrk="1" hangingPunct="1">
              <a:lnSpc>
                <a:spcPct val="110000"/>
              </a:lnSpc>
              <a:spcBef>
                <a:spcPct val="40000"/>
              </a:spcBef>
              <a:buFont typeface="Wingdings" panose="05000000000000000000" pitchFamily="2" charset="2"/>
              <a:buNone/>
              <a:defRPr/>
            </a:pPr>
            <a:r>
              <a:rPr lang="zh-CN" altLang="en-US" sz="2200" b="1" dirty="0"/>
              <a:t>（</a:t>
            </a:r>
            <a:r>
              <a:rPr lang="en-US" altLang="zh-CN" sz="2200" b="1" dirty="0"/>
              <a:t>1</a:t>
            </a:r>
            <a:r>
              <a:rPr lang="zh-CN" altLang="en-US" sz="2200" b="1" dirty="0"/>
              <a:t>）周转时间</a:t>
            </a:r>
            <a:r>
              <a:rPr lang="zh-CN" altLang="en-US" sz="2200" b="1" dirty="0" smtClean="0"/>
              <a:t>短</a:t>
            </a:r>
            <a:endParaRPr lang="en-US" altLang="zh-CN" sz="2200" b="1" dirty="0" smtClean="0"/>
          </a:p>
          <a:p>
            <a:pPr marL="170180" indent="12700">
              <a:lnSpc>
                <a:spcPct val="110000"/>
              </a:lnSpc>
              <a:spcBef>
                <a:spcPct val="40000"/>
              </a:spcBef>
              <a:buNone/>
              <a:defRPr/>
            </a:pPr>
            <a:r>
              <a:rPr lang="zh-CN" altLang="en-US" sz="2200" dirty="0"/>
              <a:t>（</a:t>
            </a:r>
            <a:r>
              <a:rPr lang="en-US" altLang="zh-CN" sz="2200" dirty="0"/>
              <a:t>2</a:t>
            </a:r>
            <a:r>
              <a:rPr lang="zh-CN" altLang="en-US" sz="2200" dirty="0"/>
              <a:t>）响应时间</a:t>
            </a:r>
            <a:r>
              <a:rPr lang="zh-CN" altLang="en-US" sz="2200" dirty="0" smtClean="0"/>
              <a:t>快</a:t>
            </a:r>
            <a:endParaRPr lang="en-US" altLang="zh-CN" sz="2200" dirty="0" smtClean="0"/>
          </a:p>
          <a:p>
            <a:pPr marL="170180" indent="12700">
              <a:lnSpc>
                <a:spcPct val="120000"/>
              </a:lnSpc>
              <a:spcBef>
                <a:spcPct val="25000"/>
              </a:spcBef>
              <a:buNone/>
              <a:defRPr/>
            </a:pPr>
            <a:r>
              <a:rPr lang="zh-CN" altLang="en-US" sz="2200" dirty="0"/>
              <a:t>（</a:t>
            </a:r>
            <a:r>
              <a:rPr lang="en-US" altLang="zh-CN" sz="2200" dirty="0"/>
              <a:t>3</a:t>
            </a:r>
            <a:r>
              <a:rPr lang="zh-CN" altLang="en-US" sz="2200" dirty="0"/>
              <a:t>）截止时间的保证</a:t>
            </a:r>
            <a:endParaRPr lang="zh-CN" altLang="en-US" sz="2200" dirty="0"/>
          </a:p>
          <a:p>
            <a:pPr marL="170180" indent="12700" algn="just">
              <a:lnSpc>
                <a:spcPct val="120000"/>
              </a:lnSpc>
              <a:spcBef>
                <a:spcPct val="25000"/>
              </a:spcBef>
              <a:buNone/>
              <a:defRPr/>
            </a:pPr>
            <a:r>
              <a:rPr lang="zh-CN" altLang="en-US" sz="2200" dirty="0" smtClean="0"/>
              <a:t>（</a:t>
            </a:r>
            <a:r>
              <a:rPr lang="en-US" altLang="zh-CN" sz="2200" dirty="0"/>
              <a:t>4</a:t>
            </a:r>
            <a:r>
              <a:rPr lang="zh-CN" altLang="en-US" sz="2200" dirty="0"/>
              <a:t>）优先权</a:t>
            </a:r>
            <a:r>
              <a:rPr lang="zh-CN" altLang="en-US" sz="2200" dirty="0" smtClean="0"/>
              <a:t>准则</a:t>
            </a:r>
            <a:endParaRPr lang="en-US" altLang="zh-CN" sz="2200" dirty="0" smtClean="0"/>
          </a:p>
          <a:p>
            <a:pPr>
              <a:lnSpc>
                <a:spcPct val="110000"/>
              </a:lnSpc>
              <a:spcBef>
                <a:spcPct val="40000"/>
              </a:spcBef>
              <a:buNone/>
              <a:defRPr/>
            </a:pPr>
            <a:r>
              <a:rPr lang="zh-CN" altLang="en-US" sz="2200" dirty="0">
                <a:solidFill>
                  <a:srgbClr val="0000FF"/>
                </a:solidFill>
              </a:rPr>
              <a:t> </a:t>
            </a:r>
            <a:r>
              <a:rPr lang="en-US" altLang="zh-CN" sz="2200" dirty="0">
                <a:solidFill>
                  <a:srgbClr val="0000FF"/>
                </a:solidFill>
              </a:rPr>
              <a:t>2</a:t>
            </a:r>
            <a:r>
              <a:rPr lang="zh-CN" altLang="en-US" sz="2200" dirty="0">
                <a:solidFill>
                  <a:srgbClr val="0000FF"/>
                </a:solidFill>
              </a:rPr>
              <a:t>．面向系统的准则</a:t>
            </a:r>
            <a:endParaRPr lang="zh-CN" altLang="en-US" sz="2200" dirty="0">
              <a:solidFill>
                <a:srgbClr val="0000FF"/>
              </a:solidFill>
            </a:endParaRPr>
          </a:p>
          <a:p>
            <a:pPr marL="170180" indent="12700">
              <a:lnSpc>
                <a:spcPct val="110000"/>
              </a:lnSpc>
              <a:spcBef>
                <a:spcPct val="40000"/>
              </a:spcBef>
              <a:buNone/>
              <a:defRPr/>
            </a:pPr>
            <a:r>
              <a:rPr lang="zh-CN" altLang="en-US" sz="2200" dirty="0"/>
              <a:t> （</a:t>
            </a:r>
            <a:r>
              <a:rPr lang="en-US" altLang="zh-CN" sz="2200" dirty="0"/>
              <a:t>1</a:t>
            </a:r>
            <a:r>
              <a:rPr lang="zh-CN" altLang="en-US" sz="2200" dirty="0"/>
              <a:t>）系统吞吐量高。吞吐量是指在单位时间内，系统所完成的作业数。</a:t>
            </a:r>
            <a:endParaRPr lang="zh-CN" altLang="en-US" sz="2200" dirty="0"/>
          </a:p>
          <a:p>
            <a:pPr marL="170180" indent="12700">
              <a:lnSpc>
                <a:spcPct val="110000"/>
              </a:lnSpc>
              <a:spcBef>
                <a:spcPct val="40000"/>
              </a:spcBef>
              <a:buNone/>
              <a:defRPr/>
            </a:pPr>
            <a:r>
              <a:rPr lang="zh-CN" altLang="en-US" sz="2200" dirty="0"/>
              <a:t> （</a:t>
            </a:r>
            <a:r>
              <a:rPr lang="en-US" altLang="zh-CN" sz="2200" dirty="0"/>
              <a:t>2</a:t>
            </a:r>
            <a:r>
              <a:rPr lang="zh-CN" altLang="en-US" sz="2200" dirty="0"/>
              <a:t>）处理机利用率好。</a:t>
            </a:r>
            <a:endParaRPr lang="zh-CN" altLang="en-US" sz="2200" dirty="0"/>
          </a:p>
          <a:p>
            <a:pPr marL="170180" indent="12700">
              <a:lnSpc>
                <a:spcPct val="110000"/>
              </a:lnSpc>
              <a:spcBef>
                <a:spcPct val="40000"/>
              </a:spcBef>
              <a:buNone/>
              <a:defRPr/>
            </a:pPr>
            <a:r>
              <a:rPr lang="zh-CN" altLang="en-US" sz="2200" dirty="0"/>
              <a:t> （</a:t>
            </a:r>
            <a:r>
              <a:rPr lang="en-US" altLang="zh-CN" sz="2200" dirty="0"/>
              <a:t>3</a:t>
            </a:r>
            <a:r>
              <a:rPr lang="zh-CN" altLang="en-US" sz="2200" dirty="0"/>
              <a:t>）各类资源的平衡</a:t>
            </a:r>
            <a:r>
              <a:rPr lang="zh-CN" altLang="en-US" sz="2200" dirty="0" smtClean="0"/>
              <a:t>利用</a:t>
            </a:r>
            <a:endParaRPr lang="zh-CN" altLang="en-US" sz="2200" dirty="0"/>
          </a:p>
        </p:txBody>
      </p:sp>
      <p:sp>
        <p:nvSpPr>
          <p:cNvPr id="8"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17475">
                                            <p:txEl>
                                              <p:pRg st="1" end="1"/>
                                            </p:txEl>
                                          </p:spTgt>
                                        </p:tgtEl>
                                        <p:attrNameLst>
                                          <p:attrName>style.visibility</p:attrName>
                                        </p:attrNameLst>
                                      </p:cBhvr>
                                      <p:to>
                                        <p:strVal val="visible"/>
                                      </p:to>
                                    </p:set>
                                    <p:animEffect transition="in" filter="wipe(left)">
                                      <p:cBhvr>
                                        <p:cTn id="7" dur="500"/>
                                        <p:tgtEl>
                                          <p:spTgt spid="6174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17475">
                                            <p:txEl>
                                              <p:pRg st="2" end="2"/>
                                            </p:txEl>
                                          </p:spTgt>
                                        </p:tgtEl>
                                        <p:attrNameLst>
                                          <p:attrName>style.visibility</p:attrName>
                                        </p:attrNameLst>
                                      </p:cBhvr>
                                      <p:to>
                                        <p:strVal val="visible"/>
                                      </p:to>
                                    </p:set>
                                    <p:animEffect transition="in" filter="wipe(left)">
                                      <p:cBhvr>
                                        <p:cTn id="12" dur="500"/>
                                        <p:tgtEl>
                                          <p:spTgt spid="61747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7475">
                                            <p:txEl>
                                              <p:pRg st="3" end="3"/>
                                            </p:txEl>
                                          </p:spTgt>
                                        </p:tgtEl>
                                        <p:attrNameLst>
                                          <p:attrName>style.visibility</p:attrName>
                                        </p:attrNameLst>
                                      </p:cBhvr>
                                      <p:to>
                                        <p:strVal val="visible"/>
                                      </p:to>
                                    </p:set>
                                    <p:animEffect transition="in" filter="wipe(left)">
                                      <p:cBhvr>
                                        <p:cTn id="17" dur="500"/>
                                        <p:tgtEl>
                                          <p:spTgt spid="61747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17475">
                                            <p:txEl>
                                              <p:pRg st="4" end="4"/>
                                            </p:txEl>
                                          </p:spTgt>
                                        </p:tgtEl>
                                        <p:attrNameLst>
                                          <p:attrName>style.visibility</p:attrName>
                                        </p:attrNameLst>
                                      </p:cBhvr>
                                      <p:to>
                                        <p:strVal val="visible"/>
                                      </p:to>
                                    </p:set>
                                    <p:animEffect transition="in" filter="wipe(left)">
                                      <p:cBhvr>
                                        <p:cTn id="22" dur="500"/>
                                        <p:tgtEl>
                                          <p:spTgt spid="61747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17475">
                                            <p:txEl>
                                              <p:pRg st="5" end="5"/>
                                            </p:txEl>
                                          </p:spTgt>
                                        </p:tgtEl>
                                        <p:attrNameLst>
                                          <p:attrName>style.visibility</p:attrName>
                                        </p:attrNameLst>
                                      </p:cBhvr>
                                      <p:to>
                                        <p:strVal val="visible"/>
                                      </p:to>
                                    </p:set>
                                    <p:animEffect transition="in" filter="wipe(left)">
                                      <p:cBhvr>
                                        <p:cTn id="27" dur="500"/>
                                        <p:tgtEl>
                                          <p:spTgt spid="617475">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17475">
                                            <p:txEl>
                                              <p:pRg st="6" end="6"/>
                                            </p:txEl>
                                          </p:spTgt>
                                        </p:tgtEl>
                                        <p:attrNameLst>
                                          <p:attrName>style.visibility</p:attrName>
                                        </p:attrNameLst>
                                      </p:cBhvr>
                                      <p:to>
                                        <p:strVal val="visible"/>
                                      </p:to>
                                    </p:set>
                                    <p:animEffect transition="in" filter="wipe(left)">
                                      <p:cBhvr>
                                        <p:cTn id="32" dur="500"/>
                                        <p:tgtEl>
                                          <p:spTgt spid="617475">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17475">
                                            <p:txEl>
                                              <p:pRg st="7" end="7"/>
                                            </p:txEl>
                                          </p:spTgt>
                                        </p:tgtEl>
                                        <p:attrNameLst>
                                          <p:attrName>style.visibility</p:attrName>
                                        </p:attrNameLst>
                                      </p:cBhvr>
                                      <p:to>
                                        <p:strVal val="visible"/>
                                      </p:to>
                                    </p:set>
                                    <p:animEffect transition="in" filter="wipe(left)">
                                      <p:cBhvr>
                                        <p:cTn id="37" dur="500"/>
                                        <p:tgtEl>
                                          <p:spTgt spid="617475">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17475">
                                            <p:txEl>
                                              <p:pRg st="8" end="8"/>
                                            </p:txEl>
                                          </p:spTgt>
                                        </p:tgtEl>
                                        <p:attrNameLst>
                                          <p:attrName>style.visibility</p:attrName>
                                        </p:attrNameLst>
                                      </p:cBhvr>
                                      <p:to>
                                        <p:strVal val="visible"/>
                                      </p:to>
                                    </p:set>
                                    <p:animEffect transition="in" filter="wipe(left)">
                                      <p:cBhvr>
                                        <p:cTn id="42" dur="500"/>
                                        <p:tgtEl>
                                          <p:spTgt spid="6174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37238" y="1226389"/>
            <a:ext cx="5894142" cy="731838"/>
          </a:xfrm>
        </p:spPr>
        <p:txBody>
          <a:bodyPr/>
          <a:lstStyle/>
          <a:p>
            <a:pPr eaLnBrk="1" hangingPunct="1">
              <a:defRPr/>
            </a:pPr>
            <a:r>
              <a:rPr lang="en-US" altLang="zh-CN" sz="2400" b="1" dirty="0"/>
              <a:t>3.1.2 </a:t>
            </a:r>
            <a:r>
              <a:rPr lang="zh-CN" altLang="en-US" sz="2400" b="1" dirty="0"/>
              <a:t>处理机调度算法的目标及准则 </a:t>
            </a:r>
            <a:endParaRPr lang="zh-CN" altLang="en-US" sz="2400" b="1" dirty="0"/>
          </a:p>
        </p:txBody>
      </p:sp>
      <p:sp>
        <p:nvSpPr>
          <p:cNvPr id="617475" name="Rectangle 3"/>
          <p:cNvSpPr>
            <a:spLocks noGrp="1" noChangeArrowheads="1"/>
          </p:cNvSpPr>
          <p:nvPr>
            <p:ph type="body" idx="1"/>
          </p:nvPr>
        </p:nvSpPr>
        <p:spPr>
          <a:xfrm>
            <a:off x="1402080" y="1718310"/>
            <a:ext cx="10713720" cy="2628900"/>
          </a:xfrm>
        </p:spPr>
        <p:txBody>
          <a:bodyPr/>
          <a:lstStyle/>
          <a:p>
            <a:pPr eaLnBrk="1" hangingPunct="1">
              <a:lnSpc>
                <a:spcPct val="110000"/>
              </a:lnSpc>
              <a:spcBef>
                <a:spcPct val="40000"/>
              </a:spcBef>
              <a:buFont typeface="Wingdings" panose="05000000000000000000" pitchFamily="2" charset="2"/>
              <a:buNone/>
              <a:defRPr/>
            </a:pPr>
            <a:r>
              <a:rPr lang="en-US" altLang="zh-CN" sz="2200" b="1" dirty="0">
                <a:solidFill>
                  <a:srgbClr val="0000FF"/>
                </a:solidFill>
              </a:rPr>
              <a:t>1.</a:t>
            </a:r>
            <a:r>
              <a:rPr lang="zh-CN" altLang="en-US" sz="2200" b="1" dirty="0">
                <a:solidFill>
                  <a:srgbClr val="0000FF"/>
                </a:solidFill>
              </a:rPr>
              <a:t>面向用户的准则</a:t>
            </a:r>
            <a:r>
              <a:rPr lang="zh-CN" altLang="en-US" sz="2200" dirty="0">
                <a:solidFill>
                  <a:srgbClr val="0000FF"/>
                </a:solidFill>
              </a:rPr>
              <a:t> ：</a:t>
            </a:r>
            <a:r>
              <a:rPr lang="zh-CN" altLang="en-US" sz="2200" dirty="0"/>
              <a:t>这是为了满足用户的需求所应遵循的一些准则。其中，比较重要的有以下几点。</a:t>
            </a:r>
            <a:endParaRPr lang="zh-CN" altLang="en-US" sz="2200" dirty="0"/>
          </a:p>
          <a:p>
            <a:pPr eaLnBrk="1" hangingPunct="1">
              <a:lnSpc>
                <a:spcPct val="110000"/>
              </a:lnSpc>
              <a:spcBef>
                <a:spcPct val="40000"/>
              </a:spcBef>
              <a:buFont typeface="Wingdings" panose="05000000000000000000" pitchFamily="2" charset="2"/>
              <a:buNone/>
              <a:defRPr/>
            </a:pPr>
            <a:r>
              <a:rPr lang="zh-CN" altLang="en-US" sz="2200" b="1" dirty="0">
                <a:solidFill>
                  <a:srgbClr val="0000FF"/>
                </a:solidFill>
              </a:rPr>
              <a:t>（</a:t>
            </a:r>
            <a:r>
              <a:rPr lang="en-US" altLang="zh-CN" sz="2200" b="1" dirty="0">
                <a:solidFill>
                  <a:srgbClr val="0000FF"/>
                </a:solidFill>
              </a:rPr>
              <a:t>1</a:t>
            </a:r>
            <a:r>
              <a:rPr lang="zh-CN" altLang="en-US" sz="2200" b="1" dirty="0">
                <a:solidFill>
                  <a:srgbClr val="0000FF"/>
                </a:solidFill>
              </a:rPr>
              <a:t>）周转时间短</a:t>
            </a:r>
            <a:r>
              <a:rPr lang="zh-CN" altLang="en-US" sz="2200" dirty="0">
                <a:solidFill>
                  <a:srgbClr val="0000FF"/>
                </a:solidFill>
              </a:rPr>
              <a:t>。</a:t>
            </a:r>
            <a:endParaRPr lang="zh-CN" altLang="en-US" sz="2200" dirty="0">
              <a:solidFill>
                <a:srgbClr val="0000FF"/>
              </a:solidFill>
            </a:endParaRPr>
          </a:p>
          <a:p>
            <a:pPr algn="just" eaLnBrk="1" hangingPunct="1">
              <a:lnSpc>
                <a:spcPct val="110000"/>
              </a:lnSpc>
              <a:spcBef>
                <a:spcPct val="40000"/>
              </a:spcBef>
              <a:buFont typeface="Wingdings" panose="05000000000000000000" pitchFamily="2" charset="2"/>
              <a:buNone/>
              <a:defRPr/>
            </a:pPr>
            <a:r>
              <a:rPr lang="zh-CN" altLang="en-US" sz="2200" dirty="0">
                <a:effectLst>
                  <a:outerShdw blurRad="38100" dist="38100" dir="2700000" algn="tl">
                    <a:srgbClr val="C0C0C0"/>
                  </a:outerShdw>
                </a:effectLst>
              </a:rPr>
              <a:t>   所谓</a:t>
            </a:r>
            <a:r>
              <a:rPr lang="zh-CN" altLang="en-US" sz="2200" b="1" dirty="0">
                <a:solidFill>
                  <a:schemeClr val="tx2"/>
                </a:solidFill>
              </a:rPr>
              <a:t>周转时间</a:t>
            </a:r>
            <a:r>
              <a:rPr lang="zh-CN" altLang="en-US" sz="2200" dirty="0"/>
              <a:t>，是指从作业被提交给系统开始，到作业完成为止的这段时间间隔（称为作业周转时间）。</a:t>
            </a:r>
            <a:endParaRPr lang="zh-CN" altLang="en-US" sz="2200" dirty="0"/>
          </a:p>
        </p:txBody>
      </p:sp>
      <p:sp>
        <p:nvSpPr>
          <p:cNvPr id="4" name="Rectangle 3"/>
          <p:cNvSpPr>
            <a:spLocks noChangeArrowheads="1"/>
          </p:cNvSpPr>
          <p:nvPr/>
        </p:nvSpPr>
        <p:spPr bwMode="auto">
          <a:xfrm>
            <a:off x="1638228" y="4126230"/>
            <a:ext cx="5916858"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1" hangingPunct="1">
              <a:spcBef>
                <a:spcPct val="50000"/>
              </a:spcBef>
              <a:defRPr/>
            </a:pPr>
            <a:r>
              <a:rPr kumimoji="1" lang="zh-CN" altLang="en-US" sz="22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所谓周转时间包括四部分时间：</a:t>
            </a:r>
            <a:endParaRPr kumimoji="1" lang="zh-CN" altLang="en-US" sz="22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spcBef>
                <a:spcPct val="50000"/>
              </a:spcBef>
              <a:defRPr/>
            </a:pPr>
            <a:r>
              <a:rPr kumimoji="1" lang="zh-CN" altLang="en-US" sz="2200" b="1" dirty="0">
                <a:latin typeface="微软雅黑" panose="020B0503020204020204" pitchFamily="34" charset="-122"/>
                <a:ea typeface="微软雅黑" panose="020B0503020204020204" pitchFamily="34" charset="-122"/>
              </a:rPr>
              <a:t>①作业在外存后备队列上等待调度的时间</a:t>
            </a:r>
            <a:endParaRPr kumimoji="1" lang="zh-CN" altLang="en-US" sz="2200" b="1" dirty="0">
              <a:latin typeface="微软雅黑" panose="020B0503020204020204" pitchFamily="34" charset="-122"/>
              <a:ea typeface="微软雅黑" panose="020B0503020204020204" pitchFamily="34" charset="-122"/>
            </a:endParaRPr>
          </a:p>
          <a:p>
            <a:pPr eaLnBrk="1" hangingPunct="1">
              <a:spcBef>
                <a:spcPct val="50000"/>
              </a:spcBef>
              <a:defRPr/>
            </a:pPr>
            <a:r>
              <a:rPr kumimoji="1" lang="zh-CN" altLang="en-US" sz="2200" b="1" dirty="0">
                <a:latin typeface="微软雅黑" panose="020B0503020204020204" pitchFamily="34" charset="-122"/>
                <a:ea typeface="微软雅黑" panose="020B0503020204020204" pitchFamily="34" charset="-122"/>
              </a:rPr>
              <a:t>②进程在就绪队列上等待进程调度的时间</a:t>
            </a:r>
            <a:endParaRPr kumimoji="1" lang="zh-CN" altLang="en-US" sz="2200" b="1" dirty="0">
              <a:latin typeface="微软雅黑" panose="020B0503020204020204" pitchFamily="34" charset="-122"/>
              <a:ea typeface="微软雅黑" panose="020B0503020204020204" pitchFamily="34" charset="-122"/>
            </a:endParaRPr>
          </a:p>
          <a:p>
            <a:pPr eaLnBrk="1" hangingPunct="1">
              <a:spcBef>
                <a:spcPct val="50000"/>
              </a:spcBef>
              <a:defRPr/>
            </a:pPr>
            <a:r>
              <a:rPr kumimoji="1" lang="zh-CN" altLang="en-US" sz="2200" b="1" dirty="0">
                <a:latin typeface="微软雅黑" panose="020B0503020204020204" pitchFamily="34" charset="-122"/>
                <a:ea typeface="微软雅黑" panose="020B0503020204020204" pitchFamily="34" charset="-122"/>
              </a:rPr>
              <a:t>③进程在</a:t>
            </a:r>
            <a:r>
              <a:rPr kumimoji="1" lang="en-US" altLang="zh-CN" sz="2200" b="1" dirty="0">
                <a:latin typeface="微软雅黑" panose="020B0503020204020204" pitchFamily="34" charset="-122"/>
                <a:ea typeface="微软雅黑" panose="020B0503020204020204" pitchFamily="34" charset="-122"/>
              </a:rPr>
              <a:t>CPU</a:t>
            </a:r>
            <a:r>
              <a:rPr kumimoji="1" lang="zh-CN" altLang="en-US" sz="2200" b="1" dirty="0">
                <a:latin typeface="微软雅黑" panose="020B0503020204020204" pitchFamily="34" charset="-122"/>
                <a:ea typeface="微软雅黑" panose="020B0503020204020204" pitchFamily="34" charset="-122"/>
              </a:rPr>
              <a:t>上执行的时间</a:t>
            </a:r>
            <a:endParaRPr kumimoji="1" lang="zh-CN" altLang="en-US" sz="2200" b="1" dirty="0">
              <a:latin typeface="微软雅黑" panose="020B0503020204020204" pitchFamily="34" charset="-122"/>
              <a:ea typeface="微软雅黑" panose="020B0503020204020204" pitchFamily="34" charset="-122"/>
            </a:endParaRPr>
          </a:p>
          <a:p>
            <a:pPr eaLnBrk="1" hangingPunct="1">
              <a:spcBef>
                <a:spcPct val="50000"/>
              </a:spcBef>
              <a:defRPr/>
            </a:pPr>
            <a:r>
              <a:rPr kumimoji="1" lang="zh-CN" altLang="en-US" sz="2200" b="1" dirty="0">
                <a:latin typeface="微软雅黑" panose="020B0503020204020204" pitchFamily="34" charset="-122"/>
                <a:ea typeface="微软雅黑" panose="020B0503020204020204" pitchFamily="34" charset="-122"/>
              </a:rPr>
              <a:t>④进程等待</a:t>
            </a:r>
            <a:r>
              <a:rPr kumimoji="1" lang="en-US" altLang="zh-CN" sz="2200" b="1" dirty="0">
                <a:latin typeface="微软雅黑" panose="020B0503020204020204" pitchFamily="34" charset="-122"/>
                <a:ea typeface="微软雅黑" panose="020B0503020204020204" pitchFamily="34" charset="-122"/>
              </a:rPr>
              <a:t>I</a:t>
            </a:r>
            <a:r>
              <a:rPr kumimoji="1" lang="zh-CN" altLang="en-US" sz="2200" b="1" dirty="0">
                <a:latin typeface="微软雅黑" panose="020B0503020204020204" pitchFamily="34" charset="-122"/>
                <a:ea typeface="微软雅黑" panose="020B0503020204020204" pitchFamily="34" charset="-122"/>
              </a:rPr>
              <a:t>／</a:t>
            </a:r>
            <a:r>
              <a:rPr kumimoji="1" lang="en-US" altLang="zh-CN" sz="2200" b="1" dirty="0">
                <a:latin typeface="微软雅黑" panose="020B0503020204020204" pitchFamily="34" charset="-122"/>
                <a:ea typeface="微软雅黑" panose="020B0503020204020204" pitchFamily="34" charset="-122"/>
              </a:rPr>
              <a:t>O</a:t>
            </a:r>
            <a:r>
              <a:rPr kumimoji="1" lang="zh-CN" altLang="en-US" sz="2200" b="1" dirty="0">
                <a:latin typeface="微软雅黑" panose="020B0503020204020204" pitchFamily="34" charset="-122"/>
                <a:ea typeface="微软雅黑" panose="020B0503020204020204" pitchFamily="34" charset="-122"/>
              </a:rPr>
              <a:t>操作完成的时间</a:t>
            </a:r>
            <a:endParaRPr kumimoji="1" lang="zh-CN" altLang="en-US" sz="2200" b="1" dirty="0">
              <a:latin typeface="微软雅黑" panose="020B0503020204020204" pitchFamily="34" charset="-122"/>
              <a:ea typeface="微软雅黑" panose="020B0503020204020204" pitchFamily="34" charset="-122"/>
            </a:endParaRPr>
          </a:p>
        </p:txBody>
      </p:sp>
      <p:sp>
        <p:nvSpPr>
          <p:cNvPr id="8"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7475">
                                            <p:txEl>
                                              <p:pRg st="1" end="1"/>
                                            </p:txEl>
                                          </p:spTgt>
                                        </p:tgtEl>
                                        <p:attrNameLst>
                                          <p:attrName>style.visibility</p:attrName>
                                        </p:attrNameLst>
                                      </p:cBhvr>
                                      <p:to>
                                        <p:strVal val="visible"/>
                                      </p:to>
                                    </p:set>
                                    <p:anim calcmode="lin" valueType="num">
                                      <p:cBhvr additive="base">
                                        <p:cTn id="7" dur="500" fill="hold"/>
                                        <p:tgtEl>
                                          <p:spTgt spid="61747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747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617475">
                                            <p:txEl>
                                              <p:pRg st="2" end="2"/>
                                            </p:txEl>
                                          </p:spTgt>
                                        </p:tgtEl>
                                        <p:attrNameLst>
                                          <p:attrName>style.visibility</p:attrName>
                                        </p:attrNameLst>
                                      </p:cBhvr>
                                      <p:to>
                                        <p:strVal val="visible"/>
                                      </p:to>
                                    </p:set>
                                    <p:animEffect transition="in" filter="blinds(horizontal)">
                                      <p:cBhvr>
                                        <p:cTn id="13" dur="500"/>
                                        <p:tgtEl>
                                          <p:spTgt spid="6174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29474" y="1287349"/>
            <a:ext cx="5211608" cy="731838"/>
          </a:xfrm>
        </p:spPr>
        <p:txBody>
          <a:bodyPr/>
          <a:lstStyle/>
          <a:p>
            <a:pPr eaLnBrk="1" hangingPunct="1">
              <a:defRPr/>
            </a:pPr>
            <a:r>
              <a:rPr lang="en-US" altLang="zh-CN" sz="2400" b="1" dirty="0"/>
              <a:t>3.1.2 </a:t>
            </a:r>
            <a:r>
              <a:rPr lang="zh-CN" altLang="en-US" sz="2400" b="1" dirty="0"/>
              <a:t>处理机调度算法的目标及准则 </a:t>
            </a:r>
            <a:endParaRPr lang="zh-CN" altLang="en-US" sz="2400" b="1" dirty="0"/>
          </a:p>
        </p:txBody>
      </p:sp>
      <p:sp>
        <p:nvSpPr>
          <p:cNvPr id="8"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
        <p:nvSpPr>
          <p:cNvPr id="7" name="Rectangle 2"/>
          <p:cNvSpPr txBox="1">
            <a:spLocks noChangeArrowheads="1"/>
          </p:cNvSpPr>
          <p:nvPr/>
        </p:nvSpPr>
        <p:spPr>
          <a:xfrm>
            <a:off x="1329474" y="2394540"/>
            <a:ext cx="44791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rtl="0">
              <a:defRPr lang="en-US"/>
            </a:defPPr>
            <a:lvl1pPr marL="342900" indent="-342900">
              <a:spcBef>
                <a:spcPct val="50000"/>
              </a:spcBef>
              <a:defRPr kumimoji="1" sz="2400" b="1">
                <a:effectLst>
                  <a:outerShdw blurRad="38100" dist="38100" dir="2700000" algn="tl">
                    <a:srgbClr val="C0C0C0"/>
                  </a:outerShdw>
                </a:effectLst>
                <a:latin typeface="微软雅黑" panose="020B0503020204020204" pitchFamily="34" charset="-122"/>
                <a:ea typeface="微软雅黑" panose="020B0503020204020204" pitchFamily="34" charset="-122"/>
              </a:defRPr>
            </a:lvl1pPr>
            <a:lvl2pPr marL="800100" indent="-342900">
              <a:defRPr>
                <a:latin typeface="Arial" panose="020B0604020202020204" pitchFamily="34" charset="0"/>
                <a:ea typeface="宋体" pitchFamily="2" charset="-122"/>
              </a:defRPr>
            </a:lvl2pPr>
            <a:lvl3pPr marL="1257300" indent="-342900">
              <a:defRPr>
                <a:latin typeface="Arial" panose="020B0604020202020204" pitchFamily="34" charset="0"/>
                <a:ea typeface="宋体" pitchFamily="2" charset="-122"/>
              </a:defRPr>
            </a:lvl3pPr>
            <a:lvl4pPr marL="1714500" indent="-342900">
              <a:defRPr>
                <a:latin typeface="Arial" panose="020B0604020202020204" pitchFamily="34" charset="0"/>
                <a:ea typeface="宋体" pitchFamily="2" charset="-122"/>
              </a:defRPr>
            </a:lvl4pPr>
            <a:lvl5pPr marL="2171700" indent="-342900">
              <a:defRPr>
                <a:latin typeface="Arial" panose="020B0604020202020204" pitchFamily="34" charset="0"/>
                <a:ea typeface="宋体" pitchFamily="2" charset="-122"/>
              </a:defRPr>
            </a:lvl5pPr>
            <a:lvl6pPr marL="2628900" indent="-342900" eaLnBrk="0" fontAlgn="base" hangingPunct="0">
              <a:spcBef>
                <a:spcPct val="0"/>
              </a:spcBef>
              <a:spcAft>
                <a:spcPct val="0"/>
              </a:spcAft>
              <a:defRPr>
                <a:latin typeface="Arial" panose="020B0604020202020204" pitchFamily="34" charset="0"/>
                <a:ea typeface="宋体" pitchFamily="2" charset="-122"/>
              </a:defRPr>
            </a:lvl6pPr>
            <a:lvl7pPr marL="3086100" indent="-342900" eaLnBrk="0" fontAlgn="base" hangingPunct="0">
              <a:spcBef>
                <a:spcPct val="0"/>
              </a:spcBef>
              <a:spcAft>
                <a:spcPct val="0"/>
              </a:spcAft>
              <a:defRPr>
                <a:latin typeface="Arial" panose="020B0604020202020204" pitchFamily="34" charset="0"/>
                <a:ea typeface="宋体" pitchFamily="2" charset="-122"/>
              </a:defRPr>
            </a:lvl7pPr>
            <a:lvl8pPr marL="3543300" indent="-342900" eaLnBrk="0" fontAlgn="base" hangingPunct="0">
              <a:spcBef>
                <a:spcPct val="0"/>
              </a:spcBef>
              <a:spcAft>
                <a:spcPct val="0"/>
              </a:spcAft>
              <a:defRPr>
                <a:latin typeface="Arial" panose="020B0604020202020204" pitchFamily="34" charset="0"/>
                <a:ea typeface="宋体" pitchFamily="2" charset="-122"/>
              </a:defRPr>
            </a:lvl8pPr>
            <a:lvl9pPr marL="4000500" indent="-342900" eaLnBrk="0" fontAlgn="base" hangingPunct="0">
              <a:spcBef>
                <a:spcPct val="0"/>
              </a:spcBef>
              <a:spcAft>
                <a:spcPct val="0"/>
              </a:spcAft>
              <a:defRPr>
                <a:latin typeface="Arial" panose="020B0604020202020204" pitchFamily="34" charset="0"/>
                <a:ea typeface="宋体" pitchFamily="2" charset="-122"/>
              </a:defRPr>
            </a:lvl9pPr>
          </a:lstStyle>
          <a:p>
            <a:r>
              <a:rPr lang="en-US" altLang="zh-CN" dirty="0"/>
              <a:t>① </a:t>
            </a:r>
            <a:r>
              <a:rPr lang="zh-CN" altLang="en-US" dirty="0"/>
              <a:t>平均周转时间描述为： </a:t>
            </a:r>
            <a:endParaRPr lang="zh-CN" altLang="en-US" dirty="0"/>
          </a:p>
        </p:txBody>
      </p:sp>
      <p:graphicFrame>
        <p:nvGraphicFramePr>
          <p:cNvPr id="9" name="Object 3"/>
          <p:cNvGraphicFramePr>
            <a:graphicFrameLocks noChangeAspect="1"/>
          </p:cNvGraphicFramePr>
          <p:nvPr/>
        </p:nvGraphicFramePr>
        <p:xfrm>
          <a:off x="3119528" y="2910931"/>
          <a:ext cx="4285710" cy="929549"/>
        </p:xfrm>
        <a:graphic>
          <a:graphicData uri="http://schemas.openxmlformats.org/presentationml/2006/ole">
            <mc:AlternateContent xmlns:mc="http://schemas.openxmlformats.org/markup-compatibility/2006">
              <mc:Choice xmlns:v="urn:schemas-microsoft-com:vml" Requires="v">
                <p:oleObj spid="_x0000_s115744" name="BMP 图象" r:id="rId1" imgW="2399030" imgH="924560" progId="Paint.Picture">
                  <p:embed/>
                </p:oleObj>
              </mc:Choice>
              <mc:Fallback>
                <p:oleObj name="BMP 图象" r:id="rId1" imgW="2399030" imgH="924560"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9528" y="2910931"/>
                        <a:ext cx="4285710" cy="929549"/>
                      </a:xfrm>
                      <a:prstGeom prst="rect">
                        <a:avLst/>
                      </a:prstGeom>
                      <a:noFill/>
                      <a:ln>
                        <a:noFill/>
                      </a:ln>
                    </p:spPr>
                  </p:pic>
                </p:oleObj>
              </mc:Fallback>
            </mc:AlternateContent>
          </a:graphicData>
        </a:graphic>
      </p:graphicFrame>
      <p:sp>
        <p:nvSpPr>
          <p:cNvPr id="10" name="Rectangle 4"/>
          <p:cNvSpPr>
            <a:spLocks noChangeArrowheads="1"/>
          </p:cNvSpPr>
          <p:nvPr/>
        </p:nvSpPr>
        <p:spPr bwMode="auto">
          <a:xfrm>
            <a:off x="1329474" y="4268697"/>
            <a:ext cx="1056643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itchFamily="2" charset="-122"/>
              </a:defRPr>
            </a:lvl1pPr>
            <a:lvl2pPr marL="800100" indent="-342900">
              <a:defRPr>
                <a:solidFill>
                  <a:schemeClr val="tx1"/>
                </a:solidFill>
                <a:latin typeface="Arial" panose="020B0604020202020204" pitchFamily="34" charset="0"/>
                <a:ea typeface="宋体" pitchFamily="2" charset="-122"/>
              </a:defRPr>
            </a:lvl2pPr>
            <a:lvl3pPr marL="1257300" indent="-342900">
              <a:defRPr>
                <a:solidFill>
                  <a:schemeClr val="tx1"/>
                </a:solidFill>
                <a:latin typeface="Arial" panose="020B0604020202020204" pitchFamily="34" charset="0"/>
                <a:ea typeface="宋体" pitchFamily="2" charset="-122"/>
              </a:defRPr>
            </a:lvl3pPr>
            <a:lvl4pPr marL="1714500" indent="-342900">
              <a:defRPr>
                <a:solidFill>
                  <a:schemeClr val="tx1"/>
                </a:solidFill>
                <a:latin typeface="Arial" panose="020B0604020202020204" pitchFamily="34" charset="0"/>
                <a:ea typeface="宋体" pitchFamily="2" charset="-122"/>
              </a:defRPr>
            </a:lvl4pPr>
            <a:lvl5pPr marL="2171700" indent="-342900">
              <a:defRPr>
                <a:solidFill>
                  <a:schemeClr val="tx1"/>
                </a:solidFill>
                <a:latin typeface="Arial" panose="020B0604020202020204"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spcBef>
                <a:spcPct val="50000"/>
              </a:spcBef>
              <a:defRPr/>
            </a:pPr>
            <a:r>
              <a:rPr kumimoji="1"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② </a:t>
            </a:r>
            <a:r>
              <a:rPr kumimoji="1"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带权周转时间：作业的周转时间 </a:t>
            </a:r>
            <a:r>
              <a:rPr kumimoji="1" lang="en-US" altLang="zh-CN"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a:t>
            </a:r>
            <a:r>
              <a:rPr kumimoji="1"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系统为其提供服务的时间</a:t>
            </a:r>
            <a:endParaRPr kumimoji="1"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eaLnBrk="1" hangingPunct="1">
              <a:spcBef>
                <a:spcPct val="50000"/>
              </a:spcBef>
              <a:defRPr/>
            </a:pPr>
            <a:r>
              <a:rPr kumimoji="1"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rPr>
              <a:t>     平均带权周转时间则可表示为： </a:t>
            </a:r>
            <a:endParaRPr kumimoji="1" lang="zh-CN" altLang="en-US" sz="2400" b="1" dirty="0">
              <a:effectLst>
                <a:outerShdw blurRad="38100" dist="38100" dir="2700000" algn="tl">
                  <a:srgbClr val="C0C0C0"/>
                </a:outerShdw>
              </a:effectLst>
              <a:latin typeface="微软雅黑" panose="020B0503020204020204" pitchFamily="34" charset="-122"/>
              <a:ea typeface="微软雅黑" panose="020B0503020204020204" pitchFamily="34" charset="-122"/>
            </a:endParaRPr>
          </a:p>
        </p:txBody>
      </p:sp>
      <p:graphicFrame>
        <p:nvGraphicFramePr>
          <p:cNvPr id="11" name="Object 5"/>
          <p:cNvGraphicFramePr>
            <a:graphicFrameLocks noChangeAspect="1"/>
          </p:cNvGraphicFramePr>
          <p:nvPr/>
        </p:nvGraphicFramePr>
        <p:xfrm>
          <a:off x="3348128" y="5189630"/>
          <a:ext cx="4339711" cy="1202462"/>
        </p:xfrm>
        <a:graphic>
          <a:graphicData uri="http://schemas.openxmlformats.org/presentationml/2006/ole">
            <mc:AlternateContent xmlns:mc="http://schemas.openxmlformats.org/markup-compatibility/2006">
              <mc:Choice xmlns:v="urn:schemas-microsoft-com:vml" Requires="v">
                <p:oleObj spid="_x0000_s115745" name="BMP 图象" r:id="rId3" imgW="2713990" imgH="985520" progId="Paint.Picture">
                  <p:embed/>
                </p:oleObj>
              </mc:Choice>
              <mc:Fallback>
                <p:oleObj name="BMP 图象" r:id="rId3" imgW="2713990" imgH="985520" progId="Paint.Picture">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128" y="5189630"/>
                        <a:ext cx="4339711" cy="1202462"/>
                      </a:xfrm>
                      <a:prstGeom prst="rect">
                        <a:avLst/>
                      </a:prstGeom>
                      <a:noFill/>
                      <a:ln>
                        <a:noFill/>
                      </a:ln>
                      <a:effectLst/>
                    </p:spPr>
                  </p:pic>
                </p:oleObj>
              </mc:Fallback>
            </mc:AlternateContent>
          </a:graphicData>
        </a:graphic>
      </p:graphicFrame>
      <p:sp>
        <p:nvSpPr>
          <p:cNvPr id="12" name="Rectangle 8"/>
          <p:cNvSpPr>
            <a:spLocks noChangeArrowheads="1"/>
          </p:cNvSpPr>
          <p:nvPr/>
        </p:nvSpPr>
        <p:spPr bwMode="auto">
          <a:xfrm>
            <a:off x="1329474" y="1769888"/>
            <a:ext cx="5975549" cy="498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eaLnBrk="1" hangingPunct="1">
              <a:lnSpc>
                <a:spcPct val="110000"/>
              </a:lnSpc>
              <a:spcBef>
                <a:spcPct val="40000"/>
              </a:spcBef>
              <a:buFont typeface="Wingdings" panose="05000000000000000000" pitchFamily="2" charset="2"/>
              <a:buNone/>
              <a:defRPr/>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面向用户的准则 </a:t>
            </a:r>
            <a:r>
              <a:rPr lang="zh-CN" altLang="en-US" sz="2400" b="1" dirty="0" smtClean="0">
                <a:solidFill>
                  <a:srgbClr val="0000FF"/>
                </a:solidFill>
                <a:latin typeface="微软雅黑" panose="020B0503020204020204" pitchFamily="34" charset="-122"/>
                <a:ea typeface="微软雅黑" panose="020B0503020204020204" pitchFamily="34" charset="-122"/>
              </a:rPr>
              <a:t>：   </a:t>
            </a: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周转时间短</a:t>
            </a:r>
            <a:r>
              <a:rPr lang="en-US" altLang="zh-CN" sz="2400" b="1" dirty="0">
                <a:solidFill>
                  <a:srgbClr val="0000FF"/>
                </a:solidFill>
                <a:latin typeface="微软雅黑" panose="020B0503020204020204" pitchFamily="34" charset="-122"/>
                <a:ea typeface="微软雅黑" panose="020B0503020204020204" pitchFamily="34" charset="-122"/>
              </a:rPr>
              <a:t>(</a:t>
            </a:r>
            <a:r>
              <a:rPr lang="zh-CN" altLang="en-US" sz="2400" b="1" dirty="0">
                <a:solidFill>
                  <a:srgbClr val="0000FF"/>
                </a:solidFill>
                <a:latin typeface="微软雅黑" panose="020B0503020204020204" pitchFamily="34" charset="-122"/>
                <a:ea typeface="微软雅黑" panose="020B0503020204020204" pitchFamily="34" charset="-122"/>
              </a:rPr>
              <a:t>续</a:t>
            </a:r>
            <a:r>
              <a:rPr lang="en-US" altLang="zh-CN" sz="2400" b="1" dirty="0">
                <a:solidFill>
                  <a:srgbClr val="0000FF"/>
                </a:solidFill>
                <a:latin typeface="微软雅黑" panose="020B0503020204020204" pitchFamily="34" charset="-122"/>
                <a:ea typeface="微软雅黑" panose="020B0503020204020204" pitchFamily="34" charset="-122"/>
              </a:rPr>
              <a:t>)</a:t>
            </a:r>
            <a:endParaRPr lang="en-US" altLang="zh-CN" sz="2400" b="1" dirty="0">
              <a:solidFill>
                <a:srgbClr val="0000FF"/>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 calcmode="lin" valueType="num">
                                      <p:cBhvr additive="base">
                                        <p:cTn id="18" dur="500" fill="hold"/>
                                        <p:tgtEl>
                                          <p:spTgt spid="10">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10">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 presetClass="entr" presetSubtype="5" fill="hold"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vertical)">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272540" y="388189"/>
            <a:ext cx="6202680" cy="731838"/>
          </a:xfrm>
        </p:spPr>
        <p:txBody>
          <a:bodyPr/>
          <a:lstStyle/>
          <a:p>
            <a:pPr eaLnBrk="1" hangingPunct="1">
              <a:defRPr/>
            </a:pPr>
            <a:r>
              <a:rPr lang="en-US" altLang="zh-CN" b="1" dirty="0"/>
              <a:t>3.1.2 </a:t>
            </a:r>
            <a:r>
              <a:rPr lang="zh-CN" altLang="en-US" b="1" dirty="0"/>
              <a:t>处理机调度算法的目标及准则 </a:t>
            </a:r>
            <a:endParaRPr lang="zh-CN" altLang="en-US" b="1" dirty="0"/>
          </a:p>
        </p:txBody>
      </p:sp>
      <p:sp>
        <p:nvSpPr>
          <p:cNvPr id="617475" name="Rectangle 3"/>
          <p:cNvSpPr>
            <a:spLocks noGrp="1" noChangeArrowheads="1"/>
          </p:cNvSpPr>
          <p:nvPr>
            <p:ph type="body" idx="1"/>
          </p:nvPr>
        </p:nvSpPr>
        <p:spPr>
          <a:xfrm>
            <a:off x="1272540" y="1314450"/>
            <a:ext cx="10165080" cy="2628900"/>
          </a:xfrm>
        </p:spPr>
        <p:txBody>
          <a:bodyPr/>
          <a:lstStyle/>
          <a:p>
            <a:pPr eaLnBrk="1" hangingPunct="1">
              <a:lnSpc>
                <a:spcPct val="110000"/>
              </a:lnSpc>
              <a:spcBef>
                <a:spcPct val="40000"/>
              </a:spcBef>
              <a:buFont typeface="Wingdings" panose="05000000000000000000" pitchFamily="2" charset="2"/>
              <a:buNone/>
              <a:defRPr/>
            </a:pPr>
            <a:r>
              <a:rPr lang="en-US" altLang="zh-CN" b="1" dirty="0">
                <a:solidFill>
                  <a:srgbClr val="0000FF"/>
                </a:solidFill>
              </a:rPr>
              <a:t>1.</a:t>
            </a:r>
            <a:r>
              <a:rPr lang="zh-CN" altLang="en-US" b="1" dirty="0">
                <a:solidFill>
                  <a:srgbClr val="0000FF"/>
                </a:solidFill>
              </a:rPr>
              <a:t>面向用户的准则</a:t>
            </a:r>
            <a:r>
              <a:rPr lang="zh-CN" altLang="en-US" dirty="0">
                <a:solidFill>
                  <a:srgbClr val="0000FF"/>
                </a:solidFill>
              </a:rPr>
              <a:t> </a:t>
            </a:r>
            <a:endParaRPr lang="en-US" altLang="zh-CN" dirty="0" smtClean="0">
              <a:solidFill>
                <a:srgbClr val="0000FF"/>
              </a:solidFill>
            </a:endParaRPr>
          </a:p>
          <a:p>
            <a:pPr eaLnBrk="1" hangingPunct="1">
              <a:lnSpc>
                <a:spcPct val="110000"/>
              </a:lnSpc>
              <a:spcBef>
                <a:spcPct val="40000"/>
              </a:spcBef>
              <a:buFont typeface="Wingdings" panose="05000000000000000000" pitchFamily="2" charset="2"/>
              <a:buNone/>
              <a:defRPr/>
            </a:pPr>
            <a:r>
              <a:rPr lang="zh-CN" altLang="en-US" b="1" dirty="0" smtClean="0">
                <a:solidFill>
                  <a:srgbClr val="0000FF"/>
                </a:solidFill>
              </a:rPr>
              <a:t>（</a:t>
            </a:r>
            <a:r>
              <a:rPr lang="en-US" altLang="zh-CN" b="1" dirty="0">
                <a:solidFill>
                  <a:srgbClr val="0000FF"/>
                </a:solidFill>
              </a:rPr>
              <a:t>2</a:t>
            </a:r>
            <a:r>
              <a:rPr lang="zh-CN" altLang="en-US" dirty="0">
                <a:solidFill>
                  <a:srgbClr val="0000FF"/>
                </a:solidFill>
              </a:rPr>
              <a:t>）响应时间快</a:t>
            </a:r>
            <a:endParaRPr lang="zh-CN" altLang="en-US" dirty="0">
              <a:solidFill>
                <a:srgbClr val="0000FF"/>
              </a:solidFill>
            </a:endParaRPr>
          </a:p>
          <a:p>
            <a:pPr marL="170180" indent="-30480" algn="just">
              <a:lnSpc>
                <a:spcPct val="110000"/>
              </a:lnSpc>
              <a:spcBef>
                <a:spcPct val="40000"/>
              </a:spcBef>
              <a:buNone/>
              <a:defRPr/>
            </a:pPr>
            <a:r>
              <a:rPr lang="zh-CN" altLang="en-US" dirty="0"/>
              <a:t>所谓响应时间，是从用户通过键盘提交一个请求开始，直至系统首次产生响应为止的时间。</a:t>
            </a:r>
            <a:endParaRPr lang="zh-CN" altLang="en-US" dirty="0"/>
          </a:p>
        </p:txBody>
      </p:sp>
      <p:sp>
        <p:nvSpPr>
          <p:cNvPr id="4" name="Rectangle 3"/>
          <p:cNvSpPr>
            <a:spLocks noChangeArrowheads="1"/>
          </p:cNvSpPr>
          <p:nvPr/>
        </p:nvSpPr>
        <p:spPr bwMode="auto">
          <a:xfrm>
            <a:off x="1444062" y="3409950"/>
            <a:ext cx="79248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spcBef>
                <a:spcPct val="50000"/>
              </a:spcBef>
              <a:defRPr/>
            </a:pPr>
            <a:r>
              <a:rPr kumimoji="1" lang="zh-CN" altLang="en-US" sz="24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响应时间包括三部分时间：</a:t>
            </a:r>
            <a:endParaRPr kumimoji="1" lang="zh-CN" altLang="en-US" sz="24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spcBef>
                <a:spcPct val="50000"/>
              </a:spcBef>
              <a:defRPr/>
            </a:pPr>
            <a:r>
              <a:rPr kumimoji="1" lang="zh-CN" altLang="en-US" sz="24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①从键盘输入的请求信息传送到处理机的时间</a:t>
            </a:r>
            <a:endParaRPr kumimoji="1" lang="zh-CN" altLang="en-US" sz="24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spcBef>
                <a:spcPct val="50000"/>
              </a:spcBef>
              <a:defRPr/>
            </a:pPr>
            <a:r>
              <a:rPr kumimoji="1" lang="zh-CN" altLang="en-US" sz="24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②处理机对请求信息进行处理的时间</a:t>
            </a:r>
            <a:endParaRPr kumimoji="1" lang="zh-CN" altLang="en-US" sz="24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endParaRPr>
          </a:p>
          <a:p>
            <a:pPr>
              <a:spcBef>
                <a:spcPct val="50000"/>
              </a:spcBef>
              <a:defRPr/>
            </a:pPr>
            <a:r>
              <a:rPr kumimoji="1" lang="zh-CN" altLang="en-US" sz="2400" b="1" dirty="0">
                <a:solidFill>
                  <a:schemeClr val="tx2"/>
                </a:solidFill>
                <a:effectLst>
                  <a:outerShdw blurRad="38100" dist="38100" dir="2700000" algn="tl">
                    <a:srgbClr val="C0C0C0"/>
                  </a:outerShdw>
                </a:effectLst>
                <a:latin typeface="微软雅黑" panose="020B0503020204020204" pitchFamily="34" charset="-122"/>
                <a:ea typeface="微软雅黑" panose="020B0503020204020204" pitchFamily="34" charset="-122"/>
              </a:rPr>
              <a:t>   ③将所形成的响应信息回送到终端显示器的时间</a:t>
            </a:r>
            <a:endParaRPr kumimoji="1" lang="zh-CN" altLang="en-US" sz="2400" b="1" dirty="0">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17475">
                                            <p:txEl>
                                              <p:pRg st="2" end="2"/>
                                            </p:txEl>
                                          </p:spTgt>
                                        </p:tgtEl>
                                        <p:attrNameLst>
                                          <p:attrName>style.visibility</p:attrName>
                                        </p:attrNameLst>
                                      </p:cBhvr>
                                      <p:to>
                                        <p:strVal val="visible"/>
                                      </p:to>
                                    </p:set>
                                    <p:anim calcmode="lin" valueType="num">
                                      <p:cBhvr additive="base">
                                        <p:cTn id="7" dur="500" fill="hold"/>
                                        <p:tgtEl>
                                          <p:spTgt spid="617475">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747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left)">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41120" y="388189"/>
            <a:ext cx="9871782" cy="731838"/>
          </a:xfrm>
        </p:spPr>
        <p:txBody>
          <a:bodyPr/>
          <a:lstStyle/>
          <a:p>
            <a:pPr eaLnBrk="1" hangingPunct="1">
              <a:defRPr/>
            </a:pPr>
            <a:r>
              <a:rPr lang="en-US" altLang="zh-CN" b="1" dirty="0"/>
              <a:t>3.1.2 </a:t>
            </a:r>
            <a:r>
              <a:rPr lang="zh-CN" altLang="en-US" b="1" dirty="0"/>
              <a:t>处理机调度算法的目标及准则 </a:t>
            </a:r>
            <a:endParaRPr lang="zh-CN" altLang="en-US" b="1" dirty="0"/>
          </a:p>
        </p:txBody>
      </p:sp>
      <p:sp>
        <p:nvSpPr>
          <p:cNvPr id="617475" name="Rectangle 3"/>
          <p:cNvSpPr>
            <a:spLocks noGrp="1" noChangeArrowheads="1"/>
          </p:cNvSpPr>
          <p:nvPr>
            <p:ph type="body" idx="1"/>
          </p:nvPr>
        </p:nvSpPr>
        <p:spPr>
          <a:xfrm>
            <a:off x="1249680" y="1177290"/>
            <a:ext cx="7772400" cy="605790"/>
          </a:xfrm>
        </p:spPr>
        <p:txBody>
          <a:bodyPr/>
          <a:lstStyle/>
          <a:p>
            <a:pPr eaLnBrk="1" hangingPunct="1">
              <a:lnSpc>
                <a:spcPct val="110000"/>
              </a:lnSpc>
              <a:spcBef>
                <a:spcPct val="40000"/>
              </a:spcBef>
              <a:buFont typeface="Wingdings" panose="05000000000000000000" pitchFamily="2" charset="2"/>
              <a:buNone/>
              <a:defRPr/>
            </a:pPr>
            <a:r>
              <a:rPr lang="en-US" altLang="zh-CN" b="1" dirty="0">
                <a:solidFill>
                  <a:srgbClr val="0000FF"/>
                </a:solidFill>
              </a:rPr>
              <a:t>1.</a:t>
            </a:r>
            <a:r>
              <a:rPr lang="zh-CN" altLang="en-US" b="1" dirty="0">
                <a:solidFill>
                  <a:srgbClr val="0000FF"/>
                </a:solidFill>
              </a:rPr>
              <a:t>面向用户的准则</a:t>
            </a:r>
            <a:r>
              <a:rPr lang="zh-CN" altLang="en-US" dirty="0">
                <a:solidFill>
                  <a:srgbClr val="0000FF"/>
                </a:solidFill>
              </a:rPr>
              <a:t> ：</a:t>
            </a:r>
            <a:endParaRPr lang="zh-CN" altLang="en-US" dirty="0"/>
          </a:p>
        </p:txBody>
      </p:sp>
      <p:sp>
        <p:nvSpPr>
          <p:cNvPr id="7" name="Rectangle 2"/>
          <p:cNvSpPr>
            <a:spLocks noGrp="1" noChangeArrowheads="1"/>
          </p:cNvSpPr>
          <p:nvPr/>
        </p:nvSpPr>
        <p:spPr>
          <a:xfrm>
            <a:off x="1082040" y="1702119"/>
            <a:ext cx="10553700" cy="4214813"/>
          </a:xfr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eaLnBrk="1" hangingPunct="1">
              <a:lnSpc>
                <a:spcPct val="120000"/>
              </a:lnSpc>
              <a:spcBef>
                <a:spcPct val="25000"/>
              </a:spcBef>
              <a:buFont typeface="Wingdings" panose="05000000000000000000" pitchFamily="2" charset="2"/>
              <a:buNone/>
              <a:defRPr/>
            </a:pPr>
            <a:r>
              <a:rPr lang="zh-CN" altLang="en-US" sz="2200" b="1" dirty="0">
                <a:solidFill>
                  <a:srgbClr val="0000FF"/>
                </a:solidFill>
              </a:rPr>
              <a:t>（</a:t>
            </a:r>
            <a:r>
              <a:rPr lang="en-US" altLang="zh-CN" sz="2200" b="1" dirty="0">
                <a:solidFill>
                  <a:srgbClr val="0000FF"/>
                </a:solidFill>
              </a:rPr>
              <a:t>3</a:t>
            </a:r>
            <a:r>
              <a:rPr lang="zh-CN" altLang="en-US" sz="2200" b="1" dirty="0">
                <a:solidFill>
                  <a:srgbClr val="0000FF"/>
                </a:solidFill>
              </a:rPr>
              <a:t>）截止时间的保证</a:t>
            </a:r>
            <a:endParaRPr lang="zh-CN" altLang="en-US" sz="2200" dirty="0">
              <a:solidFill>
                <a:srgbClr val="0000FF"/>
              </a:solidFill>
            </a:endParaRPr>
          </a:p>
          <a:p>
            <a:pPr eaLnBrk="1" hangingPunct="1">
              <a:lnSpc>
                <a:spcPct val="120000"/>
              </a:lnSpc>
              <a:spcBef>
                <a:spcPct val="25000"/>
              </a:spcBef>
              <a:buFont typeface="Wingdings" panose="05000000000000000000" pitchFamily="2" charset="2"/>
              <a:buNone/>
              <a:defRPr/>
            </a:pPr>
            <a:r>
              <a:rPr lang="zh-CN" altLang="en-US" sz="2200" dirty="0"/>
              <a:t>         </a:t>
            </a:r>
            <a:r>
              <a:rPr lang="zh-CN" altLang="en-US" sz="2200" b="1" dirty="0"/>
              <a:t>所谓截止时间，是指某任务必须开始执行的最迟时间，或必须完成的最迟时间。</a:t>
            </a:r>
            <a:endParaRPr lang="zh-CN" altLang="en-US" sz="2200" b="1" dirty="0"/>
          </a:p>
          <a:p>
            <a:pPr algn="just" eaLnBrk="1" hangingPunct="1">
              <a:lnSpc>
                <a:spcPct val="120000"/>
              </a:lnSpc>
              <a:spcBef>
                <a:spcPct val="25000"/>
              </a:spcBef>
              <a:buFont typeface="Wingdings" panose="05000000000000000000" pitchFamily="2" charset="2"/>
              <a:buNone/>
              <a:defRPr/>
            </a:pPr>
            <a:r>
              <a:rPr lang="zh-CN" altLang="en-US" sz="2200" b="1" dirty="0">
                <a:solidFill>
                  <a:srgbClr val="0000FF"/>
                </a:solidFill>
              </a:rPr>
              <a:t>（</a:t>
            </a:r>
            <a:r>
              <a:rPr lang="en-US" altLang="zh-CN" sz="2200" b="1" dirty="0">
                <a:solidFill>
                  <a:srgbClr val="0000FF"/>
                </a:solidFill>
              </a:rPr>
              <a:t>4</a:t>
            </a:r>
            <a:r>
              <a:rPr lang="zh-CN" altLang="en-US" sz="2200" b="1" dirty="0">
                <a:solidFill>
                  <a:srgbClr val="0000FF"/>
                </a:solidFill>
              </a:rPr>
              <a:t>）优先权准则</a:t>
            </a:r>
            <a:endParaRPr lang="zh-CN" altLang="en-US" sz="2200" dirty="0">
              <a:solidFill>
                <a:srgbClr val="0000FF"/>
              </a:solidFill>
            </a:endParaRPr>
          </a:p>
          <a:p>
            <a:pPr marL="762000" indent="-227330" algn="just">
              <a:lnSpc>
                <a:spcPct val="120000"/>
              </a:lnSpc>
              <a:spcBef>
                <a:spcPct val="25000"/>
              </a:spcBef>
              <a:buFont typeface="Wingdings" panose="05000000000000000000" pitchFamily="2" charset="2"/>
              <a:buChar char="n"/>
              <a:defRPr/>
            </a:pPr>
            <a:r>
              <a:rPr lang="zh-CN" altLang="en-US" sz="2200" b="1" dirty="0"/>
              <a:t>基于优先权让某些紧急的作业能得到及时处理。</a:t>
            </a:r>
            <a:endParaRPr lang="zh-CN" altLang="en-US" sz="2200" b="1" dirty="0"/>
          </a:p>
          <a:p>
            <a:pPr marL="762000" indent="-227330" algn="just">
              <a:lnSpc>
                <a:spcPct val="120000"/>
              </a:lnSpc>
              <a:spcBef>
                <a:spcPct val="25000"/>
              </a:spcBef>
              <a:buFont typeface="Wingdings" panose="05000000000000000000" pitchFamily="2" charset="2"/>
              <a:buChar char="n"/>
              <a:defRPr/>
            </a:pPr>
            <a:r>
              <a:rPr lang="zh-CN" altLang="en-US" sz="2200" b="1" dirty="0"/>
              <a:t>在要求较严格的场合，往往还须选择抢占式调度方式，才能保证紧急作业得到及时处理。  </a:t>
            </a:r>
            <a:endParaRPr lang="zh-CN" altLang="en-US" sz="2200"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wipe(left)">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wipe(left)">
                                      <p:cBhvr>
                                        <p:cTn id="15" dur="500"/>
                                        <p:tgtEl>
                                          <p:spTgt spid="7">
                                            <p:txEl>
                                              <p:pRg st="2" end="2"/>
                                            </p:txEl>
                                          </p:spTgt>
                                        </p:tgtEl>
                                      </p:cBhvr>
                                    </p:animEffect>
                                  </p:childTnLst>
                                </p:cTn>
                              </p:par>
                              <p:par>
                                <p:cTn id="16" presetID="22" presetClass="entr" presetSubtype="8" fill="hold" nodeType="withEffect">
                                  <p:stCondLst>
                                    <p:cond delay="0"/>
                                  </p:stCondLst>
                                  <p:childTnLst>
                                    <p:set>
                                      <p:cBhvr>
                                        <p:cTn id="17" dur="1" fill="hold">
                                          <p:stCondLst>
                                            <p:cond delay="0"/>
                                          </p:stCondLst>
                                        </p:cTn>
                                        <p:tgtEl>
                                          <p:spTgt spid="7">
                                            <p:txEl>
                                              <p:pRg st="3" end="3"/>
                                            </p:txEl>
                                          </p:spTgt>
                                        </p:tgtEl>
                                        <p:attrNameLst>
                                          <p:attrName>style.visibility</p:attrName>
                                        </p:attrNameLst>
                                      </p:cBhvr>
                                      <p:to>
                                        <p:strVal val="visible"/>
                                      </p:to>
                                    </p:set>
                                    <p:animEffect transition="in" filter="wipe(left)">
                                      <p:cBhvr>
                                        <p:cTn id="18" dur="500"/>
                                        <p:tgtEl>
                                          <p:spTgt spid="7">
                                            <p:txEl>
                                              <p:pRg st="3" end="3"/>
                                            </p:txEl>
                                          </p:spTgt>
                                        </p:tgtEl>
                                      </p:cBhvr>
                                    </p:animEffect>
                                  </p:childTnLst>
                                </p:cTn>
                              </p:par>
                              <p:par>
                                <p:cTn id="19" presetID="22" presetClass="entr" presetSubtype="8" fill="hold" nodeType="with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wipe(left)">
                                      <p:cBhvr>
                                        <p:cTn id="21"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379220" y="388189"/>
            <a:ext cx="9833682" cy="731838"/>
          </a:xfrm>
        </p:spPr>
        <p:txBody>
          <a:bodyPr/>
          <a:lstStyle/>
          <a:p>
            <a:pPr eaLnBrk="1" hangingPunct="1">
              <a:defRPr/>
            </a:pPr>
            <a:r>
              <a:rPr lang="en-US" altLang="zh-CN" b="1" dirty="0"/>
              <a:t>3.1.2 </a:t>
            </a:r>
            <a:r>
              <a:rPr lang="zh-CN" altLang="en-US" b="1" dirty="0"/>
              <a:t>处理机调度算法的目标及准则 </a:t>
            </a:r>
            <a:endParaRPr lang="zh-CN" altLang="en-US" b="1" dirty="0"/>
          </a:p>
        </p:txBody>
      </p:sp>
      <p:sp>
        <p:nvSpPr>
          <p:cNvPr id="617475" name="Rectangle 3"/>
          <p:cNvSpPr>
            <a:spLocks noGrp="1" noChangeArrowheads="1"/>
          </p:cNvSpPr>
          <p:nvPr>
            <p:ph type="body" idx="1"/>
          </p:nvPr>
        </p:nvSpPr>
        <p:spPr>
          <a:xfrm>
            <a:off x="1143000" y="1314450"/>
            <a:ext cx="10416540" cy="2628900"/>
          </a:xfrm>
        </p:spPr>
        <p:txBody>
          <a:bodyPr/>
          <a:lstStyle/>
          <a:p>
            <a:pPr>
              <a:lnSpc>
                <a:spcPct val="110000"/>
              </a:lnSpc>
              <a:spcBef>
                <a:spcPct val="40000"/>
              </a:spcBef>
              <a:buNone/>
              <a:defRPr/>
            </a:pPr>
            <a:r>
              <a:rPr lang="zh-CN" altLang="en-US" dirty="0">
                <a:solidFill>
                  <a:srgbClr val="0000FF"/>
                </a:solidFill>
              </a:rPr>
              <a:t> </a:t>
            </a:r>
            <a:r>
              <a:rPr lang="en-US" altLang="zh-CN" dirty="0">
                <a:solidFill>
                  <a:srgbClr val="0000FF"/>
                </a:solidFill>
              </a:rPr>
              <a:t>2</a:t>
            </a:r>
            <a:r>
              <a:rPr lang="zh-CN" altLang="en-US" dirty="0">
                <a:solidFill>
                  <a:srgbClr val="0000FF"/>
                </a:solidFill>
              </a:rPr>
              <a:t>．面向系统的准则</a:t>
            </a:r>
            <a:endParaRPr lang="zh-CN" altLang="en-US" dirty="0">
              <a:solidFill>
                <a:srgbClr val="0000FF"/>
              </a:solidFill>
            </a:endParaRPr>
          </a:p>
          <a:p>
            <a:pPr>
              <a:lnSpc>
                <a:spcPct val="110000"/>
              </a:lnSpc>
              <a:spcBef>
                <a:spcPct val="40000"/>
              </a:spcBef>
              <a:buNone/>
              <a:defRPr/>
            </a:pPr>
            <a:r>
              <a:rPr lang="zh-CN" altLang="en-US" dirty="0">
                <a:solidFill>
                  <a:schemeClr val="bg2">
                    <a:lumMod val="10000"/>
                  </a:schemeClr>
                </a:solidFill>
              </a:rPr>
              <a:t> （</a:t>
            </a:r>
            <a:r>
              <a:rPr lang="en-US" altLang="zh-CN" dirty="0">
                <a:solidFill>
                  <a:schemeClr val="bg2">
                    <a:lumMod val="10000"/>
                  </a:schemeClr>
                </a:solidFill>
              </a:rPr>
              <a:t>1</a:t>
            </a:r>
            <a:r>
              <a:rPr lang="zh-CN" altLang="en-US" dirty="0">
                <a:solidFill>
                  <a:schemeClr val="bg2">
                    <a:lumMod val="10000"/>
                  </a:schemeClr>
                </a:solidFill>
              </a:rPr>
              <a:t>）系统吞吐量高。吞吐量是指在单位时间内，系统所完成的作业数。</a:t>
            </a:r>
            <a:endParaRPr lang="zh-CN" altLang="en-US" dirty="0">
              <a:solidFill>
                <a:schemeClr val="bg2">
                  <a:lumMod val="10000"/>
                </a:schemeClr>
              </a:solidFill>
            </a:endParaRPr>
          </a:p>
          <a:p>
            <a:pPr>
              <a:lnSpc>
                <a:spcPct val="110000"/>
              </a:lnSpc>
              <a:spcBef>
                <a:spcPct val="40000"/>
              </a:spcBef>
              <a:buNone/>
              <a:defRPr/>
            </a:pPr>
            <a:r>
              <a:rPr lang="zh-CN" altLang="en-US" dirty="0">
                <a:solidFill>
                  <a:schemeClr val="bg2">
                    <a:lumMod val="10000"/>
                  </a:schemeClr>
                </a:solidFill>
              </a:rPr>
              <a:t> （</a:t>
            </a:r>
            <a:r>
              <a:rPr lang="en-US" altLang="zh-CN" dirty="0">
                <a:solidFill>
                  <a:schemeClr val="bg2">
                    <a:lumMod val="10000"/>
                  </a:schemeClr>
                </a:solidFill>
              </a:rPr>
              <a:t>2</a:t>
            </a:r>
            <a:r>
              <a:rPr lang="zh-CN" altLang="en-US" dirty="0">
                <a:solidFill>
                  <a:schemeClr val="bg2">
                    <a:lumMod val="10000"/>
                  </a:schemeClr>
                </a:solidFill>
              </a:rPr>
              <a:t>）处理机利用率好。</a:t>
            </a:r>
            <a:endParaRPr lang="zh-CN" altLang="en-US" dirty="0">
              <a:solidFill>
                <a:schemeClr val="bg2">
                  <a:lumMod val="10000"/>
                </a:schemeClr>
              </a:solidFill>
            </a:endParaRPr>
          </a:p>
          <a:p>
            <a:pPr>
              <a:lnSpc>
                <a:spcPct val="110000"/>
              </a:lnSpc>
              <a:spcBef>
                <a:spcPct val="40000"/>
              </a:spcBef>
              <a:buNone/>
              <a:defRPr/>
            </a:pPr>
            <a:r>
              <a:rPr lang="zh-CN" altLang="en-US" dirty="0">
                <a:solidFill>
                  <a:schemeClr val="bg2">
                    <a:lumMod val="10000"/>
                  </a:schemeClr>
                </a:solidFill>
              </a:rPr>
              <a:t> （</a:t>
            </a:r>
            <a:r>
              <a:rPr lang="en-US" altLang="zh-CN" dirty="0">
                <a:solidFill>
                  <a:schemeClr val="bg2">
                    <a:lumMod val="10000"/>
                  </a:schemeClr>
                </a:solidFill>
              </a:rPr>
              <a:t>3</a:t>
            </a:r>
            <a:r>
              <a:rPr lang="zh-CN" altLang="en-US" dirty="0">
                <a:solidFill>
                  <a:schemeClr val="bg2">
                    <a:lumMod val="10000"/>
                  </a:schemeClr>
                </a:solidFill>
              </a:rPr>
              <a:t>）各类资源的平衡利用。  </a:t>
            </a:r>
            <a:endParaRPr lang="zh-CN" altLang="en-US" dirty="0">
              <a:solidFill>
                <a:schemeClr val="bg2">
                  <a:lumMod val="10000"/>
                </a:schemeClr>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zh-CN" altLang="en-US" sz="3600" dirty="0"/>
              <a:t>第三章 处理机调度与死锁</a:t>
            </a:r>
            <a:endParaRPr lang="zh-CN" altLang="en-US" sz="3600" dirty="0"/>
          </a:p>
        </p:txBody>
      </p:sp>
      <p:sp>
        <p:nvSpPr>
          <p:cNvPr id="44035" name="Rectangle 3"/>
          <p:cNvSpPr>
            <a:spLocks noGrp="1" noChangeArrowheads="1"/>
          </p:cNvSpPr>
          <p:nvPr>
            <p:ph type="body" idx="1"/>
          </p:nvPr>
        </p:nvSpPr>
        <p:spPr>
          <a:xfrm>
            <a:off x="2326256" y="1299713"/>
            <a:ext cx="8229600" cy="4495800"/>
          </a:xfrm>
        </p:spPr>
        <p:txBody>
          <a:bodyPr/>
          <a:lstStyle/>
          <a:p>
            <a:pPr eaLnBrk="1" hangingPunct="1">
              <a:lnSpc>
                <a:spcPct val="110000"/>
              </a:lnSpc>
              <a:buFont typeface="Wingdings" panose="05000000000000000000" pitchFamily="2" charset="2"/>
              <a:buChar char="n"/>
              <a:defRPr/>
            </a:pPr>
            <a:r>
              <a:rPr lang="en-US" altLang="zh-CN" sz="2800" dirty="0"/>
              <a:t>3.1 </a:t>
            </a:r>
            <a:r>
              <a:rPr lang="zh-CN" altLang="en-US" sz="2800" dirty="0"/>
              <a:t>处理机调度的层次和调度算法的目标 </a:t>
            </a:r>
            <a:endParaRPr lang="zh-CN" altLang="en-US" sz="2800" dirty="0"/>
          </a:p>
          <a:p>
            <a:pPr eaLnBrk="1" hangingPunct="1">
              <a:lnSpc>
                <a:spcPct val="110000"/>
              </a:lnSpc>
              <a:buFont typeface="Wingdings" panose="05000000000000000000" pitchFamily="2" charset="2"/>
              <a:buChar char="n"/>
              <a:defRPr/>
            </a:pPr>
            <a:r>
              <a:rPr lang="en-US" altLang="zh-CN" sz="2800" dirty="0">
                <a:solidFill>
                  <a:srgbClr val="FF0000"/>
                </a:solidFill>
              </a:rPr>
              <a:t>3.2 </a:t>
            </a:r>
            <a:r>
              <a:rPr lang="zh-CN" altLang="en-US" sz="2800" dirty="0">
                <a:solidFill>
                  <a:srgbClr val="FF0000"/>
                </a:solidFill>
              </a:rPr>
              <a:t>作业和作业调度</a:t>
            </a:r>
            <a:endParaRPr lang="zh-CN" altLang="en-US" sz="2800" dirty="0">
              <a:solidFill>
                <a:srgbClr val="FF0000"/>
              </a:solidFill>
            </a:endParaRPr>
          </a:p>
          <a:p>
            <a:pPr eaLnBrk="1" hangingPunct="1">
              <a:lnSpc>
                <a:spcPct val="110000"/>
              </a:lnSpc>
              <a:buFont typeface="Wingdings" panose="05000000000000000000" pitchFamily="2" charset="2"/>
              <a:buChar char="n"/>
              <a:defRPr/>
            </a:pPr>
            <a:r>
              <a:rPr lang="en-US" altLang="zh-CN" sz="2800" dirty="0"/>
              <a:t>3.3 </a:t>
            </a:r>
            <a:r>
              <a:rPr lang="zh-CN" altLang="en-US" sz="2800" dirty="0"/>
              <a:t>进程调度 </a:t>
            </a:r>
            <a:endParaRPr lang="zh-CN" altLang="en-US" sz="2800" dirty="0"/>
          </a:p>
          <a:p>
            <a:pPr eaLnBrk="1" hangingPunct="1">
              <a:lnSpc>
                <a:spcPct val="110000"/>
              </a:lnSpc>
              <a:buFont typeface="Wingdings" panose="05000000000000000000" pitchFamily="2" charset="2"/>
              <a:buChar char="n"/>
              <a:defRPr/>
            </a:pPr>
            <a:r>
              <a:rPr lang="en-US" altLang="zh-CN" sz="2800" dirty="0"/>
              <a:t>3.4 </a:t>
            </a:r>
            <a:r>
              <a:rPr lang="zh-CN" altLang="en-US" sz="2800" dirty="0"/>
              <a:t>实时调度  </a:t>
            </a:r>
            <a:endParaRPr lang="zh-CN" altLang="en-US" sz="2800" dirty="0"/>
          </a:p>
          <a:p>
            <a:pPr eaLnBrk="1" hangingPunct="1">
              <a:lnSpc>
                <a:spcPct val="110000"/>
              </a:lnSpc>
              <a:buFont typeface="Wingdings" panose="05000000000000000000" pitchFamily="2" charset="2"/>
              <a:buChar char="n"/>
              <a:defRPr/>
            </a:pPr>
            <a:r>
              <a:rPr lang="en-US" altLang="zh-CN" sz="2800" dirty="0"/>
              <a:t>3.5 </a:t>
            </a:r>
            <a:r>
              <a:rPr lang="zh-CN" altLang="en-US" sz="2800" dirty="0"/>
              <a:t>死锁概述  </a:t>
            </a:r>
            <a:endParaRPr lang="zh-CN" altLang="en-US" sz="2800" dirty="0"/>
          </a:p>
          <a:p>
            <a:pPr eaLnBrk="1" hangingPunct="1">
              <a:lnSpc>
                <a:spcPct val="110000"/>
              </a:lnSpc>
              <a:buFont typeface="Wingdings" panose="05000000000000000000" pitchFamily="2" charset="2"/>
              <a:buChar char="n"/>
              <a:defRPr/>
            </a:pPr>
            <a:r>
              <a:rPr lang="en-US" altLang="zh-CN" sz="2800" dirty="0"/>
              <a:t>3.6 </a:t>
            </a:r>
            <a:r>
              <a:rPr lang="zh-CN" altLang="en-US" sz="2800" dirty="0"/>
              <a:t>预防死锁</a:t>
            </a:r>
            <a:endParaRPr lang="en-US" altLang="zh-CN" sz="2800" dirty="0"/>
          </a:p>
          <a:p>
            <a:pPr eaLnBrk="1" hangingPunct="1">
              <a:lnSpc>
                <a:spcPct val="110000"/>
              </a:lnSpc>
              <a:buFont typeface="Wingdings" panose="05000000000000000000" pitchFamily="2" charset="2"/>
              <a:buChar char="n"/>
              <a:defRPr/>
            </a:pPr>
            <a:r>
              <a:rPr lang="en-US" altLang="zh-CN" sz="2800" dirty="0"/>
              <a:t>3.7 </a:t>
            </a:r>
            <a:r>
              <a:rPr lang="zh-CN" altLang="en-US" sz="2800" dirty="0"/>
              <a:t>避免死锁</a:t>
            </a:r>
            <a:endParaRPr lang="zh-CN" altLang="en-US" sz="2800" dirty="0"/>
          </a:p>
          <a:p>
            <a:pPr eaLnBrk="1" hangingPunct="1">
              <a:lnSpc>
                <a:spcPct val="110000"/>
              </a:lnSpc>
              <a:buFont typeface="Wingdings" panose="05000000000000000000" pitchFamily="2" charset="2"/>
              <a:buChar char="n"/>
              <a:defRPr/>
            </a:pPr>
            <a:r>
              <a:rPr lang="en-US" altLang="zh-CN" sz="2800" dirty="0"/>
              <a:t>3.8 </a:t>
            </a:r>
            <a:r>
              <a:rPr lang="zh-CN" altLang="en-US" sz="2800" dirty="0"/>
              <a:t>死锁的检测与解除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zh-CN" altLang="en-US"/>
              <a:t>上节回顾</a:t>
            </a:r>
            <a:endParaRPr lang="zh-CN" altLang="en-US"/>
          </a:p>
        </p:txBody>
      </p:sp>
      <p:sp>
        <p:nvSpPr>
          <p:cNvPr id="6147" name="Rectangle 3"/>
          <p:cNvSpPr>
            <a:spLocks noGrp="1" noChangeArrowheads="1"/>
          </p:cNvSpPr>
          <p:nvPr>
            <p:ph type="body" idx="1"/>
          </p:nvPr>
        </p:nvSpPr>
        <p:spPr>
          <a:xfrm>
            <a:off x="1981200" y="1981200"/>
            <a:ext cx="8229600" cy="4419600"/>
          </a:xfrm>
        </p:spPr>
        <p:txBody>
          <a:bodyPr/>
          <a:lstStyle/>
          <a:p>
            <a:pPr eaLnBrk="1" hangingPunct="1">
              <a:lnSpc>
                <a:spcPct val="120000"/>
              </a:lnSpc>
              <a:spcBef>
                <a:spcPct val="30000"/>
              </a:spcBef>
              <a:buFont typeface="Wingdings" panose="05000000000000000000" pitchFamily="2" charset="2"/>
              <a:buChar char="n"/>
              <a:defRPr/>
            </a:pPr>
            <a:r>
              <a:rPr lang="zh-CN" altLang="en-US" b="1" dirty="0"/>
              <a:t>进程的基本概念</a:t>
            </a:r>
            <a:endParaRPr lang="zh-CN" altLang="en-US" b="1" dirty="0"/>
          </a:p>
          <a:p>
            <a:pPr eaLnBrk="1" hangingPunct="1">
              <a:lnSpc>
                <a:spcPct val="120000"/>
              </a:lnSpc>
              <a:spcBef>
                <a:spcPct val="30000"/>
              </a:spcBef>
              <a:buFont typeface="Wingdings" panose="05000000000000000000" pitchFamily="2" charset="2"/>
              <a:buChar char="n"/>
              <a:defRPr/>
            </a:pPr>
            <a:r>
              <a:rPr lang="zh-CN" altLang="en-US" b="1" dirty="0"/>
              <a:t>进程控制</a:t>
            </a:r>
            <a:endParaRPr lang="zh-CN" altLang="en-US" b="1" dirty="0"/>
          </a:p>
          <a:p>
            <a:pPr eaLnBrk="1" hangingPunct="1">
              <a:lnSpc>
                <a:spcPct val="120000"/>
              </a:lnSpc>
              <a:spcBef>
                <a:spcPct val="30000"/>
              </a:spcBef>
              <a:buFont typeface="Wingdings" panose="05000000000000000000" pitchFamily="2" charset="2"/>
              <a:buChar char="n"/>
              <a:defRPr/>
            </a:pPr>
            <a:r>
              <a:rPr lang="zh-CN" altLang="en-US" b="1" dirty="0"/>
              <a:t>进程同步</a:t>
            </a:r>
            <a:endParaRPr lang="zh-CN" altLang="en-US" b="1" dirty="0"/>
          </a:p>
          <a:p>
            <a:pPr eaLnBrk="1" hangingPunct="1">
              <a:lnSpc>
                <a:spcPct val="120000"/>
              </a:lnSpc>
              <a:spcBef>
                <a:spcPct val="30000"/>
              </a:spcBef>
              <a:buFont typeface="Wingdings" panose="05000000000000000000" pitchFamily="2" charset="2"/>
              <a:buChar char="n"/>
              <a:defRPr/>
            </a:pPr>
            <a:r>
              <a:rPr lang="zh-CN" altLang="en-US" b="1" dirty="0"/>
              <a:t>经典进程的同步问题</a:t>
            </a:r>
            <a:endParaRPr lang="zh-CN" altLang="en-US" b="1" dirty="0"/>
          </a:p>
          <a:p>
            <a:pPr eaLnBrk="1" hangingPunct="1">
              <a:lnSpc>
                <a:spcPct val="120000"/>
              </a:lnSpc>
              <a:spcBef>
                <a:spcPct val="30000"/>
              </a:spcBef>
              <a:buFont typeface="Wingdings" panose="05000000000000000000" pitchFamily="2" charset="2"/>
              <a:buChar char="n"/>
              <a:defRPr/>
            </a:pPr>
            <a:r>
              <a:rPr lang="zh-CN" altLang="en-US" b="1" dirty="0"/>
              <a:t>进程通信</a:t>
            </a:r>
            <a:endParaRPr lang="zh-CN" altLang="en-US" b="1" dirty="0"/>
          </a:p>
          <a:p>
            <a:pPr eaLnBrk="1" hangingPunct="1">
              <a:lnSpc>
                <a:spcPct val="120000"/>
              </a:lnSpc>
              <a:spcBef>
                <a:spcPct val="30000"/>
              </a:spcBef>
              <a:buFont typeface="Wingdings" panose="05000000000000000000" pitchFamily="2" charset="2"/>
              <a:buChar char="n"/>
              <a:defRPr/>
            </a:pPr>
            <a:r>
              <a:rPr lang="zh-CN" altLang="en-US" b="1" dirty="0"/>
              <a:t>线程</a:t>
            </a:r>
            <a:endParaRPr lang="zh-CN" altLang="en-US" b="1" dirty="0"/>
          </a:p>
        </p:txBody>
      </p:sp>
      <p:sp>
        <p:nvSpPr>
          <p:cNvPr id="450565" name="Rectangle 5"/>
          <p:cNvSpPr>
            <a:spLocks noChangeArrowheads="1"/>
          </p:cNvSpPr>
          <p:nvPr/>
        </p:nvSpPr>
        <p:spPr bwMode="auto">
          <a:xfrm>
            <a:off x="6959601" y="2708275"/>
            <a:ext cx="3446463" cy="3754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lnSpc>
                <a:spcPct val="110000"/>
              </a:lnSpc>
              <a:spcBef>
                <a:spcPct val="30000"/>
              </a:spcBef>
              <a:buFont typeface="Wingdings" panose="05000000000000000000" pitchFamily="2" charset="2"/>
              <a:buNone/>
              <a:defRPr/>
            </a:pPr>
            <a:r>
              <a:rPr lang="zh-CN" altLang="en-US" sz="2800" b="1"/>
              <a:t>重点：</a:t>
            </a:r>
            <a:endParaRPr lang="zh-CN" altLang="en-US" sz="2800" b="1"/>
          </a:p>
          <a:p>
            <a:pPr eaLnBrk="1" hangingPunct="1">
              <a:lnSpc>
                <a:spcPct val="110000"/>
              </a:lnSpc>
              <a:spcBef>
                <a:spcPct val="30000"/>
              </a:spcBef>
              <a:buFont typeface="Wingdings" panose="05000000000000000000" pitchFamily="2" charset="2"/>
              <a:buNone/>
              <a:defRPr/>
            </a:pPr>
            <a:r>
              <a:rPr lang="en-US" altLang="zh-CN" sz="2800" b="1"/>
              <a:t>1</a:t>
            </a:r>
            <a:r>
              <a:rPr lang="zh-CN" altLang="en-US" sz="2800" b="1"/>
              <a:t>）进程状态转换</a:t>
            </a:r>
            <a:endParaRPr lang="zh-CN" altLang="en-US" sz="2800" b="1"/>
          </a:p>
          <a:p>
            <a:pPr eaLnBrk="1" hangingPunct="1">
              <a:lnSpc>
                <a:spcPct val="110000"/>
              </a:lnSpc>
              <a:spcBef>
                <a:spcPct val="30000"/>
              </a:spcBef>
              <a:buFont typeface="Wingdings" panose="05000000000000000000" pitchFamily="2" charset="2"/>
              <a:buNone/>
              <a:defRPr/>
            </a:pPr>
            <a:r>
              <a:rPr lang="en-US" altLang="zh-CN" sz="2800" b="1"/>
              <a:t>2</a:t>
            </a:r>
            <a:r>
              <a:rPr lang="zh-CN" altLang="en-US" sz="2800" b="1"/>
              <a:t>）信号量机制</a:t>
            </a:r>
            <a:endParaRPr lang="zh-CN" altLang="en-US" sz="2800" b="1"/>
          </a:p>
          <a:p>
            <a:pPr eaLnBrk="1" hangingPunct="1">
              <a:lnSpc>
                <a:spcPct val="110000"/>
              </a:lnSpc>
              <a:spcBef>
                <a:spcPct val="30000"/>
              </a:spcBef>
              <a:buFont typeface="Wingdings" panose="05000000000000000000" pitchFamily="2" charset="2"/>
              <a:buNone/>
              <a:defRPr/>
            </a:pPr>
            <a:r>
              <a:rPr lang="en-US" altLang="zh-CN" sz="2800" b="1"/>
              <a:t>3</a:t>
            </a:r>
            <a:r>
              <a:rPr lang="zh-CN" altLang="en-US" sz="2800" b="1"/>
              <a:t>）同步问题</a:t>
            </a:r>
            <a:endParaRPr lang="zh-CN" altLang="en-US" sz="2800" b="1"/>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50565">
                                            <p:txEl>
                                              <p:pRg st="0" end="0"/>
                                            </p:txEl>
                                          </p:spTgt>
                                        </p:tgtEl>
                                        <p:attrNameLst>
                                          <p:attrName>style.visibility</p:attrName>
                                        </p:attrNameLst>
                                      </p:cBhvr>
                                      <p:to>
                                        <p:strVal val="visible"/>
                                      </p:to>
                                    </p:set>
                                    <p:animEffect transition="in" filter="wipe(left)">
                                      <p:cBhvr>
                                        <p:cTn id="7" dur="500"/>
                                        <p:tgtEl>
                                          <p:spTgt spid="450565">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450565">
                                            <p:txEl>
                                              <p:pRg st="1" end="1"/>
                                            </p:txEl>
                                          </p:spTgt>
                                        </p:tgtEl>
                                        <p:attrNameLst>
                                          <p:attrName>style.visibility</p:attrName>
                                        </p:attrNameLst>
                                      </p:cBhvr>
                                      <p:to>
                                        <p:strVal val="visible"/>
                                      </p:to>
                                    </p:set>
                                    <p:animEffect transition="in" filter="wipe(left)">
                                      <p:cBhvr>
                                        <p:cTn id="10" dur="500"/>
                                        <p:tgtEl>
                                          <p:spTgt spid="450565">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450565">
                                            <p:txEl>
                                              <p:pRg st="2" end="2"/>
                                            </p:txEl>
                                          </p:spTgt>
                                        </p:tgtEl>
                                        <p:attrNameLst>
                                          <p:attrName>style.visibility</p:attrName>
                                        </p:attrNameLst>
                                      </p:cBhvr>
                                      <p:to>
                                        <p:strVal val="visible"/>
                                      </p:to>
                                    </p:set>
                                    <p:animEffect transition="in" filter="wipe(left)">
                                      <p:cBhvr>
                                        <p:cTn id="13" dur="500"/>
                                        <p:tgtEl>
                                          <p:spTgt spid="450565">
                                            <p:txEl>
                                              <p:pRg st="2" end="2"/>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450565">
                                            <p:txEl>
                                              <p:pRg st="3" end="3"/>
                                            </p:txEl>
                                          </p:spTgt>
                                        </p:tgtEl>
                                        <p:attrNameLst>
                                          <p:attrName>style.visibility</p:attrName>
                                        </p:attrNameLst>
                                      </p:cBhvr>
                                      <p:to>
                                        <p:strVal val="visible"/>
                                      </p:to>
                                    </p:set>
                                    <p:animEffect transition="in" filter="wipe(left)">
                                      <p:cBhvr>
                                        <p:cTn id="16" dur="500"/>
                                        <p:tgtEl>
                                          <p:spTgt spid="45056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333500" y="276047"/>
            <a:ext cx="4008120" cy="516433"/>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sz="3200" dirty="0"/>
              <a:t>3.2  </a:t>
            </a:r>
            <a:r>
              <a:rPr lang="zh-CN" altLang="en-US" sz="3200" dirty="0"/>
              <a:t>作业和作业调度</a:t>
            </a:r>
            <a:endParaRPr lang="zh-CN" altLang="en-US" sz="3200" dirty="0"/>
          </a:p>
        </p:txBody>
      </p:sp>
      <p:sp>
        <p:nvSpPr>
          <p:cNvPr id="623619" name="Rectangle 3"/>
          <p:cNvSpPr>
            <a:spLocks noGrp="1" noChangeArrowheads="1"/>
          </p:cNvSpPr>
          <p:nvPr>
            <p:ph type="body" idx="1"/>
          </p:nvPr>
        </p:nvSpPr>
        <p:spPr>
          <a:xfrm>
            <a:off x="1333500" y="1155652"/>
            <a:ext cx="10027920" cy="2014268"/>
          </a:xfrm>
        </p:spPr>
        <p:txBody>
          <a:bodyPr/>
          <a:lstStyle/>
          <a:p>
            <a:pPr algn="just" eaLnBrk="1" hangingPunct="1">
              <a:lnSpc>
                <a:spcPct val="120000"/>
              </a:lnSpc>
              <a:spcBef>
                <a:spcPct val="30000"/>
              </a:spcBef>
              <a:buFont typeface="Wingdings" panose="05000000000000000000" pitchFamily="2" charset="2"/>
              <a:buChar char="n"/>
              <a:defRPr/>
            </a:pPr>
            <a:r>
              <a:rPr lang="zh-CN" altLang="en-US" dirty="0"/>
              <a:t>多道批处理系统：</a:t>
            </a:r>
            <a:endParaRPr lang="en-US" altLang="zh-CN" dirty="0"/>
          </a:p>
          <a:p>
            <a:pPr lvl="1" algn="just" eaLnBrk="1" hangingPunct="1">
              <a:lnSpc>
                <a:spcPct val="120000"/>
              </a:lnSpc>
              <a:spcBef>
                <a:spcPct val="30000"/>
              </a:spcBef>
              <a:buFont typeface="Wingdings" panose="05000000000000000000" pitchFamily="2" charset="2"/>
              <a:buChar char="¨"/>
              <a:defRPr/>
            </a:pPr>
            <a:r>
              <a:rPr lang="en-US" altLang="zh-CN" sz="2000" dirty="0"/>
              <a:t>1</a:t>
            </a:r>
            <a:r>
              <a:rPr lang="zh-CN" altLang="en-US" sz="2000" dirty="0"/>
              <a:t>、用户提交作业</a:t>
            </a:r>
            <a:endParaRPr lang="en-US" altLang="zh-CN" sz="2000" dirty="0"/>
          </a:p>
          <a:p>
            <a:pPr lvl="1" algn="just" eaLnBrk="1" hangingPunct="1">
              <a:lnSpc>
                <a:spcPct val="120000"/>
              </a:lnSpc>
              <a:spcBef>
                <a:spcPct val="30000"/>
              </a:spcBef>
              <a:buFont typeface="Wingdings" panose="05000000000000000000" pitchFamily="2" charset="2"/>
              <a:buChar char="¨"/>
              <a:defRPr/>
            </a:pPr>
            <a:r>
              <a:rPr lang="en-US" altLang="zh-CN" sz="2000" dirty="0"/>
              <a:t>2</a:t>
            </a:r>
            <a:r>
              <a:rPr lang="zh-CN" altLang="en-US" sz="2000" dirty="0"/>
              <a:t>、操作员输入作业，存放在外存，作业存放在后备队列</a:t>
            </a:r>
            <a:endParaRPr lang="en-US" altLang="zh-CN" sz="2000" dirty="0"/>
          </a:p>
          <a:p>
            <a:pPr lvl="1" algn="just" eaLnBrk="1" hangingPunct="1">
              <a:lnSpc>
                <a:spcPct val="120000"/>
              </a:lnSpc>
              <a:spcBef>
                <a:spcPct val="30000"/>
              </a:spcBef>
              <a:buFont typeface="Wingdings" panose="05000000000000000000" pitchFamily="2" charset="2"/>
              <a:buChar char="¨"/>
              <a:defRPr/>
            </a:pPr>
            <a:r>
              <a:rPr lang="en-US" altLang="zh-CN" sz="2000" dirty="0"/>
              <a:t>3</a:t>
            </a:r>
            <a:r>
              <a:rPr lang="zh-CN" altLang="en-US" sz="2000" dirty="0"/>
              <a:t>、由作业调度（长程调度）程序调入内存</a:t>
            </a:r>
            <a:endParaRPr lang="en-US" altLang="zh-CN" sz="20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wipe(left)">
                                      <p:cBhvr>
                                        <p:cTn id="7" dur="500"/>
                                        <p:tgtEl>
                                          <p:spTgt spid="623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wipe(left)">
                                      <p:cBhvr>
                                        <p:cTn id="12" dur="500"/>
                                        <p:tgtEl>
                                          <p:spTgt spid="623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wipe(left)">
                                      <p:cBhvr>
                                        <p:cTn id="17" dur="500"/>
                                        <p:tgtEl>
                                          <p:spTgt spid="623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Rectangle 3"/>
          <p:cNvSpPr>
            <a:spLocks noGrp="1" noChangeArrowheads="1"/>
          </p:cNvSpPr>
          <p:nvPr>
            <p:ph type="body" idx="1"/>
          </p:nvPr>
        </p:nvSpPr>
        <p:spPr>
          <a:xfrm>
            <a:off x="1295471" y="1959429"/>
            <a:ext cx="10126909" cy="4746172"/>
          </a:xfrm>
        </p:spPr>
        <p:txBody>
          <a:bodyPr/>
          <a:lstStyle/>
          <a:p>
            <a:pPr algn="just" eaLnBrk="1" hangingPunct="1">
              <a:lnSpc>
                <a:spcPct val="120000"/>
              </a:lnSpc>
              <a:spcBef>
                <a:spcPct val="30000"/>
              </a:spcBef>
              <a:buFont typeface="Wingdings" panose="05000000000000000000" pitchFamily="2" charset="2"/>
              <a:buChar char="n"/>
              <a:defRPr/>
            </a:pPr>
            <a:r>
              <a:rPr lang="en-US" altLang="zh-CN" dirty="0"/>
              <a:t>1</a:t>
            </a:r>
            <a:r>
              <a:rPr lang="zh-CN" altLang="en-US" dirty="0"/>
              <a:t>、</a:t>
            </a:r>
            <a:r>
              <a:rPr lang="en-US" altLang="zh-CN" dirty="0"/>
              <a:t> </a:t>
            </a:r>
            <a:r>
              <a:rPr lang="zh-CN" altLang="en-US" dirty="0"/>
              <a:t>作业（</a:t>
            </a:r>
            <a:r>
              <a:rPr lang="en-US" altLang="zh-CN" dirty="0"/>
              <a:t>job</a:t>
            </a:r>
            <a:r>
              <a:rPr lang="zh-CN" altLang="en-US" dirty="0"/>
              <a:t>）和作业步（</a:t>
            </a:r>
            <a:r>
              <a:rPr lang="en-US" altLang="zh-CN" dirty="0"/>
              <a:t>job step</a:t>
            </a:r>
            <a:r>
              <a:rPr lang="zh-CN" altLang="en-US" dirty="0"/>
              <a:t>）</a:t>
            </a:r>
            <a:endParaRPr lang="en-US" altLang="zh-CN" dirty="0"/>
          </a:p>
          <a:p>
            <a:pPr algn="just" eaLnBrk="1" hangingPunct="1">
              <a:lnSpc>
                <a:spcPct val="120000"/>
              </a:lnSpc>
              <a:spcBef>
                <a:spcPct val="30000"/>
              </a:spcBef>
              <a:buFont typeface="Wingdings" panose="05000000000000000000" pitchFamily="2" charset="2"/>
              <a:buChar char="n"/>
              <a:defRPr/>
            </a:pPr>
            <a:r>
              <a:rPr lang="en-US" altLang="zh-CN" dirty="0"/>
              <a:t>2</a:t>
            </a:r>
            <a:r>
              <a:rPr lang="zh-CN" altLang="en-US" dirty="0"/>
              <a:t>、作业控制块（</a:t>
            </a:r>
            <a:r>
              <a:rPr lang="en-US" altLang="zh-CN" dirty="0"/>
              <a:t>JCB</a:t>
            </a:r>
            <a:r>
              <a:rPr lang="zh-CN" altLang="en-US" dirty="0"/>
              <a:t>）</a:t>
            </a:r>
            <a:endParaRPr lang="en-US" altLang="zh-CN" dirty="0"/>
          </a:p>
          <a:p>
            <a:pPr lvl="1" algn="just" eaLnBrk="1" hangingPunct="1">
              <a:lnSpc>
                <a:spcPct val="120000"/>
              </a:lnSpc>
              <a:spcBef>
                <a:spcPct val="30000"/>
              </a:spcBef>
              <a:buFont typeface="Wingdings" panose="05000000000000000000" pitchFamily="2" charset="2"/>
              <a:buChar char="¨"/>
              <a:defRPr/>
            </a:pPr>
            <a:r>
              <a:rPr lang="zh-CN" altLang="en-US" sz="2000" dirty="0"/>
              <a:t>包含：作业标识、用户名称、用户账号、作业类型、作业状态、调度信息、资源需求、资源使用情况等</a:t>
            </a:r>
            <a:endParaRPr lang="en-US" altLang="zh-CN" sz="2000" dirty="0"/>
          </a:p>
          <a:p>
            <a:pPr algn="just" eaLnBrk="1" hangingPunct="1">
              <a:lnSpc>
                <a:spcPct val="120000"/>
              </a:lnSpc>
              <a:spcBef>
                <a:spcPct val="30000"/>
              </a:spcBef>
              <a:buFont typeface="Wingdings" panose="05000000000000000000" pitchFamily="2" charset="2"/>
              <a:buChar char="n"/>
              <a:defRPr/>
            </a:pPr>
            <a:r>
              <a:rPr lang="en-US" altLang="zh-CN" dirty="0"/>
              <a:t>3</a:t>
            </a:r>
            <a:r>
              <a:rPr lang="zh-CN" altLang="en-US" dirty="0"/>
              <a:t>、作业运行的三个阶段和三种状态</a:t>
            </a:r>
            <a:endParaRPr lang="en-US" altLang="zh-CN" dirty="0"/>
          </a:p>
          <a:p>
            <a:pPr lvl="1" algn="just" eaLnBrk="1" hangingPunct="1">
              <a:lnSpc>
                <a:spcPct val="120000"/>
              </a:lnSpc>
              <a:spcBef>
                <a:spcPct val="30000"/>
              </a:spcBef>
              <a:buFont typeface="Wingdings" panose="05000000000000000000" pitchFamily="2" charset="2"/>
              <a:buChar char="¨"/>
              <a:defRPr/>
            </a:pPr>
            <a:r>
              <a:rPr lang="en-US" altLang="zh-CN" sz="2000" dirty="0"/>
              <a:t>1</a:t>
            </a:r>
            <a:r>
              <a:rPr lang="zh-CN" altLang="en-US" sz="2000" dirty="0"/>
              <a:t>）收容阶段</a:t>
            </a:r>
            <a:r>
              <a:rPr lang="en-US" altLang="zh-CN" sz="2000" dirty="0"/>
              <a:t>—</a:t>
            </a:r>
            <a:r>
              <a:rPr lang="zh-CN" altLang="en-US" sz="2000" dirty="0"/>
              <a:t>后备状态</a:t>
            </a:r>
            <a:endParaRPr lang="en-US" altLang="zh-CN" sz="2000" dirty="0"/>
          </a:p>
          <a:p>
            <a:pPr lvl="1" algn="just" eaLnBrk="1" hangingPunct="1">
              <a:lnSpc>
                <a:spcPct val="120000"/>
              </a:lnSpc>
              <a:spcBef>
                <a:spcPct val="30000"/>
              </a:spcBef>
              <a:buFont typeface="Wingdings" panose="05000000000000000000" pitchFamily="2" charset="2"/>
              <a:buChar char="¨"/>
              <a:defRPr/>
            </a:pPr>
            <a:r>
              <a:rPr lang="en-US" altLang="zh-CN" sz="2000" dirty="0"/>
              <a:t>2</a:t>
            </a:r>
            <a:r>
              <a:rPr lang="zh-CN" altLang="en-US" sz="2000" dirty="0"/>
              <a:t>）运行阶段 </a:t>
            </a:r>
            <a:r>
              <a:rPr lang="en-US" altLang="zh-CN" sz="2000" dirty="0"/>
              <a:t>– </a:t>
            </a:r>
            <a:r>
              <a:rPr lang="zh-CN" altLang="en-US" sz="2000" dirty="0"/>
              <a:t>运行状态</a:t>
            </a:r>
            <a:endParaRPr lang="en-US" altLang="zh-CN" sz="2000" dirty="0"/>
          </a:p>
          <a:p>
            <a:pPr lvl="1" algn="just" eaLnBrk="1" hangingPunct="1">
              <a:lnSpc>
                <a:spcPct val="120000"/>
              </a:lnSpc>
              <a:spcBef>
                <a:spcPct val="30000"/>
              </a:spcBef>
              <a:buFont typeface="Wingdings" panose="05000000000000000000" pitchFamily="2" charset="2"/>
              <a:buChar char="¨"/>
              <a:defRPr/>
            </a:pPr>
            <a:r>
              <a:rPr lang="en-US" altLang="zh-CN" sz="2000" dirty="0"/>
              <a:t>3</a:t>
            </a:r>
            <a:r>
              <a:rPr lang="zh-CN" altLang="en-US" sz="2000" dirty="0"/>
              <a:t>）完成阶段 </a:t>
            </a:r>
            <a:r>
              <a:rPr lang="en-US" altLang="zh-CN" sz="2000" dirty="0"/>
              <a:t>– </a:t>
            </a:r>
            <a:r>
              <a:rPr lang="zh-CN" altLang="en-US" sz="2000" dirty="0"/>
              <a:t>完成状态</a:t>
            </a:r>
            <a:endParaRPr lang="en-US" altLang="zh-CN" sz="2000" dirty="0"/>
          </a:p>
          <a:p>
            <a:pPr algn="just" eaLnBrk="1" hangingPunct="1">
              <a:lnSpc>
                <a:spcPct val="120000"/>
              </a:lnSpc>
              <a:spcBef>
                <a:spcPct val="30000"/>
              </a:spcBef>
              <a:buFont typeface="Wingdings" panose="05000000000000000000" pitchFamily="2" charset="2"/>
              <a:buChar char="n"/>
              <a:defRPr/>
            </a:pPr>
            <a:endParaRPr lang="zh-CN" altLang="en-US" sz="2000" b="1" dirty="0"/>
          </a:p>
        </p:txBody>
      </p:sp>
      <p:sp>
        <p:nvSpPr>
          <p:cNvPr id="48131" name="标题 1"/>
          <p:cNvSpPr>
            <a:spLocks noGrp="1"/>
          </p:cNvSpPr>
          <p:nvPr>
            <p:ph type="title"/>
          </p:nvPr>
        </p:nvSpPr>
        <p:spPr>
          <a:xfrm>
            <a:off x="1295471" y="1260157"/>
            <a:ext cx="4610101" cy="546738"/>
          </a:xfrm>
        </p:spPr>
        <p:txBody>
          <a:bodyPr/>
          <a:lstStyle/>
          <a:p>
            <a:pPr eaLnBrk="1" hangingPunct="1">
              <a:defRPr/>
            </a:pPr>
            <a:r>
              <a:rPr lang="en-US" altLang="zh-CN" dirty="0"/>
              <a:t>3.2.1 </a:t>
            </a:r>
            <a:r>
              <a:rPr lang="zh-CN" altLang="en-US" dirty="0"/>
              <a:t>批处理系统中的作业</a:t>
            </a:r>
            <a:endParaRPr lang="zh-CN" altLang="en-US" dirty="0"/>
          </a:p>
        </p:txBody>
      </p:sp>
      <p:sp>
        <p:nvSpPr>
          <p:cNvPr id="4"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3619">
                                            <p:txEl>
                                              <p:pRg st="0" end="0"/>
                                            </p:txEl>
                                          </p:spTgt>
                                        </p:tgtEl>
                                        <p:attrNameLst>
                                          <p:attrName>style.visibility</p:attrName>
                                        </p:attrNameLst>
                                      </p:cBhvr>
                                      <p:to>
                                        <p:strVal val="visible"/>
                                      </p:to>
                                    </p:set>
                                    <p:animEffect transition="in" filter="wipe(left)">
                                      <p:cBhvr>
                                        <p:cTn id="7" dur="500"/>
                                        <p:tgtEl>
                                          <p:spTgt spid="6236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3619">
                                            <p:txEl>
                                              <p:pRg st="1" end="1"/>
                                            </p:txEl>
                                          </p:spTgt>
                                        </p:tgtEl>
                                        <p:attrNameLst>
                                          <p:attrName>style.visibility</p:attrName>
                                        </p:attrNameLst>
                                      </p:cBhvr>
                                      <p:to>
                                        <p:strVal val="visible"/>
                                      </p:to>
                                    </p:set>
                                    <p:animEffect transition="in" filter="wipe(left)">
                                      <p:cBhvr>
                                        <p:cTn id="12" dur="500"/>
                                        <p:tgtEl>
                                          <p:spTgt spid="623619">
                                            <p:txEl>
                                              <p:pRg st="1" end="1"/>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23619">
                                            <p:txEl>
                                              <p:pRg st="2" end="2"/>
                                            </p:txEl>
                                          </p:spTgt>
                                        </p:tgtEl>
                                        <p:attrNameLst>
                                          <p:attrName>style.visibility</p:attrName>
                                        </p:attrNameLst>
                                      </p:cBhvr>
                                      <p:to>
                                        <p:strVal val="visible"/>
                                      </p:to>
                                    </p:set>
                                    <p:animEffect transition="in" filter="wipe(left)">
                                      <p:cBhvr>
                                        <p:cTn id="15" dur="500"/>
                                        <p:tgtEl>
                                          <p:spTgt spid="623619">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623619">
                                            <p:txEl>
                                              <p:pRg st="3" end="3"/>
                                            </p:txEl>
                                          </p:spTgt>
                                        </p:tgtEl>
                                        <p:attrNameLst>
                                          <p:attrName>style.visibility</p:attrName>
                                        </p:attrNameLst>
                                      </p:cBhvr>
                                      <p:to>
                                        <p:strVal val="visible"/>
                                      </p:to>
                                    </p:set>
                                    <p:animEffect transition="in" filter="wipe(left)">
                                      <p:cBhvr>
                                        <p:cTn id="20" dur="500"/>
                                        <p:tgtEl>
                                          <p:spTgt spid="623619">
                                            <p:txEl>
                                              <p:pRg st="3" end="3"/>
                                            </p:txEl>
                                          </p:spTgt>
                                        </p:tgtEl>
                                      </p:cBhvr>
                                    </p:animEffect>
                                  </p:childTnLst>
                                </p:cTn>
                              </p:par>
                              <p:par>
                                <p:cTn id="21" presetID="22" presetClass="entr" presetSubtype="8" fill="hold" nodeType="withEffect">
                                  <p:stCondLst>
                                    <p:cond delay="0"/>
                                  </p:stCondLst>
                                  <p:childTnLst>
                                    <p:set>
                                      <p:cBhvr>
                                        <p:cTn id="22" dur="1" fill="hold">
                                          <p:stCondLst>
                                            <p:cond delay="0"/>
                                          </p:stCondLst>
                                        </p:cTn>
                                        <p:tgtEl>
                                          <p:spTgt spid="623619">
                                            <p:txEl>
                                              <p:pRg st="4" end="4"/>
                                            </p:txEl>
                                          </p:spTgt>
                                        </p:tgtEl>
                                        <p:attrNameLst>
                                          <p:attrName>style.visibility</p:attrName>
                                        </p:attrNameLst>
                                      </p:cBhvr>
                                      <p:to>
                                        <p:strVal val="visible"/>
                                      </p:to>
                                    </p:set>
                                    <p:animEffect transition="in" filter="wipe(left)">
                                      <p:cBhvr>
                                        <p:cTn id="23" dur="500"/>
                                        <p:tgtEl>
                                          <p:spTgt spid="623619">
                                            <p:txEl>
                                              <p:pRg st="4" end="4"/>
                                            </p:txEl>
                                          </p:spTgt>
                                        </p:tgtEl>
                                      </p:cBhvr>
                                    </p:animEffect>
                                  </p:childTnLst>
                                </p:cTn>
                              </p:par>
                              <p:par>
                                <p:cTn id="24" presetID="22" presetClass="entr" presetSubtype="8" fill="hold" nodeType="withEffect">
                                  <p:stCondLst>
                                    <p:cond delay="0"/>
                                  </p:stCondLst>
                                  <p:childTnLst>
                                    <p:set>
                                      <p:cBhvr>
                                        <p:cTn id="25" dur="1" fill="hold">
                                          <p:stCondLst>
                                            <p:cond delay="0"/>
                                          </p:stCondLst>
                                        </p:cTn>
                                        <p:tgtEl>
                                          <p:spTgt spid="623619">
                                            <p:txEl>
                                              <p:pRg st="5" end="5"/>
                                            </p:txEl>
                                          </p:spTgt>
                                        </p:tgtEl>
                                        <p:attrNameLst>
                                          <p:attrName>style.visibility</p:attrName>
                                        </p:attrNameLst>
                                      </p:cBhvr>
                                      <p:to>
                                        <p:strVal val="visible"/>
                                      </p:to>
                                    </p:set>
                                    <p:animEffect transition="in" filter="wipe(left)">
                                      <p:cBhvr>
                                        <p:cTn id="26" dur="500"/>
                                        <p:tgtEl>
                                          <p:spTgt spid="623619">
                                            <p:txEl>
                                              <p:pRg st="5" end="5"/>
                                            </p:txEl>
                                          </p:spTgt>
                                        </p:tgtEl>
                                      </p:cBhvr>
                                    </p:animEffect>
                                  </p:childTnLst>
                                </p:cTn>
                              </p:par>
                              <p:par>
                                <p:cTn id="27" presetID="22" presetClass="entr" presetSubtype="8" fill="hold" nodeType="withEffect">
                                  <p:stCondLst>
                                    <p:cond delay="0"/>
                                  </p:stCondLst>
                                  <p:childTnLst>
                                    <p:set>
                                      <p:cBhvr>
                                        <p:cTn id="28" dur="1" fill="hold">
                                          <p:stCondLst>
                                            <p:cond delay="0"/>
                                          </p:stCondLst>
                                        </p:cTn>
                                        <p:tgtEl>
                                          <p:spTgt spid="623619">
                                            <p:txEl>
                                              <p:pRg st="6" end="6"/>
                                            </p:txEl>
                                          </p:spTgt>
                                        </p:tgtEl>
                                        <p:attrNameLst>
                                          <p:attrName>style.visibility</p:attrName>
                                        </p:attrNameLst>
                                      </p:cBhvr>
                                      <p:to>
                                        <p:strVal val="visible"/>
                                      </p:to>
                                    </p:set>
                                    <p:animEffect transition="in" filter="wipe(left)">
                                      <p:cBhvr>
                                        <p:cTn id="29" dur="500"/>
                                        <p:tgtEl>
                                          <p:spTgt spid="6236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9" name="Rectangle 3"/>
          <p:cNvSpPr>
            <a:spLocks noGrp="1" noChangeArrowheads="1"/>
          </p:cNvSpPr>
          <p:nvPr>
            <p:ph type="body" idx="1"/>
          </p:nvPr>
        </p:nvSpPr>
        <p:spPr>
          <a:xfrm>
            <a:off x="1295471" y="1854926"/>
            <a:ext cx="10256449" cy="4850675"/>
          </a:xfrm>
        </p:spPr>
        <p:txBody>
          <a:bodyPr/>
          <a:lstStyle/>
          <a:p>
            <a:pPr algn="just" eaLnBrk="1" hangingPunct="1">
              <a:lnSpc>
                <a:spcPct val="150000"/>
              </a:lnSpc>
              <a:spcBef>
                <a:spcPct val="30000"/>
              </a:spcBef>
              <a:buFont typeface="Wingdings" panose="05000000000000000000" pitchFamily="2" charset="2"/>
              <a:buChar char="n"/>
              <a:defRPr/>
            </a:pPr>
            <a:r>
              <a:rPr lang="zh-CN" altLang="en-US" b="1" dirty="0"/>
              <a:t>作业调度的主要任务：根据</a:t>
            </a:r>
            <a:r>
              <a:rPr lang="en-US" altLang="zh-CN" b="1" dirty="0"/>
              <a:t>JCB</a:t>
            </a:r>
            <a:r>
              <a:rPr lang="zh-CN" altLang="en-US" b="1" dirty="0"/>
              <a:t>信息，检查系统中的资源能否满足作业对资源的需求，按照一定的调度算法，从外存的后备队列中选取某些作业调入内存，并为他们创建进程、分配必要资源，安排在就绪队列。</a:t>
            </a:r>
            <a:endParaRPr lang="en-US" altLang="zh-CN" b="1" dirty="0"/>
          </a:p>
          <a:p>
            <a:pPr algn="just" eaLnBrk="1" hangingPunct="1">
              <a:lnSpc>
                <a:spcPct val="150000"/>
              </a:lnSpc>
              <a:spcBef>
                <a:spcPct val="30000"/>
              </a:spcBef>
              <a:buFont typeface="Wingdings" panose="05000000000000000000" pitchFamily="2" charset="2"/>
              <a:buChar char="n"/>
              <a:defRPr/>
            </a:pPr>
            <a:r>
              <a:rPr lang="zh-CN" altLang="en-US" b="1" dirty="0"/>
              <a:t>作业调度需要作出以下决定：</a:t>
            </a:r>
            <a:endParaRPr lang="en-US" altLang="zh-CN" b="1" dirty="0"/>
          </a:p>
          <a:p>
            <a:pPr lvl="1" algn="just" eaLnBrk="1" hangingPunct="1">
              <a:lnSpc>
                <a:spcPct val="150000"/>
              </a:lnSpc>
              <a:spcBef>
                <a:spcPct val="30000"/>
              </a:spcBef>
              <a:buFont typeface="Wingdings" panose="05000000000000000000" pitchFamily="2" charset="2"/>
              <a:buChar char="¨"/>
              <a:defRPr/>
            </a:pPr>
            <a:r>
              <a:rPr lang="en-US" altLang="zh-CN" sz="2400" dirty="0"/>
              <a:t>1</a:t>
            </a:r>
            <a:r>
              <a:rPr lang="zh-CN" altLang="en-US" sz="2400" dirty="0"/>
              <a:t>、接纳多少个作业</a:t>
            </a:r>
            <a:endParaRPr lang="en-US" altLang="zh-CN" sz="2400" dirty="0"/>
          </a:p>
          <a:p>
            <a:pPr lvl="1" algn="just" eaLnBrk="1" hangingPunct="1">
              <a:lnSpc>
                <a:spcPct val="150000"/>
              </a:lnSpc>
              <a:spcBef>
                <a:spcPct val="30000"/>
              </a:spcBef>
              <a:buFont typeface="Wingdings" panose="05000000000000000000" pitchFamily="2" charset="2"/>
              <a:buChar char="¨"/>
              <a:defRPr/>
            </a:pPr>
            <a:r>
              <a:rPr lang="en-US" altLang="zh-CN" sz="2400" dirty="0"/>
              <a:t>2</a:t>
            </a:r>
            <a:r>
              <a:rPr lang="zh-CN" altLang="en-US" sz="2400" dirty="0"/>
              <a:t>、接纳哪些作业</a:t>
            </a:r>
            <a:endParaRPr lang="zh-CN" altLang="en-US" sz="2400" dirty="0"/>
          </a:p>
        </p:txBody>
      </p:sp>
      <p:sp>
        <p:nvSpPr>
          <p:cNvPr id="49155" name="标题 1"/>
          <p:cNvSpPr>
            <a:spLocks noGrp="1"/>
          </p:cNvSpPr>
          <p:nvPr>
            <p:ph type="title"/>
          </p:nvPr>
        </p:nvSpPr>
        <p:spPr>
          <a:xfrm>
            <a:off x="1333500" y="1244692"/>
            <a:ext cx="4404361" cy="546738"/>
          </a:xfrm>
        </p:spPr>
        <p:txBody>
          <a:bodyPr/>
          <a:lstStyle/>
          <a:p>
            <a:pPr eaLnBrk="1" hangingPunct="1">
              <a:defRPr/>
            </a:pPr>
            <a:r>
              <a:rPr lang="en-US" altLang="zh-CN" b="1" dirty="0"/>
              <a:t>3.2.2 </a:t>
            </a:r>
            <a:r>
              <a:rPr lang="zh-CN" altLang="en-US" b="1" dirty="0"/>
              <a:t>作业调度的主要任务</a:t>
            </a:r>
            <a:endParaRPr lang="zh-CN" altLang="en-US" b="1" dirty="0"/>
          </a:p>
        </p:txBody>
      </p:sp>
      <p:sp>
        <p:nvSpPr>
          <p:cNvPr id="4"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3619">
                                            <p:txEl>
                                              <p:pRg st="1" end="1"/>
                                            </p:txEl>
                                          </p:spTgt>
                                        </p:tgtEl>
                                        <p:attrNameLst>
                                          <p:attrName>style.visibility</p:attrName>
                                        </p:attrNameLst>
                                      </p:cBhvr>
                                      <p:to>
                                        <p:strVal val="visible"/>
                                      </p:to>
                                    </p:set>
                                    <p:animEffect transition="in" filter="wipe(left)">
                                      <p:cBhvr>
                                        <p:cTn id="7" dur="500"/>
                                        <p:tgtEl>
                                          <p:spTgt spid="623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3619">
                                            <p:txEl>
                                              <p:pRg st="2" end="2"/>
                                            </p:txEl>
                                          </p:spTgt>
                                        </p:tgtEl>
                                        <p:attrNameLst>
                                          <p:attrName>style.visibility</p:attrName>
                                        </p:attrNameLst>
                                      </p:cBhvr>
                                      <p:to>
                                        <p:strVal val="visible"/>
                                      </p:to>
                                    </p:set>
                                    <p:animEffect transition="in" filter="wipe(left)">
                                      <p:cBhvr>
                                        <p:cTn id="12" dur="500"/>
                                        <p:tgtEl>
                                          <p:spTgt spid="6236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3619">
                                            <p:txEl>
                                              <p:pRg st="3" end="3"/>
                                            </p:txEl>
                                          </p:spTgt>
                                        </p:tgtEl>
                                        <p:attrNameLst>
                                          <p:attrName>style.visibility</p:attrName>
                                        </p:attrNameLst>
                                      </p:cBhvr>
                                      <p:to>
                                        <p:strVal val="visible"/>
                                      </p:to>
                                    </p:set>
                                    <p:animEffect transition="in" filter="wipe(left)">
                                      <p:cBhvr>
                                        <p:cTn id="17" dur="500"/>
                                        <p:tgtEl>
                                          <p:spTgt spid="6236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标题 1"/>
          <p:cNvSpPr>
            <a:spLocks noGrp="1"/>
          </p:cNvSpPr>
          <p:nvPr>
            <p:ph type="title"/>
          </p:nvPr>
        </p:nvSpPr>
        <p:spPr>
          <a:xfrm>
            <a:off x="1333500" y="1369148"/>
            <a:ext cx="4500756" cy="546738"/>
          </a:xfrm>
        </p:spPr>
        <p:txBody>
          <a:bodyPr/>
          <a:lstStyle/>
          <a:p>
            <a:r>
              <a:rPr lang="en-US" altLang="zh-CN" dirty="0"/>
              <a:t>3.2.3 FCFS</a:t>
            </a:r>
            <a:r>
              <a:rPr lang="zh-CN" altLang="en-US" dirty="0"/>
              <a:t>和</a:t>
            </a:r>
            <a:r>
              <a:rPr lang="en-US" altLang="zh-CN" dirty="0"/>
              <a:t>SJF</a:t>
            </a:r>
            <a:r>
              <a:rPr lang="zh-CN" altLang="en-US" dirty="0"/>
              <a:t>调度算法</a:t>
            </a:r>
            <a:endParaRPr lang="zh-CN" altLang="en-US" dirty="0"/>
          </a:p>
        </p:txBody>
      </p:sp>
      <p:sp>
        <p:nvSpPr>
          <p:cNvPr id="50179" name="内容占位符 2"/>
          <p:cNvSpPr>
            <a:spLocks noGrp="1"/>
          </p:cNvSpPr>
          <p:nvPr>
            <p:ph idx="1"/>
          </p:nvPr>
        </p:nvSpPr>
        <p:spPr>
          <a:xfrm>
            <a:off x="949571" y="1915887"/>
            <a:ext cx="10770648" cy="984068"/>
          </a:xfrm>
        </p:spPr>
        <p:txBody>
          <a:bodyPr/>
          <a:lstStyle/>
          <a:p>
            <a:pPr lvl="1" algn="just" eaLnBrk="1" hangingPunct="1">
              <a:lnSpc>
                <a:spcPct val="120000"/>
              </a:lnSpc>
              <a:spcBef>
                <a:spcPct val="30000"/>
              </a:spcBef>
              <a:buFont typeface="Wingdings" panose="05000000000000000000" pitchFamily="2" charset="2"/>
              <a:buNone/>
              <a:defRPr/>
            </a:pPr>
            <a:r>
              <a:rPr lang="en-US" altLang="zh-CN" sz="2800" dirty="0"/>
              <a:t>1</a:t>
            </a:r>
            <a:r>
              <a:rPr lang="zh-CN" altLang="en-US" sz="2800" dirty="0"/>
              <a:t>、</a:t>
            </a:r>
            <a:r>
              <a:rPr lang="zh-CN" altLang="en-US" sz="2800" dirty="0">
                <a:solidFill>
                  <a:srgbClr val="0000FF"/>
                </a:solidFill>
              </a:rPr>
              <a:t>先来先服务调度算法</a:t>
            </a:r>
            <a:r>
              <a:rPr lang="zh-CN" altLang="en-US" sz="2800" dirty="0"/>
              <a:t>（</a:t>
            </a:r>
            <a:r>
              <a:rPr lang="en-US" altLang="zh-CN" sz="2800" dirty="0">
                <a:solidFill>
                  <a:srgbClr val="FF0000"/>
                </a:solidFill>
              </a:rPr>
              <a:t>F</a:t>
            </a:r>
            <a:r>
              <a:rPr lang="en-US" altLang="zh-CN" sz="2800" dirty="0"/>
              <a:t>irst </a:t>
            </a:r>
            <a:r>
              <a:rPr lang="en-US" altLang="zh-CN" sz="2800" dirty="0">
                <a:solidFill>
                  <a:srgbClr val="FF0000"/>
                </a:solidFill>
              </a:rPr>
              <a:t>C</a:t>
            </a:r>
            <a:r>
              <a:rPr lang="en-US" altLang="zh-CN" sz="2800" dirty="0"/>
              <a:t>ome </a:t>
            </a:r>
            <a:r>
              <a:rPr lang="en-US" altLang="zh-CN" sz="2800" dirty="0">
                <a:solidFill>
                  <a:srgbClr val="FF0000"/>
                </a:solidFill>
              </a:rPr>
              <a:t>F</a:t>
            </a:r>
            <a:r>
              <a:rPr lang="en-US" altLang="zh-CN" sz="2800" dirty="0"/>
              <a:t>irst </a:t>
            </a:r>
            <a:r>
              <a:rPr lang="en-US" altLang="zh-CN" sz="2800" dirty="0">
                <a:solidFill>
                  <a:srgbClr val="FF0000"/>
                </a:solidFill>
              </a:rPr>
              <a:t>S</a:t>
            </a:r>
            <a:r>
              <a:rPr lang="en-US" altLang="zh-CN" sz="2800" dirty="0"/>
              <a:t>ervice</a:t>
            </a:r>
            <a:r>
              <a:rPr lang="zh-CN" altLang="en-US" sz="2800" dirty="0"/>
              <a:t>，</a:t>
            </a:r>
            <a:r>
              <a:rPr lang="en-US" altLang="zh-CN" sz="2800" dirty="0"/>
              <a:t>FCFS)</a:t>
            </a:r>
            <a:endParaRPr lang="en-US" altLang="zh-CN" sz="2800" dirty="0"/>
          </a:p>
          <a:p>
            <a:pPr lvl="1" algn="just" eaLnBrk="1" hangingPunct="1">
              <a:lnSpc>
                <a:spcPct val="120000"/>
              </a:lnSpc>
              <a:spcBef>
                <a:spcPct val="30000"/>
              </a:spcBef>
              <a:buFont typeface="Wingdings" panose="05000000000000000000" pitchFamily="2" charset="2"/>
              <a:buChar char="¨"/>
              <a:defRPr/>
            </a:pPr>
            <a:r>
              <a:rPr lang="en-US" altLang="zh-CN" sz="2400" dirty="0"/>
              <a:t>FCFS</a:t>
            </a:r>
            <a:r>
              <a:rPr lang="zh-CN" altLang="en-US" sz="2400" dirty="0"/>
              <a:t>算法比较有利于长作业（进程），而不利于短作业（进程）。</a:t>
            </a:r>
            <a:endParaRPr lang="zh-CN" altLang="en-US" sz="2400" dirty="0"/>
          </a:p>
        </p:txBody>
      </p:sp>
      <p:sp>
        <p:nvSpPr>
          <p:cNvPr id="4"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grpSp>
        <p:nvGrpSpPr>
          <p:cNvPr id="5" name="Group 4"/>
          <p:cNvGrpSpPr/>
          <p:nvPr/>
        </p:nvGrpSpPr>
        <p:grpSpPr bwMode="auto">
          <a:xfrm>
            <a:off x="5341620" y="3492135"/>
            <a:ext cx="6544062" cy="2873830"/>
            <a:chOff x="-3" y="-3"/>
            <a:chExt cx="4094" cy="2022"/>
          </a:xfrm>
        </p:grpSpPr>
        <p:grpSp>
          <p:nvGrpSpPr>
            <p:cNvPr id="6" name="Group 5"/>
            <p:cNvGrpSpPr/>
            <p:nvPr/>
          </p:nvGrpSpPr>
          <p:grpSpPr bwMode="auto">
            <a:xfrm>
              <a:off x="0" y="0"/>
              <a:ext cx="4088" cy="2016"/>
              <a:chOff x="0" y="0"/>
              <a:chExt cx="4088" cy="2016"/>
            </a:xfrm>
          </p:grpSpPr>
          <p:grpSp>
            <p:nvGrpSpPr>
              <p:cNvPr id="8" name="Group 6"/>
              <p:cNvGrpSpPr/>
              <p:nvPr/>
            </p:nvGrpSpPr>
            <p:grpSpPr bwMode="auto">
              <a:xfrm>
                <a:off x="0" y="0"/>
                <a:ext cx="584" cy="480"/>
                <a:chOff x="0" y="0"/>
                <a:chExt cx="584" cy="480"/>
              </a:xfrm>
            </p:grpSpPr>
            <p:sp>
              <p:nvSpPr>
                <p:cNvPr id="111" name="Rectangle 7"/>
                <p:cNvSpPr>
                  <a:spLocks noChangeArrowheads="1"/>
                </p:cNvSpPr>
                <p:nvPr/>
              </p:nvSpPr>
              <p:spPr bwMode="auto">
                <a:xfrm>
                  <a:off x="43" y="0"/>
                  <a:ext cx="5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1600" b="1">
                      <a:latin typeface="微软雅黑" panose="020B0503020204020204" pitchFamily="34" charset="-122"/>
                      <a:ea typeface="微软雅黑" panose="020B0503020204020204" pitchFamily="34" charset="-122"/>
                    </a:rPr>
                    <a:t>进程名</a:t>
                  </a:r>
                  <a:endParaRPr kumimoji="1" lang="zh-CN" altLang="en-US"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112" name="Rectangle 8"/>
                <p:cNvSpPr>
                  <a:spLocks noChangeArrowheads="1"/>
                </p:cNvSpPr>
                <p:nvPr/>
              </p:nvSpPr>
              <p:spPr bwMode="auto">
                <a:xfrm>
                  <a:off x="0" y="0"/>
                  <a:ext cx="584"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9" name="Group 9"/>
              <p:cNvGrpSpPr/>
              <p:nvPr/>
            </p:nvGrpSpPr>
            <p:grpSpPr bwMode="auto">
              <a:xfrm>
                <a:off x="584" y="0"/>
                <a:ext cx="584" cy="480"/>
                <a:chOff x="584" y="0"/>
                <a:chExt cx="584" cy="480"/>
              </a:xfrm>
            </p:grpSpPr>
            <p:sp>
              <p:nvSpPr>
                <p:cNvPr id="109" name="Rectangle 10"/>
                <p:cNvSpPr>
                  <a:spLocks noChangeArrowheads="1"/>
                </p:cNvSpPr>
                <p:nvPr/>
              </p:nvSpPr>
              <p:spPr bwMode="auto">
                <a:xfrm>
                  <a:off x="627" y="0"/>
                  <a:ext cx="5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1600" b="1">
                      <a:latin typeface="微软雅黑" panose="020B0503020204020204" pitchFamily="34" charset="-122"/>
                      <a:ea typeface="微软雅黑" panose="020B0503020204020204" pitchFamily="34" charset="-122"/>
                    </a:rPr>
                    <a:t>到达时间</a:t>
                  </a:r>
                  <a:endParaRPr kumimoji="1" lang="zh-CN" altLang="en-US"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110" name="Rectangle 11"/>
                <p:cNvSpPr>
                  <a:spLocks noChangeArrowheads="1"/>
                </p:cNvSpPr>
                <p:nvPr/>
              </p:nvSpPr>
              <p:spPr bwMode="auto">
                <a:xfrm>
                  <a:off x="584" y="0"/>
                  <a:ext cx="584"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0" name="Group 12"/>
              <p:cNvGrpSpPr/>
              <p:nvPr/>
            </p:nvGrpSpPr>
            <p:grpSpPr bwMode="auto">
              <a:xfrm>
                <a:off x="1168" y="0"/>
                <a:ext cx="584" cy="480"/>
                <a:chOff x="1168" y="0"/>
                <a:chExt cx="584" cy="480"/>
              </a:xfrm>
            </p:grpSpPr>
            <p:sp>
              <p:nvSpPr>
                <p:cNvPr id="107" name="Rectangle 13"/>
                <p:cNvSpPr>
                  <a:spLocks noChangeArrowheads="1"/>
                </p:cNvSpPr>
                <p:nvPr/>
              </p:nvSpPr>
              <p:spPr bwMode="auto">
                <a:xfrm>
                  <a:off x="1211" y="0"/>
                  <a:ext cx="5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1600" b="1">
                      <a:latin typeface="微软雅黑" panose="020B0503020204020204" pitchFamily="34" charset="-122"/>
                      <a:ea typeface="微软雅黑" panose="020B0503020204020204" pitchFamily="34" charset="-122"/>
                    </a:rPr>
                    <a:t>服务时间</a:t>
                  </a:r>
                  <a:endParaRPr kumimoji="1" lang="zh-CN" altLang="en-US"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108" name="Rectangle 14"/>
                <p:cNvSpPr>
                  <a:spLocks noChangeArrowheads="1"/>
                </p:cNvSpPr>
                <p:nvPr/>
              </p:nvSpPr>
              <p:spPr bwMode="auto">
                <a:xfrm>
                  <a:off x="1168" y="0"/>
                  <a:ext cx="584"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1" name="Group 15"/>
              <p:cNvGrpSpPr/>
              <p:nvPr/>
            </p:nvGrpSpPr>
            <p:grpSpPr bwMode="auto">
              <a:xfrm>
                <a:off x="1752" y="0"/>
                <a:ext cx="584" cy="480"/>
                <a:chOff x="1752" y="0"/>
                <a:chExt cx="584" cy="480"/>
              </a:xfrm>
            </p:grpSpPr>
            <p:sp>
              <p:nvSpPr>
                <p:cNvPr id="105" name="Rectangle 16"/>
                <p:cNvSpPr>
                  <a:spLocks noChangeArrowheads="1"/>
                </p:cNvSpPr>
                <p:nvPr/>
              </p:nvSpPr>
              <p:spPr bwMode="auto">
                <a:xfrm>
                  <a:off x="1795" y="0"/>
                  <a:ext cx="498"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1600" b="1" dirty="0">
                      <a:latin typeface="微软雅黑" panose="020B0503020204020204" pitchFamily="34" charset="-122"/>
                      <a:ea typeface="微软雅黑" panose="020B0503020204020204" pitchFamily="34" charset="-122"/>
                    </a:rPr>
                    <a:t>开始执行时间</a:t>
                  </a:r>
                  <a:endParaRPr kumimoji="1" lang="zh-CN" altLang="en-US"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106" name="Rectangle 17"/>
                <p:cNvSpPr>
                  <a:spLocks noChangeArrowheads="1"/>
                </p:cNvSpPr>
                <p:nvPr/>
              </p:nvSpPr>
              <p:spPr bwMode="auto">
                <a:xfrm>
                  <a:off x="1752" y="0"/>
                  <a:ext cx="583"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2" name="Group 18"/>
              <p:cNvGrpSpPr/>
              <p:nvPr/>
            </p:nvGrpSpPr>
            <p:grpSpPr bwMode="auto">
              <a:xfrm>
                <a:off x="2336" y="0"/>
                <a:ext cx="584" cy="480"/>
                <a:chOff x="2336" y="0"/>
                <a:chExt cx="584" cy="480"/>
              </a:xfrm>
            </p:grpSpPr>
            <p:sp>
              <p:nvSpPr>
                <p:cNvPr id="103" name="Rectangle 19"/>
                <p:cNvSpPr>
                  <a:spLocks noChangeArrowheads="1"/>
                </p:cNvSpPr>
                <p:nvPr/>
              </p:nvSpPr>
              <p:spPr bwMode="auto">
                <a:xfrm>
                  <a:off x="2378" y="0"/>
                  <a:ext cx="5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1600" b="1">
                      <a:latin typeface="微软雅黑" panose="020B0503020204020204" pitchFamily="34" charset="-122"/>
                      <a:ea typeface="微软雅黑" panose="020B0503020204020204" pitchFamily="34" charset="-122"/>
                    </a:rPr>
                    <a:t>完成时间</a:t>
                  </a:r>
                  <a:endParaRPr kumimoji="1" lang="zh-CN" altLang="en-US"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104" name="Rectangle 20"/>
                <p:cNvSpPr>
                  <a:spLocks noChangeArrowheads="1"/>
                </p:cNvSpPr>
                <p:nvPr/>
              </p:nvSpPr>
              <p:spPr bwMode="auto">
                <a:xfrm>
                  <a:off x="2336" y="0"/>
                  <a:ext cx="584"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3" name="Group 21"/>
              <p:cNvGrpSpPr/>
              <p:nvPr/>
            </p:nvGrpSpPr>
            <p:grpSpPr bwMode="auto">
              <a:xfrm>
                <a:off x="2920" y="0"/>
                <a:ext cx="584" cy="480"/>
                <a:chOff x="2920" y="0"/>
                <a:chExt cx="584" cy="480"/>
              </a:xfrm>
            </p:grpSpPr>
            <p:sp>
              <p:nvSpPr>
                <p:cNvPr id="101" name="Rectangle 22"/>
                <p:cNvSpPr>
                  <a:spLocks noChangeArrowheads="1"/>
                </p:cNvSpPr>
                <p:nvPr/>
              </p:nvSpPr>
              <p:spPr bwMode="auto">
                <a:xfrm>
                  <a:off x="2962" y="0"/>
                  <a:ext cx="5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1600" b="1">
                      <a:latin typeface="微软雅黑" panose="020B0503020204020204" pitchFamily="34" charset="-122"/>
                      <a:ea typeface="微软雅黑" panose="020B0503020204020204" pitchFamily="34" charset="-122"/>
                    </a:rPr>
                    <a:t>周转时间</a:t>
                  </a:r>
                  <a:endParaRPr kumimoji="1" lang="zh-CN" altLang="en-US"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102" name="Rectangle 23"/>
                <p:cNvSpPr>
                  <a:spLocks noChangeArrowheads="1"/>
                </p:cNvSpPr>
                <p:nvPr/>
              </p:nvSpPr>
              <p:spPr bwMode="auto">
                <a:xfrm>
                  <a:off x="2920" y="0"/>
                  <a:ext cx="584"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4" name="Group 24"/>
              <p:cNvGrpSpPr/>
              <p:nvPr/>
            </p:nvGrpSpPr>
            <p:grpSpPr bwMode="auto">
              <a:xfrm>
                <a:off x="3504" y="0"/>
                <a:ext cx="584" cy="480"/>
                <a:chOff x="3504" y="0"/>
                <a:chExt cx="584" cy="480"/>
              </a:xfrm>
            </p:grpSpPr>
            <p:sp>
              <p:nvSpPr>
                <p:cNvPr id="99" name="Rectangle 25"/>
                <p:cNvSpPr>
                  <a:spLocks noChangeArrowheads="1"/>
                </p:cNvSpPr>
                <p:nvPr/>
              </p:nvSpPr>
              <p:spPr bwMode="auto">
                <a:xfrm>
                  <a:off x="3547" y="0"/>
                  <a:ext cx="50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1600" b="1">
                      <a:latin typeface="微软雅黑" panose="020B0503020204020204" pitchFamily="34" charset="-122"/>
                      <a:ea typeface="微软雅黑" panose="020B0503020204020204" pitchFamily="34" charset="-122"/>
                    </a:rPr>
                    <a:t>带权周</a:t>
                  </a:r>
                  <a:endParaRPr kumimoji="1" lang="zh-CN" altLang="en-US" sz="1600" b="1">
                    <a:latin typeface="微软雅黑" panose="020B0503020204020204" pitchFamily="34" charset="-122"/>
                    <a:ea typeface="微软雅黑" panose="020B0503020204020204" pitchFamily="34" charset="-122"/>
                  </a:endParaRPr>
                </a:p>
                <a:p>
                  <a:pPr algn="just">
                    <a:spcBef>
                      <a:spcPct val="0"/>
                    </a:spcBef>
                    <a:buClrTx/>
                    <a:buSzTx/>
                    <a:buFontTx/>
                    <a:buNone/>
                    <a:defRPr/>
                  </a:pPr>
                  <a:r>
                    <a:rPr kumimoji="1" lang="zh-CN" altLang="en-US" sz="1600" b="1">
                      <a:latin typeface="微软雅黑" panose="020B0503020204020204" pitchFamily="34" charset="-122"/>
                      <a:ea typeface="微软雅黑" panose="020B0503020204020204" pitchFamily="34" charset="-122"/>
                    </a:rPr>
                    <a:t>转时间</a:t>
                  </a:r>
                  <a:endParaRPr kumimoji="1" lang="zh-CN" altLang="en-US"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100" name="Rectangle 26"/>
                <p:cNvSpPr>
                  <a:spLocks noChangeArrowheads="1"/>
                </p:cNvSpPr>
                <p:nvPr/>
              </p:nvSpPr>
              <p:spPr bwMode="auto">
                <a:xfrm>
                  <a:off x="3504" y="0"/>
                  <a:ext cx="584"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5" name="Group 27"/>
              <p:cNvGrpSpPr/>
              <p:nvPr/>
            </p:nvGrpSpPr>
            <p:grpSpPr bwMode="auto">
              <a:xfrm>
                <a:off x="0" y="480"/>
                <a:ext cx="584" cy="384"/>
                <a:chOff x="0" y="480"/>
                <a:chExt cx="584" cy="384"/>
              </a:xfrm>
            </p:grpSpPr>
            <p:sp>
              <p:nvSpPr>
                <p:cNvPr id="97" name="Rectangle 28"/>
                <p:cNvSpPr>
                  <a:spLocks noChangeArrowheads="1"/>
                </p:cNvSpPr>
                <p:nvPr/>
              </p:nvSpPr>
              <p:spPr bwMode="auto">
                <a:xfrm>
                  <a:off x="43" y="480"/>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A</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98" name="Rectangle 29"/>
                <p:cNvSpPr>
                  <a:spLocks noChangeArrowheads="1"/>
                </p:cNvSpPr>
                <p:nvPr/>
              </p:nvSpPr>
              <p:spPr bwMode="auto">
                <a:xfrm>
                  <a:off x="0" y="480"/>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6" name="Group 30"/>
              <p:cNvGrpSpPr/>
              <p:nvPr/>
            </p:nvGrpSpPr>
            <p:grpSpPr bwMode="auto">
              <a:xfrm>
                <a:off x="584" y="480"/>
                <a:ext cx="584" cy="384"/>
                <a:chOff x="584" y="480"/>
                <a:chExt cx="584" cy="384"/>
              </a:xfrm>
            </p:grpSpPr>
            <p:sp>
              <p:nvSpPr>
                <p:cNvPr id="95" name="Rectangle 31"/>
                <p:cNvSpPr>
                  <a:spLocks noChangeArrowheads="1"/>
                </p:cNvSpPr>
                <p:nvPr/>
              </p:nvSpPr>
              <p:spPr bwMode="auto">
                <a:xfrm>
                  <a:off x="627" y="480"/>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0</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96" name="Rectangle 32"/>
                <p:cNvSpPr>
                  <a:spLocks noChangeArrowheads="1"/>
                </p:cNvSpPr>
                <p:nvPr/>
              </p:nvSpPr>
              <p:spPr bwMode="auto">
                <a:xfrm>
                  <a:off x="584" y="480"/>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7" name="Group 33"/>
              <p:cNvGrpSpPr/>
              <p:nvPr/>
            </p:nvGrpSpPr>
            <p:grpSpPr bwMode="auto">
              <a:xfrm>
                <a:off x="1168" y="480"/>
                <a:ext cx="584" cy="384"/>
                <a:chOff x="1168" y="480"/>
                <a:chExt cx="584" cy="384"/>
              </a:xfrm>
            </p:grpSpPr>
            <p:sp>
              <p:nvSpPr>
                <p:cNvPr id="93" name="Rectangle 34"/>
                <p:cNvSpPr>
                  <a:spLocks noChangeArrowheads="1"/>
                </p:cNvSpPr>
                <p:nvPr/>
              </p:nvSpPr>
              <p:spPr bwMode="auto">
                <a:xfrm>
                  <a:off x="1211" y="480"/>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dirty="0">
                      <a:latin typeface="微软雅黑" panose="020B0503020204020204" pitchFamily="34" charset="-122"/>
                      <a:ea typeface="微软雅黑" panose="020B0503020204020204" pitchFamily="34" charset="-122"/>
                    </a:rPr>
                    <a:t>1</a:t>
                  </a:r>
                  <a:endParaRPr kumimoji="1" lang="en-US" altLang="zh-CN"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94" name="Rectangle 35"/>
                <p:cNvSpPr>
                  <a:spLocks noChangeArrowheads="1"/>
                </p:cNvSpPr>
                <p:nvPr/>
              </p:nvSpPr>
              <p:spPr bwMode="auto">
                <a:xfrm>
                  <a:off x="1168" y="480"/>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8" name="Group 36"/>
              <p:cNvGrpSpPr/>
              <p:nvPr/>
            </p:nvGrpSpPr>
            <p:grpSpPr bwMode="auto">
              <a:xfrm>
                <a:off x="1752" y="480"/>
                <a:ext cx="584" cy="384"/>
                <a:chOff x="1752" y="480"/>
                <a:chExt cx="583" cy="386"/>
              </a:xfrm>
            </p:grpSpPr>
            <p:sp>
              <p:nvSpPr>
                <p:cNvPr id="91" name="Rectangle 37"/>
                <p:cNvSpPr>
                  <a:spLocks noChangeArrowheads="1"/>
                </p:cNvSpPr>
                <p:nvPr/>
              </p:nvSpPr>
              <p:spPr bwMode="auto">
                <a:xfrm>
                  <a:off x="1795" y="480"/>
                  <a:ext cx="498"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92" name="Rectangle 38"/>
                <p:cNvSpPr>
                  <a:spLocks noChangeArrowheads="1"/>
                </p:cNvSpPr>
                <p:nvPr/>
              </p:nvSpPr>
              <p:spPr bwMode="auto">
                <a:xfrm>
                  <a:off x="1752" y="480"/>
                  <a:ext cx="583"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19" name="Group 39"/>
              <p:cNvGrpSpPr/>
              <p:nvPr/>
            </p:nvGrpSpPr>
            <p:grpSpPr bwMode="auto">
              <a:xfrm>
                <a:off x="2336" y="480"/>
                <a:ext cx="584" cy="384"/>
                <a:chOff x="2336" y="480"/>
                <a:chExt cx="584" cy="386"/>
              </a:xfrm>
            </p:grpSpPr>
            <p:sp>
              <p:nvSpPr>
                <p:cNvPr id="89" name="Rectangle 40"/>
                <p:cNvSpPr>
                  <a:spLocks noChangeArrowheads="1"/>
                </p:cNvSpPr>
                <p:nvPr/>
              </p:nvSpPr>
              <p:spPr bwMode="auto">
                <a:xfrm>
                  <a:off x="2378" y="480"/>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90" name="Rectangle 41"/>
                <p:cNvSpPr>
                  <a:spLocks noChangeArrowheads="1"/>
                </p:cNvSpPr>
                <p:nvPr/>
              </p:nvSpPr>
              <p:spPr bwMode="auto">
                <a:xfrm>
                  <a:off x="2336" y="480"/>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0" name="Group 42"/>
              <p:cNvGrpSpPr/>
              <p:nvPr/>
            </p:nvGrpSpPr>
            <p:grpSpPr bwMode="auto">
              <a:xfrm>
                <a:off x="2920" y="480"/>
                <a:ext cx="584" cy="384"/>
                <a:chOff x="2920" y="480"/>
                <a:chExt cx="584" cy="386"/>
              </a:xfrm>
            </p:grpSpPr>
            <p:sp>
              <p:nvSpPr>
                <p:cNvPr id="87" name="Rectangle 43"/>
                <p:cNvSpPr>
                  <a:spLocks noChangeArrowheads="1"/>
                </p:cNvSpPr>
                <p:nvPr/>
              </p:nvSpPr>
              <p:spPr bwMode="auto">
                <a:xfrm>
                  <a:off x="2962" y="480"/>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88" name="Rectangle 44"/>
                <p:cNvSpPr>
                  <a:spLocks noChangeArrowheads="1"/>
                </p:cNvSpPr>
                <p:nvPr/>
              </p:nvSpPr>
              <p:spPr bwMode="auto">
                <a:xfrm>
                  <a:off x="2920" y="480"/>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1" name="Group 45"/>
              <p:cNvGrpSpPr/>
              <p:nvPr/>
            </p:nvGrpSpPr>
            <p:grpSpPr bwMode="auto">
              <a:xfrm>
                <a:off x="3504" y="480"/>
                <a:ext cx="584" cy="384"/>
                <a:chOff x="3504" y="480"/>
                <a:chExt cx="584" cy="386"/>
              </a:xfrm>
            </p:grpSpPr>
            <p:sp>
              <p:nvSpPr>
                <p:cNvPr id="85" name="Rectangle 46"/>
                <p:cNvSpPr>
                  <a:spLocks noChangeArrowheads="1"/>
                </p:cNvSpPr>
                <p:nvPr/>
              </p:nvSpPr>
              <p:spPr bwMode="auto">
                <a:xfrm>
                  <a:off x="3547" y="480"/>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86" name="Rectangle 47"/>
                <p:cNvSpPr>
                  <a:spLocks noChangeArrowheads="1"/>
                </p:cNvSpPr>
                <p:nvPr/>
              </p:nvSpPr>
              <p:spPr bwMode="auto">
                <a:xfrm>
                  <a:off x="3504" y="480"/>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2" name="Group 48"/>
              <p:cNvGrpSpPr/>
              <p:nvPr/>
            </p:nvGrpSpPr>
            <p:grpSpPr bwMode="auto">
              <a:xfrm>
                <a:off x="0" y="864"/>
                <a:ext cx="584" cy="384"/>
                <a:chOff x="0" y="864"/>
                <a:chExt cx="584" cy="384"/>
              </a:xfrm>
            </p:grpSpPr>
            <p:sp>
              <p:nvSpPr>
                <p:cNvPr id="83" name="Rectangle 49"/>
                <p:cNvSpPr>
                  <a:spLocks noChangeArrowheads="1"/>
                </p:cNvSpPr>
                <p:nvPr/>
              </p:nvSpPr>
              <p:spPr bwMode="auto">
                <a:xfrm>
                  <a:off x="43" y="864"/>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B</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84" name="Rectangle 50"/>
                <p:cNvSpPr>
                  <a:spLocks noChangeArrowheads="1"/>
                </p:cNvSpPr>
                <p:nvPr/>
              </p:nvSpPr>
              <p:spPr bwMode="auto">
                <a:xfrm>
                  <a:off x="0" y="864"/>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3" name="Group 51"/>
              <p:cNvGrpSpPr/>
              <p:nvPr/>
            </p:nvGrpSpPr>
            <p:grpSpPr bwMode="auto">
              <a:xfrm>
                <a:off x="584" y="864"/>
                <a:ext cx="584" cy="384"/>
                <a:chOff x="584" y="864"/>
                <a:chExt cx="584" cy="384"/>
              </a:xfrm>
            </p:grpSpPr>
            <p:sp>
              <p:nvSpPr>
                <p:cNvPr id="81" name="Rectangle 52"/>
                <p:cNvSpPr>
                  <a:spLocks noChangeArrowheads="1"/>
                </p:cNvSpPr>
                <p:nvPr/>
              </p:nvSpPr>
              <p:spPr bwMode="auto">
                <a:xfrm>
                  <a:off x="627" y="864"/>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1</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82" name="Rectangle 53"/>
                <p:cNvSpPr>
                  <a:spLocks noChangeArrowheads="1"/>
                </p:cNvSpPr>
                <p:nvPr/>
              </p:nvSpPr>
              <p:spPr bwMode="auto">
                <a:xfrm>
                  <a:off x="584" y="864"/>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4" name="Group 54"/>
              <p:cNvGrpSpPr/>
              <p:nvPr/>
            </p:nvGrpSpPr>
            <p:grpSpPr bwMode="auto">
              <a:xfrm>
                <a:off x="1168" y="864"/>
                <a:ext cx="584" cy="384"/>
                <a:chOff x="1168" y="864"/>
                <a:chExt cx="584" cy="384"/>
              </a:xfrm>
            </p:grpSpPr>
            <p:sp>
              <p:nvSpPr>
                <p:cNvPr id="79" name="Rectangle 55"/>
                <p:cNvSpPr>
                  <a:spLocks noChangeArrowheads="1"/>
                </p:cNvSpPr>
                <p:nvPr/>
              </p:nvSpPr>
              <p:spPr bwMode="auto">
                <a:xfrm>
                  <a:off x="1211" y="864"/>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100</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80" name="Rectangle 56"/>
                <p:cNvSpPr>
                  <a:spLocks noChangeArrowheads="1"/>
                </p:cNvSpPr>
                <p:nvPr/>
              </p:nvSpPr>
              <p:spPr bwMode="auto">
                <a:xfrm>
                  <a:off x="1168" y="864"/>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5" name="Group 57"/>
              <p:cNvGrpSpPr/>
              <p:nvPr/>
            </p:nvGrpSpPr>
            <p:grpSpPr bwMode="auto">
              <a:xfrm>
                <a:off x="1752" y="864"/>
                <a:ext cx="584" cy="384"/>
                <a:chOff x="1752" y="864"/>
                <a:chExt cx="583" cy="384"/>
              </a:xfrm>
            </p:grpSpPr>
            <p:sp>
              <p:nvSpPr>
                <p:cNvPr id="77" name="Rectangle 58"/>
                <p:cNvSpPr>
                  <a:spLocks noChangeArrowheads="1"/>
                </p:cNvSpPr>
                <p:nvPr/>
              </p:nvSpPr>
              <p:spPr bwMode="auto">
                <a:xfrm>
                  <a:off x="1795" y="864"/>
                  <a:ext cx="49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78" name="Rectangle 59"/>
                <p:cNvSpPr>
                  <a:spLocks noChangeArrowheads="1"/>
                </p:cNvSpPr>
                <p:nvPr/>
              </p:nvSpPr>
              <p:spPr bwMode="auto">
                <a:xfrm>
                  <a:off x="1752" y="864"/>
                  <a:ext cx="583"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6" name="Group 60"/>
              <p:cNvGrpSpPr/>
              <p:nvPr/>
            </p:nvGrpSpPr>
            <p:grpSpPr bwMode="auto">
              <a:xfrm>
                <a:off x="2336" y="864"/>
                <a:ext cx="584" cy="384"/>
                <a:chOff x="2336" y="864"/>
                <a:chExt cx="584" cy="384"/>
              </a:xfrm>
            </p:grpSpPr>
            <p:sp>
              <p:nvSpPr>
                <p:cNvPr id="75" name="Rectangle 61"/>
                <p:cNvSpPr>
                  <a:spLocks noChangeArrowheads="1"/>
                </p:cNvSpPr>
                <p:nvPr/>
              </p:nvSpPr>
              <p:spPr bwMode="auto">
                <a:xfrm>
                  <a:off x="2378" y="864"/>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76" name="Rectangle 62"/>
                <p:cNvSpPr>
                  <a:spLocks noChangeArrowheads="1"/>
                </p:cNvSpPr>
                <p:nvPr/>
              </p:nvSpPr>
              <p:spPr bwMode="auto">
                <a:xfrm>
                  <a:off x="2336" y="864"/>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7" name="Group 63"/>
              <p:cNvGrpSpPr/>
              <p:nvPr/>
            </p:nvGrpSpPr>
            <p:grpSpPr bwMode="auto">
              <a:xfrm>
                <a:off x="2920" y="864"/>
                <a:ext cx="584" cy="384"/>
                <a:chOff x="2920" y="864"/>
                <a:chExt cx="584" cy="384"/>
              </a:xfrm>
            </p:grpSpPr>
            <p:sp>
              <p:nvSpPr>
                <p:cNvPr id="73" name="Rectangle 64"/>
                <p:cNvSpPr>
                  <a:spLocks noChangeArrowheads="1"/>
                </p:cNvSpPr>
                <p:nvPr/>
              </p:nvSpPr>
              <p:spPr bwMode="auto">
                <a:xfrm>
                  <a:off x="2962" y="864"/>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74" name="Rectangle 65"/>
                <p:cNvSpPr>
                  <a:spLocks noChangeArrowheads="1"/>
                </p:cNvSpPr>
                <p:nvPr/>
              </p:nvSpPr>
              <p:spPr bwMode="auto">
                <a:xfrm>
                  <a:off x="2920" y="864"/>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8" name="Group 66"/>
              <p:cNvGrpSpPr/>
              <p:nvPr/>
            </p:nvGrpSpPr>
            <p:grpSpPr bwMode="auto">
              <a:xfrm>
                <a:off x="3504" y="864"/>
                <a:ext cx="584" cy="384"/>
                <a:chOff x="3504" y="864"/>
                <a:chExt cx="584" cy="384"/>
              </a:xfrm>
            </p:grpSpPr>
            <p:sp>
              <p:nvSpPr>
                <p:cNvPr id="71" name="Rectangle 67"/>
                <p:cNvSpPr>
                  <a:spLocks noChangeArrowheads="1"/>
                </p:cNvSpPr>
                <p:nvPr/>
              </p:nvSpPr>
              <p:spPr bwMode="auto">
                <a:xfrm>
                  <a:off x="3547" y="864"/>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72" name="Rectangle 68"/>
                <p:cNvSpPr>
                  <a:spLocks noChangeArrowheads="1"/>
                </p:cNvSpPr>
                <p:nvPr/>
              </p:nvSpPr>
              <p:spPr bwMode="auto">
                <a:xfrm>
                  <a:off x="3504" y="864"/>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29" name="Group 69"/>
              <p:cNvGrpSpPr/>
              <p:nvPr/>
            </p:nvGrpSpPr>
            <p:grpSpPr bwMode="auto">
              <a:xfrm>
                <a:off x="0" y="1248"/>
                <a:ext cx="584" cy="384"/>
                <a:chOff x="0" y="1248"/>
                <a:chExt cx="584" cy="384"/>
              </a:xfrm>
            </p:grpSpPr>
            <p:sp>
              <p:nvSpPr>
                <p:cNvPr id="69" name="Rectangle 70"/>
                <p:cNvSpPr>
                  <a:spLocks noChangeArrowheads="1"/>
                </p:cNvSpPr>
                <p:nvPr/>
              </p:nvSpPr>
              <p:spPr bwMode="auto">
                <a:xfrm>
                  <a:off x="43" y="1248"/>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C</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70" name="Rectangle 71"/>
                <p:cNvSpPr>
                  <a:spLocks noChangeArrowheads="1"/>
                </p:cNvSpPr>
                <p:nvPr/>
              </p:nvSpPr>
              <p:spPr bwMode="auto">
                <a:xfrm>
                  <a:off x="0" y="1248"/>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0" name="Group 72"/>
              <p:cNvGrpSpPr/>
              <p:nvPr/>
            </p:nvGrpSpPr>
            <p:grpSpPr bwMode="auto">
              <a:xfrm>
                <a:off x="584" y="1248"/>
                <a:ext cx="584" cy="384"/>
                <a:chOff x="584" y="1248"/>
                <a:chExt cx="584" cy="384"/>
              </a:xfrm>
            </p:grpSpPr>
            <p:sp>
              <p:nvSpPr>
                <p:cNvPr id="67" name="Rectangle 73"/>
                <p:cNvSpPr>
                  <a:spLocks noChangeArrowheads="1"/>
                </p:cNvSpPr>
                <p:nvPr/>
              </p:nvSpPr>
              <p:spPr bwMode="auto">
                <a:xfrm>
                  <a:off x="627" y="1248"/>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2</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68" name="Rectangle 74"/>
                <p:cNvSpPr>
                  <a:spLocks noChangeArrowheads="1"/>
                </p:cNvSpPr>
                <p:nvPr/>
              </p:nvSpPr>
              <p:spPr bwMode="auto">
                <a:xfrm>
                  <a:off x="584" y="1248"/>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1" name="Group 75"/>
              <p:cNvGrpSpPr/>
              <p:nvPr/>
            </p:nvGrpSpPr>
            <p:grpSpPr bwMode="auto">
              <a:xfrm>
                <a:off x="1168" y="1248"/>
                <a:ext cx="584" cy="384"/>
                <a:chOff x="1168" y="1248"/>
                <a:chExt cx="584" cy="384"/>
              </a:xfrm>
            </p:grpSpPr>
            <p:sp>
              <p:nvSpPr>
                <p:cNvPr id="65" name="Rectangle 76"/>
                <p:cNvSpPr>
                  <a:spLocks noChangeArrowheads="1"/>
                </p:cNvSpPr>
                <p:nvPr/>
              </p:nvSpPr>
              <p:spPr bwMode="auto">
                <a:xfrm>
                  <a:off x="1211" y="1248"/>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dirty="0">
                      <a:latin typeface="微软雅黑" panose="020B0503020204020204" pitchFamily="34" charset="-122"/>
                      <a:ea typeface="微软雅黑" panose="020B0503020204020204" pitchFamily="34" charset="-122"/>
                    </a:rPr>
                    <a:t>1</a:t>
                  </a:r>
                  <a:endParaRPr kumimoji="1" lang="en-US" altLang="zh-CN" sz="16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66" name="Rectangle 77"/>
                <p:cNvSpPr>
                  <a:spLocks noChangeArrowheads="1"/>
                </p:cNvSpPr>
                <p:nvPr/>
              </p:nvSpPr>
              <p:spPr bwMode="auto">
                <a:xfrm>
                  <a:off x="1168" y="1248"/>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2" name="Group 78"/>
              <p:cNvGrpSpPr/>
              <p:nvPr/>
            </p:nvGrpSpPr>
            <p:grpSpPr bwMode="auto">
              <a:xfrm>
                <a:off x="1752" y="1248"/>
                <a:ext cx="584" cy="384"/>
                <a:chOff x="1752" y="1248"/>
                <a:chExt cx="583" cy="386"/>
              </a:xfrm>
            </p:grpSpPr>
            <p:sp>
              <p:nvSpPr>
                <p:cNvPr id="63" name="Rectangle 79"/>
                <p:cNvSpPr>
                  <a:spLocks noChangeArrowheads="1"/>
                </p:cNvSpPr>
                <p:nvPr/>
              </p:nvSpPr>
              <p:spPr bwMode="auto">
                <a:xfrm>
                  <a:off x="1795" y="1248"/>
                  <a:ext cx="498"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64" name="Rectangle 80"/>
                <p:cNvSpPr>
                  <a:spLocks noChangeArrowheads="1"/>
                </p:cNvSpPr>
                <p:nvPr/>
              </p:nvSpPr>
              <p:spPr bwMode="auto">
                <a:xfrm>
                  <a:off x="1752" y="1248"/>
                  <a:ext cx="583"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3" name="Group 81"/>
              <p:cNvGrpSpPr/>
              <p:nvPr/>
            </p:nvGrpSpPr>
            <p:grpSpPr bwMode="auto">
              <a:xfrm>
                <a:off x="2336" y="1248"/>
                <a:ext cx="584" cy="384"/>
                <a:chOff x="2336" y="1248"/>
                <a:chExt cx="584" cy="386"/>
              </a:xfrm>
            </p:grpSpPr>
            <p:sp>
              <p:nvSpPr>
                <p:cNvPr id="61" name="Rectangle 82"/>
                <p:cNvSpPr>
                  <a:spLocks noChangeArrowheads="1"/>
                </p:cNvSpPr>
                <p:nvPr/>
              </p:nvSpPr>
              <p:spPr bwMode="auto">
                <a:xfrm>
                  <a:off x="2378" y="1248"/>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62" name="Rectangle 83"/>
                <p:cNvSpPr>
                  <a:spLocks noChangeArrowheads="1"/>
                </p:cNvSpPr>
                <p:nvPr/>
              </p:nvSpPr>
              <p:spPr bwMode="auto">
                <a:xfrm>
                  <a:off x="2336" y="1248"/>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4" name="Group 84"/>
              <p:cNvGrpSpPr/>
              <p:nvPr/>
            </p:nvGrpSpPr>
            <p:grpSpPr bwMode="auto">
              <a:xfrm>
                <a:off x="2920" y="1248"/>
                <a:ext cx="584" cy="384"/>
                <a:chOff x="2920" y="1248"/>
                <a:chExt cx="584" cy="386"/>
              </a:xfrm>
            </p:grpSpPr>
            <p:sp>
              <p:nvSpPr>
                <p:cNvPr id="59" name="Rectangle 85"/>
                <p:cNvSpPr>
                  <a:spLocks noChangeArrowheads="1"/>
                </p:cNvSpPr>
                <p:nvPr/>
              </p:nvSpPr>
              <p:spPr bwMode="auto">
                <a:xfrm>
                  <a:off x="2962" y="1248"/>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60" name="Rectangle 86"/>
                <p:cNvSpPr>
                  <a:spLocks noChangeArrowheads="1"/>
                </p:cNvSpPr>
                <p:nvPr/>
              </p:nvSpPr>
              <p:spPr bwMode="auto">
                <a:xfrm>
                  <a:off x="2920" y="1248"/>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5" name="Group 87"/>
              <p:cNvGrpSpPr/>
              <p:nvPr/>
            </p:nvGrpSpPr>
            <p:grpSpPr bwMode="auto">
              <a:xfrm>
                <a:off x="3504" y="1248"/>
                <a:ext cx="584" cy="384"/>
                <a:chOff x="3504" y="1248"/>
                <a:chExt cx="584" cy="386"/>
              </a:xfrm>
            </p:grpSpPr>
            <p:sp>
              <p:nvSpPr>
                <p:cNvPr id="57" name="Rectangle 88"/>
                <p:cNvSpPr>
                  <a:spLocks noChangeArrowheads="1"/>
                </p:cNvSpPr>
                <p:nvPr/>
              </p:nvSpPr>
              <p:spPr bwMode="auto">
                <a:xfrm>
                  <a:off x="3547" y="1248"/>
                  <a:ext cx="50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58" name="Rectangle 89"/>
                <p:cNvSpPr>
                  <a:spLocks noChangeArrowheads="1"/>
                </p:cNvSpPr>
                <p:nvPr/>
              </p:nvSpPr>
              <p:spPr bwMode="auto">
                <a:xfrm>
                  <a:off x="3504" y="1248"/>
                  <a:ext cx="58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6" name="Group 90"/>
              <p:cNvGrpSpPr/>
              <p:nvPr/>
            </p:nvGrpSpPr>
            <p:grpSpPr bwMode="auto">
              <a:xfrm>
                <a:off x="0" y="1632"/>
                <a:ext cx="584" cy="384"/>
                <a:chOff x="0" y="1632"/>
                <a:chExt cx="584" cy="384"/>
              </a:xfrm>
            </p:grpSpPr>
            <p:sp>
              <p:nvSpPr>
                <p:cNvPr id="55" name="Rectangle 91"/>
                <p:cNvSpPr>
                  <a:spLocks noChangeArrowheads="1"/>
                </p:cNvSpPr>
                <p:nvPr/>
              </p:nvSpPr>
              <p:spPr bwMode="auto">
                <a:xfrm>
                  <a:off x="43" y="1633"/>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D</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56" name="Rectangle 92"/>
                <p:cNvSpPr>
                  <a:spLocks noChangeArrowheads="1"/>
                </p:cNvSpPr>
                <p:nvPr/>
              </p:nvSpPr>
              <p:spPr bwMode="auto">
                <a:xfrm>
                  <a:off x="0" y="1633"/>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7" name="Group 93"/>
              <p:cNvGrpSpPr/>
              <p:nvPr/>
            </p:nvGrpSpPr>
            <p:grpSpPr bwMode="auto">
              <a:xfrm>
                <a:off x="584" y="1632"/>
                <a:ext cx="584" cy="384"/>
                <a:chOff x="584" y="1632"/>
                <a:chExt cx="584" cy="384"/>
              </a:xfrm>
            </p:grpSpPr>
            <p:sp>
              <p:nvSpPr>
                <p:cNvPr id="53" name="Rectangle 94"/>
                <p:cNvSpPr>
                  <a:spLocks noChangeArrowheads="1"/>
                </p:cNvSpPr>
                <p:nvPr/>
              </p:nvSpPr>
              <p:spPr bwMode="auto">
                <a:xfrm>
                  <a:off x="627" y="1633"/>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3</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54" name="Rectangle 95"/>
                <p:cNvSpPr>
                  <a:spLocks noChangeArrowheads="1"/>
                </p:cNvSpPr>
                <p:nvPr/>
              </p:nvSpPr>
              <p:spPr bwMode="auto">
                <a:xfrm>
                  <a:off x="584" y="1633"/>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8" name="Group 96"/>
              <p:cNvGrpSpPr/>
              <p:nvPr/>
            </p:nvGrpSpPr>
            <p:grpSpPr bwMode="auto">
              <a:xfrm>
                <a:off x="1168" y="1632"/>
                <a:ext cx="584" cy="384"/>
                <a:chOff x="1168" y="1632"/>
                <a:chExt cx="584" cy="384"/>
              </a:xfrm>
            </p:grpSpPr>
            <p:sp>
              <p:nvSpPr>
                <p:cNvPr id="51" name="Rectangle 97"/>
                <p:cNvSpPr>
                  <a:spLocks noChangeArrowheads="1"/>
                </p:cNvSpPr>
                <p:nvPr/>
              </p:nvSpPr>
              <p:spPr bwMode="auto">
                <a:xfrm>
                  <a:off x="1211" y="1633"/>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1600" b="1">
                      <a:latin typeface="微软雅黑" panose="020B0503020204020204" pitchFamily="34" charset="-122"/>
                      <a:ea typeface="微软雅黑" panose="020B0503020204020204" pitchFamily="34" charset="-122"/>
                    </a:rPr>
                    <a:t>100</a:t>
                  </a:r>
                  <a:endParaRPr kumimoji="1" lang="en-US" altLang="zh-CN" sz="16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1600" b="1">
                    <a:latin typeface="微软雅黑" panose="020B0503020204020204" pitchFamily="34" charset="-122"/>
                    <a:ea typeface="微软雅黑" panose="020B0503020204020204" pitchFamily="34" charset="-122"/>
                  </a:endParaRPr>
                </a:p>
              </p:txBody>
            </p:sp>
            <p:sp>
              <p:nvSpPr>
                <p:cNvPr id="52" name="Rectangle 98"/>
                <p:cNvSpPr>
                  <a:spLocks noChangeArrowheads="1"/>
                </p:cNvSpPr>
                <p:nvPr/>
              </p:nvSpPr>
              <p:spPr bwMode="auto">
                <a:xfrm>
                  <a:off x="1168" y="1633"/>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39" name="Group 99"/>
              <p:cNvGrpSpPr/>
              <p:nvPr/>
            </p:nvGrpSpPr>
            <p:grpSpPr bwMode="auto">
              <a:xfrm>
                <a:off x="1752" y="1632"/>
                <a:ext cx="584" cy="384"/>
                <a:chOff x="1752" y="1633"/>
                <a:chExt cx="583" cy="384"/>
              </a:xfrm>
            </p:grpSpPr>
            <p:sp>
              <p:nvSpPr>
                <p:cNvPr id="49" name="Rectangle 100"/>
                <p:cNvSpPr>
                  <a:spLocks noChangeArrowheads="1"/>
                </p:cNvSpPr>
                <p:nvPr/>
              </p:nvSpPr>
              <p:spPr bwMode="auto">
                <a:xfrm>
                  <a:off x="1795" y="1633"/>
                  <a:ext cx="498"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50" name="Rectangle 101"/>
                <p:cNvSpPr>
                  <a:spLocks noChangeArrowheads="1"/>
                </p:cNvSpPr>
                <p:nvPr/>
              </p:nvSpPr>
              <p:spPr bwMode="auto">
                <a:xfrm>
                  <a:off x="1752" y="1633"/>
                  <a:ext cx="583"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40" name="Group 102"/>
              <p:cNvGrpSpPr/>
              <p:nvPr/>
            </p:nvGrpSpPr>
            <p:grpSpPr bwMode="auto">
              <a:xfrm>
                <a:off x="2336" y="1632"/>
                <a:ext cx="584" cy="384"/>
                <a:chOff x="2336" y="1633"/>
                <a:chExt cx="584" cy="384"/>
              </a:xfrm>
            </p:grpSpPr>
            <p:sp>
              <p:nvSpPr>
                <p:cNvPr id="47" name="Rectangle 103"/>
                <p:cNvSpPr>
                  <a:spLocks noChangeArrowheads="1"/>
                </p:cNvSpPr>
                <p:nvPr/>
              </p:nvSpPr>
              <p:spPr bwMode="auto">
                <a:xfrm>
                  <a:off x="2378" y="1633"/>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48" name="Rectangle 104"/>
                <p:cNvSpPr>
                  <a:spLocks noChangeArrowheads="1"/>
                </p:cNvSpPr>
                <p:nvPr/>
              </p:nvSpPr>
              <p:spPr bwMode="auto">
                <a:xfrm>
                  <a:off x="2336" y="1633"/>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41" name="Group 105"/>
              <p:cNvGrpSpPr/>
              <p:nvPr/>
            </p:nvGrpSpPr>
            <p:grpSpPr bwMode="auto">
              <a:xfrm>
                <a:off x="2920" y="1632"/>
                <a:ext cx="584" cy="384"/>
                <a:chOff x="2920" y="1633"/>
                <a:chExt cx="584" cy="384"/>
              </a:xfrm>
            </p:grpSpPr>
            <p:sp>
              <p:nvSpPr>
                <p:cNvPr id="45" name="Rectangle 106"/>
                <p:cNvSpPr>
                  <a:spLocks noChangeArrowheads="1"/>
                </p:cNvSpPr>
                <p:nvPr/>
              </p:nvSpPr>
              <p:spPr bwMode="auto">
                <a:xfrm>
                  <a:off x="2962" y="1633"/>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latin typeface="微软雅黑" panose="020B0503020204020204" pitchFamily="34" charset="-122"/>
                    <a:ea typeface="微软雅黑" panose="020B0503020204020204" pitchFamily="34" charset="-122"/>
                  </a:endParaRPr>
                </a:p>
              </p:txBody>
            </p:sp>
            <p:sp>
              <p:nvSpPr>
                <p:cNvPr id="46" name="Rectangle 107"/>
                <p:cNvSpPr>
                  <a:spLocks noChangeArrowheads="1"/>
                </p:cNvSpPr>
                <p:nvPr/>
              </p:nvSpPr>
              <p:spPr bwMode="auto">
                <a:xfrm>
                  <a:off x="2920" y="1633"/>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nvGrpSpPr>
              <p:cNvPr id="42" name="Group 108"/>
              <p:cNvGrpSpPr/>
              <p:nvPr/>
            </p:nvGrpSpPr>
            <p:grpSpPr bwMode="auto">
              <a:xfrm>
                <a:off x="3504" y="1632"/>
                <a:ext cx="584" cy="384"/>
                <a:chOff x="3504" y="1633"/>
                <a:chExt cx="584" cy="384"/>
              </a:xfrm>
            </p:grpSpPr>
            <p:sp>
              <p:nvSpPr>
                <p:cNvPr id="43" name="Rectangle 109"/>
                <p:cNvSpPr>
                  <a:spLocks noChangeArrowheads="1"/>
                </p:cNvSpPr>
                <p:nvPr/>
              </p:nvSpPr>
              <p:spPr bwMode="auto">
                <a:xfrm>
                  <a:off x="3547" y="1633"/>
                  <a:ext cx="50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spcBef>
                      <a:spcPct val="0"/>
                    </a:spcBef>
                    <a:buClrTx/>
                    <a:buSzTx/>
                    <a:buFontTx/>
                    <a:buNone/>
                    <a:defRPr/>
                  </a:pPr>
                  <a:endParaRPr kumimoji="1" lang="en-US" altLang="zh-CN" sz="1600" b="1" dirty="0">
                    <a:solidFill>
                      <a:srgbClr val="FF0000"/>
                    </a:solidFill>
                    <a:latin typeface="微软雅黑" panose="020B0503020204020204" pitchFamily="34" charset="-122"/>
                    <a:ea typeface="微软雅黑" panose="020B0503020204020204" pitchFamily="34" charset="-122"/>
                  </a:endParaRPr>
                </a:p>
              </p:txBody>
            </p:sp>
            <p:sp>
              <p:nvSpPr>
                <p:cNvPr id="44" name="Rectangle 110"/>
                <p:cNvSpPr>
                  <a:spLocks noChangeArrowheads="1"/>
                </p:cNvSpPr>
                <p:nvPr/>
              </p:nvSpPr>
              <p:spPr bwMode="auto">
                <a:xfrm>
                  <a:off x="3504" y="1633"/>
                  <a:ext cx="58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grpSp>
        <p:sp>
          <p:nvSpPr>
            <p:cNvPr id="7" name="Rectangle 111"/>
            <p:cNvSpPr>
              <a:spLocks noChangeArrowheads="1"/>
            </p:cNvSpPr>
            <p:nvPr/>
          </p:nvSpPr>
          <p:spPr bwMode="auto">
            <a:xfrm>
              <a:off x="-3" y="-3"/>
              <a:ext cx="4094" cy="2022"/>
            </a:xfrm>
            <a:prstGeom prst="rect">
              <a:avLst/>
            </a:prstGeom>
            <a:noFill/>
            <a:ln w="11112">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200">
                <a:latin typeface="微软雅黑" panose="020B0503020204020204" pitchFamily="34" charset="-122"/>
                <a:ea typeface="微软雅黑" panose="020B0503020204020204" pitchFamily="34" charset="-122"/>
              </a:endParaRPr>
            </a:p>
          </p:txBody>
        </p:sp>
      </p:grpSp>
      <p:sp>
        <p:nvSpPr>
          <p:cNvPr id="113" name="Rectangle 2"/>
          <p:cNvSpPr txBox="1">
            <a:spLocks noChangeArrowheads="1"/>
          </p:cNvSpPr>
          <p:nvPr/>
        </p:nvSpPr>
        <p:spPr>
          <a:xfrm>
            <a:off x="512807" y="3562489"/>
            <a:ext cx="4511997" cy="2869566"/>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defRPr/>
            </a:pPr>
            <a:r>
              <a:rPr lang="zh-CN" altLang="en-US" sz="2400" dirty="0" smtClean="0"/>
              <a:t>举例：下表列出了</a:t>
            </a:r>
            <a:r>
              <a:rPr lang="en-US" altLang="zh-CN" sz="2400" dirty="0" smtClean="0"/>
              <a:t>A</a:t>
            </a:r>
            <a:r>
              <a:rPr lang="zh-CN" altLang="en-US" sz="2400" dirty="0" smtClean="0"/>
              <a:t>、</a:t>
            </a:r>
            <a:r>
              <a:rPr lang="en-US" altLang="zh-CN" sz="2400" dirty="0" smtClean="0"/>
              <a:t>B</a:t>
            </a:r>
            <a:r>
              <a:rPr lang="zh-CN" altLang="en-US" sz="2400" dirty="0" smtClean="0"/>
              <a:t>、</a:t>
            </a:r>
            <a:r>
              <a:rPr lang="en-US" altLang="zh-CN" sz="2400" dirty="0" smtClean="0"/>
              <a:t>C</a:t>
            </a:r>
            <a:r>
              <a:rPr lang="zh-CN" altLang="en-US" sz="2400" dirty="0" smtClean="0"/>
              <a:t>、</a:t>
            </a:r>
            <a:r>
              <a:rPr lang="en-US" altLang="zh-CN" sz="2400" dirty="0" smtClean="0"/>
              <a:t>D</a:t>
            </a:r>
            <a:r>
              <a:rPr lang="zh-CN" altLang="en-US" sz="2400" dirty="0" smtClean="0"/>
              <a:t>四个作业分别到达系统的时间、要求服务的时间、开始执行的时间及各自的完成时间，并计算出各自的周转时间和带权周转时间</a:t>
            </a:r>
            <a:endParaRPr lang="zh-CN" altLang="en-US" sz="2400" dirty="0"/>
          </a:p>
        </p:txBody>
      </p:sp>
      <p:sp>
        <p:nvSpPr>
          <p:cNvPr id="2" name="文本框 1"/>
          <p:cNvSpPr txBox="1"/>
          <p:nvPr/>
        </p:nvSpPr>
        <p:spPr>
          <a:xfrm>
            <a:off x="8224653" y="4265983"/>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a:solidFill>
                  <a:schemeClr val="bg2">
                    <a:lumMod val="50000"/>
                  </a:schemeClr>
                </a:solidFill>
              </a:rPr>
              <a:t>0</a:t>
            </a:r>
            <a:endParaRPr lang="zh-CN" altLang="en-US" sz="1800" dirty="0">
              <a:solidFill>
                <a:schemeClr val="bg2">
                  <a:lumMod val="50000"/>
                </a:schemeClr>
              </a:solidFill>
            </a:endParaRPr>
          </a:p>
        </p:txBody>
      </p:sp>
      <p:sp>
        <p:nvSpPr>
          <p:cNvPr id="115" name="文本框 114"/>
          <p:cNvSpPr txBox="1"/>
          <p:nvPr/>
        </p:nvSpPr>
        <p:spPr>
          <a:xfrm>
            <a:off x="9118360" y="4265983"/>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a:t>
            </a:r>
            <a:endParaRPr lang="zh-CN" altLang="en-US" sz="1800" dirty="0">
              <a:solidFill>
                <a:schemeClr val="bg2">
                  <a:lumMod val="50000"/>
                </a:schemeClr>
              </a:solidFill>
            </a:endParaRPr>
          </a:p>
        </p:txBody>
      </p:sp>
      <p:sp>
        <p:nvSpPr>
          <p:cNvPr id="116" name="文本框 115"/>
          <p:cNvSpPr txBox="1"/>
          <p:nvPr/>
        </p:nvSpPr>
        <p:spPr>
          <a:xfrm>
            <a:off x="10105820" y="4267649"/>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a:t>
            </a:r>
            <a:endParaRPr lang="zh-CN" altLang="en-US" sz="1800" dirty="0">
              <a:solidFill>
                <a:schemeClr val="bg2">
                  <a:lumMod val="50000"/>
                </a:schemeClr>
              </a:solidFill>
            </a:endParaRPr>
          </a:p>
        </p:txBody>
      </p:sp>
      <p:sp>
        <p:nvSpPr>
          <p:cNvPr id="117" name="文本框 116"/>
          <p:cNvSpPr txBox="1"/>
          <p:nvPr/>
        </p:nvSpPr>
        <p:spPr>
          <a:xfrm>
            <a:off x="11056652" y="4267126"/>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a:t>
            </a:r>
            <a:endParaRPr lang="zh-CN" altLang="en-US" sz="1800" dirty="0">
              <a:solidFill>
                <a:schemeClr val="bg2">
                  <a:lumMod val="50000"/>
                </a:schemeClr>
              </a:solidFill>
            </a:endParaRPr>
          </a:p>
        </p:txBody>
      </p:sp>
      <p:sp>
        <p:nvSpPr>
          <p:cNvPr id="118" name="文本框 117"/>
          <p:cNvSpPr txBox="1"/>
          <p:nvPr/>
        </p:nvSpPr>
        <p:spPr>
          <a:xfrm>
            <a:off x="8210958" y="4841605"/>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a:t>
            </a:r>
            <a:endParaRPr lang="zh-CN" altLang="en-US" sz="1800" dirty="0">
              <a:solidFill>
                <a:schemeClr val="bg2">
                  <a:lumMod val="50000"/>
                </a:schemeClr>
              </a:solidFill>
            </a:endParaRPr>
          </a:p>
        </p:txBody>
      </p:sp>
      <p:sp>
        <p:nvSpPr>
          <p:cNvPr id="119" name="文本框 118"/>
          <p:cNvSpPr txBox="1"/>
          <p:nvPr/>
        </p:nvSpPr>
        <p:spPr>
          <a:xfrm>
            <a:off x="9104665" y="4841605"/>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101</a:t>
            </a:r>
            <a:endParaRPr lang="zh-CN" altLang="en-US" sz="1800" dirty="0">
              <a:solidFill>
                <a:schemeClr val="bg2">
                  <a:lumMod val="50000"/>
                </a:schemeClr>
              </a:solidFill>
            </a:endParaRPr>
          </a:p>
        </p:txBody>
      </p:sp>
      <p:sp>
        <p:nvSpPr>
          <p:cNvPr id="120" name="文本框 119"/>
          <p:cNvSpPr txBox="1"/>
          <p:nvPr/>
        </p:nvSpPr>
        <p:spPr>
          <a:xfrm>
            <a:off x="10092125" y="4843271"/>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100</a:t>
            </a:r>
            <a:endParaRPr lang="zh-CN" altLang="en-US" sz="1800" dirty="0">
              <a:solidFill>
                <a:schemeClr val="bg2">
                  <a:lumMod val="50000"/>
                </a:schemeClr>
              </a:solidFill>
            </a:endParaRPr>
          </a:p>
        </p:txBody>
      </p:sp>
      <p:sp>
        <p:nvSpPr>
          <p:cNvPr id="121" name="文本框 120"/>
          <p:cNvSpPr txBox="1"/>
          <p:nvPr/>
        </p:nvSpPr>
        <p:spPr>
          <a:xfrm>
            <a:off x="11042957" y="4842748"/>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a:t>
            </a:r>
            <a:endParaRPr lang="zh-CN" altLang="en-US" sz="1800" dirty="0">
              <a:solidFill>
                <a:schemeClr val="bg2">
                  <a:lumMod val="50000"/>
                </a:schemeClr>
              </a:solidFill>
            </a:endParaRPr>
          </a:p>
        </p:txBody>
      </p:sp>
      <p:sp>
        <p:nvSpPr>
          <p:cNvPr id="122" name="文本框 121"/>
          <p:cNvSpPr txBox="1"/>
          <p:nvPr/>
        </p:nvSpPr>
        <p:spPr>
          <a:xfrm>
            <a:off x="8210958" y="5412417"/>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101</a:t>
            </a:r>
            <a:endParaRPr lang="zh-CN" altLang="en-US" sz="1800" dirty="0">
              <a:solidFill>
                <a:schemeClr val="bg2">
                  <a:lumMod val="50000"/>
                </a:schemeClr>
              </a:solidFill>
            </a:endParaRPr>
          </a:p>
        </p:txBody>
      </p:sp>
      <p:sp>
        <p:nvSpPr>
          <p:cNvPr id="123" name="文本框 122"/>
          <p:cNvSpPr txBox="1"/>
          <p:nvPr/>
        </p:nvSpPr>
        <p:spPr>
          <a:xfrm>
            <a:off x="9104665" y="5412417"/>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102</a:t>
            </a:r>
            <a:endParaRPr lang="zh-CN" altLang="en-US" sz="1800" dirty="0">
              <a:solidFill>
                <a:schemeClr val="bg2">
                  <a:lumMod val="50000"/>
                </a:schemeClr>
              </a:solidFill>
            </a:endParaRPr>
          </a:p>
        </p:txBody>
      </p:sp>
      <p:sp>
        <p:nvSpPr>
          <p:cNvPr id="124" name="文本框 123"/>
          <p:cNvSpPr txBox="1"/>
          <p:nvPr/>
        </p:nvSpPr>
        <p:spPr>
          <a:xfrm>
            <a:off x="10092125" y="5414083"/>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100</a:t>
            </a:r>
            <a:endParaRPr lang="zh-CN" altLang="en-US" sz="1800" dirty="0">
              <a:solidFill>
                <a:schemeClr val="bg2">
                  <a:lumMod val="50000"/>
                </a:schemeClr>
              </a:solidFill>
            </a:endParaRPr>
          </a:p>
        </p:txBody>
      </p:sp>
      <p:sp>
        <p:nvSpPr>
          <p:cNvPr id="125" name="文本框 124"/>
          <p:cNvSpPr txBox="1"/>
          <p:nvPr/>
        </p:nvSpPr>
        <p:spPr>
          <a:xfrm>
            <a:off x="11042957" y="5413560"/>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100</a:t>
            </a:r>
            <a:endParaRPr lang="zh-CN" altLang="en-US" sz="1800" dirty="0">
              <a:solidFill>
                <a:schemeClr val="bg2">
                  <a:lumMod val="50000"/>
                </a:schemeClr>
              </a:solidFill>
            </a:endParaRPr>
          </a:p>
        </p:txBody>
      </p:sp>
      <p:sp>
        <p:nvSpPr>
          <p:cNvPr id="126" name="文本框 125"/>
          <p:cNvSpPr txBox="1"/>
          <p:nvPr/>
        </p:nvSpPr>
        <p:spPr>
          <a:xfrm>
            <a:off x="8210958" y="5917881"/>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102</a:t>
            </a:r>
            <a:endParaRPr lang="zh-CN" altLang="en-US" sz="1800" dirty="0">
              <a:solidFill>
                <a:schemeClr val="bg2">
                  <a:lumMod val="50000"/>
                </a:schemeClr>
              </a:solidFill>
            </a:endParaRPr>
          </a:p>
        </p:txBody>
      </p:sp>
      <p:sp>
        <p:nvSpPr>
          <p:cNvPr id="127" name="文本框 126"/>
          <p:cNvSpPr txBox="1"/>
          <p:nvPr/>
        </p:nvSpPr>
        <p:spPr>
          <a:xfrm>
            <a:off x="9104665" y="5917881"/>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202</a:t>
            </a:r>
            <a:endParaRPr lang="zh-CN" altLang="en-US" sz="1800" dirty="0">
              <a:solidFill>
                <a:schemeClr val="bg2">
                  <a:lumMod val="50000"/>
                </a:schemeClr>
              </a:solidFill>
            </a:endParaRPr>
          </a:p>
        </p:txBody>
      </p:sp>
      <p:sp>
        <p:nvSpPr>
          <p:cNvPr id="128" name="文本框 127"/>
          <p:cNvSpPr txBox="1"/>
          <p:nvPr/>
        </p:nvSpPr>
        <p:spPr>
          <a:xfrm>
            <a:off x="10092125" y="5919547"/>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199</a:t>
            </a:r>
            <a:endParaRPr lang="zh-CN" altLang="en-US" sz="1800" dirty="0">
              <a:solidFill>
                <a:schemeClr val="bg2">
                  <a:lumMod val="50000"/>
                </a:schemeClr>
              </a:solidFill>
            </a:endParaRPr>
          </a:p>
        </p:txBody>
      </p:sp>
      <p:sp>
        <p:nvSpPr>
          <p:cNvPr id="129" name="文本框 128"/>
          <p:cNvSpPr txBox="1"/>
          <p:nvPr/>
        </p:nvSpPr>
        <p:spPr>
          <a:xfrm>
            <a:off x="11042957" y="5919024"/>
            <a:ext cx="706099" cy="424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defPPr rtl="0">
              <a:defRPr lang="en-US"/>
            </a:defPPr>
            <a:lvl1pPr algn="just">
              <a:spcBef>
                <a:spcPct val="0"/>
              </a:spcBef>
              <a:buClrTx/>
              <a:buSzTx/>
              <a:buFontTx/>
              <a:buNone/>
              <a:defRPr kumimoji="1" sz="1600" b="1">
                <a:latin typeface="微软雅黑" panose="020B0503020204020204" pitchFamily="34" charset="-122"/>
                <a:ea typeface="微软雅黑" panose="020B0503020204020204" pitchFamily="34" charset="-122"/>
              </a:defRPr>
            </a:lvl1pPr>
            <a:lvl2pPr marL="742950" indent="-285750">
              <a:spcBef>
                <a:spcPct val="20000"/>
              </a:spcBef>
              <a:buClr>
                <a:schemeClr val="accent2"/>
              </a:buClr>
              <a:buSzPct val="80000"/>
              <a:buFont typeface="Wingdings" panose="05000000000000000000" pitchFamily="2" charset="2"/>
              <a:buChar char="¨"/>
              <a:defRPr sz="2800">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latin typeface="Arial" panose="020B0604020202020204" pitchFamily="34" charset="0"/>
                <a:ea typeface="宋体" charset="0"/>
              </a:defRPr>
            </a:lvl9pPr>
          </a:lstStyle>
          <a:p>
            <a:pPr algn="ctr"/>
            <a:r>
              <a:rPr lang="en-US" altLang="zh-CN" sz="1800" dirty="0" smtClean="0">
                <a:solidFill>
                  <a:schemeClr val="bg2">
                    <a:lumMod val="50000"/>
                  </a:schemeClr>
                </a:solidFill>
              </a:rPr>
              <a:t>1.99</a:t>
            </a:r>
            <a:endParaRPr lang="zh-CN" altLang="en-US" sz="1800" dirty="0">
              <a:solidFill>
                <a:schemeClr val="bg2">
                  <a:lumMod val="50000"/>
                </a:schemeClr>
              </a:solidFill>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3"/>
                                        </p:tgtEl>
                                        <p:attrNameLst>
                                          <p:attrName>style.visibility</p:attrName>
                                        </p:attrNameLst>
                                      </p:cBhvr>
                                      <p:to>
                                        <p:strVal val="visible"/>
                                      </p:to>
                                    </p:set>
                                    <p:animEffect transition="in" filter="wipe(left)">
                                      <p:cBhvr>
                                        <p:cTn id="7" dur="500"/>
                                        <p:tgtEl>
                                          <p:spTgt spid="1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wipe(left)">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6"/>
                                        </p:tgtEl>
                                        <p:attrNameLst>
                                          <p:attrName>style.visibility</p:attrName>
                                        </p:attrNameLst>
                                      </p:cBhvr>
                                      <p:to>
                                        <p:strVal val="visible"/>
                                      </p:to>
                                    </p:set>
                                    <p:animEffect transition="in" filter="wipe(left)">
                                      <p:cBhvr>
                                        <p:cTn id="27" dur="500"/>
                                        <p:tgtEl>
                                          <p:spTgt spid="1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17"/>
                                        </p:tgtEl>
                                        <p:attrNameLst>
                                          <p:attrName>style.visibility</p:attrName>
                                        </p:attrNameLst>
                                      </p:cBhvr>
                                      <p:to>
                                        <p:strVal val="visible"/>
                                      </p:to>
                                    </p:set>
                                    <p:animEffect transition="in" filter="wipe(left)">
                                      <p:cBhvr>
                                        <p:cTn id="32" dur="500"/>
                                        <p:tgtEl>
                                          <p:spTgt spid="1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18"/>
                                        </p:tgtEl>
                                        <p:attrNameLst>
                                          <p:attrName>style.visibility</p:attrName>
                                        </p:attrNameLst>
                                      </p:cBhvr>
                                      <p:to>
                                        <p:strVal val="visible"/>
                                      </p:to>
                                    </p:set>
                                    <p:animEffect transition="in" filter="wipe(left)">
                                      <p:cBhvr>
                                        <p:cTn id="37" dur="500"/>
                                        <p:tgtEl>
                                          <p:spTgt spid="1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wipe(left)">
                                      <p:cBhvr>
                                        <p:cTn id="42" dur="500"/>
                                        <p:tgtEl>
                                          <p:spTgt spid="11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20"/>
                                        </p:tgtEl>
                                        <p:attrNameLst>
                                          <p:attrName>style.visibility</p:attrName>
                                        </p:attrNameLst>
                                      </p:cBhvr>
                                      <p:to>
                                        <p:strVal val="visible"/>
                                      </p:to>
                                    </p:set>
                                    <p:animEffect transition="in" filter="wipe(left)">
                                      <p:cBhvr>
                                        <p:cTn id="47" dur="500"/>
                                        <p:tgtEl>
                                          <p:spTgt spid="1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1"/>
                                        </p:tgtEl>
                                        <p:attrNameLst>
                                          <p:attrName>style.visibility</p:attrName>
                                        </p:attrNameLst>
                                      </p:cBhvr>
                                      <p:to>
                                        <p:strVal val="visible"/>
                                      </p:to>
                                    </p:set>
                                    <p:animEffect transition="in" filter="wipe(left)">
                                      <p:cBhvr>
                                        <p:cTn id="52" dur="500"/>
                                        <p:tgtEl>
                                          <p:spTgt spid="121"/>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2"/>
                                        </p:tgtEl>
                                        <p:attrNameLst>
                                          <p:attrName>style.visibility</p:attrName>
                                        </p:attrNameLst>
                                      </p:cBhvr>
                                      <p:to>
                                        <p:strVal val="visible"/>
                                      </p:to>
                                    </p:set>
                                    <p:animEffect transition="in" filter="wipe(left)">
                                      <p:cBhvr>
                                        <p:cTn id="57" dur="500"/>
                                        <p:tgtEl>
                                          <p:spTgt spid="1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3"/>
                                        </p:tgtEl>
                                        <p:attrNameLst>
                                          <p:attrName>style.visibility</p:attrName>
                                        </p:attrNameLst>
                                      </p:cBhvr>
                                      <p:to>
                                        <p:strVal val="visible"/>
                                      </p:to>
                                    </p:set>
                                    <p:animEffect transition="in" filter="wipe(left)">
                                      <p:cBhvr>
                                        <p:cTn id="62" dur="500"/>
                                        <p:tgtEl>
                                          <p:spTgt spid="123"/>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4"/>
                                        </p:tgtEl>
                                        <p:attrNameLst>
                                          <p:attrName>style.visibility</p:attrName>
                                        </p:attrNameLst>
                                      </p:cBhvr>
                                      <p:to>
                                        <p:strVal val="visible"/>
                                      </p:to>
                                    </p:set>
                                    <p:animEffect transition="in" filter="wipe(left)">
                                      <p:cBhvr>
                                        <p:cTn id="67" dur="500"/>
                                        <p:tgtEl>
                                          <p:spTgt spid="124"/>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25"/>
                                        </p:tgtEl>
                                        <p:attrNameLst>
                                          <p:attrName>style.visibility</p:attrName>
                                        </p:attrNameLst>
                                      </p:cBhvr>
                                      <p:to>
                                        <p:strVal val="visible"/>
                                      </p:to>
                                    </p:set>
                                    <p:animEffect transition="in" filter="wipe(left)">
                                      <p:cBhvr>
                                        <p:cTn id="72" dur="500"/>
                                        <p:tgtEl>
                                          <p:spTgt spid="125"/>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26"/>
                                        </p:tgtEl>
                                        <p:attrNameLst>
                                          <p:attrName>style.visibility</p:attrName>
                                        </p:attrNameLst>
                                      </p:cBhvr>
                                      <p:to>
                                        <p:strVal val="visible"/>
                                      </p:to>
                                    </p:set>
                                    <p:animEffect transition="in" filter="wipe(left)">
                                      <p:cBhvr>
                                        <p:cTn id="77" dur="500"/>
                                        <p:tgtEl>
                                          <p:spTgt spid="126"/>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127"/>
                                        </p:tgtEl>
                                        <p:attrNameLst>
                                          <p:attrName>style.visibility</p:attrName>
                                        </p:attrNameLst>
                                      </p:cBhvr>
                                      <p:to>
                                        <p:strVal val="visible"/>
                                      </p:to>
                                    </p:set>
                                    <p:animEffect transition="in" filter="wipe(left)">
                                      <p:cBhvr>
                                        <p:cTn id="82" dur="500"/>
                                        <p:tgtEl>
                                          <p:spTgt spid="127"/>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28"/>
                                        </p:tgtEl>
                                        <p:attrNameLst>
                                          <p:attrName>style.visibility</p:attrName>
                                        </p:attrNameLst>
                                      </p:cBhvr>
                                      <p:to>
                                        <p:strVal val="visible"/>
                                      </p:to>
                                    </p:set>
                                    <p:animEffect transition="in" filter="wipe(left)">
                                      <p:cBhvr>
                                        <p:cTn id="87" dur="500"/>
                                        <p:tgtEl>
                                          <p:spTgt spid="12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29"/>
                                        </p:tgtEl>
                                        <p:attrNameLst>
                                          <p:attrName>style.visibility</p:attrName>
                                        </p:attrNameLst>
                                      </p:cBhvr>
                                      <p:to>
                                        <p:strVal val="visible"/>
                                      </p:to>
                                    </p:set>
                                    <p:animEffect transition="in" filter="wipe(left)">
                                      <p:cBhvr>
                                        <p:cTn id="92"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 grpId="0"/>
      <p:bldP spid="2" grpId="0"/>
      <p:bldP spid="115" grpId="0"/>
      <p:bldP spid="116" grpId="0"/>
      <p:bldP spid="117" grpId="0"/>
      <p:bldP spid="118" grpId="0"/>
      <p:bldP spid="119" grpId="0"/>
      <p:bldP spid="120" grpId="0"/>
      <p:bldP spid="121" grpId="0"/>
      <p:bldP spid="122" grpId="0"/>
      <p:bldP spid="123" grpId="0"/>
      <p:bldP spid="124" grpId="0"/>
      <p:bldP spid="125" grpId="0"/>
      <p:bldP spid="126" grpId="0"/>
      <p:bldP spid="127" grpId="0"/>
      <p:bldP spid="128" grpId="0"/>
      <p:bldP spid="129"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944880" y="1404938"/>
            <a:ext cx="8172397" cy="854075"/>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dirty="0">
                <a:solidFill>
                  <a:srgbClr val="0000FF"/>
                </a:solidFill>
              </a:rPr>
              <a:t>2</a:t>
            </a:r>
            <a:r>
              <a:rPr lang="zh-CN" altLang="en-US" dirty="0">
                <a:solidFill>
                  <a:srgbClr val="0000FF"/>
                </a:solidFill>
              </a:rPr>
              <a:t>．短作业优先调度算法（</a:t>
            </a:r>
            <a:r>
              <a:rPr lang="en-US" altLang="zh-CN" dirty="0">
                <a:solidFill>
                  <a:srgbClr val="0000FF"/>
                </a:solidFill>
              </a:rPr>
              <a:t>short job first</a:t>
            </a:r>
            <a:r>
              <a:rPr lang="zh-CN" altLang="en-US" dirty="0">
                <a:solidFill>
                  <a:srgbClr val="0000FF"/>
                </a:solidFill>
              </a:rPr>
              <a:t>）</a:t>
            </a:r>
            <a:endParaRPr lang="zh-CN" altLang="en-US" dirty="0">
              <a:solidFill>
                <a:srgbClr val="0000FF"/>
              </a:solidFill>
            </a:endParaRPr>
          </a:p>
        </p:txBody>
      </p:sp>
      <p:sp>
        <p:nvSpPr>
          <p:cNvPr id="7" name="Rectangle 3"/>
          <p:cNvSpPr txBox="1">
            <a:spLocks noChangeArrowheads="1"/>
          </p:cNvSpPr>
          <p:nvPr/>
        </p:nvSpPr>
        <p:spPr bwMode="auto">
          <a:xfrm>
            <a:off x="944880" y="2106612"/>
            <a:ext cx="10706100" cy="4624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a:lnSpc>
                <a:spcPct val="120000"/>
              </a:lnSpc>
              <a:spcBef>
                <a:spcPts val="0"/>
              </a:spcBef>
              <a:defRPr/>
            </a:pPr>
            <a:r>
              <a:rPr lang="zh-CN" altLang="en-US" sz="2400" b="1" dirty="0">
                <a:latin typeface="微软雅黑" panose="020B0503020204020204" pitchFamily="34" charset="-122"/>
                <a:ea typeface="微软雅黑" panose="020B0503020204020204" pitchFamily="34" charset="-122"/>
              </a:rPr>
              <a:t>短作业</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进程</a:t>
            </a:r>
            <a:r>
              <a:rPr lang="en-US" altLang="zh-CN" sz="2400" b="1" dirty="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优先调度算法</a:t>
            </a:r>
            <a:r>
              <a:rPr lang="en-US" altLang="zh-CN" sz="2400" b="1" dirty="0">
                <a:latin typeface="微软雅黑" panose="020B0503020204020204" pitchFamily="34" charset="-122"/>
                <a:ea typeface="微软雅黑" panose="020B0503020204020204" pitchFamily="34" charset="-122"/>
              </a:rPr>
              <a:t>SJ(P)F</a:t>
            </a:r>
            <a:r>
              <a:rPr lang="zh-CN" altLang="en-US" sz="2400" b="1" dirty="0">
                <a:latin typeface="微软雅黑" panose="020B0503020204020204" pitchFamily="34" charset="-122"/>
                <a:ea typeface="微软雅黑" panose="020B0503020204020204" pitchFamily="34" charset="-122"/>
              </a:rPr>
              <a:t>，是指对短作业或短进程优先调度的算法。</a:t>
            </a:r>
            <a:endParaRPr lang="en-US" altLang="zh-CN" sz="2400" b="1" dirty="0">
              <a:latin typeface="微软雅黑" panose="020B0503020204020204" pitchFamily="34" charset="-122"/>
              <a:ea typeface="微软雅黑" panose="020B0503020204020204" pitchFamily="34" charset="-122"/>
            </a:endParaRPr>
          </a:p>
          <a:p>
            <a:pPr lvl="1">
              <a:lnSpc>
                <a:spcPct val="120000"/>
              </a:lnSpc>
              <a:spcBef>
                <a:spcPts val="0"/>
              </a:spcBef>
              <a:defRPr/>
            </a:pPr>
            <a:r>
              <a:rPr lang="zh-CN" altLang="en-US" sz="2400" b="1" dirty="0">
                <a:solidFill>
                  <a:srgbClr val="0070C0"/>
                </a:solidFill>
                <a:latin typeface="微软雅黑" panose="020B0503020204020204" pitchFamily="34" charset="-122"/>
                <a:ea typeface="微软雅黑" panose="020B0503020204020204" pitchFamily="34" charset="-122"/>
              </a:rPr>
              <a:t>短作业优先</a:t>
            </a:r>
            <a:r>
              <a:rPr lang="en-US" altLang="zh-CN" sz="2400" b="1" dirty="0">
                <a:solidFill>
                  <a:srgbClr val="0070C0"/>
                </a:solidFill>
                <a:latin typeface="微软雅黑" panose="020B0503020204020204" pitchFamily="34" charset="-122"/>
                <a:ea typeface="微软雅黑" panose="020B0503020204020204" pitchFamily="34" charset="-122"/>
              </a:rPr>
              <a:t>(SJF)</a:t>
            </a:r>
            <a:r>
              <a:rPr lang="zh-CN" altLang="en-US" sz="2400" b="1" dirty="0">
                <a:latin typeface="微软雅黑" panose="020B0503020204020204" pitchFamily="34" charset="-122"/>
                <a:ea typeface="微软雅黑" panose="020B0503020204020204" pitchFamily="34" charset="-122"/>
              </a:rPr>
              <a:t>的调度算法是从后备队列中选择一个或若干个估计运行时间最短的作业，将它们调入内存运行。</a:t>
            </a:r>
            <a:endParaRPr lang="en-US" altLang="zh-CN" sz="2400" b="1" dirty="0">
              <a:latin typeface="微软雅黑" panose="020B0503020204020204" pitchFamily="34" charset="-122"/>
              <a:ea typeface="微软雅黑" panose="020B0503020204020204" pitchFamily="34" charset="-122"/>
            </a:endParaRPr>
          </a:p>
          <a:p>
            <a:pPr marL="457200" lvl="1" indent="0">
              <a:lnSpc>
                <a:spcPct val="120000"/>
              </a:lnSpc>
              <a:spcBef>
                <a:spcPts val="0"/>
              </a:spcBef>
              <a:buNone/>
              <a:defRPr/>
            </a:pPr>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SJF</a:t>
            </a:r>
            <a:r>
              <a:rPr lang="zh-CN" altLang="en-US" sz="2400" b="1" dirty="0">
                <a:solidFill>
                  <a:srgbClr val="FF0000"/>
                </a:solidFill>
                <a:latin typeface="微软雅黑" panose="020B0503020204020204" pitchFamily="34" charset="-122"/>
                <a:ea typeface="微软雅黑" panose="020B0503020204020204" pitchFamily="34" charset="-122"/>
              </a:rPr>
              <a:t>：外存 </a:t>
            </a:r>
            <a:r>
              <a:rPr lang="en-US" altLang="zh-CN"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b="1" dirty="0">
                <a:solidFill>
                  <a:srgbClr val="FF0000"/>
                </a:solidFill>
                <a:latin typeface="微软雅黑" panose="020B0503020204020204" pitchFamily="34" charset="-122"/>
                <a:ea typeface="微软雅黑" panose="020B0503020204020204" pitchFamily="34" charset="-122"/>
              </a:rPr>
              <a:t>内存</a:t>
            </a:r>
            <a:endParaRPr lang="en-US" altLang="zh-CN" sz="2400" b="1" dirty="0">
              <a:solidFill>
                <a:srgbClr val="FF0000"/>
              </a:solidFill>
              <a:latin typeface="微软雅黑" panose="020B0503020204020204" pitchFamily="34" charset="-122"/>
              <a:ea typeface="微软雅黑" panose="020B0503020204020204" pitchFamily="34" charset="-122"/>
            </a:endParaRPr>
          </a:p>
          <a:p>
            <a:pPr lvl="1">
              <a:lnSpc>
                <a:spcPct val="120000"/>
              </a:lnSpc>
              <a:spcBef>
                <a:spcPts val="0"/>
              </a:spcBef>
              <a:defRPr/>
            </a:pPr>
            <a:r>
              <a:rPr lang="zh-CN" altLang="en-US" sz="2400" b="1" dirty="0">
                <a:solidFill>
                  <a:srgbClr val="0070C0"/>
                </a:solidFill>
                <a:latin typeface="微软雅黑" panose="020B0503020204020204" pitchFamily="34" charset="-122"/>
                <a:ea typeface="微软雅黑" panose="020B0503020204020204" pitchFamily="34" charset="-122"/>
              </a:rPr>
              <a:t>而短进程优先</a:t>
            </a:r>
            <a:r>
              <a:rPr lang="en-US" altLang="zh-CN" sz="2400" b="1" dirty="0">
                <a:solidFill>
                  <a:srgbClr val="0070C0"/>
                </a:solidFill>
                <a:latin typeface="微软雅黑" panose="020B0503020204020204" pitchFamily="34" charset="-122"/>
                <a:ea typeface="微软雅黑" panose="020B0503020204020204" pitchFamily="34" charset="-122"/>
              </a:rPr>
              <a:t>(SPF)</a:t>
            </a:r>
            <a:r>
              <a:rPr lang="zh-CN" altLang="en-US" sz="2400" b="1" dirty="0">
                <a:latin typeface="微软雅黑" panose="020B0503020204020204" pitchFamily="34" charset="-122"/>
                <a:ea typeface="微软雅黑" panose="020B0503020204020204" pitchFamily="34" charset="-122"/>
              </a:rPr>
              <a:t>调度算法是从就绪队列中选出一个估计运行时间最短的进程，将处理机分配给它，使它立即执行并一直执行到完成，或发生某事件而被阻塞放弃处理机时再重新调度。</a:t>
            </a:r>
            <a:endParaRPr lang="en-US" altLang="zh-CN" sz="2400" b="1" dirty="0">
              <a:latin typeface="微软雅黑" panose="020B0503020204020204" pitchFamily="34" charset="-122"/>
              <a:ea typeface="微软雅黑" panose="020B0503020204020204" pitchFamily="34" charset="-122"/>
            </a:endParaRPr>
          </a:p>
          <a:p>
            <a:pPr marL="457200" lvl="1" indent="0">
              <a:lnSpc>
                <a:spcPct val="120000"/>
              </a:lnSpc>
              <a:spcBef>
                <a:spcPts val="0"/>
              </a:spcBef>
              <a:buNone/>
              <a:defRPr/>
            </a:pPr>
            <a:r>
              <a:rPr lang="zh-CN" altLang="en-US" sz="2400" b="1" dirty="0">
                <a:solidFill>
                  <a:srgbClr val="FF0000"/>
                </a:solidFill>
                <a:latin typeface="微软雅黑" panose="020B0503020204020204" pitchFamily="34" charset="-122"/>
                <a:ea typeface="微软雅黑" panose="020B0503020204020204" pitchFamily="34" charset="-122"/>
              </a:rPr>
              <a:t>          </a:t>
            </a:r>
            <a:r>
              <a:rPr lang="en-US" altLang="zh-CN" sz="2400" b="1" dirty="0">
                <a:solidFill>
                  <a:srgbClr val="FF0000"/>
                </a:solidFill>
                <a:latin typeface="微软雅黑" panose="020B0503020204020204" pitchFamily="34" charset="-122"/>
                <a:ea typeface="微软雅黑" panose="020B0503020204020204" pitchFamily="34" charset="-122"/>
              </a:rPr>
              <a:t>SPF</a:t>
            </a:r>
            <a:r>
              <a:rPr lang="zh-CN" altLang="en-US" sz="2400" b="1" dirty="0">
                <a:solidFill>
                  <a:srgbClr val="FF0000"/>
                </a:solidFill>
                <a:latin typeface="微软雅黑" panose="020B0503020204020204" pitchFamily="34" charset="-122"/>
                <a:ea typeface="微软雅黑" panose="020B0503020204020204" pitchFamily="34" charset="-122"/>
              </a:rPr>
              <a:t>：就绪队列 </a:t>
            </a:r>
            <a:r>
              <a:rPr lang="en-US" altLang="zh-CN" sz="2400" b="1" dirty="0">
                <a:solidFill>
                  <a:srgbClr val="FF0000"/>
                </a:solidFill>
                <a:latin typeface="微软雅黑" panose="020B0503020204020204" pitchFamily="34" charset="-122"/>
                <a:ea typeface="微软雅黑" panose="020B0503020204020204" pitchFamily="34" charset="-122"/>
                <a:sym typeface="Wingdings" panose="05000000000000000000" pitchFamily="2" charset="2"/>
              </a:rPr>
              <a:t> </a:t>
            </a:r>
            <a:r>
              <a:rPr lang="zh-CN" altLang="en-US" sz="2400" b="1" dirty="0">
                <a:solidFill>
                  <a:srgbClr val="FF0000"/>
                </a:solidFill>
                <a:latin typeface="微软雅黑" panose="020B0503020204020204" pitchFamily="34" charset="-122"/>
                <a:ea typeface="微软雅黑" panose="020B0503020204020204" pitchFamily="34" charset="-122"/>
              </a:rPr>
              <a:t>处理机执行</a:t>
            </a:r>
            <a:endParaRPr lang="en-US" altLang="zh-CN" sz="2400" b="1" dirty="0">
              <a:solidFill>
                <a:srgbClr val="FF0000"/>
              </a:solidFill>
              <a:latin typeface="微软雅黑" panose="020B0503020204020204" pitchFamily="34" charset="-122"/>
              <a:ea typeface="微软雅黑" panose="020B0503020204020204" pitchFamily="34" charset="-122"/>
            </a:endParaRPr>
          </a:p>
          <a:p>
            <a:pPr marL="457200" lvl="1" indent="0">
              <a:lnSpc>
                <a:spcPct val="120000"/>
              </a:lnSpc>
              <a:spcBef>
                <a:spcPts val="0"/>
              </a:spcBef>
              <a:buNone/>
              <a:defRPr/>
            </a:pPr>
            <a:endParaRPr lang="zh-CN" altLang="en-US" sz="2400" b="1" dirty="0">
              <a:latin typeface="微软雅黑" panose="020B0503020204020204" pitchFamily="34" charset="-122"/>
              <a:ea typeface="微软雅黑" panose="020B0503020204020204" pitchFamily="34" charset="-122"/>
            </a:endParaRPr>
          </a:p>
        </p:txBody>
      </p:sp>
      <p:sp>
        <p:nvSpPr>
          <p:cNvPr id="8" name="标题 1"/>
          <p:cNvSpPr txBox="1"/>
          <p:nvPr/>
        </p:nvSpPr>
        <p:spPr>
          <a:xfrm>
            <a:off x="7219463" y="403226"/>
            <a:ext cx="4500756"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t>3.2.3 FCFS</a:t>
            </a:r>
            <a:r>
              <a:rPr lang="zh-CN" altLang="en-US" smtClean="0"/>
              <a:t>和</a:t>
            </a:r>
            <a:r>
              <a:rPr lang="en-US" altLang="zh-CN" smtClean="0"/>
              <a:t>SJF</a:t>
            </a:r>
            <a:r>
              <a:rPr lang="zh-CN" altLang="en-US" smtClean="0"/>
              <a:t>调度算法</a:t>
            </a:r>
            <a:endParaRPr lang="zh-CN" altLang="en-US" dirty="0"/>
          </a:p>
        </p:txBody>
      </p:sp>
      <p:sp>
        <p:nvSpPr>
          <p:cNvPr id="9"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wipe(left)">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wipe(left)">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3" end="3"/>
                                            </p:txEl>
                                          </p:spTgt>
                                        </p:tgtEl>
                                        <p:attrNameLst>
                                          <p:attrName>style.visibility</p:attrName>
                                        </p:attrNameLst>
                                      </p:cBhvr>
                                      <p:to>
                                        <p:strVal val="visible"/>
                                      </p:to>
                                    </p:set>
                                    <p:animEffect transition="in" filter="wipe(left)">
                                      <p:cBhvr>
                                        <p:cTn id="22" dur="500"/>
                                        <p:tgtEl>
                                          <p:spTgt spid="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4" end="4"/>
                                            </p:txEl>
                                          </p:spTgt>
                                        </p:tgtEl>
                                        <p:attrNameLst>
                                          <p:attrName>style.visibility</p:attrName>
                                        </p:attrNameLst>
                                      </p:cBhvr>
                                      <p:to>
                                        <p:strVal val="visible"/>
                                      </p:to>
                                    </p:set>
                                    <p:animEffect transition="in" filter="wipe(left)">
                                      <p:cBhvr>
                                        <p:cTn id="27"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495604" y="1252538"/>
            <a:ext cx="8172397" cy="854075"/>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dirty="0">
                <a:solidFill>
                  <a:srgbClr val="0000FF"/>
                </a:solidFill>
              </a:rPr>
              <a:t>2</a:t>
            </a:r>
            <a:r>
              <a:rPr lang="zh-CN" altLang="en-US" dirty="0">
                <a:solidFill>
                  <a:srgbClr val="0000FF"/>
                </a:solidFill>
              </a:rPr>
              <a:t>．短作业优先调度算法（</a:t>
            </a:r>
            <a:r>
              <a:rPr lang="en-US" altLang="zh-CN" dirty="0">
                <a:solidFill>
                  <a:srgbClr val="0000FF"/>
                </a:solidFill>
              </a:rPr>
              <a:t>short job first</a:t>
            </a:r>
            <a:r>
              <a:rPr lang="zh-CN" altLang="en-US" dirty="0">
                <a:solidFill>
                  <a:srgbClr val="0000FF"/>
                </a:solidFill>
              </a:rPr>
              <a:t>）</a:t>
            </a:r>
            <a:endParaRPr lang="zh-CN" altLang="en-US" dirty="0">
              <a:solidFill>
                <a:srgbClr val="0000FF"/>
              </a:solidFill>
            </a:endParaRPr>
          </a:p>
        </p:txBody>
      </p:sp>
      <p:pic>
        <p:nvPicPr>
          <p:cNvPr id="5"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809750" y="2106612"/>
            <a:ext cx="8858250" cy="4738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标题 1"/>
          <p:cNvSpPr>
            <a:spLocks noGrp="1"/>
          </p:cNvSpPr>
          <p:nvPr>
            <p:ph type="title"/>
          </p:nvPr>
        </p:nvSpPr>
        <p:spPr>
          <a:xfrm>
            <a:off x="7219463" y="403226"/>
            <a:ext cx="4500756" cy="546738"/>
          </a:xfrm>
        </p:spPr>
        <p:txBody>
          <a:bodyPr/>
          <a:lstStyle/>
          <a:p>
            <a:r>
              <a:rPr lang="en-US" altLang="zh-CN" dirty="0"/>
              <a:t>3.2.3 FCFS</a:t>
            </a:r>
            <a:r>
              <a:rPr lang="zh-CN" altLang="en-US" dirty="0"/>
              <a:t>和</a:t>
            </a:r>
            <a:r>
              <a:rPr lang="en-US" altLang="zh-CN" dirty="0"/>
              <a:t>SJF</a:t>
            </a:r>
            <a:r>
              <a:rPr lang="zh-CN" altLang="en-US" dirty="0"/>
              <a:t>调度算法</a:t>
            </a:r>
            <a:endParaRPr lang="zh-CN" altLang="en-US" dirty="0"/>
          </a:p>
        </p:txBody>
      </p:sp>
      <p:sp>
        <p:nvSpPr>
          <p:cNvPr id="8"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sp>
        <p:nvSpPr>
          <p:cNvPr id="4" name="矩形 3"/>
          <p:cNvSpPr/>
          <p:nvPr/>
        </p:nvSpPr>
        <p:spPr>
          <a:xfrm>
            <a:off x="5756366" y="3753394"/>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5756366" y="423647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5756366" y="463296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6529548" y="379258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527670" y="421482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527670" y="463706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300852" y="376185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298974" y="4184094"/>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298974" y="460633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988235" y="376185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986357" y="4184094"/>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7986357" y="460633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720056" y="379258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718178" y="421482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8718178" y="463706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689333" y="417115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9689333" y="4593398"/>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5761907" y="509887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760029" y="5521114"/>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760029" y="594335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7979389" y="505630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7977511" y="547855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7977511" y="590079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525669" y="505630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6523791" y="547855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6523791" y="590079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3.2</a:t>
            </a:r>
            <a:endParaRPr lang="zh-CN" altLang="en-US"/>
          </a:p>
        </p:txBody>
      </p:sp>
      <p:sp>
        <p:nvSpPr>
          <p:cNvPr id="36" name="矩形 35"/>
          <p:cNvSpPr/>
          <p:nvPr/>
        </p:nvSpPr>
        <p:spPr>
          <a:xfrm>
            <a:off x="8689330" y="507742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687452" y="549966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687452" y="592190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7267570" y="5097507"/>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7265692" y="5519748"/>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7265692" y="594199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9710308" y="5519748"/>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9710308" y="5941990"/>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0"/>
                                        </p:tgtEl>
                                      </p:cBhvr>
                                    </p:animEffect>
                                    <p:set>
                                      <p:cBhvr>
                                        <p:cTn id="17" dur="1" fill="hold">
                                          <p:stCondLst>
                                            <p:cond delay="499"/>
                                          </p:stCondLst>
                                        </p:cTn>
                                        <p:tgtEl>
                                          <p:spTgt spid="10"/>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1"/>
                                        </p:tgtEl>
                                      </p:cBhvr>
                                    </p:animEffect>
                                    <p:set>
                                      <p:cBhvr>
                                        <p:cTn id="22" dur="1" fill="hold">
                                          <p:stCondLst>
                                            <p:cond delay="499"/>
                                          </p:stCondLst>
                                        </p:cTn>
                                        <p:tgtEl>
                                          <p:spTgt spid="11"/>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2"/>
                                        </p:tgtEl>
                                      </p:cBhvr>
                                    </p:animEffect>
                                    <p:set>
                                      <p:cBhvr>
                                        <p:cTn id="27" dur="1" fill="hold">
                                          <p:stCondLst>
                                            <p:cond delay="499"/>
                                          </p:stCondLst>
                                        </p:cTn>
                                        <p:tgtEl>
                                          <p:spTgt spid="1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4"/>
                                        </p:tgtEl>
                                      </p:cBhvr>
                                    </p:animEffect>
                                    <p:set>
                                      <p:cBhvr>
                                        <p:cTn id="32" dur="1" fill="hold">
                                          <p:stCondLst>
                                            <p:cond delay="499"/>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5"/>
                                        </p:tgtEl>
                                      </p:cBhvr>
                                    </p:animEffect>
                                    <p:set>
                                      <p:cBhvr>
                                        <p:cTn id="37" dur="1" fill="hold">
                                          <p:stCondLst>
                                            <p:cond delay="499"/>
                                          </p:stCondLst>
                                        </p:cTn>
                                        <p:tgtEl>
                                          <p:spTgt spid="1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6"/>
                                        </p:tgtEl>
                                      </p:cBhvr>
                                    </p:animEffect>
                                    <p:set>
                                      <p:cBhvr>
                                        <p:cTn id="42" dur="1" fill="hold">
                                          <p:stCondLst>
                                            <p:cond delay="499"/>
                                          </p:stCondLst>
                                        </p:cTn>
                                        <p:tgtEl>
                                          <p:spTgt spid="16"/>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7"/>
                                        </p:tgtEl>
                                      </p:cBhvr>
                                    </p:animEffect>
                                    <p:set>
                                      <p:cBhvr>
                                        <p:cTn id="47" dur="1" fill="hold">
                                          <p:stCondLst>
                                            <p:cond delay="499"/>
                                          </p:stCondLst>
                                        </p:cTn>
                                        <p:tgtEl>
                                          <p:spTgt spid="17"/>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18"/>
                                        </p:tgtEl>
                                      </p:cBhvr>
                                    </p:animEffect>
                                    <p:set>
                                      <p:cBhvr>
                                        <p:cTn id="52" dur="1" fill="hold">
                                          <p:stCondLst>
                                            <p:cond delay="499"/>
                                          </p:stCondLst>
                                        </p:cTn>
                                        <p:tgtEl>
                                          <p:spTgt spid="18"/>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19"/>
                                        </p:tgtEl>
                                      </p:cBhvr>
                                    </p:animEffect>
                                    <p:set>
                                      <p:cBhvr>
                                        <p:cTn id="57" dur="1" fill="hold">
                                          <p:stCondLst>
                                            <p:cond delay="499"/>
                                          </p:stCondLst>
                                        </p:cTn>
                                        <p:tgtEl>
                                          <p:spTgt spid="19"/>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20"/>
                                        </p:tgtEl>
                                      </p:cBhvr>
                                    </p:animEffect>
                                    <p:set>
                                      <p:cBhvr>
                                        <p:cTn id="62" dur="1" fill="hold">
                                          <p:stCondLst>
                                            <p:cond delay="499"/>
                                          </p:stCondLst>
                                        </p:cTn>
                                        <p:tgtEl>
                                          <p:spTgt spid="2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21"/>
                                        </p:tgtEl>
                                      </p:cBhvr>
                                    </p:animEffect>
                                    <p:set>
                                      <p:cBhvr>
                                        <p:cTn id="67" dur="1" fill="hold">
                                          <p:stCondLst>
                                            <p:cond delay="499"/>
                                          </p:stCondLst>
                                        </p:cTn>
                                        <p:tgtEl>
                                          <p:spTgt spid="21"/>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22"/>
                                        </p:tgtEl>
                                      </p:cBhvr>
                                    </p:animEffect>
                                    <p:set>
                                      <p:cBhvr>
                                        <p:cTn id="72" dur="1" fill="hold">
                                          <p:stCondLst>
                                            <p:cond delay="499"/>
                                          </p:stCondLst>
                                        </p:cTn>
                                        <p:tgtEl>
                                          <p:spTgt spid="22"/>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0" nodeType="clickEffect">
                                  <p:stCondLst>
                                    <p:cond delay="0"/>
                                  </p:stCondLst>
                                  <p:childTnLst>
                                    <p:animEffect transition="out" filter="fade">
                                      <p:cBhvr>
                                        <p:cTn id="81" dur="500"/>
                                        <p:tgtEl>
                                          <p:spTgt spid="25"/>
                                        </p:tgtEl>
                                      </p:cBhvr>
                                    </p:animEffect>
                                    <p:set>
                                      <p:cBhvr>
                                        <p:cTn id="82" dur="1" fill="hold">
                                          <p:stCondLst>
                                            <p:cond delay="499"/>
                                          </p:stCondLst>
                                        </p:cTn>
                                        <p:tgtEl>
                                          <p:spTgt spid="25"/>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0" nodeType="clickEffect">
                                  <p:stCondLst>
                                    <p:cond delay="0"/>
                                  </p:stCondLst>
                                  <p:childTnLst>
                                    <p:animEffect transition="out" filter="fade">
                                      <p:cBhvr>
                                        <p:cTn id="86" dur="500"/>
                                        <p:tgtEl>
                                          <p:spTgt spid="26"/>
                                        </p:tgtEl>
                                      </p:cBhvr>
                                    </p:animEffect>
                                    <p:set>
                                      <p:cBhvr>
                                        <p:cTn id="87" dur="1" fill="hold">
                                          <p:stCondLst>
                                            <p:cond delay="499"/>
                                          </p:stCondLst>
                                        </p:cTn>
                                        <p:tgtEl>
                                          <p:spTgt spid="26"/>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27"/>
                                        </p:tgtEl>
                                      </p:cBhvr>
                                    </p:animEffect>
                                    <p:set>
                                      <p:cBhvr>
                                        <p:cTn id="92" dur="1" fill="hold">
                                          <p:stCondLst>
                                            <p:cond delay="499"/>
                                          </p:stCondLst>
                                        </p:cTn>
                                        <p:tgtEl>
                                          <p:spTgt spid="27"/>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28"/>
                                        </p:tgtEl>
                                      </p:cBhvr>
                                    </p:animEffect>
                                    <p:set>
                                      <p:cBhvr>
                                        <p:cTn id="97" dur="1" fill="hold">
                                          <p:stCondLst>
                                            <p:cond delay="499"/>
                                          </p:stCondLst>
                                        </p:cTn>
                                        <p:tgtEl>
                                          <p:spTgt spid="28"/>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0" nodeType="clickEffect">
                                  <p:stCondLst>
                                    <p:cond delay="0"/>
                                  </p:stCondLst>
                                  <p:childTnLst>
                                    <p:animEffect transition="out" filter="fade">
                                      <p:cBhvr>
                                        <p:cTn id="101" dur="500"/>
                                        <p:tgtEl>
                                          <p:spTgt spid="29"/>
                                        </p:tgtEl>
                                      </p:cBhvr>
                                    </p:animEffect>
                                    <p:set>
                                      <p:cBhvr>
                                        <p:cTn id="102" dur="1" fill="hold">
                                          <p:stCondLst>
                                            <p:cond delay="499"/>
                                          </p:stCondLst>
                                        </p:cTn>
                                        <p:tgtEl>
                                          <p:spTgt spid="29"/>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0" nodeType="clickEffect">
                                  <p:stCondLst>
                                    <p:cond delay="0"/>
                                  </p:stCondLst>
                                  <p:childTnLst>
                                    <p:animEffect transition="out" filter="fade">
                                      <p:cBhvr>
                                        <p:cTn id="106" dur="500"/>
                                        <p:tgtEl>
                                          <p:spTgt spid="30"/>
                                        </p:tgtEl>
                                      </p:cBhvr>
                                    </p:animEffect>
                                    <p:set>
                                      <p:cBhvr>
                                        <p:cTn id="107" dur="1" fill="hold">
                                          <p:stCondLst>
                                            <p:cond delay="499"/>
                                          </p:stCondLst>
                                        </p:cTn>
                                        <p:tgtEl>
                                          <p:spTgt spid="30"/>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0" nodeType="clickEffect">
                                  <p:stCondLst>
                                    <p:cond delay="0"/>
                                  </p:stCondLst>
                                  <p:childTnLst>
                                    <p:animEffect transition="out" filter="fade">
                                      <p:cBhvr>
                                        <p:cTn id="111" dur="500"/>
                                        <p:tgtEl>
                                          <p:spTgt spid="31"/>
                                        </p:tgtEl>
                                      </p:cBhvr>
                                    </p:animEffect>
                                    <p:set>
                                      <p:cBhvr>
                                        <p:cTn id="112" dur="1" fill="hold">
                                          <p:stCondLst>
                                            <p:cond delay="499"/>
                                          </p:stCondLst>
                                        </p:cTn>
                                        <p:tgtEl>
                                          <p:spTgt spid="31"/>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0" nodeType="clickEffect">
                                  <p:stCondLst>
                                    <p:cond delay="0"/>
                                  </p:stCondLst>
                                  <p:childTnLst>
                                    <p:animEffect transition="out" filter="fade">
                                      <p:cBhvr>
                                        <p:cTn id="116" dur="500"/>
                                        <p:tgtEl>
                                          <p:spTgt spid="32"/>
                                        </p:tgtEl>
                                      </p:cBhvr>
                                    </p:animEffect>
                                    <p:set>
                                      <p:cBhvr>
                                        <p:cTn id="117" dur="1" fill="hold">
                                          <p:stCondLst>
                                            <p:cond delay="499"/>
                                          </p:stCondLst>
                                        </p:cTn>
                                        <p:tgtEl>
                                          <p:spTgt spid="32"/>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0" nodeType="clickEffect">
                                  <p:stCondLst>
                                    <p:cond delay="0"/>
                                  </p:stCondLst>
                                  <p:childTnLst>
                                    <p:animEffect transition="out" filter="fade">
                                      <p:cBhvr>
                                        <p:cTn id="121" dur="500"/>
                                        <p:tgtEl>
                                          <p:spTgt spid="33"/>
                                        </p:tgtEl>
                                      </p:cBhvr>
                                    </p:animEffect>
                                    <p:set>
                                      <p:cBhvr>
                                        <p:cTn id="122" dur="1" fill="hold">
                                          <p:stCondLst>
                                            <p:cond delay="499"/>
                                          </p:stCondLst>
                                        </p:cTn>
                                        <p:tgtEl>
                                          <p:spTgt spid="33"/>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0" nodeType="clickEffect">
                                  <p:stCondLst>
                                    <p:cond delay="0"/>
                                  </p:stCondLst>
                                  <p:childTnLst>
                                    <p:animEffect transition="out" filter="fade">
                                      <p:cBhvr>
                                        <p:cTn id="126" dur="500"/>
                                        <p:tgtEl>
                                          <p:spTgt spid="34"/>
                                        </p:tgtEl>
                                      </p:cBhvr>
                                    </p:animEffect>
                                    <p:set>
                                      <p:cBhvr>
                                        <p:cTn id="127" dur="1" fill="hold">
                                          <p:stCondLst>
                                            <p:cond delay="499"/>
                                          </p:stCondLst>
                                        </p:cTn>
                                        <p:tgtEl>
                                          <p:spTgt spid="34"/>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0" nodeType="clickEffect">
                                  <p:stCondLst>
                                    <p:cond delay="0"/>
                                  </p:stCondLst>
                                  <p:childTnLst>
                                    <p:animEffect transition="out" filter="fade">
                                      <p:cBhvr>
                                        <p:cTn id="131" dur="500"/>
                                        <p:tgtEl>
                                          <p:spTgt spid="35"/>
                                        </p:tgtEl>
                                      </p:cBhvr>
                                    </p:animEffect>
                                    <p:set>
                                      <p:cBhvr>
                                        <p:cTn id="132" dur="1" fill="hold">
                                          <p:stCondLst>
                                            <p:cond delay="499"/>
                                          </p:stCondLst>
                                        </p:cTn>
                                        <p:tgtEl>
                                          <p:spTgt spid="35"/>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0" nodeType="clickEffect">
                                  <p:stCondLst>
                                    <p:cond delay="0"/>
                                  </p:stCondLst>
                                  <p:childTnLst>
                                    <p:animEffect transition="out" filter="fade">
                                      <p:cBhvr>
                                        <p:cTn id="136" dur="500"/>
                                        <p:tgtEl>
                                          <p:spTgt spid="36"/>
                                        </p:tgtEl>
                                      </p:cBhvr>
                                    </p:animEffect>
                                    <p:set>
                                      <p:cBhvr>
                                        <p:cTn id="137" dur="1" fill="hold">
                                          <p:stCondLst>
                                            <p:cond delay="499"/>
                                          </p:stCondLst>
                                        </p:cTn>
                                        <p:tgtEl>
                                          <p:spTgt spid="36"/>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0" nodeType="clickEffect">
                                  <p:stCondLst>
                                    <p:cond delay="0"/>
                                  </p:stCondLst>
                                  <p:childTnLst>
                                    <p:animEffect transition="out" filter="fade">
                                      <p:cBhvr>
                                        <p:cTn id="141" dur="500"/>
                                        <p:tgtEl>
                                          <p:spTgt spid="37"/>
                                        </p:tgtEl>
                                      </p:cBhvr>
                                    </p:animEffect>
                                    <p:set>
                                      <p:cBhvr>
                                        <p:cTn id="142" dur="1" fill="hold">
                                          <p:stCondLst>
                                            <p:cond delay="499"/>
                                          </p:stCondLst>
                                        </p:cTn>
                                        <p:tgtEl>
                                          <p:spTgt spid="37"/>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0" nodeType="clickEffect">
                                  <p:stCondLst>
                                    <p:cond delay="0"/>
                                  </p:stCondLst>
                                  <p:childTnLst>
                                    <p:animEffect transition="out" filter="fade">
                                      <p:cBhvr>
                                        <p:cTn id="146" dur="500"/>
                                        <p:tgtEl>
                                          <p:spTgt spid="38"/>
                                        </p:tgtEl>
                                      </p:cBhvr>
                                    </p:animEffect>
                                    <p:set>
                                      <p:cBhvr>
                                        <p:cTn id="147" dur="1" fill="hold">
                                          <p:stCondLst>
                                            <p:cond delay="499"/>
                                          </p:stCondLst>
                                        </p:cTn>
                                        <p:tgtEl>
                                          <p:spTgt spid="38"/>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xit" presetSubtype="0" fill="hold" grpId="0" nodeType="clickEffect">
                                  <p:stCondLst>
                                    <p:cond delay="0"/>
                                  </p:stCondLst>
                                  <p:childTnLst>
                                    <p:animEffect transition="out" filter="fade">
                                      <p:cBhvr>
                                        <p:cTn id="151" dur="500"/>
                                        <p:tgtEl>
                                          <p:spTgt spid="39"/>
                                        </p:tgtEl>
                                      </p:cBhvr>
                                    </p:animEffect>
                                    <p:set>
                                      <p:cBhvr>
                                        <p:cTn id="152" dur="1" fill="hold">
                                          <p:stCondLst>
                                            <p:cond delay="499"/>
                                          </p:stCondLst>
                                        </p:cTn>
                                        <p:tgtEl>
                                          <p:spTgt spid="39"/>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0" nodeType="clickEffect">
                                  <p:stCondLst>
                                    <p:cond delay="0"/>
                                  </p:stCondLst>
                                  <p:childTnLst>
                                    <p:animEffect transition="out" filter="fade">
                                      <p:cBhvr>
                                        <p:cTn id="156" dur="500"/>
                                        <p:tgtEl>
                                          <p:spTgt spid="40"/>
                                        </p:tgtEl>
                                      </p:cBhvr>
                                    </p:animEffect>
                                    <p:set>
                                      <p:cBhvr>
                                        <p:cTn id="157" dur="1" fill="hold">
                                          <p:stCondLst>
                                            <p:cond delay="499"/>
                                          </p:stCondLst>
                                        </p:cTn>
                                        <p:tgtEl>
                                          <p:spTgt spid="40"/>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0" nodeType="clickEffect">
                                  <p:stCondLst>
                                    <p:cond delay="0"/>
                                  </p:stCondLst>
                                  <p:childTnLst>
                                    <p:animEffect transition="out" filter="fade">
                                      <p:cBhvr>
                                        <p:cTn id="161" dur="500"/>
                                        <p:tgtEl>
                                          <p:spTgt spid="41"/>
                                        </p:tgtEl>
                                      </p:cBhvr>
                                    </p:animEffect>
                                    <p:set>
                                      <p:cBhvr>
                                        <p:cTn id="162" dur="1" fill="hold">
                                          <p:stCondLst>
                                            <p:cond delay="499"/>
                                          </p:stCondLst>
                                        </p:cTn>
                                        <p:tgtEl>
                                          <p:spTgt spid="41"/>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0" nodeType="clickEffect">
                                  <p:stCondLst>
                                    <p:cond delay="0"/>
                                  </p:stCondLst>
                                  <p:childTnLst>
                                    <p:animEffect transition="out" filter="fade">
                                      <p:cBhvr>
                                        <p:cTn id="166" dur="500"/>
                                        <p:tgtEl>
                                          <p:spTgt spid="43"/>
                                        </p:tgtEl>
                                      </p:cBhvr>
                                    </p:animEffect>
                                    <p:set>
                                      <p:cBhvr>
                                        <p:cTn id="167" dur="1" fill="hold">
                                          <p:stCondLst>
                                            <p:cond delay="499"/>
                                          </p:stCondLst>
                                        </p:cTn>
                                        <p:tgtEl>
                                          <p:spTgt spid="4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0" nodeType="clickEffect">
                                  <p:stCondLst>
                                    <p:cond delay="0"/>
                                  </p:stCondLst>
                                  <p:childTnLst>
                                    <p:animEffect transition="out" filter="fade">
                                      <p:cBhvr>
                                        <p:cTn id="171" dur="500"/>
                                        <p:tgtEl>
                                          <p:spTgt spid="44"/>
                                        </p:tgtEl>
                                      </p:cBhvr>
                                    </p:animEffect>
                                    <p:set>
                                      <p:cBhvr>
                                        <p:cTn id="172"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0" grpId="0" animBg="1"/>
      <p:bldP spid="11" grpId="0" animBg="1"/>
      <p:bldP spid="12"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3" grpId="0" animBg="1"/>
      <p:bldP spid="4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356360" y="1252538"/>
            <a:ext cx="9311641" cy="854075"/>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dirty="0">
                <a:solidFill>
                  <a:srgbClr val="0000FF"/>
                </a:solidFill>
              </a:rPr>
              <a:t>2</a:t>
            </a:r>
            <a:r>
              <a:rPr lang="zh-CN" altLang="en-US" dirty="0">
                <a:solidFill>
                  <a:srgbClr val="0000FF"/>
                </a:solidFill>
              </a:rPr>
              <a:t>．短作业优先调度算法（续）</a:t>
            </a:r>
            <a:endParaRPr lang="zh-CN" altLang="en-US" dirty="0">
              <a:solidFill>
                <a:srgbClr val="0000FF"/>
              </a:solidFill>
            </a:endParaRPr>
          </a:p>
        </p:txBody>
      </p:sp>
      <p:sp>
        <p:nvSpPr>
          <p:cNvPr id="5" name="Rectangle 2"/>
          <p:cNvSpPr txBox="1">
            <a:spLocks noChangeArrowheads="1"/>
          </p:cNvSpPr>
          <p:nvPr/>
        </p:nvSpPr>
        <p:spPr>
          <a:xfrm>
            <a:off x="1234440" y="1828800"/>
            <a:ext cx="10165079" cy="4495800"/>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spcBef>
                <a:spcPct val="40000"/>
              </a:spcBef>
              <a:defRPr/>
            </a:pPr>
            <a:r>
              <a:rPr lang="zh-CN" altLang="en-US" sz="2400" dirty="0"/>
              <a:t>短作业优先调度算法的缺点：</a:t>
            </a:r>
            <a:endParaRPr lang="zh-CN" altLang="en-US" sz="2400" dirty="0"/>
          </a:p>
          <a:p>
            <a:pPr algn="just">
              <a:lnSpc>
                <a:spcPct val="120000"/>
              </a:lnSpc>
              <a:spcBef>
                <a:spcPct val="40000"/>
              </a:spcBef>
              <a:buFont typeface="Wingdings" panose="05000000000000000000" pitchFamily="2" charset="2"/>
              <a:buNone/>
              <a:defRPr/>
            </a:pPr>
            <a:r>
              <a:rPr lang="zh-CN" altLang="en-US" sz="2400" dirty="0"/>
              <a:t>   </a:t>
            </a:r>
            <a:r>
              <a:rPr lang="en-US" altLang="zh-CN" sz="2400" dirty="0"/>
              <a:t>(1)</a:t>
            </a:r>
            <a:r>
              <a:rPr lang="zh-CN" altLang="en-US" sz="2400" dirty="0"/>
              <a:t>该算法对长作业不利。</a:t>
            </a:r>
            <a:endParaRPr lang="zh-CN" altLang="en-US" sz="2400" dirty="0"/>
          </a:p>
          <a:p>
            <a:pPr algn="just">
              <a:lnSpc>
                <a:spcPct val="120000"/>
              </a:lnSpc>
              <a:spcBef>
                <a:spcPct val="40000"/>
              </a:spcBef>
              <a:buFont typeface="Wingdings" panose="05000000000000000000" pitchFamily="2" charset="2"/>
              <a:buNone/>
              <a:defRPr/>
            </a:pPr>
            <a:r>
              <a:rPr lang="zh-CN" altLang="en-US" sz="2400" dirty="0"/>
              <a:t>   </a:t>
            </a:r>
            <a:r>
              <a:rPr lang="en-US" altLang="zh-CN" sz="2400" dirty="0"/>
              <a:t>(2)</a:t>
            </a:r>
            <a:r>
              <a:rPr lang="zh-CN" altLang="en-US" sz="2400" dirty="0"/>
              <a:t>该算法完全未考虑作业的紧迫程度，因而不能保证紧迫性作业（进程）会被及时处理。</a:t>
            </a:r>
            <a:endParaRPr lang="zh-CN" altLang="en-US" sz="2400" dirty="0"/>
          </a:p>
          <a:p>
            <a:pPr algn="just">
              <a:lnSpc>
                <a:spcPct val="120000"/>
              </a:lnSpc>
              <a:spcBef>
                <a:spcPct val="40000"/>
              </a:spcBef>
              <a:buFont typeface="Wingdings" panose="05000000000000000000" pitchFamily="2" charset="2"/>
              <a:buNone/>
              <a:defRPr/>
            </a:pPr>
            <a:r>
              <a:rPr lang="zh-CN" altLang="en-US" sz="2400" dirty="0"/>
              <a:t>   </a:t>
            </a:r>
            <a:r>
              <a:rPr lang="en-US" altLang="zh-CN" sz="2400" dirty="0"/>
              <a:t>(3)</a:t>
            </a:r>
            <a:r>
              <a:rPr lang="zh-CN" altLang="en-US" sz="2400" dirty="0"/>
              <a:t>由于作业（进程）的长短只是根据用户所提供的估计执行时间而定的，而用户又可能会估计不准运行时间，致使该算法不一定能真正做到短作业优先调度。 </a:t>
            </a:r>
            <a:endParaRPr lang="zh-CN" altLang="en-US" sz="2400" dirty="0"/>
          </a:p>
        </p:txBody>
      </p:sp>
      <p:sp>
        <p:nvSpPr>
          <p:cNvPr id="7" name="标题 1"/>
          <p:cNvSpPr>
            <a:spLocks noGrp="1"/>
          </p:cNvSpPr>
          <p:nvPr>
            <p:ph type="title"/>
          </p:nvPr>
        </p:nvSpPr>
        <p:spPr>
          <a:xfrm>
            <a:off x="7219463" y="403226"/>
            <a:ext cx="4500756" cy="546738"/>
          </a:xfrm>
        </p:spPr>
        <p:txBody>
          <a:bodyPr/>
          <a:lstStyle/>
          <a:p>
            <a:r>
              <a:rPr lang="en-US" altLang="zh-CN" dirty="0"/>
              <a:t>3.2.3 FCFS</a:t>
            </a:r>
            <a:r>
              <a:rPr lang="zh-CN" altLang="en-US" dirty="0"/>
              <a:t>和</a:t>
            </a:r>
            <a:r>
              <a:rPr lang="en-US" altLang="zh-CN" dirty="0"/>
              <a:t>SJF</a:t>
            </a:r>
            <a:r>
              <a:rPr lang="zh-CN" altLang="en-US" dirty="0"/>
              <a:t>调度算法</a:t>
            </a:r>
            <a:endParaRPr lang="zh-CN" altLang="en-US" dirty="0"/>
          </a:p>
        </p:txBody>
      </p:sp>
      <p:sp>
        <p:nvSpPr>
          <p:cNvPr id="8"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wipe(left)">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wipe(left)">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Effect transition="in" filter="wipe(left)">
                                      <p:cBhvr>
                                        <p:cTn id="1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5897881" y="403861"/>
            <a:ext cx="5935980" cy="483079"/>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sz="2400" b="1" dirty="0"/>
              <a:t>3.2.4</a:t>
            </a:r>
            <a:r>
              <a:rPr lang="zh-CN" altLang="en-US" sz="2400" b="1" dirty="0"/>
              <a:t> 优先级调度算法和高响应比调度算法 </a:t>
            </a:r>
            <a:endParaRPr lang="zh-CN" altLang="en-US" sz="2400" b="1" dirty="0"/>
          </a:p>
        </p:txBody>
      </p:sp>
      <p:sp>
        <p:nvSpPr>
          <p:cNvPr id="627715" name="Rectangle 3"/>
          <p:cNvSpPr>
            <a:spLocks noGrp="1" noChangeArrowheads="1"/>
          </p:cNvSpPr>
          <p:nvPr>
            <p:ph type="body" idx="1"/>
          </p:nvPr>
        </p:nvSpPr>
        <p:spPr>
          <a:xfrm>
            <a:off x="1318260" y="1236453"/>
            <a:ext cx="10203179" cy="4876800"/>
          </a:xfrm>
        </p:spPr>
        <p:txBody>
          <a:bodyPr/>
          <a:lstStyle/>
          <a:p>
            <a:pPr marL="0" indent="0" algn="just">
              <a:lnSpc>
                <a:spcPct val="120000"/>
              </a:lnSpc>
              <a:spcBef>
                <a:spcPct val="30000"/>
              </a:spcBef>
              <a:buNone/>
              <a:defRPr/>
            </a:pPr>
            <a:r>
              <a:rPr lang="en-US" altLang="zh-CN" sz="2800" dirty="0">
                <a:solidFill>
                  <a:srgbClr val="0066FF"/>
                </a:solidFill>
              </a:rPr>
              <a:t>1.</a:t>
            </a:r>
            <a:r>
              <a:rPr lang="zh-CN" altLang="en-US" sz="2800" dirty="0">
                <a:solidFill>
                  <a:srgbClr val="0066FF"/>
                </a:solidFill>
              </a:rPr>
              <a:t>优先级调度算法（</a:t>
            </a:r>
            <a:r>
              <a:rPr lang="en-US" altLang="zh-CN" sz="2800" dirty="0">
                <a:solidFill>
                  <a:srgbClr val="0066FF"/>
                </a:solidFill>
              </a:rPr>
              <a:t>priority-scheduling algorithm</a:t>
            </a:r>
            <a:r>
              <a:rPr lang="zh-CN" altLang="en-US" sz="2800" dirty="0">
                <a:solidFill>
                  <a:srgbClr val="0066FF"/>
                </a:solidFill>
              </a:rPr>
              <a:t>）</a:t>
            </a:r>
            <a:endParaRPr lang="en-US" altLang="zh-CN" sz="2800" dirty="0">
              <a:solidFill>
                <a:srgbClr val="0066FF"/>
              </a:solidFill>
            </a:endParaRPr>
          </a:p>
          <a:p>
            <a:pPr marL="635000" indent="-368300" algn="just">
              <a:lnSpc>
                <a:spcPct val="120000"/>
              </a:lnSpc>
              <a:spcBef>
                <a:spcPct val="30000"/>
              </a:spcBef>
              <a:buFont typeface="Wingdings" panose="05000000000000000000" pitchFamily="2" charset="2"/>
              <a:buChar char="n"/>
              <a:defRPr/>
            </a:pPr>
            <a:r>
              <a:rPr lang="zh-CN" altLang="en-US" b="1" dirty="0">
                <a:latin typeface="仿宋_GB2312" charset="0"/>
                <a:ea typeface="仿宋_GB2312" charset="0"/>
              </a:rPr>
              <a:t>实际应用中，作业的性质可能是不同，运行的迫切性也有所不同。因此，可以为每个作业定义一个优先级，优先级越高的作业将优先获得调度从后备队列进入内存就绪队列之中。</a:t>
            </a:r>
            <a:endParaRPr lang="zh-CN" altLang="en-US" b="1" dirty="0">
              <a:latin typeface="仿宋_GB2312" charset="0"/>
              <a:ea typeface="仿宋_GB2312" charset="0"/>
            </a:endParaRPr>
          </a:p>
          <a:p>
            <a:pPr marL="635000" indent="-368300" algn="just">
              <a:lnSpc>
                <a:spcPct val="120000"/>
              </a:lnSpc>
              <a:spcBef>
                <a:spcPct val="30000"/>
              </a:spcBef>
              <a:buFont typeface="Wingdings" panose="05000000000000000000" pitchFamily="2" charset="2"/>
              <a:buChar char="n"/>
              <a:defRPr/>
            </a:pPr>
            <a:r>
              <a:rPr lang="zh-CN" altLang="en-US" b="1" dirty="0"/>
              <a:t>当应用于作业调度时，优先级调度算法是把具有最高优先级的作业调入内存之中。</a:t>
            </a:r>
            <a:endParaRPr lang="en-US" altLang="zh-CN" b="1" dirty="0"/>
          </a:p>
          <a:p>
            <a:pPr marL="635000" indent="-368300" algn="just">
              <a:lnSpc>
                <a:spcPct val="120000"/>
              </a:lnSpc>
              <a:spcBef>
                <a:spcPct val="30000"/>
              </a:spcBef>
              <a:buFont typeface="Wingdings" panose="05000000000000000000" pitchFamily="2" charset="2"/>
              <a:buChar char="n"/>
              <a:defRPr/>
            </a:pPr>
            <a:r>
              <a:rPr lang="zh-CN" altLang="en-US" b="1" dirty="0">
                <a:latin typeface="仿宋_GB2312" charset="0"/>
                <a:ea typeface="仿宋_GB2312" charset="0"/>
              </a:rPr>
              <a:t>当应用于进程调度时，</a:t>
            </a:r>
            <a:r>
              <a:rPr lang="zh-CN" altLang="en-US" b="1" dirty="0"/>
              <a:t>优先级调度算法是调度就绪队列中具有最高优先级的进程获得处理机。</a:t>
            </a:r>
            <a:endParaRPr lang="zh-CN" altLang="en-US" b="1" dirty="0">
              <a:latin typeface="仿宋_GB2312" charset="0"/>
              <a:ea typeface="仿宋_GB2312" charset="0"/>
            </a:endParaRPr>
          </a:p>
        </p:txBody>
      </p:sp>
      <p:sp>
        <p:nvSpPr>
          <p:cNvPr id="4"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27715">
                                            <p:txEl>
                                              <p:pRg st="2" end="2"/>
                                            </p:txEl>
                                          </p:spTgt>
                                        </p:tgtEl>
                                        <p:attrNameLst>
                                          <p:attrName>style.visibility</p:attrName>
                                        </p:attrNameLst>
                                      </p:cBhvr>
                                      <p:to>
                                        <p:strVal val="visible"/>
                                      </p:to>
                                    </p:set>
                                    <p:animEffect transition="in" filter="wipe(left)">
                                      <p:cBhvr>
                                        <p:cTn id="7" dur="500"/>
                                        <p:tgtEl>
                                          <p:spTgt spid="62771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27715">
                                            <p:txEl>
                                              <p:pRg st="3" end="3"/>
                                            </p:txEl>
                                          </p:spTgt>
                                        </p:tgtEl>
                                        <p:attrNameLst>
                                          <p:attrName>style.visibility</p:attrName>
                                        </p:attrNameLst>
                                      </p:cBhvr>
                                      <p:to>
                                        <p:strVal val="visible"/>
                                      </p:to>
                                    </p:set>
                                    <p:animEffect transition="in" filter="wipe(left)">
                                      <p:cBhvr>
                                        <p:cTn id="12" dur="500"/>
                                        <p:tgtEl>
                                          <p:spTgt spid="6277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xfrm>
            <a:off x="6088379" y="309401"/>
            <a:ext cx="6035041" cy="483079"/>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sz="2400" b="1" dirty="0"/>
              <a:t>3.2.4</a:t>
            </a:r>
            <a:r>
              <a:rPr lang="zh-CN" altLang="en-US" sz="2400" b="1" dirty="0"/>
              <a:t> 优先级调度算法和高响应比调度算法 </a:t>
            </a:r>
            <a:endParaRPr lang="zh-CN" altLang="en-US" sz="2400" b="1" dirty="0"/>
          </a:p>
        </p:txBody>
      </p:sp>
      <p:sp>
        <p:nvSpPr>
          <p:cNvPr id="627715" name="Rectangle 3"/>
          <p:cNvSpPr>
            <a:spLocks noGrp="1" noChangeArrowheads="1"/>
          </p:cNvSpPr>
          <p:nvPr>
            <p:ph type="body" idx="1"/>
          </p:nvPr>
        </p:nvSpPr>
        <p:spPr>
          <a:xfrm>
            <a:off x="1363981" y="1206187"/>
            <a:ext cx="8002437" cy="563772"/>
          </a:xfrm>
        </p:spPr>
        <p:txBody>
          <a:bodyPr/>
          <a:lstStyle/>
          <a:p>
            <a:pPr marL="0" indent="0" algn="just">
              <a:lnSpc>
                <a:spcPct val="120000"/>
              </a:lnSpc>
              <a:spcBef>
                <a:spcPct val="30000"/>
              </a:spcBef>
              <a:buNone/>
              <a:defRPr/>
            </a:pPr>
            <a:r>
              <a:rPr lang="en-US" altLang="zh-CN" sz="2800" dirty="0">
                <a:solidFill>
                  <a:srgbClr val="0066FF"/>
                </a:solidFill>
              </a:rPr>
              <a:t>2</a:t>
            </a:r>
            <a:r>
              <a:rPr lang="zh-CN" altLang="en-US" sz="2800" dirty="0">
                <a:solidFill>
                  <a:srgbClr val="0066FF"/>
                </a:solidFill>
              </a:rPr>
              <a:t>．高响应比优先调度算法</a:t>
            </a:r>
            <a:endParaRPr lang="zh-CN" altLang="en-US" b="1" dirty="0"/>
          </a:p>
        </p:txBody>
      </p:sp>
      <p:sp>
        <p:nvSpPr>
          <p:cNvPr id="4" name="Rectangle 4"/>
          <p:cNvSpPr txBox="1">
            <a:spLocks noChangeArrowheads="1"/>
          </p:cNvSpPr>
          <p:nvPr/>
        </p:nvSpPr>
        <p:spPr>
          <a:xfrm>
            <a:off x="1295400" y="1800226"/>
            <a:ext cx="10355580" cy="4829175"/>
          </a:xfrm>
        </p:spPr>
        <p:txBody>
          <a:bodyPr/>
          <a:lstStyle>
            <a:lvl1pPr marL="171450" indent="-171450" algn="l" defTabSz="685800" rtl="0" eaLnBrk="1" latinLnBrk="0" hangingPunct="1">
              <a:lnSpc>
                <a:spcPct val="90000"/>
              </a:lnSpc>
              <a:spcBef>
                <a:spcPts val="1350"/>
              </a:spcBef>
              <a:buClr>
                <a:schemeClr val="accent1">
                  <a:lumMod val="75000"/>
                </a:schemeClr>
              </a:buClr>
              <a:buSzPct val="100000"/>
              <a:buFont typeface="Arial" panose="020B0604020202020204" pitchFamily="34" charset="0"/>
              <a:buChar char="▪"/>
              <a:defRPr sz="1500" kern="120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90000"/>
              </a:lnSpc>
              <a:spcBef>
                <a:spcPts val="900"/>
              </a:spcBef>
              <a:buClr>
                <a:schemeClr val="accent1">
                  <a:lumMod val="75000"/>
                </a:schemeClr>
              </a:buClr>
              <a:buSzPct val="100000"/>
              <a:buFont typeface="Arial" panose="020B0604020202020204" pitchFamily="34" charset="0"/>
              <a:buChar char="▪"/>
              <a:defRPr sz="1350"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200"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90000"/>
              </a:lnSpc>
              <a:spcBef>
                <a:spcPts val="60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nSpc>
                <a:spcPct val="120000"/>
              </a:lnSpc>
              <a:spcBef>
                <a:spcPct val="30000"/>
              </a:spcBef>
              <a:buFont typeface="Wingdings" panose="05000000000000000000" pitchFamily="2" charset="2"/>
              <a:buChar char="n"/>
              <a:defRPr/>
            </a:pPr>
            <a:r>
              <a:rPr lang="zh-CN" altLang="en-US" sz="2400" b="1" dirty="0"/>
              <a:t>引入动态优先级，随等待的时间延长而增加</a:t>
            </a:r>
            <a:endParaRPr lang="en-US" altLang="zh-CN" sz="2400" b="1" dirty="0"/>
          </a:p>
          <a:p>
            <a:pPr>
              <a:lnSpc>
                <a:spcPct val="120000"/>
              </a:lnSpc>
              <a:spcBef>
                <a:spcPct val="30000"/>
              </a:spcBef>
              <a:buFont typeface="Wingdings" panose="05000000000000000000" pitchFamily="2" charset="2"/>
              <a:buChar char="n"/>
              <a:defRPr/>
            </a:pPr>
            <a:endParaRPr lang="en-US" altLang="zh-CN" sz="2400" b="1" dirty="0"/>
          </a:p>
          <a:p>
            <a:pPr>
              <a:lnSpc>
                <a:spcPct val="120000"/>
              </a:lnSpc>
              <a:spcBef>
                <a:spcPct val="30000"/>
              </a:spcBef>
              <a:buFont typeface="Wingdings" panose="05000000000000000000" pitchFamily="2" charset="2"/>
              <a:buChar char="n"/>
              <a:defRPr/>
            </a:pPr>
            <a:endParaRPr lang="en-US" altLang="zh-CN" sz="2400" b="1" dirty="0"/>
          </a:p>
          <a:p>
            <a:pPr>
              <a:lnSpc>
                <a:spcPct val="120000"/>
              </a:lnSpc>
              <a:spcBef>
                <a:spcPct val="30000"/>
              </a:spcBef>
              <a:buFont typeface="Wingdings" panose="05000000000000000000" pitchFamily="2" charset="2"/>
              <a:buChar char="n"/>
              <a:defRPr/>
            </a:pPr>
            <a:endParaRPr lang="en-US" altLang="zh-CN" sz="2400" b="1" dirty="0"/>
          </a:p>
          <a:p>
            <a:pPr>
              <a:lnSpc>
                <a:spcPct val="120000"/>
              </a:lnSpc>
              <a:spcBef>
                <a:spcPct val="30000"/>
              </a:spcBef>
              <a:buFont typeface="Wingdings" panose="05000000000000000000" pitchFamily="2" charset="2"/>
              <a:buChar char="n"/>
              <a:defRPr/>
            </a:pPr>
            <a:r>
              <a:rPr lang="zh-CN" altLang="en-US" sz="2400" b="1" dirty="0"/>
              <a:t>优点：该算法既照顾了短作业，又考虑了作业到达的先后次序，不会使长作业长期得不到服务。</a:t>
            </a:r>
            <a:endParaRPr lang="zh-CN" altLang="en-US" sz="2400" b="1" dirty="0"/>
          </a:p>
          <a:p>
            <a:pPr>
              <a:lnSpc>
                <a:spcPct val="120000"/>
              </a:lnSpc>
              <a:spcBef>
                <a:spcPct val="30000"/>
              </a:spcBef>
              <a:buFont typeface="Wingdings" panose="05000000000000000000" pitchFamily="2" charset="2"/>
              <a:buChar char="n"/>
              <a:defRPr/>
            </a:pPr>
            <a:r>
              <a:rPr lang="zh-CN" altLang="en-US" sz="2400" b="1" dirty="0"/>
              <a:t>缺点：利用该算法时，每次调度之前，都须先做响应比的计算，会增加系统开销。</a:t>
            </a:r>
            <a:endParaRPr lang="zh-CN" altLang="en-US" sz="2400" b="1" dirty="0"/>
          </a:p>
        </p:txBody>
      </p:sp>
      <p:graphicFrame>
        <p:nvGraphicFramePr>
          <p:cNvPr id="5" name="Object 3"/>
          <p:cNvGraphicFramePr>
            <a:graphicFrameLocks noChangeAspect="1"/>
          </p:cNvGraphicFramePr>
          <p:nvPr/>
        </p:nvGraphicFramePr>
        <p:xfrm>
          <a:off x="3352800" y="2462353"/>
          <a:ext cx="4561211" cy="1331771"/>
        </p:xfrm>
        <a:graphic>
          <a:graphicData uri="http://schemas.openxmlformats.org/presentationml/2006/ole">
            <mc:AlternateContent xmlns:mc="http://schemas.openxmlformats.org/markup-compatibility/2006">
              <mc:Choice xmlns:v="urn:schemas-microsoft-com:vml" Requires="v">
                <p:oleObj spid="_x0000_s114774" name="BMP 图象" r:id="rId1" imgW="2597150" imgH="758825" progId="Paint.Picture">
                  <p:embed/>
                </p:oleObj>
              </mc:Choice>
              <mc:Fallback>
                <p:oleObj name="BMP 图象" r:id="rId1" imgW="2597150" imgH="758825" progId="Paint.Picture">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462353"/>
                        <a:ext cx="4561211" cy="1331771"/>
                      </a:xfrm>
                      <a:prstGeom prst="rect">
                        <a:avLst/>
                      </a:prstGeom>
                      <a:noFill/>
                      <a:ln>
                        <a:noFill/>
                      </a:ln>
                    </p:spPr>
                  </p:pic>
                </p:oleObj>
              </mc:Fallback>
            </mc:AlternateContent>
          </a:graphicData>
        </a:graphic>
      </p:graphicFrame>
      <p:sp>
        <p:nvSpPr>
          <p:cNvPr id="6" name="Rectangle 2"/>
          <p:cNvSpPr txBox="1">
            <a:spLocks noChangeArrowheads="1"/>
          </p:cNvSpPr>
          <p:nvPr/>
        </p:nvSpPr>
        <p:spPr>
          <a:xfrm>
            <a:off x="1333500" y="276047"/>
            <a:ext cx="4008120" cy="51643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3.2  </a:t>
            </a:r>
            <a:r>
              <a:rPr lang="zh-CN" altLang="en-US" sz="3200" dirty="0" smtClean="0"/>
              <a:t>作业和作业调度</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wipe(left)">
                                      <p:cBhvr>
                                        <p:cTn id="7" dur="500"/>
                                        <p:tgtEl>
                                          <p:spTgt spid="4">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xEl>
                                              <p:pRg st="5" end="5"/>
                                            </p:txEl>
                                          </p:spTgt>
                                        </p:tgtEl>
                                        <p:attrNameLst>
                                          <p:attrName>style.visibility</p:attrName>
                                        </p:attrNameLst>
                                      </p:cBhvr>
                                      <p:to>
                                        <p:strVal val="visible"/>
                                      </p:to>
                                    </p:set>
                                    <p:animEffect transition="in" filter="wipe(left)">
                                      <p:cBhvr>
                                        <p:cTn id="12"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defRPr/>
            </a:pPr>
            <a:r>
              <a:rPr lang="zh-CN" altLang="en-US" sz="4000"/>
              <a:t>第三章 处理机调度与死锁</a:t>
            </a:r>
            <a:endParaRPr lang="zh-CN" altLang="en-US" sz="4000"/>
          </a:p>
        </p:txBody>
      </p:sp>
      <p:sp>
        <p:nvSpPr>
          <p:cNvPr id="61443" name="Rectangle 3"/>
          <p:cNvSpPr>
            <a:spLocks noGrp="1" noChangeArrowheads="1"/>
          </p:cNvSpPr>
          <p:nvPr>
            <p:ph type="body" idx="1"/>
          </p:nvPr>
        </p:nvSpPr>
        <p:spPr>
          <a:xfrm>
            <a:off x="2495603" y="1282460"/>
            <a:ext cx="8229600" cy="4495800"/>
          </a:xfrm>
        </p:spPr>
        <p:txBody>
          <a:bodyPr/>
          <a:lstStyle/>
          <a:p>
            <a:pPr eaLnBrk="1" hangingPunct="1">
              <a:lnSpc>
                <a:spcPct val="110000"/>
              </a:lnSpc>
              <a:buFont typeface="Wingdings" panose="05000000000000000000" pitchFamily="2" charset="2"/>
              <a:buChar char="n"/>
              <a:defRPr/>
            </a:pPr>
            <a:r>
              <a:rPr lang="en-US" altLang="zh-CN" sz="2800" dirty="0"/>
              <a:t>3.1 </a:t>
            </a:r>
            <a:r>
              <a:rPr lang="zh-CN" altLang="en-US" sz="2800" dirty="0"/>
              <a:t>处理机调度的层次和调度算法的目标 </a:t>
            </a:r>
            <a:endParaRPr lang="zh-CN" altLang="en-US" sz="2800" dirty="0"/>
          </a:p>
          <a:p>
            <a:pPr eaLnBrk="1" hangingPunct="1">
              <a:lnSpc>
                <a:spcPct val="110000"/>
              </a:lnSpc>
              <a:buFont typeface="Wingdings" panose="05000000000000000000" pitchFamily="2" charset="2"/>
              <a:buChar char="n"/>
              <a:defRPr/>
            </a:pPr>
            <a:r>
              <a:rPr lang="en-US" altLang="zh-CN" sz="2800" dirty="0"/>
              <a:t>3.2 </a:t>
            </a:r>
            <a:r>
              <a:rPr lang="zh-CN" altLang="en-US" sz="2800" dirty="0"/>
              <a:t>作业和作业调度</a:t>
            </a:r>
            <a:endParaRPr lang="zh-CN" altLang="en-US" sz="2800" dirty="0"/>
          </a:p>
          <a:p>
            <a:pPr eaLnBrk="1" hangingPunct="1">
              <a:lnSpc>
                <a:spcPct val="110000"/>
              </a:lnSpc>
              <a:buFont typeface="Wingdings" panose="05000000000000000000" pitchFamily="2" charset="2"/>
              <a:buChar char="n"/>
              <a:defRPr/>
            </a:pPr>
            <a:r>
              <a:rPr lang="en-US" altLang="zh-CN" sz="2800" dirty="0">
                <a:solidFill>
                  <a:srgbClr val="FF0000"/>
                </a:solidFill>
              </a:rPr>
              <a:t>3.3 </a:t>
            </a:r>
            <a:r>
              <a:rPr lang="zh-CN" altLang="en-US" sz="2800" dirty="0">
                <a:solidFill>
                  <a:srgbClr val="FF0000"/>
                </a:solidFill>
              </a:rPr>
              <a:t>进程调度  </a:t>
            </a:r>
            <a:endParaRPr lang="zh-CN" altLang="en-US" sz="2800" dirty="0">
              <a:solidFill>
                <a:srgbClr val="FF0000"/>
              </a:solidFill>
            </a:endParaRPr>
          </a:p>
          <a:p>
            <a:pPr eaLnBrk="1" hangingPunct="1">
              <a:lnSpc>
                <a:spcPct val="110000"/>
              </a:lnSpc>
              <a:buFont typeface="Wingdings" panose="05000000000000000000" pitchFamily="2" charset="2"/>
              <a:buChar char="n"/>
              <a:defRPr/>
            </a:pPr>
            <a:r>
              <a:rPr lang="en-US" altLang="zh-CN" sz="2800" dirty="0"/>
              <a:t>3.4 </a:t>
            </a:r>
            <a:r>
              <a:rPr lang="zh-CN" altLang="en-US" sz="2800" dirty="0"/>
              <a:t>实时调度  </a:t>
            </a:r>
            <a:endParaRPr lang="zh-CN" altLang="en-US" sz="2800" dirty="0"/>
          </a:p>
          <a:p>
            <a:pPr eaLnBrk="1" hangingPunct="1">
              <a:lnSpc>
                <a:spcPct val="110000"/>
              </a:lnSpc>
              <a:buFont typeface="Wingdings" panose="05000000000000000000" pitchFamily="2" charset="2"/>
              <a:buChar char="n"/>
              <a:defRPr/>
            </a:pPr>
            <a:r>
              <a:rPr lang="en-US" altLang="zh-CN" sz="2800" dirty="0"/>
              <a:t>3.5 </a:t>
            </a:r>
            <a:r>
              <a:rPr lang="zh-CN" altLang="en-US" sz="2800" dirty="0"/>
              <a:t>死锁概述  </a:t>
            </a:r>
            <a:endParaRPr lang="zh-CN" altLang="en-US" sz="2800" dirty="0"/>
          </a:p>
          <a:p>
            <a:pPr eaLnBrk="1" hangingPunct="1">
              <a:lnSpc>
                <a:spcPct val="110000"/>
              </a:lnSpc>
              <a:buFont typeface="Wingdings" panose="05000000000000000000" pitchFamily="2" charset="2"/>
              <a:buChar char="n"/>
              <a:defRPr/>
            </a:pPr>
            <a:r>
              <a:rPr lang="en-US" altLang="zh-CN" sz="2800" dirty="0"/>
              <a:t>3.6 </a:t>
            </a:r>
            <a:r>
              <a:rPr lang="zh-CN" altLang="en-US" sz="2800" dirty="0"/>
              <a:t>预防死锁</a:t>
            </a:r>
            <a:endParaRPr lang="en-US" altLang="zh-CN" sz="2800" dirty="0"/>
          </a:p>
          <a:p>
            <a:pPr eaLnBrk="1" hangingPunct="1">
              <a:lnSpc>
                <a:spcPct val="110000"/>
              </a:lnSpc>
              <a:buFont typeface="Wingdings" panose="05000000000000000000" pitchFamily="2" charset="2"/>
              <a:buChar char="n"/>
              <a:defRPr/>
            </a:pPr>
            <a:r>
              <a:rPr lang="en-US" altLang="zh-CN" sz="2800" dirty="0"/>
              <a:t>3.7 </a:t>
            </a:r>
            <a:r>
              <a:rPr lang="zh-CN" altLang="en-US" sz="2800" dirty="0"/>
              <a:t>避免死锁</a:t>
            </a:r>
            <a:endParaRPr lang="zh-CN" altLang="en-US" sz="2800" dirty="0"/>
          </a:p>
          <a:p>
            <a:pPr eaLnBrk="1" hangingPunct="1">
              <a:lnSpc>
                <a:spcPct val="110000"/>
              </a:lnSpc>
              <a:buFont typeface="Wingdings" panose="05000000000000000000" pitchFamily="2" charset="2"/>
              <a:buChar char="n"/>
              <a:defRPr/>
            </a:pPr>
            <a:r>
              <a:rPr lang="en-US" altLang="zh-CN" sz="2800" dirty="0"/>
              <a:t>3.8 </a:t>
            </a:r>
            <a:r>
              <a:rPr lang="zh-CN" altLang="en-US" sz="2800" dirty="0"/>
              <a:t>死锁的检测与解除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503598" y="287488"/>
            <a:ext cx="7373043" cy="768904"/>
          </a:xfrm>
        </p:spPr>
        <p:txBody>
          <a:bodyPr/>
          <a:lstStyle/>
          <a:p>
            <a:pPr eaLnBrk="1" hangingPunct="1">
              <a:defRPr/>
            </a:pPr>
            <a:r>
              <a:rPr lang="zh-CN" altLang="en-US" sz="3600" dirty="0"/>
              <a:t>第三章 处理机调度与死锁</a:t>
            </a:r>
            <a:endParaRPr lang="zh-CN" altLang="en-US" sz="3600" dirty="0"/>
          </a:p>
        </p:txBody>
      </p:sp>
      <p:sp>
        <p:nvSpPr>
          <p:cNvPr id="8195" name="Rectangle 3"/>
          <p:cNvSpPr>
            <a:spLocks noGrp="1" noChangeArrowheads="1"/>
          </p:cNvSpPr>
          <p:nvPr>
            <p:ph type="body" idx="1"/>
          </p:nvPr>
        </p:nvSpPr>
        <p:spPr>
          <a:xfrm>
            <a:off x="2236178" y="1308339"/>
            <a:ext cx="8229600" cy="4495800"/>
          </a:xfrm>
        </p:spPr>
        <p:txBody>
          <a:bodyPr/>
          <a:lstStyle/>
          <a:p>
            <a:pPr eaLnBrk="1" hangingPunct="1">
              <a:lnSpc>
                <a:spcPct val="110000"/>
              </a:lnSpc>
              <a:buFont typeface="Wingdings" panose="05000000000000000000" pitchFamily="2" charset="2"/>
              <a:buChar char="n"/>
              <a:defRPr/>
            </a:pPr>
            <a:r>
              <a:rPr lang="en-US" altLang="zh-CN" b="1" dirty="0">
                <a:solidFill>
                  <a:srgbClr val="FF0000"/>
                </a:solidFill>
              </a:rPr>
              <a:t>3.1 </a:t>
            </a:r>
            <a:r>
              <a:rPr lang="zh-CN" altLang="en-US" b="1" dirty="0">
                <a:solidFill>
                  <a:srgbClr val="FF0000"/>
                </a:solidFill>
              </a:rPr>
              <a:t>处理机调度的层次和调度算法的目标 </a:t>
            </a:r>
            <a:endParaRPr lang="zh-CN" altLang="en-US" b="1" dirty="0">
              <a:solidFill>
                <a:srgbClr val="FF0000"/>
              </a:solidFill>
            </a:endParaRPr>
          </a:p>
          <a:p>
            <a:pPr eaLnBrk="1" hangingPunct="1">
              <a:lnSpc>
                <a:spcPct val="110000"/>
              </a:lnSpc>
              <a:buFont typeface="Wingdings" panose="05000000000000000000" pitchFamily="2" charset="2"/>
              <a:buChar char="n"/>
              <a:defRPr/>
            </a:pPr>
            <a:r>
              <a:rPr lang="en-US" altLang="zh-CN" b="1" dirty="0"/>
              <a:t>3.2 </a:t>
            </a:r>
            <a:r>
              <a:rPr lang="zh-CN" altLang="en-US" b="1" dirty="0"/>
              <a:t>作业和作业调度</a:t>
            </a:r>
            <a:endParaRPr lang="zh-CN" altLang="en-US" b="1" dirty="0"/>
          </a:p>
          <a:p>
            <a:pPr eaLnBrk="1" hangingPunct="1">
              <a:lnSpc>
                <a:spcPct val="110000"/>
              </a:lnSpc>
              <a:buFont typeface="Wingdings" panose="05000000000000000000" pitchFamily="2" charset="2"/>
              <a:buChar char="n"/>
              <a:defRPr/>
            </a:pPr>
            <a:r>
              <a:rPr lang="en-US" altLang="zh-CN" b="1" dirty="0"/>
              <a:t>3.3 </a:t>
            </a:r>
            <a:r>
              <a:rPr lang="zh-CN" altLang="en-US" b="1" dirty="0"/>
              <a:t>进程调度  </a:t>
            </a:r>
            <a:endParaRPr lang="zh-CN" altLang="en-US" b="1" dirty="0"/>
          </a:p>
          <a:p>
            <a:pPr eaLnBrk="1" hangingPunct="1">
              <a:lnSpc>
                <a:spcPct val="110000"/>
              </a:lnSpc>
              <a:buFont typeface="Wingdings" panose="05000000000000000000" pitchFamily="2" charset="2"/>
              <a:buChar char="n"/>
              <a:defRPr/>
            </a:pPr>
            <a:r>
              <a:rPr lang="en-US" altLang="zh-CN" b="1" dirty="0"/>
              <a:t>3.4 </a:t>
            </a:r>
            <a:r>
              <a:rPr lang="zh-CN" altLang="en-US" b="1" dirty="0"/>
              <a:t>实时调度  </a:t>
            </a:r>
            <a:endParaRPr lang="zh-CN" altLang="en-US" b="1" dirty="0"/>
          </a:p>
          <a:p>
            <a:pPr eaLnBrk="1" hangingPunct="1">
              <a:lnSpc>
                <a:spcPct val="110000"/>
              </a:lnSpc>
              <a:buFont typeface="Wingdings" panose="05000000000000000000" pitchFamily="2" charset="2"/>
              <a:buChar char="n"/>
              <a:defRPr/>
            </a:pPr>
            <a:r>
              <a:rPr lang="en-US" altLang="zh-CN" b="1" dirty="0"/>
              <a:t>3.5 </a:t>
            </a:r>
            <a:r>
              <a:rPr lang="zh-CN" altLang="en-US" b="1" dirty="0"/>
              <a:t>死锁概述  </a:t>
            </a:r>
            <a:endParaRPr lang="zh-CN" altLang="en-US" b="1" dirty="0"/>
          </a:p>
          <a:p>
            <a:pPr eaLnBrk="1" hangingPunct="1">
              <a:lnSpc>
                <a:spcPct val="110000"/>
              </a:lnSpc>
              <a:buFont typeface="Wingdings" panose="05000000000000000000" pitchFamily="2" charset="2"/>
              <a:buChar char="n"/>
              <a:defRPr/>
            </a:pPr>
            <a:r>
              <a:rPr lang="en-US" altLang="zh-CN" b="1" dirty="0"/>
              <a:t>3.6 </a:t>
            </a:r>
            <a:r>
              <a:rPr lang="zh-CN" altLang="en-US" b="1" dirty="0"/>
              <a:t>预防死锁</a:t>
            </a:r>
            <a:endParaRPr lang="en-US" altLang="zh-CN" b="1" dirty="0"/>
          </a:p>
          <a:p>
            <a:pPr eaLnBrk="1" hangingPunct="1">
              <a:lnSpc>
                <a:spcPct val="110000"/>
              </a:lnSpc>
              <a:buFont typeface="Wingdings" panose="05000000000000000000" pitchFamily="2" charset="2"/>
              <a:buChar char="n"/>
              <a:defRPr/>
            </a:pPr>
            <a:r>
              <a:rPr lang="en-US" altLang="zh-CN" b="1" dirty="0"/>
              <a:t>3.7 </a:t>
            </a:r>
            <a:r>
              <a:rPr lang="zh-CN" altLang="en-US" b="1" dirty="0"/>
              <a:t>避免死锁</a:t>
            </a:r>
            <a:endParaRPr lang="zh-CN" altLang="en-US" b="1" dirty="0"/>
          </a:p>
          <a:p>
            <a:pPr eaLnBrk="1" hangingPunct="1">
              <a:lnSpc>
                <a:spcPct val="110000"/>
              </a:lnSpc>
              <a:buFont typeface="Wingdings" panose="05000000000000000000" pitchFamily="2" charset="2"/>
              <a:buChar char="n"/>
              <a:defRPr/>
            </a:pPr>
            <a:r>
              <a:rPr lang="en-US" altLang="zh-CN" b="1" dirty="0"/>
              <a:t>3.8 </a:t>
            </a:r>
            <a:r>
              <a:rPr lang="zh-CN" altLang="en-US" b="1" dirty="0"/>
              <a:t>死锁的检测与解除  </a:t>
            </a:r>
            <a:endParaRPr lang="zh-CN" altLang="en-US" b="1"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xfrm>
            <a:off x="5824538" y="400050"/>
            <a:ext cx="6155055" cy="480131"/>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dirty="0">
                <a:solidFill>
                  <a:schemeClr val="bg2">
                    <a:lumMod val="25000"/>
                  </a:schemeClr>
                </a:solidFill>
              </a:rPr>
              <a:t>3.3.1 </a:t>
            </a:r>
            <a:r>
              <a:rPr lang="zh-CN" altLang="en-US" dirty="0">
                <a:solidFill>
                  <a:schemeClr val="bg2">
                    <a:lumMod val="25000"/>
                  </a:schemeClr>
                </a:solidFill>
              </a:rPr>
              <a:t>进程调度的任务、机制和方式</a:t>
            </a:r>
            <a:endParaRPr lang="zh-CN" altLang="en-US" dirty="0">
              <a:solidFill>
                <a:schemeClr val="bg2">
                  <a:lumMod val="25000"/>
                </a:schemeClr>
              </a:solidFill>
            </a:endParaRPr>
          </a:p>
        </p:txBody>
      </p:sp>
      <p:sp>
        <p:nvSpPr>
          <p:cNvPr id="631811" name="Rectangle 3"/>
          <p:cNvSpPr>
            <a:spLocks noGrp="1" noChangeArrowheads="1"/>
          </p:cNvSpPr>
          <p:nvPr>
            <p:ph type="body" idx="1"/>
          </p:nvPr>
        </p:nvSpPr>
        <p:spPr>
          <a:xfrm>
            <a:off x="1300638" y="1238249"/>
            <a:ext cx="4357688" cy="2100263"/>
          </a:xfrm>
        </p:spPr>
        <p:txBody>
          <a:bodyPr/>
          <a:lstStyle/>
          <a:p>
            <a:pPr algn="just" eaLnBrk="1" hangingPunct="1">
              <a:spcBef>
                <a:spcPct val="35000"/>
              </a:spcBef>
              <a:buFont typeface="Wingdings" panose="05000000000000000000" pitchFamily="2" charset="2"/>
              <a:buNone/>
              <a:defRPr/>
            </a:pPr>
            <a:r>
              <a:rPr lang="en-US" altLang="zh-CN" b="1" dirty="0">
                <a:solidFill>
                  <a:srgbClr val="0000FF"/>
                </a:solidFill>
              </a:rPr>
              <a:t>1.</a:t>
            </a:r>
            <a:r>
              <a:rPr lang="zh-CN" altLang="en-US" b="1" dirty="0">
                <a:solidFill>
                  <a:srgbClr val="0000FF"/>
                </a:solidFill>
              </a:rPr>
              <a:t>进程调度的任务</a:t>
            </a:r>
            <a:endParaRPr lang="zh-CN" altLang="en-US" b="1" dirty="0"/>
          </a:p>
          <a:p>
            <a:pPr marL="0" indent="367030" algn="just">
              <a:spcBef>
                <a:spcPct val="35000"/>
              </a:spcBef>
              <a:buNone/>
              <a:defRPr/>
            </a:pPr>
            <a:r>
              <a:rPr lang="en-US" altLang="zh-CN" b="1" dirty="0"/>
              <a:t>1</a:t>
            </a:r>
            <a:r>
              <a:rPr lang="zh-CN" altLang="en-US" b="1" dirty="0"/>
              <a:t>）保存处理机现场</a:t>
            </a:r>
            <a:endParaRPr lang="en-US" altLang="zh-CN" b="1" dirty="0"/>
          </a:p>
          <a:p>
            <a:pPr marL="0" indent="367030" algn="just">
              <a:spcBef>
                <a:spcPct val="35000"/>
              </a:spcBef>
              <a:buNone/>
              <a:defRPr/>
            </a:pPr>
            <a:r>
              <a:rPr lang="en-US" altLang="zh-CN" b="1" dirty="0"/>
              <a:t>2</a:t>
            </a:r>
            <a:r>
              <a:rPr lang="zh-CN" altLang="en-US" b="1" dirty="0"/>
              <a:t>）按照某种算法选取进程</a:t>
            </a:r>
            <a:endParaRPr lang="en-US" altLang="zh-CN" b="1" dirty="0"/>
          </a:p>
          <a:p>
            <a:pPr marL="0" indent="367030" algn="just">
              <a:spcBef>
                <a:spcPct val="35000"/>
              </a:spcBef>
              <a:buNone/>
              <a:defRPr/>
            </a:pPr>
            <a:r>
              <a:rPr lang="en-US" altLang="zh-CN" b="1" dirty="0"/>
              <a:t>3</a:t>
            </a:r>
            <a:r>
              <a:rPr lang="zh-CN" altLang="en-US" b="1" dirty="0"/>
              <a:t>）把处理机分配给进程</a:t>
            </a:r>
            <a:endParaRPr lang="en-US" altLang="zh-CN" b="1" dirty="0"/>
          </a:p>
        </p:txBody>
      </p:sp>
      <p:pic>
        <p:nvPicPr>
          <p:cNvPr id="2" name="图片 1"/>
          <p:cNvPicPr>
            <a:picLocks noChangeAspect="1"/>
          </p:cNvPicPr>
          <p:nvPr/>
        </p:nvPicPr>
        <p:blipFill rotWithShape="1">
          <a:blip r:embed="rId1"/>
          <a:srcRect l="2632" r="1785"/>
          <a:stretch>
            <a:fillRect/>
          </a:stretch>
        </p:blipFill>
        <p:spPr>
          <a:xfrm>
            <a:off x="2595563" y="3400424"/>
            <a:ext cx="6457950" cy="3441700"/>
          </a:xfrm>
          <a:prstGeom prst="rect">
            <a:avLst/>
          </a:prstGeom>
        </p:spPr>
      </p:pic>
      <p:sp>
        <p:nvSpPr>
          <p:cNvPr id="5" name="Rectangle 3"/>
          <p:cNvSpPr txBox="1">
            <a:spLocks noChangeArrowheads="1"/>
          </p:cNvSpPr>
          <p:nvPr/>
        </p:nvSpPr>
        <p:spPr>
          <a:xfrm>
            <a:off x="6874669" y="1300161"/>
            <a:ext cx="3321844" cy="197644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gn="just">
              <a:spcBef>
                <a:spcPct val="35000"/>
              </a:spcBef>
              <a:buFont typeface="Wingdings" panose="05000000000000000000" pitchFamily="2" charset="2"/>
              <a:buNone/>
              <a:defRPr/>
            </a:pPr>
            <a:r>
              <a:rPr lang="en-US" altLang="zh-CN" dirty="0">
                <a:solidFill>
                  <a:srgbClr val="0000FF"/>
                </a:solidFill>
              </a:rPr>
              <a:t>2. </a:t>
            </a:r>
            <a:r>
              <a:rPr lang="zh-CN" altLang="en-US" dirty="0">
                <a:solidFill>
                  <a:srgbClr val="0000FF"/>
                </a:solidFill>
              </a:rPr>
              <a:t>进程调度机制</a:t>
            </a:r>
            <a:endParaRPr lang="zh-CN" altLang="en-US" dirty="0">
              <a:solidFill>
                <a:srgbClr val="0000FF"/>
              </a:solidFill>
            </a:endParaRPr>
          </a:p>
          <a:p>
            <a:pPr marL="0" indent="323850" algn="just">
              <a:spcBef>
                <a:spcPct val="35000"/>
              </a:spcBef>
              <a:buNone/>
              <a:defRPr/>
            </a:pPr>
            <a:r>
              <a:rPr lang="en-US" altLang="zh-CN" dirty="0"/>
              <a:t>1</a:t>
            </a:r>
            <a:r>
              <a:rPr lang="zh-CN" altLang="en-US" dirty="0"/>
              <a:t>）排队器</a:t>
            </a:r>
            <a:endParaRPr lang="en-US" altLang="zh-CN" dirty="0"/>
          </a:p>
          <a:p>
            <a:pPr marL="0" indent="323850" algn="just">
              <a:spcBef>
                <a:spcPct val="35000"/>
              </a:spcBef>
              <a:buNone/>
              <a:defRPr/>
            </a:pPr>
            <a:r>
              <a:rPr lang="en-US" altLang="zh-CN" dirty="0"/>
              <a:t>2</a:t>
            </a:r>
            <a:r>
              <a:rPr lang="zh-CN" altLang="en-US" dirty="0"/>
              <a:t>）分派器</a:t>
            </a:r>
            <a:endParaRPr lang="en-US" altLang="zh-CN" dirty="0"/>
          </a:p>
          <a:p>
            <a:pPr marL="0" indent="323850" algn="just">
              <a:spcBef>
                <a:spcPct val="35000"/>
              </a:spcBef>
              <a:buNone/>
              <a:defRPr/>
            </a:pPr>
            <a:r>
              <a:rPr lang="en-US" altLang="zh-CN" dirty="0"/>
              <a:t>3</a:t>
            </a:r>
            <a:r>
              <a:rPr lang="zh-CN" altLang="en-US" dirty="0"/>
              <a:t>）上下文切换器</a:t>
            </a:r>
            <a:endParaRPr lang="zh-CN" altLang="en-US" dirty="0"/>
          </a:p>
        </p:txBody>
      </p:sp>
      <p:sp>
        <p:nvSpPr>
          <p:cNvPr id="3" name="矩形 2"/>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1811">
                                            <p:txEl>
                                              <p:pRg st="1" end="1"/>
                                            </p:txEl>
                                          </p:spTgt>
                                        </p:tgtEl>
                                        <p:attrNameLst>
                                          <p:attrName>style.visibility</p:attrName>
                                        </p:attrNameLst>
                                      </p:cBhvr>
                                      <p:to>
                                        <p:strVal val="visible"/>
                                      </p:to>
                                    </p:set>
                                    <p:animEffect transition="in" filter="wipe(left)">
                                      <p:cBhvr>
                                        <p:cTn id="7" dur="500"/>
                                        <p:tgtEl>
                                          <p:spTgt spid="631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1811">
                                            <p:txEl>
                                              <p:pRg st="2" end="2"/>
                                            </p:txEl>
                                          </p:spTgt>
                                        </p:tgtEl>
                                        <p:attrNameLst>
                                          <p:attrName>style.visibility</p:attrName>
                                        </p:attrNameLst>
                                      </p:cBhvr>
                                      <p:to>
                                        <p:strVal val="visible"/>
                                      </p:to>
                                    </p:set>
                                    <p:animEffect transition="in" filter="wipe(left)">
                                      <p:cBhvr>
                                        <p:cTn id="12" dur="500"/>
                                        <p:tgtEl>
                                          <p:spTgt spid="631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1811">
                                            <p:txEl>
                                              <p:pRg st="3" end="3"/>
                                            </p:txEl>
                                          </p:spTgt>
                                        </p:tgtEl>
                                        <p:attrNameLst>
                                          <p:attrName>style.visibility</p:attrName>
                                        </p:attrNameLst>
                                      </p:cBhvr>
                                      <p:to>
                                        <p:strVal val="visible"/>
                                      </p:to>
                                    </p:set>
                                    <p:animEffect transition="in" filter="wipe(left)">
                                      <p:cBhvr>
                                        <p:cTn id="17" dur="500"/>
                                        <p:tgtEl>
                                          <p:spTgt spid="63181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xEl>
                                              <p:pRg st="0" end="0"/>
                                            </p:txEl>
                                          </p:spTgt>
                                        </p:tgtEl>
                                        <p:attrNameLst>
                                          <p:attrName>style.visibility</p:attrName>
                                        </p:attrNameLst>
                                      </p:cBhvr>
                                      <p:to>
                                        <p:strVal val="visible"/>
                                      </p:to>
                                    </p:set>
                                    <p:animEffect transition="in" filter="wipe(left)">
                                      <p:cBhvr>
                                        <p:cTn id="22" dur="500"/>
                                        <p:tgtEl>
                                          <p:spTgt spid="5">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animEffect transition="in" filter="wipe(left)">
                                      <p:cBhvr>
                                        <p:cTn id="27" dur="500"/>
                                        <p:tgtEl>
                                          <p:spTgt spid="5">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wipe(left)">
                                      <p:cBhvr>
                                        <p:cTn id="32" dur="500"/>
                                        <p:tgtEl>
                                          <p:spTgt spid="5">
                                            <p:txEl>
                                              <p:pRg st="2" end="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animEffect transition="in" filter="wipe(left)">
                                      <p:cBhvr>
                                        <p:cTn id="37"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1810" name="Rectangle 2"/>
          <p:cNvSpPr>
            <a:spLocks noGrp="1" noChangeArrowheads="1"/>
          </p:cNvSpPr>
          <p:nvPr>
            <p:ph type="title"/>
          </p:nvPr>
        </p:nvSpPr>
        <p:spPr>
          <a:xfrm>
            <a:off x="1231716" y="1181100"/>
            <a:ext cx="9436284" cy="83820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sz="2400" dirty="0">
                <a:solidFill>
                  <a:srgbClr val="0000FF"/>
                </a:solidFill>
              </a:rPr>
              <a:t>3. </a:t>
            </a:r>
            <a:r>
              <a:rPr lang="zh-CN" altLang="en-US" sz="2400" dirty="0">
                <a:solidFill>
                  <a:srgbClr val="0000FF"/>
                </a:solidFill>
              </a:rPr>
              <a:t>进程调度的方式</a:t>
            </a:r>
            <a:endParaRPr lang="zh-CN" altLang="en-US" sz="2400" dirty="0">
              <a:solidFill>
                <a:srgbClr val="0000FF"/>
              </a:solidFill>
            </a:endParaRPr>
          </a:p>
        </p:txBody>
      </p:sp>
      <p:sp>
        <p:nvSpPr>
          <p:cNvPr id="64515" name="Rectangle 3"/>
          <p:cNvSpPr>
            <a:spLocks noGrp="1" noChangeArrowheads="1"/>
          </p:cNvSpPr>
          <p:nvPr>
            <p:ph type="body" idx="1"/>
          </p:nvPr>
        </p:nvSpPr>
        <p:spPr>
          <a:xfrm>
            <a:off x="1231716" y="1600201"/>
            <a:ext cx="10282104" cy="1722120"/>
          </a:xfrm>
        </p:spPr>
        <p:txBody>
          <a:bodyPr/>
          <a:lstStyle/>
          <a:p>
            <a:pPr algn="just" eaLnBrk="1" hangingPunct="1">
              <a:lnSpc>
                <a:spcPct val="120000"/>
              </a:lnSpc>
              <a:spcBef>
                <a:spcPct val="35000"/>
              </a:spcBef>
              <a:buFont typeface="Wingdings" panose="05000000000000000000" pitchFamily="2" charset="2"/>
              <a:buNone/>
              <a:defRPr/>
            </a:pPr>
            <a:r>
              <a:rPr lang="en-US" altLang="zh-CN" b="1" dirty="0">
                <a:solidFill>
                  <a:srgbClr val="0000FF"/>
                </a:solidFill>
              </a:rPr>
              <a:t>1</a:t>
            </a:r>
            <a:r>
              <a:rPr lang="zh-CN" altLang="en-US" b="1" dirty="0">
                <a:solidFill>
                  <a:srgbClr val="0000FF"/>
                </a:solidFill>
              </a:rPr>
              <a:t>）</a:t>
            </a:r>
            <a:r>
              <a:rPr lang="zh-CN" altLang="en-US" dirty="0">
                <a:solidFill>
                  <a:srgbClr val="0000FF"/>
                </a:solidFill>
              </a:rPr>
              <a:t>非抢占方式</a:t>
            </a:r>
            <a:r>
              <a:rPr lang="en-US" altLang="zh-CN" dirty="0">
                <a:solidFill>
                  <a:srgbClr val="0000FF"/>
                </a:solidFill>
              </a:rPr>
              <a:t>(</a:t>
            </a:r>
            <a:r>
              <a:rPr lang="en-US" altLang="zh-CN" dirty="0" err="1">
                <a:solidFill>
                  <a:srgbClr val="0000FF"/>
                </a:solidFill>
              </a:rPr>
              <a:t>Nonpreemptive</a:t>
            </a:r>
            <a:r>
              <a:rPr lang="en-US" altLang="zh-CN" dirty="0">
                <a:solidFill>
                  <a:srgbClr val="0000FF"/>
                </a:solidFill>
              </a:rPr>
              <a:t> Mode)</a:t>
            </a:r>
            <a:endParaRPr lang="en-US" altLang="zh-CN" dirty="0">
              <a:solidFill>
                <a:srgbClr val="0000FF"/>
              </a:solidFill>
            </a:endParaRPr>
          </a:p>
          <a:p>
            <a:pPr algn="just" eaLnBrk="1" hangingPunct="1">
              <a:lnSpc>
                <a:spcPct val="120000"/>
              </a:lnSpc>
              <a:spcBef>
                <a:spcPct val="35000"/>
              </a:spcBef>
              <a:buFont typeface="Wingdings" panose="05000000000000000000" pitchFamily="2" charset="2"/>
              <a:buNone/>
              <a:defRPr/>
            </a:pPr>
            <a:r>
              <a:rPr lang="zh-CN" altLang="en-US" b="1" dirty="0"/>
              <a:t>        </a:t>
            </a:r>
            <a:r>
              <a:rPr lang="zh-CN" altLang="en-US" sz="2200" b="1" dirty="0"/>
              <a:t>在这种方式下，系统一旦把处理机分配给就绪队列中优先权最高的进程后，该进程便一直执行下去，直至完成；或因发生某事件使该进程放弃处理机时，系统方可再将处理机重新分配给另一优先权最高的进程</a:t>
            </a:r>
            <a:r>
              <a:rPr lang="zh-CN" altLang="en-US" sz="2200" b="1" dirty="0" smtClean="0"/>
              <a:t>。</a:t>
            </a:r>
            <a:endParaRPr lang="zh-CN" altLang="en-US" sz="2200" dirty="0">
              <a:solidFill>
                <a:srgbClr val="0000FF"/>
              </a:solidFill>
            </a:endParaRPr>
          </a:p>
        </p:txBody>
      </p:sp>
      <p:sp>
        <p:nvSpPr>
          <p:cNvPr id="5" name="Rectangle 2"/>
          <p:cNvSpPr txBox="1">
            <a:spLocks noChangeArrowheads="1"/>
          </p:cNvSpPr>
          <p:nvPr/>
        </p:nvSpPr>
        <p:spPr>
          <a:xfrm>
            <a:off x="5824538" y="400050"/>
            <a:ext cx="6155055"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solidFill>
                  <a:schemeClr val="bg2">
                    <a:lumMod val="25000"/>
                  </a:schemeClr>
                </a:solidFill>
              </a:rPr>
              <a:t>3.3.1 </a:t>
            </a:r>
            <a:r>
              <a:rPr lang="zh-CN" altLang="en-US" smtClean="0">
                <a:solidFill>
                  <a:schemeClr val="bg2">
                    <a:lumMod val="25000"/>
                  </a:schemeClr>
                </a:solidFill>
              </a:rPr>
              <a:t>进程调度的任务、机制和方式</a:t>
            </a:r>
            <a:endParaRPr lang="zh-CN" altLang="en-US" dirty="0">
              <a:solidFill>
                <a:schemeClr val="bg2">
                  <a:lumMod val="25000"/>
                </a:schemeClr>
              </a:solidFill>
            </a:endParaRPr>
          </a:p>
        </p:txBody>
      </p:sp>
      <p:sp>
        <p:nvSpPr>
          <p:cNvPr id="6" name="矩形 5"/>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
        <p:nvSpPr>
          <p:cNvPr id="7" name="Rectangle 3"/>
          <p:cNvSpPr txBox="1">
            <a:spLocks noChangeArrowheads="1"/>
          </p:cNvSpPr>
          <p:nvPr/>
        </p:nvSpPr>
        <p:spPr>
          <a:xfrm>
            <a:off x="1231716" y="3512820"/>
            <a:ext cx="10350684" cy="294132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gn="just">
              <a:lnSpc>
                <a:spcPct val="120000"/>
              </a:lnSpc>
              <a:spcBef>
                <a:spcPct val="35000"/>
              </a:spcBef>
              <a:buFont typeface="Wingdings" panose="05000000000000000000" pitchFamily="2" charset="2"/>
              <a:buNone/>
              <a:defRPr/>
            </a:pPr>
            <a:r>
              <a:rPr lang="en-US" altLang="zh-CN" sz="2000" dirty="0" smtClean="0">
                <a:solidFill>
                  <a:srgbClr val="0000FF"/>
                </a:solidFill>
              </a:rPr>
              <a:t>2</a:t>
            </a:r>
            <a:r>
              <a:rPr lang="zh-CN" altLang="en-US" sz="2000" dirty="0" smtClean="0">
                <a:solidFill>
                  <a:srgbClr val="0000FF"/>
                </a:solidFill>
              </a:rPr>
              <a:t>）</a:t>
            </a:r>
            <a:r>
              <a:rPr lang="zh-CN" altLang="en-US" dirty="0" smtClean="0">
                <a:solidFill>
                  <a:srgbClr val="0000FF"/>
                </a:solidFill>
              </a:rPr>
              <a:t>抢占方式</a:t>
            </a:r>
            <a:r>
              <a:rPr lang="en-US" altLang="zh-CN" dirty="0" smtClean="0">
                <a:solidFill>
                  <a:srgbClr val="0000FF"/>
                </a:solidFill>
              </a:rPr>
              <a:t>(Preemptive Mode)</a:t>
            </a:r>
            <a:endParaRPr lang="en-US" altLang="zh-CN" dirty="0" smtClean="0">
              <a:solidFill>
                <a:srgbClr val="0000FF"/>
              </a:solidFill>
            </a:endParaRPr>
          </a:p>
          <a:p>
            <a:pPr algn="just">
              <a:lnSpc>
                <a:spcPct val="120000"/>
              </a:lnSpc>
              <a:spcBef>
                <a:spcPct val="35000"/>
              </a:spcBef>
              <a:buFont typeface="Wingdings" panose="05000000000000000000" pitchFamily="2" charset="2"/>
              <a:buNone/>
              <a:defRPr/>
            </a:pPr>
            <a:r>
              <a:rPr lang="zh-CN" altLang="en-US" dirty="0" smtClean="0"/>
              <a:t>       </a:t>
            </a:r>
            <a:r>
              <a:rPr lang="zh-CN" altLang="en-US" sz="2200" dirty="0" smtClean="0"/>
              <a:t>在这种方式下，系统同样是把处理机分配给优先权最高的进程，使之执行。但在其执行期间，只要又出现了另一个其优先权更高的进程，进程调度程序就立即停止当前进程的执行，重新将处理机分配给新到的优先权最高的进程。</a:t>
            </a:r>
            <a:endParaRPr lang="en-US" altLang="zh-CN" sz="2200" dirty="0" smtClean="0"/>
          </a:p>
          <a:p>
            <a:pPr algn="just">
              <a:lnSpc>
                <a:spcPct val="120000"/>
              </a:lnSpc>
              <a:spcBef>
                <a:spcPct val="35000"/>
              </a:spcBef>
              <a:buFont typeface="Wingdings" panose="05000000000000000000" pitchFamily="2" charset="2"/>
              <a:buNone/>
              <a:defRPr/>
            </a:pPr>
            <a:r>
              <a:rPr lang="zh-CN" altLang="en-US" dirty="0" smtClean="0">
                <a:solidFill>
                  <a:srgbClr val="0000FF"/>
                </a:solidFill>
              </a:rPr>
              <a:t>“抢占”的原则：</a:t>
            </a:r>
            <a:endParaRPr lang="en-US" altLang="zh-CN" dirty="0" smtClean="0">
              <a:solidFill>
                <a:srgbClr val="0000FF"/>
              </a:solidFill>
            </a:endParaRPr>
          </a:p>
          <a:p>
            <a:pPr marL="400050" lvl="1" indent="0" algn="just">
              <a:lnSpc>
                <a:spcPct val="120000"/>
              </a:lnSpc>
              <a:spcBef>
                <a:spcPct val="35000"/>
              </a:spcBef>
              <a:buNone/>
              <a:defRPr/>
            </a:pPr>
            <a:r>
              <a:rPr lang="zh-CN" altLang="en-US" sz="2000" dirty="0" smtClean="0">
                <a:solidFill>
                  <a:srgbClr val="0000FF"/>
                </a:solidFill>
              </a:rPr>
              <a:t>①优先权原则；②短进程优先原则；③时间片原则</a:t>
            </a:r>
            <a:endParaRPr lang="en-US" altLang="zh-CN" sz="2000" dirty="0">
              <a:solidFill>
                <a:srgbClr val="0000FF"/>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xfrm>
            <a:off x="7947660" y="317182"/>
            <a:ext cx="3556634" cy="460058"/>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dirty="0">
                <a:solidFill>
                  <a:schemeClr val="bg2">
                    <a:lumMod val="25000"/>
                  </a:schemeClr>
                </a:solidFill>
              </a:rPr>
              <a:t>3.3.2 </a:t>
            </a:r>
            <a:r>
              <a:rPr lang="zh-CN" altLang="en-US" dirty="0">
                <a:solidFill>
                  <a:schemeClr val="bg2">
                    <a:lumMod val="25000"/>
                  </a:schemeClr>
                </a:solidFill>
              </a:rPr>
              <a:t>轮转调度算法</a:t>
            </a:r>
            <a:endParaRPr lang="zh-CN" altLang="en-US" dirty="0">
              <a:solidFill>
                <a:schemeClr val="bg2">
                  <a:lumMod val="25000"/>
                </a:schemeClr>
              </a:solidFill>
            </a:endParaRPr>
          </a:p>
        </p:txBody>
      </p:sp>
      <p:sp>
        <p:nvSpPr>
          <p:cNvPr id="631811" name="Rectangle 3"/>
          <p:cNvSpPr>
            <a:spLocks noGrp="1" noChangeArrowheads="1"/>
          </p:cNvSpPr>
          <p:nvPr>
            <p:ph type="body" idx="1"/>
          </p:nvPr>
        </p:nvSpPr>
        <p:spPr>
          <a:xfrm>
            <a:off x="853440" y="1147762"/>
            <a:ext cx="10650853" cy="5257800"/>
          </a:xfrm>
        </p:spPr>
        <p:txBody>
          <a:bodyPr/>
          <a:lstStyle/>
          <a:p>
            <a:pPr algn="just">
              <a:lnSpc>
                <a:spcPct val="150000"/>
              </a:lnSpc>
              <a:spcBef>
                <a:spcPts val="310"/>
              </a:spcBef>
              <a:buNone/>
              <a:defRPr/>
            </a:pPr>
            <a:r>
              <a:rPr lang="zh-CN" altLang="en-US" dirty="0">
                <a:solidFill>
                  <a:srgbClr val="0000FF"/>
                </a:solidFill>
              </a:rPr>
              <a:t>时间片轮转法（</a:t>
            </a:r>
            <a:r>
              <a:rPr lang="en-US" altLang="zh-CN" dirty="0">
                <a:solidFill>
                  <a:srgbClr val="0000FF"/>
                </a:solidFill>
              </a:rPr>
              <a:t>Round</a:t>
            </a:r>
            <a:r>
              <a:rPr lang="zh-CN" altLang="en-US" dirty="0">
                <a:solidFill>
                  <a:srgbClr val="0000FF"/>
                </a:solidFill>
              </a:rPr>
              <a:t> </a:t>
            </a:r>
            <a:r>
              <a:rPr lang="en-US" altLang="zh-CN" dirty="0">
                <a:solidFill>
                  <a:srgbClr val="0000FF"/>
                </a:solidFill>
              </a:rPr>
              <a:t>Robin</a:t>
            </a:r>
            <a:r>
              <a:rPr lang="zh-CN" altLang="en-US" dirty="0">
                <a:solidFill>
                  <a:srgbClr val="0000FF"/>
                </a:solidFill>
              </a:rPr>
              <a:t>，</a:t>
            </a:r>
            <a:r>
              <a:rPr lang="en-US" altLang="zh-CN" dirty="0">
                <a:solidFill>
                  <a:srgbClr val="0000FF"/>
                </a:solidFill>
              </a:rPr>
              <a:t>RR</a:t>
            </a:r>
            <a:r>
              <a:rPr lang="zh-CN" altLang="en-US" dirty="0">
                <a:solidFill>
                  <a:srgbClr val="0000FF"/>
                </a:solidFill>
              </a:rPr>
              <a:t>）</a:t>
            </a:r>
            <a:endParaRPr lang="zh-CN" altLang="en-US" dirty="0">
              <a:solidFill>
                <a:srgbClr val="0000FF"/>
              </a:solidFill>
            </a:endParaRPr>
          </a:p>
          <a:p>
            <a:pPr algn="just">
              <a:lnSpc>
                <a:spcPct val="150000"/>
              </a:lnSpc>
              <a:spcBef>
                <a:spcPts val="310"/>
              </a:spcBef>
              <a:buFont typeface="Wingdings" panose="05000000000000000000" pitchFamily="2" charset="2"/>
              <a:buChar char="n"/>
              <a:defRPr/>
            </a:pPr>
            <a:r>
              <a:rPr lang="zh-CN" altLang="en-US" b="1" dirty="0" smtClean="0"/>
              <a:t>系统</a:t>
            </a:r>
            <a:r>
              <a:rPr lang="zh-CN" altLang="en-US" b="1" dirty="0"/>
              <a:t>将所有的就绪进程</a:t>
            </a:r>
            <a:r>
              <a:rPr lang="zh-CN" altLang="en-US" b="1" dirty="0">
                <a:solidFill>
                  <a:srgbClr val="0000FF"/>
                </a:solidFill>
              </a:rPr>
              <a:t>按先来先服务</a:t>
            </a:r>
            <a:r>
              <a:rPr lang="zh-CN" altLang="en-US" b="1" dirty="0"/>
              <a:t>的原则，排成一个队列，每次调度时，把</a:t>
            </a:r>
            <a:r>
              <a:rPr lang="en-US" altLang="zh-CN" b="1" dirty="0"/>
              <a:t>CPU</a:t>
            </a:r>
            <a:r>
              <a:rPr lang="zh-CN" altLang="en-US" b="1" dirty="0"/>
              <a:t>分配给队首进程。并令其执行一个时间片。</a:t>
            </a:r>
            <a:endParaRPr lang="zh-CN" altLang="en-US" b="1" dirty="0"/>
          </a:p>
          <a:p>
            <a:pPr algn="just">
              <a:lnSpc>
                <a:spcPct val="150000"/>
              </a:lnSpc>
              <a:spcBef>
                <a:spcPts val="310"/>
              </a:spcBef>
              <a:buFont typeface="Wingdings" panose="05000000000000000000" pitchFamily="2" charset="2"/>
              <a:buChar char="n"/>
              <a:defRPr/>
            </a:pPr>
            <a:r>
              <a:rPr lang="zh-CN" altLang="en-US" b="1" dirty="0"/>
              <a:t>当执行的时间片用完时，由一个计时器发出时钟中断请求，调度程序便据此信号来停止该进程的执行，并将它送往就绪队列的末尾；然后，再把处理机分配给就绪队列中新的队首进程，同时也让它执行一个时间片。</a:t>
            </a:r>
            <a:endParaRPr lang="zh-CN" altLang="en-US" b="1" dirty="0"/>
          </a:p>
          <a:p>
            <a:pPr algn="just">
              <a:lnSpc>
                <a:spcPct val="150000"/>
              </a:lnSpc>
              <a:spcBef>
                <a:spcPts val="310"/>
              </a:spcBef>
              <a:buFont typeface="Wingdings" panose="05000000000000000000" pitchFamily="2" charset="2"/>
              <a:buChar char="n"/>
              <a:defRPr/>
            </a:pPr>
            <a:r>
              <a:rPr lang="zh-CN" altLang="en-US" b="1" dirty="0"/>
              <a:t>这样就可以保证就绪队列中的所有进程，在一给定的时间内，均能获得一时间片的处理机</a:t>
            </a:r>
            <a:r>
              <a:rPr lang="zh-CN" altLang="en-US" b="1" dirty="0" smtClean="0"/>
              <a:t>执行时间</a:t>
            </a:r>
            <a:r>
              <a:rPr lang="zh-CN" altLang="en-US" dirty="0" smtClean="0"/>
              <a:t>。即</a:t>
            </a:r>
            <a:r>
              <a:rPr lang="zh-CN" altLang="en-US" b="1" dirty="0" smtClean="0"/>
              <a:t>，</a:t>
            </a:r>
            <a:r>
              <a:rPr lang="zh-CN" altLang="en-US" b="1" dirty="0"/>
              <a:t>系统能在给定的时间内，响应所有用户的请求。</a:t>
            </a:r>
            <a:endParaRPr lang="zh-CN" altLang="en-US" b="1" dirty="0"/>
          </a:p>
        </p:txBody>
      </p:sp>
      <p:sp>
        <p:nvSpPr>
          <p:cNvPr id="4" name="矩形 3"/>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1811">
                                            <p:txEl>
                                              <p:pRg st="1" end="1"/>
                                            </p:txEl>
                                          </p:spTgt>
                                        </p:tgtEl>
                                        <p:attrNameLst>
                                          <p:attrName>style.visibility</p:attrName>
                                        </p:attrNameLst>
                                      </p:cBhvr>
                                      <p:to>
                                        <p:strVal val="visible"/>
                                      </p:to>
                                    </p:set>
                                    <p:animEffect transition="in" filter="wipe(left)">
                                      <p:cBhvr>
                                        <p:cTn id="7" dur="500"/>
                                        <p:tgtEl>
                                          <p:spTgt spid="63181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1811">
                                            <p:txEl>
                                              <p:pRg st="2" end="2"/>
                                            </p:txEl>
                                          </p:spTgt>
                                        </p:tgtEl>
                                        <p:attrNameLst>
                                          <p:attrName>style.visibility</p:attrName>
                                        </p:attrNameLst>
                                      </p:cBhvr>
                                      <p:to>
                                        <p:strVal val="visible"/>
                                      </p:to>
                                    </p:set>
                                    <p:animEffect transition="in" filter="wipe(left)">
                                      <p:cBhvr>
                                        <p:cTn id="12" dur="500"/>
                                        <p:tgtEl>
                                          <p:spTgt spid="63181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1811">
                                            <p:txEl>
                                              <p:pRg st="3" end="3"/>
                                            </p:txEl>
                                          </p:spTgt>
                                        </p:tgtEl>
                                        <p:attrNameLst>
                                          <p:attrName>style.visibility</p:attrName>
                                        </p:attrNameLst>
                                      </p:cBhvr>
                                      <p:to>
                                        <p:strVal val="visible"/>
                                      </p:to>
                                    </p:set>
                                    <p:animEffect transition="in" filter="wipe(left)">
                                      <p:cBhvr>
                                        <p:cTn id="17" dur="500"/>
                                        <p:tgtEl>
                                          <p:spTgt spid="6318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p:cNvSpPr>
            <a:spLocks noGrp="1" noChangeArrowheads="1"/>
          </p:cNvSpPr>
          <p:nvPr>
            <p:ph type="title"/>
          </p:nvPr>
        </p:nvSpPr>
        <p:spPr>
          <a:xfrm>
            <a:off x="1272519" y="1472087"/>
            <a:ext cx="8928165" cy="546738"/>
          </a:xfrm>
        </p:spPr>
        <p:txBody>
          <a:bodyPr/>
          <a:lstStyle/>
          <a:p>
            <a:pPr eaLnBrk="1" hangingPunct="1">
              <a:defRPr/>
            </a:pPr>
            <a:r>
              <a:rPr lang="zh-CN" altLang="en-US" sz="3200" u="sng" dirty="0">
                <a:solidFill>
                  <a:srgbClr val="0000FF"/>
                </a:solidFill>
                <a:effectLst>
                  <a:outerShdw blurRad="38100" dist="38100" dir="2700000" algn="tl">
                    <a:srgbClr val="C0C0C0"/>
                  </a:outerShdw>
                </a:effectLst>
                <a:ea typeface="仿宋_GB2312" charset="0"/>
              </a:rPr>
              <a:t>时间片的设置问题</a:t>
            </a:r>
            <a:endParaRPr lang="zh-CN" altLang="en-US" sz="3200" u="sng" dirty="0">
              <a:solidFill>
                <a:srgbClr val="0000FF"/>
              </a:solidFill>
              <a:effectLst>
                <a:outerShdw blurRad="38100" dist="38100" dir="2700000" algn="tl">
                  <a:srgbClr val="C0C0C0"/>
                </a:outerShdw>
              </a:effectLst>
              <a:ea typeface="仿宋_GB2312" charset="0"/>
            </a:endParaRPr>
          </a:p>
        </p:txBody>
      </p:sp>
      <p:sp>
        <p:nvSpPr>
          <p:cNvPr id="718851" name="Rectangle 3"/>
          <p:cNvSpPr>
            <a:spLocks noGrp="1" noChangeArrowheads="1"/>
          </p:cNvSpPr>
          <p:nvPr>
            <p:ph type="body" idx="1"/>
          </p:nvPr>
        </p:nvSpPr>
        <p:spPr>
          <a:xfrm>
            <a:off x="1158240" y="2343150"/>
            <a:ext cx="10346054" cy="3524250"/>
          </a:xfrm>
        </p:spPr>
        <p:txBody>
          <a:bodyPr/>
          <a:lstStyle/>
          <a:p>
            <a:pPr eaLnBrk="1" hangingPunct="1">
              <a:lnSpc>
                <a:spcPct val="150000"/>
              </a:lnSpc>
              <a:buFont typeface="Wingdings" panose="05000000000000000000" pitchFamily="2" charset="2"/>
              <a:buChar char="n"/>
              <a:defRPr/>
            </a:pPr>
            <a:r>
              <a:rPr lang="zh-CN" altLang="en-US" b="1" dirty="0">
                <a:latin typeface="微软雅黑" panose="020B0503020204020204" pitchFamily="34" charset="-122"/>
                <a:ea typeface="微软雅黑" panose="020B0503020204020204" pitchFamily="34" charset="-122"/>
              </a:rPr>
              <a:t>进程切换将会增加系统的额外开销。 </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defRPr/>
            </a:pPr>
            <a:r>
              <a:rPr lang="zh-CN" altLang="en-US" b="1" dirty="0">
                <a:latin typeface="微软雅黑" panose="020B0503020204020204" pitchFamily="34" charset="-122"/>
                <a:ea typeface="微软雅黑" panose="020B0503020204020204" pitchFamily="34" charset="-122"/>
              </a:rPr>
              <a:t>时间片设定得太短，进程切换会非常频繁，从而降低处理机的效率；时间片设定得太长，将无法满足交互式用户对响应时间的要求。</a:t>
            </a:r>
            <a:endParaRPr lang="zh-CN" altLang="en-US" b="1" dirty="0">
              <a:latin typeface="微软雅黑" panose="020B0503020204020204" pitchFamily="34" charset="-122"/>
              <a:ea typeface="微软雅黑" panose="020B0503020204020204" pitchFamily="34" charset="-122"/>
            </a:endParaRPr>
          </a:p>
          <a:p>
            <a:pPr eaLnBrk="1" hangingPunct="1">
              <a:lnSpc>
                <a:spcPct val="150000"/>
              </a:lnSpc>
              <a:buFont typeface="Wingdings" panose="05000000000000000000" pitchFamily="2" charset="2"/>
              <a:buChar char="n"/>
              <a:defRPr/>
            </a:pPr>
            <a:r>
              <a:rPr lang="zh-CN" altLang="en-US" b="1" dirty="0">
                <a:latin typeface="微软雅黑" panose="020B0503020204020204" pitchFamily="34" charset="-122"/>
                <a:ea typeface="微软雅黑" panose="020B0503020204020204" pitchFamily="34" charset="-122"/>
              </a:rPr>
              <a:t>因此，时间片大小的确定应综合考虑系统的最大用户数、响应时间、系统效率等多种因素。</a:t>
            </a:r>
            <a:r>
              <a:rPr lang="zh-CN" altLang="en-US" dirty="0">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7947660" y="317182"/>
            <a:ext cx="3556634" cy="460058"/>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solidFill>
                  <a:schemeClr val="bg2">
                    <a:lumMod val="25000"/>
                  </a:schemeClr>
                </a:solidFill>
              </a:rPr>
              <a:t>3.3.2 </a:t>
            </a:r>
            <a:r>
              <a:rPr lang="zh-CN" altLang="en-US" smtClean="0">
                <a:solidFill>
                  <a:schemeClr val="bg2">
                    <a:lumMod val="25000"/>
                  </a:schemeClr>
                </a:solidFill>
              </a:rPr>
              <a:t>轮转调度算法</a:t>
            </a:r>
            <a:endParaRPr lang="zh-CN" altLang="en-US" dirty="0">
              <a:solidFill>
                <a:schemeClr val="bg2">
                  <a:lumMod val="25000"/>
                </a:schemeClr>
              </a:solidFill>
            </a:endParaRPr>
          </a:p>
        </p:txBody>
      </p:sp>
      <p:sp>
        <p:nvSpPr>
          <p:cNvPr id="6" name="矩形 5"/>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8851">
                                            <p:txEl>
                                              <p:pRg st="0" end="0"/>
                                            </p:txEl>
                                          </p:spTgt>
                                        </p:tgtEl>
                                        <p:attrNameLst>
                                          <p:attrName>style.visibility</p:attrName>
                                        </p:attrNameLst>
                                      </p:cBhvr>
                                      <p:to>
                                        <p:strVal val="visible"/>
                                      </p:to>
                                    </p:set>
                                    <p:animEffect transition="in" filter="wipe(left)">
                                      <p:cBhvr>
                                        <p:cTn id="7" dur="500"/>
                                        <p:tgtEl>
                                          <p:spTgt spid="71885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8851">
                                            <p:txEl>
                                              <p:pRg st="1" end="1"/>
                                            </p:txEl>
                                          </p:spTgt>
                                        </p:tgtEl>
                                        <p:attrNameLst>
                                          <p:attrName>style.visibility</p:attrName>
                                        </p:attrNameLst>
                                      </p:cBhvr>
                                      <p:to>
                                        <p:strVal val="visible"/>
                                      </p:to>
                                    </p:set>
                                    <p:animEffect transition="in" filter="wipe(left)">
                                      <p:cBhvr>
                                        <p:cTn id="12" dur="500"/>
                                        <p:tgtEl>
                                          <p:spTgt spid="71885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18851">
                                            <p:txEl>
                                              <p:pRg st="2" end="2"/>
                                            </p:txEl>
                                          </p:spTgt>
                                        </p:tgtEl>
                                        <p:attrNameLst>
                                          <p:attrName>style.visibility</p:attrName>
                                        </p:attrNameLst>
                                      </p:cBhvr>
                                      <p:to>
                                        <p:strVal val="visible"/>
                                      </p:to>
                                    </p:set>
                                    <p:animEffect transition="in" filter="wipe(left)">
                                      <p:cBhvr>
                                        <p:cTn id="17" dur="500"/>
                                        <p:tgtEl>
                                          <p:spTgt spid="7188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947660" y="317182"/>
            <a:ext cx="3556634" cy="460058"/>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solidFill>
                  <a:schemeClr val="bg2">
                    <a:lumMod val="25000"/>
                  </a:schemeClr>
                </a:solidFill>
              </a:rPr>
              <a:t>3.3.2 </a:t>
            </a:r>
            <a:r>
              <a:rPr lang="zh-CN" altLang="en-US" smtClean="0">
                <a:solidFill>
                  <a:schemeClr val="bg2">
                    <a:lumMod val="25000"/>
                  </a:schemeClr>
                </a:solidFill>
              </a:rPr>
              <a:t>轮转调度算法</a:t>
            </a:r>
            <a:endParaRPr lang="zh-CN" altLang="en-US" dirty="0">
              <a:solidFill>
                <a:schemeClr val="bg2">
                  <a:lumMod val="25000"/>
                </a:schemeClr>
              </a:solidFill>
            </a:endParaRPr>
          </a:p>
        </p:txBody>
      </p:sp>
      <p:sp>
        <p:nvSpPr>
          <p:cNvPr id="6" name="矩形 5"/>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pic>
        <p:nvPicPr>
          <p:cNvPr id="45"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503988" y="1235081"/>
            <a:ext cx="7258321" cy="54748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txBox="1">
            <a:spLocks noChangeArrowheads="1"/>
          </p:cNvSpPr>
          <p:nvPr/>
        </p:nvSpPr>
        <p:spPr>
          <a:xfrm>
            <a:off x="7947660" y="317182"/>
            <a:ext cx="3556634" cy="460058"/>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solidFill>
                  <a:schemeClr val="bg2">
                    <a:lumMod val="25000"/>
                  </a:schemeClr>
                </a:solidFill>
              </a:rPr>
              <a:t>3.3.2 </a:t>
            </a:r>
            <a:r>
              <a:rPr lang="zh-CN" altLang="en-US" smtClean="0">
                <a:solidFill>
                  <a:schemeClr val="bg2">
                    <a:lumMod val="25000"/>
                  </a:schemeClr>
                </a:solidFill>
              </a:rPr>
              <a:t>轮转调度算法</a:t>
            </a:r>
            <a:endParaRPr lang="zh-CN" altLang="en-US" dirty="0">
              <a:solidFill>
                <a:schemeClr val="bg2">
                  <a:lumMod val="25000"/>
                </a:schemeClr>
              </a:solidFill>
            </a:endParaRPr>
          </a:p>
        </p:txBody>
      </p:sp>
      <p:sp>
        <p:nvSpPr>
          <p:cNvPr id="6" name="矩形 5"/>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pic>
        <p:nvPicPr>
          <p:cNvPr id="10" name="图片 1"/>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901300" y="1332411"/>
            <a:ext cx="10506929" cy="39711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矩形 10"/>
          <p:cNvSpPr/>
          <p:nvPr/>
        </p:nvSpPr>
        <p:spPr>
          <a:xfrm>
            <a:off x="5684816" y="275626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5682938" y="317850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5682938" y="360074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6634050" y="275626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6632172" y="317850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6632172" y="360074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461366" y="275626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459488" y="317850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459488" y="360074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8454142" y="275626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8452264" y="317850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8452264" y="360074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p:cNvSpPr/>
          <p:nvPr/>
        </p:nvSpPr>
        <p:spPr>
          <a:xfrm>
            <a:off x="9306299" y="2756262"/>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9304421" y="317850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9304421" y="360074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10464576" y="3178503"/>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p:cNvSpPr/>
          <p:nvPr/>
        </p:nvSpPr>
        <p:spPr>
          <a:xfrm>
            <a:off x="10464576" y="3600745"/>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p:cNvSpPr/>
          <p:nvPr/>
        </p:nvSpPr>
        <p:spPr>
          <a:xfrm>
            <a:off x="5684816" y="400096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p:cNvSpPr/>
          <p:nvPr/>
        </p:nvSpPr>
        <p:spPr>
          <a:xfrm>
            <a:off x="5682938" y="4423207"/>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5682938" y="484544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6634050" y="400096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6632172" y="4423207"/>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6632172" y="484544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7461366" y="400096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p:cNvSpPr/>
          <p:nvPr/>
        </p:nvSpPr>
        <p:spPr>
          <a:xfrm>
            <a:off x="7459488" y="4423207"/>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p:cNvSpPr/>
          <p:nvPr/>
        </p:nvSpPr>
        <p:spPr>
          <a:xfrm>
            <a:off x="7459488" y="484544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8454142" y="400096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8452264" y="4423207"/>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矩形 38"/>
          <p:cNvSpPr/>
          <p:nvPr/>
        </p:nvSpPr>
        <p:spPr>
          <a:xfrm>
            <a:off x="8452264" y="484544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矩形 39"/>
          <p:cNvSpPr/>
          <p:nvPr/>
        </p:nvSpPr>
        <p:spPr>
          <a:xfrm>
            <a:off x="9306299" y="4000966"/>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9304421" y="4423207"/>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a:off x="9304421" y="484544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矩形 42"/>
          <p:cNvSpPr/>
          <p:nvPr/>
        </p:nvSpPr>
        <p:spPr>
          <a:xfrm>
            <a:off x="10464576" y="4423207"/>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矩形 43"/>
          <p:cNvSpPr/>
          <p:nvPr/>
        </p:nvSpPr>
        <p:spPr>
          <a:xfrm>
            <a:off x="10464576" y="4845449"/>
            <a:ext cx="609600" cy="304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2"/>
                                        </p:tgtEl>
                                      </p:cBhvr>
                                    </p:animEffect>
                                    <p:set>
                                      <p:cBhvr>
                                        <p:cTn id="12" dur="1" fill="hold">
                                          <p:stCondLst>
                                            <p:cond delay="499"/>
                                          </p:stCondLst>
                                        </p:cTn>
                                        <p:tgtEl>
                                          <p:spTgt spid="12"/>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3"/>
                                        </p:tgtEl>
                                      </p:cBhvr>
                                    </p:animEffect>
                                    <p:set>
                                      <p:cBhvr>
                                        <p:cTn id="17" dur="1" fill="hold">
                                          <p:stCondLst>
                                            <p:cond delay="499"/>
                                          </p:stCondLst>
                                        </p:cTn>
                                        <p:tgtEl>
                                          <p:spTgt spid="13"/>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4"/>
                                        </p:tgtEl>
                                      </p:cBhvr>
                                    </p:animEffect>
                                    <p:set>
                                      <p:cBhvr>
                                        <p:cTn id="22" dur="1" fill="hold">
                                          <p:stCondLst>
                                            <p:cond delay="499"/>
                                          </p:stCondLst>
                                        </p:cTn>
                                        <p:tgtEl>
                                          <p:spTgt spid="14"/>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5"/>
                                        </p:tgtEl>
                                      </p:cBhvr>
                                    </p:animEffect>
                                    <p:set>
                                      <p:cBhvr>
                                        <p:cTn id="27" dur="1" fill="hold">
                                          <p:stCondLst>
                                            <p:cond delay="499"/>
                                          </p:stCondLst>
                                        </p:cTn>
                                        <p:tgtEl>
                                          <p:spTgt spid="15"/>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6"/>
                                        </p:tgtEl>
                                      </p:cBhvr>
                                    </p:animEffect>
                                    <p:set>
                                      <p:cBhvr>
                                        <p:cTn id="32" dur="1" fill="hold">
                                          <p:stCondLst>
                                            <p:cond delay="499"/>
                                          </p:stCondLst>
                                        </p:cTn>
                                        <p:tgtEl>
                                          <p:spTgt spid="1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9"/>
                                        </p:tgtEl>
                                      </p:cBhvr>
                                    </p:animEffect>
                                    <p:set>
                                      <p:cBhvr>
                                        <p:cTn id="47" dur="1" fill="hold">
                                          <p:stCondLst>
                                            <p:cond delay="499"/>
                                          </p:stCondLst>
                                        </p:cTn>
                                        <p:tgtEl>
                                          <p:spTgt spid="19"/>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20"/>
                                        </p:tgtEl>
                                      </p:cBhvr>
                                    </p:animEffect>
                                    <p:set>
                                      <p:cBhvr>
                                        <p:cTn id="52" dur="1" fill="hold">
                                          <p:stCondLst>
                                            <p:cond delay="499"/>
                                          </p:stCondLst>
                                        </p:cTn>
                                        <p:tgtEl>
                                          <p:spTgt spid="20"/>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21"/>
                                        </p:tgtEl>
                                      </p:cBhvr>
                                    </p:animEffect>
                                    <p:set>
                                      <p:cBhvr>
                                        <p:cTn id="57" dur="1" fill="hold">
                                          <p:stCondLst>
                                            <p:cond delay="499"/>
                                          </p:stCondLst>
                                        </p:cTn>
                                        <p:tgtEl>
                                          <p:spTgt spid="21"/>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22"/>
                                        </p:tgtEl>
                                      </p:cBhvr>
                                    </p:animEffect>
                                    <p:set>
                                      <p:cBhvr>
                                        <p:cTn id="62" dur="1" fill="hold">
                                          <p:stCondLst>
                                            <p:cond delay="499"/>
                                          </p:stCondLst>
                                        </p:cTn>
                                        <p:tgtEl>
                                          <p:spTgt spid="22"/>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23"/>
                                        </p:tgtEl>
                                      </p:cBhvr>
                                    </p:animEffect>
                                    <p:set>
                                      <p:cBhvr>
                                        <p:cTn id="67" dur="1" fill="hold">
                                          <p:stCondLst>
                                            <p:cond delay="499"/>
                                          </p:stCondLst>
                                        </p:cTn>
                                        <p:tgtEl>
                                          <p:spTgt spid="23"/>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24"/>
                                        </p:tgtEl>
                                      </p:cBhvr>
                                    </p:animEffect>
                                    <p:set>
                                      <p:cBhvr>
                                        <p:cTn id="72" dur="1" fill="hold">
                                          <p:stCondLst>
                                            <p:cond delay="499"/>
                                          </p:stCondLst>
                                        </p:cTn>
                                        <p:tgtEl>
                                          <p:spTgt spid="24"/>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25"/>
                                        </p:tgtEl>
                                      </p:cBhvr>
                                    </p:animEffect>
                                    <p:set>
                                      <p:cBhvr>
                                        <p:cTn id="77" dur="1" fill="hold">
                                          <p:stCondLst>
                                            <p:cond delay="499"/>
                                          </p:stCondLst>
                                        </p:cTn>
                                        <p:tgtEl>
                                          <p:spTgt spid="25"/>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0" nodeType="clickEffect">
                                  <p:stCondLst>
                                    <p:cond delay="0"/>
                                  </p:stCondLst>
                                  <p:childTnLst>
                                    <p:animEffect transition="out" filter="fade">
                                      <p:cBhvr>
                                        <p:cTn id="81" dur="500"/>
                                        <p:tgtEl>
                                          <p:spTgt spid="26"/>
                                        </p:tgtEl>
                                      </p:cBhvr>
                                    </p:animEffect>
                                    <p:set>
                                      <p:cBhvr>
                                        <p:cTn id="82" dur="1" fill="hold">
                                          <p:stCondLst>
                                            <p:cond delay="499"/>
                                          </p:stCondLst>
                                        </p:cTn>
                                        <p:tgtEl>
                                          <p:spTgt spid="26"/>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10" presetClass="exit" presetSubtype="0" fill="hold" grpId="0" nodeType="clickEffect">
                                  <p:stCondLst>
                                    <p:cond delay="0"/>
                                  </p:stCondLst>
                                  <p:childTnLst>
                                    <p:animEffect transition="out" filter="fade">
                                      <p:cBhvr>
                                        <p:cTn id="86" dur="500"/>
                                        <p:tgtEl>
                                          <p:spTgt spid="27"/>
                                        </p:tgtEl>
                                      </p:cBhvr>
                                    </p:animEffect>
                                    <p:set>
                                      <p:cBhvr>
                                        <p:cTn id="87" dur="1" fill="hold">
                                          <p:stCondLst>
                                            <p:cond delay="499"/>
                                          </p:stCondLst>
                                        </p:cTn>
                                        <p:tgtEl>
                                          <p:spTgt spid="27"/>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10" presetClass="exit" presetSubtype="0" fill="hold" grpId="0" nodeType="clickEffect">
                                  <p:stCondLst>
                                    <p:cond delay="0"/>
                                  </p:stCondLst>
                                  <p:childTnLst>
                                    <p:animEffect transition="out" filter="fade">
                                      <p:cBhvr>
                                        <p:cTn id="91" dur="500"/>
                                        <p:tgtEl>
                                          <p:spTgt spid="28"/>
                                        </p:tgtEl>
                                      </p:cBhvr>
                                    </p:animEffect>
                                    <p:set>
                                      <p:cBhvr>
                                        <p:cTn id="92" dur="1" fill="hold">
                                          <p:stCondLst>
                                            <p:cond delay="499"/>
                                          </p:stCondLst>
                                        </p:cTn>
                                        <p:tgtEl>
                                          <p:spTgt spid="28"/>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29"/>
                                        </p:tgtEl>
                                      </p:cBhvr>
                                    </p:animEffect>
                                    <p:set>
                                      <p:cBhvr>
                                        <p:cTn id="97" dur="1" fill="hold">
                                          <p:stCondLst>
                                            <p:cond delay="499"/>
                                          </p:stCondLst>
                                        </p:cTn>
                                        <p:tgtEl>
                                          <p:spTgt spid="29"/>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10" presetClass="exit" presetSubtype="0" fill="hold" grpId="0" nodeType="clickEffect">
                                  <p:stCondLst>
                                    <p:cond delay="0"/>
                                  </p:stCondLst>
                                  <p:childTnLst>
                                    <p:animEffect transition="out" filter="fade">
                                      <p:cBhvr>
                                        <p:cTn id="101" dur="500"/>
                                        <p:tgtEl>
                                          <p:spTgt spid="30"/>
                                        </p:tgtEl>
                                      </p:cBhvr>
                                    </p:animEffect>
                                    <p:set>
                                      <p:cBhvr>
                                        <p:cTn id="102" dur="1" fill="hold">
                                          <p:stCondLst>
                                            <p:cond delay="499"/>
                                          </p:stCondLst>
                                        </p:cTn>
                                        <p:tgtEl>
                                          <p:spTgt spid="30"/>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10" presetClass="exit" presetSubtype="0" fill="hold" grpId="0" nodeType="clickEffect">
                                  <p:stCondLst>
                                    <p:cond delay="0"/>
                                  </p:stCondLst>
                                  <p:childTnLst>
                                    <p:animEffect transition="out" filter="fade">
                                      <p:cBhvr>
                                        <p:cTn id="106" dur="500"/>
                                        <p:tgtEl>
                                          <p:spTgt spid="31"/>
                                        </p:tgtEl>
                                      </p:cBhvr>
                                    </p:animEffect>
                                    <p:set>
                                      <p:cBhvr>
                                        <p:cTn id="107" dur="1" fill="hold">
                                          <p:stCondLst>
                                            <p:cond delay="499"/>
                                          </p:stCondLst>
                                        </p:cTn>
                                        <p:tgtEl>
                                          <p:spTgt spid="31"/>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10" presetClass="exit" presetSubtype="0" fill="hold" grpId="0" nodeType="clickEffect">
                                  <p:stCondLst>
                                    <p:cond delay="0"/>
                                  </p:stCondLst>
                                  <p:childTnLst>
                                    <p:animEffect transition="out" filter="fade">
                                      <p:cBhvr>
                                        <p:cTn id="111" dur="500"/>
                                        <p:tgtEl>
                                          <p:spTgt spid="32"/>
                                        </p:tgtEl>
                                      </p:cBhvr>
                                    </p:animEffect>
                                    <p:set>
                                      <p:cBhvr>
                                        <p:cTn id="112" dur="1" fill="hold">
                                          <p:stCondLst>
                                            <p:cond delay="499"/>
                                          </p:stCondLst>
                                        </p:cTn>
                                        <p:tgtEl>
                                          <p:spTgt spid="32"/>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10" presetClass="exit" presetSubtype="0" fill="hold" grpId="0" nodeType="clickEffect">
                                  <p:stCondLst>
                                    <p:cond delay="0"/>
                                  </p:stCondLst>
                                  <p:childTnLst>
                                    <p:animEffect transition="out" filter="fade">
                                      <p:cBhvr>
                                        <p:cTn id="116" dur="500"/>
                                        <p:tgtEl>
                                          <p:spTgt spid="33"/>
                                        </p:tgtEl>
                                      </p:cBhvr>
                                    </p:animEffect>
                                    <p:set>
                                      <p:cBhvr>
                                        <p:cTn id="117" dur="1" fill="hold">
                                          <p:stCondLst>
                                            <p:cond delay="499"/>
                                          </p:stCondLst>
                                        </p:cTn>
                                        <p:tgtEl>
                                          <p:spTgt spid="33"/>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10" presetClass="exit" presetSubtype="0" fill="hold" grpId="0" nodeType="clickEffect">
                                  <p:stCondLst>
                                    <p:cond delay="0"/>
                                  </p:stCondLst>
                                  <p:childTnLst>
                                    <p:animEffect transition="out" filter="fade">
                                      <p:cBhvr>
                                        <p:cTn id="121" dur="500"/>
                                        <p:tgtEl>
                                          <p:spTgt spid="34"/>
                                        </p:tgtEl>
                                      </p:cBhvr>
                                    </p:animEffect>
                                    <p:set>
                                      <p:cBhvr>
                                        <p:cTn id="122" dur="1" fill="hold">
                                          <p:stCondLst>
                                            <p:cond delay="499"/>
                                          </p:stCondLst>
                                        </p:cTn>
                                        <p:tgtEl>
                                          <p:spTgt spid="34"/>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0" presetClass="exit" presetSubtype="0" fill="hold" grpId="0" nodeType="clickEffect">
                                  <p:stCondLst>
                                    <p:cond delay="0"/>
                                  </p:stCondLst>
                                  <p:childTnLst>
                                    <p:animEffect transition="out" filter="fade">
                                      <p:cBhvr>
                                        <p:cTn id="126" dur="500"/>
                                        <p:tgtEl>
                                          <p:spTgt spid="35"/>
                                        </p:tgtEl>
                                      </p:cBhvr>
                                    </p:animEffect>
                                    <p:set>
                                      <p:cBhvr>
                                        <p:cTn id="127" dur="1" fill="hold">
                                          <p:stCondLst>
                                            <p:cond delay="499"/>
                                          </p:stCondLst>
                                        </p:cTn>
                                        <p:tgtEl>
                                          <p:spTgt spid="35"/>
                                        </p:tgtEl>
                                        <p:attrNameLst>
                                          <p:attrName>style.visibility</p:attrName>
                                        </p:attrNameLst>
                                      </p:cBhvr>
                                      <p:to>
                                        <p:strVal val="hidden"/>
                                      </p:to>
                                    </p:set>
                                  </p:childTnLst>
                                </p:cTn>
                              </p:par>
                            </p:childTnLst>
                          </p:cTn>
                        </p:par>
                      </p:childTnLst>
                    </p:cTn>
                  </p:par>
                  <p:par>
                    <p:cTn id="128" fill="hold">
                      <p:stCondLst>
                        <p:cond delay="indefinite"/>
                      </p:stCondLst>
                      <p:childTnLst>
                        <p:par>
                          <p:cTn id="129" fill="hold">
                            <p:stCondLst>
                              <p:cond delay="0"/>
                            </p:stCondLst>
                            <p:childTnLst>
                              <p:par>
                                <p:cTn id="130" presetID="10" presetClass="exit" presetSubtype="0" fill="hold" grpId="0" nodeType="clickEffect">
                                  <p:stCondLst>
                                    <p:cond delay="0"/>
                                  </p:stCondLst>
                                  <p:childTnLst>
                                    <p:animEffect transition="out" filter="fade">
                                      <p:cBhvr>
                                        <p:cTn id="131" dur="500"/>
                                        <p:tgtEl>
                                          <p:spTgt spid="36"/>
                                        </p:tgtEl>
                                      </p:cBhvr>
                                    </p:animEffect>
                                    <p:set>
                                      <p:cBhvr>
                                        <p:cTn id="132" dur="1" fill="hold">
                                          <p:stCondLst>
                                            <p:cond delay="499"/>
                                          </p:stCondLst>
                                        </p:cTn>
                                        <p:tgtEl>
                                          <p:spTgt spid="36"/>
                                        </p:tgtEl>
                                        <p:attrNameLst>
                                          <p:attrName>style.visibility</p:attrName>
                                        </p:attrNameLst>
                                      </p:cBhvr>
                                      <p:to>
                                        <p:strVal val="hidden"/>
                                      </p:to>
                                    </p:set>
                                  </p:childTnLst>
                                </p:cTn>
                              </p:par>
                            </p:childTnLst>
                          </p:cTn>
                        </p:par>
                      </p:childTnLst>
                    </p:cTn>
                  </p:par>
                  <p:par>
                    <p:cTn id="133" fill="hold">
                      <p:stCondLst>
                        <p:cond delay="indefinite"/>
                      </p:stCondLst>
                      <p:childTnLst>
                        <p:par>
                          <p:cTn id="134" fill="hold">
                            <p:stCondLst>
                              <p:cond delay="0"/>
                            </p:stCondLst>
                            <p:childTnLst>
                              <p:par>
                                <p:cTn id="135" presetID="10" presetClass="exit" presetSubtype="0" fill="hold" grpId="0" nodeType="clickEffect">
                                  <p:stCondLst>
                                    <p:cond delay="0"/>
                                  </p:stCondLst>
                                  <p:childTnLst>
                                    <p:animEffect transition="out" filter="fade">
                                      <p:cBhvr>
                                        <p:cTn id="136" dur="500"/>
                                        <p:tgtEl>
                                          <p:spTgt spid="37"/>
                                        </p:tgtEl>
                                      </p:cBhvr>
                                    </p:animEffect>
                                    <p:set>
                                      <p:cBhvr>
                                        <p:cTn id="137" dur="1" fill="hold">
                                          <p:stCondLst>
                                            <p:cond delay="499"/>
                                          </p:stCondLst>
                                        </p:cTn>
                                        <p:tgtEl>
                                          <p:spTgt spid="37"/>
                                        </p:tgtEl>
                                        <p:attrNameLst>
                                          <p:attrName>style.visibility</p:attrName>
                                        </p:attrNameLst>
                                      </p:cBhvr>
                                      <p:to>
                                        <p:strVal val="hidden"/>
                                      </p:to>
                                    </p:set>
                                  </p:childTnLst>
                                </p:cTn>
                              </p:par>
                            </p:childTnLst>
                          </p:cTn>
                        </p:par>
                      </p:childTnLst>
                    </p:cTn>
                  </p:par>
                  <p:par>
                    <p:cTn id="138" fill="hold">
                      <p:stCondLst>
                        <p:cond delay="indefinite"/>
                      </p:stCondLst>
                      <p:childTnLst>
                        <p:par>
                          <p:cTn id="139" fill="hold">
                            <p:stCondLst>
                              <p:cond delay="0"/>
                            </p:stCondLst>
                            <p:childTnLst>
                              <p:par>
                                <p:cTn id="140" presetID="10" presetClass="exit" presetSubtype="0" fill="hold" grpId="0" nodeType="clickEffect">
                                  <p:stCondLst>
                                    <p:cond delay="0"/>
                                  </p:stCondLst>
                                  <p:childTnLst>
                                    <p:animEffect transition="out" filter="fade">
                                      <p:cBhvr>
                                        <p:cTn id="141" dur="500"/>
                                        <p:tgtEl>
                                          <p:spTgt spid="38"/>
                                        </p:tgtEl>
                                      </p:cBhvr>
                                    </p:animEffect>
                                    <p:set>
                                      <p:cBhvr>
                                        <p:cTn id="142" dur="1" fill="hold">
                                          <p:stCondLst>
                                            <p:cond delay="499"/>
                                          </p:stCondLst>
                                        </p:cTn>
                                        <p:tgtEl>
                                          <p:spTgt spid="38"/>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0" presetClass="exit" presetSubtype="0" fill="hold" grpId="0" nodeType="clickEffect">
                                  <p:stCondLst>
                                    <p:cond delay="0"/>
                                  </p:stCondLst>
                                  <p:childTnLst>
                                    <p:animEffect transition="out" filter="fade">
                                      <p:cBhvr>
                                        <p:cTn id="146" dur="500"/>
                                        <p:tgtEl>
                                          <p:spTgt spid="39"/>
                                        </p:tgtEl>
                                      </p:cBhvr>
                                    </p:animEffect>
                                    <p:set>
                                      <p:cBhvr>
                                        <p:cTn id="147" dur="1" fill="hold">
                                          <p:stCondLst>
                                            <p:cond delay="499"/>
                                          </p:stCondLst>
                                        </p:cTn>
                                        <p:tgtEl>
                                          <p:spTgt spid="39"/>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xit" presetSubtype="0" fill="hold" grpId="0" nodeType="clickEffect">
                                  <p:stCondLst>
                                    <p:cond delay="0"/>
                                  </p:stCondLst>
                                  <p:childTnLst>
                                    <p:animEffect transition="out" filter="fade">
                                      <p:cBhvr>
                                        <p:cTn id="151" dur="500"/>
                                        <p:tgtEl>
                                          <p:spTgt spid="40"/>
                                        </p:tgtEl>
                                      </p:cBhvr>
                                    </p:animEffect>
                                    <p:set>
                                      <p:cBhvr>
                                        <p:cTn id="152" dur="1" fill="hold">
                                          <p:stCondLst>
                                            <p:cond delay="499"/>
                                          </p:stCondLst>
                                        </p:cTn>
                                        <p:tgtEl>
                                          <p:spTgt spid="40"/>
                                        </p:tgtEl>
                                        <p:attrNameLst>
                                          <p:attrName>style.visibility</p:attrName>
                                        </p:attrNameLst>
                                      </p:cBhvr>
                                      <p:to>
                                        <p:strVal val="hidden"/>
                                      </p:to>
                                    </p:set>
                                  </p:childTnLst>
                                </p:cTn>
                              </p:par>
                            </p:childTnLst>
                          </p:cTn>
                        </p:par>
                      </p:childTnLst>
                    </p:cTn>
                  </p:par>
                  <p:par>
                    <p:cTn id="153" fill="hold">
                      <p:stCondLst>
                        <p:cond delay="indefinite"/>
                      </p:stCondLst>
                      <p:childTnLst>
                        <p:par>
                          <p:cTn id="154" fill="hold">
                            <p:stCondLst>
                              <p:cond delay="0"/>
                            </p:stCondLst>
                            <p:childTnLst>
                              <p:par>
                                <p:cTn id="155" presetID="10" presetClass="exit" presetSubtype="0" fill="hold" grpId="0" nodeType="clickEffect">
                                  <p:stCondLst>
                                    <p:cond delay="0"/>
                                  </p:stCondLst>
                                  <p:childTnLst>
                                    <p:animEffect transition="out" filter="fade">
                                      <p:cBhvr>
                                        <p:cTn id="156" dur="500"/>
                                        <p:tgtEl>
                                          <p:spTgt spid="41"/>
                                        </p:tgtEl>
                                      </p:cBhvr>
                                    </p:animEffect>
                                    <p:set>
                                      <p:cBhvr>
                                        <p:cTn id="157" dur="1" fill="hold">
                                          <p:stCondLst>
                                            <p:cond delay="499"/>
                                          </p:stCondLst>
                                        </p:cTn>
                                        <p:tgtEl>
                                          <p:spTgt spid="41"/>
                                        </p:tgtEl>
                                        <p:attrNameLst>
                                          <p:attrName>style.visibility</p:attrName>
                                        </p:attrNameLst>
                                      </p:cBhvr>
                                      <p:to>
                                        <p:strVal val="hidden"/>
                                      </p:to>
                                    </p:set>
                                  </p:childTnLst>
                                </p:cTn>
                              </p:par>
                            </p:childTnLst>
                          </p:cTn>
                        </p:par>
                      </p:childTnLst>
                    </p:cTn>
                  </p:par>
                  <p:par>
                    <p:cTn id="158" fill="hold">
                      <p:stCondLst>
                        <p:cond delay="indefinite"/>
                      </p:stCondLst>
                      <p:childTnLst>
                        <p:par>
                          <p:cTn id="159" fill="hold">
                            <p:stCondLst>
                              <p:cond delay="0"/>
                            </p:stCondLst>
                            <p:childTnLst>
                              <p:par>
                                <p:cTn id="160" presetID="10" presetClass="exit" presetSubtype="0" fill="hold" grpId="0" nodeType="clickEffect">
                                  <p:stCondLst>
                                    <p:cond delay="0"/>
                                  </p:stCondLst>
                                  <p:childTnLst>
                                    <p:animEffect transition="out" filter="fade">
                                      <p:cBhvr>
                                        <p:cTn id="161" dur="500"/>
                                        <p:tgtEl>
                                          <p:spTgt spid="42"/>
                                        </p:tgtEl>
                                      </p:cBhvr>
                                    </p:animEffect>
                                    <p:set>
                                      <p:cBhvr>
                                        <p:cTn id="162" dur="1" fill="hold">
                                          <p:stCondLst>
                                            <p:cond delay="499"/>
                                          </p:stCondLst>
                                        </p:cTn>
                                        <p:tgtEl>
                                          <p:spTgt spid="42"/>
                                        </p:tgtEl>
                                        <p:attrNameLst>
                                          <p:attrName>style.visibility</p:attrName>
                                        </p:attrNameLst>
                                      </p:cBhvr>
                                      <p:to>
                                        <p:strVal val="hidden"/>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0" nodeType="clickEffect">
                                  <p:stCondLst>
                                    <p:cond delay="0"/>
                                  </p:stCondLst>
                                  <p:childTnLst>
                                    <p:animEffect transition="out" filter="fade">
                                      <p:cBhvr>
                                        <p:cTn id="166" dur="500"/>
                                        <p:tgtEl>
                                          <p:spTgt spid="43"/>
                                        </p:tgtEl>
                                      </p:cBhvr>
                                    </p:animEffect>
                                    <p:set>
                                      <p:cBhvr>
                                        <p:cTn id="167" dur="1" fill="hold">
                                          <p:stCondLst>
                                            <p:cond delay="499"/>
                                          </p:stCondLst>
                                        </p:cTn>
                                        <p:tgtEl>
                                          <p:spTgt spid="43"/>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xit" presetSubtype="0" fill="hold" grpId="0" nodeType="clickEffect">
                                  <p:stCondLst>
                                    <p:cond delay="0"/>
                                  </p:stCondLst>
                                  <p:childTnLst>
                                    <p:animEffect transition="out" filter="fade">
                                      <p:cBhvr>
                                        <p:cTn id="171" dur="500"/>
                                        <p:tgtEl>
                                          <p:spTgt spid="44"/>
                                        </p:tgtEl>
                                      </p:cBhvr>
                                    </p:animEffect>
                                    <p:set>
                                      <p:cBhvr>
                                        <p:cTn id="172" dur="1" fill="hold">
                                          <p:stCondLst>
                                            <p:cond delay="499"/>
                                          </p:stCondLst>
                                        </p:cTn>
                                        <p:tgtEl>
                                          <p:spTgt spid="4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2947" name="Rectangle 3"/>
          <p:cNvSpPr>
            <a:spLocks noGrp="1" noChangeArrowheads="1"/>
          </p:cNvSpPr>
          <p:nvPr>
            <p:ph type="body" idx="1"/>
          </p:nvPr>
        </p:nvSpPr>
        <p:spPr>
          <a:xfrm>
            <a:off x="1295400" y="1676400"/>
            <a:ext cx="10208894" cy="2682240"/>
          </a:xfrm>
        </p:spPr>
        <p:txBody>
          <a:bodyPr/>
          <a:lstStyle/>
          <a:p>
            <a:pPr>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为了简单，图中忽略了进程切换时的系统开销，而实际操作系统中，这类额外开销是客观存在的。</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采用基于时间片轮转调度法，进程的周转时间和平均周转时间并不比采用</a:t>
            </a:r>
            <a:r>
              <a:rPr lang="en-US" altLang="zh-CN" dirty="0">
                <a:latin typeface="微软雅黑" panose="020B0503020204020204" pitchFamily="34" charset="-122"/>
                <a:ea typeface="微软雅黑" panose="020B0503020204020204" pitchFamily="34" charset="-122"/>
              </a:rPr>
              <a:t>FCFS</a:t>
            </a:r>
            <a:r>
              <a:rPr lang="zh-CN" altLang="en-US" dirty="0">
                <a:latin typeface="微软雅黑" panose="020B0503020204020204" pitchFamily="34" charset="-122"/>
                <a:ea typeface="微软雅黑" panose="020B0503020204020204" pitchFamily="34" charset="-122"/>
              </a:rPr>
              <a:t>和短进程优先调度算法小。</a:t>
            </a:r>
            <a:endParaRPr lang="zh-CN" altLang="en-US"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n"/>
            </a:pPr>
            <a:r>
              <a:rPr lang="zh-CN" altLang="en-US" dirty="0">
                <a:latin typeface="微软雅黑" panose="020B0503020204020204" pitchFamily="34" charset="-122"/>
                <a:ea typeface="微软雅黑" panose="020B0503020204020204" pitchFamily="34" charset="-122"/>
              </a:rPr>
              <a:t>加上进程切换所需的系统开销时间，该算法的平均周转时间还会增长。 </a:t>
            </a:r>
            <a:endParaRPr lang="zh-CN" altLang="en-US" dirty="0">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type="title"/>
          </p:nvPr>
        </p:nvSpPr>
        <p:spPr>
          <a:xfrm>
            <a:off x="7947660" y="317182"/>
            <a:ext cx="3556634" cy="460058"/>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dirty="0">
                <a:solidFill>
                  <a:schemeClr val="bg2">
                    <a:lumMod val="25000"/>
                  </a:schemeClr>
                </a:solidFill>
              </a:rPr>
              <a:t>3.3.2 </a:t>
            </a:r>
            <a:r>
              <a:rPr lang="zh-CN" altLang="en-US" dirty="0">
                <a:solidFill>
                  <a:schemeClr val="bg2">
                    <a:lumMod val="25000"/>
                  </a:schemeClr>
                </a:solidFill>
              </a:rPr>
              <a:t>轮转调度算法</a:t>
            </a:r>
            <a:endParaRPr lang="zh-CN" altLang="en-US" dirty="0">
              <a:solidFill>
                <a:schemeClr val="bg2">
                  <a:lumMod val="25000"/>
                </a:schemeClr>
              </a:solidFill>
            </a:endParaRPr>
          </a:p>
        </p:txBody>
      </p:sp>
      <p:sp>
        <p:nvSpPr>
          <p:cNvPr id="6" name="矩形 5"/>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2947">
                                            <p:txEl>
                                              <p:pRg st="0" end="0"/>
                                            </p:txEl>
                                          </p:spTgt>
                                        </p:tgtEl>
                                        <p:attrNameLst>
                                          <p:attrName>style.visibility</p:attrName>
                                        </p:attrNameLst>
                                      </p:cBhvr>
                                      <p:to>
                                        <p:strVal val="visible"/>
                                      </p:to>
                                    </p:set>
                                    <p:animEffect transition="in" filter="wipe(left)">
                                      <p:cBhvr>
                                        <p:cTn id="7" dur="500"/>
                                        <p:tgtEl>
                                          <p:spTgt spid="7229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22947">
                                            <p:txEl>
                                              <p:pRg st="1" end="1"/>
                                            </p:txEl>
                                          </p:spTgt>
                                        </p:tgtEl>
                                        <p:attrNameLst>
                                          <p:attrName>style.visibility</p:attrName>
                                        </p:attrNameLst>
                                      </p:cBhvr>
                                      <p:to>
                                        <p:strVal val="visible"/>
                                      </p:to>
                                    </p:set>
                                    <p:animEffect transition="in" filter="wipe(left)">
                                      <p:cBhvr>
                                        <p:cTn id="12" dur="500"/>
                                        <p:tgtEl>
                                          <p:spTgt spid="7229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22947">
                                            <p:txEl>
                                              <p:pRg st="2" end="2"/>
                                            </p:txEl>
                                          </p:spTgt>
                                        </p:tgtEl>
                                        <p:attrNameLst>
                                          <p:attrName>style.visibility</p:attrName>
                                        </p:attrNameLst>
                                      </p:cBhvr>
                                      <p:to>
                                        <p:strVal val="visible"/>
                                      </p:to>
                                    </p:set>
                                    <p:animEffect transition="in" filter="wipe(left)">
                                      <p:cBhvr>
                                        <p:cTn id="17" dur="500"/>
                                        <p:tgtEl>
                                          <p:spTgt spid="722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47"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971" name="Rectangle 3"/>
          <p:cNvSpPr>
            <a:spLocks noGrp="1" noChangeArrowheads="1"/>
          </p:cNvSpPr>
          <p:nvPr>
            <p:ph type="body" idx="1"/>
          </p:nvPr>
        </p:nvSpPr>
        <p:spPr>
          <a:xfrm>
            <a:off x="1043940" y="1606857"/>
            <a:ext cx="10523220" cy="4517717"/>
          </a:xfrm>
        </p:spPr>
        <p:txBody>
          <a:bodyPr/>
          <a:lstStyle/>
          <a:p>
            <a:pPr algn="just" eaLnBrk="1" hangingPunct="1">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常用于分时系统及事务处理系统，合理的时间片大小将带来满意的响应时间。</a:t>
            </a:r>
            <a:endParaRPr lang="zh-CN" altLang="en-US"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通常，合理的时间片指，能让</a:t>
            </a:r>
            <a:r>
              <a:rPr lang="en-US" altLang="zh-CN" dirty="0">
                <a:solidFill>
                  <a:srgbClr val="FF0000"/>
                </a:solidFill>
                <a:latin typeface="微软雅黑" panose="020B0503020204020204" pitchFamily="34" charset="-122"/>
                <a:ea typeface="微软雅黑" panose="020B0503020204020204" pitchFamily="34" charset="-122"/>
              </a:rPr>
              <a:t>80%</a:t>
            </a:r>
            <a:r>
              <a:rPr lang="zh-CN" altLang="en-US" dirty="0">
                <a:latin typeface="微软雅黑" panose="020B0503020204020204" pitchFamily="34" charset="-122"/>
                <a:ea typeface="微软雅黑" panose="020B0503020204020204" pitchFamily="34" charset="-122"/>
              </a:rPr>
              <a:t>左右的进程在一个时间片内完成。</a:t>
            </a:r>
            <a:endParaRPr lang="zh-CN" altLang="en-US"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对于短的、计算型的进程较有利。</a:t>
            </a:r>
            <a:endParaRPr lang="zh-CN" altLang="en-US"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不适合于批处理系统的进程调度。</a:t>
            </a:r>
            <a:endParaRPr lang="zh-CN" altLang="en-US"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不利于</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型的进程。</a:t>
            </a:r>
            <a:endParaRPr lang="zh-CN" altLang="en-US" dirty="0">
              <a:latin typeface="微软雅黑" panose="020B0503020204020204" pitchFamily="34" charset="-122"/>
              <a:ea typeface="微软雅黑" panose="020B0503020204020204" pitchFamily="34" charset="-122"/>
            </a:endParaRPr>
          </a:p>
          <a:p>
            <a:pPr algn="just" eaLnBrk="1" hangingPunct="1">
              <a:buFont typeface="Wingdings" panose="05000000000000000000" pitchFamily="2" charset="2"/>
              <a:buChar char="n"/>
              <a:defRPr/>
            </a:pPr>
            <a:r>
              <a:rPr lang="zh-CN" altLang="en-US" dirty="0">
                <a:latin typeface="微软雅黑" panose="020B0503020204020204" pitchFamily="34" charset="-122"/>
                <a:ea typeface="微软雅黑" panose="020B0503020204020204" pitchFamily="34" charset="-122"/>
              </a:rPr>
              <a:t>改进的方法之一，可以将</a:t>
            </a:r>
            <a:r>
              <a:rPr lang="en-US" altLang="zh-CN" dirty="0">
                <a:latin typeface="微软雅黑" panose="020B0503020204020204" pitchFamily="34" charset="-122"/>
                <a:ea typeface="微软雅黑" panose="020B0503020204020204" pitchFamily="34" charset="-122"/>
              </a:rPr>
              <a:t>I/O</a:t>
            </a:r>
            <a:r>
              <a:rPr lang="zh-CN" altLang="en-US" dirty="0">
                <a:latin typeface="微软雅黑" panose="020B0503020204020204" pitchFamily="34" charset="-122"/>
                <a:ea typeface="微软雅黑" panose="020B0503020204020204" pitchFamily="34" charset="-122"/>
              </a:rPr>
              <a:t>阻塞事件完成的进程单独组织一个就绪队列，该队列进程的时间片可以设置的小一些，且优先调度。</a:t>
            </a:r>
            <a:endParaRPr lang="zh-CN" altLang="en-US"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7947660" y="317182"/>
            <a:ext cx="3556634" cy="460058"/>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solidFill>
                  <a:schemeClr val="bg2">
                    <a:lumMod val="25000"/>
                  </a:schemeClr>
                </a:solidFill>
              </a:rPr>
              <a:t>3.3.2 </a:t>
            </a:r>
            <a:r>
              <a:rPr lang="zh-CN" altLang="en-US" smtClean="0">
                <a:solidFill>
                  <a:schemeClr val="bg2">
                    <a:lumMod val="25000"/>
                  </a:schemeClr>
                </a:solidFill>
              </a:rPr>
              <a:t>轮转调度算法</a:t>
            </a:r>
            <a:endParaRPr lang="zh-CN" altLang="en-US" dirty="0">
              <a:solidFill>
                <a:schemeClr val="bg2">
                  <a:lumMod val="25000"/>
                </a:schemeClr>
              </a:solidFill>
            </a:endParaRPr>
          </a:p>
        </p:txBody>
      </p:sp>
      <p:sp>
        <p:nvSpPr>
          <p:cNvPr id="7" name="矩形 6"/>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3971">
                                            <p:txEl>
                                              <p:pRg st="1" end="1"/>
                                            </p:txEl>
                                          </p:spTgt>
                                        </p:tgtEl>
                                        <p:attrNameLst>
                                          <p:attrName>style.visibility</p:attrName>
                                        </p:attrNameLst>
                                      </p:cBhvr>
                                      <p:to>
                                        <p:strVal val="visible"/>
                                      </p:to>
                                    </p:set>
                                    <p:animEffect transition="in" filter="wipe(left)">
                                      <p:cBhvr>
                                        <p:cTn id="7" dur="500"/>
                                        <p:tgtEl>
                                          <p:spTgt spid="72397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3971">
                                            <p:txEl>
                                              <p:pRg st="2" end="2"/>
                                            </p:txEl>
                                          </p:spTgt>
                                        </p:tgtEl>
                                        <p:attrNameLst>
                                          <p:attrName>style.visibility</p:attrName>
                                        </p:attrNameLst>
                                      </p:cBhvr>
                                      <p:to>
                                        <p:strVal val="visible"/>
                                      </p:to>
                                    </p:set>
                                    <p:animEffect transition="in" filter="wipe(left)">
                                      <p:cBhvr>
                                        <p:cTn id="12" dur="500"/>
                                        <p:tgtEl>
                                          <p:spTgt spid="72397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3971">
                                            <p:txEl>
                                              <p:pRg st="3" end="3"/>
                                            </p:txEl>
                                          </p:spTgt>
                                        </p:tgtEl>
                                        <p:attrNameLst>
                                          <p:attrName>style.visibility</p:attrName>
                                        </p:attrNameLst>
                                      </p:cBhvr>
                                      <p:to>
                                        <p:strVal val="visible"/>
                                      </p:to>
                                    </p:set>
                                    <p:animEffect transition="in" filter="wipe(left)">
                                      <p:cBhvr>
                                        <p:cTn id="17" dur="500"/>
                                        <p:tgtEl>
                                          <p:spTgt spid="72397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23971">
                                            <p:txEl>
                                              <p:pRg st="4" end="4"/>
                                            </p:txEl>
                                          </p:spTgt>
                                        </p:tgtEl>
                                        <p:attrNameLst>
                                          <p:attrName>style.visibility</p:attrName>
                                        </p:attrNameLst>
                                      </p:cBhvr>
                                      <p:to>
                                        <p:strVal val="visible"/>
                                      </p:to>
                                    </p:set>
                                    <p:animEffect transition="in" filter="wipe(left)">
                                      <p:cBhvr>
                                        <p:cTn id="22" dur="500"/>
                                        <p:tgtEl>
                                          <p:spTgt spid="72397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23971">
                                            <p:txEl>
                                              <p:pRg st="5" end="5"/>
                                            </p:txEl>
                                          </p:spTgt>
                                        </p:tgtEl>
                                        <p:attrNameLst>
                                          <p:attrName>style.visibility</p:attrName>
                                        </p:attrNameLst>
                                      </p:cBhvr>
                                      <p:to>
                                        <p:strVal val="visible"/>
                                      </p:to>
                                    </p:set>
                                    <p:animEffect transition="in" filter="wipe(left)">
                                      <p:cBhvr>
                                        <p:cTn id="27" dur="500"/>
                                        <p:tgtEl>
                                          <p:spTgt spid="72397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a:xfrm>
            <a:off x="1266826" y="1406526"/>
            <a:ext cx="7488237" cy="82232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dirty="0">
                <a:solidFill>
                  <a:schemeClr val="bg2">
                    <a:lumMod val="25000"/>
                  </a:schemeClr>
                </a:solidFill>
              </a:rPr>
              <a:t>3.3.3 </a:t>
            </a:r>
            <a:r>
              <a:rPr lang="zh-CN" altLang="en-US" dirty="0">
                <a:solidFill>
                  <a:schemeClr val="bg2">
                    <a:lumMod val="25000"/>
                  </a:schemeClr>
                </a:solidFill>
              </a:rPr>
              <a:t>优先级调度算法 </a:t>
            </a:r>
            <a:endParaRPr lang="zh-CN" altLang="en-US" dirty="0">
              <a:solidFill>
                <a:schemeClr val="bg2">
                  <a:lumMod val="25000"/>
                </a:schemeClr>
              </a:solidFill>
            </a:endParaRPr>
          </a:p>
        </p:txBody>
      </p:sp>
      <p:sp>
        <p:nvSpPr>
          <p:cNvPr id="632835" name="Rectangle 3"/>
          <p:cNvSpPr>
            <a:spLocks noGrp="1" noChangeArrowheads="1"/>
          </p:cNvSpPr>
          <p:nvPr>
            <p:ph type="body" idx="1"/>
          </p:nvPr>
        </p:nvSpPr>
        <p:spPr>
          <a:xfrm>
            <a:off x="1403985" y="1988820"/>
            <a:ext cx="7802563" cy="1630680"/>
          </a:xfrm>
        </p:spPr>
        <p:txBody>
          <a:bodyPr/>
          <a:lstStyle/>
          <a:p>
            <a:pPr marL="0" indent="0" algn="just">
              <a:lnSpc>
                <a:spcPct val="120000"/>
              </a:lnSpc>
              <a:spcBef>
                <a:spcPts val="600"/>
              </a:spcBef>
              <a:buNone/>
              <a:defRPr/>
            </a:pPr>
            <a:r>
              <a:rPr lang="en-US" altLang="zh-CN" dirty="0">
                <a:solidFill>
                  <a:srgbClr val="0000FF"/>
                </a:solidFill>
              </a:rPr>
              <a:t>1</a:t>
            </a:r>
            <a:r>
              <a:rPr lang="zh-CN" altLang="en-US" dirty="0">
                <a:solidFill>
                  <a:srgbClr val="0000FF"/>
                </a:solidFill>
              </a:rPr>
              <a:t>、优先级调度算法的类型</a:t>
            </a:r>
            <a:endParaRPr lang="en-US" altLang="zh-CN" dirty="0">
              <a:solidFill>
                <a:srgbClr val="0000FF"/>
              </a:solidFill>
            </a:endParaRPr>
          </a:p>
          <a:p>
            <a:pPr marL="0" indent="0" algn="just">
              <a:lnSpc>
                <a:spcPct val="120000"/>
              </a:lnSpc>
              <a:spcBef>
                <a:spcPts val="600"/>
              </a:spcBef>
              <a:buFont typeface="Wingdings" panose="05000000000000000000" pitchFamily="2" charset="2"/>
              <a:buChar char="n"/>
              <a:defRPr/>
            </a:pPr>
            <a:r>
              <a:rPr lang="zh-CN" altLang="en-US" b="1" dirty="0"/>
              <a:t>（</a:t>
            </a:r>
            <a:r>
              <a:rPr lang="en-US" altLang="zh-CN" b="1" dirty="0"/>
              <a:t>1</a:t>
            </a:r>
            <a:r>
              <a:rPr lang="zh-CN" altLang="en-US" b="1" dirty="0"/>
              <a:t>）非抢占式优先级调度算法</a:t>
            </a:r>
            <a:endParaRPr lang="en-US" altLang="zh-CN" b="1" dirty="0"/>
          </a:p>
          <a:p>
            <a:pPr marL="0" indent="0" algn="just">
              <a:lnSpc>
                <a:spcPct val="120000"/>
              </a:lnSpc>
              <a:spcBef>
                <a:spcPts val="600"/>
              </a:spcBef>
              <a:buFont typeface="Wingdings" panose="05000000000000000000" pitchFamily="2" charset="2"/>
              <a:buChar char="n"/>
              <a:defRPr/>
            </a:pPr>
            <a:r>
              <a:rPr lang="zh-CN" altLang="en-US" b="1" dirty="0"/>
              <a:t>（</a:t>
            </a:r>
            <a:r>
              <a:rPr lang="en-US" altLang="zh-CN" b="1" dirty="0"/>
              <a:t>2</a:t>
            </a:r>
            <a:r>
              <a:rPr lang="zh-CN" altLang="en-US" b="1" dirty="0"/>
              <a:t>）抢占式优先级调度算法</a:t>
            </a:r>
            <a:endParaRPr lang="en-US" altLang="zh-CN" b="1" dirty="0"/>
          </a:p>
          <a:p>
            <a:pPr marL="0" indent="0" algn="just">
              <a:lnSpc>
                <a:spcPct val="120000"/>
              </a:lnSpc>
              <a:spcBef>
                <a:spcPts val="600"/>
              </a:spcBef>
              <a:buFont typeface="Wingdings" panose="05000000000000000000" pitchFamily="2" charset="2"/>
              <a:buChar char="n"/>
              <a:defRPr/>
            </a:pPr>
            <a:endParaRPr lang="zh-CN" altLang="en-US" dirty="0"/>
          </a:p>
        </p:txBody>
      </p:sp>
      <p:sp>
        <p:nvSpPr>
          <p:cNvPr id="5" name="矩形 4"/>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grpSp>
        <p:nvGrpSpPr>
          <p:cNvPr id="2" name="组合 1"/>
          <p:cNvGrpSpPr/>
          <p:nvPr/>
        </p:nvGrpSpPr>
        <p:grpSpPr>
          <a:xfrm>
            <a:off x="1266826" y="3809366"/>
            <a:ext cx="10589895" cy="2751454"/>
            <a:chOff x="1266826" y="3809366"/>
            <a:chExt cx="10589895" cy="2751454"/>
          </a:xfrm>
        </p:grpSpPr>
        <p:sp>
          <p:nvSpPr>
            <p:cNvPr id="6" name="Rectangle 2"/>
            <p:cNvSpPr txBox="1">
              <a:spLocks noChangeArrowheads="1"/>
            </p:cNvSpPr>
            <p:nvPr/>
          </p:nvSpPr>
          <p:spPr>
            <a:xfrm>
              <a:off x="1266826" y="3809366"/>
              <a:ext cx="5202554" cy="511174"/>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zh-CN" altLang="en-US" sz="3200" u="sng" dirty="0" smtClean="0">
                  <a:solidFill>
                    <a:srgbClr val="0000FF"/>
                  </a:solidFill>
                  <a:effectLst>
                    <a:outerShdw blurRad="38100" dist="38100" dir="2700000" algn="tl">
                      <a:srgbClr val="C0C0C0"/>
                    </a:outerShdw>
                  </a:effectLst>
                  <a:ea typeface="仿宋_GB2312" charset="0"/>
                </a:rPr>
                <a:t>如何设定进程的优先级呢？</a:t>
              </a:r>
              <a:r>
                <a:rPr lang="zh-CN" altLang="en-US" sz="2000" dirty="0" smtClean="0"/>
                <a:t> </a:t>
              </a:r>
              <a:endParaRPr lang="zh-CN" altLang="en-US" sz="2000" dirty="0"/>
            </a:p>
          </p:txBody>
        </p:sp>
        <p:sp>
          <p:nvSpPr>
            <p:cNvPr id="7" name="Rectangle 3"/>
            <p:cNvSpPr txBox="1">
              <a:spLocks noChangeArrowheads="1"/>
            </p:cNvSpPr>
            <p:nvPr/>
          </p:nvSpPr>
          <p:spPr>
            <a:xfrm>
              <a:off x="1266826" y="4331335"/>
              <a:ext cx="10589895" cy="222948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gn="just">
                <a:lnSpc>
                  <a:spcPct val="120000"/>
                </a:lnSpc>
                <a:spcBef>
                  <a:spcPct val="30000"/>
                </a:spcBef>
                <a:buFont typeface="Wingdings" panose="05000000000000000000" pitchFamily="2" charset="2"/>
                <a:buChar char="n"/>
                <a:defRPr/>
              </a:pPr>
              <a:r>
                <a:rPr lang="zh-CN" altLang="en-US" dirty="0" smtClean="0">
                  <a:effectLst>
                    <a:outerShdw blurRad="38100" dist="38100" dir="2700000" algn="tl">
                      <a:srgbClr val="C0C0C0"/>
                    </a:outerShdw>
                  </a:effectLst>
                  <a:latin typeface="仿宋_GB2312" charset="0"/>
                  <a:ea typeface="仿宋_GB2312" charset="0"/>
                </a:rPr>
                <a:t>进程完成功能的重要性  </a:t>
              </a:r>
              <a:endParaRPr lang="zh-CN" altLang="en-US" dirty="0" smtClean="0">
                <a:effectLst>
                  <a:outerShdw blurRad="38100" dist="38100" dir="2700000" algn="tl">
                    <a:srgbClr val="C0C0C0"/>
                  </a:outerShdw>
                </a:effectLst>
                <a:latin typeface="仿宋_GB2312" charset="0"/>
                <a:ea typeface="仿宋_GB2312" charset="0"/>
              </a:endParaRPr>
            </a:p>
            <a:p>
              <a:pPr algn="just">
                <a:lnSpc>
                  <a:spcPct val="120000"/>
                </a:lnSpc>
                <a:spcBef>
                  <a:spcPct val="30000"/>
                </a:spcBef>
                <a:buFont typeface="Wingdings" panose="05000000000000000000" pitchFamily="2" charset="2"/>
                <a:buChar char="n"/>
                <a:defRPr/>
              </a:pPr>
              <a:r>
                <a:rPr lang="zh-CN" altLang="en-US" dirty="0" smtClean="0">
                  <a:effectLst>
                    <a:outerShdw blurRad="38100" dist="38100" dir="2700000" algn="tl">
                      <a:srgbClr val="C0C0C0"/>
                    </a:outerShdw>
                  </a:effectLst>
                  <a:latin typeface="仿宋_GB2312" charset="0"/>
                  <a:ea typeface="仿宋_GB2312" charset="0"/>
                </a:rPr>
                <a:t>进程完成功能的急迫性  </a:t>
              </a:r>
              <a:endParaRPr lang="zh-CN" altLang="en-US" dirty="0" smtClean="0">
                <a:effectLst>
                  <a:outerShdw blurRad="38100" dist="38100" dir="2700000" algn="tl">
                    <a:srgbClr val="C0C0C0"/>
                  </a:outerShdw>
                </a:effectLst>
                <a:latin typeface="仿宋_GB2312" charset="0"/>
                <a:ea typeface="仿宋_GB2312" charset="0"/>
              </a:endParaRPr>
            </a:p>
            <a:p>
              <a:pPr algn="just">
                <a:lnSpc>
                  <a:spcPct val="120000"/>
                </a:lnSpc>
                <a:spcBef>
                  <a:spcPct val="30000"/>
                </a:spcBef>
                <a:buFont typeface="Wingdings" panose="05000000000000000000" pitchFamily="2" charset="2"/>
                <a:buChar char="n"/>
                <a:defRPr/>
              </a:pPr>
              <a:r>
                <a:rPr lang="zh-CN" altLang="en-US" dirty="0" smtClean="0">
                  <a:effectLst>
                    <a:outerShdw blurRad="38100" dist="38100" dir="2700000" algn="tl">
                      <a:srgbClr val="C0C0C0"/>
                    </a:outerShdw>
                  </a:effectLst>
                  <a:latin typeface="仿宋_GB2312" charset="0"/>
                  <a:ea typeface="仿宋_GB2312" charset="0"/>
                </a:rPr>
                <a:t>为均衡系统资源的使用，指定进程（作业）优先级</a:t>
              </a:r>
              <a:endParaRPr lang="zh-CN" altLang="en-US" dirty="0" smtClean="0">
                <a:effectLst>
                  <a:outerShdw blurRad="38100" dist="38100" dir="2700000" algn="tl">
                    <a:srgbClr val="C0C0C0"/>
                  </a:outerShdw>
                </a:effectLst>
                <a:latin typeface="仿宋_GB2312" charset="0"/>
                <a:ea typeface="仿宋_GB2312" charset="0"/>
              </a:endParaRPr>
            </a:p>
            <a:p>
              <a:pPr algn="just">
                <a:lnSpc>
                  <a:spcPct val="120000"/>
                </a:lnSpc>
                <a:spcBef>
                  <a:spcPct val="30000"/>
                </a:spcBef>
                <a:buFont typeface="Wingdings" panose="05000000000000000000" pitchFamily="2" charset="2"/>
                <a:buChar char="n"/>
                <a:defRPr/>
              </a:pPr>
              <a:r>
                <a:rPr lang="zh-CN" altLang="en-US" dirty="0" smtClean="0">
                  <a:effectLst>
                    <a:outerShdw blurRad="38100" dist="38100" dir="2700000" algn="tl">
                      <a:srgbClr val="C0C0C0"/>
                    </a:outerShdw>
                  </a:effectLst>
                  <a:latin typeface="仿宋_GB2312" charset="0"/>
                  <a:ea typeface="仿宋_GB2312" charset="0"/>
                </a:rPr>
                <a:t>进程对资源的占用程度。例如，可以为短进程（或作业）赋予较高的优先级。</a:t>
              </a:r>
              <a:r>
                <a:rPr lang="zh-CN" altLang="en-US" dirty="0" smtClean="0"/>
                <a:t> </a:t>
              </a:r>
              <a:endParaRPr lang="zh-CN" altLang="en-US"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3"/>
          <p:cNvSpPr>
            <a:spLocks noGrp="1" noChangeArrowheads="1"/>
          </p:cNvSpPr>
          <p:nvPr>
            <p:ph type="body" idx="1"/>
          </p:nvPr>
        </p:nvSpPr>
        <p:spPr>
          <a:xfrm>
            <a:off x="674380" y="1640150"/>
            <a:ext cx="3462614" cy="4800600"/>
          </a:xfrm>
        </p:spPr>
        <p:txBody>
          <a:bodyPr/>
          <a:lstStyle/>
          <a:p>
            <a:pPr marL="0" indent="0" algn="just">
              <a:lnSpc>
                <a:spcPct val="150000"/>
              </a:lnSpc>
              <a:buNone/>
              <a:defRPr/>
            </a:pPr>
            <a:r>
              <a:rPr lang="en-US" altLang="zh-CN" sz="2800" dirty="0">
                <a:solidFill>
                  <a:srgbClr val="0000FF"/>
                </a:solidFill>
              </a:rPr>
              <a:t>2</a:t>
            </a:r>
            <a:r>
              <a:rPr lang="zh-CN" altLang="en-US" sz="2800" dirty="0">
                <a:solidFill>
                  <a:srgbClr val="0000FF"/>
                </a:solidFill>
              </a:rPr>
              <a:t>、优先级的类型</a:t>
            </a:r>
            <a:endParaRPr lang="en-US" altLang="zh-CN" sz="2800" dirty="0">
              <a:solidFill>
                <a:srgbClr val="0000FF"/>
              </a:solidFill>
            </a:endParaRPr>
          </a:p>
          <a:p>
            <a:pPr marL="0" indent="0" algn="just">
              <a:lnSpc>
                <a:spcPct val="150000"/>
              </a:lnSpc>
              <a:buNone/>
              <a:defRPr/>
            </a:pPr>
            <a:r>
              <a:rPr lang="zh-CN" altLang="en-US" sz="2800" dirty="0"/>
              <a:t>  （</a:t>
            </a:r>
            <a:r>
              <a:rPr lang="en-US" altLang="zh-CN" sz="2800" dirty="0"/>
              <a:t>1</a:t>
            </a:r>
            <a:r>
              <a:rPr lang="zh-CN" altLang="en-US" sz="2800" dirty="0"/>
              <a:t>）静态优先级</a:t>
            </a:r>
            <a:endParaRPr lang="en-US" altLang="zh-CN" sz="2800" dirty="0"/>
          </a:p>
          <a:p>
            <a:pPr marL="0" indent="0" algn="just">
              <a:lnSpc>
                <a:spcPct val="150000"/>
              </a:lnSpc>
              <a:buNone/>
              <a:defRPr/>
            </a:pPr>
            <a:r>
              <a:rPr lang="zh-CN" altLang="en-US" sz="2800" dirty="0"/>
              <a:t>  （</a:t>
            </a:r>
            <a:r>
              <a:rPr lang="en-US" altLang="zh-CN" sz="2800" dirty="0"/>
              <a:t>2</a:t>
            </a:r>
            <a:r>
              <a:rPr lang="zh-CN" altLang="en-US" sz="2800" dirty="0"/>
              <a:t>）动态优先级</a:t>
            </a:r>
            <a:endParaRPr lang="en-US" altLang="zh-CN" sz="2800" dirty="0"/>
          </a:p>
          <a:p>
            <a:pPr marL="0" indent="0" algn="just">
              <a:buFont typeface="Wingdings" panose="05000000000000000000" pitchFamily="2" charset="2"/>
              <a:buChar char="n"/>
              <a:defRPr/>
            </a:pPr>
            <a:endParaRPr lang="zh-CN" altLang="en-US" sz="2800" dirty="0"/>
          </a:p>
        </p:txBody>
      </p:sp>
      <p:sp>
        <p:nvSpPr>
          <p:cNvPr id="4" name="Rectangle 2"/>
          <p:cNvSpPr txBox="1">
            <a:spLocks noChangeArrowheads="1"/>
          </p:cNvSpPr>
          <p:nvPr/>
        </p:nvSpPr>
        <p:spPr>
          <a:xfrm>
            <a:off x="7903847" y="339090"/>
            <a:ext cx="3701414" cy="44513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dirty="0" smtClean="0">
                <a:solidFill>
                  <a:schemeClr val="bg2">
                    <a:lumMod val="25000"/>
                  </a:schemeClr>
                </a:solidFill>
              </a:rPr>
              <a:t>3.3.3 </a:t>
            </a:r>
            <a:r>
              <a:rPr lang="zh-CN" altLang="en-US" dirty="0" smtClean="0">
                <a:solidFill>
                  <a:schemeClr val="bg2">
                    <a:lumMod val="25000"/>
                  </a:schemeClr>
                </a:solidFill>
              </a:rPr>
              <a:t>优先级调度算法 </a:t>
            </a:r>
            <a:endParaRPr lang="zh-CN" altLang="en-US" dirty="0">
              <a:solidFill>
                <a:schemeClr val="bg2">
                  <a:lumMod val="25000"/>
                </a:schemeClr>
              </a:solidFill>
            </a:endParaRPr>
          </a:p>
        </p:txBody>
      </p:sp>
      <p:sp>
        <p:nvSpPr>
          <p:cNvPr id="5" name="矩形 4"/>
          <p:cNvSpPr/>
          <p:nvPr/>
        </p:nvSpPr>
        <p:spPr>
          <a:xfrm>
            <a:off x="1231716" y="339090"/>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grpSp>
        <p:nvGrpSpPr>
          <p:cNvPr id="8" name="组合 7"/>
          <p:cNvGrpSpPr/>
          <p:nvPr/>
        </p:nvGrpSpPr>
        <p:grpSpPr>
          <a:xfrm>
            <a:off x="3764132" y="1313896"/>
            <a:ext cx="7841129" cy="2636519"/>
            <a:chOff x="3764132" y="1313896"/>
            <a:chExt cx="7963270" cy="2636519"/>
          </a:xfrm>
        </p:grpSpPr>
        <p:sp>
          <p:nvSpPr>
            <p:cNvPr id="6" name="Rectangle 2"/>
            <p:cNvSpPr txBox="1">
              <a:spLocks noChangeArrowheads="1"/>
            </p:cNvSpPr>
            <p:nvPr/>
          </p:nvSpPr>
          <p:spPr>
            <a:xfrm>
              <a:off x="4723659" y="1313896"/>
              <a:ext cx="7003743" cy="2636519"/>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50000"/>
                </a:lnSpc>
                <a:spcBef>
                  <a:spcPct val="5000"/>
                </a:spcBef>
                <a:defRPr/>
              </a:pPr>
              <a:r>
                <a:rPr lang="zh-CN" altLang="en-US" sz="2400" dirty="0">
                  <a:solidFill>
                    <a:srgbClr val="0000FF"/>
                  </a:solidFill>
                </a:rPr>
                <a:t>静态优先级</a:t>
              </a:r>
              <a:r>
                <a:rPr lang="zh-CN" altLang="en-US" sz="2400" dirty="0" smtClean="0">
                  <a:latin typeface="微软雅黑" panose="020B0503020204020204" pitchFamily="34" charset="-122"/>
                  <a:ea typeface="微软雅黑" panose="020B0503020204020204" pitchFamily="34" charset="-122"/>
                </a:rPr>
                <a:t>是</a:t>
              </a:r>
              <a:r>
                <a:rPr lang="zh-CN" altLang="en-US" sz="2400" dirty="0">
                  <a:latin typeface="微软雅黑" panose="020B0503020204020204" pitchFamily="34" charset="-122"/>
                  <a:ea typeface="微软雅黑" panose="020B0503020204020204" pitchFamily="34" charset="-122"/>
                </a:rPr>
                <a:t>在创建进程时确定的，且在进程的整个运行期间保持不变</a:t>
              </a:r>
              <a:r>
                <a:rPr lang="zh-CN" altLang="en-US" sz="2400" dirty="0" smtClean="0">
                  <a:latin typeface="微软雅黑" panose="020B0503020204020204" pitchFamily="34" charset="-122"/>
                  <a:ea typeface="微软雅黑" panose="020B0503020204020204" pitchFamily="34" charset="-122"/>
                </a:rPr>
                <a:t>。</a:t>
              </a:r>
              <a:r>
                <a:rPr lang="zh-CN" altLang="en-US" sz="2400" dirty="0" smtClean="0">
                  <a:solidFill>
                    <a:schemeClr val="tx2"/>
                  </a:solidFill>
                  <a:latin typeface="微软雅黑" panose="020B0503020204020204" pitchFamily="34" charset="-122"/>
                  <a:ea typeface="微软雅黑" panose="020B0503020204020204" pitchFamily="34" charset="-122"/>
                </a:rPr>
                <a:t>确定</a:t>
              </a:r>
              <a:r>
                <a:rPr lang="zh-CN" altLang="en-US" sz="2400" dirty="0">
                  <a:solidFill>
                    <a:schemeClr val="tx2"/>
                  </a:solidFill>
                  <a:latin typeface="微软雅黑" panose="020B0503020204020204" pitchFamily="34" charset="-122"/>
                  <a:ea typeface="微软雅黑" panose="020B0503020204020204" pitchFamily="34" charset="-122"/>
                </a:rPr>
                <a:t>进程优先级的依据有三个方面：</a:t>
              </a:r>
              <a:endParaRPr lang="zh-CN" altLang="en-US" sz="2400" dirty="0">
                <a:solidFill>
                  <a:schemeClr val="tx2"/>
                </a:solidFill>
                <a:latin typeface="微软雅黑" panose="020B0503020204020204" pitchFamily="34" charset="-122"/>
                <a:ea typeface="微软雅黑" panose="020B0503020204020204" pitchFamily="34" charset="-122"/>
              </a:endParaRPr>
            </a:p>
            <a:p>
              <a:pPr marL="0" lvl="1" algn="just">
                <a:lnSpc>
                  <a:spcPct val="150000"/>
                </a:lnSpc>
                <a:spcBef>
                  <a:spcPct val="5000"/>
                </a:spcBef>
                <a:buFont typeface="Wingdings" panose="05000000000000000000" pitchFamily="2" charset="2"/>
                <a:buChar char="Ø"/>
                <a:defRPr/>
              </a:pPr>
              <a:r>
                <a:rPr lang="zh-CN" altLang="en-US" sz="2000" b="1" kern="0" dirty="0">
                  <a:solidFill>
                    <a:sysClr val="windowText" lastClr="000000"/>
                  </a:solidFill>
                  <a:latin typeface="微软雅黑" panose="020B0503020204020204" pitchFamily="34" charset="-122"/>
                  <a:ea typeface="微软雅黑" panose="020B0503020204020204" pitchFamily="34" charset="-122"/>
                </a:rPr>
                <a:t>进程类型。系统进程的优先权高于一般用户进程的优先权。</a:t>
              </a:r>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a:p>
              <a:pPr marL="0" lvl="1" algn="just">
                <a:lnSpc>
                  <a:spcPct val="150000"/>
                </a:lnSpc>
                <a:spcBef>
                  <a:spcPct val="5000"/>
                </a:spcBef>
                <a:buFont typeface="Wingdings" panose="05000000000000000000" pitchFamily="2" charset="2"/>
                <a:buChar char="Ø"/>
                <a:defRPr/>
              </a:pPr>
              <a:r>
                <a:rPr lang="zh-CN" altLang="en-US" sz="2000" b="1" kern="0" dirty="0">
                  <a:solidFill>
                    <a:sysClr val="windowText" lastClr="000000"/>
                  </a:solidFill>
                  <a:latin typeface="微软雅黑" panose="020B0503020204020204" pitchFamily="34" charset="-122"/>
                  <a:ea typeface="微软雅黑" panose="020B0503020204020204" pitchFamily="34" charset="-122"/>
                </a:rPr>
                <a:t>进程对资源的需求。对要求少的进程应赋予较高的优先权。</a:t>
              </a:r>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a:p>
              <a:pPr marL="0" lvl="1" algn="just">
                <a:lnSpc>
                  <a:spcPct val="150000"/>
                </a:lnSpc>
                <a:spcBef>
                  <a:spcPct val="5000"/>
                </a:spcBef>
                <a:buFont typeface="Wingdings" panose="05000000000000000000" pitchFamily="2" charset="2"/>
                <a:buChar char="Ø"/>
                <a:defRPr/>
              </a:pPr>
              <a:r>
                <a:rPr lang="zh-CN" altLang="en-US" sz="2000" b="1" kern="0" dirty="0">
                  <a:solidFill>
                    <a:sysClr val="windowText" lastClr="000000"/>
                  </a:solidFill>
                  <a:latin typeface="微软雅黑" panose="020B0503020204020204" pitchFamily="34" charset="-122"/>
                  <a:ea typeface="微软雅黑" panose="020B0503020204020204" pitchFamily="34" charset="-122"/>
                </a:rPr>
                <a:t>用户要求。</a:t>
              </a:r>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p:txBody>
        </p:sp>
        <p:cxnSp>
          <p:nvCxnSpPr>
            <p:cNvPr id="3" name="直接箭头连接符 2"/>
            <p:cNvCxnSpPr/>
            <p:nvPr/>
          </p:nvCxnSpPr>
          <p:spPr>
            <a:xfrm flipV="1">
              <a:off x="3764132" y="1855433"/>
              <a:ext cx="1065320" cy="10120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grpSp>
        <p:nvGrpSpPr>
          <p:cNvPr id="12" name="组合 11"/>
          <p:cNvGrpSpPr/>
          <p:nvPr/>
        </p:nvGrpSpPr>
        <p:grpSpPr>
          <a:xfrm>
            <a:off x="3764132" y="3688417"/>
            <a:ext cx="7779858" cy="2074734"/>
            <a:chOff x="3764132" y="3688417"/>
            <a:chExt cx="7779858" cy="2299459"/>
          </a:xfrm>
        </p:grpSpPr>
        <p:sp>
          <p:nvSpPr>
            <p:cNvPr id="7" name="Rectangle 2"/>
            <p:cNvSpPr txBox="1">
              <a:spLocks noChangeArrowheads="1"/>
            </p:cNvSpPr>
            <p:nvPr/>
          </p:nvSpPr>
          <p:spPr>
            <a:xfrm>
              <a:off x="4723659" y="4977273"/>
              <a:ext cx="6820331" cy="1010603"/>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30000"/>
                </a:lnSpc>
                <a:spcBef>
                  <a:spcPts val="0"/>
                </a:spcBef>
                <a:defRPr/>
              </a:pPr>
              <a:r>
                <a:rPr lang="zh-CN" altLang="en-US" sz="2400" dirty="0" smtClean="0">
                  <a:solidFill>
                    <a:srgbClr val="0000FF"/>
                  </a:solidFill>
                </a:rPr>
                <a:t>动态</a:t>
              </a:r>
              <a:r>
                <a:rPr lang="zh-CN" altLang="en-US" sz="2400" dirty="0">
                  <a:solidFill>
                    <a:srgbClr val="0000FF"/>
                  </a:solidFill>
                </a:rPr>
                <a:t>优先级</a:t>
              </a:r>
              <a:r>
                <a:rPr lang="zh-CN" altLang="en-US" sz="2400" dirty="0"/>
                <a:t>是指，在创建进程时所赋予的优先权，是可以随进程的推进或随其等待时间的增加而改变的，以便获得更好的调度性能。 </a:t>
              </a:r>
              <a:r>
                <a:rPr lang="zh-CN" altLang="en-US" sz="2400" dirty="0">
                  <a:latin typeface="微软雅黑" panose="020B0503020204020204" pitchFamily="34" charset="-122"/>
                  <a:ea typeface="微软雅黑" panose="020B0503020204020204" pitchFamily="34" charset="-122"/>
                </a:rPr>
                <a:t>  </a:t>
              </a:r>
              <a:endParaRPr lang="zh-CN" altLang="en-US" sz="2400" dirty="0">
                <a:latin typeface="微软雅黑" panose="020B0503020204020204" pitchFamily="34" charset="-122"/>
                <a:ea typeface="微软雅黑" panose="020B0503020204020204" pitchFamily="34" charset="-122"/>
              </a:endParaRPr>
            </a:p>
          </p:txBody>
        </p:sp>
        <p:cxnSp>
          <p:nvCxnSpPr>
            <p:cNvPr id="10" name="直接箭头连接符 9"/>
            <p:cNvCxnSpPr/>
            <p:nvPr/>
          </p:nvCxnSpPr>
          <p:spPr>
            <a:xfrm>
              <a:off x="3764132" y="3688417"/>
              <a:ext cx="959527" cy="13896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329474" y="364327"/>
            <a:ext cx="6534366" cy="474453"/>
          </a:xfrm>
        </p:spPr>
        <p:txBody>
          <a:bodyPr/>
          <a:lstStyle/>
          <a:p>
            <a:pPr eaLnBrk="1" hangingPunct="1">
              <a:lnSpc>
                <a:spcPct val="110000"/>
              </a:lnSpc>
              <a:defRPr/>
            </a:pPr>
            <a:r>
              <a:rPr lang="en-US" altLang="zh-CN" b="1" dirty="0"/>
              <a:t>3.1</a:t>
            </a:r>
            <a:r>
              <a:rPr lang="zh-CN" altLang="en-US" b="1" dirty="0"/>
              <a:t>处理机调度的层次和调度算法的目标 </a:t>
            </a:r>
            <a:endParaRPr lang="zh-CN" altLang="en-US" b="1" dirty="0"/>
          </a:p>
        </p:txBody>
      </p:sp>
      <p:sp>
        <p:nvSpPr>
          <p:cNvPr id="608259" name="Rectangle 3"/>
          <p:cNvSpPr>
            <a:spLocks noGrp="1" noChangeArrowheads="1"/>
          </p:cNvSpPr>
          <p:nvPr>
            <p:ph type="body" idx="1"/>
          </p:nvPr>
        </p:nvSpPr>
        <p:spPr>
          <a:xfrm>
            <a:off x="1089660" y="1253705"/>
            <a:ext cx="10599420" cy="4800600"/>
          </a:xfrm>
        </p:spPr>
        <p:txBody>
          <a:bodyPr/>
          <a:lstStyle/>
          <a:p>
            <a:pPr marL="0" indent="533400" algn="just">
              <a:lnSpc>
                <a:spcPct val="120000"/>
              </a:lnSpc>
              <a:buNone/>
              <a:defRPr/>
            </a:pPr>
            <a:r>
              <a:rPr lang="zh-CN" altLang="en-US" b="1" dirty="0"/>
              <a:t>分配处理机的任务是由处理机调度程序完成的。 </a:t>
            </a:r>
            <a:endParaRPr lang="zh-CN" altLang="en-US" b="1" dirty="0"/>
          </a:p>
          <a:p>
            <a:pPr marL="0" indent="533400">
              <a:lnSpc>
                <a:spcPct val="120000"/>
              </a:lnSpc>
              <a:buNone/>
              <a:defRPr/>
            </a:pPr>
            <a:r>
              <a:rPr lang="zh-CN" altLang="en-US" b="1" dirty="0"/>
              <a:t>由于处理机是最重要的计算机资源，提高处理机的利用率及改善系统性能（吞吐量、响应时间），在很大程度上取决于处理机调度性能的好坏。</a:t>
            </a:r>
            <a:endParaRPr lang="zh-CN" altLang="en-US" b="1" dirty="0"/>
          </a:p>
          <a:p>
            <a:pPr marL="0" indent="533400">
              <a:lnSpc>
                <a:spcPct val="120000"/>
              </a:lnSpc>
              <a:buNone/>
              <a:defRPr/>
            </a:pPr>
            <a:r>
              <a:rPr lang="zh-CN" altLang="en-US" b="1" dirty="0"/>
              <a:t>三种调度层次：</a:t>
            </a:r>
            <a:endParaRPr lang="zh-CN" altLang="en-US" b="1" dirty="0"/>
          </a:p>
          <a:p>
            <a:pPr marL="0" indent="533400">
              <a:lnSpc>
                <a:spcPct val="120000"/>
              </a:lnSpc>
              <a:buNone/>
              <a:defRPr/>
            </a:pPr>
            <a:r>
              <a:rPr lang="en-US" altLang="zh-CN" b="1" dirty="0"/>
              <a:t>1</a:t>
            </a:r>
            <a:r>
              <a:rPr lang="zh-CN" altLang="en-US" b="1" dirty="0"/>
              <a:t>）高级调度（作业调度，长程调度）</a:t>
            </a:r>
            <a:endParaRPr lang="zh-CN" altLang="en-US" b="1" dirty="0"/>
          </a:p>
          <a:p>
            <a:pPr marL="0" indent="533400">
              <a:lnSpc>
                <a:spcPct val="120000"/>
              </a:lnSpc>
              <a:buNone/>
              <a:defRPr/>
            </a:pPr>
            <a:r>
              <a:rPr lang="en-US" altLang="zh-CN" b="1" dirty="0"/>
              <a:t>2</a:t>
            </a:r>
            <a:r>
              <a:rPr lang="zh-CN" altLang="en-US" b="1" dirty="0"/>
              <a:t>）低级调度（进程调度，短程调度）</a:t>
            </a:r>
            <a:endParaRPr lang="zh-CN" altLang="en-US" b="1" dirty="0"/>
          </a:p>
          <a:p>
            <a:pPr marL="0" indent="533400">
              <a:lnSpc>
                <a:spcPct val="120000"/>
              </a:lnSpc>
              <a:buNone/>
              <a:defRPr/>
            </a:pPr>
            <a:r>
              <a:rPr lang="en-US" altLang="zh-CN" b="1" dirty="0"/>
              <a:t>3</a:t>
            </a:r>
            <a:r>
              <a:rPr lang="zh-CN" altLang="en-US" b="1" dirty="0"/>
              <a:t>）中级调度（中程调度）</a:t>
            </a:r>
            <a:endParaRPr lang="zh-CN" altLang="en-US" b="1"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08259">
                                            <p:txEl>
                                              <p:pRg st="2" end="2"/>
                                            </p:txEl>
                                          </p:spTgt>
                                        </p:tgtEl>
                                        <p:attrNameLst>
                                          <p:attrName>style.visibility</p:attrName>
                                        </p:attrNameLst>
                                      </p:cBhvr>
                                      <p:to>
                                        <p:strVal val="visible"/>
                                      </p:to>
                                    </p:set>
                                    <p:animEffect transition="in" filter="wipe(left)">
                                      <p:cBhvr>
                                        <p:cTn id="7" dur="500"/>
                                        <p:tgtEl>
                                          <p:spTgt spid="608259">
                                            <p:txEl>
                                              <p:pRg st="2" end="2"/>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608259">
                                            <p:txEl>
                                              <p:pRg st="3" end="3"/>
                                            </p:txEl>
                                          </p:spTgt>
                                        </p:tgtEl>
                                        <p:attrNameLst>
                                          <p:attrName>style.visibility</p:attrName>
                                        </p:attrNameLst>
                                      </p:cBhvr>
                                      <p:to>
                                        <p:strVal val="visible"/>
                                      </p:to>
                                    </p:set>
                                    <p:animEffect transition="in" filter="wipe(left)">
                                      <p:cBhvr>
                                        <p:cTn id="10" dur="500"/>
                                        <p:tgtEl>
                                          <p:spTgt spid="608259">
                                            <p:txEl>
                                              <p:pRg st="3" end="3"/>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608259">
                                            <p:txEl>
                                              <p:pRg st="4" end="4"/>
                                            </p:txEl>
                                          </p:spTgt>
                                        </p:tgtEl>
                                        <p:attrNameLst>
                                          <p:attrName>style.visibility</p:attrName>
                                        </p:attrNameLst>
                                      </p:cBhvr>
                                      <p:to>
                                        <p:strVal val="visible"/>
                                      </p:to>
                                    </p:set>
                                    <p:animEffect transition="in" filter="wipe(left)">
                                      <p:cBhvr>
                                        <p:cTn id="13" dur="500"/>
                                        <p:tgtEl>
                                          <p:spTgt spid="608259">
                                            <p:txEl>
                                              <p:pRg st="4" end="4"/>
                                            </p:txEl>
                                          </p:spTgt>
                                        </p:tgtEl>
                                      </p:cBhvr>
                                    </p:animEffect>
                                  </p:childTnLst>
                                </p:cTn>
                              </p:par>
                              <p:par>
                                <p:cTn id="14" presetID="22" presetClass="entr" presetSubtype="8" fill="hold" nodeType="withEffect">
                                  <p:stCondLst>
                                    <p:cond delay="0"/>
                                  </p:stCondLst>
                                  <p:childTnLst>
                                    <p:set>
                                      <p:cBhvr>
                                        <p:cTn id="15" dur="1" fill="hold">
                                          <p:stCondLst>
                                            <p:cond delay="0"/>
                                          </p:stCondLst>
                                        </p:cTn>
                                        <p:tgtEl>
                                          <p:spTgt spid="608259">
                                            <p:txEl>
                                              <p:pRg st="5" end="5"/>
                                            </p:txEl>
                                          </p:spTgt>
                                        </p:tgtEl>
                                        <p:attrNameLst>
                                          <p:attrName>style.visibility</p:attrName>
                                        </p:attrNameLst>
                                      </p:cBhvr>
                                      <p:to>
                                        <p:strVal val="visible"/>
                                      </p:to>
                                    </p:set>
                                    <p:animEffect transition="in" filter="wipe(left)">
                                      <p:cBhvr>
                                        <p:cTn id="16" dur="500"/>
                                        <p:tgtEl>
                                          <p:spTgt spid="6082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7797485" y="342901"/>
            <a:ext cx="3723955" cy="472440"/>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dirty="0">
                <a:solidFill>
                  <a:schemeClr val="bg2">
                    <a:lumMod val="25000"/>
                  </a:schemeClr>
                </a:solidFill>
              </a:rPr>
              <a:t>3.3.4 </a:t>
            </a:r>
            <a:r>
              <a:rPr lang="zh-CN" altLang="en-US" dirty="0">
                <a:solidFill>
                  <a:schemeClr val="bg2">
                    <a:lumMod val="25000"/>
                  </a:schemeClr>
                </a:solidFill>
              </a:rPr>
              <a:t>多队列调度算法 </a:t>
            </a:r>
            <a:endParaRPr lang="zh-CN" altLang="en-US" dirty="0">
              <a:solidFill>
                <a:schemeClr val="bg2">
                  <a:lumMod val="25000"/>
                </a:schemeClr>
              </a:solidFill>
            </a:endParaRPr>
          </a:p>
        </p:txBody>
      </p:sp>
      <p:sp>
        <p:nvSpPr>
          <p:cNvPr id="80899" name="Rectangle 3"/>
          <p:cNvSpPr>
            <a:spLocks noGrp="1" noChangeArrowheads="1"/>
          </p:cNvSpPr>
          <p:nvPr>
            <p:ph type="body" idx="1"/>
          </p:nvPr>
        </p:nvSpPr>
        <p:spPr>
          <a:xfrm>
            <a:off x="2133600" y="1197941"/>
            <a:ext cx="7848600" cy="5414962"/>
          </a:xfrm>
        </p:spPr>
        <p:txBody>
          <a:bodyPr/>
          <a:lstStyle/>
          <a:p>
            <a:pPr algn="just">
              <a:lnSpc>
                <a:spcPct val="120000"/>
              </a:lnSpc>
              <a:spcBef>
                <a:spcPts val="750"/>
              </a:spcBef>
              <a:buFont typeface="Wingdings" panose="05000000000000000000" pitchFamily="2" charset="2"/>
              <a:buChar char="n"/>
              <a:defRPr/>
            </a:pPr>
            <a:r>
              <a:rPr lang="zh-CN" altLang="en-US" b="1" dirty="0"/>
              <a:t>将进程的就绪队列拆分为多个</a:t>
            </a:r>
            <a:endParaRPr lang="en-US" altLang="zh-CN" b="1" dirty="0"/>
          </a:p>
          <a:p>
            <a:pPr algn="just">
              <a:lnSpc>
                <a:spcPct val="120000"/>
              </a:lnSpc>
              <a:spcBef>
                <a:spcPts val="750"/>
              </a:spcBef>
              <a:buFont typeface="Wingdings" panose="05000000000000000000" pitchFamily="2" charset="2"/>
              <a:buChar char="n"/>
              <a:defRPr/>
            </a:pPr>
            <a:r>
              <a:rPr lang="zh-CN" altLang="en-US" b="1" dirty="0"/>
              <a:t>不同类型或性质的进程固定分配在对应的就绪队列</a:t>
            </a:r>
            <a:endParaRPr lang="en-US" altLang="zh-CN" b="1" dirty="0"/>
          </a:p>
          <a:p>
            <a:pPr algn="just">
              <a:lnSpc>
                <a:spcPct val="120000"/>
              </a:lnSpc>
              <a:spcBef>
                <a:spcPts val="750"/>
              </a:spcBef>
              <a:buFont typeface="Wingdings" panose="05000000000000000000" pitchFamily="2" charset="2"/>
              <a:buChar char="n"/>
              <a:defRPr/>
            </a:pPr>
            <a:r>
              <a:rPr lang="zh-CN" altLang="en-US" b="1" dirty="0"/>
              <a:t>不同的就绪队列采用不同的调度算法</a:t>
            </a:r>
            <a:endParaRPr lang="en-US" altLang="zh-CN" b="1" dirty="0"/>
          </a:p>
          <a:p>
            <a:pPr algn="just">
              <a:lnSpc>
                <a:spcPct val="120000"/>
              </a:lnSpc>
              <a:spcBef>
                <a:spcPts val="750"/>
              </a:spcBef>
              <a:buFont typeface="Wingdings" panose="05000000000000000000" pitchFamily="2" charset="2"/>
              <a:buChar char="n"/>
              <a:defRPr/>
            </a:pPr>
            <a:r>
              <a:rPr lang="zh-CN" altLang="en-US" b="1" dirty="0"/>
              <a:t>进程可以有不同的优先级、队列也可以有不同的优先级</a:t>
            </a:r>
            <a:endParaRPr lang="zh-CN" altLang="en-US" b="1" dirty="0"/>
          </a:p>
        </p:txBody>
      </p:sp>
      <p:pic>
        <p:nvPicPr>
          <p:cNvPr id="4" name="图片 3"/>
          <p:cNvPicPr>
            <a:picLocks noChangeAspect="1"/>
          </p:cNvPicPr>
          <p:nvPr/>
        </p:nvPicPr>
        <p:blipFill>
          <a:blip r:embed="rId1"/>
          <a:stretch>
            <a:fillRect/>
          </a:stretch>
        </p:blipFill>
        <p:spPr>
          <a:xfrm>
            <a:off x="3286813" y="3454062"/>
            <a:ext cx="4930809" cy="3403939"/>
          </a:xfrm>
          <a:prstGeom prst="rect">
            <a:avLst/>
          </a:prstGeom>
        </p:spPr>
      </p:pic>
      <p:sp>
        <p:nvSpPr>
          <p:cNvPr id="5" name="矩形 4"/>
          <p:cNvSpPr/>
          <p:nvPr/>
        </p:nvSpPr>
        <p:spPr>
          <a:xfrm>
            <a:off x="1361256" y="286445"/>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a:xfrm>
            <a:off x="6781800" y="351157"/>
            <a:ext cx="5013960" cy="502284"/>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dirty="0">
                <a:solidFill>
                  <a:schemeClr val="bg2">
                    <a:lumMod val="25000"/>
                  </a:schemeClr>
                </a:solidFill>
              </a:rPr>
              <a:t>3.3.5 </a:t>
            </a:r>
            <a:r>
              <a:rPr lang="zh-CN" altLang="en-US" dirty="0">
                <a:solidFill>
                  <a:schemeClr val="bg2">
                    <a:lumMod val="25000"/>
                  </a:schemeClr>
                </a:solidFill>
              </a:rPr>
              <a:t>多级反馈队列调度算法 </a:t>
            </a:r>
            <a:endParaRPr lang="zh-CN" altLang="en-US" dirty="0">
              <a:solidFill>
                <a:schemeClr val="bg2">
                  <a:lumMod val="25000"/>
                </a:schemeClr>
              </a:solidFill>
            </a:endParaRPr>
          </a:p>
        </p:txBody>
      </p:sp>
      <p:sp>
        <p:nvSpPr>
          <p:cNvPr id="632835" name="Rectangle 3"/>
          <p:cNvSpPr>
            <a:spLocks noGrp="1" noChangeArrowheads="1"/>
          </p:cNvSpPr>
          <p:nvPr>
            <p:ph type="body" idx="1"/>
          </p:nvPr>
        </p:nvSpPr>
        <p:spPr>
          <a:xfrm>
            <a:off x="1226820" y="1209676"/>
            <a:ext cx="10287000" cy="974231"/>
          </a:xfrm>
        </p:spPr>
        <p:txBody>
          <a:bodyPr/>
          <a:lstStyle/>
          <a:p>
            <a:pPr algn="just" eaLnBrk="1" hangingPunct="1">
              <a:buFont typeface="Wingdings" panose="05000000000000000000" pitchFamily="2" charset="2"/>
              <a:buChar char="n"/>
              <a:defRPr/>
            </a:pPr>
            <a:r>
              <a:rPr lang="zh-CN" altLang="en-US" sz="2600" dirty="0"/>
              <a:t>多级反馈队列调度算法实施过程如下</a:t>
            </a:r>
            <a:r>
              <a:rPr lang="zh-CN" altLang="en-US" sz="2600" dirty="0" smtClean="0"/>
              <a:t>：</a:t>
            </a:r>
            <a:endParaRPr lang="zh-CN" altLang="en-US" sz="2600" dirty="0"/>
          </a:p>
        </p:txBody>
      </p:sp>
      <p:pic>
        <p:nvPicPr>
          <p:cNvPr id="2" name="图片 1"/>
          <p:cNvPicPr>
            <a:picLocks noChangeAspect="1"/>
          </p:cNvPicPr>
          <p:nvPr/>
        </p:nvPicPr>
        <p:blipFill>
          <a:blip r:embed="rId1"/>
          <a:stretch>
            <a:fillRect/>
          </a:stretch>
        </p:blipFill>
        <p:spPr>
          <a:xfrm>
            <a:off x="5847845" y="1961966"/>
            <a:ext cx="5778500" cy="3989135"/>
          </a:xfrm>
          <a:prstGeom prst="rect">
            <a:avLst/>
          </a:prstGeom>
        </p:spPr>
      </p:pic>
      <p:sp>
        <p:nvSpPr>
          <p:cNvPr id="9" name="矩形 8"/>
          <p:cNvSpPr/>
          <p:nvPr/>
        </p:nvSpPr>
        <p:spPr>
          <a:xfrm>
            <a:off x="1361256" y="286445"/>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
        <p:nvSpPr>
          <p:cNvPr id="6" name="Rectangle 3"/>
          <p:cNvSpPr txBox="1">
            <a:spLocks noChangeArrowheads="1"/>
          </p:cNvSpPr>
          <p:nvPr/>
        </p:nvSpPr>
        <p:spPr>
          <a:xfrm>
            <a:off x="1057085" y="2229427"/>
            <a:ext cx="4589114" cy="1662113"/>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nSpc>
                <a:spcPts val="3200"/>
              </a:lnSpc>
              <a:buFont typeface="Arial" panose="020B0604020202020204" pitchFamily="34" charset="0"/>
              <a:buNone/>
              <a:defRPr/>
            </a:pPr>
            <a:r>
              <a:rPr lang="zh-CN" altLang="en-US" dirty="0" smtClean="0"/>
              <a:t>（</a:t>
            </a:r>
            <a:r>
              <a:rPr lang="en-US" altLang="zh-CN" dirty="0" smtClean="0"/>
              <a:t>1</a:t>
            </a:r>
            <a:r>
              <a:rPr lang="zh-CN" altLang="en-US" dirty="0" smtClean="0"/>
              <a:t>）应设置多个就绪队列，并为各个队列赋予不同的优先级。 第一个最高，以后依次降低。</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307297" y="1181101"/>
            <a:ext cx="4590255" cy="3168841"/>
          </a:xfrm>
          <a:prstGeom prst="rect">
            <a:avLst/>
          </a:prstGeom>
        </p:spPr>
      </p:pic>
      <p:sp>
        <p:nvSpPr>
          <p:cNvPr id="632835" name="Rectangle 3"/>
          <p:cNvSpPr>
            <a:spLocks noGrp="1" noChangeArrowheads="1"/>
          </p:cNvSpPr>
          <p:nvPr>
            <p:ph type="body" idx="1"/>
          </p:nvPr>
        </p:nvSpPr>
        <p:spPr>
          <a:xfrm>
            <a:off x="1196341" y="1583883"/>
            <a:ext cx="4838700" cy="2766059"/>
          </a:xfrm>
        </p:spPr>
        <p:txBody>
          <a:bodyPr/>
          <a:lstStyle/>
          <a:p>
            <a:pPr>
              <a:lnSpc>
                <a:spcPts val="3200"/>
              </a:lnSpc>
              <a:buNone/>
              <a:defRPr/>
            </a:pPr>
            <a:r>
              <a:rPr lang="zh-CN" altLang="en-US" dirty="0"/>
              <a:t>（</a:t>
            </a:r>
            <a:r>
              <a:rPr lang="en-US" altLang="zh-CN" dirty="0"/>
              <a:t>2</a:t>
            </a:r>
            <a:r>
              <a:rPr lang="zh-CN" altLang="en-US" dirty="0"/>
              <a:t>）当一个新进程进入内存后，首先将它放入第一队列的末尾，按</a:t>
            </a:r>
            <a:r>
              <a:rPr lang="en-US" altLang="zh-CN" dirty="0">
                <a:solidFill>
                  <a:srgbClr val="0000FF"/>
                </a:solidFill>
              </a:rPr>
              <a:t>FCFS</a:t>
            </a:r>
            <a:r>
              <a:rPr lang="zh-CN" altLang="en-US" dirty="0"/>
              <a:t>原则排队等待调度。</a:t>
            </a:r>
            <a:endParaRPr lang="en-US" altLang="zh-CN" dirty="0"/>
          </a:p>
          <a:p>
            <a:pPr>
              <a:lnSpc>
                <a:spcPts val="3200"/>
              </a:lnSpc>
              <a:buNone/>
              <a:defRPr/>
            </a:pPr>
            <a:r>
              <a:rPr lang="en-US" altLang="zh-CN" dirty="0">
                <a:solidFill>
                  <a:srgbClr val="0070C0"/>
                </a:solidFill>
              </a:rPr>
              <a:t>①</a:t>
            </a:r>
            <a:r>
              <a:rPr lang="zh-CN" altLang="en-US" dirty="0">
                <a:solidFill>
                  <a:srgbClr val="0070C0"/>
                </a:solidFill>
              </a:rPr>
              <a:t>当轮到该进程执行时，如它能在该时间片内完成，便可准备撤离系统；</a:t>
            </a:r>
            <a:endParaRPr lang="en-US" altLang="zh-CN" dirty="0">
              <a:solidFill>
                <a:srgbClr val="0070C0"/>
              </a:solidFill>
            </a:endParaRPr>
          </a:p>
        </p:txBody>
      </p:sp>
      <p:sp>
        <p:nvSpPr>
          <p:cNvPr id="5" name="Rectangle 3"/>
          <p:cNvSpPr txBox="1">
            <a:spLocks noChangeArrowheads="1"/>
          </p:cNvSpPr>
          <p:nvPr/>
        </p:nvSpPr>
        <p:spPr>
          <a:xfrm>
            <a:off x="1135380" y="4581524"/>
            <a:ext cx="9982199" cy="2147888"/>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nSpc>
                <a:spcPts val="3200"/>
              </a:lnSpc>
              <a:buNone/>
              <a:defRPr/>
            </a:pPr>
            <a:r>
              <a:rPr lang="en-US" altLang="zh-CN" dirty="0">
                <a:solidFill>
                  <a:srgbClr val="0070C0"/>
                </a:solidFill>
              </a:rPr>
              <a:t>②</a:t>
            </a:r>
            <a:r>
              <a:rPr lang="zh-CN" altLang="en-US" dirty="0">
                <a:solidFill>
                  <a:srgbClr val="0070C0"/>
                </a:solidFill>
              </a:rPr>
              <a:t>如果它在一个时间片结束时尚未完成，调度程序便将该进程转入第二队列的末尾，再同样地按</a:t>
            </a:r>
            <a:r>
              <a:rPr lang="en-US" altLang="zh-CN" dirty="0">
                <a:solidFill>
                  <a:srgbClr val="0070C0"/>
                </a:solidFill>
              </a:rPr>
              <a:t>FCFS</a:t>
            </a:r>
            <a:r>
              <a:rPr lang="zh-CN" altLang="en-US" dirty="0">
                <a:solidFill>
                  <a:srgbClr val="0070C0"/>
                </a:solidFill>
              </a:rPr>
              <a:t>原则等待调度执行；</a:t>
            </a:r>
            <a:endParaRPr lang="en-US" altLang="zh-CN" dirty="0">
              <a:solidFill>
                <a:srgbClr val="0070C0"/>
              </a:solidFill>
            </a:endParaRPr>
          </a:p>
          <a:p>
            <a:pPr>
              <a:lnSpc>
                <a:spcPts val="3200"/>
              </a:lnSpc>
              <a:buNone/>
              <a:defRPr/>
            </a:pPr>
            <a:r>
              <a:rPr lang="en-US" altLang="zh-CN" dirty="0">
                <a:solidFill>
                  <a:srgbClr val="0070C0"/>
                </a:solidFill>
              </a:rPr>
              <a:t>③</a:t>
            </a:r>
            <a:r>
              <a:rPr lang="zh-CN" altLang="en-US" dirty="0">
                <a:solidFill>
                  <a:srgbClr val="0070C0"/>
                </a:solidFill>
              </a:rPr>
              <a:t>如果它在第二队列中运行一个时间片后仍未完成，再依次将它放入第三队列，</a:t>
            </a:r>
            <a:r>
              <a:rPr lang="en-US" altLang="zh-CN" dirty="0">
                <a:solidFill>
                  <a:srgbClr val="0070C0"/>
                </a:solidFill>
                <a:latin typeface="Courier New" panose="02070309020205020404" charset="0"/>
              </a:rPr>
              <a:t>……</a:t>
            </a:r>
            <a:r>
              <a:rPr lang="zh-CN" altLang="en-US" dirty="0">
                <a:solidFill>
                  <a:srgbClr val="0070C0"/>
                </a:solidFill>
              </a:rPr>
              <a:t>。</a:t>
            </a:r>
            <a:endParaRPr lang="zh-CN" altLang="en-US" dirty="0">
              <a:solidFill>
                <a:srgbClr val="0070C0"/>
              </a:solidFill>
            </a:endParaRPr>
          </a:p>
        </p:txBody>
      </p:sp>
      <p:sp>
        <p:nvSpPr>
          <p:cNvPr id="7" name="Rectangle 2"/>
          <p:cNvSpPr txBox="1">
            <a:spLocks noChangeArrowheads="1"/>
          </p:cNvSpPr>
          <p:nvPr/>
        </p:nvSpPr>
        <p:spPr>
          <a:xfrm>
            <a:off x="6781800" y="351157"/>
            <a:ext cx="5013960" cy="50228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solidFill>
                  <a:schemeClr val="bg2">
                    <a:lumMod val="25000"/>
                  </a:schemeClr>
                </a:solidFill>
              </a:rPr>
              <a:t>3.3.5 </a:t>
            </a:r>
            <a:r>
              <a:rPr lang="zh-CN" altLang="en-US" smtClean="0">
                <a:solidFill>
                  <a:schemeClr val="bg2">
                    <a:lumMod val="25000"/>
                  </a:schemeClr>
                </a:solidFill>
              </a:rPr>
              <a:t>多级反馈队列调度算法 </a:t>
            </a:r>
            <a:endParaRPr lang="zh-CN" altLang="en-US" dirty="0">
              <a:solidFill>
                <a:schemeClr val="bg2">
                  <a:lumMod val="25000"/>
                </a:schemeClr>
              </a:solidFill>
            </a:endParaRPr>
          </a:p>
        </p:txBody>
      </p:sp>
      <p:sp>
        <p:nvSpPr>
          <p:cNvPr id="8" name="矩形 7"/>
          <p:cNvSpPr/>
          <p:nvPr/>
        </p:nvSpPr>
        <p:spPr>
          <a:xfrm>
            <a:off x="1361256" y="286445"/>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 calcmode="lin" valueType="num">
                                      <p:cBhvr additive="base">
                                        <p:cTn id="7" dur="500" fill="hold"/>
                                        <p:tgtEl>
                                          <p:spTgt spid="632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283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32835">
                                            <p:txEl>
                                              <p:pRg st="1" end="1"/>
                                            </p:txEl>
                                          </p:spTgt>
                                        </p:tgtEl>
                                        <p:attrNameLst>
                                          <p:attrName>style.visibility</p:attrName>
                                        </p:attrNameLst>
                                      </p:cBhvr>
                                      <p:to>
                                        <p:strVal val="visible"/>
                                      </p:to>
                                    </p:set>
                                    <p:anim calcmode="lin" valueType="num">
                                      <p:cBhvr additive="base">
                                        <p:cTn id="13" dur="500" fill="hold"/>
                                        <p:tgtEl>
                                          <p:spTgt spid="63283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3283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anim calcmode="lin" valueType="num">
                                      <p:cBhvr additive="base">
                                        <p:cTn id="19"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anim calcmode="lin" valueType="num">
                                      <p:cBhvr additive="base">
                                        <p:cTn id="25"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835" name="Rectangle 3"/>
          <p:cNvSpPr>
            <a:spLocks noGrp="1" noChangeArrowheads="1"/>
          </p:cNvSpPr>
          <p:nvPr>
            <p:ph type="body" idx="1"/>
          </p:nvPr>
        </p:nvSpPr>
        <p:spPr>
          <a:xfrm>
            <a:off x="1231851" y="1784273"/>
            <a:ext cx="4547512" cy="841823"/>
          </a:xfrm>
        </p:spPr>
        <p:txBody>
          <a:bodyPr/>
          <a:lstStyle/>
          <a:p>
            <a:pPr>
              <a:lnSpc>
                <a:spcPct val="150000"/>
              </a:lnSpc>
              <a:buNone/>
              <a:defRPr/>
            </a:pPr>
            <a:r>
              <a:rPr lang="zh-CN" altLang="en-US" dirty="0"/>
              <a:t>（</a:t>
            </a:r>
            <a:r>
              <a:rPr lang="en-US" altLang="zh-CN" dirty="0"/>
              <a:t>3</a:t>
            </a:r>
            <a:r>
              <a:rPr lang="zh-CN" altLang="en-US" dirty="0"/>
              <a:t>）仅当第一队列空闲时，调度程序才调度第二队列中的进程运行。</a:t>
            </a:r>
            <a:endParaRPr lang="zh-CN" altLang="en-US" dirty="0"/>
          </a:p>
        </p:txBody>
      </p:sp>
      <p:pic>
        <p:nvPicPr>
          <p:cNvPr id="4" name="图片 3"/>
          <p:cNvPicPr>
            <a:picLocks noChangeAspect="1"/>
          </p:cNvPicPr>
          <p:nvPr/>
        </p:nvPicPr>
        <p:blipFill>
          <a:blip r:embed="rId1"/>
          <a:stretch>
            <a:fillRect/>
          </a:stretch>
        </p:blipFill>
        <p:spPr>
          <a:xfrm>
            <a:off x="5846153" y="1500188"/>
            <a:ext cx="5778500" cy="3989135"/>
          </a:xfrm>
          <a:prstGeom prst="rect">
            <a:avLst/>
          </a:prstGeom>
        </p:spPr>
      </p:pic>
      <p:sp>
        <p:nvSpPr>
          <p:cNvPr id="6" name="Rectangle 2"/>
          <p:cNvSpPr txBox="1">
            <a:spLocks noChangeArrowheads="1"/>
          </p:cNvSpPr>
          <p:nvPr/>
        </p:nvSpPr>
        <p:spPr>
          <a:xfrm>
            <a:off x="6781800" y="351157"/>
            <a:ext cx="5013960" cy="50228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mtClean="0">
                <a:solidFill>
                  <a:schemeClr val="bg2">
                    <a:lumMod val="25000"/>
                  </a:schemeClr>
                </a:solidFill>
              </a:rPr>
              <a:t>3.3.5 </a:t>
            </a:r>
            <a:r>
              <a:rPr lang="zh-CN" altLang="en-US" smtClean="0">
                <a:solidFill>
                  <a:schemeClr val="bg2">
                    <a:lumMod val="25000"/>
                  </a:schemeClr>
                </a:solidFill>
              </a:rPr>
              <a:t>多级反馈队列调度算法 </a:t>
            </a:r>
            <a:endParaRPr lang="zh-CN" altLang="en-US" dirty="0">
              <a:solidFill>
                <a:schemeClr val="bg2">
                  <a:lumMod val="25000"/>
                </a:schemeClr>
              </a:solidFill>
            </a:endParaRPr>
          </a:p>
        </p:txBody>
      </p:sp>
      <p:sp>
        <p:nvSpPr>
          <p:cNvPr id="7" name="矩形 6"/>
          <p:cNvSpPr/>
          <p:nvPr/>
        </p:nvSpPr>
        <p:spPr>
          <a:xfrm>
            <a:off x="1361256" y="286445"/>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32835">
                                            <p:txEl>
                                              <p:pRg st="0" end="0"/>
                                            </p:txEl>
                                          </p:spTgt>
                                        </p:tgtEl>
                                        <p:attrNameLst>
                                          <p:attrName>style.visibility</p:attrName>
                                        </p:attrNameLst>
                                      </p:cBhvr>
                                      <p:to>
                                        <p:strVal val="visible"/>
                                      </p:to>
                                    </p:set>
                                    <p:anim calcmode="lin" valueType="num">
                                      <p:cBhvr additive="base">
                                        <p:cTn id="7" dur="500" fill="hold"/>
                                        <p:tgtEl>
                                          <p:spTgt spid="6328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328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249680" y="1066801"/>
            <a:ext cx="10355580" cy="5629275"/>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defTabSz="685800">
              <a:lnSpc>
                <a:spcPct val="90000"/>
              </a:lnSpc>
              <a:spcBef>
                <a:spcPct val="0"/>
              </a:spcBef>
              <a:buNone/>
              <a:defRPr sz="4000" b="1">
                <a:solidFill>
                  <a:schemeClr val="bg2">
                    <a:lumMod val="25000"/>
                  </a:schemeClr>
                </a:solidFill>
                <a:latin typeface="微软雅黑" panose="020B0503020204020204" pitchFamily="34" charset="-122"/>
                <a:ea typeface="微软雅黑" panose="020B0503020204020204" pitchFamily="34" charset="-122"/>
                <a:cs typeface="+mj-cs"/>
              </a:defRPr>
            </a:lvl1pPr>
          </a:lstStyle>
          <a:p>
            <a:pPr>
              <a:lnSpc>
                <a:spcPct val="150000"/>
              </a:lnSpc>
            </a:pPr>
            <a:r>
              <a:rPr lang="zh-CN" altLang="en-US" sz="2800" dirty="0"/>
              <a:t>多级反馈队列调度算法的性能：</a:t>
            </a:r>
            <a:endParaRPr lang="zh-CN" altLang="en-US" sz="2800" dirty="0"/>
          </a:p>
          <a:p>
            <a:pPr indent="635000">
              <a:lnSpc>
                <a:spcPct val="150000"/>
              </a:lnSpc>
            </a:pPr>
            <a:r>
              <a:rPr lang="zh-CN" altLang="en-US" sz="2400" dirty="0"/>
              <a:t>   多级反馈队列调度算法具有较好的性能，能较好地满足各种类型用户的需要</a:t>
            </a:r>
            <a:r>
              <a:rPr lang="zh-CN" altLang="en-US" sz="2400" dirty="0" smtClean="0"/>
              <a:t>。</a:t>
            </a:r>
            <a:endParaRPr lang="zh-CN" altLang="en-US" sz="2400" dirty="0"/>
          </a:p>
          <a:p>
            <a:pPr>
              <a:lnSpc>
                <a:spcPct val="150000"/>
              </a:lnSpc>
            </a:pPr>
            <a:r>
              <a:rPr lang="zh-CN" altLang="en-US" sz="2400" dirty="0"/>
              <a:t>（</a:t>
            </a:r>
            <a:r>
              <a:rPr lang="en-US" altLang="zh-CN" sz="2400" dirty="0"/>
              <a:t>1</a:t>
            </a:r>
            <a:r>
              <a:rPr lang="zh-CN" altLang="en-US" sz="2400" dirty="0"/>
              <a:t>）终端型作业用户 </a:t>
            </a:r>
            <a:endParaRPr lang="zh-CN" altLang="en-US" sz="2400" dirty="0"/>
          </a:p>
          <a:p>
            <a:pPr indent="635000">
              <a:lnSpc>
                <a:spcPct val="150000"/>
              </a:lnSpc>
            </a:pPr>
            <a:r>
              <a:rPr lang="zh-CN" altLang="en-US" sz="2400" dirty="0"/>
              <a:t>能在第一队列所规定的时间片内完成，可使终端型作业用户都感到满意。 </a:t>
            </a:r>
            <a:endParaRPr lang="zh-CN" altLang="en-US" sz="2400" dirty="0"/>
          </a:p>
          <a:p>
            <a:pPr>
              <a:lnSpc>
                <a:spcPct val="150000"/>
              </a:lnSpc>
            </a:pPr>
            <a:r>
              <a:rPr lang="zh-CN" altLang="en-US" sz="2400" dirty="0"/>
              <a:t>（</a:t>
            </a:r>
            <a:r>
              <a:rPr lang="en-US" altLang="zh-CN" sz="2400" dirty="0"/>
              <a:t>2</a:t>
            </a:r>
            <a:r>
              <a:rPr lang="zh-CN" altLang="en-US" sz="2400" dirty="0"/>
              <a:t>）短批处理作业用户有利</a:t>
            </a:r>
            <a:endParaRPr lang="zh-CN" altLang="en-US" sz="2400" dirty="0"/>
          </a:p>
          <a:p>
            <a:pPr>
              <a:lnSpc>
                <a:spcPct val="150000"/>
              </a:lnSpc>
            </a:pPr>
            <a:r>
              <a:rPr lang="zh-CN" altLang="en-US" sz="2400" dirty="0"/>
              <a:t>（</a:t>
            </a:r>
            <a:r>
              <a:rPr lang="en-US" altLang="zh-CN" sz="2400" dirty="0"/>
              <a:t>3</a:t>
            </a:r>
            <a:r>
              <a:rPr lang="zh-CN" altLang="en-US" sz="2400" dirty="0"/>
              <a:t>）长批处理作业用户</a:t>
            </a:r>
            <a:endParaRPr lang="en-US" altLang="zh-CN" sz="2400" dirty="0"/>
          </a:p>
          <a:p>
            <a:pPr indent="635000">
              <a:lnSpc>
                <a:spcPct val="150000"/>
              </a:lnSpc>
            </a:pPr>
            <a:r>
              <a:rPr lang="zh-CN" altLang="en-US" sz="2400" dirty="0"/>
              <a:t>对于长作业，它将依次在第</a:t>
            </a:r>
            <a:r>
              <a:rPr lang="en-US" altLang="zh-CN" sz="2400" dirty="0"/>
              <a:t>1</a:t>
            </a:r>
            <a:r>
              <a:rPr lang="zh-CN" altLang="en-US" sz="2400" dirty="0"/>
              <a:t>，</a:t>
            </a:r>
            <a:r>
              <a:rPr lang="en-US" altLang="zh-CN" sz="2400" dirty="0"/>
              <a:t>2,…</a:t>
            </a:r>
            <a:r>
              <a:rPr lang="zh-CN" altLang="en-US" sz="2400" dirty="0"/>
              <a:t>，</a:t>
            </a:r>
            <a:r>
              <a:rPr lang="en-US" altLang="zh-CN" sz="2400" dirty="0"/>
              <a:t>n</a:t>
            </a:r>
            <a:r>
              <a:rPr lang="zh-CN" altLang="en-US" sz="2400" dirty="0"/>
              <a:t>个队列中运行，然后再按轮转方式运行，用户不必担心其作业长期得不到处理。</a:t>
            </a:r>
            <a:endParaRPr lang="zh-CN" altLang="en-US" sz="2400" dirty="0"/>
          </a:p>
        </p:txBody>
      </p:sp>
      <p:sp>
        <p:nvSpPr>
          <p:cNvPr id="5" name="Rectangle 2"/>
          <p:cNvSpPr>
            <a:spLocks noGrp="1" noChangeArrowheads="1"/>
          </p:cNvSpPr>
          <p:nvPr>
            <p:ph type="title"/>
          </p:nvPr>
        </p:nvSpPr>
        <p:spPr>
          <a:xfrm>
            <a:off x="6781800" y="351157"/>
            <a:ext cx="5013960" cy="502284"/>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r>
              <a:rPr lang="en-US" altLang="zh-CN" dirty="0">
                <a:solidFill>
                  <a:schemeClr val="bg2">
                    <a:lumMod val="25000"/>
                  </a:schemeClr>
                </a:solidFill>
              </a:rPr>
              <a:t>3.3.5 </a:t>
            </a:r>
            <a:r>
              <a:rPr lang="zh-CN" altLang="en-US" dirty="0">
                <a:solidFill>
                  <a:schemeClr val="bg2">
                    <a:lumMod val="25000"/>
                  </a:schemeClr>
                </a:solidFill>
              </a:rPr>
              <a:t>多级反馈队列调度算法 </a:t>
            </a:r>
            <a:endParaRPr lang="zh-CN" altLang="en-US" dirty="0">
              <a:solidFill>
                <a:schemeClr val="bg2">
                  <a:lumMod val="25000"/>
                </a:schemeClr>
              </a:solidFill>
            </a:endParaRPr>
          </a:p>
        </p:txBody>
      </p:sp>
      <p:sp>
        <p:nvSpPr>
          <p:cNvPr id="6" name="矩形 5"/>
          <p:cNvSpPr/>
          <p:nvPr/>
        </p:nvSpPr>
        <p:spPr>
          <a:xfrm>
            <a:off x="1361256" y="286445"/>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animEffect transition="in" filter="wipe(left)">
                                      <p:cBhvr>
                                        <p:cTn id="7" dur="500"/>
                                        <p:tgtEl>
                                          <p:spTgt spid="7">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xEl>
                                              <p:pRg st="3" end="3"/>
                                            </p:txEl>
                                          </p:spTgt>
                                        </p:tgtEl>
                                        <p:attrNameLst>
                                          <p:attrName>style.visibility</p:attrName>
                                        </p:attrNameLst>
                                      </p:cBhvr>
                                      <p:to>
                                        <p:strVal val="visible"/>
                                      </p:to>
                                    </p:set>
                                    <p:animEffect transition="in" filter="wipe(left)">
                                      <p:cBhvr>
                                        <p:cTn id="12" dur="500"/>
                                        <p:tgtEl>
                                          <p:spTgt spid="7">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animEffect transition="in" filter="wipe(left)">
                                      <p:cBhvr>
                                        <p:cTn id="17" dur="500"/>
                                        <p:tgtEl>
                                          <p:spTgt spid="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wipe(left)">
                                      <p:cBhvr>
                                        <p:cTn id="22" dur="500"/>
                                        <p:tgtEl>
                                          <p:spTgt spid="7">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animEffect transition="in" filter="wipe(left)">
                                      <p:cBhvr>
                                        <p:cTn id="27"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090" name="Rectangle 2"/>
          <p:cNvSpPr>
            <a:spLocks noGrp="1" noChangeArrowheads="1"/>
          </p:cNvSpPr>
          <p:nvPr>
            <p:ph type="title"/>
          </p:nvPr>
        </p:nvSpPr>
        <p:spPr>
          <a:xfrm>
            <a:off x="2943051" y="1430974"/>
            <a:ext cx="6444789" cy="546738"/>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algn="ctr"/>
            <a:r>
              <a:rPr lang="zh-CN" altLang="en-US" dirty="0">
                <a:solidFill>
                  <a:schemeClr val="bg2">
                    <a:lumMod val="50000"/>
                  </a:schemeClr>
                </a:solidFill>
              </a:rPr>
              <a:t>进程调度算法小结</a:t>
            </a:r>
            <a:endParaRPr lang="zh-CN" altLang="en-US" dirty="0">
              <a:solidFill>
                <a:schemeClr val="bg2">
                  <a:lumMod val="50000"/>
                </a:schemeClr>
              </a:solidFill>
            </a:endParaRPr>
          </a:p>
        </p:txBody>
      </p:sp>
      <p:sp>
        <p:nvSpPr>
          <p:cNvPr id="729091" name="Rectangle 3"/>
          <p:cNvSpPr>
            <a:spLocks noGrp="1" noChangeArrowheads="1"/>
          </p:cNvSpPr>
          <p:nvPr>
            <p:ph type="body" idx="1"/>
          </p:nvPr>
        </p:nvSpPr>
        <p:spPr>
          <a:xfrm>
            <a:off x="1303020" y="2316480"/>
            <a:ext cx="10134600" cy="3855721"/>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marL="577850" indent="-268605">
              <a:lnSpc>
                <a:spcPct val="150000"/>
              </a:lnSpc>
              <a:spcBef>
                <a:spcPct val="0"/>
              </a:spcBef>
              <a:buFont typeface="Wingdings" panose="05000000000000000000" pitchFamily="2" charset="2"/>
              <a:buChar char="l"/>
            </a:pPr>
            <a:r>
              <a:rPr lang="zh-CN" altLang="en-US" dirty="0">
                <a:solidFill>
                  <a:schemeClr val="bg2">
                    <a:lumMod val="25000"/>
                  </a:schemeClr>
                </a:solidFill>
                <a:latin typeface="微软雅黑" panose="020B0503020204020204" pitchFamily="34" charset="-122"/>
                <a:ea typeface="微软雅黑" panose="020B0503020204020204" pitchFamily="34" charset="-122"/>
                <a:cs typeface="+mj-cs"/>
              </a:rPr>
              <a:t>如何选择进程调度算法与系统设计的目标有关。</a:t>
            </a:r>
            <a:endParaRPr lang="zh-CN" altLang="en-US" dirty="0">
              <a:solidFill>
                <a:schemeClr val="bg2">
                  <a:lumMod val="25000"/>
                </a:schemeClr>
              </a:solidFill>
              <a:latin typeface="微软雅黑" panose="020B0503020204020204" pitchFamily="34" charset="-122"/>
              <a:ea typeface="微软雅黑" panose="020B0503020204020204" pitchFamily="34" charset="-122"/>
              <a:cs typeface="+mj-cs"/>
            </a:endParaRPr>
          </a:p>
          <a:p>
            <a:pPr marL="577850" indent="-268605">
              <a:lnSpc>
                <a:spcPct val="150000"/>
              </a:lnSpc>
              <a:spcBef>
                <a:spcPct val="0"/>
              </a:spcBef>
              <a:buFont typeface="Wingdings" panose="05000000000000000000" pitchFamily="2" charset="2"/>
              <a:buChar char="l"/>
            </a:pPr>
            <a:r>
              <a:rPr lang="zh-CN" altLang="en-US" dirty="0">
                <a:solidFill>
                  <a:schemeClr val="bg2">
                    <a:lumMod val="50000"/>
                  </a:schemeClr>
                </a:solidFill>
                <a:latin typeface="微软雅黑" panose="020B0503020204020204" pitchFamily="34" charset="-122"/>
                <a:ea typeface="微软雅黑" panose="020B0503020204020204" pitchFamily="34" charset="-122"/>
                <a:cs typeface="+mj-cs"/>
              </a:rPr>
              <a:t>交互式多任务系统</a:t>
            </a:r>
            <a:r>
              <a:rPr lang="zh-CN" altLang="en-US" dirty="0">
                <a:solidFill>
                  <a:schemeClr val="bg2">
                    <a:lumMod val="25000"/>
                  </a:schemeClr>
                </a:solidFill>
                <a:latin typeface="微软雅黑" panose="020B0503020204020204" pitchFamily="34" charset="-122"/>
                <a:ea typeface="微软雅黑" panose="020B0503020204020204" pitchFamily="34" charset="-122"/>
                <a:cs typeface="+mj-cs"/>
              </a:rPr>
              <a:t>，主要考虑联机用户对响应时间的要求，一般采用基于时间片轮转调度算法，同时，根据进程的性质设置不同的优先级。</a:t>
            </a:r>
            <a:endParaRPr lang="zh-CN" altLang="en-US" dirty="0">
              <a:solidFill>
                <a:schemeClr val="bg2">
                  <a:lumMod val="25000"/>
                </a:schemeClr>
              </a:solidFill>
              <a:latin typeface="微软雅黑" panose="020B0503020204020204" pitchFamily="34" charset="-122"/>
              <a:ea typeface="微软雅黑" panose="020B0503020204020204" pitchFamily="34" charset="-122"/>
              <a:cs typeface="+mj-cs"/>
            </a:endParaRPr>
          </a:p>
          <a:p>
            <a:pPr marL="577850" indent="-268605">
              <a:lnSpc>
                <a:spcPct val="150000"/>
              </a:lnSpc>
              <a:spcBef>
                <a:spcPct val="0"/>
              </a:spcBef>
              <a:buFont typeface="Wingdings" panose="05000000000000000000" pitchFamily="2" charset="2"/>
              <a:buChar char="l"/>
            </a:pPr>
            <a:r>
              <a:rPr lang="zh-CN" altLang="en-US" dirty="0">
                <a:solidFill>
                  <a:schemeClr val="bg2">
                    <a:lumMod val="50000"/>
                  </a:schemeClr>
                </a:solidFill>
                <a:latin typeface="微软雅黑" panose="020B0503020204020204" pitchFamily="34" charset="-122"/>
                <a:ea typeface="微软雅黑" panose="020B0503020204020204" pitchFamily="34" charset="-122"/>
                <a:cs typeface="+mj-cs"/>
              </a:rPr>
              <a:t>批处理系统</a:t>
            </a:r>
            <a:r>
              <a:rPr lang="zh-CN" altLang="en-US" dirty="0">
                <a:solidFill>
                  <a:schemeClr val="bg2">
                    <a:lumMod val="25000"/>
                  </a:schemeClr>
                </a:solidFill>
                <a:latin typeface="微软雅黑" panose="020B0503020204020204" pitchFamily="34" charset="-122"/>
                <a:ea typeface="微软雅黑" panose="020B0503020204020204" pitchFamily="34" charset="-122"/>
                <a:cs typeface="+mj-cs"/>
              </a:rPr>
              <a:t>往往以进程（或作业）的平均周转时间来衡量调度性能，常选用基于优先级的短进程（或作业）优先调度算法。 </a:t>
            </a:r>
            <a:endParaRPr lang="zh-CN" altLang="en-US"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
        <p:nvSpPr>
          <p:cNvPr id="5" name="矩形 4"/>
          <p:cNvSpPr/>
          <p:nvPr/>
        </p:nvSpPr>
        <p:spPr>
          <a:xfrm>
            <a:off x="1361256" y="286445"/>
            <a:ext cx="3058344" cy="480131"/>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defTabSz="685800">
              <a:lnSpc>
                <a:spcPct val="90000"/>
              </a:lnSpc>
              <a:spcBef>
                <a:spcPct val="0"/>
              </a:spcBef>
            </a:pPr>
            <a:r>
              <a:rPr lang="en-US" altLang="zh-CN" sz="3200" b="1" dirty="0">
                <a:solidFill>
                  <a:schemeClr val="bg2">
                    <a:lumMod val="25000"/>
                  </a:schemeClr>
                </a:solidFill>
                <a:latin typeface="微软雅黑" panose="020B0503020204020204" pitchFamily="34" charset="-122"/>
                <a:ea typeface="微软雅黑" panose="020B0503020204020204" pitchFamily="34" charset="-122"/>
                <a:cs typeface="+mj-cs"/>
              </a:rPr>
              <a:t>3.3 </a:t>
            </a:r>
            <a:r>
              <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rPr>
              <a:t>进程调度  </a:t>
            </a:r>
            <a:endParaRPr lang="zh-CN" altLang="en-US" sz="3200" b="1" dirty="0">
              <a:solidFill>
                <a:schemeClr val="bg2">
                  <a:lumMod val="2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29091">
                                            <p:txEl>
                                              <p:pRg st="0" end="0"/>
                                            </p:txEl>
                                          </p:spTgt>
                                        </p:tgtEl>
                                        <p:attrNameLst>
                                          <p:attrName>style.visibility</p:attrName>
                                        </p:attrNameLst>
                                      </p:cBhvr>
                                      <p:to>
                                        <p:strVal val="visible"/>
                                      </p:to>
                                    </p:set>
                                    <p:animEffect transition="in" filter="wipe(left)">
                                      <p:cBhvr>
                                        <p:cTn id="7" dur="500"/>
                                        <p:tgtEl>
                                          <p:spTgt spid="7290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29091">
                                            <p:txEl>
                                              <p:pRg st="1" end="1"/>
                                            </p:txEl>
                                          </p:spTgt>
                                        </p:tgtEl>
                                        <p:attrNameLst>
                                          <p:attrName>style.visibility</p:attrName>
                                        </p:attrNameLst>
                                      </p:cBhvr>
                                      <p:to>
                                        <p:strVal val="visible"/>
                                      </p:to>
                                    </p:set>
                                    <p:animEffect transition="in" filter="wipe(left)">
                                      <p:cBhvr>
                                        <p:cTn id="12" dur="500"/>
                                        <p:tgtEl>
                                          <p:spTgt spid="72909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29091">
                                            <p:txEl>
                                              <p:pRg st="2" end="2"/>
                                            </p:txEl>
                                          </p:spTgt>
                                        </p:tgtEl>
                                        <p:attrNameLst>
                                          <p:attrName>style.visibility</p:attrName>
                                        </p:attrNameLst>
                                      </p:cBhvr>
                                      <p:to>
                                        <p:strVal val="visible"/>
                                      </p:to>
                                    </p:set>
                                    <p:animEffect transition="in" filter="wipe(left)">
                                      <p:cBhvr>
                                        <p:cTn id="17" dur="500"/>
                                        <p:tgtEl>
                                          <p:spTgt spid="7290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zh-CN" altLang="en-US" sz="4000" dirty="0"/>
              <a:t>第三章 处理机调度与死锁</a:t>
            </a:r>
            <a:endParaRPr lang="zh-CN" altLang="en-US" sz="4000" dirty="0"/>
          </a:p>
        </p:txBody>
      </p:sp>
      <p:sp>
        <p:nvSpPr>
          <p:cNvPr id="86019" name="Rectangle 3"/>
          <p:cNvSpPr>
            <a:spLocks noGrp="1" noChangeArrowheads="1"/>
          </p:cNvSpPr>
          <p:nvPr>
            <p:ph type="body" idx="1"/>
          </p:nvPr>
        </p:nvSpPr>
        <p:spPr>
          <a:xfrm>
            <a:off x="2438400" y="1323975"/>
            <a:ext cx="8229600" cy="4495800"/>
          </a:xfrm>
        </p:spPr>
        <p:txBody>
          <a:bodyPr/>
          <a:lstStyle/>
          <a:p>
            <a:pPr eaLnBrk="1" hangingPunct="1">
              <a:lnSpc>
                <a:spcPct val="110000"/>
              </a:lnSpc>
              <a:buFont typeface="Wingdings" panose="05000000000000000000" pitchFamily="2" charset="2"/>
              <a:buChar char="n"/>
              <a:defRPr/>
            </a:pPr>
            <a:r>
              <a:rPr lang="en-US" altLang="zh-CN" sz="2800" dirty="0"/>
              <a:t>3.1 </a:t>
            </a:r>
            <a:r>
              <a:rPr lang="zh-CN" altLang="en-US" sz="2800" dirty="0"/>
              <a:t>处理机调度的层次和调度算法的目标 </a:t>
            </a:r>
            <a:endParaRPr lang="zh-CN" altLang="en-US" sz="2800" dirty="0"/>
          </a:p>
          <a:p>
            <a:pPr eaLnBrk="1" hangingPunct="1">
              <a:lnSpc>
                <a:spcPct val="110000"/>
              </a:lnSpc>
              <a:buFont typeface="Wingdings" panose="05000000000000000000" pitchFamily="2" charset="2"/>
              <a:buChar char="n"/>
              <a:defRPr/>
            </a:pPr>
            <a:r>
              <a:rPr lang="en-US" altLang="zh-CN" sz="2800" dirty="0"/>
              <a:t>3.2 </a:t>
            </a:r>
            <a:r>
              <a:rPr lang="zh-CN" altLang="en-US" sz="2800" dirty="0"/>
              <a:t>作业和作业调度</a:t>
            </a:r>
            <a:endParaRPr lang="zh-CN" altLang="en-US" sz="2800" dirty="0"/>
          </a:p>
          <a:p>
            <a:pPr eaLnBrk="1" hangingPunct="1">
              <a:lnSpc>
                <a:spcPct val="110000"/>
              </a:lnSpc>
              <a:buFont typeface="Wingdings" panose="05000000000000000000" pitchFamily="2" charset="2"/>
              <a:buChar char="n"/>
              <a:defRPr/>
            </a:pPr>
            <a:r>
              <a:rPr lang="en-US" altLang="zh-CN" sz="2800" dirty="0"/>
              <a:t>3.3 </a:t>
            </a:r>
            <a:r>
              <a:rPr lang="zh-CN" altLang="en-US" sz="2800" dirty="0"/>
              <a:t>进程调度  </a:t>
            </a:r>
            <a:endParaRPr lang="zh-CN" altLang="en-US" sz="2800" dirty="0"/>
          </a:p>
          <a:p>
            <a:pPr eaLnBrk="1" hangingPunct="1">
              <a:lnSpc>
                <a:spcPct val="110000"/>
              </a:lnSpc>
              <a:buFont typeface="Wingdings" panose="05000000000000000000" pitchFamily="2" charset="2"/>
              <a:buChar char="n"/>
              <a:defRPr/>
            </a:pPr>
            <a:r>
              <a:rPr lang="en-US" altLang="zh-CN" sz="2800" dirty="0">
                <a:solidFill>
                  <a:srgbClr val="FF0000"/>
                </a:solidFill>
              </a:rPr>
              <a:t>3.4 </a:t>
            </a:r>
            <a:r>
              <a:rPr lang="zh-CN" altLang="en-US" sz="2800" dirty="0">
                <a:solidFill>
                  <a:srgbClr val="FF0000"/>
                </a:solidFill>
              </a:rPr>
              <a:t>实时调度  </a:t>
            </a:r>
            <a:endParaRPr lang="zh-CN" altLang="en-US" sz="2800" dirty="0">
              <a:solidFill>
                <a:srgbClr val="FF0000"/>
              </a:solidFill>
            </a:endParaRPr>
          </a:p>
          <a:p>
            <a:pPr eaLnBrk="1" hangingPunct="1">
              <a:lnSpc>
                <a:spcPct val="110000"/>
              </a:lnSpc>
              <a:buFont typeface="Wingdings" panose="05000000000000000000" pitchFamily="2" charset="2"/>
              <a:buChar char="n"/>
              <a:defRPr/>
            </a:pPr>
            <a:r>
              <a:rPr lang="en-US" altLang="zh-CN" sz="2800" dirty="0"/>
              <a:t>3.5 </a:t>
            </a:r>
            <a:r>
              <a:rPr lang="zh-CN" altLang="en-US" sz="2800" dirty="0"/>
              <a:t>死锁概述  </a:t>
            </a:r>
            <a:endParaRPr lang="zh-CN" altLang="en-US" sz="2800" dirty="0"/>
          </a:p>
          <a:p>
            <a:pPr eaLnBrk="1" hangingPunct="1">
              <a:lnSpc>
                <a:spcPct val="110000"/>
              </a:lnSpc>
              <a:buFont typeface="Wingdings" panose="05000000000000000000" pitchFamily="2" charset="2"/>
              <a:buChar char="n"/>
              <a:defRPr/>
            </a:pPr>
            <a:r>
              <a:rPr lang="en-US" altLang="zh-CN" sz="2800" dirty="0"/>
              <a:t>3.6 </a:t>
            </a:r>
            <a:r>
              <a:rPr lang="zh-CN" altLang="en-US" sz="2800" dirty="0"/>
              <a:t>预防死锁</a:t>
            </a:r>
            <a:endParaRPr lang="en-US" altLang="zh-CN" sz="2800" dirty="0"/>
          </a:p>
          <a:p>
            <a:pPr eaLnBrk="1" hangingPunct="1">
              <a:lnSpc>
                <a:spcPct val="110000"/>
              </a:lnSpc>
              <a:buFont typeface="Wingdings" panose="05000000000000000000" pitchFamily="2" charset="2"/>
              <a:buChar char="n"/>
              <a:defRPr/>
            </a:pPr>
            <a:r>
              <a:rPr lang="en-US" altLang="zh-CN" sz="2800" dirty="0"/>
              <a:t>3.7 </a:t>
            </a:r>
            <a:r>
              <a:rPr lang="zh-CN" altLang="en-US" sz="2800" dirty="0"/>
              <a:t>避免死锁</a:t>
            </a:r>
            <a:endParaRPr lang="zh-CN" altLang="en-US" sz="2800" dirty="0"/>
          </a:p>
          <a:p>
            <a:pPr eaLnBrk="1" hangingPunct="1">
              <a:lnSpc>
                <a:spcPct val="110000"/>
              </a:lnSpc>
              <a:buFont typeface="Wingdings" panose="05000000000000000000" pitchFamily="2" charset="2"/>
              <a:buChar char="n"/>
              <a:defRPr/>
            </a:pPr>
            <a:r>
              <a:rPr lang="en-US" altLang="zh-CN" sz="2800" dirty="0"/>
              <a:t>3.8 </a:t>
            </a:r>
            <a:r>
              <a:rPr lang="zh-CN" altLang="en-US" sz="2800" dirty="0"/>
              <a:t>死锁的检测与解除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a:xfrm>
            <a:off x="1326833" y="295269"/>
            <a:ext cx="3679507" cy="709613"/>
          </a:xfrm>
        </p:spPr>
        <p:txBody>
          <a:bodyPr/>
          <a:lstStyle/>
          <a:p>
            <a:r>
              <a:rPr lang="en-US" altLang="zh-CN" sz="3200" dirty="0"/>
              <a:t>3.4  </a:t>
            </a:r>
            <a:r>
              <a:rPr lang="zh-CN" altLang="en-US" sz="3200" dirty="0"/>
              <a:t>实时调度 </a:t>
            </a:r>
            <a:endParaRPr lang="zh-CN" altLang="en-US" sz="3200" dirty="0"/>
          </a:p>
        </p:txBody>
      </p:sp>
      <p:sp>
        <p:nvSpPr>
          <p:cNvPr id="88067" name="Rectangle 3"/>
          <p:cNvSpPr>
            <a:spLocks noGrp="1" noChangeArrowheads="1"/>
          </p:cNvSpPr>
          <p:nvPr>
            <p:ph type="body" idx="1"/>
          </p:nvPr>
        </p:nvSpPr>
        <p:spPr>
          <a:xfrm>
            <a:off x="1074420" y="1500433"/>
            <a:ext cx="10393680" cy="4419600"/>
          </a:xfrm>
        </p:spPr>
        <p:txBody>
          <a:bodyPr/>
          <a:lstStyle/>
          <a:p>
            <a:pPr algn="just" eaLnBrk="1" hangingPunct="1">
              <a:lnSpc>
                <a:spcPct val="150000"/>
              </a:lnSpc>
              <a:buFont typeface="Wingdings" panose="05000000000000000000" pitchFamily="2" charset="2"/>
              <a:buNone/>
              <a:defRPr/>
            </a:pPr>
            <a:r>
              <a:rPr lang="zh-CN" altLang="en-US" b="1" dirty="0"/>
              <a:t>  由于在实时系统中都存在着若干个实时进程或任务，它们用来反应或控制某个外部事件，往往带有某种程度的紧迫性，因而对实时系统中的调度提出了某些特殊要求，前面所介绍的多种调度算法，并不能很好地满足实时系统对调度的要求，为此，需要引入一种新的调度，即</a:t>
            </a:r>
            <a:r>
              <a:rPr lang="zh-CN" altLang="en-US" b="1" dirty="0">
                <a:solidFill>
                  <a:srgbClr val="0000FF"/>
                </a:solidFill>
              </a:rPr>
              <a:t>实时调度</a:t>
            </a:r>
            <a:r>
              <a:rPr lang="zh-CN" altLang="en-US" b="1" dirty="0"/>
              <a:t>。</a:t>
            </a:r>
            <a:endParaRPr lang="zh-CN" altLang="en-US" b="1" dirty="0"/>
          </a:p>
        </p:txBody>
      </p:sp>
    </p:spTree>
  </p:cSld>
  <p:clrMapOvr>
    <a:masterClrMapping/>
  </p:clrMapOv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1326833" y="1295401"/>
            <a:ext cx="8229600" cy="419099"/>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dirty="0"/>
              <a:t>3.4.1 </a:t>
            </a:r>
            <a:r>
              <a:rPr lang="zh-CN" altLang="en-US" dirty="0"/>
              <a:t>实现实时调度的基本条件</a:t>
            </a:r>
            <a:endParaRPr lang="zh-CN" altLang="en-US" dirty="0"/>
          </a:p>
        </p:txBody>
      </p:sp>
      <p:sp>
        <p:nvSpPr>
          <p:cNvPr id="636931" name="Rectangle 3"/>
          <p:cNvSpPr>
            <a:spLocks noGrp="1" noChangeArrowheads="1"/>
          </p:cNvSpPr>
          <p:nvPr>
            <p:ph type="body" idx="1"/>
          </p:nvPr>
        </p:nvSpPr>
        <p:spPr>
          <a:xfrm>
            <a:off x="1459032" y="2057400"/>
            <a:ext cx="9506147" cy="3550920"/>
          </a:xfrm>
        </p:spPr>
        <p:txBody>
          <a:bodyPr/>
          <a:lstStyle/>
          <a:p>
            <a:pPr marL="1056005" indent="-1056005">
              <a:lnSpc>
                <a:spcPct val="110000"/>
              </a:lnSpc>
              <a:buNone/>
              <a:defRPr/>
            </a:pPr>
            <a:r>
              <a:rPr lang="en-US" altLang="zh-CN" dirty="0">
                <a:solidFill>
                  <a:srgbClr val="0000FF"/>
                </a:solidFill>
              </a:rPr>
              <a:t>1</a:t>
            </a:r>
            <a:r>
              <a:rPr lang="zh-CN" altLang="en-US" dirty="0">
                <a:solidFill>
                  <a:srgbClr val="0000FF"/>
                </a:solidFill>
              </a:rPr>
              <a:t>．提供必要的信息 </a:t>
            </a:r>
            <a:endParaRPr lang="zh-CN" altLang="en-US" dirty="0">
              <a:solidFill>
                <a:srgbClr val="0000FF"/>
              </a:solidFill>
            </a:endParaRPr>
          </a:p>
          <a:p>
            <a:pPr marL="1056005" indent="-1056005">
              <a:lnSpc>
                <a:spcPct val="110000"/>
              </a:lnSpc>
              <a:buNone/>
              <a:defRPr/>
            </a:pPr>
            <a:r>
              <a:rPr lang="zh-CN" altLang="en-US" b="1" dirty="0"/>
              <a:t>（</a:t>
            </a:r>
            <a:r>
              <a:rPr lang="en-US" altLang="zh-CN" b="1" dirty="0"/>
              <a:t>1</a:t>
            </a:r>
            <a:r>
              <a:rPr lang="zh-CN" altLang="en-US" b="1" dirty="0"/>
              <a:t>）就绪时间。这是该任务成为就绪状态的起始时间。</a:t>
            </a:r>
            <a:endParaRPr lang="zh-CN" altLang="en-US" b="1" dirty="0"/>
          </a:p>
          <a:p>
            <a:pPr marL="1056005" indent="-1056005" algn="just">
              <a:lnSpc>
                <a:spcPct val="110000"/>
              </a:lnSpc>
              <a:buNone/>
              <a:defRPr/>
            </a:pPr>
            <a:r>
              <a:rPr lang="zh-CN" altLang="en-US" b="1" dirty="0"/>
              <a:t>（</a:t>
            </a:r>
            <a:r>
              <a:rPr lang="en-US" altLang="zh-CN" b="1" dirty="0"/>
              <a:t>2</a:t>
            </a:r>
            <a:r>
              <a:rPr lang="zh-CN" altLang="en-US" b="1" dirty="0"/>
              <a:t>）开始截止时间和完成截止时间。</a:t>
            </a:r>
            <a:endParaRPr lang="zh-CN" altLang="en-US" b="1" dirty="0"/>
          </a:p>
          <a:p>
            <a:pPr marL="1056005" indent="-1056005" algn="just">
              <a:lnSpc>
                <a:spcPct val="110000"/>
              </a:lnSpc>
              <a:buNone/>
              <a:defRPr/>
            </a:pPr>
            <a:r>
              <a:rPr lang="zh-CN" altLang="en-US" b="1" dirty="0"/>
              <a:t>（</a:t>
            </a:r>
            <a:r>
              <a:rPr lang="en-US" altLang="zh-CN" b="1" dirty="0"/>
              <a:t>3</a:t>
            </a:r>
            <a:r>
              <a:rPr lang="zh-CN" altLang="en-US" b="1" dirty="0"/>
              <a:t>）处理时间。这是指一个任务从开始执行直至完成所需的时间。  </a:t>
            </a:r>
            <a:endParaRPr lang="zh-CN" altLang="en-US" b="1" dirty="0"/>
          </a:p>
          <a:p>
            <a:pPr marL="1056005" indent="-1056005" algn="just">
              <a:lnSpc>
                <a:spcPct val="110000"/>
              </a:lnSpc>
              <a:buNone/>
              <a:defRPr/>
            </a:pPr>
            <a:r>
              <a:rPr lang="zh-CN" altLang="en-US" b="1" dirty="0"/>
              <a:t>（</a:t>
            </a:r>
            <a:r>
              <a:rPr lang="en-US" altLang="zh-CN" b="1" dirty="0"/>
              <a:t>4</a:t>
            </a:r>
            <a:r>
              <a:rPr lang="zh-CN" altLang="en-US" b="1" dirty="0"/>
              <a:t>）资源要求。</a:t>
            </a:r>
            <a:endParaRPr lang="zh-CN" altLang="en-US" b="1" dirty="0"/>
          </a:p>
          <a:p>
            <a:pPr marL="1056005" indent="-1056005" algn="just">
              <a:lnSpc>
                <a:spcPct val="110000"/>
              </a:lnSpc>
              <a:buNone/>
              <a:defRPr/>
            </a:pPr>
            <a:r>
              <a:rPr lang="zh-CN" altLang="en-US" b="1" dirty="0"/>
              <a:t>（</a:t>
            </a:r>
            <a:r>
              <a:rPr lang="en-US" altLang="zh-CN" b="1" dirty="0"/>
              <a:t>5</a:t>
            </a:r>
            <a:r>
              <a:rPr lang="zh-CN" altLang="en-US" b="1" dirty="0"/>
              <a:t>）优先级。</a:t>
            </a:r>
            <a:endParaRPr lang="zh-CN" altLang="en-US" dirty="0"/>
          </a:p>
        </p:txBody>
      </p:sp>
      <p:sp>
        <p:nvSpPr>
          <p:cNvPr id="4"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6931">
                                            <p:txEl>
                                              <p:pRg st="1" end="1"/>
                                            </p:txEl>
                                          </p:spTgt>
                                        </p:tgtEl>
                                        <p:attrNameLst>
                                          <p:attrName>style.visibility</p:attrName>
                                        </p:attrNameLst>
                                      </p:cBhvr>
                                      <p:to>
                                        <p:strVal val="visible"/>
                                      </p:to>
                                    </p:set>
                                    <p:animEffect transition="in" filter="wipe(left)">
                                      <p:cBhvr>
                                        <p:cTn id="7" dur="500"/>
                                        <p:tgtEl>
                                          <p:spTgt spid="6369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6931">
                                            <p:txEl>
                                              <p:pRg st="2" end="2"/>
                                            </p:txEl>
                                          </p:spTgt>
                                        </p:tgtEl>
                                        <p:attrNameLst>
                                          <p:attrName>style.visibility</p:attrName>
                                        </p:attrNameLst>
                                      </p:cBhvr>
                                      <p:to>
                                        <p:strVal val="visible"/>
                                      </p:to>
                                    </p:set>
                                    <p:animEffect transition="in" filter="wipe(left)">
                                      <p:cBhvr>
                                        <p:cTn id="12" dur="500"/>
                                        <p:tgtEl>
                                          <p:spTgt spid="63693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6931">
                                            <p:txEl>
                                              <p:pRg st="3" end="3"/>
                                            </p:txEl>
                                          </p:spTgt>
                                        </p:tgtEl>
                                        <p:attrNameLst>
                                          <p:attrName>style.visibility</p:attrName>
                                        </p:attrNameLst>
                                      </p:cBhvr>
                                      <p:to>
                                        <p:strVal val="visible"/>
                                      </p:to>
                                    </p:set>
                                    <p:animEffect transition="in" filter="wipe(left)">
                                      <p:cBhvr>
                                        <p:cTn id="17" dur="500"/>
                                        <p:tgtEl>
                                          <p:spTgt spid="636931">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6931">
                                            <p:txEl>
                                              <p:pRg st="4" end="4"/>
                                            </p:txEl>
                                          </p:spTgt>
                                        </p:tgtEl>
                                        <p:attrNameLst>
                                          <p:attrName>style.visibility</p:attrName>
                                        </p:attrNameLst>
                                      </p:cBhvr>
                                      <p:to>
                                        <p:strVal val="visible"/>
                                      </p:to>
                                    </p:set>
                                    <p:animEffect transition="in" filter="wipe(left)">
                                      <p:cBhvr>
                                        <p:cTn id="22" dur="500"/>
                                        <p:tgtEl>
                                          <p:spTgt spid="636931">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6931">
                                            <p:txEl>
                                              <p:pRg st="5" end="5"/>
                                            </p:txEl>
                                          </p:spTgt>
                                        </p:tgtEl>
                                        <p:attrNameLst>
                                          <p:attrName>style.visibility</p:attrName>
                                        </p:attrNameLst>
                                      </p:cBhvr>
                                      <p:to>
                                        <p:strVal val="visible"/>
                                      </p:to>
                                    </p:set>
                                    <p:animEffect transition="in" filter="wipe(left)">
                                      <p:cBhvr>
                                        <p:cTn id="27" dur="500"/>
                                        <p:tgtEl>
                                          <p:spTgt spid="63693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409700" y="1310910"/>
            <a:ext cx="9966960" cy="5013690"/>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spcBef>
                <a:spcPct val="30000"/>
              </a:spcBef>
              <a:buFont typeface="Wingdings" panose="05000000000000000000" pitchFamily="2" charset="2"/>
              <a:buNone/>
              <a:defRPr/>
            </a:pPr>
            <a:r>
              <a:rPr lang="en-US" altLang="zh-CN" sz="2400" dirty="0">
                <a:solidFill>
                  <a:srgbClr val="0000FF"/>
                </a:solidFill>
                <a:latin typeface="微软雅黑" panose="020B0503020204020204" pitchFamily="34" charset="-122"/>
                <a:ea typeface="微软雅黑" panose="020B0503020204020204" pitchFamily="34" charset="-122"/>
              </a:rPr>
              <a:t> 2</a:t>
            </a:r>
            <a:r>
              <a:rPr lang="zh-CN" altLang="en-US" sz="2400" dirty="0">
                <a:solidFill>
                  <a:srgbClr val="0000FF"/>
                </a:solidFill>
                <a:latin typeface="微软雅黑" panose="020B0503020204020204" pitchFamily="34" charset="-122"/>
                <a:ea typeface="微软雅黑" panose="020B0503020204020204" pitchFamily="34" charset="-122"/>
              </a:rPr>
              <a:t>．系统处理能力强</a:t>
            </a:r>
            <a:endParaRPr lang="zh-CN" altLang="en-US" sz="2400" dirty="0">
              <a:solidFill>
                <a:srgbClr val="0000FF"/>
              </a:solidFill>
              <a:latin typeface="微软雅黑" panose="020B0503020204020204" pitchFamily="34" charset="-122"/>
              <a:ea typeface="微软雅黑" panose="020B0503020204020204" pitchFamily="34" charset="-122"/>
            </a:endParaRPr>
          </a:p>
          <a:p>
            <a:pPr algn="just">
              <a:lnSpc>
                <a:spcPct val="120000"/>
              </a:lnSpc>
              <a:spcBef>
                <a:spcPct val="30000"/>
              </a:spcBef>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在实时系统中，通常都有着多个实时任务。若处理机的处理能力不够强，则有可能因处理机忙不过来而使某些实时任务不能得到及时处理。 </a:t>
            </a:r>
            <a:endParaRPr lang="zh-CN" altLang="en-US" sz="24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Wingdings" panose="05000000000000000000" pitchFamily="2" charset="2"/>
              <a:buChar char="n"/>
              <a:defRPr/>
            </a:pPr>
            <a:r>
              <a:rPr lang="zh-CN" altLang="en-US" sz="2400" dirty="0">
                <a:latin typeface="微软雅黑" panose="020B0503020204020204" pitchFamily="34" charset="-122"/>
                <a:ea typeface="微软雅黑" panose="020B0503020204020204" pitchFamily="34" charset="-122"/>
              </a:rPr>
              <a:t>解决的方法是提高系统的处理能力，其途径有二：</a:t>
            </a:r>
            <a:endParaRPr lang="zh-CN" altLang="en-US" sz="2400" dirty="0">
              <a:latin typeface="微软雅黑" panose="020B0503020204020204" pitchFamily="34" charset="-122"/>
              <a:ea typeface="微软雅黑" panose="020B0503020204020204" pitchFamily="34" charset="-122"/>
            </a:endParaRPr>
          </a:p>
          <a:p>
            <a:pPr marL="577850" lvl="1" indent="-265430" algn="just">
              <a:lnSpc>
                <a:spcPct val="120000"/>
              </a:lnSpc>
              <a:spcBef>
                <a:spcPct val="30000"/>
              </a:spcBef>
              <a:buFont typeface="Wingdings" panose="05000000000000000000" pitchFamily="2" charset="2"/>
              <a:buChar char="¨"/>
              <a:defRPr/>
            </a:pPr>
            <a:r>
              <a:rPr lang="zh-CN" altLang="en-US" sz="2000" b="1" kern="0" dirty="0">
                <a:solidFill>
                  <a:sysClr val="windowText" lastClr="000000"/>
                </a:solidFill>
                <a:latin typeface="微软雅黑" panose="020B0503020204020204" pitchFamily="34" charset="-122"/>
                <a:ea typeface="微软雅黑" panose="020B0503020204020204" pitchFamily="34" charset="-122"/>
              </a:rPr>
              <a:t>其一仍是采用单处理机系统，但须增强其处理能力，以显著地减少对每一个任务的处理时间；</a:t>
            </a:r>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a:p>
            <a:pPr marL="577850" lvl="1" indent="-265430" algn="just">
              <a:lnSpc>
                <a:spcPct val="120000"/>
              </a:lnSpc>
              <a:spcBef>
                <a:spcPct val="30000"/>
              </a:spcBef>
              <a:buFont typeface="Wingdings" panose="05000000000000000000" pitchFamily="2" charset="2"/>
              <a:buChar char="¨"/>
              <a:defRPr/>
            </a:pPr>
            <a:r>
              <a:rPr lang="zh-CN" altLang="en-US" sz="2000" b="1" kern="0" dirty="0">
                <a:solidFill>
                  <a:sysClr val="windowText" lastClr="000000"/>
                </a:solidFill>
                <a:latin typeface="微软雅黑" panose="020B0503020204020204" pitchFamily="34" charset="-122"/>
                <a:ea typeface="微软雅黑" panose="020B0503020204020204" pitchFamily="34" charset="-122"/>
              </a:rPr>
              <a:t>其二是采用多处理机系统。 </a:t>
            </a:r>
            <a:endParaRPr lang="zh-CN" altLang="en-US" sz="2000" b="1" kern="0" dirty="0">
              <a:solidFill>
                <a:sysClr val="windowText" lastClr="000000"/>
              </a:solidFill>
              <a:latin typeface="微软雅黑" panose="020B0503020204020204" pitchFamily="34" charset="-122"/>
              <a:ea typeface="微软雅黑" panose="020B0503020204020204" pitchFamily="34" charset="-122"/>
            </a:endParaRPr>
          </a:p>
        </p:txBody>
      </p:sp>
      <p:sp>
        <p:nvSpPr>
          <p:cNvPr id="5" name="Rectangle 2"/>
          <p:cNvSpPr>
            <a:spLocks noGrp="1" noChangeArrowheads="1"/>
          </p:cNvSpPr>
          <p:nvPr>
            <p:ph type="title"/>
          </p:nvPr>
        </p:nvSpPr>
        <p:spPr>
          <a:xfrm>
            <a:off x="6325553" y="358141"/>
            <a:ext cx="5256847" cy="419099"/>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dirty="0"/>
              <a:t>3.4.1 </a:t>
            </a:r>
            <a:r>
              <a:rPr lang="zh-CN" altLang="en-US" dirty="0"/>
              <a:t>实现实时调度的基本条件</a:t>
            </a:r>
            <a:endParaRPr lang="zh-CN" altLang="en-US" dirty="0"/>
          </a:p>
        </p:txBody>
      </p:sp>
      <p:sp>
        <p:nvSpPr>
          <p:cNvPr id="7"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wipe(left)">
                                      <p:cBhvr>
                                        <p:cTn id="7" dur="500"/>
                                        <p:tgtEl>
                                          <p:spTgt spid="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xEl>
                                              <p:pRg st="3" end="3"/>
                                            </p:txEl>
                                          </p:spTgt>
                                        </p:tgtEl>
                                        <p:attrNameLst>
                                          <p:attrName>style.visibility</p:attrName>
                                        </p:attrNameLst>
                                      </p:cBhvr>
                                      <p:to>
                                        <p:strVal val="visible"/>
                                      </p:to>
                                    </p:set>
                                    <p:animEffect transition="in" filter="wipe(left)">
                                      <p:cBhvr>
                                        <p:cTn id="12" dur="500"/>
                                        <p:tgtEl>
                                          <p:spTgt spid="6">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animEffect transition="in" filter="wipe(left)">
                                      <p:cBhvr>
                                        <p:cTn id="17"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359140" y="437439"/>
            <a:ext cx="3472488" cy="515216"/>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sz="2400" dirty="0"/>
              <a:t>3.1.1 </a:t>
            </a:r>
            <a:r>
              <a:rPr lang="zh-CN" altLang="en-US" sz="2400" dirty="0"/>
              <a:t>处理机调度的层次</a:t>
            </a:r>
            <a:endParaRPr lang="zh-CN" altLang="en-US" sz="2400" dirty="0"/>
          </a:p>
        </p:txBody>
      </p:sp>
      <p:sp>
        <p:nvSpPr>
          <p:cNvPr id="12291" name="Rectangle 4"/>
          <p:cNvSpPr>
            <a:spLocks noChangeArrowheads="1"/>
          </p:cNvSpPr>
          <p:nvPr/>
        </p:nvSpPr>
        <p:spPr bwMode="auto">
          <a:xfrm>
            <a:off x="1219200" y="1105784"/>
            <a:ext cx="1007364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lnSpc>
                <a:spcPct val="120000"/>
              </a:lnSpc>
              <a:spcBef>
                <a:spcPct val="50000"/>
              </a:spcBef>
              <a:buClrTx/>
              <a:buSzTx/>
              <a:buFontTx/>
              <a:buNone/>
              <a:defRPr/>
            </a:pPr>
            <a:r>
              <a:rPr lang="en-US" altLang="zh-CN" sz="2800" b="1" dirty="0">
                <a:latin typeface="微软雅黑" panose="020B0503020204020204" pitchFamily="34" charset="-122"/>
                <a:ea typeface="微软雅黑" panose="020B0503020204020204" pitchFamily="34" charset="-122"/>
              </a:rPr>
              <a:t>1. </a:t>
            </a:r>
            <a:r>
              <a:rPr lang="zh-CN" altLang="en-US" sz="2800" b="1" dirty="0">
                <a:latin typeface="微软雅黑" panose="020B0503020204020204" pitchFamily="34" charset="-122"/>
                <a:ea typeface="微软雅黑" panose="020B0503020204020204" pitchFamily="34" charset="-122"/>
              </a:rPr>
              <a:t>高级调度</a:t>
            </a:r>
            <a:endParaRPr kumimoji="1" lang="en-US" altLang="zh-CN" sz="2800" b="1" dirty="0">
              <a:latin typeface="微软雅黑" panose="020B0503020204020204" pitchFamily="34" charset="-122"/>
              <a:ea typeface="微软雅黑" panose="020B0503020204020204" pitchFamily="34" charset="-122"/>
            </a:endParaRPr>
          </a:p>
          <a:p>
            <a:pPr eaLnBrk="1" hangingPunct="1">
              <a:lnSpc>
                <a:spcPct val="120000"/>
              </a:lnSpc>
              <a:spcBef>
                <a:spcPct val="50000"/>
              </a:spcBef>
              <a:buClrTx/>
              <a:buSzTx/>
              <a:buFontTx/>
              <a:buNone/>
              <a:defRPr/>
            </a:pPr>
            <a:r>
              <a:rPr kumimoji="1" lang="en-US" altLang="zh-CN" sz="2400" b="1" dirty="0">
                <a:latin typeface="微软雅黑" panose="020B0503020204020204" pitchFamily="34" charset="-122"/>
                <a:ea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rPr>
              <a:t>称为</a:t>
            </a:r>
            <a:r>
              <a:rPr kumimoji="1" lang="zh-CN" altLang="en-US" sz="2400" b="1" dirty="0">
                <a:solidFill>
                  <a:srgbClr val="0000FF"/>
                </a:solidFill>
                <a:latin typeface="微软雅黑" panose="020B0503020204020204" pitchFamily="34" charset="-122"/>
                <a:ea typeface="微软雅黑" panose="020B0503020204020204" pitchFamily="34" charset="-122"/>
              </a:rPr>
              <a:t>作业调度、长程调度（</a:t>
            </a:r>
            <a:r>
              <a:rPr kumimoji="1" lang="en-US" altLang="zh-CN" sz="2400" b="1" dirty="0">
                <a:solidFill>
                  <a:srgbClr val="0000FF"/>
                </a:solidFill>
                <a:latin typeface="微软雅黑" panose="020B0503020204020204" pitchFamily="34" charset="-122"/>
                <a:ea typeface="微软雅黑" panose="020B0503020204020204" pitchFamily="34" charset="-122"/>
              </a:rPr>
              <a:t>Long-term scheduling</a:t>
            </a:r>
            <a:r>
              <a:rPr kumimoji="1" lang="zh-CN" altLang="en-US" sz="2400" b="1" dirty="0">
                <a:solidFill>
                  <a:srgbClr val="0000FF"/>
                </a:solidFill>
                <a:latin typeface="微软雅黑" panose="020B0503020204020204" pitchFamily="34" charset="-122"/>
                <a:ea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rPr>
              <a:t>用于决定把外存上处于后备队列中的哪些作业调人内存，并为它们创建进程、分配必要的资源，然后，再将新创建的进程排在就绪队列上，准备执行 。</a:t>
            </a:r>
            <a:endParaRPr kumimoji="1" lang="zh-CN" altLang="en-US" sz="2400" b="1" dirty="0">
              <a:latin typeface="微软雅黑" panose="020B0503020204020204" pitchFamily="34" charset="-122"/>
              <a:ea typeface="微软雅黑" panose="020B0503020204020204" pitchFamily="34" charset="-122"/>
            </a:endParaRPr>
          </a:p>
        </p:txBody>
      </p:sp>
      <p:grpSp>
        <p:nvGrpSpPr>
          <p:cNvPr id="4" name="Group 2"/>
          <p:cNvGrpSpPr/>
          <p:nvPr/>
        </p:nvGrpSpPr>
        <p:grpSpPr bwMode="auto">
          <a:xfrm>
            <a:off x="2295526" y="3914400"/>
            <a:ext cx="8143875" cy="2800725"/>
            <a:chOff x="2157" y="1908"/>
            <a:chExt cx="7320" cy="3276"/>
          </a:xfrm>
        </p:grpSpPr>
        <p:sp>
          <p:nvSpPr>
            <p:cNvPr id="5" name="Text Box 3"/>
            <p:cNvSpPr txBox="1">
              <a:spLocks noChangeArrowheads="1"/>
            </p:cNvSpPr>
            <p:nvPr/>
          </p:nvSpPr>
          <p:spPr bwMode="auto">
            <a:xfrm>
              <a:off x="2877" y="3936"/>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charset="0"/>
                </a:rPr>
                <a:t>交互用户</a:t>
              </a:r>
              <a:endParaRPr lang="zh-CN" altLang="en-US" b="1">
                <a:effectLst>
                  <a:outerShdw blurRad="38100" dist="38100" dir="2700000" algn="tl">
                    <a:srgbClr val="C0C0C0"/>
                  </a:outerShdw>
                </a:effectLst>
                <a:latin typeface="Times New Roman" panose="02020603050405020304" pitchFamily="18" charset="0"/>
                <a:ea typeface="仿宋_GB2312" charset="0"/>
              </a:endParaRPr>
            </a:p>
          </p:txBody>
        </p:sp>
        <p:sp>
          <p:nvSpPr>
            <p:cNvPr id="6" name="Text Box 4"/>
            <p:cNvSpPr txBox="1">
              <a:spLocks noChangeArrowheads="1"/>
            </p:cNvSpPr>
            <p:nvPr/>
          </p:nvSpPr>
          <p:spPr bwMode="auto">
            <a:xfrm>
              <a:off x="4318" y="4716"/>
              <a:ext cx="269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sz="2000" b="1">
                  <a:effectLst>
                    <a:outerShdw blurRad="38100" dist="38100" dir="2700000" algn="tl">
                      <a:srgbClr val="C0C0C0"/>
                    </a:outerShdw>
                  </a:effectLst>
                  <a:latin typeface="仿宋_GB2312" charset="0"/>
                  <a:ea typeface="仿宋_GB2312" charset="0"/>
                </a:rPr>
                <a:t>长程调度模型</a:t>
              </a:r>
              <a:endParaRPr lang="zh-CN" altLang="en-US" sz="2000" b="1">
                <a:effectLst>
                  <a:outerShdw blurRad="38100" dist="38100" dir="2700000" algn="tl">
                    <a:srgbClr val="C0C0C0"/>
                  </a:outerShdw>
                </a:effectLst>
                <a:latin typeface="仿宋_GB2312" charset="0"/>
                <a:ea typeface="仿宋_GB2312" charset="0"/>
              </a:endParaRPr>
            </a:p>
          </p:txBody>
        </p:sp>
        <p:sp>
          <p:nvSpPr>
            <p:cNvPr id="7" name="Text Box 5"/>
            <p:cNvSpPr txBox="1">
              <a:spLocks noChangeArrowheads="1"/>
            </p:cNvSpPr>
            <p:nvPr/>
          </p:nvSpPr>
          <p:spPr bwMode="auto">
            <a:xfrm>
              <a:off x="7497" y="2460"/>
              <a:ext cx="1080" cy="468"/>
            </a:xfrm>
            <a:prstGeom prst="rect">
              <a:avLst/>
            </a:prstGeom>
            <a:solidFill>
              <a:srgbClr val="C0C0C0">
                <a:alpha val="50195"/>
              </a:srgbClr>
            </a:solidFill>
            <a:ln>
              <a:noFill/>
            </a:ln>
            <a:effectLst>
              <a:prstShdw prst="shdw17" dist="17961" dir="13500000">
                <a:srgbClr val="737373"/>
              </a:prstShdw>
            </a:effectLst>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FFFFFF"/>
                    </a:outerShdw>
                  </a:effectLst>
                  <a:latin typeface="Times New Roman" panose="02020603050405020304" pitchFamily="18" charset="0"/>
                  <a:ea typeface="仿宋_GB2312" charset="0"/>
                </a:rPr>
                <a:t>处理机</a:t>
              </a:r>
              <a:endParaRPr lang="zh-CN" altLang="en-US" b="1">
                <a:effectLst>
                  <a:outerShdw blurRad="38100" dist="38100" dir="2700000" algn="tl">
                    <a:srgbClr val="FFFFFF"/>
                  </a:outerShdw>
                </a:effectLst>
                <a:latin typeface="Times New Roman" panose="02020603050405020304" pitchFamily="18" charset="0"/>
                <a:ea typeface="仿宋_GB2312" charset="0"/>
              </a:endParaRPr>
            </a:p>
          </p:txBody>
        </p:sp>
        <p:sp>
          <p:nvSpPr>
            <p:cNvPr id="8" name="Text Box 6"/>
            <p:cNvSpPr txBox="1">
              <a:spLocks noChangeArrowheads="1"/>
            </p:cNvSpPr>
            <p:nvPr/>
          </p:nvSpPr>
          <p:spPr bwMode="auto">
            <a:xfrm>
              <a:off x="8578" y="1992"/>
              <a:ext cx="72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pitchFamily="49" charset="-122"/>
                </a:rPr>
                <a:t>完成</a:t>
              </a:r>
              <a:endParaRPr lang="zh-CN" altLang="en-US" b="1">
                <a:effectLst>
                  <a:outerShdw blurRad="38100" dist="38100" dir="2700000" algn="tl">
                    <a:srgbClr val="C0C0C0"/>
                  </a:outerShdw>
                </a:effectLst>
                <a:latin typeface="Times New Roman" panose="02020603050405020304" pitchFamily="18" charset="0"/>
                <a:ea typeface="仿宋_GB2312" pitchFamily="49" charset="-122"/>
              </a:endParaRPr>
            </a:p>
          </p:txBody>
        </p:sp>
        <p:sp>
          <p:nvSpPr>
            <p:cNvPr id="9" name="Line 7"/>
            <p:cNvSpPr>
              <a:spLocks noChangeShapeType="1"/>
            </p:cNvSpPr>
            <p:nvPr/>
          </p:nvSpPr>
          <p:spPr bwMode="auto">
            <a:xfrm flipH="1">
              <a:off x="4317" y="3936"/>
              <a:ext cx="90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0" name="Line 8"/>
            <p:cNvSpPr>
              <a:spLocks noChangeShapeType="1"/>
            </p:cNvSpPr>
            <p:nvPr/>
          </p:nvSpPr>
          <p:spPr bwMode="auto">
            <a:xfrm>
              <a:off x="8577" y="2616"/>
              <a:ext cx="900" cy="0"/>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 name="Line 9"/>
            <p:cNvSpPr>
              <a:spLocks noChangeShapeType="1"/>
            </p:cNvSpPr>
            <p:nvPr/>
          </p:nvSpPr>
          <p:spPr bwMode="auto">
            <a:xfrm flipH="1">
              <a:off x="6477" y="2688"/>
              <a:ext cx="90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2" name="Line 10"/>
            <p:cNvSpPr>
              <a:spLocks noChangeShapeType="1"/>
            </p:cNvSpPr>
            <p:nvPr/>
          </p:nvSpPr>
          <p:spPr bwMode="auto">
            <a:xfrm flipH="1">
              <a:off x="4317" y="2688"/>
              <a:ext cx="90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13" name="Group 11"/>
            <p:cNvGrpSpPr/>
            <p:nvPr/>
          </p:nvGrpSpPr>
          <p:grpSpPr bwMode="auto">
            <a:xfrm>
              <a:off x="5217" y="3780"/>
              <a:ext cx="1260" cy="312"/>
              <a:chOff x="4140" y="8928"/>
              <a:chExt cx="1620" cy="312"/>
            </a:xfrm>
          </p:grpSpPr>
          <p:sp>
            <p:nvSpPr>
              <p:cNvPr id="48" name="Line 12"/>
              <p:cNvSpPr>
                <a:spLocks noChangeShapeType="1"/>
              </p:cNvSpPr>
              <p:nvPr/>
            </p:nvSpPr>
            <p:spPr bwMode="auto">
              <a:xfrm>
                <a:off x="43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9" name="Line 13"/>
              <p:cNvSpPr>
                <a:spLocks noChangeShapeType="1"/>
              </p:cNvSpPr>
              <p:nvPr/>
            </p:nvSpPr>
            <p:spPr bwMode="auto">
              <a:xfrm>
                <a:off x="45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0" name="Line 14"/>
              <p:cNvSpPr>
                <a:spLocks noChangeShapeType="1"/>
              </p:cNvSpPr>
              <p:nvPr/>
            </p:nvSpPr>
            <p:spPr bwMode="auto">
              <a:xfrm>
                <a:off x="468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1" name="Line 15"/>
              <p:cNvSpPr>
                <a:spLocks noChangeShapeType="1"/>
              </p:cNvSpPr>
              <p:nvPr/>
            </p:nvSpPr>
            <p:spPr bwMode="auto">
              <a:xfrm>
                <a:off x="486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2" name="Line 16"/>
              <p:cNvSpPr>
                <a:spLocks noChangeShapeType="1"/>
              </p:cNvSpPr>
              <p:nvPr/>
            </p:nvSpPr>
            <p:spPr bwMode="auto">
              <a:xfrm>
                <a:off x="504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3" name="Line 17"/>
              <p:cNvSpPr>
                <a:spLocks noChangeShapeType="1"/>
              </p:cNvSpPr>
              <p:nvPr/>
            </p:nvSpPr>
            <p:spPr bwMode="auto">
              <a:xfrm>
                <a:off x="52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4" name="Line 18"/>
              <p:cNvSpPr>
                <a:spLocks noChangeShapeType="1"/>
              </p:cNvSpPr>
              <p:nvPr/>
            </p:nvSpPr>
            <p:spPr bwMode="auto">
              <a:xfrm>
                <a:off x="54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5" name="Line 19"/>
              <p:cNvSpPr>
                <a:spLocks noChangeShapeType="1"/>
              </p:cNvSpPr>
              <p:nvPr/>
            </p:nvSpPr>
            <p:spPr bwMode="auto">
              <a:xfrm>
                <a:off x="4140" y="892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56" name="Line 20"/>
              <p:cNvSpPr>
                <a:spLocks noChangeShapeType="1"/>
              </p:cNvSpPr>
              <p:nvPr/>
            </p:nvSpPr>
            <p:spPr bwMode="auto">
              <a:xfrm>
                <a:off x="4140" y="9240"/>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4" name="Text Box 21"/>
            <p:cNvSpPr txBox="1">
              <a:spLocks noChangeArrowheads="1"/>
            </p:cNvSpPr>
            <p:nvPr/>
          </p:nvSpPr>
          <p:spPr bwMode="auto">
            <a:xfrm>
              <a:off x="5037" y="214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charset="0"/>
                </a:rPr>
                <a:t>就绪队列</a:t>
              </a:r>
              <a:endParaRPr lang="zh-CN" altLang="en-US" b="1">
                <a:effectLst>
                  <a:outerShdw blurRad="38100" dist="38100" dir="2700000" algn="tl">
                    <a:srgbClr val="C0C0C0"/>
                  </a:outerShdw>
                </a:effectLst>
                <a:latin typeface="Times New Roman" panose="02020603050405020304" pitchFamily="18" charset="0"/>
                <a:ea typeface="仿宋_GB2312" charset="0"/>
              </a:endParaRPr>
            </a:p>
          </p:txBody>
        </p:sp>
        <p:grpSp>
          <p:nvGrpSpPr>
            <p:cNvPr id="15" name="Group 22"/>
            <p:cNvGrpSpPr/>
            <p:nvPr/>
          </p:nvGrpSpPr>
          <p:grpSpPr bwMode="auto">
            <a:xfrm>
              <a:off x="5217" y="2532"/>
              <a:ext cx="1260" cy="312"/>
              <a:chOff x="4140" y="8928"/>
              <a:chExt cx="1620" cy="312"/>
            </a:xfrm>
          </p:grpSpPr>
          <p:sp>
            <p:nvSpPr>
              <p:cNvPr id="39" name="Line 23"/>
              <p:cNvSpPr>
                <a:spLocks noChangeShapeType="1"/>
              </p:cNvSpPr>
              <p:nvPr/>
            </p:nvSpPr>
            <p:spPr bwMode="auto">
              <a:xfrm>
                <a:off x="43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0" name="Line 24"/>
              <p:cNvSpPr>
                <a:spLocks noChangeShapeType="1"/>
              </p:cNvSpPr>
              <p:nvPr/>
            </p:nvSpPr>
            <p:spPr bwMode="auto">
              <a:xfrm>
                <a:off x="45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1" name="Line 25"/>
              <p:cNvSpPr>
                <a:spLocks noChangeShapeType="1"/>
              </p:cNvSpPr>
              <p:nvPr/>
            </p:nvSpPr>
            <p:spPr bwMode="auto">
              <a:xfrm>
                <a:off x="468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2" name="Line 26"/>
              <p:cNvSpPr>
                <a:spLocks noChangeShapeType="1"/>
              </p:cNvSpPr>
              <p:nvPr/>
            </p:nvSpPr>
            <p:spPr bwMode="auto">
              <a:xfrm>
                <a:off x="486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3" name="Line 27"/>
              <p:cNvSpPr>
                <a:spLocks noChangeShapeType="1"/>
              </p:cNvSpPr>
              <p:nvPr/>
            </p:nvSpPr>
            <p:spPr bwMode="auto">
              <a:xfrm>
                <a:off x="504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Line 28"/>
              <p:cNvSpPr>
                <a:spLocks noChangeShapeType="1"/>
              </p:cNvSpPr>
              <p:nvPr/>
            </p:nvSpPr>
            <p:spPr bwMode="auto">
              <a:xfrm>
                <a:off x="52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5" name="Line 29"/>
              <p:cNvSpPr>
                <a:spLocks noChangeShapeType="1"/>
              </p:cNvSpPr>
              <p:nvPr/>
            </p:nvSpPr>
            <p:spPr bwMode="auto">
              <a:xfrm>
                <a:off x="54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6" name="Line 30"/>
              <p:cNvSpPr>
                <a:spLocks noChangeShapeType="1"/>
              </p:cNvSpPr>
              <p:nvPr/>
            </p:nvSpPr>
            <p:spPr bwMode="auto">
              <a:xfrm>
                <a:off x="4140" y="892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47" name="Line 31"/>
              <p:cNvSpPr>
                <a:spLocks noChangeShapeType="1"/>
              </p:cNvSpPr>
              <p:nvPr/>
            </p:nvSpPr>
            <p:spPr bwMode="auto">
              <a:xfrm>
                <a:off x="4140" y="9240"/>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6" name="Text Box 32"/>
            <p:cNvSpPr txBox="1">
              <a:spLocks noChangeArrowheads="1"/>
            </p:cNvSpPr>
            <p:nvPr/>
          </p:nvSpPr>
          <p:spPr bwMode="auto">
            <a:xfrm>
              <a:off x="5097" y="3312"/>
              <a:ext cx="17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a:spcBef>
                  <a:spcPct val="0"/>
                </a:spcBef>
                <a:buClrTx/>
                <a:buSzTx/>
                <a:buFontTx/>
                <a:buNone/>
                <a:defRPr/>
              </a:pPr>
              <a:r>
                <a:rPr lang="zh-CN" altLang="en-US" sz="1800" b="1">
                  <a:effectLst>
                    <a:outerShdw blurRad="38100" dist="38100" dir="2700000" algn="tl">
                      <a:srgbClr val="C0C0C0"/>
                    </a:outerShdw>
                  </a:effectLst>
                  <a:latin typeface="仿宋_GB2312" pitchFamily="49" charset="-122"/>
                  <a:ea typeface="仿宋_GB2312" pitchFamily="49" charset="-122"/>
                </a:rPr>
                <a:t>就绪</a:t>
              </a:r>
              <a:r>
                <a:rPr lang="en-US" altLang="zh-CN" sz="1800" b="1">
                  <a:effectLst>
                    <a:outerShdw blurRad="38100" dist="38100" dir="2700000" algn="tl">
                      <a:srgbClr val="C0C0C0"/>
                    </a:outerShdw>
                  </a:effectLst>
                  <a:latin typeface="仿宋_GB2312" pitchFamily="49" charset="-122"/>
                  <a:ea typeface="仿宋_GB2312" pitchFamily="49" charset="-122"/>
                </a:rPr>
                <a:t>/</a:t>
              </a:r>
              <a:r>
                <a:rPr lang="zh-CN" altLang="en-US" sz="1800" b="1">
                  <a:effectLst>
                    <a:outerShdw blurRad="38100" dist="38100" dir="2700000" algn="tl">
                      <a:srgbClr val="C0C0C0"/>
                    </a:outerShdw>
                  </a:effectLst>
                  <a:latin typeface="仿宋_GB2312" pitchFamily="49" charset="-122"/>
                  <a:ea typeface="仿宋_GB2312" pitchFamily="49" charset="-122"/>
                </a:rPr>
                <a:t>挂起队列</a:t>
              </a:r>
              <a:endParaRPr lang="zh-CN" altLang="en-US" sz="1800" b="1">
                <a:effectLst>
                  <a:outerShdw blurRad="38100" dist="38100" dir="2700000" algn="tl">
                    <a:srgbClr val="C0C0C0"/>
                  </a:outerShdw>
                </a:effectLst>
                <a:latin typeface="仿宋_GB2312" pitchFamily="49" charset="-122"/>
                <a:ea typeface="仿宋_GB2312" pitchFamily="49" charset="-122"/>
              </a:endParaRPr>
            </a:p>
          </p:txBody>
        </p:sp>
        <p:sp>
          <p:nvSpPr>
            <p:cNvPr id="17" name="Text Box 33"/>
            <p:cNvSpPr txBox="1">
              <a:spLocks noChangeArrowheads="1"/>
            </p:cNvSpPr>
            <p:nvPr/>
          </p:nvSpPr>
          <p:spPr bwMode="auto">
            <a:xfrm>
              <a:off x="8817" y="3780"/>
              <a:ext cx="54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a:spcBef>
                  <a:spcPct val="0"/>
                </a:spcBef>
                <a:buClrTx/>
                <a:buSzTx/>
                <a:buFontTx/>
                <a:buNone/>
              </a:pPr>
              <a:r>
                <a:rPr lang="en-US" altLang="zh-CN" sz="1000">
                  <a:latin typeface="宋体" pitchFamily="2" charset="-122"/>
                </a:rPr>
                <a:t>┇</a:t>
              </a:r>
              <a:endParaRPr lang="en-US" altLang="zh-CN" sz="1000">
                <a:latin typeface="Times New Roman" panose="02020603050405020304" pitchFamily="18" charset="0"/>
              </a:endParaRPr>
            </a:p>
          </p:txBody>
        </p:sp>
        <p:grpSp>
          <p:nvGrpSpPr>
            <p:cNvPr id="18" name="Group 34"/>
            <p:cNvGrpSpPr/>
            <p:nvPr/>
          </p:nvGrpSpPr>
          <p:grpSpPr bwMode="auto">
            <a:xfrm>
              <a:off x="2337" y="3156"/>
              <a:ext cx="1080" cy="312"/>
              <a:chOff x="4140" y="8928"/>
              <a:chExt cx="1620" cy="312"/>
            </a:xfrm>
          </p:grpSpPr>
          <p:sp>
            <p:nvSpPr>
              <p:cNvPr id="30" name="Line 35"/>
              <p:cNvSpPr>
                <a:spLocks noChangeShapeType="1"/>
              </p:cNvSpPr>
              <p:nvPr/>
            </p:nvSpPr>
            <p:spPr bwMode="auto">
              <a:xfrm>
                <a:off x="43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1" name="Line 36"/>
              <p:cNvSpPr>
                <a:spLocks noChangeShapeType="1"/>
              </p:cNvSpPr>
              <p:nvPr/>
            </p:nvSpPr>
            <p:spPr bwMode="auto">
              <a:xfrm>
                <a:off x="45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Line 37"/>
              <p:cNvSpPr>
                <a:spLocks noChangeShapeType="1"/>
              </p:cNvSpPr>
              <p:nvPr/>
            </p:nvSpPr>
            <p:spPr bwMode="auto">
              <a:xfrm>
                <a:off x="468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3" name="Line 38"/>
              <p:cNvSpPr>
                <a:spLocks noChangeShapeType="1"/>
              </p:cNvSpPr>
              <p:nvPr/>
            </p:nvSpPr>
            <p:spPr bwMode="auto">
              <a:xfrm>
                <a:off x="486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4" name="Line 39"/>
              <p:cNvSpPr>
                <a:spLocks noChangeShapeType="1"/>
              </p:cNvSpPr>
              <p:nvPr/>
            </p:nvSpPr>
            <p:spPr bwMode="auto">
              <a:xfrm>
                <a:off x="504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 name="Line 40"/>
              <p:cNvSpPr>
                <a:spLocks noChangeShapeType="1"/>
              </p:cNvSpPr>
              <p:nvPr/>
            </p:nvSpPr>
            <p:spPr bwMode="auto">
              <a:xfrm>
                <a:off x="522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6" name="Line 41"/>
              <p:cNvSpPr>
                <a:spLocks noChangeShapeType="1"/>
              </p:cNvSpPr>
              <p:nvPr/>
            </p:nvSpPr>
            <p:spPr bwMode="auto">
              <a:xfrm>
                <a:off x="5400" y="8928"/>
                <a:ext cx="0" cy="312"/>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7" name="Line 42"/>
              <p:cNvSpPr>
                <a:spLocks noChangeShapeType="1"/>
              </p:cNvSpPr>
              <p:nvPr/>
            </p:nvSpPr>
            <p:spPr bwMode="auto">
              <a:xfrm>
                <a:off x="4140" y="8928"/>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38" name="Line 43"/>
              <p:cNvSpPr>
                <a:spLocks noChangeShapeType="1"/>
              </p:cNvSpPr>
              <p:nvPr/>
            </p:nvSpPr>
            <p:spPr bwMode="auto">
              <a:xfrm>
                <a:off x="4140" y="9240"/>
                <a:ext cx="162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9" name="Line 44"/>
            <p:cNvSpPr>
              <a:spLocks noChangeShapeType="1"/>
            </p:cNvSpPr>
            <p:nvPr/>
          </p:nvSpPr>
          <p:spPr bwMode="auto">
            <a:xfrm>
              <a:off x="8997" y="2844"/>
              <a:ext cx="0" cy="936"/>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0" name="Line 45"/>
            <p:cNvSpPr>
              <a:spLocks noChangeShapeType="1"/>
            </p:cNvSpPr>
            <p:nvPr/>
          </p:nvSpPr>
          <p:spPr bwMode="auto">
            <a:xfrm flipH="1">
              <a:off x="8637" y="2844"/>
              <a:ext cx="36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1" name="Line 46"/>
            <p:cNvSpPr>
              <a:spLocks noChangeShapeType="1"/>
            </p:cNvSpPr>
            <p:nvPr/>
          </p:nvSpPr>
          <p:spPr bwMode="auto">
            <a:xfrm>
              <a:off x="4317" y="2688"/>
              <a:ext cx="0" cy="1248"/>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2" name="Line 47"/>
            <p:cNvSpPr>
              <a:spLocks noChangeShapeType="1"/>
            </p:cNvSpPr>
            <p:nvPr/>
          </p:nvSpPr>
          <p:spPr bwMode="auto">
            <a:xfrm flipH="1">
              <a:off x="3417" y="3312"/>
              <a:ext cx="900" cy="0"/>
            </a:xfrm>
            <a:prstGeom prst="line">
              <a:avLst/>
            </a:prstGeom>
            <a:noFill/>
            <a:ln w="9525">
              <a:solidFill>
                <a:srgbClr val="000000"/>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3" name="Text Box 48"/>
            <p:cNvSpPr txBox="1">
              <a:spLocks noChangeArrowheads="1"/>
            </p:cNvSpPr>
            <p:nvPr/>
          </p:nvSpPr>
          <p:spPr bwMode="auto">
            <a:xfrm>
              <a:off x="2157" y="2688"/>
              <a:ext cx="1260"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charset="0"/>
                </a:defRPr>
              </a:lvl1pPr>
              <a:lvl2pPr marL="742950" indent="-285750">
                <a:defRPr>
                  <a:solidFill>
                    <a:schemeClr val="tx1"/>
                  </a:solidFill>
                  <a:latin typeface="Arial" panose="020B0604020202020204" pitchFamily="34" charset="0"/>
                  <a:ea typeface="宋体" charset="0"/>
                </a:defRPr>
              </a:lvl2pPr>
              <a:lvl3pPr marL="1143000" indent="-228600">
                <a:defRPr>
                  <a:solidFill>
                    <a:schemeClr val="tx1"/>
                  </a:solidFill>
                  <a:latin typeface="Arial" panose="020B0604020202020204" pitchFamily="34" charset="0"/>
                  <a:ea typeface="宋体" charset="0"/>
                </a:defRPr>
              </a:lvl3pPr>
              <a:lvl4pPr marL="1600200" indent="-228600">
                <a:defRPr>
                  <a:solidFill>
                    <a:schemeClr val="tx1"/>
                  </a:solidFill>
                  <a:latin typeface="Arial" panose="020B0604020202020204" pitchFamily="34" charset="0"/>
                  <a:ea typeface="宋体" charset="0"/>
                </a:defRPr>
              </a:lvl4pPr>
              <a:lvl5pPr marL="2057400" indent="-228600">
                <a:defRPr>
                  <a:solidFill>
                    <a:schemeClr val="tx1"/>
                  </a:solidFill>
                  <a:latin typeface="Arial" panose="020B0604020202020204" pitchFamily="34" charset="0"/>
                  <a:ea typeface="宋体" charset="0"/>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charset="0"/>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charset="0"/>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charset="0"/>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charset="0"/>
                </a:defRPr>
              </a:lvl9pPr>
            </a:lstStyle>
            <a:p>
              <a:pPr algn="just">
                <a:defRPr/>
              </a:pPr>
              <a:r>
                <a:rPr lang="zh-CN" altLang="en-US" b="1">
                  <a:effectLst>
                    <a:outerShdw blurRad="38100" dist="38100" dir="2700000" algn="tl">
                      <a:srgbClr val="C0C0C0"/>
                    </a:outerShdw>
                  </a:effectLst>
                  <a:latin typeface="Times New Roman" panose="02020603050405020304" pitchFamily="18" charset="0"/>
                  <a:ea typeface="仿宋_GB2312" charset="0"/>
                </a:rPr>
                <a:t>后备队列</a:t>
              </a:r>
              <a:endParaRPr lang="zh-CN" altLang="en-US" b="1">
                <a:effectLst>
                  <a:outerShdw blurRad="38100" dist="38100" dir="2700000" algn="tl">
                    <a:srgbClr val="C0C0C0"/>
                  </a:outerShdw>
                </a:effectLst>
                <a:latin typeface="Times New Roman" panose="02020603050405020304" pitchFamily="18" charset="0"/>
                <a:ea typeface="仿宋_GB2312" charset="0"/>
              </a:endParaRPr>
            </a:p>
          </p:txBody>
        </p:sp>
        <p:sp>
          <p:nvSpPr>
            <p:cNvPr id="24" name="Line 49"/>
            <p:cNvSpPr>
              <a:spLocks noChangeShapeType="1"/>
            </p:cNvSpPr>
            <p:nvPr/>
          </p:nvSpPr>
          <p:spPr bwMode="auto">
            <a:xfrm>
              <a:off x="2877" y="3936"/>
              <a:ext cx="108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25" name="Line 50"/>
            <p:cNvSpPr>
              <a:spLocks noChangeShapeType="1"/>
            </p:cNvSpPr>
            <p:nvPr/>
          </p:nvSpPr>
          <p:spPr bwMode="auto">
            <a:xfrm flipV="1">
              <a:off x="3957" y="3468"/>
              <a:ext cx="0" cy="468"/>
            </a:xfrm>
            <a:prstGeom prst="line">
              <a:avLst/>
            </a:prstGeom>
            <a:noFill/>
            <a:ln w="9525">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6" name="Oval 51"/>
            <p:cNvSpPr>
              <a:spLocks noChangeArrowheads="1"/>
            </p:cNvSpPr>
            <p:nvPr/>
          </p:nvSpPr>
          <p:spPr bwMode="auto">
            <a:xfrm>
              <a:off x="2874" y="1908"/>
              <a:ext cx="1620" cy="780"/>
            </a:xfrm>
            <a:prstGeom prst="ellipse">
              <a:avLst/>
            </a:prstGeom>
            <a:solidFill>
              <a:srgbClr val="C0C0C0">
                <a:alpha val="50195"/>
              </a:srgbClr>
            </a:solidFill>
            <a:ln w="9525">
              <a:solidFill>
                <a:srgbClr val="000000"/>
              </a:solidFill>
              <a:rou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a:spcBef>
                  <a:spcPct val="0"/>
                </a:spcBef>
                <a:buClrTx/>
                <a:buSzTx/>
                <a:buFontTx/>
                <a:buNone/>
              </a:pPr>
              <a:r>
                <a:rPr lang="zh-CN" altLang="en-US" sz="1600" b="1" dirty="0">
                  <a:latin typeface="Times New Roman" panose="02020603050405020304" pitchFamily="18" charset="0"/>
                  <a:ea typeface="仿宋_GB2312" pitchFamily="49" charset="-122"/>
                </a:rPr>
                <a:t>长程调度</a:t>
              </a:r>
              <a:r>
                <a:rPr lang="en-US" altLang="zh-CN" sz="1600" b="1" dirty="0">
                  <a:latin typeface="Times New Roman" panose="02020603050405020304" pitchFamily="18" charset="0"/>
                  <a:ea typeface="仿宋_GB2312" pitchFamily="49" charset="-122"/>
                </a:rPr>
                <a:t>/</a:t>
              </a:r>
              <a:r>
                <a:rPr lang="zh-CN" altLang="en-US" sz="1600" b="1" dirty="0">
                  <a:latin typeface="Times New Roman" panose="02020603050405020304" pitchFamily="18" charset="0"/>
                  <a:ea typeface="仿宋_GB2312" pitchFamily="49" charset="-122"/>
                </a:rPr>
                <a:t>高级调度</a:t>
              </a:r>
              <a:endParaRPr lang="zh-CN" altLang="en-US" sz="1600" b="1" dirty="0">
                <a:latin typeface="Times New Roman" panose="02020603050405020304" pitchFamily="18" charset="0"/>
                <a:ea typeface="仿宋_GB2312" pitchFamily="49" charset="-122"/>
              </a:endParaRPr>
            </a:p>
          </p:txBody>
        </p:sp>
        <p:sp>
          <p:nvSpPr>
            <p:cNvPr id="27" name="Line 52"/>
            <p:cNvSpPr>
              <a:spLocks noChangeShapeType="1"/>
            </p:cNvSpPr>
            <p:nvPr/>
          </p:nvSpPr>
          <p:spPr bwMode="auto">
            <a:xfrm>
              <a:off x="3597" y="2688"/>
              <a:ext cx="0" cy="468"/>
            </a:xfrm>
            <a:prstGeom prst="line">
              <a:avLst/>
            </a:prstGeom>
            <a:noFill/>
            <a:ln w="9525" cap="rnd">
              <a:solidFill>
                <a:srgbClr val="000000"/>
              </a:solidFill>
              <a:prstDash val="sysDot"/>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28" name="Oval 53"/>
            <p:cNvSpPr>
              <a:spLocks noChangeArrowheads="1"/>
            </p:cNvSpPr>
            <p:nvPr/>
          </p:nvSpPr>
          <p:spPr bwMode="auto">
            <a:xfrm>
              <a:off x="6837" y="3783"/>
              <a:ext cx="1619" cy="933"/>
            </a:xfrm>
            <a:prstGeom prst="ellipse">
              <a:avLst/>
            </a:prstGeom>
            <a:solidFill>
              <a:srgbClr val="C0C0C0">
                <a:alpha val="50000"/>
              </a:srgbClr>
            </a:solidFill>
            <a:ln w="9525">
              <a:solidFill>
                <a:srgbClr val="000000"/>
              </a:solidFill>
              <a:round/>
            </a:ln>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a:spcBef>
                  <a:spcPct val="0"/>
                </a:spcBef>
                <a:buClrTx/>
                <a:buSzTx/>
                <a:buFontTx/>
                <a:buNone/>
                <a:defRPr/>
              </a:pPr>
              <a:r>
                <a:rPr lang="zh-CN" altLang="en-US" sz="1800" b="1">
                  <a:effectLst>
                    <a:outerShdw blurRad="38100" dist="38100" dir="2700000" algn="tl">
                      <a:srgbClr val="FFFFFF"/>
                    </a:outerShdw>
                  </a:effectLst>
                  <a:latin typeface="Times New Roman" panose="02020603050405020304" pitchFamily="18" charset="0"/>
                  <a:ea typeface="仿宋_GB2312" pitchFamily="49" charset="-122"/>
                </a:rPr>
                <a:t>短程调度</a:t>
              </a:r>
              <a:r>
                <a:rPr lang="en-US" altLang="zh-CN" sz="1800" b="1"/>
                <a:t>/</a:t>
              </a:r>
              <a:r>
                <a:rPr lang="zh-CN" altLang="en-US" sz="1800" b="1"/>
                <a:t>低级调度</a:t>
              </a:r>
              <a:endParaRPr lang="zh-CN" altLang="en-US" sz="1800" b="1">
                <a:effectLst>
                  <a:outerShdw blurRad="38100" dist="38100" dir="2700000" algn="tl">
                    <a:srgbClr val="FFFFFF"/>
                  </a:outerShdw>
                </a:effectLst>
                <a:latin typeface="Times New Roman" panose="02020603050405020304" pitchFamily="18" charset="0"/>
                <a:ea typeface="仿宋_GB2312" pitchFamily="49" charset="-122"/>
              </a:endParaRPr>
            </a:p>
          </p:txBody>
        </p:sp>
        <p:sp>
          <p:nvSpPr>
            <p:cNvPr id="29" name="Line 54"/>
            <p:cNvSpPr>
              <a:spLocks noChangeShapeType="1"/>
            </p:cNvSpPr>
            <p:nvPr/>
          </p:nvSpPr>
          <p:spPr bwMode="auto">
            <a:xfrm>
              <a:off x="6837" y="2688"/>
              <a:ext cx="360" cy="1092"/>
            </a:xfrm>
            <a:prstGeom prst="line">
              <a:avLst/>
            </a:prstGeom>
            <a:noFill/>
            <a:ln w="9525" cap="rnd">
              <a:solidFill>
                <a:srgbClr val="000000"/>
              </a:solidFill>
              <a:prstDash val="sysDot"/>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grpSp>
      <p:sp>
        <p:nvSpPr>
          <p:cNvPr id="57"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120140" y="1310910"/>
            <a:ext cx="10187940" cy="5013690"/>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defRPr/>
            </a:pPr>
            <a:r>
              <a:rPr lang="en-US" altLang="zh-CN" sz="2400" dirty="0">
                <a:solidFill>
                  <a:srgbClr val="0000FF"/>
                </a:solidFill>
              </a:rPr>
              <a:t>3</a:t>
            </a:r>
            <a:r>
              <a:rPr lang="zh-CN" altLang="en-US" sz="2400" dirty="0">
                <a:solidFill>
                  <a:srgbClr val="0000FF"/>
                </a:solidFill>
              </a:rPr>
              <a:t>．采用抢占式调度机制</a:t>
            </a:r>
            <a:endParaRPr lang="zh-CN" altLang="en-US" sz="2400" dirty="0">
              <a:solidFill>
                <a:srgbClr val="0000FF"/>
              </a:solidFill>
            </a:endParaRPr>
          </a:p>
          <a:p>
            <a:pPr marL="538480" indent="-265430" algn="just">
              <a:lnSpc>
                <a:spcPct val="120000"/>
              </a:lnSpc>
              <a:buFont typeface="Wingdings" panose="05000000000000000000" pitchFamily="2" charset="2"/>
              <a:buChar char="n"/>
              <a:defRPr/>
            </a:pPr>
            <a:r>
              <a:rPr lang="zh-CN" altLang="en-US" sz="2400" dirty="0"/>
              <a:t>在含有硬实时任务的实时系统中，广泛采用抢占机制。当一个优先权更高的任务到达时，允许将当前任务暂时挂起，而令高优先权任务立即投入运行，这样便可满足该硬实时任务对截止时间的要求。</a:t>
            </a:r>
            <a:endParaRPr lang="en-US" altLang="zh-CN" sz="2400" dirty="0"/>
          </a:p>
          <a:p>
            <a:pPr marL="273050" algn="just">
              <a:lnSpc>
                <a:spcPct val="120000"/>
              </a:lnSpc>
              <a:defRPr/>
            </a:pPr>
            <a:r>
              <a:rPr lang="zh-CN" altLang="en-US" sz="2400" dirty="0"/>
              <a:t> </a:t>
            </a:r>
            <a:endParaRPr lang="zh-CN" altLang="en-US" sz="2400" dirty="0"/>
          </a:p>
          <a:p>
            <a:pPr algn="just">
              <a:lnSpc>
                <a:spcPct val="120000"/>
              </a:lnSpc>
              <a:defRPr/>
            </a:pPr>
            <a:r>
              <a:rPr lang="zh-CN" altLang="en-US" sz="2400" dirty="0">
                <a:solidFill>
                  <a:srgbClr val="0000FF"/>
                </a:solidFill>
              </a:rPr>
              <a:t> </a:t>
            </a:r>
            <a:r>
              <a:rPr lang="en-US" altLang="zh-CN" sz="2400" dirty="0">
                <a:solidFill>
                  <a:srgbClr val="0000FF"/>
                </a:solidFill>
              </a:rPr>
              <a:t>4</a:t>
            </a:r>
            <a:r>
              <a:rPr lang="zh-CN" altLang="en-US" sz="2400" dirty="0">
                <a:solidFill>
                  <a:srgbClr val="0000FF"/>
                </a:solidFill>
              </a:rPr>
              <a:t>．具有快速切换机制 </a:t>
            </a:r>
            <a:endParaRPr lang="zh-CN" altLang="en-US" sz="2400" dirty="0">
              <a:solidFill>
                <a:srgbClr val="0000FF"/>
              </a:solidFill>
            </a:endParaRPr>
          </a:p>
          <a:p>
            <a:pPr algn="just">
              <a:lnSpc>
                <a:spcPct val="120000"/>
              </a:lnSpc>
              <a:defRPr/>
            </a:pPr>
            <a:r>
              <a:rPr lang="zh-CN" altLang="en-US" sz="2400" dirty="0"/>
              <a:t>（</a:t>
            </a:r>
            <a:r>
              <a:rPr lang="en-US" altLang="zh-CN" sz="2400" dirty="0"/>
              <a:t>1</a:t>
            </a:r>
            <a:r>
              <a:rPr lang="zh-CN" altLang="en-US" sz="2400" dirty="0"/>
              <a:t>）对外部中断的快速响应能力。 </a:t>
            </a:r>
            <a:endParaRPr lang="zh-CN" altLang="en-US" sz="2400" dirty="0"/>
          </a:p>
          <a:p>
            <a:pPr algn="just">
              <a:lnSpc>
                <a:spcPct val="120000"/>
              </a:lnSpc>
              <a:defRPr/>
            </a:pPr>
            <a:r>
              <a:rPr lang="zh-CN" altLang="en-US" sz="2400" dirty="0"/>
              <a:t>（</a:t>
            </a:r>
            <a:r>
              <a:rPr lang="en-US" altLang="zh-CN" sz="2400" dirty="0"/>
              <a:t>2</a:t>
            </a:r>
            <a:r>
              <a:rPr lang="zh-CN" altLang="en-US" sz="2400" dirty="0"/>
              <a:t>）快速的任务分派能力。 </a:t>
            </a:r>
            <a:endParaRPr lang="zh-CN" altLang="en-US" sz="2400" dirty="0"/>
          </a:p>
        </p:txBody>
      </p:sp>
      <p:sp>
        <p:nvSpPr>
          <p:cNvPr id="5" name="Rectangle 2"/>
          <p:cNvSpPr>
            <a:spLocks noGrp="1" noChangeArrowheads="1"/>
          </p:cNvSpPr>
          <p:nvPr>
            <p:ph type="title"/>
          </p:nvPr>
        </p:nvSpPr>
        <p:spPr>
          <a:xfrm>
            <a:off x="6325553" y="358141"/>
            <a:ext cx="5256847" cy="419099"/>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dirty="0"/>
              <a:t>3.4.1 </a:t>
            </a:r>
            <a:r>
              <a:rPr lang="zh-CN" altLang="en-US" dirty="0"/>
              <a:t>实现实时调度的基本条件</a:t>
            </a:r>
            <a:endParaRPr lang="zh-CN" altLang="en-US" dirty="0"/>
          </a:p>
        </p:txBody>
      </p:sp>
      <p:sp>
        <p:nvSpPr>
          <p:cNvPr id="7"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7036526" y="342894"/>
            <a:ext cx="4659086" cy="614362"/>
          </a:xfrm>
        </p:spPr>
        <p:txBody>
          <a:bodyPr/>
          <a:lstStyle/>
          <a:p>
            <a:pPr eaLnBrk="1" hangingPunct="1">
              <a:defRPr/>
            </a:pPr>
            <a:r>
              <a:rPr lang="en-US" altLang="zh-CN" dirty="0"/>
              <a:t>3.4.2  </a:t>
            </a:r>
            <a:r>
              <a:rPr lang="zh-CN" altLang="en-US" dirty="0"/>
              <a:t>实时调度算法的分类</a:t>
            </a:r>
            <a:endParaRPr lang="zh-CN" altLang="en-US" dirty="0"/>
          </a:p>
        </p:txBody>
      </p:sp>
      <p:sp>
        <p:nvSpPr>
          <p:cNvPr id="640003" name="Rectangle 3"/>
          <p:cNvSpPr>
            <a:spLocks noGrp="1" noChangeArrowheads="1"/>
          </p:cNvSpPr>
          <p:nvPr>
            <p:ph type="body" idx="1"/>
          </p:nvPr>
        </p:nvSpPr>
        <p:spPr>
          <a:xfrm>
            <a:off x="1053737" y="1247775"/>
            <a:ext cx="10563497" cy="2508250"/>
          </a:xfrm>
        </p:spPr>
        <p:txBody>
          <a:bodyPr/>
          <a:lstStyle/>
          <a:p>
            <a:pPr algn="just" eaLnBrk="1" hangingPunct="1">
              <a:lnSpc>
                <a:spcPct val="150000"/>
              </a:lnSpc>
              <a:spcBef>
                <a:spcPct val="30000"/>
              </a:spcBef>
              <a:buFont typeface="Wingdings" panose="05000000000000000000" pitchFamily="2" charset="2"/>
              <a:buNone/>
              <a:defRPr/>
            </a:pPr>
            <a:r>
              <a:rPr lang="en-US" altLang="zh-CN" sz="2800" dirty="0">
                <a:solidFill>
                  <a:srgbClr val="0000FF"/>
                </a:solidFill>
                <a:effectLst>
                  <a:outerShdw blurRad="38100" dist="38100" dir="2700000" algn="tl">
                    <a:srgbClr val="C0C0C0"/>
                  </a:outerShdw>
                </a:effectLst>
              </a:rPr>
              <a:t> 1</a:t>
            </a:r>
            <a:r>
              <a:rPr lang="zh-CN" altLang="en-US" sz="2800" dirty="0">
                <a:solidFill>
                  <a:srgbClr val="0000FF"/>
                </a:solidFill>
                <a:effectLst>
                  <a:outerShdw blurRad="38100" dist="38100" dir="2700000" algn="tl">
                    <a:srgbClr val="C0C0C0"/>
                  </a:outerShdw>
                </a:effectLst>
              </a:rPr>
              <a:t>．非抢占式调度算法</a:t>
            </a:r>
            <a:endParaRPr lang="zh-CN" altLang="en-US" sz="2800" dirty="0">
              <a:solidFill>
                <a:srgbClr val="0000FF"/>
              </a:solidFill>
              <a:effectLst>
                <a:outerShdw blurRad="38100" dist="38100" dir="2700000" algn="tl">
                  <a:srgbClr val="C0C0C0"/>
                </a:outerShdw>
              </a:effectLst>
            </a:endParaRPr>
          </a:p>
          <a:p>
            <a:pPr marL="714375" indent="-714375" eaLnBrk="1" hangingPunct="1">
              <a:lnSpc>
                <a:spcPct val="150000"/>
              </a:lnSpc>
              <a:spcBef>
                <a:spcPct val="30000"/>
              </a:spcBef>
              <a:buFont typeface="Wingdings" panose="05000000000000000000" pitchFamily="2" charset="2"/>
              <a:buNone/>
              <a:defRPr/>
            </a:pPr>
            <a:r>
              <a:rPr lang="zh-CN" altLang="en-US" b="1" dirty="0">
                <a:solidFill>
                  <a:srgbClr val="000000"/>
                </a:solidFill>
                <a:effectLst>
                  <a:outerShdw blurRad="38100" dist="38100" dir="2700000" algn="tl">
                    <a:srgbClr val="C0C0C0"/>
                  </a:outerShdw>
                </a:effectLst>
              </a:rPr>
              <a:t>（</a:t>
            </a:r>
            <a:r>
              <a:rPr lang="en-US" altLang="zh-CN" b="1" dirty="0">
                <a:solidFill>
                  <a:srgbClr val="000000"/>
                </a:solidFill>
                <a:effectLst>
                  <a:outerShdw blurRad="38100" dist="38100" dir="2700000" algn="tl">
                    <a:srgbClr val="C0C0C0"/>
                  </a:outerShdw>
                </a:effectLst>
              </a:rPr>
              <a:t>1</a:t>
            </a:r>
            <a:r>
              <a:rPr lang="zh-CN" altLang="en-US" b="1" dirty="0">
                <a:solidFill>
                  <a:srgbClr val="000000"/>
                </a:solidFill>
                <a:effectLst>
                  <a:outerShdw blurRad="38100" dist="38100" dir="2700000" algn="tl">
                    <a:srgbClr val="C0C0C0"/>
                  </a:outerShdw>
                </a:effectLst>
              </a:rPr>
              <a:t>）</a:t>
            </a:r>
            <a:r>
              <a:rPr lang="zh-CN" altLang="en-US" b="1" dirty="0">
                <a:solidFill>
                  <a:srgbClr val="0070C0"/>
                </a:solidFill>
                <a:effectLst>
                  <a:outerShdw blurRad="38100" dist="38100" dir="2700000" algn="tl">
                    <a:srgbClr val="C0C0C0"/>
                  </a:outerShdw>
                </a:effectLst>
              </a:rPr>
              <a:t>非抢占式轮转调度算法</a:t>
            </a:r>
            <a:r>
              <a:rPr lang="en-US" altLang="zh-CN" b="1" dirty="0">
                <a:solidFill>
                  <a:srgbClr val="000000"/>
                </a:solidFill>
                <a:effectLst>
                  <a:outerShdw blurRad="38100" dist="38100" dir="2700000" algn="tl">
                    <a:srgbClr val="C0C0C0"/>
                  </a:outerShdw>
                </a:effectLst>
              </a:rPr>
              <a:t>:</a:t>
            </a:r>
            <a:r>
              <a:rPr lang="en-US" altLang="zh-CN" dirty="0">
                <a:effectLst>
                  <a:outerShdw blurRad="38100" dist="38100" dir="2700000" algn="tl">
                    <a:srgbClr val="C0C0C0"/>
                  </a:outerShdw>
                </a:effectLst>
              </a:rPr>
              <a:t>  </a:t>
            </a:r>
            <a:r>
              <a:rPr lang="zh-CN" altLang="en-US" dirty="0">
                <a:effectLst>
                  <a:outerShdw blurRad="38100" dist="38100" dir="2700000" algn="tl">
                    <a:srgbClr val="C0C0C0"/>
                  </a:outerShdw>
                </a:effectLst>
              </a:rPr>
              <a:t>调度程序每次选择队列中的第一个任务投入运行。当该任务完成后，便把它</a:t>
            </a:r>
            <a:r>
              <a:rPr lang="zh-CN" altLang="en-US" dirty="0">
                <a:solidFill>
                  <a:srgbClr val="C00000"/>
                </a:solidFill>
                <a:effectLst>
                  <a:outerShdw blurRad="38100" dist="38100" dir="2700000" algn="tl">
                    <a:srgbClr val="C0C0C0"/>
                  </a:outerShdw>
                </a:effectLst>
              </a:rPr>
              <a:t>挂在轮转队列的末尾，等待下次调度运行</a:t>
            </a:r>
            <a:r>
              <a:rPr lang="zh-CN" altLang="en-US" dirty="0">
                <a:effectLst>
                  <a:outerShdw blurRad="38100" dist="38100" dir="2700000" algn="tl">
                    <a:srgbClr val="C0C0C0"/>
                  </a:outerShdw>
                </a:effectLst>
              </a:rPr>
              <a:t>。 </a:t>
            </a:r>
            <a:endParaRPr lang="zh-CN" altLang="en-US" dirty="0">
              <a:effectLst>
                <a:outerShdw blurRad="38100" dist="38100" dir="2700000" algn="tl">
                  <a:srgbClr val="C0C0C0"/>
                </a:outerShdw>
              </a:effectLst>
            </a:endParaRPr>
          </a:p>
        </p:txBody>
      </p:sp>
      <p:pic>
        <p:nvPicPr>
          <p:cNvPr id="64000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415494" y="3591582"/>
            <a:ext cx="7543800" cy="282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0003">
                                            <p:txEl>
                                              <p:pRg st="1" end="1"/>
                                            </p:txEl>
                                          </p:spTgt>
                                        </p:tgtEl>
                                        <p:attrNameLst>
                                          <p:attrName>style.visibility</p:attrName>
                                        </p:attrNameLst>
                                      </p:cBhvr>
                                      <p:to>
                                        <p:strVal val="visible"/>
                                      </p:to>
                                    </p:set>
                                    <p:animEffect transition="in" filter="wipe(left)">
                                      <p:cBhvr>
                                        <p:cTn id="7" dur="500"/>
                                        <p:tgtEl>
                                          <p:spTgt spid="64000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0004"/>
                                        </p:tgtEl>
                                        <p:attrNameLst>
                                          <p:attrName>style.visibility</p:attrName>
                                        </p:attrNameLst>
                                      </p:cBhvr>
                                      <p:to>
                                        <p:strVal val="visible"/>
                                      </p:to>
                                    </p:set>
                                    <p:animEffect transition="in" filter="wipe(left)">
                                      <p:cBhvr>
                                        <p:cTn id="12" dur="500"/>
                                        <p:tgtEl>
                                          <p:spTgt spid="6400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7" name="Rectangle 3"/>
          <p:cNvSpPr>
            <a:spLocks noGrp="1" noChangeArrowheads="1"/>
          </p:cNvSpPr>
          <p:nvPr>
            <p:ph type="body" idx="1"/>
          </p:nvPr>
        </p:nvSpPr>
        <p:spPr>
          <a:xfrm>
            <a:off x="1140823" y="1171575"/>
            <a:ext cx="10398034" cy="3019425"/>
          </a:xfrm>
        </p:spPr>
        <p:txBody>
          <a:bodyPr/>
          <a:lstStyle/>
          <a:p>
            <a:pPr algn="just" eaLnBrk="1" hangingPunct="1">
              <a:lnSpc>
                <a:spcPct val="115000"/>
              </a:lnSpc>
              <a:spcBef>
                <a:spcPct val="30000"/>
              </a:spcBef>
              <a:buFont typeface="Wingdings" panose="05000000000000000000" pitchFamily="2" charset="2"/>
              <a:buNone/>
              <a:defRPr/>
            </a:pPr>
            <a:r>
              <a:rPr lang="en-US" altLang="zh-CN" sz="2800" dirty="0">
                <a:solidFill>
                  <a:srgbClr val="0000FF"/>
                </a:solidFill>
                <a:effectLst>
                  <a:outerShdw blurRad="38100" dist="38100" dir="2700000" algn="tl">
                    <a:srgbClr val="C0C0C0"/>
                  </a:outerShdw>
                </a:effectLst>
              </a:rPr>
              <a:t> 1</a:t>
            </a:r>
            <a:r>
              <a:rPr lang="zh-CN" altLang="en-US" sz="2800" dirty="0">
                <a:solidFill>
                  <a:srgbClr val="0000FF"/>
                </a:solidFill>
                <a:effectLst>
                  <a:outerShdw blurRad="38100" dist="38100" dir="2700000" algn="tl">
                    <a:srgbClr val="C0C0C0"/>
                  </a:outerShdw>
                </a:effectLst>
              </a:rPr>
              <a:t>．非抢占式调度算法（续）</a:t>
            </a:r>
            <a:endParaRPr lang="zh-CN" altLang="en-US" sz="2800" dirty="0">
              <a:solidFill>
                <a:srgbClr val="0000FF"/>
              </a:solidFill>
              <a:effectLst>
                <a:outerShdw blurRad="38100" dist="38100" dir="2700000" algn="tl">
                  <a:srgbClr val="C0C0C0"/>
                </a:outerShdw>
              </a:effectLst>
            </a:endParaRPr>
          </a:p>
          <a:p>
            <a:pPr marL="809625" indent="-809625" eaLnBrk="1" hangingPunct="1">
              <a:lnSpc>
                <a:spcPct val="150000"/>
              </a:lnSpc>
              <a:spcBef>
                <a:spcPct val="30000"/>
              </a:spcBef>
              <a:buFont typeface="Wingdings" panose="05000000000000000000" pitchFamily="2" charset="2"/>
              <a:buNone/>
              <a:defRPr/>
            </a:pPr>
            <a:r>
              <a:rPr lang="zh-CN" altLang="en-US" b="1" dirty="0">
                <a:solidFill>
                  <a:srgbClr val="000000"/>
                </a:solidFill>
                <a:effectLst>
                  <a:outerShdw blurRad="38100" dist="38100" dir="2700000" algn="tl">
                    <a:srgbClr val="C0C0C0"/>
                  </a:outerShdw>
                </a:effectLst>
              </a:rPr>
              <a:t>（</a:t>
            </a:r>
            <a:r>
              <a:rPr lang="en-US" altLang="zh-CN" b="1" dirty="0">
                <a:solidFill>
                  <a:srgbClr val="000000"/>
                </a:solidFill>
                <a:effectLst>
                  <a:outerShdw blurRad="38100" dist="38100" dir="2700000" algn="tl">
                    <a:srgbClr val="C0C0C0"/>
                  </a:outerShdw>
                </a:effectLst>
              </a:rPr>
              <a:t>2</a:t>
            </a:r>
            <a:r>
              <a:rPr lang="zh-CN" altLang="en-US" b="1" dirty="0">
                <a:solidFill>
                  <a:srgbClr val="000000"/>
                </a:solidFill>
                <a:effectLst>
                  <a:outerShdw blurRad="38100" dist="38100" dir="2700000" algn="tl">
                    <a:srgbClr val="C0C0C0"/>
                  </a:outerShdw>
                </a:effectLst>
              </a:rPr>
              <a:t>）</a:t>
            </a:r>
            <a:r>
              <a:rPr lang="zh-CN" altLang="en-US" b="1" dirty="0">
                <a:solidFill>
                  <a:srgbClr val="0070C0"/>
                </a:solidFill>
                <a:effectLst>
                  <a:outerShdw blurRad="38100" dist="38100" dir="2700000" algn="tl">
                    <a:srgbClr val="C0C0C0"/>
                  </a:outerShdw>
                </a:effectLst>
              </a:rPr>
              <a:t>非抢占式优先调度算法</a:t>
            </a:r>
            <a:r>
              <a:rPr lang="en-US" altLang="zh-CN" dirty="0">
                <a:solidFill>
                  <a:srgbClr val="000000"/>
                </a:solidFill>
                <a:effectLst>
                  <a:outerShdw blurRad="38100" dist="38100" dir="2700000" algn="tl">
                    <a:srgbClr val="C0C0C0"/>
                  </a:outerShdw>
                </a:effectLst>
              </a:rPr>
              <a:t>:</a:t>
            </a:r>
            <a:r>
              <a:rPr lang="en-US" altLang="zh-CN" dirty="0">
                <a:effectLst>
                  <a:outerShdw blurRad="38100" dist="38100" dir="2700000" algn="tl">
                    <a:srgbClr val="C0C0C0"/>
                  </a:outerShdw>
                </a:effectLst>
              </a:rPr>
              <a:t> </a:t>
            </a:r>
            <a:r>
              <a:rPr lang="en-US" altLang="zh-CN" dirty="0" smtClean="0">
                <a:effectLst>
                  <a:outerShdw blurRad="38100" dist="38100" dir="2700000" algn="tl">
                    <a:srgbClr val="C0C0C0"/>
                  </a:outerShdw>
                </a:effectLst>
              </a:rPr>
              <a:t> </a:t>
            </a:r>
            <a:r>
              <a:rPr lang="zh-CN" altLang="en-US" dirty="0" smtClean="0">
                <a:effectLst>
                  <a:outerShdw blurRad="38100" dist="38100" dir="2700000" algn="tl">
                    <a:srgbClr val="C0C0C0"/>
                  </a:outerShdw>
                </a:effectLst>
              </a:rPr>
              <a:t>如果</a:t>
            </a:r>
            <a:r>
              <a:rPr lang="zh-CN" altLang="en-US" dirty="0">
                <a:effectLst>
                  <a:outerShdw blurRad="38100" dist="38100" dir="2700000" algn="tl">
                    <a:srgbClr val="C0C0C0"/>
                  </a:outerShdw>
                </a:effectLst>
              </a:rPr>
              <a:t>在系统中存在着实时要求较为严格的任务，则可采用非抢占式优先调度算法，为这些任务赋予较高的优先级。当这些实时任务到达时，把它们</a:t>
            </a:r>
            <a:r>
              <a:rPr lang="zh-CN" altLang="en-US" dirty="0">
                <a:solidFill>
                  <a:srgbClr val="C00000"/>
                </a:solidFill>
                <a:effectLst>
                  <a:outerShdw blurRad="38100" dist="38100" dir="2700000" algn="tl">
                    <a:srgbClr val="C0C0C0"/>
                  </a:outerShdw>
                </a:effectLst>
              </a:rPr>
              <a:t>安排在就绪队列的队首，等待当前任务自我终止或运行完成后，才能被调度执行</a:t>
            </a:r>
            <a:r>
              <a:rPr lang="zh-CN" altLang="en-US" dirty="0">
                <a:effectLst>
                  <a:outerShdw blurRad="38100" dist="38100" dir="2700000" algn="tl">
                    <a:srgbClr val="C0C0C0"/>
                  </a:outerShdw>
                </a:effectLst>
              </a:rPr>
              <a:t>。 </a:t>
            </a:r>
            <a:endParaRPr lang="zh-CN" altLang="en-US" dirty="0">
              <a:effectLst>
                <a:outerShdw blurRad="38100" dist="38100" dir="2700000" algn="tl">
                  <a:srgbClr val="C0C0C0"/>
                </a:outerShdw>
              </a:effectLst>
            </a:endParaRPr>
          </a:p>
        </p:txBody>
      </p:sp>
      <p:pic>
        <p:nvPicPr>
          <p:cNvPr id="758791" name="Picture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166586" y="4117975"/>
            <a:ext cx="5715000" cy="274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2"/>
          <p:cNvSpPr txBox="1">
            <a:spLocks noChangeArrowheads="1"/>
          </p:cNvSpPr>
          <p:nvPr/>
        </p:nvSpPr>
        <p:spPr>
          <a:xfrm>
            <a:off x="7036526" y="342894"/>
            <a:ext cx="4659086" cy="614362"/>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3.4.2  </a:t>
            </a:r>
            <a:r>
              <a:rPr lang="zh-CN" altLang="en-US" smtClean="0"/>
              <a:t>实时调度算法的分类</a:t>
            </a:r>
            <a:endParaRPr lang="zh-CN" altLang="en-US" dirty="0"/>
          </a:p>
        </p:txBody>
      </p:sp>
      <p:sp>
        <p:nvSpPr>
          <p:cNvPr id="7"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58787">
                                            <p:txEl>
                                              <p:pRg st="1" end="1"/>
                                            </p:txEl>
                                          </p:spTgt>
                                        </p:tgtEl>
                                        <p:attrNameLst>
                                          <p:attrName>style.visibility</p:attrName>
                                        </p:attrNameLst>
                                      </p:cBhvr>
                                      <p:to>
                                        <p:strVal val="visible"/>
                                      </p:to>
                                    </p:set>
                                    <p:animEffect transition="in" filter="wipe(left)">
                                      <p:cBhvr>
                                        <p:cTn id="7" dur="500"/>
                                        <p:tgtEl>
                                          <p:spTgt spid="75878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58791"/>
                                        </p:tgtEl>
                                        <p:attrNameLst>
                                          <p:attrName>style.visibility</p:attrName>
                                        </p:attrNameLst>
                                      </p:cBhvr>
                                      <p:to>
                                        <p:strVal val="visible"/>
                                      </p:to>
                                    </p:set>
                                    <p:animEffect transition="in" filter="wipe(left)">
                                      <p:cBhvr>
                                        <p:cTn id="12" dur="500"/>
                                        <p:tgtEl>
                                          <p:spTgt spid="7587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787" name="Rectangle 3"/>
          <p:cNvSpPr>
            <a:spLocks noGrp="1" noChangeArrowheads="1"/>
          </p:cNvSpPr>
          <p:nvPr>
            <p:ph type="body" idx="1"/>
          </p:nvPr>
        </p:nvSpPr>
        <p:spPr>
          <a:xfrm>
            <a:off x="1238660" y="1168786"/>
            <a:ext cx="4500290" cy="673410"/>
          </a:xfrm>
        </p:spPr>
        <p:txBody>
          <a:bodyPr/>
          <a:lstStyle/>
          <a:p>
            <a:pPr algn="just" eaLnBrk="1" hangingPunct="1">
              <a:lnSpc>
                <a:spcPct val="115000"/>
              </a:lnSpc>
              <a:spcBef>
                <a:spcPct val="30000"/>
              </a:spcBef>
              <a:buFont typeface="Wingdings" panose="05000000000000000000" pitchFamily="2" charset="2"/>
              <a:buNone/>
              <a:defRPr/>
            </a:pPr>
            <a:r>
              <a:rPr lang="en-US" altLang="zh-CN" sz="2800" dirty="0">
                <a:solidFill>
                  <a:srgbClr val="0000FF"/>
                </a:solidFill>
                <a:effectLst>
                  <a:outerShdw blurRad="38100" dist="38100" dir="2700000" algn="tl">
                    <a:srgbClr val="C0C0C0"/>
                  </a:outerShdw>
                </a:effectLst>
              </a:rPr>
              <a:t> 2</a:t>
            </a:r>
            <a:r>
              <a:rPr lang="zh-CN" altLang="en-US" sz="2800" dirty="0">
                <a:solidFill>
                  <a:srgbClr val="0000FF"/>
                </a:solidFill>
                <a:effectLst>
                  <a:outerShdw blurRad="38100" dist="38100" dir="2700000" algn="tl">
                    <a:srgbClr val="C0C0C0"/>
                  </a:outerShdw>
                </a:effectLst>
              </a:rPr>
              <a:t>．抢占式调度算法</a:t>
            </a:r>
            <a:endParaRPr lang="zh-CN" altLang="en-US" dirty="0">
              <a:effectLst>
                <a:outerShdw blurRad="38100" dist="38100" dir="2700000" algn="tl">
                  <a:srgbClr val="C0C0C0"/>
                </a:outerShdw>
              </a:effectLst>
            </a:endParaRPr>
          </a:p>
        </p:txBody>
      </p:sp>
      <p:sp>
        <p:nvSpPr>
          <p:cNvPr id="5" name="Rectangle 2"/>
          <p:cNvSpPr txBox="1">
            <a:spLocks noChangeArrowheads="1"/>
          </p:cNvSpPr>
          <p:nvPr/>
        </p:nvSpPr>
        <p:spPr>
          <a:xfrm>
            <a:off x="1166949" y="1772156"/>
            <a:ext cx="10528663" cy="2495044"/>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809625" indent="-809625" algn="just">
              <a:lnSpc>
                <a:spcPct val="150000"/>
              </a:lnSpc>
              <a:spcBef>
                <a:spcPct val="30000"/>
              </a:spcBef>
              <a:buFont typeface="Wingdings" panose="05000000000000000000" pitchFamily="2" charset="2"/>
              <a:buNone/>
              <a:defRPr/>
            </a:pPr>
            <a:r>
              <a:rPr lang="zh-CN" altLang="en-US" sz="2400" dirty="0">
                <a:solidFill>
                  <a:schemeClr val="tx2"/>
                </a:solidFill>
              </a:rPr>
              <a:t>（</a:t>
            </a:r>
            <a:r>
              <a:rPr lang="en-US" altLang="zh-CN" sz="2400" dirty="0">
                <a:solidFill>
                  <a:schemeClr val="tx2"/>
                </a:solidFill>
              </a:rPr>
              <a:t>1</a:t>
            </a:r>
            <a:r>
              <a:rPr lang="zh-CN" altLang="en-US" sz="2400" dirty="0">
                <a:solidFill>
                  <a:schemeClr val="tx2"/>
                </a:solidFill>
              </a:rPr>
              <a:t>）基于时钟中断的抢占式优先权调度算法</a:t>
            </a:r>
            <a:r>
              <a:rPr lang="en-US" altLang="zh-CN" sz="2400" dirty="0">
                <a:solidFill>
                  <a:schemeClr val="tx2"/>
                </a:solidFill>
              </a:rPr>
              <a:t>:</a:t>
            </a:r>
            <a:r>
              <a:rPr lang="en-US" altLang="zh-CN" sz="2400" dirty="0"/>
              <a:t> </a:t>
            </a:r>
            <a:r>
              <a:rPr lang="zh-CN" altLang="en-US" sz="2400" dirty="0"/>
              <a:t>某实时任务到达后，如果该任务的优先级高于当前任务的优先级，这时并不立即抢占当前任务的处理机，而是等到时钟中断到来时，调度程序才剥夺当前任务的执行，将处理机分配给新到的高优先权任务。 </a:t>
            </a:r>
            <a:endParaRPr lang="zh-CN" altLang="en-US" sz="2400" dirty="0"/>
          </a:p>
        </p:txBody>
      </p:sp>
      <p:pic>
        <p:nvPicPr>
          <p:cNvPr id="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70217" y="4029809"/>
            <a:ext cx="5886994" cy="27539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2"/>
          <p:cNvSpPr txBox="1">
            <a:spLocks noChangeArrowheads="1"/>
          </p:cNvSpPr>
          <p:nvPr/>
        </p:nvSpPr>
        <p:spPr>
          <a:xfrm>
            <a:off x="7036526" y="342894"/>
            <a:ext cx="4659086" cy="614362"/>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3.4.2  </a:t>
            </a:r>
            <a:r>
              <a:rPr lang="zh-CN" altLang="en-US" smtClean="0"/>
              <a:t>实时调度算法的分类</a:t>
            </a:r>
            <a:endParaRPr lang="zh-CN" altLang="en-US" dirty="0"/>
          </a:p>
        </p:txBody>
      </p:sp>
      <p:sp>
        <p:nvSpPr>
          <p:cNvPr id="8"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238660" y="1844985"/>
            <a:ext cx="10186986" cy="4555815"/>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809625" indent="-809625" algn="just">
              <a:lnSpc>
                <a:spcPct val="150000"/>
              </a:lnSpc>
              <a:spcBef>
                <a:spcPct val="30000"/>
              </a:spcBef>
              <a:buFont typeface="Wingdings" panose="05000000000000000000" pitchFamily="2" charset="2"/>
              <a:buNone/>
              <a:defRPr/>
            </a:pPr>
            <a:r>
              <a:rPr lang="zh-CN" altLang="en-US" sz="2400" dirty="0">
                <a:solidFill>
                  <a:schemeClr val="tx2"/>
                </a:solidFill>
              </a:rPr>
              <a:t>（</a:t>
            </a:r>
            <a:r>
              <a:rPr lang="en-US" altLang="zh-CN" sz="2400" dirty="0">
                <a:solidFill>
                  <a:schemeClr val="tx2"/>
                </a:solidFill>
              </a:rPr>
              <a:t>2</a:t>
            </a:r>
            <a:r>
              <a:rPr lang="zh-CN" altLang="en-US" sz="2400" dirty="0">
                <a:solidFill>
                  <a:schemeClr val="tx2"/>
                </a:solidFill>
              </a:rPr>
              <a:t>）立即抢占的优先权调度算法</a:t>
            </a:r>
            <a:r>
              <a:rPr lang="en-US" altLang="zh-CN" sz="2400" dirty="0">
                <a:solidFill>
                  <a:schemeClr val="tx2"/>
                </a:solidFill>
              </a:rPr>
              <a:t>:</a:t>
            </a:r>
            <a:r>
              <a:rPr lang="en-US" altLang="zh-CN" sz="2400" dirty="0"/>
              <a:t> </a:t>
            </a:r>
            <a:r>
              <a:rPr lang="zh-CN" altLang="en-US" sz="2400" dirty="0"/>
              <a:t>一旦出现外部中断，只要当前任务未处于临界区，便能立即剥夺当前任务的执行，把处理机分配给请求中断的紧迫任务。 </a:t>
            </a:r>
            <a:endParaRPr lang="zh-CN" altLang="en-US" sz="2400" dirty="0"/>
          </a:p>
        </p:txBody>
      </p:sp>
      <p:pic>
        <p:nvPicPr>
          <p:cNvPr id="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360353" y="3493862"/>
            <a:ext cx="5943600" cy="2778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9" name="Rectangle 3"/>
          <p:cNvSpPr txBox="1">
            <a:spLocks noChangeArrowheads="1"/>
          </p:cNvSpPr>
          <p:nvPr/>
        </p:nvSpPr>
        <p:spPr>
          <a:xfrm>
            <a:off x="1238660" y="1168786"/>
            <a:ext cx="4500290" cy="673410"/>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gn="just">
              <a:lnSpc>
                <a:spcPct val="115000"/>
              </a:lnSpc>
              <a:spcBef>
                <a:spcPct val="30000"/>
              </a:spcBef>
              <a:buFont typeface="Wingdings" panose="05000000000000000000" pitchFamily="2" charset="2"/>
              <a:buNone/>
              <a:defRPr/>
            </a:pPr>
            <a:r>
              <a:rPr lang="en-US" altLang="zh-CN" sz="2800" smtClean="0">
                <a:solidFill>
                  <a:srgbClr val="0000FF"/>
                </a:solidFill>
                <a:effectLst>
                  <a:outerShdw blurRad="38100" dist="38100" dir="2700000" algn="tl">
                    <a:srgbClr val="C0C0C0"/>
                  </a:outerShdw>
                </a:effectLst>
              </a:rPr>
              <a:t> 2</a:t>
            </a:r>
            <a:r>
              <a:rPr lang="zh-CN" altLang="en-US" sz="2800" smtClean="0">
                <a:solidFill>
                  <a:srgbClr val="0000FF"/>
                </a:solidFill>
                <a:effectLst>
                  <a:outerShdw blurRad="38100" dist="38100" dir="2700000" algn="tl">
                    <a:srgbClr val="C0C0C0"/>
                  </a:outerShdw>
                </a:effectLst>
              </a:rPr>
              <a:t>．抢占式调度算法</a:t>
            </a:r>
            <a:endParaRPr lang="zh-CN" altLang="en-US" dirty="0">
              <a:effectLst>
                <a:outerShdw blurRad="38100" dist="38100" dir="2700000" algn="tl">
                  <a:srgbClr val="C0C0C0"/>
                </a:outerShdw>
              </a:effectLst>
            </a:endParaRPr>
          </a:p>
        </p:txBody>
      </p:sp>
      <p:sp>
        <p:nvSpPr>
          <p:cNvPr id="10" name="Rectangle 2"/>
          <p:cNvSpPr txBox="1">
            <a:spLocks noChangeArrowheads="1"/>
          </p:cNvSpPr>
          <p:nvPr/>
        </p:nvSpPr>
        <p:spPr>
          <a:xfrm>
            <a:off x="7036526" y="342894"/>
            <a:ext cx="4659086" cy="614362"/>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3.4.2  </a:t>
            </a:r>
            <a:r>
              <a:rPr lang="zh-CN" altLang="en-US" smtClean="0"/>
              <a:t>实时调度算法的分类</a:t>
            </a:r>
            <a:endParaRPr lang="zh-CN" altLang="en-US" dirty="0"/>
          </a:p>
        </p:txBody>
      </p:sp>
      <p:sp>
        <p:nvSpPr>
          <p:cNvPr id="11"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a:xfrm>
            <a:off x="6183085" y="390094"/>
            <a:ext cx="5259061" cy="546738"/>
          </a:xfrm>
        </p:spPr>
        <p:txBody>
          <a:bodyPr/>
          <a:lstStyle/>
          <a:p>
            <a:pPr eaLnBrk="1" hangingPunct="1">
              <a:defRPr/>
            </a:pPr>
            <a:r>
              <a:rPr lang="en-US" altLang="zh-CN" dirty="0"/>
              <a:t>3.4.3  </a:t>
            </a:r>
            <a:r>
              <a:rPr lang="zh-CN" altLang="en-US" dirty="0"/>
              <a:t>常用的几种实时调度算法</a:t>
            </a:r>
            <a:endParaRPr lang="zh-CN" altLang="en-US" dirty="0"/>
          </a:p>
        </p:txBody>
      </p:sp>
      <p:sp>
        <p:nvSpPr>
          <p:cNvPr id="99331" name="Rectangle 3"/>
          <p:cNvSpPr>
            <a:spLocks noGrp="1" noChangeArrowheads="1"/>
          </p:cNvSpPr>
          <p:nvPr>
            <p:ph type="body" idx="1"/>
          </p:nvPr>
        </p:nvSpPr>
        <p:spPr>
          <a:xfrm>
            <a:off x="1326833" y="1270450"/>
            <a:ext cx="10115313" cy="4189811"/>
          </a:xfrm>
        </p:spPr>
        <p:txBody>
          <a:bodyPr/>
          <a:lstStyle/>
          <a:p>
            <a:pPr marL="0" indent="0" algn="just">
              <a:lnSpc>
                <a:spcPct val="120000"/>
              </a:lnSpc>
              <a:spcBef>
                <a:spcPct val="30000"/>
              </a:spcBef>
              <a:buNone/>
              <a:defRPr/>
            </a:pPr>
            <a:r>
              <a:rPr lang="en-US" altLang="zh-CN" b="1" dirty="0">
                <a:solidFill>
                  <a:srgbClr val="0000FF"/>
                </a:solidFill>
              </a:rPr>
              <a:t>1. </a:t>
            </a:r>
            <a:r>
              <a:rPr lang="zh-CN" altLang="en-US" b="1" dirty="0">
                <a:solidFill>
                  <a:srgbClr val="0000FF"/>
                </a:solidFill>
              </a:rPr>
              <a:t>最早截止时间优先</a:t>
            </a:r>
            <a:r>
              <a:rPr lang="en-US" altLang="zh-CN" b="1" dirty="0">
                <a:solidFill>
                  <a:srgbClr val="0000FF"/>
                </a:solidFill>
              </a:rPr>
              <a:t>EDF</a:t>
            </a:r>
            <a:r>
              <a:rPr lang="en-US" altLang="zh-CN" b="1" dirty="0">
                <a:solidFill>
                  <a:schemeClr val="tx2"/>
                </a:solidFill>
              </a:rPr>
              <a:t>(</a:t>
            </a:r>
            <a:r>
              <a:rPr lang="en-US" altLang="zh-CN" b="1" dirty="0">
                <a:solidFill>
                  <a:srgbClr val="0000FF"/>
                </a:solidFill>
              </a:rPr>
              <a:t>E</a:t>
            </a:r>
            <a:r>
              <a:rPr lang="en-US" altLang="zh-CN" b="1" dirty="0">
                <a:solidFill>
                  <a:schemeClr val="tx2"/>
                </a:solidFill>
              </a:rPr>
              <a:t>arliest </a:t>
            </a:r>
            <a:r>
              <a:rPr lang="en-US" altLang="zh-CN" b="1" dirty="0">
                <a:solidFill>
                  <a:srgbClr val="0000FF"/>
                </a:solidFill>
              </a:rPr>
              <a:t>D</a:t>
            </a:r>
            <a:r>
              <a:rPr lang="en-US" altLang="zh-CN" b="1" dirty="0">
                <a:solidFill>
                  <a:schemeClr val="tx2"/>
                </a:solidFill>
              </a:rPr>
              <a:t>eadline </a:t>
            </a:r>
            <a:r>
              <a:rPr lang="en-US" altLang="zh-CN" b="1" dirty="0">
                <a:solidFill>
                  <a:srgbClr val="0000FF"/>
                </a:solidFill>
              </a:rPr>
              <a:t>F</a:t>
            </a:r>
            <a:r>
              <a:rPr lang="en-US" altLang="zh-CN" b="1" dirty="0">
                <a:solidFill>
                  <a:schemeClr val="tx2"/>
                </a:solidFill>
              </a:rPr>
              <a:t>irst) </a:t>
            </a:r>
            <a:r>
              <a:rPr lang="zh-CN" altLang="en-US" b="1" dirty="0">
                <a:solidFill>
                  <a:srgbClr val="0000FF"/>
                </a:solidFill>
              </a:rPr>
              <a:t>算法</a:t>
            </a:r>
            <a:endParaRPr lang="zh-CN" altLang="en-US" b="1" dirty="0">
              <a:solidFill>
                <a:srgbClr val="0000FF"/>
              </a:solidFill>
            </a:endParaRPr>
          </a:p>
          <a:p>
            <a:pPr marL="0" indent="0" algn="just">
              <a:lnSpc>
                <a:spcPct val="120000"/>
              </a:lnSpc>
              <a:spcBef>
                <a:spcPct val="30000"/>
              </a:spcBef>
              <a:buNone/>
              <a:defRPr/>
            </a:pPr>
            <a:r>
              <a:rPr lang="zh-CN" altLang="en-US" sz="2000" dirty="0"/>
              <a:t>       该算法要求在系统中保持一个实时任务就绪队列，该队列按各任务截止时间的早晚排序；具有最早截止时间的任务排在队列的最前面。调度程序总是选择就绪队列中的第一个任务，为之分配处理机，使之投入运行。</a:t>
            </a:r>
            <a:r>
              <a:rPr lang="zh-CN" altLang="en-US" sz="1800" dirty="0"/>
              <a:t> </a:t>
            </a:r>
            <a:endParaRPr lang="zh-CN" altLang="en-US" sz="1800" dirty="0"/>
          </a:p>
        </p:txBody>
      </p:sp>
      <p:pic>
        <p:nvPicPr>
          <p:cNvPr id="4"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6401" y="3988967"/>
            <a:ext cx="7676175" cy="2403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5" name="Rectangle 6"/>
          <p:cNvSpPr>
            <a:spLocks noChangeArrowheads="1"/>
          </p:cNvSpPr>
          <p:nvPr/>
        </p:nvSpPr>
        <p:spPr bwMode="auto">
          <a:xfrm>
            <a:off x="1912129" y="3134522"/>
            <a:ext cx="808429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zh-CN" altLang="en-US" sz="2400" b="1" dirty="0" smtClean="0">
                <a:solidFill>
                  <a:srgbClr val="0000FF"/>
                </a:solidFill>
              </a:rPr>
              <a:t>（</a:t>
            </a:r>
            <a:r>
              <a:rPr lang="en-US" altLang="zh-CN" sz="2400" b="1" dirty="0" smtClean="0">
                <a:solidFill>
                  <a:srgbClr val="0000FF"/>
                </a:solidFill>
              </a:rPr>
              <a:t>1</a:t>
            </a:r>
            <a:r>
              <a:rPr lang="zh-CN" altLang="en-US" sz="2400" b="1" dirty="0" smtClean="0">
                <a:solidFill>
                  <a:srgbClr val="0000FF"/>
                </a:solidFill>
              </a:rPr>
              <a:t>）</a:t>
            </a:r>
            <a:r>
              <a:rPr lang="en-US" altLang="zh-CN" sz="2400" b="1" dirty="0" smtClean="0">
                <a:solidFill>
                  <a:srgbClr val="0000FF"/>
                </a:solidFill>
              </a:rPr>
              <a:t>EDF</a:t>
            </a:r>
            <a:r>
              <a:rPr lang="zh-CN" altLang="en-US" sz="2400" b="1" dirty="0">
                <a:solidFill>
                  <a:srgbClr val="0000FF"/>
                </a:solidFill>
              </a:rPr>
              <a:t>算法用于非抢占调度的调度方式</a:t>
            </a:r>
            <a:endParaRPr lang="zh-CN" altLang="en-US" sz="2400" b="1" dirty="0">
              <a:solidFill>
                <a:srgbClr val="0000FF"/>
              </a:solidFill>
            </a:endParaRPr>
          </a:p>
        </p:txBody>
      </p:sp>
      <p:sp>
        <p:nvSpPr>
          <p:cNvPr id="6"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4"/>
          <p:cNvSpPr>
            <a:spLocks noChangeArrowheads="1"/>
          </p:cNvSpPr>
          <p:nvPr/>
        </p:nvSpPr>
        <p:spPr bwMode="auto">
          <a:xfrm>
            <a:off x="1257165" y="1164275"/>
            <a:ext cx="5753236"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en-US" altLang="zh-CN" sz="2400" b="1" dirty="0" smtClean="0">
                <a:solidFill>
                  <a:srgbClr val="0000FF"/>
                </a:solidFill>
                <a:latin typeface="微软雅黑" panose="020B0503020204020204" pitchFamily="34" charset="-122"/>
                <a:ea typeface="微软雅黑" panose="020B0503020204020204" pitchFamily="34" charset="-122"/>
              </a:rPr>
              <a:t>(2</a:t>
            </a:r>
            <a:r>
              <a:rPr lang="en-US" altLang="zh-CN" sz="2400" b="1" dirty="0">
                <a:solidFill>
                  <a:srgbClr val="0000FF"/>
                </a:solidFill>
                <a:latin typeface="微软雅黑" panose="020B0503020204020204" pitchFamily="34" charset="-122"/>
                <a:ea typeface="微软雅黑" panose="020B0503020204020204" pitchFamily="34" charset="-122"/>
              </a:rPr>
              <a:t>) </a:t>
            </a:r>
            <a:r>
              <a:rPr lang="en-US" altLang="en-US" sz="2400" b="1" dirty="0" err="1">
                <a:solidFill>
                  <a:srgbClr val="0000FF"/>
                </a:solidFill>
                <a:latin typeface="微软雅黑" panose="020B0503020204020204" pitchFamily="34" charset="-122"/>
                <a:ea typeface="微软雅黑" panose="020B0503020204020204" pitchFamily="34" charset="-122"/>
              </a:rPr>
              <a:t>抢占式调度方式用于周期实时任务</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pic>
        <p:nvPicPr>
          <p:cNvPr id="9" name="Picture 5"/>
          <p:cNvPicPr>
            <a:picLocks noChangeAspect="1" noChangeArrowheads="1"/>
          </p:cNvPicPr>
          <p:nvPr/>
        </p:nvPicPr>
        <p:blipFill rotWithShape="1">
          <a:blip r:embed="rId1">
            <a:extLst>
              <a:ext uri="{28A0092B-C50C-407E-A947-70E740481C1C}">
                <a14:useLocalDpi xmlns:a14="http://schemas.microsoft.com/office/drawing/2010/main" val="0"/>
              </a:ext>
            </a:extLst>
          </a:blip>
          <a:srcRect r="1947"/>
          <a:stretch>
            <a:fillRect/>
          </a:stretch>
        </p:blipFill>
        <p:spPr bwMode="auto">
          <a:xfrm>
            <a:off x="2504312" y="1684245"/>
            <a:ext cx="6491665" cy="5173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6" name="Rectangle 2"/>
          <p:cNvSpPr>
            <a:spLocks noGrp="1" noChangeArrowheads="1"/>
          </p:cNvSpPr>
          <p:nvPr>
            <p:ph type="title"/>
          </p:nvPr>
        </p:nvSpPr>
        <p:spPr>
          <a:xfrm>
            <a:off x="6183085" y="390094"/>
            <a:ext cx="5259061" cy="546738"/>
          </a:xfrm>
        </p:spPr>
        <p:txBody>
          <a:bodyPr/>
          <a:lstStyle/>
          <a:p>
            <a:pPr eaLnBrk="1" hangingPunct="1">
              <a:defRPr/>
            </a:pPr>
            <a:r>
              <a:rPr lang="en-US" altLang="zh-CN" dirty="0"/>
              <a:t>3.4.3  </a:t>
            </a:r>
            <a:r>
              <a:rPr lang="zh-CN" altLang="en-US" dirty="0"/>
              <a:t>常用的几种实时调度算法</a:t>
            </a:r>
            <a:endParaRPr lang="zh-CN" altLang="en-US" dirty="0"/>
          </a:p>
        </p:txBody>
      </p:sp>
      <p:sp>
        <p:nvSpPr>
          <p:cNvPr id="7"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1" name="Rectangle 3"/>
          <p:cNvSpPr>
            <a:spLocks noGrp="1" noChangeArrowheads="1"/>
          </p:cNvSpPr>
          <p:nvPr>
            <p:ph type="body" idx="1"/>
          </p:nvPr>
        </p:nvSpPr>
        <p:spPr>
          <a:xfrm>
            <a:off x="1326833" y="2361488"/>
            <a:ext cx="10115313" cy="3952226"/>
          </a:xfrm>
        </p:spPr>
        <p:txBody>
          <a:bodyPr/>
          <a:lstStyle/>
          <a:p>
            <a:pPr algn="just">
              <a:lnSpc>
                <a:spcPct val="150000"/>
              </a:lnSpc>
              <a:buNone/>
              <a:defRPr/>
            </a:pPr>
            <a:r>
              <a:rPr lang="en-US" altLang="zh-CN" i="1" dirty="0">
                <a:solidFill>
                  <a:srgbClr val="0000FF"/>
                </a:solidFill>
              </a:rPr>
              <a:t>*2.</a:t>
            </a:r>
            <a:r>
              <a:rPr lang="zh-CN" altLang="en-US" dirty="0">
                <a:solidFill>
                  <a:srgbClr val="0000FF"/>
                </a:solidFill>
              </a:rPr>
              <a:t>最低松弛度优先</a:t>
            </a:r>
            <a:r>
              <a:rPr lang="en-US" altLang="zh-CN" dirty="0">
                <a:solidFill>
                  <a:srgbClr val="0000FF"/>
                </a:solidFill>
              </a:rPr>
              <a:t>LLF</a:t>
            </a:r>
            <a:r>
              <a:rPr lang="en-US" altLang="zh-CN" i="1" dirty="0">
                <a:solidFill>
                  <a:srgbClr val="0000FF"/>
                </a:solidFill>
              </a:rPr>
              <a:t>(</a:t>
            </a:r>
            <a:r>
              <a:rPr lang="en-US" altLang="zh-CN" i="1" dirty="0">
                <a:solidFill>
                  <a:srgbClr val="FF0000"/>
                </a:solidFill>
              </a:rPr>
              <a:t>L</a:t>
            </a:r>
            <a:r>
              <a:rPr lang="en-US" altLang="zh-CN" i="1" dirty="0">
                <a:solidFill>
                  <a:srgbClr val="0000FF"/>
                </a:solidFill>
              </a:rPr>
              <a:t>east </a:t>
            </a:r>
            <a:r>
              <a:rPr lang="en-US" altLang="zh-CN" i="1" dirty="0">
                <a:solidFill>
                  <a:srgbClr val="FF0000"/>
                </a:solidFill>
              </a:rPr>
              <a:t>L</a:t>
            </a:r>
            <a:r>
              <a:rPr lang="en-US" altLang="zh-CN" i="1" dirty="0">
                <a:solidFill>
                  <a:srgbClr val="0000FF"/>
                </a:solidFill>
              </a:rPr>
              <a:t>axity </a:t>
            </a:r>
            <a:r>
              <a:rPr lang="en-US" altLang="zh-CN" i="1" dirty="0">
                <a:solidFill>
                  <a:srgbClr val="FF0000"/>
                </a:solidFill>
              </a:rPr>
              <a:t>F</a:t>
            </a:r>
            <a:r>
              <a:rPr lang="en-US" altLang="zh-CN" i="1" dirty="0">
                <a:solidFill>
                  <a:srgbClr val="0000FF"/>
                </a:solidFill>
              </a:rPr>
              <a:t>irst)</a:t>
            </a:r>
            <a:r>
              <a:rPr lang="zh-CN" altLang="en-US" i="1" dirty="0">
                <a:solidFill>
                  <a:srgbClr val="0000FF"/>
                </a:solidFill>
              </a:rPr>
              <a:t>算法</a:t>
            </a:r>
            <a:endParaRPr lang="en-US" altLang="zh-CN" i="1" dirty="0">
              <a:solidFill>
                <a:srgbClr val="0000FF"/>
              </a:solidFill>
            </a:endParaRPr>
          </a:p>
          <a:p>
            <a:pPr algn="just">
              <a:lnSpc>
                <a:spcPct val="150000"/>
              </a:lnSpc>
              <a:spcBef>
                <a:spcPct val="30000"/>
              </a:spcBef>
              <a:defRPr/>
            </a:pPr>
            <a:r>
              <a:rPr lang="zh-CN" altLang="en-US" sz="2200" dirty="0"/>
              <a:t>该算法按松弛度排序实时任务的就绪队列，松弛度值最小的任务排在队列最前面，调度程序总是选择就绪队列中的队首任务执行。</a:t>
            </a:r>
            <a:endParaRPr lang="zh-CN" altLang="en-US" sz="2200" dirty="0"/>
          </a:p>
          <a:p>
            <a:pPr algn="just">
              <a:lnSpc>
                <a:spcPct val="150000"/>
              </a:lnSpc>
              <a:spcBef>
                <a:spcPct val="30000"/>
              </a:spcBef>
              <a:defRPr/>
            </a:pPr>
            <a:r>
              <a:rPr lang="zh-CN" altLang="en-US" sz="2200" dirty="0"/>
              <a:t>假如在一个实时系统中，有两个周期性实时任务</a:t>
            </a:r>
            <a:r>
              <a:rPr lang="en-US" altLang="zh-CN" sz="2200" dirty="0"/>
              <a:t>A</a:t>
            </a:r>
            <a:r>
              <a:rPr lang="zh-CN" altLang="en-US" sz="2200" dirty="0"/>
              <a:t>和</a:t>
            </a:r>
            <a:r>
              <a:rPr lang="en-US" altLang="zh-CN" sz="2200" dirty="0"/>
              <a:t>B</a:t>
            </a:r>
            <a:r>
              <a:rPr lang="zh-CN" altLang="en-US" sz="2200" dirty="0"/>
              <a:t>任务，</a:t>
            </a:r>
            <a:r>
              <a:rPr lang="en-US" altLang="zh-CN" sz="2200" dirty="0"/>
              <a:t>A</a:t>
            </a:r>
            <a:r>
              <a:rPr lang="zh-CN" altLang="en-US" sz="2200" dirty="0"/>
              <a:t>要求每</a:t>
            </a:r>
            <a:r>
              <a:rPr lang="en-US" altLang="zh-CN" sz="2200" dirty="0"/>
              <a:t>20ms</a:t>
            </a:r>
            <a:r>
              <a:rPr lang="zh-CN" altLang="en-US" sz="2200" dirty="0"/>
              <a:t>执行一次，执行时间为</a:t>
            </a:r>
            <a:r>
              <a:rPr lang="en-US" altLang="zh-CN" sz="2200" dirty="0"/>
              <a:t>10ms</a:t>
            </a:r>
            <a:r>
              <a:rPr lang="zh-CN" altLang="en-US" sz="2200" dirty="0"/>
              <a:t>；任务</a:t>
            </a:r>
            <a:r>
              <a:rPr lang="en-US" altLang="zh-CN" sz="2200" dirty="0"/>
              <a:t>B</a:t>
            </a:r>
            <a:r>
              <a:rPr lang="zh-CN" altLang="en-US" sz="2200" dirty="0"/>
              <a:t>只要求每</a:t>
            </a:r>
            <a:r>
              <a:rPr lang="en-US" altLang="zh-CN" sz="2200" dirty="0"/>
              <a:t>50ms</a:t>
            </a:r>
            <a:r>
              <a:rPr lang="zh-CN" altLang="en-US" sz="2200" dirty="0"/>
              <a:t>执行一次，执行时间为</a:t>
            </a:r>
            <a:r>
              <a:rPr lang="en-US" altLang="zh-CN" sz="2200" dirty="0"/>
              <a:t>25ms</a:t>
            </a:r>
            <a:r>
              <a:rPr lang="zh-CN" altLang="en-US" sz="2200" dirty="0" smtClean="0"/>
              <a:t>。</a:t>
            </a:r>
            <a:endParaRPr lang="zh-CN" altLang="en-US" sz="2200" i="1" dirty="0">
              <a:solidFill>
                <a:srgbClr val="0000FF"/>
              </a:solidFill>
            </a:endParaRPr>
          </a:p>
        </p:txBody>
      </p:sp>
      <p:sp>
        <p:nvSpPr>
          <p:cNvPr id="4" name="Rectangle 2"/>
          <p:cNvSpPr txBox="1">
            <a:spLocks noChangeArrowheads="1"/>
          </p:cNvSpPr>
          <p:nvPr/>
        </p:nvSpPr>
        <p:spPr>
          <a:xfrm>
            <a:off x="1801585" y="1227678"/>
            <a:ext cx="8763000" cy="84296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defRPr/>
            </a:pPr>
            <a:endParaRPr lang="zh-CN" altLang="en-US" i="1" dirty="0">
              <a:solidFill>
                <a:srgbClr val="0000FF"/>
              </a:solidFill>
            </a:endParaRPr>
          </a:p>
          <a:p>
            <a:pPr algn="just">
              <a:defRPr/>
            </a:pPr>
            <a:r>
              <a:rPr lang="zh-CN" altLang="en-US" dirty="0">
                <a:solidFill>
                  <a:srgbClr val="FF0000"/>
                </a:solidFill>
              </a:rPr>
              <a:t>  松弛度</a:t>
            </a:r>
            <a:r>
              <a:rPr lang="en-US" altLang="zh-CN" dirty="0"/>
              <a:t>=</a:t>
            </a:r>
            <a:r>
              <a:rPr lang="zh-CN" altLang="en-US" dirty="0"/>
              <a:t>必须完成时间－本身的运行时间－当前时间 </a:t>
            </a:r>
            <a:endParaRPr lang="zh-CN" altLang="en-US" dirty="0"/>
          </a:p>
          <a:p>
            <a:pPr algn="just">
              <a:defRPr/>
            </a:pPr>
            <a:endParaRPr lang="zh-CN" altLang="en-US" dirty="0"/>
          </a:p>
        </p:txBody>
      </p:sp>
      <p:sp>
        <p:nvSpPr>
          <p:cNvPr id="6" name="Rectangle 2"/>
          <p:cNvSpPr>
            <a:spLocks noGrp="1" noChangeArrowheads="1"/>
          </p:cNvSpPr>
          <p:nvPr>
            <p:ph type="title"/>
          </p:nvPr>
        </p:nvSpPr>
        <p:spPr>
          <a:xfrm>
            <a:off x="6183085" y="390094"/>
            <a:ext cx="5259061" cy="546738"/>
          </a:xfrm>
        </p:spPr>
        <p:txBody>
          <a:bodyPr/>
          <a:lstStyle/>
          <a:p>
            <a:pPr eaLnBrk="1" hangingPunct="1">
              <a:defRPr/>
            </a:pPr>
            <a:r>
              <a:rPr lang="en-US" altLang="zh-CN" dirty="0"/>
              <a:t>3.4.3  </a:t>
            </a:r>
            <a:r>
              <a:rPr lang="zh-CN" altLang="en-US" dirty="0"/>
              <a:t>常用的几种实时调度算法</a:t>
            </a:r>
            <a:endParaRPr lang="zh-CN" altLang="en-US" dirty="0"/>
          </a:p>
        </p:txBody>
      </p:sp>
      <p:sp>
        <p:nvSpPr>
          <p:cNvPr id="7"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wipe(left)">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wipe(left)">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wipe(left)">
                                      <p:cBhvr>
                                        <p:cTn id="17" dur="500"/>
                                        <p:tgtEl>
                                          <p:spTgt spid="9933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5" name="Rectangle 3"/>
          <p:cNvSpPr>
            <a:spLocks noChangeArrowheads="1"/>
          </p:cNvSpPr>
          <p:nvPr/>
        </p:nvSpPr>
        <p:spPr bwMode="auto">
          <a:xfrm>
            <a:off x="3433763" y="2643188"/>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aphicFrame>
        <p:nvGraphicFramePr>
          <p:cNvPr id="646148" name="Object 4"/>
          <p:cNvGraphicFramePr>
            <a:graphicFrameLocks noChangeAspect="1"/>
          </p:cNvGraphicFramePr>
          <p:nvPr/>
        </p:nvGraphicFramePr>
        <p:xfrm>
          <a:off x="2068284" y="1913768"/>
          <a:ext cx="9112121" cy="1999464"/>
        </p:xfrm>
        <a:graphic>
          <a:graphicData uri="http://schemas.openxmlformats.org/presentationml/2006/ole">
            <mc:AlternateContent xmlns:mc="http://schemas.openxmlformats.org/markup-compatibility/2006">
              <mc:Choice xmlns:v="urn:schemas-microsoft-com:vml" Requires="v">
                <p:oleObj spid="_x0000_s113873" name="" r:id="rId1" imgW="7505700" imgH="4572000" progId="WangImage.Document">
                  <p:embed/>
                </p:oleObj>
              </mc:Choice>
              <mc:Fallback>
                <p:oleObj name="" r:id="rId1" imgW="7505700" imgH="4572000" progId="WangImage.Document">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8284" y="1913768"/>
                        <a:ext cx="9112121" cy="1999464"/>
                      </a:xfrm>
                      <a:prstGeom prst="rect">
                        <a:avLst/>
                      </a:prstGeom>
                      <a:noFill/>
                      <a:ln>
                        <a:noFill/>
                      </a:ln>
                    </p:spPr>
                  </p:pic>
                </p:oleObj>
              </mc:Fallback>
            </mc:AlternateContent>
          </a:graphicData>
        </a:graphic>
      </p:graphicFrame>
      <p:graphicFrame>
        <p:nvGraphicFramePr>
          <p:cNvPr id="646150" name="Object 6"/>
          <p:cNvGraphicFramePr>
            <a:graphicFrameLocks noGrp="1" noChangeAspect="1"/>
          </p:cNvGraphicFramePr>
          <p:nvPr>
            <p:ph idx="1"/>
          </p:nvPr>
        </p:nvGraphicFramePr>
        <p:xfrm>
          <a:off x="1905000" y="4572000"/>
          <a:ext cx="9280864" cy="2286000"/>
        </p:xfrm>
        <a:graphic>
          <a:graphicData uri="http://schemas.openxmlformats.org/presentationml/2006/ole">
            <mc:AlternateContent xmlns:mc="http://schemas.openxmlformats.org/markup-compatibility/2006">
              <mc:Choice xmlns:v="urn:schemas-microsoft-com:vml" Requires="v">
                <p:oleObj spid="_x0000_s113874" name="" r:id="rId3" imgW="7505700" imgH="4572000" progId="WangImage.Document">
                  <p:embed/>
                </p:oleObj>
              </mc:Choice>
              <mc:Fallback>
                <p:oleObj name="" r:id="rId3" imgW="7505700" imgH="4572000" progId="WangImage.Document">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4572000"/>
                        <a:ext cx="9280864" cy="2286000"/>
                      </a:xfrm>
                      <a:prstGeom prst="rect">
                        <a:avLst/>
                      </a:prstGeom>
                      <a:noFill/>
                      <a:ln>
                        <a:noFill/>
                      </a:ln>
                      <a:effectLst/>
                    </p:spPr>
                  </p:pic>
                </p:oleObj>
              </mc:Fallback>
            </mc:AlternateContent>
          </a:graphicData>
        </a:graphic>
      </p:graphicFrame>
      <p:sp>
        <p:nvSpPr>
          <p:cNvPr id="7" name="Rectangle 2"/>
          <p:cNvSpPr txBox="1">
            <a:spLocks noChangeArrowheads="1"/>
          </p:cNvSpPr>
          <p:nvPr/>
        </p:nvSpPr>
        <p:spPr>
          <a:xfrm>
            <a:off x="6183085" y="390094"/>
            <a:ext cx="52590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3.4.3  </a:t>
            </a:r>
            <a:r>
              <a:rPr lang="zh-CN" altLang="en-US" smtClean="0"/>
              <a:t>常用的几种实时调度算法</a:t>
            </a:r>
            <a:endParaRPr lang="zh-CN" altLang="en-US" dirty="0"/>
          </a:p>
        </p:txBody>
      </p:sp>
      <p:sp>
        <p:nvSpPr>
          <p:cNvPr id="8"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
        <p:nvSpPr>
          <p:cNvPr id="105474" name="Rectangle 2"/>
          <p:cNvSpPr>
            <a:spLocks noGrp="1" noChangeArrowheads="1"/>
          </p:cNvSpPr>
          <p:nvPr>
            <p:ph type="title"/>
          </p:nvPr>
        </p:nvSpPr>
        <p:spPr>
          <a:xfrm>
            <a:off x="2068285" y="1255000"/>
            <a:ext cx="8928043" cy="673163"/>
          </a:xfrm>
          <a:gradFill rotWithShape="0">
            <a:gsLst>
              <a:gs pos="0">
                <a:srgbClr val="767647"/>
              </a:gs>
              <a:gs pos="50000">
                <a:srgbClr val="FFFF99"/>
              </a:gs>
              <a:gs pos="100000">
                <a:srgbClr val="767647"/>
              </a:gs>
            </a:gsLst>
            <a:lin ang="5400000" scaled="1"/>
          </a:gradFill>
        </p:spPr>
        <p:txBody>
          <a:bodyPr anchor="ctr"/>
          <a:lstStyle/>
          <a:p>
            <a:pPr eaLnBrk="1" hangingPunct="1">
              <a:defRPr/>
            </a:pPr>
            <a:r>
              <a:rPr lang="en-US" altLang="zh-CN" sz="2400" b="1" dirty="0">
                <a:solidFill>
                  <a:srgbClr val="000000"/>
                </a:solidFill>
              </a:rPr>
              <a:t>A</a:t>
            </a:r>
            <a:r>
              <a:rPr lang="zh-CN" altLang="en-US" sz="2400" b="1" dirty="0">
                <a:solidFill>
                  <a:srgbClr val="000000"/>
                </a:solidFill>
              </a:rPr>
              <a:t>和</a:t>
            </a:r>
            <a:r>
              <a:rPr lang="en-US" altLang="zh-CN" sz="2400" b="1" dirty="0">
                <a:solidFill>
                  <a:srgbClr val="000000"/>
                </a:solidFill>
              </a:rPr>
              <a:t>B</a:t>
            </a:r>
            <a:r>
              <a:rPr lang="zh-CN" altLang="en-US" sz="2400" b="1" dirty="0">
                <a:solidFill>
                  <a:srgbClr val="000000"/>
                </a:solidFill>
              </a:rPr>
              <a:t>任务每次必须完成的时间</a:t>
            </a:r>
            <a:r>
              <a:rPr lang="zh-CN" altLang="en-US" sz="2400" dirty="0"/>
              <a:t> </a:t>
            </a:r>
            <a:endParaRPr lang="zh-CN" altLang="en-US" sz="2400" dirty="0"/>
          </a:p>
        </p:txBody>
      </p:sp>
      <p:sp>
        <p:nvSpPr>
          <p:cNvPr id="105477" name="Rectangle 5"/>
          <p:cNvSpPr>
            <a:spLocks noChangeArrowheads="1"/>
          </p:cNvSpPr>
          <p:nvPr/>
        </p:nvSpPr>
        <p:spPr bwMode="auto">
          <a:xfrm>
            <a:off x="2068285" y="4027700"/>
            <a:ext cx="9015698" cy="673163"/>
          </a:xfrm>
          <a:prstGeom prst="rect">
            <a:avLst/>
          </a:prstGeom>
          <a:gradFill rotWithShape="0">
            <a:gsLst>
              <a:gs pos="0">
                <a:srgbClr val="767647"/>
              </a:gs>
              <a:gs pos="50000">
                <a:srgbClr val="FFFF99"/>
              </a:gs>
              <a:gs pos="100000">
                <a:srgbClr val="767647"/>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zh-CN" altLang="en-US" sz="2400" b="1" dirty="0">
                <a:solidFill>
                  <a:srgbClr val="000000"/>
                </a:solidFill>
                <a:latin typeface="微软雅黑" panose="020B0503020204020204" pitchFamily="34" charset="-122"/>
                <a:ea typeface="微软雅黑" panose="020B0503020204020204" pitchFamily="34" charset="-122"/>
              </a:rPr>
              <a:t>利用</a:t>
            </a:r>
            <a:r>
              <a:rPr lang="en-US" altLang="zh-CN" sz="2400" b="1" dirty="0">
                <a:solidFill>
                  <a:srgbClr val="000000"/>
                </a:solidFill>
                <a:latin typeface="微软雅黑" panose="020B0503020204020204" pitchFamily="34" charset="-122"/>
                <a:ea typeface="微软雅黑" panose="020B0503020204020204" pitchFamily="34" charset="-122"/>
              </a:rPr>
              <a:t>LLF</a:t>
            </a:r>
            <a:r>
              <a:rPr lang="zh-CN" altLang="en-US" sz="2400" b="1" dirty="0">
                <a:solidFill>
                  <a:srgbClr val="000000"/>
                </a:solidFill>
                <a:latin typeface="微软雅黑" panose="020B0503020204020204" pitchFamily="34" charset="-122"/>
                <a:ea typeface="微软雅黑" panose="020B0503020204020204" pitchFamily="34" charset="-122"/>
              </a:rPr>
              <a:t>算法进行调度的情况</a:t>
            </a:r>
            <a:endParaRPr lang="zh-CN" altLang="en-US" sz="2400" b="1" dirty="0">
              <a:solidFill>
                <a:srgbClr val="000000"/>
              </a:solidFill>
              <a:latin typeface="微软雅黑" panose="020B0503020204020204" pitchFamily="34" charset="-122"/>
              <a:ea typeface="微软雅黑" panose="020B0503020204020204" pitchFamily="34"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46148"/>
                                        </p:tgtEl>
                                        <p:attrNameLst>
                                          <p:attrName>style.visibility</p:attrName>
                                        </p:attrNameLst>
                                      </p:cBhvr>
                                      <p:to>
                                        <p:strVal val="visible"/>
                                      </p:to>
                                    </p:set>
                                    <p:animEffect transition="in" filter="fade">
                                      <p:cBhvr>
                                        <p:cTn id="7" dur="2000"/>
                                        <p:tgtEl>
                                          <p:spTgt spid="64614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46150"/>
                                        </p:tgtEl>
                                        <p:attrNameLst>
                                          <p:attrName>style.visibility</p:attrName>
                                        </p:attrNameLst>
                                      </p:cBhvr>
                                      <p:to>
                                        <p:strVal val="visible"/>
                                      </p:to>
                                    </p:set>
                                    <p:animEffect transition="in" filter="blinds(horizontal)">
                                      <p:cBhvr>
                                        <p:cTn id="12" dur="500"/>
                                        <p:tgtEl>
                                          <p:spTgt spid="646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rrowheads="1"/>
          </p:cNvSpPr>
          <p:nvPr>
            <p:ph type="title"/>
          </p:nvPr>
        </p:nvSpPr>
        <p:spPr>
          <a:xfrm>
            <a:off x="1535562" y="2040178"/>
            <a:ext cx="7113618" cy="546738"/>
          </a:xfrm>
        </p:spPr>
        <p:txBody>
          <a:bodyPr/>
          <a:lstStyle/>
          <a:p>
            <a:pPr eaLnBrk="1" hangingPunct="1">
              <a:defRPr/>
            </a:pPr>
            <a:r>
              <a:rPr lang="zh-CN" altLang="en-US" dirty="0"/>
              <a:t>抢占方式和时机</a:t>
            </a:r>
            <a:endParaRPr lang="zh-CN" altLang="en-US" dirty="0"/>
          </a:p>
        </p:txBody>
      </p:sp>
      <p:sp>
        <p:nvSpPr>
          <p:cNvPr id="171011" name="Rectangle 3"/>
          <p:cNvSpPr>
            <a:spLocks noGrp="1" noRot="1" noChangeArrowheads="1"/>
          </p:cNvSpPr>
          <p:nvPr>
            <p:ph type="body" idx="1"/>
          </p:nvPr>
        </p:nvSpPr>
        <p:spPr>
          <a:xfrm>
            <a:off x="1535562" y="2765235"/>
            <a:ext cx="9985878" cy="3668617"/>
          </a:xfrm>
        </p:spPr>
        <p:txBody>
          <a:bodyPr/>
          <a:lstStyle/>
          <a:p>
            <a:pPr eaLnBrk="1" hangingPunct="1">
              <a:lnSpc>
                <a:spcPct val="110000"/>
              </a:lnSpc>
              <a:buFont typeface="Wingdings" panose="05000000000000000000" pitchFamily="2" charset="2"/>
              <a:buChar char="n"/>
              <a:defRPr/>
            </a:pPr>
            <a:r>
              <a:rPr lang="zh-CN" altLang="en-US" b="1" dirty="0"/>
              <a:t>当等待任务的松弛度值</a:t>
            </a:r>
            <a:r>
              <a:rPr lang="zh-CN" altLang="en-US" b="1" dirty="0">
                <a:solidFill>
                  <a:srgbClr val="FF0000"/>
                </a:solidFill>
              </a:rPr>
              <a:t>为</a:t>
            </a:r>
            <a:r>
              <a:rPr lang="en-US" altLang="zh-CN" b="1" dirty="0">
                <a:solidFill>
                  <a:srgbClr val="FF0000"/>
                </a:solidFill>
              </a:rPr>
              <a:t>0</a:t>
            </a:r>
            <a:r>
              <a:rPr lang="zh-CN" altLang="en-US" b="1" dirty="0">
                <a:solidFill>
                  <a:srgbClr val="FF0000"/>
                </a:solidFill>
              </a:rPr>
              <a:t>时才进行抢占</a:t>
            </a:r>
            <a:r>
              <a:rPr lang="zh-CN" altLang="en-US" b="1" dirty="0"/>
              <a:t>（如</a:t>
            </a:r>
            <a:r>
              <a:rPr lang="en-US" altLang="zh-CN" b="1" dirty="0"/>
              <a:t>20ms</a:t>
            </a:r>
            <a:r>
              <a:rPr lang="zh-CN" altLang="en-US" b="1" dirty="0"/>
              <a:t>时虽然</a:t>
            </a:r>
            <a:r>
              <a:rPr lang="en-US" altLang="zh-CN" b="1" dirty="0"/>
              <a:t>A2</a:t>
            </a:r>
            <a:r>
              <a:rPr lang="zh-CN" altLang="en-US" b="1" dirty="0"/>
              <a:t>的松弛度比</a:t>
            </a:r>
            <a:r>
              <a:rPr lang="en-US" altLang="zh-CN" b="1" dirty="0"/>
              <a:t>B1</a:t>
            </a:r>
            <a:r>
              <a:rPr lang="zh-CN" altLang="en-US" b="1" dirty="0"/>
              <a:t>的松弛度小，但</a:t>
            </a:r>
            <a:r>
              <a:rPr lang="en-US" altLang="zh-CN" b="1" dirty="0"/>
              <a:t>A2</a:t>
            </a:r>
            <a:r>
              <a:rPr lang="zh-CN" altLang="en-US" b="1" dirty="0"/>
              <a:t>并没有抢占</a:t>
            </a:r>
            <a:r>
              <a:rPr lang="en-US" altLang="zh-CN" b="1" dirty="0"/>
              <a:t>B1</a:t>
            </a:r>
            <a:r>
              <a:rPr lang="zh-CN" altLang="en-US" b="1" dirty="0"/>
              <a:t>）。</a:t>
            </a:r>
            <a:endParaRPr lang="en-US" altLang="zh-CN" b="1" dirty="0"/>
          </a:p>
          <a:p>
            <a:pPr eaLnBrk="1" hangingPunct="1">
              <a:lnSpc>
                <a:spcPct val="110000"/>
              </a:lnSpc>
              <a:buFont typeface="Wingdings" panose="05000000000000000000" pitchFamily="2" charset="2"/>
              <a:buChar char="n"/>
              <a:defRPr/>
            </a:pPr>
            <a:r>
              <a:rPr lang="zh-CN" altLang="en-US" b="1" dirty="0"/>
              <a:t>当有任务执行时，只有等待任务的松弛度值为</a:t>
            </a:r>
            <a:r>
              <a:rPr lang="en-US" altLang="zh-CN" b="1" dirty="0"/>
              <a:t>0</a:t>
            </a:r>
            <a:r>
              <a:rPr lang="zh-CN" altLang="en-US" b="1" dirty="0"/>
              <a:t>才会发生任务的调度，其他情况不发生调度。</a:t>
            </a:r>
            <a:endParaRPr lang="en-US" altLang="zh-CN" b="1" dirty="0"/>
          </a:p>
          <a:p>
            <a:pPr eaLnBrk="1" hangingPunct="1">
              <a:lnSpc>
                <a:spcPct val="110000"/>
              </a:lnSpc>
              <a:buFont typeface="Wingdings" panose="05000000000000000000" pitchFamily="2" charset="2"/>
              <a:buChar char="n"/>
              <a:defRPr/>
            </a:pPr>
            <a:r>
              <a:rPr lang="zh-CN" altLang="en-US" b="1" dirty="0"/>
              <a:t>任务执行结束后或无任务执行时，再比较等待任务的松弛度值，较小的先执行。 </a:t>
            </a:r>
            <a:endParaRPr lang="zh-CN" altLang="en-US" b="1" dirty="0"/>
          </a:p>
        </p:txBody>
      </p:sp>
      <p:sp>
        <p:nvSpPr>
          <p:cNvPr id="5" name="Rectangle 3"/>
          <p:cNvSpPr txBox="1">
            <a:spLocks noChangeArrowheads="1"/>
          </p:cNvSpPr>
          <p:nvPr/>
        </p:nvSpPr>
        <p:spPr>
          <a:xfrm>
            <a:off x="1326833" y="1225517"/>
            <a:ext cx="8779308" cy="613435"/>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algn="just">
              <a:lnSpc>
                <a:spcPct val="120000"/>
              </a:lnSpc>
              <a:buFont typeface="Arial" panose="020B0604020202020204" pitchFamily="34" charset="0"/>
              <a:buNone/>
              <a:defRPr/>
            </a:pPr>
            <a:r>
              <a:rPr lang="en-US" altLang="zh-CN" sz="2800" i="1" dirty="0">
                <a:solidFill>
                  <a:srgbClr val="0000FF"/>
                </a:solidFill>
              </a:rPr>
              <a:t>*2.</a:t>
            </a:r>
            <a:r>
              <a:rPr lang="zh-CN" altLang="en-US" sz="2800" dirty="0">
                <a:solidFill>
                  <a:srgbClr val="0000FF"/>
                </a:solidFill>
              </a:rPr>
              <a:t>最低松弛度优先</a:t>
            </a:r>
            <a:r>
              <a:rPr lang="en-US" altLang="zh-CN" sz="2800" dirty="0">
                <a:solidFill>
                  <a:srgbClr val="0000FF"/>
                </a:solidFill>
              </a:rPr>
              <a:t>LLF</a:t>
            </a:r>
            <a:r>
              <a:rPr lang="en-US" altLang="zh-CN" sz="2800" i="1" dirty="0">
                <a:solidFill>
                  <a:srgbClr val="0000FF"/>
                </a:solidFill>
              </a:rPr>
              <a:t>(</a:t>
            </a:r>
            <a:r>
              <a:rPr lang="en-US" altLang="zh-CN" sz="2800" i="1" dirty="0">
                <a:solidFill>
                  <a:srgbClr val="FF0000"/>
                </a:solidFill>
              </a:rPr>
              <a:t>L</a:t>
            </a:r>
            <a:r>
              <a:rPr lang="en-US" altLang="zh-CN" sz="2800" i="1" dirty="0">
                <a:solidFill>
                  <a:srgbClr val="0000FF"/>
                </a:solidFill>
              </a:rPr>
              <a:t>east </a:t>
            </a:r>
            <a:r>
              <a:rPr lang="en-US" altLang="zh-CN" sz="2800" i="1" dirty="0">
                <a:solidFill>
                  <a:srgbClr val="FF0000"/>
                </a:solidFill>
              </a:rPr>
              <a:t>L</a:t>
            </a:r>
            <a:r>
              <a:rPr lang="en-US" altLang="zh-CN" sz="2800" i="1" dirty="0">
                <a:solidFill>
                  <a:srgbClr val="0000FF"/>
                </a:solidFill>
              </a:rPr>
              <a:t>axity </a:t>
            </a:r>
            <a:r>
              <a:rPr lang="en-US" altLang="zh-CN" sz="2800" i="1" dirty="0">
                <a:solidFill>
                  <a:srgbClr val="FF0000"/>
                </a:solidFill>
              </a:rPr>
              <a:t>F</a:t>
            </a:r>
            <a:r>
              <a:rPr lang="en-US" altLang="zh-CN" sz="2800" i="1" dirty="0">
                <a:solidFill>
                  <a:srgbClr val="0000FF"/>
                </a:solidFill>
              </a:rPr>
              <a:t>irst)</a:t>
            </a:r>
            <a:r>
              <a:rPr lang="zh-CN" altLang="en-US" sz="2800" i="1" dirty="0">
                <a:solidFill>
                  <a:srgbClr val="0000FF"/>
                </a:solidFill>
              </a:rPr>
              <a:t>算法</a:t>
            </a:r>
            <a:endParaRPr lang="zh-CN" altLang="en-US" i="1" dirty="0">
              <a:solidFill>
                <a:srgbClr val="0000FF"/>
              </a:solidFill>
            </a:endParaRPr>
          </a:p>
        </p:txBody>
      </p:sp>
      <p:sp>
        <p:nvSpPr>
          <p:cNvPr id="6" name="Rectangle 2"/>
          <p:cNvSpPr txBox="1">
            <a:spLocks noChangeArrowheads="1"/>
          </p:cNvSpPr>
          <p:nvPr/>
        </p:nvSpPr>
        <p:spPr>
          <a:xfrm>
            <a:off x="6183085" y="390094"/>
            <a:ext cx="52590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3.4.3  </a:t>
            </a:r>
            <a:r>
              <a:rPr lang="zh-CN" altLang="en-US" smtClean="0"/>
              <a:t>常用的几种实时调度算法</a:t>
            </a:r>
            <a:endParaRPr lang="zh-CN" altLang="en-US" dirty="0"/>
          </a:p>
        </p:txBody>
      </p:sp>
      <p:sp>
        <p:nvSpPr>
          <p:cNvPr id="7" name="Rectangle 2"/>
          <p:cNvSpPr txBox="1">
            <a:spLocks noChangeArrowheads="1"/>
          </p:cNvSpPr>
          <p:nvPr/>
        </p:nvSpPr>
        <p:spPr>
          <a:xfrm>
            <a:off x="1326833" y="295269"/>
            <a:ext cx="3679507" cy="70961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200" dirty="0" smtClean="0"/>
              <a:t>3.4  </a:t>
            </a:r>
            <a:r>
              <a:rPr lang="zh-CN" altLang="en-US" sz="3200" dirty="0" smtClean="0"/>
              <a:t>实时调度 </a:t>
            </a:r>
            <a:endParaRPr lang="zh-CN" altLang="en-US" sz="32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1011">
                                            <p:txEl>
                                              <p:pRg st="0" end="0"/>
                                            </p:txEl>
                                          </p:spTgt>
                                        </p:tgtEl>
                                        <p:attrNameLst>
                                          <p:attrName>style.visibility</p:attrName>
                                        </p:attrNameLst>
                                      </p:cBhvr>
                                      <p:to>
                                        <p:strVal val="visible"/>
                                      </p:to>
                                    </p:set>
                                    <p:anim calcmode="lin" valueType="num">
                                      <p:cBhvr additive="base">
                                        <p:cTn id="7" dur="500" fill="hold"/>
                                        <p:tgtEl>
                                          <p:spTgt spid="17101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10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71011">
                                            <p:txEl>
                                              <p:pRg st="1" end="1"/>
                                            </p:txEl>
                                          </p:spTgt>
                                        </p:tgtEl>
                                        <p:attrNameLst>
                                          <p:attrName>style.visibility</p:attrName>
                                        </p:attrNameLst>
                                      </p:cBhvr>
                                      <p:to>
                                        <p:strVal val="visible"/>
                                      </p:to>
                                    </p:set>
                                    <p:anim calcmode="lin" valueType="num">
                                      <p:cBhvr additive="base">
                                        <p:cTn id="13" dur="500" fill="hold"/>
                                        <p:tgtEl>
                                          <p:spTgt spid="17101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710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71011">
                                            <p:txEl>
                                              <p:pRg st="2" end="2"/>
                                            </p:txEl>
                                          </p:spTgt>
                                        </p:tgtEl>
                                        <p:attrNameLst>
                                          <p:attrName>style.visibility</p:attrName>
                                        </p:attrNameLst>
                                      </p:cBhvr>
                                      <p:to>
                                        <p:strVal val="visible"/>
                                      </p:to>
                                    </p:set>
                                    <p:anim calcmode="lin" valueType="num">
                                      <p:cBhvr additive="base">
                                        <p:cTn id="19" dur="500" fill="hold"/>
                                        <p:tgtEl>
                                          <p:spTgt spid="17101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71011">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730" name="Rectangle 2"/>
          <p:cNvSpPr>
            <a:spLocks noGrp="1" noChangeArrowheads="1"/>
          </p:cNvSpPr>
          <p:nvPr>
            <p:ph type="title"/>
          </p:nvPr>
        </p:nvSpPr>
        <p:spPr>
          <a:xfrm>
            <a:off x="1104971" y="1271906"/>
            <a:ext cx="9484824" cy="546738"/>
          </a:xfrm>
        </p:spPr>
        <p:txBody>
          <a:bodyPr/>
          <a:lstStyle/>
          <a:p>
            <a:pPr eaLnBrk="1" hangingPunct="1">
              <a:defRPr/>
            </a:pPr>
            <a:r>
              <a:rPr lang="zh-CN" altLang="en-US" sz="3200" dirty="0">
                <a:solidFill>
                  <a:srgbClr val="0000FF"/>
                </a:solidFill>
                <a:effectLst>
                  <a:outerShdw blurRad="38100" dist="38100" dir="2700000" algn="tl">
                    <a:srgbClr val="C0C0C0"/>
                  </a:outerShdw>
                </a:effectLst>
                <a:ea typeface="仿宋_GB2312" charset="0"/>
              </a:rPr>
              <a:t>高级调度需要考虑两个问题</a:t>
            </a:r>
            <a:endParaRPr lang="zh-CN" altLang="en-US" sz="3200" dirty="0">
              <a:solidFill>
                <a:srgbClr val="0000FF"/>
              </a:solidFill>
              <a:effectLst>
                <a:outerShdw blurRad="38100" dist="38100" dir="2700000" algn="tl">
                  <a:srgbClr val="C0C0C0"/>
                </a:outerShdw>
              </a:effectLst>
              <a:ea typeface="仿宋_GB2312" charset="0"/>
            </a:endParaRPr>
          </a:p>
        </p:txBody>
      </p:sp>
      <p:sp>
        <p:nvSpPr>
          <p:cNvPr id="713731" name="Rectangle 3"/>
          <p:cNvSpPr>
            <a:spLocks noGrp="1" noChangeArrowheads="1"/>
          </p:cNvSpPr>
          <p:nvPr>
            <p:ph type="body" idx="1"/>
          </p:nvPr>
        </p:nvSpPr>
        <p:spPr>
          <a:xfrm>
            <a:off x="1028700" y="2165013"/>
            <a:ext cx="10629900" cy="3539430"/>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p>
            <a:pPr marL="0" defTabSz="914400">
              <a:lnSpc>
                <a:spcPct val="120000"/>
              </a:lnSpc>
              <a:spcBef>
                <a:spcPct val="50000"/>
              </a:spcBef>
              <a:buClrTx/>
              <a:buSzTx/>
              <a:buNone/>
            </a:pPr>
            <a:r>
              <a:rPr lang="en-US" altLang="zh-CN" sz="2800" dirty="0"/>
              <a:t>1.</a:t>
            </a:r>
            <a:r>
              <a:rPr lang="zh-CN" altLang="en-US" sz="2800" dirty="0"/>
              <a:t>选择多少个作业进入内存，为之创建进程？</a:t>
            </a:r>
            <a:endParaRPr lang="zh-CN" altLang="en-US" sz="2800" dirty="0"/>
          </a:p>
          <a:p>
            <a:pPr marL="0" defTabSz="914400">
              <a:lnSpc>
                <a:spcPct val="120000"/>
              </a:lnSpc>
              <a:spcBef>
                <a:spcPct val="50000"/>
              </a:spcBef>
              <a:buClrTx/>
              <a:buSzTx/>
              <a:buNone/>
            </a:pPr>
            <a:r>
              <a:rPr lang="zh-CN" altLang="en-US" sz="2800" dirty="0"/>
              <a:t>  </a:t>
            </a:r>
            <a:r>
              <a:rPr lang="en-US" altLang="zh-CN" sz="2800" dirty="0"/>
              <a:t>- </a:t>
            </a:r>
            <a:r>
              <a:rPr lang="zh-CN" altLang="en-US" sz="2800" dirty="0"/>
              <a:t>取决于</a:t>
            </a:r>
            <a:r>
              <a:rPr lang="zh-CN" altLang="en-US" sz="2800" i="1" dirty="0">
                <a:solidFill>
                  <a:srgbClr val="FF0000"/>
                </a:solidFill>
              </a:rPr>
              <a:t>多道程序的度</a:t>
            </a:r>
            <a:r>
              <a:rPr lang="zh-CN" altLang="en-US" sz="2800" dirty="0"/>
              <a:t>，即允许同时在内存中运行的进程数。</a:t>
            </a:r>
            <a:endParaRPr lang="zh-CN" altLang="en-US" sz="2800" dirty="0"/>
          </a:p>
          <a:p>
            <a:pPr marL="0" defTabSz="914400">
              <a:lnSpc>
                <a:spcPct val="120000"/>
              </a:lnSpc>
              <a:spcBef>
                <a:spcPct val="50000"/>
              </a:spcBef>
              <a:buClrTx/>
              <a:buSzTx/>
              <a:buNone/>
            </a:pPr>
            <a:endParaRPr lang="zh-CN" altLang="en-US" sz="2800" dirty="0"/>
          </a:p>
          <a:p>
            <a:pPr marL="0" defTabSz="914400">
              <a:lnSpc>
                <a:spcPct val="120000"/>
              </a:lnSpc>
              <a:spcBef>
                <a:spcPct val="50000"/>
              </a:spcBef>
              <a:buClrTx/>
              <a:buSzTx/>
              <a:buNone/>
            </a:pPr>
            <a:r>
              <a:rPr lang="en-US" altLang="zh-CN" sz="2800" dirty="0"/>
              <a:t>2.</a:t>
            </a:r>
            <a:r>
              <a:rPr lang="zh-CN" altLang="en-US" sz="2800" dirty="0"/>
              <a:t>选择哪些作业</a:t>
            </a:r>
            <a:r>
              <a:rPr lang="en-US" altLang="zh-CN" sz="2800" dirty="0"/>
              <a:t>? </a:t>
            </a:r>
            <a:endParaRPr lang="en-US" altLang="zh-CN" sz="2800" dirty="0"/>
          </a:p>
          <a:p>
            <a:pPr marL="0" defTabSz="914400">
              <a:lnSpc>
                <a:spcPct val="120000"/>
              </a:lnSpc>
              <a:spcBef>
                <a:spcPct val="50000"/>
              </a:spcBef>
              <a:buClrTx/>
              <a:buSzTx/>
              <a:buNone/>
            </a:pPr>
            <a:r>
              <a:rPr lang="en-US" altLang="zh-CN" sz="2800" dirty="0"/>
              <a:t>  - </a:t>
            </a:r>
            <a:r>
              <a:rPr lang="zh-CN" altLang="en-US" sz="2800" dirty="0"/>
              <a:t>取决于</a:t>
            </a:r>
            <a:r>
              <a:rPr lang="zh-CN" altLang="en-US" sz="2800" i="1" dirty="0">
                <a:solidFill>
                  <a:srgbClr val="FF0000"/>
                </a:solidFill>
              </a:rPr>
              <a:t>高级调度算法</a:t>
            </a:r>
            <a:endParaRPr lang="zh-CN" altLang="en-US" sz="2800" i="1" dirty="0">
              <a:solidFill>
                <a:srgbClr val="FF0000"/>
              </a:solidFill>
            </a:endParaRPr>
          </a:p>
        </p:txBody>
      </p:sp>
      <p:sp>
        <p:nvSpPr>
          <p:cNvPr id="4" name="Rectangle 2"/>
          <p:cNvSpPr txBox="1">
            <a:spLocks noChangeArrowheads="1"/>
          </p:cNvSpPr>
          <p:nvPr/>
        </p:nvSpPr>
        <p:spPr>
          <a:xfrm>
            <a:off x="8359140" y="437439"/>
            <a:ext cx="3472488" cy="515216"/>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z="2400" smtClean="0"/>
              <a:t>3.1.1 </a:t>
            </a:r>
            <a:r>
              <a:rPr lang="zh-CN" altLang="en-US" sz="2400" smtClean="0"/>
              <a:t>处理机调度的层次</a:t>
            </a:r>
            <a:endParaRPr lang="zh-CN" altLang="en-US" sz="2400" dirty="0"/>
          </a:p>
        </p:txBody>
      </p:sp>
      <p:sp>
        <p:nvSpPr>
          <p:cNvPr id="5"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13731">
                                            <p:txEl>
                                              <p:pRg st="1" end="1"/>
                                            </p:txEl>
                                          </p:spTgt>
                                        </p:tgtEl>
                                        <p:attrNameLst>
                                          <p:attrName>style.visibility</p:attrName>
                                        </p:attrNameLst>
                                      </p:cBhvr>
                                      <p:to>
                                        <p:strVal val="visible"/>
                                      </p:to>
                                    </p:set>
                                    <p:animEffect transition="in" filter="wipe(left)">
                                      <p:cBhvr>
                                        <p:cTn id="7" dur="500"/>
                                        <p:tgtEl>
                                          <p:spTgt spid="713731">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13731">
                                            <p:txEl>
                                              <p:pRg st="4" end="4"/>
                                            </p:txEl>
                                          </p:spTgt>
                                        </p:tgtEl>
                                        <p:attrNameLst>
                                          <p:attrName>style.visibility</p:attrName>
                                        </p:attrNameLst>
                                      </p:cBhvr>
                                      <p:to>
                                        <p:strVal val="visible"/>
                                      </p:to>
                                    </p:set>
                                    <p:animEffect transition="in" filter="wipe(left)">
                                      <p:cBhvr>
                                        <p:cTn id="12" dur="500"/>
                                        <p:tgtEl>
                                          <p:spTgt spid="7137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2495603" y="293688"/>
            <a:ext cx="7113618" cy="546738"/>
          </a:xfrm>
        </p:spPr>
        <p:txBody>
          <a:bodyPr/>
          <a:lstStyle/>
          <a:p>
            <a:pPr eaLnBrk="1" hangingPunct="1">
              <a:defRPr/>
            </a:pPr>
            <a:r>
              <a:rPr lang="zh-CN" altLang="en-US" sz="4000" dirty="0"/>
              <a:t>第三章 处理机调度与死锁</a:t>
            </a:r>
            <a:endParaRPr lang="zh-CN" altLang="en-US" sz="4000" dirty="0"/>
          </a:p>
        </p:txBody>
      </p:sp>
      <p:sp>
        <p:nvSpPr>
          <p:cNvPr id="108547" name="Rectangle 3"/>
          <p:cNvSpPr>
            <a:spLocks noGrp="1" noChangeArrowheads="1"/>
          </p:cNvSpPr>
          <p:nvPr>
            <p:ph type="body" idx="1"/>
          </p:nvPr>
        </p:nvSpPr>
        <p:spPr>
          <a:xfrm>
            <a:off x="2495603" y="1262742"/>
            <a:ext cx="8229600" cy="5294811"/>
          </a:xfrm>
        </p:spPr>
        <p:txBody>
          <a:bodyPr/>
          <a:lstStyle/>
          <a:p>
            <a:pPr eaLnBrk="1" hangingPunct="1">
              <a:lnSpc>
                <a:spcPct val="110000"/>
              </a:lnSpc>
              <a:buFont typeface="Wingdings" panose="05000000000000000000" pitchFamily="2" charset="2"/>
              <a:buChar char="n"/>
              <a:defRPr/>
            </a:pPr>
            <a:r>
              <a:rPr lang="en-US" altLang="zh-CN" sz="2800" dirty="0"/>
              <a:t>3.1 </a:t>
            </a:r>
            <a:r>
              <a:rPr lang="zh-CN" altLang="en-US" sz="2800" dirty="0"/>
              <a:t>处理机调度的层次和调度算法的目标 </a:t>
            </a:r>
            <a:endParaRPr lang="zh-CN" altLang="en-US" sz="2800" dirty="0"/>
          </a:p>
          <a:p>
            <a:pPr eaLnBrk="1" hangingPunct="1">
              <a:lnSpc>
                <a:spcPct val="110000"/>
              </a:lnSpc>
              <a:buFont typeface="Wingdings" panose="05000000000000000000" pitchFamily="2" charset="2"/>
              <a:buChar char="n"/>
              <a:defRPr/>
            </a:pPr>
            <a:r>
              <a:rPr lang="en-US" altLang="zh-CN" sz="2800" dirty="0"/>
              <a:t>3.2 </a:t>
            </a:r>
            <a:r>
              <a:rPr lang="zh-CN" altLang="en-US" sz="2800" dirty="0"/>
              <a:t>作业和作业调度</a:t>
            </a:r>
            <a:endParaRPr lang="zh-CN" altLang="en-US" sz="2800" dirty="0"/>
          </a:p>
          <a:p>
            <a:pPr eaLnBrk="1" hangingPunct="1">
              <a:lnSpc>
                <a:spcPct val="110000"/>
              </a:lnSpc>
              <a:buFont typeface="Wingdings" panose="05000000000000000000" pitchFamily="2" charset="2"/>
              <a:buChar char="n"/>
              <a:defRPr/>
            </a:pPr>
            <a:r>
              <a:rPr lang="en-US" altLang="zh-CN" sz="2800" dirty="0"/>
              <a:t>3.3 </a:t>
            </a:r>
            <a:r>
              <a:rPr lang="zh-CN" altLang="en-US" sz="2800" dirty="0"/>
              <a:t>进程调度  </a:t>
            </a:r>
            <a:endParaRPr lang="zh-CN" altLang="en-US" sz="2800" dirty="0"/>
          </a:p>
          <a:p>
            <a:pPr eaLnBrk="1" hangingPunct="1">
              <a:lnSpc>
                <a:spcPct val="110000"/>
              </a:lnSpc>
              <a:buFont typeface="Wingdings" panose="05000000000000000000" pitchFamily="2" charset="2"/>
              <a:buChar char="n"/>
              <a:defRPr/>
            </a:pPr>
            <a:r>
              <a:rPr lang="en-US" altLang="zh-CN" sz="2800" dirty="0"/>
              <a:t>3.4 </a:t>
            </a:r>
            <a:r>
              <a:rPr lang="zh-CN" altLang="en-US" sz="2800" dirty="0"/>
              <a:t>实时调度  </a:t>
            </a:r>
            <a:endParaRPr lang="zh-CN" altLang="en-US" sz="2800" dirty="0"/>
          </a:p>
          <a:p>
            <a:pPr eaLnBrk="1" hangingPunct="1">
              <a:lnSpc>
                <a:spcPct val="110000"/>
              </a:lnSpc>
              <a:buFont typeface="Wingdings" panose="05000000000000000000" pitchFamily="2" charset="2"/>
              <a:buChar char="n"/>
              <a:defRPr/>
            </a:pPr>
            <a:r>
              <a:rPr lang="en-US" altLang="zh-CN" sz="2800" dirty="0">
                <a:solidFill>
                  <a:srgbClr val="FF0000"/>
                </a:solidFill>
              </a:rPr>
              <a:t>3.5 </a:t>
            </a:r>
            <a:r>
              <a:rPr lang="zh-CN" altLang="en-US" sz="2800" dirty="0">
                <a:solidFill>
                  <a:srgbClr val="FF0000"/>
                </a:solidFill>
              </a:rPr>
              <a:t>死锁概述 </a:t>
            </a:r>
            <a:endParaRPr lang="zh-CN" altLang="en-US" sz="2800" dirty="0">
              <a:solidFill>
                <a:srgbClr val="FF0000"/>
              </a:solidFill>
            </a:endParaRPr>
          </a:p>
          <a:p>
            <a:pPr eaLnBrk="1" hangingPunct="1">
              <a:lnSpc>
                <a:spcPct val="110000"/>
              </a:lnSpc>
              <a:buFont typeface="Wingdings" panose="05000000000000000000" pitchFamily="2" charset="2"/>
              <a:buChar char="n"/>
              <a:defRPr/>
            </a:pPr>
            <a:r>
              <a:rPr lang="en-US" altLang="zh-CN" sz="2800" dirty="0"/>
              <a:t>3.6 </a:t>
            </a:r>
            <a:r>
              <a:rPr lang="zh-CN" altLang="en-US" sz="2800" dirty="0"/>
              <a:t>预防死锁</a:t>
            </a:r>
            <a:endParaRPr lang="en-US" altLang="zh-CN" sz="2800" dirty="0"/>
          </a:p>
          <a:p>
            <a:pPr eaLnBrk="1" hangingPunct="1">
              <a:lnSpc>
                <a:spcPct val="110000"/>
              </a:lnSpc>
              <a:buFont typeface="Wingdings" panose="05000000000000000000" pitchFamily="2" charset="2"/>
              <a:buChar char="n"/>
              <a:defRPr/>
            </a:pPr>
            <a:r>
              <a:rPr lang="en-US" altLang="zh-CN" sz="2800" dirty="0"/>
              <a:t>3.7 </a:t>
            </a:r>
            <a:r>
              <a:rPr lang="zh-CN" altLang="en-US" sz="2800" dirty="0"/>
              <a:t>避免死锁</a:t>
            </a:r>
            <a:endParaRPr lang="zh-CN" altLang="en-US" sz="2800" dirty="0"/>
          </a:p>
          <a:p>
            <a:pPr eaLnBrk="1" hangingPunct="1">
              <a:lnSpc>
                <a:spcPct val="110000"/>
              </a:lnSpc>
              <a:buFont typeface="Wingdings" panose="05000000000000000000" pitchFamily="2" charset="2"/>
              <a:buChar char="n"/>
              <a:defRPr/>
            </a:pPr>
            <a:r>
              <a:rPr lang="en-US" altLang="zh-CN" sz="2800" dirty="0"/>
              <a:t>3.7 </a:t>
            </a:r>
            <a:r>
              <a:rPr lang="zh-CN" altLang="en-US" sz="2800" dirty="0"/>
              <a:t>死锁的检测与解除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2624364" y="3476171"/>
            <a:ext cx="6311900" cy="2641600"/>
          </a:xfrm>
          <a:prstGeom prst="rect">
            <a:avLst/>
          </a:prstGeom>
        </p:spPr>
      </p:pic>
      <p:sp>
        <p:nvSpPr>
          <p:cNvPr id="110594"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
        <p:nvSpPr>
          <p:cNvPr id="648195" name="Rectangle 3"/>
          <p:cNvSpPr>
            <a:spLocks noGrp="1" noChangeArrowheads="1"/>
          </p:cNvSpPr>
          <p:nvPr>
            <p:ph type="body" idx="1"/>
          </p:nvPr>
        </p:nvSpPr>
        <p:spPr>
          <a:xfrm>
            <a:off x="1236617" y="1182712"/>
            <a:ext cx="10267406" cy="3124200"/>
          </a:xfrm>
        </p:spPr>
        <p:txBody>
          <a:bodyPr/>
          <a:lstStyle/>
          <a:p>
            <a:pPr algn="just" eaLnBrk="1" hangingPunct="1">
              <a:lnSpc>
                <a:spcPct val="150000"/>
              </a:lnSpc>
              <a:spcBef>
                <a:spcPct val="35000"/>
              </a:spcBef>
              <a:buFont typeface="Wingdings" panose="05000000000000000000" pitchFamily="2" charset="2"/>
              <a:buChar char="n"/>
              <a:defRPr/>
            </a:pPr>
            <a:r>
              <a:rPr lang="zh-CN" altLang="en-US" b="1" dirty="0"/>
              <a:t>所谓</a:t>
            </a:r>
            <a:r>
              <a:rPr lang="zh-CN" altLang="en-US" b="1" dirty="0">
                <a:solidFill>
                  <a:srgbClr val="0000FF"/>
                </a:solidFill>
              </a:rPr>
              <a:t>死锁（</a:t>
            </a:r>
            <a:r>
              <a:rPr lang="en-US" altLang="zh-CN" b="1" dirty="0">
                <a:solidFill>
                  <a:srgbClr val="0000FF"/>
                </a:solidFill>
              </a:rPr>
              <a:t>Deadlock</a:t>
            </a:r>
            <a:r>
              <a:rPr lang="zh-CN" altLang="en-US" b="1" dirty="0">
                <a:solidFill>
                  <a:srgbClr val="0000FF"/>
                </a:solidFill>
              </a:rPr>
              <a:t>），</a:t>
            </a:r>
            <a:r>
              <a:rPr lang="zh-CN" altLang="en-US" b="1" dirty="0"/>
              <a:t>是指多个进程在运行过程中因争夺资源而造成的一种僵局（</a:t>
            </a:r>
            <a:r>
              <a:rPr lang="en-US" altLang="zh-CN" b="1" dirty="0"/>
              <a:t>Deadly- Embrace</a:t>
            </a:r>
            <a:r>
              <a:rPr lang="zh-CN" altLang="en-US" b="1" dirty="0"/>
              <a:t>），当进程处于这种僵持状态时，若无外力作用，它们都将无法再向前推进。</a:t>
            </a:r>
            <a:endParaRPr lang="zh-CN" altLang="en-US" b="1" dirty="0"/>
          </a:p>
          <a:p>
            <a:pPr algn="just" eaLnBrk="1" hangingPunct="1">
              <a:lnSpc>
                <a:spcPct val="150000"/>
              </a:lnSpc>
              <a:spcBef>
                <a:spcPct val="35000"/>
              </a:spcBef>
              <a:buFont typeface="Wingdings" panose="05000000000000000000" pitchFamily="2" charset="2"/>
              <a:buNone/>
              <a:defRPr/>
            </a:pPr>
            <a:r>
              <a:rPr lang="zh-CN" altLang="en-US" sz="3200" dirty="0" smtClean="0"/>
              <a:t> </a:t>
            </a:r>
            <a:r>
              <a:rPr lang="en-US" altLang="zh-CN" sz="2800" dirty="0">
                <a:solidFill>
                  <a:schemeClr val="accent1">
                    <a:lumMod val="75000"/>
                  </a:schemeClr>
                </a:solidFill>
                <a:latin typeface="微软雅黑" panose="020B0503020204020204" pitchFamily="34" charset="-122"/>
                <a:ea typeface="微软雅黑" panose="020B0503020204020204" pitchFamily="34" charset="-122"/>
                <a:cs typeface="+mj-cs"/>
              </a:rPr>
              <a:t>3.5.1 </a:t>
            </a:r>
            <a:r>
              <a:rPr lang="zh-CN" altLang="en-US" sz="2800" dirty="0">
                <a:solidFill>
                  <a:schemeClr val="accent1">
                    <a:lumMod val="75000"/>
                  </a:schemeClr>
                </a:solidFill>
                <a:latin typeface="微软雅黑" panose="020B0503020204020204" pitchFamily="34" charset="-122"/>
                <a:ea typeface="微软雅黑" panose="020B0503020204020204" pitchFamily="34" charset="-122"/>
                <a:cs typeface="+mj-cs"/>
              </a:rPr>
              <a:t>资源问题</a:t>
            </a:r>
            <a:endParaRPr lang="zh-CN" altLang="en-US" sz="2800"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48195">
                                            <p:txEl>
                                              <p:pRg st="1" end="1"/>
                                            </p:txEl>
                                          </p:spTgt>
                                        </p:tgtEl>
                                        <p:attrNameLst>
                                          <p:attrName>style.visibility</p:attrName>
                                        </p:attrNameLst>
                                      </p:cBhvr>
                                      <p:to>
                                        <p:strVal val="visible"/>
                                      </p:to>
                                    </p:set>
                                    <p:anim calcmode="lin" valueType="num">
                                      <p:cBhvr additive="base">
                                        <p:cTn id="7" dur="500" fill="hold"/>
                                        <p:tgtEl>
                                          <p:spTgt spid="64819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48195">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8"/>
          <p:cNvSpPr>
            <a:spLocks noChangeArrowheads="1"/>
          </p:cNvSpPr>
          <p:nvPr/>
        </p:nvSpPr>
        <p:spPr bwMode="auto">
          <a:xfrm>
            <a:off x="1314994" y="1390697"/>
            <a:ext cx="8004175"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eaLnBrk="1" hangingPunct="1">
              <a:lnSpc>
                <a:spcPct val="110000"/>
              </a:lnSpc>
              <a:spcBef>
                <a:spcPct val="35000"/>
              </a:spcBef>
              <a:buFont typeface="Wingdings" panose="05000000000000000000" pitchFamily="2" charset="2"/>
              <a:buNone/>
            </a:pPr>
            <a:r>
              <a:rPr lang="en-US" altLang="zh-CN" sz="2800" b="1" dirty="0">
                <a:solidFill>
                  <a:srgbClr val="0000CC"/>
                </a:solidFill>
                <a:latin typeface="微软雅黑" panose="020B0503020204020204" pitchFamily="34" charset="-122"/>
                <a:ea typeface="微软雅黑" panose="020B0503020204020204" pitchFamily="34" charset="-122"/>
              </a:rPr>
              <a:t>1 </a:t>
            </a:r>
            <a:r>
              <a:rPr lang="zh-CN" altLang="en-US" sz="2800" b="1" dirty="0">
                <a:solidFill>
                  <a:srgbClr val="0000CC"/>
                </a:solidFill>
                <a:latin typeface="微软雅黑" panose="020B0503020204020204" pitchFamily="34" charset="-122"/>
                <a:ea typeface="微软雅黑" panose="020B0503020204020204" pitchFamily="34" charset="-122"/>
              </a:rPr>
              <a:t>可重用性资源和消耗性资源</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2" name="矩形 1"/>
          <p:cNvSpPr/>
          <p:nvPr/>
        </p:nvSpPr>
        <p:spPr>
          <a:xfrm>
            <a:off x="8177349" y="288635"/>
            <a:ext cx="3361848" cy="590931"/>
          </a:xfrm>
          <a:prstGeom prst="rect">
            <a:avLst/>
          </a:prstGeom>
        </p:spPr>
        <p:txBody>
          <a:bodyPr/>
          <a:lstStyle/>
          <a:p>
            <a:pPr defTabSz="685800">
              <a:lnSpc>
                <a:spcPct val="90000"/>
              </a:lnSpc>
              <a:spcBef>
                <a:spcPct val="0"/>
              </a:spcBef>
            </a:pP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 </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mj-cs"/>
              </a:rPr>
              <a:t>3.5.1 </a:t>
            </a: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资源问题</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pic>
        <p:nvPicPr>
          <p:cNvPr id="7" name="图片 6"/>
          <p:cNvPicPr>
            <a:picLocks noChangeAspect="1"/>
          </p:cNvPicPr>
          <p:nvPr/>
        </p:nvPicPr>
        <p:blipFill>
          <a:blip r:embed="rId1"/>
          <a:stretch>
            <a:fillRect/>
          </a:stretch>
        </p:blipFill>
        <p:spPr>
          <a:xfrm>
            <a:off x="2033344" y="2205318"/>
            <a:ext cx="8177456" cy="3079377"/>
          </a:xfrm>
          <a:prstGeom prst="rect">
            <a:avLst/>
          </a:prstGeom>
        </p:spPr>
      </p:pic>
      <p:sp>
        <p:nvSpPr>
          <p:cNvPr id="5"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Tree>
  </p:cSld>
  <p:clrMapOvr>
    <a:masterClrMapping/>
  </p:clrMapOv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2110814" y="2274047"/>
            <a:ext cx="8178654" cy="3804025"/>
          </a:xfrm>
          <a:prstGeom prst="rect">
            <a:avLst/>
          </a:prstGeom>
        </p:spPr>
      </p:pic>
      <p:sp>
        <p:nvSpPr>
          <p:cNvPr id="6" name="Rectangle 8"/>
          <p:cNvSpPr>
            <a:spLocks noChangeArrowheads="1"/>
          </p:cNvSpPr>
          <p:nvPr/>
        </p:nvSpPr>
        <p:spPr bwMode="auto">
          <a:xfrm>
            <a:off x="1314994" y="1390697"/>
            <a:ext cx="8004175"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eaLnBrk="1" hangingPunct="1">
              <a:lnSpc>
                <a:spcPct val="110000"/>
              </a:lnSpc>
              <a:spcBef>
                <a:spcPct val="35000"/>
              </a:spcBef>
              <a:buFont typeface="Wingdings" panose="05000000000000000000" pitchFamily="2" charset="2"/>
              <a:buNone/>
            </a:pPr>
            <a:r>
              <a:rPr lang="en-US" altLang="zh-CN" sz="2800" b="1" dirty="0">
                <a:solidFill>
                  <a:srgbClr val="0000CC"/>
                </a:solidFill>
                <a:latin typeface="微软雅黑" panose="020B0503020204020204" pitchFamily="34" charset="-122"/>
                <a:ea typeface="微软雅黑" panose="020B0503020204020204" pitchFamily="34" charset="-122"/>
              </a:rPr>
              <a:t>1 </a:t>
            </a:r>
            <a:r>
              <a:rPr lang="zh-CN" altLang="en-US" sz="2800" b="1" dirty="0">
                <a:solidFill>
                  <a:srgbClr val="0000CC"/>
                </a:solidFill>
                <a:latin typeface="微软雅黑" panose="020B0503020204020204" pitchFamily="34" charset="-122"/>
                <a:ea typeface="微软雅黑" panose="020B0503020204020204" pitchFamily="34" charset="-122"/>
              </a:rPr>
              <a:t>可重用性资源和消耗性资源</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8177349" y="288635"/>
            <a:ext cx="3361848" cy="590931"/>
          </a:xfrm>
          <a:prstGeom prst="rect">
            <a:avLst/>
          </a:prstGeom>
        </p:spPr>
        <p:txBody>
          <a:bodyPr/>
          <a:lstStyle/>
          <a:p>
            <a:pPr defTabSz="685800">
              <a:lnSpc>
                <a:spcPct val="90000"/>
              </a:lnSpc>
              <a:spcBef>
                <a:spcPct val="0"/>
              </a:spcBef>
            </a:pP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 </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mj-cs"/>
              </a:rPr>
              <a:t>3.5.1 </a:t>
            </a: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资源问题</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8"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8"/>
          <p:cNvSpPr>
            <a:spLocks noChangeArrowheads="1"/>
          </p:cNvSpPr>
          <p:nvPr/>
        </p:nvSpPr>
        <p:spPr bwMode="auto">
          <a:xfrm>
            <a:off x="1275219" y="1253808"/>
            <a:ext cx="5830976"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eaLnBrk="1" hangingPunct="1">
              <a:lnSpc>
                <a:spcPct val="110000"/>
              </a:lnSpc>
              <a:spcBef>
                <a:spcPct val="35000"/>
              </a:spcBef>
              <a:buFont typeface="Wingdings" panose="05000000000000000000" pitchFamily="2" charset="2"/>
              <a:buNone/>
            </a:pPr>
            <a:r>
              <a:rPr lang="en-US" altLang="zh-CN" sz="2800" b="1" dirty="0">
                <a:solidFill>
                  <a:srgbClr val="0000CC"/>
                </a:solidFill>
                <a:latin typeface="微软雅黑" panose="020B0503020204020204" pitchFamily="34" charset="-122"/>
                <a:ea typeface="微软雅黑" panose="020B0503020204020204" pitchFamily="34" charset="-122"/>
              </a:rPr>
              <a:t>2 </a:t>
            </a:r>
            <a:r>
              <a:rPr lang="zh-CN" altLang="en-US" sz="2800" b="1" dirty="0">
                <a:solidFill>
                  <a:srgbClr val="0000CC"/>
                </a:solidFill>
                <a:latin typeface="微软雅黑" panose="020B0503020204020204" pitchFamily="34" charset="-122"/>
                <a:ea typeface="微软雅黑" panose="020B0503020204020204" pitchFamily="34" charset="-122"/>
              </a:rPr>
              <a:t>可抢占性资源和不可抢占性资源</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1961403" y="1980228"/>
            <a:ext cx="7226985" cy="3804634"/>
          </a:xfrm>
          <a:prstGeom prst="rect">
            <a:avLst/>
          </a:prstGeom>
        </p:spPr>
      </p:pic>
      <p:sp>
        <p:nvSpPr>
          <p:cNvPr id="7" name="矩形 6"/>
          <p:cNvSpPr/>
          <p:nvPr/>
        </p:nvSpPr>
        <p:spPr>
          <a:xfrm>
            <a:off x="8177349" y="288635"/>
            <a:ext cx="3361848" cy="590931"/>
          </a:xfrm>
          <a:prstGeom prst="rect">
            <a:avLst/>
          </a:prstGeom>
        </p:spPr>
        <p:txBody>
          <a:bodyPr/>
          <a:lstStyle/>
          <a:p>
            <a:pPr defTabSz="685800">
              <a:lnSpc>
                <a:spcPct val="90000"/>
              </a:lnSpc>
              <a:spcBef>
                <a:spcPct val="0"/>
              </a:spcBef>
            </a:pP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 </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mj-cs"/>
              </a:rPr>
              <a:t>3.5.1 </a:t>
            </a: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资源问题</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8"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Tree>
  </p:cSld>
  <p:clrMapOvr>
    <a:masterClrMapping/>
  </p:clrMapOv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stretch>
            <a:fillRect/>
          </a:stretch>
        </p:blipFill>
        <p:spPr>
          <a:xfrm>
            <a:off x="1524000" y="1839933"/>
            <a:ext cx="10063804" cy="4836075"/>
          </a:xfrm>
          <a:prstGeom prst="rect">
            <a:avLst/>
          </a:prstGeom>
        </p:spPr>
      </p:pic>
      <p:sp>
        <p:nvSpPr>
          <p:cNvPr id="6" name="Rectangle 8"/>
          <p:cNvSpPr>
            <a:spLocks noChangeArrowheads="1"/>
          </p:cNvSpPr>
          <p:nvPr/>
        </p:nvSpPr>
        <p:spPr bwMode="auto">
          <a:xfrm>
            <a:off x="1275219" y="1253808"/>
            <a:ext cx="5830976" cy="56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eaLnBrk="1" hangingPunct="1">
              <a:lnSpc>
                <a:spcPct val="110000"/>
              </a:lnSpc>
              <a:spcBef>
                <a:spcPct val="35000"/>
              </a:spcBef>
              <a:buFont typeface="Wingdings" panose="05000000000000000000" pitchFamily="2" charset="2"/>
              <a:buNone/>
            </a:pPr>
            <a:r>
              <a:rPr lang="en-US" altLang="zh-CN" sz="2800" b="1" dirty="0">
                <a:solidFill>
                  <a:srgbClr val="0000CC"/>
                </a:solidFill>
                <a:latin typeface="微软雅黑" panose="020B0503020204020204" pitchFamily="34" charset="-122"/>
                <a:ea typeface="微软雅黑" panose="020B0503020204020204" pitchFamily="34" charset="-122"/>
              </a:rPr>
              <a:t>2 </a:t>
            </a:r>
            <a:r>
              <a:rPr lang="zh-CN" altLang="en-US" sz="2800" b="1" dirty="0">
                <a:solidFill>
                  <a:srgbClr val="0000CC"/>
                </a:solidFill>
                <a:latin typeface="微软雅黑" panose="020B0503020204020204" pitchFamily="34" charset="-122"/>
                <a:ea typeface="微软雅黑" panose="020B0503020204020204" pitchFamily="34" charset="-122"/>
              </a:rPr>
              <a:t>可抢占性资源和不可抢占性资源</a:t>
            </a:r>
            <a:endParaRPr lang="en-US" altLang="zh-CN" sz="2800" b="1" dirty="0">
              <a:solidFill>
                <a:srgbClr val="0000CC"/>
              </a:solidFill>
              <a:latin typeface="微软雅黑" panose="020B0503020204020204" pitchFamily="34" charset="-122"/>
              <a:ea typeface="微软雅黑" panose="020B0503020204020204" pitchFamily="34" charset="-122"/>
            </a:endParaRPr>
          </a:p>
        </p:txBody>
      </p:sp>
      <p:sp>
        <p:nvSpPr>
          <p:cNvPr id="7" name="矩形 6"/>
          <p:cNvSpPr/>
          <p:nvPr/>
        </p:nvSpPr>
        <p:spPr>
          <a:xfrm>
            <a:off x="8177349" y="288635"/>
            <a:ext cx="3361848" cy="590931"/>
          </a:xfrm>
          <a:prstGeom prst="rect">
            <a:avLst/>
          </a:prstGeom>
        </p:spPr>
        <p:txBody>
          <a:bodyPr/>
          <a:lstStyle/>
          <a:p>
            <a:pPr defTabSz="685800">
              <a:lnSpc>
                <a:spcPct val="90000"/>
              </a:lnSpc>
              <a:spcBef>
                <a:spcPct val="0"/>
              </a:spcBef>
            </a:pP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 </a:t>
            </a:r>
            <a:r>
              <a:rPr lang="en-US" altLang="zh-CN" sz="3200" b="1" dirty="0">
                <a:solidFill>
                  <a:schemeClr val="accent1">
                    <a:lumMod val="75000"/>
                  </a:schemeClr>
                </a:solidFill>
                <a:latin typeface="微软雅黑" panose="020B0503020204020204" pitchFamily="34" charset="-122"/>
                <a:ea typeface="微软雅黑" panose="020B0503020204020204" pitchFamily="34" charset="-122"/>
                <a:cs typeface="+mj-cs"/>
              </a:rPr>
              <a:t>3.5.1 </a:t>
            </a:r>
            <a:r>
              <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rPr>
              <a:t>资源问题</a:t>
            </a:r>
            <a:endParaRPr lang="zh-CN" altLang="en-US" sz="32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8"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Tree>
  </p:cSld>
  <p:clrMapOvr>
    <a:masterClrMapping/>
  </p:clrMapOv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8"/>
          <p:cNvSpPr>
            <a:spLocks noChangeArrowheads="1"/>
          </p:cNvSpPr>
          <p:nvPr/>
        </p:nvSpPr>
        <p:spPr bwMode="auto">
          <a:xfrm>
            <a:off x="1332411" y="1346366"/>
            <a:ext cx="4676503" cy="590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3.5.2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计算机系统中的死锁</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pic>
        <p:nvPicPr>
          <p:cNvPr id="5" name="图片 4"/>
          <p:cNvPicPr>
            <a:picLocks noChangeAspect="1"/>
          </p:cNvPicPr>
          <p:nvPr/>
        </p:nvPicPr>
        <p:blipFill>
          <a:blip r:embed="rId1"/>
          <a:stretch>
            <a:fillRect/>
          </a:stretch>
        </p:blipFill>
        <p:spPr>
          <a:xfrm>
            <a:off x="1137102" y="2404097"/>
            <a:ext cx="10048762" cy="2150145"/>
          </a:xfrm>
          <a:prstGeom prst="rect">
            <a:avLst/>
          </a:prstGeom>
        </p:spPr>
      </p:pic>
      <p:sp>
        <p:nvSpPr>
          <p:cNvPr id="4"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ChangeArrowheads="1"/>
          </p:cNvSpPr>
          <p:nvPr/>
        </p:nvSpPr>
        <p:spPr bwMode="auto">
          <a:xfrm>
            <a:off x="1484512" y="3487048"/>
            <a:ext cx="464019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en-US" altLang="zh-CN" sz="2800" b="1" dirty="0">
                <a:solidFill>
                  <a:srgbClr val="0000FF"/>
                </a:solidFill>
                <a:latin typeface="微软雅黑" panose="020B0503020204020204" pitchFamily="34" charset="-122"/>
                <a:ea typeface="微软雅黑" panose="020B0503020204020204" pitchFamily="34" charset="-122"/>
              </a:rPr>
              <a:t> 1</a:t>
            </a:r>
            <a:r>
              <a:rPr lang="zh-CN" altLang="en-US" sz="2800" b="1" dirty="0">
                <a:solidFill>
                  <a:srgbClr val="0000FF"/>
                </a:solidFill>
                <a:latin typeface="微软雅黑" panose="020B0503020204020204" pitchFamily="34" charset="-122"/>
                <a:ea typeface="微软雅黑" panose="020B0503020204020204" pitchFamily="34" charset="-122"/>
              </a:rPr>
              <a:t>．竞争资源引起进程死锁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pic>
        <p:nvPicPr>
          <p:cNvPr id="5"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063280" y="3337572"/>
            <a:ext cx="3801463" cy="31064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矩形 1"/>
          <p:cNvSpPr/>
          <p:nvPr/>
        </p:nvSpPr>
        <p:spPr>
          <a:xfrm>
            <a:off x="2283084" y="4287470"/>
            <a:ext cx="3922408" cy="830997"/>
          </a:xfrm>
          <a:prstGeom prst="rect">
            <a:avLst/>
          </a:prstGeom>
        </p:spPr>
        <p:txBody>
          <a:bodyPr wrap="square">
            <a:spAutoFit/>
          </a:bodyPr>
          <a:lstStyle/>
          <a:p>
            <a:r>
              <a:rPr lang="zh-CN" altLang="en-US" sz="2400" dirty="0">
                <a:latin typeface="微软雅黑" panose="020B0503020204020204" pitchFamily="34" charset="-122"/>
                <a:ea typeface="微软雅黑" panose="020B0503020204020204" pitchFamily="34" charset="-122"/>
              </a:rPr>
              <a:t>竞争不可抢占性（非剥夺性）资源导致死锁</a:t>
            </a:r>
            <a:endParaRPr lang="zh-CN" altLang="en-US" sz="2400" dirty="0"/>
          </a:p>
        </p:txBody>
      </p:sp>
      <p:sp>
        <p:nvSpPr>
          <p:cNvPr id="6" name="Rectangle 8"/>
          <p:cNvSpPr>
            <a:spLocks noChangeArrowheads="1"/>
          </p:cNvSpPr>
          <p:nvPr/>
        </p:nvSpPr>
        <p:spPr bwMode="auto">
          <a:xfrm>
            <a:off x="7175862" y="288635"/>
            <a:ext cx="4676503" cy="590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3.5.2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计算机系统中的死锁</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8"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pic>
        <p:nvPicPr>
          <p:cNvPr id="9" name="图片 8"/>
          <p:cNvPicPr>
            <a:picLocks noChangeAspect="1"/>
          </p:cNvPicPr>
          <p:nvPr/>
        </p:nvPicPr>
        <p:blipFill>
          <a:blip r:embed="rId2"/>
          <a:stretch>
            <a:fillRect/>
          </a:stretch>
        </p:blipFill>
        <p:spPr>
          <a:xfrm>
            <a:off x="1873948" y="1214212"/>
            <a:ext cx="8015775" cy="1715144"/>
          </a:xfrm>
          <a:prstGeom prst="rect">
            <a:avLst/>
          </a:prstGeom>
        </p:spPr>
      </p:pic>
      <p:sp>
        <p:nvSpPr>
          <p:cNvPr id="10" name="圆角矩形 9"/>
          <p:cNvSpPr/>
          <p:nvPr/>
        </p:nvSpPr>
        <p:spPr>
          <a:xfrm>
            <a:off x="4234650" y="1287782"/>
            <a:ext cx="5976878" cy="1073678"/>
          </a:xfrm>
          <a:prstGeom prst="roundRect">
            <a:avLst>
              <a:gd name="adj" fmla="val 9885"/>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6978"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861221" y="2003481"/>
            <a:ext cx="4114800" cy="353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31139" name="Rectangle 3"/>
          <p:cNvSpPr>
            <a:spLocks noGrp="1" noChangeArrowheads="1"/>
          </p:cNvSpPr>
          <p:nvPr>
            <p:ph type="body" idx="1"/>
          </p:nvPr>
        </p:nvSpPr>
        <p:spPr>
          <a:xfrm>
            <a:off x="1828800" y="2234314"/>
            <a:ext cx="5939246" cy="4623686"/>
          </a:xfrm>
        </p:spPr>
        <p:txBody>
          <a:bodyPr/>
          <a:lstStyle/>
          <a:p>
            <a:pPr>
              <a:spcBef>
                <a:spcPts val="0"/>
              </a:spcBef>
              <a:buFont typeface="Wingdings" panose="05000000000000000000" pitchFamily="2" charset="2"/>
              <a:buChar char="n"/>
              <a:defRPr/>
            </a:pPr>
            <a:r>
              <a:rPr lang="zh-CN" altLang="en-US" dirty="0"/>
              <a:t>正确的顺序</a:t>
            </a:r>
            <a:endParaRPr lang="zh-CN" altLang="en-US" dirty="0"/>
          </a:p>
          <a:p>
            <a:pPr lvl="1">
              <a:spcBef>
                <a:spcPts val="0"/>
              </a:spcBef>
              <a:buFont typeface="Wingdings" panose="05000000000000000000" pitchFamily="2" charset="2"/>
              <a:buChar char="¨"/>
              <a:defRPr/>
            </a:pPr>
            <a:r>
              <a:rPr lang="en-US" altLang="zh-CN" sz="2000" dirty="0"/>
              <a:t>P1</a:t>
            </a:r>
            <a:r>
              <a:rPr lang="zh-CN" altLang="en-US" sz="2000" dirty="0"/>
              <a:t>： </a:t>
            </a:r>
            <a:r>
              <a:rPr lang="en-US" altLang="zh-CN" sz="2000" dirty="0"/>
              <a:t>…</a:t>
            </a:r>
            <a:endParaRPr lang="en-US" altLang="zh-CN" sz="2000" dirty="0"/>
          </a:p>
          <a:p>
            <a:pPr lvl="1">
              <a:spcBef>
                <a:spcPts val="0"/>
              </a:spcBef>
              <a:buNone/>
              <a:defRPr/>
            </a:pPr>
            <a:r>
              <a:rPr lang="en-US" altLang="zh-CN" sz="2000" dirty="0"/>
              <a:t>    Release(S1)</a:t>
            </a:r>
            <a:r>
              <a:rPr lang="zh-CN" altLang="en-US" sz="2000" dirty="0"/>
              <a:t>；</a:t>
            </a:r>
            <a:r>
              <a:rPr lang="en-US" altLang="zh-CN" sz="2000" dirty="0"/>
              <a:t>Request(S3)</a:t>
            </a:r>
            <a:r>
              <a:rPr lang="zh-CN" altLang="en-US" sz="2000" dirty="0"/>
              <a:t>； </a:t>
            </a:r>
            <a:endParaRPr lang="zh-CN" altLang="en-US" sz="2000" dirty="0"/>
          </a:p>
          <a:p>
            <a:pPr lvl="1">
              <a:spcBef>
                <a:spcPts val="0"/>
              </a:spcBef>
              <a:buNone/>
              <a:defRPr/>
            </a:pPr>
            <a:r>
              <a:rPr lang="zh-CN" altLang="en-US" sz="2000" dirty="0"/>
              <a:t>             </a:t>
            </a:r>
            <a:r>
              <a:rPr lang="en-US" altLang="zh-CN" sz="2000" dirty="0"/>
              <a:t>…</a:t>
            </a:r>
            <a:endParaRPr lang="en-US" altLang="zh-CN" sz="2000" dirty="0"/>
          </a:p>
          <a:p>
            <a:pPr lvl="1">
              <a:spcBef>
                <a:spcPts val="0"/>
              </a:spcBef>
              <a:buFont typeface="Wingdings" panose="05000000000000000000" pitchFamily="2" charset="2"/>
              <a:buChar char="¨"/>
              <a:defRPr/>
            </a:pPr>
            <a:r>
              <a:rPr lang="en-US" altLang="zh-CN" sz="2000" dirty="0"/>
              <a:t>P2</a:t>
            </a:r>
            <a:r>
              <a:rPr lang="zh-CN" altLang="en-US" sz="2000" dirty="0"/>
              <a:t>： </a:t>
            </a:r>
            <a:r>
              <a:rPr lang="en-US" altLang="zh-CN" sz="2000" dirty="0"/>
              <a:t>…</a:t>
            </a:r>
            <a:endParaRPr lang="en-US" altLang="zh-CN" sz="2000" dirty="0"/>
          </a:p>
          <a:p>
            <a:pPr lvl="1">
              <a:spcBef>
                <a:spcPts val="0"/>
              </a:spcBef>
              <a:buNone/>
              <a:defRPr/>
            </a:pPr>
            <a:r>
              <a:rPr lang="en-US" altLang="zh-CN" sz="2000" dirty="0"/>
              <a:t>    Release(S2)</a:t>
            </a:r>
            <a:r>
              <a:rPr lang="zh-CN" altLang="en-US" sz="2000" dirty="0"/>
              <a:t>； </a:t>
            </a:r>
            <a:r>
              <a:rPr lang="en-US" altLang="zh-CN" sz="2000" dirty="0"/>
              <a:t>Request(S1)</a:t>
            </a:r>
            <a:r>
              <a:rPr lang="zh-CN" altLang="en-US" sz="2000" dirty="0"/>
              <a:t>；</a:t>
            </a:r>
            <a:endParaRPr lang="zh-CN" altLang="en-US" sz="2000" dirty="0"/>
          </a:p>
          <a:p>
            <a:pPr lvl="1">
              <a:spcBef>
                <a:spcPts val="0"/>
              </a:spcBef>
              <a:buNone/>
              <a:defRPr/>
            </a:pPr>
            <a:r>
              <a:rPr lang="zh-CN" altLang="en-US" sz="2000" dirty="0"/>
              <a:t>             </a:t>
            </a:r>
            <a:r>
              <a:rPr lang="en-US" altLang="zh-CN" sz="2000" dirty="0"/>
              <a:t>…</a:t>
            </a:r>
            <a:endParaRPr lang="en-US" altLang="zh-CN" sz="2000" dirty="0"/>
          </a:p>
          <a:p>
            <a:pPr lvl="1">
              <a:spcBef>
                <a:spcPts val="0"/>
              </a:spcBef>
              <a:buFont typeface="Wingdings" panose="05000000000000000000" pitchFamily="2" charset="2"/>
              <a:buChar char="¨"/>
              <a:defRPr/>
            </a:pPr>
            <a:r>
              <a:rPr lang="en-US" altLang="zh-CN" sz="2000" dirty="0"/>
              <a:t>P3</a:t>
            </a:r>
            <a:r>
              <a:rPr lang="zh-CN" altLang="en-US" sz="2000" dirty="0"/>
              <a:t>： </a:t>
            </a:r>
            <a:r>
              <a:rPr lang="en-US" altLang="zh-CN" sz="2000" dirty="0"/>
              <a:t>…</a:t>
            </a:r>
            <a:endParaRPr lang="en-US" altLang="zh-CN" sz="2000" dirty="0"/>
          </a:p>
          <a:p>
            <a:pPr lvl="1">
              <a:spcBef>
                <a:spcPts val="0"/>
              </a:spcBef>
              <a:buNone/>
              <a:defRPr/>
            </a:pPr>
            <a:r>
              <a:rPr lang="en-US" altLang="zh-CN" sz="2000" dirty="0"/>
              <a:t>   Release(S3)</a:t>
            </a:r>
            <a:r>
              <a:rPr lang="zh-CN" altLang="en-US" sz="2000" dirty="0"/>
              <a:t>； </a:t>
            </a:r>
            <a:r>
              <a:rPr lang="en-US" altLang="zh-CN" sz="2000" dirty="0"/>
              <a:t>Request(S2)</a:t>
            </a:r>
            <a:r>
              <a:rPr lang="zh-CN" altLang="en-US" sz="2000" dirty="0"/>
              <a:t>； </a:t>
            </a:r>
            <a:endParaRPr lang="zh-CN" altLang="en-US" sz="2000" dirty="0"/>
          </a:p>
          <a:p>
            <a:pPr lvl="1">
              <a:spcBef>
                <a:spcPts val="0"/>
              </a:spcBef>
              <a:buNone/>
              <a:defRPr/>
            </a:pPr>
            <a:r>
              <a:rPr lang="zh-CN" altLang="en-US" sz="2000" dirty="0"/>
              <a:t>             </a:t>
            </a:r>
            <a:r>
              <a:rPr lang="en-US" altLang="zh-CN" sz="2000" dirty="0"/>
              <a:t>…</a:t>
            </a:r>
            <a:endParaRPr lang="en-US" altLang="zh-CN" sz="2000" dirty="0"/>
          </a:p>
          <a:p>
            <a:pPr>
              <a:spcBef>
                <a:spcPts val="0"/>
              </a:spcBef>
              <a:buFont typeface="Wingdings" panose="05000000000000000000" pitchFamily="2" charset="2"/>
              <a:buChar char="n"/>
              <a:defRPr/>
            </a:pPr>
            <a:r>
              <a:rPr lang="zh-CN" altLang="en-US" dirty="0"/>
              <a:t>错误顺序</a:t>
            </a:r>
            <a:endParaRPr lang="zh-CN" altLang="en-US" dirty="0"/>
          </a:p>
          <a:p>
            <a:pPr lvl="1">
              <a:spcBef>
                <a:spcPts val="0"/>
              </a:spcBef>
              <a:buFont typeface="Wingdings" panose="05000000000000000000" pitchFamily="2" charset="2"/>
              <a:buChar char="¨"/>
              <a:defRPr/>
            </a:pPr>
            <a:r>
              <a:rPr lang="en-US" altLang="zh-CN" sz="2000" dirty="0"/>
              <a:t>P1</a:t>
            </a:r>
            <a:r>
              <a:rPr lang="zh-CN" altLang="en-US" sz="2000" dirty="0"/>
              <a:t>： </a:t>
            </a:r>
            <a:r>
              <a:rPr lang="en-US" altLang="zh-CN" sz="2000" dirty="0"/>
              <a:t>…Request(S3)</a:t>
            </a:r>
            <a:r>
              <a:rPr lang="zh-CN" altLang="en-US" sz="2000" dirty="0"/>
              <a:t>； </a:t>
            </a:r>
            <a:r>
              <a:rPr lang="en-US" altLang="zh-CN" sz="2000" dirty="0"/>
              <a:t>Release(S1)</a:t>
            </a:r>
            <a:r>
              <a:rPr lang="zh-CN" altLang="en-US" sz="2000" dirty="0"/>
              <a:t>； </a:t>
            </a:r>
            <a:r>
              <a:rPr lang="en-US" altLang="zh-CN" sz="2000" dirty="0"/>
              <a:t>…</a:t>
            </a:r>
            <a:endParaRPr lang="en-US" altLang="zh-CN" sz="2000" dirty="0"/>
          </a:p>
          <a:p>
            <a:pPr lvl="1">
              <a:spcBef>
                <a:spcPts val="0"/>
              </a:spcBef>
              <a:buFont typeface="Wingdings" panose="05000000000000000000" pitchFamily="2" charset="2"/>
              <a:buChar char="¨"/>
              <a:defRPr/>
            </a:pPr>
            <a:r>
              <a:rPr lang="en-US" altLang="zh-CN" sz="2000" dirty="0"/>
              <a:t>P2</a:t>
            </a:r>
            <a:r>
              <a:rPr lang="zh-CN" altLang="en-US" sz="2000" dirty="0"/>
              <a:t>： </a:t>
            </a:r>
            <a:r>
              <a:rPr lang="en-US" altLang="zh-CN" sz="2000" dirty="0"/>
              <a:t>…Request(S1)</a:t>
            </a:r>
            <a:r>
              <a:rPr lang="zh-CN" altLang="en-US" sz="2000" dirty="0"/>
              <a:t>； </a:t>
            </a:r>
            <a:r>
              <a:rPr lang="en-US" altLang="zh-CN" sz="2000" dirty="0"/>
              <a:t>Release(S2)</a:t>
            </a:r>
            <a:r>
              <a:rPr lang="zh-CN" altLang="en-US" sz="2000" dirty="0"/>
              <a:t>； </a:t>
            </a:r>
            <a:r>
              <a:rPr lang="en-US" altLang="zh-CN" sz="2000" dirty="0"/>
              <a:t>…</a:t>
            </a:r>
            <a:endParaRPr lang="en-US" altLang="zh-CN" sz="2000" dirty="0"/>
          </a:p>
          <a:p>
            <a:pPr lvl="1">
              <a:spcBef>
                <a:spcPts val="0"/>
              </a:spcBef>
              <a:buFont typeface="Wingdings" panose="05000000000000000000" pitchFamily="2" charset="2"/>
              <a:buChar char="¨"/>
              <a:defRPr/>
            </a:pPr>
            <a:r>
              <a:rPr lang="en-US" altLang="zh-CN" sz="2000" dirty="0"/>
              <a:t>P3</a:t>
            </a:r>
            <a:r>
              <a:rPr lang="zh-CN" altLang="en-US" sz="2000" dirty="0"/>
              <a:t>： </a:t>
            </a:r>
            <a:r>
              <a:rPr lang="en-US" altLang="zh-CN" sz="2000" dirty="0"/>
              <a:t>…Request(S2)</a:t>
            </a:r>
            <a:r>
              <a:rPr lang="zh-CN" altLang="en-US" sz="2000" dirty="0"/>
              <a:t>； </a:t>
            </a:r>
            <a:r>
              <a:rPr lang="en-US" altLang="zh-CN" sz="2000" dirty="0"/>
              <a:t>Release(S3)</a:t>
            </a:r>
            <a:r>
              <a:rPr lang="zh-CN" altLang="en-US" sz="2000" dirty="0"/>
              <a:t>； </a:t>
            </a:r>
            <a:r>
              <a:rPr lang="en-US" altLang="zh-CN" sz="2000" dirty="0"/>
              <a:t>…</a:t>
            </a:r>
            <a:endParaRPr lang="en-US" altLang="zh-CN" sz="2000" dirty="0"/>
          </a:p>
        </p:txBody>
      </p:sp>
      <p:sp>
        <p:nvSpPr>
          <p:cNvPr id="6" name="矩形 5"/>
          <p:cNvSpPr/>
          <p:nvPr/>
        </p:nvSpPr>
        <p:spPr>
          <a:xfrm>
            <a:off x="1143441" y="1772649"/>
            <a:ext cx="6032421"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竞争竞争可消耗性（临时性）资源导致死锁</a:t>
            </a:r>
            <a:endParaRPr lang="zh-CN" altLang="en-US" sz="2400" dirty="0"/>
          </a:p>
        </p:txBody>
      </p:sp>
      <p:sp>
        <p:nvSpPr>
          <p:cNvPr id="7" name="Rectangle 3"/>
          <p:cNvSpPr>
            <a:spLocks noChangeArrowheads="1"/>
          </p:cNvSpPr>
          <p:nvPr/>
        </p:nvSpPr>
        <p:spPr bwMode="auto">
          <a:xfrm>
            <a:off x="951852" y="1178854"/>
            <a:ext cx="4640195"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en-US" altLang="zh-CN" sz="2800" b="1" dirty="0">
                <a:solidFill>
                  <a:srgbClr val="0000FF"/>
                </a:solidFill>
                <a:latin typeface="微软雅黑" panose="020B0503020204020204" pitchFamily="34" charset="-122"/>
                <a:ea typeface="微软雅黑" panose="020B0503020204020204" pitchFamily="34" charset="-122"/>
              </a:rPr>
              <a:t> 1</a:t>
            </a:r>
            <a:r>
              <a:rPr lang="zh-CN" altLang="en-US" sz="2800" b="1" dirty="0">
                <a:solidFill>
                  <a:srgbClr val="0000FF"/>
                </a:solidFill>
                <a:latin typeface="微软雅黑" panose="020B0503020204020204" pitchFamily="34" charset="-122"/>
                <a:ea typeface="微软雅黑" panose="020B0503020204020204" pitchFamily="34" charset="-122"/>
              </a:rPr>
              <a:t>．竞争资源引起进程死锁</a:t>
            </a:r>
            <a:endParaRPr lang="zh-CN" altLang="en-US" sz="2800" b="1" dirty="0">
              <a:solidFill>
                <a:srgbClr val="0000FF"/>
              </a:solidFill>
              <a:latin typeface="微软雅黑" panose="020B0503020204020204" pitchFamily="34" charset="-122"/>
              <a:ea typeface="微软雅黑" panose="020B0503020204020204" pitchFamily="34" charset="-122"/>
            </a:endParaRPr>
          </a:p>
        </p:txBody>
      </p:sp>
      <p:sp>
        <p:nvSpPr>
          <p:cNvPr id="8" name="Rectangle 8"/>
          <p:cNvSpPr>
            <a:spLocks noChangeArrowheads="1"/>
          </p:cNvSpPr>
          <p:nvPr/>
        </p:nvSpPr>
        <p:spPr bwMode="auto">
          <a:xfrm>
            <a:off x="7175862" y="288635"/>
            <a:ext cx="4676503" cy="590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3.5.2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计算机系统中的死锁</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9"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31139">
                                            <p:txEl>
                                              <p:pRg st="1" end="1"/>
                                            </p:txEl>
                                          </p:spTgt>
                                        </p:tgtEl>
                                        <p:attrNameLst>
                                          <p:attrName>style.visibility</p:attrName>
                                        </p:attrNameLst>
                                      </p:cBhvr>
                                      <p:to>
                                        <p:strVal val="visible"/>
                                      </p:to>
                                    </p:set>
                                    <p:animEffect transition="in" filter="blinds(horizontal)">
                                      <p:cBhvr>
                                        <p:cTn id="7" dur="500"/>
                                        <p:tgtEl>
                                          <p:spTgt spid="7311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731139">
                                            <p:txEl>
                                              <p:pRg st="2" end="2"/>
                                            </p:txEl>
                                          </p:spTgt>
                                        </p:tgtEl>
                                        <p:attrNameLst>
                                          <p:attrName>style.visibility</p:attrName>
                                        </p:attrNameLst>
                                      </p:cBhvr>
                                      <p:to>
                                        <p:strVal val="visible"/>
                                      </p:to>
                                    </p:set>
                                    <p:animEffect transition="in" filter="blinds(horizontal)">
                                      <p:cBhvr>
                                        <p:cTn id="10" dur="500"/>
                                        <p:tgtEl>
                                          <p:spTgt spid="7311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731139">
                                            <p:txEl>
                                              <p:pRg st="3" end="3"/>
                                            </p:txEl>
                                          </p:spTgt>
                                        </p:tgtEl>
                                        <p:attrNameLst>
                                          <p:attrName>style.visibility</p:attrName>
                                        </p:attrNameLst>
                                      </p:cBhvr>
                                      <p:to>
                                        <p:strVal val="visible"/>
                                      </p:to>
                                    </p:set>
                                    <p:animEffect transition="in" filter="blinds(horizontal)">
                                      <p:cBhvr>
                                        <p:cTn id="13" dur="500"/>
                                        <p:tgtEl>
                                          <p:spTgt spid="731139">
                                            <p:txEl>
                                              <p:pRg st="3" end="3"/>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731139">
                                            <p:txEl>
                                              <p:pRg st="4" end="4"/>
                                            </p:txEl>
                                          </p:spTgt>
                                        </p:tgtEl>
                                        <p:attrNameLst>
                                          <p:attrName>style.visibility</p:attrName>
                                        </p:attrNameLst>
                                      </p:cBhvr>
                                      <p:to>
                                        <p:strVal val="visible"/>
                                      </p:to>
                                    </p:set>
                                    <p:animEffect transition="in" filter="blinds(horizontal)">
                                      <p:cBhvr>
                                        <p:cTn id="18" dur="500"/>
                                        <p:tgtEl>
                                          <p:spTgt spid="73113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31139">
                                            <p:txEl>
                                              <p:pRg st="5" end="5"/>
                                            </p:txEl>
                                          </p:spTgt>
                                        </p:tgtEl>
                                        <p:attrNameLst>
                                          <p:attrName>style.visibility</p:attrName>
                                        </p:attrNameLst>
                                      </p:cBhvr>
                                      <p:to>
                                        <p:strVal val="visible"/>
                                      </p:to>
                                    </p:set>
                                    <p:animEffect transition="in" filter="blinds(horizontal)">
                                      <p:cBhvr>
                                        <p:cTn id="21" dur="500"/>
                                        <p:tgtEl>
                                          <p:spTgt spid="73113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31139">
                                            <p:txEl>
                                              <p:pRg st="6" end="6"/>
                                            </p:txEl>
                                          </p:spTgt>
                                        </p:tgtEl>
                                        <p:attrNameLst>
                                          <p:attrName>style.visibility</p:attrName>
                                        </p:attrNameLst>
                                      </p:cBhvr>
                                      <p:to>
                                        <p:strVal val="visible"/>
                                      </p:to>
                                    </p:set>
                                    <p:animEffect transition="in" filter="blinds(horizontal)">
                                      <p:cBhvr>
                                        <p:cTn id="24" dur="500"/>
                                        <p:tgtEl>
                                          <p:spTgt spid="73113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31139">
                                            <p:txEl>
                                              <p:pRg st="7" end="7"/>
                                            </p:txEl>
                                          </p:spTgt>
                                        </p:tgtEl>
                                        <p:attrNameLst>
                                          <p:attrName>style.visibility</p:attrName>
                                        </p:attrNameLst>
                                      </p:cBhvr>
                                      <p:to>
                                        <p:strVal val="visible"/>
                                      </p:to>
                                    </p:set>
                                    <p:animEffect transition="in" filter="blinds(horizontal)">
                                      <p:cBhvr>
                                        <p:cTn id="29" dur="500"/>
                                        <p:tgtEl>
                                          <p:spTgt spid="731139">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31139">
                                            <p:txEl>
                                              <p:pRg st="8" end="8"/>
                                            </p:txEl>
                                          </p:spTgt>
                                        </p:tgtEl>
                                        <p:attrNameLst>
                                          <p:attrName>style.visibility</p:attrName>
                                        </p:attrNameLst>
                                      </p:cBhvr>
                                      <p:to>
                                        <p:strVal val="visible"/>
                                      </p:to>
                                    </p:set>
                                    <p:animEffect transition="in" filter="blinds(horizontal)">
                                      <p:cBhvr>
                                        <p:cTn id="32" dur="500"/>
                                        <p:tgtEl>
                                          <p:spTgt spid="731139">
                                            <p:txEl>
                                              <p:pRg st="8" end="8"/>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31139">
                                            <p:txEl>
                                              <p:pRg st="9" end="9"/>
                                            </p:txEl>
                                          </p:spTgt>
                                        </p:tgtEl>
                                        <p:attrNameLst>
                                          <p:attrName>style.visibility</p:attrName>
                                        </p:attrNameLst>
                                      </p:cBhvr>
                                      <p:to>
                                        <p:strVal val="visible"/>
                                      </p:to>
                                    </p:set>
                                    <p:animEffect transition="in" filter="blinds(horizontal)">
                                      <p:cBhvr>
                                        <p:cTn id="35" dur="500"/>
                                        <p:tgtEl>
                                          <p:spTgt spid="731139">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nodeType="clickEffect">
                                  <p:stCondLst>
                                    <p:cond delay="0"/>
                                  </p:stCondLst>
                                  <p:childTnLst>
                                    <p:set>
                                      <p:cBhvr>
                                        <p:cTn id="39" dur="1" fill="hold">
                                          <p:stCondLst>
                                            <p:cond delay="0"/>
                                          </p:stCondLst>
                                        </p:cTn>
                                        <p:tgtEl>
                                          <p:spTgt spid="731139">
                                            <p:txEl>
                                              <p:pRg st="10" end="10"/>
                                            </p:txEl>
                                          </p:spTgt>
                                        </p:tgtEl>
                                        <p:attrNameLst>
                                          <p:attrName>style.visibility</p:attrName>
                                        </p:attrNameLst>
                                      </p:cBhvr>
                                      <p:to>
                                        <p:strVal val="visible"/>
                                      </p:to>
                                    </p:set>
                                    <p:animEffect transition="in" filter="blinds(horizontal)">
                                      <p:cBhvr>
                                        <p:cTn id="40" dur="500"/>
                                        <p:tgtEl>
                                          <p:spTgt spid="731139">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731139">
                                            <p:txEl>
                                              <p:pRg st="11" end="11"/>
                                            </p:txEl>
                                          </p:spTgt>
                                        </p:tgtEl>
                                        <p:attrNameLst>
                                          <p:attrName>style.visibility</p:attrName>
                                        </p:attrNameLst>
                                      </p:cBhvr>
                                      <p:to>
                                        <p:strVal val="visible"/>
                                      </p:to>
                                    </p:set>
                                    <p:animEffect transition="in" filter="blinds(horizontal)">
                                      <p:cBhvr>
                                        <p:cTn id="45" dur="500"/>
                                        <p:tgtEl>
                                          <p:spTgt spid="731139">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3" presetClass="entr" presetSubtype="10" fill="hold" nodeType="clickEffect">
                                  <p:stCondLst>
                                    <p:cond delay="0"/>
                                  </p:stCondLst>
                                  <p:childTnLst>
                                    <p:set>
                                      <p:cBhvr>
                                        <p:cTn id="49" dur="1" fill="hold">
                                          <p:stCondLst>
                                            <p:cond delay="0"/>
                                          </p:stCondLst>
                                        </p:cTn>
                                        <p:tgtEl>
                                          <p:spTgt spid="731139">
                                            <p:txEl>
                                              <p:pRg st="12" end="12"/>
                                            </p:txEl>
                                          </p:spTgt>
                                        </p:tgtEl>
                                        <p:attrNameLst>
                                          <p:attrName>style.visibility</p:attrName>
                                        </p:attrNameLst>
                                      </p:cBhvr>
                                      <p:to>
                                        <p:strVal val="visible"/>
                                      </p:to>
                                    </p:set>
                                    <p:animEffect transition="in" filter="blinds(horizontal)">
                                      <p:cBhvr>
                                        <p:cTn id="50" dur="500"/>
                                        <p:tgtEl>
                                          <p:spTgt spid="731139">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3" presetClass="entr" presetSubtype="10" fill="hold" nodeType="clickEffect">
                                  <p:stCondLst>
                                    <p:cond delay="0"/>
                                  </p:stCondLst>
                                  <p:childTnLst>
                                    <p:set>
                                      <p:cBhvr>
                                        <p:cTn id="54" dur="1" fill="hold">
                                          <p:stCondLst>
                                            <p:cond delay="0"/>
                                          </p:stCondLst>
                                        </p:cTn>
                                        <p:tgtEl>
                                          <p:spTgt spid="731139">
                                            <p:txEl>
                                              <p:pRg st="13" end="13"/>
                                            </p:txEl>
                                          </p:spTgt>
                                        </p:tgtEl>
                                        <p:attrNameLst>
                                          <p:attrName>style.visibility</p:attrName>
                                        </p:attrNameLst>
                                      </p:cBhvr>
                                      <p:to>
                                        <p:strVal val="visible"/>
                                      </p:to>
                                    </p:set>
                                    <p:animEffect transition="in" filter="blinds(horizontal)">
                                      <p:cBhvr>
                                        <p:cTn id="55" dur="500"/>
                                        <p:tgtEl>
                                          <p:spTgt spid="7311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5" name="Rectangle 8"/>
          <p:cNvSpPr>
            <a:spLocks noChangeArrowheads="1"/>
          </p:cNvSpPr>
          <p:nvPr/>
        </p:nvSpPr>
        <p:spPr bwMode="auto">
          <a:xfrm>
            <a:off x="1281886" y="1191580"/>
            <a:ext cx="4866366" cy="590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3.5.2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计算机系统中的死锁</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sp>
        <p:nvSpPr>
          <p:cNvPr id="5" name="Rectangle 2"/>
          <p:cNvSpPr txBox="1">
            <a:spLocks noChangeArrowheads="1"/>
          </p:cNvSpPr>
          <p:nvPr/>
        </p:nvSpPr>
        <p:spPr>
          <a:xfrm>
            <a:off x="1130634" y="4143759"/>
            <a:ext cx="10791400" cy="2592447"/>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spcBef>
                <a:spcPct val="30000"/>
              </a:spcBef>
              <a:buFont typeface="Wingdings" panose="05000000000000000000" pitchFamily="2" charset="2"/>
              <a:buNone/>
              <a:defRPr/>
            </a:pP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）进程推进顺序合法</a:t>
            </a:r>
            <a:endParaRPr lang="zh-CN" altLang="en-US" sz="24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进程推进顺序是合法不会引起进程死锁的。 </a:t>
            </a:r>
            <a:endParaRPr lang="zh-CN" altLang="en-US" sz="24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Wingdings" panose="05000000000000000000" pitchFamily="2" charset="2"/>
              <a:buNone/>
              <a:defRPr/>
            </a:pP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）进程推进顺序非法 </a:t>
            </a:r>
            <a:endParaRPr lang="zh-CN" altLang="en-US" sz="24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若并发进程</a:t>
            </a:r>
            <a:r>
              <a:rPr lang="en-US" altLang="zh-CN" sz="2400" dirty="0">
                <a:latin typeface="微软雅黑" panose="020B0503020204020204" pitchFamily="34" charset="-122"/>
                <a:ea typeface="微软雅黑" panose="020B0503020204020204" pitchFamily="34" charset="-122"/>
              </a:rPr>
              <a:t>P1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P2</a:t>
            </a:r>
            <a:r>
              <a:rPr lang="zh-CN" altLang="en-US" sz="2400" dirty="0">
                <a:latin typeface="微软雅黑" panose="020B0503020204020204" pitchFamily="34" charset="-122"/>
                <a:ea typeface="微软雅黑" panose="020B0503020204020204" pitchFamily="34" charset="-122"/>
              </a:rPr>
              <a:t>推进顺序不合法，进入不安全状态，于是发生了进程死锁 </a:t>
            </a:r>
            <a:endParaRPr lang="zh-CN" altLang="en-US" sz="2400" dirty="0">
              <a:latin typeface="微软雅黑" panose="020B0503020204020204" pitchFamily="34" charset="-122"/>
              <a:ea typeface="微软雅黑" panose="020B0503020204020204" pitchFamily="34" charset="-122"/>
            </a:endParaRPr>
          </a:p>
          <a:p>
            <a:pPr algn="just">
              <a:lnSpc>
                <a:spcPct val="120000"/>
              </a:lnSpc>
              <a:spcBef>
                <a:spcPct val="30000"/>
              </a:spcBef>
              <a:buFont typeface="Wingdings" panose="05000000000000000000" pitchFamily="2" charset="2"/>
              <a:buNone/>
              <a:defRPr/>
            </a:pPr>
            <a:endParaRPr lang="en-US" altLang="zh-CN" sz="2400" dirty="0">
              <a:latin typeface="微软雅黑" panose="020B0503020204020204" pitchFamily="34" charset="-122"/>
              <a:ea typeface="微软雅黑" panose="020B0503020204020204" pitchFamily="34" charset="-122"/>
            </a:endParaRPr>
          </a:p>
        </p:txBody>
      </p:sp>
      <p:sp>
        <p:nvSpPr>
          <p:cNvPr id="8" name="Rectangle 3"/>
          <p:cNvSpPr>
            <a:spLocks noChangeArrowheads="1"/>
          </p:cNvSpPr>
          <p:nvPr/>
        </p:nvSpPr>
        <p:spPr bwMode="auto">
          <a:xfrm>
            <a:off x="1004295" y="3515325"/>
            <a:ext cx="5004619"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en-US" altLang="zh-CN" sz="2400" b="1" dirty="0">
                <a:solidFill>
                  <a:srgbClr val="0000FF"/>
                </a:solidFill>
                <a:latin typeface="微软雅黑" panose="020B0503020204020204" pitchFamily="34" charset="-122"/>
                <a:ea typeface="微软雅黑" panose="020B0503020204020204" pitchFamily="34" charset="-122"/>
              </a:rPr>
              <a:t> 2</a:t>
            </a:r>
            <a:r>
              <a:rPr lang="zh-CN" altLang="en-US" sz="2400" b="1" dirty="0">
                <a:solidFill>
                  <a:srgbClr val="0000FF"/>
                </a:solidFill>
                <a:latin typeface="微软雅黑" panose="020B0503020204020204" pitchFamily="34" charset="-122"/>
                <a:ea typeface="微软雅黑" panose="020B0503020204020204" pitchFamily="34" charset="-122"/>
              </a:rPr>
              <a:t>．进程推进顺序不当引起死锁</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1"/>
          <a:stretch>
            <a:fillRect/>
          </a:stretch>
        </p:blipFill>
        <p:spPr>
          <a:xfrm>
            <a:off x="1611584" y="1631120"/>
            <a:ext cx="8795159" cy="1932642"/>
          </a:xfrm>
          <a:prstGeom prst="rect">
            <a:avLst/>
          </a:prstGeom>
        </p:spPr>
      </p:pic>
      <p:sp>
        <p:nvSpPr>
          <p:cNvPr id="2" name="圆角矩形 1"/>
          <p:cNvSpPr/>
          <p:nvPr/>
        </p:nvSpPr>
        <p:spPr>
          <a:xfrm>
            <a:off x="4159242" y="3046789"/>
            <a:ext cx="3007696" cy="4685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7" name="Rectangle 2"/>
          <p:cNvSpPr>
            <a:spLocks noGrp="1" noChangeArrowheads="1"/>
          </p:cNvSpPr>
          <p:nvPr>
            <p:ph type="title"/>
          </p:nvPr>
        </p:nvSpPr>
        <p:spPr>
          <a:xfrm>
            <a:off x="1332411" y="267790"/>
            <a:ext cx="3744686" cy="611776"/>
          </a:xfrm>
        </p:spPr>
        <p:txBody>
          <a:bodyPr/>
          <a:lstStyle/>
          <a:p>
            <a:r>
              <a:rPr lang="en-US" altLang="zh-CN" sz="3600" dirty="0" smtClean="0"/>
              <a:t>3.5</a:t>
            </a:r>
            <a:r>
              <a:rPr lang="zh-CN" altLang="en-US" sz="3600" dirty="0" smtClean="0"/>
              <a:t> 死锁</a:t>
            </a:r>
            <a:r>
              <a:rPr lang="zh-CN" altLang="en-US" sz="3600" dirty="0"/>
              <a:t>概述</a:t>
            </a:r>
            <a:endParaRPr lang="zh-CN" altLang="en-US" sz="36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 calcmode="lin" valueType="num">
                                      <p:cBhvr additive="base">
                                        <p:cTn id="1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anim calcmode="lin" valueType="num">
                                      <p:cBhvr additive="base">
                                        <p:cTn id="21"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272540" y="1150189"/>
            <a:ext cx="9214305" cy="82232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b="1" dirty="0"/>
              <a:t>2. </a:t>
            </a:r>
            <a:r>
              <a:rPr lang="zh-CN" altLang="en-US" b="1" dirty="0"/>
              <a:t>低级调度</a:t>
            </a:r>
            <a:endParaRPr lang="zh-CN" altLang="en-US" b="1" dirty="0"/>
          </a:p>
        </p:txBody>
      </p:sp>
      <p:sp>
        <p:nvSpPr>
          <p:cNvPr id="690180" name="Rectangle 4"/>
          <p:cNvSpPr>
            <a:spLocks noChangeArrowheads="1"/>
          </p:cNvSpPr>
          <p:nvPr/>
        </p:nvSpPr>
        <p:spPr bwMode="auto">
          <a:xfrm>
            <a:off x="1135380" y="1730828"/>
            <a:ext cx="10424160" cy="4413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itchFamily="2" charset="-122"/>
              </a:defRPr>
            </a:lvl1pPr>
            <a:lvl2pPr marL="800100" indent="-342900">
              <a:defRPr>
                <a:solidFill>
                  <a:schemeClr val="tx1"/>
                </a:solidFill>
                <a:latin typeface="Arial" panose="020B0604020202020204" pitchFamily="34" charset="0"/>
                <a:ea typeface="宋体" pitchFamily="2" charset="-122"/>
              </a:defRPr>
            </a:lvl2pPr>
            <a:lvl3pPr marL="1257300" indent="-342900">
              <a:defRPr>
                <a:solidFill>
                  <a:schemeClr val="tx1"/>
                </a:solidFill>
                <a:latin typeface="Arial" panose="020B0604020202020204" pitchFamily="34" charset="0"/>
                <a:ea typeface="宋体" pitchFamily="2" charset="-122"/>
              </a:defRPr>
            </a:lvl3pPr>
            <a:lvl4pPr marL="1714500" indent="-342900">
              <a:defRPr>
                <a:solidFill>
                  <a:schemeClr val="tx1"/>
                </a:solidFill>
                <a:latin typeface="Arial" panose="020B0604020202020204" pitchFamily="34" charset="0"/>
                <a:ea typeface="宋体" pitchFamily="2" charset="-122"/>
              </a:defRPr>
            </a:lvl4pPr>
            <a:lvl5pPr marL="2171700" indent="-342900">
              <a:defRPr>
                <a:solidFill>
                  <a:schemeClr val="tx1"/>
                </a:solidFill>
                <a:latin typeface="Arial" panose="020B0604020202020204"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eaLnBrk="1" hangingPunct="1">
              <a:lnSpc>
                <a:spcPct val="150000"/>
              </a:lnSpc>
              <a:spcBef>
                <a:spcPct val="30000"/>
              </a:spcBef>
              <a:defRPr/>
            </a:pPr>
            <a:r>
              <a:rPr kumimoji="1" lang="zh-CN" altLang="en-US" sz="2400" b="1" dirty="0">
                <a:latin typeface="微软雅黑" panose="020B0503020204020204" pitchFamily="34" charset="-122"/>
                <a:ea typeface="微软雅黑" panose="020B0503020204020204" pitchFamily="34" charset="-122"/>
              </a:rPr>
              <a:t>又称</a:t>
            </a:r>
            <a:r>
              <a:rPr kumimoji="1" lang="zh-CN" altLang="en-US" sz="2400" b="1" dirty="0">
                <a:solidFill>
                  <a:srgbClr val="0000FF"/>
                </a:solidFill>
                <a:latin typeface="微软雅黑" panose="020B0503020204020204" pitchFamily="34" charset="-122"/>
                <a:ea typeface="微软雅黑" panose="020B0503020204020204" pitchFamily="34" charset="-122"/>
              </a:rPr>
              <a:t>进程调度</a:t>
            </a:r>
            <a:r>
              <a:rPr kumimoji="1" lang="zh-CN" altLang="en-US" sz="2400" b="1" dirty="0">
                <a:latin typeface="微软雅黑" panose="020B0503020204020204" pitchFamily="34" charset="-122"/>
                <a:ea typeface="微软雅黑" panose="020B0503020204020204" pitchFamily="34" charset="-122"/>
              </a:rPr>
              <a:t>或</a:t>
            </a:r>
            <a:r>
              <a:rPr kumimoji="1" lang="zh-CN" altLang="en-US" sz="2400" b="1" dirty="0">
                <a:solidFill>
                  <a:srgbClr val="0000FF"/>
                </a:solidFill>
                <a:latin typeface="微软雅黑" panose="020B0503020204020204" pitchFamily="34" charset="-122"/>
                <a:ea typeface="微软雅黑" panose="020B0503020204020204" pitchFamily="34" charset="-122"/>
              </a:rPr>
              <a:t>短程调度（</a:t>
            </a:r>
            <a:r>
              <a:rPr kumimoji="1" lang="en-US" altLang="zh-CN" sz="2400" b="1" dirty="0">
                <a:solidFill>
                  <a:srgbClr val="0000FF"/>
                </a:solidFill>
                <a:latin typeface="微软雅黑" panose="020B0503020204020204" pitchFamily="34" charset="-122"/>
                <a:ea typeface="微软雅黑" panose="020B0503020204020204" pitchFamily="34" charset="-122"/>
              </a:rPr>
              <a:t>Short-term scheduling</a:t>
            </a:r>
            <a:r>
              <a:rPr kumimoji="1" lang="zh-CN" altLang="en-US" sz="2400" b="1" dirty="0">
                <a:solidFill>
                  <a:srgbClr val="0000FF"/>
                </a:solidFill>
                <a:latin typeface="微软雅黑" panose="020B0503020204020204" pitchFamily="34" charset="-122"/>
                <a:ea typeface="微软雅黑" panose="020B0503020204020204" pitchFamily="34" charset="-122"/>
              </a:rPr>
              <a:t>） 。</a:t>
            </a:r>
            <a:r>
              <a:rPr kumimoji="1" lang="zh-CN" altLang="en-US" sz="2400" b="1" dirty="0">
                <a:latin typeface="微软雅黑" panose="020B0503020204020204" pitchFamily="34" charset="-122"/>
                <a:ea typeface="微软雅黑" panose="020B0503020204020204" pitchFamily="34" charset="-122"/>
              </a:rPr>
              <a:t>低级调度用来决定就绪队列中的哪个进程应获得处理机，然后再由分派程序把处理机分配给该进程的具体操作。</a:t>
            </a:r>
            <a:endParaRPr kumimoji="1" lang="zh-CN" altLang="en-US" sz="2400" b="1" dirty="0">
              <a:latin typeface="微软雅黑" panose="020B0503020204020204" pitchFamily="34" charset="-122"/>
              <a:ea typeface="微软雅黑" panose="020B0503020204020204" pitchFamily="34" charset="-122"/>
            </a:endParaRPr>
          </a:p>
          <a:p>
            <a:pPr eaLnBrk="1" hangingPunct="1">
              <a:lnSpc>
                <a:spcPct val="150000"/>
              </a:lnSpc>
              <a:spcBef>
                <a:spcPct val="30000"/>
              </a:spcBef>
              <a:defRPr/>
            </a:pPr>
            <a:r>
              <a:rPr kumimoji="1" lang="zh-CN" altLang="en-US" sz="2400" b="1" dirty="0">
                <a:latin typeface="微软雅黑" panose="020B0503020204020204" pitchFamily="34" charset="-122"/>
                <a:ea typeface="微软雅黑" panose="020B0503020204020204" pitchFamily="34" charset="-122"/>
              </a:rPr>
              <a:t>功能：</a:t>
            </a:r>
            <a:endParaRPr kumimoji="1" lang="zh-CN" altLang="en-US" sz="2400" b="1" dirty="0">
              <a:latin typeface="微软雅黑" panose="020B0503020204020204" pitchFamily="34" charset="-122"/>
              <a:ea typeface="微软雅黑" panose="020B0503020204020204" pitchFamily="34" charset="-122"/>
            </a:endParaRPr>
          </a:p>
          <a:p>
            <a:pPr indent="-25400">
              <a:lnSpc>
                <a:spcPct val="150000"/>
              </a:lnSpc>
              <a:spcBef>
                <a:spcPct val="30000"/>
              </a:spcBef>
              <a:buFontTx/>
              <a:buAutoNum type="arabicParenBoth"/>
              <a:defRPr/>
            </a:pPr>
            <a:r>
              <a:rPr lang="zh-CN" altLang="en-US" sz="2400" b="1" dirty="0">
                <a:latin typeface="微软雅黑" panose="020B0503020204020204" pitchFamily="34" charset="-122"/>
                <a:ea typeface="微软雅黑" panose="020B0503020204020204" pitchFamily="34" charset="-122"/>
              </a:rPr>
              <a:t>保存处理机的现场信息。</a:t>
            </a:r>
            <a:endParaRPr lang="zh-CN" altLang="en-US" sz="2400" b="1" dirty="0">
              <a:latin typeface="微软雅黑" panose="020B0503020204020204" pitchFamily="34" charset="-122"/>
              <a:ea typeface="微软雅黑" panose="020B0503020204020204" pitchFamily="34" charset="-122"/>
            </a:endParaRPr>
          </a:p>
          <a:p>
            <a:pPr indent="-25400">
              <a:lnSpc>
                <a:spcPct val="150000"/>
              </a:lnSpc>
              <a:spcBef>
                <a:spcPct val="30000"/>
              </a:spcBef>
              <a:defRPr/>
            </a:pPr>
            <a:r>
              <a:rPr lang="en-US" altLang="zh-CN" sz="2400" b="1" dirty="0">
                <a:latin typeface="微软雅黑" panose="020B0503020204020204" pitchFamily="34" charset="-122"/>
                <a:ea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rPr>
              <a:t>按某种算法选取进程。</a:t>
            </a:r>
            <a:endParaRPr lang="zh-CN" altLang="en-US" sz="2400" b="1" dirty="0">
              <a:latin typeface="微软雅黑" panose="020B0503020204020204" pitchFamily="34" charset="-122"/>
              <a:ea typeface="微软雅黑" panose="020B0503020204020204" pitchFamily="34" charset="-122"/>
            </a:endParaRPr>
          </a:p>
          <a:p>
            <a:pPr indent="-25400">
              <a:lnSpc>
                <a:spcPct val="150000"/>
              </a:lnSpc>
              <a:spcBef>
                <a:spcPct val="30000"/>
              </a:spcBef>
              <a:defRPr/>
            </a:pPr>
            <a:r>
              <a:rPr lang="en-US" altLang="zh-CN" sz="2400" b="1" dirty="0">
                <a:latin typeface="微软雅黑" panose="020B0503020204020204" pitchFamily="34" charset="-122"/>
                <a:ea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rPr>
              <a:t>把处理器分配给进程。</a:t>
            </a:r>
            <a:endParaRPr kumimoji="1" lang="zh-CN" altLang="en-US" sz="2400" b="1"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8359140" y="437439"/>
            <a:ext cx="3472488" cy="515216"/>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z="2400" smtClean="0"/>
              <a:t>3.1.1 </a:t>
            </a:r>
            <a:r>
              <a:rPr lang="zh-CN" altLang="en-US" sz="2400" smtClean="0"/>
              <a:t>处理机调度的层次</a:t>
            </a:r>
            <a:endParaRPr lang="zh-CN" altLang="en-US" sz="2400" dirty="0"/>
          </a:p>
        </p:txBody>
      </p:sp>
      <p:sp>
        <p:nvSpPr>
          <p:cNvPr id="6"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0180">
                                            <p:txEl>
                                              <p:pRg st="1" end="1"/>
                                            </p:txEl>
                                          </p:spTgt>
                                        </p:tgtEl>
                                        <p:attrNameLst>
                                          <p:attrName>style.visibility</p:attrName>
                                        </p:attrNameLst>
                                      </p:cBhvr>
                                      <p:to>
                                        <p:strVal val="visible"/>
                                      </p:to>
                                    </p:set>
                                    <p:animEffect transition="in" filter="wipe(left)">
                                      <p:cBhvr>
                                        <p:cTn id="7" dur="500"/>
                                        <p:tgtEl>
                                          <p:spTgt spid="690180">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0180">
                                            <p:txEl>
                                              <p:pRg st="2" end="2"/>
                                            </p:txEl>
                                          </p:spTgt>
                                        </p:tgtEl>
                                        <p:attrNameLst>
                                          <p:attrName>style.visibility</p:attrName>
                                        </p:attrNameLst>
                                      </p:cBhvr>
                                      <p:to>
                                        <p:strVal val="visible"/>
                                      </p:to>
                                    </p:set>
                                    <p:animEffect transition="in" filter="wipe(left)">
                                      <p:cBhvr>
                                        <p:cTn id="12" dur="500"/>
                                        <p:tgtEl>
                                          <p:spTgt spid="69018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0180">
                                            <p:txEl>
                                              <p:pRg st="3" end="3"/>
                                            </p:txEl>
                                          </p:spTgt>
                                        </p:tgtEl>
                                        <p:attrNameLst>
                                          <p:attrName>style.visibility</p:attrName>
                                        </p:attrNameLst>
                                      </p:cBhvr>
                                      <p:to>
                                        <p:strVal val="visible"/>
                                      </p:to>
                                    </p:set>
                                    <p:animEffect transition="in" filter="wipe(left)">
                                      <p:cBhvr>
                                        <p:cTn id="17" dur="500"/>
                                        <p:tgtEl>
                                          <p:spTgt spid="690180">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0180">
                                            <p:txEl>
                                              <p:pRg st="4" end="4"/>
                                            </p:txEl>
                                          </p:spTgt>
                                        </p:tgtEl>
                                        <p:attrNameLst>
                                          <p:attrName>style.visibility</p:attrName>
                                        </p:attrNameLst>
                                      </p:cBhvr>
                                      <p:to>
                                        <p:strVal val="visible"/>
                                      </p:to>
                                    </p:set>
                                    <p:animEffect transition="in" filter="wipe(left)">
                                      <p:cBhvr>
                                        <p:cTn id="22" dur="500"/>
                                        <p:tgtEl>
                                          <p:spTgt spid="6901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3"/>
          <p:cNvSpPr>
            <a:spLocks noGrp="1" noChangeArrowheads="1"/>
          </p:cNvSpPr>
          <p:nvPr>
            <p:ph type="body" idx="1"/>
          </p:nvPr>
        </p:nvSpPr>
        <p:spPr>
          <a:xfrm>
            <a:off x="2236178" y="1598015"/>
            <a:ext cx="8077986" cy="5157643"/>
          </a:xfrm>
        </p:spPr>
        <p:txBody>
          <a:bodyPr/>
          <a:lstStyle/>
          <a:p>
            <a:pPr eaLnBrk="1" hangingPunct="1">
              <a:buFont typeface="Wingdings" panose="05000000000000000000" pitchFamily="2" charset="2"/>
              <a:buChar char="n"/>
              <a:defRPr/>
            </a:pPr>
            <a:endParaRPr lang="zh-CN" altLang="zh-CN"/>
          </a:p>
        </p:txBody>
      </p:sp>
      <p:pic>
        <p:nvPicPr>
          <p:cNvPr id="130051"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896042"/>
            <a:ext cx="9144000" cy="5951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49573" name="Line 5"/>
          <p:cNvSpPr>
            <a:spLocks noChangeShapeType="1"/>
          </p:cNvSpPr>
          <p:nvPr/>
        </p:nvSpPr>
        <p:spPr bwMode="auto">
          <a:xfrm>
            <a:off x="3200400" y="5391842"/>
            <a:ext cx="16764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74" name="Line 6"/>
          <p:cNvSpPr>
            <a:spLocks noChangeShapeType="1"/>
          </p:cNvSpPr>
          <p:nvPr/>
        </p:nvSpPr>
        <p:spPr bwMode="auto">
          <a:xfrm>
            <a:off x="4876800" y="5391842"/>
            <a:ext cx="17526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75" name="Line 7"/>
          <p:cNvSpPr>
            <a:spLocks noChangeShapeType="1"/>
          </p:cNvSpPr>
          <p:nvPr/>
        </p:nvSpPr>
        <p:spPr bwMode="auto">
          <a:xfrm>
            <a:off x="6629400" y="5391842"/>
            <a:ext cx="12192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76" name="Line 8"/>
          <p:cNvSpPr>
            <a:spLocks noChangeShapeType="1"/>
          </p:cNvSpPr>
          <p:nvPr/>
        </p:nvSpPr>
        <p:spPr bwMode="auto">
          <a:xfrm>
            <a:off x="7848600" y="5391842"/>
            <a:ext cx="16002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77" name="Line 9"/>
          <p:cNvSpPr>
            <a:spLocks noChangeShapeType="1"/>
          </p:cNvSpPr>
          <p:nvPr/>
        </p:nvSpPr>
        <p:spPr bwMode="auto">
          <a:xfrm flipV="1">
            <a:off x="9448800" y="1429442"/>
            <a:ext cx="0" cy="3962400"/>
          </a:xfrm>
          <a:prstGeom prst="line">
            <a:avLst/>
          </a:prstGeom>
          <a:noFill/>
          <a:ln w="5715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78" name="Line 10"/>
          <p:cNvSpPr>
            <a:spLocks noChangeShapeType="1"/>
          </p:cNvSpPr>
          <p:nvPr/>
        </p:nvSpPr>
        <p:spPr bwMode="auto">
          <a:xfrm flipV="1">
            <a:off x="3200400" y="3715442"/>
            <a:ext cx="0" cy="1981200"/>
          </a:xfrm>
          <a:prstGeom prst="line">
            <a:avLst/>
          </a:prstGeom>
          <a:noFill/>
          <a:ln w="5715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79" name="Line 11"/>
          <p:cNvSpPr>
            <a:spLocks noChangeShapeType="1"/>
          </p:cNvSpPr>
          <p:nvPr/>
        </p:nvSpPr>
        <p:spPr bwMode="auto">
          <a:xfrm flipV="1">
            <a:off x="3200400" y="2877242"/>
            <a:ext cx="0" cy="838200"/>
          </a:xfrm>
          <a:prstGeom prst="line">
            <a:avLst/>
          </a:prstGeom>
          <a:noFill/>
          <a:ln w="5715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0" name="Line 12"/>
          <p:cNvSpPr>
            <a:spLocks noChangeShapeType="1"/>
          </p:cNvSpPr>
          <p:nvPr/>
        </p:nvSpPr>
        <p:spPr bwMode="auto">
          <a:xfrm flipV="1">
            <a:off x="3200400" y="1429442"/>
            <a:ext cx="0" cy="1447800"/>
          </a:xfrm>
          <a:prstGeom prst="line">
            <a:avLst/>
          </a:prstGeom>
          <a:noFill/>
          <a:ln w="5715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1" name="Line 13"/>
          <p:cNvSpPr>
            <a:spLocks noChangeShapeType="1"/>
          </p:cNvSpPr>
          <p:nvPr/>
        </p:nvSpPr>
        <p:spPr bwMode="auto">
          <a:xfrm>
            <a:off x="3200400" y="1429442"/>
            <a:ext cx="62484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2" name="Line 14"/>
          <p:cNvSpPr>
            <a:spLocks noChangeShapeType="1"/>
          </p:cNvSpPr>
          <p:nvPr/>
        </p:nvSpPr>
        <p:spPr bwMode="auto">
          <a:xfrm>
            <a:off x="3429000" y="5239442"/>
            <a:ext cx="14478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3" name="Line 15"/>
          <p:cNvSpPr>
            <a:spLocks noChangeShapeType="1"/>
          </p:cNvSpPr>
          <p:nvPr/>
        </p:nvSpPr>
        <p:spPr bwMode="auto">
          <a:xfrm>
            <a:off x="4876800" y="5239442"/>
            <a:ext cx="17526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4" name="Line 16"/>
          <p:cNvSpPr>
            <a:spLocks noChangeShapeType="1"/>
          </p:cNvSpPr>
          <p:nvPr/>
        </p:nvSpPr>
        <p:spPr bwMode="auto">
          <a:xfrm>
            <a:off x="6629400" y="5239442"/>
            <a:ext cx="5334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5" name="Line 17"/>
          <p:cNvSpPr>
            <a:spLocks noChangeShapeType="1"/>
          </p:cNvSpPr>
          <p:nvPr/>
        </p:nvSpPr>
        <p:spPr bwMode="auto">
          <a:xfrm flipV="1">
            <a:off x="7162800" y="3715442"/>
            <a:ext cx="0" cy="1524000"/>
          </a:xfrm>
          <a:prstGeom prst="line">
            <a:avLst/>
          </a:prstGeom>
          <a:noFill/>
          <a:ln w="5715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6" name="Line 18"/>
          <p:cNvSpPr>
            <a:spLocks noChangeShapeType="1"/>
          </p:cNvSpPr>
          <p:nvPr/>
        </p:nvSpPr>
        <p:spPr bwMode="auto">
          <a:xfrm>
            <a:off x="7162800" y="3715442"/>
            <a:ext cx="1752600" cy="0"/>
          </a:xfrm>
          <a:prstGeom prst="line">
            <a:avLst/>
          </a:prstGeom>
          <a:noFill/>
          <a:ln w="57150">
            <a:solidFill>
              <a:srgbClr val="0000FF"/>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7" name="Line 19"/>
          <p:cNvSpPr>
            <a:spLocks noChangeShapeType="1"/>
          </p:cNvSpPr>
          <p:nvPr/>
        </p:nvSpPr>
        <p:spPr bwMode="auto">
          <a:xfrm flipV="1">
            <a:off x="8915400" y="1429442"/>
            <a:ext cx="0" cy="2286000"/>
          </a:xfrm>
          <a:prstGeom prst="line">
            <a:avLst/>
          </a:prstGeom>
          <a:noFill/>
          <a:ln w="57150">
            <a:solidFill>
              <a:srgbClr val="008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8" name="Line 20"/>
          <p:cNvSpPr>
            <a:spLocks noChangeShapeType="1"/>
          </p:cNvSpPr>
          <p:nvPr/>
        </p:nvSpPr>
        <p:spPr bwMode="auto">
          <a:xfrm flipV="1">
            <a:off x="3429000" y="4477442"/>
            <a:ext cx="0" cy="76200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89" name="Line 21"/>
          <p:cNvSpPr>
            <a:spLocks noChangeShapeType="1"/>
          </p:cNvSpPr>
          <p:nvPr/>
        </p:nvSpPr>
        <p:spPr bwMode="auto">
          <a:xfrm>
            <a:off x="3429000" y="4477442"/>
            <a:ext cx="533400" cy="0"/>
          </a:xfrm>
          <a:prstGeom prst="line">
            <a:avLst/>
          </a:prstGeom>
          <a:noFill/>
          <a:ln w="57150">
            <a:solidFill>
              <a:srgbClr val="800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90" name="Line 22"/>
          <p:cNvSpPr>
            <a:spLocks noChangeShapeType="1"/>
          </p:cNvSpPr>
          <p:nvPr/>
        </p:nvSpPr>
        <p:spPr bwMode="auto">
          <a:xfrm flipV="1">
            <a:off x="3962400" y="4020242"/>
            <a:ext cx="0" cy="45720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91" name="Line 23"/>
          <p:cNvSpPr>
            <a:spLocks noChangeShapeType="1"/>
          </p:cNvSpPr>
          <p:nvPr/>
        </p:nvSpPr>
        <p:spPr bwMode="auto">
          <a:xfrm>
            <a:off x="3962400" y="4020242"/>
            <a:ext cx="1600200" cy="0"/>
          </a:xfrm>
          <a:prstGeom prst="line">
            <a:avLst/>
          </a:prstGeom>
          <a:noFill/>
          <a:ln w="57150">
            <a:solidFill>
              <a:srgbClr val="80008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749592" name="Line 24"/>
          <p:cNvSpPr>
            <a:spLocks noChangeShapeType="1"/>
          </p:cNvSpPr>
          <p:nvPr/>
        </p:nvSpPr>
        <p:spPr bwMode="auto">
          <a:xfrm flipV="1">
            <a:off x="5562600" y="3258242"/>
            <a:ext cx="0" cy="762000"/>
          </a:xfrm>
          <a:prstGeom prst="line">
            <a:avLst/>
          </a:prstGeom>
          <a:noFill/>
          <a:ln w="5715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7" presetClass="entr" presetSubtype="8" fill="hold" nodeType="clickEffect">
                                  <p:stCondLst>
                                    <p:cond delay="0"/>
                                  </p:stCondLst>
                                  <p:childTnLst>
                                    <p:set>
                                      <p:cBhvr>
                                        <p:cTn id="6" dur="1" fill="hold">
                                          <p:stCondLst>
                                            <p:cond delay="0"/>
                                          </p:stCondLst>
                                        </p:cTn>
                                        <p:tgtEl>
                                          <p:spTgt spid="749573"/>
                                        </p:tgtEl>
                                        <p:attrNameLst>
                                          <p:attrName>style.visibility</p:attrName>
                                        </p:attrNameLst>
                                      </p:cBhvr>
                                      <p:to>
                                        <p:strVal val="visible"/>
                                      </p:to>
                                    </p:set>
                                    <p:anim calcmode="lin" valueType="num">
                                      <p:cBhvr>
                                        <p:cTn id="7" dur="500" fill="hold"/>
                                        <p:tgtEl>
                                          <p:spTgt spid="749573"/>
                                        </p:tgtEl>
                                        <p:attrNameLst>
                                          <p:attrName>ppt_x</p:attrName>
                                        </p:attrNameLst>
                                      </p:cBhvr>
                                      <p:tavLst>
                                        <p:tav tm="0">
                                          <p:val>
                                            <p:strVal val="#ppt_x-#ppt_w/2"/>
                                          </p:val>
                                        </p:tav>
                                        <p:tav tm="100000">
                                          <p:val>
                                            <p:strVal val="#ppt_x"/>
                                          </p:val>
                                        </p:tav>
                                      </p:tavLst>
                                    </p:anim>
                                    <p:anim calcmode="lin" valueType="num">
                                      <p:cBhvr>
                                        <p:cTn id="8" dur="500" fill="hold"/>
                                        <p:tgtEl>
                                          <p:spTgt spid="749573"/>
                                        </p:tgtEl>
                                        <p:attrNameLst>
                                          <p:attrName>ppt_y</p:attrName>
                                        </p:attrNameLst>
                                      </p:cBhvr>
                                      <p:tavLst>
                                        <p:tav tm="0">
                                          <p:val>
                                            <p:strVal val="#ppt_y"/>
                                          </p:val>
                                        </p:tav>
                                        <p:tav tm="100000">
                                          <p:val>
                                            <p:strVal val="#ppt_y"/>
                                          </p:val>
                                        </p:tav>
                                      </p:tavLst>
                                    </p:anim>
                                    <p:anim calcmode="lin" valueType="num">
                                      <p:cBhvr>
                                        <p:cTn id="9" dur="500" fill="hold"/>
                                        <p:tgtEl>
                                          <p:spTgt spid="749573"/>
                                        </p:tgtEl>
                                        <p:attrNameLst>
                                          <p:attrName>ppt_w</p:attrName>
                                        </p:attrNameLst>
                                      </p:cBhvr>
                                      <p:tavLst>
                                        <p:tav tm="0">
                                          <p:val>
                                            <p:fltVal val="0"/>
                                          </p:val>
                                        </p:tav>
                                        <p:tav tm="100000">
                                          <p:val>
                                            <p:strVal val="#ppt_w"/>
                                          </p:val>
                                        </p:tav>
                                      </p:tavLst>
                                    </p:anim>
                                    <p:anim calcmode="lin" valueType="num">
                                      <p:cBhvr>
                                        <p:cTn id="10" dur="500" fill="hold"/>
                                        <p:tgtEl>
                                          <p:spTgt spid="749573"/>
                                        </p:tgtEl>
                                        <p:attrNameLst>
                                          <p:attrName>ppt_h</p:attrName>
                                        </p:attrNameLst>
                                      </p:cBhvr>
                                      <p:tavLst>
                                        <p:tav tm="0">
                                          <p:val>
                                            <p:strVal val="#ppt_h"/>
                                          </p:val>
                                        </p:tav>
                                        <p:tav tm="100000">
                                          <p:val>
                                            <p:strVal val="#ppt_h"/>
                                          </p:val>
                                        </p:tav>
                                      </p:tavLst>
                                    </p:anim>
                                  </p:childTnLst>
                                </p:cTn>
                              </p:par>
                            </p:childTnLst>
                          </p:cTn>
                        </p:par>
                      </p:childTnLst>
                    </p:cTn>
                  </p:par>
                  <p:par>
                    <p:cTn id="11" fill="hold">
                      <p:stCondLst>
                        <p:cond delay="indefinite"/>
                      </p:stCondLst>
                      <p:childTnLst>
                        <p:par>
                          <p:cTn id="12" fill="hold">
                            <p:stCondLst>
                              <p:cond delay="0"/>
                            </p:stCondLst>
                            <p:childTnLst>
                              <p:par>
                                <p:cTn id="13" presetID="17" presetClass="entr" presetSubtype="8" fill="hold" nodeType="clickEffect">
                                  <p:stCondLst>
                                    <p:cond delay="0"/>
                                  </p:stCondLst>
                                  <p:childTnLst>
                                    <p:set>
                                      <p:cBhvr>
                                        <p:cTn id="14" dur="1" fill="hold">
                                          <p:stCondLst>
                                            <p:cond delay="0"/>
                                          </p:stCondLst>
                                        </p:cTn>
                                        <p:tgtEl>
                                          <p:spTgt spid="749574"/>
                                        </p:tgtEl>
                                        <p:attrNameLst>
                                          <p:attrName>style.visibility</p:attrName>
                                        </p:attrNameLst>
                                      </p:cBhvr>
                                      <p:to>
                                        <p:strVal val="visible"/>
                                      </p:to>
                                    </p:set>
                                    <p:anim calcmode="lin" valueType="num">
                                      <p:cBhvr>
                                        <p:cTn id="15" dur="500" fill="hold"/>
                                        <p:tgtEl>
                                          <p:spTgt spid="749574"/>
                                        </p:tgtEl>
                                        <p:attrNameLst>
                                          <p:attrName>ppt_x</p:attrName>
                                        </p:attrNameLst>
                                      </p:cBhvr>
                                      <p:tavLst>
                                        <p:tav tm="0">
                                          <p:val>
                                            <p:strVal val="#ppt_x-#ppt_w/2"/>
                                          </p:val>
                                        </p:tav>
                                        <p:tav tm="100000">
                                          <p:val>
                                            <p:strVal val="#ppt_x"/>
                                          </p:val>
                                        </p:tav>
                                      </p:tavLst>
                                    </p:anim>
                                    <p:anim calcmode="lin" valueType="num">
                                      <p:cBhvr>
                                        <p:cTn id="16" dur="500" fill="hold"/>
                                        <p:tgtEl>
                                          <p:spTgt spid="749574"/>
                                        </p:tgtEl>
                                        <p:attrNameLst>
                                          <p:attrName>ppt_y</p:attrName>
                                        </p:attrNameLst>
                                      </p:cBhvr>
                                      <p:tavLst>
                                        <p:tav tm="0">
                                          <p:val>
                                            <p:strVal val="#ppt_y"/>
                                          </p:val>
                                        </p:tav>
                                        <p:tav tm="100000">
                                          <p:val>
                                            <p:strVal val="#ppt_y"/>
                                          </p:val>
                                        </p:tav>
                                      </p:tavLst>
                                    </p:anim>
                                    <p:anim calcmode="lin" valueType="num">
                                      <p:cBhvr>
                                        <p:cTn id="17" dur="500" fill="hold"/>
                                        <p:tgtEl>
                                          <p:spTgt spid="749574"/>
                                        </p:tgtEl>
                                        <p:attrNameLst>
                                          <p:attrName>ppt_w</p:attrName>
                                        </p:attrNameLst>
                                      </p:cBhvr>
                                      <p:tavLst>
                                        <p:tav tm="0">
                                          <p:val>
                                            <p:fltVal val="0"/>
                                          </p:val>
                                        </p:tav>
                                        <p:tav tm="100000">
                                          <p:val>
                                            <p:strVal val="#ppt_w"/>
                                          </p:val>
                                        </p:tav>
                                      </p:tavLst>
                                    </p:anim>
                                    <p:anim calcmode="lin" valueType="num">
                                      <p:cBhvr>
                                        <p:cTn id="18" dur="500" fill="hold"/>
                                        <p:tgtEl>
                                          <p:spTgt spid="749574"/>
                                        </p:tgtEl>
                                        <p:attrNameLst>
                                          <p:attrName>ppt_h</p:attrName>
                                        </p:attrNameLst>
                                      </p:cBhvr>
                                      <p:tavLst>
                                        <p:tav tm="0">
                                          <p:val>
                                            <p:strVal val="#ppt_h"/>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7" presetClass="entr" presetSubtype="8" fill="hold" nodeType="clickEffect">
                                  <p:stCondLst>
                                    <p:cond delay="0"/>
                                  </p:stCondLst>
                                  <p:childTnLst>
                                    <p:set>
                                      <p:cBhvr>
                                        <p:cTn id="22" dur="1" fill="hold">
                                          <p:stCondLst>
                                            <p:cond delay="0"/>
                                          </p:stCondLst>
                                        </p:cTn>
                                        <p:tgtEl>
                                          <p:spTgt spid="749575"/>
                                        </p:tgtEl>
                                        <p:attrNameLst>
                                          <p:attrName>style.visibility</p:attrName>
                                        </p:attrNameLst>
                                      </p:cBhvr>
                                      <p:to>
                                        <p:strVal val="visible"/>
                                      </p:to>
                                    </p:set>
                                    <p:anim calcmode="lin" valueType="num">
                                      <p:cBhvr>
                                        <p:cTn id="23" dur="500" fill="hold"/>
                                        <p:tgtEl>
                                          <p:spTgt spid="749575"/>
                                        </p:tgtEl>
                                        <p:attrNameLst>
                                          <p:attrName>ppt_x</p:attrName>
                                        </p:attrNameLst>
                                      </p:cBhvr>
                                      <p:tavLst>
                                        <p:tav tm="0">
                                          <p:val>
                                            <p:strVal val="#ppt_x-#ppt_w/2"/>
                                          </p:val>
                                        </p:tav>
                                        <p:tav tm="100000">
                                          <p:val>
                                            <p:strVal val="#ppt_x"/>
                                          </p:val>
                                        </p:tav>
                                      </p:tavLst>
                                    </p:anim>
                                    <p:anim calcmode="lin" valueType="num">
                                      <p:cBhvr>
                                        <p:cTn id="24" dur="500" fill="hold"/>
                                        <p:tgtEl>
                                          <p:spTgt spid="749575"/>
                                        </p:tgtEl>
                                        <p:attrNameLst>
                                          <p:attrName>ppt_y</p:attrName>
                                        </p:attrNameLst>
                                      </p:cBhvr>
                                      <p:tavLst>
                                        <p:tav tm="0">
                                          <p:val>
                                            <p:strVal val="#ppt_y"/>
                                          </p:val>
                                        </p:tav>
                                        <p:tav tm="100000">
                                          <p:val>
                                            <p:strVal val="#ppt_y"/>
                                          </p:val>
                                        </p:tav>
                                      </p:tavLst>
                                    </p:anim>
                                    <p:anim calcmode="lin" valueType="num">
                                      <p:cBhvr>
                                        <p:cTn id="25" dur="500" fill="hold"/>
                                        <p:tgtEl>
                                          <p:spTgt spid="749575"/>
                                        </p:tgtEl>
                                        <p:attrNameLst>
                                          <p:attrName>ppt_w</p:attrName>
                                        </p:attrNameLst>
                                      </p:cBhvr>
                                      <p:tavLst>
                                        <p:tav tm="0">
                                          <p:val>
                                            <p:fltVal val="0"/>
                                          </p:val>
                                        </p:tav>
                                        <p:tav tm="100000">
                                          <p:val>
                                            <p:strVal val="#ppt_w"/>
                                          </p:val>
                                        </p:tav>
                                      </p:tavLst>
                                    </p:anim>
                                    <p:anim calcmode="lin" valueType="num">
                                      <p:cBhvr>
                                        <p:cTn id="26" dur="500" fill="hold"/>
                                        <p:tgtEl>
                                          <p:spTgt spid="749575"/>
                                        </p:tgtEl>
                                        <p:attrNameLst>
                                          <p:attrName>ppt_h</p:attrName>
                                        </p:attrNameLst>
                                      </p:cBhvr>
                                      <p:tavLst>
                                        <p:tav tm="0">
                                          <p:val>
                                            <p:strVal val="#ppt_h"/>
                                          </p:val>
                                        </p:tav>
                                        <p:tav tm="100000">
                                          <p:val>
                                            <p:strVal val="#ppt_h"/>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8" fill="hold" nodeType="clickEffect">
                                  <p:stCondLst>
                                    <p:cond delay="0"/>
                                  </p:stCondLst>
                                  <p:childTnLst>
                                    <p:set>
                                      <p:cBhvr>
                                        <p:cTn id="30" dur="1" fill="hold">
                                          <p:stCondLst>
                                            <p:cond delay="0"/>
                                          </p:stCondLst>
                                        </p:cTn>
                                        <p:tgtEl>
                                          <p:spTgt spid="749576"/>
                                        </p:tgtEl>
                                        <p:attrNameLst>
                                          <p:attrName>style.visibility</p:attrName>
                                        </p:attrNameLst>
                                      </p:cBhvr>
                                      <p:to>
                                        <p:strVal val="visible"/>
                                      </p:to>
                                    </p:set>
                                    <p:anim calcmode="lin" valueType="num">
                                      <p:cBhvr>
                                        <p:cTn id="31" dur="500" fill="hold"/>
                                        <p:tgtEl>
                                          <p:spTgt spid="749576"/>
                                        </p:tgtEl>
                                        <p:attrNameLst>
                                          <p:attrName>ppt_x</p:attrName>
                                        </p:attrNameLst>
                                      </p:cBhvr>
                                      <p:tavLst>
                                        <p:tav tm="0">
                                          <p:val>
                                            <p:strVal val="#ppt_x-#ppt_w/2"/>
                                          </p:val>
                                        </p:tav>
                                        <p:tav tm="100000">
                                          <p:val>
                                            <p:strVal val="#ppt_x"/>
                                          </p:val>
                                        </p:tav>
                                      </p:tavLst>
                                    </p:anim>
                                    <p:anim calcmode="lin" valueType="num">
                                      <p:cBhvr>
                                        <p:cTn id="32" dur="500" fill="hold"/>
                                        <p:tgtEl>
                                          <p:spTgt spid="749576"/>
                                        </p:tgtEl>
                                        <p:attrNameLst>
                                          <p:attrName>ppt_y</p:attrName>
                                        </p:attrNameLst>
                                      </p:cBhvr>
                                      <p:tavLst>
                                        <p:tav tm="0">
                                          <p:val>
                                            <p:strVal val="#ppt_y"/>
                                          </p:val>
                                        </p:tav>
                                        <p:tav tm="100000">
                                          <p:val>
                                            <p:strVal val="#ppt_y"/>
                                          </p:val>
                                        </p:tav>
                                      </p:tavLst>
                                    </p:anim>
                                    <p:anim calcmode="lin" valueType="num">
                                      <p:cBhvr>
                                        <p:cTn id="33" dur="500" fill="hold"/>
                                        <p:tgtEl>
                                          <p:spTgt spid="749576"/>
                                        </p:tgtEl>
                                        <p:attrNameLst>
                                          <p:attrName>ppt_w</p:attrName>
                                        </p:attrNameLst>
                                      </p:cBhvr>
                                      <p:tavLst>
                                        <p:tav tm="0">
                                          <p:val>
                                            <p:fltVal val="0"/>
                                          </p:val>
                                        </p:tav>
                                        <p:tav tm="100000">
                                          <p:val>
                                            <p:strVal val="#ppt_w"/>
                                          </p:val>
                                        </p:tav>
                                      </p:tavLst>
                                    </p:anim>
                                    <p:anim calcmode="lin" valueType="num">
                                      <p:cBhvr>
                                        <p:cTn id="34" dur="500" fill="hold"/>
                                        <p:tgtEl>
                                          <p:spTgt spid="749576"/>
                                        </p:tgtEl>
                                        <p:attrNameLst>
                                          <p:attrName>ppt_h</p:attrName>
                                        </p:attrNameLst>
                                      </p:cBhvr>
                                      <p:tavLst>
                                        <p:tav tm="0">
                                          <p:val>
                                            <p:strVal val="#ppt_h"/>
                                          </p:val>
                                        </p:tav>
                                        <p:tav tm="100000">
                                          <p:val>
                                            <p:strVal val="#ppt_h"/>
                                          </p:val>
                                        </p:tav>
                                      </p:tavLst>
                                    </p:anim>
                                  </p:childTnLst>
                                </p:cTn>
                              </p:par>
                            </p:childTnLst>
                          </p:cTn>
                        </p:par>
                      </p:childTnLst>
                    </p:cTn>
                  </p:par>
                  <p:par>
                    <p:cTn id="35" fill="hold">
                      <p:stCondLst>
                        <p:cond delay="indefinite"/>
                      </p:stCondLst>
                      <p:childTnLst>
                        <p:par>
                          <p:cTn id="36" fill="hold">
                            <p:stCondLst>
                              <p:cond delay="0"/>
                            </p:stCondLst>
                            <p:childTnLst>
                              <p:par>
                                <p:cTn id="37" presetID="17" presetClass="entr" presetSubtype="4" fill="hold" nodeType="clickEffect">
                                  <p:stCondLst>
                                    <p:cond delay="0"/>
                                  </p:stCondLst>
                                  <p:childTnLst>
                                    <p:set>
                                      <p:cBhvr>
                                        <p:cTn id="38" dur="1" fill="hold">
                                          <p:stCondLst>
                                            <p:cond delay="0"/>
                                          </p:stCondLst>
                                        </p:cTn>
                                        <p:tgtEl>
                                          <p:spTgt spid="749577"/>
                                        </p:tgtEl>
                                        <p:attrNameLst>
                                          <p:attrName>style.visibility</p:attrName>
                                        </p:attrNameLst>
                                      </p:cBhvr>
                                      <p:to>
                                        <p:strVal val="visible"/>
                                      </p:to>
                                    </p:set>
                                    <p:anim calcmode="lin" valueType="num">
                                      <p:cBhvr>
                                        <p:cTn id="39" dur="500" fill="hold"/>
                                        <p:tgtEl>
                                          <p:spTgt spid="749577"/>
                                        </p:tgtEl>
                                        <p:attrNameLst>
                                          <p:attrName>ppt_x</p:attrName>
                                        </p:attrNameLst>
                                      </p:cBhvr>
                                      <p:tavLst>
                                        <p:tav tm="0">
                                          <p:val>
                                            <p:strVal val="#ppt_x"/>
                                          </p:val>
                                        </p:tav>
                                        <p:tav tm="100000">
                                          <p:val>
                                            <p:strVal val="#ppt_x"/>
                                          </p:val>
                                        </p:tav>
                                      </p:tavLst>
                                    </p:anim>
                                    <p:anim calcmode="lin" valueType="num">
                                      <p:cBhvr>
                                        <p:cTn id="40" dur="500" fill="hold"/>
                                        <p:tgtEl>
                                          <p:spTgt spid="749577"/>
                                        </p:tgtEl>
                                        <p:attrNameLst>
                                          <p:attrName>ppt_y</p:attrName>
                                        </p:attrNameLst>
                                      </p:cBhvr>
                                      <p:tavLst>
                                        <p:tav tm="0">
                                          <p:val>
                                            <p:strVal val="#ppt_y+#ppt_h/2"/>
                                          </p:val>
                                        </p:tav>
                                        <p:tav tm="100000">
                                          <p:val>
                                            <p:strVal val="#ppt_y"/>
                                          </p:val>
                                        </p:tav>
                                      </p:tavLst>
                                    </p:anim>
                                    <p:anim calcmode="lin" valueType="num">
                                      <p:cBhvr>
                                        <p:cTn id="41" dur="500" fill="hold"/>
                                        <p:tgtEl>
                                          <p:spTgt spid="749577"/>
                                        </p:tgtEl>
                                        <p:attrNameLst>
                                          <p:attrName>ppt_w</p:attrName>
                                        </p:attrNameLst>
                                      </p:cBhvr>
                                      <p:tavLst>
                                        <p:tav tm="0">
                                          <p:val>
                                            <p:strVal val="#ppt_w"/>
                                          </p:val>
                                        </p:tav>
                                        <p:tav tm="100000">
                                          <p:val>
                                            <p:strVal val="#ppt_w"/>
                                          </p:val>
                                        </p:tav>
                                      </p:tavLst>
                                    </p:anim>
                                    <p:anim calcmode="lin" valueType="num">
                                      <p:cBhvr>
                                        <p:cTn id="42" dur="500" fill="hold"/>
                                        <p:tgtEl>
                                          <p:spTgt spid="749577"/>
                                        </p:tgtEl>
                                        <p:attrNameLst>
                                          <p:attrName>ppt_h</p:attrName>
                                        </p:attrNameLst>
                                      </p:cBhvr>
                                      <p:tavLst>
                                        <p:tav tm="0">
                                          <p:val>
                                            <p:fltVal val="0"/>
                                          </p:val>
                                        </p:tav>
                                        <p:tav tm="100000">
                                          <p:val>
                                            <p:strVal val="#ppt_h"/>
                                          </p:val>
                                        </p:tav>
                                      </p:tavLst>
                                    </p:anim>
                                  </p:childTnLst>
                                </p:cTn>
                              </p:par>
                            </p:childTnLst>
                          </p:cTn>
                        </p:par>
                      </p:childTnLst>
                    </p:cTn>
                  </p:par>
                  <p:par>
                    <p:cTn id="43" fill="hold">
                      <p:stCondLst>
                        <p:cond delay="indefinite"/>
                      </p:stCondLst>
                      <p:childTnLst>
                        <p:par>
                          <p:cTn id="44" fill="hold">
                            <p:stCondLst>
                              <p:cond delay="0"/>
                            </p:stCondLst>
                            <p:childTnLst>
                              <p:par>
                                <p:cTn id="45" presetID="17" presetClass="entr" presetSubtype="4" fill="hold" nodeType="clickEffect">
                                  <p:stCondLst>
                                    <p:cond delay="0"/>
                                  </p:stCondLst>
                                  <p:childTnLst>
                                    <p:set>
                                      <p:cBhvr>
                                        <p:cTn id="46" dur="1" fill="hold">
                                          <p:stCondLst>
                                            <p:cond delay="0"/>
                                          </p:stCondLst>
                                        </p:cTn>
                                        <p:tgtEl>
                                          <p:spTgt spid="749578"/>
                                        </p:tgtEl>
                                        <p:attrNameLst>
                                          <p:attrName>style.visibility</p:attrName>
                                        </p:attrNameLst>
                                      </p:cBhvr>
                                      <p:to>
                                        <p:strVal val="visible"/>
                                      </p:to>
                                    </p:set>
                                    <p:anim calcmode="lin" valueType="num">
                                      <p:cBhvr>
                                        <p:cTn id="47" dur="500" fill="hold"/>
                                        <p:tgtEl>
                                          <p:spTgt spid="749578"/>
                                        </p:tgtEl>
                                        <p:attrNameLst>
                                          <p:attrName>ppt_x</p:attrName>
                                        </p:attrNameLst>
                                      </p:cBhvr>
                                      <p:tavLst>
                                        <p:tav tm="0">
                                          <p:val>
                                            <p:strVal val="#ppt_x"/>
                                          </p:val>
                                        </p:tav>
                                        <p:tav tm="100000">
                                          <p:val>
                                            <p:strVal val="#ppt_x"/>
                                          </p:val>
                                        </p:tav>
                                      </p:tavLst>
                                    </p:anim>
                                    <p:anim calcmode="lin" valueType="num">
                                      <p:cBhvr>
                                        <p:cTn id="48" dur="500" fill="hold"/>
                                        <p:tgtEl>
                                          <p:spTgt spid="749578"/>
                                        </p:tgtEl>
                                        <p:attrNameLst>
                                          <p:attrName>ppt_y</p:attrName>
                                        </p:attrNameLst>
                                      </p:cBhvr>
                                      <p:tavLst>
                                        <p:tav tm="0">
                                          <p:val>
                                            <p:strVal val="#ppt_y+#ppt_h/2"/>
                                          </p:val>
                                        </p:tav>
                                        <p:tav tm="100000">
                                          <p:val>
                                            <p:strVal val="#ppt_y"/>
                                          </p:val>
                                        </p:tav>
                                      </p:tavLst>
                                    </p:anim>
                                    <p:anim calcmode="lin" valueType="num">
                                      <p:cBhvr>
                                        <p:cTn id="49" dur="500" fill="hold"/>
                                        <p:tgtEl>
                                          <p:spTgt spid="749578"/>
                                        </p:tgtEl>
                                        <p:attrNameLst>
                                          <p:attrName>ppt_w</p:attrName>
                                        </p:attrNameLst>
                                      </p:cBhvr>
                                      <p:tavLst>
                                        <p:tav tm="0">
                                          <p:val>
                                            <p:strVal val="#ppt_w"/>
                                          </p:val>
                                        </p:tav>
                                        <p:tav tm="100000">
                                          <p:val>
                                            <p:strVal val="#ppt_w"/>
                                          </p:val>
                                        </p:tav>
                                      </p:tavLst>
                                    </p:anim>
                                    <p:anim calcmode="lin" valueType="num">
                                      <p:cBhvr>
                                        <p:cTn id="50" dur="500" fill="hold"/>
                                        <p:tgtEl>
                                          <p:spTgt spid="749578"/>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7" presetClass="entr" presetSubtype="4" fill="hold" nodeType="clickEffect">
                                  <p:stCondLst>
                                    <p:cond delay="0"/>
                                  </p:stCondLst>
                                  <p:childTnLst>
                                    <p:set>
                                      <p:cBhvr>
                                        <p:cTn id="54" dur="1" fill="hold">
                                          <p:stCondLst>
                                            <p:cond delay="0"/>
                                          </p:stCondLst>
                                        </p:cTn>
                                        <p:tgtEl>
                                          <p:spTgt spid="749579"/>
                                        </p:tgtEl>
                                        <p:attrNameLst>
                                          <p:attrName>style.visibility</p:attrName>
                                        </p:attrNameLst>
                                      </p:cBhvr>
                                      <p:to>
                                        <p:strVal val="visible"/>
                                      </p:to>
                                    </p:set>
                                    <p:anim calcmode="lin" valueType="num">
                                      <p:cBhvr>
                                        <p:cTn id="55" dur="500" fill="hold"/>
                                        <p:tgtEl>
                                          <p:spTgt spid="749579"/>
                                        </p:tgtEl>
                                        <p:attrNameLst>
                                          <p:attrName>ppt_x</p:attrName>
                                        </p:attrNameLst>
                                      </p:cBhvr>
                                      <p:tavLst>
                                        <p:tav tm="0">
                                          <p:val>
                                            <p:strVal val="#ppt_x"/>
                                          </p:val>
                                        </p:tav>
                                        <p:tav tm="100000">
                                          <p:val>
                                            <p:strVal val="#ppt_x"/>
                                          </p:val>
                                        </p:tav>
                                      </p:tavLst>
                                    </p:anim>
                                    <p:anim calcmode="lin" valueType="num">
                                      <p:cBhvr>
                                        <p:cTn id="56" dur="500" fill="hold"/>
                                        <p:tgtEl>
                                          <p:spTgt spid="749579"/>
                                        </p:tgtEl>
                                        <p:attrNameLst>
                                          <p:attrName>ppt_y</p:attrName>
                                        </p:attrNameLst>
                                      </p:cBhvr>
                                      <p:tavLst>
                                        <p:tav tm="0">
                                          <p:val>
                                            <p:strVal val="#ppt_y+#ppt_h/2"/>
                                          </p:val>
                                        </p:tav>
                                        <p:tav tm="100000">
                                          <p:val>
                                            <p:strVal val="#ppt_y"/>
                                          </p:val>
                                        </p:tav>
                                      </p:tavLst>
                                    </p:anim>
                                    <p:anim calcmode="lin" valueType="num">
                                      <p:cBhvr>
                                        <p:cTn id="57" dur="500" fill="hold"/>
                                        <p:tgtEl>
                                          <p:spTgt spid="749579"/>
                                        </p:tgtEl>
                                        <p:attrNameLst>
                                          <p:attrName>ppt_w</p:attrName>
                                        </p:attrNameLst>
                                      </p:cBhvr>
                                      <p:tavLst>
                                        <p:tav tm="0">
                                          <p:val>
                                            <p:strVal val="#ppt_w"/>
                                          </p:val>
                                        </p:tav>
                                        <p:tav tm="100000">
                                          <p:val>
                                            <p:strVal val="#ppt_w"/>
                                          </p:val>
                                        </p:tav>
                                      </p:tavLst>
                                    </p:anim>
                                    <p:anim calcmode="lin" valueType="num">
                                      <p:cBhvr>
                                        <p:cTn id="58" dur="500" fill="hold"/>
                                        <p:tgtEl>
                                          <p:spTgt spid="749579"/>
                                        </p:tgtEl>
                                        <p:attrNameLst>
                                          <p:attrName>ppt_h</p:attrName>
                                        </p:attrNameLst>
                                      </p:cBhvr>
                                      <p:tavLst>
                                        <p:tav tm="0">
                                          <p:val>
                                            <p:fltVal val="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7" presetClass="entr" presetSubtype="4" fill="hold" nodeType="clickEffect">
                                  <p:stCondLst>
                                    <p:cond delay="0"/>
                                  </p:stCondLst>
                                  <p:childTnLst>
                                    <p:set>
                                      <p:cBhvr>
                                        <p:cTn id="62" dur="1" fill="hold">
                                          <p:stCondLst>
                                            <p:cond delay="0"/>
                                          </p:stCondLst>
                                        </p:cTn>
                                        <p:tgtEl>
                                          <p:spTgt spid="749580"/>
                                        </p:tgtEl>
                                        <p:attrNameLst>
                                          <p:attrName>style.visibility</p:attrName>
                                        </p:attrNameLst>
                                      </p:cBhvr>
                                      <p:to>
                                        <p:strVal val="visible"/>
                                      </p:to>
                                    </p:set>
                                    <p:anim calcmode="lin" valueType="num">
                                      <p:cBhvr>
                                        <p:cTn id="63" dur="500" fill="hold"/>
                                        <p:tgtEl>
                                          <p:spTgt spid="749580"/>
                                        </p:tgtEl>
                                        <p:attrNameLst>
                                          <p:attrName>ppt_x</p:attrName>
                                        </p:attrNameLst>
                                      </p:cBhvr>
                                      <p:tavLst>
                                        <p:tav tm="0">
                                          <p:val>
                                            <p:strVal val="#ppt_x"/>
                                          </p:val>
                                        </p:tav>
                                        <p:tav tm="100000">
                                          <p:val>
                                            <p:strVal val="#ppt_x"/>
                                          </p:val>
                                        </p:tav>
                                      </p:tavLst>
                                    </p:anim>
                                    <p:anim calcmode="lin" valueType="num">
                                      <p:cBhvr>
                                        <p:cTn id="64" dur="500" fill="hold"/>
                                        <p:tgtEl>
                                          <p:spTgt spid="749580"/>
                                        </p:tgtEl>
                                        <p:attrNameLst>
                                          <p:attrName>ppt_y</p:attrName>
                                        </p:attrNameLst>
                                      </p:cBhvr>
                                      <p:tavLst>
                                        <p:tav tm="0">
                                          <p:val>
                                            <p:strVal val="#ppt_y+#ppt_h/2"/>
                                          </p:val>
                                        </p:tav>
                                        <p:tav tm="100000">
                                          <p:val>
                                            <p:strVal val="#ppt_y"/>
                                          </p:val>
                                        </p:tav>
                                      </p:tavLst>
                                    </p:anim>
                                    <p:anim calcmode="lin" valueType="num">
                                      <p:cBhvr>
                                        <p:cTn id="65" dur="500" fill="hold"/>
                                        <p:tgtEl>
                                          <p:spTgt spid="749580"/>
                                        </p:tgtEl>
                                        <p:attrNameLst>
                                          <p:attrName>ppt_w</p:attrName>
                                        </p:attrNameLst>
                                      </p:cBhvr>
                                      <p:tavLst>
                                        <p:tav tm="0">
                                          <p:val>
                                            <p:strVal val="#ppt_w"/>
                                          </p:val>
                                        </p:tav>
                                        <p:tav tm="100000">
                                          <p:val>
                                            <p:strVal val="#ppt_w"/>
                                          </p:val>
                                        </p:tav>
                                      </p:tavLst>
                                    </p:anim>
                                    <p:anim calcmode="lin" valueType="num">
                                      <p:cBhvr>
                                        <p:cTn id="66" dur="500" fill="hold"/>
                                        <p:tgtEl>
                                          <p:spTgt spid="749580"/>
                                        </p:tgtEl>
                                        <p:attrNameLst>
                                          <p:attrName>ppt_h</p:attrName>
                                        </p:attrNameLst>
                                      </p:cBhvr>
                                      <p:tavLst>
                                        <p:tav tm="0">
                                          <p:val>
                                            <p:fltVal val="0"/>
                                          </p:val>
                                        </p:tav>
                                        <p:tav tm="100000">
                                          <p:val>
                                            <p:strVal val="#ppt_h"/>
                                          </p:val>
                                        </p:tav>
                                      </p:tavLst>
                                    </p:anim>
                                  </p:childTnLst>
                                </p:cTn>
                              </p:par>
                            </p:childTnLst>
                          </p:cTn>
                        </p:par>
                      </p:childTnLst>
                    </p:cTn>
                  </p:par>
                  <p:par>
                    <p:cTn id="67" fill="hold">
                      <p:stCondLst>
                        <p:cond delay="indefinite"/>
                      </p:stCondLst>
                      <p:childTnLst>
                        <p:par>
                          <p:cTn id="68" fill="hold">
                            <p:stCondLst>
                              <p:cond delay="0"/>
                            </p:stCondLst>
                            <p:childTnLst>
                              <p:par>
                                <p:cTn id="69" presetID="17" presetClass="entr" presetSubtype="8" fill="hold" nodeType="clickEffect">
                                  <p:stCondLst>
                                    <p:cond delay="0"/>
                                  </p:stCondLst>
                                  <p:childTnLst>
                                    <p:set>
                                      <p:cBhvr>
                                        <p:cTn id="70" dur="1" fill="hold">
                                          <p:stCondLst>
                                            <p:cond delay="0"/>
                                          </p:stCondLst>
                                        </p:cTn>
                                        <p:tgtEl>
                                          <p:spTgt spid="749581"/>
                                        </p:tgtEl>
                                        <p:attrNameLst>
                                          <p:attrName>style.visibility</p:attrName>
                                        </p:attrNameLst>
                                      </p:cBhvr>
                                      <p:to>
                                        <p:strVal val="visible"/>
                                      </p:to>
                                    </p:set>
                                    <p:anim calcmode="lin" valueType="num">
                                      <p:cBhvr>
                                        <p:cTn id="71" dur="500" fill="hold"/>
                                        <p:tgtEl>
                                          <p:spTgt spid="749581"/>
                                        </p:tgtEl>
                                        <p:attrNameLst>
                                          <p:attrName>ppt_x</p:attrName>
                                        </p:attrNameLst>
                                      </p:cBhvr>
                                      <p:tavLst>
                                        <p:tav tm="0">
                                          <p:val>
                                            <p:strVal val="#ppt_x-#ppt_w/2"/>
                                          </p:val>
                                        </p:tav>
                                        <p:tav tm="100000">
                                          <p:val>
                                            <p:strVal val="#ppt_x"/>
                                          </p:val>
                                        </p:tav>
                                      </p:tavLst>
                                    </p:anim>
                                    <p:anim calcmode="lin" valueType="num">
                                      <p:cBhvr>
                                        <p:cTn id="72" dur="500" fill="hold"/>
                                        <p:tgtEl>
                                          <p:spTgt spid="749581"/>
                                        </p:tgtEl>
                                        <p:attrNameLst>
                                          <p:attrName>ppt_y</p:attrName>
                                        </p:attrNameLst>
                                      </p:cBhvr>
                                      <p:tavLst>
                                        <p:tav tm="0">
                                          <p:val>
                                            <p:strVal val="#ppt_y"/>
                                          </p:val>
                                        </p:tav>
                                        <p:tav tm="100000">
                                          <p:val>
                                            <p:strVal val="#ppt_y"/>
                                          </p:val>
                                        </p:tav>
                                      </p:tavLst>
                                    </p:anim>
                                    <p:anim calcmode="lin" valueType="num">
                                      <p:cBhvr>
                                        <p:cTn id="73" dur="500" fill="hold"/>
                                        <p:tgtEl>
                                          <p:spTgt spid="749581"/>
                                        </p:tgtEl>
                                        <p:attrNameLst>
                                          <p:attrName>ppt_w</p:attrName>
                                        </p:attrNameLst>
                                      </p:cBhvr>
                                      <p:tavLst>
                                        <p:tav tm="0">
                                          <p:val>
                                            <p:fltVal val="0"/>
                                          </p:val>
                                        </p:tav>
                                        <p:tav tm="100000">
                                          <p:val>
                                            <p:strVal val="#ppt_w"/>
                                          </p:val>
                                        </p:tav>
                                      </p:tavLst>
                                    </p:anim>
                                    <p:anim calcmode="lin" valueType="num">
                                      <p:cBhvr>
                                        <p:cTn id="74" dur="500" fill="hold"/>
                                        <p:tgtEl>
                                          <p:spTgt spid="749581"/>
                                        </p:tgtEl>
                                        <p:attrNameLst>
                                          <p:attrName>ppt_h</p:attrName>
                                        </p:attrNameLst>
                                      </p:cBhvr>
                                      <p:tavLst>
                                        <p:tav tm="0">
                                          <p:val>
                                            <p:strVal val="#ppt_h"/>
                                          </p:val>
                                        </p:tav>
                                        <p:tav tm="100000">
                                          <p:val>
                                            <p:strVal val="#ppt_h"/>
                                          </p:val>
                                        </p:tav>
                                      </p:tavLst>
                                    </p:anim>
                                  </p:childTnLst>
                                </p:cTn>
                              </p:par>
                            </p:childTnLst>
                          </p:cTn>
                        </p:par>
                      </p:childTnLst>
                    </p:cTn>
                  </p:par>
                  <p:par>
                    <p:cTn id="75" fill="hold">
                      <p:stCondLst>
                        <p:cond delay="indefinite"/>
                      </p:stCondLst>
                      <p:childTnLst>
                        <p:par>
                          <p:cTn id="76" fill="hold">
                            <p:stCondLst>
                              <p:cond delay="0"/>
                            </p:stCondLst>
                            <p:childTnLst>
                              <p:par>
                                <p:cTn id="77" presetID="17" presetClass="entr" presetSubtype="8" fill="hold" nodeType="clickEffect">
                                  <p:stCondLst>
                                    <p:cond delay="0"/>
                                  </p:stCondLst>
                                  <p:childTnLst>
                                    <p:set>
                                      <p:cBhvr>
                                        <p:cTn id="78" dur="1" fill="hold">
                                          <p:stCondLst>
                                            <p:cond delay="0"/>
                                          </p:stCondLst>
                                        </p:cTn>
                                        <p:tgtEl>
                                          <p:spTgt spid="749582"/>
                                        </p:tgtEl>
                                        <p:attrNameLst>
                                          <p:attrName>style.visibility</p:attrName>
                                        </p:attrNameLst>
                                      </p:cBhvr>
                                      <p:to>
                                        <p:strVal val="visible"/>
                                      </p:to>
                                    </p:set>
                                    <p:anim calcmode="lin" valueType="num">
                                      <p:cBhvr>
                                        <p:cTn id="79" dur="500" fill="hold"/>
                                        <p:tgtEl>
                                          <p:spTgt spid="749582"/>
                                        </p:tgtEl>
                                        <p:attrNameLst>
                                          <p:attrName>ppt_x</p:attrName>
                                        </p:attrNameLst>
                                      </p:cBhvr>
                                      <p:tavLst>
                                        <p:tav tm="0">
                                          <p:val>
                                            <p:strVal val="#ppt_x-#ppt_w/2"/>
                                          </p:val>
                                        </p:tav>
                                        <p:tav tm="100000">
                                          <p:val>
                                            <p:strVal val="#ppt_x"/>
                                          </p:val>
                                        </p:tav>
                                      </p:tavLst>
                                    </p:anim>
                                    <p:anim calcmode="lin" valueType="num">
                                      <p:cBhvr>
                                        <p:cTn id="80" dur="500" fill="hold"/>
                                        <p:tgtEl>
                                          <p:spTgt spid="749582"/>
                                        </p:tgtEl>
                                        <p:attrNameLst>
                                          <p:attrName>ppt_y</p:attrName>
                                        </p:attrNameLst>
                                      </p:cBhvr>
                                      <p:tavLst>
                                        <p:tav tm="0">
                                          <p:val>
                                            <p:strVal val="#ppt_y"/>
                                          </p:val>
                                        </p:tav>
                                        <p:tav tm="100000">
                                          <p:val>
                                            <p:strVal val="#ppt_y"/>
                                          </p:val>
                                        </p:tav>
                                      </p:tavLst>
                                    </p:anim>
                                    <p:anim calcmode="lin" valueType="num">
                                      <p:cBhvr>
                                        <p:cTn id="81" dur="500" fill="hold"/>
                                        <p:tgtEl>
                                          <p:spTgt spid="749582"/>
                                        </p:tgtEl>
                                        <p:attrNameLst>
                                          <p:attrName>ppt_w</p:attrName>
                                        </p:attrNameLst>
                                      </p:cBhvr>
                                      <p:tavLst>
                                        <p:tav tm="0">
                                          <p:val>
                                            <p:fltVal val="0"/>
                                          </p:val>
                                        </p:tav>
                                        <p:tav tm="100000">
                                          <p:val>
                                            <p:strVal val="#ppt_w"/>
                                          </p:val>
                                        </p:tav>
                                      </p:tavLst>
                                    </p:anim>
                                    <p:anim calcmode="lin" valueType="num">
                                      <p:cBhvr>
                                        <p:cTn id="82" dur="500" fill="hold"/>
                                        <p:tgtEl>
                                          <p:spTgt spid="749582"/>
                                        </p:tgtEl>
                                        <p:attrNameLst>
                                          <p:attrName>ppt_h</p:attrName>
                                        </p:attrNameLst>
                                      </p:cBhvr>
                                      <p:tavLst>
                                        <p:tav tm="0">
                                          <p:val>
                                            <p:strVal val="#ppt_h"/>
                                          </p:val>
                                        </p:tav>
                                        <p:tav tm="100000">
                                          <p:val>
                                            <p:strVal val="#ppt_h"/>
                                          </p:val>
                                        </p:tav>
                                      </p:tavLst>
                                    </p:anim>
                                  </p:childTnLst>
                                </p:cTn>
                              </p:par>
                            </p:childTnLst>
                          </p:cTn>
                        </p:par>
                      </p:childTnLst>
                    </p:cTn>
                  </p:par>
                  <p:par>
                    <p:cTn id="83" fill="hold">
                      <p:stCondLst>
                        <p:cond delay="indefinite"/>
                      </p:stCondLst>
                      <p:childTnLst>
                        <p:par>
                          <p:cTn id="84" fill="hold">
                            <p:stCondLst>
                              <p:cond delay="0"/>
                            </p:stCondLst>
                            <p:childTnLst>
                              <p:par>
                                <p:cTn id="85" presetID="17" presetClass="entr" presetSubtype="8" fill="hold" nodeType="clickEffect">
                                  <p:stCondLst>
                                    <p:cond delay="0"/>
                                  </p:stCondLst>
                                  <p:childTnLst>
                                    <p:set>
                                      <p:cBhvr>
                                        <p:cTn id="86" dur="1" fill="hold">
                                          <p:stCondLst>
                                            <p:cond delay="0"/>
                                          </p:stCondLst>
                                        </p:cTn>
                                        <p:tgtEl>
                                          <p:spTgt spid="749583"/>
                                        </p:tgtEl>
                                        <p:attrNameLst>
                                          <p:attrName>style.visibility</p:attrName>
                                        </p:attrNameLst>
                                      </p:cBhvr>
                                      <p:to>
                                        <p:strVal val="visible"/>
                                      </p:to>
                                    </p:set>
                                    <p:anim calcmode="lin" valueType="num">
                                      <p:cBhvr>
                                        <p:cTn id="87" dur="500" fill="hold"/>
                                        <p:tgtEl>
                                          <p:spTgt spid="749583"/>
                                        </p:tgtEl>
                                        <p:attrNameLst>
                                          <p:attrName>ppt_x</p:attrName>
                                        </p:attrNameLst>
                                      </p:cBhvr>
                                      <p:tavLst>
                                        <p:tav tm="0">
                                          <p:val>
                                            <p:strVal val="#ppt_x-#ppt_w/2"/>
                                          </p:val>
                                        </p:tav>
                                        <p:tav tm="100000">
                                          <p:val>
                                            <p:strVal val="#ppt_x"/>
                                          </p:val>
                                        </p:tav>
                                      </p:tavLst>
                                    </p:anim>
                                    <p:anim calcmode="lin" valueType="num">
                                      <p:cBhvr>
                                        <p:cTn id="88" dur="500" fill="hold"/>
                                        <p:tgtEl>
                                          <p:spTgt spid="749583"/>
                                        </p:tgtEl>
                                        <p:attrNameLst>
                                          <p:attrName>ppt_y</p:attrName>
                                        </p:attrNameLst>
                                      </p:cBhvr>
                                      <p:tavLst>
                                        <p:tav tm="0">
                                          <p:val>
                                            <p:strVal val="#ppt_y"/>
                                          </p:val>
                                        </p:tav>
                                        <p:tav tm="100000">
                                          <p:val>
                                            <p:strVal val="#ppt_y"/>
                                          </p:val>
                                        </p:tav>
                                      </p:tavLst>
                                    </p:anim>
                                    <p:anim calcmode="lin" valueType="num">
                                      <p:cBhvr>
                                        <p:cTn id="89" dur="500" fill="hold"/>
                                        <p:tgtEl>
                                          <p:spTgt spid="749583"/>
                                        </p:tgtEl>
                                        <p:attrNameLst>
                                          <p:attrName>ppt_w</p:attrName>
                                        </p:attrNameLst>
                                      </p:cBhvr>
                                      <p:tavLst>
                                        <p:tav tm="0">
                                          <p:val>
                                            <p:fltVal val="0"/>
                                          </p:val>
                                        </p:tav>
                                        <p:tav tm="100000">
                                          <p:val>
                                            <p:strVal val="#ppt_w"/>
                                          </p:val>
                                        </p:tav>
                                      </p:tavLst>
                                    </p:anim>
                                    <p:anim calcmode="lin" valueType="num">
                                      <p:cBhvr>
                                        <p:cTn id="90" dur="500" fill="hold"/>
                                        <p:tgtEl>
                                          <p:spTgt spid="749583"/>
                                        </p:tgtEl>
                                        <p:attrNameLst>
                                          <p:attrName>ppt_h</p:attrName>
                                        </p:attrNameLst>
                                      </p:cBhvr>
                                      <p:tavLst>
                                        <p:tav tm="0">
                                          <p:val>
                                            <p:strVal val="#ppt_h"/>
                                          </p:val>
                                        </p:tav>
                                        <p:tav tm="100000">
                                          <p:val>
                                            <p:strVal val="#ppt_h"/>
                                          </p:val>
                                        </p:tav>
                                      </p:tavLst>
                                    </p:anim>
                                  </p:childTnLst>
                                </p:cTn>
                              </p:par>
                            </p:childTnLst>
                          </p:cTn>
                        </p:par>
                      </p:childTnLst>
                    </p:cTn>
                  </p:par>
                  <p:par>
                    <p:cTn id="91" fill="hold">
                      <p:stCondLst>
                        <p:cond delay="indefinite"/>
                      </p:stCondLst>
                      <p:childTnLst>
                        <p:par>
                          <p:cTn id="92" fill="hold">
                            <p:stCondLst>
                              <p:cond delay="0"/>
                            </p:stCondLst>
                            <p:childTnLst>
                              <p:par>
                                <p:cTn id="93" presetID="17" presetClass="entr" presetSubtype="8" fill="hold" nodeType="clickEffect">
                                  <p:stCondLst>
                                    <p:cond delay="0"/>
                                  </p:stCondLst>
                                  <p:childTnLst>
                                    <p:set>
                                      <p:cBhvr>
                                        <p:cTn id="94" dur="1" fill="hold">
                                          <p:stCondLst>
                                            <p:cond delay="0"/>
                                          </p:stCondLst>
                                        </p:cTn>
                                        <p:tgtEl>
                                          <p:spTgt spid="749584"/>
                                        </p:tgtEl>
                                        <p:attrNameLst>
                                          <p:attrName>style.visibility</p:attrName>
                                        </p:attrNameLst>
                                      </p:cBhvr>
                                      <p:to>
                                        <p:strVal val="visible"/>
                                      </p:to>
                                    </p:set>
                                    <p:anim calcmode="lin" valueType="num">
                                      <p:cBhvr>
                                        <p:cTn id="95" dur="500" fill="hold"/>
                                        <p:tgtEl>
                                          <p:spTgt spid="749584"/>
                                        </p:tgtEl>
                                        <p:attrNameLst>
                                          <p:attrName>ppt_x</p:attrName>
                                        </p:attrNameLst>
                                      </p:cBhvr>
                                      <p:tavLst>
                                        <p:tav tm="0">
                                          <p:val>
                                            <p:strVal val="#ppt_x-#ppt_w/2"/>
                                          </p:val>
                                        </p:tav>
                                        <p:tav tm="100000">
                                          <p:val>
                                            <p:strVal val="#ppt_x"/>
                                          </p:val>
                                        </p:tav>
                                      </p:tavLst>
                                    </p:anim>
                                    <p:anim calcmode="lin" valueType="num">
                                      <p:cBhvr>
                                        <p:cTn id="96" dur="500" fill="hold"/>
                                        <p:tgtEl>
                                          <p:spTgt spid="749584"/>
                                        </p:tgtEl>
                                        <p:attrNameLst>
                                          <p:attrName>ppt_y</p:attrName>
                                        </p:attrNameLst>
                                      </p:cBhvr>
                                      <p:tavLst>
                                        <p:tav tm="0">
                                          <p:val>
                                            <p:strVal val="#ppt_y"/>
                                          </p:val>
                                        </p:tav>
                                        <p:tav tm="100000">
                                          <p:val>
                                            <p:strVal val="#ppt_y"/>
                                          </p:val>
                                        </p:tav>
                                      </p:tavLst>
                                    </p:anim>
                                    <p:anim calcmode="lin" valueType="num">
                                      <p:cBhvr>
                                        <p:cTn id="97" dur="500" fill="hold"/>
                                        <p:tgtEl>
                                          <p:spTgt spid="749584"/>
                                        </p:tgtEl>
                                        <p:attrNameLst>
                                          <p:attrName>ppt_w</p:attrName>
                                        </p:attrNameLst>
                                      </p:cBhvr>
                                      <p:tavLst>
                                        <p:tav tm="0">
                                          <p:val>
                                            <p:fltVal val="0"/>
                                          </p:val>
                                        </p:tav>
                                        <p:tav tm="100000">
                                          <p:val>
                                            <p:strVal val="#ppt_w"/>
                                          </p:val>
                                        </p:tav>
                                      </p:tavLst>
                                    </p:anim>
                                    <p:anim calcmode="lin" valueType="num">
                                      <p:cBhvr>
                                        <p:cTn id="98" dur="500" fill="hold"/>
                                        <p:tgtEl>
                                          <p:spTgt spid="749584"/>
                                        </p:tgtEl>
                                        <p:attrNameLst>
                                          <p:attrName>ppt_h</p:attrName>
                                        </p:attrNameLst>
                                      </p:cBhvr>
                                      <p:tavLst>
                                        <p:tav tm="0">
                                          <p:val>
                                            <p:strVal val="#ppt_h"/>
                                          </p:val>
                                        </p:tav>
                                        <p:tav tm="100000">
                                          <p:val>
                                            <p:strVal val="#ppt_h"/>
                                          </p:val>
                                        </p:tav>
                                      </p:tavLst>
                                    </p:anim>
                                  </p:childTnLst>
                                </p:cTn>
                              </p:par>
                            </p:childTnLst>
                          </p:cTn>
                        </p:par>
                      </p:childTnLst>
                    </p:cTn>
                  </p:par>
                  <p:par>
                    <p:cTn id="99" fill="hold">
                      <p:stCondLst>
                        <p:cond delay="indefinite"/>
                      </p:stCondLst>
                      <p:childTnLst>
                        <p:par>
                          <p:cTn id="100" fill="hold">
                            <p:stCondLst>
                              <p:cond delay="0"/>
                            </p:stCondLst>
                            <p:childTnLst>
                              <p:par>
                                <p:cTn id="101" presetID="17" presetClass="entr" presetSubtype="4" fill="hold" nodeType="clickEffect">
                                  <p:stCondLst>
                                    <p:cond delay="0"/>
                                  </p:stCondLst>
                                  <p:childTnLst>
                                    <p:set>
                                      <p:cBhvr>
                                        <p:cTn id="102" dur="1" fill="hold">
                                          <p:stCondLst>
                                            <p:cond delay="0"/>
                                          </p:stCondLst>
                                        </p:cTn>
                                        <p:tgtEl>
                                          <p:spTgt spid="749585"/>
                                        </p:tgtEl>
                                        <p:attrNameLst>
                                          <p:attrName>style.visibility</p:attrName>
                                        </p:attrNameLst>
                                      </p:cBhvr>
                                      <p:to>
                                        <p:strVal val="visible"/>
                                      </p:to>
                                    </p:set>
                                    <p:anim calcmode="lin" valueType="num">
                                      <p:cBhvr>
                                        <p:cTn id="103" dur="500" fill="hold"/>
                                        <p:tgtEl>
                                          <p:spTgt spid="749585"/>
                                        </p:tgtEl>
                                        <p:attrNameLst>
                                          <p:attrName>ppt_x</p:attrName>
                                        </p:attrNameLst>
                                      </p:cBhvr>
                                      <p:tavLst>
                                        <p:tav tm="0">
                                          <p:val>
                                            <p:strVal val="#ppt_x"/>
                                          </p:val>
                                        </p:tav>
                                        <p:tav tm="100000">
                                          <p:val>
                                            <p:strVal val="#ppt_x"/>
                                          </p:val>
                                        </p:tav>
                                      </p:tavLst>
                                    </p:anim>
                                    <p:anim calcmode="lin" valueType="num">
                                      <p:cBhvr>
                                        <p:cTn id="104" dur="500" fill="hold"/>
                                        <p:tgtEl>
                                          <p:spTgt spid="749585"/>
                                        </p:tgtEl>
                                        <p:attrNameLst>
                                          <p:attrName>ppt_y</p:attrName>
                                        </p:attrNameLst>
                                      </p:cBhvr>
                                      <p:tavLst>
                                        <p:tav tm="0">
                                          <p:val>
                                            <p:strVal val="#ppt_y+#ppt_h/2"/>
                                          </p:val>
                                        </p:tav>
                                        <p:tav tm="100000">
                                          <p:val>
                                            <p:strVal val="#ppt_y"/>
                                          </p:val>
                                        </p:tav>
                                      </p:tavLst>
                                    </p:anim>
                                    <p:anim calcmode="lin" valueType="num">
                                      <p:cBhvr>
                                        <p:cTn id="105" dur="500" fill="hold"/>
                                        <p:tgtEl>
                                          <p:spTgt spid="749585"/>
                                        </p:tgtEl>
                                        <p:attrNameLst>
                                          <p:attrName>ppt_w</p:attrName>
                                        </p:attrNameLst>
                                      </p:cBhvr>
                                      <p:tavLst>
                                        <p:tav tm="0">
                                          <p:val>
                                            <p:strVal val="#ppt_w"/>
                                          </p:val>
                                        </p:tav>
                                        <p:tav tm="100000">
                                          <p:val>
                                            <p:strVal val="#ppt_w"/>
                                          </p:val>
                                        </p:tav>
                                      </p:tavLst>
                                    </p:anim>
                                    <p:anim calcmode="lin" valueType="num">
                                      <p:cBhvr>
                                        <p:cTn id="106" dur="500" fill="hold"/>
                                        <p:tgtEl>
                                          <p:spTgt spid="749585"/>
                                        </p:tgtEl>
                                        <p:attrNameLst>
                                          <p:attrName>ppt_h</p:attrName>
                                        </p:attrNameLst>
                                      </p:cBhvr>
                                      <p:tavLst>
                                        <p:tav tm="0">
                                          <p:val>
                                            <p:fltVal val="0"/>
                                          </p:val>
                                        </p:tav>
                                        <p:tav tm="100000">
                                          <p:val>
                                            <p:strVal val="#ppt_h"/>
                                          </p:val>
                                        </p:tav>
                                      </p:tavLst>
                                    </p:anim>
                                  </p:childTnLst>
                                </p:cTn>
                              </p:par>
                            </p:childTnLst>
                          </p:cTn>
                        </p:par>
                      </p:childTnLst>
                    </p:cTn>
                  </p:par>
                  <p:par>
                    <p:cTn id="107" fill="hold">
                      <p:stCondLst>
                        <p:cond delay="indefinite"/>
                      </p:stCondLst>
                      <p:childTnLst>
                        <p:par>
                          <p:cTn id="108" fill="hold">
                            <p:stCondLst>
                              <p:cond delay="0"/>
                            </p:stCondLst>
                            <p:childTnLst>
                              <p:par>
                                <p:cTn id="109" presetID="17" presetClass="entr" presetSubtype="8" fill="hold" nodeType="clickEffect">
                                  <p:stCondLst>
                                    <p:cond delay="0"/>
                                  </p:stCondLst>
                                  <p:childTnLst>
                                    <p:set>
                                      <p:cBhvr>
                                        <p:cTn id="110" dur="1" fill="hold">
                                          <p:stCondLst>
                                            <p:cond delay="0"/>
                                          </p:stCondLst>
                                        </p:cTn>
                                        <p:tgtEl>
                                          <p:spTgt spid="749586"/>
                                        </p:tgtEl>
                                        <p:attrNameLst>
                                          <p:attrName>style.visibility</p:attrName>
                                        </p:attrNameLst>
                                      </p:cBhvr>
                                      <p:to>
                                        <p:strVal val="visible"/>
                                      </p:to>
                                    </p:set>
                                    <p:anim calcmode="lin" valueType="num">
                                      <p:cBhvr>
                                        <p:cTn id="111" dur="500" fill="hold"/>
                                        <p:tgtEl>
                                          <p:spTgt spid="749586"/>
                                        </p:tgtEl>
                                        <p:attrNameLst>
                                          <p:attrName>ppt_x</p:attrName>
                                        </p:attrNameLst>
                                      </p:cBhvr>
                                      <p:tavLst>
                                        <p:tav tm="0">
                                          <p:val>
                                            <p:strVal val="#ppt_x-#ppt_w/2"/>
                                          </p:val>
                                        </p:tav>
                                        <p:tav tm="100000">
                                          <p:val>
                                            <p:strVal val="#ppt_x"/>
                                          </p:val>
                                        </p:tav>
                                      </p:tavLst>
                                    </p:anim>
                                    <p:anim calcmode="lin" valueType="num">
                                      <p:cBhvr>
                                        <p:cTn id="112" dur="500" fill="hold"/>
                                        <p:tgtEl>
                                          <p:spTgt spid="749586"/>
                                        </p:tgtEl>
                                        <p:attrNameLst>
                                          <p:attrName>ppt_y</p:attrName>
                                        </p:attrNameLst>
                                      </p:cBhvr>
                                      <p:tavLst>
                                        <p:tav tm="0">
                                          <p:val>
                                            <p:strVal val="#ppt_y"/>
                                          </p:val>
                                        </p:tav>
                                        <p:tav tm="100000">
                                          <p:val>
                                            <p:strVal val="#ppt_y"/>
                                          </p:val>
                                        </p:tav>
                                      </p:tavLst>
                                    </p:anim>
                                    <p:anim calcmode="lin" valueType="num">
                                      <p:cBhvr>
                                        <p:cTn id="113" dur="500" fill="hold"/>
                                        <p:tgtEl>
                                          <p:spTgt spid="749586"/>
                                        </p:tgtEl>
                                        <p:attrNameLst>
                                          <p:attrName>ppt_w</p:attrName>
                                        </p:attrNameLst>
                                      </p:cBhvr>
                                      <p:tavLst>
                                        <p:tav tm="0">
                                          <p:val>
                                            <p:fltVal val="0"/>
                                          </p:val>
                                        </p:tav>
                                        <p:tav tm="100000">
                                          <p:val>
                                            <p:strVal val="#ppt_w"/>
                                          </p:val>
                                        </p:tav>
                                      </p:tavLst>
                                    </p:anim>
                                    <p:anim calcmode="lin" valueType="num">
                                      <p:cBhvr>
                                        <p:cTn id="114" dur="500" fill="hold"/>
                                        <p:tgtEl>
                                          <p:spTgt spid="749586"/>
                                        </p:tgtEl>
                                        <p:attrNameLst>
                                          <p:attrName>ppt_h</p:attrName>
                                        </p:attrNameLst>
                                      </p:cBhvr>
                                      <p:tavLst>
                                        <p:tav tm="0">
                                          <p:val>
                                            <p:strVal val="#ppt_h"/>
                                          </p:val>
                                        </p:tav>
                                        <p:tav tm="100000">
                                          <p:val>
                                            <p:strVal val="#ppt_h"/>
                                          </p:val>
                                        </p:tav>
                                      </p:tavLst>
                                    </p:anim>
                                  </p:childTnLst>
                                </p:cTn>
                              </p:par>
                            </p:childTnLst>
                          </p:cTn>
                        </p:par>
                      </p:childTnLst>
                    </p:cTn>
                  </p:par>
                  <p:par>
                    <p:cTn id="115" fill="hold">
                      <p:stCondLst>
                        <p:cond delay="indefinite"/>
                      </p:stCondLst>
                      <p:childTnLst>
                        <p:par>
                          <p:cTn id="116" fill="hold">
                            <p:stCondLst>
                              <p:cond delay="0"/>
                            </p:stCondLst>
                            <p:childTnLst>
                              <p:par>
                                <p:cTn id="117" presetID="17" presetClass="entr" presetSubtype="4" fill="hold" nodeType="clickEffect">
                                  <p:stCondLst>
                                    <p:cond delay="0"/>
                                  </p:stCondLst>
                                  <p:childTnLst>
                                    <p:set>
                                      <p:cBhvr>
                                        <p:cTn id="118" dur="1" fill="hold">
                                          <p:stCondLst>
                                            <p:cond delay="0"/>
                                          </p:stCondLst>
                                        </p:cTn>
                                        <p:tgtEl>
                                          <p:spTgt spid="749587"/>
                                        </p:tgtEl>
                                        <p:attrNameLst>
                                          <p:attrName>style.visibility</p:attrName>
                                        </p:attrNameLst>
                                      </p:cBhvr>
                                      <p:to>
                                        <p:strVal val="visible"/>
                                      </p:to>
                                    </p:set>
                                    <p:anim calcmode="lin" valueType="num">
                                      <p:cBhvr>
                                        <p:cTn id="119" dur="500" fill="hold"/>
                                        <p:tgtEl>
                                          <p:spTgt spid="749587"/>
                                        </p:tgtEl>
                                        <p:attrNameLst>
                                          <p:attrName>ppt_x</p:attrName>
                                        </p:attrNameLst>
                                      </p:cBhvr>
                                      <p:tavLst>
                                        <p:tav tm="0">
                                          <p:val>
                                            <p:strVal val="#ppt_x"/>
                                          </p:val>
                                        </p:tav>
                                        <p:tav tm="100000">
                                          <p:val>
                                            <p:strVal val="#ppt_x"/>
                                          </p:val>
                                        </p:tav>
                                      </p:tavLst>
                                    </p:anim>
                                    <p:anim calcmode="lin" valueType="num">
                                      <p:cBhvr>
                                        <p:cTn id="120" dur="500" fill="hold"/>
                                        <p:tgtEl>
                                          <p:spTgt spid="749587"/>
                                        </p:tgtEl>
                                        <p:attrNameLst>
                                          <p:attrName>ppt_y</p:attrName>
                                        </p:attrNameLst>
                                      </p:cBhvr>
                                      <p:tavLst>
                                        <p:tav tm="0">
                                          <p:val>
                                            <p:strVal val="#ppt_y+#ppt_h/2"/>
                                          </p:val>
                                        </p:tav>
                                        <p:tav tm="100000">
                                          <p:val>
                                            <p:strVal val="#ppt_y"/>
                                          </p:val>
                                        </p:tav>
                                      </p:tavLst>
                                    </p:anim>
                                    <p:anim calcmode="lin" valueType="num">
                                      <p:cBhvr>
                                        <p:cTn id="121" dur="500" fill="hold"/>
                                        <p:tgtEl>
                                          <p:spTgt spid="749587"/>
                                        </p:tgtEl>
                                        <p:attrNameLst>
                                          <p:attrName>ppt_w</p:attrName>
                                        </p:attrNameLst>
                                      </p:cBhvr>
                                      <p:tavLst>
                                        <p:tav tm="0">
                                          <p:val>
                                            <p:strVal val="#ppt_w"/>
                                          </p:val>
                                        </p:tav>
                                        <p:tav tm="100000">
                                          <p:val>
                                            <p:strVal val="#ppt_w"/>
                                          </p:val>
                                        </p:tav>
                                      </p:tavLst>
                                    </p:anim>
                                    <p:anim calcmode="lin" valueType="num">
                                      <p:cBhvr>
                                        <p:cTn id="122" dur="500" fill="hold"/>
                                        <p:tgtEl>
                                          <p:spTgt spid="749587"/>
                                        </p:tgtEl>
                                        <p:attrNameLst>
                                          <p:attrName>ppt_h</p:attrName>
                                        </p:attrNameLst>
                                      </p:cBhvr>
                                      <p:tavLst>
                                        <p:tav tm="0">
                                          <p:val>
                                            <p:fltVal val="0"/>
                                          </p:val>
                                        </p:tav>
                                        <p:tav tm="100000">
                                          <p:val>
                                            <p:strVal val="#ppt_h"/>
                                          </p:val>
                                        </p:tav>
                                      </p:tavLst>
                                    </p:anim>
                                  </p:childTnLst>
                                </p:cTn>
                              </p:par>
                            </p:childTnLst>
                          </p:cTn>
                        </p:par>
                      </p:childTnLst>
                    </p:cTn>
                  </p:par>
                  <p:par>
                    <p:cTn id="123" fill="hold">
                      <p:stCondLst>
                        <p:cond delay="indefinite"/>
                      </p:stCondLst>
                      <p:childTnLst>
                        <p:par>
                          <p:cTn id="124" fill="hold">
                            <p:stCondLst>
                              <p:cond delay="0"/>
                            </p:stCondLst>
                            <p:childTnLst>
                              <p:par>
                                <p:cTn id="125" presetID="17" presetClass="entr" presetSubtype="4" fill="hold" nodeType="clickEffect">
                                  <p:stCondLst>
                                    <p:cond delay="0"/>
                                  </p:stCondLst>
                                  <p:childTnLst>
                                    <p:set>
                                      <p:cBhvr>
                                        <p:cTn id="126" dur="1" fill="hold">
                                          <p:stCondLst>
                                            <p:cond delay="0"/>
                                          </p:stCondLst>
                                        </p:cTn>
                                        <p:tgtEl>
                                          <p:spTgt spid="749588"/>
                                        </p:tgtEl>
                                        <p:attrNameLst>
                                          <p:attrName>style.visibility</p:attrName>
                                        </p:attrNameLst>
                                      </p:cBhvr>
                                      <p:to>
                                        <p:strVal val="visible"/>
                                      </p:to>
                                    </p:set>
                                    <p:anim calcmode="lin" valueType="num">
                                      <p:cBhvr>
                                        <p:cTn id="127" dur="500" fill="hold"/>
                                        <p:tgtEl>
                                          <p:spTgt spid="749588"/>
                                        </p:tgtEl>
                                        <p:attrNameLst>
                                          <p:attrName>ppt_x</p:attrName>
                                        </p:attrNameLst>
                                      </p:cBhvr>
                                      <p:tavLst>
                                        <p:tav tm="0">
                                          <p:val>
                                            <p:strVal val="#ppt_x"/>
                                          </p:val>
                                        </p:tav>
                                        <p:tav tm="100000">
                                          <p:val>
                                            <p:strVal val="#ppt_x"/>
                                          </p:val>
                                        </p:tav>
                                      </p:tavLst>
                                    </p:anim>
                                    <p:anim calcmode="lin" valueType="num">
                                      <p:cBhvr>
                                        <p:cTn id="128" dur="500" fill="hold"/>
                                        <p:tgtEl>
                                          <p:spTgt spid="749588"/>
                                        </p:tgtEl>
                                        <p:attrNameLst>
                                          <p:attrName>ppt_y</p:attrName>
                                        </p:attrNameLst>
                                      </p:cBhvr>
                                      <p:tavLst>
                                        <p:tav tm="0">
                                          <p:val>
                                            <p:strVal val="#ppt_y+#ppt_h/2"/>
                                          </p:val>
                                        </p:tav>
                                        <p:tav tm="100000">
                                          <p:val>
                                            <p:strVal val="#ppt_y"/>
                                          </p:val>
                                        </p:tav>
                                      </p:tavLst>
                                    </p:anim>
                                    <p:anim calcmode="lin" valueType="num">
                                      <p:cBhvr>
                                        <p:cTn id="129" dur="500" fill="hold"/>
                                        <p:tgtEl>
                                          <p:spTgt spid="749588"/>
                                        </p:tgtEl>
                                        <p:attrNameLst>
                                          <p:attrName>ppt_w</p:attrName>
                                        </p:attrNameLst>
                                      </p:cBhvr>
                                      <p:tavLst>
                                        <p:tav tm="0">
                                          <p:val>
                                            <p:strVal val="#ppt_w"/>
                                          </p:val>
                                        </p:tav>
                                        <p:tav tm="100000">
                                          <p:val>
                                            <p:strVal val="#ppt_w"/>
                                          </p:val>
                                        </p:tav>
                                      </p:tavLst>
                                    </p:anim>
                                    <p:anim calcmode="lin" valueType="num">
                                      <p:cBhvr>
                                        <p:cTn id="130" dur="500" fill="hold"/>
                                        <p:tgtEl>
                                          <p:spTgt spid="749588"/>
                                        </p:tgtEl>
                                        <p:attrNameLst>
                                          <p:attrName>ppt_h</p:attrName>
                                        </p:attrNameLst>
                                      </p:cBhvr>
                                      <p:tavLst>
                                        <p:tav tm="0">
                                          <p:val>
                                            <p:fltVal val="0"/>
                                          </p:val>
                                        </p:tav>
                                        <p:tav tm="100000">
                                          <p:val>
                                            <p:strVal val="#ppt_h"/>
                                          </p:val>
                                        </p:tav>
                                      </p:tavLst>
                                    </p:anim>
                                  </p:childTnLst>
                                </p:cTn>
                              </p:par>
                            </p:childTnLst>
                          </p:cTn>
                        </p:par>
                      </p:childTnLst>
                    </p:cTn>
                  </p:par>
                  <p:par>
                    <p:cTn id="131" fill="hold">
                      <p:stCondLst>
                        <p:cond delay="indefinite"/>
                      </p:stCondLst>
                      <p:childTnLst>
                        <p:par>
                          <p:cTn id="132" fill="hold">
                            <p:stCondLst>
                              <p:cond delay="0"/>
                            </p:stCondLst>
                            <p:childTnLst>
                              <p:par>
                                <p:cTn id="133" presetID="17" presetClass="entr" presetSubtype="8" fill="hold" nodeType="clickEffect">
                                  <p:stCondLst>
                                    <p:cond delay="0"/>
                                  </p:stCondLst>
                                  <p:childTnLst>
                                    <p:set>
                                      <p:cBhvr>
                                        <p:cTn id="134" dur="1" fill="hold">
                                          <p:stCondLst>
                                            <p:cond delay="0"/>
                                          </p:stCondLst>
                                        </p:cTn>
                                        <p:tgtEl>
                                          <p:spTgt spid="749589"/>
                                        </p:tgtEl>
                                        <p:attrNameLst>
                                          <p:attrName>style.visibility</p:attrName>
                                        </p:attrNameLst>
                                      </p:cBhvr>
                                      <p:to>
                                        <p:strVal val="visible"/>
                                      </p:to>
                                    </p:set>
                                    <p:anim calcmode="lin" valueType="num">
                                      <p:cBhvr>
                                        <p:cTn id="135" dur="500" fill="hold"/>
                                        <p:tgtEl>
                                          <p:spTgt spid="749589"/>
                                        </p:tgtEl>
                                        <p:attrNameLst>
                                          <p:attrName>ppt_x</p:attrName>
                                        </p:attrNameLst>
                                      </p:cBhvr>
                                      <p:tavLst>
                                        <p:tav tm="0">
                                          <p:val>
                                            <p:strVal val="#ppt_x-#ppt_w/2"/>
                                          </p:val>
                                        </p:tav>
                                        <p:tav tm="100000">
                                          <p:val>
                                            <p:strVal val="#ppt_x"/>
                                          </p:val>
                                        </p:tav>
                                      </p:tavLst>
                                    </p:anim>
                                    <p:anim calcmode="lin" valueType="num">
                                      <p:cBhvr>
                                        <p:cTn id="136" dur="500" fill="hold"/>
                                        <p:tgtEl>
                                          <p:spTgt spid="749589"/>
                                        </p:tgtEl>
                                        <p:attrNameLst>
                                          <p:attrName>ppt_y</p:attrName>
                                        </p:attrNameLst>
                                      </p:cBhvr>
                                      <p:tavLst>
                                        <p:tav tm="0">
                                          <p:val>
                                            <p:strVal val="#ppt_y"/>
                                          </p:val>
                                        </p:tav>
                                        <p:tav tm="100000">
                                          <p:val>
                                            <p:strVal val="#ppt_y"/>
                                          </p:val>
                                        </p:tav>
                                      </p:tavLst>
                                    </p:anim>
                                    <p:anim calcmode="lin" valueType="num">
                                      <p:cBhvr>
                                        <p:cTn id="137" dur="500" fill="hold"/>
                                        <p:tgtEl>
                                          <p:spTgt spid="749589"/>
                                        </p:tgtEl>
                                        <p:attrNameLst>
                                          <p:attrName>ppt_w</p:attrName>
                                        </p:attrNameLst>
                                      </p:cBhvr>
                                      <p:tavLst>
                                        <p:tav tm="0">
                                          <p:val>
                                            <p:fltVal val="0"/>
                                          </p:val>
                                        </p:tav>
                                        <p:tav tm="100000">
                                          <p:val>
                                            <p:strVal val="#ppt_w"/>
                                          </p:val>
                                        </p:tav>
                                      </p:tavLst>
                                    </p:anim>
                                    <p:anim calcmode="lin" valueType="num">
                                      <p:cBhvr>
                                        <p:cTn id="138" dur="500" fill="hold"/>
                                        <p:tgtEl>
                                          <p:spTgt spid="749589"/>
                                        </p:tgtEl>
                                        <p:attrNameLst>
                                          <p:attrName>ppt_h</p:attrName>
                                        </p:attrNameLst>
                                      </p:cBhvr>
                                      <p:tavLst>
                                        <p:tav tm="0">
                                          <p:val>
                                            <p:strVal val="#ppt_h"/>
                                          </p:val>
                                        </p:tav>
                                        <p:tav tm="100000">
                                          <p:val>
                                            <p:strVal val="#ppt_h"/>
                                          </p:val>
                                        </p:tav>
                                      </p:tavLst>
                                    </p:anim>
                                  </p:childTnLst>
                                </p:cTn>
                              </p:par>
                            </p:childTnLst>
                          </p:cTn>
                        </p:par>
                      </p:childTnLst>
                    </p:cTn>
                  </p:par>
                  <p:par>
                    <p:cTn id="139" fill="hold">
                      <p:stCondLst>
                        <p:cond delay="indefinite"/>
                      </p:stCondLst>
                      <p:childTnLst>
                        <p:par>
                          <p:cTn id="140" fill="hold">
                            <p:stCondLst>
                              <p:cond delay="0"/>
                            </p:stCondLst>
                            <p:childTnLst>
                              <p:par>
                                <p:cTn id="141" presetID="17" presetClass="entr" presetSubtype="4" fill="hold" nodeType="clickEffect">
                                  <p:stCondLst>
                                    <p:cond delay="0"/>
                                  </p:stCondLst>
                                  <p:childTnLst>
                                    <p:set>
                                      <p:cBhvr>
                                        <p:cTn id="142" dur="1" fill="hold">
                                          <p:stCondLst>
                                            <p:cond delay="0"/>
                                          </p:stCondLst>
                                        </p:cTn>
                                        <p:tgtEl>
                                          <p:spTgt spid="749590"/>
                                        </p:tgtEl>
                                        <p:attrNameLst>
                                          <p:attrName>style.visibility</p:attrName>
                                        </p:attrNameLst>
                                      </p:cBhvr>
                                      <p:to>
                                        <p:strVal val="visible"/>
                                      </p:to>
                                    </p:set>
                                    <p:anim calcmode="lin" valueType="num">
                                      <p:cBhvr>
                                        <p:cTn id="143" dur="500" fill="hold"/>
                                        <p:tgtEl>
                                          <p:spTgt spid="749590"/>
                                        </p:tgtEl>
                                        <p:attrNameLst>
                                          <p:attrName>ppt_x</p:attrName>
                                        </p:attrNameLst>
                                      </p:cBhvr>
                                      <p:tavLst>
                                        <p:tav tm="0">
                                          <p:val>
                                            <p:strVal val="#ppt_x"/>
                                          </p:val>
                                        </p:tav>
                                        <p:tav tm="100000">
                                          <p:val>
                                            <p:strVal val="#ppt_x"/>
                                          </p:val>
                                        </p:tav>
                                      </p:tavLst>
                                    </p:anim>
                                    <p:anim calcmode="lin" valueType="num">
                                      <p:cBhvr>
                                        <p:cTn id="144" dur="500" fill="hold"/>
                                        <p:tgtEl>
                                          <p:spTgt spid="749590"/>
                                        </p:tgtEl>
                                        <p:attrNameLst>
                                          <p:attrName>ppt_y</p:attrName>
                                        </p:attrNameLst>
                                      </p:cBhvr>
                                      <p:tavLst>
                                        <p:tav tm="0">
                                          <p:val>
                                            <p:strVal val="#ppt_y+#ppt_h/2"/>
                                          </p:val>
                                        </p:tav>
                                        <p:tav tm="100000">
                                          <p:val>
                                            <p:strVal val="#ppt_y"/>
                                          </p:val>
                                        </p:tav>
                                      </p:tavLst>
                                    </p:anim>
                                    <p:anim calcmode="lin" valueType="num">
                                      <p:cBhvr>
                                        <p:cTn id="145" dur="500" fill="hold"/>
                                        <p:tgtEl>
                                          <p:spTgt spid="749590"/>
                                        </p:tgtEl>
                                        <p:attrNameLst>
                                          <p:attrName>ppt_w</p:attrName>
                                        </p:attrNameLst>
                                      </p:cBhvr>
                                      <p:tavLst>
                                        <p:tav tm="0">
                                          <p:val>
                                            <p:strVal val="#ppt_w"/>
                                          </p:val>
                                        </p:tav>
                                        <p:tav tm="100000">
                                          <p:val>
                                            <p:strVal val="#ppt_w"/>
                                          </p:val>
                                        </p:tav>
                                      </p:tavLst>
                                    </p:anim>
                                    <p:anim calcmode="lin" valueType="num">
                                      <p:cBhvr>
                                        <p:cTn id="146" dur="500" fill="hold"/>
                                        <p:tgtEl>
                                          <p:spTgt spid="749590"/>
                                        </p:tgtEl>
                                        <p:attrNameLst>
                                          <p:attrName>ppt_h</p:attrName>
                                        </p:attrNameLst>
                                      </p:cBhvr>
                                      <p:tavLst>
                                        <p:tav tm="0">
                                          <p:val>
                                            <p:fltVal val="0"/>
                                          </p:val>
                                        </p:tav>
                                        <p:tav tm="100000">
                                          <p:val>
                                            <p:strVal val="#ppt_h"/>
                                          </p:val>
                                        </p:tav>
                                      </p:tavLst>
                                    </p:anim>
                                  </p:childTnLst>
                                </p:cTn>
                              </p:par>
                            </p:childTnLst>
                          </p:cTn>
                        </p:par>
                      </p:childTnLst>
                    </p:cTn>
                  </p:par>
                  <p:par>
                    <p:cTn id="147" fill="hold">
                      <p:stCondLst>
                        <p:cond delay="indefinite"/>
                      </p:stCondLst>
                      <p:childTnLst>
                        <p:par>
                          <p:cTn id="148" fill="hold">
                            <p:stCondLst>
                              <p:cond delay="0"/>
                            </p:stCondLst>
                            <p:childTnLst>
                              <p:par>
                                <p:cTn id="149" presetID="17" presetClass="entr" presetSubtype="8" fill="hold" nodeType="clickEffect">
                                  <p:stCondLst>
                                    <p:cond delay="0"/>
                                  </p:stCondLst>
                                  <p:childTnLst>
                                    <p:set>
                                      <p:cBhvr>
                                        <p:cTn id="150" dur="1" fill="hold">
                                          <p:stCondLst>
                                            <p:cond delay="0"/>
                                          </p:stCondLst>
                                        </p:cTn>
                                        <p:tgtEl>
                                          <p:spTgt spid="749591"/>
                                        </p:tgtEl>
                                        <p:attrNameLst>
                                          <p:attrName>style.visibility</p:attrName>
                                        </p:attrNameLst>
                                      </p:cBhvr>
                                      <p:to>
                                        <p:strVal val="visible"/>
                                      </p:to>
                                    </p:set>
                                    <p:anim calcmode="lin" valueType="num">
                                      <p:cBhvr>
                                        <p:cTn id="151" dur="500" fill="hold"/>
                                        <p:tgtEl>
                                          <p:spTgt spid="749591"/>
                                        </p:tgtEl>
                                        <p:attrNameLst>
                                          <p:attrName>ppt_x</p:attrName>
                                        </p:attrNameLst>
                                      </p:cBhvr>
                                      <p:tavLst>
                                        <p:tav tm="0">
                                          <p:val>
                                            <p:strVal val="#ppt_x-#ppt_w/2"/>
                                          </p:val>
                                        </p:tav>
                                        <p:tav tm="100000">
                                          <p:val>
                                            <p:strVal val="#ppt_x"/>
                                          </p:val>
                                        </p:tav>
                                      </p:tavLst>
                                    </p:anim>
                                    <p:anim calcmode="lin" valueType="num">
                                      <p:cBhvr>
                                        <p:cTn id="152" dur="500" fill="hold"/>
                                        <p:tgtEl>
                                          <p:spTgt spid="749591"/>
                                        </p:tgtEl>
                                        <p:attrNameLst>
                                          <p:attrName>ppt_y</p:attrName>
                                        </p:attrNameLst>
                                      </p:cBhvr>
                                      <p:tavLst>
                                        <p:tav tm="0">
                                          <p:val>
                                            <p:strVal val="#ppt_y"/>
                                          </p:val>
                                        </p:tav>
                                        <p:tav tm="100000">
                                          <p:val>
                                            <p:strVal val="#ppt_y"/>
                                          </p:val>
                                        </p:tav>
                                      </p:tavLst>
                                    </p:anim>
                                    <p:anim calcmode="lin" valueType="num">
                                      <p:cBhvr>
                                        <p:cTn id="153" dur="500" fill="hold"/>
                                        <p:tgtEl>
                                          <p:spTgt spid="749591"/>
                                        </p:tgtEl>
                                        <p:attrNameLst>
                                          <p:attrName>ppt_w</p:attrName>
                                        </p:attrNameLst>
                                      </p:cBhvr>
                                      <p:tavLst>
                                        <p:tav tm="0">
                                          <p:val>
                                            <p:fltVal val="0"/>
                                          </p:val>
                                        </p:tav>
                                        <p:tav tm="100000">
                                          <p:val>
                                            <p:strVal val="#ppt_w"/>
                                          </p:val>
                                        </p:tav>
                                      </p:tavLst>
                                    </p:anim>
                                    <p:anim calcmode="lin" valueType="num">
                                      <p:cBhvr>
                                        <p:cTn id="154" dur="500" fill="hold"/>
                                        <p:tgtEl>
                                          <p:spTgt spid="749591"/>
                                        </p:tgtEl>
                                        <p:attrNameLst>
                                          <p:attrName>ppt_h</p:attrName>
                                        </p:attrNameLst>
                                      </p:cBhvr>
                                      <p:tavLst>
                                        <p:tav tm="0">
                                          <p:val>
                                            <p:strVal val="#ppt_h"/>
                                          </p:val>
                                        </p:tav>
                                        <p:tav tm="100000">
                                          <p:val>
                                            <p:strVal val="#ppt_h"/>
                                          </p:val>
                                        </p:tav>
                                      </p:tavLst>
                                    </p:anim>
                                  </p:childTnLst>
                                </p:cTn>
                              </p:par>
                            </p:childTnLst>
                          </p:cTn>
                        </p:par>
                      </p:childTnLst>
                    </p:cTn>
                  </p:par>
                  <p:par>
                    <p:cTn id="155" fill="hold">
                      <p:stCondLst>
                        <p:cond delay="indefinite"/>
                      </p:stCondLst>
                      <p:childTnLst>
                        <p:par>
                          <p:cTn id="156" fill="hold">
                            <p:stCondLst>
                              <p:cond delay="0"/>
                            </p:stCondLst>
                            <p:childTnLst>
                              <p:par>
                                <p:cTn id="157" presetID="17" presetClass="entr" presetSubtype="4" fill="hold" nodeType="clickEffect">
                                  <p:stCondLst>
                                    <p:cond delay="0"/>
                                  </p:stCondLst>
                                  <p:childTnLst>
                                    <p:set>
                                      <p:cBhvr>
                                        <p:cTn id="158" dur="1" fill="hold">
                                          <p:stCondLst>
                                            <p:cond delay="0"/>
                                          </p:stCondLst>
                                        </p:cTn>
                                        <p:tgtEl>
                                          <p:spTgt spid="749592"/>
                                        </p:tgtEl>
                                        <p:attrNameLst>
                                          <p:attrName>style.visibility</p:attrName>
                                        </p:attrNameLst>
                                      </p:cBhvr>
                                      <p:to>
                                        <p:strVal val="visible"/>
                                      </p:to>
                                    </p:set>
                                    <p:anim calcmode="lin" valueType="num">
                                      <p:cBhvr>
                                        <p:cTn id="159" dur="500" fill="hold"/>
                                        <p:tgtEl>
                                          <p:spTgt spid="749592"/>
                                        </p:tgtEl>
                                        <p:attrNameLst>
                                          <p:attrName>ppt_x</p:attrName>
                                        </p:attrNameLst>
                                      </p:cBhvr>
                                      <p:tavLst>
                                        <p:tav tm="0">
                                          <p:val>
                                            <p:strVal val="#ppt_x"/>
                                          </p:val>
                                        </p:tav>
                                        <p:tav tm="100000">
                                          <p:val>
                                            <p:strVal val="#ppt_x"/>
                                          </p:val>
                                        </p:tav>
                                      </p:tavLst>
                                    </p:anim>
                                    <p:anim calcmode="lin" valueType="num">
                                      <p:cBhvr>
                                        <p:cTn id="160" dur="500" fill="hold"/>
                                        <p:tgtEl>
                                          <p:spTgt spid="749592"/>
                                        </p:tgtEl>
                                        <p:attrNameLst>
                                          <p:attrName>ppt_y</p:attrName>
                                        </p:attrNameLst>
                                      </p:cBhvr>
                                      <p:tavLst>
                                        <p:tav tm="0">
                                          <p:val>
                                            <p:strVal val="#ppt_y+#ppt_h/2"/>
                                          </p:val>
                                        </p:tav>
                                        <p:tav tm="100000">
                                          <p:val>
                                            <p:strVal val="#ppt_y"/>
                                          </p:val>
                                        </p:tav>
                                      </p:tavLst>
                                    </p:anim>
                                    <p:anim calcmode="lin" valueType="num">
                                      <p:cBhvr>
                                        <p:cTn id="161" dur="500" fill="hold"/>
                                        <p:tgtEl>
                                          <p:spTgt spid="749592"/>
                                        </p:tgtEl>
                                        <p:attrNameLst>
                                          <p:attrName>ppt_w</p:attrName>
                                        </p:attrNameLst>
                                      </p:cBhvr>
                                      <p:tavLst>
                                        <p:tav tm="0">
                                          <p:val>
                                            <p:strVal val="#ppt_w"/>
                                          </p:val>
                                        </p:tav>
                                        <p:tav tm="100000">
                                          <p:val>
                                            <p:strVal val="#ppt_w"/>
                                          </p:val>
                                        </p:tav>
                                      </p:tavLst>
                                    </p:anim>
                                    <p:anim calcmode="lin" valueType="num">
                                      <p:cBhvr>
                                        <p:cTn id="162" dur="500" fill="hold"/>
                                        <p:tgtEl>
                                          <p:spTgt spid="74959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a:xfrm>
            <a:off x="1332411" y="1208037"/>
            <a:ext cx="6000206" cy="546738"/>
          </a:xfrm>
        </p:spPr>
        <p:txBody>
          <a:bodyPr/>
          <a:lstStyle/>
          <a:p>
            <a:pPr eaLnBrk="1" hangingPunct="1">
              <a:defRPr/>
            </a:pPr>
            <a:r>
              <a:rPr lang="en-US" altLang="zh-CN" dirty="0"/>
              <a:t>3.5.3 </a:t>
            </a:r>
            <a:r>
              <a:rPr lang="zh-CN" altLang="en-US" dirty="0"/>
              <a:t>死锁的必要条件和处理方法</a:t>
            </a:r>
            <a:endParaRPr lang="zh-CN" altLang="en-US" dirty="0"/>
          </a:p>
        </p:txBody>
      </p:sp>
      <p:sp>
        <p:nvSpPr>
          <p:cNvPr id="654339" name="Rectangle 3"/>
          <p:cNvSpPr>
            <a:spLocks noGrp="1" noChangeArrowheads="1"/>
          </p:cNvSpPr>
          <p:nvPr>
            <p:ph type="body" idx="1"/>
          </p:nvPr>
        </p:nvSpPr>
        <p:spPr>
          <a:xfrm>
            <a:off x="1951882" y="2182401"/>
            <a:ext cx="7796270" cy="647619"/>
          </a:xfrm>
        </p:spPr>
        <p:txBody>
          <a:bodyPr/>
          <a:lstStyle/>
          <a:p>
            <a:pPr marL="849630" indent="-849630">
              <a:lnSpc>
                <a:spcPct val="120000"/>
              </a:lnSpc>
              <a:spcBef>
                <a:spcPct val="30000"/>
              </a:spcBef>
              <a:buNone/>
              <a:defRPr/>
            </a:pPr>
            <a:r>
              <a:rPr lang="en-US" altLang="zh-CN" sz="2800" dirty="0">
                <a:solidFill>
                  <a:srgbClr val="FF0000"/>
                </a:solidFill>
              </a:rPr>
              <a:t>★</a:t>
            </a:r>
            <a:r>
              <a:rPr lang="zh-CN" altLang="en-US" sz="2800" i="1" dirty="0">
                <a:solidFill>
                  <a:srgbClr val="FF0000"/>
                </a:solidFill>
                <a:effectLst>
                  <a:outerShdw blurRad="38100" dist="38100" dir="2700000" algn="tl">
                    <a:srgbClr val="C0C0C0"/>
                  </a:outerShdw>
                </a:effectLst>
              </a:rPr>
              <a:t>死锁的发生必须具备下列四个必要条件：</a:t>
            </a:r>
            <a:endParaRPr lang="zh-CN" altLang="en-US" sz="2800" i="1" dirty="0">
              <a:solidFill>
                <a:srgbClr val="FF0000"/>
              </a:solidFill>
              <a:effectLst>
                <a:outerShdw blurRad="38100" dist="38100" dir="2700000" algn="tl">
                  <a:srgbClr val="C0C0C0"/>
                </a:outerShdw>
              </a:effectLst>
            </a:endParaRPr>
          </a:p>
        </p:txBody>
      </p:sp>
      <p:pic>
        <p:nvPicPr>
          <p:cNvPr id="2" name="图片 1"/>
          <p:cNvPicPr>
            <a:picLocks noChangeAspect="1"/>
          </p:cNvPicPr>
          <p:nvPr/>
        </p:nvPicPr>
        <p:blipFill>
          <a:blip r:embed="rId1"/>
          <a:stretch>
            <a:fillRect/>
          </a:stretch>
        </p:blipFill>
        <p:spPr>
          <a:xfrm>
            <a:off x="2747083" y="3022515"/>
            <a:ext cx="6380041" cy="3704539"/>
          </a:xfrm>
          <a:prstGeom prst="rect">
            <a:avLst/>
          </a:prstGeom>
        </p:spPr>
      </p:pic>
      <p:sp>
        <p:nvSpPr>
          <p:cNvPr id="10" name="Rectangle 2"/>
          <p:cNvSpPr txBox="1">
            <a:spLocks noChangeArrowheads="1"/>
          </p:cNvSpPr>
          <p:nvPr/>
        </p:nvSpPr>
        <p:spPr>
          <a:xfrm>
            <a:off x="1332411" y="267790"/>
            <a:ext cx="3744686" cy="611776"/>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600" dirty="0" smtClean="0"/>
              <a:t>3.5</a:t>
            </a:r>
            <a:r>
              <a:rPr lang="zh-CN" altLang="en-US" sz="3600" dirty="0" smtClean="0"/>
              <a:t> 死锁概述</a:t>
            </a:r>
            <a:endParaRPr lang="zh-CN" altLang="en-US" sz="3600" dirty="0"/>
          </a:p>
        </p:txBody>
      </p:sp>
    </p:spTree>
  </p:cSld>
  <p:clrMapOvr>
    <a:masterClrMapping/>
  </p:clrMapOvr>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1341119" y="1347775"/>
            <a:ext cx="7488238" cy="822325"/>
          </a:xfrm>
        </p:spPr>
        <p:txBody>
          <a:bodyPr/>
          <a:lstStyle/>
          <a:p>
            <a:pPr eaLnBrk="1" hangingPunct="1">
              <a:defRPr/>
            </a:pPr>
            <a:r>
              <a:rPr lang="zh-CN" altLang="en-US" sz="3200" dirty="0">
                <a:solidFill>
                  <a:srgbClr val="0000CC"/>
                </a:solidFill>
              </a:rPr>
              <a:t>处理死锁的方法</a:t>
            </a:r>
            <a:endParaRPr lang="zh-CN" altLang="en-US" sz="3200" dirty="0">
              <a:solidFill>
                <a:srgbClr val="0000CC"/>
              </a:solidFill>
            </a:endParaRPr>
          </a:p>
        </p:txBody>
      </p:sp>
      <p:pic>
        <p:nvPicPr>
          <p:cNvPr id="4" name="图片 3"/>
          <p:cNvPicPr>
            <a:picLocks noChangeAspect="1"/>
          </p:cNvPicPr>
          <p:nvPr/>
        </p:nvPicPr>
        <p:blipFill>
          <a:blip r:embed="rId1"/>
          <a:stretch>
            <a:fillRect/>
          </a:stretch>
        </p:blipFill>
        <p:spPr>
          <a:xfrm>
            <a:off x="1751984" y="1854730"/>
            <a:ext cx="7969066" cy="4069713"/>
          </a:xfrm>
          <a:prstGeom prst="rect">
            <a:avLst/>
          </a:prstGeom>
        </p:spPr>
      </p:pic>
      <p:sp>
        <p:nvSpPr>
          <p:cNvPr id="5" name="Rectangle 2"/>
          <p:cNvSpPr txBox="1">
            <a:spLocks noChangeArrowheads="1"/>
          </p:cNvSpPr>
          <p:nvPr/>
        </p:nvSpPr>
        <p:spPr>
          <a:xfrm>
            <a:off x="6092060" y="332828"/>
            <a:ext cx="6000206"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dirty="0" smtClean="0"/>
              <a:t>3.5.3 </a:t>
            </a:r>
            <a:r>
              <a:rPr lang="zh-CN" altLang="en-US" dirty="0" smtClean="0"/>
              <a:t>死锁的必要条件和处理方法</a:t>
            </a:r>
            <a:endParaRPr lang="zh-CN" altLang="en-US" dirty="0"/>
          </a:p>
        </p:txBody>
      </p:sp>
      <p:sp>
        <p:nvSpPr>
          <p:cNvPr id="6" name="Rectangle 2"/>
          <p:cNvSpPr txBox="1">
            <a:spLocks noChangeArrowheads="1"/>
          </p:cNvSpPr>
          <p:nvPr/>
        </p:nvSpPr>
        <p:spPr>
          <a:xfrm>
            <a:off x="1332411" y="267790"/>
            <a:ext cx="3744686" cy="611776"/>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r>
              <a:rPr lang="en-US" altLang="zh-CN" sz="3600" dirty="0" smtClean="0"/>
              <a:t>3.5</a:t>
            </a:r>
            <a:r>
              <a:rPr lang="zh-CN" altLang="en-US" sz="3600" dirty="0" smtClean="0"/>
              <a:t> 死锁概述</a:t>
            </a:r>
            <a:endParaRPr lang="zh-CN" altLang="en-US" sz="3600" dirty="0"/>
          </a:p>
        </p:txBody>
      </p:sp>
    </p:spTree>
  </p:cSld>
  <p:clrMapOvr>
    <a:masterClrMapping/>
  </p:clrMapOvr>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p:cNvSpPr>
            <a:spLocks noGrp="1" noChangeArrowheads="1"/>
          </p:cNvSpPr>
          <p:nvPr>
            <p:ph type="title"/>
          </p:nvPr>
        </p:nvSpPr>
        <p:spPr/>
        <p:txBody>
          <a:bodyPr/>
          <a:lstStyle/>
          <a:p>
            <a:pPr eaLnBrk="1" hangingPunct="1">
              <a:defRPr/>
            </a:pPr>
            <a:r>
              <a:rPr lang="zh-CN" altLang="en-US" sz="4000"/>
              <a:t>第三章 处理机调度与死锁</a:t>
            </a:r>
            <a:endParaRPr lang="zh-CN" altLang="en-US" sz="4000"/>
          </a:p>
        </p:txBody>
      </p:sp>
      <p:sp>
        <p:nvSpPr>
          <p:cNvPr id="136195" name="Rectangle 3"/>
          <p:cNvSpPr>
            <a:spLocks noGrp="1" noChangeArrowheads="1"/>
          </p:cNvSpPr>
          <p:nvPr>
            <p:ph type="body" idx="1"/>
          </p:nvPr>
        </p:nvSpPr>
        <p:spPr>
          <a:xfrm>
            <a:off x="2495603" y="1298154"/>
            <a:ext cx="8229600" cy="4495800"/>
          </a:xfrm>
        </p:spPr>
        <p:txBody>
          <a:bodyPr/>
          <a:lstStyle/>
          <a:p>
            <a:pPr eaLnBrk="1" hangingPunct="1">
              <a:lnSpc>
                <a:spcPct val="110000"/>
              </a:lnSpc>
              <a:buFont typeface="Wingdings" panose="05000000000000000000" pitchFamily="2" charset="2"/>
              <a:buChar char="n"/>
              <a:defRPr/>
            </a:pPr>
            <a:r>
              <a:rPr lang="en-US" altLang="zh-CN" sz="2800" dirty="0"/>
              <a:t>3.1 </a:t>
            </a:r>
            <a:r>
              <a:rPr lang="zh-CN" altLang="en-US" sz="2800" dirty="0"/>
              <a:t>处理机调度的层次和调度算法的目标 </a:t>
            </a:r>
            <a:endParaRPr lang="zh-CN" altLang="en-US" sz="2800" dirty="0"/>
          </a:p>
          <a:p>
            <a:pPr eaLnBrk="1" hangingPunct="1">
              <a:lnSpc>
                <a:spcPct val="110000"/>
              </a:lnSpc>
              <a:buFont typeface="Wingdings" panose="05000000000000000000" pitchFamily="2" charset="2"/>
              <a:buChar char="n"/>
              <a:defRPr/>
            </a:pPr>
            <a:r>
              <a:rPr lang="en-US" altLang="zh-CN" sz="2800" dirty="0"/>
              <a:t>3.2 </a:t>
            </a:r>
            <a:r>
              <a:rPr lang="zh-CN" altLang="en-US" sz="2800" dirty="0"/>
              <a:t>作业和作业调度</a:t>
            </a:r>
            <a:endParaRPr lang="zh-CN" altLang="en-US" sz="2800" dirty="0"/>
          </a:p>
          <a:p>
            <a:pPr eaLnBrk="1" hangingPunct="1">
              <a:lnSpc>
                <a:spcPct val="110000"/>
              </a:lnSpc>
              <a:buFont typeface="Wingdings" panose="05000000000000000000" pitchFamily="2" charset="2"/>
              <a:buChar char="n"/>
              <a:defRPr/>
            </a:pPr>
            <a:r>
              <a:rPr lang="en-US" altLang="zh-CN" sz="2800" dirty="0"/>
              <a:t>3.3 </a:t>
            </a:r>
            <a:r>
              <a:rPr lang="zh-CN" altLang="en-US" sz="2800" dirty="0"/>
              <a:t>进程调度  </a:t>
            </a:r>
            <a:endParaRPr lang="zh-CN" altLang="en-US" sz="2800" dirty="0"/>
          </a:p>
          <a:p>
            <a:pPr eaLnBrk="1" hangingPunct="1">
              <a:lnSpc>
                <a:spcPct val="110000"/>
              </a:lnSpc>
              <a:buFont typeface="Wingdings" panose="05000000000000000000" pitchFamily="2" charset="2"/>
              <a:buChar char="n"/>
              <a:defRPr/>
            </a:pPr>
            <a:r>
              <a:rPr lang="en-US" altLang="zh-CN" sz="2800" dirty="0"/>
              <a:t>3.4 </a:t>
            </a:r>
            <a:r>
              <a:rPr lang="zh-CN" altLang="en-US" sz="2800" dirty="0"/>
              <a:t>实时调度  </a:t>
            </a:r>
            <a:endParaRPr lang="zh-CN" altLang="en-US" sz="2800" dirty="0"/>
          </a:p>
          <a:p>
            <a:pPr eaLnBrk="1" hangingPunct="1">
              <a:lnSpc>
                <a:spcPct val="110000"/>
              </a:lnSpc>
              <a:buFont typeface="Wingdings" panose="05000000000000000000" pitchFamily="2" charset="2"/>
              <a:buChar char="n"/>
              <a:defRPr/>
            </a:pPr>
            <a:r>
              <a:rPr lang="en-US" altLang="zh-CN" sz="2800" dirty="0"/>
              <a:t>3.5 </a:t>
            </a:r>
            <a:r>
              <a:rPr lang="zh-CN" altLang="en-US" sz="2800" dirty="0"/>
              <a:t>死锁概述  </a:t>
            </a:r>
            <a:endParaRPr lang="zh-CN" altLang="en-US" sz="2800" dirty="0"/>
          </a:p>
          <a:p>
            <a:pPr eaLnBrk="1" hangingPunct="1">
              <a:lnSpc>
                <a:spcPct val="110000"/>
              </a:lnSpc>
              <a:buFont typeface="Wingdings" panose="05000000000000000000" pitchFamily="2" charset="2"/>
              <a:buChar char="n"/>
              <a:defRPr/>
            </a:pPr>
            <a:r>
              <a:rPr lang="en-US" altLang="zh-CN" sz="2800" dirty="0">
                <a:solidFill>
                  <a:srgbClr val="FF0000"/>
                </a:solidFill>
              </a:rPr>
              <a:t>3.6 </a:t>
            </a:r>
            <a:r>
              <a:rPr lang="zh-CN" altLang="en-US" sz="2800" dirty="0">
                <a:solidFill>
                  <a:srgbClr val="FF0000"/>
                </a:solidFill>
              </a:rPr>
              <a:t>预防死锁</a:t>
            </a:r>
            <a:endParaRPr lang="en-US" altLang="zh-CN" sz="2800" dirty="0">
              <a:solidFill>
                <a:srgbClr val="FF0000"/>
              </a:solidFill>
            </a:endParaRPr>
          </a:p>
          <a:p>
            <a:pPr eaLnBrk="1" hangingPunct="1">
              <a:lnSpc>
                <a:spcPct val="110000"/>
              </a:lnSpc>
              <a:buFont typeface="Wingdings" panose="05000000000000000000" pitchFamily="2" charset="2"/>
              <a:buChar char="n"/>
              <a:defRPr/>
            </a:pPr>
            <a:r>
              <a:rPr lang="en-US" altLang="zh-CN" sz="2800" dirty="0"/>
              <a:t>3.7 </a:t>
            </a:r>
            <a:r>
              <a:rPr lang="zh-CN" altLang="en-US" sz="2800" dirty="0"/>
              <a:t>避免死锁</a:t>
            </a:r>
            <a:endParaRPr lang="zh-CN" altLang="en-US" sz="2800" dirty="0"/>
          </a:p>
          <a:p>
            <a:pPr eaLnBrk="1" hangingPunct="1">
              <a:lnSpc>
                <a:spcPct val="110000"/>
              </a:lnSpc>
              <a:buFont typeface="Wingdings" panose="05000000000000000000" pitchFamily="2" charset="2"/>
              <a:buChar char="n"/>
              <a:defRPr/>
            </a:pPr>
            <a:r>
              <a:rPr lang="en-US" altLang="zh-CN" sz="2800" dirty="0"/>
              <a:t>3.8 </a:t>
            </a:r>
            <a:r>
              <a:rPr lang="zh-CN" altLang="en-US" sz="2800" dirty="0"/>
              <a:t>死锁的检测与解除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p:cNvSpPr>
            <a:spLocks noGrp="1" noChangeArrowheads="1"/>
          </p:cNvSpPr>
          <p:nvPr>
            <p:ph type="title"/>
          </p:nvPr>
        </p:nvSpPr>
        <p:spPr>
          <a:xfrm>
            <a:off x="1158920" y="332015"/>
            <a:ext cx="3386954" cy="55625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sz="3600" dirty="0"/>
              <a:t> 3.6 </a:t>
            </a:r>
            <a:r>
              <a:rPr lang="zh-CN" altLang="en-US" sz="3600" dirty="0"/>
              <a:t>预防死锁</a:t>
            </a:r>
            <a:endParaRPr lang="zh-CN" altLang="en-US" sz="3600" dirty="0"/>
          </a:p>
        </p:txBody>
      </p:sp>
      <p:sp>
        <p:nvSpPr>
          <p:cNvPr id="656387" name="Rectangle 3"/>
          <p:cNvSpPr>
            <a:spLocks noGrp="1" noChangeArrowheads="1"/>
          </p:cNvSpPr>
          <p:nvPr>
            <p:ph type="body" idx="1"/>
          </p:nvPr>
        </p:nvSpPr>
        <p:spPr>
          <a:xfrm>
            <a:off x="1045029" y="4101353"/>
            <a:ext cx="10702833" cy="2474259"/>
          </a:xfrm>
        </p:spPr>
        <p:txBody>
          <a:bodyPr/>
          <a:lstStyle/>
          <a:p>
            <a:pPr eaLnBrk="1" hangingPunct="1">
              <a:lnSpc>
                <a:spcPct val="150000"/>
              </a:lnSpc>
              <a:spcBef>
                <a:spcPct val="30000"/>
              </a:spcBef>
              <a:buFont typeface="Wingdings" panose="05000000000000000000" pitchFamily="2" charset="2"/>
              <a:buChar char="n"/>
              <a:defRPr/>
            </a:pPr>
            <a:r>
              <a:rPr lang="zh-CN" altLang="en-US" dirty="0"/>
              <a:t>预防死锁的方法是使四个必要条件中的第</a:t>
            </a:r>
            <a:r>
              <a:rPr lang="en-US" altLang="zh-CN" dirty="0">
                <a:solidFill>
                  <a:srgbClr val="FF0000"/>
                </a:solidFill>
              </a:rPr>
              <a:t>2</a:t>
            </a:r>
            <a:r>
              <a:rPr lang="zh-CN" altLang="en-US" dirty="0">
                <a:solidFill>
                  <a:srgbClr val="FF0000"/>
                </a:solidFill>
              </a:rPr>
              <a:t>、</a:t>
            </a:r>
            <a:r>
              <a:rPr lang="en-US" altLang="zh-CN" dirty="0">
                <a:solidFill>
                  <a:srgbClr val="FF0000"/>
                </a:solidFill>
              </a:rPr>
              <a:t>3</a:t>
            </a:r>
            <a:r>
              <a:rPr lang="zh-CN" altLang="en-US" dirty="0">
                <a:solidFill>
                  <a:srgbClr val="FF0000"/>
                </a:solidFill>
              </a:rPr>
              <a:t>、</a:t>
            </a:r>
            <a:r>
              <a:rPr lang="en-US" altLang="zh-CN" dirty="0">
                <a:solidFill>
                  <a:srgbClr val="FF0000"/>
                </a:solidFill>
              </a:rPr>
              <a:t>4</a:t>
            </a:r>
            <a:r>
              <a:rPr lang="zh-CN" altLang="en-US" dirty="0"/>
              <a:t>条件之一不能成立，来避免发生死锁。</a:t>
            </a:r>
            <a:endParaRPr lang="zh-CN" altLang="en-US" dirty="0"/>
          </a:p>
          <a:p>
            <a:pPr eaLnBrk="1" hangingPunct="1">
              <a:lnSpc>
                <a:spcPct val="150000"/>
              </a:lnSpc>
              <a:spcBef>
                <a:spcPct val="30000"/>
              </a:spcBef>
              <a:buFont typeface="Wingdings" panose="05000000000000000000" pitchFamily="2" charset="2"/>
              <a:buChar char="n"/>
              <a:defRPr/>
            </a:pPr>
            <a:r>
              <a:rPr lang="zh-CN" altLang="en-US" dirty="0"/>
              <a:t>至于必要</a:t>
            </a:r>
            <a:r>
              <a:rPr lang="zh-CN" altLang="en-US" dirty="0">
                <a:solidFill>
                  <a:srgbClr val="FF0000"/>
                </a:solidFill>
              </a:rPr>
              <a:t>条件</a:t>
            </a:r>
            <a:r>
              <a:rPr lang="en-US" altLang="zh-CN" dirty="0">
                <a:solidFill>
                  <a:srgbClr val="FF0000"/>
                </a:solidFill>
              </a:rPr>
              <a:t>1</a:t>
            </a:r>
            <a:r>
              <a:rPr lang="zh-CN" altLang="en-US" dirty="0"/>
              <a:t>，因为它是由设备的固有属性所决定的，不仅不能改变，还应加以保证。</a:t>
            </a:r>
            <a:endParaRPr lang="zh-CN" altLang="en-US" dirty="0"/>
          </a:p>
        </p:txBody>
      </p:sp>
      <p:pic>
        <p:nvPicPr>
          <p:cNvPr id="4" name="图片 3"/>
          <p:cNvPicPr>
            <a:picLocks noChangeAspect="1"/>
          </p:cNvPicPr>
          <p:nvPr/>
        </p:nvPicPr>
        <p:blipFill rotWithShape="1">
          <a:blip r:embed="rId1"/>
          <a:srcRect t="21265"/>
          <a:stretch>
            <a:fillRect/>
          </a:stretch>
        </p:blipFill>
        <p:spPr>
          <a:xfrm>
            <a:off x="2617461" y="1184562"/>
            <a:ext cx="6380041" cy="2916791"/>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56387">
                                            <p:txEl>
                                              <p:pRg st="0" end="0"/>
                                            </p:txEl>
                                          </p:spTgt>
                                        </p:tgtEl>
                                        <p:attrNameLst>
                                          <p:attrName>style.visibility</p:attrName>
                                        </p:attrNameLst>
                                      </p:cBhvr>
                                      <p:to>
                                        <p:strVal val="visible"/>
                                      </p:to>
                                    </p:set>
                                    <p:anim calcmode="lin" valueType="num">
                                      <p:cBhvr additive="base">
                                        <p:cTn id="7" dur="500" fill="hold"/>
                                        <p:tgtEl>
                                          <p:spTgt spid="65638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5638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56387">
                                            <p:txEl>
                                              <p:pRg st="1" end="1"/>
                                            </p:txEl>
                                          </p:spTgt>
                                        </p:tgtEl>
                                        <p:attrNameLst>
                                          <p:attrName>style.visibility</p:attrName>
                                        </p:attrNameLst>
                                      </p:cBhvr>
                                      <p:to>
                                        <p:strVal val="visible"/>
                                      </p:to>
                                    </p:set>
                                    <p:anim calcmode="lin" valueType="num">
                                      <p:cBhvr additive="base">
                                        <p:cTn id="13" dur="500" fill="hold"/>
                                        <p:tgtEl>
                                          <p:spTgt spid="65638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56387">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1158920" y="4832388"/>
            <a:ext cx="10331095" cy="1105990"/>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spcBef>
                <a:spcPts val="600"/>
              </a:spcBef>
              <a:buFont typeface="Wingdings" panose="05000000000000000000" pitchFamily="2" charset="2"/>
              <a:buChar char="n"/>
              <a:defRPr/>
            </a:pPr>
            <a:r>
              <a:rPr lang="zh-CN" altLang="en-US" sz="2400" dirty="0">
                <a:solidFill>
                  <a:schemeClr val="tx1"/>
                </a:solidFill>
              </a:rPr>
              <a:t>系统规定所有进程在开始运行之前，都必须</a:t>
            </a:r>
            <a:r>
              <a:rPr lang="zh-CN" altLang="en-US" sz="2400" dirty="0">
                <a:solidFill>
                  <a:srgbClr val="FF0000"/>
                </a:solidFill>
              </a:rPr>
              <a:t>一次性地申请</a:t>
            </a:r>
            <a:r>
              <a:rPr lang="zh-CN" altLang="en-US" sz="2400" dirty="0">
                <a:solidFill>
                  <a:schemeClr val="tx1"/>
                </a:solidFill>
              </a:rPr>
              <a:t>其在整个运行过程所需的</a:t>
            </a:r>
            <a:r>
              <a:rPr lang="zh-CN" altLang="en-US" sz="2400" dirty="0">
                <a:solidFill>
                  <a:srgbClr val="FF0000"/>
                </a:solidFill>
              </a:rPr>
              <a:t>全部资源</a:t>
            </a:r>
            <a:r>
              <a:rPr lang="zh-CN" altLang="en-US" sz="2400" dirty="0">
                <a:solidFill>
                  <a:schemeClr val="tx1"/>
                </a:solidFill>
              </a:rPr>
              <a:t>。这样，该进程在整个运行期间：便不会再提出资源要求</a:t>
            </a:r>
            <a:endParaRPr lang="zh-CN" altLang="en-US" sz="2400" dirty="0">
              <a:solidFill>
                <a:schemeClr val="tx1"/>
              </a:solidFill>
            </a:endParaRPr>
          </a:p>
        </p:txBody>
      </p:sp>
      <p:sp>
        <p:nvSpPr>
          <p:cNvPr id="7" name="Rectangle 3"/>
          <p:cNvSpPr>
            <a:spLocks noChangeArrowheads="1"/>
          </p:cNvSpPr>
          <p:nvPr/>
        </p:nvSpPr>
        <p:spPr bwMode="auto">
          <a:xfrm>
            <a:off x="1320974" y="1286031"/>
            <a:ext cx="5759094" cy="5909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3.6.1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摒弃“请求和保持”条件</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1774703" y="1876962"/>
            <a:ext cx="8841046" cy="2526013"/>
            <a:chOff x="1826954" y="1286031"/>
            <a:chExt cx="8841046" cy="2526013"/>
          </a:xfrm>
        </p:grpSpPr>
        <p:pic>
          <p:nvPicPr>
            <p:cNvPr id="2" name="图片 1"/>
            <p:cNvPicPr>
              <a:picLocks noChangeAspect="1"/>
            </p:cNvPicPr>
            <p:nvPr/>
          </p:nvPicPr>
          <p:blipFill>
            <a:blip r:embed="rId1"/>
            <a:stretch>
              <a:fillRect/>
            </a:stretch>
          </p:blipFill>
          <p:spPr>
            <a:xfrm>
              <a:off x="1826954" y="1286031"/>
              <a:ext cx="8841046" cy="2526013"/>
            </a:xfrm>
            <a:prstGeom prst="rect">
              <a:avLst/>
            </a:prstGeom>
          </p:spPr>
        </p:pic>
        <p:sp>
          <p:nvSpPr>
            <p:cNvPr id="5" name="圆角矩形 4"/>
            <p:cNvSpPr/>
            <p:nvPr/>
          </p:nvSpPr>
          <p:spPr>
            <a:xfrm>
              <a:off x="3375472" y="1715444"/>
              <a:ext cx="2440919" cy="4685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8" name="Rectangle 2"/>
          <p:cNvSpPr>
            <a:spLocks noGrp="1" noChangeArrowheads="1"/>
          </p:cNvSpPr>
          <p:nvPr>
            <p:ph type="title"/>
          </p:nvPr>
        </p:nvSpPr>
        <p:spPr>
          <a:xfrm>
            <a:off x="1158920" y="332015"/>
            <a:ext cx="3386954" cy="55625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sz="3600" dirty="0"/>
              <a:t> 3.6 </a:t>
            </a:r>
            <a:r>
              <a:rPr lang="zh-CN" altLang="en-US" sz="3600" dirty="0"/>
              <a:t>预防死锁</a:t>
            </a:r>
            <a:endParaRPr lang="zh-CN" altLang="en-US" sz="3600" dirty="0"/>
          </a:p>
        </p:txBody>
      </p:sp>
    </p:spTree>
  </p:cSld>
  <p:clrMapOvr>
    <a:masterClrMapping/>
  </p:clrMapOv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8435" name="Rectangle 3"/>
          <p:cNvSpPr>
            <a:spLocks noGrp="1" noChangeArrowheads="1"/>
          </p:cNvSpPr>
          <p:nvPr>
            <p:ph type="body" idx="1"/>
          </p:nvPr>
        </p:nvSpPr>
        <p:spPr>
          <a:xfrm>
            <a:off x="1380295" y="4217204"/>
            <a:ext cx="10271773" cy="2197541"/>
          </a:xfrm>
        </p:spPr>
        <p:txBody>
          <a:bodyPr/>
          <a:lstStyle/>
          <a:p>
            <a:pPr algn="just" eaLnBrk="1" hangingPunct="1">
              <a:lnSpc>
                <a:spcPct val="110000"/>
              </a:lnSpc>
              <a:buFont typeface="Wingdings" panose="05000000000000000000" pitchFamily="2" charset="2"/>
              <a:buChar char="n"/>
              <a:defRPr/>
            </a:pPr>
            <a:r>
              <a:rPr lang="zh-CN" altLang="en-US" b="1" dirty="0"/>
              <a:t>进程是逐个地提出对资源的要求的。</a:t>
            </a:r>
            <a:endParaRPr lang="en-US" altLang="zh-CN" b="1" dirty="0"/>
          </a:p>
          <a:p>
            <a:pPr algn="just" eaLnBrk="1" hangingPunct="1">
              <a:lnSpc>
                <a:spcPct val="110000"/>
              </a:lnSpc>
              <a:buFont typeface="Wingdings" panose="05000000000000000000" pitchFamily="2" charset="2"/>
              <a:buChar char="n"/>
              <a:defRPr/>
            </a:pPr>
            <a:r>
              <a:rPr lang="zh-CN" altLang="en-US" b="1" dirty="0"/>
              <a:t>当一个已经保持了某些资源的进程，再提出新的资源请求而不能立即得到满足时，必须释放它已经保持了的所有资源。</a:t>
            </a:r>
            <a:endParaRPr lang="en-US" altLang="zh-CN" b="1" dirty="0"/>
          </a:p>
          <a:p>
            <a:pPr algn="just" eaLnBrk="1" hangingPunct="1">
              <a:lnSpc>
                <a:spcPct val="110000"/>
              </a:lnSpc>
              <a:buFont typeface="Wingdings" panose="05000000000000000000" pitchFamily="2" charset="2"/>
              <a:buChar char="n"/>
              <a:defRPr/>
            </a:pPr>
            <a:r>
              <a:rPr lang="zh-CN" altLang="en-US" b="1" dirty="0"/>
              <a:t>待以后需要时再重新申请。</a:t>
            </a:r>
            <a:endParaRPr lang="zh-CN" altLang="en-US" b="1" dirty="0"/>
          </a:p>
        </p:txBody>
      </p:sp>
      <p:sp>
        <p:nvSpPr>
          <p:cNvPr id="140291" name="Rectangle 4"/>
          <p:cNvSpPr>
            <a:spLocks noChangeArrowheads="1"/>
          </p:cNvSpPr>
          <p:nvPr/>
        </p:nvSpPr>
        <p:spPr bwMode="auto">
          <a:xfrm>
            <a:off x="1305866" y="1208661"/>
            <a:ext cx="5521654" cy="68109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defTabSz="685800">
              <a:lnSpc>
                <a:spcPct val="90000"/>
              </a:lnSpc>
              <a:spcBef>
                <a:spcPct val="0"/>
              </a:spcBef>
              <a:buNone/>
            </a:pPr>
            <a:r>
              <a:rPr lang="en-US" altLang="zh-CN" b="1" dirty="0">
                <a:solidFill>
                  <a:schemeClr val="accent1">
                    <a:lumMod val="75000"/>
                  </a:schemeClr>
                </a:solidFill>
                <a:latin typeface="微软雅黑" panose="020B0503020204020204" pitchFamily="34" charset="-122"/>
                <a:ea typeface="微软雅黑" panose="020B0503020204020204" pitchFamily="34" charset="-122"/>
                <a:cs typeface="+mj-cs"/>
              </a:rPr>
              <a:t>3.6.2 </a:t>
            </a:r>
            <a:r>
              <a:rPr lang="zh-CN" altLang="en-US" b="1" dirty="0">
                <a:solidFill>
                  <a:schemeClr val="accent1">
                    <a:lumMod val="75000"/>
                  </a:schemeClr>
                </a:solidFill>
                <a:latin typeface="微软雅黑" panose="020B0503020204020204" pitchFamily="34" charset="-122"/>
                <a:ea typeface="微软雅黑" panose="020B0503020204020204" pitchFamily="34" charset="-122"/>
                <a:cs typeface="+mj-cs"/>
              </a:rPr>
              <a:t>摒弃“不剥夺”条件</a:t>
            </a:r>
            <a:endParaRPr lang="zh-CN" altLang="en-US"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grpSp>
        <p:nvGrpSpPr>
          <p:cNvPr id="3" name="组合 2"/>
          <p:cNvGrpSpPr/>
          <p:nvPr/>
        </p:nvGrpSpPr>
        <p:grpSpPr>
          <a:xfrm>
            <a:off x="1602772" y="1889760"/>
            <a:ext cx="8677856" cy="2014818"/>
            <a:chOff x="1907572" y="1696570"/>
            <a:chExt cx="8677856" cy="2014818"/>
          </a:xfrm>
        </p:grpSpPr>
        <p:pic>
          <p:nvPicPr>
            <p:cNvPr id="2" name="图片 1"/>
            <p:cNvPicPr>
              <a:picLocks noChangeAspect="1"/>
            </p:cNvPicPr>
            <p:nvPr/>
          </p:nvPicPr>
          <p:blipFill>
            <a:blip r:embed="rId1"/>
            <a:stretch>
              <a:fillRect/>
            </a:stretch>
          </p:blipFill>
          <p:spPr>
            <a:xfrm>
              <a:off x="1907572" y="1696570"/>
              <a:ext cx="8677856" cy="2014818"/>
            </a:xfrm>
            <a:prstGeom prst="rect">
              <a:avLst/>
            </a:prstGeom>
          </p:spPr>
        </p:pic>
        <p:sp>
          <p:nvSpPr>
            <p:cNvPr id="5" name="圆角矩形 4"/>
            <p:cNvSpPr/>
            <p:nvPr/>
          </p:nvSpPr>
          <p:spPr>
            <a:xfrm>
              <a:off x="3617296" y="2395576"/>
              <a:ext cx="2123525" cy="468536"/>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6" name="Rectangle 2"/>
          <p:cNvSpPr>
            <a:spLocks noGrp="1" noChangeArrowheads="1"/>
          </p:cNvSpPr>
          <p:nvPr>
            <p:ph type="title"/>
          </p:nvPr>
        </p:nvSpPr>
        <p:spPr>
          <a:xfrm>
            <a:off x="1158920" y="332015"/>
            <a:ext cx="3386954" cy="55625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sz="3600" dirty="0"/>
              <a:t> 3.6 </a:t>
            </a:r>
            <a:r>
              <a:rPr lang="zh-CN" altLang="en-US" sz="3600" dirty="0"/>
              <a:t>预防死锁</a:t>
            </a:r>
            <a:endParaRPr lang="zh-CN" altLang="en-US" sz="3600" dirty="0"/>
          </a:p>
        </p:txBody>
      </p:sp>
    </p:spTree>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9459" name="Rectangle 3"/>
          <p:cNvSpPr>
            <a:spLocks noGrp="1" noChangeArrowheads="1"/>
          </p:cNvSpPr>
          <p:nvPr>
            <p:ph type="body" idx="1"/>
          </p:nvPr>
        </p:nvSpPr>
        <p:spPr>
          <a:xfrm>
            <a:off x="1079188" y="4923069"/>
            <a:ext cx="10567024" cy="1680876"/>
          </a:xfrm>
        </p:spPr>
        <p:txBody>
          <a:bodyPr/>
          <a:lstStyle/>
          <a:p>
            <a:pPr>
              <a:lnSpc>
                <a:spcPct val="120000"/>
              </a:lnSpc>
              <a:spcBef>
                <a:spcPts val="600"/>
              </a:spcBef>
              <a:defRPr/>
            </a:pPr>
            <a:r>
              <a:rPr lang="zh-CN" altLang="en-US" b="1" dirty="0"/>
              <a:t>这种方法中规定，系统将所有资源按类型进行线性排队，并赋予不同的序号</a:t>
            </a:r>
            <a:endParaRPr lang="en-US" altLang="zh-CN" b="1" dirty="0"/>
          </a:p>
          <a:p>
            <a:pPr>
              <a:lnSpc>
                <a:spcPct val="120000"/>
              </a:lnSpc>
              <a:spcBef>
                <a:spcPts val="600"/>
              </a:spcBef>
              <a:defRPr/>
            </a:pPr>
            <a:r>
              <a:rPr lang="zh-CN" altLang="en-US" b="1" dirty="0"/>
              <a:t>所有进程对资源的请求必须严格按照资源序号递增的次序提出</a:t>
            </a:r>
            <a:endParaRPr lang="en-US" altLang="zh-CN" b="1" dirty="0"/>
          </a:p>
          <a:p>
            <a:pPr>
              <a:lnSpc>
                <a:spcPct val="120000"/>
              </a:lnSpc>
              <a:spcBef>
                <a:spcPts val="600"/>
              </a:spcBef>
              <a:defRPr/>
            </a:pPr>
            <a:r>
              <a:rPr lang="zh-CN" altLang="en-US" b="1" dirty="0"/>
              <a:t>这样，在所形成的资源分配图中，不可能再出现环路</a:t>
            </a:r>
            <a:endParaRPr lang="zh-CN" altLang="en-US" b="1" dirty="0"/>
          </a:p>
        </p:txBody>
      </p:sp>
      <p:sp>
        <p:nvSpPr>
          <p:cNvPr id="141315" name="Rectangle 4"/>
          <p:cNvSpPr>
            <a:spLocks noChangeArrowheads="1"/>
          </p:cNvSpPr>
          <p:nvPr/>
        </p:nvSpPr>
        <p:spPr bwMode="auto">
          <a:xfrm>
            <a:off x="1193074" y="1125864"/>
            <a:ext cx="7848600" cy="53553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defTabSz="685800">
              <a:lnSpc>
                <a:spcPct val="90000"/>
              </a:lnSpc>
              <a:spcBef>
                <a:spcPct val="0"/>
              </a:spcBef>
              <a:buNone/>
            </a:pPr>
            <a:r>
              <a:rPr lang="en-US" altLang="zh-CN" sz="2800" b="1" dirty="0">
                <a:solidFill>
                  <a:schemeClr val="accent1">
                    <a:lumMod val="75000"/>
                  </a:schemeClr>
                </a:solidFill>
                <a:latin typeface="微软雅黑" panose="020B0503020204020204" pitchFamily="34" charset="-122"/>
                <a:ea typeface="微软雅黑" panose="020B0503020204020204" pitchFamily="34" charset="-122"/>
                <a:cs typeface="+mj-cs"/>
              </a:rPr>
              <a:t>3.6.3 </a:t>
            </a:r>
            <a:r>
              <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rPr>
              <a:t>摒弃“环路等待”条件</a:t>
            </a:r>
            <a:endParaRPr lang="zh-CN" altLang="en-US" sz="2800" b="1" dirty="0">
              <a:solidFill>
                <a:schemeClr val="accent1">
                  <a:lumMod val="75000"/>
                </a:schemeClr>
              </a:solidFill>
              <a:latin typeface="微软雅黑" panose="020B0503020204020204" pitchFamily="34" charset="-122"/>
              <a:ea typeface="微软雅黑" panose="020B0503020204020204" pitchFamily="34" charset="-122"/>
              <a:cs typeface="+mj-cs"/>
            </a:endParaRPr>
          </a:p>
        </p:txBody>
      </p:sp>
      <p:grpSp>
        <p:nvGrpSpPr>
          <p:cNvPr id="2" name="组合 1"/>
          <p:cNvGrpSpPr/>
          <p:nvPr/>
        </p:nvGrpSpPr>
        <p:grpSpPr>
          <a:xfrm>
            <a:off x="2318622" y="1561318"/>
            <a:ext cx="8803381" cy="3461828"/>
            <a:chOff x="1796107" y="1068043"/>
            <a:chExt cx="8803381" cy="3461828"/>
          </a:xfrm>
        </p:grpSpPr>
        <p:pic>
          <p:nvPicPr>
            <p:cNvPr id="4" name="图片 3"/>
            <p:cNvPicPr>
              <a:picLocks noChangeAspect="1"/>
            </p:cNvPicPr>
            <p:nvPr/>
          </p:nvPicPr>
          <p:blipFill>
            <a:blip r:embed="rId1"/>
            <a:stretch>
              <a:fillRect/>
            </a:stretch>
          </p:blipFill>
          <p:spPr>
            <a:xfrm>
              <a:off x="1796107" y="1068043"/>
              <a:ext cx="8803381" cy="3461828"/>
            </a:xfrm>
            <a:prstGeom prst="rect">
              <a:avLst/>
            </a:prstGeom>
          </p:spPr>
        </p:pic>
        <p:sp>
          <p:nvSpPr>
            <p:cNvPr id="5" name="圆角矩形 4"/>
            <p:cNvSpPr/>
            <p:nvPr/>
          </p:nvSpPr>
          <p:spPr>
            <a:xfrm>
              <a:off x="3216775" y="3151279"/>
              <a:ext cx="2214208" cy="528992"/>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grpSp>
      <p:sp>
        <p:nvSpPr>
          <p:cNvPr id="7" name="Rectangle 2"/>
          <p:cNvSpPr>
            <a:spLocks noGrp="1" noChangeArrowheads="1"/>
          </p:cNvSpPr>
          <p:nvPr>
            <p:ph type="title"/>
          </p:nvPr>
        </p:nvSpPr>
        <p:spPr>
          <a:xfrm>
            <a:off x="1158920" y="332015"/>
            <a:ext cx="3386954" cy="556259"/>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r>
              <a:rPr lang="en-US" altLang="zh-CN" sz="3600" dirty="0"/>
              <a:t> 3.6 </a:t>
            </a:r>
            <a:r>
              <a:rPr lang="zh-CN" altLang="en-US" sz="3600" dirty="0"/>
              <a:t>预防死锁</a:t>
            </a:r>
            <a:endParaRPr lang="zh-CN" altLang="en-US" sz="3600" dirty="0"/>
          </a:p>
        </p:txBody>
      </p:sp>
    </p:spTree>
  </p:cSld>
  <p:clrMapOvr>
    <a:masterClrMapping/>
  </p:clrMapOvr>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p:cNvSpPr>
            <a:spLocks noGrp="1" noChangeArrowheads="1"/>
          </p:cNvSpPr>
          <p:nvPr>
            <p:ph type="title"/>
          </p:nvPr>
        </p:nvSpPr>
        <p:spPr/>
        <p:txBody>
          <a:bodyPr/>
          <a:lstStyle/>
          <a:p>
            <a:pPr eaLnBrk="1" hangingPunct="1">
              <a:defRPr/>
            </a:pPr>
            <a:r>
              <a:rPr lang="zh-CN" altLang="en-US" sz="4000"/>
              <a:t>第三章 处理机调度与死锁</a:t>
            </a:r>
            <a:endParaRPr lang="zh-CN" altLang="en-US" sz="4000"/>
          </a:p>
        </p:txBody>
      </p:sp>
      <p:sp>
        <p:nvSpPr>
          <p:cNvPr id="142339" name="Rectangle 3"/>
          <p:cNvSpPr>
            <a:spLocks noGrp="1" noChangeArrowheads="1"/>
          </p:cNvSpPr>
          <p:nvPr>
            <p:ph type="body" idx="1"/>
          </p:nvPr>
        </p:nvSpPr>
        <p:spPr>
          <a:xfrm>
            <a:off x="2438400" y="1295400"/>
            <a:ext cx="8229600" cy="4495800"/>
          </a:xfrm>
        </p:spPr>
        <p:txBody>
          <a:bodyPr/>
          <a:lstStyle/>
          <a:p>
            <a:pPr eaLnBrk="1" hangingPunct="1">
              <a:lnSpc>
                <a:spcPct val="110000"/>
              </a:lnSpc>
              <a:buFont typeface="Wingdings" panose="05000000000000000000" pitchFamily="2" charset="2"/>
              <a:buChar char="n"/>
              <a:defRPr/>
            </a:pPr>
            <a:r>
              <a:rPr lang="en-US" altLang="zh-CN" sz="2800" dirty="0"/>
              <a:t>3.1 </a:t>
            </a:r>
            <a:r>
              <a:rPr lang="zh-CN" altLang="en-US" sz="2800" dirty="0"/>
              <a:t>处理机调度的层次和调度算法的目标 </a:t>
            </a:r>
            <a:endParaRPr lang="zh-CN" altLang="en-US" sz="2800" dirty="0"/>
          </a:p>
          <a:p>
            <a:pPr eaLnBrk="1" hangingPunct="1">
              <a:lnSpc>
                <a:spcPct val="110000"/>
              </a:lnSpc>
              <a:buFont typeface="Wingdings" panose="05000000000000000000" pitchFamily="2" charset="2"/>
              <a:buChar char="n"/>
              <a:defRPr/>
            </a:pPr>
            <a:r>
              <a:rPr lang="en-US" altLang="zh-CN" sz="2800" dirty="0"/>
              <a:t>3.2 </a:t>
            </a:r>
            <a:r>
              <a:rPr lang="zh-CN" altLang="en-US" sz="2800" dirty="0"/>
              <a:t>作业和作业调度</a:t>
            </a:r>
            <a:endParaRPr lang="zh-CN" altLang="en-US" sz="2800" dirty="0"/>
          </a:p>
          <a:p>
            <a:pPr eaLnBrk="1" hangingPunct="1">
              <a:lnSpc>
                <a:spcPct val="110000"/>
              </a:lnSpc>
              <a:buFont typeface="Wingdings" panose="05000000000000000000" pitchFamily="2" charset="2"/>
              <a:buChar char="n"/>
              <a:defRPr/>
            </a:pPr>
            <a:r>
              <a:rPr lang="en-US" altLang="zh-CN" sz="2800" dirty="0"/>
              <a:t>3.3 </a:t>
            </a:r>
            <a:r>
              <a:rPr lang="zh-CN" altLang="en-US" sz="2800" dirty="0"/>
              <a:t>进程调度  </a:t>
            </a:r>
            <a:endParaRPr lang="zh-CN" altLang="en-US" sz="2800" dirty="0"/>
          </a:p>
          <a:p>
            <a:pPr eaLnBrk="1" hangingPunct="1">
              <a:lnSpc>
                <a:spcPct val="110000"/>
              </a:lnSpc>
              <a:buFont typeface="Wingdings" panose="05000000000000000000" pitchFamily="2" charset="2"/>
              <a:buChar char="n"/>
              <a:defRPr/>
            </a:pPr>
            <a:r>
              <a:rPr lang="en-US" altLang="zh-CN" sz="2800" dirty="0"/>
              <a:t>3.4 </a:t>
            </a:r>
            <a:r>
              <a:rPr lang="zh-CN" altLang="en-US" sz="2800" dirty="0"/>
              <a:t>实时调度  </a:t>
            </a:r>
            <a:endParaRPr lang="zh-CN" altLang="en-US" sz="2800" dirty="0"/>
          </a:p>
          <a:p>
            <a:pPr eaLnBrk="1" hangingPunct="1">
              <a:lnSpc>
                <a:spcPct val="110000"/>
              </a:lnSpc>
              <a:buFont typeface="Wingdings" panose="05000000000000000000" pitchFamily="2" charset="2"/>
              <a:buChar char="n"/>
              <a:defRPr/>
            </a:pPr>
            <a:r>
              <a:rPr lang="en-US" altLang="zh-CN" sz="2800" dirty="0"/>
              <a:t>3.5 </a:t>
            </a:r>
            <a:r>
              <a:rPr lang="zh-CN" altLang="en-US" sz="2800" dirty="0"/>
              <a:t>死锁概述  </a:t>
            </a:r>
            <a:endParaRPr lang="zh-CN" altLang="en-US" sz="2800" dirty="0"/>
          </a:p>
          <a:p>
            <a:pPr eaLnBrk="1" hangingPunct="1">
              <a:lnSpc>
                <a:spcPct val="110000"/>
              </a:lnSpc>
              <a:buFont typeface="Wingdings" panose="05000000000000000000" pitchFamily="2" charset="2"/>
              <a:buChar char="n"/>
              <a:defRPr/>
            </a:pPr>
            <a:r>
              <a:rPr lang="en-US" altLang="zh-CN" sz="2800" dirty="0"/>
              <a:t>3.6 </a:t>
            </a:r>
            <a:r>
              <a:rPr lang="zh-CN" altLang="en-US" sz="2800" dirty="0"/>
              <a:t>预防死锁</a:t>
            </a:r>
            <a:endParaRPr lang="en-US" altLang="zh-CN" sz="2800" dirty="0"/>
          </a:p>
          <a:p>
            <a:pPr eaLnBrk="1" hangingPunct="1">
              <a:lnSpc>
                <a:spcPct val="110000"/>
              </a:lnSpc>
              <a:buFont typeface="Wingdings" panose="05000000000000000000" pitchFamily="2" charset="2"/>
              <a:buChar char="n"/>
              <a:defRPr/>
            </a:pPr>
            <a:r>
              <a:rPr lang="en-US" altLang="zh-CN" sz="2800" dirty="0">
                <a:solidFill>
                  <a:srgbClr val="FF0000"/>
                </a:solidFill>
              </a:rPr>
              <a:t>3.7 </a:t>
            </a:r>
            <a:r>
              <a:rPr lang="zh-CN" altLang="en-US" sz="2800" dirty="0">
                <a:solidFill>
                  <a:srgbClr val="FF0000"/>
                </a:solidFill>
              </a:rPr>
              <a:t>避免死锁</a:t>
            </a:r>
            <a:endParaRPr lang="zh-CN" altLang="en-US" sz="2800" dirty="0">
              <a:solidFill>
                <a:srgbClr val="FF0000"/>
              </a:solidFill>
            </a:endParaRPr>
          </a:p>
          <a:p>
            <a:pPr eaLnBrk="1" hangingPunct="1">
              <a:lnSpc>
                <a:spcPct val="110000"/>
              </a:lnSpc>
              <a:buFont typeface="Wingdings" panose="05000000000000000000" pitchFamily="2" charset="2"/>
              <a:buChar char="n"/>
              <a:defRPr/>
            </a:pPr>
            <a:r>
              <a:rPr lang="en-US" altLang="zh-CN" sz="2800" dirty="0"/>
              <a:t>3.8 </a:t>
            </a:r>
            <a:r>
              <a:rPr lang="zh-CN" altLang="en-US" sz="2800" dirty="0"/>
              <a:t>死锁的检测与解除  </a:t>
            </a:r>
            <a:endParaRPr lang="zh-CN" altLang="en-US" sz="2800"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2"/>
          <p:cNvSpPr>
            <a:spLocks noGrp="1" noChangeArrowheads="1"/>
          </p:cNvSpPr>
          <p:nvPr>
            <p:ph type="title"/>
          </p:nvPr>
        </p:nvSpPr>
        <p:spPr>
          <a:xfrm>
            <a:off x="1365885" y="198257"/>
            <a:ext cx="3031944" cy="683264"/>
          </a:xfr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p>
            <a:pPr eaLnBrk="1" hangingPunct="1">
              <a:lnSpc>
                <a:spcPct val="120000"/>
              </a:lnSpc>
              <a:spcBef>
                <a:spcPct val="20000"/>
              </a:spcBef>
              <a:buClr>
                <a:schemeClr val="bg2"/>
              </a:buClr>
              <a:buSzPct val="75000"/>
              <a:buFont typeface="Wingdings" panose="05000000000000000000" pitchFamily="2" charset="2"/>
              <a:buNone/>
              <a:defRPr/>
            </a:pPr>
            <a:r>
              <a:rPr lang="en-US" altLang="zh-CN" sz="3200" dirty="0" smtClean="0"/>
              <a:t>3.7 </a:t>
            </a:r>
            <a:r>
              <a:rPr lang="zh-CN" altLang="en-US" sz="3200" dirty="0" smtClean="0"/>
              <a:t>避免死锁</a:t>
            </a:r>
            <a:endParaRPr lang="zh-CN" altLang="en-US" sz="3200" dirty="0"/>
          </a:p>
        </p:txBody>
      </p:sp>
      <p:sp>
        <p:nvSpPr>
          <p:cNvPr id="144387" name="Rectangle 3"/>
          <p:cNvSpPr>
            <a:spLocks noGrp="1" noChangeArrowheads="1"/>
          </p:cNvSpPr>
          <p:nvPr>
            <p:ph type="body" idx="1"/>
          </p:nvPr>
        </p:nvSpPr>
        <p:spPr>
          <a:xfrm>
            <a:off x="1365885" y="2050868"/>
            <a:ext cx="10085886" cy="4572000"/>
          </a:xfrm>
        </p:spPr>
        <p:txBody>
          <a:bodyPr/>
          <a:lstStyle/>
          <a:p>
            <a:pPr algn="just" eaLnBrk="1" hangingPunct="1">
              <a:lnSpc>
                <a:spcPct val="120000"/>
              </a:lnSpc>
              <a:buFont typeface="Wingdings" panose="05000000000000000000" pitchFamily="2" charset="2"/>
              <a:buNone/>
              <a:defRPr/>
            </a:pPr>
            <a:r>
              <a:rPr lang="en-US" altLang="zh-CN" sz="2800" dirty="0">
                <a:solidFill>
                  <a:srgbClr val="0000FF"/>
                </a:solidFill>
              </a:rPr>
              <a:t>1</a:t>
            </a:r>
            <a:r>
              <a:rPr lang="zh-CN" altLang="en-US" sz="2800" dirty="0">
                <a:solidFill>
                  <a:srgbClr val="0000FF"/>
                </a:solidFill>
              </a:rPr>
              <a:t>．安全状态</a:t>
            </a:r>
            <a:endParaRPr lang="zh-CN" altLang="en-US" sz="2800" dirty="0">
              <a:solidFill>
                <a:srgbClr val="0000FF"/>
              </a:solidFill>
            </a:endParaRPr>
          </a:p>
          <a:p>
            <a:pPr algn="just" eaLnBrk="1" hangingPunct="1">
              <a:lnSpc>
                <a:spcPct val="120000"/>
              </a:lnSpc>
              <a:buFont typeface="Wingdings" panose="05000000000000000000" pitchFamily="2" charset="2"/>
              <a:buChar char="n"/>
              <a:defRPr/>
            </a:pPr>
            <a:r>
              <a:rPr lang="zh-CN" altLang="en-US" b="1" dirty="0"/>
              <a:t>所谓安全状态，是指系统能按某种进程顺序（</a:t>
            </a:r>
            <a:r>
              <a:rPr lang="en-US" altLang="zh-CN" b="1" dirty="0"/>
              <a:t>P1</a:t>
            </a:r>
            <a:r>
              <a:rPr lang="zh-CN" altLang="en-US" b="1" dirty="0"/>
              <a:t>，</a:t>
            </a:r>
            <a:r>
              <a:rPr lang="en-US" altLang="zh-CN" b="1" dirty="0"/>
              <a:t>P2</a:t>
            </a:r>
            <a:r>
              <a:rPr lang="zh-CN" altLang="en-US" b="1" dirty="0"/>
              <a:t>，</a:t>
            </a:r>
            <a:r>
              <a:rPr lang="en-US" altLang="zh-CN" b="1" dirty="0"/>
              <a:t>…</a:t>
            </a:r>
            <a:r>
              <a:rPr lang="zh-CN" altLang="en-US" b="1" dirty="0"/>
              <a:t>，</a:t>
            </a:r>
            <a:r>
              <a:rPr lang="en-US" altLang="zh-CN" b="1" dirty="0" err="1"/>
              <a:t>Pn</a:t>
            </a:r>
            <a:r>
              <a:rPr lang="zh-CN" altLang="en-US" b="1" dirty="0"/>
              <a:t>），来为每个进程</a:t>
            </a:r>
            <a:r>
              <a:rPr lang="en-US" altLang="zh-CN" b="1" dirty="0"/>
              <a:t>Pi</a:t>
            </a:r>
            <a:r>
              <a:rPr lang="zh-CN" altLang="en-US" b="1" dirty="0"/>
              <a:t>分配其所需资源，直至满足每个进程对资源的最大需求，使每个进程都可顺利地完成，称系统处于</a:t>
            </a:r>
            <a:r>
              <a:rPr lang="zh-CN" altLang="en-US" b="1" dirty="0">
                <a:solidFill>
                  <a:srgbClr val="FF0000"/>
                </a:solidFill>
              </a:rPr>
              <a:t>安全状态</a:t>
            </a:r>
            <a:endParaRPr lang="en-US" altLang="zh-CN" b="1" dirty="0"/>
          </a:p>
          <a:p>
            <a:pPr algn="just" eaLnBrk="1" hangingPunct="1">
              <a:lnSpc>
                <a:spcPct val="120000"/>
              </a:lnSpc>
              <a:buFont typeface="Wingdings" panose="05000000000000000000" pitchFamily="2" charset="2"/>
              <a:buChar char="n"/>
              <a:defRPr/>
            </a:pPr>
            <a:r>
              <a:rPr lang="zh-CN" altLang="en-US" b="1" dirty="0"/>
              <a:t>称</a:t>
            </a:r>
            <a:r>
              <a:rPr lang="en-US" altLang="zh-CN" b="1" dirty="0"/>
              <a:t>〈P1</a:t>
            </a:r>
            <a:r>
              <a:rPr lang="zh-CN" altLang="en-US" b="1" dirty="0"/>
              <a:t>，</a:t>
            </a:r>
            <a:r>
              <a:rPr lang="en-US" altLang="zh-CN" b="1" dirty="0"/>
              <a:t>P2</a:t>
            </a:r>
            <a:r>
              <a:rPr lang="zh-CN" altLang="en-US" b="1" dirty="0"/>
              <a:t>，</a:t>
            </a:r>
            <a:r>
              <a:rPr lang="en-US" altLang="zh-CN" b="1" dirty="0"/>
              <a:t>…</a:t>
            </a:r>
            <a:r>
              <a:rPr lang="zh-CN" altLang="en-US" b="1" dirty="0"/>
              <a:t>，</a:t>
            </a:r>
            <a:r>
              <a:rPr lang="en-US" altLang="zh-CN" b="1" dirty="0" err="1"/>
              <a:t>Pn</a:t>
            </a:r>
            <a:r>
              <a:rPr lang="en-US" altLang="zh-CN" b="1" dirty="0"/>
              <a:t>〉</a:t>
            </a:r>
            <a:r>
              <a:rPr lang="zh-CN" altLang="en-US" b="1" dirty="0"/>
              <a:t>序列为</a:t>
            </a:r>
            <a:r>
              <a:rPr lang="zh-CN" altLang="en-US" b="1" dirty="0">
                <a:solidFill>
                  <a:srgbClr val="FF0000"/>
                </a:solidFill>
              </a:rPr>
              <a:t>安全序列 </a:t>
            </a:r>
            <a:endParaRPr lang="en-US" altLang="zh-CN" b="1" dirty="0"/>
          </a:p>
          <a:p>
            <a:pPr algn="just" eaLnBrk="1" hangingPunct="1">
              <a:lnSpc>
                <a:spcPct val="120000"/>
              </a:lnSpc>
              <a:buFont typeface="Wingdings" panose="05000000000000000000" pitchFamily="2" charset="2"/>
              <a:buChar char="n"/>
              <a:defRPr/>
            </a:pPr>
            <a:r>
              <a:rPr lang="zh-CN" altLang="en-US" b="1" dirty="0"/>
              <a:t>否则，如果系统无法找到这样一个安全序列，则称系统处于</a:t>
            </a:r>
            <a:r>
              <a:rPr lang="zh-CN" altLang="en-US" b="1" dirty="0">
                <a:solidFill>
                  <a:srgbClr val="FF0000"/>
                </a:solidFill>
              </a:rPr>
              <a:t>不安全状态</a:t>
            </a:r>
            <a:r>
              <a:rPr lang="zh-CN" altLang="en-US" b="1" dirty="0"/>
              <a:t>。 </a:t>
            </a:r>
            <a:endParaRPr lang="zh-CN" altLang="en-US" b="1" dirty="0"/>
          </a:p>
          <a:p>
            <a:pPr eaLnBrk="1" hangingPunct="1">
              <a:lnSpc>
                <a:spcPct val="120000"/>
              </a:lnSpc>
              <a:buFont typeface="Wingdings" panose="05000000000000000000" pitchFamily="2" charset="2"/>
              <a:buChar char="n"/>
              <a:defRPr/>
            </a:pPr>
            <a:endParaRPr lang="en-US" altLang="zh-CN" b="1" dirty="0"/>
          </a:p>
        </p:txBody>
      </p:sp>
      <p:sp>
        <p:nvSpPr>
          <p:cNvPr id="4" name="Rectangle 2"/>
          <p:cNvSpPr txBox="1">
            <a:spLocks noChangeArrowheads="1"/>
          </p:cNvSpPr>
          <p:nvPr/>
        </p:nvSpPr>
        <p:spPr>
          <a:xfrm>
            <a:off x="1365885" y="1242128"/>
            <a:ext cx="4098490" cy="56560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dirty="0" smtClean="0"/>
              <a:t>3.7.1 </a:t>
            </a:r>
            <a:r>
              <a:rPr lang="zh-CN" altLang="en-US" dirty="0" smtClean="0"/>
              <a:t>系统安全状态</a:t>
            </a:r>
            <a:endParaRPr lang="zh-CN" altLang="en-US" dirty="0"/>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1329474" y="1150189"/>
            <a:ext cx="9157371" cy="82232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b="1" dirty="0"/>
              <a:t>2. </a:t>
            </a:r>
            <a:r>
              <a:rPr lang="zh-CN" altLang="en-US" b="1" dirty="0"/>
              <a:t>低级调度</a:t>
            </a:r>
            <a:endParaRPr lang="zh-CN" altLang="en-US" b="1" dirty="0"/>
          </a:p>
        </p:txBody>
      </p:sp>
      <p:sp>
        <p:nvSpPr>
          <p:cNvPr id="690180" name="Rectangle 4"/>
          <p:cNvSpPr>
            <a:spLocks noChangeArrowheads="1"/>
          </p:cNvSpPr>
          <p:nvPr/>
        </p:nvSpPr>
        <p:spPr bwMode="auto">
          <a:xfrm>
            <a:off x="1203960" y="1752601"/>
            <a:ext cx="10454639" cy="3120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itchFamily="2" charset="-122"/>
              </a:defRPr>
            </a:lvl1pPr>
            <a:lvl2pPr marL="800100" indent="-342900">
              <a:defRPr>
                <a:solidFill>
                  <a:schemeClr val="tx1"/>
                </a:solidFill>
                <a:latin typeface="Arial" panose="020B0604020202020204" pitchFamily="34" charset="0"/>
                <a:ea typeface="宋体" pitchFamily="2" charset="-122"/>
              </a:defRPr>
            </a:lvl2pPr>
            <a:lvl3pPr marL="1257300" indent="-342900">
              <a:defRPr>
                <a:solidFill>
                  <a:schemeClr val="tx1"/>
                </a:solidFill>
                <a:latin typeface="Arial" panose="020B0604020202020204" pitchFamily="34" charset="0"/>
                <a:ea typeface="宋体" pitchFamily="2" charset="-122"/>
              </a:defRPr>
            </a:lvl3pPr>
            <a:lvl4pPr marL="1714500" indent="-342900">
              <a:defRPr>
                <a:solidFill>
                  <a:schemeClr val="tx1"/>
                </a:solidFill>
                <a:latin typeface="Arial" panose="020B0604020202020204" pitchFamily="34" charset="0"/>
                <a:ea typeface="宋体" pitchFamily="2" charset="-122"/>
              </a:defRPr>
            </a:lvl4pPr>
            <a:lvl5pPr marL="2171700" indent="-342900">
              <a:defRPr>
                <a:solidFill>
                  <a:schemeClr val="tx1"/>
                </a:solidFill>
                <a:latin typeface="Arial" panose="020B0604020202020204" pitchFamily="34" charset="0"/>
                <a:ea typeface="宋体" pitchFamily="2" charset="-122"/>
              </a:defRPr>
            </a:lvl5pPr>
            <a:lvl6pPr marL="26289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6pPr>
            <a:lvl7pPr marL="30861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7pPr>
            <a:lvl8pPr marL="35433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8pPr>
            <a:lvl9pPr marL="4000500" indent="-342900" eaLnBrk="0" fontAlgn="base" hangingPunct="0">
              <a:spcBef>
                <a:spcPct val="0"/>
              </a:spcBef>
              <a:spcAft>
                <a:spcPct val="0"/>
              </a:spcAft>
              <a:defRPr>
                <a:solidFill>
                  <a:schemeClr val="tx1"/>
                </a:solidFill>
                <a:latin typeface="Arial" panose="020B0604020202020204" pitchFamily="34" charset="0"/>
                <a:ea typeface="宋体" pitchFamily="2" charset="-122"/>
              </a:defRPr>
            </a:lvl9pPr>
          </a:lstStyle>
          <a:p>
            <a:pPr algn="just">
              <a:lnSpc>
                <a:spcPct val="120000"/>
              </a:lnSpc>
              <a:spcBef>
                <a:spcPct val="35000"/>
              </a:spcBef>
              <a:defRPr/>
            </a:pPr>
            <a:r>
              <a:rPr lang="zh-CN" altLang="en-US" sz="2400" b="1" dirty="0">
                <a:latin typeface="微软雅黑" panose="020B0503020204020204" pitchFamily="34" charset="-122"/>
                <a:ea typeface="微软雅黑" panose="020B0503020204020204" pitchFamily="34" charset="-122"/>
              </a:rPr>
              <a:t>进程调度可采用</a:t>
            </a:r>
            <a:r>
              <a:rPr lang="zh-CN" altLang="en-US" sz="2400" b="1" dirty="0">
                <a:solidFill>
                  <a:srgbClr val="0000FF"/>
                </a:solidFill>
                <a:latin typeface="微软雅黑" panose="020B0503020204020204" pitchFamily="34" charset="-122"/>
                <a:ea typeface="微软雅黑" panose="020B0503020204020204" pitchFamily="34" charset="-122"/>
              </a:rPr>
              <a:t>非抢占</a:t>
            </a:r>
            <a:r>
              <a:rPr lang="zh-CN" altLang="en-US" sz="2400" b="1" dirty="0">
                <a:latin typeface="微软雅黑" panose="020B0503020204020204" pitchFamily="34" charset="-122"/>
                <a:ea typeface="微软雅黑" panose="020B0503020204020204" pitchFamily="34" charset="-122"/>
              </a:rPr>
              <a:t>和</a:t>
            </a:r>
            <a:r>
              <a:rPr lang="zh-CN" altLang="en-US" sz="2400" b="1" dirty="0">
                <a:solidFill>
                  <a:srgbClr val="0000FF"/>
                </a:solidFill>
                <a:latin typeface="微软雅黑" panose="020B0503020204020204" pitchFamily="34" charset="-122"/>
                <a:ea typeface="微软雅黑" panose="020B0503020204020204" pitchFamily="34" charset="-122"/>
              </a:rPr>
              <a:t>抢占</a:t>
            </a:r>
            <a:r>
              <a:rPr lang="zh-CN" altLang="en-US" sz="2400" b="1" dirty="0">
                <a:latin typeface="微软雅黑" panose="020B0503020204020204" pitchFamily="34" charset="-122"/>
                <a:ea typeface="微软雅黑" panose="020B0503020204020204" pitchFamily="34" charset="-122"/>
              </a:rPr>
              <a:t>两种调度方式。</a:t>
            </a:r>
            <a:endParaRPr lang="zh-CN" altLang="en-US" sz="2400" b="1" dirty="0">
              <a:latin typeface="微软雅黑" panose="020B0503020204020204" pitchFamily="34" charset="-122"/>
              <a:ea typeface="微软雅黑" panose="020B0503020204020204" pitchFamily="34" charset="-122"/>
            </a:endParaRPr>
          </a:p>
          <a:p>
            <a:pPr algn="just">
              <a:lnSpc>
                <a:spcPct val="120000"/>
              </a:lnSpc>
              <a:spcBef>
                <a:spcPct val="35000"/>
              </a:spcBef>
              <a:defRPr/>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）非抢占方式</a:t>
            </a:r>
            <a:endParaRPr lang="zh-CN" altLang="en-US" sz="2400" b="1" dirty="0">
              <a:solidFill>
                <a:srgbClr val="0000FF"/>
              </a:solidFill>
              <a:latin typeface="微软雅黑" panose="020B0503020204020204" pitchFamily="34" charset="-122"/>
              <a:ea typeface="微软雅黑" panose="020B0503020204020204" pitchFamily="34" charset="-122"/>
            </a:endParaRPr>
          </a:p>
          <a:p>
            <a:pPr algn="just">
              <a:lnSpc>
                <a:spcPct val="120000"/>
              </a:lnSpc>
              <a:spcBef>
                <a:spcPct val="35000"/>
              </a:spcBef>
              <a:defRPr/>
            </a:pPr>
            <a:r>
              <a:rPr lang="zh-CN" altLang="en-US" sz="2400" b="1" dirty="0">
                <a:latin typeface="微软雅黑" panose="020B0503020204020204" pitchFamily="34" charset="-122"/>
                <a:ea typeface="微软雅黑" panose="020B0503020204020204" pitchFamily="34" charset="-122"/>
              </a:rPr>
              <a:t>    在采用这种调度方式时，一旦把处理机分配给某进程后，便让该进程一直执行，直至该进程完成或发生某事件而被阻塞时，才再把处理机分配给其他进程，决不允许某进程抢占已经分配出去的处理机。</a:t>
            </a:r>
            <a:endParaRPr lang="zh-CN" altLang="en-US" sz="2400" b="1" dirty="0">
              <a:latin typeface="微软雅黑" panose="020B0503020204020204" pitchFamily="34" charset="-122"/>
              <a:ea typeface="微软雅黑" panose="020B0503020204020204" pitchFamily="34" charset="-122"/>
            </a:endParaRPr>
          </a:p>
          <a:p>
            <a:pPr indent="-25400">
              <a:lnSpc>
                <a:spcPct val="120000"/>
              </a:lnSpc>
              <a:spcBef>
                <a:spcPct val="30000"/>
              </a:spcBef>
              <a:defRPr/>
            </a:pPr>
            <a:endParaRPr kumimoji="1" lang="zh-CN" altLang="en-US" sz="2400" b="1" dirty="0">
              <a:latin typeface="微软雅黑" panose="020B0503020204020204" pitchFamily="34" charset="-122"/>
              <a:ea typeface="微软雅黑" panose="020B0503020204020204" pitchFamily="34" charset="-122"/>
            </a:endParaRPr>
          </a:p>
        </p:txBody>
      </p:sp>
      <p:sp>
        <p:nvSpPr>
          <p:cNvPr id="5" name="Rectangle 2"/>
          <p:cNvSpPr txBox="1">
            <a:spLocks noChangeArrowheads="1"/>
          </p:cNvSpPr>
          <p:nvPr/>
        </p:nvSpPr>
        <p:spPr>
          <a:xfrm>
            <a:off x="8359140" y="437439"/>
            <a:ext cx="3472488" cy="515216"/>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z="2400" smtClean="0"/>
              <a:t>3.1.1 </a:t>
            </a:r>
            <a:r>
              <a:rPr lang="zh-CN" altLang="en-US" sz="2400" smtClean="0"/>
              <a:t>处理机调度的层次</a:t>
            </a:r>
            <a:endParaRPr lang="zh-CN" altLang="en-US" sz="2400" dirty="0"/>
          </a:p>
        </p:txBody>
      </p:sp>
      <p:sp>
        <p:nvSpPr>
          <p:cNvPr id="6"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7" name="Rectangle 3"/>
          <p:cNvSpPr>
            <a:spLocks noGrp="1" noChangeArrowheads="1"/>
          </p:cNvSpPr>
          <p:nvPr>
            <p:ph type="body" idx="1"/>
          </p:nvPr>
        </p:nvSpPr>
        <p:spPr>
          <a:xfrm>
            <a:off x="1292452" y="1361686"/>
            <a:ext cx="10146846" cy="2521246"/>
          </a:xfrm>
        </p:spPr>
        <p:txBody>
          <a:bodyPr/>
          <a:lstStyle/>
          <a:p>
            <a:pPr>
              <a:lnSpc>
                <a:spcPct val="120000"/>
              </a:lnSpc>
              <a:buNone/>
              <a:defRPr/>
            </a:pPr>
            <a:r>
              <a:rPr lang="en-US" altLang="zh-CN" sz="2800" dirty="0">
                <a:solidFill>
                  <a:srgbClr val="0000FF"/>
                </a:solidFill>
              </a:rPr>
              <a:t>2</a:t>
            </a:r>
            <a:r>
              <a:rPr lang="zh-CN" altLang="en-US" sz="2800" dirty="0">
                <a:solidFill>
                  <a:srgbClr val="0000FF"/>
                </a:solidFill>
              </a:rPr>
              <a:t>．安全状态之例 </a:t>
            </a:r>
            <a:endParaRPr lang="zh-CN" altLang="en-US" sz="2800" dirty="0">
              <a:solidFill>
                <a:srgbClr val="0000FF"/>
              </a:solidFill>
            </a:endParaRPr>
          </a:p>
          <a:p>
            <a:pPr>
              <a:lnSpc>
                <a:spcPct val="120000"/>
              </a:lnSpc>
              <a:buNone/>
              <a:defRPr/>
            </a:pPr>
            <a:r>
              <a:rPr lang="zh-CN" altLang="en-US" dirty="0"/>
              <a:t>  假定系统中有三个进程</a:t>
            </a:r>
            <a:r>
              <a:rPr lang="en-US" altLang="zh-CN" dirty="0"/>
              <a:t>P1</a:t>
            </a:r>
            <a:r>
              <a:rPr lang="zh-CN" altLang="en-US" dirty="0"/>
              <a:t>、</a:t>
            </a:r>
            <a:r>
              <a:rPr lang="en-US" altLang="zh-CN" dirty="0"/>
              <a:t>P2</a:t>
            </a:r>
            <a:r>
              <a:rPr lang="zh-CN" altLang="en-US" dirty="0"/>
              <a:t>和</a:t>
            </a:r>
            <a:r>
              <a:rPr lang="en-US" altLang="zh-CN" dirty="0"/>
              <a:t>P3</a:t>
            </a:r>
            <a:r>
              <a:rPr lang="zh-CN" altLang="en-US" dirty="0"/>
              <a:t>，共有</a:t>
            </a:r>
            <a:r>
              <a:rPr lang="en-US" altLang="zh-CN" dirty="0"/>
              <a:t>12</a:t>
            </a:r>
            <a:r>
              <a:rPr lang="zh-CN" altLang="en-US" dirty="0"/>
              <a:t>台磁带机。进程</a:t>
            </a:r>
            <a:r>
              <a:rPr lang="en-US" altLang="zh-CN" dirty="0"/>
              <a:t>P1</a:t>
            </a:r>
            <a:r>
              <a:rPr lang="zh-CN" altLang="en-US" dirty="0"/>
              <a:t>总共要求</a:t>
            </a:r>
            <a:r>
              <a:rPr lang="en-US" altLang="zh-CN" dirty="0"/>
              <a:t>10</a:t>
            </a:r>
            <a:r>
              <a:rPr lang="zh-CN" altLang="en-US" dirty="0"/>
              <a:t>台磁带机，</a:t>
            </a:r>
            <a:r>
              <a:rPr lang="en-US" altLang="zh-CN" dirty="0"/>
              <a:t>P2</a:t>
            </a:r>
            <a:r>
              <a:rPr lang="zh-CN" altLang="en-US" dirty="0"/>
              <a:t>和</a:t>
            </a:r>
            <a:r>
              <a:rPr lang="en-US" altLang="zh-CN" dirty="0"/>
              <a:t>P3</a:t>
            </a:r>
            <a:r>
              <a:rPr lang="zh-CN" altLang="en-US" dirty="0"/>
              <a:t>分别要求</a:t>
            </a:r>
            <a:r>
              <a:rPr lang="en-US" altLang="zh-CN" dirty="0"/>
              <a:t>4</a:t>
            </a:r>
            <a:r>
              <a:rPr lang="zh-CN" altLang="en-US" dirty="0"/>
              <a:t>台和</a:t>
            </a:r>
            <a:r>
              <a:rPr lang="en-US" altLang="zh-CN" dirty="0"/>
              <a:t>9</a:t>
            </a:r>
            <a:r>
              <a:rPr lang="zh-CN" altLang="en-US" dirty="0"/>
              <a:t>台。假设在</a:t>
            </a:r>
            <a:r>
              <a:rPr lang="en-US" altLang="zh-CN" dirty="0"/>
              <a:t>T0 </a:t>
            </a:r>
            <a:r>
              <a:rPr lang="zh-CN" altLang="en-US" dirty="0"/>
              <a:t>时刻进程</a:t>
            </a:r>
            <a:r>
              <a:rPr lang="en-US" altLang="zh-CN" dirty="0"/>
              <a:t>P1</a:t>
            </a:r>
            <a:r>
              <a:rPr lang="zh-CN" altLang="en-US" dirty="0"/>
              <a:t>、</a:t>
            </a:r>
            <a:r>
              <a:rPr lang="en-US" altLang="zh-CN" dirty="0"/>
              <a:t>P2</a:t>
            </a:r>
            <a:r>
              <a:rPr lang="zh-CN" altLang="en-US" dirty="0"/>
              <a:t>和</a:t>
            </a:r>
            <a:r>
              <a:rPr lang="en-US" altLang="zh-CN" dirty="0"/>
              <a:t>P3</a:t>
            </a:r>
            <a:r>
              <a:rPr lang="zh-CN" altLang="en-US" dirty="0"/>
              <a:t>已分别获得</a:t>
            </a:r>
            <a:r>
              <a:rPr lang="en-US" altLang="zh-CN" dirty="0"/>
              <a:t>5</a:t>
            </a:r>
            <a:r>
              <a:rPr lang="zh-CN" altLang="en-US" dirty="0"/>
              <a:t>台、</a:t>
            </a:r>
            <a:r>
              <a:rPr lang="en-US" altLang="zh-CN" dirty="0"/>
              <a:t>2</a:t>
            </a:r>
            <a:r>
              <a:rPr lang="zh-CN" altLang="en-US" dirty="0"/>
              <a:t>台和</a:t>
            </a:r>
            <a:r>
              <a:rPr lang="en-US" altLang="zh-CN" dirty="0"/>
              <a:t>2</a:t>
            </a:r>
            <a:r>
              <a:rPr lang="zh-CN" altLang="en-US" dirty="0"/>
              <a:t>台磁带机，尚有</a:t>
            </a:r>
            <a:r>
              <a:rPr lang="en-US" altLang="zh-CN" dirty="0"/>
              <a:t>3</a:t>
            </a:r>
            <a:r>
              <a:rPr lang="zh-CN" altLang="en-US" dirty="0"/>
              <a:t>台空闲未分配，在</a:t>
            </a:r>
            <a:r>
              <a:rPr lang="en-US" altLang="zh-CN" dirty="0"/>
              <a:t>T0</a:t>
            </a:r>
            <a:r>
              <a:rPr lang="zh-CN" altLang="en-US" dirty="0"/>
              <a:t>时刻系统是否安全？</a:t>
            </a:r>
            <a:endParaRPr lang="zh-CN" altLang="en-US" dirty="0"/>
          </a:p>
          <a:p>
            <a:pPr eaLnBrk="1" hangingPunct="1">
              <a:lnSpc>
                <a:spcPct val="120000"/>
              </a:lnSpc>
              <a:buFont typeface="Wingdings" panose="05000000000000000000" pitchFamily="2" charset="2"/>
              <a:buChar char="n"/>
              <a:defRPr/>
            </a:pPr>
            <a:endParaRPr lang="en-US" altLang="zh-CN" sz="2000" dirty="0"/>
          </a:p>
        </p:txBody>
      </p:sp>
      <p:sp>
        <p:nvSpPr>
          <p:cNvPr id="4" name="Text Box 4"/>
          <p:cNvSpPr txBox="1">
            <a:spLocks noChangeArrowheads="1"/>
          </p:cNvSpPr>
          <p:nvPr/>
        </p:nvSpPr>
        <p:spPr bwMode="auto">
          <a:xfrm>
            <a:off x="2597151" y="6096000"/>
            <a:ext cx="6911975" cy="707886"/>
          </a:xfrm>
          <a:prstGeom prst="rect">
            <a:avLst/>
          </a:prstGeom>
          <a:noFill/>
          <a:ln>
            <a:noFill/>
          </a:ln>
          <a:effectLst/>
          <a:extLst>
            <a:ext uri="{909E8E84-426E-40DD-AFC4-6F175D3DCCD1}">
              <a14:hiddenFill xmlns:a14="http://schemas.microsoft.com/office/drawing/2010/main">
                <a:gradFill rotWithShape="0">
                  <a:gsLst>
                    <a:gs pos="0">
                      <a:srgbClr val="767647"/>
                    </a:gs>
                    <a:gs pos="50000">
                      <a:srgbClr val="FFFF99"/>
                    </a:gs>
                    <a:gs pos="100000">
                      <a:srgbClr val="767647"/>
                    </a:gs>
                  </a:gsLst>
                  <a:lin ang="540000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50000"/>
              </a:spcBef>
              <a:buClrTx/>
              <a:buSzTx/>
              <a:buFontTx/>
              <a:buNone/>
              <a:defRPr/>
            </a:pPr>
            <a:r>
              <a:rPr lang="en-US" altLang="zh-CN" sz="4000" dirty="0">
                <a:solidFill>
                  <a:schemeClr val="tx2"/>
                </a:solidFill>
              </a:rPr>
              <a:t>&lt;P2,P1,P3&gt;</a:t>
            </a:r>
            <a:endParaRPr lang="en-US" altLang="zh-CN" sz="4000" dirty="0">
              <a:solidFill>
                <a:schemeClr val="tx2"/>
              </a:solidFill>
            </a:endParaRPr>
          </a:p>
        </p:txBody>
      </p:sp>
      <p:pic>
        <p:nvPicPr>
          <p:cNvPr id="5" name="Picture 5"/>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63750" y="3941762"/>
            <a:ext cx="8604250" cy="2154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7" name="Rectangle 2"/>
          <p:cNvSpPr>
            <a:spLocks noGrp="1" noChangeArrowheads="1"/>
          </p:cNvSpPr>
          <p:nvPr>
            <p:ph type="title"/>
          </p:nvPr>
        </p:nvSpPr>
        <p:spPr>
          <a:xfrm>
            <a:off x="1365885" y="198257"/>
            <a:ext cx="3031944" cy="683264"/>
          </a:xfr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p>
            <a:pPr eaLnBrk="1" hangingPunct="1">
              <a:lnSpc>
                <a:spcPct val="120000"/>
              </a:lnSpc>
              <a:spcBef>
                <a:spcPct val="20000"/>
              </a:spcBef>
              <a:buClr>
                <a:schemeClr val="bg2"/>
              </a:buClr>
              <a:buSzPct val="75000"/>
              <a:buFont typeface="Wingdings" panose="05000000000000000000" pitchFamily="2" charset="2"/>
              <a:buNone/>
              <a:defRPr/>
            </a:pPr>
            <a:r>
              <a:rPr lang="en-US" altLang="zh-CN" sz="3200" dirty="0" smtClean="0"/>
              <a:t>3.7 </a:t>
            </a:r>
            <a:r>
              <a:rPr lang="zh-CN" altLang="en-US" sz="3200" dirty="0" smtClean="0"/>
              <a:t>避免死锁</a:t>
            </a:r>
            <a:endParaRPr lang="zh-CN" altLang="en-US" sz="3200" dirty="0"/>
          </a:p>
        </p:txBody>
      </p:sp>
      <p:sp>
        <p:nvSpPr>
          <p:cNvPr id="8" name="Rectangle 2"/>
          <p:cNvSpPr txBox="1">
            <a:spLocks noChangeArrowheads="1"/>
          </p:cNvSpPr>
          <p:nvPr/>
        </p:nvSpPr>
        <p:spPr>
          <a:xfrm>
            <a:off x="8266216" y="257087"/>
            <a:ext cx="4098490" cy="56560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dirty="0" smtClean="0"/>
              <a:t>3.7.1 </a:t>
            </a:r>
            <a:r>
              <a:rPr lang="zh-CN" altLang="en-US" dirty="0" smtClean="0"/>
              <a:t>系统安全状态</a:t>
            </a: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2"/>
          <p:cNvSpPr>
            <a:spLocks noGrp="1" noChangeArrowheads="1"/>
          </p:cNvSpPr>
          <p:nvPr>
            <p:ph type="title"/>
          </p:nvPr>
        </p:nvSpPr>
        <p:spPr>
          <a:xfrm>
            <a:off x="2340166" y="1676400"/>
            <a:ext cx="7794434" cy="762000"/>
          </a:xfrm>
        </p:spPr>
        <p:txBody>
          <a:bodyPr/>
          <a:lstStyle/>
          <a:p>
            <a:pPr eaLnBrk="1" hangingPunct="1">
              <a:defRPr/>
            </a:pPr>
            <a:r>
              <a:rPr lang="en-US" altLang="zh-CN" sz="3200" dirty="0">
                <a:solidFill>
                  <a:srgbClr val="0000FF"/>
                </a:solidFill>
              </a:rPr>
              <a:t>3</a:t>
            </a:r>
            <a:r>
              <a:rPr lang="zh-CN" altLang="en-US" sz="3200" dirty="0">
                <a:solidFill>
                  <a:srgbClr val="0000FF"/>
                </a:solidFill>
              </a:rPr>
              <a:t>．由安全状态向不安全状态的转换</a:t>
            </a:r>
            <a:endParaRPr lang="zh-CN" altLang="en-US" sz="3200" dirty="0">
              <a:solidFill>
                <a:srgbClr val="0000FF"/>
              </a:solidFill>
            </a:endParaRPr>
          </a:p>
        </p:txBody>
      </p:sp>
      <p:sp>
        <p:nvSpPr>
          <p:cNvPr id="148483" name="Rectangle 3"/>
          <p:cNvSpPr>
            <a:spLocks noGrp="1" noChangeArrowheads="1"/>
          </p:cNvSpPr>
          <p:nvPr>
            <p:ph type="body" idx="1"/>
          </p:nvPr>
        </p:nvSpPr>
        <p:spPr>
          <a:xfrm>
            <a:off x="2416366" y="2895600"/>
            <a:ext cx="7794434" cy="2971800"/>
          </a:xfrm>
        </p:spPr>
        <p:txBody>
          <a:bodyPr/>
          <a:lstStyle/>
          <a:p>
            <a:pPr eaLnBrk="1" hangingPunct="1">
              <a:buFont typeface="Wingdings" panose="05000000000000000000" pitchFamily="2" charset="2"/>
              <a:buChar char="n"/>
              <a:defRPr/>
            </a:pPr>
            <a:r>
              <a:rPr lang="zh-CN" altLang="en-US"/>
              <a:t>不按照安全序列分配资源</a:t>
            </a:r>
            <a:endParaRPr lang="zh-CN" altLang="en-US"/>
          </a:p>
          <a:p>
            <a:pPr eaLnBrk="1" hangingPunct="1">
              <a:buFont typeface="Wingdings" panose="05000000000000000000" pitchFamily="2" charset="2"/>
              <a:buNone/>
              <a:defRPr/>
            </a:pPr>
            <a:endParaRPr lang="en-US" altLang="zh-CN"/>
          </a:p>
        </p:txBody>
      </p:sp>
      <p:sp>
        <p:nvSpPr>
          <p:cNvPr id="5"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
        <p:nvSpPr>
          <p:cNvPr id="6" name="Rectangle 2"/>
          <p:cNvSpPr txBox="1">
            <a:spLocks noChangeArrowheads="1"/>
          </p:cNvSpPr>
          <p:nvPr/>
        </p:nvSpPr>
        <p:spPr>
          <a:xfrm>
            <a:off x="8266216" y="257087"/>
            <a:ext cx="4098490" cy="56560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dirty="0" smtClean="0"/>
              <a:t>3.7.1 </a:t>
            </a:r>
            <a:r>
              <a:rPr lang="zh-CN" altLang="en-US" dirty="0" smtClean="0"/>
              <a:t>系统安全状态</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2"/>
          <p:cNvSpPr>
            <a:spLocks noGrp="1" noChangeArrowheads="1"/>
          </p:cNvSpPr>
          <p:nvPr>
            <p:ph type="title"/>
          </p:nvPr>
        </p:nvSpPr>
        <p:spPr>
          <a:xfrm>
            <a:off x="1286762" y="1250632"/>
            <a:ext cx="5645261" cy="546738"/>
          </a:xfrm>
        </p:spPr>
        <p:txBody>
          <a:bodyPr/>
          <a:lstStyle/>
          <a:p>
            <a:pPr eaLnBrk="1" hangingPunct="1">
              <a:defRPr/>
            </a:pPr>
            <a:r>
              <a:rPr lang="en-US" altLang="zh-CN" dirty="0"/>
              <a:t>3.7.2 </a:t>
            </a:r>
            <a:r>
              <a:rPr lang="zh-CN" altLang="en-US" dirty="0"/>
              <a:t>利用银行家算法避免死锁 </a:t>
            </a:r>
            <a:endParaRPr lang="zh-CN" altLang="en-US" dirty="0"/>
          </a:p>
        </p:txBody>
      </p:sp>
      <p:sp>
        <p:nvSpPr>
          <p:cNvPr id="664579" name="Rectangle 3"/>
          <p:cNvSpPr>
            <a:spLocks noGrp="1" noChangeArrowheads="1"/>
          </p:cNvSpPr>
          <p:nvPr>
            <p:ph type="body" idx="1"/>
          </p:nvPr>
        </p:nvSpPr>
        <p:spPr>
          <a:xfrm>
            <a:off x="1286762" y="2098767"/>
            <a:ext cx="10138884" cy="3969957"/>
          </a:xfrm>
        </p:spPr>
        <p:txBody>
          <a:bodyPr/>
          <a:lstStyle/>
          <a:p>
            <a:pPr eaLnBrk="1" hangingPunct="1">
              <a:lnSpc>
                <a:spcPct val="115000"/>
              </a:lnSpc>
              <a:buFont typeface="Wingdings" panose="05000000000000000000" pitchFamily="2" charset="2"/>
              <a:buNone/>
              <a:defRPr/>
            </a:pPr>
            <a:r>
              <a:rPr lang="en-US" altLang="zh-CN" sz="2800" dirty="0">
                <a:solidFill>
                  <a:srgbClr val="0000FF"/>
                </a:solidFill>
              </a:rPr>
              <a:t> 1. </a:t>
            </a:r>
            <a:r>
              <a:rPr lang="zh-CN" altLang="en-US" sz="2800" dirty="0">
                <a:solidFill>
                  <a:srgbClr val="0000FF"/>
                </a:solidFill>
              </a:rPr>
              <a:t>银行家算法中的数据结构 </a:t>
            </a:r>
            <a:endParaRPr lang="zh-CN" altLang="en-US" sz="2800" dirty="0">
              <a:solidFill>
                <a:srgbClr val="0000FF"/>
              </a:solidFill>
            </a:endParaRPr>
          </a:p>
          <a:p>
            <a:pPr eaLnBrk="1" hangingPunct="1">
              <a:lnSpc>
                <a:spcPct val="115000"/>
              </a:lnSpc>
              <a:buFont typeface="Wingdings" panose="05000000000000000000" pitchFamily="2" charset="2"/>
              <a:buNone/>
              <a:defRPr/>
            </a:pPr>
            <a:r>
              <a:rPr lang="zh-CN" altLang="en-US" b="1" dirty="0"/>
              <a:t>（</a:t>
            </a:r>
            <a:r>
              <a:rPr lang="en-US" altLang="zh-CN" b="1" dirty="0"/>
              <a:t>1</a:t>
            </a:r>
            <a:r>
              <a:rPr lang="zh-CN" altLang="en-US" b="1" dirty="0"/>
              <a:t>）可利用资源向量</a:t>
            </a:r>
            <a:r>
              <a:rPr lang="en-US" altLang="zh-CN" b="1" dirty="0">
                <a:solidFill>
                  <a:srgbClr val="0000FF"/>
                </a:solidFill>
              </a:rPr>
              <a:t>Available</a:t>
            </a:r>
            <a:r>
              <a:rPr lang="zh-CN" altLang="en-US" b="1" dirty="0"/>
              <a:t>：这是一个含有</a:t>
            </a:r>
            <a:r>
              <a:rPr lang="en-US" altLang="zh-CN" b="1" dirty="0"/>
              <a:t>m</a:t>
            </a:r>
            <a:r>
              <a:rPr lang="zh-CN" altLang="en-US" b="1" dirty="0"/>
              <a:t>个元素的数组，其中的每一个元素代表一类可利用的资源数目。其数值随该类资源的分配和回收而动态地改变</a:t>
            </a:r>
            <a:endParaRPr lang="zh-CN" altLang="en-US" b="1" dirty="0"/>
          </a:p>
          <a:p>
            <a:pPr algn="just" eaLnBrk="1" hangingPunct="1">
              <a:lnSpc>
                <a:spcPct val="115000"/>
              </a:lnSpc>
              <a:buFont typeface="Wingdings" panose="05000000000000000000" pitchFamily="2" charset="2"/>
              <a:buNone/>
              <a:defRPr/>
            </a:pPr>
            <a:r>
              <a:rPr lang="zh-CN" altLang="en-US" b="1" dirty="0"/>
              <a:t>（</a:t>
            </a:r>
            <a:r>
              <a:rPr lang="en-US" altLang="zh-CN" b="1" dirty="0"/>
              <a:t>2</a:t>
            </a:r>
            <a:r>
              <a:rPr lang="zh-CN" altLang="en-US" b="1" dirty="0"/>
              <a:t>）最大需求矩阵</a:t>
            </a:r>
            <a:r>
              <a:rPr lang="en-US" altLang="zh-CN" b="1" dirty="0">
                <a:solidFill>
                  <a:srgbClr val="0000FF"/>
                </a:solidFill>
              </a:rPr>
              <a:t>Max</a:t>
            </a:r>
            <a:r>
              <a:rPr lang="zh-CN" altLang="en-US" b="1" dirty="0"/>
              <a:t>：这是一个</a:t>
            </a:r>
            <a:r>
              <a:rPr lang="en-US" altLang="zh-CN" b="1" dirty="0" err="1"/>
              <a:t>n</a:t>
            </a:r>
            <a:r>
              <a:rPr lang="en-US" altLang="en-US" sz="2000" dirty="0" err="1"/>
              <a:t>×</a:t>
            </a:r>
            <a:r>
              <a:rPr lang="en-US" altLang="zh-CN" b="1" dirty="0" err="1"/>
              <a:t>m</a:t>
            </a:r>
            <a:r>
              <a:rPr lang="zh-CN" altLang="en-US" b="1" dirty="0"/>
              <a:t>的矩阵，它定义了系统中</a:t>
            </a:r>
            <a:r>
              <a:rPr lang="en-US" altLang="zh-CN" b="1" dirty="0"/>
              <a:t>n</a:t>
            </a:r>
            <a:r>
              <a:rPr lang="zh-CN" altLang="en-US" b="1" dirty="0"/>
              <a:t>个进程中的每一个进程对</a:t>
            </a:r>
            <a:r>
              <a:rPr lang="en-US" altLang="zh-CN" b="1" dirty="0"/>
              <a:t>m</a:t>
            </a:r>
            <a:r>
              <a:rPr lang="zh-CN" altLang="en-US" b="1" dirty="0"/>
              <a:t>类资源的最大需求。如果</a:t>
            </a:r>
            <a:r>
              <a:rPr lang="en-US" altLang="zh-CN" b="1" dirty="0"/>
              <a:t>Max[</a:t>
            </a:r>
            <a:r>
              <a:rPr lang="en-US" altLang="zh-CN" b="1" dirty="0" err="1"/>
              <a:t>i,j</a:t>
            </a:r>
            <a:r>
              <a:rPr lang="en-US" altLang="zh-CN" b="1" dirty="0"/>
              <a:t>]=K</a:t>
            </a:r>
            <a:r>
              <a:rPr lang="zh-CN" altLang="en-US" b="1" dirty="0"/>
              <a:t>，则表示进程</a:t>
            </a:r>
            <a:r>
              <a:rPr lang="en-US" altLang="zh-CN" b="1" dirty="0" err="1"/>
              <a:t>i</a:t>
            </a:r>
            <a:r>
              <a:rPr lang="zh-CN" altLang="en-US" b="1" dirty="0"/>
              <a:t>需要</a:t>
            </a:r>
            <a:r>
              <a:rPr lang="en-US" altLang="zh-CN" b="1" dirty="0" err="1"/>
              <a:t>Rj</a:t>
            </a:r>
            <a:r>
              <a:rPr lang="zh-CN" altLang="en-US" b="1" dirty="0"/>
              <a:t>类资源的最大数目为</a:t>
            </a:r>
            <a:r>
              <a:rPr lang="en-US" altLang="zh-CN" b="1" dirty="0"/>
              <a:t>K</a:t>
            </a:r>
            <a:r>
              <a:rPr lang="zh-CN" altLang="en-US" b="1" dirty="0"/>
              <a:t> </a:t>
            </a:r>
            <a:endParaRPr lang="zh-CN" altLang="en-US" b="1" dirty="0"/>
          </a:p>
        </p:txBody>
      </p:sp>
      <p:sp>
        <p:nvSpPr>
          <p:cNvPr id="4"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4579">
                                            <p:txEl>
                                              <p:pRg st="0" end="0"/>
                                            </p:txEl>
                                          </p:spTgt>
                                        </p:tgtEl>
                                        <p:attrNameLst>
                                          <p:attrName>style.visibility</p:attrName>
                                        </p:attrNameLst>
                                      </p:cBhvr>
                                      <p:to>
                                        <p:strVal val="visible"/>
                                      </p:to>
                                    </p:set>
                                    <p:anim calcmode="lin" valueType="num">
                                      <p:cBhvr additive="base">
                                        <p:cTn id="7" dur="500" fill="hold"/>
                                        <p:tgtEl>
                                          <p:spTgt spid="6645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45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64579">
                                            <p:txEl>
                                              <p:pRg st="1" end="1"/>
                                            </p:txEl>
                                          </p:spTgt>
                                        </p:tgtEl>
                                        <p:attrNameLst>
                                          <p:attrName>style.visibility</p:attrName>
                                        </p:attrNameLst>
                                      </p:cBhvr>
                                      <p:to>
                                        <p:strVal val="visible"/>
                                      </p:to>
                                    </p:set>
                                    <p:anim calcmode="lin" valueType="num">
                                      <p:cBhvr additive="base">
                                        <p:cTn id="13" dur="500" fill="hold"/>
                                        <p:tgtEl>
                                          <p:spTgt spid="66457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6457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64579">
                                            <p:txEl>
                                              <p:pRg st="2" end="2"/>
                                            </p:txEl>
                                          </p:spTgt>
                                        </p:tgtEl>
                                        <p:attrNameLst>
                                          <p:attrName>style.visibility</p:attrName>
                                        </p:attrNameLst>
                                      </p:cBhvr>
                                      <p:to>
                                        <p:strVal val="visible"/>
                                      </p:to>
                                    </p:set>
                                    <p:anim calcmode="lin" valueType="num">
                                      <p:cBhvr additive="base">
                                        <p:cTn id="19" dur="500" fill="hold"/>
                                        <p:tgtEl>
                                          <p:spTgt spid="664579">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645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79" name="Rectangle 3"/>
          <p:cNvSpPr>
            <a:spLocks noGrp="1" noChangeArrowheads="1"/>
          </p:cNvSpPr>
          <p:nvPr>
            <p:ph type="body" idx="1"/>
          </p:nvPr>
        </p:nvSpPr>
        <p:spPr>
          <a:xfrm>
            <a:off x="844731" y="1336713"/>
            <a:ext cx="10720252" cy="5029200"/>
          </a:xfrm>
        </p:spPr>
        <p:txBody>
          <a:bodyPr/>
          <a:lstStyle/>
          <a:p>
            <a:pPr eaLnBrk="1" hangingPunct="1">
              <a:lnSpc>
                <a:spcPct val="120000"/>
              </a:lnSpc>
              <a:buFont typeface="Wingdings" panose="05000000000000000000" pitchFamily="2" charset="2"/>
              <a:buNone/>
              <a:defRPr/>
            </a:pPr>
            <a:r>
              <a:rPr lang="en-US" altLang="zh-CN" sz="2800" dirty="0">
                <a:solidFill>
                  <a:srgbClr val="0000FF"/>
                </a:solidFill>
              </a:rPr>
              <a:t> 1. </a:t>
            </a:r>
            <a:r>
              <a:rPr lang="zh-CN" altLang="en-US" sz="2800" dirty="0">
                <a:solidFill>
                  <a:srgbClr val="0000FF"/>
                </a:solidFill>
              </a:rPr>
              <a:t>银行家算法中的数据结构 （续）</a:t>
            </a:r>
            <a:endParaRPr lang="zh-CN" altLang="en-US" sz="2800" dirty="0">
              <a:solidFill>
                <a:srgbClr val="0000FF"/>
              </a:solidFill>
            </a:endParaRPr>
          </a:p>
          <a:p>
            <a:pPr algn="just">
              <a:lnSpc>
                <a:spcPct val="120000"/>
              </a:lnSpc>
              <a:spcBef>
                <a:spcPct val="30000"/>
              </a:spcBef>
              <a:buNone/>
              <a:defRPr/>
            </a:pPr>
            <a:r>
              <a:rPr lang="zh-CN" altLang="en-US" dirty="0"/>
              <a:t>（</a:t>
            </a:r>
            <a:r>
              <a:rPr lang="en-US" altLang="zh-CN" dirty="0"/>
              <a:t>3</a:t>
            </a:r>
            <a:r>
              <a:rPr lang="zh-CN" altLang="en-US" dirty="0"/>
              <a:t>）分配矩阵</a:t>
            </a:r>
            <a:r>
              <a:rPr lang="en-US" altLang="zh-CN" dirty="0">
                <a:solidFill>
                  <a:srgbClr val="0000FF"/>
                </a:solidFill>
              </a:rPr>
              <a:t>Allocation</a:t>
            </a:r>
            <a:r>
              <a:rPr lang="zh-CN" altLang="en-US" dirty="0"/>
              <a:t>：这是一个</a:t>
            </a:r>
            <a:r>
              <a:rPr lang="en-US" altLang="zh-CN" dirty="0" err="1"/>
              <a:t>n×m</a:t>
            </a:r>
            <a:r>
              <a:rPr lang="zh-CN" altLang="en-US" dirty="0"/>
              <a:t>的矩阵，它定义了系统中每一类资源当前已分配给每一进程的资源数。如果</a:t>
            </a:r>
            <a:r>
              <a:rPr lang="en-US" altLang="zh-CN" dirty="0"/>
              <a:t>Allocation</a:t>
            </a:r>
            <a:r>
              <a:rPr lang="en-US" altLang="en-US" dirty="0"/>
              <a:t>[</a:t>
            </a:r>
            <a:r>
              <a:rPr lang="en-US" altLang="en-US" dirty="0"/>
              <a:t> </a:t>
            </a:r>
            <a:r>
              <a:rPr lang="en-US" altLang="zh-CN" dirty="0" err="1"/>
              <a:t>i,j</a:t>
            </a:r>
            <a:r>
              <a:rPr lang="en-US" altLang="en-US" dirty="0"/>
              <a:t> </a:t>
            </a:r>
            <a:r>
              <a:rPr lang="en-US" altLang="en-US" dirty="0"/>
              <a:t>]</a:t>
            </a:r>
            <a:r>
              <a:rPr lang="en-US" altLang="zh-CN" dirty="0"/>
              <a:t>=K</a:t>
            </a:r>
            <a:r>
              <a:rPr lang="zh-CN" altLang="en-US" dirty="0"/>
              <a:t>，则表示进程</a:t>
            </a:r>
            <a:r>
              <a:rPr lang="en-US" altLang="zh-CN" dirty="0"/>
              <a:t>Pi</a:t>
            </a:r>
            <a:r>
              <a:rPr lang="zh-CN" altLang="en-US" dirty="0"/>
              <a:t>当前已分得</a:t>
            </a:r>
            <a:r>
              <a:rPr lang="en-US" altLang="zh-CN" dirty="0" err="1"/>
              <a:t>Rj</a:t>
            </a:r>
            <a:r>
              <a:rPr lang="zh-CN" altLang="en-US" dirty="0"/>
              <a:t>类资源的数目为</a:t>
            </a:r>
            <a:r>
              <a:rPr lang="en-US" altLang="zh-CN" dirty="0"/>
              <a:t>K</a:t>
            </a:r>
            <a:r>
              <a:rPr lang="zh-CN" altLang="en-US" dirty="0"/>
              <a:t>。</a:t>
            </a:r>
            <a:endParaRPr lang="zh-CN" altLang="en-US" dirty="0"/>
          </a:p>
          <a:p>
            <a:pPr algn="just">
              <a:lnSpc>
                <a:spcPct val="120000"/>
              </a:lnSpc>
              <a:spcBef>
                <a:spcPct val="30000"/>
              </a:spcBef>
              <a:buNone/>
              <a:defRPr/>
            </a:pPr>
            <a:r>
              <a:rPr lang="zh-CN" altLang="en-US" dirty="0"/>
              <a:t>（</a:t>
            </a:r>
            <a:r>
              <a:rPr lang="en-US" altLang="zh-CN" dirty="0"/>
              <a:t>4</a:t>
            </a:r>
            <a:r>
              <a:rPr lang="zh-CN" altLang="en-US" dirty="0"/>
              <a:t>）需求矩阵</a:t>
            </a:r>
            <a:r>
              <a:rPr lang="en-US" altLang="zh-CN" dirty="0">
                <a:solidFill>
                  <a:srgbClr val="0000FF"/>
                </a:solidFill>
              </a:rPr>
              <a:t>Need</a:t>
            </a:r>
            <a:r>
              <a:rPr lang="zh-CN" altLang="en-US" dirty="0">
                <a:solidFill>
                  <a:srgbClr val="0000FF"/>
                </a:solidFill>
              </a:rPr>
              <a:t>：</a:t>
            </a:r>
            <a:r>
              <a:rPr lang="zh-CN" altLang="en-US" dirty="0"/>
              <a:t>这也是一个</a:t>
            </a:r>
            <a:r>
              <a:rPr lang="en-US" altLang="zh-CN" dirty="0" err="1"/>
              <a:t>n×m</a:t>
            </a:r>
            <a:r>
              <a:rPr lang="zh-CN" altLang="en-US" dirty="0"/>
              <a:t>的矩阵，用以表示每一个进程尚需的各类资源数。如果</a:t>
            </a:r>
            <a:r>
              <a:rPr lang="en-US" altLang="zh-CN" dirty="0"/>
              <a:t>Need[</a:t>
            </a:r>
            <a:r>
              <a:rPr lang="en-US" altLang="en-US" dirty="0"/>
              <a:t> </a:t>
            </a:r>
            <a:r>
              <a:rPr lang="en-US" altLang="zh-CN" dirty="0" err="1"/>
              <a:t>i,j</a:t>
            </a:r>
            <a:r>
              <a:rPr lang="en-US" altLang="en-US" dirty="0"/>
              <a:t> </a:t>
            </a:r>
            <a:r>
              <a:rPr lang="en-US" altLang="zh-CN" dirty="0"/>
              <a:t>]=K</a:t>
            </a:r>
            <a:r>
              <a:rPr lang="zh-CN" altLang="en-US" dirty="0"/>
              <a:t>，则表示进程</a:t>
            </a:r>
            <a:r>
              <a:rPr lang="en-US" altLang="zh-CN" dirty="0"/>
              <a:t>Pi</a:t>
            </a:r>
            <a:r>
              <a:rPr lang="zh-CN" altLang="en-US" dirty="0"/>
              <a:t>还需要</a:t>
            </a:r>
            <a:r>
              <a:rPr lang="en-US" altLang="zh-CN" dirty="0" err="1"/>
              <a:t>Rj</a:t>
            </a:r>
            <a:r>
              <a:rPr lang="zh-CN" altLang="en-US" dirty="0"/>
              <a:t>类资源</a:t>
            </a:r>
            <a:r>
              <a:rPr lang="en-US" altLang="zh-CN" dirty="0"/>
              <a:t>K</a:t>
            </a:r>
            <a:r>
              <a:rPr lang="zh-CN" altLang="en-US" dirty="0"/>
              <a:t>个，方能完成其任务。  </a:t>
            </a:r>
            <a:endParaRPr lang="zh-CN" altLang="en-US" dirty="0"/>
          </a:p>
          <a:p>
            <a:pPr marL="0" indent="0" algn="just">
              <a:lnSpc>
                <a:spcPct val="120000"/>
              </a:lnSpc>
              <a:spcBef>
                <a:spcPct val="30000"/>
              </a:spcBef>
              <a:buNone/>
              <a:defRPr/>
            </a:pPr>
            <a:r>
              <a:rPr lang="zh-CN" altLang="en-US" dirty="0"/>
              <a:t>      </a:t>
            </a:r>
            <a:endParaRPr lang="en-US" altLang="zh-CN" dirty="0"/>
          </a:p>
          <a:p>
            <a:pPr marL="0" indent="0" algn="just">
              <a:lnSpc>
                <a:spcPct val="120000"/>
              </a:lnSpc>
              <a:spcBef>
                <a:spcPct val="30000"/>
              </a:spcBef>
              <a:buNone/>
              <a:defRPr/>
            </a:pPr>
            <a:r>
              <a:rPr lang="zh-CN" altLang="en-US" dirty="0"/>
              <a:t>       </a:t>
            </a:r>
            <a:r>
              <a:rPr lang="en-US" altLang="zh-CN" dirty="0"/>
              <a:t>Need[</a:t>
            </a:r>
            <a:r>
              <a:rPr lang="en-US" altLang="en-US" dirty="0"/>
              <a:t> </a:t>
            </a:r>
            <a:r>
              <a:rPr lang="en-US" altLang="zh-CN" dirty="0" err="1"/>
              <a:t>i,j</a:t>
            </a:r>
            <a:r>
              <a:rPr lang="en-US" altLang="en-US" dirty="0"/>
              <a:t> </a:t>
            </a:r>
            <a:r>
              <a:rPr lang="en-US" altLang="zh-CN" dirty="0"/>
              <a:t>] </a:t>
            </a:r>
            <a:r>
              <a:rPr lang="zh-CN" altLang="en-US" dirty="0"/>
              <a:t>＝ </a:t>
            </a:r>
            <a:r>
              <a:rPr lang="en-US" altLang="zh-CN" dirty="0"/>
              <a:t>Max[</a:t>
            </a:r>
            <a:r>
              <a:rPr lang="en-US" altLang="en-US" dirty="0"/>
              <a:t> </a:t>
            </a:r>
            <a:r>
              <a:rPr lang="en-US" altLang="zh-CN" dirty="0" err="1"/>
              <a:t>i,j</a:t>
            </a:r>
            <a:r>
              <a:rPr lang="en-US" altLang="en-US" dirty="0"/>
              <a:t> </a:t>
            </a:r>
            <a:r>
              <a:rPr lang="en-US" altLang="zh-CN" dirty="0"/>
              <a:t>]  - </a:t>
            </a:r>
            <a:r>
              <a:rPr lang="zh-CN" altLang="en-US" dirty="0"/>
              <a:t> </a:t>
            </a:r>
            <a:r>
              <a:rPr lang="en-US" altLang="zh-CN" dirty="0"/>
              <a:t>Allocation[</a:t>
            </a:r>
            <a:r>
              <a:rPr lang="en-US" altLang="en-US" dirty="0"/>
              <a:t> </a:t>
            </a:r>
            <a:r>
              <a:rPr lang="en-US" altLang="zh-CN" dirty="0" err="1"/>
              <a:t>i,j</a:t>
            </a:r>
            <a:r>
              <a:rPr lang="en-US" altLang="en-US" dirty="0"/>
              <a:t> </a:t>
            </a:r>
            <a:r>
              <a:rPr lang="en-US" altLang="zh-CN" dirty="0"/>
              <a:t>]</a:t>
            </a:r>
            <a:endParaRPr lang="zh-CN" altLang="en-US" b="1" dirty="0"/>
          </a:p>
        </p:txBody>
      </p:sp>
      <p:sp>
        <p:nvSpPr>
          <p:cNvPr id="5" name="Rectangle 2"/>
          <p:cNvSpPr>
            <a:spLocks noGrp="1" noChangeArrowheads="1"/>
          </p:cNvSpPr>
          <p:nvPr>
            <p:ph type="title"/>
          </p:nvPr>
        </p:nvSpPr>
        <p:spPr>
          <a:xfrm>
            <a:off x="6546739" y="334783"/>
            <a:ext cx="5645261" cy="546738"/>
          </a:xfrm>
        </p:spPr>
        <p:txBody>
          <a:bodyPr/>
          <a:lstStyle/>
          <a:p>
            <a:pPr eaLnBrk="1" hangingPunct="1">
              <a:defRPr/>
            </a:pPr>
            <a:r>
              <a:rPr lang="en-US" altLang="zh-CN" dirty="0"/>
              <a:t>3.7.2 </a:t>
            </a:r>
            <a:r>
              <a:rPr lang="zh-CN" altLang="en-US" dirty="0"/>
              <a:t>利用银行家算法避免死锁 </a:t>
            </a:r>
            <a:endParaRPr lang="zh-CN" altLang="en-US" dirty="0"/>
          </a:p>
        </p:txBody>
      </p:sp>
      <p:sp>
        <p:nvSpPr>
          <p:cNvPr id="6"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322818" y="1298811"/>
            <a:ext cx="3118077" cy="453789"/>
          </a:xfrm>
        </p:spPr>
        <p:txBody>
          <a:bodyPr/>
          <a:lstStyle/>
          <a:p>
            <a:pPr eaLnBrk="1" hangingPunct="1">
              <a:defRPr/>
            </a:pPr>
            <a:r>
              <a:rPr lang="en-US" altLang="zh-CN" b="1" dirty="0">
                <a:solidFill>
                  <a:srgbClr val="0000FF"/>
                </a:solidFill>
              </a:rPr>
              <a:t>2</a:t>
            </a:r>
            <a:r>
              <a:rPr lang="zh-CN" altLang="en-US" b="1" dirty="0">
                <a:solidFill>
                  <a:srgbClr val="0000FF"/>
                </a:solidFill>
              </a:rPr>
              <a:t>．银行家算法 </a:t>
            </a:r>
            <a:endParaRPr lang="zh-CN" altLang="en-US" b="1" dirty="0">
              <a:solidFill>
                <a:srgbClr val="0000FF"/>
              </a:solidFill>
            </a:endParaRPr>
          </a:p>
        </p:txBody>
      </p:sp>
      <p:sp>
        <p:nvSpPr>
          <p:cNvPr id="666627" name="Rectangle 3"/>
          <p:cNvSpPr>
            <a:spLocks noGrp="1" noChangeArrowheads="1"/>
          </p:cNvSpPr>
          <p:nvPr>
            <p:ph type="body" idx="1"/>
          </p:nvPr>
        </p:nvSpPr>
        <p:spPr>
          <a:xfrm>
            <a:off x="1280161" y="1752600"/>
            <a:ext cx="10415450" cy="4495800"/>
          </a:xfrm>
        </p:spPr>
        <p:txBody>
          <a:bodyPr/>
          <a:lstStyle/>
          <a:p>
            <a:pPr marL="0" indent="0" algn="just">
              <a:lnSpc>
                <a:spcPct val="120000"/>
              </a:lnSpc>
              <a:buNone/>
              <a:defRPr/>
            </a:pPr>
            <a:r>
              <a:rPr lang="zh-CN" altLang="en-US" b="1" dirty="0"/>
              <a:t>设</a:t>
            </a:r>
            <a:r>
              <a:rPr lang="en-US" altLang="zh-CN" b="1" dirty="0" err="1"/>
              <a:t>Request</a:t>
            </a:r>
            <a:r>
              <a:rPr lang="en-US" altLang="zh-CN" b="1" baseline="-25000" dirty="0" err="1"/>
              <a:t>i</a:t>
            </a:r>
            <a:r>
              <a:rPr lang="zh-CN" altLang="en-US" b="1" dirty="0"/>
              <a:t>，是进程</a:t>
            </a:r>
            <a:r>
              <a:rPr lang="en-US" altLang="zh-CN" b="1" dirty="0"/>
              <a:t>Pi</a:t>
            </a:r>
            <a:r>
              <a:rPr lang="zh-CN" altLang="en-US" b="1" dirty="0"/>
              <a:t>的请求向量，当</a:t>
            </a:r>
            <a:r>
              <a:rPr lang="en-US" altLang="zh-CN" b="1" dirty="0"/>
              <a:t>Pi</a:t>
            </a:r>
            <a:r>
              <a:rPr lang="zh-CN" altLang="en-US" b="1" dirty="0"/>
              <a:t>发出资源请求后，系统按下述步骤进行检查：</a:t>
            </a:r>
            <a:endParaRPr lang="zh-CN" altLang="en-US" b="1" dirty="0"/>
          </a:p>
          <a:p>
            <a:pPr marL="716280" indent="-716280" algn="just">
              <a:lnSpc>
                <a:spcPct val="120000"/>
              </a:lnSpc>
              <a:buNone/>
              <a:defRPr/>
            </a:pPr>
            <a:r>
              <a:rPr lang="zh-CN" altLang="en-US" b="1" dirty="0"/>
              <a:t>（</a:t>
            </a:r>
            <a:r>
              <a:rPr lang="en-US" altLang="zh-CN" b="1" dirty="0"/>
              <a:t>1</a:t>
            </a:r>
            <a:r>
              <a:rPr lang="zh-CN" altLang="en-US" b="1" dirty="0"/>
              <a:t>）如果</a:t>
            </a:r>
            <a:r>
              <a:rPr lang="en-US" altLang="zh-CN" b="1" dirty="0" err="1">
                <a:solidFill>
                  <a:srgbClr val="0000FF"/>
                </a:solidFill>
              </a:rPr>
              <a:t>Request</a:t>
            </a:r>
            <a:r>
              <a:rPr lang="en-US" altLang="zh-CN" b="1" baseline="-25000" dirty="0" err="1">
                <a:solidFill>
                  <a:srgbClr val="0000FF"/>
                </a:solidFill>
              </a:rPr>
              <a:t>i</a:t>
            </a:r>
            <a:r>
              <a:rPr lang="en-US" altLang="zh-CN" b="1" dirty="0">
                <a:solidFill>
                  <a:srgbClr val="0000FF"/>
                </a:solidFill>
              </a:rPr>
              <a:t>[</a:t>
            </a:r>
            <a:r>
              <a:rPr lang="en-US" altLang="en-US" b="1" dirty="0">
                <a:solidFill>
                  <a:srgbClr val="0000FF"/>
                </a:solidFill>
              </a:rPr>
              <a:t> </a:t>
            </a:r>
            <a:r>
              <a:rPr lang="en-US" altLang="zh-CN" b="1" dirty="0">
                <a:solidFill>
                  <a:srgbClr val="0000FF"/>
                </a:solidFill>
              </a:rPr>
              <a:t>j</a:t>
            </a:r>
            <a:r>
              <a:rPr lang="en-US" altLang="en-US" b="1" dirty="0">
                <a:solidFill>
                  <a:srgbClr val="0000FF"/>
                </a:solidFill>
              </a:rPr>
              <a:t> </a:t>
            </a:r>
            <a:r>
              <a:rPr lang="en-US" altLang="zh-CN" b="1" dirty="0">
                <a:solidFill>
                  <a:srgbClr val="0000FF"/>
                </a:solidFill>
              </a:rPr>
              <a:t>] ≤ Need[</a:t>
            </a:r>
            <a:r>
              <a:rPr lang="en-US" altLang="en-US" b="1" dirty="0">
                <a:solidFill>
                  <a:srgbClr val="0000FF"/>
                </a:solidFill>
              </a:rPr>
              <a:t> </a:t>
            </a:r>
            <a:r>
              <a:rPr lang="en-US" altLang="zh-CN" b="1" dirty="0" err="1">
                <a:solidFill>
                  <a:srgbClr val="0000FF"/>
                </a:solidFill>
              </a:rPr>
              <a:t>i,j</a:t>
            </a:r>
            <a:r>
              <a:rPr lang="en-US" altLang="en-US" b="1" dirty="0">
                <a:solidFill>
                  <a:srgbClr val="0000FF"/>
                </a:solidFill>
              </a:rPr>
              <a:t> </a:t>
            </a:r>
            <a:r>
              <a:rPr lang="en-US" altLang="zh-CN" b="1" dirty="0">
                <a:solidFill>
                  <a:srgbClr val="0000FF"/>
                </a:solidFill>
              </a:rPr>
              <a:t>],</a:t>
            </a:r>
            <a:r>
              <a:rPr lang="en-US" altLang="zh-CN" b="1" dirty="0"/>
              <a:t> </a:t>
            </a:r>
            <a:r>
              <a:rPr lang="zh-CN" altLang="en-US" b="1" dirty="0"/>
              <a:t>便转向步骤</a:t>
            </a:r>
            <a:r>
              <a:rPr lang="en-US" altLang="zh-CN" b="1" dirty="0"/>
              <a:t>2</a:t>
            </a:r>
            <a:r>
              <a:rPr lang="zh-CN" altLang="en-US" b="1" dirty="0"/>
              <a:t>；否则认为出错，因为它所需要的资源数已超过它所宣布的最大值。</a:t>
            </a:r>
            <a:endParaRPr lang="zh-CN" altLang="en-US" b="1" dirty="0"/>
          </a:p>
          <a:p>
            <a:pPr marL="716280" indent="-716280" algn="just">
              <a:lnSpc>
                <a:spcPct val="120000"/>
              </a:lnSpc>
              <a:buNone/>
              <a:defRPr/>
            </a:pPr>
            <a:r>
              <a:rPr lang="zh-CN" altLang="en-US" b="1" dirty="0"/>
              <a:t>（</a:t>
            </a:r>
            <a:r>
              <a:rPr lang="en-US" altLang="zh-CN" b="1" dirty="0"/>
              <a:t>2</a:t>
            </a:r>
            <a:r>
              <a:rPr lang="zh-CN" altLang="en-US" b="1" dirty="0"/>
              <a:t>）如果</a:t>
            </a:r>
            <a:r>
              <a:rPr lang="en-US" altLang="zh-CN" b="1" dirty="0" err="1">
                <a:solidFill>
                  <a:srgbClr val="0000FF"/>
                </a:solidFill>
              </a:rPr>
              <a:t>Request</a:t>
            </a:r>
            <a:r>
              <a:rPr lang="en-US" altLang="zh-CN" b="1" baseline="-25000" dirty="0" err="1">
                <a:solidFill>
                  <a:srgbClr val="0000FF"/>
                </a:solidFill>
              </a:rPr>
              <a:t>i</a:t>
            </a:r>
            <a:r>
              <a:rPr lang="en-US" altLang="zh-CN" b="1" dirty="0">
                <a:solidFill>
                  <a:srgbClr val="0000FF"/>
                </a:solidFill>
              </a:rPr>
              <a:t>[</a:t>
            </a:r>
            <a:r>
              <a:rPr lang="en-US" altLang="en-US" b="1" dirty="0">
                <a:solidFill>
                  <a:srgbClr val="0000FF"/>
                </a:solidFill>
              </a:rPr>
              <a:t> </a:t>
            </a:r>
            <a:r>
              <a:rPr lang="en-US" altLang="zh-CN" b="1" dirty="0">
                <a:solidFill>
                  <a:srgbClr val="0000FF"/>
                </a:solidFill>
              </a:rPr>
              <a:t>j</a:t>
            </a:r>
            <a:r>
              <a:rPr lang="en-US" altLang="en-US" b="1" dirty="0">
                <a:solidFill>
                  <a:srgbClr val="0000FF"/>
                </a:solidFill>
              </a:rPr>
              <a:t> </a:t>
            </a:r>
            <a:r>
              <a:rPr lang="en-US" altLang="zh-CN" b="1" dirty="0">
                <a:solidFill>
                  <a:srgbClr val="0000FF"/>
                </a:solidFill>
              </a:rPr>
              <a:t>] ≤ Available[</a:t>
            </a:r>
            <a:r>
              <a:rPr lang="en-US" altLang="en-US" b="1" dirty="0">
                <a:solidFill>
                  <a:srgbClr val="0000FF"/>
                </a:solidFill>
              </a:rPr>
              <a:t> </a:t>
            </a:r>
            <a:r>
              <a:rPr lang="en-US" altLang="zh-CN" b="1" dirty="0">
                <a:solidFill>
                  <a:srgbClr val="0000FF"/>
                </a:solidFill>
              </a:rPr>
              <a:t>j</a:t>
            </a:r>
            <a:r>
              <a:rPr lang="en-US" altLang="en-US" b="1" dirty="0">
                <a:solidFill>
                  <a:srgbClr val="0000FF"/>
                </a:solidFill>
              </a:rPr>
              <a:t> </a:t>
            </a:r>
            <a:r>
              <a:rPr lang="en-US" altLang="zh-CN" b="1" dirty="0">
                <a:solidFill>
                  <a:srgbClr val="0000FF"/>
                </a:solidFill>
              </a:rPr>
              <a:t>]</a:t>
            </a:r>
            <a:r>
              <a:rPr lang="zh-CN" altLang="en-US" b="1" dirty="0"/>
              <a:t>，便转向步骤（</a:t>
            </a:r>
            <a:r>
              <a:rPr lang="en-US" altLang="zh-CN" b="1" dirty="0"/>
              <a:t>3</a:t>
            </a:r>
            <a:r>
              <a:rPr lang="zh-CN" altLang="en-US" b="1" dirty="0"/>
              <a:t>）；否则，表示尚无足够资源，</a:t>
            </a:r>
            <a:r>
              <a:rPr lang="en-US" altLang="zh-CN" b="1" dirty="0"/>
              <a:t>Pi</a:t>
            </a:r>
            <a:r>
              <a:rPr lang="zh-CN" altLang="en-US" b="1" dirty="0"/>
              <a:t>须等待。</a:t>
            </a:r>
            <a:endParaRPr lang="zh-CN" altLang="en-US" b="1" dirty="0"/>
          </a:p>
        </p:txBody>
      </p:sp>
      <p:sp>
        <p:nvSpPr>
          <p:cNvPr id="7"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8"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66627">
                                            <p:txEl>
                                              <p:pRg st="1" end="1"/>
                                            </p:txEl>
                                          </p:spTgt>
                                        </p:tgtEl>
                                        <p:attrNameLst>
                                          <p:attrName>style.visibility</p:attrName>
                                        </p:attrNameLst>
                                      </p:cBhvr>
                                      <p:to>
                                        <p:strVal val="visible"/>
                                      </p:to>
                                    </p:set>
                                    <p:animEffect transition="in" filter="blinds(horizontal)">
                                      <p:cBhvr>
                                        <p:cTn id="7" dur="500"/>
                                        <p:tgtEl>
                                          <p:spTgt spid="666627">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66627">
                                            <p:txEl>
                                              <p:pRg st="2" end="2"/>
                                            </p:txEl>
                                          </p:spTgt>
                                        </p:tgtEl>
                                        <p:attrNameLst>
                                          <p:attrName>style.visibility</p:attrName>
                                        </p:attrNameLst>
                                      </p:cBhvr>
                                      <p:to>
                                        <p:strVal val="visible"/>
                                      </p:to>
                                    </p:set>
                                    <p:animEffect transition="in" filter="blinds(horizontal)">
                                      <p:cBhvr>
                                        <p:cTn id="12" dur="500"/>
                                        <p:tgtEl>
                                          <p:spTgt spid="6666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365884" y="1218258"/>
            <a:ext cx="8117341" cy="705749"/>
          </a:xfrm>
        </p:spPr>
        <p:txBody>
          <a:bodyPr/>
          <a:lstStyle/>
          <a:p>
            <a:pPr eaLnBrk="1" hangingPunct="1">
              <a:defRPr/>
            </a:pPr>
            <a:r>
              <a:rPr lang="en-US" altLang="zh-CN" dirty="0">
                <a:solidFill>
                  <a:srgbClr val="0000FF"/>
                </a:solidFill>
              </a:rPr>
              <a:t>2</a:t>
            </a:r>
            <a:r>
              <a:rPr lang="zh-CN" altLang="en-US" dirty="0">
                <a:solidFill>
                  <a:srgbClr val="0000FF"/>
                </a:solidFill>
              </a:rPr>
              <a:t>．银行家算法 </a:t>
            </a:r>
            <a:endParaRPr lang="zh-CN" altLang="en-US" dirty="0">
              <a:solidFill>
                <a:srgbClr val="0000FF"/>
              </a:solidFill>
            </a:endParaRPr>
          </a:p>
        </p:txBody>
      </p:sp>
      <p:sp>
        <p:nvSpPr>
          <p:cNvPr id="7" name="Rectangle 2"/>
          <p:cNvSpPr txBox="1">
            <a:spLocks noChangeArrowheads="1"/>
          </p:cNvSpPr>
          <p:nvPr/>
        </p:nvSpPr>
        <p:spPr>
          <a:xfrm>
            <a:off x="1136060" y="1741190"/>
            <a:ext cx="10519954" cy="4768467"/>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20000"/>
              </a:lnSpc>
              <a:spcBef>
                <a:spcPts val="600"/>
              </a:spcBef>
              <a:defRPr/>
            </a:pPr>
            <a:r>
              <a:rPr lang="zh-CN" altLang="en-US" sz="2400" dirty="0">
                <a:solidFill>
                  <a:schemeClr val="tx1"/>
                </a:solidFill>
              </a:rPr>
              <a:t>（</a:t>
            </a:r>
            <a:r>
              <a:rPr lang="en-US" altLang="zh-CN" sz="2400" dirty="0">
                <a:solidFill>
                  <a:schemeClr val="tx1"/>
                </a:solidFill>
              </a:rPr>
              <a:t>3</a:t>
            </a:r>
            <a:r>
              <a:rPr lang="zh-CN" altLang="en-US" sz="2400" dirty="0">
                <a:solidFill>
                  <a:schemeClr val="tx1"/>
                </a:solidFill>
              </a:rPr>
              <a:t>）系统试探着把资源分配给进程</a:t>
            </a:r>
            <a:r>
              <a:rPr lang="en-US" altLang="zh-CN" sz="2400" dirty="0">
                <a:solidFill>
                  <a:schemeClr val="tx1"/>
                </a:solidFill>
              </a:rPr>
              <a:t>Pi</a:t>
            </a:r>
            <a:r>
              <a:rPr lang="zh-CN" altLang="en-US" sz="2400" dirty="0">
                <a:solidFill>
                  <a:schemeClr val="tx1"/>
                </a:solidFill>
              </a:rPr>
              <a:t>，并修改下面数据结构中的数值：</a:t>
            </a:r>
            <a:endParaRPr lang="zh-CN" altLang="en-US" sz="2400" dirty="0">
              <a:solidFill>
                <a:schemeClr val="tx1"/>
              </a:solidFill>
            </a:endParaRPr>
          </a:p>
          <a:p>
            <a:pPr algn="just">
              <a:lnSpc>
                <a:spcPct val="120000"/>
              </a:lnSpc>
              <a:spcBef>
                <a:spcPts val="600"/>
              </a:spcBef>
              <a:defRPr/>
            </a:pPr>
            <a:r>
              <a:rPr lang="zh-CN" altLang="en-US" sz="2400" dirty="0">
                <a:solidFill>
                  <a:schemeClr val="tx1"/>
                </a:solidFill>
              </a:rPr>
              <a:t>     </a:t>
            </a:r>
            <a:r>
              <a:rPr lang="en-US" altLang="zh-CN" sz="2400" dirty="0">
                <a:solidFill>
                  <a:schemeClr val="tx1"/>
                </a:solidFill>
              </a:rPr>
              <a:t>	Available[ j ]</a:t>
            </a:r>
            <a:r>
              <a:rPr lang="zh-CN" altLang="en-US" sz="2400" dirty="0">
                <a:solidFill>
                  <a:schemeClr val="tx1"/>
                </a:solidFill>
              </a:rPr>
              <a:t> </a:t>
            </a:r>
            <a:r>
              <a:rPr lang="en-US" altLang="zh-CN" sz="2400" dirty="0">
                <a:solidFill>
                  <a:schemeClr val="tx1"/>
                </a:solidFill>
              </a:rPr>
              <a:t>= Available[ j ]  —</a:t>
            </a:r>
            <a:r>
              <a:rPr lang="zh-CN" altLang="en-US" sz="2400" dirty="0">
                <a:solidFill>
                  <a:schemeClr val="tx1"/>
                </a:solidFill>
              </a:rPr>
              <a:t>  </a:t>
            </a:r>
            <a:r>
              <a:rPr lang="en-US" altLang="zh-CN" sz="2400" dirty="0" err="1">
                <a:solidFill>
                  <a:schemeClr val="tx1"/>
                </a:solidFill>
              </a:rPr>
              <a:t>Request</a:t>
            </a:r>
            <a:r>
              <a:rPr lang="en-US" altLang="zh-CN" sz="2400" baseline="-25000" dirty="0" err="1">
                <a:solidFill>
                  <a:schemeClr val="tx1"/>
                </a:solidFill>
              </a:rPr>
              <a:t>i</a:t>
            </a:r>
            <a:r>
              <a:rPr lang="en-US" altLang="zh-CN" sz="2400" dirty="0">
                <a:solidFill>
                  <a:schemeClr val="tx1"/>
                </a:solidFill>
              </a:rPr>
              <a:t>[ j ]</a:t>
            </a:r>
            <a:r>
              <a:rPr lang="zh-CN" altLang="en-US" sz="2400" dirty="0">
                <a:solidFill>
                  <a:schemeClr val="tx1"/>
                </a:solidFill>
              </a:rPr>
              <a:t>；</a:t>
            </a:r>
            <a:endParaRPr lang="zh-CN" altLang="en-US" sz="2400" dirty="0">
              <a:solidFill>
                <a:schemeClr val="tx1"/>
              </a:solidFill>
            </a:endParaRPr>
          </a:p>
          <a:p>
            <a:pPr algn="just">
              <a:lnSpc>
                <a:spcPct val="120000"/>
              </a:lnSpc>
              <a:spcBef>
                <a:spcPts val="600"/>
              </a:spcBef>
              <a:defRPr/>
            </a:pPr>
            <a:r>
              <a:rPr lang="zh-CN" altLang="en-US" sz="2400" dirty="0">
                <a:solidFill>
                  <a:schemeClr val="tx1"/>
                </a:solidFill>
              </a:rPr>
              <a:t>     </a:t>
            </a:r>
            <a:r>
              <a:rPr lang="en-US" altLang="zh-CN" sz="2400" dirty="0">
                <a:solidFill>
                  <a:schemeClr val="tx1"/>
                </a:solidFill>
              </a:rPr>
              <a:t>	</a:t>
            </a:r>
            <a:r>
              <a:rPr lang="zh-CN" altLang="en-US" sz="2400" dirty="0">
                <a:solidFill>
                  <a:schemeClr val="tx1"/>
                </a:solidFill>
              </a:rPr>
              <a:t> </a:t>
            </a:r>
            <a:r>
              <a:rPr lang="en-US" altLang="zh-CN" sz="2400" dirty="0">
                <a:solidFill>
                  <a:schemeClr val="tx1"/>
                </a:solidFill>
              </a:rPr>
              <a:t>Allocation[ </a:t>
            </a:r>
            <a:r>
              <a:rPr lang="en-US" altLang="zh-CN" sz="2400" dirty="0" err="1">
                <a:solidFill>
                  <a:schemeClr val="tx1"/>
                </a:solidFill>
              </a:rPr>
              <a:t>i,j</a:t>
            </a:r>
            <a:r>
              <a:rPr lang="en-US" altLang="zh-CN" sz="2400" dirty="0">
                <a:solidFill>
                  <a:schemeClr val="tx1"/>
                </a:solidFill>
              </a:rPr>
              <a:t> ] = </a:t>
            </a:r>
            <a:r>
              <a:rPr lang="zh-CN" altLang="en-US" sz="2400" dirty="0">
                <a:solidFill>
                  <a:schemeClr val="tx1"/>
                </a:solidFill>
              </a:rPr>
              <a:t> </a:t>
            </a:r>
            <a:r>
              <a:rPr lang="en-US" altLang="zh-CN" sz="2400" dirty="0">
                <a:solidFill>
                  <a:schemeClr val="tx1"/>
                </a:solidFill>
              </a:rPr>
              <a:t>Allocation[ </a:t>
            </a:r>
            <a:r>
              <a:rPr lang="en-US" altLang="zh-CN" sz="2400" dirty="0" err="1">
                <a:solidFill>
                  <a:schemeClr val="tx1"/>
                </a:solidFill>
              </a:rPr>
              <a:t>i,j</a:t>
            </a:r>
            <a:r>
              <a:rPr lang="en-US" altLang="zh-CN" sz="2400" dirty="0">
                <a:solidFill>
                  <a:schemeClr val="tx1"/>
                </a:solidFill>
              </a:rPr>
              <a:t> ]</a:t>
            </a:r>
            <a:r>
              <a:rPr lang="zh-CN" altLang="en-US" sz="2400" dirty="0">
                <a:solidFill>
                  <a:schemeClr val="tx1"/>
                </a:solidFill>
              </a:rPr>
              <a:t> </a:t>
            </a:r>
            <a:r>
              <a:rPr lang="en-US" altLang="zh-CN" sz="2400" dirty="0">
                <a:solidFill>
                  <a:schemeClr val="tx1"/>
                </a:solidFill>
              </a:rPr>
              <a:t>+ </a:t>
            </a:r>
            <a:r>
              <a:rPr lang="en-US" altLang="zh-CN" sz="2400" dirty="0" err="1">
                <a:solidFill>
                  <a:schemeClr val="tx1"/>
                </a:solidFill>
              </a:rPr>
              <a:t>Request</a:t>
            </a:r>
            <a:r>
              <a:rPr lang="en-US" altLang="zh-CN" sz="2400" baseline="-25000" dirty="0" err="1">
                <a:solidFill>
                  <a:schemeClr val="tx1"/>
                </a:solidFill>
              </a:rPr>
              <a:t>i</a:t>
            </a:r>
            <a:r>
              <a:rPr lang="en-US" altLang="zh-CN" sz="2400" dirty="0">
                <a:solidFill>
                  <a:schemeClr val="tx1"/>
                </a:solidFill>
              </a:rPr>
              <a:t>[ j ];</a:t>
            </a:r>
            <a:endParaRPr lang="en-US" altLang="zh-CN" sz="2400" dirty="0">
              <a:solidFill>
                <a:schemeClr val="tx1"/>
              </a:solidFill>
            </a:endParaRPr>
          </a:p>
          <a:p>
            <a:pPr algn="just">
              <a:lnSpc>
                <a:spcPct val="120000"/>
              </a:lnSpc>
              <a:spcBef>
                <a:spcPts val="600"/>
              </a:spcBef>
              <a:defRPr/>
            </a:pPr>
            <a:r>
              <a:rPr lang="en-US" altLang="zh-CN" sz="2400" dirty="0">
                <a:solidFill>
                  <a:schemeClr val="tx1"/>
                </a:solidFill>
              </a:rPr>
              <a:t>	Need[ </a:t>
            </a:r>
            <a:r>
              <a:rPr lang="en-US" altLang="zh-CN" sz="2400" dirty="0" err="1">
                <a:solidFill>
                  <a:schemeClr val="tx1"/>
                </a:solidFill>
              </a:rPr>
              <a:t>i</a:t>
            </a:r>
            <a:r>
              <a:rPr lang="en-US" altLang="zh-CN" sz="2400" dirty="0">
                <a:solidFill>
                  <a:schemeClr val="tx1"/>
                </a:solidFill>
              </a:rPr>
              <a:t>, j ] = Need[ </a:t>
            </a:r>
            <a:r>
              <a:rPr lang="en-US" altLang="zh-CN" sz="2400" dirty="0" err="1">
                <a:solidFill>
                  <a:schemeClr val="tx1"/>
                </a:solidFill>
              </a:rPr>
              <a:t>i</a:t>
            </a:r>
            <a:r>
              <a:rPr lang="en-US" altLang="zh-CN" sz="2400" dirty="0">
                <a:solidFill>
                  <a:schemeClr val="tx1"/>
                </a:solidFill>
              </a:rPr>
              <a:t>, j ] -</a:t>
            </a:r>
            <a:r>
              <a:rPr lang="zh-CN" altLang="en-US" sz="2400" dirty="0">
                <a:solidFill>
                  <a:schemeClr val="tx1"/>
                </a:solidFill>
              </a:rPr>
              <a:t> </a:t>
            </a:r>
            <a:r>
              <a:rPr lang="en-US" altLang="zh-CN" sz="2400" dirty="0" err="1">
                <a:solidFill>
                  <a:schemeClr val="tx1"/>
                </a:solidFill>
              </a:rPr>
              <a:t>Request</a:t>
            </a:r>
            <a:r>
              <a:rPr lang="en-US" altLang="zh-CN" sz="2400" baseline="-25000" dirty="0" err="1">
                <a:solidFill>
                  <a:schemeClr val="tx1"/>
                </a:solidFill>
              </a:rPr>
              <a:t>i</a:t>
            </a:r>
            <a:r>
              <a:rPr lang="en-US" altLang="zh-CN" sz="2400" dirty="0">
                <a:solidFill>
                  <a:schemeClr val="tx1"/>
                </a:solidFill>
              </a:rPr>
              <a:t>[ j ]</a:t>
            </a:r>
            <a:r>
              <a:rPr lang="zh-CN" altLang="en-US" sz="2400" dirty="0">
                <a:solidFill>
                  <a:schemeClr val="tx1"/>
                </a:solidFill>
              </a:rPr>
              <a:t>；</a:t>
            </a:r>
            <a:endParaRPr lang="en-US" altLang="zh-CN" sz="2400" dirty="0">
              <a:solidFill>
                <a:schemeClr val="tx1"/>
              </a:solidFill>
            </a:endParaRPr>
          </a:p>
          <a:p>
            <a:pPr algn="just">
              <a:lnSpc>
                <a:spcPct val="120000"/>
              </a:lnSpc>
              <a:spcBef>
                <a:spcPts val="600"/>
              </a:spcBef>
              <a:defRPr/>
            </a:pPr>
            <a:endParaRPr lang="zh-CN" altLang="en-US" sz="2400" dirty="0">
              <a:solidFill>
                <a:schemeClr val="tx1"/>
              </a:solidFill>
            </a:endParaRPr>
          </a:p>
          <a:p>
            <a:pPr>
              <a:lnSpc>
                <a:spcPct val="120000"/>
              </a:lnSpc>
              <a:spcBef>
                <a:spcPts val="600"/>
              </a:spcBef>
              <a:defRPr/>
            </a:pPr>
            <a:r>
              <a:rPr lang="zh-CN" altLang="en-US" sz="2400" dirty="0">
                <a:solidFill>
                  <a:schemeClr val="tx1"/>
                </a:solidFill>
              </a:rPr>
              <a:t>（</a:t>
            </a:r>
            <a:r>
              <a:rPr lang="en-US" altLang="zh-CN" sz="2400" dirty="0">
                <a:solidFill>
                  <a:schemeClr val="tx1"/>
                </a:solidFill>
              </a:rPr>
              <a:t>4</a:t>
            </a:r>
            <a:r>
              <a:rPr lang="zh-CN" altLang="en-US" sz="2400" dirty="0">
                <a:solidFill>
                  <a:schemeClr val="tx1"/>
                </a:solidFill>
              </a:rPr>
              <a:t>）系统执行安全性算法，检查此次资源分配后，系统</a:t>
            </a:r>
            <a:r>
              <a:rPr lang="zh-CN" altLang="en-US" sz="2400" dirty="0">
                <a:solidFill>
                  <a:srgbClr val="FF0000"/>
                </a:solidFill>
              </a:rPr>
              <a:t>是否处于安全状态</a:t>
            </a:r>
            <a:r>
              <a:rPr lang="zh-CN" altLang="en-US" sz="2400" dirty="0">
                <a:solidFill>
                  <a:schemeClr val="tx1"/>
                </a:solidFill>
              </a:rPr>
              <a:t>。若安全，才正式将资源分配给进程</a:t>
            </a:r>
            <a:r>
              <a:rPr lang="en-US" altLang="zh-CN" sz="2400" dirty="0">
                <a:solidFill>
                  <a:schemeClr val="tx1"/>
                </a:solidFill>
              </a:rPr>
              <a:t>Pi</a:t>
            </a:r>
            <a:r>
              <a:rPr lang="zh-CN" altLang="en-US" sz="2400" dirty="0">
                <a:solidFill>
                  <a:schemeClr val="tx1"/>
                </a:solidFill>
              </a:rPr>
              <a:t>，以完成本次分配；否则，将本次的试探分配作废，恢复原来的资源分配状态，让进程</a:t>
            </a:r>
            <a:r>
              <a:rPr lang="en-US" altLang="zh-CN" sz="2400" dirty="0">
                <a:solidFill>
                  <a:schemeClr val="tx1"/>
                </a:solidFill>
              </a:rPr>
              <a:t>Pi</a:t>
            </a:r>
            <a:r>
              <a:rPr lang="zh-CN" altLang="en-US" sz="2400" dirty="0">
                <a:solidFill>
                  <a:schemeClr val="tx1"/>
                </a:solidFill>
              </a:rPr>
              <a:t>等待。 </a:t>
            </a:r>
            <a:endParaRPr lang="zh-CN" altLang="en-US" sz="2400" dirty="0">
              <a:solidFill>
                <a:schemeClr val="tx1"/>
              </a:solidFill>
            </a:endParaRPr>
          </a:p>
        </p:txBody>
      </p:sp>
      <p:sp>
        <p:nvSpPr>
          <p:cNvPr id="5"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6"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animEffect transition="in" filter="blinds(horizontal)">
                                      <p:cBhvr>
                                        <p:cTn id="7" dur="5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AutoShape 2"/>
          <p:cNvSpPr>
            <a:spLocks noChangeArrowheads="1"/>
          </p:cNvSpPr>
          <p:nvPr/>
        </p:nvSpPr>
        <p:spPr bwMode="auto">
          <a:xfrm>
            <a:off x="4953000" y="76192"/>
            <a:ext cx="1371600" cy="457200"/>
          </a:xfrm>
          <a:prstGeom prst="flowChartTerminator">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2400" b="1">
                <a:latin typeface="Times New Roman" panose="02020603050405020304" pitchFamily="18" charset="0"/>
              </a:rPr>
              <a:t>开始</a:t>
            </a:r>
            <a:endParaRPr kumimoji="1" lang="zh-CN" altLang="en-US" sz="2400" b="1">
              <a:latin typeface="Times New Roman" panose="02020603050405020304" pitchFamily="18" charset="0"/>
            </a:endParaRPr>
          </a:p>
        </p:txBody>
      </p:sp>
      <p:sp>
        <p:nvSpPr>
          <p:cNvPr id="154627" name="AutoShape 3"/>
          <p:cNvSpPr>
            <a:spLocks noChangeArrowheads="1"/>
          </p:cNvSpPr>
          <p:nvPr/>
        </p:nvSpPr>
        <p:spPr bwMode="auto">
          <a:xfrm>
            <a:off x="3276600" y="838192"/>
            <a:ext cx="4572000" cy="990600"/>
          </a:xfrm>
          <a:prstGeom prst="flowChartDecision">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28" name="Text Box 4"/>
          <p:cNvSpPr txBox="1">
            <a:spLocks noChangeArrowheads="1"/>
          </p:cNvSpPr>
          <p:nvPr/>
        </p:nvSpPr>
        <p:spPr bwMode="auto">
          <a:xfrm>
            <a:off x="4038601" y="1142992"/>
            <a:ext cx="3178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endParaRPr kumimoji="1" lang="zh-CN" altLang="zh-CN" sz="2400" b="1">
              <a:latin typeface="Times New Roman" panose="02020603050405020304" pitchFamily="18" charset="0"/>
            </a:endParaRPr>
          </a:p>
        </p:txBody>
      </p:sp>
      <p:sp>
        <p:nvSpPr>
          <p:cNvPr id="154629" name="Text Box 6"/>
          <p:cNvSpPr txBox="1">
            <a:spLocks noChangeArrowheads="1"/>
          </p:cNvSpPr>
          <p:nvPr/>
        </p:nvSpPr>
        <p:spPr bwMode="auto">
          <a:xfrm>
            <a:off x="4267200" y="1066793"/>
            <a:ext cx="2743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kumimoji="1" lang="en-US" altLang="zh-CN" sz="2000" b="1">
                <a:latin typeface="Times New Roman" panose="02020603050405020304" pitchFamily="18" charset="0"/>
              </a:rPr>
              <a:t>Request</a:t>
            </a:r>
            <a:r>
              <a:rPr kumimoji="1" lang="en-US" altLang="zh-CN" sz="2000" b="1" baseline="-25000">
                <a:latin typeface="Times New Roman" panose="02020603050405020304" pitchFamily="18" charset="0"/>
              </a:rPr>
              <a:t>i</a:t>
            </a:r>
            <a:r>
              <a:rPr kumimoji="1" lang="en-US" altLang="zh-CN" sz="2000" b="1">
                <a:latin typeface="Times New Roman" panose="02020603050405020304" pitchFamily="18" charset="0"/>
              </a:rPr>
              <a:t>[j] ≤ Need[i,j],</a:t>
            </a:r>
            <a:endParaRPr kumimoji="1" lang="en-US" altLang="zh-CN" sz="2000" b="1">
              <a:latin typeface="Times New Roman" panose="02020603050405020304" pitchFamily="18" charset="0"/>
            </a:endParaRPr>
          </a:p>
        </p:txBody>
      </p:sp>
      <p:sp>
        <p:nvSpPr>
          <p:cNvPr id="154630" name="Line 7"/>
          <p:cNvSpPr>
            <a:spLocks noChangeShapeType="1"/>
          </p:cNvSpPr>
          <p:nvPr/>
        </p:nvSpPr>
        <p:spPr bwMode="auto">
          <a:xfrm>
            <a:off x="5562600" y="533392"/>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31" name="Rectangle 8"/>
          <p:cNvSpPr>
            <a:spLocks noChangeArrowheads="1"/>
          </p:cNvSpPr>
          <p:nvPr/>
        </p:nvSpPr>
        <p:spPr bwMode="auto">
          <a:xfrm>
            <a:off x="8077200" y="1676392"/>
            <a:ext cx="990600" cy="762000"/>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32" name="Line 9"/>
          <p:cNvSpPr>
            <a:spLocks noChangeShapeType="1"/>
          </p:cNvSpPr>
          <p:nvPr/>
        </p:nvSpPr>
        <p:spPr bwMode="auto">
          <a:xfrm>
            <a:off x="7848600" y="1295392"/>
            <a:ext cx="762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33" name="Line 10"/>
          <p:cNvSpPr>
            <a:spLocks noChangeShapeType="1"/>
          </p:cNvSpPr>
          <p:nvPr/>
        </p:nvSpPr>
        <p:spPr bwMode="auto">
          <a:xfrm>
            <a:off x="8610600" y="1295392"/>
            <a:ext cx="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34" name="Text Box 11"/>
          <p:cNvSpPr txBox="1">
            <a:spLocks noChangeArrowheads="1"/>
          </p:cNvSpPr>
          <p:nvPr/>
        </p:nvSpPr>
        <p:spPr bwMode="auto">
          <a:xfrm>
            <a:off x="8153401" y="1828792"/>
            <a:ext cx="89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zh-CN" altLang="en-US" sz="2400" b="1">
                <a:latin typeface="Times New Roman" panose="02020603050405020304" pitchFamily="18" charset="0"/>
              </a:rPr>
              <a:t>出错</a:t>
            </a:r>
            <a:endParaRPr kumimoji="1" lang="zh-CN" altLang="en-US" sz="2400" b="1">
              <a:latin typeface="Times New Roman" panose="02020603050405020304" pitchFamily="18" charset="0"/>
            </a:endParaRPr>
          </a:p>
        </p:txBody>
      </p:sp>
      <p:sp>
        <p:nvSpPr>
          <p:cNvPr id="154635" name="Text Box 12"/>
          <p:cNvSpPr txBox="1">
            <a:spLocks noChangeArrowheads="1"/>
          </p:cNvSpPr>
          <p:nvPr/>
        </p:nvSpPr>
        <p:spPr bwMode="auto">
          <a:xfrm>
            <a:off x="7848600" y="838192"/>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2400" b="1">
                <a:latin typeface="Times New Roman" panose="02020603050405020304" pitchFamily="18" charset="0"/>
              </a:rPr>
              <a:t>N</a:t>
            </a:r>
            <a:endParaRPr kumimoji="1" lang="en-US" altLang="zh-CN" sz="2400" b="1">
              <a:latin typeface="Times New Roman" panose="02020603050405020304" pitchFamily="18" charset="0"/>
            </a:endParaRPr>
          </a:p>
        </p:txBody>
      </p:sp>
      <p:sp>
        <p:nvSpPr>
          <p:cNvPr id="154636" name="AutoShape 13"/>
          <p:cNvSpPr>
            <a:spLocks noChangeArrowheads="1"/>
          </p:cNvSpPr>
          <p:nvPr/>
        </p:nvSpPr>
        <p:spPr bwMode="auto">
          <a:xfrm flipV="1">
            <a:off x="3276600" y="2133592"/>
            <a:ext cx="4495800" cy="1066800"/>
          </a:xfrm>
          <a:prstGeom prst="flowChartDecision">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37" name="Text Box 14"/>
          <p:cNvSpPr txBox="1">
            <a:spLocks noChangeArrowheads="1"/>
          </p:cNvSpPr>
          <p:nvPr/>
        </p:nvSpPr>
        <p:spPr bwMode="auto">
          <a:xfrm>
            <a:off x="4114800" y="2438393"/>
            <a:ext cx="3581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2000" b="1">
                <a:latin typeface="Times New Roman" panose="02020603050405020304" pitchFamily="18" charset="0"/>
              </a:rPr>
              <a:t>Request</a:t>
            </a:r>
            <a:r>
              <a:rPr kumimoji="1" lang="en-US" altLang="zh-CN" sz="2000" b="1" baseline="-25000">
                <a:latin typeface="Times New Roman" panose="02020603050405020304" pitchFamily="18" charset="0"/>
              </a:rPr>
              <a:t>i</a:t>
            </a:r>
            <a:r>
              <a:rPr kumimoji="1" lang="en-US" altLang="zh-CN" sz="2000" b="1">
                <a:latin typeface="Times New Roman" panose="02020603050405020304" pitchFamily="18" charset="0"/>
              </a:rPr>
              <a:t>[j] ≤ Available[j]</a:t>
            </a:r>
            <a:endParaRPr kumimoji="1" lang="en-US" altLang="zh-CN" sz="2000" b="1">
              <a:latin typeface="Times New Roman" panose="02020603050405020304" pitchFamily="18" charset="0"/>
            </a:endParaRPr>
          </a:p>
        </p:txBody>
      </p:sp>
      <p:sp>
        <p:nvSpPr>
          <p:cNvPr id="154638" name="Line 15"/>
          <p:cNvSpPr>
            <a:spLocks noChangeShapeType="1"/>
          </p:cNvSpPr>
          <p:nvPr/>
        </p:nvSpPr>
        <p:spPr bwMode="auto">
          <a:xfrm>
            <a:off x="5562600" y="1828792"/>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39" name="Line 16"/>
          <p:cNvSpPr>
            <a:spLocks noChangeShapeType="1"/>
          </p:cNvSpPr>
          <p:nvPr/>
        </p:nvSpPr>
        <p:spPr bwMode="auto">
          <a:xfrm>
            <a:off x="7772400" y="2666992"/>
            <a:ext cx="8382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40" name="Rectangle 17"/>
          <p:cNvSpPr>
            <a:spLocks noChangeArrowheads="1"/>
          </p:cNvSpPr>
          <p:nvPr/>
        </p:nvSpPr>
        <p:spPr bwMode="auto">
          <a:xfrm>
            <a:off x="7620000" y="3200392"/>
            <a:ext cx="2286000" cy="533400"/>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41" name="Line 18"/>
          <p:cNvSpPr>
            <a:spLocks noChangeShapeType="1"/>
          </p:cNvSpPr>
          <p:nvPr/>
        </p:nvSpPr>
        <p:spPr bwMode="auto">
          <a:xfrm>
            <a:off x="8610600" y="2666992"/>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42" name="Text Box 19"/>
          <p:cNvSpPr txBox="1">
            <a:spLocks noChangeArrowheads="1"/>
          </p:cNvSpPr>
          <p:nvPr/>
        </p:nvSpPr>
        <p:spPr bwMode="auto">
          <a:xfrm>
            <a:off x="7772401" y="3200392"/>
            <a:ext cx="2035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2400" b="1">
                <a:latin typeface="Times New Roman" panose="02020603050405020304" pitchFamily="18" charset="0"/>
              </a:rPr>
              <a:t>Pi</a:t>
            </a:r>
            <a:r>
              <a:rPr kumimoji="1" lang="zh-CN" altLang="en-US" sz="2400" b="1">
                <a:latin typeface="Times New Roman" panose="02020603050405020304" pitchFamily="18" charset="0"/>
              </a:rPr>
              <a:t>进程等待</a:t>
            </a:r>
            <a:endParaRPr kumimoji="1" lang="zh-CN" altLang="en-US" sz="2400" b="1">
              <a:latin typeface="Times New Roman" panose="02020603050405020304" pitchFamily="18" charset="0"/>
            </a:endParaRPr>
          </a:p>
        </p:txBody>
      </p:sp>
      <p:sp>
        <p:nvSpPr>
          <p:cNvPr id="154643" name="AutoShape 20"/>
          <p:cNvSpPr>
            <a:spLocks noChangeArrowheads="1"/>
          </p:cNvSpPr>
          <p:nvPr/>
        </p:nvSpPr>
        <p:spPr bwMode="auto">
          <a:xfrm>
            <a:off x="2362200" y="3428992"/>
            <a:ext cx="5105400" cy="1066800"/>
          </a:xfrm>
          <a:prstGeom prst="flowChartProcess">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44" name="Text Box 21"/>
          <p:cNvSpPr txBox="1">
            <a:spLocks noChangeArrowheads="1"/>
          </p:cNvSpPr>
          <p:nvPr/>
        </p:nvSpPr>
        <p:spPr bwMode="auto">
          <a:xfrm>
            <a:off x="2514600" y="3505192"/>
            <a:ext cx="4800600" cy="1358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just" eaLnBrk="1" hangingPunct="1">
              <a:lnSpc>
                <a:spcPct val="90000"/>
              </a:lnSpc>
              <a:buClrTx/>
              <a:buSzTx/>
              <a:buFontTx/>
              <a:buNone/>
              <a:defRPr/>
            </a:pPr>
            <a:r>
              <a:rPr kumimoji="1" lang="en-US" altLang="zh-CN" sz="1800" b="1" dirty="0">
                <a:latin typeface="Times New Roman" panose="02020603050405020304" pitchFamily="18" charset="0"/>
              </a:rPr>
              <a:t>Available[j]</a:t>
            </a:r>
            <a:r>
              <a:rPr kumimoji="1" lang="zh-CN" altLang="en-US" sz="1800" b="1" dirty="0">
                <a:latin typeface="Times New Roman" panose="02020603050405020304" pitchFamily="18" charset="0"/>
              </a:rPr>
              <a:t> </a:t>
            </a:r>
            <a:r>
              <a:rPr kumimoji="1" lang="en-US" altLang="zh-CN" sz="1800" b="1" dirty="0">
                <a:latin typeface="Times New Roman" panose="02020603050405020304" pitchFamily="18" charset="0"/>
              </a:rPr>
              <a:t>= Available[j] -</a:t>
            </a:r>
            <a:r>
              <a:rPr kumimoji="1" lang="zh-CN" altLang="en-US" sz="1800" b="1" dirty="0">
                <a:latin typeface="Times New Roman" panose="02020603050405020304" pitchFamily="18" charset="0"/>
              </a:rPr>
              <a:t> </a:t>
            </a:r>
            <a:r>
              <a:rPr kumimoji="1" lang="en-US" altLang="zh-CN" sz="1800" b="1" dirty="0" err="1">
                <a:latin typeface="Times New Roman" panose="02020603050405020304" pitchFamily="18" charset="0"/>
              </a:rPr>
              <a:t>Request</a:t>
            </a:r>
            <a:r>
              <a:rPr kumimoji="1" lang="en-US" altLang="zh-CN" sz="1800" b="1" baseline="-25000" dirty="0" err="1">
                <a:latin typeface="Times New Roman" panose="02020603050405020304" pitchFamily="18" charset="0"/>
              </a:rPr>
              <a:t>i</a:t>
            </a:r>
            <a:r>
              <a:rPr kumimoji="1" lang="en-US" altLang="zh-CN" sz="1800" b="1" dirty="0">
                <a:latin typeface="Times New Roman" panose="02020603050405020304" pitchFamily="18" charset="0"/>
              </a:rPr>
              <a:t>[j]</a:t>
            </a:r>
            <a:r>
              <a:rPr kumimoji="1" lang="zh-CN" altLang="en-US" sz="1800" b="1" dirty="0">
                <a:latin typeface="Times New Roman" panose="02020603050405020304" pitchFamily="18" charset="0"/>
              </a:rPr>
              <a:t>；</a:t>
            </a:r>
            <a:endParaRPr kumimoji="1" lang="zh-CN" altLang="en-US" sz="1800" b="1" dirty="0">
              <a:latin typeface="Times New Roman" panose="02020603050405020304" pitchFamily="18" charset="0"/>
            </a:endParaRPr>
          </a:p>
          <a:p>
            <a:pPr algn="just" eaLnBrk="1" hangingPunct="1">
              <a:lnSpc>
                <a:spcPct val="90000"/>
              </a:lnSpc>
              <a:buClrTx/>
              <a:buSzTx/>
              <a:buFontTx/>
              <a:buNone/>
              <a:defRPr/>
            </a:pPr>
            <a:r>
              <a:rPr kumimoji="1" lang="en-US" altLang="zh-CN" sz="1800" b="1" dirty="0">
                <a:latin typeface="Times New Roman" panose="02020603050405020304" pitchFamily="18" charset="0"/>
              </a:rPr>
              <a:t>Allocation[</a:t>
            </a:r>
            <a:r>
              <a:rPr kumimoji="1" lang="en-US" altLang="zh-CN" sz="1800" b="1" dirty="0" err="1">
                <a:latin typeface="Times New Roman" panose="02020603050405020304" pitchFamily="18" charset="0"/>
              </a:rPr>
              <a:t>i,j</a:t>
            </a:r>
            <a:r>
              <a:rPr kumimoji="1" lang="en-US" altLang="zh-CN" sz="1800" b="1" dirty="0">
                <a:latin typeface="Times New Roman" panose="02020603050405020304" pitchFamily="18" charset="0"/>
              </a:rPr>
              <a:t>] = Allocation[</a:t>
            </a:r>
            <a:r>
              <a:rPr kumimoji="1" lang="en-US" altLang="zh-CN" sz="1800" b="1" dirty="0" err="1">
                <a:latin typeface="Times New Roman" panose="02020603050405020304" pitchFamily="18" charset="0"/>
              </a:rPr>
              <a:t>i,j</a:t>
            </a:r>
            <a:r>
              <a:rPr kumimoji="1" lang="en-US" altLang="zh-CN" sz="1800" b="1" dirty="0">
                <a:latin typeface="Times New Roman" panose="02020603050405020304" pitchFamily="18" charset="0"/>
              </a:rPr>
              <a:t>] </a:t>
            </a:r>
            <a:r>
              <a:rPr kumimoji="1" lang="zh-CN" altLang="en-US" sz="1800" b="1" dirty="0">
                <a:latin typeface="Times New Roman" panose="02020603050405020304" pitchFamily="18" charset="0"/>
              </a:rPr>
              <a:t>＋ </a:t>
            </a:r>
            <a:r>
              <a:rPr kumimoji="1" lang="en-US" altLang="zh-CN" sz="1800" b="1" dirty="0" err="1">
                <a:latin typeface="Times New Roman" panose="02020603050405020304" pitchFamily="18" charset="0"/>
              </a:rPr>
              <a:t>Request</a:t>
            </a:r>
            <a:r>
              <a:rPr kumimoji="1" lang="en-US" altLang="zh-CN" sz="1800" b="1" baseline="-25000" dirty="0" err="1">
                <a:latin typeface="Times New Roman" panose="02020603050405020304" pitchFamily="18" charset="0"/>
              </a:rPr>
              <a:t>i</a:t>
            </a:r>
            <a:r>
              <a:rPr kumimoji="1" lang="en-US" altLang="zh-CN" sz="1800" b="1" dirty="0">
                <a:latin typeface="Times New Roman" panose="02020603050405020304" pitchFamily="18" charset="0"/>
              </a:rPr>
              <a:t>[j];</a:t>
            </a:r>
            <a:endParaRPr kumimoji="1" lang="en-US" altLang="zh-CN" sz="1800" b="1" dirty="0">
              <a:latin typeface="Times New Roman" panose="02020603050405020304" pitchFamily="18" charset="0"/>
            </a:endParaRPr>
          </a:p>
          <a:p>
            <a:pPr algn="just" eaLnBrk="1" hangingPunct="1">
              <a:lnSpc>
                <a:spcPct val="90000"/>
              </a:lnSpc>
              <a:buClrTx/>
              <a:buSzTx/>
              <a:buFontTx/>
              <a:buNone/>
              <a:defRPr/>
            </a:pPr>
            <a:r>
              <a:rPr kumimoji="1" lang="en-US" altLang="zh-CN" sz="1800" b="1" dirty="0">
                <a:latin typeface="Times New Roman" panose="02020603050405020304" pitchFamily="18" charset="0"/>
              </a:rPr>
              <a:t> Need[</a:t>
            </a:r>
            <a:r>
              <a:rPr kumimoji="1" lang="en-US" altLang="zh-CN" sz="1800" b="1" dirty="0" err="1">
                <a:latin typeface="Times New Roman" panose="02020603050405020304" pitchFamily="18" charset="0"/>
              </a:rPr>
              <a:t>i,j</a:t>
            </a:r>
            <a:r>
              <a:rPr kumimoji="1" lang="en-US" altLang="zh-CN" sz="1800" b="1" dirty="0">
                <a:latin typeface="Times New Roman" panose="02020603050405020304" pitchFamily="18" charset="0"/>
              </a:rPr>
              <a:t>] = Need[</a:t>
            </a:r>
            <a:r>
              <a:rPr kumimoji="1" lang="en-US" altLang="zh-CN" sz="1800" b="1" dirty="0" err="1">
                <a:latin typeface="Times New Roman" panose="02020603050405020304" pitchFamily="18" charset="0"/>
              </a:rPr>
              <a:t>i,j</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 </a:t>
            </a:r>
            <a:r>
              <a:rPr kumimoji="1" lang="en-US" altLang="zh-CN" sz="1800" b="1" dirty="0">
                <a:latin typeface="Times New Roman" panose="02020603050405020304" pitchFamily="18" charset="0"/>
              </a:rPr>
              <a:t>-</a:t>
            </a:r>
            <a:r>
              <a:rPr kumimoji="1" lang="zh-CN" altLang="en-US" sz="1800" b="1" dirty="0">
                <a:latin typeface="Times New Roman" panose="02020603050405020304" pitchFamily="18" charset="0"/>
              </a:rPr>
              <a:t> </a:t>
            </a:r>
            <a:r>
              <a:rPr kumimoji="1" lang="en-US" altLang="zh-CN" sz="1800" b="1" dirty="0" err="1">
                <a:latin typeface="Times New Roman" panose="02020603050405020304" pitchFamily="18" charset="0"/>
              </a:rPr>
              <a:t>Request</a:t>
            </a:r>
            <a:r>
              <a:rPr kumimoji="1" lang="en-US" altLang="zh-CN" sz="1800" b="1" baseline="-25000" dirty="0" err="1">
                <a:latin typeface="Times New Roman" panose="02020603050405020304" pitchFamily="18" charset="0"/>
              </a:rPr>
              <a:t>i</a:t>
            </a:r>
            <a:r>
              <a:rPr kumimoji="1" lang="en-US" altLang="zh-CN" sz="1800" b="1" dirty="0">
                <a:latin typeface="Times New Roman" panose="02020603050405020304" pitchFamily="18" charset="0"/>
              </a:rPr>
              <a:t>[j]</a:t>
            </a:r>
            <a:r>
              <a:rPr kumimoji="1" lang="zh-CN" altLang="en-US" sz="1800" b="1" dirty="0">
                <a:latin typeface="Times New Roman" panose="02020603050405020304" pitchFamily="18" charset="0"/>
              </a:rPr>
              <a:t>；</a:t>
            </a:r>
            <a:endParaRPr kumimoji="1" lang="zh-CN" altLang="en-US" sz="1800" b="1" dirty="0">
              <a:latin typeface="Times New Roman" panose="02020603050405020304" pitchFamily="18" charset="0"/>
            </a:endParaRPr>
          </a:p>
          <a:p>
            <a:pPr eaLnBrk="1" hangingPunct="1">
              <a:spcBef>
                <a:spcPct val="50000"/>
              </a:spcBef>
              <a:buClrTx/>
              <a:buSzTx/>
              <a:buFontTx/>
              <a:buNone/>
              <a:defRPr/>
            </a:pPr>
            <a:endParaRPr kumimoji="1" lang="en-US" altLang="zh-CN" sz="1800" b="1" dirty="0">
              <a:latin typeface="Times New Roman" panose="02020603050405020304" pitchFamily="18" charset="0"/>
            </a:endParaRPr>
          </a:p>
        </p:txBody>
      </p:sp>
      <p:sp>
        <p:nvSpPr>
          <p:cNvPr id="154645" name="Line 22"/>
          <p:cNvSpPr>
            <a:spLocks noChangeShapeType="1"/>
          </p:cNvSpPr>
          <p:nvPr/>
        </p:nvSpPr>
        <p:spPr bwMode="auto">
          <a:xfrm>
            <a:off x="5486400" y="3124192"/>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46" name="AutoShape 23"/>
          <p:cNvSpPr>
            <a:spLocks noChangeArrowheads="1"/>
          </p:cNvSpPr>
          <p:nvPr/>
        </p:nvSpPr>
        <p:spPr bwMode="auto">
          <a:xfrm>
            <a:off x="3733800" y="4724392"/>
            <a:ext cx="3352800" cy="533400"/>
          </a:xfrm>
          <a:prstGeom prst="flowChartProcess">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2400" b="1">
                <a:latin typeface="Times New Roman" panose="02020603050405020304" pitchFamily="18" charset="0"/>
              </a:rPr>
              <a:t>系统安全性检查</a:t>
            </a:r>
            <a:endParaRPr kumimoji="1" lang="zh-CN" altLang="en-US" sz="2400" b="1">
              <a:latin typeface="Times New Roman" panose="02020603050405020304" pitchFamily="18" charset="0"/>
            </a:endParaRPr>
          </a:p>
        </p:txBody>
      </p:sp>
      <p:sp>
        <p:nvSpPr>
          <p:cNvPr id="154647" name="Line 24"/>
          <p:cNvSpPr>
            <a:spLocks noChangeShapeType="1"/>
          </p:cNvSpPr>
          <p:nvPr/>
        </p:nvSpPr>
        <p:spPr bwMode="auto">
          <a:xfrm>
            <a:off x="5638800" y="4495792"/>
            <a:ext cx="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48" name="Text Box 25"/>
          <p:cNvSpPr txBox="1">
            <a:spLocks noChangeArrowheads="1"/>
          </p:cNvSpPr>
          <p:nvPr/>
        </p:nvSpPr>
        <p:spPr bwMode="auto">
          <a:xfrm>
            <a:off x="7620000" y="220979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2400" b="1">
                <a:latin typeface="Times New Roman" panose="02020603050405020304" pitchFamily="18" charset="0"/>
              </a:rPr>
              <a:t>N</a:t>
            </a:r>
            <a:endParaRPr kumimoji="1" lang="en-US" altLang="zh-CN" sz="2400" b="1">
              <a:latin typeface="Times New Roman" panose="02020603050405020304" pitchFamily="18" charset="0"/>
            </a:endParaRPr>
          </a:p>
        </p:txBody>
      </p:sp>
      <p:sp>
        <p:nvSpPr>
          <p:cNvPr id="154649" name="AutoShape 26"/>
          <p:cNvSpPr>
            <a:spLocks noChangeArrowheads="1"/>
          </p:cNvSpPr>
          <p:nvPr/>
        </p:nvSpPr>
        <p:spPr bwMode="auto">
          <a:xfrm>
            <a:off x="4648200" y="5486392"/>
            <a:ext cx="2057400" cy="609600"/>
          </a:xfrm>
          <a:prstGeom prst="flowChartDecision">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50" name="Text Box 27"/>
          <p:cNvSpPr txBox="1">
            <a:spLocks noChangeArrowheads="1"/>
          </p:cNvSpPr>
          <p:nvPr/>
        </p:nvSpPr>
        <p:spPr bwMode="auto">
          <a:xfrm>
            <a:off x="4648200" y="5791192"/>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endParaRPr kumimoji="1" lang="zh-CN" altLang="zh-CN" sz="2400" b="1">
              <a:latin typeface="Times New Roman" panose="02020603050405020304" pitchFamily="18" charset="0"/>
            </a:endParaRPr>
          </a:p>
        </p:txBody>
      </p:sp>
      <p:sp>
        <p:nvSpPr>
          <p:cNvPr id="154651" name="Text Box 28"/>
          <p:cNvSpPr txBox="1">
            <a:spLocks noChangeArrowheads="1"/>
          </p:cNvSpPr>
          <p:nvPr/>
        </p:nvSpPr>
        <p:spPr bwMode="auto">
          <a:xfrm>
            <a:off x="5181600" y="5562592"/>
            <a:ext cx="838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zh-CN" altLang="en-US" sz="2400" b="1">
                <a:latin typeface="Times New Roman" panose="02020603050405020304" pitchFamily="18" charset="0"/>
              </a:rPr>
              <a:t>安全</a:t>
            </a:r>
            <a:endParaRPr kumimoji="1" lang="zh-CN" altLang="en-US" sz="2400" b="1">
              <a:latin typeface="Times New Roman" panose="02020603050405020304" pitchFamily="18" charset="0"/>
            </a:endParaRPr>
          </a:p>
        </p:txBody>
      </p:sp>
      <p:sp>
        <p:nvSpPr>
          <p:cNvPr id="154652" name="AutoShape 29"/>
          <p:cNvSpPr>
            <a:spLocks noChangeArrowheads="1"/>
          </p:cNvSpPr>
          <p:nvPr/>
        </p:nvSpPr>
        <p:spPr bwMode="auto">
          <a:xfrm>
            <a:off x="7391400" y="5562592"/>
            <a:ext cx="2286000" cy="609600"/>
          </a:xfrm>
          <a:prstGeom prst="flowChartProcess">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53" name="Text Box 30"/>
          <p:cNvSpPr txBox="1">
            <a:spLocks noChangeArrowheads="1"/>
          </p:cNvSpPr>
          <p:nvPr/>
        </p:nvSpPr>
        <p:spPr bwMode="auto">
          <a:xfrm>
            <a:off x="7543800" y="5638792"/>
            <a:ext cx="1828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zh-CN" altLang="en-US" sz="2400" b="1">
                <a:latin typeface="Times New Roman" panose="02020603050405020304" pitchFamily="18" charset="0"/>
              </a:rPr>
              <a:t>不分配资源</a:t>
            </a:r>
            <a:endParaRPr kumimoji="1" lang="zh-CN" altLang="en-US" sz="2400" b="1">
              <a:latin typeface="Times New Roman" panose="02020603050405020304" pitchFamily="18" charset="0"/>
            </a:endParaRPr>
          </a:p>
        </p:txBody>
      </p:sp>
      <p:sp>
        <p:nvSpPr>
          <p:cNvPr id="154654" name="AutoShape 31"/>
          <p:cNvSpPr>
            <a:spLocks noChangeArrowheads="1"/>
          </p:cNvSpPr>
          <p:nvPr/>
        </p:nvSpPr>
        <p:spPr bwMode="auto">
          <a:xfrm>
            <a:off x="2133600" y="5562592"/>
            <a:ext cx="1828800" cy="609600"/>
          </a:xfrm>
          <a:prstGeom prst="flowChartProcess">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sp>
        <p:nvSpPr>
          <p:cNvPr id="154655" name="Text Box 32"/>
          <p:cNvSpPr txBox="1">
            <a:spLocks noChangeArrowheads="1"/>
          </p:cNvSpPr>
          <p:nvPr/>
        </p:nvSpPr>
        <p:spPr bwMode="auto">
          <a:xfrm>
            <a:off x="2286000" y="5638792"/>
            <a:ext cx="1600200" cy="457200"/>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2400" b="1">
                <a:latin typeface="Times New Roman" panose="02020603050405020304" pitchFamily="18" charset="0"/>
              </a:rPr>
              <a:t>分配资源</a:t>
            </a:r>
            <a:endParaRPr kumimoji="1" lang="zh-CN" altLang="en-US" sz="2400" b="1">
              <a:latin typeface="Times New Roman" panose="02020603050405020304" pitchFamily="18" charset="0"/>
            </a:endParaRPr>
          </a:p>
        </p:txBody>
      </p:sp>
      <p:sp>
        <p:nvSpPr>
          <p:cNvPr id="154656" name="Line 33"/>
          <p:cNvSpPr>
            <a:spLocks noChangeShapeType="1"/>
          </p:cNvSpPr>
          <p:nvPr/>
        </p:nvSpPr>
        <p:spPr bwMode="auto">
          <a:xfrm>
            <a:off x="6705600" y="5791192"/>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57" name="Line 34"/>
          <p:cNvSpPr>
            <a:spLocks noChangeShapeType="1"/>
          </p:cNvSpPr>
          <p:nvPr/>
        </p:nvSpPr>
        <p:spPr bwMode="auto">
          <a:xfrm flipH="1">
            <a:off x="3962400" y="5791192"/>
            <a:ext cx="6858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58" name="Line 35"/>
          <p:cNvSpPr>
            <a:spLocks noChangeShapeType="1"/>
          </p:cNvSpPr>
          <p:nvPr/>
        </p:nvSpPr>
        <p:spPr bwMode="auto">
          <a:xfrm>
            <a:off x="5638800" y="5257792"/>
            <a:ext cx="0" cy="228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4659" name="Text Box 36"/>
          <p:cNvSpPr txBox="1">
            <a:spLocks noChangeArrowheads="1"/>
          </p:cNvSpPr>
          <p:nvPr/>
        </p:nvSpPr>
        <p:spPr bwMode="auto">
          <a:xfrm>
            <a:off x="6629400" y="541019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2400" b="1">
                <a:latin typeface="Times New Roman" panose="02020603050405020304" pitchFamily="18" charset="0"/>
              </a:rPr>
              <a:t>N</a:t>
            </a:r>
            <a:endParaRPr kumimoji="1" lang="en-US" altLang="zh-CN" sz="2400" b="1">
              <a:latin typeface="Times New Roman" panose="02020603050405020304" pitchFamily="18" charset="0"/>
            </a:endParaRPr>
          </a:p>
        </p:txBody>
      </p:sp>
      <p:sp>
        <p:nvSpPr>
          <p:cNvPr id="154660" name="Text Box 37"/>
          <p:cNvSpPr txBox="1">
            <a:spLocks noChangeArrowheads="1"/>
          </p:cNvSpPr>
          <p:nvPr/>
        </p:nvSpPr>
        <p:spPr bwMode="auto">
          <a:xfrm>
            <a:off x="4191000" y="5333992"/>
            <a:ext cx="45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445214" y="1148588"/>
            <a:ext cx="8229600" cy="705749"/>
          </a:xfrm>
        </p:spPr>
        <p:txBody>
          <a:bodyPr/>
          <a:lstStyle/>
          <a:p>
            <a:pPr>
              <a:defRPr/>
            </a:pPr>
            <a:r>
              <a:rPr lang="en-US" altLang="zh-CN" dirty="0">
                <a:solidFill>
                  <a:srgbClr val="0000FF"/>
                </a:solidFill>
              </a:rPr>
              <a:t>3</a:t>
            </a:r>
            <a:r>
              <a:rPr lang="zh-CN" altLang="en-US" dirty="0">
                <a:solidFill>
                  <a:srgbClr val="0000FF"/>
                </a:solidFill>
              </a:rPr>
              <a:t>．安全性算法</a:t>
            </a:r>
            <a:endParaRPr lang="zh-CN" altLang="en-US" dirty="0">
              <a:solidFill>
                <a:srgbClr val="0000FF"/>
              </a:solidFill>
            </a:endParaRPr>
          </a:p>
        </p:txBody>
      </p:sp>
      <p:sp>
        <p:nvSpPr>
          <p:cNvPr id="5" name="Rectangle 3"/>
          <p:cNvSpPr txBox="1">
            <a:spLocks noChangeArrowheads="1"/>
          </p:cNvSpPr>
          <p:nvPr/>
        </p:nvSpPr>
        <p:spPr>
          <a:xfrm>
            <a:off x="1365886" y="1663547"/>
            <a:ext cx="10181680" cy="4934103"/>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marL="186055" indent="-186055" algn="just">
              <a:lnSpc>
                <a:spcPct val="110000"/>
              </a:lnSpc>
              <a:spcBef>
                <a:spcPct val="30000"/>
              </a:spcBef>
              <a:defRPr/>
            </a:pPr>
            <a:r>
              <a:rPr lang="zh-CN" altLang="en-US" sz="2800" i="1" dirty="0"/>
              <a:t>系统所执行的安全性算法可描述如下：</a:t>
            </a:r>
            <a:endParaRPr lang="zh-CN" altLang="en-US" sz="2800" i="1" dirty="0"/>
          </a:p>
          <a:p>
            <a:pPr marL="186055" indent="-186055" algn="just">
              <a:lnSpc>
                <a:spcPct val="110000"/>
              </a:lnSpc>
              <a:spcBef>
                <a:spcPct val="30000"/>
              </a:spcBef>
              <a:buNone/>
              <a:defRPr/>
            </a:pPr>
            <a:r>
              <a:rPr lang="zh-CN" altLang="en-US" dirty="0">
                <a:solidFill>
                  <a:schemeClr val="tx2"/>
                </a:solidFill>
              </a:rPr>
              <a:t>（</a:t>
            </a:r>
            <a:r>
              <a:rPr lang="en-US" altLang="zh-CN" dirty="0">
                <a:solidFill>
                  <a:schemeClr val="tx2"/>
                </a:solidFill>
              </a:rPr>
              <a:t>1</a:t>
            </a:r>
            <a:r>
              <a:rPr lang="zh-CN" altLang="en-US" dirty="0">
                <a:solidFill>
                  <a:schemeClr val="tx2"/>
                </a:solidFill>
              </a:rPr>
              <a:t>）设置两个向量：</a:t>
            </a:r>
            <a:endParaRPr lang="zh-CN" altLang="en-US" dirty="0">
              <a:solidFill>
                <a:schemeClr val="tx2"/>
              </a:solidFill>
            </a:endParaRPr>
          </a:p>
          <a:p>
            <a:pPr marL="186055" indent="-186055" algn="just">
              <a:lnSpc>
                <a:spcPct val="110000"/>
              </a:lnSpc>
              <a:spcBef>
                <a:spcPct val="30000"/>
              </a:spcBef>
              <a:buNone/>
              <a:defRPr/>
            </a:pPr>
            <a:r>
              <a:rPr lang="zh-CN" altLang="en-US" dirty="0">
                <a:solidFill>
                  <a:schemeClr val="tx2"/>
                </a:solidFill>
              </a:rPr>
              <a:t>      ①工作向量</a:t>
            </a:r>
            <a:r>
              <a:rPr lang="en-US" altLang="zh-CN" dirty="0">
                <a:solidFill>
                  <a:srgbClr val="FF0000"/>
                </a:solidFill>
              </a:rPr>
              <a:t>Work</a:t>
            </a:r>
            <a:r>
              <a:rPr lang="en-US" altLang="zh-CN" dirty="0">
                <a:solidFill>
                  <a:schemeClr val="tx2"/>
                </a:solidFill>
              </a:rPr>
              <a:t>: </a:t>
            </a:r>
            <a:r>
              <a:rPr lang="zh-CN" altLang="en-US" dirty="0"/>
              <a:t>它表示系统可提供给进程继续运行所需的各类资源数目，</a:t>
            </a:r>
            <a:r>
              <a:rPr lang="en-US" altLang="zh-CN" dirty="0"/>
              <a:t>Work</a:t>
            </a:r>
            <a:r>
              <a:rPr lang="zh-CN" altLang="en-US" dirty="0"/>
              <a:t> </a:t>
            </a:r>
            <a:r>
              <a:rPr lang="en-US" altLang="zh-CN" dirty="0"/>
              <a:t>= </a:t>
            </a:r>
            <a:r>
              <a:rPr lang="zh-CN" altLang="en-US" dirty="0"/>
              <a:t> </a:t>
            </a:r>
            <a:r>
              <a:rPr lang="en-US" altLang="zh-CN" dirty="0"/>
              <a:t>Available</a:t>
            </a:r>
            <a:endParaRPr lang="en-US" altLang="zh-CN" dirty="0"/>
          </a:p>
          <a:p>
            <a:pPr marL="186055" indent="-186055" algn="just">
              <a:lnSpc>
                <a:spcPct val="110000"/>
              </a:lnSpc>
              <a:spcBef>
                <a:spcPct val="30000"/>
              </a:spcBef>
              <a:buNone/>
              <a:defRPr/>
            </a:pPr>
            <a:r>
              <a:rPr lang="en-US" altLang="zh-CN" dirty="0">
                <a:solidFill>
                  <a:schemeClr val="tx2"/>
                </a:solidFill>
              </a:rPr>
              <a:t>      ②</a:t>
            </a:r>
            <a:r>
              <a:rPr lang="en-US" altLang="zh-CN" dirty="0">
                <a:solidFill>
                  <a:srgbClr val="FF0000"/>
                </a:solidFill>
              </a:rPr>
              <a:t>Finish</a:t>
            </a:r>
            <a:r>
              <a:rPr lang="zh-CN" altLang="en-US" dirty="0">
                <a:solidFill>
                  <a:schemeClr val="tx2"/>
                </a:solidFill>
              </a:rPr>
              <a:t>：</a:t>
            </a:r>
            <a:r>
              <a:rPr lang="zh-CN" altLang="en-US" dirty="0"/>
              <a:t>开始时先做</a:t>
            </a:r>
            <a:r>
              <a:rPr lang="en-US" altLang="zh-CN" dirty="0"/>
              <a:t>Finish[</a:t>
            </a:r>
            <a:r>
              <a:rPr lang="en-US" altLang="zh-CN" dirty="0" err="1"/>
              <a:t>i</a:t>
            </a:r>
            <a:r>
              <a:rPr lang="en-US" altLang="zh-CN" dirty="0"/>
              <a:t>] = false</a:t>
            </a:r>
            <a:r>
              <a:rPr lang="zh-CN" altLang="en-US" dirty="0"/>
              <a:t>；当有足够资源分配给进程时，再令</a:t>
            </a:r>
            <a:r>
              <a:rPr lang="en-US" altLang="zh-CN" dirty="0"/>
              <a:t>Finish[</a:t>
            </a:r>
            <a:r>
              <a:rPr lang="en-US" altLang="zh-CN" dirty="0" err="1"/>
              <a:t>i</a:t>
            </a:r>
            <a:r>
              <a:rPr lang="en-US" altLang="zh-CN" dirty="0"/>
              <a:t>] = true</a:t>
            </a:r>
            <a:r>
              <a:rPr lang="zh-CN" altLang="en-US" dirty="0"/>
              <a:t>。</a:t>
            </a:r>
            <a:endParaRPr lang="zh-CN" altLang="en-US" dirty="0"/>
          </a:p>
          <a:p>
            <a:pPr marL="186055" indent="-186055" algn="just">
              <a:lnSpc>
                <a:spcPct val="110000"/>
              </a:lnSpc>
              <a:spcBef>
                <a:spcPct val="30000"/>
              </a:spcBef>
              <a:buNone/>
              <a:defRPr/>
            </a:pPr>
            <a:r>
              <a:rPr lang="zh-CN" altLang="en-US" dirty="0">
                <a:solidFill>
                  <a:schemeClr val="tx2"/>
                </a:solidFill>
              </a:rPr>
              <a:t>（</a:t>
            </a:r>
            <a:r>
              <a:rPr lang="en-US" altLang="zh-CN" dirty="0">
                <a:solidFill>
                  <a:schemeClr val="tx2"/>
                </a:solidFill>
              </a:rPr>
              <a:t>2</a:t>
            </a:r>
            <a:r>
              <a:rPr lang="zh-CN" altLang="en-US" dirty="0">
                <a:solidFill>
                  <a:schemeClr val="tx2"/>
                </a:solidFill>
              </a:rPr>
              <a:t>）从进程集合中找到一个能满足下述条件的进程：</a:t>
            </a:r>
            <a:endParaRPr lang="zh-CN" altLang="en-US" dirty="0">
              <a:solidFill>
                <a:schemeClr val="tx2"/>
              </a:solidFill>
            </a:endParaRPr>
          </a:p>
          <a:p>
            <a:pPr marL="186055" indent="-186055" algn="just">
              <a:lnSpc>
                <a:spcPct val="110000"/>
              </a:lnSpc>
              <a:spcBef>
                <a:spcPct val="30000"/>
              </a:spcBef>
              <a:buNone/>
              <a:defRPr/>
            </a:pPr>
            <a:r>
              <a:rPr lang="zh-CN" altLang="en-US" dirty="0"/>
              <a:t>      ①</a:t>
            </a:r>
            <a:r>
              <a:rPr lang="en-US" altLang="zh-CN" dirty="0"/>
              <a:t>Finish[</a:t>
            </a:r>
            <a:r>
              <a:rPr lang="en-US" altLang="zh-CN" dirty="0" err="1"/>
              <a:t>i</a:t>
            </a:r>
            <a:r>
              <a:rPr lang="en-US" altLang="zh-CN" dirty="0"/>
              <a:t>] = false</a:t>
            </a:r>
            <a:r>
              <a:rPr lang="zh-CN" altLang="en-US" dirty="0"/>
              <a:t>；</a:t>
            </a:r>
            <a:endParaRPr lang="zh-CN" altLang="en-US" dirty="0"/>
          </a:p>
          <a:p>
            <a:pPr marL="186055" indent="-186055" algn="just">
              <a:lnSpc>
                <a:spcPct val="110000"/>
              </a:lnSpc>
              <a:spcBef>
                <a:spcPct val="30000"/>
              </a:spcBef>
              <a:buNone/>
              <a:defRPr/>
            </a:pPr>
            <a:r>
              <a:rPr lang="zh-CN" altLang="en-US" dirty="0"/>
              <a:t>      ②</a:t>
            </a:r>
            <a:r>
              <a:rPr lang="en-US" altLang="zh-CN" dirty="0"/>
              <a:t>Need[</a:t>
            </a:r>
            <a:r>
              <a:rPr lang="en-US" altLang="zh-CN" dirty="0" err="1"/>
              <a:t>i,j</a:t>
            </a:r>
            <a:r>
              <a:rPr lang="en-US" altLang="zh-CN" dirty="0"/>
              <a:t>] ≤ work[j]</a:t>
            </a:r>
            <a:r>
              <a:rPr lang="zh-CN" altLang="en-US" dirty="0"/>
              <a:t>；</a:t>
            </a:r>
            <a:endParaRPr lang="zh-CN" altLang="en-US" dirty="0"/>
          </a:p>
          <a:p>
            <a:pPr marL="186055" indent="-186055" algn="just">
              <a:lnSpc>
                <a:spcPct val="110000"/>
              </a:lnSpc>
              <a:spcBef>
                <a:spcPct val="30000"/>
              </a:spcBef>
              <a:buNone/>
              <a:defRPr/>
            </a:pPr>
            <a:r>
              <a:rPr lang="zh-CN" altLang="en-US" dirty="0"/>
              <a:t>      若找到，执行步骤（</a:t>
            </a:r>
            <a:r>
              <a:rPr lang="en-US" altLang="zh-CN" dirty="0"/>
              <a:t>3)</a:t>
            </a:r>
            <a:r>
              <a:rPr lang="zh-CN" altLang="en-US" dirty="0"/>
              <a:t>；否则，执行步骤（</a:t>
            </a:r>
            <a:r>
              <a:rPr lang="en-US" altLang="zh-CN" dirty="0"/>
              <a:t>4</a:t>
            </a:r>
            <a:r>
              <a:rPr lang="zh-CN" altLang="en-US" dirty="0"/>
              <a:t>）。</a:t>
            </a:r>
            <a:endParaRPr lang="zh-CN" altLang="en-US" dirty="0"/>
          </a:p>
        </p:txBody>
      </p:sp>
      <p:sp>
        <p:nvSpPr>
          <p:cNvPr id="6"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7"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 calcmode="lin" valueType="num">
                                      <p:cBhvr additive="base">
                                        <p:cTn id="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 calcmode="lin" valueType="num">
                                      <p:cBhvr additive="base">
                                        <p:cTn id="13"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 calcmode="lin" valueType="num">
                                      <p:cBhvr additive="base">
                                        <p:cTn id="25"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5" end="5"/>
                                            </p:txEl>
                                          </p:spTgt>
                                        </p:tgtEl>
                                        <p:attrNameLst>
                                          <p:attrName>style.visibility</p:attrName>
                                        </p:attrNameLst>
                                      </p:cBhvr>
                                      <p:to>
                                        <p:strVal val="visible"/>
                                      </p:to>
                                    </p:set>
                                    <p:anim calcmode="lin" valueType="num">
                                      <p:cBhvr additive="base">
                                        <p:cTn id="31"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6" end="6"/>
                                            </p:txEl>
                                          </p:spTgt>
                                        </p:tgtEl>
                                        <p:attrNameLst>
                                          <p:attrName>style.visibility</p:attrName>
                                        </p:attrNameLst>
                                      </p:cBhvr>
                                      <p:to>
                                        <p:strVal val="visible"/>
                                      </p:to>
                                    </p:set>
                                    <p:anim calcmode="lin" valueType="num">
                                      <p:cBhvr additive="base">
                                        <p:cTn id="37"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7" end="7"/>
                                            </p:txEl>
                                          </p:spTgt>
                                        </p:tgtEl>
                                        <p:attrNameLst>
                                          <p:attrName>style.visibility</p:attrName>
                                        </p:attrNameLst>
                                      </p:cBhvr>
                                      <p:to>
                                        <p:strVal val="visible"/>
                                      </p:to>
                                    </p:set>
                                    <p:anim calcmode="lin" valueType="num">
                                      <p:cBhvr additive="base">
                                        <p:cTn id="43"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428206" y="1200840"/>
            <a:ext cx="9082631" cy="705749"/>
          </a:xfrm>
        </p:spPr>
        <p:txBody>
          <a:bodyPr/>
          <a:lstStyle/>
          <a:p>
            <a:pPr>
              <a:defRPr/>
            </a:pPr>
            <a:r>
              <a:rPr lang="en-US" altLang="zh-CN" dirty="0">
                <a:solidFill>
                  <a:srgbClr val="0000FF"/>
                </a:solidFill>
              </a:rPr>
              <a:t>3</a:t>
            </a:r>
            <a:r>
              <a:rPr lang="zh-CN" altLang="en-US" dirty="0">
                <a:solidFill>
                  <a:srgbClr val="0000FF"/>
                </a:solidFill>
              </a:rPr>
              <a:t>．安全性算法</a:t>
            </a:r>
            <a:endParaRPr lang="zh-CN" altLang="en-US" dirty="0">
              <a:solidFill>
                <a:srgbClr val="0000FF"/>
              </a:solidFill>
            </a:endParaRPr>
          </a:p>
        </p:txBody>
      </p:sp>
      <p:sp>
        <p:nvSpPr>
          <p:cNvPr id="5" name="Rectangle 3"/>
          <p:cNvSpPr txBox="1">
            <a:spLocks noChangeArrowheads="1"/>
          </p:cNvSpPr>
          <p:nvPr/>
        </p:nvSpPr>
        <p:spPr>
          <a:xfrm>
            <a:off x="1365886" y="1906589"/>
            <a:ext cx="10068468" cy="4691061"/>
          </a:xfrm>
          <a:prstGeom prst="rect">
            <a:avLst/>
          </a:prstGeom>
        </p:spPr>
        <p:txBody>
          <a:bodyPr/>
          <a:lstStyle>
            <a:lvl1pPr marL="171450" indent="-171450" algn="l" defTabSz="685800" rtl="0" eaLnBrk="1" latinLnBrk="0" hangingPunct="1">
              <a:lnSpc>
                <a:spcPct val="100000"/>
              </a:lnSpc>
              <a:spcBef>
                <a:spcPts val="1350"/>
              </a:spcBef>
              <a:buClr>
                <a:schemeClr val="accent1">
                  <a:lumMod val="75000"/>
                </a:schemeClr>
              </a:buClr>
              <a:buSzPct val="100000"/>
              <a:buFont typeface="Arial" panose="020B0604020202020204" pitchFamily="34" charset="0"/>
              <a:buChar char="▪"/>
              <a:defRPr sz="2400" b="1" kern="1200" baseline="0">
                <a:solidFill>
                  <a:schemeClr val="tx1"/>
                </a:solidFill>
                <a:latin typeface="微软雅黑" panose="020B0503020204020204" pitchFamily="34" charset="-122"/>
                <a:ea typeface="微软雅黑" panose="020B0503020204020204" pitchFamily="34" charset="-122"/>
                <a:cs typeface="+mn-cs"/>
              </a:defRPr>
            </a:lvl1pPr>
            <a:lvl2pPr marL="342900" indent="-137160" algn="l" defTabSz="685800" rtl="0" eaLnBrk="1" latinLnBrk="0" hangingPunct="1">
              <a:lnSpc>
                <a:spcPct val="100000"/>
              </a:lnSpc>
              <a:spcBef>
                <a:spcPts val="900"/>
              </a:spcBef>
              <a:buClr>
                <a:schemeClr val="accent1">
                  <a:lumMod val="75000"/>
                </a:schemeClr>
              </a:buClr>
              <a:buSzPct val="100000"/>
              <a:buFont typeface="Arial" panose="020B0604020202020204" pitchFamily="34" charset="0"/>
              <a:buChar char="▪"/>
              <a:defRPr sz="2100" b="1" kern="1200">
                <a:solidFill>
                  <a:schemeClr val="tx1"/>
                </a:solidFill>
                <a:latin typeface="微软雅黑" panose="020B0503020204020204" pitchFamily="34" charset="-122"/>
                <a:ea typeface="微软雅黑" panose="020B0503020204020204" pitchFamily="34" charset="-122"/>
                <a:cs typeface="+mn-cs"/>
              </a:defRPr>
            </a:lvl2pPr>
            <a:lvl3pPr marL="514350" indent="-13462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800" b="1" kern="1200">
                <a:solidFill>
                  <a:schemeClr val="tx1"/>
                </a:solidFill>
                <a:latin typeface="微软雅黑" panose="020B0503020204020204" pitchFamily="34" charset="-122"/>
                <a:ea typeface="微软雅黑" panose="020B0503020204020204" pitchFamily="34" charset="-122"/>
                <a:cs typeface="+mn-cs"/>
              </a:defRPr>
            </a:lvl3pPr>
            <a:lvl4pPr marL="685800" indent="-137160" algn="l" defTabSz="685800" rtl="0" eaLnBrk="1" latinLnBrk="0" hangingPunct="1">
              <a:lnSpc>
                <a:spcPct val="100000"/>
              </a:lnSpc>
              <a:spcBef>
                <a:spcPts val="600"/>
              </a:spcBef>
              <a:buClr>
                <a:schemeClr val="accent1">
                  <a:lumMod val="75000"/>
                </a:schemeClr>
              </a:buClr>
              <a:buSzPct val="100000"/>
              <a:buFont typeface="Arial" panose="020B0604020202020204" pitchFamily="34" charset="0"/>
              <a:buChar char="▪"/>
              <a:defRPr sz="1500" b="1" kern="1200">
                <a:solidFill>
                  <a:schemeClr val="tx1"/>
                </a:solidFill>
                <a:latin typeface="微软雅黑" panose="020B0503020204020204" pitchFamily="34" charset="-122"/>
                <a:ea typeface="微软雅黑" panose="020B0503020204020204" pitchFamily="34" charset="-122"/>
                <a:cs typeface="+mn-cs"/>
              </a:defRPr>
            </a:lvl4pPr>
            <a:lvl5pPr marL="857250" indent="-134620" algn="l" defTabSz="685800" rtl="0" eaLnBrk="1" latinLnBrk="0" hangingPunct="1">
              <a:lnSpc>
                <a:spcPct val="100000"/>
              </a:lnSpc>
              <a:spcBef>
                <a:spcPts val="450"/>
              </a:spcBef>
              <a:buClr>
                <a:schemeClr val="accent1">
                  <a:lumMod val="75000"/>
                </a:schemeClr>
              </a:buClr>
              <a:buSzPct val="100000"/>
              <a:buFont typeface="Arial" panose="020B0604020202020204" pitchFamily="34" charset="0"/>
              <a:buChar char="▪"/>
              <a:defRPr sz="1350" b="1" kern="1200">
                <a:solidFill>
                  <a:schemeClr val="tx1"/>
                </a:solidFill>
                <a:latin typeface="微软雅黑" panose="020B0503020204020204" pitchFamily="34" charset="-122"/>
                <a:ea typeface="微软雅黑" panose="020B0503020204020204" pitchFamily="34" charset="-122"/>
                <a:cs typeface="+mn-cs"/>
              </a:defRPr>
            </a:lvl5pPr>
            <a:lvl6pPr marL="10287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6pPr>
            <a:lvl7pPr marL="1200150" indent="-13462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7pPr>
            <a:lvl8pPr marL="1371600" indent="-13716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Char char="▪"/>
              <a:defRPr sz="1050" kern="1200">
                <a:solidFill>
                  <a:schemeClr val="tx1"/>
                </a:solidFill>
                <a:latin typeface="+mn-lt"/>
                <a:ea typeface="+mn-ea"/>
                <a:cs typeface="+mn-cs"/>
              </a:defRPr>
            </a:lvl8pPr>
            <a:lvl9pPr marL="1408430" indent="0" algn="l" defTabSz="685800" rtl="0" eaLnBrk="1" latinLnBrk="0" hangingPunct="1">
              <a:lnSpc>
                <a:spcPct val="90000"/>
              </a:lnSpc>
              <a:spcBef>
                <a:spcPts val="450"/>
              </a:spcBef>
              <a:buClr>
                <a:schemeClr val="accent1">
                  <a:lumMod val="75000"/>
                </a:schemeClr>
              </a:buClr>
              <a:buSzPct val="100000"/>
              <a:buFont typeface="Arial" panose="020B0604020202020204" pitchFamily="34" charset="0"/>
              <a:buNone/>
              <a:defRPr sz="1050" kern="1200">
                <a:solidFill>
                  <a:schemeClr val="tx1"/>
                </a:solidFill>
                <a:latin typeface="+mn-lt"/>
                <a:ea typeface="+mn-ea"/>
                <a:cs typeface="+mn-cs"/>
              </a:defRPr>
            </a:lvl9pPr>
          </a:lstStyle>
          <a:p>
            <a:pPr marL="0" indent="0" algn="just">
              <a:lnSpc>
                <a:spcPct val="110000"/>
              </a:lnSpc>
              <a:buNone/>
              <a:defRPr/>
            </a:pPr>
            <a:r>
              <a:rPr lang="zh-CN" altLang="en-US" dirty="0">
                <a:solidFill>
                  <a:schemeClr val="tx2"/>
                </a:solidFill>
                <a:effectLst>
                  <a:outerShdw blurRad="38100" dist="38100" dir="2700000" algn="tl">
                    <a:srgbClr val="C0C0C0"/>
                  </a:outerShdw>
                </a:effectLst>
              </a:rPr>
              <a:t>（</a:t>
            </a:r>
            <a:r>
              <a:rPr lang="en-US" altLang="zh-CN" dirty="0">
                <a:solidFill>
                  <a:schemeClr val="tx2"/>
                </a:solidFill>
                <a:effectLst>
                  <a:outerShdw blurRad="38100" dist="38100" dir="2700000" algn="tl">
                    <a:srgbClr val="C0C0C0"/>
                  </a:outerShdw>
                </a:effectLst>
              </a:rPr>
              <a:t>3</a:t>
            </a:r>
            <a:r>
              <a:rPr lang="zh-CN" altLang="en-US" dirty="0">
                <a:solidFill>
                  <a:schemeClr val="tx2"/>
                </a:solidFill>
                <a:effectLst>
                  <a:outerShdw blurRad="38100" dist="38100" dir="2700000" algn="tl">
                    <a:srgbClr val="C0C0C0"/>
                  </a:outerShdw>
                </a:effectLst>
              </a:rPr>
              <a:t>）当进程只获得资源后，可顺利执行，直至完成，并释放出分配给它的资源，故应执行：</a:t>
            </a:r>
            <a:endParaRPr lang="zh-CN" altLang="en-US" dirty="0">
              <a:solidFill>
                <a:schemeClr val="tx2"/>
              </a:solidFill>
              <a:effectLst>
                <a:outerShdw blurRad="38100" dist="38100" dir="2700000" algn="tl">
                  <a:srgbClr val="C0C0C0"/>
                </a:outerShdw>
              </a:effectLst>
            </a:endParaRPr>
          </a:p>
          <a:p>
            <a:pPr marL="0" indent="0" algn="just">
              <a:lnSpc>
                <a:spcPct val="110000"/>
              </a:lnSpc>
              <a:buNone/>
              <a:defRPr/>
            </a:pPr>
            <a:r>
              <a:rPr lang="zh-CN" altLang="en-US" dirty="0"/>
              <a:t>        </a:t>
            </a:r>
            <a:r>
              <a:rPr lang="en-US" altLang="zh-CN" dirty="0"/>
              <a:t>Work[ j ]  = Work[ </a:t>
            </a:r>
            <a:r>
              <a:rPr lang="en-US" altLang="zh-CN" dirty="0" err="1"/>
              <a:t>i</a:t>
            </a:r>
            <a:r>
              <a:rPr lang="en-US" altLang="zh-CN" dirty="0"/>
              <a:t> ] + Allocation[ </a:t>
            </a:r>
            <a:r>
              <a:rPr lang="en-US" altLang="zh-CN" dirty="0" err="1"/>
              <a:t>i,j</a:t>
            </a:r>
            <a:r>
              <a:rPr lang="en-US" altLang="zh-CN" dirty="0"/>
              <a:t> ]</a:t>
            </a:r>
            <a:r>
              <a:rPr lang="zh-CN" altLang="en-US" dirty="0"/>
              <a:t>；</a:t>
            </a:r>
            <a:endParaRPr lang="zh-CN" altLang="en-US" dirty="0"/>
          </a:p>
          <a:p>
            <a:pPr marL="0" indent="0" algn="just">
              <a:lnSpc>
                <a:spcPct val="110000"/>
              </a:lnSpc>
              <a:buNone/>
              <a:defRPr/>
            </a:pPr>
            <a:r>
              <a:rPr lang="zh-CN" altLang="en-US" dirty="0"/>
              <a:t>        </a:t>
            </a:r>
            <a:r>
              <a:rPr lang="en-US" altLang="zh-CN" dirty="0"/>
              <a:t>Finish[ </a:t>
            </a:r>
            <a:r>
              <a:rPr lang="en-US" altLang="zh-CN" dirty="0" err="1"/>
              <a:t>i</a:t>
            </a:r>
            <a:r>
              <a:rPr lang="en-US" altLang="zh-CN" dirty="0"/>
              <a:t> ]  = true; </a:t>
            </a:r>
            <a:endParaRPr lang="en-US" altLang="zh-CN" dirty="0"/>
          </a:p>
          <a:p>
            <a:pPr marL="0" indent="0" algn="just">
              <a:lnSpc>
                <a:spcPct val="110000"/>
              </a:lnSpc>
              <a:buNone/>
              <a:defRPr/>
            </a:pPr>
            <a:r>
              <a:rPr lang="en-US" altLang="zh-CN" dirty="0"/>
              <a:t>        go  to  step  2</a:t>
            </a:r>
            <a:r>
              <a:rPr lang="zh-CN" altLang="en-US" dirty="0"/>
              <a:t>；</a:t>
            </a:r>
            <a:endParaRPr lang="zh-CN" altLang="en-US" dirty="0"/>
          </a:p>
          <a:p>
            <a:pPr marL="0" indent="0" algn="just">
              <a:lnSpc>
                <a:spcPct val="110000"/>
              </a:lnSpc>
              <a:buNone/>
              <a:defRPr/>
            </a:pPr>
            <a:endParaRPr lang="zh-CN" altLang="en-US" dirty="0"/>
          </a:p>
          <a:p>
            <a:pPr marL="0" indent="0" algn="just">
              <a:lnSpc>
                <a:spcPct val="110000"/>
              </a:lnSpc>
              <a:buNone/>
              <a:defRPr/>
            </a:pPr>
            <a:r>
              <a:rPr lang="zh-CN" altLang="en-US" dirty="0">
                <a:solidFill>
                  <a:schemeClr val="tx2"/>
                </a:solidFill>
              </a:rPr>
              <a:t> </a:t>
            </a:r>
            <a:r>
              <a:rPr lang="zh-CN" altLang="en-US" dirty="0">
                <a:solidFill>
                  <a:schemeClr val="tx2"/>
                </a:solidFill>
                <a:effectLst>
                  <a:outerShdw blurRad="38100" dist="38100" dir="2700000" algn="tl">
                    <a:srgbClr val="C0C0C0"/>
                  </a:outerShdw>
                </a:effectLst>
              </a:rPr>
              <a:t>（</a:t>
            </a:r>
            <a:r>
              <a:rPr lang="en-US" altLang="zh-CN" dirty="0">
                <a:solidFill>
                  <a:schemeClr val="tx2"/>
                </a:solidFill>
                <a:effectLst>
                  <a:outerShdw blurRad="38100" dist="38100" dir="2700000" algn="tl">
                    <a:srgbClr val="C0C0C0"/>
                  </a:outerShdw>
                </a:effectLst>
              </a:rPr>
              <a:t>4</a:t>
            </a:r>
            <a:r>
              <a:rPr lang="zh-CN" altLang="en-US" dirty="0">
                <a:solidFill>
                  <a:schemeClr val="tx2"/>
                </a:solidFill>
                <a:effectLst>
                  <a:outerShdw blurRad="38100" dist="38100" dir="2700000" algn="tl">
                    <a:srgbClr val="C0C0C0"/>
                  </a:outerShdw>
                </a:effectLst>
              </a:rPr>
              <a:t>）如果所有进程的</a:t>
            </a:r>
            <a:r>
              <a:rPr lang="en-US" altLang="zh-CN" dirty="0">
                <a:solidFill>
                  <a:schemeClr val="tx2"/>
                </a:solidFill>
                <a:effectLst>
                  <a:outerShdw blurRad="38100" dist="38100" dir="2700000" algn="tl">
                    <a:srgbClr val="C0C0C0"/>
                  </a:outerShdw>
                </a:effectLst>
              </a:rPr>
              <a:t>Finish[</a:t>
            </a:r>
            <a:r>
              <a:rPr lang="en-US" altLang="zh-CN" dirty="0" err="1">
                <a:solidFill>
                  <a:schemeClr val="tx2"/>
                </a:solidFill>
                <a:effectLst>
                  <a:outerShdw blurRad="38100" dist="38100" dir="2700000" algn="tl">
                    <a:srgbClr val="C0C0C0"/>
                  </a:outerShdw>
                </a:effectLst>
              </a:rPr>
              <a:t>i</a:t>
            </a:r>
            <a:r>
              <a:rPr lang="en-US" altLang="zh-CN" dirty="0">
                <a:solidFill>
                  <a:schemeClr val="tx2"/>
                </a:solidFill>
                <a:effectLst>
                  <a:outerShdw blurRad="38100" dist="38100" dir="2700000" algn="tl">
                    <a:srgbClr val="C0C0C0"/>
                  </a:outerShdw>
                </a:effectLst>
              </a:rPr>
              <a:t>] </a:t>
            </a:r>
            <a:r>
              <a:rPr lang="zh-CN" altLang="en-US" dirty="0">
                <a:solidFill>
                  <a:schemeClr val="tx2"/>
                </a:solidFill>
                <a:effectLst>
                  <a:outerShdw blurRad="38100" dist="38100" dir="2700000" algn="tl">
                    <a:srgbClr val="C0C0C0"/>
                  </a:outerShdw>
                </a:effectLst>
              </a:rPr>
              <a:t>＝ </a:t>
            </a:r>
            <a:r>
              <a:rPr lang="en-US" altLang="zh-CN" dirty="0">
                <a:solidFill>
                  <a:schemeClr val="tx2"/>
                </a:solidFill>
                <a:effectLst>
                  <a:outerShdw blurRad="38100" dist="38100" dir="2700000" algn="tl">
                    <a:srgbClr val="C0C0C0"/>
                  </a:outerShdw>
                </a:effectLst>
              </a:rPr>
              <a:t>true</a:t>
            </a:r>
            <a:r>
              <a:rPr lang="zh-CN" altLang="en-US" dirty="0">
                <a:solidFill>
                  <a:schemeClr val="tx2"/>
                </a:solidFill>
                <a:effectLst>
                  <a:outerShdw blurRad="38100" dist="38100" dir="2700000" algn="tl">
                    <a:srgbClr val="C0C0C0"/>
                  </a:outerShdw>
                </a:effectLst>
              </a:rPr>
              <a:t>都满足，则表示系统处于安全状态；否则，系统处于不安全状态。</a:t>
            </a:r>
            <a:endParaRPr lang="zh-CN" altLang="en-US" dirty="0">
              <a:solidFill>
                <a:schemeClr val="tx2"/>
              </a:solidFill>
              <a:effectLst>
                <a:outerShdw blurRad="38100" dist="38100" dir="2700000" algn="tl">
                  <a:srgbClr val="C0C0C0"/>
                </a:outerShdw>
              </a:effectLst>
            </a:endParaRPr>
          </a:p>
        </p:txBody>
      </p:sp>
      <p:sp>
        <p:nvSpPr>
          <p:cNvPr id="6"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7"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ChangeArrowheads="1"/>
          </p:cNvSpPr>
          <p:nvPr/>
        </p:nvSpPr>
        <p:spPr bwMode="auto">
          <a:xfrm>
            <a:off x="5195882" y="1147766"/>
            <a:ext cx="2590800" cy="685800"/>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en-US" altLang="zh-CN" sz="1800" b="1">
                <a:latin typeface="Times New Roman" panose="02020603050405020304" pitchFamily="18" charset="0"/>
              </a:rPr>
              <a:t>Work = Available</a:t>
            </a:r>
            <a:endParaRPr kumimoji="1" lang="en-US" altLang="zh-CN" sz="1800" b="1">
              <a:latin typeface="Times New Roman" panose="02020603050405020304" pitchFamily="18" charset="0"/>
            </a:endParaRPr>
          </a:p>
          <a:p>
            <a:pPr algn="ctr" eaLnBrk="1" hangingPunct="1">
              <a:spcBef>
                <a:spcPct val="0"/>
              </a:spcBef>
              <a:buClrTx/>
              <a:buSzTx/>
              <a:buFontTx/>
              <a:buNone/>
              <a:defRPr/>
            </a:pPr>
            <a:r>
              <a:rPr kumimoji="1" lang="en-US" altLang="zh-CN" sz="1800" b="1">
                <a:latin typeface="Times New Roman" panose="02020603050405020304" pitchFamily="18" charset="0"/>
              </a:rPr>
              <a:t>Finish[ i ] = false</a:t>
            </a:r>
            <a:endParaRPr kumimoji="1" lang="en-US" altLang="zh-CN" sz="1800" b="1">
              <a:latin typeface="Times New Roman" panose="02020603050405020304" pitchFamily="18" charset="0"/>
            </a:endParaRPr>
          </a:p>
        </p:txBody>
      </p:sp>
      <p:sp>
        <p:nvSpPr>
          <p:cNvPr id="157699" name="AutoShape 3"/>
          <p:cNvSpPr>
            <a:spLocks noChangeArrowheads="1"/>
          </p:cNvSpPr>
          <p:nvPr/>
        </p:nvSpPr>
        <p:spPr bwMode="auto">
          <a:xfrm>
            <a:off x="3214682" y="2214566"/>
            <a:ext cx="6477000" cy="1828800"/>
          </a:xfrm>
          <a:prstGeom prst="flowChartDecision">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1800" b="1">
                <a:latin typeface="Times New Roman" panose="02020603050405020304" pitchFamily="18" charset="0"/>
              </a:rPr>
              <a:t>从进程集合中找能满足下述条件的进程：</a:t>
            </a:r>
            <a:endParaRPr kumimoji="1" lang="zh-CN" altLang="en-US" sz="1800" b="1">
              <a:latin typeface="Times New Roman" panose="02020603050405020304" pitchFamily="18" charset="0"/>
            </a:endParaRPr>
          </a:p>
          <a:p>
            <a:pPr algn="ctr" eaLnBrk="1" hangingPunct="1">
              <a:spcBef>
                <a:spcPct val="0"/>
              </a:spcBef>
              <a:buClrTx/>
              <a:buSzTx/>
              <a:buFontTx/>
              <a:buNone/>
              <a:defRPr/>
            </a:pPr>
            <a:r>
              <a:rPr kumimoji="1" lang="zh-CN" altLang="en-US" sz="1800" b="1">
                <a:latin typeface="Times New Roman" panose="02020603050405020304" pitchFamily="18" charset="0"/>
              </a:rPr>
              <a:t> ①</a:t>
            </a:r>
            <a:r>
              <a:rPr kumimoji="1" lang="en-US" altLang="zh-CN" sz="1800" b="1">
                <a:latin typeface="Times New Roman" panose="02020603050405020304" pitchFamily="18" charset="0"/>
              </a:rPr>
              <a:t>Finish[ i ] = false, ②Need[ i,j ] ≤ work[ j ]</a:t>
            </a:r>
            <a:r>
              <a:rPr kumimoji="1" lang="zh-CN" altLang="en-US" sz="1800" b="1">
                <a:latin typeface="Times New Roman" panose="02020603050405020304" pitchFamily="18" charset="0"/>
              </a:rPr>
              <a:t>；</a:t>
            </a:r>
            <a:endParaRPr kumimoji="1" lang="zh-CN" altLang="en-US" sz="1800" b="1">
              <a:latin typeface="Times New Roman" panose="02020603050405020304" pitchFamily="18" charset="0"/>
            </a:endParaRPr>
          </a:p>
        </p:txBody>
      </p:sp>
      <p:sp>
        <p:nvSpPr>
          <p:cNvPr id="157700" name="Rectangle 4"/>
          <p:cNvSpPr>
            <a:spLocks noChangeArrowheads="1"/>
          </p:cNvSpPr>
          <p:nvPr/>
        </p:nvSpPr>
        <p:spPr bwMode="auto">
          <a:xfrm>
            <a:off x="6338882" y="5110166"/>
            <a:ext cx="3657600" cy="838200"/>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en-US" altLang="zh-CN" sz="1800" b="1">
                <a:latin typeface="Times New Roman" panose="02020603050405020304" pitchFamily="18" charset="0"/>
              </a:rPr>
              <a:t>Work[ j ] = Work[ i ]+Allocation[ i,j ];</a:t>
            </a:r>
            <a:endParaRPr kumimoji="1" lang="en-US" altLang="zh-CN" sz="1800" b="1">
              <a:latin typeface="Times New Roman" panose="02020603050405020304" pitchFamily="18" charset="0"/>
            </a:endParaRPr>
          </a:p>
          <a:p>
            <a:pPr algn="ctr" eaLnBrk="1" hangingPunct="1">
              <a:spcBef>
                <a:spcPct val="0"/>
              </a:spcBef>
              <a:buClrTx/>
              <a:buSzTx/>
              <a:buFontTx/>
              <a:buNone/>
              <a:defRPr/>
            </a:pPr>
            <a:r>
              <a:rPr kumimoji="1" lang="en-US" altLang="zh-CN" sz="1800" b="1">
                <a:latin typeface="Times New Roman" panose="02020603050405020304" pitchFamily="18" charset="0"/>
              </a:rPr>
              <a:t>        Finish[ i ] = true;</a:t>
            </a:r>
            <a:endParaRPr kumimoji="1" lang="en-US" altLang="zh-CN" sz="1800" b="1">
              <a:latin typeface="Times New Roman" panose="02020603050405020304" pitchFamily="18" charset="0"/>
            </a:endParaRPr>
          </a:p>
        </p:txBody>
      </p:sp>
      <p:sp>
        <p:nvSpPr>
          <p:cNvPr id="157701" name="AutoShape 5"/>
          <p:cNvSpPr>
            <a:spLocks noChangeArrowheads="1"/>
          </p:cNvSpPr>
          <p:nvPr/>
        </p:nvSpPr>
        <p:spPr bwMode="auto">
          <a:xfrm>
            <a:off x="1538282" y="3662366"/>
            <a:ext cx="3352800" cy="990600"/>
          </a:xfrm>
          <a:prstGeom prst="flowChartDecision">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itchFamily="2" charset="-122"/>
              </a:defRPr>
            </a:lvl9pPr>
          </a:lstStyle>
          <a:p>
            <a:pPr algn="ctr" eaLnBrk="1" hangingPunct="1">
              <a:spcBef>
                <a:spcPct val="0"/>
              </a:spcBef>
              <a:buClrTx/>
              <a:buSzTx/>
              <a:buFontTx/>
              <a:buNone/>
              <a:defRPr/>
            </a:pPr>
            <a:r>
              <a:rPr kumimoji="1" lang="zh-CN" altLang="en-US" sz="1800" b="1">
                <a:latin typeface="Times New Roman" panose="02020603050405020304" pitchFamily="18" charset="0"/>
              </a:rPr>
              <a:t>所有进程都满足</a:t>
            </a:r>
            <a:r>
              <a:rPr kumimoji="1" lang="en-US" altLang="zh-CN" sz="1800" b="1">
                <a:latin typeface="Times New Roman" panose="02020603050405020304" pitchFamily="18" charset="0"/>
              </a:rPr>
              <a:t>:</a:t>
            </a:r>
            <a:endParaRPr kumimoji="1" lang="en-US" altLang="zh-CN" sz="1800" b="1">
              <a:latin typeface="Times New Roman" panose="02020603050405020304" pitchFamily="18" charset="0"/>
            </a:endParaRPr>
          </a:p>
          <a:p>
            <a:pPr algn="ctr" eaLnBrk="1" hangingPunct="1">
              <a:spcBef>
                <a:spcPct val="0"/>
              </a:spcBef>
              <a:buClrTx/>
              <a:buSzTx/>
              <a:buFontTx/>
              <a:buNone/>
              <a:defRPr/>
            </a:pPr>
            <a:r>
              <a:rPr kumimoji="1" lang="en-US" altLang="zh-CN" sz="1800" b="1">
                <a:latin typeface="Times New Roman" panose="02020603050405020304" pitchFamily="18" charset="0"/>
              </a:rPr>
              <a:t>Finish[ i ]</a:t>
            </a:r>
            <a:r>
              <a:rPr kumimoji="1" lang="zh-CN" altLang="en-US" sz="1800" b="1">
                <a:latin typeface="Times New Roman" panose="02020603050405020304" pitchFamily="18" charset="0"/>
              </a:rPr>
              <a:t>＝</a:t>
            </a:r>
            <a:r>
              <a:rPr kumimoji="1" lang="en-US" altLang="zh-CN" sz="1800" b="1">
                <a:latin typeface="Times New Roman" panose="02020603050405020304" pitchFamily="18" charset="0"/>
              </a:rPr>
              <a:t>true</a:t>
            </a:r>
            <a:endParaRPr kumimoji="1" lang="en-US" altLang="zh-CN" sz="1800" b="1">
              <a:latin typeface="Times New Roman" panose="02020603050405020304" pitchFamily="18" charset="0"/>
            </a:endParaRPr>
          </a:p>
        </p:txBody>
      </p:sp>
      <p:sp>
        <p:nvSpPr>
          <p:cNvPr id="157702" name="Line 6"/>
          <p:cNvSpPr>
            <a:spLocks noChangeShapeType="1"/>
          </p:cNvSpPr>
          <p:nvPr/>
        </p:nvSpPr>
        <p:spPr bwMode="auto">
          <a:xfrm>
            <a:off x="6491282" y="1833566"/>
            <a:ext cx="0" cy="457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03" name="Line 7"/>
          <p:cNvSpPr>
            <a:spLocks noChangeShapeType="1"/>
          </p:cNvSpPr>
          <p:nvPr/>
        </p:nvSpPr>
        <p:spPr bwMode="auto">
          <a:xfrm>
            <a:off x="3214682" y="3128966"/>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04" name="Line 8"/>
          <p:cNvSpPr>
            <a:spLocks noChangeShapeType="1"/>
          </p:cNvSpPr>
          <p:nvPr/>
        </p:nvSpPr>
        <p:spPr bwMode="auto">
          <a:xfrm>
            <a:off x="9691682" y="3128966"/>
            <a:ext cx="0" cy="11430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05" name="Line 9"/>
          <p:cNvSpPr>
            <a:spLocks noChangeShapeType="1"/>
          </p:cNvSpPr>
          <p:nvPr/>
        </p:nvSpPr>
        <p:spPr bwMode="auto">
          <a:xfrm flipH="1">
            <a:off x="8015282" y="4271966"/>
            <a:ext cx="1676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06" name="Line 10"/>
          <p:cNvSpPr>
            <a:spLocks noChangeShapeType="1"/>
          </p:cNvSpPr>
          <p:nvPr/>
        </p:nvSpPr>
        <p:spPr bwMode="auto">
          <a:xfrm>
            <a:off x="8015282" y="4271966"/>
            <a:ext cx="0" cy="838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07" name="Line 11"/>
          <p:cNvSpPr>
            <a:spLocks noChangeShapeType="1"/>
          </p:cNvSpPr>
          <p:nvPr/>
        </p:nvSpPr>
        <p:spPr bwMode="auto">
          <a:xfrm>
            <a:off x="8015282" y="5948366"/>
            <a:ext cx="0" cy="533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08" name="Line 12"/>
          <p:cNvSpPr>
            <a:spLocks noChangeShapeType="1"/>
          </p:cNvSpPr>
          <p:nvPr/>
        </p:nvSpPr>
        <p:spPr bwMode="auto">
          <a:xfrm>
            <a:off x="8015282" y="6481766"/>
            <a:ext cx="2057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09" name="Line 13"/>
          <p:cNvSpPr>
            <a:spLocks noChangeShapeType="1"/>
          </p:cNvSpPr>
          <p:nvPr/>
        </p:nvSpPr>
        <p:spPr bwMode="auto">
          <a:xfrm flipV="1">
            <a:off x="10072682" y="1985966"/>
            <a:ext cx="0" cy="44958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0" name="Line 14"/>
          <p:cNvSpPr>
            <a:spLocks noChangeShapeType="1"/>
          </p:cNvSpPr>
          <p:nvPr/>
        </p:nvSpPr>
        <p:spPr bwMode="auto">
          <a:xfrm flipH="1">
            <a:off x="6491282" y="1985966"/>
            <a:ext cx="3581400"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1" name="Line 15"/>
          <p:cNvSpPr>
            <a:spLocks noChangeShapeType="1"/>
          </p:cNvSpPr>
          <p:nvPr/>
        </p:nvSpPr>
        <p:spPr bwMode="auto">
          <a:xfrm>
            <a:off x="4814882" y="4195766"/>
            <a:ext cx="5334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2" name="Line 16"/>
          <p:cNvSpPr>
            <a:spLocks noChangeShapeType="1"/>
          </p:cNvSpPr>
          <p:nvPr/>
        </p:nvSpPr>
        <p:spPr bwMode="auto">
          <a:xfrm>
            <a:off x="5348282" y="4195766"/>
            <a:ext cx="0" cy="762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3" name="Rectangle 17"/>
          <p:cNvSpPr>
            <a:spLocks noChangeArrowheads="1"/>
          </p:cNvSpPr>
          <p:nvPr/>
        </p:nvSpPr>
        <p:spPr bwMode="auto">
          <a:xfrm>
            <a:off x="2376482" y="5033966"/>
            <a:ext cx="1600200" cy="457200"/>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1800" b="1">
                <a:latin typeface="Times New Roman" panose="02020603050405020304" pitchFamily="18" charset="0"/>
              </a:rPr>
              <a:t>系统不安全</a:t>
            </a:r>
            <a:endParaRPr kumimoji="1" lang="zh-CN" altLang="en-US" sz="1800" b="1">
              <a:latin typeface="Times New Roman" panose="02020603050405020304" pitchFamily="18" charset="0"/>
            </a:endParaRPr>
          </a:p>
        </p:txBody>
      </p:sp>
      <p:sp>
        <p:nvSpPr>
          <p:cNvPr id="157714" name="Rectangle 18"/>
          <p:cNvSpPr>
            <a:spLocks noChangeArrowheads="1"/>
          </p:cNvSpPr>
          <p:nvPr/>
        </p:nvSpPr>
        <p:spPr bwMode="auto">
          <a:xfrm>
            <a:off x="4586282" y="4957766"/>
            <a:ext cx="1600200" cy="533400"/>
          </a:xfrm>
          <a:prstGeom prst="rect">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1800" b="1">
                <a:latin typeface="Times New Roman" panose="02020603050405020304" pitchFamily="18" charset="0"/>
              </a:rPr>
              <a:t>系统安全</a:t>
            </a:r>
            <a:endParaRPr kumimoji="1" lang="zh-CN" altLang="en-US" sz="1800" b="1">
              <a:latin typeface="Times New Roman" panose="02020603050405020304" pitchFamily="18" charset="0"/>
            </a:endParaRPr>
          </a:p>
        </p:txBody>
      </p:sp>
      <p:sp>
        <p:nvSpPr>
          <p:cNvPr id="157715" name="Line 19"/>
          <p:cNvSpPr>
            <a:spLocks noChangeShapeType="1"/>
          </p:cNvSpPr>
          <p:nvPr/>
        </p:nvSpPr>
        <p:spPr bwMode="auto">
          <a:xfrm>
            <a:off x="3214682" y="5872166"/>
            <a:ext cx="21336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6" name="Line 20"/>
          <p:cNvSpPr>
            <a:spLocks noChangeShapeType="1"/>
          </p:cNvSpPr>
          <p:nvPr/>
        </p:nvSpPr>
        <p:spPr bwMode="auto">
          <a:xfrm>
            <a:off x="3214682" y="4652966"/>
            <a:ext cx="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7" name="Line 21"/>
          <p:cNvSpPr>
            <a:spLocks noChangeShapeType="1"/>
          </p:cNvSpPr>
          <p:nvPr/>
        </p:nvSpPr>
        <p:spPr bwMode="auto">
          <a:xfrm>
            <a:off x="3214682" y="5491166"/>
            <a:ext cx="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8" name="Line 22"/>
          <p:cNvSpPr>
            <a:spLocks noChangeShapeType="1"/>
          </p:cNvSpPr>
          <p:nvPr/>
        </p:nvSpPr>
        <p:spPr bwMode="auto">
          <a:xfrm>
            <a:off x="5348282" y="5491166"/>
            <a:ext cx="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19" name="Line 23"/>
          <p:cNvSpPr>
            <a:spLocks noChangeShapeType="1"/>
          </p:cNvSpPr>
          <p:nvPr/>
        </p:nvSpPr>
        <p:spPr bwMode="auto">
          <a:xfrm>
            <a:off x="4281482" y="5872166"/>
            <a:ext cx="0" cy="304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20" name="AutoShape 24"/>
          <p:cNvSpPr>
            <a:spLocks noChangeArrowheads="1"/>
          </p:cNvSpPr>
          <p:nvPr/>
        </p:nvSpPr>
        <p:spPr bwMode="auto">
          <a:xfrm>
            <a:off x="5576882" y="385766"/>
            <a:ext cx="1828800" cy="381000"/>
          </a:xfrm>
          <a:prstGeom prst="flowChartTerminator">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1800" b="1">
                <a:latin typeface="Times New Roman" panose="02020603050405020304" pitchFamily="18" charset="0"/>
              </a:rPr>
              <a:t>安全检查开始</a:t>
            </a:r>
            <a:endParaRPr kumimoji="1" lang="zh-CN" altLang="en-US" sz="1800" b="1">
              <a:latin typeface="Times New Roman" panose="02020603050405020304" pitchFamily="18" charset="0"/>
            </a:endParaRPr>
          </a:p>
        </p:txBody>
      </p:sp>
      <p:sp>
        <p:nvSpPr>
          <p:cNvPr id="157721" name="Line 25"/>
          <p:cNvSpPr>
            <a:spLocks noChangeShapeType="1"/>
          </p:cNvSpPr>
          <p:nvPr/>
        </p:nvSpPr>
        <p:spPr bwMode="auto">
          <a:xfrm>
            <a:off x="6491282" y="766766"/>
            <a:ext cx="0" cy="381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zh-CN" altLang="en-US">
              <a:latin typeface="Arial" panose="020B0604020202020204" pitchFamily="34" charset="0"/>
              <a:ea typeface="宋体" charset="0"/>
            </a:endParaRPr>
          </a:p>
        </p:txBody>
      </p:sp>
      <p:sp>
        <p:nvSpPr>
          <p:cNvPr id="157722" name="AutoShape 26"/>
          <p:cNvSpPr>
            <a:spLocks noChangeArrowheads="1"/>
          </p:cNvSpPr>
          <p:nvPr/>
        </p:nvSpPr>
        <p:spPr bwMode="auto">
          <a:xfrm>
            <a:off x="3290882" y="6176966"/>
            <a:ext cx="2057400" cy="457200"/>
          </a:xfrm>
          <a:prstGeom prst="flowChartTerminator">
            <a:avLst/>
          </a:prstGeom>
          <a:solidFill>
            <a:schemeClr val="accent1">
              <a:alpha val="50195"/>
            </a:schemeClr>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1800" b="1">
                <a:latin typeface="Times New Roman" panose="02020603050405020304" pitchFamily="18" charset="0"/>
              </a:rPr>
              <a:t>安全检查结束</a:t>
            </a:r>
            <a:endParaRPr kumimoji="1" lang="zh-CN" altLang="en-US" sz="1800" b="1">
              <a:latin typeface="Times New Roman" panose="02020603050405020304" pitchFamily="18" charset="0"/>
            </a:endParaRPr>
          </a:p>
        </p:txBody>
      </p:sp>
      <p:sp>
        <p:nvSpPr>
          <p:cNvPr id="157723" name="Text Box 27"/>
          <p:cNvSpPr txBox="1">
            <a:spLocks noChangeArrowheads="1"/>
          </p:cNvSpPr>
          <p:nvPr/>
        </p:nvSpPr>
        <p:spPr bwMode="auto">
          <a:xfrm>
            <a:off x="3062282" y="2747967"/>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1800" b="1">
                <a:latin typeface="Times New Roman" panose="02020603050405020304" pitchFamily="18" charset="0"/>
              </a:rPr>
              <a:t>N</a:t>
            </a:r>
            <a:endParaRPr kumimoji="1" lang="en-US" altLang="zh-CN" sz="1800" b="1">
              <a:latin typeface="Times New Roman" panose="02020603050405020304" pitchFamily="18" charset="0"/>
            </a:endParaRPr>
          </a:p>
        </p:txBody>
      </p:sp>
      <p:sp>
        <p:nvSpPr>
          <p:cNvPr id="157724" name="Text Box 28"/>
          <p:cNvSpPr txBox="1">
            <a:spLocks noChangeArrowheads="1"/>
          </p:cNvSpPr>
          <p:nvPr/>
        </p:nvSpPr>
        <p:spPr bwMode="auto">
          <a:xfrm>
            <a:off x="9463082" y="2595566"/>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2400" b="1">
                <a:latin typeface="Times New Roman" panose="02020603050405020304" pitchFamily="18" charset="0"/>
              </a:rPr>
              <a:t>y</a:t>
            </a:r>
            <a:endParaRPr kumimoji="1" lang="en-US" altLang="zh-CN" sz="2400" b="1">
              <a:latin typeface="Times New Roman" panose="02020603050405020304" pitchFamily="18" charset="0"/>
            </a:endParaRPr>
          </a:p>
        </p:txBody>
      </p:sp>
      <p:sp>
        <p:nvSpPr>
          <p:cNvPr id="157725" name="Text Box 29"/>
          <p:cNvSpPr txBox="1">
            <a:spLocks noChangeArrowheads="1"/>
          </p:cNvSpPr>
          <p:nvPr/>
        </p:nvSpPr>
        <p:spPr bwMode="auto">
          <a:xfrm>
            <a:off x="2833682" y="4652967"/>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1800" b="1">
                <a:latin typeface="Times New Roman" panose="02020603050405020304" pitchFamily="18" charset="0"/>
              </a:rPr>
              <a:t>N</a:t>
            </a:r>
            <a:endParaRPr kumimoji="1" lang="en-US" altLang="zh-CN" sz="1800" b="1">
              <a:latin typeface="Times New Roman" panose="02020603050405020304" pitchFamily="18" charset="0"/>
            </a:endParaRPr>
          </a:p>
        </p:txBody>
      </p:sp>
      <p:sp>
        <p:nvSpPr>
          <p:cNvPr id="157726" name="Text Box 30"/>
          <p:cNvSpPr txBox="1">
            <a:spLocks noChangeArrowheads="1"/>
          </p:cNvSpPr>
          <p:nvPr/>
        </p:nvSpPr>
        <p:spPr bwMode="auto">
          <a:xfrm>
            <a:off x="4891082" y="3814767"/>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50000"/>
              </a:spcBef>
              <a:buClrTx/>
              <a:buSzTx/>
              <a:buFontTx/>
              <a:buNone/>
              <a:defRPr/>
            </a:pPr>
            <a:r>
              <a:rPr kumimoji="1" lang="en-US" altLang="zh-CN" sz="1800" b="1">
                <a:latin typeface="Times New Roman" panose="02020603050405020304" pitchFamily="18" charset="0"/>
              </a:rPr>
              <a:t>Y</a:t>
            </a:r>
            <a:endParaRPr kumimoji="1" lang="en-US" altLang="zh-CN" sz="1800" b="1">
              <a:latin typeface="Times New Roman" panose="02020603050405020304" pitchFamily="18" charset="0"/>
            </a:endParaRPr>
          </a:p>
        </p:txBody>
      </p:sp>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226" name="Rectangle 2"/>
          <p:cNvSpPr>
            <a:spLocks noGrp="1" noChangeArrowheads="1"/>
          </p:cNvSpPr>
          <p:nvPr>
            <p:ph type="body" idx="1"/>
          </p:nvPr>
        </p:nvSpPr>
        <p:spPr>
          <a:xfrm>
            <a:off x="1329474" y="2525485"/>
            <a:ext cx="10502154" cy="3817711"/>
          </a:xfrm>
        </p:spPr>
        <p:txBody>
          <a:bodyPr/>
          <a:lstStyle/>
          <a:p>
            <a:pPr eaLnBrk="1" hangingPunct="1">
              <a:lnSpc>
                <a:spcPct val="110000"/>
              </a:lnSpc>
              <a:spcBef>
                <a:spcPct val="35000"/>
              </a:spcBef>
              <a:buFont typeface="Wingdings" panose="05000000000000000000" pitchFamily="2" charset="2"/>
              <a:buChar char="n"/>
              <a:defRPr/>
            </a:pPr>
            <a:r>
              <a:rPr lang="zh-CN" altLang="en-US" b="1" dirty="0">
                <a:solidFill>
                  <a:schemeClr val="tx2"/>
                </a:solidFill>
                <a:effectLst>
                  <a:outerShdw blurRad="38100" dist="38100" dir="2700000" algn="tl">
                    <a:srgbClr val="C0C0C0"/>
                  </a:outerShdw>
                </a:effectLst>
              </a:rPr>
              <a:t>引起进程调度的因素可归结为这样几个</a:t>
            </a:r>
            <a:r>
              <a:rPr lang="zh-CN" altLang="en-US" b="1" dirty="0">
                <a:solidFill>
                  <a:schemeClr val="tx2"/>
                </a:solidFill>
              </a:rPr>
              <a:t>：</a:t>
            </a:r>
            <a:endParaRPr lang="zh-CN" altLang="en-US" b="1" dirty="0">
              <a:solidFill>
                <a:schemeClr val="tx2"/>
              </a:solidFill>
            </a:endParaRPr>
          </a:p>
          <a:p>
            <a:pPr eaLnBrk="1" hangingPunct="1">
              <a:lnSpc>
                <a:spcPct val="110000"/>
              </a:lnSpc>
              <a:spcBef>
                <a:spcPct val="35000"/>
              </a:spcBef>
              <a:buFont typeface="Wingdings" panose="05000000000000000000" pitchFamily="2" charset="2"/>
              <a:buNone/>
              <a:defRPr/>
            </a:pPr>
            <a:r>
              <a:rPr lang="zh-CN" altLang="en-US" sz="2200" b="0" dirty="0"/>
              <a:t>  ①正在执行的进程执行完毕，或因发生某事件而不能再继续执行；</a:t>
            </a:r>
            <a:endParaRPr lang="zh-CN" altLang="en-US" sz="2200" b="0" dirty="0"/>
          </a:p>
          <a:p>
            <a:pPr eaLnBrk="1" hangingPunct="1">
              <a:lnSpc>
                <a:spcPct val="110000"/>
              </a:lnSpc>
              <a:spcBef>
                <a:spcPct val="35000"/>
              </a:spcBef>
              <a:buFont typeface="Wingdings" panose="05000000000000000000" pitchFamily="2" charset="2"/>
              <a:buNone/>
              <a:defRPr/>
            </a:pPr>
            <a:r>
              <a:rPr lang="zh-CN" altLang="en-US" sz="2200" b="0" dirty="0"/>
              <a:t>  ②执行中的进程因提出</a:t>
            </a:r>
            <a:r>
              <a:rPr lang="en-US" altLang="zh-CN" sz="2200" b="0" dirty="0"/>
              <a:t>I</a:t>
            </a:r>
            <a:r>
              <a:rPr lang="zh-CN" altLang="en-US" sz="2200" b="0" dirty="0"/>
              <a:t>／</a:t>
            </a:r>
            <a:r>
              <a:rPr lang="en-US" altLang="zh-CN" sz="2200" b="0" dirty="0"/>
              <a:t>O</a:t>
            </a:r>
            <a:r>
              <a:rPr lang="zh-CN" altLang="en-US" sz="2200" b="0" dirty="0"/>
              <a:t>请求而暂停执行；</a:t>
            </a:r>
            <a:endParaRPr lang="zh-CN" altLang="en-US" sz="2200" b="0" dirty="0"/>
          </a:p>
          <a:p>
            <a:pPr eaLnBrk="1" hangingPunct="1">
              <a:lnSpc>
                <a:spcPct val="110000"/>
              </a:lnSpc>
              <a:spcBef>
                <a:spcPct val="35000"/>
              </a:spcBef>
              <a:buFont typeface="Wingdings" panose="05000000000000000000" pitchFamily="2" charset="2"/>
              <a:buNone/>
              <a:defRPr/>
            </a:pPr>
            <a:r>
              <a:rPr lang="zh-CN" altLang="en-US" sz="2200" b="0" dirty="0"/>
              <a:t>  ③在进程通信或同步过程中执行了某种原语操作，如</a:t>
            </a:r>
            <a:r>
              <a:rPr lang="en-US" altLang="zh-CN" sz="2200" b="0" dirty="0"/>
              <a:t>P</a:t>
            </a:r>
            <a:r>
              <a:rPr lang="zh-CN" altLang="en-US" sz="2200" b="0" dirty="0"/>
              <a:t>操作（</a:t>
            </a:r>
            <a:r>
              <a:rPr lang="en-US" altLang="zh-CN" sz="2200" b="0" dirty="0"/>
              <a:t>wait</a:t>
            </a:r>
            <a:r>
              <a:rPr lang="zh-CN" altLang="en-US" sz="2200" b="0" dirty="0"/>
              <a:t>操作）、</a:t>
            </a:r>
            <a:r>
              <a:rPr lang="en-US" altLang="zh-CN" sz="2200" b="0" dirty="0"/>
              <a:t>Block</a:t>
            </a:r>
            <a:r>
              <a:rPr lang="zh-CN" altLang="en-US" sz="2200" b="0" dirty="0"/>
              <a:t>原语、  </a:t>
            </a:r>
            <a:r>
              <a:rPr lang="en-US" altLang="zh-CN" sz="2200" b="0" dirty="0"/>
              <a:t>Wakeup</a:t>
            </a:r>
            <a:r>
              <a:rPr lang="zh-CN" altLang="en-US" sz="2200" b="0" dirty="0"/>
              <a:t>原语等。</a:t>
            </a:r>
            <a:endParaRPr lang="zh-CN" altLang="en-US" sz="2200" b="0" dirty="0"/>
          </a:p>
          <a:p>
            <a:pPr eaLnBrk="1" hangingPunct="1">
              <a:lnSpc>
                <a:spcPct val="110000"/>
              </a:lnSpc>
              <a:buFont typeface="Wingdings" panose="05000000000000000000" pitchFamily="2" charset="2"/>
              <a:buChar char="n"/>
              <a:defRPr/>
            </a:pPr>
            <a:r>
              <a:rPr lang="zh-CN" altLang="en-US" b="1" dirty="0"/>
              <a:t>优点：实现简单，系统开销小，适合批处理任务。</a:t>
            </a:r>
            <a:endParaRPr lang="zh-CN" altLang="en-US" b="1" dirty="0"/>
          </a:p>
          <a:p>
            <a:pPr eaLnBrk="1" hangingPunct="1">
              <a:lnSpc>
                <a:spcPct val="110000"/>
              </a:lnSpc>
              <a:buFont typeface="Wingdings" panose="05000000000000000000" pitchFamily="2" charset="2"/>
              <a:buChar char="n"/>
              <a:defRPr/>
            </a:pPr>
            <a:r>
              <a:rPr lang="zh-CN" altLang="en-US" b="1" dirty="0"/>
              <a:t>缺点：难以满足实时任务</a:t>
            </a:r>
            <a:endParaRPr lang="zh-CN" altLang="en-US" b="1" dirty="0"/>
          </a:p>
        </p:txBody>
      </p:sp>
      <p:sp>
        <p:nvSpPr>
          <p:cNvPr id="22531" name="Rectangle 3"/>
          <p:cNvSpPr>
            <a:spLocks noChangeArrowheads="1"/>
          </p:cNvSpPr>
          <p:nvPr/>
        </p:nvSpPr>
        <p:spPr bwMode="auto">
          <a:xfrm>
            <a:off x="1391649" y="1713468"/>
            <a:ext cx="2220480" cy="5355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lnSpc>
                <a:spcPct val="120000"/>
              </a:lnSpc>
              <a:spcBef>
                <a:spcPct val="35000"/>
              </a:spcBef>
              <a:buFont typeface="Wingdings" panose="05000000000000000000" pitchFamily="2" charset="2"/>
              <a:buNone/>
              <a:defRPr/>
            </a:pPr>
            <a:r>
              <a:rPr lang="en-US" altLang="zh-CN" sz="2400" b="1" dirty="0">
                <a:solidFill>
                  <a:srgbClr val="0000FF"/>
                </a:solidFill>
                <a:latin typeface="微软雅黑" panose="020B0503020204020204" pitchFamily="34" charset="-122"/>
                <a:ea typeface="微软雅黑" panose="020B0503020204020204" pitchFamily="34" charset="-122"/>
              </a:rPr>
              <a:t>1</a:t>
            </a:r>
            <a:r>
              <a:rPr lang="zh-CN" altLang="en-US" sz="2400" b="1" dirty="0">
                <a:solidFill>
                  <a:srgbClr val="0000FF"/>
                </a:solidFill>
                <a:latin typeface="微软雅黑" panose="020B0503020204020204" pitchFamily="34" charset="-122"/>
                <a:ea typeface="微软雅黑" panose="020B0503020204020204" pitchFamily="34" charset="-122"/>
              </a:rPr>
              <a:t>）非抢占方式</a:t>
            </a:r>
            <a:endParaRPr lang="zh-CN" altLang="en-US" sz="2400" b="1" dirty="0">
              <a:solidFill>
                <a:srgbClr val="0000FF"/>
              </a:solidFill>
              <a:latin typeface="微软雅黑" panose="020B0503020204020204" pitchFamily="34" charset="-122"/>
              <a:ea typeface="微软雅黑" panose="020B0503020204020204" pitchFamily="34" charset="-122"/>
            </a:endParaRPr>
          </a:p>
        </p:txBody>
      </p:sp>
      <p:sp>
        <p:nvSpPr>
          <p:cNvPr id="4" name="Rectangle 2"/>
          <p:cNvSpPr>
            <a:spLocks noGrp="1" noChangeArrowheads="1"/>
          </p:cNvSpPr>
          <p:nvPr>
            <p:ph type="title"/>
          </p:nvPr>
        </p:nvSpPr>
        <p:spPr>
          <a:xfrm>
            <a:off x="1329474" y="1150189"/>
            <a:ext cx="9157371" cy="822325"/>
          </a:xfrm>
          <a:extLst>
            <a:ext uri="{91240B29-F687-4F45-9708-019B960494DF}">
              <a14:hiddenLine xmlns:a14="http://schemas.microsoft.com/office/drawing/2010/main" w="9525">
                <a:solidFill>
                  <a:schemeClr val="tx1"/>
                </a:solidFill>
                <a:prstDash val="solid"/>
                <a:miter lim="800000"/>
                <a:headEnd/>
                <a:tailEnd/>
              </a14:hiddenLine>
            </a:ext>
          </a:extLst>
        </p:spPr>
        <p:txBody>
          <a:bodyPr/>
          <a:lstStyle/>
          <a:p>
            <a:pPr eaLnBrk="1" hangingPunct="1">
              <a:defRPr/>
            </a:pPr>
            <a:r>
              <a:rPr lang="en-US" altLang="zh-CN" b="1" dirty="0"/>
              <a:t>2. </a:t>
            </a:r>
            <a:r>
              <a:rPr lang="zh-CN" altLang="en-US" b="1" dirty="0"/>
              <a:t>低级调度（续）</a:t>
            </a:r>
            <a:endParaRPr lang="zh-CN" altLang="en-US" b="1" dirty="0"/>
          </a:p>
        </p:txBody>
      </p:sp>
      <p:sp>
        <p:nvSpPr>
          <p:cNvPr id="6" name="Rectangle 2"/>
          <p:cNvSpPr txBox="1">
            <a:spLocks noChangeArrowheads="1"/>
          </p:cNvSpPr>
          <p:nvPr/>
        </p:nvSpPr>
        <p:spPr>
          <a:xfrm>
            <a:off x="8359140" y="437439"/>
            <a:ext cx="3472488" cy="515216"/>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z="2400" smtClean="0"/>
              <a:t>3.1.1 </a:t>
            </a:r>
            <a:r>
              <a:rPr lang="zh-CN" altLang="en-US" sz="2400" smtClean="0"/>
              <a:t>处理机调度的层次</a:t>
            </a:r>
            <a:endParaRPr lang="zh-CN" altLang="en-US" sz="2400" dirty="0"/>
          </a:p>
        </p:txBody>
      </p:sp>
      <p:sp>
        <p:nvSpPr>
          <p:cNvPr id="7" name="Rectangle 2"/>
          <p:cNvSpPr txBox="1">
            <a:spLocks noChangeArrowheads="1"/>
          </p:cNvSpPr>
          <p:nvPr/>
        </p:nvSpPr>
        <p:spPr>
          <a:xfrm>
            <a:off x="1329474" y="364327"/>
            <a:ext cx="6534366" cy="474453"/>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10000"/>
              </a:lnSpc>
              <a:defRPr/>
            </a:pPr>
            <a:r>
              <a:rPr lang="en-US" altLang="zh-CN" dirty="0" smtClean="0"/>
              <a:t>3.1</a:t>
            </a:r>
            <a:r>
              <a:rPr lang="zh-CN" altLang="en-US" dirty="0" smtClean="0"/>
              <a:t>处理机调度的层次和调度算法的目标 </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92226">
                                            <p:txEl>
                                              <p:pRg st="1" end="1"/>
                                            </p:txEl>
                                          </p:spTgt>
                                        </p:tgtEl>
                                        <p:attrNameLst>
                                          <p:attrName>style.visibility</p:attrName>
                                        </p:attrNameLst>
                                      </p:cBhvr>
                                      <p:to>
                                        <p:strVal val="visible"/>
                                      </p:to>
                                    </p:set>
                                    <p:animEffect transition="in" filter="wipe(left)">
                                      <p:cBhvr>
                                        <p:cTn id="7" dur="500"/>
                                        <p:tgtEl>
                                          <p:spTgt spid="69222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2226">
                                            <p:txEl>
                                              <p:pRg st="2" end="2"/>
                                            </p:txEl>
                                          </p:spTgt>
                                        </p:tgtEl>
                                        <p:attrNameLst>
                                          <p:attrName>style.visibility</p:attrName>
                                        </p:attrNameLst>
                                      </p:cBhvr>
                                      <p:to>
                                        <p:strVal val="visible"/>
                                      </p:to>
                                    </p:set>
                                    <p:animEffect transition="in" filter="wipe(left)">
                                      <p:cBhvr>
                                        <p:cTn id="12" dur="500"/>
                                        <p:tgtEl>
                                          <p:spTgt spid="69222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92226">
                                            <p:txEl>
                                              <p:pRg st="3" end="3"/>
                                            </p:txEl>
                                          </p:spTgt>
                                        </p:tgtEl>
                                        <p:attrNameLst>
                                          <p:attrName>style.visibility</p:attrName>
                                        </p:attrNameLst>
                                      </p:cBhvr>
                                      <p:to>
                                        <p:strVal val="visible"/>
                                      </p:to>
                                    </p:set>
                                    <p:animEffect transition="in" filter="wipe(left)">
                                      <p:cBhvr>
                                        <p:cTn id="17" dur="500"/>
                                        <p:tgtEl>
                                          <p:spTgt spid="69222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92226">
                                            <p:txEl>
                                              <p:pRg st="4" end="4"/>
                                            </p:txEl>
                                          </p:spTgt>
                                        </p:tgtEl>
                                        <p:attrNameLst>
                                          <p:attrName>style.visibility</p:attrName>
                                        </p:attrNameLst>
                                      </p:cBhvr>
                                      <p:to>
                                        <p:strVal val="visible"/>
                                      </p:to>
                                    </p:set>
                                    <p:animEffect transition="in" filter="wipe(left)">
                                      <p:cBhvr>
                                        <p:cTn id="22" dur="500"/>
                                        <p:tgtEl>
                                          <p:spTgt spid="69222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92226">
                                            <p:txEl>
                                              <p:pRg st="5" end="5"/>
                                            </p:txEl>
                                          </p:spTgt>
                                        </p:tgtEl>
                                        <p:attrNameLst>
                                          <p:attrName>style.visibility</p:attrName>
                                        </p:attrNameLst>
                                      </p:cBhvr>
                                      <p:to>
                                        <p:strVal val="visible"/>
                                      </p:to>
                                    </p:set>
                                    <p:animEffect transition="in" filter="wipe(left)">
                                      <p:cBhvr>
                                        <p:cTn id="27" dur="500"/>
                                        <p:tgtEl>
                                          <p:spTgt spid="6922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365885" y="1229647"/>
            <a:ext cx="3692843" cy="705749"/>
          </a:xfrm>
        </p:spPr>
        <p:txBody>
          <a:bodyPr/>
          <a:lstStyle/>
          <a:p>
            <a:pPr>
              <a:defRPr/>
            </a:pPr>
            <a:r>
              <a:rPr lang="en-US" altLang="zh-CN" dirty="0">
                <a:solidFill>
                  <a:srgbClr val="0000FF"/>
                </a:solidFill>
              </a:rPr>
              <a:t>4</a:t>
            </a:r>
            <a:r>
              <a:rPr lang="zh-CN" altLang="en-US" dirty="0">
                <a:solidFill>
                  <a:srgbClr val="0000FF"/>
                </a:solidFill>
              </a:rPr>
              <a:t>．银行家算法之例</a:t>
            </a:r>
            <a:endParaRPr lang="zh-CN" altLang="en-US" dirty="0">
              <a:solidFill>
                <a:srgbClr val="0000FF"/>
              </a:solidFill>
            </a:endParaRPr>
          </a:p>
        </p:txBody>
      </p:sp>
      <p:sp>
        <p:nvSpPr>
          <p:cNvPr id="6" name="Rectangle 2"/>
          <p:cNvSpPr txBox="1">
            <a:spLocks noChangeArrowheads="1"/>
          </p:cNvSpPr>
          <p:nvPr/>
        </p:nvSpPr>
        <p:spPr>
          <a:xfrm>
            <a:off x="1254034" y="1674565"/>
            <a:ext cx="10337075" cy="1574957"/>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defRPr/>
            </a:pPr>
            <a:r>
              <a:rPr lang="zh-CN" altLang="en-US" sz="2400" dirty="0"/>
              <a:t>假定系统中有五个进程</a:t>
            </a:r>
            <a:r>
              <a:rPr lang="en-US" altLang="zh-CN" sz="2400" dirty="0"/>
              <a:t>{P0</a:t>
            </a:r>
            <a:r>
              <a:rPr lang="zh-CN" altLang="en-US" sz="2400" dirty="0"/>
              <a:t>，</a:t>
            </a:r>
            <a:r>
              <a:rPr lang="en-US" altLang="zh-CN" sz="2400" dirty="0"/>
              <a:t>P1</a:t>
            </a:r>
            <a:r>
              <a:rPr lang="zh-CN" altLang="en-US" sz="2400" dirty="0"/>
              <a:t>，</a:t>
            </a:r>
            <a:r>
              <a:rPr lang="en-US" altLang="zh-CN" sz="2400" dirty="0"/>
              <a:t>P2</a:t>
            </a:r>
            <a:r>
              <a:rPr lang="zh-CN" altLang="en-US" sz="2400" dirty="0"/>
              <a:t>，</a:t>
            </a:r>
            <a:r>
              <a:rPr lang="en-US" altLang="zh-CN" sz="2400" dirty="0"/>
              <a:t>P3</a:t>
            </a:r>
            <a:r>
              <a:rPr lang="zh-CN" altLang="en-US" sz="2400" dirty="0"/>
              <a:t>，</a:t>
            </a:r>
            <a:r>
              <a:rPr lang="en-US" altLang="zh-CN" sz="2400" dirty="0"/>
              <a:t>P4} </a:t>
            </a:r>
            <a:r>
              <a:rPr lang="zh-CN" altLang="en-US" sz="2400" dirty="0"/>
              <a:t>和三类资源</a:t>
            </a:r>
            <a:r>
              <a:rPr lang="en-US" altLang="zh-CN" sz="2400" dirty="0"/>
              <a:t>{ A, B, C },</a:t>
            </a:r>
            <a:r>
              <a:rPr lang="zh-CN" altLang="en-US" sz="2400" dirty="0"/>
              <a:t>各种资源的数量分别为</a:t>
            </a:r>
            <a:r>
              <a:rPr lang="en-US" altLang="zh-CN" sz="2400" dirty="0"/>
              <a:t>10</a:t>
            </a:r>
            <a:r>
              <a:rPr lang="zh-CN" altLang="en-US" sz="2400" dirty="0"/>
              <a:t>、</a:t>
            </a:r>
            <a:r>
              <a:rPr lang="en-US" altLang="zh-CN" sz="2400" dirty="0"/>
              <a:t>5</a:t>
            </a:r>
            <a:r>
              <a:rPr lang="zh-CN" altLang="en-US" sz="2400" dirty="0"/>
              <a:t>、</a:t>
            </a:r>
            <a:r>
              <a:rPr lang="en-US" altLang="zh-CN" sz="2400" dirty="0"/>
              <a:t>7</a:t>
            </a:r>
            <a:r>
              <a:rPr lang="zh-CN" altLang="en-US" sz="2400" dirty="0"/>
              <a:t>，在</a:t>
            </a:r>
            <a:r>
              <a:rPr lang="en-US" altLang="zh-CN" sz="2400" dirty="0"/>
              <a:t>T0 </a:t>
            </a:r>
            <a:r>
              <a:rPr lang="zh-CN" altLang="en-US" sz="2400" dirty="0"/>
              <a:t>时刻的资源分配情况</a:t>
            </a:r>
            <a:endParaRPr lang="zh-CN" altLang="en-US" sz="2400" dirty="0"/>
          </a:p>
        </p:txBody>
      </p:sp>
      <p:grpSp>
        <p:nvGrpSpPr>
          <p:cNvPr id="7" name="Group 3"/>
          <p:cNvGrpSpPr/>
          <p:nvPr/>
        </p:nvGrpSpPr>
        <p:grpSpPr bwMode="auto">
          <a:xfrm>
            <a:off x="2054168" y="3001468"/>
            <a:ext cx="8039065" cy="3556086"/>
            <a:chOff x="-3" y="-3"/>
            <a:chExt cx="3250" cy="2808"/>
          </a:xfrm>
        </p:grpSpPr>
        <p:grpSp>
          <p:nvGrpSpPr>
            <p:cNvPr id="8" name="Group 4"/>
            <p:cNvGrpSpPr/>
            <p:nvPr/>
          </p:nvGrpSpPr>
          <p:grpSpPr bwMode="auto">
            <a:xfrm>
              <a:off x="0" y="0"/>
              <a:ext cx="3244" cy="2802"/>
              <a:chOff x="0" y="0"/>
              <a:chExt cx="3244" cy="2802"/>
            </a:xfrm>
          </p:grpSpPr>
          <p:grpSp>
            <p:nvGrpSpPr>
              <p:cNvPr id="10" name="Group 5"/>
              <p:cNvGrpSpPr/>
              <p:nvPr/>
            </p:nvGrpSpPr>
            <p:grpSpPr bwMode="auto">
              <a:xfrm>
                <a:off x="0" y="0"/>
                <a:ext cx="716" cy="768"/>
                <a:chOff x="0" y="0"/>
                <a:chExt cx="716" cy="768"/>
              </a:xfrm>
            </p:grpSpPr>
            <p:sp>
              <p:nvSpPr>
                <p:cNvPr id="110" name="Rectangle 6"/>
                <p:cNvSpPr>
                  <a:spLocks noChangeArrowheads="1"/>
                </p:cNvSpPr>
                <p:nvPr/>
              </p:nvSpPr>
              <p:spPr bwMode="auto">
                <a:xfrm>
                  <a:off x="43" y="0"/>
                  <a:ext cx="630" cy="7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2000" b="1">
                      <a:latin typeface="Times New Roman" panose="02020603050405020304" pitchFamily="18" charset="0"/>
                    </a:rPr>
                    <a:t>资源情况</a:t>
                  </a:r>
                  <a:endParaRPr kumimoji="1" lang="zh-CN" altLang="en-US" sz="2000" b="1">
                    <a:latin typeface="Times New Roman" panose="02020603050405020304" pitchFamily="18" charset="0"/>
                  </a:endParaRPr>
                </a:p>
                <a:p>
                  <a:pPr algn="ctr">
                    <a:spcBef>
                      <a:spcPct val="0"/>
                    </a:spcBef>
                    <a:buClrTx/>
                    <a:buSzTx/>
                    <a:buFontTx/>
                    <a:buNone/>
                    <a:defRPr/>
                  </a:pPr>
                  <a:r>
                    <a:rPr kumimoji="1" lang="zh-CN" altLang="en-US" sz="2000" b="1">
                      <a:latin typeface="Times New Roman" panose="02020603050405020304" pitchFamily="18" charset="0"/>
                    </a:rPr>
                    <a:t>进程</a:t>
                  </a:r>
                  <a:endParaRPr kumimoji="1" lang="zh-CN" altLang="en-US" sz="2000" b="1">
                    <a:latin typeface="Times New Roman" panose="02020603050405020304" pitchFamily="18" charset="0"/>
                  </a:endParaRPr>
                </a:p>
              </p:txBody>
            </p:sp>
            <p:sp>
              <p:nvSpPr>
                <p:cNvPr id="111" name="Rectangle 7"/>
                <p:cNvSpPr>
                  <a:spLocks noChangeArrowheads="1"/>
                </p:cNvSpPr>
                <p:nvPr/>
              </p:nvSpPr>
              <p:spPr bwMode="auto">
                <a:xfrm>
                  <a:off x="0" y="0"/>
                  <a:ext cx="716" cy="771"/>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1" name="Group 8"/>
              <p:cNvGrpSpPr/>
              <p:nvPr/>
            </p:nvGrpSpPr>
            <p:grpSpPr bwMode="auto">
              <a:xfrm>
                <a:off x="716" y="0"/>
                <a:ext cx="598" cy="384"/>
                <a:chOff x="716" y="0"/>
                <a:chExt cx="598" cy="384"/>
              </a:xfrm>
            </p:grpSpPr>
            <p:sp>
              <p:nvSpPr>
                <p:cNvPr id="108" name="Rectangle 9"/>
                <p:cNvSpPr>
                  <a:spLocks noChangeArrowheads="1"/>
                </p:cNvSpPr>
                <p:nvPr/>
              </p:nvSpPr>
              <p:spPr bwMode="auto">
                <a:xfrm>
                  <a:off x="759" y="0"/>
                  <a:ext cx="5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Max</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09" name="Rectangle 10"/>
                <p:cNvSpPr>
                  <a:spLocks noChangeArrowheads="1"/>
                </p:cNvSpPr>
                <p:nvPr/>
              </p:nvSpPr>
              <p:spPr bwMode="auto">
                <a:xfrm>
                  <a:off x="716" y="0"/>
                  <a:ext cx="59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 name="Group 11"/>
              <p:cNvGrpSpPr/>
              <p:nvPr/>
            </p:nvGrpSpPr>
            <p:grpSpPr bwMode="auto">
              <a:xfrm>
                <a:off x="1314" y="0"/>
                <a:ext cx="666" cy="384"/>
                <a:chOff x="1314" y="0"/>
                <a:chExt cx="666" cy="384"/>
              </a:xfrm>
            </p:grpSpPr>
            <p:sp>
              <p:nvSpPr>
                <p:cNvPr id="106" name="Rectangle 12"/>
                <p:cNvSpPr>
                  <a:spLocks noChangeArrowheads="1"/>
                </p:cNvSpPr>
                <p:nvPr/>
              </p:nvSpPr>
              <p:spPr bwMode="auto">
                <a:xfrm>
                  <a:off x="1357" y="0"/>
                  <a:ext cx="58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Allocation</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07" name="Rectangle 13"/>
                <p:cNvSpPr>
                  <a:spLocks noChangeArrowheads="1"/>
                </p:cNvSpPr>
                <p:nvPr/>
              </p:nvSpPr>
              <p:spPr bwMode="auto">
                <a:xfrm>
                  <a:off x="1314" y="0"/>
                  <a:ext cx="667"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 name="Group 14"/>
              <p:cNvGrpSpPr/>
              <p:nvPr/>
            </p:nvGrpSpPr>
            <p:grpSpPr bwMode="auto">
              <a:xfrm>
                <a:off x="1980" y="0"/>
                <a:ext cx="632" cy="384"/>
                <a:chOff x="1980" y="0"/>
                <a:chExt cx="632" cy="384"/>
              </a:xfrm>
            </p:grpSpPr>
            <p:sp>
              <p:nvSpPr>
                <p:cNvPr id="104" name="Rectangle 15"/>
                <p:cNvSpPr>
                  <a:spLocks noChangeArrowheads="1"/>
                </p:cNvSpPr>
                <p:nvPr/>
              </p:nvSpPr>
              <p:spPr bwMode="auto">
                <a:xfrm>
                  <a:off x="2023" y="0"/>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Need</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05" name="Rectangle 16"/>
                <p:cNvSpPr>
                  <a:spLocks noChangeArrowheads="1"/>
                </p:cNvSpPr>
                <p:nvPr/>
              </p:nvSpPr>
              <p:spPr bwMode="auto">
                <a:xfrm>
                  <a:off x="1980" y="0"/>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 name="Group 17"/>
              <p:cNvGrpSpPr/>
              <p:nvPr/>
            </p:nvGrpSpPr>
            <p:grpSpPr bwMode="auto">
              <a:xfrm>
                <a:off x="2612" y="0"/>
                <a:ext cx="632" cy="384"/>
                <a:chOff x="2612" y="0"/>
                <a:chExt cx="632" cy="384"/>
              </a:xfrm>
            </p:grpSpPr>
            <p:sp>
              <p:nvSpPr>
                <p:cNvPr id="102" name="Rectangle 18"/>
                <p:cNvSpPr>
                  <a:spLocks noChangeArrowheads="1"/>
                </p:cNvSpPr>
                <p:nvPr/>
              </p:nvSpPr>
              <p:spPr bwMode="auto">
                <a:xfrm>
                  <a:off x="2655" y="0"/>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Available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03" name="Rectangle 19"/>
                <p:cNvSpPr>
                  <a:spLocks noChangeArrowheads="1"/>
                </p:cNvSpPr>
                <p:nvPr/>
              </p:nvSpPr>
              <p:spPr bwMode="auto">
                <a:xfrm>
                  <a:off x="2612" y="0"/>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5" name="Group 20"/>
              <p:cNvGrpSpPr/>
              <p:nvPr/>
            </p:nvGrpSpPr>
            <p:grpSpPr bwMode="auto">
              <a:xfrm>
                <a:off x="716" y="384"/>
                <a:ext cx="598" cy="384"/>
                <a:chOff x="716" y="384"/>
                <a:chExt cx="598" cy="384"/>
              </a:xfrm>
            </p:grpSpPr>
            <p:sp>
              <p:nvSpPr>
                <p:cNvPr id="100" name="Rectangle 21"/>
                <p:cNvSpPr>
                  <a:spLocks noChangeArrowheads="1"/>
                </p:cNvSpPr>
                <p:nvPr/>
              </p:nvSpPr>
              <p:spPr bwMode="auto">
                <a:xfrm>
                  <a:off x="759" y="384"/>
                  <a:ext cx="5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A   B  C</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01" name="Rectangle 22"/>
                <p:cNvSpPr>
                  <a:spLocks noChangeArrowheads="1"/>
                </p:cNvSpPr>
                <p:nvPr/>
              </p:nvSpPr>
              <p:spPr bwMode="auto">
                <a:xfrm>
                  <a:off x="716" y="384"/>
                  <a:ext cx="59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6" name="Group 23"/>
              <p:cNvGrpSpPr/>
              <p:nvPr/>
            </p:nvGrpSpPr>
            <p:grpSpPr bwMode="auto">
              <a:xfrm>
                <a:off x="1314" y="384"/>
                <a:ext cx="666" cy="384"/>
                <a:chOff x="1314" y="384"/>
                <a:chExt cx="666" cy="384"/>
              </a:xfrm>
            </p:grpSpPr>
            <p:sp>
              <p:nvSpPr>
                <p:cNvPr id="98" name="Rectangle 24"/>
                <p:cNvSpPr>
                  <a:spLocks noChangeArrowheads="1"/>
                </p:cNvSpPr>
                <p:nvPr/>
              </p:nvSpPr>
              <p:spPr bwMode="auto">
                <a:xfrm>
                  <a:off x="1357" y="384"/>
                  <a:ext cx="58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A   B   C</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99" name="Rectangle 25"/>
                <p:cNvSpPr>
                  <a:spLocks noChangeArrowheads="1"/>
                </p:cNvSpPr>
                <p:nvPr/>
              </p:nvSpPr>
              <p:spPr bwMode="auto">
                <a:xfrm>
                  <a:off x="1314" y="384"/>
                  <a:ext cx="667"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7" name="Group 26"/>
              <p:cNvGrpSpPr/>
              <p:nvPr/>
            </p:nvGrpSpPr>
            <p:grpSpPr bwMode="auto">
              <a:xfrm>
                <a:off x="1980" y="384"/>
                <a:ext cx="632" cy="384"/>
                <a:chOff x="1980" y="384"/>
                <a:chExt cx="632" cy="384"/>
              </a:xfrm>
            </p:grpSpPr>
            <p:sp>
              <p:nvSpPr>
                <p:cNvPr id="96" name="Rectangle 27"/>
                <p:cNvSpPr>
                  <a:spLocks noChangeArrowheads="1"/>
                </p:cNvSpPr>
                <p:nvPr/>
              </p:nvSpPr>
              <p:spPr bwMode="auto">
                <a:xfrm>
                  <a:off x="2023" y="384"/>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latin typeface="Times New Roman" panose="02020603050405020304" pitchFamily="18" charset="0"/>
                    </a:rPr>
                    <a:t>A   B   C</a:t>
                  </a:r>
                  <a:endParaRPr kumimoji="1" lang="en-US" altLang="zh-CN" sz="2000" b="1" dirty="0">
                    <a:latin typeface="Times New Roman" panose="02020603050405020304" pitchFamily="18" charset="0"/>
                  </a:endParaRPr>
                </a:p>
                <a:p>
                  <a:pPr algn="just">
                    <a:spcBef>
                      <a:spcPct val="0"/>
                    </a:spcBef>
                    <a:buClrTx/>
                    <a:buSzTx/>
                    <a:buFontTx/>
                    <a:buNone/>
                    <a:defRPr/>
                  </a:pPr>
                  <a:endParaRPr kumimoji="1" lang="en-US" altLang="zh-CN" sz="2000" b="1" dirty="0">
                    <a:latin typeface="Times New Roman" panose="02020603050405020304" pitchFamily="18" charset="0"/>
                  </a:endParaRPr>
                </a:p>
              </p:txBody>
            </p:sp>
            <p:sp>
              <p:nvSpPr>
                <p:cNvPr id="97" name="Rectangle 28"/>
                <p:cNvSpPr>
                  <a:spLocks noChangeArrowheads="1"/>
                </p:cNvSpPr>
                <p:nvPr/>
              </p:nvSpPr>
              <p:spPr bwMode="auto">
                <a:xfrm>
                  <a:off x="1980" y="384"/>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 name="Group 29"/>
              <p:cNvGrpSpPr/>
              <p:nvPr/>
            </p:nvGrpSpPr>
            <p:grpSpPr bwMode="auto">
              <a:xfrm>
                <a:off x="2612" y="384"/>
                <a:ext cx="632" cy="384"/>
                <a:chOff x="2612" y="384"/>
                <a:chExt cx="632" cy="384"/>
              </a:xfrm>
            </p:grpSpPr>
            <p:sp>
              <p:nvSpPr>
                <p:cNvPr id="94" name="Rectangle 30"/>
                <p:cNvSpPr>
                  <a:spLocks noChangeArrowheads="1"/>
                </p:cNvSpPr>
                <p:nvPr/>
              </p:nvSpPr>
              <p:spPr bwMode="auto">
                <a:xfrm>
                  <a:off x="2655" y="384"/>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A   B   C</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95" name="Rectangle 31"/>
                <p:cNvSpPr>
                  <a:spLocks noChangeArrowheads="1"/>
                </p:cNvSpPr>
                <p:nvPr/>
              </p:nvSpPr>
              <p:spPr bwMode="auto">
                <a:xfrm>
                  <a:off x="2612" y="384"/>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9" name="Group 32"/>
              <p:cNvGrpSpPr/>
              <p:nvPr/>
            </p:nvGrpSpPr>
            <p:grpSpPr bwMode="auto">
              <a:xfrm>
                <a:off x="0" y="768"/>
                <a:ext cx="716" cy="384"/>
                <a:chOff x="0" y="768"/>
                <a:chExt cx="716" cy="384"/>
              </a:xfrm>
            </p:grpSpPr>
            <p:sp>
              <p:nvSpPr>
                <p:cNvPr id="92" name="Rectangle 33"/>
                <p:cNvSpPr>
                  <a:spLocks noChangeArrowheads="1"/>
                </p:cNvSpPr>
                <p:nvPr/>
              </p:nvSpPr>
              <p:spPr bwMode="auto">
                <a:xfrm>
                  <a:off x="43" y="768"/>
                  <a:ext cx="63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93" name="Rectangle 34"/>
                <p:cNvSpPr>
                  <a:spLocks noChangeArrowheads="1"/>
                </p:cNvSpPr>
                <p:nvPr/>
              </p:nvSpPr>
              <p:spPr bwMode="auto">
                <a:xfrm>
                  <a:off x="0" y="768"/>
                  <a:ext cx="716" cy="381"/>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0" name="Group 35"/>
              <p:cNvGrpSpPr/>
              <p:nvPr/>
            </p:nvGrpSpPr>
            <p:grpSpPr bwMode="auto">
              <a:xfrm>
                <a:off x="716" y="768"/>
                <a:ext cx="598" cy="384"/>
                <a:chOff x="716" y="768"/>
                <a:chExt cx="598" cy="384"/>
              </a:xfrm>
            </p:grpSpPr>
            <p:sp>
              <p:nvSpPr>
                <p:cNvPr id="90" name="Rectangle 36"/>
                <p:cNvSpPr>
                  <a:spLocks noChangeArrowheads="1"/>
                </p:cNvSpPr>
                <p:nvPr/>
              </p:nvSpPr>
              <p:spPr bwMode="auto">
                <a:xfrm>
                  <a:off x="759" y="768"/>
                  <a:ext cx="512"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7   5   3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91" name="Rectangle 37"/>
                <p:cNvSpPr>
                  <a:spLocks noChangeArrowheads="1"/>
                </p:cNvSpPr>
                <p:nvPr/>
              </p:nvSpPr>
              <p:spPr bwMode="auto">
                <a:xfrm>
                  <a:off x="716" y="768"/>
                  <a:ext cx="598" cy="381"/>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1" name="Group 38"/>
              <p:cNvGrpSpPr/>
              <p:nvPr/>
            </p:nvGrpSpPr>
            <p:grpSpPr bwMode="auto">
              <a:xfrm>
                <a:off x="1314" y="768"/>
                <a:ext cx="666" cy="384"/>
                <a:chOff x="1314" y="768"/>
                <a:chExt cx="666" cy="384"/>
              </a:xfrm>
            </p:grpSpPr>
            <p:sp>
              <p:nvSpPr>
                <p:cNvPr id="88" name="Rectangle 39"/>
                <p:cNvSpPr>
                  <a:spLocks noChangeArrowheads="1"/>
                </p:cNvSpPr>
                <p:nvPr/>
              </p:nvSpPr>
              <p:spPr bwMode="auto">
                <a:xfrm>
                  <a:off x="1357" y="768"/>
                  <a:ext cx="580"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0   1   0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89" name="Rectangle 40"/>
                <p:cNvSpPr>
                  <a:spLocks noChangeArrowheads="1"/>
                </p:cNvSpPr>
                <p:nvPr/>
              </p:nvSpPr>
              <p:spPr bwMode="auto">
                <a:xfrm>
                  <a:off x="1314" y="768"/>
                  <a:ext cx="667" cy="381"/>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2" name="Group 41"/>
              <p:cNvGrpSpPr/>
              <p:nvPr/>
            </p:nvGrpSpPr>
            <p:grpSpPr bwMode="auto">
              <a:xfrm>
                <a:off x="1980" y="768"/>
                <a:ext cx="632" cy="384"/>
                <a:chOff x="1980" y="768"/>
                <a:chExt cx="632" cy="384"/>
              </a:xfrm>
            </p:grpSpPr>
            <p:sp>
              <p:nvSpPr>
                <p:cNvPr id="86" name="Rectangle 42"/>
                <p:cNvSpPr>
                  <a:spLocks noChangeArrowheads="1"/>
                </p:cNvSpPr>
                <p:nvPr/>
              </p:nvSpPr>
              <p:spPr bwMode="auto">
                <a:xfrm>
                  <a:off x="2023" y="768"/>
                  <a:ext cx="546"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87" name="Rectangle 43"/>
                <p:cNvSpPr>
                  <a:spLocks noChangeArrowheads="1"/>
                </p:cNvSpPr>
                <p:nvPr/>
              </p:nvSpPr>
              <p:spPr bwMode="auto">
                <a:xfrm>
                  <a:off x="1980" y="768"/>
                  <a:ext cx="632" cy="381"/>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3" name="Group 44"/>
              <p:cNvGrpSpPr/>
              <p:nvPr/>
            </p:nvGrpSpPr>
            <p:grpSpPr bwMode="auto">
              <a:xfrm>
                <a:off x="2612" y="768"/>
                <a:ext cx="632" cy="384"/>
                <a:chOff x="2612" y="768"/>
                <a:chExt cx="632" cy="384"/>
              </a:xfrm>
            </p:grpSpPr>
            <p:sp>
              <p:nvSpPr>
                <p:cNvPr id="84" name="Rectangle 45"/>
                <p:cNvSpPr>
                  <a:spLocks noChangeArrowheads="1"/>
                </p:cNvSpPr>
                <p:nvPr/>
              </p:nvSpPr>
              <p:spPr bwMode="auto">
                <a:xfrm>
                  <a:off x="2655" y="768"/>
                  <a:ext cx="546" cy="3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latin typeface="Times New Roman" panose="02020603050405020304" pitchFamily="18" charset="0"/>
                    </a:rPr>
                    <a:t> 3   3   2</a:t>
                  </a:r>
                  <a:endParaRPr kumimoji="1" lang="en-US" altLang="zh-CN" sz="2000" b="1" dirty="0">
                    <a:latin typeface="Times New Roman" panose="02020603050405020304" pitchFamily="18" charset="0"/>
                  </a:endParaRPr>
                </a:p>
                <a:p>
                  <a:pPr algn="just">
                    <a:spcBef>
                      <a:spcPct val="0"/>
                    </a:spcBef>
                    <a:buClrTx/>
                    <a:buSzTx/>
                    <a:buFontTx/>
                    <a:buNone/>
                    <a:defRPr/>
                  </a:pPr>
                  <a:endParaRPr kumimoji="1" lang="en-US" altLang="zh-CN" sz="2000" b="1" dirty="0">
                    <a:latin typeface="Times New Roman" panose="02020603050405020304" pitchFamily="18" charset="0"/>
                  </a:endParaRPr>
                </a:p>
              </p:txBody>
            </p:sp>
            <p:sp>
              <p:nvSpPr>
                <p:cNvPr id="85" name="Rectangle 46"/>
                <p:cNvSpPr>
                  <a:spLocks noChangeArrowheads="1"/>
                </p:cNvSpPr>
                <p:nvPr/>
              </p:nvSpPr>
              <p:spPr bwMode="auto">
                <a:xfrm>
                  <a:off x="2612" y="768"/>
                  <a:ext cx="632" cy="381"/>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4" name="Group 47"/>
              <p:cNvGrpSpPr/>
              <p:nvPr/>
            </p:nvGrpSpPr>
            <p:grpSpPr bwMode="auto">
              <a:xfrm>
                <a:off x="0" y="1152"/>
                <a:ext cx="716" cy="384"/>
                <a:chOff x="0" y="1152"/>
                <a:chExt cx="716" cy="384"/>
              </a:xfrm>
            </p:grpSpPr>
            <p:sp>
              <p:nvSpPr>
                <p:cNvPr id="82" name="Rectangle 48"/>
                <p:cNvSpPr>
                  <a:spLocks noChangeArrowheads="1"/>
                </p:cNvSpPr>
                <p:nvPr/>
              </p:nvSpPr>
              <p:spPr bwMode="auto">
                <a:xfrm>
                  <a:off x="43" y="1152"/>
                  <a:ext cx="63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83" name="Rectangle 49"/>
                <p:cNvSpPr>
                  <a:spLocks noChangeArrowheads="1"/>
                </p:cNvSpPr>
                <p:nvPr/>
              </p:nvSpPr>
              <p:spPr bwMode="auto">
                <a:xfrm>
                  <a:off x="0" y="1152"/>
                  <a:ext cx="71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5" name="Group 50"/>
              <p:cNvGrpSpPr/>
              <p:nvPr/>
            </p:nvGrpSpPr>
            <p:grpSpPr bwMode="auto">
              <a:xfrm>
                <a:off x="716" y="1152"/>
                <a:ext cx="598" cy="384"/>
                <a:chOff x="716" y="1152"/>
                <a:chExt cx="598" cy="384"/>
              </a:xfrm>
            </p:grpSpPr>
            <p:sp>
              <p:nvSpPr>
                <p:cNvPr id="80" name="Rectangle 51"/>
                <p:cNvSpPr>
                  <a:spLocks noChangeArrowheads="1"/>
                </p:cNvSpPr>
                <p:nvPr/>
              </p:nvSpPr>
              <p:spPr bwMode="auto">
                <a:xfrm>
                  <a:off x="759" y="1152"/>
                  <a:ext cx="5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3   2   2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81" name="Rectangle 52"/>
                <p:cNvSpPr>
                  <a:spLocks noChangeArrowheads="1"/>
                </p:cNvSpPr>
                <p:nvPr/>
              </p:nvSpPr>
              <p:spPr bwMode="auto">
                <a:xfrm>
                  <a:off x="716" y="1152"/>
                  <a:ext cx="59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6" name="Group 53"/>
              <p:cNvGrpSpPr/>
              <p:nvPr/>
            </p:nvGrpSpPr>
            <p:grpSpPr bwMode="auto">
              <a:xfrm>
                <a:off x="1314" y="1152"/>
                <a:ext cx="666" cy="384"/>
                <a:chOff x="1314" y="1152"/>
                <a:chExt cx="666" cy="384"/>
              </a:xfrm>
            </p:grpSpPr>
            <p:sp>
              <p:nvSpPr>
                <p:cNvPr id="78" name="Rectangle 54"/>
                <p:cNvSpPr>
                  <a:spLocks noChangeArrowheads="1"/>
                </p:cNvSpPr>
                <p:nvPr/>
              </p:nvSpPr>
              <p:spPr bwMode="auto">
                <a:xfrm>
                  <a:off x="1357" y="1152"/>
                  <a:ext cx="58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2   0   0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79" name="Rectangle 55"/>
                <p:cNvSpPr>
                  <a:spLocks noChangeArrowheads="1"/>
                </p:cNvSpPr>
                <p:nvPr/>
              </p:nvSpPr>
              <p:spPr bwMode="auto">
                <a:xfrm>
                  <a:off x="1314" y="1152"/>
                  <a:ext cx="667"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7" name="Group 56"/>
              <p:cNvGrpSpPr/>
              <p:nvPr/>
            </p:nvGrpSpPr>
            <p:grpSpPr bwMode="auto">
              <a:xfrm>
                <a:off x="1980" y="1152"/>
                <a:ext cx="632" cy="384"/>
                <a:chOff x="1980" y="1152"/>
                <a:chExt cx="632" cy="384"/>
              </a:xfrm>
            </p:grpSpPr>
            <p:sp>
              <p:nvSpPr>
                <p:cNvPr id="76" name="Rectangle 57"/>
                <p:cNvSpPr>
                  <a:spLocks noChangeArrowheads="1"/>
                </p:cNvSpPr>
                <p:nvPr/>
              </p:nvSpPr>
              <p:spPr bwMode="auto">
                <a:xfrm>
                  <a:off x="2023" y="1152"/>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1   2   2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77" name="Rectangle 58"/>
                <p:cNvSpPr>
                  <a:spLocks noChangeArrowheads="1"/>
                </p:cNvSpPr>
                <p:nvPr/>
              </p:nvSpPr>
              <p:spPr bwMode="auto">
                <a:xfrm>
                  <a:off x="1980" y="1152"/>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8" name="Group 59"/>
              <p:cNvGrpSpPr/>
              <p:nvPr/>
            </p:nvGrpSpPr>
            <p:grpSpPr bwMode="auto">
              <a:xfrm>
                <a:off x="2612" y="1152"/>
                <a:ext cx="632" cy="384"/>
                <a:chOff x="2612" y="1152"/>
                <a:chExt cx="632" cy="384"/>
              </a:xfrm>
            </p:grpSpPr>
            <p:sp>
              <p:nvSpPr>
                <p:cNvPr id="74" name="Rectangle 60"/>
                <p:cNvSpPr>
                  <a:spLocks noChangeArrowheads="1"/>
                </p:cNvSpPr>
                <p:nvPr/>
              </p:nvSpPr>
              <p:spPr bwMode="auto">
                <a:xfrm>
                  <a:off x="2655" y="1152"/>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75" name="Rectangle 61"/>
                <p:cNvSpPr>
                  <a:spLocks noChangeArrowheads="1"/>
                </p:cNvSpPr>
                <p:nvPr/>
              </p:nvSpPr>
              <p:spPr bwMode="auto">
                <a:xfrm>
                  <a:off x="2612" y="1152"/>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29" name="Group 62"/>
              <p:cNvGrpSpPr/>
              <p:nvPr/>
            </p:nvGrpSpPr>
            <p:grpSpPr bwMode="auto">
              <a:xfrm>
                <a:off x="0" y="1536"/>
                <a:ext cx="716" cy="422"/>
                <a:chOff x="0" y="1536"/>
                <a:chExt cx="716" cy="422"/>
              </a:xfrm>
            </p:grpSpPr>
            <p:sp>
              <p:nvSpPr>
                <p:cNvPr id="72" name="Rectangle 63"/>
                <p:cNvSpPr>
                  <a:spLocks noChangeArrowheads="1"/>
                </p:cNvSpPr>
                <p:nvPr/>
              </p:nvSpPr>
              <p:spPr bwMode="auto">
                <a:xfrm>
                  <a:off x="43" y="1536"/>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73" name="Rectangle 64"/>
                <p:cNvSpPr>
                  <a:spLocks noChangeArrowheads="1"/>
                </p:cNvSpPr>
                <p:nvPr/>
              </p:nvSpPr>
              <p:spPr bwMode="auto">
                <a:xfrm>
                  <a:off x="0" y="1536"/>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0" name="Group 65"/>
              <p:cNvGrpSpPr/>
              <p:nvPr/>
            </p:nvGrpSpPr>
            <p:grpSpPr bwMode="auto">
              <a:xfrm>
                <a:off x="716" y="1536"/>
                <a:ext cx="598" cy="422"/>
                <a:chOff x="716" y="1536"/>
                <a:chExt cx="598" cy="422"/>
              </a:xfrm>
            </p:grpSpPr>
            <p:sp>
              <p:nvSpPr>
                <p:cNvPr id="70" name="Rectangle 66"/>
                <p:cNvSpPr>
                  <a:spLocks noChangeArrowheads="1"/>
                </p:cNvSpPr>
                <p:nvPr/>
              </p:nvSpPr>
              <p:spPr bwMode="auto">
                <a:xfrm>
                  <a:off x="759" y="1536"/>
                  <a:ext cx="51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9   0   2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71" name="Rectangle 67"/>
                <p:cNvSpPr>
                  <a:spLocks noChangeArrowheads="1"/>
                </p:cNvSpPr>
                <p:nvPr/>
              </p:nvSpPr>
              <p:spPr bwMode="auto">
                <a:xfrm>
                  <a:off x="716" y="1536"/>
                  <a:ext cx="598"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1" name="Group 68"/>
              <p:cNvGrpSpPr/>
              <p:nvPr/>
            </p:nvGrpSpPr>
            <p:grpSpPr bwMode="auto">
              <a:xfrm>
                <a:off x="1314" y="1536"/>
                <a:ext cx="666" cy="422"/>
                <a:chOff x="1314" y="1536"/>
                <a:chExt cx="666" cy="422"/>
              </a:xfrm>
            </p:grpSpPr>
            <p:sp>
              <p:nvSpPr>
                <p:cNvPr id="68" name="Rectangle 69"/>
                <p:cNvSpPr>
                  <a:spLocks noChangeArrowheads="1"/>
                </p:cNvSpPr>
                <p:nvPr/>
              </p:nvSpPr>
              <p:spPr bwMode="auto">
                <a:xfrm>
                  <a:off x="1357" y="1536"/>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3   0   2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69" name="Rectangle 70"/>
                <p:cNvSpPr>
                  <a:spLocks noChangeArrowheads="1"/>
                </p:cNvSpPr>
                <p:nvPr/>
              </p:nvSpPr>
              <p:spPr bwMode="auto">
                <a:xfrm>
                  <a:off x="1314" y="1536"/>
                  <a:ext cx="66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2" name="Group 71"/>
              <p:cNvGrpSpPr/>
              <p:nvPr/>
            </p:nvGrpSpPr>
            <p:grpSpPr bwMode="auto">
              <a:xfrm>
                <a:off x="1981" y="1536"/>
                <a:ext cx="632" cy="422"/>
                <a:chOff x="1981" y="1536"/>
                <a:chExt cx="632" cy="422"/>
              </a:xfrm>
            </p:grpSpPr>
            <p:sp>
              <p:nvSpPr>
                <p:cNvPr id="66" name="Rectangle 72"/>
                <p:cNvSpPr>
                  <a:spLocks noChangeArrowheads="1"/>
                </p:cNvSpPr>
                <p:nvPr/>
              </p:nvSpPr>
              <p:spPr bwMode="auto">
                <a:xfrm>
                  <a:off x="2023" y="1536"/>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1   2   2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67" name="Rectangle 73"/>
                <p:cNvSpPr>
                  <a:spLocks noChangeArrowheads="1"/>
                </p:cNvSpPr>
                <p:nvPr/>
              </p:nvSpPr>
              <p:spPr bwMode="auto">
                <a:xfrm>
                  <a:off x="1981" y="1536"/>
                  <a:ext cx="632" cy="422"/>
                </a:xfrm>
                <a:prstGeom prst="rect">
                  <a:avLst/>
                </a:prstGeom>
                <a:solidFill>
                  <a:srgbClr val="FFFFFF">
                    <a:alpha val="100000"/>
                  </a:srgbClr>
                </a:solid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en-US" altLang="zh-CN" sz="1800" b="1"/>
                    <a:t>6    0   0</a:t>
                  </a:r>
                  <a:endParaRPr lang="zh-CN" altLang="en-US" sz="1800" b="1"/>
                </a:p>
              </p:txBody>
            </p:sp>
          </p:grpSp>
          <p:grpSp>
            <p:nvGrpSpPr>
              <p:cNvPr id="33" name="Group 74"/>
              <p:cNvGrpSpPr/>
              <p:nvPr/>
            </p:nvGrpSpPr>
            <p:grpSpPr bwMode="auto">
              <a:xfrm>
                <a:off x="2612" y="1536"/>
                <a:ext cx="632" cy="422"/>
                <a:chOff x="2612" y="1536"/>
                <a:chExt cx="632" cy="422"/>
              </a:xfrm>
            </p:grpSpPr>
            <p:sp>
              <p:nvSpPr>
                <p:cNvPr id="64" name="Rectangle 75"/>
                <p:cNvSpPr>
                  <a:spLocks noChangeArrowheads="1"/>
                </p:cNvSpPr>
                <p:nvPr/>
              </p:nvSpPr>
              <p:spPr bwMode="auto">
                <a:xfrm>
                  <a:off x="2655" y="1536"/>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Courier New" panose="02070309020205020404" charset="0"/>
                    </a:rPr>
                    <a:t>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65" name="Rectangle 76"/>
                <p:cNvSpPr>
                  <a:spLocks noChangeArrowheads="1"/>
                </p:cNvSpPr>
                <p:nvPr/>
              </p:nvSpPr>
              <p:spPr bwMode="auto">
                <a:xfrm>
                  <a:off x="2612" y="1536"/>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4" name="Group 77"/>
              <p:cNvGrpSpPr/>
              <p:nvPr/>
            </p:nvGrpSpPr>
            <p:grpSpPr bwMode="auto">
              <a:xfrm>
                <a:off x="0" y="1958"/>
                <a:ext cx="716" cy="422"/>
                <a:chOff x="0" y="1958"/>
                <a:chExt cx="716" cy="422"/>
              </a:xfrm>
            </p:grpSpPr>
            <p:sp>
              <p:nvSpPr>
                <p:cNvPr id="62" name="Rectangle 78"/>
                <p:cNvSpPr>
                  <a:spLocks noChangeArrowheads="1"/>
                </p:cNvSpPr>
                <p:nvPr/>
              </p:nvSpPr>
              <p:spPr bwMode="auto">
                <a:xfrm>
                  <a:off x="43" y="1958"/>
                  <a:ext cx="630"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63" name="Rectangle 79"/>
                <p:cNvSpPr>
                  <a:spLocks noChangeArrowheads="1"/>
                </p:cNvSpPr>
                <p:nvPr/>
              </p:nvSpPr>
              <p:spPr bwMode="auto">
                <a:xfrm>
                  <a:off x="0" y="1958"/>
                  <a:ext cx="716" cy="42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5" name="Group 80"/>
              <p:cNvGrpSpPr/>
              <p:nvPr/>
            </p:nvGrpSpPr>
            <p:grpSpPr bwMode="auto">
              <a:xfrm>
                <a:off x="716" y="1958"/>
                <a:ext cx="598" cy="422"/>
                <a:chOff x="716" y="1958"/>
                <a:chExt cx="598" cy="422"/>
              </a:xfrm>
            </p:grpSpPr>
            <p:sp>
              <p:nvSpPr>
                <p:cNvPr id="60" name="Rectangle 81"/>
                <p:cNvSpPr>
                  <a:spLocks noChangeArrowheads="1"/>
                </p:cNvSpPr>
                <p:nvPr/>
              </p:nvSpPr>
              <p:spPr bwMode="auto">
                <a:xfrm>
                  <a:off x="759" y="1958"/>
                  <a:ext cx="512"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2   2   2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61" name="Rectangle 82"/>
                <p:cNvSpPr>
                  <a:spLocks noChangeArrowheads="1"/>
                </p:cNvSpPr>
                <p:nvPr/>
              </p:nvSpPr>
              <p:spPr bwMode="auto">
                <a:xfrm>
                  <a:off x="716" y="1958"/>
                  <a:ext cx="598" cy="42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6" name="Group 83"/>
              <p:cNvGrpSpPr/>
              <p:nvPr/>
            </p:nvGrpSpPr>
            <p:grpSpPr bwMode="auto">
              <a:xfrm>
                <a:off x="1314" y="1958"/>
                <a:ext cx="666" cy="422"/>
                <a:chOff x="1314" y="1958"/>
                <a:chExt cx="666" cy="422"/>
              </a:xfrm>
            </p:grpSpPr>
            <p:sp>
              <p:nvSpPr>
                <p:cNvPr id="58" name="Rectangle 84"/>
                <p:cNvSpPr>
                  <a:spLocks noChangeArrowheads="1"/>
                </p:cNvSpPr>
                <p:nvPr/>
              </p:nvSpPr>
              <p:spPr bwMode="auto">
                <a:xfrm>
                  <a:off x="1357" y="1958"/>
                  <a:ext cx="580"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2   1   1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59" name="Rectangle 85"/>
                <p:cNvSpPr>
                  <a:spLocks noChangeArrowheads="1"/>
                </p:cNvSpPr>
                <p:nvPr/>
              </p:nvSpPr>
              <p:spPr bwMode="auto">
                <a:xfrm>
                  <a:off x="1314" y="1958"/>
                  <a:ext cx="667" cy="42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7" name="Group 86"/>
              <p:cNvGrpSpPr/>
              <p:nvPr/>
            </p:nvGrpSpPr>
            <p:grpSpPr bwMode="auto">
              <a:xfrm>
                <a:off x="1980" y="1958"/>
                <a:ext cx="632" cy="422"/>
                <a:chOff x="1980" y="1958"/>
                <a:chExt cx="632" cy="422"/>
              </a:xfrm>
            </p:grpSpPr>
            <p:sp>
              <p:nvSpPr>
                <p:cNvPr id="56" name="Rectangle 87"/>
                <p:cNvSpPr>
                  <a:spLocks noChangeArrowheads="1"/>
                </p:cNvSpPr>
                <p:nvPr/>
              </p:nvSpPr>
              <p:spPr bwMode="auto">
                <a:xfrm>
                  <a:off x="2023" y="1958"/>
                  <a:ext cx="54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0   1   1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57" name="Rectangle 88"/>
                <p:cNvSpPr>
                  <a:spLocks noChangeArrowheads="1"/>
                </p:cNvSpPr>
                <p:nvPr/>
              </p:nvSpPr>
              <p:spPr bwMode="auto">
                <a:xfrm>
                  <a:off x="1980" y="1958"/>
                  <a:ext cx="632" cy="42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8" name="Group 89"/>
              <p:cNvGrpSpPr/>
              <p:nvPr/>
            </p:nvGrpSpPr>
            <p:grpSpPr bwMode="auto">
              <a:xfrm>
                <a:off x="2612" y="1958"/>
                <a:ext cx="632" cy="422"/>
                <a:chOff x="2612" y="1958"/>
                <a:chExt cx="632" cy="422"/>
              </a:xfrm>
            </p:grpSpPr>
            <p:sp>
              <p:nvSpPr>
                <p:cNvPr id="54" name="Rectangle 90"/>
                <p:cNvSpPr>
                  <a:spLocks noChangeArrowheads="1"/>
                </p:cNvSpPr>
                <p:nvPr/>
              </p:nvSpPr>
              <p:spPr bwMode="auto">
                <a:xfrm>
                  <a:off x="2655" y="1958"/>
                  <a:ext cx="546" cy="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Courier New" panose="02070309020205020404" charset="0"/>
                    </a:rPr>
                    <a:t>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55" name="Rectangle 91"/>
                <p:cNvSpPr>
                  <a:spLocks noChangeArrowheads="1"/>
                </p:cNvSpPr>
                <p:nvPr/>
              </p:nvSpPr>
              <p:spPr bwMode="auto">
                <a:xfrm>
                  <a:off x="2612" y="1958"/>
                  <a:ext cx="632" cy="42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39" name="Group 92"/>
              <p:cNvGrpSpPr/>
              <p:nvPr/>
            </p:nvGrpSpPr>
            <p:grpSpPr bwMode="auto">
              <a:xfrm>
                <a:off x="0" y="2380"/>
                <a:ext cx="716" cy="422"/>
                <a:chOff x="0" y="2380"/>
                <a:chExt cx="716" cy="422"/>
              </a:xfrm>
            </p:grpSpPr>
            <p:sp>
              <p:nvSpPr>
                <p:cNvPr id="52" name="Rectangle 93"/>
                <p:cNvSpPr>
                  <a:spLocks noChangeArrowheads="1"/>
                </p:cNvSpPr>
                <p:nvPr/>
              </p:nvSpPr>
              <p:spPr bwMode="auto">
                <a:xfrm>
                  <a:off x="43" y="2383"/>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P4</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53" name="Rectangle 94"/>
                <p:cNvSpPr>
                  <a:spLocks noChangeArrowheads="1"/>
                </p:cNvSpPr>
                <p:nvPr/>
              </p:nvSpPr>
              <p:spPr bwMode="auto">
                <a:xfrm>
                  <a:off x="0" y="2383"/>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40" name="Group 95"/>
              <p:cNvGrpSpPr/>
              <p:nvPr/>
            </p:nvGrpSpPr>
            <p:grpSpPr bwMode="auto">
              <a:xfrm>
                <a:off x="716" y="2380"/>
                <a:ext cx="598" cy="422"/>
                <a:chOff x="716" y="2380"/>
                <a:chExt cx="598" cy="422"/>
              </a:xfrm>
            </p:grpSpPr>
            <p:sp>
              <p:nvSpPr>
                <p:cNvPr id="50" name="Rectangle 96"/>
                <p:cNvSpPr>
                  <a:spLocks noChangeArrowheads="1"/>
                </p:cNvSpPr>
                <p:nvPr/>
              </p:nvSpPr>
              <p:spPr bwMode="auto">
                <a:xfrm>
                  <a:off x="759" y="2383"/>
                  <a:ext cx="51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4   3   3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51" name="Rectangle 97"/>
                <p:cNvSpPr>
                  <a:spLocks noChangeArrowheads="1"/>
                </p:cNvSpPr>
                <p:nvPr/>
              </p:nvSpPr>
              <p:spPr bwMode="auto">
                <a:xfrm>
                  <a:off x="716" y="2383"/>
                  <a:ext cx="598"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41" name="Group 98"/>
              <p:cNvGrpSpPr/>
              <p:nvPr/>
            </p:nvGrpSpPr>
            <p:grpSpPr bwMode="auto">
              <a:xfrm>
                <a:off x="1314" y="2380"/>
                <a:ext cx="666" cy="422"/>
                <a:chOff x="1314" y="2380"/>
                <a:chExt cx="666" cy="422"/>
              </a:xfrm>
            </p:grpSpPr>
            <p:sp>
              <p:nvSpPr>
                <p:cNvPr id="48" name="Rectangle 99"/>
                <p:cNvSpPr>
                  <a:spLocks noChangeArrowheads="1"/>
                </p:cNvSpPr>
                <p:nvPr/>
              </p:nvSpPr>
              <p:spPr bwMode="auto">
                <a:xfrm>
                  <a:off x="1357" y="2383"/>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0   0   2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49" name="Rectangle 100"/>
                <p:cNvSpPr>
                  <a:spLocks noChangeArrowheads="1"/>
                </p:cNvSpPr>
                <p:nvPr/>
              </p:nvSpPr>
              <p:spPr bwMode="auto">
                <a:xfrm>
                  <a:off x="1314" y="2383"/>
                  <a:ext cx="667"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42" name="Group 101"/>
              <p:cNvGrpSpPr/>
              <p:nvPr/>
            </p:nvGrpSpPr>
            <p:grpSpPr bwMode="auto">
              <a:xfrm>
                <a:off x="1980" y="2380"/>
                <a:ext cx="632" cy="422"/>
                <a:chOff x="1980" y="2380"/>
                <a:chExt cx="632" cy="422"/>
              </a:xfrm>
            </p:grpSpPr>
            <p:sp>
              <p:nvSpPr>
                <p:cNvPr id="46" name="Rectangle 102"/>
                <p:cNvSpPr>
                  <a:spLocks noChangeArrowheads="1"/>
                </p:cNvSpPr>
                <p:nvPr/>
              </p:nvSpPr>
              <p:spPr bwMode="auto">
                <a:xfrm>
                  <a:off x="2023" y="2383"/>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4   3   1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47" name="Rectangle 103"/>
                <p:cNvSpPr>
                  <a:spLocks noChangeArrowheads="1"/>
                </p:cNvSpPr>
                <p:nvPr/>
              </p:nvSpPr>
              <p:spPr bwMode="auto">
                <a:xfrm>
                  <a:off x="1980" y="2383"/>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43" name="Group 104"/>
              <p:cNvGrpSpPr/>
              <p:nvPr/>
            </p:nvGrpSpPr>
            <p:grpSpPr bwMode="auto">
              <a:xfrm>
                <a:off x="2612" y="2380"/>
                <a:ext cx="632" cy="422"/>
                <a:chOff x="2612" y="2380"/>
                <a:chExt cx="632" cy="422"/>
              </a:xfrm>
            </p:grpSpPr>
            <p:sp>
              <p:nvSpPr>
                <p:cNvPr id="44" name="Rectangle 105"/>
                <p:cNvSpPr>
                  <a:spLocks noChangeArrowheads="1"/>
                </p:cNvSpPr>
                <p:nvPr/>
              </p:nvSpPr>
              <p:spPr bwMode="auto">
                <a:xfrm>
                  <a:off x="2655" y="2383"/>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Courier New" panose="02070309020205020404" charset="0"/>
                    </a:rPr>
                    <a:t>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45" name="Rectangle 106"/>
                <p:cNvSpPr>
                  <a:spLocks noChangeArrowheads="1"/>
                </p:cNvSpPr>
                <p:nvPr/>
              </p:nvSpPr>
              <p:spPr bwMode="auto">
                <a:xfrm>
                  <a:off x="2612" y="2383"/>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sp>
          <p:nvSpPr>
            <p:cNvPr id="9" name="Rectangle 107"/>
            <p:cNvSpPr>
              <a:spLocks noChangeArrowheads="1"/>
            </p:cNvSpPr>
            <p:nvPr/>
          </p:nvSpPr>
          <p:spPr bwMode="auto">
            <a:xfrm>
              <a:off x="-3" y="-3"/>
              <a:ext cx="3250" cy="2808"/>
            </a:xfrm>
            <a:prstGeom prst="rect">
              <a:avLst/>
            </a:prstGeom>
            <a:noFill/>
            <a:ln w="11112">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sp>
        <p:nvSpPr>
          <p:cNvPr id="112"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113"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541008" y="1200840"/>
            <a:ext cx="8229600" cy="705749"/>
          </a:xfrm>
        </p:spPr>
        <p:txBody>
          <a:bodyPr/>
          <a:lstStyle/>
          <a:p>
            <a:pPr>
              <a:defRPr/>
            </a:pPr>
            <a:r>
              <a:rPr lang="en-US" altLang="zh-CN" dirty="0">
                <a:solidFill>
                  <a:srgbClr val="0000FF"/>
                </a:solidFill>
              </a:rPr>
              <a:t>4</a:t>
            </a:r>
            <a:r>
              <a:rPr lang="zh-CN" altLang="en-US" dirty="0">
                <a:solidFill>
                  <a:srgbClr val="0000FF"/>
                </a:solidFill>
              </a:rPr>
              <a:t>．银行家算法之例</a:t>
            </a:r>
            <a:endParaRPr lang="zh-CN" altLang="en-US" dirty="0">
              <a:solidFill>
                <a:srgbClr val="0000FF"/>
              </a:solidFill>
            </a:endParaRPr>
          </a:p>
        </p:txBody>
      </p:sp>
      <p:sp>
        <p:nvSpPr>
          <p:cNvPr id="112" name="Rectangle 2"/>
          <p:cNvSpPr txBox="1">
            <a:spLocks noChangeArrowheads="1"/>
          </p:cNvSpPr>
          <p:nvPr/>
        </p:nvSpPr>
        <p:spPr>
          <a:xfrm>
            <a:off x="1316350" y="1769986"/>
            <a:ext cx="8229600" cy="683166"/>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spcBef>
                <a:spcPct val="15000"/>
              </a:spcBef>
              <a:defRPr/>
            </a:pPr>
            <a:r>
              <a:rPr lang="zh-CN" altLang="en-US" sz="2400" dirty="0"/>
              <a:t>（</a:t>
            </a:r>
            <a:r>
              <a:rPr lang="en-US" altLang="zh-CN" sz="2400" dirty="0"/>
              <a:t>1</a:t>
            </a:r>
            <a:r>
              <a:rPr lang="zh-CN" altLang="en-US" sz="2400" dirty="0"/>
              <a:t>）</a:t>
            </a:r>
            <a:r>
              <a:rPr lang="en-US" altLang="zh-CN" sz="2400" dirty="0"/>
              <a:t>T0</a:t>
            </a:r>
            <a:r>
              <a:rPr lang="zh-CN" altLang="en-US" sz="2400" dirty="0"/>
              <a:t>时刻的安全性</a:t>
            </a:r>
            <a:endParaRPr lang="zh-CN" altLang="en-US" sz="2400" dirty="0"/>
          </a:p>
        </p:txBody>
      </p:sp>
      <p:grpSp>
        <p:nvGrpSpPr>
          <p:cNvPr id="113" name="Group 3"/>
          <p:cNvGrpSpPr/>
          <p:nvPr/>
        </p:nvGrpSpPr>
        <p:grpSpPr bwMode="auto">
          <a:xfrm>
            <a:off x="1828800" y="2884465"/>
            <a:ext cx="8642350" cy="3760810"/>
            <a:chOff x="-3" y="-21"/>
            <a:chExt cx="3797" cy="2520"/>
          </a:xfrm>
        </p:grpSpPr>
        <p:grpSp>
          <p:nvGrpSpPr>
            <p:cNvPr id="114" name="Group 4"/>
            <p:cNvGrpSpPr/>
            <p:nvPr/>
          </p:nvGrpSpPr>
          <p:grpSpPr bwMode="auto">
            <a:xfrm>
              <a:off x="0" y="-21"/>
              <a:ext cx="3791" cy="2517"/>
              <a:chOff x="0" y="-21"/>
              <a:chExt cx="3791" cy="2517"/>
            </a:xfrm>
          </p:grpSpPr>
          <p:grpSp>
            <p:nvGrpSpPr>
              <p:cNvPr id="116" name="Group 5"/>
              <p:cNvGrpSpPr/>
              <p:nvPr/>
            </p:nvGrpSpPr>
            <p:grpSpPr bwMode="auto">
              <a:xfrm>
                <a:off x="0" y="0"/>
                <a:ext cx="674" cy="576"/>
                <a:chOff x="0" y="0"/>
                <a:chExt cx="674" cy="576"/>
              </a:xfrm>
            </p:grpSpPr>
            <p:sp>
              <p:nvSpPr>
                <p:cNvPr id="222" name="Rectangle 6"/>
                <p:cNvSpPr>
                  <a:spLocks noChangeArrowheads="1"/>
                </p:cNvSpPr>
                <p:nvPr/>
              </p:nvSpPr>
              <p:spPr bwMode="auto">
                <a:xfrm>
                  <a:off x="43" y="0"/>
                  <a:ext cx="587"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2000" b="1">
                      <a:latin typeface="Times New Roman" panose="02020603050405020304" pitchFamily="18" charset="0"/>
                    </a:rPr>
                    <a:t>资源情况</a:t>
                  </a:r>
                  <a:endParaRPr kumimoji="1" lang="zh-CN" altLang="en-US" sz="2000" b="1">
                    <a:latin typeface="Times New Roman" panose="02020603050405020304" pitchFamily="18" charset="0"/>
                  </a:endParaRPr>
                </a:p>
                <a:p>
                  <a:pPr algn="just">
                    <a:spcBef>
                      <a:spcPct val="0"/>
                    </a:spcBef>
                    <a:buClrTx/>
                    <a:buSzTx/>
                    <a:buFontTx/>
                    <a:buNone/>
                    <a:defRPr/>
                  </a:pPr>
                  <a:r>
                    <a:rPr kumimoji="1" lang="zh-CN" altLang="en-US" sz="2000" b="1">
                      <a:latin typeface="Times New Roman" panose="02020603050405020304" pitchFamily="18" charset="0"/>
                    </a:rPr>
                    <a:t>进程</a:t>
                  </a:r>
                  <a:endParaRPr kumimoji="1" lang="zh-CN" altLang="en-US" sz="2000" b="1">
                    <a:latin typeface="Times New Roman" panose="02020603050405020304" pitchFamily="18" charset="0"/>
                  </a:endParaRPr>
                </a:p>
              </p:txBody>
            </p:sp>
            <p:sp>
              <p:nvSpPr>
                <p:cNvPr id="223" name="Rectangle 7"/>
                <p:cNvSpPr>
                  <a:spLocks noChangeArrowheads="1"/>
                </p:cNvSpPr>
                <p:nvPr/>
              </p:nvSpPr>
              <p:spPr bwMode="auto">
                <a:xfrm>
                  <a:off x="0" y="0"/>
                  <a:ext cx="674"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17" name="Group 8"/>
              <p:cNvGrpSpPr/>
              <p:nvPr/>
            </p:nvGrpSpPr>
            <p:grpSpPr bwMode="auto">
              <a:xfrm>
                <a:off x="674" y="0"/>
                <a:ext cx="506" cy="576"/>
                <a:chOff x="674" y="0"/>
                <a:chExt cx="506" cy="576"/>
              </a:xfrm>
            </p:grpSpPr>
            <p:sp>
              <p:nvSpPr>
                <p:cNvPr id="220" name="Rectangle 9"/>
                <p:cNvSpPr>
                  <a:spLocks noChangeArrowheads="1"/>
                </p:cNvSpPr>
                <p:nvPr/>
              </p:nvSpPr>
              <p:spPr bwMode="auto">
                <a:xfrm>
                  <a:off x="717" y="0"/>
                  <a:ext cx="42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Work</a:t>
                  </a:r>
                  <a:endParaRPr kumimoji="1" lang="en-US" altLang="zh-CN" sz="2000" b="1">
                    <a:latin typeface="Times New Roman" panose="02020603050405020304" pitchFamily="18" charset="0"/>
                  </a:endParaRPr>
                </a:p>
                <a:p>
                  <a:pPr algn="just" eaLnBrk="1" hangingPunct="1">
                    <a:spcBef>
                      <a:spcPct val="0"/>
                    </a:spcBef>
                    <a:buClrTx/>
                    <a:buSzTx/>
                    <a:buFontTx/>
                    <a:buNone/>
                    <a:defRPr/>
                  </a:pPr>
                  <a:r>
                    <a:rPr kumimoji="1" lang="en-US" altLang="zh-CN" sz="2000" b="1">
                      <a:latin typeface="Times New Roman" panose="02020603050405020304" pitchFamily="18" charset="0"/>
                    </a:rPr>
                    <a:t>A B  C</a:t>
                  </a:r>
                  <a:endParaRPr kumimoji="1" lang="en-US" altLang="zh-CN" sz="2000" b="1">
                    <a:latin typeface="Times New Roman" panose="02020603050405020304" pitchFamily="18" charset="0"/>
                  </a:endParaRPr>
                </a:p>
                <a:p>
                  <a:pPr algn="just" eaLnBrk="1" hangingPunct="1">
                    <a:spcBef>
                      <a:spcPct val="0"/>
                    </a:spcBef>
                    <a:buClrTx/>
                    <a:buSzTx/>
                    <a:buFontTx/>
                    <a:buNone/>
                    <a:defRPr/>
                  </a:pPr>
                  <a:endParaRPr kumimoji="1" lang="en-US" altLang="zh-CN" sz="2000" b="1">
                    <a:latin typeface="Times New Roman" panose="02020603050405020304" pitchFamily="18" charset="0"/>
                  </a:endParaRPr>
                </a:p>
              </p:txBody>
            </p:sp>
            <p:sp>
              <p:nvSpPr>
                <p:cNvPr id="221" name="Rectangle 10"/>
                <p:cNvSpPr>
                  <a:spLocks noChangeArrowheads="1"/>
                </p:cNvSpPr>
                <p:nvPr/>
              </p:nvSpPr>
              <p:spPr bwMode="auto">
                <a:xfrm>
                  <a:off x="674" y="0"/>
                  <a:ext cx="506"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18" name="Group 11"/>
              <p:cNvGrpSpPr/>
              <p:nvPr/>
            </p:nvGrpSpPr>
            <p:grpSpPr bwMode="auto">
              <a:xfrm>
                <a:off x="1180" y="0"/>
                <a:ext cx="590" cy="576"/>
                <a:chOff x="1180" y="0"/>
                <a:chExt cx="590" cy="576"/>
              </a:xfrm>
            </p:grpSpPr>
            <p:sp>
              <p:nvSpPr>
                <p:cNvPr id="218" name="Rectangle 12"/>
                <p:cNvSpPr>
                  <a:spLocks noChangeArrowheads="1"/>
                </p:cNvSpPr>
                <p:nvPr/>
              </p:nvSpPr>
              <p:spPr bwMode="auto">
                <a:xfrm>
                  <a:off x="1223" y="0"/>
                  <a:ext cx="50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Need</a:t>
                  </a:r>
                  <a:endParaRPr kumimoji="1" lang="en-US" altLang="zh-CN" sz="2000" b="1">
                    <a:latin typeface="Times New Roman" panose="02020603050405020304" pitchFamily="18" charset="0"/>
                  </a:endParaRPr>
                </a:p>
                <a:p>
                  <a:pPr algn="just" eaLnBrk="1" hangingPunct="1">
                    <a:spcBef>
                      <a:spcPct val="0"/>
                    </a:spcBef>
                    <a:buClrTx/>
                    <a:buSzTx/>
                    <a:buFontTx/>
                    <a:buNone/>
                    <a:defRPr/>
                  </a:pPr>
                  <a:r>
                    <a:rPr kumimoji="1" lang="en-US" altLang="zh-CN" sz="2000" b="1">
                      <a:latin typeface="Times New Roman" panose="02020603050405020304" pitchFamily="18" charset="0"/>
                    </a:rPr>
                    <a:t>A   B   C</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19" name="Rectangle 13"/>
                <p:cNvSpPr>
                  <a:spLocks noChangeArrowheads="1"/>
                </p:cNvSpPr>
                <p:nvPr/>
              </p:nvSpPr>
              <p:spPr bwMode="auto">
                <a:xfrm>
                  <a:off x="1180" y="0"/>
                  <a:ext cx="59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19" name="Group 14"/>
              <p:cNvGrpSpPr/>
              <p:nvPr/>
            </p:nvGrpSpPr>
            <p:grpSpPr bwMode="auto">
              <a:xfrm>
                <a:off x="1770" y="0"/>
                <a:ext cx="660" cy="576"/>
                <a:chOff x="1770" y="0"/>
                <a:chExt cx="660" cy="576"/>
              </a:xfrm>
            </p:grpSpPr>
            <p:sp>
              <p:nvSpPr>
                <p:cNvPr id="216" name="Rectangle 15"/>
                <p:cNvSpPr>
                  <a:spLocks noChangeArrowheads="1"/>
                </p:cNvSpPr>
                <p:nvPr/>
              </p:nvSpPr>
              <p:spPr bwMode="auto">
                <a:xfrm>
                  <a:off x="1813" y="0"/>
                  <a:ext cx="57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Allocation   A    B    C</a:t>
                  </a:r>
                  <a:endParaRPr kumimoji="1" lang="en-US" altLang="zh-CN" sz="2000" b="1">
                    <a:latin typeface="Times New Roman" panose="02020603050405020304" pitchFamily="18" charset="0"/>
                  </a:endParaRPr>
                </a:p>
              </p:txBody>
            </p:sp>
            <p:sp>
              <p:nvSpPr>
                <p:cNvPr id="217" name="Rectangle 16"/>
                <p:cNvSpPr>
                  <a:spLocks noChangeArrowheads="1"/>
                </p:cNvSpPr>
                <p:nvPr/>
              </p:nvSpPr>
              <p:spPr bwMode="auto">
                <a:xfrm>
                  <a:off x="1770" y="0"/>
                  <a:ext cx="66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0" name="Group 17"/>
              <p:cNvGrpSpPr/>
              <p:nvPr/>
            </p:nvGrpSpPr>
            <p:grpSpPr bwMode="auto">
              <a:xfrm>
                <a:off x="2430" y="-21"/>
                <a:ext cx="802" cy="597"/>
                <a:chOff x="2430" y="-21"/>
                <a:chExt cx="802" cy="597"/>
              </a:xfrm>
            </p:grpSpPr>
            <p:sp>
              <p:nvSpPr>
                <p:cNvPr id="214" name="Rectangle 18"/>
                <p:cNvSpPr>
                  <a:spLocks noChangeArrowheads="1"/>
                </p:cNvSpPr>
                <p:nvPr/>
              </p:nvSpPr>
              <p:spPr bwMode="auto">
                <a:xfrm>
                  <a:off x="2473" y="-21"/>
                  <a:ext cx="716" cy="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latin typeface="Times New Roman" panose="02020603050405020304" pitchFamily="18" charset="0"/>
                    </a:rPr>
                    <a:t>Work+</a:t>
                  </a:r>
                  <a:endParaRPr kumimoji="1" lang="en-US" altLang="zh-CN" sz="2000" b="1" dirty="0">
                    <a:latin typeface="Times New Roman" panose="02020603050405020304" pitchFamily="18" charset="0"/>
                  </a:endParaRPr>
                </a:p>
                <a:p>
                  <a:pPr algn="just" eaLnBrk="1" hangingPunct="1">
                    <a:spcBef>
                      <a:spcPct val="0"/>
                    </a:spcBef>
                    <a:buClrTx/>
                    <a:buSzTx/>
                    <a:buFontTx/>
                    <a:buNone/>
                    <a:defRPr/>
                  </a:pPr>
                  <a:r>
                    <a:rPr kumimoji="1" lang="en-US" altLang="zh-CN" sz="2000" b="1" dirty="0">
                      <a:latin typeface="Times New Roman" panose="02020603050405020304" pitchFamily="18" charset="0"/>
                    </a:rPr>
                    <a:t>Allocation</a:t>
                  </a:r>
                  <a:endParaRPr kumimoji="1" lang="en-US" altLang="zh-CN" sz="2000" b="1" dirty="0">
                    <a:latin typeface="Times New Roman" panose="02020603050405020304" pitchFamily="18" charset="0"/>
                  </a:endParaRPr>
                </a:p>
                <a:p>
                  <a:pPr algn="just">
                    <a:spcBef>
                      <a:spcPct val="0"/>
                    </a:spcBef>
                    <a:buClrTx/>
                    <a:buSzTx/>
                    <a:buFontTx/>
                    <a:buNone/>
                    <a:defRPr/>
                  </a:pPr>
                  <a:r>
                    <a:rPr kumimoji="1" lang="en-US" altLang="zh-CN" sz="2000" b="1" dirty="0">
                      <a:latin typeface="Times New Roman" panose="02020603050405020304" pitchFamily="18" charset="0"/>
                    </a:rPr>
                    <a:t>A   B    C</a:t>
                  </a:r>
                  <a:endParaRPr kumimoji="1" lang="en-US" altLang="zh-CN" sz="2000" b="1" dirty="0">
                    <a:latin typeface="Times New Roman" panose="02020603050405020304" pitchFamily="18" charset="0"/>
                  </a:endParaRPr>
                </a:p>
              </p:txBody>
            </p:sp>
            <p:sp>
              <p:nvSpPr>
                <p:cNvPr id="215" name="Rectangle 19"/>
                <p:cNvSpPr>
                  <a:spLocks noChangeArrowheads="1"/>
                </p:cNvSpPr>
                <p:nvPr/>
              </p:nvSpPr>
              <p:spPr bwMode="auto">
                <a:xfrm>
                  <a:off x="2430" y="0"/>
                  <a:ext cx="802"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1" name="Group 20"/>
              <p:cNvGrpSpPr/>
              <p:nvPr/>
            </p:nvGrpSpPr>
            <p:grpSpPr bwMode="auto">
              <a:xfrm>
                <a:off x="3232" y="0"/>
                <a:ext cx="559" cy="576"/>
                <a:chOff x="3232" y="0"/>
                <a:chExt cx="559" cy="576"/>
              </a:xfrm>
            </p:grpSpPr>
            <p:sp>
              <p:nvSpPr>
                <p:cNvPr id="212" name="Rectangle 21"/>
                <p:cNvSpPr>
                  <a:spLocks noChangeArrowheads="1"/>
                </p:cNvSpPr>
                <p:nvPr/>
              </p:nvSpPr>
              <p:spPr bwMode="auto">
                <a:xfrm>
                  <a:off x="3275" y="0"/>
                  <a:ext cx="47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Finish</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13" name="Rectangle 22"/>
                <p:cNvSpPr>
                  <a:spLocks noChangeArrowheads="1"/>
                </p:cNvSpPr>
                <p:nvPr/>
              </p:nvSpPr>
              <p:spPr bwMode="auto">
                <a:xfrm>
                  <a:off x="3232" y="0"/>
                  <a:ext cx="559"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2" name="Group 23"/>
              <p:cNvGrpSpPr/>
              <p:nvPr/>
            </p:nvGrpSpPr>
            <p:grpSpPr bwMode="auto">
              <a:xfrm>
                <a:off x="0" y="576"/>
                <a:ext cx="674" cy="384"/>
                <a:chOff x="0" y="576"/>
                <a:chExt cx="674" cy="384"/>
              </a:xfrm>
            </p:grpSpPr>
            <p:sp>
              <p:nvSpPr>
                <p:cNvPr id="210" name="Rectangle 24"/>
                <p:cNvSpPr>
                  <a:spLocks noChangeArrowheads="1"/>
                </p:cNvSpPr>
                <p:nvPr/>
              </p:nvSpPr>
              <p:spPr bwMode="auto">
                <a:xfrm>
                  <a:off x="43" y="575"/>
                  <a:ext cx="58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11" name="Rectangle 25"/>
                <p:cNvSpPr>
                  <a:spLocks noChangeArrowheads="1"/>
                </p:cNvSpPr>
                <p:nvPr/>
              </p:nvSpPr>
              <p:spPr bwMode="auto">
                <a:xfrm>
                  <a:off x="0" y="575"/>
                  <a:ext cx="67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3" name="Group 26"/>
              <p:cNvGrpSpPr/>
              <p:nvPr/>
            </p:nvGrpSpPr>
            <p:grpSpPr bwMode="auto">
              <a:xfrm>
                <a:off x="674" y="576"/>
                <a:ext cx="506" cy="384"/>
                <a:chOff x="674" y="576"/>
                <a:chExt cx="506" cy="384"/>
              </a:xfrm>
            </p:grpSpPr>
            <p:sp>
              <p:nvSpPr>
                <p:cNvPr id="208" name="Rectangle 27"/>
                <p:cNvSpPr>
                  <a:spLocks noChangeArrowheads="1"/>
                </p:cNvSpPr>
                <p:nvPr/>
              </p:nvSpPr>
              <p:spPr bwMode="auto">
                <a:xfrm>
                  <a:off x="717" y="575"/>
                  <a:ext cx="42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3   3   2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9" name="Rectangle 28"/>
                <p:cNvSpPr>
                  <a:spLocks noChangeArrowheads="1"/>
                </p:cNvSpPr>
                <p:nvPr/>
              </p:nvSpPr>
              <p:spPr bwMode="auto">
                <a:xfrm>
                  <a:off x="674" y="575"/>
                  <a:ext cx="506"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4" name="Group 29"/>
              <p:cNvGrpSpPr/>
              <p:nvPr/>
            </p:nvGrpSpPr>
            <p:grpSpPr bwMode="auto">
              <a:xfrm>
                <a:off x="1180" y="576"/>
                <a:ext cx="590" cy="384"/>
                <a:chOff x="1180" y="576"/>
                <a:chExt cx="590" cy="384"/>
              </a:xfrm>
            </p:grpSpPr>
            <p:sp>
              <p:nvSpPr>
                <p:cNvPr id="206" name="Rectangle 30"/>
                <p:cNvSpPr>
                  <a:spLocks noChangeArrowheads="1"/>
                </p:cNvSpPr>
                <p:nvPr/>
              </p:nvSpPr>
              <p:spPr bwMode="auto">
                <a:xfrm>
                  <a:off x="1223" y="575"/>
                  <a:ext cx="50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1    2    2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7" name="Rectangle 31"/>
                <p:cNvSpPr>
                  <a:spLocks noChangeArrowheads="1"/>
                </p:cNvSpPr>
                <p:nvPr/>
              </p:nvSpPr>
              <p:spPr bwMode="auto">
                <a:xfrm>
                  <a:off x="1180" y="575"/>
                  <a:ext cx="59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5" name="Group 32"/>
              <p:cNvGrpSpPr/>
              <p:nvPr/>
            </p:nvGrpSpPr>
            <p:grpSpPr bwMode="auto">
              <a:xfrm>
                <a:off x="1770" y="576"/>
                <a:ext cx="660" cy="384"/>
                <a:chOff x="1770" y="576"/>
                <a:chExt cx="660" cy="384"/>
              </a:xfrm>
            </p:grpSpPr>
            <p:sp>
              <p:nvSpPr>
                <p:cNvPr id="204" name="Rectangle 33"/>
                <p:cNvSpPr>
                  <a:spLocks noChangeArrowheads="1"/>
                </p:cNvSpPr>
                <p:nvPr/>
              </p:nvSpPr>
              <p:spPr bwMode="auto">
                <a:xfrm>
                  <a:off x="1813" y="575"/>
                  <a:ext cx="5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2    0    0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5" name="Rectangle 34"/>
                <p:cNvSpPr>
                  <a:spLocks noChangeArrowheads="1"/>
                </p:cNvSpPr>
                <p:nvPr/>
              </p:nvSpPr>
              <p:spPr bwMode="auto">
                <a:xfrm>
                  <a:off x="1770" y="575"/>
                  <a:ext cx="66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6" name="Group 35"/>
              <p:cNvGrpSpPr/>
              <p:nvPr/>
            </p:nvGrpSpPr>
            <p:grpSpPr bwMode="auto">
              <a:xfrm>
                <a:off x="2430" y="576"/>
                <a:ext cx="802" cy="384"/>
                <a:chOff x="2430" y="576"/>
                <a:chExt cx="802" cy="384"/>
              </a:xfrm>
            </p:grpSpPr>
            <p:sp>
              <p:nvSpPr>
                <p:cNvPr id="202" name="Rectangle 36"/>
                <p:cNvSpPr>
                  <a:spLocks noChangeArrowheads="1"/>
                </p:cNvSpPr>
                <p:nvPr/>
              </p:nvSpPr>
              <p:spPr bwMode="auto">
                <a:xfrm>
                  <a:off x="2473" y="575"/>
                  <a:ext cx="71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5    3     2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3" name="Rectangle 37"/>
                <p:cNvSpPr>
                  <a:spLocks noChangeArrowheads="1"/>
                </p:cNvSpPr>
                <p:nvPr/>
              </p:nvSpPr>
              <p:spPr bwMode="auto">
                <a:xfrm>
                  <a:off x="2430" y="575"/>
                  <a:ext cx="80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7" name="Group 38"/>
              <p:cNvGrpSpPr/>
              <p:nvPr/>
            </p:nvGrpSpPr>
            <p:grpSpPr bwMode="auto">
              <a:xfrm>
                <a:off x="3232" y="576"/>
                <a:ext cx="559" cy="384"/>
                <a:chOff x="3232" y="576"/>
                <a:chExt cx="559" cy="384"/>
              </a:xfrm>
            </p:grpSpPr>
            <p:sp>
              <p:nvSpPr>
                <p:cNvPr id="200" name="Rectangle 39"/>
                <p:cNvSpPr>
                  <a:spLocks noChangeArrowheads="1"/>
                </p:cNvSpPr>
                <p:nvPr/>
              </p:nvSpPr>
              <p:spPr bwMode="auto">
                <a:xfrm>
                  <a:off x="3275" y="575"/>
                  <a:ext cx="4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1" name="Rectangle 40"/>
                <p:cNvSpPr>
                  <a:spLocks noChangeArrowheads="1"/>
                </p:cNvSpPr>
                <p:nvPr/>
              </p:nvSpPr>
              <p:spPr bwMode="auto">
                <a:xfrm>
                  <a:off x="3232" y="575"/>
                  <a:ext cx="559"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8" name="Group 41"/>
              <p:cNvGrpSpPr/>
              <p:nvPr/>
            </p:nvGrpSpPr>
            <p:grpSpPr bwMode="auto">
              <a:xfrm>
                <a:off x="0" y="960"/>
                <a:ext cx="674" cy="384"/>
                <a:chOff x="0" y="960"/>
                <a:chExt cx="674" cy="384"/>
              </a:xfrm>
            </p:grpSpPr>
            <p:sp>
              <p:nvSpPr>
                <p:cNvPr id="198" name="Rectangle 42"/>
                <p:cNvSpPr>
                  <a:spLocks noChangeArrowheads="1"/>
                </p:cNvSpPr>
                <p:nvPr/>
              </p:nvSpPr>
              <p:spPr bwMode="auto">
                <a:xfrm>
                  <a:off x="43" y="960"/>
                  <a:ext cx="5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9" name="Rectangle 43"/>
                <p:cNvSpPr>
                  <a:spLocks noChangeArrowheads="1"/>
                </p:cNvSpPr>
                <p:nvPr/>
              </p:nvSpPr>
              <p:spPr bwMode="auto">
                <a:xfrm>
                  <a:off x="0" y="960"/>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9" name="Group 44"/>
              <p:cNvGrpSpPr/>
              <p:nvPr/>
            </p:nvGrpSpPr>
            <p:grpSpPr bwMode="auto">
              <a:xfrm>
                <a:off x="674" y="960"/>
                <a:ext cx="506" cy="384"/>
                <a:chOff x="674" y="960"/>
                <a:chExt cx="506" cy="384"/>
              </a:xfrm>
            </p:grpSpPr>
            <p:sp>
              <p:nvSpPr>
                <p:cNvPr id="196" name="Rectangle 45"/>
                <p:cNvSpPr>
                  <a:spLocks noChangeArrowheads="1"/>
                </p:cNvSpPr>
                <p:nvPr/>
              </p:nvSpPr>
              <p:spPr bwMode="auto">
                <a:xfrm>
                  <a:off x="717" y="960"/>
                  <a:ext cx="4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5   3   2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7" name="Rectangle 46"/>
                <p:cNvSpPr>
                  <a:spLocks noChangeArrowheads="1"/>
                </p:cNvSpPr>
                <p:nvPr/>
              </p:nvSpPr>
              <p:spPr bwMode="auto">
                <a:xfrm>
                  <a:off x="674" y="960"/>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0" name="Group 47"/>
              <p:cNvGrpSpPr/>
              <p:nvPr/>
            </p:nvGrpSpPr>
            <p:grpSpPr bwMode="auto">
              <a:xfrm>
                <a:off x="1180" y="960"/>
                <a:ext cx="590" cy="384"/>
                <a:chOff x="1180" y="960"/>
                <a:chExt cx="590" cy="384"/>
              </a:xfrm>
            </p:grpSpPr>
            <p:sp>
              <p:nvSpPr>
                <p:cNvPr id="194" name="Rectangle 48"/>
                <p:cNvSpPr>
                  <a:spLocks noChangeArrowheads="1"/>
                </p:cNvSpPr>
                <p:nvPr/>
              </p:nvSpPr>
              <p:spPr bwMode="auto">
                <a:xfrm>
                  <a:off x="1223" y="96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0    1    1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5" name="Rectangle 49"/>
                <p:cNvSpPr>
                  <a:spLocks noChangeArrowheads="1"/>
                </p:cNvSpPr>
                <p:nvPr/>
              </p:nvSpPr>
              <p:spPr bwMode="auto">
                <a:xfrm>
                  <a:off x="1180" y="960"/>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1" name="Group 50"/>
              <p:cNvGrpSpPr/>
              <p:nvPr/>
            </p:nvGrpSpPr>
            <p:grpSpPr bwMode="auto">
              <a:xfrm>
                <a:off x="1770" y="960"/>
                <a:ext cx="660" cy="384"/>
                <a:chOff x="1770" y="960"/>
                <a:chExt cx="660" cy="384"/>
              </a:xfrm>
            </p:grpSpPr>
            <p:sp>
              <p:nvSpPr>
                <p:cNvPr id="192" name="Rectangle 51"/>
                <p:cNvSpPr>
                  <a:spLocks noChangeArrowheads="1"/>
                </p:cNvSpPr>
                <p:nvPr/>
              </p:nvSpPr>
              <p:spPr bwMode="auto">
                <a:xfrm>
                  <a:off x="1813" y="960"/>
                  <a:ext cx="5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2    1    1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3" name="Rectangle 52"/>
                <p:cNvSpPr>
                  <a:spLocks noChangeArrowheads="1"/>
                </p:cNvSpPr>
                <p:nvPr/>
              </p:nvSpPr>
              <p:spPr bwMode="auto">
                <a:xfrm>
                  <a:off x="1770" y="960"/>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2" name="Group 53"/>
              <p:cNvGrpSpPr/>
              <p:nvPr/>
            </p:nvGrpSpPr>
            <p:grpSpPr bwMode="auto">
              <a:xfrm>
                <a:off x="2430" y="960"/>
                <a:ext cx="802" cy="384"/>
                <a:chOff x="2430" y="960"/>
                <a:chExt cx="802" cy="384"/>
              </a:xfrm>
            </p:grpSpPr>
            <p:sp>
              <p:nvSpPr>
                <p:cNvPr id="190" name="Rectangle 54"/>
                <p:cNvSpPr>
                  <a:spLocks noChangeArrowheads="1"/>
                </p:cNvSpPr>
                <p:nvPr/>
              </p:nvSpPr>
              <p:spPr bwMode="auto">
                <a:xfrm>
                  <a:off x="2473" y="960"/>
                  <a:ext cx="7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7    4     3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1" name="Rectangle 55"/>
                <p:cNvSpPr>
                  <a:spLocks noChangeArrowheads="1"/>
                </p:cNvSpPr>
                <p:nvPr/>
              </p:nvSpPr>
              <p:spPr bwMode="auto">
                <a:xfrm>
                  <a:off x="2430" y="960"/>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3" name="Group 56"/>
              <p:cNvGrpSpPr/>
              <p:nvPr/>
            </p:nvGrpSpPr>
            <p:grpSpPr bwMode="auto">
              <a:xfrm>
                <a:off x="3232" y="960"/>
                <a:ext cx="559" cy="384"/>
                <a:chOff x="3232" y="960"/>
                <a:chExt cx="559" cy="384"/>
              </a:xfrm>
            </p:grpSpPr>
            <p:sp>
              <p:nvSpPr>
                <p:cNvPr id="188" name="Rectangle 57"/>
                <p:cNvSpPr>
                  <a:spLocks noChangeArrowheads="1"/>
                </p:cNvSpPr>
                <p:nvPr/>
              </p:nvSpPr>
              <p:spPr bwMode="auto">
                <a:xfrm>
                  <a:off x="3275" y="960"/>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9" name="Rectangle 58"/>
                <p:cNvSpPr>
                  <a:spLocks noChangeArrowheads="1"/>
                </p:cNvSpPr>
                <p:nvPr/>
              </p:nvSpPr>
              <p:spPr bwMode="auto">
                <a:xfrm>
                  <a:off x="3232" y="960"/>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4" name="Group 59"/>
              <p:cNvGrpSpPr/>
              <p:nvPr/>
            </p:nvGrpSpPr>
            <p:grpSpPr bwMode="auto">
              <a:xfrm>
                <a:off x="0" y="1344"/>
                <a:ext cx="674" cy="384"/>
                <a:chOff x="0" y="1344"/>
                <a:chExt cx="674" cy="384"/>
              </a:xfrm>
            </p:grpSpPr>
            <p:sp>
              <p:nvSpPr>
                <p:cNvPr id="186" name="Rectangle 60"/>
                <p:cNvSpPr>
                  <a:spLocks noChangeArrowheads="1"/>
                </p:cNvSpPr>
                <p:nvPr/>
              </p:nvSpPr>
              <p:spPr bwMode="auto">
                <a:xfrm>
                  <a:off x="43" y="1344"/>
                  <a:ext cx="5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P4</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7" name="Rectangle 61"/>
                <p:cNvSpPr>
                  <a:spLocks noChangeArrowheads="1"/>
                </p:cNvSpPr>
                <p:nvPr/>
              </p:nvSpPr>
              <p:spPr bwMode="auto">
                <a:xfrm>
                  <a:off x="0" y="1344"/>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5" name="Group 62"/>
              <p:cNvGrpSpPr/>
              <p:nvPr/>
            </p:nvGrpSpPr>
            <p:grpSpPr bwMode="auto">
              <a:xfrm>
                <a:off x="674" y="1344"/>
                <a:ext cx="506" cy="384"/>
                <a:chOff x="674" y="1344"/>
                <a:chExt cx="506" cy="384"/>
              </a:xfrm>
            </p:grpSpPr>
            <p:sp>
              <p:nvSpPr>
                <p:cNvPr id="184" name="Rectangle 63"/>
                <p:cNvSpPr>
                  <a:spLocks noChangeArrowheads="1"/>
                </p:cNvSpPr>
                <p:nvPr/>
              </p:nvSpPr>
              <p:spPr bwMode="auto">
                <a:xfrm>
                  <a:off x="717" y="1344"/>
                  <a:ext cx="4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5" name="Rectangle 64"/>
                <p:cNvSpPr>
                  <a:spLocks noChangeArrowheads="1"/>
                </p:cNvSpPr>
                <p:nvPr/>
              </p:nvSpPr>
              <p:spPr bwMode="auto">
                <a:xfrm>
                  <a:off x="674" y="1344"/>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6" name="Group 65"/>
              <p:cNvGrpSpPr/>
              <p:nvPr/>
            </p:nvGrpSpPr>
            <p:grpSpPr bwMode="auto">
              <a:xfrm>
                <a:off x="1180" y="1344"/>
                <a:ext cx="590" cy="384"/>
                <a:chOff x="1180" y="1344"/>
                <a:chExt cx="590" cy="384"/>
              </a:xfrm>
            </p:grpSpPr>
            <p:sp>
              <p:nvSpPr>
                <p:cNvPr id="182" name="Rectangle 66"/>
                <p:cNvSpPr>
                  <a:spLocks noChangeArrowheads="1"/>
                </p:cNvSpPr>
                <p:nvPr/>
              </p:nvSpPr>
              <p:spPr bwMode="auto">
                <a:xfrm>
                  <a:off x="1223" y="134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4    3    1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3" name="Rectangle 67"/>
                <p:cNvSpPr>
                  <a:spLocks noChangeArrowheads="1"/>
                </p:cNvSpPr>
                <p:nvPr/>
              </p:nvSpPr>
              <p:spPr bwMode="auto">
                <a:xfrm>
                  <a:off x="1180" y="1344"/>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7" name="Group 68"/>
              <p:cNvGrpSpPr/>
              <p:nvPr/>
            </p:nvGrpSpPr>
            <p:grpSpPr bwMode="auto">
              <a:xfrm>
                <a:off x="1770" y="1344"/>
                <a:ext cx="660" cy="384"/>
                <a:chOff x="1770" y="1344"/>
                <a:chExt cx="660" cy="384"/>
              </a:xfrm>
            </p:grpSpPr>
            <p:sp>
              <p:nvSpPr>
                <p:cNvPr id="180" name="Rectangle 69"/>
                <p:cNvSpPr>
                  <a:spLocks noChangeArrowheads="1"/>
                </p:cNvSpPr>
                <p:nvPr/>
              </p:nvSpPr>
              <p:spPr bwMode="auto">
                <a:xfrm>
                  <a:off x="1813" y="1344"/>
                  <a:ext cx="5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0    0    2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1" name="Rectangle 70"/>
                <p:cNvSpPr>
                  <a:spLocks noChangeArrowheads="1"/>
                </p:cNvSpPr>
                <p:nvPr/>
              </p:nvSpPr>
              <p:spPr bwMode="auto">
                <a:xfrm>
                  <a:off x="1770" y="1344"/>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8" name="Group 71"/>
              <p:cNvGrpSpPr/>
              <p:nvPr/>
            </p:nvGrpSpPr>
            <p:grpSpPr bwMode="auto">
              <a:xfrm>
                <a:off x="2430" y="1344"/>
                <a:ext cx="802" cy="384"/>
                <a:chOff x="2430" y="1344"/>
                <a:chExt cx="802" cy="384"/>
              </a:xfrm>
            </p:grpSpPr>
            <p:sp>
              <p:nvSpPr>
                <p:cNvPr id="178" name="Rectangle 72"/>
                <p:cNvSpPr>
                  <a:spLocks noChangeArrowheads="1"/>
                </p:cNvSpPr>
                <p:nvPr/>
              </p:nvSpPr>
              <p:spPr bwMode="auto">
                <a:xfrm>
                  <a:off x="2473" y="1344"/>
                  <a:ext cx="7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7    4     5</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9" name="Rectangle 73"/>
                <p:cNvSpPr>
                  <a:spLocks noChangeArrowheads="1"/>
                </p:cNvSpPr>
                <p:nvPr/>
              </p:nvSpPr>
              <p:spPr bwMode="auto">
                <a:xfrm>
                  <a:off x="2430" y="1344"/>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9" name="Group 74"/>
              <p:cNvGrpSpPr/>
              <p:nvPr/>
            </p:nvGrpSpPr>
            <p:grpSpPr bwMode="auto">
              <a:xfrm>
                <a:off x="3232" y="1344"/>
                <a:ext cx="559" cy="384"/>
                <a:chOff x="3232" y="1344"/>
                <a:chExt cx="559" cy="384"/>
              </a:xfrm>
            </p:grpSpPr>
            <p:sp>
              <p:nvSpPr>
                <p:cNvPr id="176" name="Rectangle 75"/>
                <p:cNvSpPr>
                  <a:spLocks noChangeArrowheads="1"/>
                </p:cNvSpPr>
                <p:nvPr/>
              </p:nvSpPr>
              <p:spPr bwMode="auto">
                <a:xfrm>
                  <a:off x="3275" y="1344"/>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7" name="Rectangle 76"/>
                <p:cNvSpPr>
                  <a:spLocks noChangeArrowheads="1"/>
                </p:cNvSpPr>
                <p:nvPr/>
              </p:nvSpPr>
              <p:spPr bwMode="auto">
                <a:xfrm>
                  <a:off x="3232" y="1344"/>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0" name="Group 77"/>
              <p:cNvGrpSpPr/>
              <p:nvPr/>
            </p:nvGrpSpPr>
            <p:grpSpPr bwMode="auto">
              <a:xfrm>
                <a:off x="0" y="1728"/>
                <a:ext cx="674" cy="384"/>
                <a:chOff x="0" y="1728"/>
                <a:chExt cx="674" cy="384"/>
              </a:xfrm>
            </p:grpSpPr>
            <p:sp>
              <p:nvSpPr>
                <p:cNvPr id="174" name="Rectangle 78"/>
                <p:cNvSpPr>
                  <a:spLocks noChangeArrowheads="1"/>
                </p:cNvSpPr>
                <p:nvPr/>
              </p:nvSpPr>
              <p:spPr bwMode="auto">
                <a:xfrm>
                  <a:off x="43" y="1728"/>
                  <a:ext cx="58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5" name="Rectangle 79"/>
                <p:cNvSpPr>
                  <a:spLocks noChangeArrowheads="1"/>
                </p:cNvSpPr>
                <p:nvPr/>
              </p:nvSpPr>
              <p:spPr bwMode="auto">
                <a:xfrm>
                  <a:off x="0" y="1728"/>
                  <a:ext cx="67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1" name="Group 80"/>
              <p:cNvGrpSpPr/>
              <p:nvPr/>
            </p:nvGrpSpPr>
            <p:grpSpPr bwMode="auto">
              <a:xfrm>
                <a:off x="674" y="1728"/>
                <a:ext cx="506" cy="384"/>
                <a:chOff x="674" y="1728"/>
                <a:chExt cx="506" cy="384"/>
              </a:xfrm>
            </p:grpSpPr>
            <p:sp>
              <p:nvSpPr>
                <p:cNvPr id="172" name="Rectangle 81"/>
                <p:cNvSpPr>
                  <a:spLocks noChangeArrowheads="1"/>
                </p:cNvSpPr>
                <p:nvPr/>
              </p:nvSpPr>
              <p:spPr bwMode="auto">
                <a:xfrm>
                  <a:off x="717" y="1728"/>
                  <a:ext cx="42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7   4   5</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3" name="Rectangle 82"/>
                <p:cNvSpPr>
                  <a:spLocks noChangeArrowheads="1"/>
                </p:cNvSpPr>
                <p:nvPr/>
              </p:nvSpPr>
              <p:spPr bwMode="auto">
                <a:xfrm>
                  <a:off x="674" y="1728"/>
                  <a:ext cx="506"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2" name="Group 83"/>
              <p:cNvGrpSpPr/>
              <p:nvPr/>
            </p:nvGrpSpPr>
            <p:grpSpPr bwMode="auto">
              <a:xfrm>
                <a:off x="1180" y="1728"/>
                <a:ext cx="590" cy="384"/>
                <a:chOff x="1180" y="1728"/>
                <a:chExt cx="590" cy="384"/>
              </a:xfrm>
            </p:grpSpPr>
            <p:sp>
              <p:nvSpPr>
                <p:cNvPr id="170" name="Rectangle 84"/>
                <p:cNvSpPr>
                  <a:spLocks noChangeArrowheads="1"/>
                </p:cNvSpPr>
                <p:nvPr/>
              </p:nvSpPr>
              <p:spPr bwMode="auto">
                <a:xfrm>
                  <a:off x="1223" y="1728"/>
                  <a:ext cx="50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6    0    0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1" name="Rectangle 85"/>
                <p:cNvSpPr>
                  <a:spLocks noChangeArrowheads="1"/>
                </p:cNvSpPr>
                <p:nvPr/>
              </p:nvSpPr>
              <p:spPr bwMode="auto">
                <a:xfrm>
                  <a:off x="1180" y="1728"/>
                  <a:ext cx="59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3" name="Group 86"/>
              <p:cNvGrpSpPr/>
              <p:nvPr/>
            </p:nvGrpSpPr>
            <p:grpSpPr bwMode="auto">
              <a:xfrm>
                <a:off x="1770" y="1728"/>
                <a:ext cx="660" cy="384"/>
                <a:chOff x="1770" y="1728"/>
                <a:chExt cx="660" cy="384"/>
              </a:xfrm>
            </p:grpSpPr>
            <p:sp>
              <p:nvSpPr>
                <p:cNvPr id="168" name="Rectangle 87"/>
                <p:cNvSpPr>
                  <a:spLocks noChangeArrowheads="1"/>
                </p:cNvSpPr>
                <p:nvPr/>
              </p:nvSpPr>
              <p:spPr bwMode="auto">
                <a:xfrm>
                  <a:off x="1813" y="1728"/>
                  <a:ext cx="5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3    0    2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9" name="Rectangle 88"/>
                <p:cNvSpPr>
                  <a:spLocks noChangeArrowheads="1"/>
                </p:cNvSpPr>
                <p:nvPr/>
              </p:nvSpPr>
              <p:spPr bwMode="auto">
                <a:xfrm>
                  <a:off x="1770" y="1728"/>
                  <a:ext cx="66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4" name="Group 89"/>
              <p:cNvGrpSpPr/>
              <p:nvPr/>
            </p:nvGrpSpPr>
            <p:grpSpPr bwMode="auto">
              <a:xfrm>
                <a:off x="2430" y="1728"/>
                <a:ext cx="802" cy="384"/>
                <a:chOff x="2430" y="1728"/>
                <a:chExt cx="802" cy="384"/>
              </a:xfrm>
            </p:grpSpPr>
            <p:sp>
              <p:nvSpPr>
                <p:cNvPr id="166" name="Rectangle 90"/>
                <p:cNvSpPr>
                  <a:spLocks noChangeArrowheads="1"/>
                </p:cNvSpPr>
                <p:nvPr/>
              </p:nvSpPr>
              <p:spPr bwMode="auto">
                <a:xfrm>
                  <a:off x="2473" y="1728"/>
                  <a:ext cx="71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10   4    7</a:t>
                  </a:r>
                  <a:endParaRPr kumimoji="1" lang="en-US" altLang="zh-CN" sz="2000" b="1">
                    <a:latin typeface="Times New Roman" panose="02020603050405020304" pitchFamily="18" charset="0"/>
                  </a:endParaRPr>
                </a:p>
              </p:txBody>
            </p:sp>
            <p:sp>
              <p:nvSpPr>
                <p:cNvPr id="167" name="Rectangle 91"/>
                <p:cNvSpPr>
                  <a:spLocks noChangeArrowheads="1"/>
                </p:cNvSpPr>
                <p:nvPr/>
              </p:nvSpPr>
              <p:spPr bwMode="auto">
                <a:xfrm>
                  <a:off x="2430" y="1728"/>
                  <a:ext cx="80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5" name="Group 92"/>
              <p:cNvGrpSpPr/>
              <p:nvPr/>
            </p:nvGrpSpPr>
            <p:grpSpPr bwMode="auto">
              <a:xfrm>
                <a:off x="3232" y="1728"/>
                <a:ext cx="559" cy="384"/>
                <a:chOff x="3232" y="1728"/>
                <a:chExt cx="559" cy="384"/>
              </a:xfrm>
            </p:grpSpPr>
            <p:sp>
              <p:nvSpPr>
                <p:cNvPr id="164" name="Rectangle 93"/>
                <p:cNvSpPr>
                  <a:spLocks noChangeArrowheads="1"/>
                </p:cNvSpPr>
                <p:nvPr/>
              </p:nvSpPr>
              <p:spPr bwMode="auto">
                <a:xfrm>
                  <a:off x="3275" y="1728"/>
                  <a:ext cx="4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5" name="Rectangle 94"/>
                <p:cNvSpPr>
                  <a:spLocks noChangeArrowheads="1"/>
                </p:cNvSpPr>
                <p:nvPr/>
              </p:nvSpPr>
              <p:spPr bwMode="auto">
                <a:xfrm>
                  <a:off x="3232" y="1728"/>
                  <a:ext cx="559"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6" name="Group 95"/>
              <p:cNvGrpSpPr/>
              <p:nvPr/>
            </p:nvGrpSpPr>
            <p:grpSpPr bwMode="auto">
              <a:xfrm>
                <a:off x="0" y="2112"/>
                <a:ext cx="674" cy="384"/>
                <a:chOff x="0" y="2112"/>
                <a:chExt cx="674" cy="384"/>
              </a:xfrm>
            </p:grpSpPr>
            <p:sp>
              <p:nvSpPr>
                <p:cNvPr id="162" name="Rectangle 96"/>
                <p:cNvSpPr>
                  <a:spLocks noChangeArrowheads="1"/>
                </p:cNvSpPr>
                <p:nvPr/>
              </p:nvSpPr>
              <p:spPr bwMode="auto">
                <a:xfrm>
                  <a:off x="43" y="2113"/>
                  <a:ext cx="5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3" name="Rectangle 97"/>
                <p:cNvSpPr>
                  <a:spLocks noChangeArrowheads="1"/>
                </p:cNvSpPr>
                <p:nvPr/>
              </p:nvSpPr>
              <p:spPr bwMode="auto">
                <a:xfrm>
                  <a:off x="0" y="2113"/>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7" name="Group 98"/>
              <p:cNvGrpSpPr/>
              <p:nvPr/>
            </p:nvGrpSpPr>
            <p:grpSpPr bwMode="auto">
              <a:xfrm>
                <a:off x="674" y="2112"/>
                <a:ext cx="506" cy="384"/>
                <a:chOff x="674" y="2112"/>
                <a:chExt cx="506" cy="384"/>
              </a:xfrm>
            </p:grpSpPr>
            <p:sp>
              <p:nvSpPr>
                <p:cNvPr id="160" name="Rectangle 99"/>
                <p:cNvSpPr>
                  <a:spLocks noChangeArrowheads="1"/>
                </p:cNvSpPr>
                <p:nvPr/>
              </p:nvSpPr>
              <p:spPr bwMode="auto">
                <a:xfrm>
                  <a:off x="717" y="2113"/>
                  <a:ext cx="4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10 4   7</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1" name="Rectangle 100"/>
                <p:cNvSpPr>
                  <a:spLocks noChangeArrowheads="1"/>
                </p:cNvSpPr>
                <p:nvPr/>
              </p:nvSpPr>
              <p:spPr bwMode="auto">
                <a:xfrm>
                  <a:off x="674" y="2113"/>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8" name="Group 101"/>
              <p:cNvGrpSpPr/>
              <p:nvPr/>
            </p:nvGrpSpPr>
            <p:grpSpPr bwMode="auto">
              <a:xfrm>
                <a:off x="1180" y="2112"/>
                <a:ext cx="590" cy="384"/>
                <a:chOff x="1180" y="2112"/>
                <a:chExt cx="590" cy="384"/>
              </a:xfrm>
            </p:grpSpPr>
            <p:sp>
              <p:nvSpPr>
                <p:cNvPr id="158" name="Rectangle 102"/>
                <p:cNvSpPr>
                  <a:spLocks noChangeArrowheads="1"/>
                </p:cNvSpPr>
                <p:nvPr/>
              </p:nvSpPr>
              <p:spPr bwMode="auto">
                <a:xfrm>
                  <a:off x="1223" y="2113"/>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9" name="Rectangle 103"/>
                <p:cNvSpPr>
                  <a:spLocks noChangeArrowheads="1"/>
                </p:cNvSpPr>
                <p:nvPr/>
              </p:nvSpPr>
              <p:spPr bwMode="auto">
                <a:xfrm>
                  <a:off x="1180" y="2113"/>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9" name="Group 104"/>
              <p:cNvGrpSpPr/>
              <p:nvPr/>
            </p:nvGrpSpPr>
            <p:grpSpPr bwMode="auto">
              <a:xfrm>
                <a:off x="1770" y="2112"/>
                <a:ext cx="660" cy="384"/>
                <a:chOff x="1770" y="2112"/>
                <a:chExt cx="660" cy="384"/>
              </a:xfrm>
            </p:grpSpPr>
            <p:sp>
              <p:nvSpPr>
                <p:cNvPr id="156" name="Rectangle 105"/>
                <p:cNvSpPr>
                  <a:spLocks noChangeArrowheads="1"/>
                </p:cNvSpPr>
                <p:nvPr/>
              </p:nvSpPr>
              <p:spPr bwMode="auto">
                <a:xfrm>
                  <a:off x="1813" y="2113"/>
                  <a:ext cx="5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0    1    0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7" name="Rectangle 106"/>
                <p:cNvSpPr>
                  <a:spLocks noChangeArrowheads="1"/>
                </p:cNvSpPr>
                <p:nvPr/>
              </p:nvSpPr>
              <p:spPr bwMode="auto">
                <a:xfrm>
                  <a:off x="1770" y="2113"/>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50" name="Group 107"/>
              <p:cNvGrpSpPr/>
              <p:nvPr/>
            </p:nvGrpSpPr>
            <p:grpSpPr bwMode="auto">
              <a:xfrm>
                <a:off x="2430" y="2112"/>
                <a:ext cx="802" cy="384"/>
                <a:chOff x="2430" y="2112"/>
                <a:chExt cx="802" cy="384"/>
              </a:xfrm>
            </p:grpSpPr>
            <p:sp>
              <p:nvSpPr>
                <p:cNvPr id="154" name="Rectangle 108"/>
                <p:cNvSpPr>
                  <a:spLocks noChangeArrowheads="1"/>
                </p:cNvSpPr>
                <p:nvPr/>
              </p:nvSpPr>
              <p:spPr bwMode="auto">
                <a:xfrm>
                  <a:off x="2473" y="2113"/>
                  <a:ext cx="7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10   5    7</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5" name="Rectangle 109"/>
                <p:cNvSpPr>
                  <a:spLocks noChangeArrowheads="1"/>
                </p:cNvSpPr>
                <p:nvPr/>
              </p:nvSpPr>
              <p:spPr bwMode="auto">
                <a:xfrm>
                  <a:off x="2430" y="2113"/>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51" name="Group 110"/>
              <p:cNvGrpSpPr/>
              <p:nvPr/>
            </p:nvGrpSpPr>
            <p:grpSpPr bwMode="auto">
              <a:xfrm>
                <a:off x="3232" y="2112"/>
                <a:ext cx="559" cy="384"/>
                <a:chOff x="3232" y="2112"/>
                <a:chExt cx="559" cy="384"/>
              </a:xfrm>
            </p:grpSpPr>
            <p:sp>
              <p:nvSpPr>
                <p:cNvPr id="152" name="Rectangle 111"/>
                <p:cNvSpPr>
                  <a:spLocks noChangeArrowheads="1"/>
                </p:cNvSpPr>
                <p:nvPr/>
              </p:nvSpPr>
              <p:spPr bwMode="auto">
                <a:xfrm>
                  <a:off x="3275" y="2113"/>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3" name="Rectangle 112"/>
                <p:cNvSpPr>
                  <a:spLocks noChangeArrowheads="1"/>
                </p:cNvSpPr>
                <p:nvPr/>
              </p:nvSpPr>
              <p:spPr bwMode="auto">
                <a:xfrm>
                  <a:off x="3232" y="2113"/>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sp>
          <p:nvSpPr>
            <p:cNvPr id="115" name="Rectangle 113"/>
            <p:cNvSpPr>
              <a:spLocks noChangeArrowheads="1"/>
            </p:cNvSpPr>
            <p:nvPr/>
          </p:nvSpPr>
          <p:spPr bwMode="auto">
            <a:xfrm>
              <a:off x="-3" y="-3"/>
              <a:ext cx="3797" cy="2502"/>
            </a:xfrm>
            <a:prstGeom prst="rect">
              <a:avLst/>
            </a:prstGeom>
            <a:noFill/>
            <a:ln w="571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sp>
        <p:nvSpPr>
          <p:cNvPr id="224" name="Rectangle 114"/>
          <p:cNvSpPr>
            <a:spLocks noChangeArrowheads="1"/>
          </p:cNvSpPr>
          <p:nvPr/>
        </p:nvSpPr>
        <p:spPr bwMode="auto">
          <a:xfrm>
            <a:off x="1369559" y="2180716"/>
            <a:ext cx="70407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zh-CN" altLang="en-US" sz="2400" b="1" dirty="0"/>
              <a:t>利用安全性算法对</a:t>
            </a:r>
            <a:r>
              <a:rPr lang="en-US" altLang="zh-CN" sz="2400" b="1" dirty="0"/>
              <a:t>T0</a:t>
            </a:r>
            <a:r>
              <a:rPr lang="zh-CN" altLang="en-US" sz="2400" b="1" dirty="0"/>
              <a:t>时刻的资源分配情况进行分析</a:t>
            </a:r>
            <a:endParaRPr lang="zh-CN" altLang="en-US" sz="2400" b="1" dirty="0"/>
          </a:p>
        </p:txBody>
      </p:sp>
      <p:sp>
        <p:nvSpPr>
          <p:cNvPr id="225"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226"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smtClean="0"/>
              <a:t>3.7 </a:t>
            </a:r>
            <a:r>
              <a:rPr lang="zh-CN" altLang="en-US" sz="3200" smtClean="0"/>
              <a:t>避免死锁</a:t>
            </a:r>
            <a:endParaRPr lang="zh-CN" altLang="en-US" sz="3200" dirty="0"/>
          </a:p>
        </p:txBody>
      </p:sp>
    </p:spTree>
  </p:cSld>
  <p:clrMapOvr>
    <a:masterClrMapping/>
  </p:clrMapOvr>
  <p:transition/>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 name="Group 3"/>
          <p:cNvGrpSpPr/>
          <p:nvPr/>
        </p:nvGrpSpPr>
        <p:grpSpPr bwMode="auto">
          <a:xfrm>
            <a:off x="1828800" y="2911329"/>
            <a:ext cx="8642350" cy="3733947"/>
            <a:chOff x="-3" y="-3"/>
            <a:chExt cx="3797" cy="2502"/>
          </a:xfrm>
        </p:grpSpPr>
        <p:grpSp>
          <p:nvGrpSpPr>
            <p:cNvPr id="114" name="Group 4"/>
            <p:cNvGrpSpPr/>
            <p:nvPr/>
          </p:nvGrpSpPr>
          <p:grpSpPr bwMode="auto">
            <a:xfrm>
              <a:off x="0" y="0"/>
              <a:ext cx="3791" cy="2496"/>
              <a:chOff x="0" y="0"/>
              <a:chExt cx="3791" cy="2496"/>
            </a:xfrm>
          </p:grpSpPr>
          <p:grpSp>
            <p:nvGrpSpPr>
              <p:cNvPr id="116" name="Group 5"/>
              <p:cNvGrpSpPr/>
              <p:nvPr/>
            </p:nvGrpSpPr>
            <p:grpSpPr bwMode="auto">
              <a:xfrm>
                <a:off x="0" y="0"/>
                <a:ext cx="674" cy="576"/>
                <a:chOff x="0" y="0"/>
                <a:chExt cx="674" cy="576"/>
              </a:xfrm>
            </p:grpSpPr>
            <p:sp>
              <p:nvSpPr>
                <p:cNvPr id="222" name="Rectangle 6"/>
                <p:cNvSpPr>
                  <a:spLocks noChangeArrowheads="1"/>
                </p:cNvSpPr>
                <p:nvPr/>
              </p:nvSpPr>
              <p:spPr bwMode="auto">
                <a:xfrm>
                  <a:off x="43" y="0"/>
                  <a:ext cx="587"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2000" b="1">
                      <a:latin typeface="Times New Roman" panose="02020603050405020304" pitchFamily="18" charset="0"/>
                    </a:rPr>
                    <a:t>资源情况</a:t>
                  </a:r>
                  <a:endParaRPr kumimoji="1" lang="zh-CN" altLang="en-US" sz="2000" b="1">
                    <a:latin typeface="Times New Roman" panose="02020603050405020304" pitchFamily="18" charset="0"/>
                  </a:endParaRPr>
                </a:p>
                <a:p>
                  <a:pPr algn="just">
                    <a:spcBef>
                      <a:spcPct val="0"/>
                    </a:spcBef>
                    <a:buClrTx/>
                    <a:buSzTx/>
                    <a:buFontTx/>
                    <a:buNone/>
                    <a:defRPr/>
                  </a:pPr>
                  <a:r>
                    <a:rPr kumimoji="1" lang="zh-CN" altLang="en-US" sz="2000" b="1">
                      <a:latin typeface="Times New Roman" panose="02020603050405020304" pitchFamily="18" charset="0"/>
                    </a:rPr>
                    <a:t>进程</a:t>
                  </a:r>
                  <a:endParaRPr kumimoji="1" lang="zh-CN" altLang="en-US" sz="2000" b="1">
                    <a:latin typeface="Times New Roman" panose="02020603050405020304" pitchFamily="18" charset="0"/>
                  </a:endParaRPr>
                </a:p>
              </p:txBody>
            </p:sp>
            <p:sp>
              <p:nvSpPr>
                <p:cNvPr id="223" name="Rectangle 7"/>
                <p:cNvSpPr>
                  <a:spLocks noChangeArrowheads="1"/>
                </p:cNvSpPr>
                <p:nvPr/>
              </p:nvSpPr>
              <p:spPr bwMode="auto">
                <a:xfrm>
                  <a:off x="0" y="0"/>
                  <a:ext cx="674"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17" name="Group 8"/>
              <p:cNvGrpSpPr/>
              <p:nvPr/>
            </p:nvGrpSpPr>
            <p:grpSpPr bwMode="auto">
              <a:xfrm>
                <a:off x="674" y="0"/>
                <a:ext cx="506" cy="576"/>
                <a:chOff x="674" y="0"/>
                <a:chExt cx="506" cy="576"/>
              </a:xfrm>
            </p:grpSpPr>
            <p:sp>
              <p:nvSpPr>
                <p:cNvPr id="220" name="Rectangle 9"/>
                <p:cNvSpPr>
                  <a:spLocks noChangeArrowheads="1"/>
                </p:cNvSpPr>
                <p:nvPr/>
              </p:nvSpPr>
              <p:spPr bwMode="auto">
                <a:xfrm>
                  <a:off x="717" y="0"/>
                  <a:ext cx="420"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Work</a:t>
                  </a:r>
                  <a:endParaRPr kumimoji="1" lang="en-US" altLang="zh-CN" sz="2000" b="1">
                    <a:latin typeface="Times New Roman" panose="02020603050405020304" pitchFamily="18" charset="0"/>
                  </a:endParaRPr>
                </a:p>
                <a:p>
                  <a:pPr algn="just" eaLnBrk="1" hangingPunct="1">
                    <a:spcBef>
                      <a:spcPct val="0"/>
                    </a:spcBef>
                    <a:buClrTx/>
                    <a:buSzTx/>
                    <a:buFontTx/>
                    <a:buNone/>
                    <a:defRPr/>
                  </a:pPr>
                  <a:r>
                    <a:rPr kumimoji="1" lang="en-US" altLang="zh-CN" sz="2000" b="1">
                      <a:latin typeface="Times New Roman" panose="02020603050405020304" pitchFamily="18" charset="0"/>
                    </a:rPr>
                    <a:t>A B  C</a:t>
                  </a:r>
                  <a:endParaRPr kumimoji="1" lang="en-US" altLang="zh-CN" sz="2000" b="1">
                    <a:latin typeface="Times New Roman" panose="02020603050405020304" pitchFamily="18" charset="0"/>
                  </a:endParaRPr>
                </a:p>
                <a:p>
                  <a:pPr algn="just" eaLnBrk="1" hangingPunct="1">
                    <a:spcBef>
                      <a:spcPct val="0"/>
                    </a:spcBef>
                    <a:buClrTx/>
                    <a:buSzTx/>
                    <a:buFontTx/>
                    <a:buNone/>
                    <a:defRPr/>
                  </a:pPr>
                  <a:endParaRPr kumimoji="1" lang="en-US" altLang="zh-CN" sz="2000" b="1">
                    <a:latin typeface="Times New Roman" panose="02020603050405020304" pitchFamily="18" charset="0"/>
                  </a:endParaRPr>
                </a:p>
              </p:txBody>
            </p:sp>
            <p:sp>
              <p:nvSpPr>
                <p:cNvPr id="221" name="Rectangle 10"/>
                <p:cNvSpPr>
                  <a:spLocks noChangeArrowheads="1"/>
                </p:cNvSpPr>
                <p:nvPr/>
              </p:nvSpPr>
              <p:spPr bwMode="auto">
                <a:xfrm>
                  <a:off x="674" y="0"/>
                  <a:ext cx="506"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18" name="Group 11"/>
              <p:cNvGrpSpPr/>
              <p:nvPr/>
            </p:nvGrpSpPr>
            <p:grpSpPr bwMode="auto">
              <a:xfrm>
                <a:off x="1180" y="0"/>
                <a:ext cx="590" cy="576"/>
                <a:chOff x="1180" y="0"/>
                <a:chExt cx="590" cy="576"/>
              </a:xfrm>
            </p:grpSpPr>
            <p:sp>
              <p:nvSpPr>
                <p:cNvPr id="218" name="Rectangle 12"/>
                <p:cNvSpPr>
                  <a:spLocks noChangeArrowheads="1"/>
                </p:cNvSpPr>
                <p:nvPr/>
              </p:nvSpPr>
              <p:spPr bwMode="auto">
                <a:xfrm>
                  <a:off x="1223" y="0"/>
                  <a:ext cx="50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Need</a:t>
                  </a:r>
                  <a:endParaRPr kumimoji="1" lang="en-US" altLang="zh-CN" sz="2000" b="1">
                    <a:latin typeface="Times New Roman" panose="02020603050405020304" pitchFamily="18" charset="0"/>
                  </a:endParaRPr>
                </a:p>
                <a:p>
                  <a:pPr algn="just" eaLnBrk="1" hangingPunct="1">
                    <a:spcBef>
                      <a:spcPct val="0"/>
                    </a:spcBef>
                    <a:buClrTx/>
                    <a:buSzTx/>
                    <a:buFontTx/>
                    <a:buNone/>
                    <a:defRPr/>
                  </a:pPr>
                  <a:r>
                    <a:rPr kumimoji="1" lang="en-US" altLang="zh-CN" sz="2000" b="1">
                      <a:latin typeface="Times New Roman" panose="02020603050405020304" pitchFamily="18" charset="0"/>
                    </a:rPr>
                    <a:t>A   B   C</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19" name="Rectangle 13"/>
                <p:cNvSpPr>
                  <a:spLocks noChangeArrowheads="1"/>
                </p:cNvSpPr>
                <p:nvPr/>
              </p:nvSpPr>
              <p:spPr bwMode="auto">
                <a:xfrm>
                  <a:off x="1180" y="0"/>
                  <a:ext cx="59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19" name="Group 14"/>
              <p:cNvGrpSpPr/>
              <p:nvPr/>
            </p:nvGrpSpPr>
            <p:grpSpPr bwMode="auto">
              <a:xfrm>
                <a:off x="1770" y="0"/>
                <a:ext cx="660" cy="576"/>
                <a:chOff x="1770" y="0"/>
                <a:chExt cx="660" cy="576"/>
              </a:xfrm>
            </p:grpSpPr>
            <p:sp>
              <p:nvSpPr>
                <p:cNvPr id="216" name="Rectangle 15"/>
                <p:cNvSpPr>
                  <a:spLocks noChangeArrowheads="1"/>
                </p:cNvSpPr>
                <p:nvPr/>
              </p:nvSpPr>
              <p:spPr bwMode="auto">
                <a:xfrm>
                  <a:off x="1813" y="0"/>
                  <a:ext cx="57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Allocation   A    B    C</a:t>
                  </a:r>
                  <a:endParaRPr kumimoji="1" lang="en-US" altLang="zh-CN" sz="2000" b="1">
                    <a:latin typeface="Times New Roman" panose="02020603050405020304" pitchFamily="18" charset="0"/>
                  </a:endParaRPr>
                </a:p>
              </p:txBody>
            </p:sp>
            <p:sp>
              <p:nvSpPr>
                <p:cNvPr id="217" name="Rectangle 16"/>
                <p:cNvSpPr>
                  <a:spLocks noChangeArrowheads="1"/>
                </p:cNvSpPr>
                <p:nvPr/>
              </p:nvSpPr>
              <p:spPr bwMode="auto">
                <a:xfrm>
                  <a:off x="1770" y="0"/>
                  <a:ext cx="66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0" name="Group 17"/>
              <p:cNvGrpSpPr/>
              <p:nvPr/>
            </p:nvGrpSpPr>
            <p:grpSpPr bwMode="auto">
              <a:xfrm>
                <a:off x="2430" y="0"/>
                <a:ext cx="802" cy="576"/>
                <a:chOff x="2430" y="0"/>
                <a:chExt cx="802" cy="576"/>
              </a:xfrm>
            </p:grpSpPr>
            <p:sp>
              <p:nvSpPr>
                <p:cNvPr id="214" name="Rectangle 18"/>
                <p:cNvSpPr>
                  <a:spLocks noChangeArrowheads="1"/>
                </p:cNvSpPr>
                <p:nvPr/>
              </p:nvSpPr>
              <p:spPr bwMode="auto">
                <a:xfrm>
                  <a:off x="2473" y="39"/>
                  <a:ext cx="716" cy="4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a:lnSpc>
                      <a:spcPts val="2000"/>
                    </a:lnSpc>
                    <a:spcBef>
                      <a:spcPct val="0"/>
                    </a:spcBef>
                    <a:buClrTx/>
                    <a:buSzTx/>
                    <a:buNone/>
                    <a:defRPr/>
                  </a:pPr>
                  <a:r>
                    <a:rPr kumimoji="1" lang="en-US" altLang="zh-CN" sz="2000" b="1" dirty="0">
                      <a:latin typeface="Times New Roman" panose="02020603050405020304" pitchFamily="18" charset="0"/>
                    </a:rPr>
                    <a:t>Work+</a:t>
                  </a:r>
                  <a:endParaRPr kumimoji="1" lang="en-US" altLang="zh-CN" sz="2000" b="1" dirty="0">
                    <a:latin typeface="Times New Roman" panose="02020603050405020304" pitchFamily="18" charset="0"/>
                  </a:endParaRPr>
                </a:p>
                <a:p>
                  <a:pPr algn="just">
                    <a:lnSpc>
                      <a:spcPts val="2000"/>
                    </a:lnSpc>
                    <a:spcBef>
                      <a:spcPct val="0"/>
                    </a:spcBef>
                    <a:buClrTx/>
                    <a:buSzTx/>
                    <a:buNone/>
                    <a:defRPr/>
                  </a:pPr>
                  <a:r>
                    <a:rPr kumimoji="1" lang="en-US" altLang="zh-CN" sz="2000" b="1" dirty="0">
                      <a:latin typeface="Times New Roman" panose="02020603050405020304" pitchFamily="18" charset="0"/>
                    </a:rPr>
                    <a:t>Allocation</a:t>
                  </a:r>
                  <a:endParaRPr kumimoji="1" lang="en-US" altLang="zh-CN" sz="2000" b="1" dirty="0">
                    <a:latin typeface="Times New Roman" panose="02020603050405020304" pitchFamily="18" charset="0"/>
                  </a:endParaRPr>
                </a:p>
                <a:p>
                  <a:pPr algn="just">
                    <a:lnSpc>
                      <a:spcPts val="2000"/>
                    </a:lnSpc>
                    <a:spcBef>
                      <a:spcPct val="0"/>
                    </a:spcBef>
                    <a:buClrTx/>
                    <a:buSzTx/>
                    <a:buNone/>
                    <a:defRPr/>
                  </a:pPr>
                  <a:r>
                    <a:rPr kumimoji="1" lang="en-US" altLang="zh-CN" sz="2000" b="1" dirty="0">
                      <a:latin typeface="Times New Roman" panose="02020603050405020304" pitchFamily="18" charset="0"/>
                    </a:rPr>
                    <a:t>A   B    C</a:t>
                  </a:r>
                  <a:endParaRPr kumimoji="1" lang="en-US" altLang="zh-CN" sz="2000" b="1" dirty="0">
                    <a:latin typeface="Times New Roman" panose="02020603050405020304" pitchFamily="18" charset="0"/>
                  </a:endParaRPr>
                </a:p>
              </p:txBody>
            </p:sp>
            <p:sp>
              <p:nvSpPr>
                <p:cNvPr id="215" name="Rectangle 19"/>
                <p:cNvSpPr>
                  <a:spLocks noChangeArrowheads="1"/>
                </p:cNvSpPr>
                <p:nvPr/>
              </p:nvSpPr>
              <p:spPr bwMode="auto">
                <a:xfrm>
                  <a:off x="2430" y="0"/>
                  <a:ext cx="802"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1" name="Group 20"/>
              <p:cNvGrpSpPr/>
              <p:nvPr/>
            </p:nvGrpSpPr>
            <p:grpSpPr bwMode="auto">
              <a:xfrm>
                <a:off x="3232" y="0"/>
                <a:ext cx="559" cy="576"/>
                <a:chOff x="3232" y="0"/>
                <a:chExt cx="559" cy="576"/>
              </a:xfrm>
            </p:grpSpPr>
            <p:sp>
              <p:nvSpPr>
                <p:cNvPr id="212" name="Rectangle 21"/>
                <p:cNvSpPr>
                  <a:spLocks noChangeArrowheads="1"/>
                </p:cNvSpPr>
                <p:nvPr/>
              </p:nvSpPr>
              <p:spPr bwMode="auto">
                <a:xfrm>
                  <a:off x="3275" y="0"/>
                  <a:ext cx="47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Finish</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13" name="Rectangle 22"/>
                <p:cNvSpPr>
                  <a:spLocks noChangeArrowheads="1"/>
                </p:cNvSpPr>
                <p:nvPr/>
              </p:nvSpPr>
              <p:spPr bwMode="auto">
                <a:xfrm>
                  <a:off x="3232" y="0"/>
                  <a:ext cx="559"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2" name="Group 23"/>
              <p:cNvGrpSpPr/>
              <p:nvPr/>
            </p:nvGrpSpPr>
            <p:grpSpPr bwMode="auto">
              <a:xfrm>
                <a:off x="0" y="576"/>
                <a:ext cx="674" cy="384"/>
                <a:chOff x="0" y="576"/>
                <a:chExt cx="674" cy="384"/>
              </a:xfrm>
            </p:grpSpPr>
            <p:sp>
              <p:nvSpPr>
                <p:cNvPr id="210" name="Rectangle 24"/>
                <p:cNvSpPr>
                  <a:spLocks noChangeArrowheads="1"/>
                </p:cNvSpPr>
                <p:nvPr/>
              </p:nvSpPr>
              <p:spPr bwMode="auto">
                <a:xfrm>
                  <a:off x="43" y="575"/>
                  <a:ext cx="58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11" name="Rectangle 25"/>
                <p:cNvSpPr>
                  <a:spLocks noChangeArrowheads="1"/>
                </p:cNvSpPr>
                <p:nvPr/>
              </p:nvSpPr>
              <p:spPr bwMode="auto">
                <a:xfrm>
                  <a:off x="0" y="575"/>
                  <a:ext cx="67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3" name="Group 26"/>
              <p:cNvGrpSpPr/>
              <p:nvPr/>
            </p:nvGrpSpPr>
            <p:grpSpPr bwMode="auto">
              <a:xfrm>
                <a:off x="674" y="576"/>
                <a:ext cx="506" cy="384"/>
                <a:chOff x="674" y="576"/>
                <a:chExt cx="506" cy="384"/>
              </a:xfrm>
            </p:grpSpPr>
            <p:sp>
              <p:nvSpPr>
                <p:cNvPr id="208" name="Rectangle 27"/>
                <p:cNvSpPr>
                  <a:spLocks noChangeArrowheads="1"/>
                </p:cNvSpPr>
                <p:nvPr/>
              </p:nvSpPr>
              <p:spPr bwMode="auto">
                <a:xfrm>
                  <a:off x="717" y="575"/>
                  <a:ext cx="42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latin typeface="Times New Roman" panose="02020603050405020304" pitchFamily="18" charset="0"/>
                    </a:rPr>
                    <a:t>3   3   2</a:t>
                  </a:r>
                  <a:endParaRPr kumimoji="1" lang="en-US" altLang="zh-CN" sz="2000" b="1" dirty="0">
                    <a:latin typeface="Times New Roman" panose="02020603050405020304" pitchFamily="18" charset="0"/>
                  </a:endParaRPr>
                </a:p>
                <a:p>
                  <a:pPr algn="just">
                    <a:spcBef>
                      <a:spcPct val="0"/>
                    </a:spcBef>
                    <a:buClrTx/>
                    <a:buSzTx/>
                    <a:buFontTx/>
                    <a:buNone/>
                    <a:defRPr/>
                  </a:pPr>
                  <a:endParaRPr kumimoji="1" lang="en-US" altLang="zh-CN" sz="2000" b="1" dirty="0">
                    <a:latin typeface="Times New Roman" panose="02020603050405020304" pitchFamily="18" charset="0"/>
                  </a:endParaRPr>
                </a:p>
              </p:txBody>
            </p:sp>
            <p:sp>
              <p:nvSpPr>
                <p:cNvPr id="209" name="Rectangle 28"/>
                <p:cNvSpPr>
                  <a:spLocks noChangeArrowheads="1"/>
                </p:cNvSpPr>
                <p:nvPr/>
              </p:nvSpPr>
              <p:spPr bwMode="auto">
                <a:xfrm>
                  <a:off x="674" y="575"/>
                  <a:ext cx="506"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4" name="Group 29"/>
              <p:cNvGrpSpPr/>
              <p:nvPr/>
            </p:nvGrpSpPr>
            <p:grpSpPr bwMode="auto">
              <a:xfrm>
                <a:off x="1180" y="576"/>
                <a:ext cx="590" cy="384"/>
                <a:chOff x="1180" y="576"/>
                <a:chExt cx="590" cy="384"/>
              </a:xfrm>
            </p:grpSpPr>
            <p:sp>
              <p:nvSpPr>
                <p:cNvPr id="206" name="Rectangle 30"/>
                <p:cNvSpPr>
                  <a:spLocks noChangeArrowheads="1"/>
                </p:cNvSpPr>
                <p:nvPr/>
              </p:nvSpPr>
              <p:spPr bwMode="auto">
                <a:xfrm>
                  <a:off x="1223" y="575"/>
                  <a:ext cx="50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1    2    2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7" name="Rectangle 31"/>
                <p:cNvSpPr>
                  <a:spLocks noChangeArrowheads="1"/>
                </p:cNvSpPr>
                <p:nvPr/>
              </p:nvSpPr>
              <p:spPr bwMode="auto">
                <a:xfrm>
                  <a:off x="1180" y="575"/>
                  <a:ext cx="59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5" name="Group 32"/>
              <p:cNvGrpSpPr/>
              <p:nvPr/>
            </p:nvGrpSpPr>
            <p:grpSpPr bwMode="auto">
              <a:xfrm>
                <a:off x="1770" y="576"/>
                <a:ext cx="660" cy="384"/>
                <a:chOff x="1770" y="576"/>
                <a:chExt cx="660" cy="384"/>
              </a:xfrm>
            </p:grpSpPr>
            <p:sp>
              <p:nvSpPr>
                <p:cNvPr id="204" name="Rectangle 33"/>
                <p:cNvSpPr>
                  <a:spLocks noChangeArrowheads="1"/>
                </p:cNvSpPr>
                <p:nvPr/>
              </p:nvSpPr>
              <p:spPr bwMode="auto">
                <a:xfrm>
                  <a:off x="1813" y="575"/>
                  <a:ext cx="5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latin typeface="Times New Roman" panose="02020603050405020304" pitchFamily="18" charset="0"/>
                    </a:rPr>
                    <a:t> 2    0    0</a:t>
                  </a:r>
                  <a:endParaRPr kumimoji="1" lang="en-US" altLang="zh-CN" sz="2000" b="1" dirty="0">
                    <a:latin typeface="Times New Roman" panose="02020603050405020304" pitchFamily="18" charset="0"/>
                  </a:endParaRPr>
                </a:p>
                <a:p>
                  <a:pPr algn="just">
                    <a:spcBef>
                      <a:spcPct val="0"/>
                    </a:spcBef>
                    <a:buClrTx/>
                    <a:buSzTx/>
                    <a:buFontTx/>
                    <a:buNone/>
                    <a:defRPr/>
                  </a:pPr>
                  <a:endParaRPr kumimoji="1" lang="en-US" altLang="zh-CN" sz="2000" b="1" dirty="0">
                    <a:latin typeface="Times New Roman" panose="02020603050405020304" pitchFamily="18" charset="0"/>
                  </a:endParaRPr>
                </a:p>
              </p:txBody>
            </p:sp>
            <p:sp>
              <p:nvSpPr>
                <p:cNvPr id="205" name="Rectangle 34"/>
                <p:cNvSpPr>
                  <a:spLocks noChangeArrowheads="1"/>
                </p:cNvSpPr>
                <p:nvPr/>
              </p:nvSpPr>
              <p:spPr bwMode="auto">
                <a:xfrm>
                  <a:off x="1770" y="575"/>
                  <a:ext cx="66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6" name="Group 35"/>
              <p:cNvGrpSpPr/>
              <p:nvPr/>
            </p:nvGrpSpPr>
            <p:grpSpPr bwMode="auto">
              <a:xfrm>
                <a:off x="2430" y="576"/>
                <a:ext cx="802" cy="384"/>
                <a:chOff x="2430" y="576"/>
                <a:chExt cx="802" cy="384"/>
              </a:xfrm>
            </p:grpSpPr>
            <p:sp>
              <p:nvSpPr>
                <p:cNvPr id="202" name="Rectangle 36"/>
                <p:cNvSpPr>
                  <a:spLocks noChangeArrowheads="1"/>
                </p:cNvSpPr>
                <p:nvPr/>
              </p:nvSpPr>
              <p:spPr bwMode="auto">
                <a:xfrm>
                  <a:off x="2473" y="575"/>
                  <a:ext cx="71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5    3     2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3" name="Rectangle 37"/>
                <p:cNvSpPr>
                  <a:spLocks noChangeArrowheads="1"/>
                </p:cNvSpPr>
                <p:nvPr/>
              </p:nvSpPr>
              <p:spPr bwMode="auto">
                <a:xfrm>
                  <a:off x="2430" y="575"/>
                  <a:ext cx="80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7" name="Group 38"/>
              <p:cNvGrpSpPr/>
              <p:nvPr/>
            </p:nvGrpSpPr>
            <p:grpSpPr bwMode="auto">
              <a:xfrm>
                <a:off x="3232" y="576"/>
                <a:ext cx="559" cy="384"/>
                <a:chOff x="3232" y="576"/>
                <a:chExt cx="559" cy="384"/>
              </a:xfrm>
            </p:grpSpPr>
            <p:sp>
              <p:nvSpPr>
                <p:cNvPr id="200" name="Rectangle 39"/>
                <p:cNvSpPr>
                  <a:spLocks noChangeArrowheads="1"/>
                </p:cNvSpPr>
                <p:nvPr/>
              </p:nvSpPr>
              <p:spPr bwMode="auto">
                <a:xfrm>
                  <a:off x="3275" y="575"/>
                  <a:ext cx="4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201" name="Rectangle 40"/>
                <p:cNvSpPr>
                  <a:spLocks noChangeArrowheads="1"/>
                </p:cNvSpPr>
                <p:nvPr/>
              </p:nvSpPr>
              <p:spPr bwMode="auto">
                <a:xfrm>
                  <a:off x="3232" y="575"/>
                  <a:ext cx="559"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8" name="Group 41"/>
              <p:cNvGrpSpPr/>
              <p:nvPr/>
            </p:nvGrpSpPr>
            <p:grpSpPr bwMode="auto">
              <a:xfrm>
                <a:off x="0" y="960"/>
                <a:ext cx="674" cy="384"/>
                <a:chOff x="0" y="960"/>
                <a:chExt cx="674" cy="384"/>
              </a:xfrm>
            </p:grpSpPr>
            <p:sp>
              <p:nvSpPr>
                <p:cNvPr id="198" name="Rectangle 42"/>
                <p:cNvSpPr>
                  <a:spLocks noChangeArrowheads="1"/>
                </p:cNvSpPr>
                <p:nvPr/>
              </p:nvSpPr>
              <p:spPr bwMode="auto">
                <a:xfrm>
                  <a:off x="43" y="960"/>
                  <a:ext cx="5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9" name="Rectangle 43"/>
                <p:cNvSpPr>
                  <a:spLocks noChangeArrowheads="1"/>
                </p:cNvSpPr>
                <p:nvPr/>
              </p:nvSpPr>
              <p:spPr bwMode="auto">
                <a:xfrm>
                  <a:off x="0" y="960"/>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29" name="Group 44"/>
              <p:cNvGrpSpPr/>
              <p:nvPr/>
            </p:nvGrpSpPr>
            <p:grpSpPr bwMode="auto">
              <a:xfrm>
                <a:off x="674" y="960"/>
                <a:ext cx="506" cy="384"/>
                <a:chOff x="674" y="960"/>
                <a:chExt cx="506" cy="384"/>
              </a:xfrm>
            </p:grpSpPr>
            <p:sp>
              <p:nvSpPr>
                <p:cNvPr id="196" name="Rectangle 45"/>
                <p:cNvSpPr>
                  <a:spLocks noChangeArrowheads="1"/>
                </p:cNvSpPr>
                <p:nvPr/>
              </p:nvSpPr>
              <p:spPr bwMode="auto">
                <a:xfrm>
                  <a:off x="717" y="960"/>
                  <a:ext cx="4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5   3   2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7" name="Rectangle 46"/>
                <p:cNvSpPr>
                  <a:spLocks noChangeArrowheads="1"/>
                </p:cNvSpPr>
                <p:nvPr/>
              </p:nvSpPr>
              <p:spPr bwMode="auto">
                <a:xfrm>
                  <a:off x="674" y="960"/>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0" name="Group 47"/>
              <p:cNvGrpSpPr/>
              <p:nvPr/>
            </p:nvGrpSpPr>
            <p:grpSpPr bwMode="auto">
              <a:xfrm>
                <a:off x="1180" y="960"/>
                <a:ext cx="590" cy="384"/>
                <a:chOff x="1180" y="960"/>
                <a:chExt cx="590" cy="384"/>
              </a:xfrm>
            </p:grpSpPr>
            <p:sp>
              <p:nvSpPr>
                <p:cNvPr id="194" name="Rectangle 48"/>
                <p:cNvSpPr>
                  <a:spLocks noChangeArrowheads="1"/>
                </p:cNvSpPr>
                <p:nvPr/>
              </p:nvSpPr>
              <p:spPr bwMode="auto">
                <a:xfrm>
                  <a:off x="1223" y="960"/>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0    1    1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5" name="Rectangle 49"/>
                <p:cNvSpPr>
                  <a:spLocks noChangeArrowheads="1"/>
                </p:cNvSpPr>
                <p:nvPr/>
              </p:nvSpPr>
              <p:spPr bwMode="auto">
                <a:xfrm>
                  <a:off x="1180" y="960"/>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1" name="Group 50"/>
              <p:cNvGrpSpPr/>
              <p:nvPr/>
            </p:nvGrpSpPr>
            <p:grpSpPr bwMode="auto">
              <a:xfrm>
                <a:off x="1770" y="960"/>
                <a:ext cx="660" cy="384"/>
                <a:chOff x="1770" y="960"/>
                <a:chExt cx="660" cy="384"/>
              </a:xfrm>
            </p:grpSpPr>
            <p:sp>
              <p:nvSpPr>
                <p:cNvPr id="192" name="Rectangle 51"/>
                <p:cNvSpPr>
                  <a:spLocks noChangeArrowheads="1"/>
                </p:cNvSpPr>
                <p:nvPr/>
              </p:nvSpPr>
              <p:spPr bwMode="auto">
                <a:xfrm>
                  <a:off x="1813" y="960"/>
                  <a:ext cx="5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2    1    1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3" name="Rectangle 52"/>
                <p:cNvSpPr>
                  <a:spLocks noChangeArrowheads="1"/>
                </p:cNvSpPr>
                <p:nvPr/>
              </p:nvSpPr>
              <p:spPr bwMode="auto">
                <a:xfrm>
                  <a:off x="1770" y="960"/>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2" name="Group 53"/>
              <p:cNvGrpSpPr/>
              <p:nvPr/>
            </p:nvGrpSpPr>
            <p:grpSpPr bwMode="auto">
              <a:xfrm>
                <a:off x="2430" y="960"/>
                <a:ext cx="802" cy="384"/>
                <a:chOff x="2430" y="960"/>
                <a:chExt cx="802" cy="384"/>
              </a:xfrm>
            </p:grpSpPr>
            <p:sp>
              <p:nvSpPr>
                <p:cNvPr id="190" name="Rectangle 54"/>
                <p:cNvSpPr>
                  <a:spLocks noChangeArrowheads="1"/>
                </p:cNvSpPr>
                <p:nvPr/>
              </p:nvSpPr>
              <p:spPr bwMode="auto">
                <a:xfrm>
                  <a:off x="2473" y="960"/>
                  <a:ext cx="7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7    4     3 </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91" name="Rectangle 55"/>
                <p:cNvSpPr>
                  <a:spLocks noChangeArrowheads="1"/>
                </p:cNvSpPr>
                <p:nvPr/>
              </p:nvSpPr>
              <p:spPr bwMode="auto">
                <a:xfrm>
                  <a:off x="2430" y="960"/>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3" name="Group 56"/>
              <p:cNvGrpSpPr/>
              <p:nvPr/>
            </p:nvGrpSpPr>
            <p:grpSpPr bwMode="auto">
              <a:xfrm>
                <a:off x="3232" y="960"/>
                <a:ext cx="559" cy="384"/>
                <a:chOff x="3232" y="960"/>
                <a:chExt cx="559" cy="384"/>
              </a:xfrm>
            </p:grpSpPr>
            <p:sp>
              <p:nvSpPr>
                <p:cNvPr id="188" name="Rectangle 57"/>
                <p:cNvSpPr>
                  <a:spLocks noChangeArrowheads="1"/>
                </p:cNvSpPr>
                <p:nvPr/>
              </p:nvSpPr>
              <p:spPr bwMode="auto">
                <a:xfrm>
                  <a:off x="3275" y="960"/>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9" name="Rectangle 58"/>
                <p:cNvSpPr>
                  <a:spLocks noChangeArrowheads="1"/>
                </p:cNvSpPr>
                <p:nvPr/>
              </p:nvSpPr>
              <p:spPr bwMode="auto">
                <a:xfrm>
                  <a:off x="3232" y="960"/>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4" name="Group 59"/>
              <p:cNvGrpSpPr/>
              <p:nvPr/>
            </p:nvGrpSpPr>
            <p:grpSpPr bwMode="auto">
              <a:xfrm>
                <a:off x="0" y="1344"/>
                <a:ext cx="674" cy="384"/>
                <a:chOff x="0" y="1344"/>
                <a:chExt cx="674" cy="384"/>
              </a:xfrm>
            </p:grpSpPr>
            <p:sp>
              <p:nvSpPr>
                <p:cNvPr id="186" name="Rectangle 60"/>
                <p:cNvSpPr>
                  <a:spLocks noChangeArrowheads="1"/>
                </p:cNvSpPr>
                <p:nvPr/>
              </p:nvSpPr>
              <p:spPr bwMode="auto">
                <a:xfrm>
                  <a:off x="43" y="1344"/>
                  <a:ext cx="5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P4</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7" name="Rectangle 61"/>
                <p:cNvSpPr>
                  <a:spLocks noChangeArrowheads="1"/>
                </p:cNvSpPr>
                <p:nvPr/>
              </p:nvSpPr>
              <p:spPr bwMode="auto">
                <a:xfrm>
                  <a:off x="0" y="1344"/>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5" name="Group 62"/>
              <p:cNvGrpSpPr/>
              <p:nvPr/>
            </p:nvGrpSpPr>
            <p:grpSpPr bwMode="auto">
              <a:xfrm>
                <a:off x="674" y="1344"/>
                <a:ext cx="506" cy="384"/>
                <a:chOff x="674" y="1344"/>
                <a:chExt cx="506" cy="384"/>
              </a:xfrm>
            </p:grpSpPr>
            <p:sp>
              <p:nvSpPr>
                <p:cNvPr id="184" name="Rectangle 63"/>
                <p:cNvSpPr>
                  <a:spLocks noChangeArrowheads="1"/>
                </p:cNvSpPr>
                <p:nvPr/>
              </p:nvSpPr>
              <p:spPr bwMode="auto">
                <a:xfrm>
                  <a:off x="717" y="1344"/>
                  <a:ext cx="4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5" name="Rectangle 64"/>
                <p:cNvSpPr>
                  <a:spLocks noChangeArrowheads="1"/>
                </p:cNvSpPr>
                <p:nvPr/>
              </p:nvSpPr>
              <p:spPr bwMode="auto">
                <a:xfrm>
                  <a:off x="674" y="1344"/>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6" name="Group 65"/>
              <p:cNvGrpSpPr/>
              <p:nvPr/>
            </p:nvGrpSpPr>
            <p:grpSpPr bwMode="auto">
              <a:xfrm>
                <a:off x="1180" y="1344"/>
                <a:ext cx="590" cy="384"/>
                <a:chOff x="1180" y="1344"/>
                <a:chExt cx="590" cy="384"/>
              </a:xfrm>
            </p:grpSpPr>
            <p:sp>
              <p:nvSpPr>
                <p:cNvPr id="182" name="Rectangle 66"/>
                <p:cNvSpPr>
                  <a:spLocks noChangeArrowheads="1"/>
                </p:cNvSpPr>
                <p:nvPr/>
              </p:nvSpPr>
              <p:spPr bwMode="auto">
                <a:xfrm>
                  <a:off x="1223" y="134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4    3    1</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3" name="Rectangle 67"/>
                <p:cNvSpPr>
                  <a:spLocks noChangeArrowheads="1"/>
                </p:cNvSpPr>
                <p:nvPr/>
              </p:nvSpPr>
              <p:spPr bwMode="auto">
                <a:xfrm>
                  <a:off x="1180" y="1344"/>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7" name="Group 68"/>
              <p:cNvGrpSpPr/>
              <p:nvPr/>
            </p:nvGrpSpPr>
            <p:grpSpPr bwMode="auto">
              <a:xfrm>
                <a:off x="1770" y="1344"/>
                <a:ext cx="660" cy="384"/>
                <a:chOff x="1770" y="1344"/>
                <a:chExt cx="660" cy="384"/>
              </a:xfrm>
            </p:grpSpPr>
            <p:sp>
              <p:nvSpPr>
                <p:cNvPr id="180" name="Rectangle 69"/>
                <p:cNvSpPr>
                  <a:spLocks noChangeArrowheads="1"/>
                </p:cNvSpPr>
                <p:nvPr/>
              </p:nvSpPr>
              <p:spPr bwMode="auto">
                <a:xfrm>
                  <a:off x="1813" y="1344"/>
                  <a:ext cx="5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0    0    2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81" name="Rectangle 70"/>
                <p:cNvSpPr>
                  <a:spLocks noChangeArrowheads="1"/>
                </p:cNvSpPr>
                <p:nvPr/>
              </p:nvSpPr>
              <p:spPr bwMode="auto">
                <a:xfrm>
                  <a:off x="1770" y="1344"/>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8" name="Group 71"/>
              <p:cNvGrpSpPr/>
              <p:nvPr/>
            </p:nvGrpSpPr>
            <p:grpSpPr bwMode="auto">
              <a:xfrm>
                <a:off x="2430" y="1344"/>
                <a:ext cx="802" cy="384"/>
                <a:chOff x="2430" y="1344"/>
                <a:chExt cx="802" cy="384"/>
              </a:xfrm>
            </p:grpSpPr>
            <p:sp>
              <p:nvSpPr>
                <p:cNvPr id="178" name="Rectangle 72"/>
                <p:cNvSpPr>
                  <a:spLocks noChangeArrowheads="1"/>
                </p:cNvSpPr>
                <p:nvPr/>
              </p:nvSpPr>
              <p:spPr bwMode="auto">
                <a:xfrm>
                  <a:off x="2473" y="1344"/>
                  <a:ext cx="7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7    4     5</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9" name="Rectangle 73"/>
                <p:cNvSpPr>
                  <a:spLocks noChangeArrowheads="1"/>
                </p:cNvSpPr>
                <p:nvPr/>
              </p:nvSpPr>
              <p:spPr bwMode="auto">
                <a:xfrm>
                  <a:off x="2430" y="1344"/>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39" name="Group 74"/>
              <p:cNvGrpSpPr/>
              <p:nvPr/>
            </p:nvGrpSpPr>
            <p:grpSpPr bwMode="auto">
              <a:xfrm>
                <a:off x="3232" y="1344"/>
                <a:ext cx="559" cy="384"/>
                <a:chOff x="3232" y="1344"/>
                <a:chExt cx="559" cy="384"/>
              </a:xfrm>
            </p:grpSpPr>
            <p:sp>
              <p:nvSpPr>
                <p:cNvPr id="176" name="Rectangle 75"/>
                <p:cNvSpPr>
                  <a:spLocks noChangeArrowheads="1"/>
                </p:cNvSpPr>
                <p:nvPr/>
              </p:nvSpPr>
              <p:spPr bwMode="auto">
                <a:xfrm>
                  <a:off x="3275" y="1344"/>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7" name="Rectangle 76"/>
                <p:cNvSpPr>
                  <a:spLocks noChangeArrowheads="1"/>
                </p:cNvSpPr>
                <p:nvPr/>
              </p:nvSpPr>
              <p:spPr bwMode="auto">
                <a:xfrm>
                  <a:off x="3232" y="1344"/>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0" name="Group 77"/>
              <p:cNvGrpSpPr/>
              <p:nvPr/>
            </p:nvGrpSpPr>
            <p:grpSpPr bwMode="auto">
              <a:xfrm>
                <a:off x="0" y="1728"/>
                <a:ext cx="674" cy="384"/>
                <a:chOff x="0" y="1728"/>
                <a:chExt cx="674" cy="384"/>
              </a:xfrm>
            </p:grpSpPr>
            <p:sp>
              <p:nvSpPr>
                <p:cNvPr id="174" name="Rectangle 78"/>
                <p:cNvSpPr>
                  <a:spLocks noChangeArrowheads="1"/>
                </p:cNvSpPr>
                <p:nvPr/>
              </p:nvSpPr>
              <p:spPr bwMode="auto">
                <a:xfrm>
                  <a:off x="43" y="1728"/>
                  <a:ext cx="587"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5" name="Rectangle 79"/>
                <p:cNvSpPr>
                  <a:spLocks noChangeArrowheads="1"/>
                </p:cNvSpPr>
                <p:nvPr/>
              </p:nvSpPr>
              <p:spPr bwMode="auto">
                <a:xfrm>
                  <a:off x="0" y="1728"/>
                  <a:ext cx="674"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1" name="Group 80"/>
              <p:cNvGrpSpPr/>
              <p:nvPr/>
            </p:nvGrpSpPr>
            <p:grpSpPr bwMode="auto">
              <a:xfrm>
                <a:off x="674" y="1728"/>
                <a:ext cx="506" cy="384"/>
                <a:chOff x="674" y="1728"/>
                <a:chExt cx="506" cy="384"/>
              </a:xfrm>
            </p:grpSpPr>
            <p:sp>
              <p:nvSpPr>
                <p:cNvPr id="172" name="Rectangle 81"/>
                <p:cNvSpPr>
                  <a:spLocks noChangeArrowheads="1"/>
                </p:cNvSpPr>
                <p:nvPr/>
              </p:nvSpPr>
              <p:spPr bwMode="auto">
                <a:xfrm>
                  <a:off x="717" y="1728"/>
                  <a:ext cx="42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7   4   5</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3" name="Rectangle 82"/>
                <p:cNvSpPr>
                  <a:spLocks noChangeArrowheads="1"/>
                </p:cNvSpPr>
                <p:nvPr/>
              </p:nvSpPr>
              <p:spPr bwMode="auto">
                <a:xfrm>
                  <a:off x="674" y="1728"/>
                  <a:ext cx="506"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2" name="Group 83"/>
              <p:cNvGrpSpPr/>
              <p:nvPr/>
            </p:nvGrpSpPr>
            <p:grpSpPr bwMode="auto">
              <a:xfrm>
                <a:off x="1180" y="1728"/>
                <a:ext cx="590" cy="384"/>
                <a:chOff x="1180" y="1728"/>
                <a:chExt cx="590" cy="384"/>
              </a:xfrm>
            </p:grpSpPr>
            <p:sp>
              <p:nvSpPr>
                <p:cNvPr id="170" name="Rectangle 84"/>
                <p:cNvSpPr>
                  <a:spLocks noChangeArrowheads="1"/>
                </p:cNvSpPr>
                <p:nvPr/>
              </p:nvSpPr>
              <p:spPr bwMode="auto">
                <a:xfrm>
                  <a:off x="1223" y="1728"/>
                  <a:ext cx="504"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6    0    0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71" name="Rectangle 85"/>
                <p:cNvSpPr>
                  <a:spLocks noChangeArrowheads="1"/>
                </p:cNvSpPr>
                <p:nvPr/>
              </p:nvSpPr>
              <p:spPr bwMode="auto">
                <a:xfrm>
                  <a:off x="1180" y="1728"/>
                  <a:ext cx="59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3" name="Group 86"/>
              <p:cNvGrpSpPr/>
              <p:nvPr/>
            </p:nvGrpSpPr>
            <p:grpSpPr bwMode="auto">
              <a:xfrm>
                <a:off x="1770" y="1728"/>
                <a:ext cx="660" cy="384"/>
                <a:chOff x="1770" y="1728"/>
                <a:chExt cx="660" cy="384"/>
              </a:xfrm>
            </p:grpSpPr>
            <p:sp>
              <p:nvSpPr>
                <p:cNvPr id="168" name="Rectangle 87"/>
                <p:cNvSpPr>
                  <a:spLocks noChangeArrowheads="1"/>
                </p:cNvSpPr>
                <p:nvPr/>
              </p:nvSpPr>
              <p:spPr bwMode="auto">
                <a:xfrm>
                  <a:off x="1813" y="1728"/>
                  <a:ext cx="5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3    0    2</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9" name="Rectangle 88"/>
                <p:cNvSpPr>
                  <a:spLocks noChangeArrowheads="1"/>
                </p:cNvSpPr>
                <p:nvPr/>
              </p:nvSpPr>
              <p:spPr bwMode="auto">
                <a:xfrm>
                  <a:off x="1770" y="1728"/>
                  <a:ext cx="660"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4" name="Group 89"/>
              <p:cNvGrpSpPr/>
              <p:nvPr/>
            </p:nvGrpSpPr>
            <p:grpSpPr bwMode="auto">
              <a:xfrm>
                <a:off x="2430" y="1728"/>
                <a:ext cx="802" cy="384"/>
                <a:chOff x="2430" y="1728"/>
                <a:chExt cx="802" cy="384"/>
              </a:xfrm>
            </p:grpSpPr>
            <p:sp>
              <p:nvSpPr>
                <p:cNvPr id="166" name="Rectangle 90"/>
                <p:cNvSpPr>
                  <a:spLocks noChangeArrowheads="1"/>
                </p:cNvSpPr>
                <p:nvPr/>
              </p:nvSpPr>
              <p:spPr bwMode="auto">
                <a:xfrm>
                  <a:off x="2473" y="1728"/>
                  <a:ext cx="71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10   4    7</a:t>
                  </a:r>
                  <a:endParaRPr kumimoji="1" lang="en-US" altLang="zh-CN" sz="2000" b="1">
                    <a:latin typeface="Times New Roman" panose="02020603050405020304" pitchFamily="18" charset="0"/>
                  </a:endParaRPr>
                </a:p>
              </p:txBody>
            </p:sp>
            <p:sp>
              <p:nvSpPr>
                <p:cNvPr id="167" name="Rectangle 91"/>
                <p:cNvSpPr>
                  <a:spLocks noChangeArrowheads="1"/>
                </p:cNvSpPr>
                <p:nvPr/>
              </p:nvSpPr>
              <p:spPr bwMode="auto">
                <a:xfrm>
                  <a:off x="2430" y="1728"/>
                  <a:ext cx="80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5" name="Group 92"/>
              <p:cNvGrpSpPr/>
              <p:nvPr/>
            </p:nvGrpSpPr>
            <p:grpSpPr bwMode="auto">
              <a:xfrm>
                <a:off x="3232" y="1728"/>
                <a:ext cx="559" cy="384"/>
                <a:chOff x="3232" y="1728"/>
                <a:chExt cx="559" cy="384"/>
              </a:xfrm>
            </p:grpSpPr>
            <p:sp>
              <p:nvSpPr>
                <p:cNvPr id="164" name="Rectangle 93"/>
                <p:cNvSpPr>
                  <a:spLocks noChangeArrowheads="1"/>
                </p:cNvSpPr>
                <p:nvPr/>
              </p:nvSpPr>
              <p:spPr bwMode="auto">
                <a:xfrm>
                  <a:off x="3275" y="1728"/>
                  <a:ext cx="473"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5" name="Rectangle 94"/>
                <p:cNvSpPr>
                  <a:spLocks noChangeArrowheads="1"/>
                </p:cNvSpPr>
                <p:nvPr/>
              </p:nvSpPr>
              <p:spPr bwMode="auto">
                <a:xfrm>
                  <a:off x="3232" y="1728"/>
                  <a:ext cx="559"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6" name="Group 95"/>
              <p:cNvGrpSpPr/>
              <p:nvPr/>
            </p:nvGrpSpPr>
            <p:grpSpPr bwMode="auto">
              <a:xfrm>
                <a:off x="0" y="2112"/>
                <a:ext cx="674" cy="384"/>
                <a:chOff x="0" y="2112"/>
                <a:chExt cx="674" cy="384"/>
              </a:xfrm>
            </p:grpSpPr>
            <p:sp>
              <p:nvSpPr>
                <p:cNvPr id="162" name="Rectangle 96"/>
                <p:cNvSpPr>
                  <a:spLocks noChangeArrowheads="1"/>
                </p:cNvSpPr>
                <p:nvPr/>
              </p:nvSpPr>
              <p:spPr bwMode="auto">
                <a:xfrm>
                  <a:off x="43" y="2113"/>
                  <a:ext cx="58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P0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3" name="Rectangle 97"/>
                <p:cNvSpPr>
                  <a:spLocks noChangeArrowheads="1"/>
                </p:cNvSpPr>
                <p:nvPr/>
              </p:nvSpPr>
              <p:spPr bwMode="auto">
                <a:xfrm>
                  <a:off x="0" y="2113"/>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7" name="Group 98"/>
              <p:cNvGrpSpPr/>
              <p:nvPr/>
            </p:nvGrpSpPr>
            <p:grpSpPr bwMode="auto">
              <a:xfrm>
                <a:off x="674" y="2112"/>
                <a:ext cx="506" cy="384"/>
                <a:chOff x="674" y="2112"/>
                <a:chExt cx="506" cy="384"/>
              </a:xfrm>
            </p:grpSpPr>
            <p:sp>
              <p:nvSpPr>
                <p:cNvPr id="160" name="Rectangle 99"/>
                <p:cNvSpPr>
                  <a:spLocks noChangeArrowheads="1"/>
                </p:cNvSpPr>
                <p:nvPr/>
              </p:nvSpPr>
              <p:spPr bwMode="auto">
                <a:xfrm>
                  <a:off x="717" y="2113"/>
                  <a:ext cx="42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10 4   7</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61" name="Rectangle 100"/>
                <p:cNvSpPr>
                  <a:spLocks noChangeArrowheads="1"/>
                </p:cNvSpPr>
                <p:nvPr/>
              </p:nvSpPr>
              <p:spPr bwMode="auto">
                <a:xfrm>
                  <a:off x="674" y="2113"/>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8" name="Group 101"/>
              <p:cNvGrpSpPr/>
              <p:nvPr/>
            </p:nvGrpSpPr>
            <p:grpSpPr bwMode="auto">
              <a:xfrm>
                <a:off x="1180" y="2112"/>
                <a:ext cx="590" cy="384"/>
                <a:chOff x="1180" y="2112"/>
                <a:chExt cx="590" cy="384"/>
              </a:xfrm>
            </p:grpSpPr>
            <p:sp>
              <p:nvSpPr>
                <p:cNvPr id="158" name="Rectangle 102"/>
                <p:cNvSpPr>
                  <a:spLocks noChangeArrowheads="1"/>
                </p:cNvSpPr>
                <p:nvPr/>
              </p:nvSpPr>
              <p:spPr bwMode="auto">
                <a:xfrm>
                  <a:off x="1223" y="2113"/>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7    4    3</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9" name="Rectangle 103"/>
                <p:cNvSpPr>
                  <a:spLocks noChangeArrowheads="1"/>
                </p:cNvSpPr>
                <p:nvPr/>
              </p:nvSpPr>
              <p:spPr bwMode="auto">
                <a:xfrm>
                  <a:off x="1180" y="2113"/>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49" name="Group 104"/>
              <p:cNvGrpSpPr/>
              <p:nvPr/>
            </p:nvGrpSpPr>
            <p:grpSpPr bwMode="auto">
              <a:xfrm>
                <a:off x="1770" y="2112"/>
                <a:ext cx="660" cy="384"/>
                <a:chOff x="1770" y="2112"/>
                <a:chExt cx="660" cy="384"/>
              </a:xfrm>
            </p:grpSpPr>
            <p:sp>
              <p:nvSpPr>
                <p:cNvPr id="156" name="Rectangle 105"/>
                <p:cNvSpPr>
                  <a:spLocks noChangeArrowheads="1"/>
                </p:cNvSpPr>
                <p:nvPr/>
              </p:nvSpPr>
              <p:spPr bwMode="auto">
                <a:xfrm>
                  <a:off x="1813" y="2113"/>
                  <a:ext cx="5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 0    1    0</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7" name="Rectangle 106"/>
                <p:cNvSpPr>
                  <a:spLocks noChangeArrowheads="1"/>
                </p:cNvSpPr>
                <p:nvPr/>
              </p:nvSpPr>
              <p:spPr bwMode="auto">
                <a:xfrm>
                  <a:off x="1770" y="2113"/>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50" name="Group 107"/>
              <p:cNvGrpSpPr/>
              <p:nvPr/>
            </p:nvGrpSpPr>
            <p:grpSpPr bwMode="auto">
              <a:xfrm>
                <a:off x="2430" y="2112"/>
                <a:ext cx="802" cy="384"/>
                <a:chOff x="2430" y="2112"/>
                <a:chExt cx="802" cy="384"/>
              </a:xfrm>
            </p:grpSpPr>
            <p:sp>
              <p:nvSpPr>
                <p:cNvPr id="154" name="Rectangle 108"/>
                <p:cNvSpPr>
                  <a:spLocks noChangeArrowheads="1"/>
                </p:cNvSpPr>
                <p:nvPr/>
              </p:nvSpPr>
              <p:spPr bwMode="auto">
                <a:xfrm>
                  <a:off x="2473" y="2113"/>
                  <a:ext cx="71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10   5    7</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5" name="Rectangle 109"/>
                <p:cNvSpPr>
                  <a:spLocks noChangeArrowheads="1"/>
                </p:cNvSpPr>
                <p:nvPr/>
              </p:nvSpPr>
              <p:spPr bwMode="auto">
                <a:xfrm>
                  <a:off x="2430" y="2113"/>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51" name="Group 110"/>
              <p:cNvGrpSpPr/>
              <p:nvPr/>
            </p:nvGrpSpPr>
            <p:grpSpPr bwMode="auto">
              <a:xfrm>
                <a:off x="3232" y="2112"/>
                <a:ext cx="559" cy="384"/>
                <a:chOff x="3232" y="2112"/>
                <a:chExt cx="559" cy="384"/>
              </a:xfrm>
            </p:grpSpPr>
            <p:sp>
              <p:nvSpPr>
                <p:cNvPr id="152" name="Rectangle 111"/>
                <p:cNvSpPr>
                  <a:spLocks noChangeArrowheads="1"/>
                </p:cNvSpPr>
                <p:nvPr/>
              </p:nvSpPr>
              <p:spPr bwMode="auto">
                <a:xfrm>
                  <a:off x="3275" y="2113"/>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Times New Roman" panose="02020603050405020304" pitchFamily="18" charset="0"/>
                    </a:rPr>
                    <a:t>TRUE</a:t>
                  </a:r>
                  <a:endParaRPr kumimoji="1" lang="en-US" altLang="zh-CN" sz="2000" b="1">
                    <a:latin typeface="Times New Roman" panose="02020603050405020304" pitchFamily="18" charset="0"/>
                  </a:endParaRPr>
                </a:p>
                <a:p>
                  <a:pPr algn="just">
                    <a:spcBef>
                      <a:spcPct val="0"/>
                    </a:spcBef>
                    <a:buClrTx/>
                    <a:buSzTx/>
                    <a:buFontTx/>
                    <a:buNone/>
                    <a:defRPr/>
                  </a:pPr>
                  <a:endParaRPr kumimoji="1" lang="en-US" altLang="zh-CN" sz="2000" b="1">
                    <a:latin typeface="Times New Roman" panose="02020603050405020304" pitchFamily="18" charset="0"/>
                  </a:endParaRPr>
                </a:p>
              </p:txBody>
            </p:sp>
            <p:sp>
              <p:nvSpPr>
                <p:cNvPr id="153" name="Rectangle 112"/>
                <p:cNvSpPr>
                  <a:spLocks noChangeArrowheads="1"/>
                </p:cNvSpPr>
                <p:nvPr/>
              </p:nvSpPr>
              <p:spPr bwMode="auto">
                <a:xfrm>
                  <a:off x="3232" y="2113"/>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sp>
          <p:nvSpPr>
            <p:cNvPr id="115" name="Rectangle 113"/>
            <p:cNvSpPr>
              <a:spLocks noChangeArrowheads="1"/>
            </p:cNvSpPr>
            <p:nvPr/>
          </p:nvSpPr>
          <p:spPr bwMode="auto">
            <a:xfrm>
              <a:off x="-3" y="-3"/>
              <a:ext cx="3797" cy="2502"/>
            </a:xfrm>
            <a:prstGeom prst="rect">
              <a:avLst/>
            </a:prstGeom>
            <a:noFill/>
            <a:ln w="571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sp>
        <p:nvSpPr>
          <p:cNvPr id="2" name="矩形 1"/>
          <p:cNvSpPr/>
          <p:nvPr/>
        </p:nvSpPr>
        <p:spPr>
          <a:xfrm>
            <a:off x="4619297" y="3831411"/>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5" name="矩形 224"/>
          <p:cNvSpPr/>
          <p:nvPr/>
        </p:nvSpPr>
        <p:spPr>
          <a:xfrm>
            <a:off x="6005379" y="3840561"/>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6" name="矩形 225"/>
          <p:cNvSpPr/>
          <p:nvPr/>
        </p:nvSpPr>
        <p:spPr>
          <a:xfrm>
            <a:off x="7424590" y="3860865"/>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7" name="矩形 226"/>
          <p:cNvSpPr/>
          <p:nvPr/>
        </p:nvSpPr>
        <p:spPr>
          <a:xfrm>
            <a:off x="9255261" y="3833752"/>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8" name="矩形 227"/>
          <p:cNvSpPr/>
          <p:nvPr/>
        </p:nvSpPr>
        <p:spPr>
          <a:xfrm>
            <a:off x="3424346" y="4413637"/>
            <a:ext cx="996931"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9" name="矩形 228"/>
          <p:cNvSpPr/>
          <p:nvPr/>
        </p:nvSpPr>
        <p:spPr>
          <a:xfrm>
            <a:off x="4576051" y="4432449"/>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0" name="矩形 229"/>
          <p:cNvSpPr/>
          <p:nvPr/>
        </p:nvSpPr>
        <p:spPr>
          <a:xfrm>
            <a:off x="6005379" y="4454245"/>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1" name="矩形 230"/>
          <p:cNvSpPr/>
          <p:nvPr/>
        </p:nvSpPr>
        <p:spPr>
          <a:xfrm>
            <a:off x="7474666" y="4405980"/>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2" name="矩形 231"/>
          <p:cNvSpPr/>
          <p:nvPr/>
        </p:nvSpPr>
        <p:spPr>
          <a:xfrm>
            <a:off x="9255261" y="4432449"/>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3" name="矩形 232"/>
          <p:cNvSpPr/>
          <p:nvPr/>
        </p:nvSpPr>
        <p:spPr>
          <a:xfrm>
            <a:off x="3421064" y="4959655"/>
            <a:ext cx="1000213"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4" name="矩形 233"/>
          <p:cNvSpPr/>
          <p:nvPr/>
        </p:nvSpPr>
        <p:spPr>
          <a:xfrm>
            <a:off x="4567953" y="4986712"/>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5" name="矩形 234"/>
          <p:cNvSpPr/>
          <p:nvPr/>
        </p:nvSpPr>
        <p:spPr>
          <a:xfrm>
            <a:off x="5912004" y="4986712"/>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6" name="矩形 235"/>
          <p:cNvSpPr/>
          <p:nvPr/>
        </p:nvSpPr>
        <p:spPr>
          <a:xfrm>
            <a:off x="9283024" y="5009088"/>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7" name="矩形 236"/>
          <p:cNvSpPr/>
          <p:nvPr/>
        </p:nvSpPr>
        <p:spPr>
          <a:xfrm>
            <a:off x="7567759" y="4977563"/>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8" name="矩形 237"/>
          <p:cNvSpPr/>
          <p:nvPr/>
        </p:nvSpPr>
        <p:spPr>
          <a:xfrm>
            <a:off x="3421064" y="5561280"/>
            <a:ext cx="1000213"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39" name="矩形 238"/>
          <p:cNvSpPr/>
          <p:nvPr/>
        </p:nvSpPr>
        <p:spPr>
          <a:xfrm>
            <a:off x="4612468" y="5561280"/>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0" name="矩形 239"/>
          <p:cNvSpPr/>
          <p:nvPr/>
        </p:nvSpPr>
        <p:spPr>
          <a:xfrm>
            <a:off x="5955367" y="5579346"/>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1" name="矩形 240"/>
          <p:cNvSpPr/>
          <p:nvPr/>
        </p:nvSpPr>
        <p:spPr>
          <a:xfrm>
            <a:off x="9253898" y="5575045"/>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2" name="矩形 241"/>
          <p:cNvSpPr/>
          <p:nvPr/>
        </p:nvSpPr>
        <p:spPr>
          <a:xfrm>
            <a:off x="7517241" y="5550639"/>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3" name="矩形 242"/>
          <p:cNvSpPr/>
          <p:nvPr/>
        </p:nvSpPr>
        <p:spPr>
          <a:xfrm>
            <a:off x="3419700" y="6163843"/>
            <a:ext cx="1001576"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4" name="矩形 243"/>
          <p:cNvSpPr/>
          <p:nvPr/>
        </p:nvSpPr>
        <p:spPr>
          <a:xfrm>
            <a:off x="4552099" y="6137340"/>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5" name="矩形 244"/>
          <p:cNvSpPr/>
          <p:nvPr/>
        </p:nvSpPr>
        <p:spPr>
          <a:xfrm>
            <a:off x="5919161" y="6137340"/>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6" name="矩形 245"/>
          <p:cNvSpPr/>
          <p:nvPr/>
        </p:nvSpPr>
        <p:spPr>
          <a:xfrm>
            <a:off x="7516023" y="6137340"/>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7" name="矩形 246"/>
          <p:cNvSpPr/>
          <p:nvPr/>
        </p:nvSpPr>
        <p:spPr>
          <a:xfrm>
            <a:off x="9243583" y="6141439"/>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48" name="Rectangle 2"/>
          <p:cNvSpPr>
            <a:spLocks noGrp="1" noChangeArrowheads="1"/>
          </p:cNvSpPr>
          <p:nvPr>
            <p:ph type="title"/>
          </p:nvPr>
        </p:nvSpPr>
        <p:spPr>
          <a:xfrm>
            <a:off x="1541008" y="1200840"/>
            <a:ext cx="8229600" cy="705749"/>
          </a:xfrm>
        </p:spPr>
        <p:txBody>
          <a:bodyPr/>
          <a:lstStyle/>
          <a:p>
            <a:pPr>
              <a:defRPr/>
            </a:pPr>
            <a:r>
              <a:rPr lang="en-US" altLang="zh-CN" dirty="0">
                <a:solidFill>
                  <a:srgbClr val="0000FF"/>
                </a:solidFill>
              </a:rPr>
              <a:t>4</a:t>
            </a:r>
            <a:r>
              <a:rPr lang="zh-CN" altLang="en-US" dirty="0">
                <a:solidFill>
                  <a:srgbClr val="0000FF"/>
                </a:solidFill>
              </a:rPr>
              <a:t>．银行家算法之例</a:t>
            </a:r>
            <a:endParaRPr lang="zh-CN" altLang="en-US" dirty="0">
              <a:solidFill>
                <a:srgbClr val="0000FF"/>
              </a:solidFill>
            </a:endParaRPr>
          </a:p>
        </p:txBody>
      </p:sp>
      <p:sp>
        <p:nvSpPr>
          <p:cNvPr id="249" name="Rectangle 2"/>
          <p:cNvSpPr txBox="1">
            <a:spLocks noChangeArrowheads="1"/>
          </p:cNvSpPr>
          <p:nvPr/>
        </p:nvSpPr>
        <p:spPr>
          <a:xfrm>
            <a:off x="1316350" y="1769986"/>
            <a:ext cx="8229600" cy="683166"/>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spcBef>
                <a:spcPct val="15000"/>
              </a:spcBef>
              <a:defRPr/>
            </a:pPr>
            <a:r>
              <a:rPr lang="zh-CN" altLang="en-US" sz="2400" dirty="0"/>
              <a:t>（</a:t>
            </a:r>
            <a:r>
              <a:rPr lang="en-US" altLang="zh-CN" sz="2400" dirty="0"/>
              <a:t>1</a:t>
            </a:r>
            <a:r>
              <a:rPr lang="zh-CN" altLang="en-US" sz="2400" dirty="0"/>
              <a:t>）</a:t>
            </a:r>
            <a:r>
              <a:rPr lang="en-US" altLang="zh-CN" sz="2400" dirty="0"/>
              <a:t>T0</a:t>
            </a:r>
            <a:r>
              <a:rPr lang="zh-CN" altLang="en-US" sz="2400" dirty="0"/>
              <a:t>时刻的安全性</a:t>
            </a:r>
            <a:endParaRPr lang="zh-CN" altLang="en-US" sz="2400" dirty="0"/>
          </a:p>
        </p:txBody>
      </p:sp>
      <p:sp>
        <p:nvSpPr>
          <p:cNvPr id="250" name="Rectangle 114"/>
          <p:cNvSpPr>
            <a:spLocks noChangeArrowheads="1"/>
          </p:cNvSpPr>
          <p:nvPr/>
        </p:nvSpPr>
        <p:spPr bwMode="auto">
          <a:xfrm>
            <a:off x="1369559" y="2180716"/>
            <a:ext cx="704071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lang="zh-CN" altLang="en-US" sz="2400" b="1" dirty="0"/>
              <a:t>利用安全性算法对</a:t>
            </a:r>
            <a:r>
              <a:rPr lang="en-US" altLang="zh-CN" sz="2400" b="1" dirty="0"/>
              <a:t>T0</a:t>
            </a:r>
            <a:r>
              <a:rPr lang="zh-CN" altLang="en-US" sz="2400" b="1" dirty="0"/>
              <a:t>时刻的资源分配情况进行分析</a:t>
            </a:r>
            <a:endParaRPr lang="zh-CN" altLang="en-US" sz="2400" b="1" dirty="0"/>
          </a:p>
        </p:txBody>
      </p:sp>
      <p:sp>
        <p:nvSpPr>
          <p:cNvPr id="251"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252"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dirty="0" smtClean="0"/>
              <a:t>3.7 </a:t>
            </a:r>
            <a:r>
              <a:rPr lang="zh-CN" altLang="en-US" sz="3200" dirty="0" smtClean="0"/>
              <a:t>避免死锁</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225"/>
                                        </p:tgtEl>
                                      </p:cBhvr>
                                    </p:animEffect>
                                    <p:set>
                                      <p:cBhvr>
                                        <p:cTn id="12" dur="1" fill="hold">
                                          <p:stCondLst>
                                            <p:cond delay="499"/>
                                          </p:stCondLst>
                                        </p:cTn>
                                        <p:tgtEl>
                                          <p:spTgt spid="22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227"/>
                                        </p:tgtEl>
                                      </p:cBhvr>
                                    </p:animEffect>
                                    <p:set>
                                      <p:cBhvr>
                                        <p:cTn id="17" dur="1" fill="hold">
                                          <p:stCondLst>
                                            <p:cond delay="499"/>
                                          </p:stCondLst>
                                        </p:cTn>
                                        <p:tgtEl>
                                          <p:spTgt spid="22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226"/>
                                        </p:tgtEl>
                                      </p:cBhvr>
                                    </p:animEffect>
                                    <p:set>
                                      <p:cBhvr>
                                        <p:cTn id="22" dur="1" fill="hold">
                                          <p:stCondLst>
                                            <p:cond delay="499"/>
                                          </p:stCondLst>
                                        </p:cTn>
                                        <p:tgtEl>
                                          <p:spTgt spid="22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228"/>
                                        </p:tgtEl>
                                      </p:cBhvr>
                                    </p:animEffect>
                                    <p:set>
                                      <p:cBhvr>
                                        <p:cTn id="27" dur="1" fill="hold">
                                          <p:stCondLst>
                                            <p:cond delay="499"/>
                                          </p:stCondLst>
                                        </p:cTn>
                                        <p:tgtEl>
                                          <p:spTgt spid="22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229"/>
                                        </p:tgtEl>
                                      </p:cBhvr>
                                    </p:animEffect>
                                    <p:set>
                                      <p:cBhvr>
                                        <p:cTn id="32" dur="1" fill="hold">
                                          <p:stCondLst>
                                            <p:cond delay="499"/>
                                          </p:stCondLst>
                                        </p:cTn>
                                        <p:tgtEl>
                                          <p:spTgt spid="22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230"/>
                                        </p:tgtEl>
                                      </p:cBhvr>
                                    </p:animEffect>
                                    <p:set>
                                      <p:cBhvr>
                                        <p:cTn id="37" dur="1" fill="hold">
                                          <p:stCondLst>
                                            <p:cond delay="499"/>
                                          </p:stCondLst>
                                        </p:cTn>
                                        <p:tgtEl>
                                          <p:spTgt spid="23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232"/>
                                        </p:tgtEl>
                                      </p:cBhvr>
                                    </p:animEffect>
                                    <p:set>
                                      <p:cBhvr>
                                        <p:cTn id="42" dur="1" fill="hold">
                                          <p:stCondLst>
                                            <p:cond delay="499"/>
                                          </p:stCondLst>
                                        </p:cTn>
                                        <p:tgtEl>
                                          <p:spTgt spid="23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0" nodeType="clickEffect">
                                  <p:stCondLst>
                                    <p:cond delay="0"/>
                                  </p:stCondLst>
                                  <p:childTnLst>
                                    <p:animEffect transition="out" filter="dissolve">
                                      <p:cBhvr>
                                        <p:cTn id="46" dur="500"/>
                                        <p:tgtEl>
                                          <p:spTgt spid="231"/>
                                        </p:tgtEl>
                                      </p:cBhvr>
                                    </p:animEffect>
                                    <p:set>
                                      <p:cBhvr>
                                        <p:cTn id="47" dur="1" fill="hold">
                                          <p:stCondLst>
                                            <p:cond delay="499"/>
                                          </p:stCondLst>
                                        </p:cTn>
                                        <p:tgtEl>
                                          <p:spTgt spid="23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0" nodeType="clickEffect">
                                  <p:stCondLst>
                                    <p:cond delay="0"/>
                                  </p:stCondLst>
                                  <p:childTnLst>
                                    <p:animEffect transition="out" filter="dissolve">
                                      <p:cBhvr>
                                        <p:cTn id="51" dur="500"/>
                                        <p:tgtEl>
                                          <p:spTgt spid="233"/>
                                        </p:tgtEl>
                                      </p:cBhvr>
                                    </p:animEffect>
                                    <p:set>
                                      <p:cBhvr>
                                        <p:cTn id="52" dur="1" fill="hold">
                                          <p:stCondLst>
                                            <p:cond delay="499"/>
                                          </p:stCondLst>
                                        </p:cTn>
                                        <p:tgtEl>
                                          <p:spTgt spid="23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0" nodeType="clickEffect">
                                  <p:stCondLst>
                                    <p:cond delay="0"/>
                                  </p:stCondLst>
                                  <p:childTnLst>
                                    <p:animEffect transition="out" filter="dissolve">
                                      <p:cBhvr>
                                        <p:cTn id="56" dur="500"/>
                                        <p:tgtEl>
                                          <p:spTgt spid="234"/>
                                        </p:tgtEl>
                                      </p:cBhvr>
                                    </p:animEffect>
                                    <p:set>
                                      <p:cBhvr>
                                        <p:cTn id="57" dur="1" fill="hold">
                                          <p:stCondLst>
                                            <p:cond delay="499"/>
                                          </p:stCondLst>
                                        </p:cTn>
                                        <p:tgtEl>
                                          <p:spTgt spid="23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grpId="0" nodeType="clickEffect">
                                  <p:stCondLst>
                                    <p:cond delay="0"/>
                                  </p:stCondLst>
                                  <p:childTnLst>
                                    <p:animEffect transition="out" filter="dissolve">
                                      <p:cBhvr>
                                        <p:cTn id="61" dur="500"/>
                                        <p:tgtEl>
                                          <p:spTgt spid="235"/>
                                        </p:tgtEl>
                                      </p:cBhvr>
                                    </p:animEffect>
                                    <p:set>
                                      <p:cBhvr>
                                        <p:cTn id="62" dur="1" fill="hold">
                                          <p:stCondLst>
                                            <p:cond delay="499"/>
                                          </p:stCondLst>
                                        </p:cTn>
                                        <p:tgtEl>
                                          <p:spTgt spid="23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0" nodeType="clickEffect">
                                  <p:stCondLst>
                                    <p:cond delay="0"/>
                                  </p:stCondLst>
                                  <p:childTnLst>
                                    <p:animEffect transition="out" filter="dissolve">
                                      <p:cBhvr>
                                        <p:cTn id="66" dur="500"/>
                                        <p:tgtEl>
                                          <p:spTgt spid="236"/>
                                        </p:tgtEl>
                                      </p:cBhvr>
                                    </p:animEffect>
                                    <p:set>
                                      <p:cBhvr>
                                        <p:cTn id="67" dur="1" fill="hold">
                                          <p:stCondLst>
                                            <p:cond delay="499"/>
                                          </p:stCondLst>
                                        </p:cTn>
                                        <p:tgtEl>
                                          <p:spTgt spid="23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0" nodeType="clickEffect">
                                  <p:stCondLst>
                                    <p:cond delay="0"/>
                                  </p:stCondLst>
                                  <p:childTnLst>
                                    <p:animEffect transition="out" filter="dissolve">
                                      <p:cBhvr>
                                        <p:cTn id="71" dur="500"/>
                                        <p:tgtEl>
                                          <p:spTgt spid="237"/>
                                        </p:tgtEl>
                                      </p:cBhvr>
                                    </p:animEffect>
                                    <p:set>
                                      <p:cBhvr>
                                        <p:cTn id="72" dur="1" fill="hold">
                                          <p:stCondLst>
                                            <p:cond delay="499"/>
                                          </p:stCondLst>
                                        </p:cTn>
                                        <p:tgtEl>
                                          <p:spTgt spid="23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grpId="0" nodeType="clickEffect">
                                  <p:stCondLst>
                                    <p:cond delay="0"/>
                                  </p:stCondLst>
                                  <p:childTnLst>
                                    <p:animEffect transition="out" filter="dissolve">
                                      <p:cBhvr>
                                        <p:cTn id="76" dur="500"/>
                                        <p:tgtEl>
                                          <p:spTgt spid="238"/>
                                        </p:tgtEl>
                                      </p:cBhvr>
                                    </p:animEffect>
                                    <p:set>
                                      <p:cBhvr>
                                        <p:cTn id="77" dur="1" fill="hold">
                                          <p:stCondLst>
                                            <p:cond delay="499"/>
                                          </p:stCondLst>
                                        </p:cTn>
                                        <p:tgtEl>
                                          <p:spTgt spid="23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xit" presetSubtype="0" fill="hold" grpId="0" nodeType="clickEffect">
                                  <p:stCondLst>
                                    <p:cond delay="0"/>
                                  </p:stCondLst>
                                  <p:childTnLst>
                                    <p:animEffect transition="out" filter="dissolve">
                                      <p:cBhvr>
                                        <p:cTn id="81" dur="500"/>
                                        <p:tgtEl>
                                          <p:spTgt spid="239"/>
                                        </p:tgtEl>
                                      </p:cBhvr>
                                    </p:animEffect>
                                    <p:set>
                                      <p:cBhvr>
                                        <p:cTn id="82" dur="1" fill="hold">
                                          <p:stCondLst>
                                            <p:cond delay="499"/>
                                          </p:stCondLst>
                                        </p:cTn>
                                        <p:tgtEl>
                                          <p:spTgt spid="23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xit" presetSubtype="0" fill="hold" grpId="0" nodeType="clickEffect">
                                  <p:stCondLst>
                                    <p:cond delay="0"/>
                                  </p:stCondLst>
                                  <p:childTnLst>
                                    <p:animEffect transition="out" filter="dissolve">
                                      <p:cBhvr>
                                        <p:cTn id="86" dur="500"/>
                                        <p:tgtEl>
                                          <p:spTgt spid="240"/>
                                        </p:tgtEl>
                                      </p:cBhvr>
                                    </p:animEffect>
                                    <p:set>
                                      <p:cBhvr>
                                        <p:cTn id="87" dur="1" fill="hold">
                                          <p:stCondLst>
                                            <p:cond delay="499"/>
                                          </p:stCondLst>
                                        </p:cTn>
                                        <p:tgtEl>
                                          <p:spTgt spid="24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0" nodeType="clickEffect">
                                  <p:stCondLst>
                                    <p:cond delay="0"/>
                                  </p:stCondLst>
                                  <p:childTnLst>
                                    <p:animEffect transition="out" filter="dissolve">
                                      <p:cBhvr>
                                        <p:cTn id="91" dur="500"/>
                                        <p:tgtEl>
                                          <p:spTgt spid="241"/>
                                        </p:tgtEl>
                                      </p:cBhvr>
                                    </p:animEffect>
                                    <p:set>
                                      <p:cBhvr>
                                        <p:cTn id="92" dur="1" fill="hold">
                                          <p:stCondLst>
                                            <p:cond delay="499"/>
                                          </p:stCondLst>
                                        </p:cTn>
                                        <p:tgtEl>
                                          <p:spTgt spid="24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0" nodeType="clickEffect">
                                  <p:stCondLst>
                                    <p:cond delay="0"/>
                                  </p:stCondLst>
                                  <p:childTnLst>
                                    <p:animEffect transition="out" filter="dissolve">
                                      <p:cBhvr>
                                        <p:cTn id="96" dur="500"/>
                                        <p:tgtEl>
                                          <p:spTgt spid="242"/>
                                        </p:tgtEl>
                                      </p:cBhvr>
                                    </p:animEffect>
                                    <p:set>
                                      <p:cBhvr>
                                        <p:cTn id="97" dur="1" fill="hold">
                                          <p:stCondLst>
                                            <p:cond delay="499"/>
                                          </p:stCondLst>
                                        </p:cTn>
                                        <p:tgtEl>
                                          <p:spTgt spid="24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9" presetClass="exit" presetSubtype="0" fill="hold" grpId="0" nodeType="clickEffect">
                                  <p:stCondLst>
                                    <p:cond delay="0"/>
                                  </p:stCondLst>
                                  <p:childTnLst>
                                    <p:animEffect transition="out" filter="dissolve">
                                      <p:cBhvr>
                                        <p:cTn id="101" dur="500"/>
                                        <p:tgtEl>
                                          <p:spTgt spid="243"/>
                                        </p:tgtEl>
                                      </p:cBhvr>
                                    </p:animEffect>
                                    <p:set>
                                      <p:cBhvr>
                                        <p:cTn id="102" dur="1" fill="hold">
                                          <p:stCondLst>
                                            <p:cond delay="499"/>
                                          </p:stCondLst>
                                        </p:cTn>
                                        <p:tgtEl>
                                          <p:spTgt spid="24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xit" presetSubtype="0" fill="hold" grpId="0" nodeType="clickEffect">
                                  <p:stCondLst>
                                    <p:cond delay="0"/>
                                  </p:stCondLst>
                                  <p:childTnLst>
                                    <p:animEffect transition="out" filter="dissolve">
                                      <p:cBhvr>
                                        <p:cTn id="106" dur="500"/>
                                        <p:tgtEl>
                                          <p:spTgt spid="244"/>
                                        </p:tgtEl>
                                      </p:cBhvr>
                                    </p:animEffect>
                                    <p:set>
                                      <p:cBhvr>
                                        <p:cTn id="107" dur="1" fill="hold">
                                          <p:stCondLst>
                                            <p:cond delay="499"/>
                                          </p:stCondLst>
                                        </p:cTn>
                                        <p:tgtEl>
                                          <p:spTgt spid="24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0" nodeType="clickEffect">
                                  <p:stCondLst>
                                    <p:cond delay="0"/>
                                  </p:stCondLst>
                                  <p:childTnLst>
                                    <p:animEffect transition="out" filter="dissolve">
                                      <p:cBhvr>
                                        <p:cTn id="111" dur="500"/>
                                        <p:tgtEl>
                                          <p:spTgt spid="245"/>
                                        </p:tgtEl>
                                      </p:cBhvr>
                                    </p:animEffect>
                                    <p:set>
                                      <p:cBhvr>
                                        <p:cTn id="112" dur="1" fill="hold">
                                          <p:stCondLst>
                                            <p:cond delay="499"/>
                                          </p:stCondLst>
                                        </p:cTn>
                                        <p:tgtEl>
                                          <p:spTgt spid="24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9" presetClass="exit" presetSubtype="0" fill="hold" grpId="0" nodeType="clickEffect">
                                  <p:stCondLst>
                                    <p:cond delay="0"/>
                                  </p:stCondLst>
                                  <p:childTnLst>
                                    <p:animEffect transition="out" filter="dissolve">
                                      <p:cBhvr>
                                        <p:cTn id="116" dur="500"/>
                                        <p:tgtEl>
                                          <p:spTgt spid="247"/>
                                        </p:tgtEl>
                                      </p:cBhvr>
                                    </p:animEffect>
                                    <p:set>
                                      <p:cBhvr>
                                        <p:cTn id="117" dur="1" fill="hold">
                                          <p:stCondLst>
                                            <p:cond delay="499"/>
                                          </p:stCondLst>
                                        </p:cTn>
                                        <p:tgtEl>
                                          <p:spTgt spid="24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9" presetClass="exit" presetSubtype="0" fill="hold" grpId="0" nodeType="clickEffect">
                                  <p:stCondLst>
                                    <p:cond delay="0"/>
                                  </p:stCondLst>
                                  <p:childTnLst>
                                    <p:animEffect transition="out" filter="dissolve">
                                      <p:cBhvr>
                                        <p:cTn id="121" dur="500"/>
                                        <p:tgtEl>
                                          <p:spTgt spid="246"/>
                                        </p:tgtEl>
                                      </p:cBhvr>
                                    </p:animEffect>
                                    <p:set>
                                      <p:cBhvr>
                                        <p:cTn id="122" dur="1" fill="hold">
                                          <p:stCondLst>
                                            <p:cond delay="499"/>
                                          </p:stCondLst>
                                        </p:cTn>
                                        <p:tgtEl>
                                          <p:spTgt spid="24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25" grpId="0" animBg="1"/>
      <p:bldP spid="226" grpId="0" animBg="1"/>
      <p:bldP spid="227" grpId="0" animBg="1"/>
      <p:bldP spid="228" grpId="0" animBg="1"/>
      <p:bldP spid="229" grpId="0" animBg="1"/>
      <p:bldP spid="230" grpId="0" animBg="1"/>
      <p:bldP spid="231" grpId="0" animBg="1"/>
      <p:bldP spid="232" grpId="0" animBg="1"/>
      <p:bldP spid="233" grpId="0" animBg="1"/>
      <p:bldP spid="234" grpId="0" animBg="1"/>
      <p:bldP spid="235" grpId="0" animBg="1"/>
      <p:bldP spid="236" grpId="0" animBg="1"/>
      <p:bldP spid="237" grpId="0" animBg="1"/>
      <p:bldP spid="238" grpId="0" animBg="1"/>
      <p:bldP spid="239" grpId="0" animBg="1"/>
      <p:bldP spid="240" grpId="0" animBg="1"/>
      <p:bldP spid="241" grpId="0" animBg="1"/>
      <p:bldP spid="242" grpId="0" animBg="1"/>
      <p:bldP spid="243" grpId="0" animBg="1"/>
      <p:bldP spid="244" grpId="0" animBg="1"/>
      <p:bldP spid="245" grpId="0" animBg="1"/>
      <p:bldP spid="246" grpId="0" animBg="1"/>
      <p:bldP spid="24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357177" y="1208958"/>
            <a:ext cx="8229600" cy="705749"/>
          </a:xfrm>
        </p:spPr>
        <p:txBody>
          <a:bodyPr/>
          <a:lstStyle/>
          <a:p>
            <a:pPr>
              <a:defRPr/>
            </a:pPr>
            <a:r>
              <a:rPr lang="en-US" altLang="zh-CN" dirty="0">
                <a:solidFill>
                  <a:srgbClr val="0000FF"/>
                </a:solidFill>
              </a:rPr>
              <a:t>4</a:t>
            </a:r>
            <a:r>
              <a:rPr lang="zh-CN" altLang="en-US" dirty="0">
                <a:solidFill>
                  <a:srgbClr val="0000FF"/>
                </a:solidFill>
              </a:rPr>
              <a:t>．银行家算法之例</a:t>
            </a:r>
            <a:endParaRPr lang="zh-CN" altLang="en-US" dirty="0">
              <a:solidFill>
                <a:srgbClr val="0000FF"/>
              </a:solidFill>
            </a:endParaRPr>
          </a:p>
        </p:txBody>
      </p:sp>
      <p:sp>
        <p:nvSpPr>
          <p:cNvPr id="225" name="Rectangle 2"/>
          <p:cNvSpPr txBox="1">
            <a:spLocks noChangeArrowheads="1"/>
          </p:cNvSpPr>
          <p:nvPr/>
        </p:nvSpPr>
        <p:spPr>
          <a:xfrm>
            <a:off x="1158239" y="1906588"/>
            <a:ext cx="10467703" cy="4646612"/>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gn="just">
              <a:lnSpc>
                <a:spcPct val="110000"/>
              </a:lnSpc>
              <a:spcBef>
                <a:spcPct val="30000"/>
              </a:spcBef>
              <a:buFont typeface="Wingdings" panose="05000000000000000000" pitchFamily="2" charset="2"/>
              <a:buNone/>
              <a:defRPr/>
            </a:pPr>
            <a:r>
              <a:rPr lang="zh-CN" altLang="en-US" dirty="0">
                <a:solidFill>
                  <a:srgbClr val="0070C0"/>
                </a:solidFill>
                <a:latin typeface="微软雅黑" panose="020B0503020204020204" pitchFamily="34" charset="-122"/>
                <a:ea typeface="微软雅黑" panose="020B0503020204020204" pitchFamily="34" charset="-122"/>
              </a:rPr>
              <a:t>（</a:t>
            </a:r>
            <a:r>
              <a:rPr lang="en-US" altLang="zh-CN" dirty="0">
                <a:solidFill>
                  <a:srgbClr val="0070C0"/>
                </a:solidFill>
                <a:latin typeface="微软雅黑" panose="020B0503020204020204" pitchFamily="34" charset="-122"/>
                <a:ea typeface="微软雅黑" panose="020B0503020204020204" pitchFamily="34" charset="-122"/>
              </a:rPr>
              <a:t>2</a:t>
            </a:r>
            <a:r>
              <a:rPr lang="zh-CN" altLang="en-US" dirty="0">
                <a:solidFill>
                  <a:srgbClr val="0070C0"/>
                </a:solidFill>
                <a:latin typeface="微软雅黑" panose="020B0503020204020204" pitchFamily="34" charset="-122"/>
                <a:ea typeface="微软雅黑" panose="020B0503020204020204" pitchFamily="34" charset="-122"/>
              </a:rPr>
              <a:t>）</a:t>
            </a:r>
            <a:r>
              <a:rPr lang="en-US" altLang="zh-CN" dirty="0">
                <a:solidFill>
                  <a:srgbClr val="0070C0"/>
                </a:solidFill>
                <a:latin typeface="微软雅黑" panose="020B0503020204020204" pitchFamily="34" charset="-122"/>
                <a:ea typeface="微软雅黑" panose="020B0503020204020204" pitchFamily="34" charset="-122"/>
              </a:rPr>
              <a:t>P1</a:t>
            </a:r>
            <a:r>
              <a:rPr lang="zh-CN" altLang="en-US" dirty="0">
                <a:solidFill>
                  <a:srgbClr val="0070C0"/>
                </a:solidFill>
                <a:latin typeface="微软雅黑" panose="020B0503020204020204" pitchFamily="34" charset="-122"/>
                <a:ea typeface="微软雅黑" panose="020B0503020204020204" pitchFamily="34" charset="-122"/>
              </a:rPr>
              <a:t>请求资源：</a:t>
            </a:r>
            <a:endParaRPr lang="zh-CN" altLang="en-US" dirty="0">
              <a:solidFill>
                <a:srgbClr val="0070C0"/>
              </a:solidFill>
              <a:latin typeface="微软雅黑" panose="020B0503020204020204" pitchFamily="34" charset="-122"/>
              <a:ea typeface="微软雅黑" panose="020B0503020204020204" pitchFamily="34" charset="-122"/>
            </a:endParaRPr>
          </a:p>
          <a:p>
            <a:pPr algn="just">
              <a:lnSpc>
                <a:spcPct val="110000"/>
              </a:lnSpc>
              <a:spcBef>
                <a:spcPct val="30000"/>
              </a:spcBef>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P1</a:t>
            </a:r>
            <a:r>
              <a:rPr lang="zh-CN" altLang="en-US" sz="2400" dirty="0">
                <a:latin typeface="微软雅黑" panose="020B0503020204020204" pitchFamily="34" charset="-122"/>
                <a:ea typeface="微软雅黑" panose="020B0503020204020204" pitchFamily="34" charset="-122"/>
              </a:rPr>
              <a:t>发出请求向量</a:t>
            </a:r>
            <a:r>
              <a:rPr lang="en-US" altLang="zh-CN" sz="2400" dirty="0">
                <a:latin typeface="微软雅黑" panose="020B0503020204020204" pitchFamily="34" charset="-122"/>
                <a:ea typeface="微软雅黑" panose="020B0503020204020204" pitchFamily="34" charset="-122"/>
              </a:rPr>
              <a:t>Request</a:t>
            </a:r>
            <a:r>
              <a:rPr lang="en-US" altLang="zh-CN" sz="2400" baseline="-25000" dirty="0">
                <a:latin typeface="微软雅黑" panose="020B0503020204020204" pitchFamily="34" charset="-122"/>
                <a:ea typeface="微软雅黑" panose="020B0503020204020204" pitchFamily="34" charset="-122"/>
              </a:rPr>
              <a:t>1</a:t>
            </a:r>
            <a:r>
              <a:rPr lang="en-US" altLang="zh-CN" sz="2400" dirty="0">
                <a:latin typeface="微软雅黑" panose="020B0503020204020204" pitchFamily="34" charset="-122"/>
                <a:ea typeface="微软雅黑" panose="020B0503020204020204" pitchFamily="34" charset="-122"/>
              </a:rPr>
              <a:t>(1,0,2),</a:t>
            </a:r>
            <a:r>
              <a:rPr lang="zh-CN" altLang="en-US" sz="2400" dirty="0">
                <a:latin typeface="微软雅黑" panose="020B0503020204020204" pitchFamily="34" charset="-122"/>
                <a:ea typeface="微软雅黑" panose="020B0503020204020204" pitchFamily="34" charset="-122"/>
              </a:rPr>
              <a:t>系统按银行家算法进行检查：</a:t>
            </a:r>
            <a:endParaRPr lang="zh-CN" altLang="en-US" sz="2400" dirty="0">
              <a:latin typeface="微软雅黑" panose="020B0503020204020204" pitchFamily="34" charset="-122"/>
              <a:ea typeface="微软雅黑" panose="020B0503020204020204" pitchFamily="34" charset="-122"/>
            </a:endParaRPr>
          </a:p>
          <a:p>
            <a:pPr algn="just">
              <a:lnSpc>
                <a:spcPct val="110000"/>
              </a:lnSpc>
              <a:spcBef>
                <a:spcPct val="30000"/>
              </a:spcBef>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①</a:t>
            </a:r>
            <a:r>
              <a:rPr lang="en-US" altLang="zh-CN" sz="2400" dirty="0">
                <a:latin typeface="微软雅黑" panose="020B0503020204020204" pitchFamily="34" charset="-122"/>
                <a:ea typeface="微软雅黑" panose="020B0503020204020204" pitchFamily="34" charset="-122"/>
              </a:rPr>
              <a:t>Request</a:t>
            </a:r>
            <a:r>
              <a:rPr lang="en-US" altLang="zh-CN" sz="2400" baseline="-250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Need</a:t>
            </a:r>
            <a:r>
              <a:rPr lang="en-US" altLang="zh-CN" sz="2400" baseline="-250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a:p>
            <a:pPr algn="just">
              <a:lnSpc>
                <a:spcPct val="110000"/>
              </a:lnSpc>
              <a:spcBef>
                <a:spcPct val="30000"/>
              </a:spcBef>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②</a:t>
            </a:r>
            <a:r>
              <a:rPr lang="en-US" altLang="zh-CN" sz="2400" dirty="0">
                <a:latin typeface="微软雅黑" panose="020B0503020204020204" pitchFamily="34" charset="-122"/>
                <a:ea typeface="微软雅黑" panose="020B0503020204020204" pitchFamily="34" charset="-122"/>
              </a:rPr>
              <a:t>Request</a:t>
            </a:r>
            <a:r>
              <a:rPr lang="en-US" altLang="zh-CN" sz="2400" baseline="-250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rPr>
              <a:t>）≤ </a:t>
            </a:r>
            <a:r>
              <a:rPr lang="en-US" altLang="zh-CN" sz="2400" dirty="0">
                <a:latin typeface="微软雅黑" panose="020B0503020204020204" pitchFamily="34" charset="-122"/>
                <a:ea typeface="微软雅黑" panose="020B0503020204020204" pitchFamily="34" charset="-122"/>
              </a:rPr>
              <a:t>Available</a:t>
            </a:r>
            <a:r>
              <a:rPr lang="en-US" altLang="zh-CN" sz="2400" baseline="-250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3,3,2)</a:t>
            </a:r>
            <a:endParaRPr lang="en-US" altLang="zh-CN" sz="2400" dirty="0">
              <a:latin typeface="微软雅黑" panose="020B0503020204020204" pitchFamily="34" charset="-122"/>
              <a:ea typeface="微软雅黑" panose="020B0503020204020204" pitchFamily="34" charset="-122"/>
            </a:endParaRPr>
          </a:p>
          <a:p>
            <a:pPr algn="just">
              <a:lnSpc>
                <a:spcPct val="110000"/>
              </a:lnSpc>
              <a:spcBef>
                <a:spcPct val="30000"/>
              </a:spcBef>
              <a:buFont typeface="Wingdings" panose="05000000000000000000" pitchFamily="2" charset="2"/>
              <a:buNone/>
              <a:defRPr/>
            </a:pPr>
            <a:r>
              <a:rPr lang="en-US" altLang="zh-CN" sz="2400" dirty="0">
                <a:latin typeface="微软雅黑" panose="020B0503020204020204" pitchFamily="34" charset="-122"/>
                <a:ea typeface="微软雅黑" panose="020B0503020204020204" pitchFamily="34" charset="-122"/>
              </a:rPr>
              <a:t>    ③</a:t>
            </a:r>
            <a:r>
              <a:rPr lang="zh-CN" altLang="en-US" sz="2400" dirty="0">
                <a:latin typeface="微软雅黑" panose="020B0503020204020204" pitchFamily="34" charset="-122"/>
                <a:ea typeface="微软雅黑" panose="020B0503020204020204" pitchFamily="34" charset="-122"/>
              </a:rPr>
              <a:t>系统先假定可为</a:t>
            </a:r>
            <a:r>
              <a:rPr lang="en-US" altLang="zh-CN" sz="2400" dirty="0">
                <a:latin typeface="微软雅黑" panose="020B0503020204020204" pitchFamily="34" charset="-122"/>
                <a:ea typeface="微软雅黑" panose="020B0503020204020204" pitchFamily="34" charset="-122"/>
              </a:rPr>
              <a:t>P1</a:t>
            </a:r>
            <a:r>
              <a:rPr lang="zh-CN" altLang="en-US" sz="2400" dirty="0">
                <a:latin typeface="微软雅黑" panose="020B0503020204020204" pitchFamily="34" charset="-122"/>
                <a:ea typeface="微软雅黑" panose="020B0503020204020204" pitchFamily="34" charset="-122"/>
              </a:rPr>
              <a:t>分配资源，并修改</a:t>
            </a:r>
            <a:r>
              <a:rPr lang="en-US" altLang="zh-CN" sz="2400" dirty="0">
                <a:latin typeface="微软雅黑" panose="020B0503020204020204" pitchFamily="34" charset="-122"/>
                <a:ea typeface="微软雅黑" panose="020B0503020204020204" pitchFamily="34" charset="-122"/>
              </a:rPr>
              <a:t>Available</a:t>
            </a:r>
            <a:r>
              <a:rPr lang="zh-CN" altLang="en-US" sz="2400" dirty="0">
                <a:latin typeface="微软雅黑" panose="020B0503020204020204" pitchFamily="34" charset="-122"/>
                <a:ea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rPr>
              <a:t>Allocation</a:t>
            </a:r>
            <a:r>
              <a:rPr lang="en-US" altLang="zh-CN" sz="2400" baseline="-250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和</a:t>
            </a:r>
            <a:r>
              <a:rPr lang="en-US" altLang="zh-CN" sz="2400" dirty="0">
                <a:latin typeface="微软雅黑" panose="020B0503020204020204" pitchFamily="34" charset="-122"/>
                <a:ea typeface="微软雅黑" panose="020B0503020204020204" pitchFamily="34" charset="-122"/>
              </a:rPr>
              <a:t>Need</a:t>
            </a:r>
            <a:r>
              <a:rPr lang="en-US" altLang="zh-CN" sz="2400" baseline="-25000" dirty="0">
                <a:latin typeface="微软雅黑" panose="020B0503020204020204" pitchFamily="34" charset="-122"/>
                <a:ea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rPr>
              <a:t>向量，由此形成的资源变化情况如下图所示。</a:t>
            </a:r>
            <a:endParaRPr lang="zh-CN" altLang="en-US" sz="2400" dirty="0">
              <a:latin typeface="微软雅黑" panose="020B0503020204020204" pitchFamily="34" charset="-122"/>
              <a:ea typeface="微软雅黑" panose="020B0503020204020204" pitchFamily="34" charset="-122"/>
            </a:endParaRPr>
          </a:p>
          <a:p>
            <a:pPr algn="just">
              <a:lnSpc>
                <a:spcPct val="110000"/>
              </a:lnSpc>
              <a:spcBef>
                <a:spcPct val="30000"/>
              </a:spcBef>
              <a:buFont typeface="Wingdings" panose="05000000000000000000" pitchFamily="2" charset="2"/>
              <a:buNone/>
              <a:defRPr/>
            </a:pPr>
            <a:r>
              <a:rPr lang="zh-CN" altLang="en-US" sz="2400" dirty="0">
                <a:latin typeface="微软雅黑" panose="020B0503020204020204" pitchFamily="34" charset="-122"/>
                <a:ea typeface="微软雅黑" panose="020B0503020204020204" pitchFamily="34" charset="-122"/>
              </a:rPr>
              <a:t>   ④再利用安全性算法检查此时系统是否安全。如图所示：</a:t>
            </a:r>
            <a:endParaRPr lang="zh-CN" altLang="en-US" sz="2400" dirty="0">
              <a:latin typeface="微软雅黑" panose="020B0503020204020204" pitchFamily="34" charset="-122"/>
              <a:ea typeface="微软雅黑" panose="020B0503020204020204" pitchFamily="34" charset="-122"/>
            </a:endParaRPr>
          </a:p>
        </p:txBody>
      </p:sp>
      <p:sp>
        <p:nvSpPr>
          <p:cNvPr id="10"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11"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dirty="0" smtClean="0"/>
              <a:t>3.7 </a:t>
            </a:r>
            <a:r>
              <a:rPr lang="zh-CN" altLang="en-US" sz="3200" dirty="0" smtClean="0"/>
              <a:t>避免死锁</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5">
                                            <p:txEl>
                                              <p:pRg st="1" end="1"/>
                                            </p:txEl>
                                          </p:spTgt>
                                        </p:tgtEl>
                                        <p:attrNameLst>
                                          <p:attrName>style.visibility</p:attrName>
                                        </p:attrNameLst>
                                      </p:cBhvr>
                                      <p:to>
                                        <p:strVal val="visible"/>
                                      </p:to>
                                    </p:set>
                                    <p:animEffect transition="in" filter="blinds(horizontal)">
                                      <p:cBhvr>
                                        <p:cTn id="7" dur="500"/>
                                        <p:tgtEl>
                                          <p:spTgt spid="22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5">
                                            <p:txEl>
                                              <p:pRg st="2" end="2"/>
                                            </p:txEl>
                                          </p:spTgt>
                                        </p:tgtEl>
                                        <p:attrNameLst>
                                          <p:attrName>style.visibility</p:attrName>
                                        </p:attrNameLst>
                                      </p:cBhvr>
                                      <p:to>
                                        <p:strVal val="visible"/>
                                      </p:to>
                                    </p:set>
                                    <p:animEffect transition="in" filter="blinds(horizontal)">
                                      <p:cBhvr>
                                        <p:cTn id="12" dur="500"/>
                                        <p:tgtEl>
                                          <p:spTgt spid="22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5">
                                            <p:txEl>
                                              <p:pRg st="3" end="3"/>
                                            </p:txEl>
                                          </p:spTgt>
                                        </p:tgtEl>
                                        <p:attrNameLst>
                                          <p:attrName>style.visibility</p:attrName>
                                        </p:attrNameLst>
                                      </p:cBhvr>
                                      <p:to>
                                        <p:strVal val="visible"/>
                                      </p:to>
                                    </p:set>
                                    <p:animEffect transition="in" filter="blinds(horizontal)">
                                      <p:cBhvr>
                                        <p:cTn id="17" dur="500"/>
                                        <p:tgtEl>
                                          <p:spTgt spid="225">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25">
                                            <p:txEl>
                                              <p:pRg st="4" end="4"/>
                                            </p:txEl>
                                          </p:spTgt>
                                        </p:tgtEl>
                                        <p:attrNameLst>
                                          <p:attrName>style.visibility</p:attrName>
                                        </p:attrNameLst>
                                      </p:cBhvr>
                                      <p:to>
                                        <p:strVal val="visible"/>
                                      </p:to>
                                    </p:set>
                                    <p:animEffect transition="in" filter="blinds(horizontal)">
                                      <p:cBhvr>
                                        <p:cTn id="22" dur="500"/>
                                        <p:tgtEl>
                                          <p:spTgt spid="225">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25">
                                            <p:txEl>
                                              <p:pRg st="5" end="5"/>
                                            </p:txEl>
                                          </p:spTgt>
                                        </p:tgtEl>
                                        <p:attrNameLst>
                                          <p:attrName>style.visibility</p:attrName>
                                        </p:attrNameLst>
                                      </p:cBhvr>
                                      <p:to>
                                        <p:strVal val="visible"/>
                                      </p:to>
                                    </p:set>
                                    <p:anim calcmode="lin" valueType="num">
                                      <p:cBhvr additive="base">
                                        <p:cTn id="27" dur="500" fill="hold"/>
                                        <p:tgtEl>
                                          <p:spTgt spid="22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2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7153" name="Group 2"/>
          <p:cNvGrpSpPr/>
          <p:nvPr/>
        </p:nvGrpSpPr>
        <p:grpSpPr bwMode="auto">
          <a:xfrm>
            <a:off x="1981200" y="838200"/>
            <a:ext cx="8382000" cy="5041900"/>
            <a:chOff x="-3" y="-3"/>
            <a:chExt cx="3250" cy="2904"/>
          </a:xfrm>
        </p:grpSpPr>
        <p:grpSp>
          <p:nvGrpSpPr>
            <p:cNvPr id="177154" name="Group 3"/>
            <p:cNvGrpSpPr/>
            <p:nvPr/>
          </p:nvGrpSpPr>
          <p:grpSpPr bwMode="auto">
            <a:xfrm>
              <a:off x="0" y="0"/>
              <a:ext cx="3244" cy="2898"/>
              <a:chOff x="0" y="0"/>
              <a:chExt cx="3244" cy="2898"/>
            </a:xfrm>
          </p:grpSpPr>
          <p:grpSp>
            <p:nvGrpSpPr>
              <p:cNvPr id="177156" name="Group 4"/>
              <p:cNvGrpSpPr/>
              <p:nvPr/>
            </p:nvGrpSpPr>
            <p:grpSpPr bwMode="auto">
              <a:xfrm>
                <a:off x="0" y="0"/>
                <a:ext cx="716" cy="768"/>
                <a:chOff x="0" y="0"/>
                <a:chExt cx="716" cy="768"/>
              </a:xfrm>
            </p:grpSpPr>
            <p:sp>
              <p:nvSpPr>
                <p:cNvPr id="162921" name="Rectangle 5"/>
                <p:cNvSpPr>
                  <a:spLocks noChangeArrowheads="1"/>
                </p:cNvSpPr>
                <p:nvPr/>
              </p:nvSpPr>
              <p:spPr bwMode="auto">
                <a:xfrm>
                  <a:off x="43" y="0"/>
                  <a:ext cx="630"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2000" b="1">
                      <a:latin typeface="微软雅黑" panose="020B0503020204020204" pitchFamily="34" charset="-122"/>
                      <a:ea typeface="微软雅黑" panose="020B0503020204020204" pitchFamily="34" charset="-122"/>
                    </a:rPr>
                    <a:t>资源情况</a:t>
                  </a:r>
                  <a:endParaRPr kumimoji="1" lang="zh-CN" altLang="en-US" sz="2000" b="1">
                    <a:latin typeface="微软雅黑" panose="020B0503020204020204" pitchFamily="34" charset="-122"/>
                    <a:ea typeface="微软雅黑" panose="020B0503020204020204" pitchFamily="34" charset="-122"/>
                  </a:endParaRPr>
                </a:p>
                <a:p>
                  <a:pPr algn="ctr">
                    <a:spcBef>
                      <a:spcPct val="0"/>
                    </a:spcBef>
                    <a:buClrTx/>
                    <a:buSzTx/>
                    <a:buFontTx/>
                    <a:buNone/>
                    <a:defRPr/>
                  </a:pPr>
                  <a:endParaRPr kumimoji="1" lang="zh-CN" altLang="en-US" sz="2000" b="1">
                    <a:latin typeface="微软雅黑" panose="020B0503020204020204" pitchFamily="34" charset="-122"/>
                    <a:ea typeface="微软雅黑" panose="020B0503020204020204" pitchFamily="34" charset="-122"/>
                  </a:endParaRPr>
                </a:p>
                <a:p>
                  <a:pPr algn="ctr">
                    <a:spcBef>
                      <a:spcPct val="0"/>
                    </a:spcBef>
                    <a:buClrTx/>
                    <a:buSzTx/>
                    <a:buFontTx/>
                    <a:buNone/>
                    <a:defRPr/>
                  </a:pPr>
                  <a:r>
                    <a:rPr kumimoji="1" lang="zh-CN" altLang="en-US" sz="2000" b="1">
                      <a:latin typeface="微软雅黑" panose="020B0503020204020204" pitchFamily="34" charset="-122"/>
                      <a:ea typeface="微软雅黑" panose="020B0503020204020204" pitchFamily="34" charset="-122"/>
                    </a:rPr>
                    <a:t>进程</a:t>
                  </a:r>
                  <a:endParaRPr kumimoji="1" lang="zh-CN" altLang="en-US" sz="2000" b="1">
                    <a:latin typeface="微软雅黑" panose="020B0503020204020204" pitchFamily="34" charset="-122"/>
                    <a:ea typeface="微软雅黑" panose="020B0503020204020204" pitchFamily="34" charset="-122"/>
                  </a:endParaRPr>
                </a:p>
              </p:txBody>
            </p:sp>
            <p:sp>
              <p:nvSpPr>
                <p:cNvPr id="162922" name="Rectangle 6"/>
                <p:cNvSpPr>
                  <a:spLocks noChangeArrowheads="1"/>
                </p:cNvSpPr>
                <p:nvPr/>
              </p:nvSpPr>
              <p:spPr bwMode="auto">
                <a:xfrm>
                  <a:off x="0" y="0"/>
                  <a:ext cx="716" cy="76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57" name="Group 7"/>
              <p:cNvGrpSpPr/>
              <p:nvPr/>
            </p:nvGrpSpPr>
            <p:grpSpPr bwMode="auto">
              <a:xfrm>
                <a:off x="716" y="0"/>
                <a:ext cx="598" cy="384"/>
                <a:chOff x="716" y="0"/>
                <a:chExt cx="598" cy="384"/>
              </a:xfrm>
            </p:grpSpPr>
            <p:sp>
              <p:nvSpPr>
                <p:cNvPr id="162919" name="Rectangle 8"/>
                <p:cNvSpPr>
                  <a:spLocks noChangeArrowheads="1"/>
                </p:cNvSpPr>
                <p:nvPr/>
              </p:nvSpPr>
              <p:spPr bwMode="auto">
                <a:xfrm>
                  <a:off x="759" y="0"/>
                  <a:ext cx="5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Max</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20" name="Rectangle 9"/>
                <p:cNvSpPr>
                  <a:spLocks noChangeArrowheads="1"/>
                </p:cNvSpPr>
                <p:nvPr/>
              </p:nvSpPr>
              <p:spPr bwMode="auto">
                <a:xfrm>
                  <a:off x="716" y="0"/>
                  <a:ext cx="59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58" name="Group 10"/>
              <p:cNvGrpSpPr/>
              <p:nvPr/>
            </p:nvGrpSpPr>
            <p:grpSpPr bwMode="auto">
              <a:xfrm>
                <a:off x="1314" y="0"/>
                <a:ext cx="666" cy="384"/>
                <a:chOff x="1314" y="0"/>
                <a:chExt cx="666" cy="384"/>
              </a:xfrm>
            </p:grpSpPr>
            <p:sp>
              <p:nvSpPr>
                <p:cNvPr id="162917" name="Rectangle 11"/>
                <p:cNvSpPr>
                  <a:spLocks noChangeArrowheads="1"/>
                </p:cNvSpPr>
                <p:nvPr/>
              </p:nvSpPr>
              <p:spPr bwMode="auto">
                <a:xfrm>
                  <a:off x="1314" y="0"/>
                  <a:ext cx="66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Allocation</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18" name="Rectangle 12"/>
                <p:cNvSpPr>
                  <a:spLocks noChangeArrowheads="1"/>
                </p:cNvSpPr>
                <p:nvPr/>
              </p:nvSpPr>
              <p:spPr bwMode="auto">
                <a:xfrm>
                  <a:off x="1314" y="0"/>
                  <a:ext cx="66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59" name="Group 13"/>
              <p:cNvGrpSpPr/>
              <p:nvPr/>
            </p:nvGrpSpPr>
            <p:grpSpPr bwMode="auto">
              <a:xfrm>
                <a:off x="1980" y="0"/>
                <a:ext cx="632" cy="384"/>
                <a:chOff x="1980" y="0"/>
                <a:chExt cx="632" cy="384"/>
              </a:xfrm>
            </p:grpSpPr>
            <p:sp>
              <p:nvSpPr>
                <p:cNvPr id="162915" name="Rectangle 14"/>
                <p:cNvSpPr>
                  <a:spLocks noChangeArrowheads="1"/>
                </p:cNvSpPr>
                <p:nvPr/>
              </p:nvSpPr>
              <p:spPr bwMode="auto">
                <a:xfrm>
                  <a:off x="2023" y="0"/>
                  <a:ext cx="54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Need</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16" name="Rectangle 15"/>
                <p:cNvSpPr>
                  <a:spLocks noChangeArrowheads="1"/>
                </p:cNvSpPr>
                <p:nvPr/>
              </p:nvSpPr>
              <p:spPr bwMode="auto">
                <a:xfrm>
                  <a:off x="1980" y="0"/>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0" name="Group 16"/>
              <p:cNvGrpSpPr/>
              <p:nvPr/>
            </p:nvGrpSpPr>
            <p:grpSpPr bwMode="auto">
              <a:xfrm>
                <a:off x="2612" y="0"/>
                <a:ext cx="632" cy="384"/>
                <a:chOff x="2612" y="0"/>
                <a:chExt cx="632" cy="384"/>
              </a:xfrm>
            </p:grpSpPr>
            <p:sp>
              <p:nvSpPr>
                <p:cNvPr id="162913" name="Rectangle 17"/>
                <p:cNvSpPr>
                  <a:spLocks noChangeArrowheads="1"/>
                </p:cNvSpPr>
                <p:nvPr/>
              </p:nvSpPr>
              <p:spPr bwMode="auto">
                <a:xfrm>
                  <a:off x="2655" y="0"/>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Available</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14" name="Rectangle 18"/>
                <p:cNvSpPr>
                  <a:spLocks noChangeArrowheads="1"/>
                </p:cNvSpPr>
                <p:nvPr/>
              </p:nvSpPr>
              <p:spPr bwMode="auto">
                <a:xfrm>
                  <a:off x="2612" y="0"/>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1" name="Group 19"/>
              <p:cNvGrpSpPr/>
              <p:nvPr/>
            </p:nvGrpSpPr>
            <p:grpSpPr bwMode="auto">
              <a:xfrm>
                <a:off x="716" y="384"/>
                <a:ext cx="598" cy="384"/>
                <a:chOff x="716" y="384"/>
                <a:chExt cx="598" cy="384"/>
              </a:xfrm>
            </p:grpSpPr>
            <p:sp>
              <p:nvSpPr>
                <p:cNvPr id="162911" name="Rectangle 20"/>
                <p:cNvSpPr>
                  <a:spLocks noChangeArrowheads="1"/>
                </p:cNvSpPr>
                <p:nvPr/>
              </p:nvSpPr>
              <p:spPr bwMode="auto">
                <a:xfrm>
                  <a:off x="759" y="384"/>
                  <a:ext cx="5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A   B   C</a:t>
                  </a:r>
                  <a:endParaRPr kumimoji="1" lang="en-US" altLang="zh-CN" sz="2000" b="1">
                    <a:latin typeface="微软雅黑" panose="020B0503020204020204" pitchFamily="34" charset="-122"/>
                    <a:ea typeface="微软雅黑" panose="020B0503020204020204" pitchFamily="34" charset="-122"/>
                  </a:endParaRPr>
                </a:p>
              </p:txBody>
            </p:sp>
            <p:sp>
              <p:nvSpPr>
                <p:cNvPr id="162912" name="Rectangle 21"/>
                <p:cNvSpPr>
                  <a:spLocks noChangeArrowheads="1"/>
                </p:cNvSpPr>
                <p:nvPr/>
              </p:nvSpPr>
              <p:spPr bwMode="auto">
                <a:xfrm>
                  <a:off x="716" y="384"/>
                  <a:ext cx="59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2" name="Group 22"/>
              <p:cNvGrpSpPr/>
              <p:nvPr/>
            </p:nvGrpSpPr>
            <p:grpSpPr bwMode="auto">
              <a:xfrm>
                <a:off x="1314" y="384"/>
                <a:ext cx="666" cy="384"/>
                <a:chOff x="1314" y="384"/>
                <a:chExt cx="666" cy="384"/>
              </a:xfrm>
            </p:grpSpPr>
            <p:sp>
              <p:nvSpPr>
                <p:cNvPr id="162909" name="Rectangle 23"/>
                <p:cNvSpPr>
                  <a:spLocks noChangeArrowheads="1"/>
                </p:cNvSpPr>
                <p:nvPr/>
              </p:nvSpPr>
              <p:spPr bwMode="auto">
                <a:xfrm>
                  <a:off x="1357" y="384"/>
                  <a:ext cx="58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A   B   C</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10" name="Rectangle 24"/>
                <p:cNvSpPr>
                  <a:spLocks noChangeArrowheads="1"/>
                </p:cNvSpPr>
                <p:nvPr/>
              </p:nvSpPr>
              <p:spPr bwMode="auto">
                <a:xfrm>
                  <a:off x="1314" y="384"/>
                  <a:ext cx="66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3" name="Group 25"/>
              <p:cNvGrpSpPr/>
              <p:nvPr/>
            </p:nvGrpSpPr>
            <p:grpSpPr bwMode="auto">
              <a:xfrm>
                <a:off x="1980" y="384"/>
                <a:ext cx="632" cy="384"/>
                <a:chOff x="1980" y="384"/>
                <a:chExt cx="632" cy="384"/>
              </a:xfrm>
            </p:grpSpPr>
            <p:sp>
              <p:nvSpPr>
                <p:cNvPr id="162907" name="Rectangle 26"/>
                <p:cNvSpPr>
                  <a:spLocks noChangeArrowheads="1"/>
                </p:cNvSpPr>
                <p:nvPr/>
              </p:nvSpPr>
              <p:spPr bwMode="auto">
                <a:xfrm>
                  <a:off x="2023" y="384"/>
                  <a:ext cx="54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A   B   C</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08" name="Rectangle 27"/>
                <p:cNvSpPr>
                  <a:spLocks noChangeArrowheads="1"/>
                </p:cNvSpPr>
                <p:nvPr/>
              </p:nvSpPr>
              <p:spPr bwMode="auto">
                <a:xfrm>
                  <a:off x="1980" y="384"/>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4" name="Group 28"/>
              <p:cNvGrpSpPr/>
              <p:nvPr/>
            </p:nvGrpSpPr>
            <p:grpSpPr bwMode="auto">
              <a:xfrm>
                <a:off x="2612" y="384"/>
                <a:ext cx="632" cy="384"/>
                <a:chOff x="2612" y="384"/>
                <a:chExt cx="632" cy="384"/>
              </a:xfrm>
            </p:grpSpPr>
            <p:sp>
              <p:nvSpPr>
                <p:cNvPr id="162905" name="Rectangle 29"/>
                <p:cNvSpPr>
                  <a:spLocks noChangeArrowheads="1"/>
                </p:cNvSpPr>
                <p:nvPr/>
              </p:nvSpPr>
              <p:spPr bwMode="auto">
                <a:xfrm>
                  <a:off x="2655" y="384"/>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A   B   C</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06" name="Rectangle 30"/>
                <p:cNvSpPr>
                  <a:spLocks noChangeArrowheads="1"/>
                </p:cNvSpPr>
                <p:nvPr/>
              </p:nvSpPr>
              <p:spPr bwMode="auto">
                <a:xfrm>
                  <a:off x="2612" y="384"/>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5" name="Group 31"/>
              <p:cNvGrpSpPr/>
              <p:nvPr/>
            </p:nvGrpSpPr>
            <p:grpSpPr bwMode="auto">
              <a:xfrm>
                <a:off x="0" y="768"/>
                <a:ext cx="716" cy="384"/>
                <a:chOff x="0" y="768"/>
                <a:chExt cx="716" cy="384"/>
              </a:xfrm>
            </p:grpSpPr>
            <p:sp>
              <p:nvSpPr>
                <p:cNvPr id="162903" name="Rectangle 32"/>
                <p:cNvSpPr>
                  <a:spLocks noChangeArrowheads="1"/>
                </p:cNvSpPr>
                <p:nvPr/>
              </p:nvSpPr>
              <p:spPr bwMode="auto">
                <a:xfrm>
                  <a:off x="43" y="768"/>
                  <a:ext cx="63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P0</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04" name="Rectangle 33"/>
                <p:cNvSpPr>
                  <a:spLocks noChangeArrowheads="1"/>
                </p:cNvSpPr>
                <p:nvPr/>
              </p:nvSpPr>
              <p:spPr bwMode="auto">
                <a:xfrm>
                  <a:off x="0" y="768"/>
                  <a:ext cx="71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6" name="Group 34"/>
              <p:cNvGrpSpPr/>
              <p:nvPr/>
            </p:nvGrpSpPr>
            <p:grpSpPr bwMode="auto">
              <a:xfrm>
                <a:off x="716" y="768"/>
                <a:ext cx="598" cy="384"/>
                <a:chOff x="716" y="768"/>
                <a:chExt cx="598" cy="384"/>
              </a:xfrm>
            </p:grpSpPr>
            <p:sp>
              <p:nvSpPr>
                <p:cNvPr id="162901" name="Rectangle 35"/>
                <p:cNvSpPr>
                  <a:spLocks noChangeArrowheads="1"/>
                </p:cNvSpPr>
                <p:nvPr/>
              </p:nvSpPr>
              <p:spPr bwMode="auto">
                <a:xfrm>
                  <a:off x="759" y="768"/>
                  <a:ext cx="512"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7    5    3</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02" name="Rectangle 36"/>
                <p:cNvSpPr>
                  <a:spLocks noChangeArrowheads="1"/>
                </p:cNvSpPr>
                <p:nvPr/>
              </p:nvSpPr>
              <p:spPr bwMode="auto">
                <a:xfrm>
                  <a:off x="716" y="768"/>
                  <a:ext cx="598"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7" name="Group 37"/>
              <p:cNvGrpSpPr/>
              <p:nvPr/>
            </p:nvGrpSpPr>
            <p:grpSpPr bwMode="auto">
              <a:xfrm>
                <a:off x="1314" y="768"/>
                <a:ext cx="666" cy="384"/>
                <a:chOff x="1314" y="768"/>
                <a:chExt cx="666" cy="384"/>
              </a:xfrm>
            </p:grpSpPr>
            <p:sp>
              <p:nvSpPr>
                <p:cNvPr id="162899" name="Rectangle 38"/>
                <p:cNvSpPr>
                  <a:spLocks noChangeArrowheads="1"/>
                </p:cNvSpPr>
                <p:nvPr/>
              </p:nvSpPr>
              <p:spPr bwMode="auto">
                <a:xfrm>
                  <a:off x="1357" y="768"/>
                  <a:ext cx="580"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0    1    0</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900" name="Rectangle 39"/>
                <p:cNvSpPr>
                  <a:spLocks noChangeArrowheads="1"/>
                </p:cNvSpPr>
                <p:nvPr/>
              </p:nvSpPr>
              <p:spPr bwMode="auto">
                <a:xfrm>
                  <a:off x="1314" y="768"/>
                  <a:ext cx="66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8" name="Group 40"/>
              <p:cNvGrpSpPr/>
              <p:nvPr/>
            </p:nvGrpSpPr>
            <p:grpSpPr bwMode="auto">
              <a:xfrm>
                <a:off x="1980" y="768"/>
                <a:ext cx="632" cy="384"/>
                <a:chOff x="1980" y="768"/>
                <a:chExt cx="632" cy="384"/>
              </a:xfrm>
            </p:grpSpPr>
            <p:sp>
              <p:nvSpPr>
                <p:cNvPr id="162897" name="Rectangle 41"/>
                <p:cNvSpPr>
                  <a:spLocks noChangeArrowheads="1"/>
                </p:cNvSpPr>
                <p:nvPr/>
              </p:nvSpPr>
              <p:spPr bwMode="auto">
                <a:xfrm>
                  <a:off x="2023" y="768"/>
                  <a:ext cx="545"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7    4    3</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98" name="Rectangle 42"/>
                <p:cNvSpPr>
                  <a:spLocks noChangeArrowheads="1"/>
                </p:cNvSpPr>
                <p:nvPr/>
              </p:nvSpPr>
              <p:spPr bwMode="auto">
                <a:xfrm>
                  <a:off x="1980" y="768"/>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69" name="Group 43"/>
              <p:cNvGrpSpPr/>
              <p:nvPr/>
            </p:nvGrpSpPr>
            <p:grpSpPr bwMode="auto">
              <a:xfrm>
                <a:off x="2612" y="768"/>
                <a:ext cx="632" cy="384"/>
                <a:chOff x="2612" y="768"/>
                <a:chExt cx="632" cy="384"/>
              </a:xfrm>
            </p:grpSpPr>
            <p:sp>
              <p:nvSpPr>
                <p:cNvPr id="162895" name="Rectangle 44"/>
                <p:cNvSpPr>
                  <a:spLocks noChangeArrowheads="1"/>
                </p:cNvSpPr>
                <p:nvPr/>
              </p:nvSpPr>
              <p:spPr bwMode="auto">
                <a:xfrm>
                  <a:off x="2655" y="768"/>
                  <a:ext cx="54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solidFill>
                        <a:srgbClr val="FF0000"/>
                      </a:solidFill>
                      <a:latin typeface="微软雅黑" panose="020B0503020204020204" pitchFamily="34" charset="-122"/>
                      <a:ea typeface="微软雅黑" panose="020B0503020204020204" pitchFamily="34" charset="-122"/>
                    </a:rPr>
                    <a:t>2    3    0</a:t>
                  </a:r>
                  <a:endParaRPr kumimoji="1" lang="en-US" altLang="zh-CN" sz="2000" b="1" dirty="0">
                    <a:solidFill>
                      <a:srgbClr val="FF0000"/>
                    </a:solidFill>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62896" name="Rectangle 45"/>
                <p:cNvSpPr>
                  <a:spLocks noChangeArrowheads="1"/>
                </p:cNvSpPr>
                <p:nvPr/>
              </p:nvSpPr>
              <p:spPr bwMode="auto">
                <a:xfrm>
                  <a:off x="2612" y="768"/>
                  <a:ext cx="63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0" name="Group 46"/>
              <p:cNvGrpSpPr/>
              <p:nvPr/>
            </p:nvGrpSpPr>
            <p:grpSpPr bwMode="auto">
              <a:xfrm>
                <a:off x="0" y="1152"/>
                <a:ext cx="716" cy="480"/>
                <a:chOff x="0" y="1152"/>
                <a:chExt cx="716" cy="480"/>
              </a:xfrm>
            </p:grpSpPr>
            <p:sp>
              <p:nvSpPr>
                <p:cNvPr id="162893" name="Rectangle 47"/>
                <p:cNvSpPr>
                  <a:spLocks noChangeArrowheads="1"/>
                </p:cNvSpPr>
                <p:nvPr/>
              </p:nvSpPr>
              <p:spPr bwMode="auto">
                <a:xfrm>
                  <a:off x="43" y="1152"/>
                  <a:ext cx="63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P1</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94" name="Rectangle 48"/>
                <p:cNvSpPr>
                  <a:spLocks noChangeArrowheads="1"/>
                </p:cNvSpPr>
                <p:nvPr/>
              </p:nvSpPr>
              <p:spPr bwMode="auto">
                <a:xfrm>
                  <a:off x="0" y="1152"/>
                  <a:ext cx="716"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1" name="Group 49"/>
              <p:cNvGrpSpPr/>
              <p:nvPr/>
            </p:nvGrpSpPr>
            <p:grpSpPr bwMode="auto">
              <a:xfrm>
                <a:off x="716" y="1152"/>
                <a:ext cx="598" cy="480"/>
                <a:chOff x="716" y="1152"/>
                <a:chExt cx="598" cy="480"/>
              </a:xfrm>
            </p:grpSpPr>
            <p:sp>
              <p:nvSpPr>
                <p:cNvPr id="162891" name="Rectangle 50"/>
                <p:cNvSpPr>
                  <a:spLocks noChangeArrowheads="1"/>
                </p:cNvSpPr>
                <p:nvPr/>
              </p:nvSpPr>
              <p:spPr bwMode="auto">
                <a:xfrm>
                  <a:off x="759" y="1152"/>
                  <a:ext cx="512"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latin typeface="微软雅黑" panose="020B0503020204020204" pitchFamily="34" charset="-122"/>
                      <a:ea typeface="微软雅黑" panose="020B0503020204020204" pitchFamily="34" charset="-122"/>
                    </a:rPr>
                    <a:t>3    2    2</a:t>
                  </a:r>
                  <a:endParaRPr kumimoji="1" lang="en-US" altLang="zh-CN" sz="2000" b="1" dirty="0">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dirty="0">
                    <a:latin typeface="微软雅黑" panose="020B0503020204020204" pitchFamily="34" charset="-122"/>
                    <a:ea typeface="微软雅黑" panose="020B0503020204020204" pitchFamily="34" charset="-122"/>
                  </a:endParaRPr>
                </a:p>
              </p:txBody>
            </p:sp>
            <p:sp>
              <p:nvSpPr>
                <p:cNvPr id="162892" name="Rectangle 51"/>
                <p:cNvSpPr>
                  <a:spLocks noChangeArrowheads="1"/>
                </p:cNvSpPr>
                <p:nvPr/>
              </p:nvSpPr>
              <p:spPr bwMode="auto">
                <a:xfrm>
                  <a:off x="716" y="1152"/>
                  <a:ext cx="598"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2" name="Group 52"/>
              <p:cNvGrpSpPr/>
              <p:nvPr/>
            </p:nvGrpSpPr>
            <p:grpSpPr bwMode="auto">
              <a:xfrm>
                <a:off x="1314" y="1152"/>
                <a:ext cx="666" cy="480"/>
                <a:chOff x="1314" y="1152"/>
                <a:chExt cx="666" cy="480"/>
              </a:xfrm>
            </p:grpSpPr>
            <p:sp>
              <p:nvSpPr>
                <p:cNvPr id="162889" name="Rectangle 53"/>
                <p:cNvSpPr>
                  <a:spLocks noChangeArrowheads="1"/>
                </p:cNvSpPr>
                <p:nvPr/>
              </p:nvSpPr>
              <p:spPr bwMode="auto">
                <a:xfrm>
                  <a:off x="1357" y="1152"/>
                  <a:ext cx="58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solidFill>
                        <a:srgbClr val="FF0000"/>
                      </a:solidFill>
                      <a:latin typeface="微软雅黑" panose="020B0503020204020204" pitchFamily="34" charset="-122"/>
                      <a:ea typeface="微软雅黑" panose="020B0503020204020204" pitchFamily="34" charset="-122"/>
                    </a:rPr>
                    <a:t>3    0    2</a:t>
                  </a:r>
                  <a:endParaRPr kumimoji="1"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62890" name="Rectangle 54"/>
                <p:cNvSpPr>
                  <a:spLocks noChangeArrowheads="1"/>
                </p:cNvSpPr>
                <p:nvPr/>
              </p:nvSpPr>
              <p:spPr bwMode="auto">
                <a:xfrm>
                  <a:off x="1314" y="1152"/>
                  <a:ext cx="666"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3" name="Group 55"/>
              <p:cNvGrpSpPr/>
              <p:nvPr/>
            </p:nvGrpSpPr>
            <p:grpSpPr bwMode="auto">
              <a:xfrm>
                <a:off x="1980" y="1152"/>
                <a:ext cx="632" cy="480"/>
                <a:chOff x="1980" y="1152"/>
                <a:chExt cx="632" cy="480"/>
              </a:xfrm>
            </p:grpSpPr>
            <p:sp>
              <p:nvSpPr>
                <p:cNvPr id="162887" name="Rectangle 56"/>
                <p:cNvSpPr>
                  <a:spLocks noChangeArrowheads="1"/>
                </p:cNvSpPr>
                <p:nvPr/>
              </p:nvSpPr>
              <p:spPr bwMode="auto">
                <a:xfrm>
                  <a:off x="2023" y="1152"/>
                  <a:ext cx="545"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dirty="0">
                      <a:solidFill>
                        <a:srgbClr val="FF0000"/>
                      </a:solidFill>
                      <a:latin typeface="微软雅黑" panose="020B0503020204020204" pitchFamily="34" charset="-122"/>
                      <a:ea typeface="微软雅黑" panose="020B0503020204020204" pitchFamily="34" charset="-122"/>
                    </a:rPr>
                    <a:t>0    2    0</a:t>
                  </a:r>
                  <a:endParaRPr kumimoji="1" lang="en-US" altLang="zh-CN" sz="2000" b="1" dirty="0">
                    <a:solidFill>
                      <a:srgbClr val="FF0000"/>
                    </a:solidFill>
                    <a:latin typeface="微软雅黑" panose="020B0503020204020204" pitchFamily="34" charset="-122"/>
                    <a:ea typeface="微软雅黑" panose="020B0503020204020204" pitchFamily="34" charset="-122"/>
                  </a:endParaRPr>
                </a:p>
              </p:txBody>
            </p:sp>
            <p:sp>
              <p:nvSpPr>
                <p:cNvPr id="162888" name="Rectangle 57"/>
                <p:cNvSpPr>
                  <a:spLocks noChangeArrowheads="1"/>
                </p:cNvSpPr>
                <p:nvPr/>
              </p:nvSpPr>
              <p:spPr bwMode="auto">
                <a:xfrm>
                  <a:off x="1980" y="1152"/>
                  <a:ext cx="632"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4" name="Group 58"/>
              <p:cNvGrpSpPr/>
              <p:nvPr/>
            </p:nvGrpSpPr>
            <p:grpSpPr bwMode="auto">
              <a:xfrm>
                <a:off x="2612" y="1152"/>
                <a:ext cx="632" cy="480"/>
                <a:chOff x="2612" y="1152"/>
                <a:chExt cx="632" cy="480"/>
              </a:xfrm>
            </p:grpSpPr>
            <p:sp>
              <p:nvSpPr>
                <p:cNvPr id="162885" name="Rectangle 59"/>
                <p:cNvSpPr>
                  <a:spLocks noChangeArrowheads="1"/>
                </p:cNvSpPr>
                <p:nvPr/>
              </p:nvSpPr>
              <p:spPr bwMode="auto">
                <a:xfrm>
                  <a:off x="2655" y="1152"/>
                  <a:ext cx="54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86" name="Rectangle 60"/>
                <p:cNvSpPr>
                  <a:spLocks noChangeArrowheads="1"/>
                </p:cNvSpPr>
                <p:nvPr/>
              </p:nvSpPr>
              <p:spPr bwMode="auto">
                <a:xfrm>
                  <a:off x="2612" y="1152"/>
                  <a:ext cx="632" cy="480"/>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5" name="Group 61"/>
              <p:cNvGrpSpPr/>
              <p:nvPr/>
            </p:nvGrpSpPr>
            <p:grpSpPr bwMode="auto">
              <a:xfrm>
                <a:off x="0" y="1632"/>
                <a:ext cx="716" cy="422"/>
                <a:chOff x="0" y="1632"/>
                <a:chExt cx="716" cy="422"/>
              </a:xfrm>
            </p:grpSpPr>
            <p:sp>
              <p:nvSpPr>
                <p:cNvPr id="162883" name="Rectangle 62"/>
                <p:cNvSpPr>
                  <a:spLocks noChangeArrowheads="1"/>
                </p:cNvSpPr>
                <p:nvPr/>
              </p:nvSpPr>
              <p:spPr bwMode="auto">
                <a:xfrm>
                  <a:off x="43" y="1632"/>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P2</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84" name="Rectangle 63"/>
                <p:cNvSpPr>
                  <a:spLocks noChangeArrowheads="1"/>
                </p:cNvSpPr>
                <p:nvPr/>
              </p:nvSpPr>
              <p:spPr bwMode="auto">
                <a:xfrm>
                  <a:off x="0" y="1632"/>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6" name="Group 64"/>
              <p:cNvGrpSpPr/>
              <p:nvPr/>
            </p:nvGrpSpPr>
            <p:grpSpPr bwMode="auto">
              <a:xfrm>
                <a:off x="716" y="1632"/>
                <a:ext cx="598" cy="422"/>
                <a:chOff x="716" y="1632"/>
                <a:chExt cx="598" cy="422"/>
              </a:xfrm>
            </p:grpSpPr>
            <p:sp>
              <p:nvSpPr>
                <p:cNvPr id="162881" name="Rectangle 65"/>
                <p:cNvSpPr>
                  <a:spLocks noChangeArrowheads="1"/>
                </p:cNvSpPr>
                <p:nvPr/>
              </p:nvSpPr>
              <p:spPr bwMode="auto">
                <a:xfrm>
                  <a:off x="759" y="1632"/>
                  <a:ext cx="51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9    0    2</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82" name="Rectangle 66"/>
                <p:cNvSpPr>
                  <a:spLocks noChangeArrowheads="1"/>
                </p:cNvSpPr>
                <p:nvPr/>
              </p:nvSpPr>
              <p:spPr bwMode="auto">
                <a:xfrm>
                  <a:off x="716" y="1632"/>
                  <a:ext cx="598"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7" name="Group 67"/>
              <p:cNvGrpSpPr/>
              <p:nvPr/>
            </p:nvGrpSpPr>
            <p:grpSpPr bwMode="auto">
              <a:xfrm>
                <a:off x="1314" y="1632"/>
                <a:ext cx="666" cy="422"/>
                <a:chOff x="1314" y="1632"/>
                <a:chExt cx="666" cy="422"/>
              </a:xfrm>
            </p:grpSpPr>
            <p:sp>
              <p:nvSpPr>
                <p:cNvPr id="162879" name="Rectangle 68"/>
                <p:cNvSpPr>
                  <a:spLocks noChangeArrowheads="1"/>
                </p:cNvSpPr>
                <p:nvPr/>
              </p:nvSpPr>
              <p:spPr bwMode="auto">
                <a:xfrm>
                  <a:off x="1357" y="1632"/>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3    0    2</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80" name="Rectangle 69"/>
                <p:cNvSpPr>
                  <a:spLocks noChangeArrowheads="1"/>
                </p:cNvSpPr>
                <p:nvPr/>
              </p:nvSpPr>
              <p:spPr bwMode="auto">
                <a:xfrm>
                  <a:off x="1314" y="1632"/>
                  <a:ext cx="66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8" name="Group 70"/>
              <p:cNvGrpSpPr/>
              <p:nvPr/>
            </p:nvGrpSpPr>
            <p:grpSpPr bwMode="auto">
              <a:xfrm>
                <a:off x="1980" y="1632"/>
                <a:ext cx="632" cy="422"/>
                <a:chOff x="1980" y="1632"/>
                <a:chExt cx="632" cy="422"/>
              </a:xfrm>
            </p:grpSpPr>
            <p:sp>
              <p:nvSpPr>
                <p:cNvPr id="162877" name="Rectangle 71"/>
                <p:cNvSpPr>
                  <a:spLocks noChangeArrowheads="1"/>
                </p:cNvSpPr>
                <p:nvPr/>
              </p:nvSpPr>
              <p:spPr bwMode="auto">
                <a:xfrm>
                  <a:off x="2023" y="1632"/>
                  <a:ext cx="54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1    2    2</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78" name="Rectangle 72"/>
                <p:cNvSpPr>
                  <a:spLocks noChangeArrowheads="1"/>
                </p:cNvSpPr>
                <p:nvPr/>
              </p:nvSpPr>
              <p:spPr bwMode="auto">
                <a:xfrm>
                  <a:off x="1980" y="1632"/>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79" name="Group 73"/>
              <p:cNvGrpSpPr/>
              <p:nvPr/>
            </p:nvGrpSpPr>
            <p:grpSpPr bwMode="auto">
              <a:xfrm>
                <a:off x="2612" y="1632"/>
                <a:ext cx="632" cy="422"/>
                <a:chOff x="2612" y="1632"/>
                <a:chExt cx="632" cy="422"/>
              </a:xfrm>
            </p:grpSpPr>
            <p:sp>
              <p:nvSpPr>
                <p:cNvPr id="162875" name="Rectangle 74"/>
                <p:cNvSpPr>
                  <a:spLocks noChangeArrowheads="1"/>
                </p:cNvSpPr>
                <p:nvPr/>
              </p:nvSpPr>
              <p:spPr bwMode="auto">
                <a:xfrm>
                  <a:off x="2655" y="1632"/>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 </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76" name="Rectangle 75"/>
                <p:cNvSpPr>
                  <a:spLocks noChangeArrowheads="1"/>
                </p:cNvSpPr>
                <p:nvPr/>
              </p:nvSpPr>
              <p:spPr bwMode="auto">
                <a:xfrm>
                  <a:off x="2612" y="1632"/>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0" name="Group 76"/>
              <p:cNvGrpSpPr/>
              <p:nvPr/>
            </p:nvGrpSpPr>
            <p:grpSpPr bwMode="auto">
              <a:xfrm>
                <a:off x="0" y="2054"/>
                <a:ext cx="716" cy="422"/>
                <a:chOff x="0" y="2054"/>
                <a:chExt cx="716" cy="422"/>
              </a:xfrm>
            </p:grpSpPr>
            <p:sp>
              <p:nvSpPr>
                <p:cNvPr id="162873" name="Rectangle 77"/>
                <p:cNvSpPr>
                  <a:spLocks noChangeArrowheads="1"/>
                </p:cNvSpPr>
                <p:nvPr/>
              </p:nvSpPr>
              <p:spPr bwMode="auto">
                <a:xfrm>
                  <a:off x="43" y="2054"/>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P3</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74" name="Rectangle 78"/>
                <p:cNvSpPr>
                  <a:spLocks noChangeArrowheads="1"/>
                </p:cNvSpPr>
                <p:nvPr/>
              </p:nvSpPr>
              <p:spPr bwMode="auto">
                <a:xfrm>
                  <a:off x="0" y="2054"/>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1" name="Group 79"/>
              <p:cNvGrpSpPr/>
              <p:nvPr/>
            </p:nvGrpSpPr>
            <p:grpSpPr bwMode="auto">
              <a:xfrm>
                <a:off x="716" y="2054"/>
                <a:ext cx="598" cy="422"/>
                <a:chOff x="716" y="2054"/>
                <a:chExt cx="598" cy="422"/>
              </a:xfrm>
            </p:grpSpPr>
            <p:sp>
              <p:nvSpPr>
                <p:cNvPr id="162871" name="Rectangle 80"/>
                <p:cNvSpPr>
                  <a:spLocks noChangeArrowheads="1"/>
                </p:cNvSpPr>
                <p:nvPr/>
              </p:nvSpPr>
              <p:spPr bwMode="auto">
                <a:xfrm>
                  <a:off x="759" y="2054"/>
                  <a:ext cx="51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2    2    2</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72" name="Rectangle 81"/>
                <p:cNvSpPr>
                  <a:spLocks noChangeArrowheads="1"/>
                </p:cNvSpPr>
                <p:nvPr/>
              </p:nvSpPr>
              <p:spPr bwMode="auto">
                <a:xfrm>
                  <a:off x="716" y="2054"/>
                  <a:ext cx="598"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2" name="Group 82"/>
              <p:cNvGrpSpPr/>
              <p:nvPr/>
            </p:nvGrpSpPr>
            <p:grpSpPr bwMode="auto">
              <a:xfrm>
                <a:off x="1314" y="2054"/>
                <a:ext cx="666" cy="422"/>
                <a:chOff x="1314" y="2054"/>
                <a:chExt cx="666" cy="422"/>
              </a:xfrm>
            </p:grpSpPr>
            <p:sp>
              <p:nvSpPr>
                <p:cNvPr id="162869" name="Rectangle 83"/>
                <p:cNvSpPr>
                  <a:spLocks noChangeArrowheads="1"/>
                </p:cNvSpPr>
                <p:nvPr/>
              </p:nvSpPr>
              <p:spPr bwMode="auto">
                <a:xfrm>
                  <a:off x="1357" y="2054"/>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2    1    1 </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70" name="Rectangle 84"/>
                <p:cNvSpPr>
                  <a:spLocks noChangeArrowheads="1"/>
                </p:cNvSpPr>
                <p:nvPr/>
              </p:nvSpPr>
              <p:spPr bwMode="auto">
                <a:xfrm>
                  <a:off x="1314" y="2054"/>
                  <a:ext cx="66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3" name="Group 85"/>
              <p:cNvGrpSpPr/>
              <p:nvPr/>
            </p:nvGrpSpPr>
            <p:grpSpPr bwMode="auto">
              <a:xfrm>
                <a:off x="1980" y="2054"/>
                <a:ext cx="632" cy="422"/>
                <a:chOff x="1980" y="2054"/>
                <a:chExt cx="632" cy="422"/>
              </a:xfrm>
            </p:grpSpPr>
            <p:sp>
              <p:nvSpPr>
                <p:cNvPr id="162867" name="Rectangle 86"/>
                <p:cNvSpPr>
                  <a:spLocks noChangeArrowheads="1"/>
                </p:cNvSpPr>
                <p:nvPr/>
              </p:nvSpPr>
              <p:spPr bwMode="auto">
                <a:xfrm>
                  <a:off x="2023" y="2054"/>
                  <a:ext cx="54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0    1    1</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68" name="Rectangle 87"/>
                <p:cNvSpPr>
                  <a:spLocks noChangeArrowheads="1"/>
                </p:cNvSpPr>
                <p:nvPr/>
              </p:nvSpPr>
              <p:spPr bwMode="auto">
                <a:xfrm>
                  <a:off x="1980" y="2054"/>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4" name="Group 88"/>
              <p:cNvGrpSpPr/>
              <p:nvPr/>
            </p:nvGrpSpPr>
            <p:grpSpPr bwMode="auto">
              <a:xfrm>
                <a:off x="2612" y="2054"/>
                <a:ext cx="632" cy="422"/>
                <a:chOff x="2612" y="2054"/>
                <a:chExt cx="632" cy="422"/>
              </a:xfrm>
            </p:grpSpPr>
            <p:sp>
              <p:nvSpPr>
                <p:cNvPr id="162865" name="Rectangle 89"/>
                <p:cNvSpPr>
                  <a:spLocks noChangeArrowheads="1"/>
                </p:cNvSpPr>
                <p:nvPr/>
              </p:nvSpPr>
              <p:spPr bwMode="auto">
                <a:xfrm>
                  <a:off x="2655" y="2054"/>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 </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66" name="Rectangle 90"/>
                <p:cNvSpPr>
                  <a:spLocks noChangeArrowheads="1"/>
                </p:cNvSpPr>
                <p:nvPr/>
              </p:nvSpPr>
              <p:spPr bwMode="auto">
                <a:xfrm>
                  <a:off x="2612" y="2054"/>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5" name="Group 91"/>
              <p:cNvGrpSpPr/>
              <p:nvPr/>
            </p:nvGrpSpPr>
            <p:grpSpPr bwMode="auto">
              <a:xfrm>
                <a:off x="0" y="2476"/>
                <a:ext cx="716" cy="422"/>
                <a:chOff x="0" y="2476"/>
                <a:chExt cx="716" cy="422"/>
              </a:xfrm>
            </p:grpSpPr>
            <p:sp>
              <p:nvSpPr>
                <p:cNvPr id="162863" name="Rectangle 92"/>
                <p:cNvSpPr>
                  <a:spLocks noChangeArrowheads="1"/>
                </p:cNvSpPr>
                <p:nvPr/>
              </p:nvSpPr>
              <p:spPr bwMode="auto">
                <a:xfrm>
                  <a:off x="43" y="2476"/>
                  <a:ext cx="63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P4</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64" name="Rectangle 93"/>
                <p:cNvSpPr>
                  <a:spLocks noChangeArrowheads="1"/>
                </p:cNvSpPr>
                <p:nvPr/>
              </p:nvSpPr>
              <p:spPr bwMode="auto">
                <a:xfrm>
                  <a:off x="0" y="2476"/>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6" name="Group 94"/>
              <p:cNvGrpSpPr/>
              <p:nvPr/>
            </p:nvGrpSpPr>
            <p:grpSpPr bwMode="auto">
              <a:xfrm>
                <a:off x="716" y="2476"/>
                <a:ext cx="598" cy="422"/>
                <a:chOff x="716" y="2476"/>
                <a:chExt cx="598" cy="422"/>
              </a:xfrm>
            </p:grpSpPr>
            <p:sp>
              <p:nvSpPr>
                <p:cNvPr id="162861" name="Rectangle 95"/>
                <p:cNvSpPr>
                  <a:spLocks noChangeArrowheads="1"/>
                </p:cNvSpPr>
                <p:nvPr/>
              </p:nvSpPr>
              <p:spPr bwMode="auto">
                <a:xfrm>
                  <a:off x="759" y="2476"/>
                  <a:ext cx="512"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4    3    3</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62" name="Rectangle 96"/>
                <p:cNvSpPr>
                  <a:spLocks noChangeArrowheads="1"/>
                </p:cNvSpPr>
                <p:nvPr/>
              </p:nvSpPr>
              <p:spPr bwMode="auto">
                <a:xfrm>
                  <a:off x="716" y="2476"/>
                  <a:ext cx="598"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7" name="Group 97"/>
              <p:cNvGrpSpPr/>
              <p:nvPr/>
            </p:nvGrpSpPr>
            <p:grpSpPr bwMode="auto">
              <a:xfrm>
                <a:off x="1314" y="2476"/>
                <a:ext cx="666" cy="422"/>
                <a:chOff x="1314" y="2476"/>
                <a:chExt cx="666" cy="422"/>
              </a:xfrm>
            </p:grpSpPr>
            <p:sp>
              <p:nvSpPr>
                <p:cNvPr id="162859" name="Rectangle 98"/>
                <p:cNvSpPr>
                  <a:spLocks noChangeArrowheads="1"/>
                </p:cNvSpPr>
                <p:nvPr/>
              </p:nvSpPr>
              <p:spPr bwMode="auto">
                <a:xfrm>
                  <a:off x="1357" y="2476"/>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0    0    2</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60" name="Rectangle 99"/>
                <p:cNvSpPr>
                  <a:spLocks noChangeArrowheads="1"/>
                </p:cNvSpPr>
                <p:nvPr/>
              </p:nvSpPr>
              <p:spPr bwMode="auto">
                <a:xfrm>
                  <a:off x="1314" y="2476"/>
                  <a:ext cx="66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8" name="Group 100"/>
              <p:cNvGrpSpPr/>
              <p:nvPr/>
            </p:nvGrpSpPr>
            <p:grpSpPr bwMode="auto">
              <a:xfrm>
                <a:off x="1980" y="2476"/>
                <a:ext cx="632" cy="422"/>
                <a:chOff x="1980" y="2476"/>
                <a:chExt cx="632" cy="422"/>
              </a:xfrm>
            </p:grpSpPr>
            <p:sp>
              <p:nvSpPr>
                <p:cNvPr id="162857" name="Rectangle 101"/>
                <p:cNvSpPr>
                  <a:spLocks noChangeArrowheads="1"/>
                </p:cNvSpPr>
                <p:nvPr/>
              </p:nvSpPr>
              <p:spPr bwMode="auto">
                <a:xfrm>
                  <a:off x="2023" y="2476"/>
                  <a:ext cx="545"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4    3    1</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58" name="Rectangle 102"/>
                <p:cNvSpPr>
                  <a:spLocks noChangeArrowheads="1"/>
                </p:cNvSpPr>
                <p:nvPr/>
              </p:nvSpPr>
              <p:spPr bwMode="auto">
                <a:xfrm>
                  <a:off x="1980" y="2476"/>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nvGrpSpPr>
              <p:cNvPr id="177189" name="Group 103"/>
              <p:cNvGrpSpPr/>
              <p:nvPr/>
            </p:nvGrpSpPr>
            <p:grpSpPr bwMode="auto">
              <a:xfrm>
                <a:off x="2612" y="2476"/>
                <a:ext cx="632" cy="422"/>
                <a:chOff x="2612" y="2476"/>
                <a:chExt cx="632" cy="422"/>
              </a:xfrm>
            </p:grpSpPr>
            <p:sp>
              <p:nvSpPr>
                <p:cNvPr id="162855" name="Rectangle 104"/>
                <p:cNvSpPr>
                  <a:spLocks noChangeArrowheads="1"/>
                </p:cNvSpPr>
                <p:nvPr/>
              </p:nvSpPr>
              <p:spPr bwMode="auto">
                <a:xfrm>
                  <a:off x="2655" y="2476"/>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000" b="1">
                      <a:latin typeface="微软雅黑" panose="020B0503020204020204" pitchFamily="34" charset="-122"/>
                      <a:ea typeface="微软雅黑" panose="020B0503020204020204" pitchFamily="34" charset="-122"/>
                    </a:rPr>
                    <a:t> </a:t>
                  </a:r>
                  <a:endParaRPr kumimoji="1" lang="en-US" altLang="zh-CN" sz="2000" b="1">
                    <a:latin typeface="微软雅黑" panose="020B0503020204020204" pitchFamily="34" charset="-122"/>
                    <a:ea typeface="微软雅黑" panose="020B0503020204020204" pitchFamily="34" charset="-122"/>
                  </a:endParaRPr>
                </a:p>
                <a:p>
                  <a:pPr algn="just">
                    <a:spcBef>
                      <a:spcPct val="0"/>
                    </a:spcBef>
                    <a:buClrTx/>
                    <a:buSzTx/>
                    <a:buFontTx/>
                    <a:buNone/>
                    <a:defRPr/>
                  </a:pPr>
                  <a:endParaRPr kumimoji="1" lang="en-US" altLang="zh-CN" sz="2000" b="1">
                    <a:latin typeface="微软雅黑" panose="020B0503020204020204" pitchFamily="34" charset="-122"/>
                    <a:ea typeface="微软雅黑" panose="020B0503020204020204" pitchFamily="34" charset="-122"/>
                  </a:endParaRPr>
                </a:p>
              </p:txBody>
            </p:sp>
            <p:sp>
              <p:nvSpPr>
                <p:cNvPr id="162856" name="Rectangle 105"/>
                <p:cNvSpPr>
                  <a:spLocks noChangeArrowheads="1"/>
                </p:cNvSpPr>
                <p:nvPr/>
              </p:nvSpPr>
              <p:spPr bwMode="auto">
                <a:xfrm>
                  <a:off x="2612" y="2476"/>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grpSp>
        <p:sp>
          <p:nvSpPr>
            <p:cNvPr id="162820" name="Rectangle 106"/>
            <p:cNvSpPr>
              <a:spLocks noChangeArrowheads="1"/>
            </p:cNvSpPr>
            <p:nvPr/>
          </p:nvSpPr>
          <p:spPr bwMode="auto">
            <a:xfrm>
              <a:off x="-3" y="-3"/>
              <a:ext cx="3250" cy="2904"/>
            </a:xfrm>
            <a:prstGeom prst="rect">
              <a:avLst/>
            </a:prstGeom>
            <a:noFill/>
            <a:ln w="571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000">
                <a:latin typeface="微软雅黑" panose="020B0503020204020204" pitchFamily="34" charset="-122"/>
                <a:ea typeface="微软雅黑" panose="020B0503020204020204" pitchFamily="34" charset="-122"/>
              </a:endParaRPr>
            </a:p>
          </p:txBody>
        </p:sp>
      </p:grpSp>
    </p:spTree>
  </p:cSld>
  <p:clrMapOvr>
    <a:masterClrMapping/>
  </p:clrMapOvr>
  <p:transition/>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981200" y="638020"/>
            <a:ext cx="8229600" cy="731838"/>
          </a:xfrm>
        </p:spPr>
        <p:txBody>
          <a:bodyPr/>
          <a:lstStyle/>
          <a:p>
            <a:pPr eaLnBrk="1" hangingPunct="1">
              <a:defRPr/>
            </a:pPr>
            <a:r>
              <a:rPr lang="zh-CN" altLang="en-US" sz="3200"/>
              <a:t>图</a:t>
            </a:r>
            <a:r>
              <a:rPr lang="en-US" altLang="zh-CN" sz="3200"/>
              <a:t>3-17  P1 </a:t>
            </a:r>
            <a:r>
              <a:rPr lang="zh-CN" altLang="en-US" sz="3200"/>
              <a:t>申请资源时的安全性检查 </a:t>
            </a:r>
            <a:endParaRPr lang="zh-CN" altLang="en-US" sz="3200"/>
          </a:p>
        </p:txBody>
      </p:sp>
      <p:grpSp>
        <p:nvGrpSpPr>
          <p:cNvPr id="178178" name="Group 3"/>
          <p:cNvGrpSpPr/>
          <p:nvPr/>
        </p:nvGrpSpPr>
        <p:grpSpPr bwMode="auto">
          <a:xfrm>
            <a:off x="1600200" y="1587345"/>
            <a:ext cx="8991600" cy="4572000"/>
            <a:chOff x="-3" y="-3"/>
            <a:chExt cx="3797" cy="2502"/>
          </a:xfrm>
        </p:grpSpPr>
        <p:grpSp>
          <p:nvGrpSpPr>
            <p:cNvPr id="178179" name="Group 4"/>
            <p:cNvGrpSpPr/>
            <p:nvPr/>
          </p:nvGrpSpPr>
          <p:grpSpPr bwMode="auto">
            <a:xfrm>
              <a:off x="0" y="0"/>
              <a:ext cx="3791" cy="2496"/>
              <a:chOff x="0" y="0"/>
              <a:chExt cx="3791" cy="2496"/>
            </a:xfrm>
          </p:grpSpPr>
          <p:grpSp>
            <p:nvGrpSpPr>
              <p:cNvPr id="178181" name="Group 5"/>
              <p:cNvGrpSpPr/>
              <p:nvPr/>
            </p:nvGrpSpPr>
            <p:grpSpPr bwMode="auto">
              <a:xfrm>
                <a:off x="0" y="0"/>
                <a:ext cx="674" cy="576"/>
                <a:chOff x="0" y="0"/>
                <a:chExt cx="674" cy="576"/>
              </a:xfrm>
            </p:grpSpPr>
            <p:sp>
              <p:nvSpPr>
                <p:cNvPr id="163952" name="Rectangle 6"/>
                <p:cNvSpPr>
                  <a:spLocks noChangeArrowheads="1"/>
                </p:cNvSpPr>
                <p:nvPr/>
              </p:nvSpPr>
              <p:spPr bwMode="auto">
                <a:xfrm>
                  <a:off x="43" y="0"/>
                  <a:ext cx="589"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2200" b="1">
                      <a:latin typeface="Times New Roman" panose="02020603050405020304" pitchFamily="18" charset="0"/>
                    </a:rPr>
                    <a:t>资源情况</a:t>
                  </a:r>
                  <a:endParaRPr kumimoji="1" lang="zh-CN" altLang="en-US" sz="2200" b="1">
                    <a:latin typeface="Times New Roman" panose="02020603050405020304" pitchFamily="18" charset="0"/>
                  </a:endParaRPr>
                </a:p>
                <a:p>
                  <a:pPr algn="just">
                    <a:spcBef>
                      <a:spcPct val="0"/>
                    </a:spcBef>
                    <a:buClrTx/>
                    <a:buSzTx/>
                    <a:buFontTx/>
                    <a:buNone/>
                    <a:defRPr/>
                  </a:pPr>
                  <a:r>
                    <a:rPr kumimoji="1" lang="zh-CN" altLang="en-US" sz="2200" b="1">
                      <a:latin typeface="Times New Roman" panose="02020603050405020304" pitchFamily="18" charset="0"/>
                    </a:rPr>
                    <a:t>进程</a:t>
                  </a:r>
                  <a:endParaRPr kumimoji="1" lang="zh-CN" altLang="en-US"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53" name="Rectangle 7"/>
                <p:cNvSpPr>
                  <a:spLocks noChangeArrowheads="1"/>
                </p:cNvSpPr>
                <p:nvPr/>
              </p:nvSpPr>
              <p:spPr bwMode="auto">
                <a:xfrm>
                  <a:off x="0" y="0"/>
                  <a:ext cx="674"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2" name="Group 8"/>
              <p:cNvGrpSpPr/>
              <p:nvPr/>
            </p:nvGrpSpPr>
            <p:grpSpPr bwMode="auto">
              <a:xfrm>
                <a:off x="674" y="0"/>
                <a:ext cx="506" cy="576"/>
                <a:chOff x="674" y="0"/>
                <a:chExt cx="506" cy="576"/>
              </a:xfrm>
            </p:grpSpPr>
            <p:sp>
              <p:nvSpPr>
                <p:cNvPr id="163950" name="Rectangle 9"/>
                <p:cNvSpPr>
                  <a:spLocks noChangeArrowheads="1"/>
                </p:cNvSpPr>
                <p:nvPr/>
              </p:nvSpPr>
              <p:spPr bwMode="auto">
                <a:xfrm>
                  <a:off x="677" y="0"/>
                  <a:ext cx="50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Work</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p:txBody>
            </p:sp>
            <p:sp>
              <p:nvSpPr>
                <p:cNvPr id="163951" name="Rectangle 10"/>
                <p:cNvSpPr>
                  <a:spLocks noChangeArrowheads="1"/>
                </p:cNvSpPr>
                <p:nvPr/>
              </p:nvSpPr>
              <p:spPr bwMode="auto">
                <a:xfrm>
                  <a:off x="674" y="0"/>
                  <a:ext cx="506"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3" name="Group 11"/>
              <p:cNvGrpSpPr/>
              <p:nvPr/>
            </p:nvGrpSpPr>
            <p:grpSpPr bwMode="auto">
              <a:xfrm>
                <a:off x="1180" y="0"/>
                <a:ext cx="590" cy="576"/>
                <a:chOff x="1180" y="0"/>
                <a:chExt cx="590" cy="576"/>
              </a:xfrm>
            </p:grpSpPr>
            <p:sp>
              <p:nvSpPr>
                <p:cNvPr id="163948" name="Rectangle 12"/>
                <p:cNvSpPr>
                  <a:spLocks noChangeArrowheads="1"/>
                </p:cNvSpPr>
                <p:nvPr/>
              </p:nvSpPr>
              <p:spPr bwMode="auto">
                <a:xfrm>
                  <a:off x="1223" y="0"/>
                  <a:ext cx="50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indent="13335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Need</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9" name="Rectangle 13"/>
                <p:cNvSpPr>
                  <a:spLocks noChangeArrowheads="1"/>
                </p:cNvSpPr>
                <p:nvPr/>
              </p:nvSpPr>
              <p:spPr bwMode="auto">
                <a:xfrm>
                  <a:off x="1180" y="0"/>
                  <a:ext cx="59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4" name="Group 14"/>
              <p:cNvGrpSpPr/>
              <p:nvPr/>
            </p:nvGrpSpPr>
            <p:grpSpPr bwMode="auto">
              <a:xfrm>
                <a:off x="1770" y="0"/>
                <a:ext cx="660" cy="576"/>
                <a:chOff x="1770" y="0"/>
                <a:chExt cx="660" cy="576"/>
              </a:xfrm>
            </p:grpSpPr>
            <p:sp>
              <p:nvSpPr>
                <p:cNvPr id="163946" name="Rectangle 15"/>
                <p:cNvSpPr>
                  <a:spLocks noChangeArrowheads="1"/>
                </p:cNvSpPr>
                <p:nvPr/>
              </p:nvSpPr>
              <p:spPr bwMode="auto">
                <a:xfrm>
                  <a:off x="1813" y="0"/>
                  <a:ext cx="61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Allocation</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p:txBody>
            </p:sp>
            <p:sp>
              <p:nvSpPr>
                <p:cNvPr id="163947" name="Rectangle 16"/>
                <p:cNvSpPr>
                  <a:spLocks noChangeArrowheads="1"/>
                </p:cNvSpPr>
                <p:nvPr/>
              </p:nvSpPr>
              <p:spPr bwMode="auto">
                <a:xfrm>
                  <a:off x="1770" y="0"/>
                  <a:ext cx="66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5" name="Group 17"/>
              <p:cNvGrpSpPr/>
              <p:nvPr/>
            </p:nvGrpSpPr>
            <p:grpSpPr bwMode="auto">
              <a:xfrm>
                <a:off x="2430" y="0"/>
                <a:ext cx="802" cy="576"/>
                <a:chOff x="2430" y="0"/>
                <a:chExt cx="802" cy="576"/>
              </a:xfrm>
            </p:grpSpPr>
            <p:sp>
              <p:nvSpPr>
                <p:cNvPr id="163944" name="Rectangle 18"/>
                <p:cNvSpPr>
                  <a:spLocks noChangeArrowheads="1"/>
                </p:cNvSpPr>
                <p:nvPr/>
              </p:nvSpPr>
              <p:spPr bwMode="auto">
                <a:xfrm>
                  <a:off x="2473" y="0"/>
                  <a:ext cx="717"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indent="13335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Work+</a:t>
                  </a:r>
                  <a:endParaRPr kumimoji="1" lang="en-US" altLang="zh-CN" sz="2200" b="1">
                    <a:latin typeface="Times New Roman" panose="02020603050405020304" pitchFamily="18" charset="0"/>
                  </a:endParaRPr>
                </a:p>
                <a:p>
                  <a:pPr algn="just" eaLnBrk="1" hangingPunct="1">
                    <a:spcBef>
                      <a:spcPct val="0"/>
                    </a:spcBef>
                    <a:buClrTx/>
                    <a:buSzTx/>
                    <a:buFontTx/>
                    <a:buNone/>
                    <a:defRPr/>
                  </a:pPr>
                  <a:r>
                    <a:rPr kumimoji="1" lang="en-US" altLang="zh-CN" sz="2200" b="1">
                      <a:latin typeface="Times New Roman" panose="02020603050405020304" pitchFamily="18" charset="0"/>
                    </a:rPr>
                    <a:t>Allocation</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5" name="Rectangle 19"/>
                <p:cNvSpPr>
                  <a:spLocks noChangeArrowheads="1"/>
                </p:cNvSpPr>
                <p:nvPr/>
              </p:nvSpPr>
              <p:spPr bwMode="auto">
                <a:xfrm>
                  <a:off x="2430" y="0"/>
                  <a:ext cx="802"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6" name="Group 20"/>
              <p:cNvGrpSpPr/>
              <p:nvPr/>
            </p:nvGrpSpPr>
            <p:grpSpPr bwMode="auto">
              <a:xfrm>
                <a:off x="3232" y="0"/>
                <a:ext cx="559" cy="576"/>
                <a:chOff x="3232" y="0"/>
                <a:chExt cx="559" cy="576"/>
              </a:xfrm>
            </p:grpSpPr>
            <p:sp>
              <p:nvSpPr>
                <p:cNvPr id="163942" name="Rectangle 21"/>
                <p:cNvSpPr>
                  <a:spLocks noChangeArrowheads="1"/>
                </p:cNvSpPr>
                <p:nvPr/>
              </p:nvSpPr>
              <p:spPr bwMode="auto">
                <a:xfrm>
                  <a:off x="3275" y="0"/>
                  <a:ext cx="47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Finish</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3" name="Rectangle 22"/>
                <p:cNvSpPr>
                  <a:spLocks noChangeArrowheads="1"/>
                </p:cNvSpPr>
                <p:nvPr/>
              </p:nvSpPr>
              <p:spPr bwMode="auto">
                <a:xfrm>
                  <a:off x="3232" y="0"/>
                  <a:ext cx="559"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7" name="Group 23"/>
              <p:cNvGrpSpPr/>
              <p:nvPr/>
            </p:nvGrpSpPr>
            <p:grpSpPr bwMode="auto">
              <a:xfrm>
                <a:off x="0" y="576"/>
                <a:ext cx="674" cy="384"/>
                <a:chOff x="0" y="576"/>
                <a:chExt cx="674" cy="384"/>
              </a:xfrm>
            </p:grpSpPr>
            <p:sp>
              <p:nvSpPr>
                <p:cNvPr id="163940" name="Rectangle 24"/>
                <p:cNvSpPr>
                  <a:spLocks noChangeArrowheads="1"/>
                </p:cNvSpPr>
                <p:nvPr/>
              </p:nvSpPr>
              <p:spPr bwMode="auto">
                <a:xfrm>
                  <a:off x="43" y="576"/>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1" name="Rectangle 25"/>
                <p:cNvSpPr>
                  <a:spLocks noChangeArrowheads="1"/>
                </p:cNvSpPr>
                <p:nvPr/>
              </p:nvSpPr>
              <p:spPr bwMode="auto">
                <a:xfrm>
                  <a:off x="0" y="576"/>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8" name="Group 26"/>
              <p:cNvGrpSpPr/>
              <p:nvPr/>
            </p:nvGrpSpPr>
            <p:grpSpPr bwMode="auto">
              <a:xfrm>
                <a:off x="674" y="576"/>
                <a:ext cx="506" cy="384"/>
                <a:chOff x="674" y="576"/>
                <a:chExt cx="506" cy="384"/>
              </a:xfrm>
            </p:grpSpPr>
            <p:sp>
              <p:nvSpPr>
                <p:cNvPr id="163938" name="Rectangle 27"/>
                <p:cNvSpPr>
                  <a:spLocks noChangeArrowheads="1"/>
                </p:cNvSpPr>
                <p:nvPr/>
              </p:nvSpPr>
              <p:spPr bwMode="auto">
                <a:xfrm>
                  <a:off x="677" y="576"/>
                  <a:ext cx="50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2   3   0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39" name="Rectangle 28"/>
                <p:cNvSpPr>
                  <a:spLocks noChangeArrowheads="1"/>
                </p:cNvSpPr>
                <p:nvPr/>
              </p:nvSpPr>
              <p:spPr bwMode="auto">
                <a:xfrm>
                  <a:off x="674" y="576"/>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9" name="Group 29"/>
              <p:cNvGrpSpPr/>
              <p:nvPr/>
            </p:nvGrpSpPr>
            <p:grpSpPr bwMode="auto">
              <a:xfrm>
                <a:off x="1180" y="576"/>
                <a:ext cx="590" cy="384"/>
                <a:chOff x="1180" y="576"/>
                <a:chExt cx="590" cy="384"/>
              </a:xfrm>
            </p:grpSpPr>
            <p:sp>
              <p:nvSpPr>
                <p:cNvPr id="163936" name="Rectangle 30"/>
                <p:cNvSpPr>
                  <a:spLocks noChangeArrowheads="1"/>
                </p:cNvSpPr>
                <p:nvPr/>
              </p:nvSpPr>
              <p:spPr bwMode="auto">
                <a:xfrm>
                  <a:off x="1223" y="576"/>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dirty="0">
                      <a:latin typeface="Times New Roman" panose="02020603050405020304" pitchFamily="18" charset="0"/>
                    </a:rPr>
                    <a:t>  0   2   0</a:t>
                  </a:r>
                  <a:endParaRPr kumimoji="1" lang="en-US" altLang="zh-CN" sz="2200" b="1" dirty="0">
                    <a:latin typeface="Times New Roman" panose="02020603050405020304" pitchFamily="18" charset="0"/>
                  </a:endParaRPr>
                </a:p>
                <a:p>
                  <a:pPr algn="just">
                    <a:spcBef>
                      <a:spcPct val="0"/>
                    </a:spcBef>
                    <a:buClrTx/>
                    <a:buSzTx/>
                    <a:buFontTx/>
                    <a:buNone/>
                    <a:defRPr/>
                  </a:pPr>
                  <a:endParaRPr kumimoji="1" lang="en-US" altLang="zh-CN" sz="2200" b="1" dirty="0">
                    <a:latin typeface="Times New Roman" panose="02020603050405020304" pitchFamily="18" charset="0"/>
                  </a:endParaRPr>
                </a:p>
              </p:txBody>
            </p:sp>
            <p:sp>
              <p:nvSpPr>
                <p:cNvPr id="163937" name="Rectangle 31"/>
                <p:cNvSpPr>
                  <a:spLocks noChangeArrowheads="1"/>
                </p:cNvSpPr>
                <p:nvPr/>
              </p:nvSpPr>
              <p:spPr bwMode="auto">
                <a:xfrm>
                  <a:off x="1180" y="576"/>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0" name="Group 32"/>
              <p:cNvGrpSpPr/>
              <p:nvPr/>
            </p:nvGrpSpPr>
            <p:grpSpPr bwMode="auto">
              <a:xfrm>
                <a:off x="1770" y="576"/>
                <a:ext cx="660" cy="384"/>
                <a:chOff x="1770" y="576"/>
                <a:chExt cx="660" cy="384"/>
              </a:xfrm>
            </p:grpSpPr>
            <p:sp>
              <p:nvSpPr>
                <p:cNvPr id="163934" name="Rectangle 33"/>
                <p:cNvSpPr>
                  <a:spLocks noChangeArrowheads="1"/>
                </p:cNvSpPr>
                <p:nvPr/>
              </p:nvSpPr>
              <p:spPr bwMode="auto">
                <a:xfrm>
                  <a:off x="1813" y="576"/>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3    0    2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35" name="Rectangle 34"/>
                <p:cNvSpPr>
                  <a:spLocks noChangeArrowheads="1"/>
                </p:cNvSpPr>
                <p:nvPr/>
              </p:nvSpPr>
              <p:spPr bwMode="auto">
                <a:xfrm>
                  <a:off x="1770" y="576"/>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1" name="Group 35"/>
              <p:cNvGrpSpPr/>
              <p:nvPr/>
            </p:nvGrpSpPr>
            <p:grpSpPr bwMode="auto">
              <a:xfrm>
                <a:off x="2430" y="576"/>
                <a:ext cx="802" cy="384"/>
                <a:chOff x="2430" y="576"/>
                <a:chExt cx="802" cy="384"/>
              </a:xfrm>
            </p:grpSpPr>
            <p:sp>
              <p:nvSpPr>
                <p:cNvPr id="163932" name="Rectangle 36"/>
                <p:cNvSpPr>
                  <a:spLocks noChangeArrowheads="1"/>
                </p:cNvSpPr>
                <p:nvPr/>
              </p:nvSpPr>
              <p:spPr bwMode="auto">
                <a:xfrm>
                  <a:off x="2473" y="576"/>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dirty="0">
                      <a:latin typeface="Times New Roman" panose="02020603050405020304" pitchFamily="18" charset="0"/>
                    </a:rPr>
                    <a:t>   5    3     2 </a:t>
                  </a:r>
                  <a:endParaRPr kumimoji="1" lang="en-US" altLang="zh-CN" sz="2200" b="1" dirty="0">
                    <a:latin typeface="Times New Roman" panose="02020603050405020304" pitchFamily="18" charset="0"/>
                  </a:endParaRPr>
                </a:p>
                <a:p>
                  <a:pPr algn="just">
                    <a:spcBef>
                      <a:spcPct val="0"/>
                    </a:spcBef>
                    <a:buClrTx/>
                    <a:buSzTx/>
                    <a:buFontTx/>
                    <a:buNone/>
                    <a:defRPr/>
                  </a:pPr>
                  <a:endParaRPr kumimoji="1" lang="en-US" altLang="zh-CN" sz="2200" b="1" dirty="0">
                    <a:latin typeface="Times New Roman" panose="02020603050405020304" pitchFamily="18" charset="0"/>
                  </a:endParaRPr>
                </a:p>
              </p:txBody>
            </p:sp>
            <p:sp>
              <p:nvSpPr>
                <p:cNvPr id="163933" name="Rectangle 37"/>
                <p:cNvSpPr>
                  <a:spLocks noChangeArrowheads="1"/>
                </p:cNvSpPr>
                <p:nvPr/>
              </p:nvSpPr>
              <p:spPr bwMode="auto">
                <a:xfrm>
                  <a:off x="2430" y="576"/>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2" name="Group 38"/>
              <p:cNvGrpSpPr/>
              <p:nvPr/>
            </p:nvGrpSpPr>
            <p:grpSpPr bwMode="auto">
              <a:xfrm>
                <a:off x="3232" y="576"/>
                <a:ext cx="559" cy="384"/>
                <a:chOff x="3232" y="576"/>
                <a:chExt cx="559" cy="384"/>
              </a:xfrm>
            </p:grpSpPr>
            <p:sp>
              <p:nvSpPr>
                <p:cNvPr id="163930" name="Rectangle 39"/>
                <p:cNvSpPr>
                  <a:spLocks noChangeArrowheads="1"/>
                </p:cNvSpPr>
                <p:nvPr/>
              </p:nvSpPr>
              <p:spPr bwMode="auto">
                <a:xfrm>
                  <a:off x="3275" y="576"/>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31" name="Rectangle 40"/>
                <p:cNvSpPr>
                  <a:spLocks noChangeArrowheads="1"/>
                </p:cNvSpPr>
                <p:nvPr/>
              </p:nvSpPr>
              <p:spPr bwMode="auto">
                <a:xfrm>
                  <a:off x="3232" y="576"/>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3" name="Group 41"/>
              <p:cNvGrpSpPr/>
              <p:nvPr/>
            </p:nvGrpSpPr>
            <p:grpSpPr bwMode="auto">
              <a:xfrm>
                <a:off x="0" y="960"/>
                <a:ext cx="674" cy="384"/>
                <a:chOff x="0" y="960"/>
                <a:chExt cx="674" cy="384"/>
              </a:xfrm>
            </p:grpSpPr>
            <p:sp>
              <p:nvSpPr>
                <p:cNvPr id="163928" name="Rectangle 42"/>
                <p:cNvSpPr>
                  <a:spLocks noChangeArrowheads="1"/>
                </p:cNvSpPr>
                <p:nvPr/>
              </p:nvSpPr>
              <p:spPr bwMode="auto">
                <a:xfrm>
                  <a:off x="43" y="960"/>
                  <a:ext cx="58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P3</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9" name="Rectangle 43"/>
                <p:cNvSpPr>
                  <a:spLocks noChangeArrowheads="1"/>
                </p:cNvSpPr>
                <p:nvPr/>
              </p:nvSpPr>
              <p:spPr bwMode="auto">
                <a:xfrm>
                  <a:off x="0" y="960"/>
                  <a:ext cx="674"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4" name="Group 44"/>
              <p:cNvGrpSpPr/>
              <p:nvPr/>
            </p:nvGrpSpPr>
            <p:grpSpPr bwMode="auto">
              <a:xfrm>
                <a:off x="674" y="960"/>
                <a:ext cx="509" cy="384"/>
                <a:chOff x="674" y="960"/>
                <a:chExt cx="509" cy="384"/>
              </a:xfrm>
            </p:grpSpPr>
            <p:sp>
              <p:nvSpPr>
                <p:cNvPr id="163926" name="Rectangle 45"/>
                <p:cNvSpPr>
                  <a:spLocks noChangeArrowheads="1"/>
                </p:cNvSpPr>
                <p:nvPr/>
              </p:nvSpPr>
              <p:spPr bwMode="auto">
                <a:xfrm>
                  <a:off x="677" y="960"/>
                  <a:ext cx="50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5   3   2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7" name="Rectangle 46"/>
                <p:cNvSpPr>
                  <a:spLocks noChangeArrowheads="1"/>
                </p:cNvSpPr>
                <p:nvPr/>
              </p:nvSpPr>
              <p:spPr bwMode="auto">
                <a:xfrm>
                  <a:off x="674" y="960"/>
                  <a:ext cx="506"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5" name="Group 47"/>
              <p:cNvGrpSpPr/>
              <p:nvPr/>
            </p:nvGrpSpPr>
            <p:grpSpPr bwMode="auto">
              <a:xfrm>
                <a:off x="1180" y="960"/>
                <a:ext cx="590" cy="384"/>
                <a:chOff x="1180" y="960"/>
                <a:chExt cx="590" cy="384"/>
              </a:xfrm>
            </p:grpSpPr>
            <p:sp>
              <p:nvSpPr>
                <p:cNvPr id="163924" name="Rectangle 48"/>
                <p:cNvSpPr>
                  <a:spLocks noChangeArrowheads="1"/>
                </p:cNvSpPr>
                <p:nvPr/>
              </p:nvSpPr>
              <p:spPr bwMode="auto">
                <a:xfrm>
                  <a:off x="1223" y="960"/>
                  <a:ext cx="50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0   1   1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5" name="Rectangle 49"/>
                <p:cNvSpPr>
                  <a:spLocks noChangeArrowheads="1"/>
                </p:cNvSpPr>
                <p:nvPr/>
              </p:nvSpPr>
              <p:spPr bwMode="auto">
                <a:xfrm>
                  <a:off x="1180" y="960"/>
                  <a:ext cx="590"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6" name="Group 50"/>
              <p:cNvGrpSpPr/>
              <p:nvPr/>
            </p:nvGrpSpPr>
            <p:grpSpPr bwMode="auto">
              <a:xfrm>
                <a:off x="1770" y="960"/>
                <a:ext cx="660" cy="384"/>
                <a:chOff x="1770" y="960"/>
                <a:chExt cx="660" cy="384"/>
              </a:xfrm>
            </p:grpSpPr>
            <p:sp>
              <p:nvSpPr>
                <p:cNvPr id="163922" name="Rectangle 51"/>
                <p:cNvSpPr>
                  <a:spLocks noChangeArrowheads="1"/>
                </p:cNvSpPr>
                <p:nvPr/>
              </p:nvSpPr>
              <p:spPr bwMode="auto">
                <a:xfrm>
                  <a:off x="1813" y="960"/>
                  <a:ext cx="57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2    1    1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3" name="Rectangle 52"/>
                <p:cNvSpPr>
                  <a:spLocks noChangeArrowheads="1"/>
                </p:cNvSpPr>
                <p:nvPr/>
              </p:nvSpPr>
              <p:spPr bwMode="auto">
                <a:xfrm>
                  <a:off x="1770" y="960"/>
                  <a:ext cx="660"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7" name="Group 53"/>
              <p:cNvGrpSpPr/>
              <p:nvPr/>
            </p:nvGrpSpPr>
            <p:grpSpPr bwMode="auto">
              <a:xfrm>
                <a:off x="2430" y="960"/>
                <a:ext cx="802" cy="384"/>
                <a:chOff x="2430" y="960"/>
                <a:chExt cx="802" cy="384"/>
              </a:xfrm>
            </p:grpSpPr>
            <p:sp>
              <p:nvSpPr>
                <p:cNvPr id="163920" name="Rectangle 54"/>
                <p:cNvSpPr>
                  <a:spLocks noChangeArrowheads="1"/>
                </p:cNvSpPr>
                <p:nvPr/>
              </p:nvSpPr>
              <p:spPr bwMode="auto">
                <a:xfrm>
                  <a:off x="2473" y="960"/>
                  <a:ext cx="717"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7    4     3 </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1" name="Rectangle 55"/>
                <p:cNvSpPr>
                  <a:spLocks noChangeArrowheads="1"/>
                </p:cNvSpPr>
                <p:nvPr/>
              </p:nvSpPr>
              <p:spPr bwMode="auto">
                <a:xfrm>
                  <a:off x="2430" y="960"/>
                  <a:ext cx="802"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8" name="Group 56"/>
              <p:cNvGrpSpPr/>
              <p:nvPr/>
            </p:nvGrpSpPr>
            <p:grpSpPr bwMode="auto">
              <a:xfrm>
                <a:off x="3232" y="960"/>
                <a:ext cx="559" cy="384"/>
                <a:chOff x="3232" y="960"/>
                <a:chExt cx="559" cy="384"/>
              </a:xfrm>
            </p:grpSpPr>
            <p:sp>
              <p:nvSpPr>
                <p:cNvPr id="163918" name="Rectangle 57"/>
                <p:cNvSpPr>
                  <a:spLocks noChangeArrowheads="1"/>
                </p:cNvSpPr>
                <p:nvPr/>
              </p:nvSpPr>
              <p:spPr bwMode="auto">
                <a:xfrm>
                  <a:off x="3275" y="960"/>
                  <a:ext cx="4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9" name="Rectangle 58"/>
                <p:cNvSpPr>
                  <a:spLocks noChangeArrowheads="1"/>
                </p:cNvSpPr>
                <p:nvPr/>
              </p:nvSpPr>
              <p:spPr bwMode="auto">
                <a:xfrm>
                  <a:off x="3232" y="960"/>
                  <a:ext cx="559"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9" name="Group 59"/>
              <p:cNvGrpSpPr/>
              <p:nvPr/>
            </p:nvGrpSpPr>
            <p:grpSpPr bwMode="auto">
              <a:xfrm>
                <a:off x="0" y="1344"/>
                <a:ext cx="674" cy="384"/>
                <a:chOff x="0" y="1344"/>
                <a:chExt cx="674" cy="384"/>
              </a:xfrm>
            </p:grpSpPr>
            <p:sp>
              <p:nvSpPr>
                <p:cNvPr id="163916" name="Rectangle 60"/>
                <p:cNvSpPr>
                  <a:spLocks noChangeArrowheads="1"/>
                </p:cNvSpPr>
                <p:nvPr/>
              </p:nvSpPr>
              <p:spPr bwMode="auto">
                <a:xfrm>
                  <a:off x="43" y="1344"/>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P4</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7" name="Rectangle 61"/>
                <p:cNvSpPr>
                  <a:spLocks noChangeArrowheads="1"/>
                </p:cNvSpPr>
                <p:nvPr/>
              </p:nvSpPr>
              <p:spPr bwMode="auto">
                <a:xfrm>
                  <a:off x="0" y="1344"/>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0" name="Group 62"/>
              <p:cNvGrpSpPr/>
              <p:nvPr/>
            </p:nvGrpSpPr>
            <p:grpSpPr bwMode="auto">
              <a:xfrm>
                <a:off x="671" y="1344"/>
                <a:ext cx="509" cy="384"/>
                <a:chOff x="671" y="1344"/>
                <a:chExt cx="509" cy="384"/>
              </a:xfrm>
            </p:grpSpPr>
            <p:sp>
              <p:nvSpPr>
                <p:cNvPr id="163914" name="Rectangle 63"/>
                <p:cNvSpPr>
                  <a:spLocks noChangeArrowheads="1"/>
                </p:cNvSpPr>
                <p:nvPr/>
              </p:nvSpPr>
              <p:spPr bwMode="auto">
                <a:xfrm>
                  <a:off x="671" y="1344"/>
                  <a:ext cx="5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7   4   3</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5" name="Rectangle 64"/>
                <p:cNvSpPr>
                  <a:spLocks noChangeArrowheads="1"/>
                </p:cNvSpPr>
                <p:nvPr/>
              </p:nvSpPr>
              <p:spPr bwMode="auto">
                <a:xfrm>
                  <a:off x="673" y="1344"/>
                  <a:ext cx="507"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1" name="Group 65"/>
              <p:cNvGrpSpPr/>
              <p:nvPr/>
            </p:nvGrpSpPr>
            <p:grpSpPr bwMode="auto">
              <a:xfrm>
                <a:off x="1180" y="1344"/>
                <a:ext cx="590" cy="384"/>
                <a:chOff x="1180" y="1344"/>
                <a:chExt cx="590" cy="384"/>
              </a:xfrm>
            </p:grpSpPr>
            <p:sp>
              <p:nvSpPr>
                <p:cNvPr id="163912" name="Rectangle 66"/>
                <p:cNvSpPr>
                  <a:spLocks noChangeArrowheads="1"/>
                </p:cNvSpPr>
                <p:nvPr/>
              </p:nvSpPr>
              <p:spPr bwMode="auto">
                <a:xfrm>
                  <a:off x="1223" y="134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4   3   1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3" name="Rectangle 67"/>
                <p:cNvSpPr>
                  <a:spLocks noChangeArrowheads="1"/>
                </p:cNvSpPr>
                <p:nvPr/>
              </p:nvSpPr>
              <p:spPr bwMode="auto">
                <a:xfrm>
                  <a:off x="1180" y="1344"/>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2" name="Group 68"/>
              <p:cNvGrpSpPr/>
              <p:nvPr/>
            </p:nvGrpSpPr>
            <p:grpSpPr bwMode="auto">
              <a:xfrm>
                <a:off x="1770" y="1344"/>
                <a:ext cx="660" cy="384"/>
                <a:chOff x="1770" y="1344"/>
                <a:chExt cx="660" cy="384"/>
              </a:xfrm>
            </p:grpSpPr>
            <p:sp>
              <p:nvSpPr>
                <p:cNvPr id="163910" name="Rectangle 69"/>
                <p:cNvSpPr>
                  <a:spLocks noChangeArrowheads="1"/>
                </p:cNvSpPr>
                <p:nvPr/>
              </p:nvSpPr>
              <p:spPr bwMode="auto">
                <a:xfrm>
                  <a:off x="1813" y="1344"/>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0    0    2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1" name="Rectangle 70"/>
                <p:cNvSpPr>
                  <a:spLocks noChangeArrowheads="1"/>
                </p:cNvSpPr>
                <p:nvPr/>
              </p:nvSpPr>
              <p:spPr bwMode="auto">
                <a:xfrm>
                  <a:off x="1770" y="1344"/>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3" name="Group 71"/>
              <p:cNvGrpSpPr/>
              <p:nvPr/>
            </p:nvGrpSpPr>
            <p:grpSpPr bwMode="auto">
              <a:xfrm>
                <a:off x="2430" y="1344"/>
                <a:ext cx="802" cy="384"/>
                <a:chOff x="2430" y="1344"/>
                <a:chExt cx="802" cy="384"/>
              </a:xfrm>
            </p:grpSpPr>
            <p:sp>
              <p:nvSpPr>
                <p:cNvPr id="163908" name="Rectangle 72"/>
                <p:cNvSpPr>
                  <a:spLocks noChangeArrowheads="1"/>
                </p:cNvSpPr>
                <p:nvPr/>
              </p:nvSpPr>
              <p:spPr bwMode="auto">
                <a:xfrm>
                  <a:off x="2473" y="1344"/>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7    4     5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9" name="Rectangle 73"/>
                <p:cNvSpPr>
                  <a:spLocks noChangeArrowheads="1"/>
                </p:cNvSpPr>
                <p:nvPr/>
              </p:nvSpPr>
              <p:spPr bwMode="auto">
                <a:xfrm>
                  <a:off x="2430" y="1344"/>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4" name="Group 74"/>
              <p:cNvGrpSpPr/>
              <p:nvPr/>
            </p:nvGrpSpPr>
            <p:grpSpPr bwMode="auto">
              <a:xfrm>
                <a:off x="3232" y="1344"/>
                <a:ext cx="559" cy="384"/>
                <a:chOff x="3232" y="1344"/>
                <a:chExt cx="559" cy="384"/>
              </a:xfrm>
            </p:grpSpPr>
            <p:sp>
              <p:nvSpPr>
                <p:cNvPr id="163906" name="Rectangle 75"/>
                <p:cNvSpPr>
                  <a:spLocks noChangeArrowheads="1"/>
                </p:cNvSpPr>
                <p:nvPr/>
              </p:nvSpPr>
              <p:spPr bwMode="auto">
                <a:xfrm>
                  <a:off x="3275" y="1344"/>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7" name="Rectangle 76"/>
                <p:cNvSpPr>
                  <a:spLocks noChangeArrowheads="1"/>
                </p:cNvSpPr>
                <p:nvPr/>
              </p:nvSpPr>
              <p:spPr bwMode="auto">
                <a:xfrm>
                  <a:off x="3232" y="1344"/>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5" name="Group 77"/>
              <p:cNvGrpSpPr/>
              <p:nvPr/>
            </p:nvGrpSpPr>
            <p:grpSpPr bwMode="auto">
              <a:xfrm>
                <a:off x="0" y="1728"/>
                <a:ext cx="674" cy="384"/>
                <a:chOff x="0" y="1728"/>
                <a:chExt cx="674" cy="384"/>
              </a:xfrm>
            </p:grpSpPr>
            <p:sp>
              <p:nvSpPr>
                <p:cNvPr id="163904" name="Rectangle 78"/>
                <p:cNvSpPr>
                  <a:spLocks noChangeArrowheads="1"/>
                </p:cNvSpPr>
                <p:nvPr/>
              </p:nvSpPr>
              <p:spPr bwMode="auto">
                <a:xfrm>
                  <a:off x="43" y="1728"/>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5" name="Rectangle 79"/>
                <p:cNvSpPr>
                  <a:spLocks noChangeArrowheads="1"/>
                </p:cNvSpPr>
                <p:nvPr/>
              </p:nvSpPr>
              <p:spPr bwMode="auto">
                <a:xfrm>
                  <a:off x="0" y="1728"/>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6" name="Group 80"/>
              <p:cNvGrpSpPr/>
              <p:nvPr/>
            </p:nvGrpSpPr>
            <p:grpSpPr bwMode="auto">
              <a:xfrm>
                <a:off x="668" y="1728"/>
                <a:ext cx="512" cy="384"/>
                <a:chOff x="668" y="1728"/>
                <a:chExt cx="512" cy="384"/>
              </a:xfrm>
            </p:grpSpPr>
            <p:sp>
              <p:nvSpPr>
                <p:cNvPr id="163902" name="Rectangle 81"/>
                <p:cNvSpPr>
                  <a:spLocks noChangeArrowheads="1"/>
                </p:cNvSpPr>
                <p:nvPr/>
              </p:nvSpPr>
              <p:spPr bwMode="auto">
                <a:xfrm>
                  <a:off x="668" y="1728"/>
                  <a:ext cx="5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7   4   5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3" name="Rectangle 82"/>
                <p:cNvSpPr>
                  <a:spLocks noChangeArrowheads="1"/>
                </p:cNvSpPr>
                <p:nvPr/>
              </p:nvSpPr>
              <p:spPr bwMode="auto">
                <a:xfrm>
                  <a:off x="674" y="1728"/>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7" name="Group 83"/>
              <p:cNvGrpSpPr/>
              <p:nvPr/>
            </p:nvGrpSpPr>
            <p:grpSpPr bwMode="auto">
              <a:xfrm>
                <a:off x="1180" y="1728"/>
                <a:ext cx="590" cy="384"/>
                <a:chOff x="1180" y="1728"/>
                <a:chExt cx="590" cy="384"/>
              </a:xfrm>
            </p:grpSpPr>
            <p:sp>
              <p:nvSpPr>
                <p:cNvPr id="163900" name="Rectangle 84"/>
                <p:cNvSpPr>
                  <a:spLocks noChangeArrowheads="1"/>
                </p:cNvSpPr>
                <p:nvPr/>
              </p:nvSpPr>
              <p:spPr bwMode="auto">
                <a:xfrm>
                  <a:off x="1223" y="1728"/>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7   4   3</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1" name="Rectangle 85"/>
                <p:cNvSpPr>
                  <a:spLocks noChangeArrowheads="1"/>
                </p:cNvSpPr>
                <p:nvPr/>
              </p:nvSpPr>
              <p:spPr bwMode="auto">
                <a:xfrm>
                  <a:off x="1180" y="1728"/>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8" name="Group 86"/>
              <p:cNvGrpSpPr/>
              <p:nvPr/>
            </p:nvGrpSpPr>
            <p:grpSpPr bwMode="auto">
              <a:xfrm>
                <a:off x="1770" y="1728"/>
                <a:ext cx="660" cy="384"/>
                <a:chOff x="1770" y="1728"/>
                <a:chExt cx="660" cy="384"/>
              </a:xfrm>
            </p:grpSpPr>
            <p:sp>
              <p:nvSpPr>
                <p:cNvPr id="163898" name="Rectangle 87"/>
                <p:cNvSpPr>
                  <a:spLocks noChangeArrowheads="1"/>
                </p:cNvSpPr>
                <p:nvPr/>
              </p:nvSpPr>
              <p:spPr bwMode="auto">
                <a:xfrm>
                  <a:off x="1813" y="1728"/>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0    1    0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9" name="Rectangle 88"/>
                <p:cNvSpPr>
                  <a:spLocks noChangeArrowheads="1"/>
                </p:cNvSpPr>
                <p:nvPr/>
              </p:nvSpPr>
              <p:spPr bwMode="auto">
                <a:xfrm>
                  <a:off x="1770" y="1728"/>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9" name="Group 89"/>
              <p:cNvGrpSpPr/>
              <p:nvPr/>
            </p:nvGrpSpPr>
            <p:grpSpPr bwMode="auto">
              <a:xfrm>
                <a:off x="2430" y="1728"/>
                <a:ext cx="802" cy="384"/>
                <a:chOff x="2430" y="1728"/>
                <a:chExt cx="802" cy="384"/>
              </a:xfrm>
            </p:grpSpPr>
            <p:sp>
              <p:nvSpPr>
                <p:cNvPr id="163896" name="Rectangle 90"/>
                <p:cNvSpPr>
                  <a:spLocks noChangeArrowheads="1"/>
                </p:cNvSpPr>
                <p:nvPr/>
              </p:nvSpPr>
              <p:spPr bwMode="auto">
                <a:xfrm>
                  <a:off x="2473" y="1728"/>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7    5     5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7" name="Rectangle 91"/>
                <p:cNvSpPr>
                  <a:spLocks noChangeArrowheads="1"/>
                </p:cNvSpPr>
                <p:nvPr/>
              </p:nvSpPr>
              <p:spPr bwMode="auto">
                <a:xfrm>
                  <a:off x="2430" y="1728"/>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0" name="Group 92"/>
              <p:cNvGrpSpPr/>
              <p:nvPr/>
            </p:nvGrpSpPr>
            <p:grpSpPr bwMode="auto">
              <a:xfrm>
                <a:off x="3232" y="1728"/>
                <a:ext cx="559" cy="384"/>
                <a:chOff x="3232" y="1728"/>
                <a:chExt cx="559" cy="384"/>
              </a:xfrm>
            </p:grpSpPr>
            <p:sp>
              <p:nvSpPr>
                <p:cNvPr id="163894" name="Rectangle 93"/>
                <p:cNvSpPr>
                  <a:spLocks noChangeArrowheads="1"/>
                </p:cNvSpPr>
                <p:nvPr/>
              </p:nvSpPr>
              <p:spPr bwMode="auto">
                <a:xfrm>
                  <a:off x="3275" y="1728"/>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5" name="Rectangle 94"/>
                <p:cNvSpPr>
                  <a:spLocks noChangeArrowheads="1"/>
                </p:cNvSpPr>
                <p:nvPr/>
              </p:nvSpPr>
              <p:spPr bwMode="auto">
                <a:xfrm>
                  <a:off x="3232" y="1728"/>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1" name="Group 95"/>
              <p:cNvGrpSpPr/>
              <p:nvPr/>
            </p:nvGrpSpPr>
            <p:grpSpPr bwMode="auto">
              <a:xfrm>
                <a:off x="0" y="2112"/>
                <a:ext cx="674" cy="384"/>
                <a:chOff x="0" y="2112"/>
                <a:chExt cx="674" cy="384"/>
              </a:xfrm>
            </p:grpSpPr>
            <p:sp>
              <p:nvSpPr>
                <p:cNvPr id="163892" name="Rectangle 96"/>
                <p:cNvSpPr>
                  <a:spLocks noChangeArrowheads="1"/>
                </p:cNvSpPr>
                <p:nvPr/>
              </p:nvSpPr>
              <p:spPr bwMode="auto">
                <a:xfrm>
                  <a:off x="43" y="2112"/>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3" name="Rectangle 97"/>
                <p:cNvSpPr>
                  <a:spLocks noChangeArrowheads="1"/>
                </p:cNvSpPr>
                <p:nvPr/>
              </p:nvSpPr>
              <p:spPr bwMode="auto">
                <a:xfrm>
                  <a:off x="0" y="2112"/>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2" name="Group 98"/>
              <p:cNvGrpSpPr/>
              <p:nvPr/>
            </p:nvGrpSpPr>
            <p:grpSpPr bwMode="auto">
              <a:xfrm>
                <a:off x="668" y="2112"/>
                <a:ext cx="512" cy="384"/>
                <a:chOff x="668" y="2112"/>
                <a:chExt cx="512" cy="384"/>
              </a:xfrm>
            </p:grpSpPr>
            <p:sp>
              <p:nvSpPr>
                <p:cNvPr id="163890" name="Rectangle 99"/>
                <p:cNvSpPr>
                  <a:spLocks noChangeArrowheads="1"/>
                </p:cNvSpPr>
                <p:nvPr/>
              </p:nvSpPr>
              <p:spPr bwMode="auto">
                <a:xfrm>
                  <a:off x="668" y="2112"/>
                  <a:ext cx="5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10  5  5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1" name="Rectangle 100"/>
                <p:cNvSpPr>
                  <a:spLocks noChangeArrowheads="1"/>
                </p:cNvSpPr>
                <p:nvPr/>
              </p:nvSpPr>
              <p:spPr bwMode="auto">
                <a:xfrm>
                  <a:off x="674" y="2112"/>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3" name="Group 101"/>
              <p:cNvGrpSpPr/>
              <p:nvPr/>
            </p:nvGrpSpPr>
            <p:grpSpPr bwMode="auto">
              <a:xfrm>
                <a:off x="1180" y="2112"/>
                <a:ext cx="590" cy="384"/>
                <a:chOff x="1180" y="2112"/>
                <a:chExt cx="590" cy="384"/>
              </a:xfrm>
            </p:grpSpPr>
            <p:sp>
              <p:nvSpPr>
                <p:cNvPr id="163888" name="Rectangle 102"/>
                <p:cNvSpPr>
                  <a:spLocks noChangeArrowheads="1"/>
                </p:cNvSpPr>
                <p:nvPr/>
              </p:nvSpPr>
              <p:spPr bwMode="auto">
                <a:xfrm>
                  <a:off x="1223" y="2112"/>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6   0   0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9" name="Rectangle 103"/>
                <p:cNvSpPr>
                  <a:spLocks noChangeArrowheads="1"/>
                </p:cNvSpPr>
                <p:nvPr/>
              </p:nvSpPr>
              <p:spPr bwMode="auto">
                <a:xfrm>
                  <a:off x="1180" y="2112"/>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4" name="Group 104"/>
              <p:cNvGrpSpPr/>
              <p:nvPr/>
            </p:nvGrpSpPr>
            <p:grpSpPr bwMode="auto">
              <a:xfrm>
                <a:off x="1770" y="2112"/>
                <a:ext cx="660" cy="384"/>
                <a:chOff x="1770" y="2112"/>
                <a:chExt cx="660" cy="384"/>
              </a:xfrm>
            </p:grpSpPr>
            <p:sp>
              <p:nvSpPr>
                <p:cNvPr id="163886" name="Rectangle 105"/>
                <p:cNvSpPr>
                  <a:spLocks noChangeArrowheads="1"/>
                </p:cNvSpPr>
                <p:nvPr/>
              </p:nvSpPr>
              <p:spPr bwMode="auto">
                <a:xfrm>
                  <a:off x="1813" y="2112"/>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3    0    2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7" name="Rectangle 106"/>
                <p:cNvSpPr>
                  <a:spLocks noChangeArrowheads="1"/>
                </p:cNvSpPr>
                <p:nvPr/>
              </p:nvSpPr>
              <p:spPr bwMode="auto">
                <a:xfrm>
                  <a:off x="1770" y="2112"/>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5" name="Group 107"/>
              <p:cNvGrpSpPr/>
              <p:nvPr/>
            </p:nvGrpSpPr>
            <p:grpSpPr bwMode="auto">
              <a:xfrm>
                <a:off x="2430" y="2112"/>
                <a:ext cx="802" cy="384"/>
                <a:chOff x="2430" y="2112"/>
                <a:chExt cx="802" cy="384"/>
              </a:xfrm>
            </p:grpSpPr>
            <p:sp>
              <p:nvSpPr>
                <p:cNvPr id="163884" name="Rectangle 108"/>
                <p:cNvSpPr>
                  <a:spLocks noChangeArrowheads="1"/>
                </p:cNvSpPr>
                <p:nvPr/>
              </p:nvSpPr>
              <p:spPr bwMode="auto">
                <a:xfrm>
                  <a:off x="2473" y="2112"/>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10   5    7</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5" name="Rectangle 109"/>
                <p:cNvSpPr>
                  <a:spLocks noChangeArrowheads="1"/>
                </p:cNvSpPr>
                <p:nvPr/>
              </p:nvSpPr>
              <p:spPr bwMode="auto">
                <a:xfrm>
                  <a:off x="2430" y="2112"/>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6" name="Group 110"/>
              <p:cNvGrpSpPr/>
              <p:nvPr/>
            </p:nvGrpSpPr>
            <p:grpSpPr bwMode="auto">
              <a:xfrm>
                <a:off x="3232" y="2112"/>
                <a:ext cx="559" cy="384"/>
                <a:chOff x="3232" y="2112"/>
                <a:chExt cx="559" cy="384"/>
              </a:xfrm>
            </p:grpSpPr>
            <p:sp>
              <p:nvSpPr>
                <p:cNvPr id="163882" name="Rectangle 111"/>
                <p:cNvSpPr>
                  <a:spLocks noChangeArrowheads="1"/>
                </p:cNvSpPr>
                <p:nvPr/>
              </p:nvSpPr>
              <p:spPr bwMode="auto">
                <a:xfrm>
                  <a:off x="3275" y="2112"/>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3" name="Rectangle 112"/>
                <p:cNvSpPr>
                  <a:spLocks noChangeArrowheads="1"/>
                </p:cNvSpPr>
                <p:nvPr/>
              </p:nvSpPr>
              <p:spPr bwMode="auto">
                <a:xfrm>
                  <a:off x="3232" y="2112"/>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sp>
          <p:nvSpPr>
            <p:cNvPr id="163845" name="Rectangle 113"/>
            <p:cNvSpPr>
              <a:spLocks noChangeArrowheads="1"/>
            </p:cNvSpPr>
            <p:nvPr/>
          </p:nvSpPr>
          <p:spPr bwMode="auto">
            <a:xfrm>
              <a:off x="-3" y="-3"/>
              <a:ext cx="3797" cy="2502"/>
            </a:xfrm>
            <a:prstGeom prst="rect">
              <a:avLst/>
            </a:prstGeom>
            <a:noFill/>
            <a:ln w="571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spTree>
  </p:cSld>
  <p:clrMapOvr>
    <a:masterClrMapping/>
  </p:clrMapOvr>
  <p:transition/>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a:xfrm>
            <a:off x="1981200" y="638020"/>
            <a:ext cx="8229600" cy="731838"/>
          </a:xfrm>
        </p:spPr>
        <p:txBody>
          <a:bodyPr/>
          <a:lstStyle/>
          <a:p>
            <a:pPr eaLnBrk="1" hangingPunct="1">
              <a:defRPr/>
            </a:pPr>
            <a:r>
              <a:rPr lang="zh-CN" altLang="en-US" sz="3200"/>
              <a:t>图</a:t>
            </a:r>
            <a:r>
              <a:rPr lang="en-US" altLang="zh-CN" sz="3200"/>
              <a:t>3-17  P1 </a:t>
            </a:r>
            <a:r>
              <a:rPr lang="zh-CN" altLang="en-US" sz="3200"/>
              <a:t>申请资源时的安全性检查 </a:t>
            </a:r>
            <a:endParaRPr lang="zh-CN" altLang="en-US" sz="3200"/>
          </a:p>
        </p:txBody>
      </p:sp>
      <p:grpSp>
        <p:nvGrpSpPr>
          <p:cNvPr id="178178" name="Group 3"/>
          <p:cNvGrpSpPr/>
          <p:nvPr/>
        </p:nvGrpSpPr>
        <p:grpSpPr bwMode="auto">
          <a:xfrm>
            <a:off x="1600200" y="1587345"/>
            <a:ext cx="8991600" cy="4572000"/>
            <a:chOff x="-3" y="-3"/>
            <a:chExt cx="3797" cy="2502"/>
          </a:xfrm>
        </p:grpSpPr>
        <p:grpSp>
          <p:nvGrpSpPr>
            <p:cNvPr id="178179" name="Group 4"/>
            <p:cNvGrpSpPr/>
            <p:nvPr/>
          </p:nvGrpSpPr>
          <p:grpSpPr bwMode="auto">
            <a:xfrm>
              <a:off x="0" y="0"/>
              <a:ext cx="3791" cy="2496"/>
              <a:chOff x="0" y="0"/>
              <a:chExt cx="3791" cy="2496"/>
            </a:xfrm>
          </p:grpSpPr>
          <p:grpSp>
            <p:nvGrpSpPr>
              <p:cNvPr id="178181" name="Group 5"/>
              <p:cNvGrpSpPr/>
              <p:nvPr/>
            </p:nvGrpSpPr>
            <p:grpSpPr bwMode="auto">
              <a:xfrm>
                <a:off x="0" y="0"/>
                <a:ext cx="674" cy="576"/>
                <a:chOff x="0" y="0"/>
                <a:chExt cx="674" cy="576"/>
              </a:xfrm>
            </p:grpSpPr>
            <p:sp>
              <p:nvSpPr>
                <p:cNvPr id="163952" name="Rectangle 6"/>
                <p:cNvSpPr>
                  <a:spLocks noChangeArrowheads="1"/>
                </p:cNvSpPr>
                <p:nvPr/>
              </p:nvSpPr>
              <p:spPr bwMode="auto">
                <a:xfrm>
                  <a:off x="43" y="0"/>
                  <a:ext cx="589"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zh-CN" altLang="en-US" sz="2200" b="1">
                      <a:latin typeface="Times New Roman" panose="02020603050405020304" pitchFamily="18" charset="0"/>
                    </a:rPr>
                    <a:t>资源情况</a:t>
                  </a:r>
                  <a:endParaRPr kumimoji="1" lang="zh-CN" altLang="en-US" sz="2200" b="1">
                    <a:latin typeface="Times New Roman" panose="02020603050405020304" pitchFamily="18" charset="0"/>
                  </a:endParaRPr>
                </a:p>
                <a:p>
                  <a:pPr algn="just">
                    <a:spcBef>
                      <a:spcPct val="0"/>
                    </a:spcBef>
                    <a:buClrTx/>
                    <a:buSzTx/>
                    <a:buFontTx/>
                    <a:buNone/>
                    <a:defRPr/>
                  </a:pPr>
                  <a:r>
                    <a:rPr kumimoji="1" lang="zh-CN" altLang="en-US" sz="2200" b="1">
                      <a:latin typeface="Times New Roman" panose="02020603050405020304" pitchFamily="18" charset="0"/>
                    </a:rPr>
                    <a:t>进程</a:t>
                  </a:r>
                  <a:endParaRPr kumimoji="1" lang="zh-CN" altLang="en-US"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53" name="Rectangle 7"/>
                <p:cNvSpPr>
                  <a:spLocks noChangeArrowheads="1"/>
                </p:cNvSpPr>
                <p:nvPr/>
              </p:nvSpPr>
              <p:spPr bwMode="auto">
                <a:xfrm>
                  <a:off x="0" y="0"/>
                  <a:ext cx="674"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2" name="Group 8"/>
              <p:cNvGrpSpPr/>
              <p:nvPr/>
            </p:nvGrpSpPr>
            <p:grpSpPr bwMode="auto">
              <a:xfrm>
                <a:off x="674" y="0"/>
                <a:ext cx="506" cy="576"/>
                <a:chOff x="674" y="0"/>
                <a:chExt cx="506" cy="576"/>
              </a:xfrm>
            </p:grpSpPr>
            <p:sp>
              <p:nvSpPr>
                <p:cNvPr id="163950" name="Rectangle 9"/>
                <p:cNvSpPr>
                  <a:spLocks noChangeArrowheads="1"/>
                </p:cNvSpPr>
                <p:nvPr/>
              </p:nvSpPr>
              <p:spPr bwMode="auto">
                <a:xfrm>
                  <a:off x="677" y="0"/>
                  <a:ext cx="501"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Work</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p:txBody>
            </p:sp>
            <p:sp>
              <p:nvSpPr>
                <p:cNvPr id="163951" name="Rectangle 10"/>
                <p:cNvSpPr>
                  <a:spLocks noChangeArrowheads="1"/>
                </p:cNvSpPr>
                <p:nvPr/>
              </p:nvSpPr>
              <p:spPr bwMode="auto">
                <a:xfrm>
                  <a:off x="674" y="0"/>
                  <a:ext cx="506"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3" name="Group 11"/>
              <p:cNvGrpSpPr/>
              <p:nvPr/>
            </p:nvGrpSpPr>
            <p:grpSpPr bwMode="auto">
              <a:xfrm>
                <a:off x="1180" y="0"/>
                <a:ext cx="590" cy="576"/>
                <a:chOff x="1180" y="0"/>
                <a:chExt cx="590" cy="576"/>
              </a:xfrm>
            </p:grpSpPr>
            <p:sp>
              <p:nvSpPr>
                <p:cNvPr id="163948" name="Rectangle 12"/>
                <p:cNvSpPr>
                  <a:spLocks noChangeArrowheads="1"/>
                </p:cNvSpPr>
                <p:nvPr/>
              </p:nvSpPr>
              <p:spPr bwMode="auto">
                <a:xfrm>
                  <a:off x="1223" y="0"/>
                  <a:ext cx="50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indent="13335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Need</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9" name="Rectangle 13"/>
                <p:cNvSpPr>
                  <a:spLocks noChangeArrowheads="1"/>
                </p:cNvSpPr>
                <p:nvPr/>
              </p:nvSpPr>
              <p:spPr bwMode="auto">
                <a:xfrm>
                  <a:off x="1180" y="0"/>
                  <a:ext cx="59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4" name="Group 14"/>
              <p:cNvGrpSpPr/>
              <p:nvPr/>
            </p:nvGrpSpPr>
            <p:grpSpPr bwMode="auto">
              <a:xfrm>
                <a:off x="1770" y="0"/>
                <a:ext cx="660" cy="576"/>
                <a:chOff x="1770" y="0"/>
                <a:chExt cx="660" cy="576"/>
              </a:xfrm>
            </p:grpSpPr>
            <p:sp>
              <p:nvSpPr>
                <p:cNvPr id="163946" name="Rectangle 15"/>
                <p:cNvSpPr>
                  <a:spLocks noChangeArrowheads="1"/>
                </p:cNvSpPr>
                <p:nvPr/>
              </p:nvSpPr>
              <p:spPr bwMode="auto">
                <a:xfrm>
                  <a:off x="1813" y="0"/>
                  <a:ext cx="61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Allocation</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p:txBody>
            </p:sp>
            <p:sp>
              <p:nvSpPr>
                <p:cNvPr id="163947" name="Rectangle 16"/>
                <p:cNvSpPr>
                  <a:spLocks noChangeArrowheads="1"/>
                </p:cNvSpPr>
                <p:nvPr/>
              </p:nvSpPr>
              <p:spPr bwMode="auto">
                <a:xfrm>
                  <a:off x="1770" y="0"/>
                  <a:ext cx="660"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5" name="Group 17"/>
              <p:cNvGrpSpPr/>
              <p:nvPr/>
            </p:nvGrpSpPr>
            <p:grpSpPr bwMode="auto">
              <a:xfrm>
                <a:off x="2430" y="0"/>
                <a:ext cx="802" cy="576"/>
                <a:chOff x="2430" y="0"/>
                <a:chExt cx="802" cy="576"/>
              </a:xfrm>
            </p:grpSpPr>
            <p:sp>
              <p:nvSpPr>
                <p:cNvPr id="163944" name="Rectangle 18"/>
                <p:cNvSpPr>
                  <a:spLocks noChangeArrowheads="1"/>
                </p:cNvSpPr>
                <p:nvPr/>
              </p:nvSpPr>
              <p:spPr bwMode="auto">
                <a:xfrm>
                  <a:off x="2473" y="0"/>
                  <a:ext cx="717"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indent="13335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Work+</a:t>
                  </a:r>
                  <a:endParaRPr kumimoji="1" lang="en-US" altLang="zh-CN" sz="2200" b="1">
                    <a:latin typeface="Times New Roman" panose="02020603050405020304" pitchFamily="18" charset="0"/>
                  </a:endParaRPr>
                </a:p>
                <a:p>
                  <a:pPr algn="just" eaLnBrk="1" hangingPunct="1">
                    <a:spcBef>
                      <a:spcPct val="0"/>
                    </a:spcBef>
                    <a:buClrTx/>
                    <a:buSzTx/>
                    <a:buFontTx/>
                    <a:buNone/>
                    <a:defRPr/>
                  </a:pPr>
                  <a:r>
                    <a:rPr kumimoji="1" lang="en-US" altLang="zh-CN" sz="2200" b="1">
                      <a:latin typeface="Times New Roman" panose="02020603050405020304" pitchFamily="18" charset="0"/>
                    </a:rPr>
                    <a:t>Allocation</a:t>
                  </a:r>
                  <a:endParaRPr kumimoji="1" lang="en-US" altLang="zh-CN" sz="2200" b="1">
                    <a:latin typeface="Times New Roman" panose="02020603050405020304" pitchFamily="18" charset="0"/>
                  </a:endParaRPr>
                </a:p>
                <a:p>
                  <a:pPr algn="just">
                    <a:spcBef>
                      <a:spcPct val="0"/>
                    </a:spcBef>
                    <a:buClrTx/>
                    <a:buSzTx/>
                    <a:buFontTx/>
                    <a:buNone/>
                    <a:defRPr/>
                  </a:pPr>
                  <a:r>
                    <a:rPr kumimoji="1" lang="en-US" altLang="zh-CN" sz="2200" b="1">
                      <a:latin typeface="Times New Roman" panose="02020603050405020304" pitchFamily="18" charset="0"/>
                    </a:rPr>
                    <a:t>A    B    C</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5" name="Rectangle 19"/>
                <p:cNvSpPr>
                  <a:spLocks noChangeArrowheads="1"/>
                </p:cNvSpPr>
                <p:nvPr/>
              </p:nvSpPr>
              <p:spPr bwMode="auto">
                <a:xfrm>
                  <a:off x="2430" y="0"/>
                  <a:ext cx="802"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6" name="Group 20"/>
              <p:cNvGrpSpPr/>
              <p:nvPr/>
            </p:nvGrpSpPr>
            <p:grpSpPr bwMode="auto">
              <a:xfrm>
                <a:off x="3232" y="0"/>
                <a:ext cx="559" cy="576"/>
                <a:chOff x="3232" y="0"/>
                <a:chExt cx="559" cy="576"/>
              </a:xfrm>
            </p:grpSpPr>
            <p:sp>
              <p:nvSpPr>
                <p:cNvPr id="163942" name="Rectangle 21"/>
                <p:cNvSpPr>
                  <a:spLocks noChangeArrowheads="1"/>
                </p:cNvSpPr>
                <p:nvPr/>
              </p:nvSpPr>
              <p:spPr bwMode="auto">
                <a:xfrm>
                  <a:off x="3275" y="0"/>
                  <a:ext cx="473"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Finish</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3" name="Rectangle 22"/>
                <p:cNvSpPr>
                  <a:spLocks noChangeArrowheads="1"/>
                </p:cNvSpPr>
                <p:nvPr/>
              </p:nvSpPr>
              <p:spPr bwMode="auto">
                <a:xfrm>
                  <a:off x="3232" y="0"/>
                  <a:ext cx="559" cy="57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7" name="Group 23"/>
              <p:cNvGrpSpPr/>
              <p:nvPr/>
            </p:nvGrpSpPr>
            <p:grpSpPr bwMode="auto">
              <a:xfrm>
                <a:off x="0" y="576"/>
                <a:ext cx="674" cy="384"/>
                <a:chOff x="0" y="576"/>
                <a:chExt cx="674" cy="384"/>
              </a:xfrm>
            </p:grpSpPr>
            <p:sp>
              <p:nvSpPr>
                <p:cNvPr id="163940" name="Rectangle 24"/>
                <p:cNvSpPr>
                  <a:spLocks noChangeArrowheads="1"/>
                </p:cNvSpPr>
                <p:nvPr/>
              </p:nvSpPr>
              <p:spPr bwMode="auto">
                <a:xfrm>
                  <a:off x="43" y="576"/>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41" name="Rectangle 25"/>
                <p:cNvSpPr>
                  <a:spLocks noChangeArrowheads="1"/>
                </p:cNvSpPr>
                <p:nvPr/>
              </p:nvSpPr>
              <p:spPr bwMode="auto">
                <a:xfrm>
                  <a:off x="0" y="576"/>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8" name="Group 26"/>
              <p:cNvGrpSpPr/>
              <p:nvPr/>
            </p:nvGrpSpPr>
            <p:grpSpPr bwMode="auto">
              <a:xfrm>
                <a:off x="674" y="576"/>
                <a:ext cx="506" cy="384"/>
                <a:chOff x="674" y="576"/>
                <a:chExt cx="506" cy="384"/>
              </a:xfrm>
            </p:grpSpPr>
            <p:sp>
              <p:nvSpPr>
                <p:cNvPr id="163938" name="Rectangle 27"/>
                <p:cNvSpPr>
                  <a:spLocks noChangeArrowheads="1"/>
                </p:cNvSpPr>
                <p:nvPr/>
              </p:nvSpPr>
              <p:spPr bwMode="auto">
                <a:xfrm>
                  <a:off x="677" y="576"/>
                  <a:ext cx="501"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2   3   0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39" name="Rectangle 28"/>
                <p:cNvSpPr>
                  <a:spLocks noChangeArrowheads="1"/>
                </p:cNvSpPr>
                <p:nvPr/>
              </p:nvSpPr>
              <p:spPr bwMode="auto">
                <a:xfrm>
                  <a:off x="674" y="576"/>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89" name="Group 29"/>
              <p:cNvGrpSpPr/>
              <p:nvPr/>
            </p:nvGrpSpPr>
            <p:grpSpPr bwMode="auto">
              <a:xfrm>
                <a:off x="1180" y="576"/>
                <a:ext cx="590" cy="384"/>
                <a:chOff x="1180" y="576"/>
                <a:chExt cx="590" cy="384"/>
              </a:xfrm>
            </p:grpSpPr>
            <p:sp>
              <p:nvSpPr>
                <p:cNvPr id="163936" name="Rectangle 30"/>
                <p:cNvSpPr>
                  <a:spLocks noChangeArrowheads="1"/>
                </p:cNvSpPr>
                <p:nvPr/>
              </p:nvSpPr>
              <p:spPr bwMode="auto">
                <a:xfrm>
                  <a:off x="1223" y="576"/>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dirty="0">
                      <a:latin typeface="Times New Roman" panose="02020603050405020304" pitchFamily="18" charset="0"/>
                    </a:rPr>
                    <a:t>  0   2   0</a:t>
                  </a:r>
                  <a:endParaRPr kumimoji="1" lang="en-US" altLang="zh-CN" sz="2200" b="1" dirty="0">
                    <a:latin typeface="Times New Roman" panose="02020603050405020304" pitchFamily="18" charset="0"/>
                  </a:endParaRPr>
                </a:p>
                <a:p>
                  <a:pPr algn="just">
                    <a:spcBef>
                      <a:spcPct val="0"/>
                    </a:spcBef>
                    <a:buClrTx/>
                    <a:buSzTx/>
                    <a:buFontTx/>
                    <a:buNone/>
                    <a:defRPr/>
                  </a:pPr>
                  <a:endParaRPr kumimoji="1" lang="en-US" altLang="zh-CN" sz="2200" b="1" dirty="0">
                    <a:latin typeface="Times New Roman" panose="02020603050405020304" pitchFamily="18" charset="0"/>
                  </a:endParaRPr>
                </a:p>
              </p:txBody>
            </p:sp>
            <p:sp>
              <p:nvSpPr>
                <p:cNvPr id="163937" name="Rectangle 31"/>
                <p:cNvSpPr>
                  <a:spLocks noChangeArrowheads="1"/>
                </p:cNvSpPr>
                <p:nvPr/>
              </p:nvSpPr>
              <p:spPr bwMode="auto">
                <a:xfrm>
                  <a:off x="1180" y="576"/>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0" name="Group 32"/>
              <p:cNvGrpSpPr/>
              <p:nvPr/>
            </p:nvGrpSpPr>
            <p:grpSpPr bwMode="auto">
              <a:xfrm>
                <a:off x="1770" y="576"/>
                <a:ext cx="660" cy="384"/>
                <a:chOff x="1770" y="576"/>
                <a:chExt cx="660" cy="384"/>
              </a:xfrm>
            </p:grpSpPr>
            <p:sp>
              <p:nvSpPr>
                <p:cNvPr id="163934" name="Rectangle 33"/>
                <p:cNvSpPr>
                  <a:spLocks noChangeArrowheads="1"/>
                </p:cNvSpPr>
                <p:nvPr/>
              </p:nvSpPr>
              <p:spPr bwMode="auto">
                <a:xfrm>
                  <a:off x="1813" y="576"/>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3    0    2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35" name="Rectangle 34"/>
                <p:cNvSpPr>
                  <a:spLocks noChangeArrowheads="1"/>
                </p:cNvSpPr>
                <p:nvPr/>
              </p:nvSpPr>
              <p:spPr bwMode="auto">
                <a:xfrm>
                  <a:off x="1770" y="576"/>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1" name="Group 35"/>
              <p:cNvGrpSpPr/>
              <p:nvPr/>
            </p:nvGrpSpPr>
            <p:grpSpPr bwMode="auto">
              <a:xfrm>
                <a:off x="2430" y="576"/>
                <a:ext cx="802" cy="384"/>
                <a:chOff x="2430" y="576"/>
                <a:chExt cx="802" cy="384"/>
              </a:xfrm>
            </p:grpSpPr>
            <p:sp>
              <p:nvSpPr>
                <p:cNvPr id="163932" name="Rectangle 36"/>
                <p:cNvSpPr>
                  <a:spLocks noChangeArrowheads="1"/>
                </p:cNvSpPr>
                <p:nvPr/>
              </p:nvSpPr>
              <p:spPr bwMode="auto">
                <a:xfrm>
                  <a:off x="2473" y="576"/>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dirty="0">
                      <a:latin typeface="Times New Roman" panose="02020603050405020304" pitchFamily="18" charset="0"/>
                    </a:rPr>
                    <a:t>   5    3     2 </a:t>
                  </a:r>
                  <a:endParaRPr kumimoji="1" lang="en-US" altLang="zh-CN" sz="2200" b="1" dirty="0">
                    <a:latin typeface="Times New Roman" panose="02020603050405020304" pitchFamily="18" charset="0"/>
                  </a:endParaRPr>
                </a:p>
                <a:p>
                  <a:pPr algn="just">
                    <a:spcBef>
                      <a:spcPct val="0"/>
                    </a:spcBef>
                    <a:buClrTx/>
                    <a:buSzTx/>
                    <a:buFontTx/>
                    <a:buNone/>
                    <a:defRPr/>
                  </a:pPr>
                  <a:endParaRPr kumimoji="1" lang="en-US" altLang="zh-CN" sz="2200" b="1" dirty="0">
                    <a:latin typeface="Times New Roman" panose="02020603050405020304" pitchFamily="18" charset="0"/>
                  </a:endParaRPr>
                </a:p>
              </p:txBody>
            </p:sp>
            <p:sp>
              <p:nvSpPr>
                <p:cNvPr id="163933" name="Rectangle 37"/>
                <p:cNvSpPr>
                  <a:spLocks noChangeArrowheads="1"/>
                </p:cNvSpPr>
                <p:nvPr/>
              </p:nvSpPr>
              <p:spPr bwMode="auto">
                <a:xfrm>
                  <a:off x="2430" y="576"/>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2" name="Group 38"/>
              <p:cNvGrpSpPr/>
              <p:nvPr/>
            </p:nvGrpSpPr>
            <p:grpSpPr bwMode="auto">
              <a:xfrm>
                <a:off x="3232" y="576"/>
                <a:ext cx="559" cy="384"/>
                <a:chOff x="3232" y="576"/>
                <a:chExt cx="559" cy="384"/>
              </a:xfrm>
            </p:grpSpPr>
            <p:sp>
              <p:nvSpPr>
                <p:cNvPr id="163930" name="Rectangle 39"/>
                <p:cNvSpPr>
                  <a:spLocks noChangeArrowheads="1"/>
                </p:cNvSpPr>
                <p:nvPr/>
              </p:nvSpPr>
              <p:spPr bwMode="auto">
                <a:xfrm>
                  <a:off x="3275" y="576"/>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31" name="Rectangle 40"/>
                <p:cNvSpPr>
                  <a:spLocks noChangeArrowheads="1"/>
                </p:cNvSpPr>
                <p:nvPr/>
              </p:nvSpPr>
              <p:spPr bwMode="auto">
                <a:xfrm>
                  <a:off x="3232" y="576"/>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3" name="Group 41"/>
              <p:cNvGrpSpPr/>
              <p:nvPr/>
            </p:nvGrpSpPr>
            <p:grpSpPr bwMode="auto">
              <a:xfrm>
                <a:off x="0" y="960"/>
                <a:ext cx="674" cy="384"/>
                <a:chOff x="0" y="960"/>
                <a:chExt cx="674" cy="384"/>
              </a:xfrm>
            </p:grpSpPr>
            <p:sp>
              <p:nvSpPr>
                <p:cNvPr id="163928" name="Rectangle 42"/>
                <p:cNvSpPr>
                  <a:spLocks noChangeArrowheads="1"/>
                </p:cNvSpPr>
                <p:nvPr/>
              </p:nvSpPr>
              <p:spPr bwMode="auto">
                <a:xfrm>
                  <a:off x="43" y="960"/>
                  <a:ext cx="589"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P3</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9" name="Rectangle 43"/>
                <p:cNvSpPr>
                  <a:spLocks noChangeArrowheads="1"/>
                </p:cNvSpPr>
                <p:nvPr/>
              </p:nvSpPr>
              <p:spPr bwMode="auto">
                <a:xfrm>
                  <a:off x="0" y="960"/>
                  <a:ext cx="674"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4" name="Group 44"/>
              <p:cNvGrpSpPr/>
              <p:nvPr/>
            </p:nvGrpSpPr>
            <p:grpSpPr bwMode="auto">
              <a:xfrm>
                <a:off x="674" y="960"/>
                <a:ext cx="509" cy="384"/>
                <a:chOff x="674" y="960"/>
                <a:chExt cx="509" cy="384"/>
              </a:xfrm>
            </p:grpSpPr>
            <p:sp>
              <p:nvSpPr>
                <p:cNvPr id="163926" name="Rectangle 45"/>
                <p:cNvSpPr>
                  <a:spLocks noChangeArrowheads="1"/>
                </p:cNvSpPr>
                <p:nvPr/>
              </p:nvSpPr>
              <p:spPr bwMode="auto">
                <a:xfrm>
                  <a:off x="677" y="960"/>
                  <a:ext cx="506"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5   3   2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7" name="Rectangle 46"/>
                <p:cNvSpPr>
                  <a:spLocks noChangeArrowheads="1"/>
                </p:cNvSpPr>
                <p:nvPr/>
              </p:nvSpPr>
              <p:spPr bwMode="auto">
                <a:xfrm>
                  <a:off x="674" y="960"/>
                  <a:ext cx="506"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5" name="Group 47"/>
              <p:cNvGrpSpPr/>
              <p:nvPr/>
            </p:nvGrpSpPr>
            <p:grpSpPr bwMode="auto">
              <a:xfrm>
                <a:off x="1180" y="960"/>
                <a:ext cx="590" cy="384"/>
                <a:chOff x="1180" y="960"/>
                <a:chExt cx="590" cy="384"/>
              </a:xfrm>
            </p:grpSpPr>
            <p:sp>
              <p:nvSpPr>
                <p:cNvPr id="163924" name="Rectangle 48"/>
                <p:cNvSpPr>
                  <a:spLocks noChangeArrowheads="1"/>
                </p:cNvSpPr>
                <p:nvPr/>
              </p:nvSpPr>
              <p:spPr bwMode="auto">
                <a:xfrm>
                  <a:off x="1223" y="960"/>
                  <a:ext cx="50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0   1   1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5" name="Rectangle 49"/>
                <p:cNvSpPr>
                  <a:spLocks noChangeArrowheads="1"/>
                </p:cNvSpPr>
                <p:nvPr/>
              </p:nvSpPr>
              <p:spPr bwMode="auto">
                <a:xfrm>
                  <a:off x="1180" y="960"/>
                  <a:ext cx="590"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6" name="Group 50"/>
              <p:cNvGrpSpPr/>
              <p:nvPr/>
            </p:nvGrpSpPr>
            <p:grpSpPr bwMode="auto">
              <a:xfrm>
                <a:off x="1770" y="960"/>
                <a:ext cx="660" cy="384"/>
                <a:chOff x="1770" y="960"/>
                <a:chExt cx="660" cy="384"/>
              </a:xfrm>
            </p:grpSpPr>
            <p:sp>
              <p:nvSpPr>
                <p:cNvPr id="163922" name="Rectangle 51"/>
                <p:cNvSpPr>
                  <a:spLocks noChangeArrowheads="1"/>
                </p:cNvSpPr>
                <p:nvPr/>
              </p:nvSpPr>
              <p:spPr bwMode="auto">
                <a:xfrm>
                  <a:off x="1813" y="960"/>
                  <a:ext cx="574"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2    1    1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3" name="Rectangle 52"/>
                <p:cNvSpPr>
                  <a:spLocks noChangeArrowheads="1"/>
                </p:cNvSpPr>
                <p:nvPr/>
              </p:nvSpPr>
              <p:spPr bwMode="auto">
                <a:xfrm>
                  <a:off x="1770" y="960"/>
                  <a:ext cx="660"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7" name="Group 53"/>
              <p:cNvGrpSpPr/>
              <p:nvPr/>
            </p:nvGrpSpPr>
            <p:grpSpPr bwMode="auto">
              <a:xfrm>
                <a:off x="2430" y="960"/>
                <a:ext cx="802" cy="384"/>
                <a:chOff x="2430" y="960"/>
                <a:chExt cx="802" cy="384"/>
              </a:xfrm>
            </p:grpSpPr>
            <p:sp>
              <p:nvSpPr>
                <p:cNvPr id="163920" name="Rectangle 54"/>
                <p:cNvSpPr>
                  <a:spLocks noChangeArrowheads="1"/>
                </p:cNvSpPr>
                <p:nvPr/>
              </p:nvSpPr>
              <p:spPr bwMode="auto">
                <a:xfrm>
                  <a:off x="2473" y="960"/>
                  <a:ext cx="717"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7    4     3 </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21" name="Rectangle 55"/>
                <p:cNvSpPr>
                  <a:spLocks noChangeArrowheads="1"/>
                </p:cNvSpPr>
                <p:nvPr/>
              </p:nvSpPr>
              <p:spPr bwMode="auto">
                <a:xfrm>
                  <a:off x="2430" y="960"/>
                  <a:ext cx="802"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8" name="Group 56"/>
              <p:cNvGrpSpPr/>
              <p:nvPr/>
            </p:nvGrpSpPr>
            <p:grpSpPr bwMode="auto">
              <a:xfrm>
                <a:off x="3232" y="960"/>
                <a:ext cx="559" cy="384"/>
                <a:chOff x="3232" y="960"/>
                <a:chExt cx="559" cy="384"/>
              </a:xfrm>
            </p:grpSpPr>
            <p:sp>
              <p:nvSpPr>
                <p:cNvPr id="163918" name="Rectangle 57"/>
                <p:cNvSpPr>
                  <a:spLocks noChangeArrowheads="1"/>
                </p:cNvSpPr>
                <p:nvPr/>
              </p:nvSpPr>
              <p:spPr bwMode="auto">
                <a:xfrm>
                  <a:off x="3275" y="960"/>
                  <a:ext cx="473" cy="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9" name="Rectangle 58"/>
                <p:cNvSpPr>
                  <a:spLocks noChangeArrowheads="1"/>
                </p:cNvSpPr>
                <p:nvPr/>
              </p:nvSpPr>
              <p:spPr bwMode="auto">
                <a:xfrm>
                  <a:off x="3232" y="960"/>
                  <a:ext cx="559" cy="387"/>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199" name="Group 59"/>
              <p:cNvGrpSpPr/>
              <p:nvPr/>
            </p:nvGrpSpPr>
            <p:grpSpPr bwMode="auto">
              <a:xfrm>
                <a:off x="0" y="1344"/>
                <a:ext cx="674" cy="384"/>
                <a:chOff x="0" y="1344"/>
                <a:chExt cx="674" cy="384"/>
              </a:xfrm>
            </p:grpSpPr>
            <p:sp>
              <p:nvSpPr>
                <p:cNvPr id="163916" name="Rectangle 60"/>
                <p:cNvSpPr>
                  <a:spLocks noChangeArrowheads="1"/>
                </p:cNvSpPr>
                <p:nvPr/>
              </p:nvSpPr>
              <p:spPr bwMode="auto">
                <a:xfrm>
                  <a:off x="43" y="1344"/>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P4</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7" name="Rectangle 61"/>
                <p:cNvSpPr>
                  <a:spLocks noChangeArrowheads="1"/>
                </p:cNvSpPr>
                <p:nvPr/>
              </p:nvSpPr>
              <p:spPr bwMode="auto">
                <a:xfrm>
                  <a:off x="0" y="1344"/>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0" name="Group 62"/>
              <p:cNvGrpSpPr/>
              <p:nvPr/>
            </p:nvGrpSpPr>
            <p:grpSpPr bwMode="auto">
              <a:xfrm>
                <a:off x="671" y="1344"/>
                <a:ext cx="509" cy="384"/>
                <a:chOff x="671" y="1344"/>
                <a:chExt cx="509" cy="384"/>
              </a:xfrm>
            </p:grpSpPr>
            <p:sp>
              <p:nvSpPr>
                <p:cNvPr id="163914" name="Rectangle 63"/>
                <p:cNvSpPr>
                  <a:spLocks noChangeArrowheads="1"/>
                </p:cNvSpPr>
                <p:nvPr/>
              </p:nvSpPr>
              <p:spPr bwMode="auto">
                <a:xfrm>
                  <a:off x="671" y="1344"/>
                  <a:ext cx="5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7   4   3</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5" name="Rectangle 64"/>
                <p:cNvSpPr>
                  <a:spLocks noChangeArrowheads="1"/>
                </p:cNvSpPr>
                <p:nvPr/>
              </p:nvSpPr>
              <p:spPr bwMode="auto">
                <a:xfrm>
                  <a:off x="673" y="1344"/>
                  <a:ext cx="507"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1" name="Group 65"/>
              <p:cNvGrpSpPr/>
              <p:nvPr/>
            </p:nvGrpSpPr>
            <p:grpSpPr bwMode="auto">
              <a:xfrm>
                <a:off x="1180" y="1344"/>
                <a:ext cx="590" cy="384"/>
                <a:chOff x="1180" y="1344"/>
                <a:chExt cx="590" cy="384"/>
              </a:xfrm>
            </p:grpSpPr>
            <p:sp>
              <p:nvSpPr>
                <p:cNvPr id="163912" name="Rectangle 66"/>
                <p:cNvSpPr>
                  <a:spLocks noChangeArrowheads="1"/>
                </p:cNvSpPr>
                <p:nvPr/>
              </p:nvSpPr>
              <p:spPr bwMode="auto">
                <a:xfrm>
                  <a:off x="1223" y="1344"/>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4   3   1</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3" name="Rectangle 67"/>
                <p:cNvSpPr>
                  <a:spLocks noChangeArrowheads="1"/>
                </p:cNvSpPr>
                <p:nvPr/>
              </p:nvSpPr>
              <p:spPr bwMode="auto">
                <a:xfrm>
                  <a:off x="1180" y="1344"/>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2" name="Group 68"/>
              <p:cNvGrpSpPr/>
              <p:nvPr/>
            </p:nvGrpSpPr>
            <p:grpSpPr bwMode="auto">
              <a:xfrm>
                <a:off x="1770" y="1344"/>
                <a:ext cx="660" cy="384"/>
                <a:chOff x="1770" y="1344"/>
                <a:chExt cx="660" cy="384"/>
              </a:xfrm>
            </p:grpSpPr>
            <p:sp>
              <p:nvSpPr>
                <p:cNvPr id="163910" name="Rectangle 69"/>
                <p:cNvSpPr>
                  <a:spLocks noChangeArrowheads="1"/>
                </p:cNvSpPr>
                <p:nvPr/>
              </p:nvSpPr>
              <p:spPr bwMode="auto">
                <a:xfrm>
                  <a:off x="1813" y="1344"/>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0    0    2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11" name="Rectangle 70"/>
                <p:cNvSpPr>
                  <a:spLocks noChangeArrowheads="1"/>
                </p:cNvSpPr>
                <p:nvPr/>
              </p:nvSpPr>
              <p:spPr bwMode="auto">
                <a:xfrm>
                  <a:off x="1770" y="1344"/>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3" name="Group 71"/>
              <p:cNvGrpSpPr/>
              <p:nvPr/>
            </p:nvGrpSpPr>
            <p:grpSpPr bwMode="auto">
              <a:xfrm>
                <a:off x="2430" y="1344"/>
                <a:ext cx="802" cy="384"/>
                <a:chOff x="2430" y="1344"/>
                <a:chExt cx="802" cy="384"/>
              </a:xfrm>
            </p:grpSpPr>
            <p:sp>
              <p:nvSpPr>
                <p:cNvPr id="163908" name="Rectangle 72"/>
                <p:cNvSpPr>
                  <a:spLocks noChangeArrowheads="1"/>
                </p:cNvSpPr>
                <p:nvPr/>
              </p:nvSpPr>
              <p:spPr bwMode="auto">
                <a:xfrm>
                  <a:off x="2473" y="1344"/>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7    4     5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9" name="Rectangle 73"/>
                <p:cNvSpPr>
                  <a:spLocks noChangeArrowheads="1"/>
                </p:cNvSpPr>
                <p:nvPr/>
              </p:nvSpPr>
              <p:spPr bwMode="auto">
                <a:xfrm>
                  <a:off x="2430" y="1344"/>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4" name="Group 74"/>
              <p:cNvGrpSpPr/>
              <p:nvPr/>
            </p:nvGrpSpPr>
            <p:grpSpPr bwMode="auto">
              <a:xfrm>
                <a:off x="3232" y="1344"/>
                <a:ext cx="559" cy="384"/>
                <a:chOff x="3232" y="1344"/>
                <a:chExt cx="559" cy="384"/>
              </a:xfrm>
            </p:grpSpPr>
            <p:sp>
              <p:nvSpPr>
                <p:cNvPr id="163906" name="Rectangle 75"/>
                <p:cNvSpPr>
                  <a:spLocks noChangeArrowheads="1"/>
                </p:cNvSpPr>
                <p:nvPr/>
              </p:nvSpPr>
              <p:spPr bwMode="auto">
                <a:xfrm>
                  <a:off x="3275" y="1344"/>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7" name="Rectangle 76"/>
                <p:cNvSpPr>
                  <a:spLocks noChangeArrowheads="1"/>
                </p:cNvSpPr>
                <p:nvPr/>
              </p:nvSpPr>
              <p:spPr bwMode="auto">
                <a:xfrm>
                  <a:off x="3232" y="1344"/>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5" name="Group 77"/>
              <p:cNvGrpSpPr/>
              <p:nvPr/>
            </p:nvGrpSpPr>
            <p:grpSpPr bwMode="auto">
              <a:xfrm>
                <a:off x="0" y="1728"/>
                <a:ext cx="674" cy="384"/>
                <a:chOff x="0" y="1728"/>
                <a:chExt cx="674" cy="384"/>
              </a:xfrm>
            </p:grpSpPr>
            <p:sp>
              <p:nvSpPr>
                <p:cNvPr id="163904" name="Rectangle 78"/>
                <p:cNvSpPr>
                  <a:spLocks noChangeArrowheads="1"/>
                </p:cNvSpPr>
                <p:nvPr/>
              </p:nvSpPr>
              <p:spPr bwMode="auto">
                <a:xfrm>
                  <a:off x="43" y="1728"/>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5" name="Rectangle 79"/>
                <p:cNvSpPr>
                  <a:spLocks noChangeArrowheads="1"/>
                </p:cNvSpPr>
                <p:nvPr/>
              </p:nvSpPr>
              <p:spPr bwMode="auto">
                <a:xfrm>
                  <a:off x="0" y="1728"/>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6" name="Group 80"/>
              <p:cNvGrpSpPr/>
              <p:nvPr/>
            </p:nvGrpSpPr>
            <p:grpSpPr bwMode="auto">
              <a:xfrm>
                <a:off x="668" y="1728"/>
                <a:ext cx="512" cy="384"/>
                <a:chOff x="668" y="1728"/>
                <a:chExt cx="512" cy="384"/>
              </a:xfrm>
            </p:grpSpPr>
            <p:sp>
              <p:nvSpPr>
                <p:cNvPr id="163902" name="Rectangle 81"/>
                <p:cNvSpPr>
                  <a:spLocks noChangeArrowheads="1"/>
                </p:cNvSpPr>
                <p:nvPr/>
              </p:nvSpPr>
              <p:spPr bwMode="auto">
                <a:xfrm>
                  <a:off x="668" y="1728"/>
                  <a:ext cx="5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7   4   5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3" name="Rectangle 82"/>
                <p:cNvSpPr>
                  <a:spLocks noChangeArrowheads="1"/>
                </p:cNvSpPr>
                <p:nvPr/>
              </p:nvSpPr>
              <p:spPr bwMode="auto">
                <a:xfrm>
                  <a:off x="674" y="1728"/>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7" name="Group 83"/>
              <p:cNvGrpSpPr/>
              <p:nvPr/>
            </p:nvGrpSpPr>
            <p:grpSpPr bwMode="auto">
              <a:xfrm>
                <a:off x="1180" y="1728"/>
                <a:ext cx="590" cy="384"/>
                <a:chOff x="1180" y="1728"/>
                <a:chExt cx="590" cy="384"/>
              </a:xfrm>
            </p:grpSpPr>
            <p:sp>
              <p:nvSpPr>
                <p:cNvPr id="163900" name="Rectangle 84"/>
                <p:cNvSpPr>
                  <a:spLocks noChangeArrowheads="1"/>
                </p:cNvSpPr>
                <p:nvPr/>
              </p:nvSpPr>
              <p:spPr bwMode="auto">
                <a:xfrm>
                  <a:off x="1223" y="1728"/>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7   4   3</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901" name="Rectangle 85"/>
                <p:cNvSpPr>
                  <a:spLocks noChangeArrowheads="1"/>
                </p:cNvSpPr>
                <p:nvPr/>
              </p:nvSpPr>
              <p:spPr bwMode="auto">
                <a:xfrm>
                  <a:off x="1180" y="1728"/>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8" name="Group 86"/>
              <p:cNvGrpSpPr/>
              <p:nvPr/>
            </p:nvGrpSpPr>
            <p:grpSpPr bwMode="auto">
              <a:xfrm>
                <a:off x="1770" y="1728"/>
                <a:ext cx="660" cy="384"/>
                <a:chOff x="1770" y="1728"/>
                <a:chExt cx="660" cy="384"/>
              </a:xfrm>
            </p:grpSpPr>
            <p:sp>
              <p:nvSpPr>
                <p:cNvPr id="163898" name="Rectangle 87"/>
                <p:cNvSpPr>
                  <a:spLocks noChangeArrowheads="1"/>
                </p:cNvSpPr>
                <p:nvPr/>
              </p:nvSpPr>
              <p:spPr bwMode="auto">
                <a:xfrm>
                  <a:off x="1813" y="1728"/>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0    1    0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9" name="Rectangle 88"/>
                <p:cNvSpPr>
                  <a:spLocks noChangeArrowheads="1"/>
                </p:cNvSpPr>
                <p:nvPr/>
              </p:nvSpPr>
              <p:spPr bwMode="auto">
                <a:xfrm>
                  <a:off x="1770" y="1728"/>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09" name="Group 89"/>
              <p:cNvGrpSpPr/>
              <p:nvPr/>
            </p:nvGrpSpPr>
            <p:grpSpPr bwMode="auto">
              <a:xfrm>
                <a:off x="2430" y="1728"/>
                <a:ext cx="802" cy="384"/>
                <a:chOff x="2430" y="1728"/>
                <a:chExt cx="802" cy="384"/>
              </a:xfrm>
            </p:grpSpPr>
            <p:sp>
              <p:nvSpPr>
                <p:cNvPr id="163896" name="Rectangle 90"/>
                <p:cNvSpPr>
                  <a:spLocks noChangeArrowheads="1"/>
                </p:cNvSpPr>
                <p:nvPr/>
              </p:nvSpPr>
              <p:spPr bwMode="auto">
                <a:xfrm>
                  <a:off x="2473" y="1728"/>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7    5     5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7" name="Rectangle 91"/>
                <p:cNvSpPr>
                  <a:spLocks noChangeArrowheads="1"/>
                </p:cNvSpPr>
                <p:nvPr/>
              </p:nvSpPr>
              <p:spPr bwMode="auto">
                <a:xfrm>
                  <a:off x="2430" y="1728"/>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0" name="Group 92"/>
              <p:cNvGrpSpPr/>
              <p:nvPr/>
            </p:nvGrpSpPr>
            <p:grpSpPr bwMode="auto">
              <a:xfrm>
                <a:off x="3232" y="1728"/>
                <a:ext cx="559" cy="384"/>
                <a:chOff x="3232" y="1728"/>
                <a:chExt cx="559" cy="384"/>
              </a:xfrm>
            </p:grpSpPr>
            <p:sp>
              <p:nvSpPr>
                <p:cNvPr id="163894" name="Rectangle 93"/>
                <p:cNvSpPr>
                  <a:spLocks noChangeArrowheads="1"/>
                </p:cNvSpPr>
                <p:nvPr/>
              </p:nvSpPr>
              <p:spPr bwMode="auto">
                <a:xfrm>
                  <a:off x="3275" y="1728"/>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5" name="Rectangle 94"/>
                <p:cNvSpPr>
                  <a:spLocks noChangeArrowheads="1"/>
                </p:cNvSpPr>
                <p:nvPr/>
              </p:nvSpPr>
              <p:spPr bwMode="auto">
                <a:xfrm>
                  <a:off x="3232" y="1728"/>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1" name="Group 95"/>
              <p:cNvGrpSpPr/>
              <p:nvPr/>
            </p:nvGrpSpPr>
            <p:grpSpPr bwMode="auto">
              <a:xfrm>
                <a:off x="0" y="2112"/>
                <a:ext cx="674" cy="384"/>
                <a:chOff x="0" y="2112"/>
                <a:chExt cx="674" cy="384"/>
              </a:xfrm>
            </p:grpSpPr>
            <p:sp>
              <p:nvSpPr>
                <p:cNvPr id="163892" name="Rectangle 96"/>
                <p:cNvSpPr>
                  <a:spLocks noChangeArrowheads="1"/>
                </p:cNvSpPr>
                <p:nvPr/>
              </p:nvSpPr>
              <p:spPr bwMode="auto">
                <a:xfrm>
                  <a:off x="43" y="2112"/>
                  <a:ext cx="58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P2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3" name="Rectangle 97"/>
                <p:cNvSpPr>
                  <a:spLocks noChangeArrowheads="1"/>
                </p:cNvSpPr>
                <p:nvPr/>
              </p:nvSpPr>
              <p:spPr bwMode="auto">
                <a:xfrm>
                  <a:off x="0" y="2112"/>
                  <a:ext cx="674"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2" name="Group 98"/>
              <p:cNvGrpSpPr/>
              <p:nvPr/>
            </p:nvGrpSpPr>
            <p:grpSpPr bwMode="auto">
              <a:xfrm>
                <a:off x="668" y="2112"/>
                <a:ext cx="512" cy="384"/>
                <a:chOff x="668" y="2112"/>
                <a:chExt cx="512" cy="384"/>
              </a:xfrm>
            </p:grpSpPr>
            <p:sp>
              <p:nvSpPr>
                <p:cNvPr id="163890" name="Rectangle 99"/>
                <p:cNvSpPr>
                  <a:spLocks noChangeArrowheads="1"/>
                </p:cNvSpPr>
                <p:nvPr/>
              </p:nvSpPr>
              <p:spPr bwMode="auto">
                <a:xfrm>
                  <a:off x="668" y="2112"/>
                  <a:ext cx="509"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10  5  5</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91" name="Rectangle 100"/>
                <p:cNvSpPr>
                  <a:spLocks noChangeArrowheads="1"/>
                </p:cNvSpPr>
                <p:nvPr/>
              </p:nvSpPr>
              <p:spPr bwMode="auto">
                <a:xfrm>
                  <a:off x="674" y="2112"/>
                  <a:ext cx="506"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3" name="Group 101"/>
              <p:cNvGrpSpPr/>
              <p:nvPr/>
            </p:nvGrpSpPr>
            <p:grpSpPr bwMode="auto">
              <a:xfrm>
                <a:off x="1180" y="2112"/>
                <a:ext cx="590" cy="384"/>
                <a:chOff x="1180" y="2112"/>
                <a:chExt cx="590" cy="384"/>
              </a:xfrm>
            </p:grpSpPr>
            <p:sp>
              <p:nvSpPr>
                <p:cNvPr id="163888" name="Rectangle 102"/>
                <p:cNvSpPr>
                  <a:spLocks noChangeArrowheads="1"/>
                </p:cNvSpPr>
                <p:nvPr/>
              </p:nvSpPr>
              <p:spPr bwMode="auto">
                <a:xfrm>
                  <a:off x="1223" y="2112"/>
                  <a:ext cx="50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6   0   0</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9" name="Rectangle 103"/>
                <p:cNvSpPr>
                  <a:spLocks noChangeArrowheads="1"/>
                </p:cNvSpPr>
                <p:nvPr/>
              </p:nvSpPr>
              <p:spPr bwMode="auto">
                <a:xfrm>
                  <a:off x="1180" y="2112"/>
                  <a:ext cx="59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4" name="Group 104"/>
              <p:cNvGrpSpPr/>
              <p:nvPr/>
            </p:nvGrpSpPr>
            <p:grpSpPr bwMode="auto">
              <a:xfrm>
                <a:off x="1770" y="2112"/>
                <a:ext cx="660" cy="384"/>
                <a:chOff x="1770" y="2112"/>
                <a:chExt cx="660" cy="384"/>
              </a:xfrm>
            </p:grpSpPr>
            <p:sp>
              <p:nvSpPr>
                <p:cNvPr id="163886" name="Rectangle 105"/>
                <p:cNvSpPr>
                  <a:spLocks noChangeArrowheads="1"/>
                </p:cNvSpPr>
                <p:nvPr/>
              </p:nvSpPr>
              <p:spPr bwMode="auto">
                <a:xfrm>
                  <a:off x="1813" y="2112"/>
                  <a:ext cx="5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3    0    2</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7" name="Rectangle 106"/>
                <p:cNvSpPr>
                  <a:spLocks noChangeArrowheads="1"/>
                </p:cNvSpPr>
                <p:nvPr/>
              </p:nvSpPr>
              <p:spPr bwMode="auto">
                <a:xfrm>
                  <a:off x="1770" y="2112"/>
                  <a:ext cx="660"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5" name="Group 107"/>
              <p:cNvGrpSpPr/>
              <p:nvPr/>
            </p:nvGrpSpPr>
            <p:grpSpPr bwMode="auto">
              <a:xfrm>
                <a:off x="2430" y="2112"/>
                <a:ext cx="802" cy="384"/>
                <a:chOff x="2430" y="2112"/>
                <a:chExt cx="802" cy="384"/>
              </a:xfrm>
            </p:grpSpPr>
            <p:sp>
              <p:nvSpPr>
                <p:cNvPr id="163884" name="Rectangle 108"/>
                <p:cNvSpPr>
                  <a:spLocks noChangeArrowheads="1"/>
                </p:cNvSpPr>
                <p:nvPr/>
              </p:nvSpPr>
              <p:spPr bwMode="auto">
                <a:xfrm>
                  <a:off x="2473" y="2112"/>
                  <a:ext cx="717"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  10   5    7</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5" name="Rectangle 109"/>
                <p:cNvSpPr>
                  <a:spLocks noChangeArrowheads="1"/>
                </p:cNvSpPr>
                <p:nvPr/>
              </p:nvSpPr>
              <p:spPr bwMode="auto">
                <a:xfrm>
                  <a:off x="2430" y="2112"/>
                  <a:ext cx="802"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nvGrpSpPr>
              <p:cNvPr id="178216" name="Group 110"/>
              <p:cNvGrpSpPr/>
              <p:nvPr/>
            </p:nvGrpSpPr>
            <p:grpSpPr bwMode="auto">
              <a:xfrm>
                <a:off x="3232" y="2112"/>
                <a:ext cx="559" cy="384"/>
                <a:chOff x="3232" y="2112"/>
                <a:chExt cx="559" cy="384"/>
              </a:xfrm>
            </p:grpSpPr>
            <p:sp>
              <p:nvSpPr>
                <p:cNvPr id="163882" name="Rectangle 111"/>
                <p:cNvSpPr>
                  <a:spLocks noChangeArrowheads="1"/>
                </p:cNvSpPr>
                <p:nvPr/>
              </p:nvSpPr>
              <p:spPr bwMode="auto">
                <a:xfrm>
                  <a:off x="3275" y="2112"/>
                  <a:ext cx="473"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200" b="1">
                      <a:latin typeface="Times New Roman" panose="02020603050405020304" pitchFamily="18" charset="0"/>
                    </a:rPr>
                    <a:t>TRUE</a:t>
                  </a:r>
                  <a:endParaRPr kumimoji="1" lang="en-US" altLang="zh-CN" sz="2200" b="1">
                    <a:latin typeface="Times New Roman" panose="02020603050405020304" pitchFamily="18" charset="0"/>
                  </a:endParaRPr>
                </a:p>
                <a:p>
                  <a:pPr algn="just">
                    <a:spcBef>
                      <a:spcPct val="0"/>
                    </a:spcBef>
                    <a:buClrTx/>
                    <a:buSzTx/>
                    <a:buFontTx/>
                    <a:buNone/>
                    <a:defRPr/>
                  </a:pPr>
                  <a:endParaRPr kumimoji="1" lang="en-US" altLang="zh-CN" sz="2200" b="1">
                    <a:latin typeface="Times New Roman" panose="02020603050405020304" pitchFamily="18" charset="0"/>
                  </a:endParaRPr>
                </a:p>
              </p:txBody>
            </p:sp>
            <p:sp>
              <p:nvSpPr>
                <p:cNvPr id="163883" name="Rectangle 112"/>
                <p:cNvSpPr>
                  <a:spLocks noChangeArrowheads="1"/>
                </p:cNvSpPr>
                <p:nvPr/>
              </p:nvSpPr>
              <p:spPr bwMode="auto">
                <a:xfrm>
                  <a:off x="3232" y="2112"/>
                  <a:ext cx="559" cy="384"/>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grpSp>
        <p:sp>
          <p:nvSpPr>
            <p:cNvPr id="163845" name="Rectangle 113"/>
            <p:cNvSpPr>
              <a:spLocks noChangeArrowheads="1"/>
            </p:cNvSpPr>
            <p:nvPr/>
          </p:nvSpPr>
          <p:spPr bwMode="auto">
            <a:xfrm>
              <a:off x="-3" y="-3"/>
              <a:ext cx="3797" cy="2502"/>
            </a:xfrm>
            <a:prstGeom prst="rect">
              <a:avLst/>
            </a:prstGeom>
            <a:noFill/>
            <a:ln w="57150">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2200"/>
            </a:p>
          </p:txBody>
        </p:sp>
      </p:grpSp>
      <p:sp>
        <p:nvSpPr>
          <p:cNvPr id="114" name="矩形 113"/>
          <p:cNvSpPr/>
          <p:nvPr/>
        </p:nvSpPr>
        <p:spPr>
          <a:xfrm>
            <a:off x="4565470" y="2725649"/>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5" name="矩形 114"/>
          <p:cNvSpPr/>
          <p:nvPr/>
        </p:nvSpPr>
        <p:spPr>
          <a:xfrm>
            <a:off x="5900633" y="2712067"/>
            <a:ext cx="1335834"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6" name="矩形 115"/>
          <p:cNvSpPr/>
          <p:nvPr/>
        </p:nvSpPr>
        <p:spPr>
          <a:xfrm>
            <a:off x="7586650" y="2739962"/>
            <a:ext cx="1289824"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7" name="矩形 116"/>
          <p:cNvSpPr/>
          <p:nvPr/>
        </p:nvSpPr>
        <p:spPr>
          <a:xfrm>
            <a:off x="9348470" y="2712067"/>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8" name="矩形 117"/>
          <p:cNvSpPr/>
          <p:nvPr/>
        </p:nvSpPr>
        <p:spPr>
          <a:xfrm>
            <a:off x="3293288" y="3384005"/>
            <a:ext cx="996931"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19" name="矩形 118"/>
          <p:cNvSpPr/>
          <p:nvPr/>
        </p:nvSpPr>
        <p:spPr>
          <a:xfrm>
            <a:off x="4505579" y="3415463"/>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0" name="矩形 119"/>
          <p:cNvSpPr/>
          <p:nvPr/>
        </p:nvSpPr>
        <p:spPr>
          <a:xfrm>
            <a:off x="5910227" y="3415463"/>
            <a:ext cx="1249916"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1" name="矩形 120"/>
          <p:cNvSpPr/>
          <p:nvPr/>
        </p:nvSpPr>
        <p:spPr>
          <a:xfrm>
            <a:off x="7560402" y="3374789"/>
            <a:ext cx="1289824"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2" name="矩形 121"/>
          <p:cNvSpPr/>
          <p:nvPr/>
        </p:nvSpPr>
        <p:spPr>
          <a:xfrm>
            <a:off x="9272146" y="3400476"/>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3" name="矩形 122"/>
          <p:cNvSpPr/>
          <p:nvPr/>
        </p:nvSpPr>
        <p:spPr>
          <a:xfrm>
            <a:off x="3290006" y="4129228"/>
            <a:ext cx="1000213"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4" name="矩形 123"/>
          <p:cNvSpPr/>
          <p:nvPr/>
        </p:nvSpPr>
        <p:spPr>
          <a:xfrm>
            <a:off x="4497481" y="4168931"/>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5" name="矩形 124"/>
          <p:cNvSpPr/>
          <p:nvPr/>
        </p:nvSpPr>
        <p:spPr>
          <a:xfrm>
            <a:off x="5921890" y="4147135"/>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6" name="矩形 125"/>
          <p:cNvSpPr/>
          <p:nvPr/>
        </p:nvSpPr>
        <p:spPr>
          <a:xfrm>
            <a:off x="9341542" y="4145577"/>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7" name="矩形 126"/>
          <p:cNvSpPr/>
          <p:nvPr/>
        </p:nvSpPr>
        <p:spPr>
          <a:xfrm>
            <a:off x="7653495" y="4145577"/>
            <a:ext cx="1289824"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8" name="矩形 127"/>
          <p:cNvSpPr/>
          <p:nvPr/>
        </p:nvSpPr>
        <p:spPr>
          <a:xfrm>
            <a:off x="3264503" y="4851900"/>
            <a:ext cx="1000213"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29" name="矩形 128"/>
          <p:cNvSpPr/>
          <p:nvPr/>
        </p:nvSpPr>
        <p:spPr>
          <a:xfrm>
            <a:off x="4516493" y="4864546"/>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0" name="矩形 129"/>
          <p:cNvSpPr/>
          <p:nvPr/>
        </p:nvSpPr>
        <p:spPr>
          <a:xfrm>
            <a:off x="5939750" y="4860816"/>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1" name="矩形 130"/>
          <p:cNvSpPr/>
          <p:nvPr/>
        </p:nvSpPr>
        <p:spPr>
          <a:xfrm>
            <a:off x="9310909" y="4872535"/>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2" name="矩形 131"/>
          <p:cNvSpPr/>
          <p:nvPr/>
        </p:nvSpPr>
        <p:spPr>
          <a:xfrm>
            <a:off x="7577474" y="4839700"/>
            <a:ext cx="1289824"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3" name="矩形 132"/>
          <p:cNvSpPr/>
          <p:nvPr/>
        </p:nvSpPr>
        <p:spPr>
          <a:xfrm>
            <a:off x="3282009" y="5547216"/>
            <a:ext cx="1001576"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4" name="矩形 133"/>
          <p:cNvSpPr/>
          <p:nvPr/>
        </p:nvSpPr>
        <p:spPr>
          <a:xfrm>
            <a:off x="4474994" y="5533359"/>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5" name="矩形 134"/>
          <p:cNvSpPr/>
          <p:nvPr/>
        </p:nvSpPr>
        <p:spPr>
          <a:xfrm>
            <a:off x="5922414" y="5511563"/>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6" name="矩形 135"/>
          <p:cNvSpPr/>
          <p:nvPr/>
        </p:nvSpPr>
        <p:spPr>
          <a:xfrm>
            <a:off x="7595126" y="5519154"/>
            <a:ext cx="1289824"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37" name="矩形 136"/>
          <p:cNvSpPr/>
          <p:nvPr/>
        </p:nvSpPr>
        <p:spPr>
          <a:xfrm>
            <a:off x="9358567" y="5523962"/>
            <a:ext cx="1144878" cy="40218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14"/>
                                        </p:tgtEl>
                                      </p:cBhvr>
                                    </p:animEffect>
                                    <p:set>
                                      <p:cBhvr>
                                        <p:cTn id="7" dur="1" fill="hold">
                                          <p:stCondLst>
                                            <p:cond delay="499"/>
                                          </p:stCondLst>
                                        </p:cTn>
                                        <p:tgtEl>
                                          <p:spTgt spid="11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xit" presetSubtype="0" fill="hold" grpId="0" nodeType="clickEffect">
                                  <p:stCondLst>
                                    <p:cond delay="0"/>
                                  </p:stCondLst>
                                  <p:childTnLst>
                                    <p:animEffect transition="out" filter="dissolve">
                                      <p:cBhvr>
                                        <p:cTn id="11" dur="500"/>
                                        <p:tgtEl>
                                          <p:spTgt spid="115"/>
                                        </p:tgtEl>
                                      </p:cBhvr>
                                    </p:animEffect>
                                    <p:set>
                                      <p:cBhvr>
                                        <p:cTn id="12" dur="1" fill="hold">
                                          <p:stCondLst>
                                            <p:cond delay="499"/>
                                          </p:stCondLst>
                                        </p:cTn>
                                        <p:tgtEl>
                                          <p:spTgt spid="1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0" nodeType="clickEffect">
                                  <p:stCondLst>
                                    <p:cond delay="0"/>
                                  </p:stCondLst>
                                  <p:childTnLst>
                                    <p:animEffect transition="out" filter="dissolve">
                                      <p:cBhvr>
                                        <p:cTn id="16" dur="500"/>
                                        <p:tgtEl>
                                          <p:spTgt spid="117"/>
                                        </p:tgtEl>
                                      </p:cBhvr>
                                    </p:animEffect>
                                    <p:set>
                                      <p:cBhvr>
                                        <p:cTn id="17" dur="1" fill="hold">
                                          <p:stCondLst>
                                            <p:cond delay="499"/>
                                          </p:stCondLst>
                                        </p:cTn>
                                        <p:tgtEl>
                                          <p:spTgt spid="117"/>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9" presetClass="exit" presetSubtype="0" fill="hold" grpId="0" nodeType="clickEffect">
                                  <p:stCondLst>
                                    <p:cond delay="0"/>
                                  </p:stCondLst>
                                  <p:childTnLst>
                                    <p:animEffect transition="out" filter="dissolve">
                                      <p:cBhvr>
                                        <p:cTn id="21" dur="500"/>
                                        <p:tgtEl>
                                          <p:spTgt spid="116"/>
                                        </p:tgtEl>
                                      </p:cBhvr>
                                    </p:animEffect>
                                    <p:set>
                                      <p:cBhvr>
                                        <p:cTn id="22" dur="1" fill="hold">
                                          <p:stCondLst>
                                            <p:cond delay="499"/>
                                          </p:stCondLst>
                                        </p:cTn>
                                        <p:tgtEl>
                                          <p:spTgt spid="116"/>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9" presetClass="exit" presetSubtype="0" fill="hold" grpId="0" nodeType="clickEffect">
                                  <p:stCondLst>
                                    <p:cond delay="0"/>
                                  </p:stCondLst>
                                  <p:childTnLst>
                                    <p:animEffect transition="out" filter="dissolve">
                                      <p:cBhvr>
                                        <p:cTn id="26" dur="500"/>
                                        <p:tgtEl>
                                          <p:spTgt spid="118"/>
                                        </p:tgtEl>
                                      </p:cBhvr>
                                    </p:animEffect>
                                    <p:set>
                                      <p:cBhvr>
                                        <p:cTn id="27" dur="1" fill="hold">
                                          <p:stCondLst>
                                            <p:cond delay="499"/>
                                          </p:stCondLst>
                                        </p:cTn>
                                        <p:tgtEl>
                                          <p:spTgt spid="1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grpId="0" nodeType="clickEffect">
                                  <p:stCondLst>
                                    <p:cond delay="0"/>
                                  </p:stCondLst>
                                  <p:childTnLst>
                                    <p:animEffect transition="out" filter="dissolve">
                                      <p:cBhvr>
                                        <p:cTn id="31" dur="500"/>
                                        <p:tgtEl>
                                          <p:spTgt spid="119"/>
                                        </p:tgtEl>
                                      </p:cBhvr>
                                    </p:animEffect>
                                    <p:set>
                                      <p:cBhvr>
                                        <p:cTn id="32" dur="1" fill="hold">
                                          <p:stCondLst>
                                            <p:cond delay="499"/>
                                          </p:stCondLst>
                                        </p:cTn>
                                        <p:tgtEl>
                                          <p:spTgt spid="1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9" presetClass="exit" presetSubtype="0" fill="hold" grpId="0" nodeType="clickEffect">
                                  <p:stCondLst>
                                    <p:cond delay="0"/>
                                  </p:stCondLst>
                                  <p:childTnLst>
                                    <p:animEffect transition="out" filter="dissolve">
                                      <p:cBhvr>
                                        <p:cTn id="36" dur="500"/>
                                        <p:tgtEl>
                                          <p:spTgt spid="120"/>
                                        </p:tgtEl>
                                      </p:cBhvr>
                                    </p:animEffect>
                                    <p:set>
                                      <p:cBhvr>
                                        <p:cTn id="37" dur="1" fill="hold">
                                          <p:stCondLst>
                                            <p:cond delay="499"/>
                                          </p:stCondLst>
                                        </p:cTn>
                                        <p:tgtEl>
                                          <p:spTgt spid="1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9" presetClass="exit" presetSubtype="0" fill="hold" grpId="0" nodeType="clickEffect">
                                  <p:stCondLst>
                                    <p:cond delay="0"/>
                                  </p:stCondLst>
                                  <p:childTnLst>
                                    <p:animEffect transition="out" filter="dissolve">
                                      <p:cBhvr>
                                        <p:cTn id="41" dur="500"/>
                                        <p:tgtEl>
                                          <p:spTgt spid="122"/>
                                        </p:tgtEl>
                                      </p:cBhvr>
                                    </p:animEffect>
                                    <p:set>
                                      <p:cBhvr>
                                        <p:cTn id="42" dur="1" fill="hold">
                                          <p:stCondLst>
                                            <p:cond delay="499"/>
                                          </p:stCondLst>
                                        </p:cTn>
                                        <p:tgtEl>
                                          <p:spTgt spid="122"/>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9" presetClass="exit" presetSubtype="0" fill="hold" grpId="0" nodeType="clickEffect">
                                  <p:stCondLst>
                                    <p:cond delay="0"/>
                                  </p:stCondLst>
                                  <p:childTnLst>
                                    <p:animEffect transition="out" filter="dissolve">
                                      <p:cBhvr>
                                        <p:cTn id="46" dur="500"/>
                                        <p:tgtEl>
                                          <p:spTgt spid="121"/>
                                        </p:tgtEl>
                                      </p:cBhvr>
                                    </p:animEffect>
                                    <p:set>
                                      <p:cBhvr>
                                        <p:cTn id="47" dur="1" fill="hold">
                                          <p:stCondLst>
                                            <p:cond delay="499"/>
                                          </p:stCondLst>
                                        </p:cTn>
                                        <p:tgtEl>
                                          <p:spTgt spid="121"/>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9" presetClass="exit" presetSubtype="0" fill="hold" grpId="0" nodeType="clickEffect">
                                  <p:stCondLst>
                                    <p:cond delay="0"/>
                                  </p:stCondLst>
                                  <p:childTnLst>
                                    <p:animEffect transition="out" filter="dissolve">
                                      <p:cBhvr>
                                        <p:cTn id="51" dur="500"/>
                                        <p:tgtEl>
                                          <p:spTgt spid="123"/>
                                        </p:tgtEl>
                                      </p:cBhvr>
                                    </p:animEffect>
                                    <p:set>
                                      <p:cBhvr>
                                        <p:cTn id="52" dur="1" fill="hold">
                                          <p:stCondLst>
                                            <p:cond delay="499"/>
                                          </p:stCondLst>
                                        </p:cTn>
                                        <p:tgtEl>
                                          <p:spTgt spid="12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9" presetClass="exit" presetSubtype="0" fill="hold" grpId="0" nodeType="clickEffect">
                                  <p:stCondLst>
                                    <p:cond delay="0"/>
                                  </p:stCondLst>
                                  <p:childTnLst>
                                    <p:animEffect transition="out" filter="dissolve">
                                      <p:cBhvr>
                                        <p:cTn id="56" dur="500"/>
                                        <p:tgtEl>
                                          <p:spTgt spid="124"/>
                                        </p:tgtEl>
                                      </p:cBhvr>
                                    </p:animEffect>
                                    <p:set>
                                      <p:cBhvr>
                                        <p:cTn id="57" dur="1" fill="hold">
                                          <p:stCondLst>
                                            <p:cond delay="499"/>
                                          </p:stCondLst>
                                        </p:cTn>
                                        <p:tgtEl>
                                          <p:spTgt spid="12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9" presetClass="exit" presetSubtype="0" fill="hold" grpId="0" nodeType="clickEffect">
                                  <p:stCondLst>
                                    <p:cond delay="0"/>
                                  </p:stCondLst>
                                  <p:childTnLst>
                                    <p:animEffect transition="out" filter="dissolve">
                                      <p:cBhvr>
                                        <p:cTn id="61" dur="500"/>
                                        <p:tgtEl>
                                          <p:spTgt spid="125"/>
                                        </p:tgtEl>
                                      </p:cBhvr>
                                    </p:animEffect>
                                    <p:set>
                                      <p:cBhvr>
                                        <p:cTn id="62" dur="1" fill="hold">
                                          <p:stCondLst>
                                            <p:cond delay="499"/>
                                          </p:stCondLst>
                                        </p:cTn>
                                        <p:tgtEl>
                                          <p:spTgt spid="1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9" presetClass="exit" presetSubtype="0" fill="hold" grpId="0" nodeType="clickEffect">
                                  <p:stCondLst>
                                    <p:cond delay="0"/>
                                  </p:stCondLst>
                                  <p:childTnLst>
                                    <p:animEffect transition="out" filter="dissolve">
                                      <p:cBhvr>
                                        <p:cTn id="66" dur="500"/>
                                        <p:tgtEl>
                                          <p:spTgt spid="126"/>
                                        </p:tgtEl>
                                      </p:cBhvr>
                                    </p:animEffect>
                                    <p:set>
                                      <p:cBhvr>
                                        <p:cTn id="67" dur="1" fill="hold">
                                          <p:stCondLst>
                                            <p:cond delay="499"/>
                                          </p:stCondLst>
                                        </p:cTn>
                                        <p:tgtEl>
                                          <p:spTgt spid="1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9" presetClass="exit" presetSubtype="0" fill="hold" grpId="0" nodeType="clickEffect">
                                  <p:stCondLst>
                                    <p:cond delay="0"/>
                                  </p:stCondLst>
                                  <p:childTnLst>
                                    <p:animEffect transition="out" filter="dissolve">
                                      <p:cBhvr>
                                        <p:cTn id="71" dur="500"/>
                                        <p:tgtEl>
                                          <p:spTgt spid="127"/>
                                        </p:tgtEl>
                                      </p:cBhvr>
                                    </p:animEffect>
                                    <p:set>
                                      <p:cBhvr>
                                        <p:cTn id="72" dur="1" fill="hold">
                                          <p:stCondLst>
                                            <p:cond delay="499"/>
                                          </p:stCondLst>
                                        </p:cTn>
                                        <p:tgtEl>
                                          <p:spTgt spid="12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9" presetClass="exit" presetSubtype="0" fill="hold" grpId="0" nodeType="clickEffect">
                                  <p:stCondLst>
                                    <p:cond delay="0"/>
                                  </p:stCondLst>
                                  <p:childTnLst>
                                    <p:animEffect transition="out" filter="dissolve">
                                      <p:cBhvr>
                                        <p:cTn id="76" dur="500"/>
                                        <p:tgtEl>
                                          <p:spTgt spid="128"/>
                                        </p:tgtEl>
                                      </p:cBhvr>
                                    </p:animEffect>
                                    <p:set>
                                      <p:cBhvr>
                                        <p:cTn id="77" dur="1" fill="hold">
                                          <p:stCondLst>
                                            <p:cond delay="499"/>
                                          </p:stCondLst>
                                        </p:cTn>
                                        <p:tgtEl>
                                          <p:spTgt spid="12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9" presetClass="exit" presetSubtype="0" fill="hold" grpId="0" nodeType="clickEffect">
                                  <p:stCondLst>
                                    <p:cond delay="0"/>
                                  </p:stCondLst>
                                  <p:childTnLst>
                                    <p:animEffect transition="out" filter="dissolve">
                                      <p:cBhvr>
                                        <p:cTn id="81" dur="500"/>
                                        <p:tgtEl>
                                          <p:spTgt spid="129"/>
                                        </p:tgtEl>
                                      </p:cBhvr>
                                    </p:animEffect>
                                    <p:set>
                                      <p:cBhvr>
                                        <p:cTn id="82" dur="1" fill="hold">
                                          <p:stCondLst>
                                            <p:cond delay="499"/>
                                          </p:stCondLst>
                                        </p:cTn>
                                        <p:tgtEl>
                                          <p:spTgt spid="129"/>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9" presetClass="exit" presetSubtype="0" fill="hold" grpId="0" nodeType="clickEffect">
                                  <p:stCondLst>
                                    <p:cond delay="0"/>
                                  </p:stCondLst>
                                  <p:childTnLst>
                                    <p:animEffect transition="out" filter="dissolve">
                                      <p:cBhvr>
                                        <p:cTn id="86" dur="500"/>
                                        <p:tgtEl>
                                          <p:spTgt spid="130"/>
                                        </p:tgtEl>
                                      </p:cBhvr>
                                    </p:animEffect>
                                    <p:set>
                                      <p:cBhvr>
                                        <p:cTn id="87" dur="1" fill="hold">
                                          <p:stCondLst>
                                            <p:cond delay="499"/>
                                          </p:stCondLst>
                                        </p:cTn>
                                        <p:tgtEl>
                                          <p:spTgt spid="130"/>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9" presetClass="exit" presetSubtype="0" fill="hold" grpId="0" nodeType="clickEffect">
                                  <p:stCondLst>
                                    <p:cond delay="0"/>
                                  </p:stCondLst>
                                  <p:childTnLst>
                                    <p:animEffect transition="out" filter="dissolve">
                                      <p:cBhvr>
                                        <p:cTn id="91" dur="500"/>
                                        <p:tgtEl>
                                          <p:spTgt spid="131"/>
                                        </p:tgtEl>
                                      </p:cBhvr>
                                    </p:animEffect>
                                    <p:set>
                                      <p:cBhvr>
                                        <p:cTn id="92" dur="1" fill="hold">
                                          <p:stCondLst>
                                            <p:cond delay="499"/>
                                          </p:stCondLst>
                                        </p:cTn>
                                        <p:tgtEl>
                                          <p:spTgt spid="131"/>
                                        </p:tgtEl>
                                        <p:attrNameLst>
                                          <p:attrName>style.visibility</p:attrName>
                                        </p:attrNameLst>
                                      </p:cBhvr>
                                      <p:to>
                                        <p:strVal val="hidden"/>
                                      </p:to>
                                    </p:set>
                                  </p:childTnLst>
                                </p:cTn>
                              </p:par>
                            </p:childTnLst>
                          </p:cTn>
                        </p:par>
                      </p:childTnLst>
                    </p:cTn>
                  </p:par>
                  <p:par>
                    <p:cTn id="93" fill="hold">
                      <p:stCondLst>
                        <p:cond delay="indefinite"/>
                      </p:stCondLst>
                      <p:childTnLst>
                        <p:par>
                          <p:cTn id="94" fill="hold">
                            <p:stCondLst>
                              <p:cond delay="0"/>
                            </p:stCondLst>
                            <p:childTnLst>
                              <p:par>
                                <p:cTn id="95" presetID="9" presetClass="exit" presetSubtype="0" fill="hold" grpId="0" nodeType="clickEffect">
                                  <p:stCondLst>
                                    <p:cond delay="0"/>
                                  </p:stCondLst>
                                  <p:childTnLst>
                                    <p:animEffect transition="out" filter="dissolve">
                                      <p:cBhvr>
                                        <p:cTn id="96" dur="500"/>
                                        <p:tgtEl>
                                          <p:spTgt spid="132"/>
                                        </p:tgtEl>
                                      </p:cBhvr>
                                    </p:animEffect>
                                    <p:set>
                                      <p:cBhvr>
                                        <p:cTn id="97" dur="1" fill="hold">
                                          <p:stCondLst>
                                            <p:cond delay="499"/>
                                          </p:stCondLst>
                                        </p:cTn>
                                        <p:tgtEl>
                                          <p:spTgt spid="132"/>
                                        </p:tgtEl>
                                        <p:attrNameLst>
                                          <p:attrName>style.visibility</p:attrName>
                                        </p:attrNameLst>
                                      </p:cBhvr>
                                      <p:to>
                                        <p:strVal val="hidden"/>
                                      </p:to>
                                    </p:set>
                                  </p:childTnLst>
                                </p:cTn>
                              </p:par>
                            </p:childTnLst>
                          </p:cTn>
                        </p:par>
                      </p:childTnLst>
                    </p:cTn>
                  </p:par>
                  <p:par>
                    <p:cTn id="98" fill="hold">
                      <p:stCondLst>
                        <p:cond delay="indefinite"/>
                      </p:stCondLst>
                      <p:childTnLst>
                        <p:par>
                          <p:cTn id="99" fill="hold">
                            <p:stCondLst>
                              <p:cond delay="0"/>
                            </p:stCondLst>
                            <p:childTnLst>
                              <p:par>
                                <p:cTn id="100" presetID="9" presetClass="exit" presetSubtype="0" fill="hold" grpId="0" nodeType="clickEffect">
                                  <p:stCondLst>
                                    <p:cond delay="0"/>
                                  </p:stCondLst>
                                  <p:childTnLst>
                                    <p:animEffect transition="out" filter="dissolve">
                                      <p:cBhvr>
                                        <p:cTn id="101" dur="500"/>
                                        <p:tgtEl>
                                          <p:spTgt spid="133"/>
                                        </p:tgtEl>
                                      </p:cBhvr>
                                    </p:animEffect>
                                    <p:set>
                                      <p:cBhvr>
                                        <p:cTn id="102" dur="1" fill="hold">
                                          <p:stCondLst>
                                            <p:cond delay="499"/>
                                          </p:stCondLst>
                                        </p:cTn>
                                        <p:tgtEl>
                                          <p:spTgt spid="133"/>
                                        </p:tgtEl>
                                        <p:attrNameLst>
                                          <p:attrName>style.visibility</p:attrName>
                                        </p:attrNameLst>
                                      </p:cBhvr>
                                      <p:to>
                                        <p:strVal val="hidden"/>
                                      </p:to>
                                    </p:set>
                                  </p:childTnLst>
                                </p:cTn>
                              </p:par>
                            </p:childTnLst>
                          </p:cTn>
                        </p:par>
                      </p:childTnLst>
                    </p:cTn>
                  </p:par>
                  <p:par>
                    <p:cTn id="103" fill="hold">
                      <p:stCondLst>
                        <p:cond delay="indefinite"/>
                      </p:stCondLst>
                      <p:childTnLst>
                        <p:par>
                          <p:cTn id="104" fill="hold">
                            <p:stCondLst>
                              <p:cond delay="0"/>
                            </p:stCondLst>
                            <p:childTnLst>
                              <p:par>
                                <p:cTn id="105" presetID="9" presetClass="exit" presetSubtype="0" fill="hold" grpId="0" nodeType="clickEffect">
                                  <p:stCondLst>
                                    <p:cond delay="0"/>
                                  </p:stCondLst>
                                  <p:childTnLst>
                                    <p:animEffect transition="out" filter="dissolve">
                                      <p:cBhvr>
                                        <p:cTn id="106" dur="500"/>
                                        <p:tgtEl>
                                          <p:spTgt spid="134"/>
                                        </p:tgtEl>
                                      </p:cBhvr>
                                    </p:animEffect>
                                    <p:set>
                                      <p:cBhvr>
                                        <p:cTn id="107" dur="1" fill="hold">
                                          <p:stCondLst>
                                            <p:cond delay="499"/>
                                          </p:stCondLst>
                                        </p:cTn>
                                        <p:tgtEl>
                                          <p:spTgt spid="134"/>
                                        </p:tgtEl>
                                        <p:attrNameLst>
                                          <p:attrName>style.visibility</p:attrName>
                                        </p:attrNameLst>
                                      </p:cBhvr>
                                      <p:to>
                                        <p:strVal val="hidden"/>
                                      </p:to>
                                    </p:set>
                                  </p:childTnLst>
                                </p:cTn>
                              </p:par>
                            </p:childTnLst>
                          </p:cTn>
                        </p:par>
                      </p:childTnLst>
                    </p:cTn>
                  </p:par>
                  <p:par>
                    <p:cTn id="108" fill="hold">
                      <p:stCondLst>
                        <p:cond delay="indefinite"/>
                      </p:stCondLst>
                      <p:childTnLst>
                        <p:par>
                          <p:cTn id="109" fill="hold">
                            <p:stCondLst>
                              <p:cond delay="0"/>
                            </p:stCondLst>
                            <p:childTnLst>
                              <p:par>
                                <p:cTn id="110" presetID="9" presetClass="exit" presetSubtype="0" fill="hold" grpId="0" nodeType="clickEffect">
                                  <p:stCondLst>
                                    <p:cond delay="0"/>
                                  </p:stCondLst>
                                  <p:childTnLst>
                                    <p:animEffect transition="out" filter="dissolve">
                                      <p:cBhvr>
                                        <p:cTn id="111" dur="500"/>
                                        <p:tgtEl>
                                          <p:spTgt spid="135"/>
                                        </p:tgtEl>
                                      </p:cBhvr>
                                    </p:animEffect>
                                    <p:set>
                                      <p:cBhvr>
                                        <p:cTn id="112" dur="1" fill="hold">
                                          <p:stCondLst>
                                            <p:cond delay="499"/>
                                          </p:stCondLst>
                                        </p:cTn>
                                        <p:tgtEl>
                                          <p:spTgt spid="135"/>
                                        </p:tgtEl>
                                        <p:attrNameLst>
                                          <p:attrName>style.visibility</p:attrName>
                                        </p:attrNameLst>
                                      </p:cBhvr>
                                      <p:to>
                                        <p:strVal val="hidden"/>
                                      </p:to>
                                    </p:set>
                                  </p:childTnLst>
                                </p:cTn>
                              </p:par>
                            </p:childTnLst>
                          </p:cTn>
                        </p:par>
                      </p:childTnLst>
                    </p:cTn>
                  </p:par>
                  <p:par>
                    <p:cTn id="113" fill="hold">
                      <p:stCondLst>
                        <p:cond delay="indefinite"/>
                      </p:stCondLst>
                      <p:childTnLst>
                        <p:par>
                          <p:cTn id="114" fill="hold">
                            <p:stCondLst>
                              <p:cond delay="0"/>
                            </p:stCondLst>
                            <p:childTnLst>
                              <p:par>
                                <p:cTn id="115" presetID="9" presetClass="exit" presetSubtype="0" fill="hold" grpId="0" nodeType="clickEffect">
                                  <p:stCondLst>
                                    <p:cond delay="0"/>
                                  </p:stCondLst>
                                  <p:childTnLst>
                                    <p:animEffect transition="out" filter="dissolve">
                                      <p:cBhvr>
                                        <p:cTn id="116" dur="500"/>
                                        <p:tgtEl>
                                          <p:spTgt spid="137"/>
                                        </p:tgtEl>
                                      </p:cBhvr>
                                    </p:animEffect>
                                    <p:set>
                                      <p:cBhvr>
                                        <p:cTn id="117" dur="1" fill="hold">
                                          <p:stCondLst>
                                            <p:cond delay="499"/>
                                          </p:stCondLst>
                                        </p:cTn>
                                        <p:tgtEl>
                                          <p:spTgt spid="137"/>
                                        </p:tgtEl>
                                        <p:attrNameLst>
                                          <p:attrName>style.visibility</p:attrName>
                                        </p:attrNameLst>
                                      </p:cBhvr>
                                      <p:to>
                                        <p:strVal val="hidden"/>
                                      </p:to>
                                    </p:set>
                                  </p:childTnLst>
                                </p:cTn>
                              </p:par>
                            </p:childTnLst>
                          </p:cTn>
                        </p:par>
                      </p:childTnLst>
                    </p:cTn>
                  </p:par>
                  <p:par>
                    <p:cTn id="118" fill="hold">
                      <p:stCondLst>
                        <p:cond delay="indefinite"/>
                      </p:stCondLst>
                      <p:childTnLst>
                        <p:par>
                          <p:cTn id="119" fill="hold">
                            <p:stCondLst>
                              <p:cond delay="0"/>
                            </p:stCondLst>
                            <p:childTnLst>
                              <p:par>
                                <p:cTn id="120" presetID="9" presetClass="exit" presetSubtype="0" fill="hold" grpId="0" nodeType="clickEffect">
                                  <p:stCondLst>
                                    <p:cond delay="0"/>
                                  </p:stCondLst>
                                  <p:childTnLst>
                                    <p:animEffect transition="out" filter="dissolve">
                                      <p:cBhvr>
                                        <p:cTn id="121" dur="500"/>
                                        <p:tgtEl>
                                          <p:spTgt spid="136"/>
                                        </p:tgtEl>
                                      </p:cBhvr>
                                    </p:animEffect>
                                    <p:set>
                                      <p:cBhvr>
                                        <p:cTn id="122" dur="1" fill="hold">
                                          <p:stCondLst>
                                            <p:cond delay="499"/>
                                          </p:stCondLst>
                                        </p:cTn>
                                        <p:tgtEl>
                                          <p:spTgt spid="1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animBg="1"/>
      <p:bldP spid="132" grpId="0" animBg="1"/>
      <p:bldP spid="133" grpId="0" animBg="1"/>
      <p:bldP spid="134" grpId="0" animBg="1"/>
      <p:bldP spid="135" grpId="0" animBg="1"/>
      <p:bldP spid="136" grpId="0" animBg="1"/>
      <p:bldP spid="13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365885" y="1174714"/>
            <a:ext cx="8229600" cy="705749"/>
          </a:xfrm>
        </p:spPr>
        <p:txBody>
          <a:bodyPr/>
          <a:lstStyle/>
          <a:p>
            <a:pPr>
              <a:defRPr/>
            </a:pPr>
            <a:r>
              <a:rPr lang="en-US" altLang="zh-CN" dirty="0">
                <a:solidFill>
                  <a:srgbClr val="0000FF"/>
                </a:solidFill>
              </a:rPr>
              <a:t>4</a:t>
            </a:r>
            <a:r>
              <a:rPr lang="zh-CN" altLang="en-US" dirty="0">
                <a:solidFill>
                  <a:srgbClr val="0000FF"/>
                </a:solidFill>
              </a:rPr>
              <a:t>．银行家算法之例</a:t>
            </a:r>
            <a:endParaRPr lang="zh-CN" altLang="en-US" dirty="0">
              <a:solidFill>
                <a:srgbClr val="0000FF"/>
              </a:solidFill>
            </a:endParaRPr>
          </a:p>
        </p:txBody>
      </p:sp>
      <p:sp>
        <p:nvSpPr>
          <p:cNvPr id="5" name="Rectangle 2"/>
          <p:cNvSpPr txBox="1">
            <a:spLocks noChangeArrowheads="1"/>
          </p:cNvSpPr>
          <p:nvPr/>
        </p:nvSpPr>
        <p:spPr>
          <a:xfrm>
            <a:off x="1123406" y="1784733"/>
            <a:ext cx="10659291" cy="4920867"/>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marL="662305" indent="-662305" algn="just">
              <a:lnSpc>
                <a:spcPct val="110000"/>
              </a:lnSpc>
              <a:spcBef>
                <a:spcPct val="40000"/>
              </a:spcBef>
              <a:defRPr/>
            </a:pPr>
            <a:r>
              <a:rPr lang="zh-CN" altLang="en-US" sz="2400" dirty="0"/>
              <a:t>（</a:t>
            </a:r>
            <a:r>
              <a:rPr lang="en-US" altLang="zh-CN" sz="2400" dirty="0"/>
              <a:t>3</a:t>
            </a:r>
            <a:r>
              <a:rPr lang="zh-CN" altLang="en-US" sz="2400" dirty="0"/>
              <a:t>）</a:t>
            </a:r>
            <a:r>
              <a:rPr lang="en-US" altLang="zh-CN" sz="2400" dirty="0"/>
              <a:t>P4</a:t>
            </a:r>
            <a:r>
              <a:rPr lang="zh-CN" altLang="en-US" sz="2400" dirty="0"/>
              <a:t>请求资源：</a:t>
            </a:r>
            <a:r>
              <a:rPr lang="en-US" altLang="zh-CN" sz="2400" dirty="0"/>
              <a:t>P4</a:t>
            </a:r>
            <a:r>
              <a:rPr lang="zh-CN" altLang="en-US" sz="2400" dirty="0"/>
              <a:t>发出请求向量</a:t>
            </a:r>
            <a:r>
              <a:rPr lang="en-US" altLang="zh-CN" sz="2400" dirty="0"/>
              <a:t>Request</a:t>
            </a:r>
            <a:r>
              <a:rPr lang="en-US" altLang="zh-CN" sz="2400" baseline="-25000" dirty="0"/>
              <a:t>4</a:t>
            </a:r>
            <a:r>
              <a:rPr lang="zh-CN" altLang="en-US" sz="2400" dirty="0"/>
              <a:t>（</a:t>
            </a:r>
            <a:r>
              <a:rPr lang="en-US" altLang="zh-CN" sz="2400" dirty="0"/>
              <a:t>3,3,0</a:t>
            </a:r>
            <a:r>
              <a:rPr lang="zh-CN" altLang="en-US" sz="2400" dirty="0"/>
              <a:t>），系统按银行家算法进行检查：</a:t>
            </a:r>
            <a:endParaRPr lang="zh-CN" altLang="en-US" sz="2400" dirty="0"/>
          </a:p>
          <a:p>
            <a:pPr marL="662305" indent="-662305" algn="just">
              <a:lnSpc>
                <a:spcPct val="110000"/>
              </a:lnSpc>
              <a:spcBef>
                <a:spcPct val="40000"/>
              </a:spcBef>
              <a:defRPr/>
            </a:pPr>
            <a:r>
              <a:rPr lang="zh-CN" altLang="en-US" sz="2400" dirty="0"/>
              <a:t>    ①</a:t>
            </a:r>
            <a:r>
              <a:rPr lang="en-US" altLang="zh-CN" sz="2400" dirty="0"/>
              <a:t>Request</a:t>
            </a:r>
            <a:r>
              <a:rPr lang="en-US" altLang="zh-CN" sz="2400" baseline="-25000" dirty="0"/>
              <a:t>4</a:t>
            </a:r>
            <a:r>
              <a:rPr lang="zh-CN" altLang="en-US" sz="2400" dirty="0"/>
              <a:t>（</a:t>
            </a:r>
            <a:r>
              <a:rPr lang="en-US" altLang="zh-CN" sz="2400" dirty="0"/>
              <a:t>3</a:t>
            </a:r>
            <a:r>
              <a:rPr lang="zh-CN" altLang="en-US" sz="2400" dirty="0"/>
              <a:t>，</a:t>
            </a:r>
            <a:r>
              <a:rPr lang="en-US" altLang="zh-CN" sz="2400" dirty="0"/>
              <a:t>3</a:t>
            </a:r>
            <a:r>
              <a:rPr lang="zh-CN" altLang="en-US" sz="2400" dirty="0"/>
              <a:t>，</a:t>
            </a:r>
            <a:r>
              <a:rPr lang="en-US" altLang="zh-CN" sz="2400" dirty="0"/>
              <a:t>0</a:t>
            </a:r>
            <a:r>
              <a:rPr lang="zh-CN" altLang="en-US" sz="2400" dirty="0"/>
              <a:t>）≤ </a:t>
            </a:r>
            <a:r>
              <a:rPr lang="en-US" altLang="zh-CN" sz="2400" dirty="0"/>
              <a:t>Need</a:t>
            </a:r>
            <a:r>
              <a:rPr lang="en-US" altLang="zh-CN" sz="2400" baseline="-25000" dirty="0"/>
              <a:t>4</a:t>
            </a:r>
            <a:r>
              <a:rPr lang="zh-CN" altLang="en-US" sz="2400" dirty="0"/>
              <a:t>（</a:t>
            </a:r>
            <a:r>
              <a:rPr lang="en-US" altLang="zh-CN" sz="2400" dirty="0"/>
              <a:t>4</a:t>
            </a:r>
            <a:r>
              <a:rPr lang="zh-CN" altLang="en-US" sz="2400" dirty="0"/>
              <a:t>，</a:t>
            </a:r>
            <a:r>
              <a:rPr lang="en-US" altLang="zh-CN" sz="2400" dirty="0"/>
              <a:t>3</a:t>
            </a:r>
            <a:r>
              <a:rPr lang="zh-CN" altLang="en-US" sz="2400" dirty="0"/>
              <a:t>，</a:t>
            </a:r>
            <a:r>
              <a:rPr lang="en-US" altLang="zh-CN" sz="2400" dirty="0"/>
              <a:t>1</a:t>
            </a:r>
            <a:r>
              <a:rPr lang="zh-CN" altLang="en-US" sz="2400" dirty="0"/>
              <a:t>）；</a:t>
            </a:r>
            <a:endParaRPr lang="zh-CN" altLang="en-US" sz="2400" dirty="0"/>
          </a:p>
          <a:p>
            <a:pPr marL="662305" indent="-662305" algn="just">
              <a:lnSpc>
                <a:spcPct val="110000"/>
              </a:lnSpc>
              <a:spcBef>
                <a:spcPct val="40000"/>
              </a:spcBef>
              <a:defRPr/>
            </a:pPr>
            <a:r>
              <a:rPr lang="zh-CN" altLang="en-US" sz="2400" dirty="0"/>
              <a:t>    ②</a:t>
            </a:r>
            <a:r>
              <a:rPr lang="en-US" altLang="zh-CN" sz="2400" dirty="0"/>
              <a:t>Request</a:t>
            </a:r>
            <a:r>
              <a:rPr lang="en-US" altLang="zh-CN" sz="2400" baseline="-25000" dirty="0"/>
              <a:t>4</a:t>
            </a:r>
            <a:r>
              <a:rPr lang="en-US" altLang="zh-CN" sz="2400" dirty="0"/>
              <a:t>(3</a:t>
            </a:r>
            <a:r>
              <a:rPr lang="zh-CN" altLang="en-US" sz="2400" dirty="0"/>
              <a:t>，</a:t>
            </a:r>
            <a:r>
              <a:rPr lang="en-US" altLang="zh-CN" sz="2400" dirty="0"/>
              <a:t>3</a:t>
            </a:r>
            <a:r>
              <a:rPr lang="zh-CN" altLang="en-US" sz="2400" dirty="0"/>
              <a:t>， </a:t>
            </a:r>
            <a:r>
              <a:rPr lang="en-US" altLang="zh-CN" sz="2400" dirty="0"/>
              <a:t>0) ≮ Available</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0</a:t>
            </a:r>
            <a:r>
              <a:rPr lang="zh-CN" altLang="en-US" sz="2400" dirty="0"/>
              <a:t>），让</a:t>
            </a:r>
            <a:r>
              <a:rPr lang="en-US" altLang="zh-CN" sz="2400" dirty="0"/>
              <a:t>P4</a:t>
            </a:r>
            <a:r>
              <a:rPr lang="zh-CN" altLang="en-US" sz="2400" dirty="0"/>
              <a:t>等待。</a:t>
            </a:r>
            <a:endParaRPr lang="zh-CN" altLang="en-US" sz="2400" dirty="0"/>
          </a:p>
          <a:p>
            <a:pPr marL="662305" indent="-662305" algn="just">
              <a:lnSpc>
                <a:spcPct val="110000"/>
              </a:lnSpc>
              <a:spcBef>
                <a:spcPct val="40000"/>
              </a:spcBef>
              <a:defRPr/>
            </a:pPr>
            <a:r>
              <a:rPr lang="zh-CN" altLang="en-US" sz="2400" dirty="0"/>
              <a:t>（</a:t>
            </a:r>
            <a:r>
              <a:rPr lang="en-US" altLang="zh-CN" sz="2400" dirty="0"/>
              <a:t>4</a:t>
            </a:r>
            <a:r>
              <a:rPr lang="zh-CN" altLang="en-US" sz="2400" dirty="0"/>
              <a:t>）</a:t>
            </a:r>
            <a:r>
              <a:rPr lang="en-US" altLang="zh-CN" sz="2400" dirty="0"/>
              <a:t>P0</a:t>
            </a:r>
            <a:r>
              <a:rPr lang="zh-CN" altLang="en-US" sz="2400" dirty="0"/>
              <a:t>请求资源：</a:t>
            </a:r>
            <a:r>
              <a:rPr lang="en-US" altLang="zh-CN" sz="2400" dirty="0"/>
              <a:t>P0</a:t>
            </a:r>
            <a:r>
              <a:rPr lang="zh-CN" altLang="en-US" sz="2400" dirty="0"/>
              <a:t>发出请求向量</a:t>
            </a:r>
            <a:r>
              <a:rPr lang="en-US" altLang="zh-CN" sz="2400" dirty="0"/>
              <a:t>Requst</a:t>
            </a:r>
            <a:r>
              <a:rPr lang="en-US" altLang="zh-CN" sz="2400" baseline="-25000" dirty="0"/>
              <a:t>0</a:t>
            </a:r>
            <a:r>
              <a:rPr lang="en-US" altLang="zh-CN" sz="2400" dirty="0"/>
              <a:t>(0,2,0</a:t>
            </a:r>
            <a:r>
              <a:rPr lang="zh-CN" altLang="en-US" sz="2400" dirty="0"/>
              <a:t>），系统按银行家算法进行检查：</a:t>
            </a:r>
            <a:endParaRPr lang="zh-CN" altLang="en-US" sz="2400" dirty="0"/>
          </a:p>
          <a:p>
            <a:pPr marL="662305" indent="-662305" algn="just">
              <a:lnSpc>
                <a:spcPct val="110000"/>
              </a:lnSpc>
              <a:spcBef>
                <a:spcPct val="40000"/>
              </a:spcBef>
              <a:defRPr/>
            </a:pPr>
            <a:r>
              <a:rPr lang="zh-CN" altLang="en-US" sz="2400" dirty="0"/>
              <a:t>    ①</a:t>
            </a:r>
            <a:r>
              <a:rPr lang="en-US" altLang="zh-CN" sz="2400" dirty="0"/>
              <a:t>Request</a:t>
            </a:r>
            <a:r>
              <a:rPr lang="en-US" altLang="zh-CN" sz="2400" baseline="-25000" dirty="0"/>
              <a:t>0</a:t>
            </a:r>
            <a:r>
              <a:rPr lang="zh-CN" altLang="en-US" sz="2400" dirty="0"/>
              <a:t>（</a:t>
            </a:r>
            <a:r>
              <a:rPr lang="en-US" altLang="zh-CN" sz="2400" dirty="0"/>
              <a:t>0, 2,0</a:t>
            </a:r>
            <a:r>
              <a:rPr lang="zh-CN" altLang="en-US" sz="2400" dirty="0"/>
              <a:t>）≤ </a:t>
            </a:r>
            <a:r>
              <a:rPr lang="en-US" altLang="zh-CN" sz="2400" dirty="0"/>
              <a:t>Need</a:t>
            </a:r>
            <a:r>
              <a:rPr lang="en-US" altLang="zh-CN" sz="2400" baseline="-25000" dirty="0"/>
              <a:t>0</a:t>
            </a:r>
            <a:r>
              <a:rPr lang="zh-CN" altLang="en-US" sz="2400" dirty="0"/>
              <a:t>（</a:t>
            </a:r>
            <a:r>
              <a:rPr lang="en-US" altLang="zh-CN" sz="2400" dirty="0"/>
              <a:t>7</a:t>
            </a:r>
            <a:r>
              <a:rPr lang="zh-CN" altLang="en-US" sz="2400" dirty="0"/>
              <a:t>，</a:t>
            </a:r>
            <a:r>
              <a:rPr lang="en-US" altLang="zh-CN" sz="2400" dirty="0"/>
              <a:t>4</a:t>
            </a:r>
            <a:r>
              <a:rPr lang="zh-CN" altLang="en-US" sz="2400" dirty="0"/>
              <a:t>，</a:t>
            </a:r>
            <a:r>
              <a:rPr lang="en-US" altLang="zh-CN" sz="2400" dirty="0"/>
              <a:t>3</a:t>
            </a:r>
            <a:r>
              <a:rPr lang="zh-CN" altLang="en-US" sz="2400" dirty="0"/>
              <a:t>）；</a:t>
            </a:r>
            <a:endParaRPr lang="zh-CN" altLang="en-US" sz="2400" dirty="0"/>
          </a:p>
          <a:p>
            <a:pPr marL="662305" indent="-662305" algn="just">
              <a:lnSpc>
                <a:spcPct val="110000"/>
              </a:lnSpc>
              <a:spcBef>
                <a:spcPct val="40000"/>
              </a:spcBef>
              <a:defRPr/>
            </a:pPr>
            <a:r>
              <a:rPr lang="zh-CN" altLang="en-US" sz="2400" dirty="0"/>
              <a:t>    ②</a:t>
            </a:r>
            <a:r>
              <a:rPr lang="en-US" altLang="zh-CN" sz="2400" dirty="0"/>
              <a:t>Request</a:t>
            </a:r>
            <a:r>
              <a:rPr lang="en-US" altLang="zh-CN" sz="2400" baseline="-25000" dirty="0"/>
              <a:t>0</a:t>
            </a:r>
            <a:r>
              <a:rPr lang="zh-CN" altLang="en-US" sz="2400" dirty="0"/>
              <a:t>（</a:t>
            </a:r>
            <a:r>
              <a:rPr lang="en-US" altLang="zh-CN" sz="2400" dirty="0"/>
              <a:t>0,2,0</a:t>
            </a:r>
            <a:r>
              <a:rPr lang="zh-CN" altLang="en-US" sz="2400" dirty="0"/>
              <a:t>）≤ </a:t>
            </a:r>
            <a:r>
              <a:rPr lang="en-US" altLang="zh-CN" sz="2400" dirty="0"/>
              <a:t>Available</a:t>
            </a:r>
            <a:r>
              <a:rPr lang="zh-CN" altLang="en-US" sz="2400" dirty="0"/>
              <a:t>（</a:t>
            </a:r>
            <a:r>
              <a:rPr lang="en-US" altLang="zh-CN" sz="2400" dirty="0"/>
              <a:t>2</a:t>
            </a:r>
            <a:r>
              <a:rPr lang="zh-CN" altLang="en-US" sz="2400" dirty="0"/>
              <a:t>，</a:t>
            </a:r>
            <a:r>
              <a:rPr lang="en-US" altLang="zh-CN" sz="2400" dirty="0"/>
              <a:t>3</a:t>
            </a:r>
            <a:r>
              <a:rPr lang="zh-CN" altLang="en-US" sz="2400" dirty="0"/>
              <a:t>，</a:t>
            </a:r>
            <a:r>
              <a:rPr lang="en-US" altLang="zh-CN" sz="2400" dirty="0"/>
              <a:t>0</a:t>
            </a:r>
            <a:r>
              <a:rPr lang="zh-CN" altLang="en-US" sz="2400" dirty="0"/>
              <a:t>）；</a:t>
            </a:r>
            <a:endParaRPr lang="zh-CN" altLang="en-US" sz="2400" dirty="0"/>
          </a:p>
          <a:p>
            <a:pPr marL="662305" indent="-662305">
              <a:lnSpc>
                <a:spcPct val="110000"/>
              </a:lnSpc>
              <a:spcBef>
                <a:spcPct val="40000"/>
              </a:spcBef>
              <a:defRPr/>
            </a:pPr>
            <a:r>
              <a:rPr lang="zh-CN" altLang="en-US" sz="2400" dirty="0"/>
              <a:t>    ③系统暂时先假定可为</a:t>
            </a:r>
            <a:r>
              <a:rPr lang="en-US" altLang="zh-CN" sz="2400" dirty="0"/>
              <a:t>P0</a:t>
            </a:r>
            <a:r>
              <a:rPr lang="zh-CN" altLang="en-US" sz="2400" dirty="0"/>
              <a:t>分配资源，并修改有关数据，如图</a:t>
            </a:r>
            <a:r>
              <a:rPr lang="en-US" altLang="zh-CN" sz="2400" dirty="0"/>
              <a:t>3-18</a:t>
            </a:r>
            <a:r>
              <a:rPr lang="zh-CN" altLang="en-US" sz="2400" dirty="0"/>
              <a:t>所示。 </a:t>
            </a:r>
            <a:endParaRPr lang="zh-CN" altLang="en-US" sz="2400" dirty="0"/>
          </a:p>
        </p:txBody>
      </p:sp>
      <p:sp>
        <p:nvSpPr>
          <p:cNvPr id="6" name="Rectangle 2"/>
          <p:cNvSpPr txBox="1">
            <a:spLocks noChangeArrowheads="1"/>
          </p:cNvSpPr>
          <p:nvPr/>
        </p:nvSpPr>
        <p:spPr>
          <a:xfrm>
            <a:off x="6546739" y="334783"/>
            <a:ext cx="5645261" cy="546738"/>
          </a:xfrm>
          <a:prstGeom prst="rect">
            <a:avLst/>
          </a:prstGeom>
        </p:spPr>
        <p:txBody>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defRPr/>
            </a:pPr>
            <a:r>
              <a:rPr lang="en-US" altLang="zh-CN" smtClean="0"/>
              <a:t>3.7.2 </a:t>
            </a:r>
            <a:r>
              <a:rPr lang="zh-CN" altLang="en-US" smtClean="0"/>
              <a:t>利用银行家算法避免死锁 </a:t>
            </a:r>
            <a:endParaRPr lang="zh-CN" altLang="en-US" dirty="0"/>
          </a:p>
        </p:txBody>
      </p:sp>
      <p:sp>
        <p:nvSpPr>
          <p:cNvPr id="7" name="Rectangle 2"/>
          <p:cNvSpPr txBox="1">
            <a:spLocks noChangeArrowheads="1"/>
          </p:cNvSpPr>
          <p:nvPr/>
        </p:nvSpPr>
        <p:spPr>
          <a:xfrm>
            <a:off x="1365885" y="198257"/>
            <a:ext cx="3031944" cy="683264"/>
          </a:xfrm>
          <a:prstGeom prst="rect">
            <a:avLst/>
          </a:prstGeom>
          <a:extLst>
            <a:ext uri="{91240B29-F687-4F45-9708-019B960494DF}">
              <a14:hiddenLine xmlns:a14="http://schemas.microsoft.com/office/drawing/2010/main" w="9525">
                <a:solidFill>
                  <a:schemeClr val="tx1"/>
                </a:solidFill>
                <a:prstDash val="solid"/>
                <a:miter lim="800000"/>
                <a:headEnd/>
                <a:tailEnd/>
              </a14:hiddenLine>
            </a:ext>
          </a:extLst>
        </p:spPr>
        <p:txBody>
          <a:bodyPr wrap="square" anchor="t">
            <a:spAutoFit/>
          </a:bodyPr>
          <a:lstStyle>
            <a:lvl1pPr algn="l" defTabSz="685800" rtl="0" eaLnBrk="1" latinLnBrk="0" hangingPunct="1">
              <a:lnSpc>
                <a:spcPct val="90000"/>
              </a:lnSpc>
              <a:spcBef>
                <a:spcPct val="0"/>
              </a:spcBef>
              <a:buNone/>
              <a:defRPr sz="2800" b="1" kern="1200">
                <a:solidFill>
                  <a:schemeClr val="accent1">
                    <a:lumMod val="75000"/>
                  </a:schemeClr>
                </a:solidFill>
                <a:latin typeface="微软雅黑" panose="020B0503020204020204" pitchFamily="34" charset="-122"/>
                <a:ea typeface="微软雅黑" panose="020B0503020204020204" pitchFamily="34" charset="-122"/>
                <a:cs typeface="+mj-cs"/>
              </a:defRPr>
            </a:lvl1pPr>
          </a:lstStyle>
          <a:p>
            <a:pPr>
              <a:lnSpc>
                <a:spcPct val="120000"/>
              </a:lnSpc>
              <a:spcBef>
                <a:spcPct val="20000"/>
              </a:spcBef>
              <a:buClr>
                <a:schemeClr val="bg2"/>
              </a:buClr>
              <a:buSzPct val="75000"/>
              <a:buFont typeface="Wingdings" panose="05000000000000000000" pitchFamily="2" charset="2"/>
              <a:buNone/>
              <a:defRPr/>
            </a:pPr>
            <a:r>
              <a:rPr lang="en-US" altLang="zh-CN" sz="3200" dirty="0" smtClean="0"/>
              <a:t>3.7 </a:t>
            </a:r>
            <a:r>
              <a:rPr lang="zh-CN" altLang="en-US" sz="3200" dirty="0" smtClean="0"/>
              <a:t>避免死锁</a:t>
            </a:r>
            <a:endParaRPr lang="zh-CN" altLang="en-US" sz="3200"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blinds(horizontal)">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blinds(horizontal)">
                                      <p:cBhvr>
                                        <p:cTn id="12" dur="500"/>
                                        <p:tgtEl>
                                          <p:spTgt spid="5">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anim calcmode="lin" valueType="num">
                                      <p:cBhvr additive="base">
                                        <p:cTn id="17"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 calcmode="lin" valueType="num">
                                      <p:cBhvr additive="base">
                                        <p:cTn id="29"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 calcmode="lin" valueType="num">
                                      <p:cBhvr additive="base">
                                        <p:cTn id="35"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4" name="Rectangle 2"/>
          <p:cNvSpPr>
            <a:spLocks noGrp="1" noChangeArrowheads="1"/>
          </p:cNvSpPr>
          <p:nvPr>
            <p:ph type="title"/>
          </p:nvPr>
        </p:nvSpPr>
        <p:spPr>
          <a:xfrm>
            <a:off x="1175657" y="4905256"/>
            <a:ext cx="10258697" cy="1143000"/>
          </a:xfrm>
        </p:spPr>
        <p:txBody>
          <a:bodyPr/>
          <a:lstStyle/>
          <a:p>
            <a:pPr eaLnBrk="1" hangingPunct="1">
              <a:defRPr/>
            </a:pPr>
            <a:r>
              <a:rPr lang="en-US" altLang="zh-CN" dirty="0"/>
              <a:t>④</a:t>
            </a:r>
            <a:r>
              <a:rPr lang="zh-CN" altLang="en-US" dirty="0"/>
              <a:t>进行安全性检查：可用资源</a:t>
            </a:r>
            <a:r>
              <a:rPr lang="en-US" altLang="zh-CN" dirty="0"/>
              <a:t>Available</a:t>
            </a:r>
            <a:r>
              <a:rPr lang="zh-CN" altLang="en-US" dirty="0"/>
              <a:t>（</a:t>
            </a:r>
            <a:r>
              <a:rPr lang="en-US" altLang="zh-CN" dirty="0"/>
              <a:t>2</a:t>
            </a:r>
            <a:r>
              <a:rPr lang="zh-CN" altLang="en-US" dirty="0"/>
              <a:t>，</a:t>
            </a:r>
            <a:r>
              <a:rPr lang="en-US" altLang="zh-CN" dirty="0"/>
              <a:t>1</a:t>
            </a:r>
            <a:r>
              <a:rPr lang="zh-CN" altLang="en-US" dirty="0"/>
              <a:t>，</a:t>
            </a:r>
            <a:r>
              <a:rPr lang="en-US" altLang="zh-CN" dirty="0"/>
              <a:t>0</a:t>
            </a:r>
            <a:r>
              <a:rPr lang="zh-CN" altLang="en-US" dirty="0"/>
              <a:t>）已不能满足任何进程的需要，故系统进入不安全状态，此时系统不分配资源。 </a:t>
            </a:r>
            <a:endParaRPr lang="zh-CN" altLang="en-US" dirty="0"/>
          </a:p>
        </p:txBody>
      </p:sp>
      <p:grpSp>
        <p:nvGrpSpPr>
          <p:cNvPr id="180226" name="Group 3"/>
          <p:cNvGrpSpPr/>
          <p:nvPr/>
        </p:nvGrpSpPr>
        <p:grpSpPr bwMode="auto">
          <a:xfrm>
            <a:off x="2438400" y="1323856"/>
            <a:ext cx="7391400" cy="3276600"/>
            <a:chOff x="-3" y="-3"/>
            <a:chExt cx="2652" cy="2846"/>
          </a:xfrm>
        </p:grpSpPr>
        <p:grpSp>
          <p:nvGrpSpPr>
            <p:cNvPr id="180228" name="Group 4"/>
            <p:cNvGrpSpPr/>
            <p:nvPr/>
          </p:nvGrpSpPr>
          <p:grpSpPr bwMode="auto">
            <a:xfrm>
              <a:off x="0" y="0"/>
              <a:ext cx="2646" cy="2840"/>
              <a:chOff x="0" y="0"/>
              <a:chExt cx="2646" cy="2840"/>
            </a:xfrm>
          </p:grpSpPr>
          <p:grpSp>
            <p:nvGrpSpPr>
              <p:cNvPr id="180230" name="Group 5"/>
              <p:cNvGrpSpPr/>
              <p:nvPr/>
            </p:nvGrpSpPr>
            <p:grpSpPr bwMode="auto">
              <a:xfrm>
                <a:off x="0" y="0"/>
                <a:ext cx="716" cy="768"/>
                <a:chOff x="0" y="0"/>
                <a:chExt cx="716" cy="768"/>
              </a:xfrm>
            </p:grpSpPr>
            <p:sp>
              <p:nvSpPr>
                <p:cNvPr id="165974" name="Rectangle 6"/>
                <p:cNvSpPr>
                  <a:spLocks noChangeArrowheads="1"/>
                </p:cNvSpPr>
                <p:nvPr/>
              </p:nvSpPr>
              <p:spPr bwMode="auto">
                <a:xfrm>
                  <a:off x="43" y="0"/>
                  <a:ext cx="631" cy="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r>
                    <a:rPr kumimoji="1" lang="zh-CN" altLang="en-US" sz="2400" b="1">
                      <a:latin typeface="Times New Roman" panose="02020603050405020304" pitchFamily="18" charset="0"/>
                    </a:rPr>
                    <a:t>资源情况</a:t>
                  </a:r>
                  <a:endParaRPr kumimoji="1" lang="zh-CN" altLang="en-US" sz="2400" b="1">
                    <a:latin typeface="Times New Roman" panose="02020603050405020304" pitchFamily="18" charset="0"/>
                  </a:endParaRPr>
                </a:p>
                <a:p>
                  <a:pPr algn="ctr">
                    <a:spcBef>
                      <a:spcPct val="0"/>
                    </a:spcBef>
                    <a:buClrTx/>
                    <a:buSzTx/>
                    <a:buFontTx/>
                    <a:buNone/>
                    <a:defRPr/>
                  </a:pPr>
                  <a:r>
                    <a:rPr kumimoji="1" lang="zh-CN" altLang="en-US" sz="2400" b="1">
                      <a:latin typeface="Times New Roman" panose="02020603050405020304" pitchFamily="18" charset="0"/>
                    </a:rPr>
                    <a:t>进程</a:t>
                  </a:r>
                  <a:endParaRPr kumimoji="1" lang="zh-CN" altLang="en-US" sz="2400" b="1">
                    <a:latin typeface="Times New Roman" panose="02020603050405020304" pitchFamily="18" charset="0"/>
                  </a:endParaRPr>
                </a:p>
                <a:p>
                  <a:pPr algn="ctr">
                    <a:spcBef>
                      <a:spcPct val="0"/>
                    </a:spcBef>
                    <a:buClrTx/>
                    <a:buSzTx/>
                    <a:buFontTx/>
                    <a:buNone/>
                    <a:defRPr/>
                  </a:pPr>
                  <a:endParaRPr kumimoji="1" lang="en-US" altLang="zh-CN" sz="2400" b="1">
                    <a:latin typeface="Times New Roman" panose="02020603050405020304" pitchFamily="18" charset="0"/>
                  </a:endParaRPr>
                </a:p>
              </p:txBody>
            </p:sp>
            <p:sp>
              <p:nvSpPr>
                <p:cNvPr id="165975" name="Rectangle 7"/>
                <p:cNvSpPr>
                  <a:spLocks noChangeArrowheads="1"/>
                </p:cNvSpPr>
                <p:nvPr/>
              </p:nvSpPr>
              <p:spPr bwMode="auto">
                <a:xfrm>
                  <a:off x="0" y="0"/>
                  <a:ext cx="716" cy="768"/>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1" name="Group 8"/>
              <p:cNvGrpSpPr/>
              <p:nvPr/>
            </p:nvGrpSpPr>
            <p:grpSpPr bwMode="auto">
              <a:xfrm>
                <a:off x="716" y="0"/>
                <a:ext cx="666" cy="384"/>
                <a:chOff x="716" y="0"/>
                <a:chExt cx="666" cy="384"/>
              </a:xfrm>
            </p:grpSpPr>
            <p:sp>
              <p:nvSpPr>
                <p:cNvPr id="165972" name="Rectangle 9"/>
                <p:cNvSpPr>
                  <a:spLocks noChangeArrowheads="1"/>
                </p:cNvSpPr>
                <p:nvPr/>
              </p:nvSpPr>
              <p:spPr bwMode="auto">
                <a:xfrm>
                  <a:off x="759" y="0"/>
                  <a:ext cx="58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Allocation</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73" name="Rectangle 10"/>
                <p:cNvSpPr>
                  <a:spLocks noChangeArrowheads="1"/>
                </p:cNvSpPr>
                <p:nvPr/>
              </p:nvSpPr>
              <p:spPr bwMode="auto">
                <a:xfrm>
                  <a:off x="716" y="0"/>
                  <a:ext cx="666"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2" name="Group 11"/>
              <p:cNvGrpSpPr/>
              <p:nvPr/>
            </p:nvGrpSpPr>
            <p:grpSpPr bwMode="auto">
              <a:xfrm>
                <a:off x="1382" y="0"/>
                <a:ext cx="632" cy="384"/>
                <a:chOff x="1382" y="0"/>
                <a:chExt cx="632" cy="384"/>
              </a:xfrm>
            </p:grpSpPr>
            <p:sp>
              <p:nvSpPr>
                <p:cNvPr id="165970" name="Rectangle 12"/>
                <p:cNvSpPr>
                  <a:spLocks noChangeArrowheads="1"/>
                </p:cNvSpPr>
                <p:nvPr/>
              </p:nvSpPr>
              <p:spPr bwMode="auto">
                <a:xfrm>
                  <a:off x="1425" y="0"/>
                  <a:ext cx="5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Need</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71" name="Rectangle 13"/>
                <p:cNvSpPr>
                  <a:spLocks noChangeArrowheads="1"/>
                </p:cNvSpPr>
                <p:nvPr/>
              </p:nvSpPr>
              <p:spPr bwMode="auto">
                <a:xfrm>
                  <a:off x="1382" y="0"/>
                  <a:ext cx="63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3" name="Group 14"/>
              <p:cNvGrpSpPr/>
              <p:nvPr/>
            </p:nvGrpSpPr>
            <p:grpSpPr bwMode="auto">
              <a:xfrm>
                <a:off x="2014" y="0"/>
                <a:ext cx="632" cy="384"/>
                <a:chOff x="2014" y="0"/>
                <a:chExt cx="632" cy="384"/>
              </a:xfrm>
            </p:grpSpPr>
            <p:sp>
              <p:nvSpPr>
                <p:cNvPr id="165968" name="Rectangle 15"/>
                <p:cNvSpPr>
                  <a:spLocks noChangeArrowheads="1"/>
                </p:cNvSpPr>
                <p:nvPr/>
              </p:nvSpPr>
              <p:spPr bwMode="auto">
                <a:xfrm>
                  <a:off x="2057" y="0"/>
                  <a:ext cx="5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Available</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69" name="Rectangle 16"/>
                <p:cNvSpPr>
                  <a:spLocks noChangeArrowheads="1"/>
                </p:cNvSpPr>
                <p:nvPr/>
              </p:nvSpPr>
              <p:spPr bwMode="auto">
                <a:xfrm>
                  <a:off x="2014" y="0"/>
                  <a:ext cx="63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4" name="Group 17"/>
              <p:cNvGrpSpPr/>
              <p:nvPr/>
            </p:nvGrpSpPr>
            <p:grpSpPr bwMode="auto">
              <a:xfrm>
                <a:off x="716" y="384"/>
                <a:ext cx="666" cy="384"/>
                <a:chOff x="716" y="384"/>
                <a:chExt cx="666" cy="384"/>
              </a:xfrm>
            </p:grpSpPr>
            <p:sp>
              <p:nvSpPr>
                <p:cNvPr id="165966" name="Rectangle 18"/>
                <p:cNvSpPr>
                  <a:spLocks noChangeArrowheads="1"/>
                </p:cNvSpPr>
                <p:nvPr/>
              </p:nvSpPr>
              <p:spPr bwMode="auto">
                <a:xfrm>
                  <a:off x="759" y="384"/>
                  <a:ext cx="580"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A   B   C</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67" name="Rectangle 19"/>
                <p:cNvSpPr>
                  <a:spLocks noChangeArrowheads="1"/>
                </p:cNvSpPr>
                <p:nvPr/>
              </p:nvSpPr>
              <p:spPr bwMode="auto">
                <a:xfrm>
                  <a:off x="716" y="384"/>
                  <a:ext cx="666" cy="38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5" name="Group 20"/>
              <p:cNvGrpSpPr/>
              <p:nvPr/>
            </p:nvGrpSpPr>
            <p:grpSpPr bwMode="auto">
              <a:xfrm>
                <a:off x="1382" y="384"/>
                <a:ext cx="632" cy="384"/>
                <a:chOff x="1382" y="384"/>
                <a:chExt cx="632" cy="384"/>
              </a:xfrm>
            </p:grpSpPr>
            <p:sp>
              <p:nvSpPr>
                <p:cNvPr id="165964" name="Rectangle 21"/>
                <p:cNvSpPr>
                  <a:spLocks noChangeArrowheads="1"/>
                </p:cNvSpPr>
                <p:nvPr/>
              </p:nvSpPr>
              <p:spPr bwMode="auto">
                <a:xfrm>
                  <a:off x="1425" y="384"/>
                  <a:ext cx="54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A   B   C</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65" name="Rectangle 22"/>
                <p:cNvSpPr>
                  <a:spLocks noChangeArrowheads="1"/>
                </p:cNvSpPr>
                <p:nvPr/>
              </p:nvSpPr>
              <p:spPr bwMode="auto">
                <a:xfrm>
                  <a:off x="1382" y="384"/>
                  <a:ext cx="632" cy="38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6" name="Group 23"/>
              <p:cNvGrpSpPr/>
              <p:nvPr/>
            </p:nvGrpSpPr>
            <p:grpSpPr bwMode="auto">
              <a:xfrm>
                <a:off x="2014" y="384"/>
                <a:ext cx="632" cy="384"/>
                <a:chOff x="2014" y="384"/>
                <a:chExt cx="632" cy="384"/>
              </a:xfrm>
            </p:grpSpPr>
            <p:sp>
              <p:nvSpPr>
                <p:cNvPr id="165962" name="Rectangle 24"/>
                <p:cNvSpPr>
                  <a:spLocks noChangeArrowheads="1"/>
                </p:cNvSpPr>
                <p:nvPr/>
              </p:nvSpPr>
              <p:spPr bwMode="auto">
                <a:xfrm>
                  <a:off x="2057" y="384"/>
                  <a:ext cx="546" cy="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A   B   C</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63" name="Rectangle 25"/>
                <p:cNvSpPr>
                  <a:spLocks noChangeArrowheads="1"/>
                </p:cNvSpPr>
                <p:nvPr/>
              </p:nvSpPr>
              <p:spPr bwMode="auto">
                <a:xfrm>
                  <a:off x="2014" y="384"/>
                  <a:ext cx="632" cy="38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7" name="Group 26"/>
              <p:cNvGrpSpPr/>
              <p:nvPr/>
            </p:nvGrpSpPr>
            <p:grpSpPr bwMode="auto">
              <a:xfrm>
                <a:off x="0" y="768"/>
                <a:ext cx="716" cy="384"/>
                <a:chOff x="0" y="768"/>
                <a:chExt cx="716" cy="384"/>
              </a:xfrm>
            </p:grpSpPr>
            <p:sp>
              <p:nvSpPr>
                <p:cNvPr id="165960" name="Rectangle 27"/>
                <p:cNvSpPr>
                  <a:spLocks noChangeArrowheads="1"/>
                </p:cNvSpPr>
                <p:nvPr/>
              </p:nvSpPr>
              <p:spPr bwMode="auto">
                <a:xfrm>
                  <a:off x="43" y="768"/>
                  <a:ext cx="631"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P0</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61" name="Rectangle 28"/>
                <p:cNvSpPr>
                  <a:spLocks noChangeArrowheads="1"/>
                </p:cNvSpPr>
                <p:nvPr/>
              </p:nvSpPr>
              <p:spPr bwMode="auto">
                <a:xfrm>
                  <a:off x="0" y="768"/>
                  <a:ext cx="716"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8" name="Group 29"/>
              <p:cNvGrpSpPr/>
              <p:nvPr/>
            </p:nvGrpSpPr>
            <p:grpSpPr bwMode="auto">
              <a:xfrm>
                <a:off x="716" y="768"/>
                <a:ext cx="666" cy="384"/>
                <a:chOff x="716" y="768"/>
                <a:chExt cx="666" cy="384"/>
              </a:xfrm>
            </p:grpSpPr>
            <p:sp>
              <p:nvSpPr>
                <p:cNvPr id="165958" name="Rectangle 30"/>
                <p:cNvSpPr>
                  <a:spLocks noChangeArrowheads="1"/>
                </p:cNvSpPr>
                <p:nvPr/>
              </p:nvSpPr>
              <p:spPr bwMode="auto">
                <a:xfrm>
                  <a:off x="759" y="768"/>
                  <a:ext cx="580"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dirty="0">
                      <a:latin typeface="Times New Roman" panose="02020603050405020304" pitchFamily="18" charset="0"/>
                    </a:rPr>
                    <a:t> </a:t>
                  </a:r>
                  <a:r>
                    <a:rPr kumimoji="1" lang="en-US" altLang="zh-CN" sz="2400" b="1">
                      <a:latin typeface="Times New Roman" panose="02020603050405020304" pitchFamily="18" charset="0"/>
                    </a:rPr>
                    <a:t>0   3   </a:t>
                  </a:r>
                  <a:r>
                    <a:rPr kumimoji="1" lang="en-US" altLang="zh-CN" sz="2400" b="1" dirty="0">
                      <a:latin typeface="Times New Roman" panose="02020603050405020304" pitchFamily="18" charset="0"/>
                    </a:rPr>
                    <a:t>0</a:t>
                  </a:r>
                  <a:endParaRPr kumimoji="1" lang="en-US" altLang="zh-CN" sz="2400" b="1" dirty="0">
                    <a:latin typeface="Times New Roman" panose="02020603050405020304" pitchFamily="18" charset="0"/>
                  </a:endParaRPr>
                </a:p>
                <a:p>
                  <a:pPr algn="just">
                    <a:spcBef>
                      <a:spcPct val="0"/>
                    </a:spcBef>
                    <a:buClrTx/>
                    <a:buSzTx/>
                    <a:buFontTx/>
                    <a:buNone/>
                    <a:defRPr/>
                  </a:pPr>
                  <a:endParaRPr kumimoji="1" lang="en-US" altLang="zh-CN" sz="2400" b="1" dirty="0">
                    <a:latin typeface="Times New Roman" panose="02020603050405020304" pitchFamily="18" charset="0"/>
                  </a:endParaRPr>
                </a:p>
              </p:txBody>
            </p:sp>
            <p:sp>
              <p:nvSpPr>
                <p:cNvPr id="165959" name="Rectangle 31"/>
                <p:cNvSpPr>
                  <a:spLocks noChangeArrowheads="1"/>
                </p:cNvSpPr>
                <p:nvPr/>
              </p:nvSpPr>
              <p:spPr bwMode="auto">
                <a:xfrm>
                  <a:off x="716" y="768"/>
                  <a:ext cx="666"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39" name="Group 32"/>
              <p:cNvGrpSpPr/>
              <p:nvPr/>
            </p:nvGrpSpPr>
            <p:grpSpPr bwMode="auto">
              <a:xfrm>
                <a:off x="1382" y="768"/>
                <a:ext cx="632" cy="384"/>
                <a:chOff x="1382" y="768"/>
                <a:chExt cx="632" cy="384"/>
              </a:xfrm>
            </p:grpSpPr>
            <p:sp>
              <p:nvSpPr>
                <p:cNvPr id="165956" name="Rectangle 33"/>
                <p:cNvSpPr>
                  <a:spLocks noChangeArrowheads="1"/>
                </p:cNvSpPr>
                <p:nvPr/>
              </p:nvSpPr>
              <p:spPr bwMode="auto">
                <a:xfrm>
                  <a:off x="1425" y="768"/>
                  <a:ext cx="5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7   2   3</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57" name="Rectangle 34"/>
                <p:cNvSpPr>
                  <a:spLocks noChangeArrowheads="1"/>
                </p:cNvSpPr>
                <p:nvPr/>
              </p:nvSpPr>
              <p:spPr bwMode="auto">
                <a:xfrm>
                  <a:off x="1382" y="768"/>
                  <a:ext cx="63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0" name="Group 35"/>
              <p:cNvGrpSpPr/>
              <p:nvPr/>
            </p:nvGrpSpPr>
            <p:grpSpPr bwMode="auto">
              <a:xfrm>
                <a:off x="2014" y="768"/>
                <a:ext cx="632" cy="384"/>
                <a:chOff x="2014" y="768"/>
                <a:chExt cx="632" cy="384"/>
              </a:xfrm>
            </p:grpSpPr>
            <p:sp>
              <p:nvSpPr>
                <p:cNvPr id="165954" name="Rectangle 36"/>
                <p:cNvSpPr>
                  <a:spLocks noChangeArrowheads="1"/>
                </p:cNvSpPr>
                <p:nvPr/>
              </p:nvSpPr>
              <p:spPr bwMode="auto">
                <a:xfrm>
                  <a:off x="2057" y="768"/>
                  <a:ext cx="546" cy="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2   1    0</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55" name="Rectangle 37"/>
                <p:cNvSpPr>
                  <a:spLocks noChangeArrowheads="1"/>
                </p:cNvSpPr>
                <p:nvPr/>
              </p:nvSpPr>
              <p:spPr bwMode="auto">
                <a:xfrm>
                  <a:off x="2014" y="768"/>
                  <a:ext cx="632" cy="386"/>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1" name="Group 38"/>
              <p:cNvGrpSpPr/>
              <p:nvPr/>
            </p:nvGrpSpPr>
            <p:grpSpPr bwMode="auto">
              <a:xfrm>
                <a:off x="0" y="1152"/>
                <a:ext cx="716" cy="422"/>
                <a:chOff x="0" y="1152"/>
                <a:chExt cx="716" cy="422"/>
              </a:xfrm>
            </p:grpSpPr>
            <p:sp>
              <p:nvSpPr>
                <p:cNvPr id="165952" name="Rectangle 39"/>
                <p:cNvSpPr>
                  <a:spLocks noChangeArrowheads="1"/>
                </p:cNvSpPr>
                <p:nvPr/>
              </p:nvSpPr>
              <p:spPr bwMode="auto">
                <a:xfrm>
                  <a:off x="43" y="1152"/>
                  <a:ext cx="63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P1</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53" name="Rectangle 40"/>
                <p:cNvSpPr>
                  <a:spLocks noChangeArrowheads="1"/>
                </p:cNvSpPr>
                <p:nvPr/>
              </p:nvSpPr>
              <p:spPr bwMode="auto">
                <a:xfrm>
                  <a:off x="0" y="1152"/>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2" name="Group 41"/>
              <p:cNvGrpSpPr/>
              <p:nvPr/>
            </p:nvGrpSpPr>
            <p:grpSpPr bwMode="auto">
              <a:xfrm>
                <a:off x="716" y="1152"/>
                <a:ext cx="666" cy="422"/>
                <a:chOff x="716" y="1152"/>
                <a:chExt cx="666" cy="422"/>
              </a:xfrm>
            </p:grpSpPr>
            <p:sp>
              <p:nvSpPr>
                <p:cNvPr id="165950" name="Rectangle 42"/>
                <p:cNvSpPr>
                  <a:spLocks noChangeArrowheads="1"/>
                </p:cNvSpPr>
                <p:nvPr/>
              </p:nvSpPr>
              <p:spPr bwMode="auto">
                <a:xfrm>
                  <a:off x="759" y="1152"/>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3   0   2</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51" name="Rectangle 43"/>
                <p:cNvSpPr>
                  <a:spLocks noChangeArrowheads="1"/>
                </p:cNvSpPr>
                <p:nvPr/>
              </p:nvSpPr>
              <p:spPr bwMode="auto">
                <a:xfrm>
                  <a:off x="716" y="1152"/>
                  <a:ext cx="66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3" name="Group 44"/>
              <p:cNvGrpSpPr/>
              <p:nvPr/>
            </p:nvGrpSpPr>
            <p:grpSpPr bwMode="auto">
              <a:xfrm>
                <a:off x="1382" y="1152"/>
                <a:ext cx="632" cy="422"/>
                <a:chOff x="1382" y="1152"/>
                <a:chExt cx="632" cy="422"/>
              </a:xfrm>
            </p:grpSpPr>
            <p:sp>
              <p:nvSpPr>
                <p:cNvPr id="165948" name="Rectangle 45"/>
                <p:cNvSpPr>
                  <a:spLocks noChangeArrowheads="1"/>
                </p:cNvSpPr>
                <p:nvPr/>
              </p:nvSpPr>
              <p:spPr bwMode="auto">
                <a:xfrm>
                  <a:off x="1425" y="1152"/>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0   2   0</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49" name="Rectangle 46"/>
                <p:cNvSpPr>
                  <a:spLocks noChangeArrowheads="1"/>
                </p:cNvSpPr>
                <p:nvPr/>
              </p:nvSpPr>
              <p:spPr bwMode="auto">
                <a:xfrm>
                  <a:off x="1382" y="1152"/>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4" name="Group 47"/>
              <p:cNvGrpSpPr/>
              <p:nvPr/>
            </p:nvGrpSpPr>
            <p:grpSpPr bwMode="auto">
              <a:xfrm>
                <a:off x="2014" y="1152"/>
                <a:ext cx="632" cy="422"/>
                <a:chOff x="2014" y="1152"/>
                <a:chExt cx="632" cy="422"/>
              </a:xfrm>
            </p:grpSpPr>
            <p:sp>
              <p:nvSpPr>
                <p:cNvPr id="165946" name="Rectangle 48"/>
                <p:cNvSpPr>
                  <a:spLocks noChangeArrowheads="1"/>
                </p:cNvSpPr>
                <p:nvPr/>
              </p:nvSpPr>
              <p:spPr bwMode="auto">
                <a:xfrm>
                  <a:off x="2057" y="1152"/>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Courier New" panose="02070309020205020404" charset="0"/>
                    </a:rPr>
                    <a:t> </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47" name="Rectangle 49"/>
                <p:cNvSpPr>
                  <a:spLocks noChangeArrowheads="1"/>
                </p:cNvSpPr>
                <p:nvPr/>
              </p:nvSpPr>
              <p:spPr bwMode="auto">
                <a:xfrm>
                  <a:off x="2014" y="1152"/>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5" name="Group 50"/>
              <p:cNvGrpSpPr/>
              <p:nvPr/>
            </p:nvGrpSpPr>
            <p:grpSpPr bwMode="auto">
              <a:xfrm>
                <a:off x="0" y="1574"/>
                <a:ext cx="716" cy="422"/>
                <a:chOff x="0" y="1574"/>
                <a:chExt cx="716" cy="422"/>
              </a:xfrm>
            </p:grpSpPr>
            <p:sp>
              <p:nvSpPr>
                <p:cNvPr id="165944" name="Rectangle 51"/>
                <p:cNvSpPr>
                  <a:spLocks noChangeArrowheads="1"/>
                </p:cNvSpPr>
                <p:nvPr/>
              </p:nvSpPr>
              <p:spPr bwMode="auto">
                <a:xfrm>
                  <a:off x="43" y="1574"/>
                  <a:ext cx="63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P2</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45" name="Rectangle 52"/>
                <p:cNvSpPr>
                  <a:spLocks noChangeArrowheads="1"/>
                </p:cNvSpPr>
                <p:nvPr/>
              </p:nvSpPr>
              <p:spPr bwMode="auto">
                <a:xfrm>
                  <a:off x="0" y="1574"/>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6" name="Group 53"/>
              <p:cNvGrpSpPr/>
              <p:nvPr/>
            </p:nvGrpSpPr>
            <p:grpSpPr bwMode="auto">
              <a:xfrm>
                <a:off x="716" y="1574"/>
                <a:ext cx="666" cy="422"/>
                <a:chOff x="716" y="1574"/>
                <a:chExt cx="666" cy="422"/>
              </a:xfrm>
            </p:grpSpPr>
            <p:sp>
              <p:nvSpPr>
                <p:cNvPr id="165942" name="Rectangle 54"/>
                <p:cNvSpPr>
                  <a:spLocks noChangeArrowheads="1"/>
                </p:cNvSpPr>
                <p:nvPr/>
              </p:nvSpPr>
              <p:spPr bwMode="auto">
                <a:xfrm>
                  <a:off x="759" y="1574"/>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3   0   2</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43" name="Rectangle 55"/>
                <p:cNvSpPr>
                  <a:spLocks noChangeArrowheads="1"/>
                </p:cNvSpPr>
                <p:nvPr/>
              </p:nvSpPr>
              <p:spPr bwMode="auto">
                <a:xfrm>
                  <a:off x="716" y="1574"/>
                  <a:ext cx="66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7" name="Group 56"/>
              <p:cNvGrpSpPr/>
              <p:nvPr/>
            </p:nvGrpSpPr>
            <p:grpSpPr bwMode="auto">
              <a:xfrm>
                <a:off x="1382" y="1574"/>
                <a:ext cx="632" cy="422"/>
                <a:chOff x="1382" y="1574"/>
                <a:chExt cx="632" cy="422"/>
              </a:xfrm>
            </p:grpSpPr>
            <p:sp>
              <p:nvSpPr>
                <p:cNvPr id="165940" name="Rectangle 57"/>
                <p:cNvSpPr>
                  <a:spLocks noChangeArrowheads="1"/>
                </p:cNvSpPr>
                <p:nvPr/>
              </p:nvSpPr>
              <p:spPr bwMode="auto">
                <a:xfrm>
                  <a:off x="1425" y="1574"/>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6   0   0</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41" name="Rectangle 58"/>
                <p:cNvSpPr>
                  <a:spLocks noChangeArrowheads="1"/>
                </p:cNvSpPr>
                <p:nvPr/>
              </p:nvSpPr>
              <p:spPr bwMode="auto">
                <a:xfrm>
                  <a:off x="1382" y="1574"/>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8" name="Group 59"/>
              <p:cNvGrpSpPr/>
              <p:nvPr/>
            </p:nvGrpSpPr>
            <p:grpSpPr bwMode="auto">
              <a:xfrm>
                <a:off x="2014" y="1574"/>
                <a:ext cx="632" cy="422"/>
                <a:chOff x="2014" y="1574"/>
                <a:chExt cx="632" cy="422"/>
              </a:xfrm>
            </p:grpSpPr>
            <p:sp>
              <p:nvSpPr>
                <p:cNvPr id="165938" name="Rectangle 60"/>
                <p:cNvSpPr>
                  <a:spLocks noChangeArrowheads="1"/>
                </p:cNvSpPr>
                <p:nvPr/>
              </p:nvSpPr>
              <p:spPr bwMode="auto">
                <a:xfrm>
                  <a:off x="2057" y="1574"/>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Courier New" panose="02070309020205020404" charset="0"/>
                    </a:rPr>
                    <a:t> </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39" name="Rectangle 61"/>
                <p:cNvSpPr>
                  <a:spLocks noChangeArrowheads="1"/>
                </p:cNvSpPr>
                <p:nvPr/>
              </p:nvSpPr>
              <p:spPr bwMode="auto">
                <a:xfrm>
                  <a:off x="2014" y="1574"/>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49" name="Group 62"/>
              <p:cNvGrpSpPr/>
              <p:nvPr/>
            </p:nvGrpSpPr>
            <p:grpSpPr bwMode="auto">
              <a:xfrm>
                <a:off x="0" y="1996"/>
                <a:ext cx="716" cy="422"/>
                <a:chOff x="0" y="1996"/>
                <a:chExt cx="716" cy="422"/>
              </a:xfrm>
            </p:grpSpPr>
            <p:sp>
              <p:nvSpPr>
                <p:cNvPr id="165936" name="Rectangle 63"/>
                <p:cNvSpPr>
                  <a:spLocks noChangeArrowheads="1"/>
                </p:cNvSpPr>
                <p:nvPr/>
              </p:nvSpPr>
              <p:spPr bwMode="auto">
                <a:xfrm>
                  <a:off x="43" y="1996"/>
                  <a:ext cx="63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P3</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37" name="Rectangle 64"/>
                <p:cNvSpPr>
                  <a:spLocks noChangeArrowheads="1"/>
                </p:cNvSpPr>
                <p:nvPr/>
              </p:nvSpPr>
              <p:spPr bwMode="auto">
                <a:xfrm>
                  <a:off x="0" y="1996"/>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50" name="Group 65"/>
              <p:cNvGrpSpPr/>
              <p:nvPr/>
            </p:nvGrpSpPr>
            <p:grpSpPr bwMode="auto">
              <a:xfrm>
                <a:off x="716" y="1996"/>
                <a:ext cx="666" cy="422"/>
                <a:chOff x="716" y="1996"/>
                <a:chExt cx="666" cy="422"/>
              </a:xfrm>
            </p:grpSpPr>
            <p:sp>
              <p:nvSpPr>
                <p:cNvPr id="165934" name="Rectangle 66"/>
                <p:cNvSpPr>
                  <a:spLocks noChangeArrowheads="1"/>
                </p:cNvSpPr>
                <p:nvPr/>
              </p:nvSpPr>
              <p:spPr bwMode="auto">
                <a:xfrm>
                  <a:off x="759" y="1996"/>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2   1   1 </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35" name="Rectangle 67"/>
                <p:cNvSpPr>
                  <a:spLocks noChangeArrowheads="1"/>
                </p:cNvSpPr>
                <p:nvPr/>
              </p:nvSpPr>
              <p:spPr bwMode="auto">
                <a:xfrm>
                  <a:off x="716" y="1996"/>
                  <a:ext cx="66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51" name="Group 68"/>
              <p:cNvGrpSpPr/>
              <p:nvPr/>
            </p:nvGrpSpPr>
            <p:grpSpPr bwMode="auto">
              <a:xfrm>
                <a:off x="1382" y="1996"/>
                <a:ext cx="632" cy="422"/>
                <a:chOff x="1382" y="1996"/>
                <a:chExt cx="632" cy="422"/>
              </a:xfrm>
            </p:grpSpPr>
            <p:sp>
              <p:nvSpPr>
                <p:cNvPr id="165932" name="Rectangle 69"/>
                <p:cNvSpPr>
                  <a:spLocks noChangeArrowheads="1"/>
                </p:cNvSpPr>
                <p:nvPr/>
              </p:nvSpPr>
              <p:spPr bwMode="auto">
                <a:xfrm>
                  <a:off x="1425" y="1996"/>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0   1   1</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33" name="Rectangle 70"/>
                <p:cNvSpPr>
                  <a:spLocks noChangeArrowheads="1"/>
                </p:cNvSpPr>
                <p:nvPr/>
              </p:nvSpPr>
              <p:spPr bwMode="auto">
                <a:xfrm>
                  <a:off x="1382" y="1996"/>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52" name="Group 71"/>
              <p:cNvGrpSpPr/>
              <p:nvPr/>
            </p:nvGrpSpPr>
            <p:grpSpPr bwMode="auto">
              <a:xfrm>
                <a:off x="2014" y="1996"/>
                <a:ext cx="632" cy="422"/>
                <a:chOff x="2014" y="1996"/>
                <a:chExt cx="632" cy="422"/>
              </a:xfrm>
            </p:grpSpPr>
            <p:sp>
              <p:nvSpPr>
                <p:cNvPr id="165930" name="Rectangle 72"/>
                <p:cNvSpPr>
                  <a:spLocks noChangeArrowheads="1"/>
                </p:cNvSpPr>
                <p:nvPr/>
              </p:nvSpPr>
              <p:spPr bwMode="auto">
                <a:xfrm>
                  <a:off x="2057" y="1996"/>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Courier New" panose="02070309020205020404" charset="0"/>
                    </a:rPr>
                    <a:t> </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31" name="Rectangle 73"/>
                <p:cNvSpPr>
                  <a:spLocks noChangeArrowheads="1"/>
                </p:cNvSpPr>
                <p:nvPr/>
              </p:nvSpPr>
              <p:spPr bwMode="auto">
                <a:xfrm>
                  <a:off x="2014" y="1996"/>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53" name="Group 74"/>
              <p:cNvGrpSpPr/>
              <p:nvPr/>
            </p:nvGrpSpPr>
            <p:grpSpPr bwMode="auto">
              <a:xfrm>
                <a:off x="0" y="2418"/>
                <a:ext cx="716" cy="422"/>
                <a:chOff x="0" y="2418"/>
                <a:chExt cx="716" cy="422"/>
              </a:xfrm>
            </p:grpSpPr>
            <p:sp>
              <p:nvSpPr>
                <p:cNvPr id="165928" name="Rectangle 75"/>
                <p:cNvSpPr>
                  <a:spLocks noChangeArrowheads="1"/>
                </p:cNvSpPr>
                <p:nvPr/>
              </p:nvSpPr>
              <p:spPr bwMode="auto">
                <a:xfrm>
                  <a:off x="43" y="2418"/>
                  <a:ext cx="631"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P4</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29" name="Rectangle 76"/>
                <p:cNvSpPr>
                  <a:spLocks noChangeArrowheads="1"/>
                </p:cNvSpPr>
                <p:nvPr/>
              </p:nvSpPr>
              <p:spPr bwMode="auto">
                <a:xfrm>
                  <a:off x="0" y="2418"/>
                  <a:ext cx="71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54" name="Group 77"/>
              <p:cNvGrpSpPr/>
              <p:nvPr/>
            </p:nvGrpSpPr>
            <p:grpSpPr bwMode="auto">
              <a:xfrm>
                <a:off x="716" y="2418"/>
                <a:ext cx="666" cy="422"/>
                <a:chOff x="716" y="2418"/>
                <a:chExt cx="666" cy="422"/>
              </a:xfrm>
            </p:grpSpPr>
            <p:sp>
              <p:nvSpPr>
                <p:cNvPr id="165926" name="Rectangle 78"/>
                <p:cNvSpPr>
                  <a:spLocks noChangeArrowheads="1"/>
                </p:cNvSpPr>
                <p:nvPr/>
              </p:nvSpPr>
              <p:spPr bwMode="auto">
                <a:xfrm>
                  <a:off x="759" y="2418"/>
                  <a:ext cx="580"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0   0   2</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27" name="Rectangle 79"/>
                <p:cNvSpPr>
                  <a:spLocks noChangeArrowheads="1"/>
                </p:cNvSpPr>
                <p:nvPr/>
              </p:nvSpPr>
              <p:spPr bwMode="auto">
                <a:xfrm>
                  <a:off x="716" y="2418"/>
                  <a:ext cx="666"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55" name="Group 80"/>
              <p:cNvGrpSpPr/>
              <p:nvPr/>
            </p:nvGrpSpPr>
            <p:grpSpPr bwMode="auto">
              <a:xfrm>
                <a:off x="1382" y="2418"/>
                <a:ext cx="632" cy="422"/>
                <a:chOff x="1382" y="2418"/>
                <a:chExt cx="632" cy="422"/>
              </a:xfrm>
            </p:grpSpPr>
            <p:sp>
              <p:nvSpPr>
                <p:cNvPr id="165924" name="Rectangle 81"/>
                <p:cNvSpPr>
                  <a:spLocks noChangeArrowheads="1"/>
                </p:cNvSpPr>
                <p:nvPr/>
              </p:nvSpPr>
              <p:spPr bwMode="auto">
                <a:xfrm>
                  <a:off x="1425" y="2418"/>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Times New Roman" panose="02020603050405020304" pitchFamily="18" charset="0"/>
                    </a:rPr>
                    <a:t> 4   3   1</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25" name="Rectangle 82"/>
                <p:cNvSpPr>
                  <a:spLocks noChangeArrowheads="1"/>
                </p:cNvSpPr>
                <p:nvPr/>
              </p:nvSpPr>
              <p:spPr bwMode="auto">
                <a:xfrm>
                  <a:off x="1382" y="2418"/>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nvGrpSpPr>
              <p:cNvPr id="180256" name="Group 83"/>
              <p:cNvGrpSpPr/>
              <p:nvPr/>
            </p:nvGrpSpPr>
            <p:grpSpPr bwMode="auto">
              <a:xfrm>
                <a:off x="2014" y="2418"/>
                <a:ext cx="632" cy="422"/>
                <a:chOff x="2014" y="2418"/>
                <a:chExt cx="632" cy="422"/>
              </a:xfrm>
            </p:grpSpPr>
            <p:sp>
              <p:nvSpPr>
                <p:cNvPr id="165922" name="Rectangle 84"/>
                <p:cNvSpPr>
                  <a:spLocks noChangeArrowheads="1"/>
                </p:cNvSpPr>
                <p:nvPr/>
              </p:nvSpPr>
              <p:spPr bwMode="auto">
                <a:xfrm>
                  <a:off x="2057" y="2418"/>
                  <a:ext cx="546" cy="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just" eaLnBrk="1" hangingPunct="1">
                    <a:spcBef>
                      <a:spcPct val="0"/>
                    </a:spcBef>
                    <a:buClrTx/>
                    <a:buSzTx/>
                    <a:buFontTx/>
                    <a:buNone/>
                    <a:defRPr/>
                  </a:pPr>
                  <a:r>
                    <a:rPr kumimoji="1" lang="en-US" altLang="zh-CN" sz="2400" b="1">
                      <a:latin typeface="Courier New" panose="02070309020205020404" charset="0"/>
                    </a:rPr>
                    <a:t> </a:t>
                  </a:r>
                  <a:endParaRPr kumimoji="1" lang="en-US" altLang="zh-CN" sz="2400" b="1">
                    <a:latin typeface="Times New Roman" panose="02020603050405020304" pitchFamily="18" charset="0"/>
                  </a:endParaRPr>
                </a:p>
                <a:p>
                  <a:pPr algn="just">
                    <a:spcBef>
                      <a:spcPct val="0"/>
                    </a:spcBef>
                    <a:buClrTx/>
                    <a:buSzTx/>
                    <a:buFontTx/>
                    <a:buNone/>
                    <a:defRPr/>
                  </a:pPr>
                  <a:endParaRPr kumimoji="1" lang="en-US" altLang="zh-CN" sz="2400" b="1">
                    <a:latin typeface="Times New Roman" panose="02020603050405020304" pitchFamily="18" charset="0"/>
                  </a:endParaRPr>
                </a:p>
              </p:txBody>
            </p:sp>
            <p:sp>
              <p:nvSpPr>
                <p:cNvPr id="165923" name="Rectangle 85"/>
                <p:cNvSpPr>
                  <a:spLocks noChangeArrowheads="1"/>
                </p:cNvSpPr>
                <p:nvPr/>
              </p:nvSpPr>
              <p:spPr bwMode="auto">
                <a:xfrm>
                  <a:off x="2014" y="2418"/>
                  <a:ext cx="632" cy="422"/>
                </a:xfrm>
                <a:prstGeom prst="rect">
                  <a:avLst/>
                </a:prstGeom>
                <a:noFill/>
                <a:ln w="7">
                  <a:solidFill>
                    <a:srgbClr val="A0A0A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endParaRPr lang="zh-CN" altLang="en-US" sz="1800"/>
                </a:p>
              </p:txBody>
            </p:sp>
          </p:grpSp>
        </p:grpSp>
        <p:sp>
          <p:nvSpPr>
            <p:cNvPr id="165894" name="Rectangle 86"/>
            <p:cNvSpPr>
              <a:spLocks noChangeArrowheads="1"/>
            </p:cNvSpPr>
            <p:nvPr/>
          </p:nvSpPr>
          <p:spPr bwMode="auto">
            <a:xfrm>
              <a:off x="-3" y="-3"/>
              <a:ext cx="2652" cy="2846"/>
            </a:xfrm>
            <a:prstGeom prst="rect">
              <a:avLst/>
            </a:prstGeom>
            <a:noFill/>
            <a:ln w="38100">
              <a:solidFill>
                <a:srgbClr val="00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algn="ctr" eaLnBrk="1" hangingPunct="1">
                <a:spcBef>
                  <a:spcPct val="0"/>
                </a:spcBef>
                <a:buClrTx/>
                <a:buSzTx/>
                <a:buFontTx/>
                <a:buNone/>
                <a:defRPr/>
              </a:pPr>
              <a:endParaRPr lang="zh-CN" altLang="zh-CN" sz="4400" b="1">
                <a:solidFill>
                  <a:schemeClr val="tx2"/>
                </a:solidFill>
              </a:endParaRPr>
            </a:p>
          </p:txBody>
        </p:sp>
      </p:grpSp>
      <p:sp>
        <p:nvSpPr>
          <p:cNvPr id="165892" name="Rectangle 87"/>
          <p:cNvSpPr>
            <a:spLocks noChangeArrowheads="1"/>
          </p:cNvSpPr>
          <p:nvPr/>
        </p:nvSpPr>
        <p:spPr bwMode="auto">
          <a:xfrm>
            <a:off x="2819401" y="561857"/>
            <a:ext cx="662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charset="0"/>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charset="0"/>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charset="0"/>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charset="0"/>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charset="0"/>
              </a:defRPr>
            </a:lvl9pPr>
          </a:lstStyle>
          <a:p>
            <a:pPr eaLnBrk="1" hangingPunct="1">
              <a:spcBef>
                <a:spcPct val="0"/>
              </a:spcBef>
              <a:buClrTx/>
              <a:buSzTx/>
              <a:buFontTx/>
              <a:buNone/>
              <a:defRPr/>
            </a:pPr>
            <a:r>
              <a:rPr kumimoji="1" lang="zh-CN" altLang="en-US" sz="2800" b="1">
                <a:latin typeface="Times New Roman" panose="02020603050405020304" pitchFamily="18" charset="0"/>
              </a:rPr>
              <a:t>图</a:t>
            </a:r>
            <a:r>
              <a:rPr kumimoji="1" lang="en-US" altLang="zh-CN" sz="2800" b="1">
                <a:latin typeface="Times New Roman" panose="02020603050405020304" pitchFamily="18" charset="0"/>
              </a:rPr>
              <a:t>3-18</a:t>
            </a:r>
            <a:r>
              <a:rPr kumimoji="1" lang="zh-CN" altLang="en-US" sz="2800" b="1">
                <a:latin typeface="Times New Roman" panose="02020603050405020304" pitchFamily="18" charset="0"/>
              </a:rPr>
              <a:t>为</a:t>
            </a:r>
            <a:r>
              <a:rPr kumimoji="1" lang="en-US" altLang="zh-CN" sz="2800" b="1">
                <a:latin typeface="Times New Roman" panose="02020603050405020304" pitchFamily="18" charset="0"/>
              </a:rPr>
              <a:t>P0</a:t>
            </a:r>
            <a:r>
              <a:rPr kumimoji="1" lang="zh-CN" altLang="en-US" sz="2800" b="1">
                <a:latin typeface="Times New Roman" panose="02020603050405020304" pitchFamily="18" charset="0"/>
              </a:rPr>
              <a:t>分配资源后的有关资源数据 </a:t>
            </a:r>
            <a:endParaRPr kumimoji="1" lang="zh-CN" altLang="en-US" sz="2800" b="1">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78914"/>
                                        </p:tgtEl>
                                        <p:attrNameLst>
                                          <p:attrName>style.visibility</p:attrName>
                                        </p:attrNameLst>
                                      </p:cBhvr>
                                      <p:to>
                                        <p:strVal val="visible"/>
                                      </p:to>
                                    </p:set>
                                    <p:anim calcmode="lin" valueType="num">
                                      <p:cBhvr additive="base">
                                        <p:cTn id="7" dur="500" fill="hold"/>
                                        <p:tgtEl>
                                          <p:spTgt spid="678914"/>
                                        </p:tgtEl>
                                        <p:attrNameLst>
                                          <p:attrName>ppt_x</p:attrName>
                                        </p:attrNameLst>
                                      </p:cBhvr>
                                      <p:tavLst>
                                        <p:tav tm="0">
                                          <p:val>
                                            <p:strVal val="#ppt_x"/>
                                          </p:val>
                                        </p:tav>
                                        <p:tav tm="100000">
                                          <p:val>
                                            <p:strVal val="#ppt_x"/>
                                          </p:val>
                                        </p:tav>
                                      </p:tavLst>
                                    </p:anim>
                                    <p:anim calcmode="lin" valueType="num">
                                      <p:cBhvr additive="base">
                                        <p:cTn id="8" dur="500" fill="hold"/>
                                        <p:tgtEl>
                                          <p:spTgt spid="6789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4"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2"/>
          <p:cNvSpPr>
            <a:spLocks noGrp="1" noChangeArrowheads="1"/>
          </p:cNvSpPr>
          <p:nvPr>
            <p:ph type="title"/>
          </p:nvPr>
        </p:nvSpPr>
        <p:spPr/>
        <p:txBody>
          <a:bodyPr/>
          <a:lstStyle/>
          <a:p>
            <a:pPr eaLnBrk="1" hangingPunct="1">
              <a:defRPr/>
            </a:pPr>
            <a:r>
              <a:rPr lang="zh-CN" altLang="en-US"/>
              <a:t>思考</a:t>
            </a:r>
            <a:endParaRPr lang="zh-CN" altLang="en-US"/>
          </a:p>
        </p:txBody>
      </p:sp>
      <p:sp>
        <p:nvSpPr>
          <p:cNvPr id="166915" name="Rectangle 3"/>
          <p:cNvSpPr>
            <a:spLocks noGrp="1" noChangeArrowheads="1"/>
          </p:cNvSpPr>
          <p:nvPr>
            <p:ph type="body" idx="1"/>
          </p:nvPr>
        </p:nvSpPr>
        <p:spPr/>
        <p:txBody>
          <a:bodyPr/>
          <a:lstStyle/>
          <a:p>
            <a:pPr eaLnBrk="1" hangingPunct="1">
              <a:defRPr/>
            </a:pPr>
            <a:r>
              <a:rPr lang="en-US" altLang="zh-CN" dirty="0"/>
              <a:t>P0</a:t>
            </a:r>
            <a:r>
              <a:rPr lang="zh-CN" altLang="en-US" dirty="0"/>
              <a:t>发出的请求向量改为</a:t>
            </a:r>
            <a:r>
              <a:rPr lang="en-US" altLang="zh-CN" dirty="0"/>
              <a:t>Request0(0,1,0),</a:t>
            </a:r>
            <a:r>
              <a:rPr lang="zh-CN" altLang="en-US" dirty="0"/>
              <a:t>系统能否将资源分配给它？为什么？</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tags/tag1.xml><?xml version="1.0" encoding="utf-8"?>
<p:tagLst xmlns:p="http://schemas.openxmlformats.org/presentationml/2006/main">
  <p:tag name="ISPRING_PRESENTATION_TITLE" val="01 软件工程概述 h5"/>
  <p:tag name="ISLIDE.GUIDESSETTING" val="{&quot;Id&quot;:&quot;GuidesStyle_Normal&quot;,&quot;Name&quot;:&quot;正常&quot;,&quot;HeaderHeight&quot;:15.0,&quot;FooterHeight&quot;:9.0,&quot;SideMargin&quot;:5.5,&quot;TopMargin&quot;:0.0,&quot;BottomMargin&quot;:0.0,&quot;IntervalMargin&quot;:1.5}"/>
</p:tagLst>
</file>

<file path=ppt/theme/theme1.xml><?xml version="1.0" encoding="utf-8"?>
<a:theme xmlns:a="http://schemas.openxmlformats.org/drawingml/2006/main" name="菱形网格 16x9">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ndara">
      <a:maj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DiamondGrid">
      <a:dk1>
        <a:srgbClr val="2D2E2D"/>
      </a:dk1>
      <a:lt1>
        <a:sysClr val="window" lastClr="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Arial">
      <a:maj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ria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16983</Words>
  <Application>WPS Office WWO_feishu_20221103183746-e790f0e3e8</Application>
  <PresentationFormat>宽屏</PresentationFormat>
  <Paragraphs>1939</Paragraphs>
  <Slides>110</Slides>
  <Notes>61</Notes>
  <HiddenSlides>2</HiddenSlides>
  <MMClips>0</MMClips>
  <ScaleCrop>false</ScaleCrop>
  <HeadingPairs>
    <vt:vector size="8" baseType="variant">
      <vt:variant>
        <vt:lpstr>已用的字体</vt:lpstr>
      </vt:variant>
      <vt:variant>
        <vt:i4>17</vt:i4>
      </vt:variant>
      <vt:variant>
        <vt:lpstr>主题</vt:lpstr>
      </vt:variant>
      <vt:variant>
        <vt:i4>1</vt:i4>
      </vt:variant>
      <vt:variant>
        <vt:lpstr>嵌入 OLE 服务器</vt:lpstr>
      </vt:variant>
      <vt:variant>
        <vt:i4>5</vt:i4>
      </vt:variant>
      <vt:variant>
        <vt:lpstr>幻灯片标题</vt:lpstr>
      </vt:variant>
      <vt:variant>
        <vt:i4>110</vt:i4>
      </vt:variant>
    </vt:vector>
  </HeadingPairs>
  <TitlesOfParts>
    <vt:vector size="133" baseType="lpstr">
      <vt:lpstr>Arial</vt:lpstr>
      <vt:lpstr>宋体</vt:lpstr>
      <vt:lpstr>Wingdings</vt:lpstr>
      <vt:lpstr>微软雅黑</vt:lpstr>
      <vt:lpstr>汉仪旗黑KW 55S</vt:lpstr>
      <vt:lpstr>楷体</vt:lpstr>
      <vt:lpstr>汉仪楷体KW</vt:lpstr>
      <vt:lpstr>华文楷体</vt:lpstr>
      <vt:lpstr>黑体</vt:lpstr>
      <vt:lpstr>Times New Roman</vt:lpstr>
      <vt:lpstr>宋体</vt:lpstr>
      <vt:lpstr>汉仪书宋二KW</vt:lpstr>
      <vt:lpstr>仿宋_GB2312</vt:lpstr>
      <vt:lpstr>仿宋_GB2312</vt:lpstr>
      <vt:lpstr>汉仪仿宋KW</vt:lpstr>
      <vt:lpstr>Courier New</vt:lpstr>
      <vt:lpstr>Candara</vt:lpstr>
      <vt:lpstr>菱形网格 16x9</vt:lpstr>
      <vt:lpstr>Paint.Picture</vt:lpstr>
      <vt:lpstr>Paint.Picture</vt:lpstr>
      <vt:lpstr>Paint.Picture</vt:lpstr>
      <vt:lpstr>WangImage.Document</vt:lpstr>
      <vt:lpstr>WangImage.Document</vt:lpstr>
      <vt:lpstr>第三章 处理机调度与死锁</vt:lpstr>
      <vt:lpstr>上节回顾</vt:lpstr>
      <vt:lpstr>第三章 处理机调度与死锁</vt:lpstr>
      <vt:lpstr>3.1处理机调度的层次和调度算法的目标 </vt:lpstr>
      <vt:lpstr>3.1.1 处理机调度的层次</vt:lpstr>
      <vt:lpstr>高级调度需要考虑两个问题</vt:lpstr>
      <vt:lpstr>2. 低级调度</vt:lpstr>
      <vt:lpstr>2. 低级调度</vt:lpstr>
      <vt:lpstr>2. 低级调度（续）</vt:lpstr>
      <vt:lpstr>2. 低级调度（续）</vt:lpstr>
      <vt:lpstr>3.1.1 处理机调度的层次</vt:lpstr>
      <vt:lpstr>PowerPoint 演示文稿</vt:lpstr>
      <vt:lpstr>3.1.2 处理机调度算法的目标及准则 </vt:lpstr>
      <vt:lpstr>3.1.2 处理机调度算法的目标及准则 </vt:lpstr>
      <vt:lpstr>3.1.2 处理机调度算法的目标及准则 </vt:lpstr>
      <vt:lpstr>3.1.2 处理机调度算法的目标及准则 </vt:lpstr>
      <vt:lpstr>3.1.2 处理机调度算法的目标及准则 </vt:lpstr>
      <vt:lpstr>3.1.2 处理机调度算法的目标及准则 </vt:lpstr>
      <vt:lpstr>第三章 处理机调度与死锁</vt:lpstr>
      <vt:lpstr>3.2  作业和作业调度</vt:lpstr>
      <vt:lpstr>3.2.1 批处理系统中的作业</vt:lpstr>
      <vt:lpstr>3.2.2 作业调度的主要任务</vt:lpstr>
      <vt:lpstr>3.2.3 FCFS和SJF调度算法</vt:lpstr>
      <vt:lpstr>PowerPoint 演示文稿</vt:lpstr>
      <vt:lpstr>3.2.3 FCFS和SJF调度算法</vt:lpstr>
      <vt:lpstr>3.2.3 FCFS和SJF调度算法</vt:lpstr>
      <vt:lpstr>3.2.4 优先级调度算法和高响应比调度算法 </vt:lpstr>
      <vt:lpstr>3.2.4 优先级调度算法和高响应比调度算法 </vt:lpstr>
      <vt:lpstr>第三章 处理机调度与死锁</vt:lpstr>
      <vt:lpstr>3.3.1 进程调度的任务、机制和方式</vt:lpstr>
      <vt:lpstr>3. 进程调度的方式</vt:lpstr>
      <vt:lpstr>3.3.2 轮转调度算法</vt:lpstr>
      <vt:lpstr>时间片的设置问题</vt:lpstr>
      <vt:lpstr>PowerPoint 演示文稿</vt:lpstr>
      <vt:lpstr>PowerPoint 演示文稿</vt:lpstr>
      <vt:lpstr>3.3.2 轮转调度算法</vt:lpstr>
      <vt:lpstr>PowerPoint 演示文稿</vt:lpstr>
      <vt:lpstr>3.3.3 优先级调度算法 </vt:lpstr>
      <vt:lpstr>PowerPoint 演示文稿</vt:lpstr>
      <vt:lpstr>3.3.4 多队列调度算法 </vt:lpstr>
      <vt:lpstr>3.3.5 多级反馈队列调度算法 </vt:lpstr>
      <vt:lpstr>PowerPoint 演示文稿</vt:lpstr>
      <vt:lpstr>PowerPoint 演示文稿</vt:lpstr>
      <vt:lpstr>3.3.5 多级反馈队列调度算法 </vt:lpstr>
      <vt:lpstr>进程调度算法小结</vt:lpstr>
      <vt:lpstr>第三章 处理机调度与死锁</vt:lpstr>
      <vt:lpstr>3.4  实时调度 </vt:lpstr>
      <vt:lpstr>3.4.1 实现实时调度的基本条件</vt:lpstr>
      <vt:lpstr>3.4.1 实现实时调度的基本条件</vt:lpstr>
      <vt:lpstr>3.4.1 实现实时调度的基本条件</vt:lpstr>
      <vt:lpstr>3.4.2  实时调度算法的分类</vt:lpstr>
      <vt:lpstr>PowerPoint 演示文稿</vt:lpstr>
      <vt:lpstr>PowerPoint 演示文稿</vt:lpstr>
      <vt:lpstr>PowerPoint 演示文稿</vt:lpstr>
      <vt:lpstr>3.4.3  常用的几种实时调度算法</vt:lpstr>
      <vt:lpstr>3.4.3  常用的几种实时调度算法</vt:lpstr>
      <vt:lpstr>3.4.3  常用的几种实时调度算法</vt:lpstr>
      <vt:lpstr>A和B任务每次必须完成的时间 </vt:lpstr>
      <vt:lpstr>抢占方式和时机</vt:lpstr>
      <vt:lpstr>第三章 处理机调度与死锁</vt:lpstr>
      <vt:lpstr>3.5 死锁概述</vt:lpstr>
      <vt:lpstr>3.5 死锁概述</vt:lpstr>
      <vt:lpstr>3.5 死锁概述</vt:lpstr>
      <vt:lpstr>3.5 死锁概述</vt:lpstr>
      <vt:lpstr>3.5 死锁概述</vt:lpstr>
      <vt:lpstr>3.5 死锁概述</vt:lpstr>
      <vt:lpstr>3.5 死锁概述</vt:lpstr>
      <vt:lpstr>3.5 死锁概述</vt:lpstr>
      <vt:lpstr>3.5 死锁概述</vt:lpstr>
      <vt:lpstr>PowerPoint 演示文稿</vt:lpstr>
      <vt:lpstr>3.5.3 死锁的必要条件和处理方法</vt:lpstr>
      <vt:lpstr>处理死锁的方法</vt:lpstr>
      <vt:lpstr>第三章 处理机调度与死锁</vt:lpstr>
      <vt:lpstr> 3.6 预防死锁</vt:lpstr>
      <vt:lpstr> 3.6 预防死锁</vt:lpstr>
      <vt:lpstr> 3.6 预防死锁</vt:lpstr>
      <vt:lpstr> 3.6 预防死锁</vt:lpstr>
      <vt:lpstr>第三章 处理机调度与死锁</vt:lpstr>
      <vt:lpstr>3.7 避免死锁</vt:lpstr>
      <vt:lpstr>3.7 避免死锁</vt:lpstr>
      <vt:lpstr>3．由安全状态向不安全状态的转换</vt:lpstr>
      <vt:lpstr>3.7.2 利用银行家算法避免死锁 </vt:lpstr>
      <vt:lpstr>3.7.2 利用银行家算法避免死锁 </vt:lpstr>
      <vt:lpstr>2．银行家算法 </vt:lpstr>
      <vt:lpstr>2．银行家算法 </vt:lpstr>
      <vt:lpstr>PowerPoint 演示文稿</vt:lpstr>
      <vt:lpstr>3．安全性算法</vt:lpstr>
      <vt:lpstr>3．安全性算法</vt:lpstr>
      <vt:lpstr>PowerPoint 演示文稿</vt:lpstr>
      <vt:lpstr>4．银行家算法之例</vt:lpstr>
      <vt:lpstr>4．银行家算法之例</vt:lpstr>
      <vt:lpstr>4．银行家算法之例</vt:lpstr>
      <vt:lpstr>4．银行家算法之例</vt:lpstr>
      <vt:lpstr>PowerPoint 演示文稿</vt:lpstr>
      <vt:lpstr>图3-17  P1 申请资源时的安全性检查 </vt:lpstr>
      <vt:lpstr>图3-17  P1 申请资源时的安全性检查 </vt:lpstr>
      <vt:lpstr>4．银行家算法之例</vt:lpstr>
      <vt:lpstr>④进行安全性检查：可用资源Available（2，1，0）已不能满足任何进程的需要，故系统进入不安全状态，此时系统不分配资源。 </vt:lpstr>
      <vt:lpstr>思考</vt:lpstr>
      <vt:lpstr>第三章 处理机调度与死锁</vt:lpstr>
      <vt:lpstr>3.8  死锁的检测与解除 </vt:lpstr>
      <vt:lpstr>3.8  死锁的检测与解除 </vt:lpstr>
      <vt:lpstr>3.8  死锁的检测与解除 </vt:lpstr>
      <vt:lpstr>3.8  死锁的检测与解除 </vt:lpstr>
      <vt:lpstr>PowerPoint 演示文稿</vt:lpstr>
      <vt:lpstr>第三章要求</vt:lpstr>
      <vt:lpstr>作业</vt:lpstr>
      <vt:lpstr>PowerPoint 演示文稿</vt:lpstr>
      <vt:lpstr>PowerPoint 演示文稿</vt:lpstr>
      <vt:lpstr>感谢观看！</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第三章 处理机调度与死锁</dc:title>
  <dc:creator>lan tian</dc:creator>
  <cp:lastModifiedBy>hui_bei hui_bei</cp:lastModifiedBy>
  <dcterms:created xsi:type="dcterms:W3CDTF">2023-04-03T12:32:40Z</dcterms:created>
  <dcterms:modified xsi:type="dcterms:W3CDTF">2023-04-03T12:32:40Z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y fmtid="{D5CDD505-2E9C-101B-9397-08002B2CF9AE}" pid="8" name="ICV">
    <vt:lpwstr/>
  </property>
  <property fmtid="{D5CDD505-2E9C-101B-9397-08002B2CF9AE}" pid="9" name="KSOProductBuildVer">
    <vt:lpwstr>2052-0.0.0.0</vt:lpwstr>
  </property>
</Properties>
</file>